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26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4" r:id="rId97"/>
    <p:sldId id="355" r:id="rId98"/>
    <p:sldId id="356" r:id="rId99"/>
    <p:sldId id="357" r:id="rId100"/>
    <p:sldId id="358" r:id="rId101"/>
    <p:sldId id="359" r:id="rId102"/>
    <p:sldId id="360" r:id="rId103"/>
    <p:sldId id="361" r:id="rId104"/>
    <p:sldId id="362" r:id="rId105"/>
    <p:sldId id="363" r:id="rId106"/>
    <p:sldId id="364" r:id="rId107"/>
    <p:sldId id="330" r:id="rId10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9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13-Mar-24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13-Mar-24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13-Mar-24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13-Mar-24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13-Mar-24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13-Mar-24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13-Mar-24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13-Mar-24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13-Mar-24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13-Mar-24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13-Mar-24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13-Mar-24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jpe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371600" y="304800"/>
            <a:ext cx="7391400" cy="573682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b="1" spc="-315" dirty="0" smtClean="0"/>
              <a:t>Intertrochanteric</a:t>
            </a:r>
            <a:r>
              <a:rPr lang="en-US" spc="-315" dirty="0" smtClean="0"/>
              <a:t> </a:t>
            </a:r>
            <a:r>
              <a:rPr lang="en-US" b="1" spc="-315" dirty="0" smtClean="0"/>
              <a:t>and sub trochanteric fractures  of </a:t>
            </a:r>
            <a:r>
              <a:rPr lang="en-US" b="1" spc="-315" dirty="0" smtClean="0"/>
              <a:t> the </a:t>
            </a:r>
            <a:r>
              <a:rPr lang="en-US" b="1" spc="-315" dirty="0" smtClean="0"/>
              <a:t>femur</a:t>
            </a:r>
            <a:br>
              <a:rPr lang="en-US" b="1" spc="-315" dirty="0" smtClean="0"/>
            </a:br>
            <a:r>
              <a:rPr lang="en-US" b="1" spc="-315" dirty="0" smtClean="0"/>
              <a:t/>
            </a:r>
            <a:br>
              <a:rPr lang="en-US" b="1" spc="-315" dirty="0" smtClean="0"/>
            </a:br>
            <a:r>
              <a:rPr lang="en-US" sz="2800" b="1" spc="-315" dirty="0" smtClean="0"/>
              <a:t>Dr. </a:t>
            </a:r>
            <a:r>
              <a:rPr lang="en-US" sz="2800" spc="-315" dirty="0" smtClean="0"/>
              <a:t>Praveen Garg</a:t>
            </a:r>
            <a:br>
              <a:rPr lang="en-US" sz="2800" spc="-315" dirty="0" smtClean="0"/>
            </a:br>
            <a:r>
              <a:rPr lang="en-US" sz="2800" spc="-315" dirty="0" smtClean="0"/>
              <a:t>(Professor)</a:t>
            </a:r>
            <a:r>
              <a:rPr lang="en-US" sz="2800" spc="-315" dirty="0" smtClean="0"/>
              <a:t/>
            </a:r>
            <a:br>
              <a:rPr lang="en-US" sz="2800" spc="-315" dirty="0" smtClean="0"/>
            </a:br>
            <a:r>
              <a:rPr lang="en-US" sz="2800" spc="-315" smtClean="0"/>
              <a:t>Department  Of  </a:t>
            </a:r>
            <a:r>
              <a:rPr lang="en-US" sz="2800" spc="-315" dirty="0" smtClean="0"/>
              <a:t>Orthopaedics</a:t>
            </a:r>
            <a:r>
              <a:rPr lang="en-US" sz="2800" spc="-315" dirty="0" smtClean="0"/>
              <a:t/>
            </a:r>
            <a:br>
              <a:rPr lang="en-US" sz="2800" spc="-315" dirty="0" smtClean="0"/>
            </a:br>
            <a:r>
              <a:rPr lang="en-US" b="1" spc="-315" dirty="0" smtClean="0"/>
              <a:t/>
            </a:r>
            <a:br>
              <a:rPr lang="en-US" b="1" spc="-315" dirty="0" smtClean="0"/>
            </a:br>
            <a:r>
              <a:rPr lang="en-US" b="1" spc="-315" dirty="0" smtClean="0"/>
              <a:t>  </a:t>
            </a:r>
            <a:endParaRPr b="1" spc="-315" dirty="0"/>
          </a:p>
        </p:txBody>
      </p:sp>
      <p:sp>
        <p:nvSpPr>
          <p:cNvPr id="5" name="object 5"/>
          <p:cNvSpPr/>
          <p:nvPr/>
        </p:nvSpPr>
        <p:spPr>
          <a:xfrm>
            <a:off x="0" y="1988819"/>
            <a:ext cx="3098291" cy="4287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504520"/>
            <a:ext cx="48337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INTRODUCTION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1940179"/>
            <a:ext cx="6363970" cy="3697604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9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60" dirty="0">
                <a:solidFill>
                  <a:srgbClr val="404040"/>
                </a:solidFill>
                <a:latin typeface="Arial"/>
                <a:cs typeface="Arial"/>
              </a:rPr>
              <a:t>Extracapsular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fracture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Hip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994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Occur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in the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region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between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greater </a:t>
            </a:r>
            <a:r>
              <a:rPr sz="2400" spc="-240" dirty="0">
                <a:solidFill>
                  <a:srgbClr val="404040"/>
                </a:solidFill>
                <a:latin typeface="Arial"/>
                <a:cs typeface="Arial"/>
              </a:rPr>
              <a:t>and 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lesser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trochanters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femur;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often 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extending </a:t>
            </a:r>
            <a:r>
              <a:rPr sz="2400" spc="11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subtrochanteric</a:t>
            </a:r>
            <a:r>
              <a:rPr sz="2400" spc="-1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region</a:t>
            </a:r>
            <a:endParaRPr sz="2400">
              <a:latin typeface="Arial"/>
              <a:cs typeface="Arial"/>
            </a:endParaRPr>
          </a:p>
          <a:p>
            <a:pPr marL="355600" marR="312420" indent="-342900">
              <a:lnSpc>
                <a:spcPct val="99900"/>
              </a:lnSpc>
              <a:spcBef>
                <a:spcPts val="101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Part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b="1" spc="-114" dirty="0">
                <a:solidFill>
                  <a:srgbClr val="404040"/>
                </a:solidFill>
                <a:latin typeface="Arial"/>
                <a:cs typeface="Arial"/>
              </a:rPr>
              <a:t>PERTROCHANTERIC </a:t>
            </a:r>
            <a:r>
              <a:rPr sz="2400" b="1" spc="-35" dirty="0">
                <a:solidFill>
                  <a:srgbClr val="404040"/>
                </a:solidFill>
                <a:latin typeface="Arial"/>
                <a:cs typeface="Arial"/>
              </a:rPr>
              <a:t>fractures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extend </a:t>
            </a:r>
            <a:r>
              <a:rPr sz="2400" spc="65" dirty="0">
                <a:solidFill>
                  <a:srgbClr val="404040"/>
                </a:solidFill>
                <a:latin typeface="Arial"/>
                <a:cs typeface="Arial"/>
              </a:rPr>
              <a:t>from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extracapsular basilar</a:t>
            </a:r>
            <a:r>
              <a:rPr sz="2400" spc="-9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neck 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region 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region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along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lesser 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trochanter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before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development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medullary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canal.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1452" y="504520"/>
            <a:ext cx="30049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pc="-185" dirty="0"/>
              <a:t>HIST</a:t>
            </a:r>
            <a:r>
              <a:rPr spc="-265" dirty="0"/>
              <a:t>O</a:t>
            </a:r>
            <a:r>
              <a:rPr spc="-434" dirty="0"/>
              <a:t>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26489" y="1491234"/>
            <a:ext cx="7316470" cy="430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99900"/>
              </a:lnSpc>
              <a:spcBef>
                <a:spcPts val="100"/>
              </a:spcBef>
              <a:buClr>
                <a:srgbClr val="A42F0F"/>
              </a:buClr>
              <a:buFont typeface="Arial"/>
              <a:buChar char=""/>
              <a:tabLst>
                <a:tab pos="356235" algn="l"/>
              </a:tabLst>
            </a:pPr>
            <a:r>
              <a:rPr sz="2400" b="1" spc="-45" dirty="0">
                <a:solidFill>
                  <a:srgbClr val="404040"/>
                </a:solidFill>
                <a:latin typeface="Arial"/>
                <a:cs typeface="Arial"/>
              </a:rPr>
              <a:t>Cooper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Described </a:t>
            </a: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an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intertrochanteric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fracture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in  </a:t>
            </a: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his </a:t>
            </a:r>
            <a:r>
              <a:rPr sz="2400" b="1" spc="-15" dirty="0">
                <a:solidFill>
                  <a:srgbClr val="404040"/>
                </a:solidFill>
                <a:latin typeface="Arial"/>
                <a:cs typeface="Arial"/>
              </a:rPr>
              <a:t>treatise </a:t>
            </a:r>
            <a:r>
              <a:rPr sz="2400" b="1" spc="5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b="1" spc="40" dirty="0">
                <a:solidFill>
                  <a:srgbClr val="404040"/>
                </a:solidFill>
                <a:latin typeface="Arial"/>
                <a:cs typeface="Arial"/>
              </a:rPr>
              <a:t>1851 </a:t>
            </a:r>
            <a:r>
              <a:rPr sz="2400" spc="160" dirty="0">
                <a:solidFill>
                  <a:srgbClr val="404040"/>
                </a:solidFill>
                <a:latin typeface="Arial"/>
                <a:cs typeface="Arial"/>
              </a:rPr>
              <a:t>-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recommended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treatment</a:t>
            </a:r>
            <a:r>
              <a:rPr sz="2400" spc="-3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100" dirty="0">
                <a:solidFill>
                  <a:srgbClr val="404040"/>
                </a:solidFill>
                <a:latin typeface="Arial"/>
                <a:cs typeface="Arial"/>
              </a:rPr>
              <a:t>was 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"moderate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extension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steady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support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400" spc="55" dirty="0">
                <a:solidFill>
                  <a:srgbClr val="404040"/>
                </a:solidFill>
                <a:latin typeface="Arial"/>
                <a:cs typeface="Arial"/>
              </a:rPr>
              <a:t>limb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its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natural</a:t>
            </a:r>
            <a:r>
              <a:rPr sz="2400" spc="-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position.“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A42F0F"/>
              </a:buClr>
              <a:buFont typeface="Arial"/>
              <a:buChar char=""/>
            </a:pPr>
            <a:endParaRPr sz="4200">
              <a:latin typeface="Arial"/>
              <a:cs typeface="Arial"/>
            </a:endParaRPr>
          </a:p>
          <a:p>
            <a:pPr marL="355600" marR="260350" indent="-343535">
              <a:lnSpc>
                <a:spcPct val="100000"/>
              </a:lnSpc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He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recognized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that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extracapsular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fractures </a:t>
            </a:r>
            <a:r>
              <a:rPr sz="2400" spc="-90" dirty="0">
                <a:solidFill>
                  <a:srgbClr val="404040"/>
                </a:solidFill>
                <a:latin typeface="Arial"/>
                <a:cs typeface="Arial"/>
              </a:rPr>
              <a:t>united,  </a:t>
            </a: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whereas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intracapsular fractures </a:t>
            </a:r>
            <a:r>
              <a:rPr sz="2400" spc="65" dirty="0">
                <a:solidFill>
                  <a:srgbClr val="404040"/>
                </a:solidFill>
                <a:latin typeface="Arial"/>
                <a:cs typeface="Arial"/>
              </a:rPr>
              <a:t>did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not. </a:t>
            </a: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His 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treatment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consisted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bed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rest,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followed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by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use </a:t>
            </a:r>
            <a:r>
              <a:rPr sz="2400" spc="70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crutches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-114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spc="-85" dirty="0">
                <a:solidFill>
                  <a:srgbClr val="404040"/>
                </a:solidFill>
                <a:latin typeface="Arial"/>
                <a:cs typeface="Arial"/>
              </a:rPr>
              <a:t>cane,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then </a:t>
            </a: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an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elevated 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shoe,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all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an </a:t>
            </a:r>
            <a:r>
              <a:rPr sz="2400" spc="55" dirty="0">
                <a:solidFill>
                  <a:srgbClr val="404040"/>
                </a:solidFill>
                <a:latin typeface="Arial"/>
                <a:cs typeface="Arial"/>
              </a:rPr>
              <a:t>attempt 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-110" dirty="0">
                <a:solidFill>
                  <a:srgbClr val="404040"/>
                </a:solidFill>
                <a:latin typeface="Arial"/>
                <a:cs typeface="Arial"/>
              </a:rPr>
              <a:t>save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patient's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life </a:t>
            </a:r>
            <a:r>
              <a:rPr sz="2400" spc="60" dirty="0">
                <a:solidFill>
                  <a:srgbClr val="404040"/>
                </a:solidFill>
                <a:latin typeface="Arial"/>
                <a:cs typeface="Arial"/>
              </a:rPr>
              <a:t>if  </a:t>
            </a:r>
            <a:r>
              <a:rPr sz="2400" spc="80" dirty="0">
                <a:solidFill>
                  <a:srgbClr val="404040"/>
                </a:solidFill>
                <a:latin typeface="Arial"/>
                <a:cs typeface="Arial"/>
              </a:rPr>
              <a:t>not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400" spc="-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limb.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504520"/>
            <a:ext cx="1824355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pc="-434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844421"/>
            <a:ext cx="7893050" cy="152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59715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Font typeface="Arial"/>
              <a:buChar char=""/>
              <a:tabLst>
                <a:tab pos="396240" algn="l"/>
                <a:tab pos="396875" algn="l"/>
              </a:tabLst>
            </a:pPr>
            <a:r>
              <a:rPr dirty="0"/>
              <a:t>	</a:t>
            </a:r>
            <a:r>
              <a:rPr sz="1800" b="1" spc="-35" dirty="0">
                <a:solidFill>
                  <a:srgbClr val="404040"/>
                </a:solidFill>
                <a:latin typeface="Arial"/>
                <a:cs typeface="Arial"/>
              </a:rPr>
              <a:t>Royal </a:t>
            </a:r>
            <a:r>
              <a:rPr sz="1800" b="1" spc="25" dirty="0">
                <a:solidFill>
                  <a:srgbClr val="404040"/>
                </a:solidFill>
                <a:latin typeface="Arial"/>
                <a:cs typeface="Arial"/>
              </a:rPr>
              <a:t>Whitman </a:t>
            </a:r>
            <a:r>
              <a:rPr sz="1800" b="1" spc="35" dirty="0">
                <a:solidFill>
                  <a:srgbClr val="404040"/>
                </a:solidFill>
                <a:latin typeface="Arial"/>
                <a:cs typeface="Arial"/>
              </a:rPr>
              <a:t>(1902) </a:t>
            </a:r>
            <a:r>
              <a:rPr sz="1800" spc="15" dirty="0">
                <a:solidFill>
                  <a:srgbClr val="404040"/>
                </a:solidFill>
                <a:latin typeface="Arial"/>
                <a:cs typeface="Arial"/>
              </a:rPr>
              <a:t>first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reported </a:t>
            </a:r>
            <a:r>
              <a:rPr sz="1800" spc="35" dirty="0">
                <a:solidFill>
                  <a:srgbClr val="404040"/>
                </a:solidFill>
                <a:latin typeface="Arial"/>
                <a:cs typeface="Arial"/>
              </a:rPr>
              <a:t>on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15" dirty="0">
                <a:solidFill>
                  <a:srgbClr val="404040"/>
                </a:solidFill>
                <a:latin typeface="Arial"/>
                <a:cs typeface="Arial"/>
              </a:rPr>
              <a:t>reduction </a:t>
            </a:r>
            <a:r>
              <a:rPr sz="1800" spc="5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1800" spc="-15" dirty="0">
                <a:solidFill>
                  <a:srgbClr val="404040"/>
                </a:solidFill>
                <a:latin typeface="Arial"/>
                <a:cs typeface="Arial"/>
              </a:rPr>
              <a:t>fractures</a:t>
            </a:r>
            <a:r>
              <a:rPr sz="1800" spc="-2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404040"/>
                </a:solidFill>
                <a:latin typeface="Arial"/>
                <a:cs typeface="Arial"/>
              </a:rPr>
              <a:t>with 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abduction, internal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rotation,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traction </a:t>
            </a:r>
            <a:r>
              <a:rPr sz="1800" spc="10" dirty="0">
                <a:solidFill>
                  <a:srgbClr val="404040"/>
                </a:solidFill>
                <a:latin typeface="Arial"/>
                <a:cs typeface="Arial"/>
              </a:rPr>
              <a:t>under </a:t>
            </a:r>
            <a:r>
              <a:rPr sz="1800" spc="-45" dirty="0">
                <a:solidFill>
                  <a:srgbClr val="404040"/>
                </a:solidFill>
                <a:latin typeface="Arial"/>
                <a:cs typeface="Arial"/>
              </a:rPr>
              <a:t>anaesthesia </a:t>
            </a:r>
            <a:r>
              <a:rPr sz="1800" spc="35" dirty="0">
                <a:solidFill>
                  <a:srgbClr val="404040"/>
                </a:solidFill>
                <a:latin typeface="Arial"/>
                <a:cs typeface="Arial"/>
              </a:rPr>
              <a:t>with 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immobilization in </a:t>
            </a:r>
            <a:r>
              <a:rPr sz="1800" spc="-90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1800" spc="-45" dirty="0">
                <a:solidFill>
                  <a:srgbClr val="404040"/>
                </a:solidFill>
                <a:latin typeface="Arial"/>
                <a:cs typeface="Arial"/>
              </a:rPr>
              <a:t>spica </a:t>
            </a:r>
            <a:r>
              <a:rPr sz="1800" spc="-50" dirty="0">
                <a:solidFill>
                  <a:srgbClr val="404040"/>
                </a:solidFill>
                <a:latin typeface="Arial"/>
                <a:cs typeface="Arial"/>
              </a:rPr>
              <a:t>cast </a:t>
            </a:r>
            <a:r>
              <a:rPr sz="1800" spc="45" dirty="0">
                <a:solidFill>
                  <a:srgbClr val="404040"/>
                </a:solidFill>
                <a:latin typeface="Arial"/>
                <a:cs typeface="Arial"/>
              </a:rPr>
              <a:t>from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nipple </a:t>
            </a:r>
            <a:r>
              <a:rPr sz="1800" dirty="0">
                <a:solidFill>
                  <a:srgbClr val="404040"/>
                </a:solidFill>
                <a:latin typeface="Arial"/>
                <a:cs typeface="Arial"/>
              </a:rPr>
              <a:t>line </a:t>
            </a:r>
            <a:r>
              <a:rPr sz="1800" spc="8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1800" spc="-1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30" dirty="0">
                <a:solidFill>
                  <a:srgbClr val="404040"/>
                </a:solidFill>
                <a:latin typeface="Arial"/>
                <a:cs typeface="Arial"/>
              </a:rPr>
              <a:t>toes.</a:t>
            </a:r>
            <a:endParaRPr sz="1800" dirty="0">
              <a:latin typeface="Arial"/>
              <a:cs typeface="Arial"/>
            </a:endParaRPr>
          </a:p>
          <a:p>
            <a:pPr marL="355600" indent="-342900">
              <a:lnSpc>
                <a:spcPts val="2155"/>
              </a:lnSpc>
              <a:spcBef>
                <a:spcPts val="1005"/>
              </a:spcBef>
              <a:buClr>
                <a:srgbClr val="A42F0F"/>
              </a:buClr>
              <a:buFont typeface="Arial"/>
              <a:buChar char=""/>
              <a:tabLst>
                <a:tab pos="354965" algn="l"/>
                <a:tab pos="355600" algn="l"/>
              </a:tabLst>
            </a:pP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Jewett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1800" spc="-35" dirty="0">
                <a:solidFill>
                  <a:srgbClr val="404040"/>
                </a:solidFill>
                <a:latin typeface="Arial"/>
                <a:cs typeface="Arial"/>
              </a:rPr>
              <a:t>1930 </a:t>
            </a:r>
            <a:r>
              <a:rPr sz="1800" spc="15" dirty="0">
                <a:solidFill>
                  <a:srgbClr val="404040"/>
                </a:solidFill>
                <a:latin typeface="Arial"/>
                <a:cs typeface="Arial"/>
              </a:rPr>
              <a:t>introduced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-35" dirty="0">
                <a:solidFill>
                  <a:srgbClr val="404040"/>
                </a:solidFill>
                <a:latin typeface="Arial"/>
                <a:cs typeface="Arial"/>
              </a:rPr>
              <a:t>Jewett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nail </a:t>
            </a:r>
            <a:r>
              <a:rPr sz="1800" spc="8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1800" spc="15" dirty="0">
                <a:solidFill>
                  <a:srgbClr val="404040"/>
                </a:solidFill>
                <a:latin typeface="Arial"/>
                <a:cs typeface="Arial"/>
              </a:rPr>
              <a:t>provide </a:t>
            </a:r>
            <a:r>
              <a:rPr sz="1800" spc="10" dirty="0">
                <a:solidFill>
                  <a:srgbClr val="404040"/>
                </a:solidFill>
                <a:latin typeface="Arial"/>
                <a:cs typeface="Arial"/>
              </a:rPr>
              <a:t>immediate stability</a:t>
            </a:r>
            <a:r>
              <a:rPr sz="1800" spc="-1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endParaRPr sz="1800" dirty="0">
              <a:latin typeface="Arial"/>
              <a:cs typeface="Arial"/>
            </a:endParaRPr>
          </a:p>
          <a:p>
            <a:pPr marL="355600">
              <a:lnSpc>
                <a:spcPts val="2155"/>
              </a:lnSpc>
            </a:pPr>
            <a:r>
              <a:rPr sz="1800" dirty="0">
                <a:solidFill>
                  <a:srgbClr val="404040"/>
                </a:solidFill>
                <a:latin typeface="Arial"/>
                <a:cs typeface="Arial"/>
              </a:rPr>
              <a:t>fracture fragments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1800" spc="-30" dirty="0">
                <a:solidFill>
                  <a:srgbClr val="404040"/>
                </a:solidFill>
                <a:latin typeface="Arial"/>
                <a:cs typeface="Arial"/>
              </a:rPr>
              <a:t>early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mobilization </a:t>
            </a:r>
            <a:r>
              <a:rPr sz="1800" spc="5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1800" spc="-1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patient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40708" y="3860291"/>
            <a:ext cx="4762499" cy="26776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04" y="117347"/>
            <a:ext cx="2857500" cy="2281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95706" y="2598165"/>
            <a:ext cx="2241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latin typeface="Arial"/>
                <a:cs typeface="Arial"/>
              </a:rPr>
              <a:t>DYNAMIC </a:t>
            </a:r>
            <a:r>
              <a:rPr sz="1800" spc="-85" dirty="0">
                <a:latin typeface="Arial"/>
                <a:cs typeface="Arial"/>
              </a:rPr>
              <a:t>HIP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200" dirty="0">
                <a:latin typeface="Arial"/>
                <a:cs typeface="Arial"/>
              </a:rPr>
              <a:t>SCREW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3628" y="117347"/>
            <a:ext cx="3753612" cy="1447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776721" y="1657858"/>
            <a:ext cx="2004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30" dirty="0">
                <a:latin typeface="Arial"/>
                <a:cs typeface="Arial"/>
              </a:rPr>
              <a:t>KUNTSCHNER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NAIL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1459" y="3860291"/>
            <a:ext cx="3895344" cy="16200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69516" y="5618784"/>
            <a:ext cx="14516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0" dirty="0">
                <a:latin typeface="Arial"/>
                <a:cs typeface="Arial"/>
              </a:rPr>
              <a:t>ENDER’S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NAIL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652515" y="2206751"/>
            <a:ext cx="2087880" cy="41026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972683" y="6399072"/>
            <a:ext cx="1435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GAMMA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NAIL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504520"/>
            <a:ext cx="36907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pc="-190" dirty="0"/>
              <a:t>EPIDEMI</a:t>
            </a:r>
            <a:r>
              <a:rPr spc="-265" dirty="0"/>
              <a:t>O</a:t>
            </a:r>
            <a:r>
              <a:rPr spc="-285" dirty="0"/>
              <a:t>LOGY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1940179"/>
            <a:ext cx="6346825" cy="3697604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9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Varies </a:t>
            </a:r>
            <a:r>
              <a:rPr sz="2400" spc="65" dirty="0">
                <a:solidFill>
                  <a:srgbClr val="404040"/>
                </a:solidFill>
                <a:latin typeface="Arial"/>
                <a:cs typeface="Arial"/>
              </a:rPr>
              <a:t>from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country 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country.</a:t>
            </a:r>
            <a:endParaRPr sz="2400">
              <a:latin typeface="Arial"/>
              <a:cs typeface="Arial"/>
            </a:endParaRPr>
          </a:p>
          <a:p>
            <a:pPr marL="355600" marR="344170" indent="-342900">
              <a:lnSpc>
                <a:spcPct val="100000"/>
              </a:lnSpc>
              <a:spcBef>
                <a:spcPts val="994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United </a:t>
            </a: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States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-60" dirty="0">
                <a:solidFill>
                  <a:srgbClr val="404040"/>
                </a:solidFill>
                <a:latin typeface="Arial"/>
                <a:cs typeface="Arial"/>
              </a:rPr>
              <a:t>150,000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fractures </a:t>
            </a:r>
            <a:r>
              <a:rPr sz="2400" spc="-95" dirty="0">
                <a:solidFill>
                  <a:srgbClr val="404040"/>
                </a:solidFill>
                <a:latin typeface="Arial"/>
                <a:cs typeface="Arial"/>
              </a:rPr>
              <a:t>annually 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an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annual incidence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63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34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per  </a:t>
            </a:r>
            <a:r>
              <a:rPr sz="2400" spc="-60" dirty="0">
                <a:solidFill>
                  <a:srgbClr val="404040"/>
                </a:solidFill>
                <a:latin typeface="Arial"/>
                <a:cs typeface="Arial"/>
              </a:rPr>
              <a:t>100,000 </a:t>
            </a:r>
            <a:r>
              <a:rPr sz="2400" spc="60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elderly </a:t>
            </a: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males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females 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respectively</a:t>
            </a:r>
            <a:endParaRPr sz="24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0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India </a:t>
            </a:r>
            <a:r>
              <a:rPr sz="2400" spc="160" dirty="0">
                <a:solidFill>
                  <a:srgbClr val="404040"/>
                </a:solidFill>
                <a:latin typeface="Arial"/>
                <a:cs typeface="Arial"/>
              </a:rPr>
              <a:t>- </a:t>
            </a: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Rising </a:t>
            </a:r>
            <a:r>
              <a:rPr sz="2400" spc="-65" dirty="0">
                <a:solidFill>
                  <a:srgbClr val="404040"/>
                </a:solidFill>
                <a:latin typeface="Arial"/>
                <a:cs typeface="Arial"/>
              </a:rPr>
              <a:t>because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increasing </a:t>
            </a:r>
            <a:r>
              <a:rPr sz="2400" spc="-85" dirty="0">
                <a:solidFill>
                  <a:srgbClr val="404040"/>
                </a:solidFill>
                <a:latin typeface="Arial"/>
                <a:cs typeface="Arial"/>
              </a:rPr>
              <a:t>number 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senior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citizens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osteoporosis.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By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2040 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incidence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estimated </a:t>
            </a:r>
            <a:r>
              <a:rPr sz="2400" spc="11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be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doubled.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In 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India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figures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may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be much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 more.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5903" y="685800"/>
            <a:ext cx="7302297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95" dirty="0"/>
              <a:t>CONTRIBUTING</a:t>
            </a:r>
            <a:r>
              <a:rPr spc="-50" dirty="0"/>
              <a:t> </a:t>
            </a:r>
            <a:r>
              <a:rPr spc="-320" dirty="0"/>
              <a:t>FACTORS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2066671"/>
            <a:ext cx="6032500" cy="3333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Advancing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age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7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Increased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number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comorbidities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387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Increased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dependency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activities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-140" dirty="0">
                <a:solidFill>
                  <a:srgbClr val="404040"/>
                </a:solidFill>
                <a:latin typeface="Arial"/>
                <a:cs typeface="Arial"/>
              </a:rPr>
              <a:t>daily 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living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9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Increasing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incidence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400" spc="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osteoporosis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3852" y="504520"/>
            <a:ext cx="29287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ANATOMY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2066671"/>
            <a:ext cx="6757670" cy="4430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1750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Occur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in the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region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between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greater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 </a:t>
            </a: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lesser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trochanters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proximal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femur, 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occasionally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extending </a:t>
            </a:r>
            <a:r>
              <a:rPr sz="2400" spc="65" dirty="0">
                <a:solidFill>
                  <a:srgbClr val="404040"/>
                </a:solidFill>
                <a:latin typeface="Arial"/>
                <a:cs typeface="Arial"/>
              </a:rPr>
              <a:t>into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subtrochanteric 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region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A42F0F"/>
              </a:buClr>
              <a:buFont typeface="Arial"/>
              <a:buChar char=""/>
            </a:pPr>
            <a:endParaRPr sz="4200">
              <a:latin typeface="Arial"/>
              <a:cs typeface="Arial"/>
            </a:endParaRPr>
          </a:p>
          <a:p>
            <a:pPr marL="355600" marR="144780" indent="-342900">
              <a:lnSpc>
                <a:spcPct val="100000"/>
              </a:lnSpc>
              <a:spcBef>
                <a:spcPts val="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95" dirty="0">
                <a:solidFill>
                  <a:srgbClr val="404040"/>
                </a:solidFill>
                <a:latin typeface="Arial"/>
                <a:cs typeface="Arial"/>
              </a:rPr>
              <a:t>Since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they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occur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cancellous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bone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with 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abundant </a:t>
            </a:r>
            <a:r>
              <a:rPr sz="2400" spc="65" dirty="0">
                <a:solidFill>
                  <a:srgbClr val="404040"/>
                </a:solidFill>
                <a:latin typeface="Arial"/>
                <a:cs typeface="Arial"/>
              </a:rPr>
              <a:t>blood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supply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no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problems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65" dirty="0">
                <a:solidFill>
                  <a:srgbClr val="404040"/>
                </a:solidFill>
                <a:latin typeface="Arial"/>
                <a:cs typeface="Arial"/>
              </a:rPr>
              <a:t>non- 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union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osteonecrosis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101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Deforming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muscle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forces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will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usually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produce 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shortening,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external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rotation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-60" dirty="0">
                <a:solidFill>
                  <a:srgbClr val="404040"/>
                </a:solidFill>
                <a:latin typeface="Arial"/>
                <a:cs typeface="Arial"/>
              </a:rPr>
              <a:t>varus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position 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at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fracture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33600" y="1752600"/>
            <a:ext cx="4782312" cy="45369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6303" y="1576578"/>
            <a:ext cx="29762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FF0000"/>
                </a:solidFill>
                <a:latin typeface="Arial Black"/>
                <a:cs typeface="Arial Black"/>
              </a:rPr>
              <a:t>Abductors </a:t>
            </a: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displace  </a:t>
            </a:r>
            <a:r>
              <a:rPr sz="1800" spc="-5" dirty="0">
                <a:solidFill>
                  <a:srgbClr val="FF0000"/>
                </a:solidFill>
                <a:latin typeface="Arial Black"/>
                <a:cs typeface="Arial Black"/>
              </a:rPr>
              <a:t>Greater </a:t>
            </a:r>
            <a:r>
              <a:rPr sz="1800" spc="-10" dirty="0">
                <a:solidFill>
                  <a:srgbClr val="FF0000"/>
                </a:solidFill>
                <a:latin typeface="Arial Black"/>
                <a:cs typeface="Arial Black"/>
              </a:rPr>
              <a:t>Trochanter  </a:t>
            </a: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laterally and</a:t>
            </a:r>
            <a:r>
              <a:rPr sz="1800" spc="-4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 Black"/>
                <a:cs typeface="Arial Black"/>
              </a:rPr>
              <a:t>proximally</a:t>
            </a:r>
            <a:endParaRPr sz="1800">
              <a:latin typeface="Arial Black"/>
              <a:cs typeface="Arial Black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268979" y="2414016"/>
            <a:ext cx="2391410" cy="879475"/>
            <a:chOff x="3268979" y="2414016"/>
            <a:chExt cx="2391410" cy="879475"/>
          </a:xfrm>
        </p:grpSpPr>
        <p:sp>
          <p:nvSpPr>
            <p:cNvPr id="5" name="object 5"/>
            <p:cNvSpPr/>
            <p:nvPr/>
          </p:nvSpPr>
          <p:spPr>
            <a:xfrm>
              <a:off x="3275075" y="2420112"/>
              <a:ext cx="722376" cy="7940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76599" y="2421636"/>
              <a:ext cx="719455" cy="791210"/>
            </a:xfrm>
            <a:custGeom>
              <a:avLst/>
              <a:gdLst/>
              <a:ahLst/>
              <a:cxnLst/>
              <a:rect l="l" t="t" r="r" b="b"/>
              <a:pathLst>
                <a:path w="719454" h="791210">
                  <a:moveTo>
                    <a:pt x="719327" y="790955"/>
                  </a:moveTo>
                  <a:lnTo>
                    <a:pt x="389763" y="790955"/>
                  </a:lnTo>
                  <a:lnTo>
                    <a:pt x="343274" y="787545"/>
                  </a:lnTo>
                  <a:lnTo>
                    <a:pt x="298897" y="777636"/>
                  </a:lnTo>
                  <a:lnTo>
                    <a:pt x="257121" y="761715"/>
                  </a:lnTo>
                  <a:lnTo>
                    <a:pt x="218433" y="740268"/>
                  </a:lnTo>
                  <a:lnTo>
                    <a:pt x="183321" y="713782"/>
                  </a:lnTo>
                  <a:lnTo>
                    <a:pt x="152273" y="682742"/>
                  </a:lnTo>
                  <a:lnTo>
                    <a:pt x="125776" y="647635"/>
                  </a:lnTo>
                  <a:lnTo>
                    <a:pt x="104318" y="608946"/>
                  </a:lnTo>
                  <a:lnTo>
                    <a:pt x="88387" y="567161"/>
                  </a:lnTo>
                  <a:lnTo>
                    <a:pt x="78470" y="522767"/>
                  </a:lnTo>
                  <a:lnTo>
                    <a:pt x="75057" y="476250"/>
                  </a:lnTo>
                  <a:lnTo>
                    <a:pt x="75057" y="179831"/>
                  </a:lnTo>
                  <a:lnTo>
                    <a:pt x="0" y="179831"/>
                  </a:lnTo>
                  <a:lnTo>
                    <a:pt x="179832" y="0"/>
                  </a:lnTo>
                  <a:lnTo>
                    <a:pt x="359663" y="179831"/>
                  </a:lnTo>
                  <a:lnTo>
                    <a:pt x="284607" y="179831"/>
                  </a:lnTo>
                  <a:lnTo>
                    <a:pt x="284607" y="476250"/>
                  </a:lnTo>
                  <a:lnTo>
                    <a:pt x="292875" y="517165"/>
                  </a:lnTo>
                  <a:lnTo>
                    <a:pt x="315420" y="550592"/>
                  </a:lnTo>
                  <a:lnTo>
                    <a:pt x="348847" y="573137"/>
                  </a:lnTo>
                  <a:lnTo>
                    <a:pt x="389763" y="581405"/>
                  </a:lnTo>
                  <a:lnTo>
                    <a:pt x="719327" y="581405"/>
                  </a:lnTo>
                  <a:lnTo>
                    <a:pt x="719327" y="790955"/>
                  </a:lnTo>
                  <a:close/>
                </a:path>
              </a:pathLst>
            </a:custGeom>
            <a:ln w="15240">
              <a:solidFill>
                <a:srgbClr val="A42F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01767" y="2563368"/>
              <a:ext cx="652272" cy="723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03291" y="2564892"/>
              <a:ext cx="649605" cy="721360"/>
            </a:xfrm>
            <a:custGeom>
              <a:avLst/>
              <a:gdLst/>
              <a:ahLst/>
              <a:cxnLst/>
              <a:rect l="l" t="t" r="r" b="b"/>
              <a:pathLst>
                <a:path w="649604" h="721360">
                  <a:moveTo>
                    <a:pt x="0" y="720852"/>
                  </a:moveTo>
                  <a:lnTo>
                    <a:pt x="322325" y="720852"/>
                  </a:lnTo>
                  <a:lnTo>
                    <a:pt x="371543" y="715889"/>
                  </a:lnTo>
                  <a:lnTo>
                    <a:pt x="417385" y="701657"/>
                  </a:lnTo>
                  <a:lnTo>
                    <a:pt x="458869" y="679134"/>
                  </a:lnTo>
                  <a:lnTo>
                    <a:pt x="495014" y="649303"/>
                  </a:lnTo>
                  <a:lnTo>
                    <a:pt x="524836" y="613143"/>
                  </a:lnTo>
                  <a:lnTo>
                    <a:pt x="547354" y="571636"/>
                  </a:lnTo>
                  <a:lnTo>
                    <a:pt x="561585" y="525763"/>
                  </a:lnTo>
                  <a:lnTo>
                    <a:pt x="566547" y="476504"/>
                  </a:lnTo>
                  <a:lnTo>
                    <a:pt x="566547" y="162306"/>
                  </a:lnTo>
                  <a:lnTo>
                    <a:pt x="649224" y="162306"/>
                  </a:lnTo>
                  <a:lnTo>
                    <a:pt x="472059" y="0"/>
                  </a:lnTo>
                  <a:lnTo>
                    <a:pt x="294767" y="162306"/>
                  </a:lnTo>
                  <a:lnTo>
                    <a:pt x="377444" y="162306"/>
                  </a:lnTo>
                  <a:lnTo>
                    <a:pt x="377444" y="476504"/>
                  </a:lnTo>
                  <a:lnTo>
                    <a:pt x="373118" y="497994"/>
                  </a:lnTo>
                  <a:lnTo>
                    <a:pt x="361315" y="515556"/>
                  </a:lnTo>
                  <a:lnTo>
                    <a:pt x="343796" y="527403"/>
                  </a:lnTo>
                  <a:lnTo>
                    <a:pt x="322325" y="531749"/>
                  </a:lnTo>
                  <a:lnTo>
                    <a:pt x="0" y="531749"/>
                  </a:lnTo>
                  <a:lnTo>
                    <a:pt x="0" y="720852"/>
                  </a:lnTo>
                  <a:close/>
                </a:path>
              </a:pathLst>
            </a:custGeom>
            <a:ln w="15240">
              <a:solidFill>
                <a:srgbClr val="A42F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0716" y="2133600"/>
            <a:ext cx="7157720" cy="2426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29685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 Black"/>
                <a:cs typeface="Arial Black"/>
              </a:rPr>
              <a:t>Iliopsoas </a:t>
            </a: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displaces</a:t>
            </a:r>
            <a:r>
              <a:rPr sz="1800" spc="-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Lesser  </a:t>
            </a:r>
            <a:r>
              <a:rPr sz="1800" spc="-10" dirty="0">
                <a:solidFill>
                  <a:srgbClr val="FF0000"/>
                </a:solidFill>
                <a:latin typeface="Arial Black"/>
                <a:cs typeface="Arial Black"/>
              </a:rPr>
              <a:t>Trochanter </a:t>
            </a: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medially and  </a:t>
            </a:r>
            <a:r>
              <a:rPr sz="1800" spc="-5" dirty="0">
                <a:solidFill>
                  <a:srgbClr val="FF0000"/>
                </a:solidFill>
                <a:latin typeface="Arial Black"/>
                <a:cs typeface="Arial Black"/>
              </a:rPr>
              <a:t>proximally</a:t>
            </a:r>
            <a:endParaRPr sz="18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3000">
              <a:latin typeface="Arial Black"/>
              <a:cs typeface="Arial Black"/>
            </a:endParaRPr>
          </a:p>
          <a:p>
            <a:pPr marL="12700" marR="4563745">
              <a:lnSpc>
                <a:spcPct val="100000"/>
              </a:lnSpc>
            </a:pP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Hip </a:t>
            </a:r>
            <a:r>
              <a:rPr sz="1800" spc="-10" dirty="0">
                <a:solidFill>
                  <a:srgbClr val="FF0000"/>
                </a:solidFill>
                <a:latin typeface="Arial Black"/>
                <a:cs typeface="Arial Black"/>
              </a:rPr>
              <a:t>flexors,  </a:t>
            </a: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extensors and  </a:t>
            </a:r>
            <a:r>
              <a:rPr sz="1800" spc="5" dirty="0">
                <a:solidFill>
                  <a:srgbClr val="FF0000"/>
                </a:solidFill>
                <a:latin typeface="Arial Black"/>
                <a:cs typeface="Arial Black"/>
              </a:rPr>
              <a:t>adductors </a:t>
            </a: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pull</a:t>
            </a:r>
            <a:r>
              <a:rPr sz="1800" spc="-10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FF0000"/>
                </a:solidFill>
                <a:latin typeface="Arial Black"/>
                <a:cs typeface="Arial Black"/>
              </a:rPr>
              <a:t>distal  </a:t>
            </a:r>
            <a:r>
              <a:rPr sz="1800" spc="5" dirty="0">
                <a:solidFill>
                  <a:srgbClr val="FF0000"/>
                </a:solidFill>
                <a:latin typeface="Arial Black"/>
                <a:cs typeface="Arial Black"/>
              </a:rPr>
              <a:t>fragment</a:t>
            </a:r>
            <a:r>
              <a:rPr sz="1800" spc="-3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 Black"/>
                <a:cs typeface="Arial Black"/>
              </a:rPr>
              <a:t>proximally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267200" y="3581400"/>
            <a:ext cx="565403" cy="9342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024252" y="504520"/>
            <a:ext cx="220472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pc="-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504520"/>
            <a:ext cx="63577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5" dirty="0"/>
              <a:t>MECHANISMS </a:t>
            </a:r>
            <a:r>
              <a:rPr spc="-265" dirty="0"/>
              <a:t>OF</a:t>
            </a:r>
            <a:r>
              <a:rPr spc="75" dirty="0"/>
              <a:t> </a:t>
            </a:r>
            <a:r>
              <a:rPr spc="-250" dirty="0"/>
              <a:t>INJURY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2081911"/>
            <a:ext cx="6798309" cy="39389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-150" dirty="0">
                <a:solidFill>
                  <a:srgbClr val="404040"/>
                </a:solidFill>
                <a:latin typeface="Arial"/>
                <a:cs typeface="Arial"/>
              </a:rPr>
              <a:t>YOUNGER </a:t>
            </a:r>
            <a:r>
              <a:rPr sz="2000" spc="-75" dirty="0">
                <a:solidFill>
                  <a:srgbClr val="404040"/>
                </a:solidFill>
                <a:latin typeface="Arial"/>
                <a:cs typeface="Arial"/>
              </a:rPr>
              <a:t>INDIVIDUALS </a:t>
            </a:r>
            <a:r>
              <a:rPr sz="2000" spc="-114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High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energy (relatively </a:t>
            </a:r>
            <a:r>
              <a:rPr sz="2000" spc="-35" dirty="0">
                <a:solidFill>
                  <a:srgbClr val="404040"/>
                </a:solidFill>
                <a:latin typeface="Arial"/>
                <a:cs typeface="Arial"/>
              </a:rPr>
              <a:t>rare) </a:t>
            </a:r>
            <a:r>
              <a:rPr sz="2000" spc="135" dirty="0">
                <a:solidFill>
                  <a:srgbClr val="404040"/>
                </a:solidFill>
                <a:latin typeface="Arial"/>
                <a:cs typeface="Arial"/>
              </a:rPr>
              <a:t>- 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injury 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such </a:t>
            </a:r>
            <a:r>
              <a:rPr sz="2000" spc="-125" dirty="0">
                <a:solidFill>
                  <a:srgbClr val="404040"/>
                </a:solidFill>
                <a:latin typeface="Arial"/>
                <a:cs typeface="Arial"/>
              </a:rPr>
              <a:t>as </a:t>
            </a:r>
            <a:r>
              <a:rPr sz="2000" spc="-95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000" spc="65" dirty="0">
                <a:solidFill>
                  <a:srgbClr val="404040"/>
                </a:solidFill>
                <a:latin typeface="Arial"/>
                <a:cs typeface="Arial"/>
              </a:rPr>
              <a:t>motor </a:t>
            </a:r>
            <a:r>
              <a:rPr sz="2000" spc="-25" dirty="0">
                <a:solidFill>
                  <a:srgbClr val="404040"/>
                </a:solidFill>
                <a:latin typeface="Arial"/>
                <a:cs typeface="Arial"/>
              </a:rPr>
              <a:t>vehicle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accident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fall </a:t>
            </a:r>
            <a:r>
              <a:rPr sz="2000" spc="50" dirty="0">
                <a:solidFill>
                  <a:srgbClr val="404040"/>
                </a:solidFill>
                <a:latin typeface="Arial"/>
                <a:cs typeface="Arial"/>
              </a:rPr>
              <a:t>from</a:t>
            </a:r>
            <a:r>
              <a:rPr sz="2000" spc="11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30" dirty="0">
                <a:solidFill>
                  <a:srgbClr val="404040"/>
                </a:solidFill>
                <a:latin typeface="Arial"/>
                <a:cs typeface="Arial"/>
              </a:rPr>
              <a:t>height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2400"/>
              </a:spcBef>
            </a:pPr>
            <a:r>
              <a:rPr sz="2000" spc="40" dirty="0">
                <a:solidFill>
                  <a:srgbClr val="404040"/>
                </a:solidFill>
                <a:latin typeface="Arial"/>
                <a:cs typeface="Arial"/>
              </a:rPr>
              <a:t>More </a:t>
            </a:r>
            <a:r>
              <a:rPr sz="2000" spc="30" dirty="0">
                <a:solidFill>
                  <a:srgbClr val="404040"/>
                </a:solidFill>
                <a:latin typeface="Arial"/>
                <a:cs typeface="Arial"/>
              </a:rPr>
              <a:t>common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men </a:t>
            </a:r>
            <a:r>
              <a:rPr sz="2000" spc="-90" dirty="0">
                <a:solidFill>
                  <a:srgbClr val="404040"/>
                </a:solidFill>
                <a:latin typeface="Arial"/>
                <a:cs typeface="Arial"/>
              </a:rPr>
              <a:t>less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than </a:t>
            </a:r>
            <a:r>
              <a:rPr sz="2000" spc="-35" dirty="0">
                <a:solidFill>
                  <a:srgbClr val="404040"/>
                </a:solidFill>
                <a:latin typeface="Arial"/>
                <a:cs typeface="Arial"/>
              </a:rPr>
              <a:t>40 </a:t>
            </a:r>
            <a:r>
              <a:rPr sz="2000" spc="-65" dirty="0">
                <a:solidFill>
                  <a:srgbClr val="404040"/>
                </a:solidFill>
                <a:latin typeface="Arial"/>
                <a:cs typeface="Arial"/>
              </a:rPr>
              <a:t>years </a:t>
            </a:r>
            <a:r>
              <a:rPr sz="2000" spc="65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0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30" dirty="0">
                <a:solidFill>
                  <a:srgbClr val="404040"/>
                </a:solidFill>
                <a:latin typeface="Arial"/>
                <a:cs typeface="Arial"/>
              </a:rPr>
              <a:t>age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00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-70" dirty="0">
                <a:solidFill>
                  <a:srgbClr val="404040"/>
                </a:solidFill>
                <a:latin typeface="Arial"/>
                <a:cs typeface="Arial"/>
              </a:rPr>
              <a:t>90% </a:t>
            </a:r>
            <a:r>
              <a:rPr sz="20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intertrochanteric 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fractures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in the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elderly</a:t>
            </a:r>
            <a:r>
              <a:rPr sz="2000" spc="-9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result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000" spc="55" dirty="0">
                <a:solidFill>
                  <a:srgbClr val="404040"/>
                </a:solidFill>
                <a:latin typeface="Arial"/>
                <a:cs typeface="Arial"/>
              </a:rPr>
              <a:t>from </a:t>
            </a:r>
            <a:r>
              <a:rPr sz="2000" spc="-95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simple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 fall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950">
              <a:latin typeface="Arial"/>
              <a:cs typeface="Arial"/>
            </a:endParaRPr>
          </a:p>
          <a:p>
            <a:pPr marL="355600" marR="506095" indent="-342900">
              <a:lnSpc>
                <a:spcPct val="100000"/>
              </a:lnSpc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-7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tendency </a:t>
            </a:r>
            <a:r>
              <a:rPr sz="2000" spc="9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fall </a:t>
            </a:r>
            <a:r>
              <a:rPr sz="2000" spc="-60" dirty="0">
                <a:solidFill>
                  <a:srgbClr val="404040"/>
                </a:solidFill>
                <a:latin typeface="Arial"/>
                <a:cs typeface="Arial"/>
              </a:rPr>
              <a:t>increases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patient </a:t>
            </a:r>
            <a:r>
              <a:rPr sz="2000" spc="-30" dirty="0">
                <a:solidFill>
                  <a:srgbClr val="404040"/>
                </a:solidFill>
                <a:latin typeface="Arial"/>
                <a:cs typeface="Arial"/>
              </a:rPr>
              <a:t>age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000" spc="-355" dirty="0">
                <a:solidFill>
                  <a:srgbClr val="404040"/>
                </a:solidFill>
                <a:latin typeface="Arial"/>
                <a:cs typeface="Arial"/>
              </a:rPr>
              <a:t>is  </a:t>
            </a:r>
            <a:r>
              <a:rPr sz="2000" spc="-25" dirty="0">
                <a:solidFill>
                  <a:srgbClr val="404040"/>
                </a:solidFill>
                <a:latin typeface="Arial"/>
                <a:cs typeface="Arial"/>
              </a:rPr>
              <a:t>exacerbated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by </a:t>
            </a:r>
            <a:r>
              <a:rPr sz="2000" spc="-55" dirty="0">
                <a:solidFill>
                  <a:srgbClr val="404040"/>
                </a:solidFill>
                <a:latin typeface="Arial"/>
                <a:cs typeface="Arial"/>
              </a:rPr>
              <a:t>several </a:t>
            </a: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factors,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including </a:t>
            </a:r>
            <a:r>
              <a:rPr sz="2000" spc="55" dirty="0">
                <a:solidFill>
                  <a:srgbClr val="404040"/>
                </a:solidFill>
                <a:latin typeface="Arial"/>
                <a:cs typeface="Arial"/>
              </a:rPr>
              <a:t>poor </a:t>
            </a:r>
            <a:r>
              <a:rPr sz="2000" spc="-25" dirty="0">
                <a:solidFill>
                  <a:srgbClr val="404040"/>
                </a:solidFill>
                <a:latin typeface="Arial"/>
                <a:cs typeface="Arial"/>
              </a:rPr>
              <a:t>vision,  </a:t>
            </a:r>
            <a:r>
              <a:rPr sz="2000" spc="-40" dirty="0">
                <a:solidFill>
                  <a:srgbClr val="404040"/>
                </a:solidFill>
                <a:latin typeface="Arial"/>
                <a:cs typeface="Arial"/>
              </a:rPr>
              <a:t>decreased </a:t>
            </a:r>
            <a:r>
              <a:rPr sz="2000" spc="-30" dirty="0">
                <a:solidFill>
                  <a:srgbClr val="404040"/>
                </a:solidFill>
                <a:latin typeface="Arial"/>
                <a:cs typeface="Arial"/>
              </a:rPr>
              <a:t>muscle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power,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labile </a:t>
            </a:r>
            <a:r>
              <a:rPr sz="2000" spc="55" dirty="0">
                <a:solidFill>
                  <a:srgbClr val="404040"/>
                </a:solidFill>
                <a:latin typeface="Arial"/>
                <a:cs typeface="Arial"/>
              </a:rPr>
              <a:t>blood </a:t>
            </a:r>
            <a:r>
              <a:rPr sz="2000" spc="-50" dirty="0">
                <a:solidFill>
                  <a:srgbClr val="404040"/>
                </a:solidFill>
                <a:latin typeface="Arial"/>
                <a:cs typeface="Arial"/>
              </a:rPr>
              <a:t>pressure,  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decreased </a:t>
            </a:r>
            <a:r>
              <a:rPr sz="2000" spc="-50" dirty="0">
                <a:solidFill>
                  <a:srgbClr val="404040"/>
                </a:solidFill>
                <a:latin typeface="Arial"/>
                <a:cs typeface="Arial"/>
              </a:rPr>
              <a:t>reflexes, vascular </a:t>
            </a:r>
            <a:r>
              <a:rPr sz="2000" spc="-75" dirty="0">
                <a:solidFill>
                  <a:srgbClr val="404040"/>
                </a:solidFill>
                <a:latin typeface="Arial"/>
                <a:cs typeface="Arial"/>
              </a:rPr>
              <a:t>disease,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and coexisting  </a:t>
            </a: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musculoskeletal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pathology.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02132"/>
            <a:ext cx="68256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80" dirty="0"/>
              <a:t>CUMMINGS’ </a:t>
            </a:r>
            <a:r>
              <a:rPr sz="3200" spc="-285" dirty="0"/>
              <a:t>FACTORS</a:t>
            </a:r>
            <a:r>
              <a:rPr sz="3200" spc="5" dirty="0"/>
              <a:t> </a:t>
            </a:r>
            <a:r>
              <a:rPr sz="3200" spc="-165" dirty="0"/>
              <a:t>DETERMINING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990600"/>
            <a:ext cx="8292465" cy="545341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-315" dirty="0" smtClean="0">
                <a:solidFill>
                  <a:srgbClr val="252525"/>
                </a:solidFill>
                <a:latin typeface="Arial"/>
                <a:cs typeface="Arial"/>
              </a:rPr>
              <a:t>                   </a:t>
            </a:r>
            <a:r>
              <a:rPr sz="3200" spc="-315" smtClean="0">
                <a:solidFill>
                  <a:srgbClr val="252525"/>
                </a:solidFill>
                <a:latin typeface="Arial"/>
                <a:cs typeface="Arial"/>
              </a:rPr>
              <a:t>FRACTURE </a:t>
            </a:r>
            <a:r>
              <a:rPr lang="en-US" sz="3200" spc="-315" dirty="0" smtClean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3200" spc="-180" smtClean="0">
                <a:solidFill>
                  <a:srgbClr val="252525"/>
                </a:solidFill>
                <a:latin typeface="Arial"/>
                <a:cs typeface="Arial"/>
              </a:rPr>
              <a:t>AT </a:t>
            </a:r>
            <a:r>
              <a:rPr sz="3200" spc="-275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3200" spc="-135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3200" spc="-140" smtClean="0">
                <a:solidFill>
                  <a:srgbClr val="252525"/>
                </a:solidFill>
                <a:latin typeface="Arial"/>
                <a:cs typeface="Arial"/>
              </a:rPr>
              <a:t>HI</a:t>
            </a:r>
            <a:r>
              <a:rPr lang="en-US" sz="3200" spc="-140" dirty="0" smtClean="0">
                <a:solidFill>
                  <a:srgbClr val="252525"/>
                </a:solidFill>
                <a:latin typeface="Arial"/>
                <a:cs typeface="Arial"/>
              </a:rPr>
              <a:t>P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5450">
              <a:latin typeface="Arial"/>
              <a:cs typeface="Arial"/>
            </a:endParaRPr>
          </a:p>
          <a:p>
            <a:pPr marL="1840864" marR="258445" indent="-342900">
              <a:lnSpc>
                <a:spcPct val="100000"/>
              </a:lnSpc>
              <a:buClr>
                <a:srgbClr val="A42F0F"/>
              </a:buClr>
              <a:buChar char=""/>
              <a:tabLst>
                <a:tab pos="1841500" algn="l"/>
              </a:tabLst>
            </a:pPr>
            <a:r>
              <a:rPr sz="2200" spc="-8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faller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must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be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oriented </a:t>
            </a:r>
            <a:r>
              <a:rPr sz="2200" spc="9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fall </a:t>
            </a:r>
            <a:r>
              <a:rPr sz="2200" spc="45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2200" spc="35" dirty="0">
                <a:solidFill>
                  <a:srgbClr val="404040"/>
                </a:solidFill>
                <a:latin typeface="Arial"/>
                <a:cs typeface="Arial"/>
              </a:rPr>
              <a:t>“impact” </a:t>
            </a:r>
            <a:r>
              <a:rPr sz="2200" spc="-195" dirty="0">
                <a:solidFill>
                  <a:srgbClr val="404040"/>
                </a:solidFill>
                <a:latin typeface="Arial"/>
                <a:cs typeface="Arial"/>
              </a:rPr>
              <a:t>near 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40" dirty="0">
                <a:solidFill>
                  <a:srgbClr val="404040"/>
                </a:solidFill>
                <a:latin typeface="Arial"/>
                <a:cs typeface="Arial"/>
              </a:rPr>
              <a:t>hip</a:t>
            </a:r>
            <a:endParaRPr sz="2200">
              <a:latin typeface="Arial"/>
              <a:cs typeface="Arial"/>
            </a:endParaRPr>
          </a:p>
          <a:p>
            <a:pPr marL="1840864" marR="5080" indent="-342900">
              <a:lnSpc>
                <a:spcPct val="100000"/>
              </a:lnSpc>
              <a:spcBef>
                <a:spcPts val="994"/>
              </a:spcBef>
              <a:buClr>
                <a:srgbClr val="A42F0F"/>
              </a:buClr>
              <a:buChar char=""/>
              <a:tabLst>
                <a:tab pos="1841500" algn="l"/>
              </a:tabLst>
            </a:pPr>
            <a:r>
              <a:rPr sz="2200" spc="-60" dirty="0">
                <a:solidFill>
                  <a:srgbClr val="404040"/>
                </a:solidFill>
                <a:latin typeface="Arial"/>
                <a:cs typeface="Arial"/>
              </a:rPr>
              <a:t>Local </a:t>
            </a:r>
            <a:r>
              <a:rPr sz="2200" spc="20" dirty="0">
                <a:solidFill>
                  <a:srgbClr val="404040"/>
                </a:solidFill>
                <a:latin typeface="Arial"/>
                <a:cs typeface="Arial"/>
              </a:rPr>
              <a:t>soft </a:t>
            </a:r>
            <a:r>
              <a:rPr sz="2200" spc="-55" dirty="0">
                <a:solidFill>
                  <a:srgbClr val="404040"/>
                </a:solidFill>
                <a:latin typeface="Arial"/>
                <a:cs typeface="Arial"/>
              </a:rPr>
              <a:t>tissues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must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absorb </a:t>
            </a:r>
            <a:r>
              <a:rPr sz="2200" spc="-100" dirty="0">
                <a:solidFill>
                  <a:srgbClr val="404040"/>
                </a:solidFill>
                <a:latin typeface="Arial"/>
                <a:cs typeface="Arial"/>
              </a:rPr>
              <a:t>less </a:t>
            </a:r>
            <a:r>
              <a:rPr sz="2200" spc="-15" dirty="0">
                <a:solidFill>
                  <a:srgbClr val="404040"/>
                </a:solidFill>
                <a:latin typeface="Arial"/>
                <a:cs typeface="Arial"/>
              </a:rPr>
              <a:t>energy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than  </a:t>
            </a:r>
            <a:r>
              <a:rPr sz="2200" spc="-75" dirty="0">
                <a:solidFill>
                  <a:srgbClr val="404040"/>
                </a:solidFill>
                <a:latin typeface="Arial"/>
                <a:cs typeface="Arial"/>
              </a:rPr>
              <a:t>necessary </a:t>
            </a:r>
            <a:r>
              <a:rPr sz="2200" spc="9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prevent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fracture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(inadequate </a:t>
            </a:r>
            <a:r>
              <a:rPr sz="2200" spc="20" dirty="0">
                <a:solidFill>
                  <a:srgbClr val="404040"/>
                </a:solidFill>
                <a:latin typeface="Arial"/>
                <a:cs typeface="Arial"/>
              </a:rPr>
              <a:t>soft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40" dirty="0">
                <a:solidFill>
                  <a:srgbClr val="404040"/>
                </a:solidFill>
                <a:latin typeface="Arial"/>
                <a:cs typeface="Arial"/>
              </a:rPr>
              <a:t>tissue</a:t>
            </a:r>
            <a:endParaRPr sz="2200">
              <a:latin typeface="Arial"/>
              <a:cs typeface="Arial"/>
            </a:endParaRPr>
          </a:p>
          <a:p>
            <a:pPr marL="1840864">
              <a:lnSpc>
                <a:spcPct val="100000"/>
              </a:lnSpc>
            </a:pPr>
            <a:r>
              <a:rPr sz="2200" spc="-12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muscle/fat</a:t>
            </a:r>
            <a:r>
              <a:rPr sz="2200" spc="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35" dirty="0">
                <a:solidFill>
                  <a:srgbClr val="404040"/>
                </a:solidFill>
                <a:latin typeface="Arial"/>
                <a:cs typeface="Arial"/>
              </a:rPr>
              <a:t>coverage)</a:t>
            </a:r>
            <a:endParaRPr sz="2200">
              <a:latin typeface="Arial"/>
              <a:cs typeface="Arial"/>
            </a:endParaRPr>
          </a:p>
          <a:p>
            <a:pPr marL="1840864" marR="114935" indent="-342900">
              <a:lnSpc>
                <a:spcPct val="100000"/>
              </a:lnSpc>
              <a:spcBef>
                <a:spcPts val="1000"/>
              </a:spcBef>
              <a:buClr>
                <a:srgbClr val="A42F0F"/>
              </a:buClr>
              <a:buChar char=""/>
              <a:tabLst>
                <a:tab pos="1841500" algn="l"/>
              </a:tabLst>
            </a:pPr>
            <a:r>
              <a:rPr sz="2200" spc="-20" dirty="0">
                <a:solidFill>
                  <a:srgbClr val="404040"/>
                </a:solidFill>
                <a:latin typeface="Arial"/>
                <a:cs typeface="Arial"/>
              </a:rPr>
              <a:t>Protective </a:t>
            </a:r>
            <a:r>
              <a:rPr sz="2200" spc="-55" dirty="0">
                <a:solidFill>
                  <a:srgbClr val="404040"/>
                </a:solidFill>
                <a:latin typeface="Arial"/>
                <a:cs typeface="Arial"/>
              </a:rPr>
              <a:t>responses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must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be inadequate </a:t>
            </a:r>
            <a:r>
              <a:rPr sz="2200" spc="9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200" spc="-120" dirty="0">
                <a:solidFill>
                  <a:srgbClr val="404040"/>
                </a:solidFill>
                <a:latin typeface="Arial"/>
                <a:cs typeface="Arial"/>
              </a:rPr>
              <a:t>reduce 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-15" dirty="0">
                <a:solidFill>
                  <a:srgbClr val="404040"/>
                </a:solidFill>
                <a:latin typeface="Arial"/>
                <a:cs typeface="Arial"/>
              </a:rPr>
              <a:t>energy </a:t>
            </a:r>
            <a:r>
              <a:rPr sz="22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fall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beyond </a:t>
            </a:r>
            <a:r>
              <a:rPr sz="2200" spc="-110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certain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critical 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threshold</a:t>
            </a:r>
            <a:endParaRPr sz="2200">
              <a:latin typeface="Arial"/>
              <a:cs typeface="Arial"/>
            </a:endParaRPr>
          </a:p>
          <a:p>
            <a:pPr marL="1840864" marR="52705" indent="-342900">
              <a:lnSpc>
                <a:spcPct val="100000"/>
              </a:lnSpc>
              <a:spcBef>
                <a:spcPts val="1010"/>
              </a:spcBef>
              <a:buClr>
                <a:srgbClr val="A42F0F"/>
              </a:buClr>
              <a:buChar char=""/>
              <a:tabLst>
                <a:tab pos="1841500" algn="l"/>
              </a:tabLst>
            </a:pPr>
            <a:r>
              <a:rPr sz="2200" spc="-60" dirty="0">
                <a:solidFill>
                  <a:srgbClr val="404040"/>
                </a:solidFill>
                <a:latin typeface="Arial"/>
                <a:cs typeface="Arial"/>
              </a:rPr>
              <a:t>Residual </a:t>
            </a:r>
            <a:r>
              <a:rPr sz="2200" spc="-15" dirty="0">
                <a:solidFill>
                  <a:srgbClr val="404040"/>
                </a:solidFill>
                <a:latin typeface="Arial"/>
                <a:cs typeface="Arial"/>
              </a:rPr>
              <a:t>energy </a:t>
            </a:r>
            <a:r>
              <a:rPr sz="22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fall applied </a:t>
            </a:r>
            <a:r>
              <a:rPr sz="2200" spc="9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proximal  </a:t>
            </a:r>
            <a:r>
              <a:rPr sz="2200" spc="20" dirty="0">
                <a:solidFill>
                  <a:srgbClr val="404040"/>
                </a:solidFill>
                <a:latin typeface="Arial"/>
                <a:cs typeface="Arial"/>
              </a:rPr>
              <a:t>femur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must </a:t>
            </a:r>
            <a:r>
              <a:rPr sz="2200" spc="-55" dirty="0">
                <a:solidFill>
                  <a:srgbClr val="404040"/>
                </a:solidFill>
                <a:latin typeface="Arial"/>
                <a:cs typeface="Arial"/>
              </a:rPr>
              <a:t>exceed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its </a:t>
            </a:r>
            <a:r>
              <a:rPr sz="2200" spc="20" dirty="0">
                <a:solidFill>
                  <a:srgbClr val="404040"/>
                </a:solidFill>
                <a:latin typeface="Arial"/>
                <a:cs typeface="Arial"/>
              </a:rPr>
              <a:t>strength </a:t>
            </a:r>
            <a:r>
              <a:rPr sz="2200" spc="-55" dirty="0">
                <a:solidFill>
                  <a:srgbClr val="404040"/>
                </a:solidFill>
                <a:latin typeface="Arial"/>
                <a:cs typeface="Arial"/>
              </a:rPr>
              <a:t>(ie. Bone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strength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at 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40" dirty="0">
                <a:solidFill>
                  <a:srgbClr val="404040"/>
                </a:solidFill>
                <a:latin typeface="Arial"/>
                <a:cs typeface="Arial"/>
              </a:rPr>
              <a:t>hip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must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be</a:t>
            </a:r>
            <a:r>
              <a:rPr sz="2200" spc="-1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insufficient)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0" y="423034"/>
            <a:ext cx="68149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65" dirty="0"/>
              <a:t>HISTORY </a:t>
            </a:r>
            <a:r>
              <a:rPr spc="-25" dirty="0"/>
              <a:t>AND</a:t>
            </a:r>
            <a:r>
              <a:rPr spc="180" dirty="0"/>
              <a:t> </a:t>
            </a:r>
            <a:r>
              <a:rPr spc="-270" dirty="0"/>
              <a:t>PHYSICAL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2600" y="1447800"/>
            <a:ext cx="30391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0" dirty="0">
                <a:solidFill>
                  <a:srgbClr val="252525"/>
                </a:solidFill>
                <a:latin typeface="Arial"/>
                <a:cs typeface="Arial"/>
              </a:rPr>
              <a:t>EXAMINATION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21585" y="2066671"/>
            <a:ext cx="5792470" cy="3460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History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pain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inability 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-85" dirty="0">
                <a:solidFill>
                  <a:srgbClr val="404040"/>
                </a:solidFill>
                <a:latin typeface="Arial"/>
                <a:cs typeface="Arial"/>
              </a:rPr>
              <a:t>ambulate 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after </a:t>
            </a:r>
            <a:r>
              <a:rPr sz="2400" spc="-114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fall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other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injury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A42F0F"/>
              </a:buClr>
              <a:buFont typeface="Arial"/>
              <a:buChar char=""/>
            </a:pPr>
            <a:endParaRPr sz="4200">
              <a:latin typeface="Arial"/>
              <a:cs typeface="Arial"/>
            </a:endParaRPr>
          </a:p>
          <a:p>
            <a:pPr marL="355600" marR="196850" indent="-342900">
              <a:lnSpc>
                <a:spcPct val="100000"/>
              </a:lnSpc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Pain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localized </a:t>
            </a:r>
            <a:r>
              <a:rPr sz="2400" spc="11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proximal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thigh; 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exacerbated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by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passive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attempts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at</a:t>
            </a: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hip 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flexion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or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rotation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A42F0F"/>
              </a:buClr>
              <a:buFont typeface="Arial"/>
              <a:buChar char=""/>
            </a:pPr>
            <a:endParaRPr sz="42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Drug </a:t>
            </a: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use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contributing</a:t>
            </a:r>
            <a:r>
              <a:rPr sz="2400" spc="2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factor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1452" y="504520"/>
            <a:ext cx="45289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u="sng" spc="-100" dirty="0"/>
              <a:t>EXAMINATION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2066671"/>
            <a:ext cx="6407150" cy="357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Shortening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extremity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deformity </a:t>
            </a:r>
            <a:r>
              <a:rPr sz="2400" spc="-280" dirty="0">
                <a:solidFill>
                  <a:srgbClr val="404040"/>
                </a:solidFill>
                <a:latin typeface="Arial"/>
                <a:cs typeface="Arial"/>
              </a:rPr>
              <a:t>of 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rotation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resting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position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compared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with 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other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extremity</a:t>
            </a:r>
            <a:endParaRPr sz="2400">
              <a:latin typeface="Arial"/>
              <a:cs typeface="Arial"/>
            </a:endParaRPr>
          </a:p>
          <a:p>
            <a:pPr marL="355600" marR="132715" indent="-342900">
              <a:lnSpc>
                <a:spcPct val="100000"/>
              </a:lnSpc>
              <a:spcBef>
                <a:spcPts val="994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Pain </a:t>
            </a:r>
            <a:r>
              <a:rPr sz="2400" spc="5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motion/Crepitance testing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NOT 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elicited </a:t>
            </a:r>
            <a:r>
              <a:rPr sz="2400" spc="-60" dirty="0">
                <a:solidFill>
                  <a:srgbClr val="404040"/>
                </a:solidFill>
                <a:latin typeface="Arial"/>
                <a:cs typeface="Arial"/>
              </a:rPr>
              <a:t>unless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there </a:t>
            </a: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are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no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obvious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physical  </a:t>
            </a: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signs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deformity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radiographic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studies  </a:t>
            </a: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are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negative </a:t>
            </a:r>
            <a:r>
              <a:rPr sz="2400" spc="60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an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obvious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fracture.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Pain </a:t>
            </a:r>
            <a:r>
              <a:rPr sz="2400" spc="5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axial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load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on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hip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</a:t>
            </a:r>
            <a:r>
              <a:rPr sz="24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high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correlation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occult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fracture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504520"/>
            <a:ext cx="59767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u="sng" spc="-100" dirty="0"/>
              <a:t>EXAMINATION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2068195"/>
            <a:ext cx="6278245" cy="1979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99800"/>
              </a:lnSpc>
              <a:spcBef>
                <a:spcPts val="105"/>
              </a:spcBef>
              <a:buClr>
                <a:srgbClr val="A42F0F"/>
              </a:buClr>
              <a:buFont typeface="Arial"/>
              <a:buChar char=""/>
              <a:tabLst>
                <a:tab pos="355600" algn="l"/>
              </a:tabLst>
            </a:pPr>
            <a:r>
              <a:rPr sz="2400" b="1" spc="-30" dirty="0">
                <a:solidFill>
                  <a:srgbClr val="404040"/>
                </a:solidFill>
                <a:latin typeface="Arial"/>
                <a:cs typeface="Arial"/>
              </a:rPr>
              <a:t>Auscultation Lippmann </a:t>
            </a:r>
            <a:r>
              <a:rPr sz="2400" b="1" spc="-20" dirty="0">
                <a:solidFill>
                  <a:srgbClr val="404040"/>
                </a:solidFill>
                <a:latin typeface="Arial"/>
                <a:cs typeface="Arial"/>
              </a:rPr>
              <a:t>test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sensitive </a:t>
            </a:r>
            <a:r>
              <a:rPr sz="2400" spc="-60" dirty="0">
                <a:solidFill>
                  <a:srgbClr val="404040"/>
                </a:solidFill>
                <a:latin typeface="Arial"/>
                <a:cs typeface="Arial"/>
              </a:rPr>
              <a:t>for 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detection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occult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fractures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400" spc="-2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proximal 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femur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or</a:t>
            </a: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pelvis</a:t>
            </a:r>
            <a:endParaRPr sz="240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994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Bell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stethoscope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on </a:t>
            </a: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symphysis</a:t>
            </a:r>
            <a:r>
              <a:rPr sz="2400" spc="-1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pubis</a:t>
            </a:r>
            <a:endParaRPr sz="2400">
              <a:latin typeface="Arial"/>
              <a:cs typeface="Arial"/>
            </a:endParaRPr>
          </a:p>
          <a:p>
            <a:pPr marL="355600" algn="just">
              <a:lnSpc>
                <a:spcPct val="100000"/>
              </a:lnSpc>
            </a:pP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tapping on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patella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400" spc="-1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both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64485" y="4022217"/>
            <a:ext cx="58261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extremities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variation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sound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conduction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21585" y="4261915"/>
            <a:ext cx="4925695" cy="1009650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90"/>
              </a:spcBef>
            </a:pP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determines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discontinuity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2400" spc="450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400" spc="-350" dirty="0">
                <a:solidFill>
                  <a:srgbClr val="A42F0F"/>
                </a:solidFill>
                <a:latin typeface="Arial"/>
                <a:cs typeface="Arial"/>
              </a:rPr>
              <a:t>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Decreased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tone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pitch </a:t>
            </a:r>
            <a:r>
              <a:rPr sz="2400" spc="160" dirty="0">
                <a:solidFill>
                  <a:srgbClr val="404040"/>
                </a:solidFill>
                <a:latin typeface="Arial"/>
                <a:cs typeface="Arial"/>
              </a:rPr>
              <a:t>- </a:t>
            </a: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fracture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0" y="504520"/>
            <a:ext cx="769620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75" dirty="0"/>
              <a:t>IMAGING </a:t>
            </a:r>
            <a:r>
              <a:rPr u="sng" spc="-310" dirty="0"/>
              <a:t>STUDIES </a:t>
            </a:r>
            <a:r>
              <a:rPr u="sng" spc="240" dirty="0"/>
              <a:t>-</a:t>
            </a:r>
            <a:r>
              <a:rPr u="sng" spc="-370" dirty="0"/>
              <a:t> </a:t>
            </a:r>
            <a:r>
              <a:rPr u="sng" spc="-340" dirty="0"/>
              <a:t>XRAYS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2091054"/>
            <a:ext cx="6296025" cy="3256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Char char=""/>
              <a:tabLst>
                <a:tab pos="354965" algn="l"/>
                <a:tab pos="355600" algn="l"/>
              </a:tabLst>
            </a:pPr>
            <a:r>
              <a:rPr sz="1800" spc="-65" dirty="0">
                <a:solidFill>
                  <a:srgbClr val="404040"/>
                </a:solidFill>
                <a:latin typeface="Arial"/>
                <a:cs typeface="Arial"/>
              </a:rPr>
              <a:t>Pelvis </a:t>
            </a:r>
            <a:r>
              <a:rPr sz="1800" spc="40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1800" spc="55" dirty="0">
                <a:solidFill>
                  <a:srgbClr val="404040"/>
                </a:solidFill>
                <a:latin typeface="Arial"/>
                <a:cs typeface="Arial"/>
              </a:rPr>
              <a:t>both </a:t>
            </a:r>
            <a:r>
              <a:rPr sz="1800" spc="-10" dirty="0">
                <a:solidFill>
                  <a:srgbClr val="404040"/>
                </a:solidFill>
                <a:latin typeface="Arial"/>
                <a:cs typeface="Arial"/>
              </a:rPr>
              <a:t>hips </a:t>
            </a:r>
            <a:r>
              <a:rPr sz="1800" spc="-105" dirty="0">
                <a:solidFill>
                  <a:srgbClr val="404040"/>
                </a:solidFill>
                <a:latin typeface="Arial"/>
                <a:cs typeface="Arial"/>
              </a:rPr>
              <a:t>–</a:t>
            </a:r>
            <a:r>
              <a:rPr sz="1800" spc="-9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120" dirty="0">
                <a:solidFill>
                  <a:srgbClr val="404040"/>
                </a:solidFill>
                <a:latin typeface="Arial"/>
                <a:cs typeface="Arial"/>
              </a:rPr>
              <a:t>AP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A42F0F"/>
              </a:buClr>
              <a:buFont typeface="Arial"/>
              <a:buChar char=""/>
            </a:pP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A42F0F"/>
              </a:buClr>
              <a:buChar char=""/>
              <a:tabLst>
                <a:tab pos="354965" algn="l"/>
                <a:tab pos="355600" algn="l"/>
              </a:tabLst>
            </a:pPr>
            <a:r>
              <a:rPr sz="1800" spc="-30" dirty="0">
                <a:solidFill>
                  <a:srgbClr val="404040"/>
                </a:solidFill>
                <a:latin typeface="Arial"/>
                <a:cs typeface="Arial"/>
              </a:rPr>
              <a:t>X-ray </a:t>
            </a:r>
            <a:r>
              <a:rPr sz="1800" spc="5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dirty="0">
                <a:solidFill>
                  <a:srgbClr val="404040"/>
                </a:solidFill>
                <a:latin typeface="Arial"/>
                <a:cs typeface="Arial"/>
              </a:rPr>
              <a:t>affected </a:t>
            </a:r>
            <a:r>
              <a:rPr sz="1800" spc="35" dirty="0">
                <a:solidFill>
                  <a:srgbClr val="404040"/>
                </a:solidFill>
                <a:latin typeface="Arial"/>
                <a:cs typeface="Arial"/>
              </a:rPr>
              <a:t>hip </a:t>
            </a:r>
            <a:r>
              <a:rPr sz="1800" spc="-10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1800" spc="-120" dirty="0">
                <a:solidFill>
                  <a:srgbClr val="404040"/>
                </a:solidFill>
                <a:latin typeface="Arial"/>
                <a:cs typeface="Arial"/>
              </a:rPr>
              <a:t>AP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1800" spc="-10" dirty="0">
                <a:solidFill>
                  <a:srgbClr val="404040"/>
                </a:solidFill>
                <a:latin typeface="Arial"/>
                <a:cs typeface="Arial"/>
              </a:rPr>
              <a:t>cross-table</a:t>
            </a:r>
            <a:r>
              <a:rPr sz="1800" spc="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"/>
                <a:cs typeface="Arial"/>
              </a:rPr>
              <a:t>lateral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A42F0F"/>
              </a:buClr>
              <a:buFont typeface="Arial"/>
              <a:buChar char=""/>
            </a:pPr>
            <a:endParaRPr sz="36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buClr>
                <a:srgbClr val="A42F0F"/>
              </a:buClr>
              <a:buChar char="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404040"/>
                </a:solidFill>
                <a:latin typeface="Arial"/>
                <a:cs typeface="Arial"/>
              </a:rPr>
              <a:t>Traction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films </a:t>
            </a:r>
            <a:r>
              <a:rPr sz="1800" spc="15" dirty="0">
                <a:solidFill>
                  <a:srgbClr val="404040"/>
                </a:solidFill>
                <a:latin typeface="Arial"/>
                <a:cs typeface="Arial"/>
              </a:rPr>
              <a:t>(with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internal </a:t>
            </a:r>
            <a:r>
              <a:rPr sz="1800" spc="25" dirty="0">
                <a:solidFill>
                  <a:srgbClr val="404040"/>
                </a:solidFill>
                <a:latin typeface="Arial"/>
                <a:cs typeface="Arial"/>
              </a:rPr>
              <a:t>rotation) </a:t>
            </a:r>
            <a:r>
              <a:rPr sz="1800" spc="-10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helpful in  </a:t>
            </a:r>
            <a:r>
              <a:rPr sz="1800" spc="25" dirty="0">
                <a:solidFill>
                  <a:srgbClr val="404040"/>
                </a:solidFill>
                <a:latin typeface="Arial"/>
                <a:cs typeface="Arial"/>
              </a:rPr>
              <a:t>communited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1800" spc="15" dirty="0">
                <a:solidFill>
                  <a:srgbClr val="404040"/>
                </a:solidFill>
                <a:latin typeface="Arial"/>
                <a:cs typeface="Arial"/>
              </a:rPr>
              <a:t>high-energy </a:t>
            </a:r>
            <a:r>
              <a:rPr sz="1800" spc="-15" dirty="0">
                <a:solidFill>
                  <a:srgbClr val="404040"/>
                </a:solidFill>
                <a:latin typeface="Arial"/>
                <a:cs typeface="Arial"/>
              </a:rPr>
              <a:t>fractures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in</a:t>
            </a:r>
            <a:r>
              <a:rPr sz="1800" spc="-1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determining  </a:t>
            </a:r>
            <a:r>
              <a:rPr sz="1800" spc="25" dirty="0">
                <a:solidFill>
                  <a:srgbClr val="404040"/>
                </a:solidFill>
                <a:latin typeface="Arial"/>
                <a:cs typeface="Arial"/>
              </a:rPr>
              <a:t>implant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Arial"/>
                <a:cs typeface="Arial"/>
              </a:rPr>
              <a:t>selection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A42F0F"/>
              </a:buClr>
              <a:buFont typeface="Arial"/>
              <a:buChar char=""/>
            </a:pP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A42F0F"/>
              </a:buClr>
              <a:buChar char="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404040"/>
                </a:solidFill>
                <a:latin typeface="Arial"/>
                <a:cs typeface="Arial"/>
              </a:rPr>
              <a:t>Subtrochanteric </a:t>
            </a:r>
            <a:r>
              <a:rPr sz="1800" spc="-15" dirty="0">
                <a:solidFill>
                  <a:srgbClr val="404040"/>
                </a:solidFill>
                <a:latin typeface="Arial"/>
                <a:cs typeface="Arial"/>
              </a:rPr>
              <a:t>extension </a:t>
            </a:r>
            <a:r>
              <a:rPr sz="1800" spc="-100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1800" spc="-45" dirty="0">
                <a:solidFill>
                  <a:srgbClr val="404040"/>
                </a:solidFill>
                <a:latin typeface="Arial"/>
                <a:cs typeface="Arial"/>
              </a:rPr>
              <a:t>Femur </a:t>
            </a:r>
            <a:r>
              <a:rPr sz="1800" spc="-120" dirty="0">
                <a:solidFill>
                  <a:srgbClr val="404040"/>
                </a:solidFill>
                <a:latin typeface="Arial"/>
                <a:cs typeface="Arial"/>
              </a:rPr>
              <a:t>AP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and</a:t>
            </a:r>
            <a:r>
              <a:rPr sz="1800" spc="1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"/>
                <a:cs typeface="Arial"/>
              </a:rPr>
              <a:t>lateral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3255" y="332231"/>
            <a:ext cx="8892540" cy="63581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457200"/>
            <a:ext cx="75007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u="sng" spc="-295" dirty="0"/>
              <a:t>OTHER </a:t>
            </a:r>
            <a:r>
              <a:rPr u="sng" spc="-75" dirty="0"/>
              <a:t>IMAGING</a:t>
            </a:r>
            <a:r>
              <a:rPr u="sng" spc="200" dirty="0"/>
              <a:t> </a:t>
            </a:r>
            <a:r>
              <a:rPr u="sng" spc="-310" dirty="0"/>
              <a:t>STUDIES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2081911"/>
            <a:ext cx="6323965" cy="3888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Magnetic </a:t>
            </a:r>
            <a:r>
              <a:rPr sz="2000" spc="-70" dirty="0">
                <a:solidFill>
                  <a:srgbClr val="404040"/>
                </a:solidFill>
                <a:latin typeface="Arial"/>
                <a:cs typeface="Arial"/>
              </a:rPr>
              <a:t>Resonance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Imaging </a:t>
            </a:r>
            <a:r>
              <a:rPr sz="2000" spc="-55" dirty="0">
                <a:solidFill>
                  <a:srgbClr val="404040"/>
                </a:solidFill>
                <a:latin typeface="Arial"/>
                <a:cs typeface="Arial"/>
              </a:rPr>
              <a:t>(MRI) </a:t>
            </a:r>
            <a:r>
              <a:rPr sz="2000" spc="-114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currently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000" spc="20" dirty="0">
                <a:solidFill>
                  <a:srgbClr val="404040"/>
                </a:solidFill>
                <a:latin typeface="Arial"/>
                <a:cs typeface="Arial"/>
              </a:rPr>
              <a:t>imaging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study </a:t>
            </a:r>
            <a:r>
              <a:rPr sz="20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choice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delineating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non-displaced 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occult 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fractures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that </a:t>
            </a:r>
            <a:r>
              <a:rPr sz="2000" spc="-25" dirty="0">
                <a:solidFill>
                  <a:srgbClr val="404040"/>
                </a:solidFill>
                <a:latin typeface="Arial"/>
                <a:cs typeface="Arial"/>
              </a:rPr>
              <a:t>may </a:t>
            </a:r>
            <a:r>
              <a:rPr sz="2000" spc="70" dirty="0">
                <a:solidFill>
                  <a:srgbClr val="404040"/>
                </a:solidFill>
                <a:latin typeface="Arial"/>
                <a:cs typeface="Arial"/>
              </a:rPr>
              <a:t>not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be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apparent </a:t>
            </a:r>
            <a:r>
              <a:rPr sz="2000" spc="40" dirty="0">
                <a:solidFill>
                  <a:srgbClr val="404040"/>
                </a:solidFill>
                <a:latin typeface="Arial"/>
                <a:cs typeface="Arial"/>
              </a:rPr>
              <a:t>on</a:t>
            </a:r>
            <a:r>
              <a:rPr sz="2000" spc="-3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plain 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radiographs </a:t>
            </a:r>
            <a:r>
              <a:rPr sz="2000" spc="-114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000" spc="-25" dirty="0">
                <a:solidFill>
                  <a:srgbClr val="404040"/>
                </a:solidFill>
                <a:latin typeface="Arial"/>
                <a:cs typeface="Arial"/>
              </a:rPr>
              <a:t>Preferred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over </a:t>
            </a:r>
            <a:r>
              <a:rPr sz="2000" spc="-195" dirty="0">
                <a:solidFill>
                  <a:srgbClr val="404040"/>
                </a:solidFill>
                <a:latin typeface="Arial"/>
                <a:cs typeface="Arial"/>
              </a:rPr>
              <a:t>CT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due </a:t>
            </a:r>
            <a:r>
              <a:rPr sz="2000" spc="9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higher 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sensitivity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specificity </a:t>
            </a:r>
            <a:r>
              <a:rPr sz="2000" spc="50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2000" spc="-95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000" spc="20" dirty="0">
                <a:solidFill>
                  <a:srgbClr val="404040"/>
                </a:solidFill>
                <a:latin typeface="Arial"/>
                <a:cs typeface="Arial"/>
              </a:rPr>
              <a:t>more rapid 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decision  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process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A42F0F"/>
              </a:buClr>
              <a:buFont typeface="Arial"/>
              <a:buChar char=""/>
            </a:pPr>
            <a:endParaRPr sz="3800">
              <a:latin typeface="Arial"/>
              <a:cs typeface="Arial"/>
            </a:endParaRPr>
          </a:p>
          <a:p>
            <a:pPr marL="355600" marR="594360" indent="-342900">
              <a:lnSpc>
                <a:spcPct val="100000"/>
              </a:lnSpc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Bone </a:t>
            </a:r>
            <a:r>
              <a:rPr sz="2000" spc="-95" dirty="0">
                <a:solidFill>
                  <a:srgbClr val="404040"/>
                </a:solidFill>
                <a:latin typeface="Arial"/>
                <a:cs typeface="Arial"/>
              </a:rPr>
              <a:t>scans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2000" spc="-195" dirty="0">
                <a:solidFill>
                  <a:srgbClr val="404040"/>
                </a:solidFill>
                <a:latin typeface="Arial"/>
                <a:cs typeface="Arial"/>
              </a:rPr>
              <a:t>CT </a:t>
            </a:r>
            <a:r>
              <a:rPr sz="2000" spc="-114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000" spc="-35" dirty="0">
                <a:solidFill>
                  <a:srgbClr val="404040"/>
                </a:solidFill>
                <a:latin typeface="Arial"/>
                <a:cs typeface="Arial"/>
              </a:rPr>
              <a:t>reserved </a:t>
            </a:r>
            <a:r>
              <a:rPr sz="2000" spc="50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those </a:t>
            </a:r>
            <a:r>
              <a:rPr sz="2000" spc="30" dirty="0">
                <a:solidFill>
                  <a:srgbClr val="404040"/>
                </a:solidFill>
                <a:latin typeface="Arial"/>
                <a:cs typeface="Arial"/>
              </a:rPr>
              <a:t>who </a:t>
            </a:r>
            <a:r>
              <a:rPr sz="2000" spc="-185" dirty="0">
                <a:solidFill>
                  <a:srgbClr val="404040"/>
                </a:solidFill>
                <a:latin typeface="Arial"/>
                <a:cs typeface="Arial"/>
              </a:rPr>
              <a:t>have 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contradictions </a:t>
            </a:r>
            <a:r>
              <a:rPr sz="2000" spc="9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 MRI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A42F0F"/>
              </a:buClr>
              <a:buFont typeface="Arial"/>
              <a:buChar char=""/>
            </a:pPr>
            <a:endParaRPr sz="3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Technetium </a:t>
            </a:r>
            <a:r>
              <a:rPr sz="2000" spc="20" dirty="0">
                <a:solidFill>
                  <a:srgbClr val="404040"/>
                </a:solidFill>
                <a:latin typeface="Arial"/>
                <a:cs typeface="Arial"/>
              </a:rPr>
              <a:t>bone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80" dirty="0">
                <a:solidFill>
                  <a:srgbClr val="404040"/>
                </a:solidFill>
                <a:latin typeface="Arial"/>
                <a:cs typeface="Arial"/>
              </a:rPr>
              <a:t>scan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504520"/>
            <a:ext cx="81534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u="sng" spc="-180"/>
              <a:t>DIAGNOSIS</a:t>
            </a:r>
            <a:r>
              <a:rPr sz="3600" b="0" u="sng" spc="-50"/>
              <a:t> </a:t>
            </a:r>
            <a:r>
              <a:rPr sz="3600" b="0" u="sng" spc="-25" smtClean="0"/>
              <a:t>AND</a:t>
            </a:r>
            <a:r>
              <a:rPr lang="en-US" sz="3600" b="0" u="sng" spc="-25" dirty="0" smtClean="0"/>
              <a:t> </a:t>
            </a:r>
            <a:r>
              <a:rPr lang="en-US" sz="3600" b="0" u="sng" spc="-225" dirty="0" smtClean="0">
                <a:solidFill>
                  <a:srgbClr val="252525"/>
                </a:solidFill>
                <a:latin typeface="Arial"/>
                <a:cs typeface="Arial"/>
              </a:rPr>
              <a:t>CLASSIFICATION</a:t>
            </a:r>
            <a:endParaRPr lang="en-US" sz="3600" b="0" u="sng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21585" y="2066671"/>
            <a:ext cx="61321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400" spc="450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400" spc="-85" dirty="0">
                <a:solidFill>
                  <a:srgbClr val="A42F0F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Increased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surgical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complexity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-110" dirty="0">
                <a:solidFill>
                  <a:srgbClr val="404040"/>
                </a:solidFill>
                <a:latin typeface="Arial"/>
                <a:cs typeface="Arial"/>
              </a:rPr>
              <a:t>recovery  </a:t>
            </a: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are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associated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-185" dirty="0">
                <a:solidFill>
                  <a:srgbClr val="404040"/>
                </a:solidFill>
                <a:latin typeface="Arial"/>
                <a:cs typeface="Arial"/>
              </a:rPr>
              <a:t>UNSTABLE </a:t>
            </a:r>
            <a:r>
              <a:rPr sz="2400" spc="-240" dirty="0">
                <a:solidFill>
                  <a:srgbClr val="404040"/>
                </a:solidFill>
                <a:latin typeface="Arial"/>
                <a:cs typeface="Arial"/>
              </a:rPr>
              <a:t>FRACTURE  </a:t>
            </a:r>
            <a:r>
              <a:rPr sz="2400" spc="-210" dirty="0">
                <a:solidFill>
                  <a:srgbClr val="404040"/>
                </a:solidFill>
                <a:latin typeface="Arial"/>
                <a:cs typeface="Arial"/>
              </a:rPr>
              <a:t>PATTERNS: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64485" y="3163951"/>
            <a:ext cx="41548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60" dirty="0">
                <a:solidFill>
                  <a:srgbClr val="404040"/>
                </a:solidFill>
                <a:latin typeface="Arial"/>
                <a:cs typeface="Arial"/>
              </a:rPr>
              <a:t>-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Posteromedial large</a:t>
            </a:r>
            <a:r>
              <a:rPr sz="2400" spc="-1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separate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58389" y="3403472"/>
            <a:ext cx="3741420" cy="1502410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095"/>
              </a:spcBef>
            </a:pP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fragmentation</a:t>
            </a:r>
            <a:endParaRPr sz="2400">
              <a:latin typeface="Arial"/>
              <a:cs typeface="Arial"/>
            </a:endParaRPr>
          </a:p>
          <a:p>
            <a:pPr marL="218440" indent="-205740">
              <a:lnSpc>
                <a:spcPct val="100000"/>
              </a:lnSpc>
              <a:spcBef>
                <a:spcPts val="994"/>
              </a:spcBef>
              <a:buChar char="-"/>
              <a:tabLst>
                <a:tab pos="218440" algn="l"/>
              </a:tabLst>
            </a:pP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Basicervical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patterns</a:t>
            </a:r>
            <a:endParaRPr sz="2400">
              <a:latin typeface="Arial"/>
              <a:cs typeface="Arial"/>
            </a:endParaRPr>
          </a:p>
          <a:p>
            <a:pPr marL="224154" indent="-206375">
              <a:lnSpc>
                <a:spcPct val="100000"/>
              </a:lnSpc>
              <a:spcBef>
                <a:spcPts val="994"/>
              </a:spcBef>
              <a:buChar char="-"/>
              <a:tabLst>
                <a:tab pos="224790" algn="l"/>
              </a:tabLst>
            </a:pPr>
            <a:r>
              <a:rPr sz="2400" spc="-105" dirty="0">
                <a:solidFill>
                  <a:srgbClr val="404040"/>
                </a:solidFill>
                <a:latin typeface="Arial"/>
                <a:cs typeface="Arial"/>
              </a:rPr>
              <a:t>Reverse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obliquity</a:t>
            </a:r>
            <a:r>
              <a:rPr sz="2400" spc="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patterns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64485" y="5007940"/>
            <a:ext cx="590550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8440" indent="-205740">
              <a:lnSpc>
                <a:spcPct val="100000"/>
              </a:lnSpc>
              <a:spcBef>
                <a:spcPts val="100"/>
              </a:spcBef>
              <a:buChar char="-"/>
              <a:tabLst>
                <a:tab pos="218440" algn="l"/>
              </a:tabLst>
            </a:pP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Displaced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greater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trochanteric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(lateral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wall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fractures)</a:t>
            </a:r>
            <a:endParaRPr sz="2400">
              <a:latin typeface="Arial"/>
              <a:cs typeface="Arial"/>
            </a:endParaRPr>
          </a:p>
          <a:p>
            <a:pPr marL="12700" marR="812800">
              <a:lnSpc>
                <a:spcPct val="100000"/>
              </a:lnSpc>
              <a:buChar char="-"/>
              <a:tabLst>
                <a:tab pos="218440" algn="l"/>
              </a:tabLst>
            </a:pP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Failure 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reduce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fracture</a:t>
            </a:r>
            <a:r>
              <a:rPr sz="2400" spc="-1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before 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internal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fixation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504520"/>
            <a:ext cx="86106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0" u="sng" spc="-229" dirty="0"/>
              <a:t>BOYD </a:t>
            </a:r>
            <a:r>
              <a:rPr sz="4000" b="0" u="sng" spc="-25"/>
              <a:t>AND</a:t>
            </a:r>
            <a:r>
              <a:rPr sz="4000" b="0" u="sng" spc="125"/>
              <a:t> </a:t>
            </a:r>
            <a:r>
              <a:rPr sz="4000" b="0" u="sng" spc="-245" smtClean="0"/>
              <a:t>GRIFFIN</a:t>
            </a:r>
            <a:r>
              <a:rPr lang="en-US" sz="4000" b="0" u="sng" spc="-245" dirty="0" smtClean="0"/>
              <a:t> </a:t>
            </a:r>
            <a:r>
              <a:rPr lang="en-US" sz="4000" b="0" u="sng" spc="-225" dirty="0" smtClean="0">
                <a:solidFill>
                  <a:srgbClr val="252525"/>
                </a:solidFill>
                <a:latin typeface="Arial"/>
                <a:cs typeface="Arial"/>
              </a:rPr>
              <a:t>CLASSIFICATION</a:t>
            </a:r>
            <a:endParaRPr lang="en-US" sz="4000" b="0" u="sng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0457" y="1954504"/>
            <a:ext cx="5383530" cy="132270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584200" indent="-571500">
              <a:lnSpc>
                <a:spcPct val="100000"/>
              </a:lnSpc>
              <a:spcBef>
                <a:spcPts val="1105"/>
              </a:spcBef>
              <a:buClr>
                <a:srgbClr val="A42F0F"/>
              </a:buClr>
              <a:buAutoNum type="romanLcPeriod"/>
              <a:tabLst>
                <a:tab pos="583565" algn="l"/>
                <a:tab pos="584200" algn="l"/>
              </a:tabLst>
            </a:pPr>
            <a:r>
              <a:rPr sz="2000" spc="-35" dirty="0">
                <a:solidFill>
                  <a:srgbClr val="404040"/>
                </a:solidFill>
                <a:latin typeface="Arial"/>
                <a:cs typeface="Arial"/>
              </a:rPr>
              <a:t>Stable 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(Two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part)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41500"/>
              </a:lnSpc>
              <a:spcBef>
                <a:spcPts val="15"/>
              </a:spcBef>
              <a:buClr>
                <a:srgbClr val="A42F0F"/>
              </a:buClr>
              <a:buAutoNum type="romanLcPeriod"/>
              <a:tabLst>
                <a:tab pos="583565" algn="l"/>
                <a:tab pos="584200" algn="l"/>
              </a:tabLst>
            </a:pP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Unstable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posteromedial</a:t>
            </a:r>
            <a:r>
              <a:rPr sz="2000" spc="-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40" dirty="0">
                <a:solidFill>
                  <a:srgbClr val="404040"/>
                </a:solidFill>
                <a:latin typeface="Arial"/>
                <a:cs typeface="Arial"/>
              </a:rPr>
              <a:t>communition </a:t>
            </a:r>
            <a:r>
              <a:rPr sz="2000" spc="40" dirty="0">
                <a:solidFill>
                  <a:srgbClr val="A42F0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A42F0F"/>
                </a:solidFill>
                <a:latin typeface="Arial"/>
                <a:cs typeface="Arial"/>
              </a:rPr>
              <a:t>iii.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11957" y="2946019"/>
            <a:ext cx="60318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Subtrochanteric 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extension </a:t>
            </a:r>
            <a:r>
              <a:rPr sz="2000" spc="55" dirty="0">
                <a:solidFill>
                  <a:srgbClr val="404040"/>
                </a:solidFill>
                <a:latin typeface="Arial"/>
                <a:cs typeface="Arial"/>
              </a:rPr>
              <a:t>into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lateral </a:t>
            </a:r>
            <a:r>
              <a:rPr sz="2000" spc="-25" dirty="0">
                <a:solidFill>
                  <a:srgbClr val="404040"/>
                </a:solidFill>
                <a:latin typeface="Arial"/>
                <a:cs typeface="Arial"/>
              </a:rPr>
              <a:t>shaft,</a:t>
            </a:r>
            <a:r>
              <a:rPr sz="2000" spc="-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extension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21585" y="3250819"/>
            <a:ext cx="6828790" cy="297307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702945" marR="5080">
              <a:lnSpc>
                <a:spcPct val="97600"/>
              </a:lnSpc>
              <a:spcBef>
                <a:spcPts val="160"/>
              </a:spcBef>
            </a:pPr>
            <a:r>
              <a:rPr sz="20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0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fracture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distally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at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just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below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-70" dirty="0">
                <a:solidFill>
                  <a:srgbClr val="404040"/>
                </a:solidFill>
                <a:latin typeface="Arial"/>
                <a:cs typeface="Arial"/>
              </a:rPr>
              <a:t>lesser 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trochanter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(the </a:t>
            </a:r>
            <a:r>
              <a:rPr sz="2000" spc="35" dirty="0">
                <a:solidFill>
                  <a:srgbClr val="404040"/>
                </a:solidFill>
                <a:latin typeface="Arial"/>
                <a:cs typeface="Arial"/>
              </a:rPr>
              <a:t>term </a:t>
            </a:r>
            <a:r>
              <a:rPr sz="2100" b="1" i="1" spc="-125" dirty="0">
                <a:solidFill>
                  <a:srgbClr val="404040"/>
                </a:solidFill>
                <a:latin typeface="Arial"/>
                <a:cs typeface="Arial"/>
              </a:rPr>
              <a:t>Reverse </a:t>
            </a:r>
            <a:r>
              <a:rPr sz="2100" b="1" i="1" spc="-40" dirty="0">
                <a:solidFill>
                  <a:srgbClr val="404040"/>
                </a:solidFill>
                <a:latin typeface="Arial"/>
                <a:cs typeface="Arial"/>
              </a:rPr>
              <a:t>Obliquity </a:t>
            </a:r>
            <a:r>
              <a:rPr sz="2000" spc="-80" dirty="0">
                <a:solidFill>
                  <a:srgbClr val="404040"/>
                </a:solidFill>
                <a:latin typeface="Arial"/>
                <a:cs typeface="Arial"/>
              </a:rPr>
              <a:t>was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coined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by 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Wright)</a:t>
            </a:r>
            <a:endParaRPr sz="2000">
              <a:latin typeface="Arial"/>
              <a:cs typeface="Arial"/>
            </a:endParaRPr>
          </a:p>
          <a:p>
            <a:pPr marL="702945" marR="175260" indent="-571500">
              <a:lnSpc>
                <a:spcPct val="100000"/>
              </a:lnSpc>
              <a:spcBef>
                <a:spcPts val="994"/>
              </a:spcBef>
              <a:tabLst>
                <a:tab pos="702945" algn="l"/>
              </a:tabLst>
            </a:pPr>
            <a:r>
              <a:rPr sz="2000" spc="-45" dirty="0">
                <a:solidFill>
                  <a:srgbClr val="A42F0F"/>
                </a:solidFill>
                <a:latin typeface="Arial"/>
                <a:cs typeface="Arial"/>
              </a:rPr>
              <a:t>iv.	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Subtrochanteric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intertrochanteric 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extension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with 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fracture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lying in </a:t>
            </a: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atleast </a:t>
            </a:r>
            <a:r>
              <a:rPr sz="2000" spc="60" dirty="0">
                <a:solidFill>
                  <a:srgbClr val="404040"/>
                </a:solidFill>
                <a:latin typeface="Arial"/>
                <a:cs typeface="Arial"/>
              </a:rPr>
              <a:t>two</a:t>
            </a:r>
            <a:r>
              <a:rPr sz="2000" spc="-1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35" dirty="0">
                <a:solidFill>
                  <a:srgbClr val="404040"/>
                </a:solidFill>
                <a:latin typeface="Arial"/>
                <a:cs typeface="Arial"/>
              </a:rPr>
              <a:t>planes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01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-50" dirty="0">
                <a:solidFill>
                  <a:srgbClr val="404040"/>
                </a:solidFill>
                <a:latin typeface="Arial"/>
                <a:cs typeface="Arial"/>
              </a:rPr>
              <a:t>Type </a:t>
            </a:r>
            <a:r>
              <a:rPr sz="2000" spc="30" dirty="0">
                <a:solidFill>
                  <a:srgbClr val="404040"/>
                </a:solidFill>
                <a:latin typeface="Arial"/>
                <a:cs typeface="Arial"/>
              </a:rPr>
              <a:t>iii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iv 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are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20" dirty="0">
                <a:solidFill>
                  <a:srgbClr val="404040"/>
                </a:solidFill>
                <a:latin typeface="Arial"/>
                <a:cs typeface="Arial"/>
              </a:rPr>
              <a:t>most </a:t>
            </a:r>
            <a:r>
              <a:rPr sz="2000" spc="40" dirty="0">
                <a:solidFill>
                  <a:srgbClr val="404040"/>
                </a:solidFill>
                <a:latin typeface="Arial"/>
                <a:cs typeface="Arial"/>
              </a:rPr>
              <a:t>difficult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types </a:t>
            </a:r>
            <a:r>
              <a:rPr sz="2000" spc="9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000" spc="-1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manage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A42F0F"/>
              </a:buClr>
              <a:buFont typeface="Arial"/>
              <a:buChar char=""/>
            </a:pPr>
            <a:endParaRPr sz="3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Account </a:t>
            </a:r>
            <a:r>
              <a:rPr sz="2000" spc="50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one </a:t>
            </a:r>
            <a:r>
              <a:rPr sz="2000" spc="50" dirty="0">
                <a:solidFill>
                  <a:srgbClr val="404040"/>
                </a:solidFill>
                <a:latin typeface="Arial"/>
                <a:cs typeface="Arial"/>
              </a:rPr>
              <a:t>third </a:t>
            </a:r>
            <a:r>
              <a:rPr sz="20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trochanteric</a:t>
            </a:r>
            <a:r>
              <a:rPr sz="2000" spc="-30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fractures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9160" y="2060448"/>
            <a:ext cx="7601711" cy="32872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2601" y="504520"/>
            <a:ext cx="5206744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u="sng" spc="-229" dirty="0" smtClean="0"/>
              <a:t>BOYD </a:t>
            </a:r>
            <a:r>
              <a:rPr lang="en-US" sz="4000" u="sng" spc="-25" dirty="0" smtClean="0"/>
              <a:t>AND</a:t>
            </a:r>
            <a:r>
              <a:rPr lang="en-US" sz="4000" u="sng" spc="125" dirty="0" smtClean="0"/>
              <a:t> </a:t>
            </a:r>
            <a:r>
              <a:rPr lang="en-US" sz="4000" u="sng" spc="-245" dirty="0" smtClean="0"/>
              <a:t>GRIFFIN CLASSIFICATION</a:t>
            </a:r>
            <a:endParaRPr sz="4000" spc="-24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504520"/>
            <a:ext cx="769620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u="sng" spc="-200" dirty="0"/>
              <a:t>EVAN’S</a:t>
            </a:r>
            <a:r>
              <a:rPr u="sng" spc="-65" dirty="0"/>
              <a:t> </a:t>
            </a:r>
            <a:r>
              <a:rPr u="sng" spc="-225" dirty="0"/>
              <a:t>CLASSIFICATION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2066671"/>
            <a:ext cx="6348095" cy="3444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24154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1979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1980 </a:t>
            </a: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Kyle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et. </a:t>
            </a: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al.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-110" dirty="0">
                <a:solidFill>
                  <a:srgbClr val="404040"/>
                </a:solidFill>
                <a:latin typeface="Arial"/>
                <a:cs typeface="Arial"/>
              </a:rPr>
              <a:t>Jensen </a:t>
            </a:r>
            <a:r>
              <a:rPr sz="2400" spc="-250" dirty="0">
                <a:solidFill>
                  <a:srgbClr val="404040"/>
                </a:solidFill>
                <a:latin typeface="Arial"/>
                <a:cs typeface="Arial"/>
              </a:rPr>
              <a:t>et.  </a:t>
            </a: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al.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revised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145" dirty="0">
                <a:solidFill>
                  <a:srgbClr val="404040"/>
                </a:solidFill>
                <a:latin typeface="Arial"/>
                <a:cs typeface="Arial"/>
              </a:rPr>
              <a:t>Evans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Classification 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incorporating the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lateral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radiographic 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position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posteromedial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fracture 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component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its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relative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stability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with 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sliding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fixation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systems.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994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They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showed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an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increasing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rate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deformity 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collapse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increasing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instability 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classification.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8722" y="504520"/>
            <a:ext cx="50285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EVAN’S</a:t>
            </a:r>
            <a:r>
              <a:rPr spc="-80" dirty="0"/>
              <a:t> </a:t>
            </a:r>
            <a:r>
              <a:rPr spc="-220" dirty="0"/>
              <a:t>CLASSIFICATION</a:t>
            </a:r>
          </a:p>
        </p:txBody>
      </p:sp>
      <p:sp>
        <p:nvSpPr>
          <p:cNvPr id="3" name="object 3"/>
          <p:cNvSpPr/>
          <p:nvPr/>
        </p:nvSpPr>
        <p:spPr>
          <a:xfrm>
            <a:off x="1876044" y="1377694"/>
            <a:ext cx="5391911" cy="54208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521588"/>
            <a:ext cx="5671948" cy="149079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0" i="1" spc="-15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WHY </a:t>
            </a:r>
            <a:r>
              <a:rPr sz="3200" b="0" i="1" spc="-185">
                <a:solidFill>
                  <a:schemeClr val="accent2">
                    <a:lumMod val="60000"/>
                    <a:lumOff val="40000"/>
                  </a:schemeClr>
                </a:solidFill>
              </a:rPr>
              <a:t>WAS</a:t>
            </a:r>
            <a:r>
              <a:rPr sz="3200" b="0" i="1" spc="45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sz="3200" b="0" i="1" spc="-175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EVAN’S</a:t>
            </a:r>
            <a:r>
              <a:rPr lang="en-US" sz="3200" b="0" i="1" spc="-175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</a:t>
            </a:r>
            <a:r>
              <a:rPr lang="en-US" sz="3200" b="0" i="1" spc="-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CLASSIFICATION</a:t>
            </a:r>
            <a:r>
              <a:rPr lang="en-US" sz="3200" b="0" i="1" spc="-2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3200" b="0" i="1" spc="-155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IMPORTANT?</a:t>
            </a:r>
            <a:r>
              <a:rPr lang="en-US" sz="3200" b="0" i="1" dirty="0" smtClean="0">
                <a:latin typeface="Arial"/>
                <a:cs typeface="Arial"/>
              </a:rPr>
              <a:t/>
            </a:r>
            <a:br>
              <a:rPr lang="en-US" sz="3200" b="0" i="1" dirty="0" smtClean="0">
                <a:latin typeface="Arial"/>
                <a:cs typeface="Arial"/>
              </a:rPr>
            </a:br>
            <a:r>
              <a:rPr lang="en-US" sz="3200" b="0" spc="-175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endParaRPr sz="3200" b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4400" y="1981200"/>
            <a:ext cx="7397750" cy="38658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13690" indent="-342900">
              <a:lnSpc>
                <a:spcPct val="100000"/>
              </a:lnSpc>
              <a:spcBef>
                <a:spcPts val="274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200" spc="-105" smtClean="0">
                <a:solidFill>
                  <a:srgbClr val="404040"/>
                </a:solidFill>
                <a:latin typeface="Arial"/>
                <a:cs typeface="Arial"/>
              </a:rPr>
              <a:t>Because </a:t>
            </a:r>
            <a:r>
              <a:rPr sz="2200" spc="85" dirty="0">
                <a:solidFill>
                  <a:srgbClr val="404040"/>
                </a:solidFill>
                <a:latin typeface="Arial"/>
                <a:cs typeface="Arial"/>
              </a:rPr>
              <a:t>it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distinguished </a:t>
            </a:r>
            <a:r>
              <a:rPr sz="2200" spc="-25" dirty="0">
                <a:solidFill>
                  <a:srgbClr val="404040"/>
                </a:solidFill>
                <a:latin typeface="Arial"/>
                <a:cs typeface="Arial"/>
              </a:rPr>
              <a:t>stable </a:t>
            </a:r>
            <a:r>
              <a:rPr sz="2200" spc="55" dirty="0">
                <a:solidFill>
                  <a:srgbClr val="404040"/>
                </a:solidFill>
                <a:latin typeface="Arial"/>
                <a:cs typeface="Arial"/>
              </a:rPr>
              <a:t>from </a:t>
            </a:r>
            <a:r>
              <a:rPr sz="2200" spc="-15" dirty="0">
                <a:solidFill>
                  <a:srgbClr val="404040"/>
                </a:solidFill>
                <a:latin typeface="Arial"/>
                <a:cs typeface="Arial"/>
              </a:rPr>
              <a:t>unstable </a:t>
            </a:r>
            <a:r>
              <a:rPr sz="2200" spc="-85" dirty="0">
                <a:solidFill>
                  <a:srgbClr val="404040"/>
                </a:solidFill>
                <a:latin typeface="Arial"/>
                <a:cs typeface="Arial"/>
              </a:rPr>
              <a:t>fractures 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helped define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-30" dirty="0">
                <a:solidFill>
                  <a:srgbClr val="404040"/>
                </a:solidFill>
                <a:latin typeface="Arial"/>
                <a:cs typeface="Arial"/>
              </a:rPr>
              <a:t>characteristics </a:t>
            </a:r>
            <a:r>
              <a:rPr sz="22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200" spc="-110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200" spc="-25" dirty="0">
                <a:solidFill>
                  <a:srgbClr val="404040"/>
                </a:solidFill>
                <a:latin typeface="Arial"/>
                <a:cs typeface="Arial"/>
              </a:rPr>
              <a:t>stable 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reduction.</a:t>
            </a:r>
            <a:endParaRPr sz="2200">
              <a:latin typeface="Arial"/>
              <a:cs typeface="Arial"/>
            </a:endParaRPr>
          </a:p>
          <a:p>
            <a:pPr marL="355600" marR="5080" lvl="1">
              <a:lnSpc>
                <a:spcPct val="100000"/>
              </a:lnSpc>
              <a:spcBef>
                <a:spcPts val="5"/>
              </a:spcBef>
              <a:buChar char="-"/>
              <a:tabLst>
                <a:tab pos="543560" algn="l"/>
              </a:tabLst>
            </a:pPr>
            <a:r>
              <a:rPr sz="2200" spc="-45" dirty="0">
                <a:solidFill>
                  <a:srgbClr val="404040"/>
                </a:solidFill>
                <a:latin typeface="Arial"/>
                <a:cs typeface="Arial"/>
              </a:rPr>
              <a:t>Stable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fracture patterns </a:t>
            </a:r>
            <a:r>
              <a:rPr sz="2200" spc="-130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posteromedial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cortex </a:t>
            </a:r>
            <a:r>
              <a:rPr sz="2200" spc="-30" dirty="0">
                <a:solidFill>
                  <a:srgbClr val="404040"/>
                </a:solidFill>
                <a:latin typeface="Arial"/>
                <a:cs typeface="Arial"/>
              </a:rPr>
              <a:t>remains 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intact </a:t>
            </a:r>
            <a:r>
              <a:rPr sz="2200" spc="-170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2200" spc="-85" dirty="0">
                <a:solidFill>
                  <a:srgbClr val="404040"/>
                </a:solidFill>
                <a:latin typeface="Arial"/>
                <a:cs typeface="Arial"/>
              </a:rPr>
              <a:t>has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minimal</a:t>
            </a:r>
            <a:r>
              <a:rPr sz="2200" spc="-1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40" dirty="0">
                <a:solidFill>
                  <a:srgbClr val="404040"/>
                </a:solidFill>
                <a:latin typeface="Arial"/>
                <a:cs typeface="Arial"/>
              </a:rPr>
              <a:t>communition</a:t>
            </a:r>
            <a:endParaRPr sz="2200">
              <a:latin typeface="Arial"/>
              <a:cs typeface="Arial"/>
            </a:endParaRPr>
          </a:p>
          <a:p>
            <a:pPr marL="355600" marR="6350" lvl="1">
              <a:lnSpc>
                <a:spcPct val="100000"/>
              </a:lnSpc>
              <a:spcBef>
                <a:spcPts val="994"/>
              </a:spcBef>
              <a:buChar char="-"/>
              <a:tabLst>
                <a:tab pos="543560" algn="l"/>
              </a:tabLst>
            </a:pPr>
            <a:r>
              <a:rPr sz="2200" spc="-25" dirty="0">
                <a:solidFill>
                  <a:srgbClr val="404040"/>
                </a:solidFill>
                <a:latin typeface="Arial"/>
                <a:cs typeface="Arial"/>
              </a:rPr>
              <a:t>Unstable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fracture patterns </a:t>
            </a:r>
            <a:r>
              <a:rPr sz="2200" spc="-130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200" spc="-30" dirty="0">
                <a:solidFill>
                  <a:srgbClr val="404040"/>
                </a:solidFill>
                <a:latin typeface="Arial"/>
                <a:cs typeface="Arial"/>
              </a:rPr>
              <a:t>characterised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by </a:t>
            </a:r>
            <a:r>
              <a:rPr sz="2200" spc="30" dirty="0">
                <a:solidFill>
                  <a:srgbClr val="404040"/>
                </a:solidFill>
                <a:latin typeface="Arial"/>
                <a:cs typeface="Arial"/>
              </a:rPr>
              <a:t>disruption  </a:t>
            </a:r>
            <a:r>
              <a:rPr sz="2200" spc="45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2200" spc="20" dirty="0">
                <a:solidFill>
                  <a:srgbClr val="404040"/>
                </a:solidFill>
                <a:latin typeface="Arial"/>
                <a:cs typeface="Arial"/>
              </a:rPr>
              <a:t>impaction </a:t>
            </a:r>
            <a:r>
              <a:rPr sz="22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posteromedial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cortex- </a:t>
            </a:r>
            <a:r>
              <a:rPr sz="2200" spc="-60" dirty="0">
                <a:solidFill>
                  <a:srgbClr val="404040"/>
                </a:solidFill>
                <a:latin typeface="Arial"/>
                <a:cs typeface="Arial"/>
              </a:rPr>
              <a:t>can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be 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converted </a:t>
            </a:r>
            <a:r>
              <a:rPr sz="2200" spc="60" dirty="0">
                <a:solidFill>
                  <a:srgbClr val="404040"/>
                </a:solidFill>
                <a:latin typeface="Arial"/>
                <a:cs typeface="Arial"/>
              </a:rPr>
              <a:t>into </a:t>
            </a:r>
            <a:r>
              <a:rPr sz="2200" spc="-25" dirty="0">
                <a:solidFill>
                  <a:srgbClr val="404040"/>
                </a:solidFill>
                <a:latin typeface="Arial"/>
                <a:cs typeface="Arial"/>
              </a:rPr>
              <a:t>stable </a:t>
            </a:r>
            <a:r>
              <a:rPr sz="2200" spc="55" dirty="0">
                <a:solidFill>
                  <a:srgbClr val="404040"/>
                </a:solidFill>
                <a:latin typeface="Arial"/>
                <a:cs typeface="Arial"/>
              </a:rPr>
              <a:t>if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medial cortical </a:t>
            </a:r>
            <a:r>
              <a:rPr sz="2200" spc="35" dirty="0">
                <a:solidFill>
                  <a:srgbClr val="404040"/>
                </a:solidFill>
                <a:latin typeface="Arial"/>
                <a:cs typeface="Arial"/>
              </a:rPr>
              <a:t>opposition </a:t>
            </a:r>
            <a:r>
              <a:rPr sz="2200" spc="-70" dirty="0">
                <a:solidFill>
                  <a:srgbClr val="404040"/>
                </a:solidFill>
                <a:latin typeface="Arial"/>
                <a:cs typeface="Arial"/>
              </a:rPr>
              <a:t>is 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maintained.</a:t>
            </a:r>
            <a:endParaRPr sz="2200">
              <a:latin typeface="Arial"/>
              <a:cs typeface="Arial"/>
            </a:endParaRPr>
          </a:p>
          <a:p>
            <a:pPr marL="542925" lvl="1" indent="-187960">
              <a:lnSpc>
                <a:spcPct val="100000"/>
              </a:lnSpc>
              <a:buChar char="-"/>
              <a:tabLst>
                <a:tab pos="543560" algn="l"/>
              </a:tabLst>
            </a:pPr>
            <a:r>
              <a:rPr sz="2200" spc="-100" dirty="0">
                <a:solidFill>
                  <a:srgbClr val="404040"/>
                </a:solidFill>
                <a:latin typeface="Arial"/>
                <a:cs typeface="Arial"/>
              </a:rPr>
              <a:t>Reverse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Oblique </a:t>
            </a:r>
            <a:r>
              <a:rPr sz="2200" spc="-12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Inherently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unstable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due </a:t>
            </a:r>
            <a:r>
              <a:rPr sz="2200" spc="95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200" spc="1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endParaRPr sz="2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tendency </a:t>
            </a:r>
            <a:r>
              <a:rPr sz="2200" spc="50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medial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displacement </a:t>
            </a:r>
            <a:r>
              <a:rPr sz="22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femoral</a:t>
            </a:r>
            <a:r>
              <a:rPr sz="2200" spc="-1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shaft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7160" algn="ctr">
              <a:lnSpc>
                <a:spcPct val="100000"/>
              </a:lnSpc>
              <a:spcBef>
                <a:spcPts val="100"/>
              </a:spcBef>
            </a:pPr>
            <a:r>
              <a:rPr u="sng" spc="-40" dirty="0"/>
              <a:t>OTA/AO</a:t>
            </a:r>
            <a:r>
              <a:rPr u="sng" spc="-70" dirty="0"/>
              <a:t> </a:t>
            </a:r>
            <a:r>
              <a:rPr u="sng" spc="-225" dirty="0"/>
              <a:t>CLASSIFICATION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2068195"/>
            <a:ext cx="6297295" cy="3808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99900"/>
              </a:lnSpc>
              <a:spcBef>
                <a:spcPts val="100"/>
              </a:spcBef>
            </a:pPr>
            <a:r>
              <a:rPr sz="2400" spc="450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400" spc="-80" dirty="0">
                <a:solidFill>
                  <a:srgbClr val="A42F0F"/>
                </a:solidFill>
                <a:latin typeface="Arial"/>
                <a:cs typeface="Arial"/>
              </a:rPr>
              <a:t> </a:t>
            </a:r>
            <a:r>
              <a:rPr sz="2400" b="1" spc="-30" dirty="0">
                <a:solidFill>
                  <a:srgbClr val="404040"/>
                </a:solidFill>
                <a:latin typeface="Arial"/>
                <a:cs typeface="Arial"/>
              </a:rPr>
              <a:t>Group </a:t>
            </a:r>
            <a:r>
              <a:rPr sz="2400" b="1" spc="45" dirty="0">
                <a:solidFill>
                  <a:srgbClr val="404040"/>
                </a:solidFill>
                <a:latin typeface="Arial"/>
                <a:cs typeface="Arial"/>
              </a:rPr>
              <a:t>1 </a:t>
            </a:r>
            <a:r>
              <a:rPr sz="2400" b="1" spc="-30" dirty="0">
                <a:solidFill>
                  <a:srgbClr val="404040"/>
                </a:solidFill>
                <a:latin typeface="Arial"/>
                <a:cs typeface="Arial"/>
              </a:rPr>
              <a:t>fractures </a:t>
            </a:r>
            <a:r>
              <a:rPr sz="2400" b="1" spc="40" dirty="0">
                <a:solidFill>
                  <a:srgbClr val="404040"/>
                </a:solidFill>
                <a:latin typeface="Arial"/>
                <a:cs typeface="Arial"/>
              </a:rPr>
              <a:t>(31A1)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-60" dirty="0">
                <a:solidFill>
                  <a:srgbClr val="404040"/>
                </a:solidFill>
                <a:latin typeface="Arial"/>
                <a:cs typeface="Arial"/>
              </a:rPr>
              <a:t>Pertrochanteric 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simple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(two-part)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fractures,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typical 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oblique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fracture line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extending </a:t>
            </a:r>
            <a:r>
              <a:rPr sz="2400" spc="60" dirty="0">
                <a:solidFill>
                  <a:srgbClr val="404040"/>
                </a:solidFill>
                <a:latin typeface="Arial"/>
                <a:cs typeface="Arial"/>
              </a:rPr>
              <a:t>from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greater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trochanter 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medial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cortex;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lateral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cortex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greater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trochanter 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remains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intact.</a:t>
            </a:r>
            <a:endParaRPr sz="2400">
              <a:latin typeface="Arial"/>
              <a:cs typeface="Arial"/>
            </a:endParaRPr>
          </a:p>
          <a:p>
            <a:pPr marL="355600" marR="1256030" algn="just">
              <a:lnSpc>
                <a:spcPct val="100000"/>
              </a:lnSpc>
              <a:spcBef>
                <a:spcPts val="3875"/>
              </a:spcBef>
            </a:pP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A1.1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Along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intertrochanteric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line  </a:t>
            </a: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1.2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Through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greater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trochanter  </a:t>
            </a: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1.3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Below </a:t>
            </a: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lesser</a:t>
            </a:r>
            <a:r>
              <a:rPr sz="2400" spc="2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trochanter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OTA/AO</a:t>
            </a:r>
            <a:r>
              <a:rPr spc="-70" dirty="0"/>
              <a:t> </a:t>
            </a:r>
            <a:r>
              <a:rPr spc="-225" dirty="0"/>
              <a:t>CLASSIFICATION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94612" y="2056587"/>
            <a:ext cx="7737475" cy="41738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5080" indent="-342900">
              <a:lnSpc>
                <a:spcPct val="99900"/>
              </a:lnSpc>
              <a:spcBef>
                <a:spcPts val="105"/>
              </a:spcBef>
              <a:tabLst>
                <a:tab pos="3359150" algn="l"/>
              </a:tabLst>
            </a:pPr>
            <a:r>
              <a:rPr sz="2400" spc="450" dirty="0">
                <a:solidFill>
                  <a:srgbClr val="A42F0F"/>
                </a:solidFill>
                <a:latin typeface="Arial"/>
                <a:cs typeface="Arial"/>
              </a:rPr>
              <a:t> </a:t>
            </a:r>
            <a:r>
              <a:rPr sz="2400" b="1" spc="-25" dirty="0">
                <a:solidFill>
                  <a:srgbClr val="404040"/>
                </a:solidFill>
                <a:latin typeface="Arial"/>
                <a:cs typeface="Arial"/>
              </a:rPr>
              <a:t>Group </a:t>
            </a:r>
            <a:r>
              <a:rPr sz="2400" b="1" spc="45" dirty="0">
                <a:solidFill>
                  <a:srgbClr val="404040"/>
                </a:solidFill>
                <a:latin typeface="Arial"/>
                <a:cs typeface="Arial"/>
              </a:rPr>
              <a:t>2 </a:t>
            </a:r>
            <a:r>
              <a:rPr sz="2400" b="1" spc="-35" dirty="0">
                <a:solidFill>
                  <a:srgbClr val="404040"/>
                </a:solidFill>
                <a:latin typeface="Arial"/>
                <a:cs typeface="Arial"/>
              </a:rPr>
              <a:t>fractures </a:t>
            </a:r>
            <a:r>
              <a:rPr sz="2400" b="1" spc="40" dirty="0">
                <a:solidFill>
                  <a:srgbClr val="404040"/>
                </a:solidFill>
                <a:latin typeface="Arial"/>
                <a:cs typeface="Arial"/>
              </a:rPr>
              <a:t>(31A2) </a:t>
            </a:r>
            <a:r>
              <a:rPr sz="2400" b="1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b="1" spc="-25" dirty="0">
                <a:solidFill>
                  <a:srgbClr val="404040"/>
                </a:solidFill>
                <a:latin typeface="Arial"/>
                <a:cs typeface="Arial"/>
              </a:rPr>
              <a:t>Pertrochanteric  </a:t>
            </a:r>
            <a:r>
              <a:rPr sz="2400" b="1" spc="25" dirty="0">
                <a:solidFill>
                  <a:srgbClr val="404040"/>
                </a:solidFill>
                <a:latin typeface="Arial"/>
                <a:cs typeface="Arial"/>
              </a:rPr>
              <a:t>multifragmentary</a:t>
            </a:r>
            <a:r>
              <a:rPr sz="2400" b="1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b="1" spc="170" dirty="0">
                <a:solidFill>
                  <a:srgbClr val="404040"/>
                </a:solidFill>
                <a:latin typeface="Arial"/>
                <a:cs typeface="Arial"/>
              </a:rPr>
              <a:t>-	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comminuted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-114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postero- 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medial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fragment;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lateral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cortex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greater 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trochanter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however,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remains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intact. </a:t>
            </a:r>
            <a:r>
              <a:rPr sz="2400" spc="-60" dirty="0">
                <a:solidFill>
                  <a:srgbClr val="404040"/>
                </a:solidFill>
                <a:latin typeface="Arial"/>
                <a:cs typeface="Arial"/>
              </a:rPr>
              <a:t>Fractures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this  </a:t>
            </a:r>
            <a:r>
              <a:rPr sz="2400" spc="55" dirty="0">
                <a:solidFill>
                  <a:srgbClr val="404040"/>
                </a:solidFill>
                <a:latin typeface="Arial"/>
                <a:cs typeface="Arial"/>
              </a:rPr>
              <a:t>group </a:t>
            </a: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are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generally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unstable,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depending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on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85" dirty="0">
                <a:solidFill>
                  <a:srgbClr val="404040"/>
                </a:solidFill>
                <a:latin typeface="Arial"/>
                <a:cs typeface="Arial"/>
              </a:rPr>
              <a:t>size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medial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fragment.</a:t>
            </a:r>
            <a:endParaRPr sz="2400">
              <a:latin typeface="Arial"/>
              <a:cs typeface="Arial"/>
            </a:endParaRPr>
          </a:p>
          <a:p>
            <a:pPr marL="354965" marR="1570355" indent="-6350">
              <a:lnSpc>
                <a:spcPct val="100000"/>
              </a:lnSpc>
              <a:spcBef>
                <a:spcPts val="3875"/>
              </a:spcBef>
            </a:pP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A2.1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one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intermediate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fragment  </a:t>
            </a: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A2.2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-65" dirty="0">
                <a:solidFill>
                  <a:srgbClr val="404040"/>
                </a:solidFill>
                <a:latin typeface="Arial"/>
                <a:cs typeface="Arial"/>
              </a:rPr>
              <a:t>several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intermediate</a:t>
            </a:r>
            <a:r>
              <a:rPr sz="2400" spc="1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fragments</a:t>
            </a:r>
            <a:endParaRPr sz="2400">
              <a:latin typeface="Arial"/>
              <a:cs typeface="Arial"/>
            </a:endParaRPr>
          </a:p>
          <a:p>
            <a:pPr marL="354965" marR="1254760">
              <a:lnSpc>
                <a:spcPct val="100000"/>
              </a:lnSpc>
            </a:pP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A2.3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Extending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more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than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1cm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below </a:t>
            </a: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lesser 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trochanter.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1027048" rIns="0" bIns="0" rtlCol="0">
            <a:spAutoFit/>
          </a:bodyPr>
          <a:lstStyle/>
          <a:p>
            <a:pPr marL="355600" marR="5080" indent="-342900">
              <a:lnSpc>
                <a:spcPct val="99900"/>
              </a:lnSpc>
              <a:spcBef>
                <a:spcPts val="100"/>
              </a:spcBef>
            </a:pPr>
            <a:r>
              <a:rPr sz="2400" spc="450" dirty="0">
                <a:solidFill>
                  <a:srgbClr val="A42F0F"/>
                </a:solidFill>
              </a:rPr>
              <a:t> </a:t>
            </a:r>
            <a:r>
              <a:rPr sz="2400" b="1" spc="-30" dirty="0">
                <a:solidFill>
                  <a:srgbClr val="404040"/>
                </a:solidFill>
                <a:latin typeface="Arial"/>
                <a:cs typeface="Arial"/>
              </a:rPr>
              <a:t>Group </a:t>
            </a:r>
            <a:r>
              <a:rPr sz="2400" b="1" spc="45" dirty="0">
                <a:solidFill>
                  <a:srgbClr val="404040"/>
                </a:solidFill>
                <a:latin typeface="Arial"/>
                <a:cs typeface="Arial"/>
              </a:rPr>
              <a:t>3 </a:t>
            </a:r>
            <a:r>
              <a:rPr sz="2400" b="1" spc="-30" dirty="0">
                <a:solidFill>
                  <a:srgbClr val="404040"/>
                </a:solidFill>
                <a:latin typeface="Arial"/>
                <a:cs typeface="Arial"/>
              </a:rPr>
              <a:t>fractures </a:t>
            </a:r>
            <a:r>
              <a:rPr sz="2400" b="1" spc="40" dirty="0">
                <a:solidFill>
                  <a:srgbClr val="404040"/>
                </a:solidFill>
                <a:latin typeface="Arial"/>
                <a:cs typeface="Arial"/>
              </a:rPr>
              <a:t>(31A3) </a:t>
            </a:r>
            <a:r>
              <a:rPr sz="2400" spc="-135" dirty="0">
                <a:solidFill>
                  <a:srgbClr val="404040"/>
                </a:solidFill>
              </a:rPr>
              <a:t>– </a:t>
            </a:r>
            <a:r>
              <a:rPr sz="2400" spc="-250" dirty="0">
                <a:solidFill>
                  <a:srgbClr val="404040"/>
                </a:solidFill>
              </a:rPr>
              <a:t>TRUE  </a:t>
            </a:r>
            <a:r>
              <a:rPr sz="2400" spc="-175" dirty="0">
                <a:solidFill>
                  <a:srgbClr val="404040"/>
                </a:solidFill>
              </a:rPr>
              <a:t>INTERTROCHANTERIC </a:t>
            </a:r>
            <a:r>
              <a:rPr sz="2400" spc="160" dirty="0">
                <a:solidFill>
                  <a:srgbClr val="404040"/>
                </a:solidFill>
              </a:rPr>
              <a:t>- </a:t>
            </a:r>
            <a:r>
              <a:rPr sz="2400" spc="-55" dirty="0">
                <a:solidFill>
                  <a:srgbClr val="404040"/>
                </a:solidFill>
              </a:rPr>
              <a:t>are </a:t>
            </a:r>
            <a:r>
              <a:rPr sz="2400" spc="-5" dirty="0">
                <a:solidFill>
                  <a:srgbClr val="404040"/>
                </a:solidFill>
              </a:rPr>
              <a:t>those </a:t>
            </a:r>
            <a:r>
              <a:rPr sz="2400" spc="30" dirty="0">
                <a:solidFill>
                  <a:srgbClr val="404040"/>
                </a:solidFill>
              </a:rPr>
              <a:t>in </a:t>
            </a:r>
            <a:r>
              <a:rPr sz="2400" spc="-5" dirty="0">
                <a:solidFill>
                  <a:srgbClr val="404040"/>
                </a:solidFill>
              </a:rPr>
              <a:t>which  </a:t>
            </a:r>
            <a:r>
              <a:rPr sz="2400" spc="30" dirty="0">
                <a:solidFill>
                  <a:srgbClr val="404040"/>
                </a:solidFill>
              </a:rPr>
              <a:t>the </a:t>
            </a:r>
            <a:r>
              <a:rPr sz="2400" spc="5" dirty="0">
                <a:solidFill>
                  <a:srgbClr val="404040"/>
                </a:solidFill>
              </a:rPr>
              <a:t>fracture line </a:t>
            </a:r>
            <a:r>
              <a:rPr sz="2400" spc="-30" dirty="0">
                <a:solidFill>
                  <a:srgbClr val="404040"/>
                </a:solidFill>
              </a:rPr>
              <a:t>extends </a:t>
            </a:r>
            <a:r>
              <a:rPr sz="2400" spc="-80" dirty="0">
                <a:solidFill>
                  <a:srgbClr val="404040"/>
                </a:solidFill>
              </a:rPr>
              <a:t>across </a:t>
            </a:r>
            <a:r>
              <a:rPr sz="2400" spc="75" dirty="0">
                <a:solidFill>
                  <a:srgbClr val="404040"/>
                </a:solidFill>
              </a:rPr>
              <a:t>both </a:t>
            </a:r>
            <a:r>
              <a:rPr sz="2400" spc="30" dirty="0">
                <a:solidFill>
                  <a:srgbClr val="404040"/>
                </a:solidFill>
              </a:rPr>
              <a:t>the  </a:t>
            </a:r>
            <a:r>
              <a:rPr sz="2400" dirty="0">
                <a:solidFill>
                  <a:srgbClr val="404040"/>
                </a:solidFill>
              </a:rPr>
              <a:t>medial </a:t>
            </a:r>
            <a:r>
              <a:rPr sz="2400" spc="-5" dirty="0">
                <a:solidFill>
                  <a:srgbClr val="404040"/>
                </a:solidFill>
              </a:rPr>
              <a:t>and </a:t>
            </a:r>
            <a:r>
              <a:rPr sz="2400" spc="-10" dirty="0">
                <a:solidFill>
                  <a:srgbClr val="404040"/>
                </a:solidFill>
              </a:rPr>
              <a:t>lateral </a:t>
            </a:r>
            <a:r>
              <a:rPr sz="2400" spc="-35" dirty="0">
                <a:solidFill>
                  <a:srgbClr val="404040"/>
                </a:solidFill>
              </a:rPr>
              <a:t>cortices; </a:t>
            </a:r>
            <a:r>
              <a:rPr sz="2400" spc="5" dirty="0">
                <a:solidFill>
                  <a:srgbClr val="404040"/>
                </a:solidFill>
              </a:rPr>
              <a:t>this </a:t>
            </a:r>
            <a:r>
              <a:rPr sz="2400" spc="55" dirty="0">
                <a:solidFill>
                  <a:srgbClr val="404040"/>
                </a:solidFill>
              </a:rPr>
              <a:t>group </a:t>
            </a:r>
            <a:r>
              <a:rPr sz="2400" spc="-45" dirty="0">
                <a:solidFill>
                  <a:srgbClr val="404040"/>
                </a:solidFill>
              </a:rPr>
              <a:t>also  </a:t>
            </a:r>
            <a:r>
              <a:rPr sz="2400" spc="-25" dirty="0">
                <a:solidFill>
                  <a:srgbClr val="404040"/>
                </a:solidFill>
              </a:rPr>
              <a:t>includes </a:t>
            </a:r>
            <a:r>
              <a:rPr sz="2400" spc="30" dirty="0">
                <a:solidFill>
                  <a:srgbClr val="404040"/>
                </a:solidFill>
              </a:rPr>
              <a:t>the </a:t>
            </a:r>
            <a:r>
              <a:rPr sz="2400" spc="-60" dirty="0">
                <a:solidFill>
                  <a:srgbClr val="404040"/>
                </a:solidFill>
              </a:rPr>
              <a:t>reverse </a:t>
            </a:r>
            <a:r>
              <a:rPr sz="2400" spc="50" dirty="0">
                <a:solidFill>
                  <a:srgbClr val="404040"/>
                </a:solidFill>
              </a:rPr>
              <a:t>obliquity </a:t>
            </a:r>
            <a:r>
              <a:rPr sz="2400" spc="10" dirty="0">
                <a:solidFill>
                  <a:srgbClr val="404040"/>
                </a:solidFill>
              </a:rPr>
              <a:t>pattern.</a:t>
            </a:r>
            <a:endParaRPr sz="2400">
              <a:latin typeface="Arial"/>
              <a:cs typeface="Arial"/>
            </a:endParaRPr>
          </a:p>
          <a:p>
            <a:pPr marL="355600" marR="2436495">
              <a:lnSpc>
                <a:spcPct val="100000"/>
              </a:lnSpc>
            </a:pPr>
            <a:r>
              <a:rPr sz="2400" spc="-75" dirty="0">
                <a:solidFill>
                  <a:srgbClr val="404040"/>
                </a:solidFill>
              </a:rPr>
              <a:t>A3.1 </a:t>
            </a:r>
            <a:r>
              <a:rPr sz="2400" spc="-135" dirty="0">
                <a:solidFill>
                  <a:srgbClr val="404040"/>
                </a:solidFill>
              </a:rPr>
              <a:t>– </a:t>
            </a:r>
            <a:r>
              <a:rPr sz="2400" spc="-35" dirty="0">
                <a:solidFill>
                  <a:srgbClr val="404040"/>
                </a:solidFill>
              </a:rPr>
              <a:t>Simple </a:t>
            </a:r>
            <a:r>
              <a:rPr sz="2400" spc="35" dirty="0">
                <a:solidFill>
                  <a:srgbClr val="404040"/>
                </a:solidFill>
              </a:rPr>
              <a:t>oblique  </a:t>
            </a:r>
            <a:r>
              <a:rPr sz="2400" spc="-75" dirty="0">
                <a:solidFill>
                  <a:srgbClr val="404040"/>
                </a:solidFill>
              </a:rPr>
              <a:t>A3.2 </a:t>
            </a:r>
            <a:r>
              <a:rPr sz="2400" spc="-135" dirty="0">
                <a:solidFill>
                  <a:srgbClr val="404040"/>
                </a:solidFill>
              </a:rPr>
              <a:t>– </a:t>
            </a:r>
            <a:r>
              <a:rPr sz="2400" spc="-35" dirty="0">
                <a:solidFill>
                  <a:srgbClr val="404040"/>
                </a:solidFill>
              </a:rPr>
              <a:t>Simple </a:t>
            </a:r>
            <a:r>
              <a:rPr sz="2400" spc="-45" dirty="0">
                <a:solidFill>
                  <a:srgbClr val="404040"/>
                </a:solidFill>
              </a:rPr>
              <a:t>transverse  </a:t>
            </a:r>
            <a:r>
              <a:rPr sz="2400" spc="-75" dirty="0">
                <a:solidFill>
                  <a:srgbClr val="404040"/>
                </a:solidFill>
              </a:rPr>
              <a:t>A3.3 </a:t>
            </a:r>
            <a:r>
              <a:rPr sz="2400" spc="160" dirty="0">
                <a:solidFill>
                  <a:srgbClr val="404040"/>
                </a:solidFill>
              </a:rPr>
              <a:t>-</a:t>
            </a:r>
            <a:r>
              <a:rPr sz="2400" spc="45" dirty="0">
                <a:solidFill>
                  <a:srgbClr val="404040"/>
                </a:solidFill>
              </a:rPr>
              <a:t> </a:t>
            </a:r>
            <a:r>
              <a:rPr sz="2400" spc="30" dirty="0">
                <a:solidFill>
                  <a:srgbClr val="404040"/>
                </a:solidFill>
              </a:rPr>
              <a:t>Multifragmentary</a:t>
            </a:r>
            <a:endParaRPr sz="240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OTA/AO</a:t>
            </a:r>
            <a:r>
              <a:rPr spc="-70" dirty="0"/>
              <a:t> </a:t>
            </a:r>
            <a:r>
              <a:rPr spc="-225" dirty="0"/>
              <a:t>CLASSIFICATION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OTA/AO</a:t>
            </a:r>
            <a:r>
              <a:rPr spc="-70" dirty="0"/>
              <a:t> </a:t>
            </a:r>
            <a:r>
              <a:rPr spc="-225" dirty="0"/>
              <a:t>CLASSIFICATION</a:t>
            </a:r>
          </a:p>
        </p:txBody>
      </p:sp>
      <p:sp>
        <p:nvSpPr>
          <p:cNvPr id="3" name="object 3"/>
          <p:cNvSpPr/>
          <p:nvPr/>
        </p:nvSpPr>
        <p:spPr>
          <a:xfrm>
            <a:off x="1475232" y="1632204"/>
            <a:ext cx="5897880" cy="46771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OTA/AO</a:t>
            </a:r>
            <a:r>
              <a:rPr spc="-70" dirty="0"/>
              <a:t> </a:t>
            </a:r>
            <a:r>
              <a:rPr spc="-225" dirty="0"/>
              <a:t>CLASSIFICATION</a:t>
            </a:r>
          </a:p>
        </p:txBody>
      </p:sp>
      <p:sp>
        <p:nvSpPr>
          <p:cNvPr id="3" name="object 3"/>
          <p:cNvSpPr/>
          <p:nvPr/>
        </p:nvSpPr>
        <p:spPr>
          <a:xfrm>
            <a:off x="981455" y="1557526"/>
            <a:ext cx="8100059" cy="5300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533400"/>
            <a:ext cx="8458200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5"/>
              </a:spcBef>
            </a:pPr>
            <a:r>
              <a:rPr sz="3200" b="0" spc="-150" dirty="0"/>
              <a:t>UNUSUAL </a:t>
            </a:r>
            <a:r>
              <a:rPr sz="3200" b="0" spc="-315" dirty="0"/>
              <a:t>FRACTURE </a:t>
            </a:r>
            <a:r>
              <a:rPr sz="3200" b="0" spc="-280"/>
              <a:t>PATTERNS</a:t>
            </a:r>
            <a:r>
              <a:rPr sz="3200" b="0" spc="-225"/>
              <a:t> </a:t>
            </a:r>
            <a:r>
              <a:rPr sz="3200" b="0" spc="-180" smtClean="0"/>
              <a:t>–</a:t>
            </a:r>
            <a:r>
              <a:rPr lang="en-US" sz="3200" b="0" spc="-180" dirty="0" smtClean="0"/>
              <a:t> </a:t>
            </a:r>
            <a:r>
              <a:rPr lang="en-US" sz="3200" b="0" spc="-250" dirty="0" smtClean="0">
                <a:solidFill>
                  <a:srgbClr val="252525"/>
                </a:solidFill>
                <a:latin typeface="Arial"/>
                <a:cs typeface="Arial"/>
              </a:rPr>
              <a:t>BASICERVICAL</a:t>
            </a:r>
            <a:r>
              <a:rPr lang="en-US" sz="3200" b="0" spc="-20" dirty="0" smtClean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lang="en-US" sz="3200" b="0" spc="-330" dirty="0" smtClean="0">
                <a:solidFill>
                  <a:srgbClr val="252525"/>
                </a:solidFill>
                <a:latin typeface="Arial"/>
                <a:cs typeface="Arial"/>
              </a:rPr>
              <a:t>FRACTURES</a:t>
            </a:r>
            <a:endParaRPr lang="en-US" sz="3200" b="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7400" y="2057400"/>
            <a:ext cx="6385560" cy="2891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670"/>
              </a:spcBef>
              <a:buClr>
                <a:srgbClr val="A42F0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800" spc="-25" smtClean="0">
                <a:solidFill>
                  <a:srgbClr val="404040"/>
                </a:solidFill>
                <a:latin typeface="Arial"/>
                <a:cs typeface="Arial"/>
              </a:rPr>
              <a:t>Located </a:t>
            </a:r>
            <a:r>
              <a:rPr sz="1800" spc="10" dirty="0">
                <a:solidFill>
                  <a:srgbClr val="404040"/>
                </a:solidFill>
                <a:latin typeface="Arial"/>
                <a:cs typeface="Arial"/>
              </a:rPr>
              <a:t>proximal </a:t>
            </a:r>
            <a:r>
              <a:rPr sz="1800" spc="8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1800" spc="40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1800" spc="10" dirty="0">
                <a:solidFill>
                  <a:srgbClr val="404040"/>
                </a:solidFill>
                <a:latin typeface="Arial"/>
                <a:cs typeface="Arial"/>
              </a:rPr>
              <a:t>along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10" dirty="0">
                <a:solidFill>
                  <a:srgbClr val="404040"/>
                </a:solidFill>
                <a:latin typeface="Arial"/>
                <a:cs typeface="Arial"/>
              </a:rPr>
              <a:t>intertrochanteric</a:t>
            </a:r>
            <a:r>
              <a:rPr sz="1800" spc="-2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Arial"/>
                <a:cs typeface="Arial"/>
              </a:rPr>
              <a:t>line.</a:t>
            </a:r>
            <a:endParaRPr sz="1800">
              <a:latin typeface="Arial"/>
              <a:cs typeface="Arial"/>
            </a:endParaRPr>
          </a:p>
          <a:p>
            <a:pPr marL="355600" marR="457834" indent="-342900">
              <a:lnSpc>
                <a:spcPct val="100000"/>
              </a:lnSpc>
              <a:spcBef>
                <a:spcPts val="1005"/>
              </a:spcBef>
              <a:buClr>
                <a:srgbClr val="A42F0F"/>
              </a:buClr>
              <a:buFont typeface="Wingdings"/>
              <a:buChar char=""/>
              <a:tabLst>
                <a:tab pos="354965" algn="l"/>
                <a:tab pos="355600" algn="l"/>
                <a:tab pos="4169410" algn="l"/>
              </a:tabLst>
            </a:pPr>
            <a:r>
              <a:rPr sz="1800" spc="25" dirty="0">
                <a:solidFill>
                  <a:srgbClr val="404040"/>
                </a:solidFill>
                <a:latin typeface="Arial"/>
                <a:cs typeface="Arial"/>
              </a:rPr>
              <a:t>Although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anatomically</a:t>
            </a:r>
            <a:r>
              <a:rPr sz="18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femoral </a:t>
            </a:r>
            <a:r>
              <a:rPr sz="1800" spc="-35" dirty="0">
                <a:solidFill>
                  <a:srgbClr val="404040"/>
                </a:solidFill>
                <a:latin typeface="Arial"/>
                <a:cs typeface="Arial"/>
              </a:rPr>
              <a:t>neck	</a:t>
            </a:r>
            <a:r>
              <a:rPr sz="1800" spc="-15" dirty="0">
                <a:solidFill>
                  <a:srgbClr val="404040"/>
                </a:solidFill>
                <a:latin typeface="Arial"/>
                <a:cs typeface="Arial"/>
              </a:rPr>
              <a:t>fractures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they</a:t>
            </a:r>
            <a:r>
              <a:rPr sz="1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45" dirty="0">
                <a:solidFill>
                  <a:srgbClr val="404040"/>
                </a:solidFill>
                <a:latin typeface="Arial"/>
                <a:cs typeface="Arial"/>
              </a:rPr>
              <a:t>are  </a:t>
            </a:r>
            <a:r>
              <a:rPr sz="1800" spc="-25" dirty="0">
                <a:solidFill>
                  <a:srgbClr val="404040"/>
                </a:solidFill>
                <a:latin typeface="Arial"/>
                <a:cs typeface="Arial"/>
              </a:rPr>
              <a:t>usually </a:t>
            </a:r>
            <a:r>
              <a:rPr sz="1800" spc="-30" dirty="0">
                <a:solidFill>
                  <a:srgbClr val="404040"/>
                </a:solidFill>
                <a:latin typeface="Arial"/>
                <a:cs typeface="Arial"/>
              </a:rPr>
              <a:t>extracapsular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1800" spc="-30" dirty="0">
                <a:solidFill>
                  <a:srgbClr val="404040"/>
                </a:solidFill>
                <a:latin typeface="Arial"/>
                <a:cs typeface="Arial"/>
              </a:rPr>
              <a:t>behave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like </a:t>
            </a:r>
            <a:r>
              <a:rPr sz="1800" spc="10" dirty="0">
                <a:solidFill>
                  <a:srgbClr val="404040"/>
                </a:solidFill>
                <a:latin typeface="Arial"/>
                <a:cs typeface="Arial"/>
              </a:rPr>
              <a:t>intertrochanteric  </a:t>
            </a:r>
            <a:r>
              <a:rPr sz="1800" spc="-25" dirty="0">
                <a:solidFill>
                  <a:srgbClr val="404040"/>
                </a:solidFill>
                <a:latin typeface="Arial"/>
                <a:cs typeface="Arial"/>
              </a:rPr>
              <a:t>fractures.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Clr>
                <a:srgbClr val="A42F0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800" spc="30" dirty="0">
                <a:solidFill>
                  <a:srgbClr val="404040"/>
                </a:solidFill>
                <a:latin typeface="Arial"/>
                <a:cs typeface="Arial"/>
              </a:rPr>
              <a:t>At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greater </a:t>
            </a:r>
            <a:r>
              <a:rPr sz="1800" spc="-25" dirty="0">
                <a:solidFill>
                  <a:srgbClr val="404040"/>
                </a:solidFill>
                <a:latin typeface="Arial"/>
                <a:cs typeface="Arial"/>
              </a:rPr>
              <a:t>risk </a:t>
            </a:r>
            <a:r>
              <a:rPr sz="1800" spc="45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1800" spc="-20" dirty="0">
                <a:solidFill>
                  <a:srgbClr val="404040"/>
                </a:solidFill>
                <a:latin typeface="Arial"/>
                <a:cs typeface="Arial"/>
              </a:rPr>
              <a:t>osteonecrosis </a:t>
            </a:r>
            <a:r>
              <a:rPr sz="1800" spc="-10" dirty="0">
                <a:solidFill>
                  <a:srgbClr val="404040"/>
                </a:solidFill>
                <a:latin typeface="Arial"/>
                <a:cs typeface="Arial"/>
              </a:rPr>
              <a:t>when </a:t>
            </a:r>
            <a:r>
              <a:rPr sz="1800" dirty="0">
                <a:solidFill>
                  <a:srgbClr val="404040"/>
                </a:solidFill>
                <a:latin typeface="Arial"/>
                <a:cs typeface="Arial"/>
              </a:rPr>
              <a:t>compared </a:t>
            </a:r>
            <a:r>
              <a:rPr sz="1800" spc="8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1800" spc="-1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404040"/>
                </a:solidFill>
                <a:latin typeface="Arial"/>
                <a:cs typeface="Arial"/>
              </a:rPr>
              <a:t>more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Arial"/>
                <a:cs typeface="Arial"/>
              </a:rPr>
              <a:t>distal </a:t>
            </a:r>
            <a:r>
              <a:rPr sz="1800" spc="10" dirty="0">
                <a:solidFill>
                  <a:srgbClr val="404040"/>
                </a:solidFill>
                <a:latin typeface="Arial"/>
                <a:cs typeface="Arial"/>
              </a:rPr>
              <a:t>intertrochanteric</a:t>
            </a:r>
            <a:r>
              <a:rPr sz="18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Arial"/>
                <a:cs typeface="Arial"/>
              </a:rPr>
              <a:t>fractures</a:t>
            </a:r>
            <a:endParaRPr sz="18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994"/>
              </a:spcBef>
              <a:buClr>
                <a:srgbClr val="A42F0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800" spc="-80" dirty="0">
                <a:solidFill>
                  <a:srgbClr val="404040"/>
                </a:solidFill>
                <a:latin typeface="Arial"/>
                <a:cs typeface="Arial"/>
              </a:rPr>
              <a:t>Lack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-30" dirty="0">
                <a:solidFill>
                  <a:srgbClr val="404040"/>
                </a:solidFill>
                <a:latin typeface="Arial"/>
                <a:cs typeface="Arial"/>
              </a:rPr>
              <a:t>cancellous </a:t>
            </a:r>
            <a:r>
              <a:rPr sz="1800" spc="30" dirty="0">
                <a:solidFill>
                  <a:srgbClr val="404040"/>
                </a:solidFill>
                <a:latin typeface="Arial"/>
                <a:cs typeface="Arial"/>
              </a:rPr>
              <a:t>interdigitation </a:t>
            </a:r>
            <a:r>
              <a:rPr sz="1800" spc="-65" dirty="0">
                <a:solidFill>
                  <a:srgbClr val="404040"/>
                </a:solidFill>
                <a:latin typeface="Arial"/>
                <a:cs typeface="Arial"/>
              </a:rPr>
              <a:t>seen </a:t>
            </a:r>
            <a:r>
              <a:rPr sz="1800" spc="3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1800" spc="-15" dirty="0">
                <a:solidFill>
                  <a:srgbClr val="404040"/>
                </a:solidFill>
                <a:latin typeface="Arial"/>
                <a:cs typeface="Arial"/>
              </a:rPr>
              <a:t>fractures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in the  </a:t>
            </a:r>
            <a:r>
              <a:rPr sz="1800" spc="10" dirty="0">
                <a:solidFill>
                  <a:srgbClr val="404040"/>
                </a:solidFill>
                <a:latin typeface="Arial"/>
                <a:cs typeface="Arial"/>
              </a:rPr>
              <a:t>intertrochanteric </a:t>
            </a:r>
            <a:r>
              <a:rPr sz="1800" spc="15" dirty="0">
                <a:solidFill>
                  <a:srgbClr val="404040"/>
                </a:solidFill>
                <a:latin typeface="Arial"/>
                <a:cs typeface="Arial"/>
              </a:rPr>
              <a:t>region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1800" spc="-45" dirty="0">
                <a:solidFill>
                  <a:srgbClr val="404040"/>
                </a:solidFill>
                <a:latin typeface="Arial"/>
                <a:cs typeface="Arial"/>
              </a:rPr>
              <a:t>are </a:t>
            </a:r>
            <a:r>
              <a:rPr sz="1800" spc="10" dirty="0">
                <a:solidFill>
                  <a:srgbClr val="404040"/>
                </a:solidFill>
                <a:latin typeface="Arial"/>
                <a:cs typeface="Arial"/>
              </a:rPr>
              <a:t>more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likely </a:t>
            </a:r>
            <a:r>
              <a:rPr sz="1800" spc="8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1800" spc="-30" dirty="0">
                <a:solidFill>
                  <a:srgbClr val="404040"/>
                </a:solidFill>
                <a:latin typeface="Arial"/>
                <a:cs typeface="Arial"/>
              </a:rPr>
              <a:t>sustain  </a:t>
            </a:r>
            <a:r>
              <a:rPr sz="1800" spc="35" dirty="0">
                <a:solidFill>
                  <a:srgbClr val="404040"/>
                </a:solidFill>
                <a:latin typeface="Arial"/>
                <a:cs typeface="Arial"/>
              </a:rPr>
              <a:t>rotation </a:t>
            </a:r>
            <a:r>
              <a:rPr sz="1800" spc="5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femoral</a:t>
            </a:r>
            <a:r>
              <a:rPr sz="1800" spc="-1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Arial"/>
                <a:cs typeface="Arial"/>
              </a:rPr>
              <a:t>head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7763" y="530351"/>
            <a:ext cx="3383279" cy="59999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19015" y="548640"/>
            <a:ext cx="4533899" cy="5981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521588"/>
            <a:ext cx="615823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0" dirty="0"/>
              <a:t>UNUSUAL </a:t>
            </a:r>
            <a:r>
              <a:rPr sz="3200" spc="-315" dirty="0"/>
              <a:t>FRACTURE </a:t>
            </a:r>
            <a:r>
              <a:rPr sz="3200" spc="-280" dirty="0"/>
              <a:t>PATTERNS</a:t>
            </a:r>
            <a:r>
              <a:rPr sz="3200" spc="-225" dirty="0"/>
              <a:t> </a:t>
            </a:r>
            <a:r>
              <a:rPr sz="3200" spc="-180" dirty="0"/>
              <a:t>–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024252" y="1009650"/>
            <a:ext cx="36804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420" dirty="0">
                <a:solidFill>
                  <a:srgbClr val="252525"/>
                </a:solidFill>
                <a:latin typeface="Arial"/>
                <a:cs typeface="Arial"/>
              </a:rPr>
              <a:t>REVERSE</a:t>
            </a:r>
            <a:r>
              <a:rPr sz="3200" spc="-9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3200" spc="-175" dirty="0">
                <a:solidFill>
                  <a:srgbClr val="252525"/>
                </a:solidFill>
                <a:latin typeface="Arial"/>
                <a:cs typeface="Arial"/>
              </a:rPr>
              <a:t>OBLIQUITY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21585" y="2091054"/>
            <a:ext cx="5848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800" spc="335" dirty="0">
                <a:solidFill>
                  <a:srgbClr val="A42F0F"/>
                </a:solidFill>
                <a:latin typeface="Arial"/>
                <a:cs typeface="Arial"/>
              </a:rPr>
              <a:t>	</a:t>
            </a:r>
            <a:r>
              <a:rPr sz="1800" spc="10" dirty="0">
                <a:solidFill>
                  <a:srgbClr val="404040"/>
                </a:solidFill>
                <a:latin typeface="Arial"/>
                <a:cs typeface="Arial"/>
              </a:rPr>
              <a:t>Oblique </a:t>
            </a:r>
            <a:r>
              <a:rPr sz="1800" dirty="0">
                <a:solidFill>
                  <a:srgbClr val="404040"/>
                </a:solidFill>
                <a:latin typeface="Arial"/>
                <a:cs typeface="Arial"/>
              </a:rPr>
              <a:t>fracture line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extending </a:t>
            </a:r>
            <a:r>
              <a:rPr sz="1800" spc="45" dirty="0">
                <a:solidFill>
                  <a:srgbClr val="404040"/>
                </a:solidFill>
                <a:latin typeface="Arial"/>
                <a:cs typeface="Arial"/>
              </a:rPr>
              <a:t>from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dirty="0">
                <a:solidFill>
                  <a:srgbClr val="404040"/>
                </a:solidFill>
                <a:latin typeface="Arial"/>
                <a:cs typeface="Arial"/>
              </a:rPr>
              <a:t>medial</a:t>
            </a:r>
            <a:r>
              <a:rPr sz="1800" spc="-1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cortex 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proximally </a:t>
            </a:r>
            <a:r>
              <a:rPr sz="1800" spc="8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-10" dirty="0">
                <a:solidFill>
                  <a:srgbClr val="404040"/>
                </a:solidFill>
                <a:latin typeface="Arial"/>
                <a:cs typeface="Arial"/>
              </a:rPr>
              <a:t>lateral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cortex</a:t>
            </a:r>
            <a:r>
              <a:rPr sz="1800" spc="-1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distally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21585" y="2767710"/>
            <a:ext cx="5948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800" spc="335" dirty="0">
                <a:solidFill>
                  <a:srgbClr val="A42F0F"/>
                </a:solidFill>
                <a:latin typeface="Arial"/>
                <a:cs typeface="Arial"/>
              </a:rPr>
              <a:t>	</a:t>
            </a:r>
            <a:r>
              <a:rPr sz="1800" spc="-40" dirty="0">
                <a:solidFill>
                  <a:srgbClr val="404040"/>
                </a:solidFill>
                <a:latin typeface="Arial"/>
                <a:cs typeface="Arial"/>
              </a:rPr>
              <a:t>Tendency </a:t>
            </a:r>
            <a:r>
              <a:rPr sz="1800" spc="8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1800" dirty="0">
                <a:solidFill>
                  <a:srgbClr val="404040"/>
                </a:solidFill>
                <a:latin typeface="Arial"/>
                <a:cs typeface="Arial"/>
              </a:rPr>
              <a:t>medial </a:t>
            </a:r>
            <a:r>
              <a:rPr sz="1800" spc="-10" dirty="0">
                <a:solidFill>
                  <a:srgbClr val="404040"/>
                </a:solidFill>
                <a:latin typeface="Arial"/>
                <a:cs typeface="Arial"/>
              </a:rPr>
              <a:t>displacement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due </a:t>
            </a:r>
            <a:r>
              <a:rPr sz="1800" spc="8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35" dirty="0">
                <a:solidFill>
                  <a:srgbClr val="404040"/>
                </a:solidFill>
                <a:latin typeface="Arial"/>
                <a:cs typeface="Arial"/>
              </a:rPr>
              <a:t>pull </a:t>
            </a:r>
            <a:r>
              <a:rPr sz="1800" spc="55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1800" spc="-3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21585" y="2916011"/>
            <a:ext cx="5106670" cy="826769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90"/>
              </a:spcBef>
            </a:pPr>
            <a:r>
              <a:rPr sz="1800" spc="15" dirty="0">
                <a:solidFill>
                  <a:srgbClr val="404040"/>
                </a:solidFill>
                <a:latin typeface="Arial"/>
                <a:cs typeface="Arial"/>
              </a:rPr>
              <a:t>adductor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Arial"/>
                <a:cs typeface="Arial"/>
              </a:rPr>
              <a:t>muscles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sz="1800" spc="340" dirty="0">
                <a:solidFill>
                  <a:srgbClr val="A42F0F"/>
                </a:solidFill>
                <a:latin typeface="Arial"/>
                <a:cs typeface="Arial"/>
              </a:rPr>
              <a:t>	</a:t>
            </a:r>
            <a:r>
              <a:rPr sz="1800" spc="-15" dirty="0">
                <a:solidFill>
                  <a:srgbClr val="404040"/>
                </a:solidFill>
                <a:latin typeface="Arial"/>
                <a:cs typeface="Arial"/>
              </a:rPr>
              <a:t>Should </a:t>
            </a:r>
            <a:r>
              <a:rPr sz="1800" dirty="0">
                <a:solidFill>
                  <a:srgbClr val="404040"/>
                </a:solidFill>
                <a:latin typeface="Arial"/>
                <a:cs typeface="Arial"/>
              </a:rPr>
              <a:t>be </a:t>
            </a:r>
            <a:r>
              <a:rPr sz="1800" spc="10" dirty="0">
                <a:solidFill>
                  <a:srgbClr val="404040"/>
                </a:solidFill>
                <a:latin typeface="Arial"/>
                <a:cs typeface="Arial"/>
              </a:rPr>
              <a:t>treated </a:t>
            </a:r>
            <a:r>
              <a:rPr sz="1800" spc="-114" dirty="0">
                <a:solidFill>
                  <a:srgbClr val="404040"/>
                </a:solidFill>
                <a:latin typeface="Arial"/>
                <a:cs typeface="Arial"/>
              </a:rPr>
              <a:t>as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sub-trochanteric</a:t>
            </a:r>
            <a:r>
              <a:rPr sz="1800" spc="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Arial"/>
                <a:cs typeface="Arial"/>
              </a:rPr>
              <a:t>fractures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98164" y="0"/>
            <a:ext cx="5545835" cy="68229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228600"/>
            <a:ext cx="739140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60" dirty="0"/>
              <a:t>TREATMENT </a:t>
            </a:r>
            <a:r>
              <a:rPr spc="-190"/>
              <a:t>OPTIONS </a:t>
            </a:r>
            <a:r>
              <a:rPr spc="75" smtClean="0"/>
              <a:t>-</a:t>
            </a:r>
            <a:endParaRPr spc="75" dirty="0"/>
          </a:p>
        </p:txBody>
      </p:sp>
      <p:sp>
        <p:nvSpPr>
          <p:cNvPr id="3" name="object 3"/>
          <p:cNvSpPr txBox="1"/>
          <p:nvPr/>
        </p:nvSpPr>
        <p:spPr>
          <a:xfrm>
            <a:off x="2024252" y="1261978"/>
            <a:ext cx="407174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300" dirty="0" smtClean="0">
                <a:solidFill>
                  <a:srgbClr val="252525"/>
                </a:solidFill>
                <a:latin typeface="Arial"/>
                <a:cs typeface="Arial"/>
              </a:rPr>
              <a:t>NON </a:t>
            </a:r>
            <a:r>
              <a:rPr sz="3600" spc="-300" smtClean="0">
                <a:solidFill>
                  <a:srgbClr val="252525"/>
                </a:solidFill>
                <a:latin typeface="Arial"/>
                <a:cs typeface="Arial"/>
              </a:rPr>
              <a:t>OPERATIVE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21585" y="2068195"/>
            <a:ext cx="6399530" cy="75565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355600" marR="5080" indent="-342900">
              <a:lnSpc>
                <a:spcPts val="2870"/>
              </a:lnSpc>
              <a:spcBef>
                <a:spcPts val="204"/>
              </a:spcBef>
            </a:pPr>
            <a:r>
              <a:rPr sz="2400" spc="450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400" spc="-95" dirty="0">
                <a:solidFill>
                  <a:srgbClr val="A42F0F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404040"/>
                </a:solidFill>
                <a:latin typeface="Arial"/>
                <a:cs typeface="Arial"/>
              </a:rPr>
              <a:t>Prolonged </a:t>
            </a:r>
            <a:r>
              <a:rPr sz="2400" b="1" spc="-30" dirty="0">
                <a:solidFill>
                  <a:srgbClr val="404040"/>
                </a:solidFill>
                <a:latin typeface="Arial"/>
                <a:cs typeface="Arial"/>
              </a:rPr>
              <a:t>bedrest </a:t>
            </a:r>
            <a:r>
              <a:rPr sz="2400" b="1" spc="-5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b="1" spc="5" dirty="0">
                <a:solidFill>
                  <a:srgbClr val="404040"/>
                </a:solidFill>
                <a:latin typeface="Arial"/>
                <a:cs typeface="Arial"/>
              </a:rPr>
              <a:t>traction </a:t>
            </a:r>
            <a:r>
              <a:rPr sz="2400" spc="55" dirty="0">
                <a:solidFill>
                  <a:srgbClr val="404040"/>
                </a:solidFill>
                <a:latin typeface="Arial"/>
                <a:cs typeface="Arial"/>
              </a:rPr>
              <a:t>until </a:t>
            </a: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fracture 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healing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occurred </a:t>
            </a: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(usually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10 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12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85" dirty="0">
                <a:solidFill>
                  <a:srgbClr val="404040"/>
                </a:solidFill>
                <a:latin typeface="Arial"/>
                <a:cs typeface="Arial"/>
              </a:rPr>
              <a:t>weeks),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64485" y="2798190"/>
            <a:ext cx="61525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followed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by </a:t>
            </a:r>
            <a:r>
              <a:rPr sz="2400" spc="-114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lengthy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program </a:t>
            </a:r>
            <a:r>
              <a:rPr sz="2400" spc="7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ambulation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21585" y="3037205"/>
            <a:ext cx="2613025" cy="1010919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95"/>
              </a:spcBef>
            </a:pP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training.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2400" spc="450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400" spc="-80" dirty="0">
                <a:solidFill>
                  <a:srgbClr val="A42F0F"/>
                </a:solidFill>
                <a:latin typeface="Arial"/>
                <a:cs typeface="Arial"/>
              </a:rPr>
              <a:t> </a:t>
            </a:r>
            <a:r>
              <a:rPr sz="2400" spc="-120" dirty="0">
                <a:solidFill>
                  <a:srgbClr val="404040"/>
                </a:solidFill>
                <a:latin typeface="Arial"/>
                <a:cs typeface="Arial"/>
              </a:rPr>
              <a:t>Can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be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done </a:t>
            </a:r>
            <a:r>
              <a:rPr sz="2400" spc="-150" dirty="0">
                <a:solidFill>
                  <a:srgbClr val="404040"/>
                </a:solidFill>
                <a:latin typeface="Arial"/>
                <a:cs typeface="Arial"/>
              </a:rPr>
              <a:t>for: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58389" y="4022217"/>
            <a:ext cx="6462395" cy="198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 marR="5080">
              <a:lnSpc>
                <a:spcPct val="100000"/>
              </a:lnSpc>
              <a:spcBef>
                <a:spcPts val="100"/>
              </a:spcBef>
              <a:buSzPct val="95833"/>
              <a:buAutoNum type="arabicPeriod"/>
              <a:tabLst>
                <a:tab pos="250190" algn="l"/>
              </a:tabLst>
            </a:pP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An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elderly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person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whose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medical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condition  </a:t>
            </a: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carries </a:t>
            </a: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an </a:t>
            </a: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excessively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high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risk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mortality </a:t>
            </a:r>
            <a:r>
              <a:rPr sz="2400" spc="65" dirty="0">
                <a:solidFill>
                  <a:srgbClr val="404040"/>
                </a:solidFill>
                <a:latin typeface="Arial"/>
                <a:cs typeface="Arial"/>
              </a:rPr>
              <a:t>from  </a:t>
            </a:r>
            <a:r>
              <a:rPr sz="2400" spc="-60" dirty="0">
                <a:solidFill>
                  <a:srgbClr val="404040"/>
                </a:solidFill>
                <a:latin typeface="Arial"/>
                <a:cs typeface="Arial"/>
              </a:rPr>
              <a:t>anaesthesia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surgery.</a:t>
            </a:r>
            <a:endParaRPr sz="2400">
              <a:latin typeface="Arial"/>
              <a:cs typeface="Arial"/>
            </a:endParaRPr>
          </a:p>
          <a:p>
            <a:pPr marL="18415" marR="708025" indent="-6350">
              <a:lnSpc>
                <a:spcPct val="100000"/>
              </a:lnSpc>
              <a:spcBef>
                <a:spcPts val="994"/>
              </a:spcBef>
              <a:buSzPct val="95833"/>
              <a:buAutoNum type="arabicPeriod"/>
              <a:tabLst>
                <a:tab pos="243840" algn="l"/>
              </a:tabLst>
            </a:pP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Nonambulatory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patient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who </a:t>
            </a:r>
            <a:r>
              <a:rPr sz="2400" spc="-95" dirty="0">
                <a:solidFill>
                  <a:srgbClr val="404040"/>
                </a:solidFill>
                <a:latin typeface="Arial"/>
                <a:cs typeface="Arial"/>
              </a:rPr>
              <a:t>has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minimal 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discomfort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following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fracture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152400"/>
            <a:ext cx="762000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60"/>
              <a:t>TREATMENT </a:t>
            </a:r>
            <a:r>
              <a:rPr spc="-190" smtClean="0"/>
              <a:t>OP</a:t>
            </a:r>
            <a:r>
              <a:rPr lang="en-US" spc="-190" dirty="0" smtClean="0"/>
              <a:t>	</a:t>
            </a:r>
            <a:r>
              <a:rPr spc="-190" smtClean="0"/>
              <a:t>TIONS </a:t>
            </a:r>
            <a:endParaRPr spc="30" dirty="0"/>
          </a:p>
        </p:txBody>
      </p:sp>
      <p:sp>
        <p:nvSpPr>
          <p:cNvPr id="3" name="object 3"/>
          <p:cNvSpPr txBox="1"/>
          <p:nvPr/>
        </p:nvSpPr>
        <p:spPr>
          <a:xfrm>
            <a:off x="2021585" y="1053846"/>
            <a:ext cx="5742940" cy="3662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lang="en-US" sz="3600" spc="-300" dirty="0" smtClean="0">
                <a:solidFill>
                  <a:srgbClr val="252525"/>
                </a:solidFill>
                <a:latin typeface="Arial"/>
                <a:cs typeface="Arial"/>
              </a:rPr>
              <a:t>NON </a:t>
            </a:r>
            <a:r>
              <a:rPr sz="3600" spc="-300" smtClean="0">
                <a:solidFill>
                  <a:srgbClr val="252525"/>
                </a:solidFill>
                <a:latin typeface="Arial"/>
                <a:cs typeface="Arial"/>
              </a:rPr>
              <a:t>OPERATIVE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15"/>
              </a:spcBef>
            </a:pPr>
            <a:r>
              <a:rPr sz="2800" spc="20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800" spc="20" dirty="0">
                <a:solidFill>
                  <a:srgbClr val="404040"/>
                </a:solidFill>
                <a:latin typeface="Arial"/>
                <a:cs typeface="Arial"/>
              </a:rPr>
              <a:t>Buck’s </a:t>
            </a:r>
            <a:r>
              <a:rPr sz="2800" spc="35" dirty="0">
                <a:solidFill>
                  <a:srgbClr val="404040"/>
                </a:solidFill>
                <a:latin typeface="Arial"/>
                <a:cs typeface="Arial"/>
              </a:rPr>
              <a:t>traction </a:t>
            </a:r>
            <a:r>
              <a:rPr sz="2800" spc="60" dirty="0">
                <a:solidFill>
                  <a:srgbClr val="404040"/>
                </a:solidFill>
                <a:latin typeface="Arial"/>
                <a:cs typeface="Arial"/>
              </a:rPr>
              <a:t>or</a:t>
            </a:r>
            <a:r>
              <a:rPr sz="2800" spc="-1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404040"/>
                </a:solidFill>
                <a:latin typeface="Arial"/>
                <a:cs typeface="Arial"/>
              </a:rPr>
              <a:t>extension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2800" spc="-5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800" spc="-5" dirty="0">
                <a:solidFill>
                  <a:srgbClr val="404040"/>
                </a:solidFill>
                <a:latin typeface="Arial"/>
                <a:cs typeface="Arial"/>
              </a:rPr>
              <a:t>Russell 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skeletal</a:t>
            </a:r>
            <a:r>
              <a:rPr sz="28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35" dirty="0">
                <a:solidFill>
                  <a:srgbClr val="404040"/>
                </a:solidFill>
                <a:latin typeface="Arial"/>
                <a:cs typeface="Arial"/>
              </a:rPr>
              <a:t>traction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2800" spc="10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800" spc="10" dirty="0">
                <a:solidFill>
                  <a:srgbClr val="404040"/>
                </a:solidFill>
                <a:latin typeface="Arial"/>
                <a:cs typeface="Arial"/>
              </a:rPr>
              <a:t>Balanced </a:t>
            </a:r>
            <a:r>
              <a:rPr sz="2800" spc="35" dirty="0">
                <a:solidFill>
                  <a:srgbClr val="404040"/>
                </a:solidFill>
                <a:latin typeface="Arial"/>
                <a:cs typeface="Arial"/>
              </a:rPr>
              <a:t>traction in </a:t>
            </a:r>
            <a:r>
              <a:rPr sz="2800" spc="-70" dirty="0">
                <a:solidFill>
                  <a:srgbClr val="404040"/>
                </a:solidFill>
                <a:latin typeface="Arial"/>
                <a:cs typeface="Arial"/>
              </a:rPr>
              <a:t>Thomas</a:t>
            </a:r>
            <a:r>
              <a:rPr sz="2800" spc="-1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0" dirty="0">
                <a:solidFill>
                  <a:srgbClr val="404040"/>
                </a:solidFill>
                <a:latin typeface="Arial"/>
                <a:cs typeface="Arial"/>
              </a:rPr>
              <a:t>splint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2800" spc="25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800" spc="25" dirty="0">
                <a:solidFill>
                  <a:srgbClr val="404040"/>
                </a:solidFill>
                <a:latin typeface="Arial"/>
                <a:cs typeface="Arial"/>
              </a:rPr>
              <a:t>Plaster </a:t>
            </a:r>
            <a:r>
              <a:rPr sz="2800" spc="-70" dirty="0">
                <a:solidFill>
                  <a:srgbClr val="404040"/>
                </a:solidFill>
                <a:latin typeface="Arial"/>
                <a:cs typeface="Arial"/>
              </a:rPr>
              <a:t>spica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40" dirty="0">
                <a:solidFill>
                  <a:srgbClr val="404040"/>
                </a:solidFill>
                <a:latin typeface="Arial"/>
                <a:cs typeface="Arial"/>
              </a:rPr>
              <a:t>immobilization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2800" spc="90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800" spc="90" dirty="0">
                <a:solidFill>
                  <a:srgbClr val="404040"/>
                </a:solidFill>
                <a:latin typeface="Arial"/>
                <a:cs typeface="Arial"/>
              </a:rPr>
              <a:t>Derotation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105" dirty="0">
                <a:solidFill>
                  <a:srgbClr val="404040"/>
                </a:solidFill>
                <a:latin typeface="Arial"/>
                <a:cs typeface="Arial"/>
              </a:rPr>
              <a:t>boot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504520"/>
            <a:ext cx="678180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COMPLICATIONS </a:t>
            </a:r>
            <a:r>
              <a:rPr spc="-265" dirty="0"/>
              <a:t>OF</a:t>
            </a:r>
            <a:r>
              <a:rPr spc="110" dirty="0"/>
              <a:t> </a:t>
            </a:r>
            <a:r>
              <a:rPr spc="80" dirty="0"/>
              <a:t>NON-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4252" y="1053846"/>
            <a:ext cx="49307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00" dirty="0">
                <a:solidFill>
                  <a:srgbClr val="252525"/>
                </a:solidFill>
                <a:latin typeface="Arial"/>
                <a:cs typeface="Arial"/>
              </a:rPr>
              <a:t>OPERATIVE</a:t>
            </a:r>
            <a:r>
              <a:rPr sz="36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3600" spc="-260" dirty="0">
                <a:solidFill>
                  <a:srgbClr val="252525"/>
                </a:solidFill>
                <a:latin typeface="Arial"/>
                <a:cs typeface="Arial"/>
              </a:rPr>
              <a:t>TREATMENT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21585" y="2066671"/>
            <a:ext cx="6030595" cy="3444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Decubitus </a:t>
            </a:r>
            <a:r>
              <a:rPr sz="2400" spc="-60" dirty="0">
                <a:solidFill>
                  <a:srgbClr val="404040"/>
                </a:solidFill>
                <a:latin typeface="Arial"/>
                <a:cs typeface="Arial"/>
              </a:rPr>
              <a:t>ulcers, </a:t>
            </a:r>
            <a:r>
              <a:rPr sz="2400" spc="-120" dirty="0">
                <a:solidFill>
                  <a:srgbClr val="404040"/>
                </a:solidFill>
                <a:latin typeface="Arial"/>
                <a:cs typeface="Arial"/>
              </a:rPr>
              <a:t>UTI, </a:t>
            </a:r>
            <a:r>
              <a:rPr sz="2400" spc="60" dirty="0">
                <a:solidFill>
                  <a:srgbClr val="404040"/>
                </a:solidFill>
                <a:latin typeface="Arial"/>
                <a:cs typeface="Arial"/>
              </a:rPr>
              <a:t>joint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contractures, 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pneumonia, and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thromboembolic 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complications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resulting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spc="-114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high mortality 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rate.</a:t>
            </a:r>
            <a:endParaRPr sz="2400">
              <a:latin typeface="Arial"/>
              <a:cs typeface="Arial"/>
            </a:endParaRPr>
          </a:p>
          <a:p>
            <a:pPr marL="355600" marR="349885" indent="-342900">
              <a:lnSpc>
                <a:spcPct val="100000"/>
              </a:lnSpc>
              <a:spcBef>
                <a:spcPts val="994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addition,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fracture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healing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400" spc="-85" dirty="0">
                <a:solidFill>
                  <a:srgbClr val="404040"/>
                </a:solidFill>
                <a:latin typeface="Arial"/>
                <a:cs typeface="Arial"/>
              </a:rPr>
              <a:t>generally 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accompanied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by </a:t>
            </a:r>
            <a:r>
              <a:rPr sz="2400" b="1" spc="-70" dirty="0">
                <a:solidFill>
                  <a:srgbClr val="404040"/>
                </a:solidFill>
                <a:latin typeface="Arial"/>
                <a:cs typeface="Arial"/>
              </a:rPr>
              <a:t>varus </a:t>
            </a:r>
            <a:r>
              <a:rPr sz="2400" b="1" spc="30" dirty="0">
                <a:solidFill>
                  <a:srgbClr val="404040"/>
                </a:solidFill>
                <a:latin typeface="Arial"/>
                <a:cs typeface="Arial"/>
              </a:rPr>
              <a:t>deformity </a:t>
            </a:r>
            <a:r>
              <a:rPr sz="2400" b="1" spc="-15" dirty="0">
                <a:solidFill>
                  <a:srgbClr val="404040"/>
                </a:solidFill>
                <a:latin typeface="Arial"/>
                <a:cs typeface="Arial"/>
              </a:rPr>
              <a:t>and  </a:t>
            </a:r>
            <a:r>
              <a:rPr sz="2400" b="1" spc="-20" dirty="0">
                <a:solidFill>
                  <a:srgbClr val="404040"/>
                </a:solidFill>
                <a:latin typeface="Arial"/>
                <a:cs typeface="Arial"/>
              </a:rPr>
              <a:t>shortening </a:t>
            </a:r>
            <a:r>
              <a:rPr sz="2400" spc="-65" dirty="0">
                <a:solidFill>
                  <a:srgbClr val="404040"/>
                </a:solidFill>
                <a:latin typeface="Arial"/>
                <a:cs typeface="Arial"/>
              </a:rPr>
              <a:t>because </a:t>
            </a:r>
            <a:r>
              <a:rPr sz="2400" spc="70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inability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traction 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effectively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counteract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deforming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muscular</a:t>
            </a: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forces.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956434"/>
            <a:ext cx="66625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0" dirty="0"/>
              <a:t>OPERATIVE</a:t>
            </a:r>
            <a:r>
              <a:rPr spc="-80" dirty="0"/>
              <a:t> </a:t>
            </a:r>
            <a:r>
              <a:rPr spc="-254" dirty="0"/>
              <a:t>TREATMENT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2066671"/>
            <a:ext cx="5875655" cy="2473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16839" indent="-342900" algn="just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120" dirty="0">
                <a:solidFill>
                  <a:srgbClr val="404040"/>
                </a:solidFill>
                <a:latin typeface="Arial"/>
                <a:cs typeface="Arial"/>
              </a:rPr>
              <a:t>As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soon </a:t>
            </a:r>
            <a:r>
              <a:rPr sz="2400" spc="-150" dirty="0">
                <a:solidFill>
                  <a:srgbClr val="404040"/>
                </a:solidFill>
                <a:latin typeface="Arial"/>
                <a:cs typeface="Arial"/>
              </a:rPr>
              <a:t>as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general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condition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this 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patient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under control,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internal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fixation 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should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be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carried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out.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A42F0F"/>
              </a:buClr>
              <a:buFont typeface="Arial"/>
              <a:buChar char=""/>
            </a:pPr>
            <a:endParaRPr sz="42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9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goal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surgical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treatment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strong, 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stable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fixation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fractured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fragments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42642" y="14096"/>
            <a:ext cx="58712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90" dirty="0"/>
              <a:t>FACTORS </a:t>
            </a:r>
            <a:r>
              <a:rPr sz="3200" spc="-165" dirty="0"/>
              <a:t>THAT </a:t>
            </a:r>
            <a:r>
              <a:rPr sz="3200" spc="-229" dirty="0"/>
              <a:t>DETERMINE</a:t>
            </a:r>
            <a:r>
              <a:rPr sz="3200" spc="-250" dirty="0"/>
              <a:t> </a:t>
            </a:r>
            <a:r>
              <a:rPr sz="3200" spc="-275" dirty="0"/>
              <a:t>THE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842642" y="501472"/>
            <a:ext cx="5958840" cy="53905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270" dirty="0">
                <a:solidFill>
                  <a:srgbClr val="252525"/>
                </a:solidFill>
                <a:latin typeface="Arial"/>
                <a:cs typeface="Arial"/>
              </a:rPr>
              <a:t>STRENGTH </a:t>
            </a:r>
            <a:r>
              <a:rPr sz="3200" spc="-235" dirty="0">
                <a:solidFill>
                  <a:srgbClr val="252525"/>
                </a:solidFill>
                <a:latin typeface="Arial"/>
                <a:cs typeface="Arial"/>
              </a:rPr>
              <a:t>OF </a:t>
            </a:r>
            <a:r>
              <a:rPr sz="3200" spc="-275" dirty="0">
                <a:solidFill>
                  <a:srgbClr val="252525"/>
                </a:solidFill>
                <a:latin typeface="Arial"/>
                <a:cs typeface="Arial"/>
              </a:rPr>
              <a:t>THE </a:t>
            </a:r>
            <a:r>
              <a:rPr sz="3200" spc="-315" dirty="0">
                <a:solidFill>
                  <a:srgbClr val="252525"/>
                </a:solidFill>
                <a:latin typeface="Arial"/>
                <a:cs typeface="Arial"/>
              </a:rPr>
              <a:t>FRACTURE  </a:t>
            </a:r>
            <a:r>
              <a:rPr sz="3200" spc="-135" dirty="0">
                <a:solidFill>
                  <a:srgbClr val="252525"/>
                </a:solidFill>
                <a:latin typeface="Arial"/>
                <a:cs typeface="Arial"/>
              </a:rPr>
              <a:t>FRAGMENT-IMPLANT </a:t>
            </a:r>
            <a:r>
              <a:rPr sz="3200" spc="-275" dirty="0">
                <a:solidFill>
                  <a:srgbClr val="252525"/>
                </a:solidFill>
                <a:latin typeface="Arial"/>
                <a:cs typeface="Arial"/>
              </a:rPr>
              <a:t>ASSEMBLY</a:t>
            </a:r>
            <a:endParaRPr sz="3200">
              <a:latin typeface="Arial"/>
              <a:cs typeface="Arial"/>
            </a:endParaRPr>
          </a:p>
          <a:p>
            <a:pPr marL="534035" indent="-343535">
              <a:lnSpc>
                <a:spcPct val="100000"/>
              </a:lnSpc>
              <a:spcBef>
                <a:spcPts val="4640"/>
              </a:spcBef>
              <a:buClr>
                <a:srgbClr val="A42F0F"/>
              </a:buClr>
              <a:buChar char=""/>
              <a:tabLst>
                <a:tab pos="534670" algn="l"/>
              </a:tabLst>
            </a:pPr>
            <a:r>
              <a:rPr sz="2400" spc="-60" dirty="0">
                <a:solidFill>
                  <a:srgbClr val="404040"/>
                </a:solidFill>
                <a:latin typeface="Arial"/>
                <a:cs typeface="Arial"/>
              </a:rPr>
              <a:t>Bone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quality</a:t>
            </a:r>
            <a:endParaRPr sz="2400">
              <a:latin typeface="Arial"/>
              <a:cs typeface="Arial"/>
            </a:endParaRPr>
          </a:p>
          <a:p>
            <a:pPr marL="534035" indent="-343535">
              <a:lnSpc>
                <a:spcPct val="100000"/>
              </a:lnSpc>
              <a:spcBef>
                <a:spcPts val="3875"/>
              </a:spcBef>
              <a:buClr>
                <a:srgbClr val="A42F0F"/>
              </a:buClr>
              <a:buChar char=""/>
              <a:tabLst>
                <a:tab pos="534670" algn="l"/>
              </a:tabLst>
            </a:pP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Fracture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geometry</a:t>
            </a:r>
            <a:endParaRPr sz="2400">
              <a:latin typeface="Arial"/>
              <a:cs typeface="Arial"/>
            </a:endParaRPr>
          </a:p>
          <a:p>
            <a:pPr marL="534035" indent="-343535">
              <a:lnSpc>
                <a:spcPct val="100000"/>
              </a:lnSpc>
              <a:spcBef>
                <a:spcPts val="3875"/>
              </a:spcBef>
              <a:buClr>
                <a:srgbClr val="A42F0F"/>
              </a:buClr>
              <a:buChar char=""/>
              <a:tabLst>
                <a:tab pos="534670" algn="l"/>
              </a:tabLst>
            </a:pP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Reduction</a:t>
            </a:r>
            <a:endParaRPr sz="2400">
              <a:latin typeface="Arial"/>
              <a:cs typeface="Arial"/>
            </a:endParaRPr>
          </a:p>
          <a:p>
            <a:pPr marL="534035" indent="-343535">
              <a:lnSpc>
                <a:spcPct val="100000"/>
              </a:lnSpc>
              <a:spcBef>
                <a:spcPts val="3890"/>
              </a:spcBef>
              <a:buClr>
                <a:srgbClr val="A42F0F"/>
              </a:buClr>
              <a:buChar char=""/>
              <a:tabLst>
                <a:tab pos="534670" algn="l"/>
              </a:tabLst>
            </a:pP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Implant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 design</a:t>
            </a:r>
            <a:endParaRPr sz="2400">
              <a:latin typeface="Arial"/>
              <a:cs typeface="Arial"/>
            </a:endParaRPr>
          </a:p>
          <a:p>
            <a:pPr marL="534035" indent="-343535">
              <a:lnSpc>
                <a:spcPct val="100000"/>
              </a:lnSpc>
              <a:spcBef>
                <a:spcPts val="3879"/>
              </a:spcBef>
              <a:buClr>
                <a:srgbClr val="A42F0F"/>
              </a:buClr>
              <a:buChar char=""/>
              <a:tabLst>
                <a:tab pos="534670" algn="l"/>
              </a:tabLst>
            </a:pP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Implant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placement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429844"/>
            <a:ext cx="37318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330" dirty="0"/>
              <a:t>REDUCTION</a:t>
            </a:r>
            <a:endParaRPr sz="5400"/>
          </a:p>
        </p:txBody>
      </p:sp>
      <p:sp>
        <p:nvSpPr>
          <p:cNvPr id="3" name="object 3"/>
          <p:cNvSpPr txBox="1"/>
          <p:nvPr/>
        </p:nvSpPr>
        <p:spPr>
          <a:xfrm>
            <a:off x="2021585" y="2031619"/>
            <a:ext cx="3429635" cy="2105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25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3200" spc="25" dirty="0">
                <a:solidFill>
                  <a:srgbClr val="404040"/>
                </a:solidFill>
                <a:latin typeface="Arial"/>
                <a:cs typeface="Arial"/>
              </a:rPr>
              <a:t>Closed</a:t>
            </a:r>
            <a:r>
              <a:rPr sz="3200" spc="-1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3200" spc="-60" dirty="0">
                <a:solidFill>
                  <a:srgbClr val="404040"/>
                </a:solidFill>
                <a:latin typeface="Arial"/>
                <a:cs typeface="Arial"/>
              </a:rPr>
              <a:t>reduction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7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200" spc="110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3200" spc="110" dirty="0">
                <a:solidFill>
                  <a:srgbClr val="404040"/>
                </a:solidFill>
                <a:latin typeface="Arial"/>
                <a:cs typeface="Arial"/>
              </a:rPr>
              <a:t>Open</a:t>
            </a:r>
            <a:r>
              <a:rPr sz="3200" spc="-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3200" spc="35" dirty="0">
                <a:solidFill>
                  <a:srgbClr val="404040"/>
                </a:solidFill>
                <a:latin typeface="Arial"/>
                <a:cs typeface="Arial"/>
              </a:rPr>
              <a:t>reduction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72460" y="504520"/>
            <a:ext cx="42602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25" dirty="0"/>
              <a:t>CLOSED</a:t>
            </a:r>
            <a:r>
              <a:rPr spc="-40" dirty="0"/>
              <a:t> </a:t>
            </a:r>
            <a:r>
              <a:rPr spc="-225" dirty="0"/>
              <a:t>REDUCTION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2066671"/>
            <a:ext cx="6353175" cy="393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001394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Longitudinal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traction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given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slightly 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adducted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position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7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Depending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on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fracture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type,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400" spc="-1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amount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internal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rotation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decided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7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If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proximal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fragment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head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neck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alone</a:t>
            </a:r>
            <a:endParaRPr sz="2400">
              <a:latin typeface="Arial"/>
              <a:cs typeface="Arial"/>
            </a:endParaRPr>
          </a:p>
          <a:p>
            <a:pPr marL="355600" marR="5080">
              <a:lnSpc>
                <a:spcPct val="100000"/>
              </a:lnSpc>
            </a:pP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does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not </a:t>
            </a: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have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muscle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attachment,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remains 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neutral </a:t>
            </a:r>
            <a:r>
              <a:rPr sz="2400" spc="-280" dirty="0">
                <a:solidFill>
                  <a:srgbClr val="404040"/>
                </a:solidFill>
                <a:latin typeface="Arial"/>
                <a:cs typeface="Arial"/>
              </a:rPr>
              <a:t>EXCEPT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spc="-120" dirty="0">
                <a:solidFill>
                  <a:srgbClr val="404040"/>
                </a:solidFill>
                <a:latin typeface="Arial"/>
                <a:cs typeface="Arial"/>
              </a:rPr>
              <a:t>case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slightly 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displaced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fracture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1500" y="504520"/>
            <a:ext cx="42589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25" dirty="0"/>
              <a:t>CLOSED</a:t>
            </a:r>
            <a:r>
              <a:rPr spc="-50" dirty="0"/>
              <a:t> </a:t>
            </a:r>
            <a:r>
              <a:rPr spc="-225" dirty="0"/>
              <a:t>REDUCTION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78509" y="1354581"/>
            <a:ext cx="7999095" cy="4095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43510" indent="-343535">
              <a:lnSpc>
                <a:spcPct val="100000"/>
              </a:lnSpc>
              <a:spcBef>
                <a:spcPts val="95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200" spc="-40" dirty="0">
                <a:solidFill>
                  <a:srgbClr val="404040"/>
                </a:solidFill>
                <a:latin typeface="Arial"/>
                <a:cs typeface="Arial"/>
              </a:rPr>
              <a:t>Head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major </a:t>
            </a:r>
            <a:r>
              <a:rPr sz="2200" spc="30" dirty="0">
                <a:solidFill>
                  <a:srgbClr val="404040"/>
                </a:solidFill>
                <a:latin typeface="Arial"/>
                <a:cs typeface="Arial"/>
              </a:rPr>
              <a:t>part </a:t>
            </a:r>
            <a:r>
              <a:rPr sz="22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200" spc="-204" dirty="0">
                <a:solidFill>
                  <a:srgbClr val="404040"/>
                </a:solidFill>
                <a:latin typeface="Arial"/>
                <a:cs typeface="Arial"/>
              </a:rPr>
              <a:t>GT </a:t>
            </a:r>
            <a:r>
              <a:rPr sz="2200" spc="50" dirty="0">
                <a:solidFill>
                  <a:srgbClr val="404040"/>
                </a:solidFill>
                <a:latin typeface="Arial"/>
                <a:cs typeface="Arial"/>
              </a:rPr>
              <a:t>form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proximal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fragment </a:t>
            </a:r>
            <a:r>
              <a:rPr sz="2200" spc="-130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200" spc="-185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200" spc="-15" dirty="0">
                <a:solidFill>
                  <a:srgbClr val="404040"/>
                </a:solidFill>
                <a:latin typeface="Arial"/>
                <a:cs typeface="Arial"/>
              </a:rPr>
              <a:t>external </a:t>
            </a:r>
            <a:r>
              <a:rPr sz="2200" spc="45" dirty="0">
                <a:solidFill>
                  <a:srgbClr val="404040"/>
                </a:solidFill>
                <a:latin typeface="Arial"/>
                <a:cs typeface="Arial"/>
              </a:rPr>
              <a:t>rotator </a:t>
            </a:r>
            <a:r>
              <a:rPr sz="2200" spc="-55" dirty="0">
                <a:solidFill>
                  <a:srgbClr val="404040"/>
                </a:solidFill>
                <a:latin typeface="Arial"/>
                <a:cs typeface="Arial"/>
              </a:rPr>
              <a:t>muscles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inserted </a:t>
            </a:r>
            <a:r>
              <a:rPr sz="2200" spc="60" dirty="0">
                <a:solidFill>
                  <a:srgbClr val="404040"/>
                </a:solidFill>
                <a:latin typeface="Arial"/>
                <a:cs typeface="Arial"/>
              </a:rPr>
              <a:t>into </a:t>
            </a:r>
            <a:r>
              <a:rPr sz="2200" spc="-204" dirty="0">
                <a:solidFill>
                  <a:srgbClr val="404040"/>
                </a:solidFill>
                <a:latin typeface="Arial"/>
                <a:cs typeface="Arial"/>
              </a:rPr>
              <a:t>GT </a:t>
            </a:r>
            <a:r>
              <a:rPr sz="2200" spc="35" dirty="0">
                <a:solidFill>
                  <a:srgbClr val="404040"/>
                </a:solidFill>
                <a:latin typeface="Arial"/>
                <a:cs typeface="Arial"/>
              </a:rPr>
              <a:t>tend </a:t>
            </a:r>
            <a:r>
              <a:rPr sz="2200" spc="9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rotate the 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proximal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fragment </a:t>
            </a:r>
            <a:r>
              <a:rPr sz="2200" spc="-25" dirty="0">
                <a:solidFill>
                  <a:srgbClr val="404040"/>
                </a:solidFill>
                <a:latin typeface="Arial"/>
                <a:cs typeface="Arial"/>
              </a:rPr>
              <a:t>laterally; </a:t>
            </a:r>
            <a:r>
              <a:rPr sz="2200" spc="-40" dirty="0">
                <a:solidFill>
                  <a:srgbClr val="404040"/>
                </a:solidFill>
                <a:latin typeface="Arial"/>
                <a:cs typeface="Arial"/>
              </a:rPr>
              <a:t>hence we </a:t>
            </a:r>
            <a:r>
              <a:rPr sz="2200" spc="-20" dirty="0">
                <a:solidFill>
                  <a:srgbClr val="404040"/>
                </a:solidFill>
                <a:latin typeface="Arial"/>
                <a:cs typeface="Arial"/>
              </a:rPr>
              <a:t>need </a:t>
            </a:r>
            <a:r>
              <a:rPr sz="2200" spc="9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200" spc="-20" dirty="0">
                <a:solidFill>
                  <a:srgbClr val="404040"/>
                </a:solidFill>
                <a:latin typeface="Arial"/>
                <a:cs typeface="Arial"/>
              </a:rPr>
              <a:t>reduce </a:t>
            </a:r>
            <a:r>
              <a:rPr sz="2200" spc="45" dirty="0">
                <a:solidFill>
                  <a:srgbClr val="404040"/>
                </a:solidFill>
                <a:latin typeface="Arial"/>
                <a:cs typeface="Arial"/>
              </a:rPr>
              <a:t>with 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distal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fragment </a:t>
            </a:r>
            <a:r>
              <a:rPr sz="2200" spc="-15" dirty="0">
                <a:solidFill>
                  <a:srgbClr val="404040"/>
                </a:solidFill>
                <a:latin typeface="Arial"/>
                <a:cs typeface="Arial"/>
              </a:rPr>
              <a:t>placed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200" spc="-35" dirty="0">
                <a:solidFill>
                  <a:srgbClr val="404040"/>
                </a:solidFill>
                <a:latin typeface="Arial"/>
                <a:cs typeface="Arial"/>
              </a:rPr>
              <a:t>some degrees </a:t>
            </a:r>
            <a:r>
              <a:rPr sz="22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internal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45" dirty="0">
                <a:solidFill>
                  <a:srgbClr val="404040"/>
                </a:solidFill>
                <a:latin typeface="Arial"/>
                <a:cs typeface="Arial"/>
              </a:rPr>
              <a:t>rotation</a:t>
            </a:r>
            <a:endParaRPr sz="2200"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spcBef>
                <a:spcPts val="1000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200" spc="-110" dirty="0">
                <a:solidFill>
                  <a:srgbClr val="404040"/>
                </a:solidFill>
                <a:latin typeface="Arial"/>
                <a:cs typeface="Arial"/>
              </a:rPr>
              <a:t>case </a:t>
            </a:r>
            <a:r>
              <a:rPr sz="22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200" spc="30" dirty="0">
                <a:solidFill>
                  <a:srgbClr val="404040"/>
                </a:solidFill>
                <a:latin typeface="Arial"/>
                <a:cs typeface="Arial"/>
              </a:rPr>
              <a:t>communited </a:t>
            </a:r>
            <a:r>
              <a:rPr sz="2200" spc="-30" dirty="0">
                <a:solidFill>
                  <a:srgbClr val="404040"/>
                </a:solidFill>
                <a:latin typeface="Arial"/>
                <a:cs typeface="Arial"/>
              </a:rPr>
              <a:t>fractures,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20" dirty="0">
                <a:solidFill>
                  <a:srgbClr val="404040"/>
                </a:solidFill>
                <a:latin typeface="Arial"/>
                <a:cs typeface="Arial"/>
              </a:rPr>
              <a:t>posterior </a:t>
            </a:r>
            <a:r>
              <a:rPr sz="2200" spc="-75" dirty="0">
                <a:solidFill>
                  <a:srgbClr val="404040"/>
                </a:solidFill>
                <a:latin typeface="Arial"/>
                <a:cs typeface="Arial"/>
              </a:rPr>
              <a:t>sag </a:t>
            </a:r>
            <a:r>
              <a:rPr sz="22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distal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fragment </a:t>
            </a:r>
            <a:r>
              <a:rPr sz="2200" spc="-35" dirty="0">
                <a:solidFill>
                  <a:srgbClr val="404040"/>
                </a:solidFill>
                <a:latin typeface="Arial"/>
                <a:cs typeface="Arial"/>
              </a:rPr>
              <a:t>may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be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corrected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by </a:t>
            </a:r>
            <a:r>
              <a:rPr sz="2200" spc="55" dirty="0">
                <a:solidFill>
                  <a:srgbClr val="404040"/>
                </a:solidFill>
                <a:latin typeface="Arial"/>
                <a:cs typeface="Arial"/>
              </a:rPr>
              <a:t>lifting </a:t>
            </a:r>
            <a:r>
              <a:rPr sz="2200" spc="40" dirty="0">
                <a:solidFill>
                  <a:srgbClr val="404040"/>
                </a:solidFill>
                <a:latin typeface="Arial"/>
                <a:cs typeface="Arial"/>
              </a:rPr>
              <a:t>up </a:t>
            </a:r>
            <a:r>
              <a:rPr sz="2200" spc="4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200" spc="-110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200" spc="-100" dirty="0">
                <a:solidFill>
                  <a:srgbClr val="404040"/>
                </a:solidFill>
                <a:latin typeface="Arial"/>
                <a:cs typeface="Arial"/>
              </a:rPr>
              <a:t>HIP </a:t>
            </a:r>
            <a:r>
              <a:rPr sz="2200" spc="-150" dirty="0">
                <a:solidFill>
                  <a:srgbClr val="404040"/>
                </a:solidFill>
                <a:latin typeface="Arial"/>
                <a:cs typeface="Arial"/>
              </a:rPr>
              <a:t>SKID 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under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fracture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by </a:t>
            </a:r>
            <a:r>
              <a:rPr sz="2200" spc="-45" dirty="0">
                <a:solidFill>
                  <a:srgbClr val="404040"/>
                </a:solidFill>
                <a:latin typeface="Arial"/>
                <a:cs typeface="Arial"/>
              </a:rPr>
              <a:t>an </a:t>
            </a:r>
            <a:r>
              <a:rPr sz="2200" spc="-70" dirty="0">
                <a:solidFill>
                  <a:srgbClr val="404040"/>
                </a:solidFill>
                <a:latin typeface="Arial"/>
                <a:cs typeface="Arial"/>
              </a:rPr>
              <a:t>assistance </a:t>
            </a:r>
            <a:r>
              <a:rPr sz="2200" spc="45" dirty="0">
                <a:solidFill>
                  <a:srgbClr val="404040"/>
                </a:solidFill>
                <a:latin typeface="Arial"/>
                <a:cs typeface="Arial"/>
              </a:rPr>
              <a:t>or with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-75" dirty="0">
                <a:solidFill>
                  <a:srgbClr val="404040"/>
                </a:solidFill>
                <a:latin typeface="Arial"/>
                <a:cs typeface="Arial"/>
              </a:rPr>
              <a:t>use </a:t>
            </a:r>
            <a:r>
              <a:rPr sz="22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200" spc="-110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crutch 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under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proximal</a:t>
            </a:r>
            <a:r>
              <a:rPr sz="22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thigh.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A42F0F"/>
              </a:buClr>
              <a:buFont typeface="Arial"/>
              <a:buChar char=""/>
            </a:pPr>
            <a:endParaRPr sz="4000">
              <a:latin typeface="Arial"/>
              <a:cs typeface="Arial"/>
            </a:endParaRPr>
          </a:p>
          <a:p>
            <a:pPr marL="355600" marR="194945" indent="-343535">
              <a:lnSpc>
                <a:spcPct val="100000"/>
              </a:lnSpc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Post-op </a:t>
            </a:r>
            <a:r>
              <a:rPr sz="2200" spc="-75" dirty="0">
                <a:solidFill>
                  <a:srgbClr val="404040"/>
                </a:solidFill>
                <a:latin typeface="Arial"/>
                <a:cs typeface="Arial"/>
              </a:rPr>
              <a:t>xrays </a:t>
            </a:r>
            <a:r>
              <a:rPr sz="2200" spc="-130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200" spc="9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confirm </a:t>
            </a:r>
            <a:r>
              <a:rPr sz="2200" spc="20" dirty="0">
                <a:solidFill>
                  <a:srgbClr val="404040"/>
                </a:solidFill>
                <a:latin typeface="Arial"/>
                <a:cs typeface="Arial"/>
              </a:rPr>
              <a:t>reduction </a:t>
            </a:r>
            <a:r>
              <a:rPr sz="2200" spc="4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200" spc="-50" dirty="0">
                <a:solidFill>
                  <a:srgbClr val="404040"/>
                </a:solidFill>
                <a:latin typeface="Arial"/>
                <a:cs typeface="Arial"/>
              </a:rPr>
              <a:t>spl. </a:t>
            </a:r>
            <a:r>
              <a:rPr sz="2200" spc="45" dirty="0">
                <a:solidFill>
                  <a:srgbClr val="404040"/>
                </a:solidFill>
                <a:latin typeface="Arial"/>
                <a:cs typeface="Arial"/>
              </a:rPr>
              <a:t>Attention </a:t>
            </a:r>
            <a:r>
              <a:rPr sz="2200" spc="-140" dirty="0">
                <a:solidFill>
                  <a:srgbClr val="404040"/>
                </a:solidFill>
                <a:latin typeface="Arial"/>
                <a:cs typeface="Arial"/>
              </a:rPr>
              <a:t>paid  </a:t>
            </a:r>
            <a:r>
              <a:rPr sz="2200" spc="9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cortical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contact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medially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and</a:t>
            </a:r>
            <a:r>
              <a:rPr sz="2200" spc="-9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posteriorly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504520"/>
            <a:ext cx="7238999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INDICATIONS </a:t>
            </a:r>
            <a:r>
              <a:rPr spc="-330"/>
              <a:t>FOR</a:t>
            </a:r>
            <a:r>
              <a:rPr spc="75"/>
              <a:t> </a:t>
            </a:r>
            <a:endParaRPr spc="-240" dirty="0"/>
          </a:p>
        </p:txBody>
      </p:sp>
      <p:sp>
        <p:nvSpPr>
          <p:cNvPr id="3" name="object 3"/>
          <p:cNvSpPr txBox="1"/>
          <p:nvPr/>
        </p:nvSpPr>
        <p:spPr>
          <a:xfrm>
            <a:off x="1371601" y="1676400"/>
            <a:ext cx="7043800" cy="43883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545" algn="ctr">
              <a:lnSpc>
                <a:spcPct val="100000"/>
              </a:lnSpc>
              <a:spcBef>
                <a:spcPts val="100"/>
              </a:spcBef>
            </a:pPr>
            <a:r>
              <a:rPr lang="en-US" sz="3600" spc="-225" dirty="0" smtClean="0">
                <a:solidFill>
                  <a:srgbClr val="252525"/>
                </a:solidFill>
                <a:latin typeface="Arial"/>
                <a:cs typeface="Arial"/>
              </a:rPr>
              <a:t>OPEN </a:t>
            </a:r>
            <a:r>
              <a:rPr sz="3600" spc="-225" smtClean="0">
                <a:solidFill>
                  <a:srgbClr val="252525"/>
                </a:solidFill>
                <a:latin typeface="Arial"/>
                <a:cs typeface="Arial"/>
              </a:rPr>
              <a:t>REDUCTION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654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60" dirty="0">
                <a:solidFill>
                  <a:srgbClr val="404040"/>
                </a:solidFill>
                <a:latin typeface="Arial"/>
                <a:cs typeface="Arial"/>
              </a:rPr>
              <a:t>Failed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closed</a:t>
            </a:r>
            <a:r>
              <a:rPr sz="2400" spc="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reduction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387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60" dirty="0">
                <a:solidFill>
                  <a:srgbClr val="404040"/>
                </a:solidFill>
                <a:latin typeface="Arial"/>
                <a:cs typeface="Arial"/>
              </a:rPr>
              <a:t>Large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spike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on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proximal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fragment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-195" dirty="0">
                <a:solidFill>
                  <a:srgbClr val="404040"/>
                </a:solidFill>
                <a:latin typeface="Arial"/>
                <a:cs typeface="Arial"/>
              </a:rPr>
              <a:t>lesser 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trochanter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intact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7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105" dirty="0">
                <a:solidFill>
                  <a:srgbClr val="404040"/>
                </a:solidFill>
                <a:latin typeface="Arial"/>
                <a:cs typeface="Arial"/>
              </a:rPr>
              <a:t>Reverse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oblique</a:t>
            </a:r>
            <a:r>
              <a:rPr sz="2400" spc="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fracture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9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If </a:t>
            </a:r>
            <a:r>
              <a:rPr sz="2400" spc="-114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gap </a:t>
            </a:r>
            <a:r>
              <a:rPr sz="2400" spc="-60" dirty="0">
                <a:solidFill>
                  <a:srgbClr val="404040"/>
                </a:solidFill>
                <a:latin typeface="Arial"/>
                <a:cs typeface="Arial"/>
              </a:rPr>
              <a:t>exists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medially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or</a:t>
            </a:r>
            <a:r>
              <a:rPr sz="2400" spc="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posteriorly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152400"/>
            <a:ext cx="65863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40" dirty="0"/>
              <a:t>OPEN</a:t>
            </a:r>
            <a:r>
              <a:rPr spc="-90" dirty="0"/>
              <a:t> </a:t>
            </a:r>
            <a:r>
              <a:rPr spc="-220" dirty="0"/>
              <a:t>REDUCTION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4252" y="1053846"/>
            <a:ext cx="27012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54" dirty="0">
                <a:solidFill>
                  <a:srgbClr val="252525"/>
                </a:solidFill>
                <a:latin typeface="Arial"/>
                <a:cs typeface="Arial"/>
              </a:rPr>
              <a:t>TECHNIQUES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98751" y="2068195"/>
            <a:ext cx="7035800" cy="2711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99900"/>
              </a:lnSpc>
              <a:spcBef>
                <a:spcPts val="100"/>
              </a:spcBef>
              <a:buClr>
                <a:srgbClr val="A42F0F"/>
              </a:buClr>
              <a:buFont typeface="Arial"/>
              <a:buChar char=""/>
              <a:tabLst>
                <a:tab pos="355600" algn="l"/>
              </a:tabLst>
            </a:pPr>
            <a:r>
              <a:rPr sz="2400" b="1" spc="-15" dirty="0">
                <a:solidFill>
                  <a:srgbClr val="404040"/>
                </a:solidFill>
                <a:latin typeface="Arial"/>
                <a:cs typeface="Arial"/>
              </a:rPr>
              <a:t>Anatomical </a:t>
            </a:r>
            <a:r>
              <a:rPr sz="2400" b="1" spc="-30" dirty="0">
                <a:solidFill>
                  <a:srgbClr val="404040"/>
                </a:solidFill>
                <a:latin typeface="Arial"/>
                <a:cs typeface="Arial"/>
              </a:rPr>
              <a:t>Stable Reduction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applying </a:t>
            </a:r>
            <a:r>
              <a:rPr sz="2400" spc="-114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spc="-120" dirty="0">
                <a:solidFill>
                  <a:srgbClr val="404040"/>
                </a:solidFill>
                <a:latin typeface="Arial"/>
                <a:cs typeface="Arial"/>
              </a:rPr>
              <a:t>bone 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holding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forceps </a:t>
            </a: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across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fracture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an 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anteroposterior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plane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while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adjusting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4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traction 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rotation </a:t>
            </a:r>
            <a:r>
              <a:rPr sz="2400" spc="60" dirty="0">
                <a:solidFill>
                  <a:srgbClr val="404040"/>
                </a:solidFill>
                <a:latin typeface="Arial"/>
                <a:cs typeface="Arial"/>
              </a:rPr>
              <a:t>if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fracture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400" spc="80" dirty="0">
                <a:solidFill>
                  <a:srgbClr val="404040"/>
                </a:solidFill>
                <a:latin typeface="Arial"/>
                <a:cs typeface="Arial"/>
              </a:rPr>
              <a:t>not </a:t>
            </a: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severely 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comminuted.</a:t>
            </a:r>
            <a:endParaRPr sz="2400">
              <a:latin typeface="Arial"/>
              <a:cs typeface="Arial"/>
            </a:endParaRPr>
          </a:p>
          <a:p>
            <a:pPr marL="355600" marR="140970" indent="-342900">
              <a:lnSpc>
                <a:spcPct val="100000"/>
              </a:lnSpc>
              <a:spcBef>
                <a:spcPts val="994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Once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achieved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compression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hip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screw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2400" spc="-100" dirty="0">
                <a:solidFill>
                  <a:srgbClr val="404040"/>
                </a:solidFill>
                <a:latin typeface="Arial"/>
                <a:cs typeface="Arial"/>
              </a:rPr>
              <a:t>other 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device </a:t>
            </a:r>
            <a:r>
              <a:rPr sz="2400" spc="-65" dirty="0">
                <a:solidFill>
                  <a:srgbClr val="404040"/>
                </a:solidFill>
                <a:latin typeface="Arial"/>
                <a:cs typeface="Arial"/>
              </a:rPr>
              <a:t>can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be </a:t>
            </a: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used 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secure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reduction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228600"/>
            <a:ext cx="6875652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NON-ANATOMICAL</a:t>
            </a:r>
            <a:r>
              <a:rPr spc="-80" dirty="0"/>
              <a:t> </a:t>
            </a:r>
            <a:r>
              <a:rPr spc="-355" dirty="0"/>
              <a:t>STABLE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4252" y="1053846"/>
            <a:ext cx="5295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25" dirty="0">
                <a:solidFill>
                  <a:srgbClr val="252525"/>
                </a:solidFill>
                <a:latin typeface="Arial"/>
                <a:cs typeface="Arial"/>
              </a:rPr>
              <a:t>REDUCTION</a:t>
            </a:r>
            <a:r>
              <a:rPr sz="36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3600" spc="-254" dirty="0">
                <a:solidFill>
                  <a:srgbClr val="252525"/>
                </a:solidFill>
                <a:latin typeface="Arial"/>
                <a:cs typeface="Arial"/>
              </a:rPr>
              <a:t>TECHNIQUES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82597" y="2094103"/>
            <a:ext cx="6998970" cy="1649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43560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Font typeface="Arial"/>
              <a:buChar char=""/>
              <a:tabLst>
                <a:tab pos="354965" algn="l"/>
                <a:tab pos="355600" algn="l"/>
              </a:tabLst>
            </a:pPr>
            <a:r>
              <a:rPr sz="1800" b="1" spc="30" dirty="0">
                <a:solidFill>
                  <a:srgbClr val="404040"/>
                </a:solidFill>
                <a:latin typeface="Arial"/>
                <a:cs typeface="Arial"/>
              </a:rPr>
              <a:t>Medial </a:t>
            </a:r>
            <a:r>
              <a:rPr sz="1800" b="1" spc="-25" dirty="0">
                <a:solidFill>
                  <a:srgbClr val="404040"/>
                </a:solidFill>
                <a:latin typeface="Arial"/>
                <a:cs typeface="Arial"/>
              </a:rPr>
              <a:t>displacement </a:t>
            </a: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osteotomy </a:t>
            </a:r>
            <a:r>
              <a:rPr sz="1800" b="1" spc="-20" dirty="0">
                <a:solidFill>
                  <a:srgbClr val="404040"/>
                </a:solidFill>
                <a:latin typeface="Arial"/>
                <a:cs typeface="Arial"/>
              </a:rPr>
              <a:t>a.k.a </a:t>
            </a:r>
            <a:r>
              <a:rPr sz="1800" b="1" spc="10" dirty="0">
                <a:solidFill>
                  <a:srgbClr val="404040"/>
                </a:solidFill>
                <a:latin typeface="Arial"/>
                <a:cs typeface="Arial"/>
              </a:rPr>
              <a:t>Dimon </a:t>
            </a:r>
            <a:r>
              <a:rPr sz="1800" b="1" spc="-10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1800" b="1" spc="-15" dirty="0">
                <a:solidFill>
                  <a:srgbClr val="404040"/>
                </a:solidFill>
                <a:latin typeface="Arial"/>
                <a:cs typeface="Arial"/>
              </a:rPr>
              <a:t>Hughston  </a:t>
            </a: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osteotomy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A42F0F"/>
              </a:buClr>
              <a:buFont typeface="Arial"/>
              <a:buChar char=""/>
            </a:pPr>
            <a:endParaRPr sz="3600">
              <a:latin typeface="Arial"/>
              <a:cs typeface="Arial"/>
            </a:endParaRPr>
          </a:p>
          <a:p>
            <a:pPr marL="342265" marR="5080" indent="-342265" algn="r">
              <a:lnSpc>
                <a:spcPct val="100000"/>
              </a:lnSpc>
              <a:buClr>
                <a:srgbClr val="A42F0F"/>
              </a:buClr>
              <a:buChar char=""/>
              <a:tabLst>
                <a:tab pos="342265" algn="l"/>
                <a:tab pos="342900" algn="l"/>
              </a:tabLst>
            </a:pPr>
            <a:r>
              <a:rPr sz="1800" spc="-35" dirty="0">
                <a:solidFill>
                  <a:srgbClr val="404040"/>
                </a:solidFill>
                <a:latin typeface="Arial"/>
                <a:cs typeface="Arial"/>
              </a:rPr>
              <a:t>Disadvantages </a:t>
            </a:r>
            <a:r>
              <a:rPr sz="1800" spc="5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technique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include </a:t>
            </a:r>
            <a:r>
              <a:rPr sz="1800" spc="-10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1800" spc="40" dirty="0">
                <a:solidFill>
                  <a:srgbClr val="404040"/>
                </a:solidFill>
                <a:latin typeface="Arial"/>
                <a:cs typeface="Arial"/>
              </a:rPr>
              <a:t>limb </a:t>
            </a:r>
            <a:r>
              <a:rPr sz="1800" dirty="0">
                <a:solidFill>
                  <a:srgbClr val="404040"/>
                </a:solidFill>
                <a:latin typeface="Arial"/>
                <a:cs typeface="Arial"/>
              </a:rPr>
              <a:t>shortening, </a:t>
            </a:r>
            <a:r>
              <a:rPr sz="1800" spc="-25" dirty="0">
                <a:solidFill>
                  <a:srgbClr val="404040"/>
                </a:solidFill>
                <a:latin typeface="Arial"/>
                <a:cs typeface="Arial"/>
              </a:rPr>
              <a:t>level</a:t>
            </a:r>
            <a:r>
              <a:rPr sz="1800" spc="-1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endParaRPr sz="1800">
              <a:latin typeface="Arial"/>
              <a:cs typeface="Arial"/>
            </a:endParaRPr>
          </a:p>
          <a:p>
            <a:pPr marR="57785" algn="r">
              <a:lnSpc>
                <a:spcPct val="100000"/>
              </a:lnSpc>
            </a:pPr>
            <a:r>
              <a:rPr sz="1800" spc="30" dirty="0">
                <a:solidFill>
                  <a:srgbClr val="404040"/>
                </a:solidFill>
                <a:latin typeface="Arial"/>
                <a:cs typeface="Arial"/>
              </a:rPr>
              <a:t>function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proximal </a:t>
            </a:r>
            <a:r>
              <a:rPr sz="1800" spc="30" dirty="0">
                <a:solidFill>
                  <a:srgbClr val="404040"/>
                </a:solidFill>
                <a:latin typeface="Arial"/>
                <a:cs typeface="Arial"/>
              </a:rPr>
              <a:t>migration </a:t>
            </a:r>
            <a:r>
              <a:rPr sz="1800" spc="5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-165" dirty="0">
                <a:solidFill>
                  <a:srgbClr val="404040"/>
                </a:solidFill>
                <a:latin typeface="Arial"/>
                <a:cs typeface="Arial"/>
              </a:rPr>
              <a:t>GT </a:t>
            </a:r>
            <a:r>
              <a:rPr sz="1800" dirty="0">
                <a:solidFill>
                  <a:srgbClr val="404040"/>
                </a:solidFill>
                <a:latin typeface="Arial"/>
                <a:cs typeface="Arial"/>
              </a:rPr>
              <a:t>significantly</a:t>
            </a:r>
            <a:r>
              <a:rPr sz="18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Arial"/>
                <a:cs typeface="Arial"/>
              </a:rPr>
              <a:t>comprises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25498" y="3717417"/>
            <a:ext cx="6924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5" dirty="0">
                <a:solidFill>
                  <a:srgbClr val="404040"/>
                </a:solidFill>
                <a:latin typeface="Arial"/>
                <a:cs typeface="Arial"/>
              </a:rPr>
              <a:t>abductor </a:t>
            </a:r>
            <a:r>
              <a:rPr sz="1800" spc="30" dirty="0">
                <a:solidFill>
                  <a:srgbClr val="404040"/>
                </a:solidFill>
                <a:latin typeface="Arial"/>
                <a:cs typeface="Arial"/>
              </a:rPr>
              <a:t>function </a:t>
            </a:r>
            <a:r>
              <a:rPr sz="1800" spc="-20" dirty="0">
                <a:solidFill>
                  <a:srgbClr val="404040"/>
                </a:solidFill>
                <a:latin typeface="Arial"/>
                <a:cs typeface="Arial"/>
              </a:rPr>
              <a:t>increasing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-65" dirty="0">
                <a:solidFill>
                  <a:srgbClr val="404040"/>
                </a:solidFill>
                <a:latin typeface="Arial"/>
                <a:cs typeface="Arial"/>
              </a:rPr>
              <a:t>stress </a:t>
            </a:r>
            <a:r>
              <a:rPr sz="1800" spc="35" dirty="0">
                <a:solidFill>
                  <a:srgbClr val="404040"/>
                </a:solidFill>
                <a:latin typeface="Arial"/>
                <a:cs typeface="Arial"/>
              </a:rPr>
              <a:t>on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25" dirty="0">
                <a:solidFill>
                  <a:srgbClr val="404040"/>
                </a:solidFill>
                <a:latin typeface="Arial"/>
                <a:cs typeface="Arial"/>
              </a:rPr>
              <a:t>implant </a:t>
            </a:r>
            <a:r>
              <a:rPr sz="1800" spc="-10" dirty="0">
                <a:solidFill>
                  <a:srgbClr val="404040"/>
                </a:solidFill>
                <a:latin typeface="Arial"/>
                <a:cs typeface="Arial"/>
              </a:rPr>
              <a:t>and</a:t>
            </a:r>
            <a:r>
              <a:rPr sz="1800" spc="-1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15" dirty="0">
                <a:solidFill>
                  <a:srgbClr val="404040"/>
                </a:solidFill>
                <a:latin typeface="Arial"/>
                <a:cs typeface="Arial"/>
              </a:rPr>
              <a:t>impairing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82597" y="3862196"/>
            <a:ext cx="4923790" cy="833119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120"/>
              </a:spcBef>
            </a:pPr>
            <a:r>
              <a:rPr sz="1800" dirty="0">
                <a:solidFill>
                  <a:srgbClr val="404040"/>
                </a:solidFill>
                <a:latin typeface="Arial"/>
                <a:cs typeface="Arial"/>
              </a:rPr>
              <a:t>patient’s </a:t>
            </a:r>
            <a:r>
              <a:rPr sz="1800" spc="15" dirty="0">
                <a:solidFill>
                  <a:srgbClr val="404040"/>
                </a:solidFill>
                <a:latin typeface="Arial"/>
                <a:cs typeface="Arial"/>
              </a:rPr>
              <a:t>ability </a:t>
            </a:r>
            <a:r>
              <a:rPr sz="1800" spc="8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18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40" dirty="0">
                <a:solidFill>
                  <a:srgbClr val="404040"/>
                </a:solidFill>
                <a:latin typeface="Arial"/>
                <a:cs typeface="Arial"/>
              </a:rPr>
              <a:t>walk.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  <a:tabLst>
                <a:tab pos="354965" algn="l"/>
              </a:tabLst>
            </a:pPr>
            <a:r>
              <a:rPr sz="1800" spc="335" dirty="0">
                <a:solidFill>
                  <a:srgbClr val="A42F0F"/>
                </a:solidFill>
                <a:latin typeface="Arial"/>
                <a:cs typeface="Arial"/>
              </a:rPr>
              <a:t>	</a:t>
            </a:r>
            <a:r>
              <a:rPr sz="1800" b="1" spc="-40" dirty="0">
                <a:solidFill>
                  <a:srgbClr val="404040"/>
                </a:solidFill>
                <a:latin typeface="Arial"/>
                <a:cs typeface="Arial"/>
              </a:rPr>
              <a:t>Valgus </a:t>
            </a:r>
            <a:r>
              <a:rPr sz="1800" b="1" spc="-15" dirty="0">
                <a:solidFill>
                  <a:srgbClr val="404040"/>
                </a:solidFill>
                <a:latin typeface="Arial"/>
                <a:cs typeface="Arial"/>
              </a:rPr>
              <a:t>Osteotomy </a:t>
            </a: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(Sarmiento</a:t>
            </a:r>
            <a:r>
              <a:rPr sz="1800" b="1" spc="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Osteotomy)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82597" y="5197602"/>
            <a:ext cx="755395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800" spc="335" dirty="0">
                <a:solidFill>
                  <a:srgbClr val="A42F0F"/>
                </a:solidFill>
                <a:latin typeface="Arial"/>
                <a:cs typeface="Arial"/>
              </a:rPr>
              <a:t>	</a:t>
            </a:r>
            <a:r>
              <a:rPr sz="1800" b="1" spc="-25" dirty="0">
                <a:solidFill>
                  <a:srgbClr val="404040"/>
                </a:solidFill>
                <a:latin typeface="Arial"/>
                <a:cs typeface="Arial"/>
              </a:rPr>
              <a:t>Lateral displacement </a:t>
            </a:r>
            <a:r>
              <a:rPr sz="1800" b="1" spc="-20" dirty="0">
                <a:solidFill>
                  <a:srgbClr val="404040"/>
                </a:solidFill>
                <a:latin typeface="Arial"/>
                <a:cs typeface="Arial"/>
              </a:rPr>
              <a:t>a.k.a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Wayne </a:t>
            </a:r>
            <a:r>
              <a:rPr sz="1800" b="1" spc="-25" dirty="0">
                <a:solidFill>
                  <a:srgbClr val="404040"/>
                </a:solidFill>
                <a:latin typeface="Arial"/>
                <a:cs typeface="Arial"/>
              </a:rPr>
              <a:t>County </a:t>
            </a: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Osteotomy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which </a:t>
            </a:r>
            <a:r>
              <a:rPr sz="1800" spc="-20" dirty="0">
                <a:solidFill>
                  <a:srgbClr val="404040"/>
                </a:solidFill>
                <a:latin typeface="Arial"/>
                <a:cs typeface="Arial"/>
              </a:rPr>
              <a:t>involves  </a:t>
            </a:r>
            <a:r>
              <a:rPr sz="1800" spc="-10" dirty="0">
                <a:solidFill>
                  <a:srgbClr val="404040"/>
                </a:solidFill>
                <a:latin typeface="Arial"/>
                <a:cs typeface="Arial"/>
              </a:rPr>
              <a:t>lateral displacement </a:t>
            </a:r>
            <a:r>
              <a:rPr sz="1800" spc="5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femoral </a:t>
            </a:r>
            <a:r>
              <a:rPr sz="1800" spc="-15" dirty="0">
                <a:solidFill>
                  <a:srgbClr val="404040"/>
                </a:solidFill>
                <a:latin typeface="Arial"/>
                <a:cs typeface="Arial"/>
              </a:rPr>
              <a:t>shaft </a:t>
            </a:r>
            <a:r>
              <a:rPr sz="1800" spc="8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1800" spc="-30" dirty="0">
                <a:solidFill>
                  <a:srgbClr val="404040"/>
                </a:solidFill>
                <a:latin typeface="Arial"/>
                <a:cs typeface="Arial"/>
              </a:rPr>
              <a:t>create </a:t>
            </a:r>
            <a:r>
              <a:rPr sz="1800" spc="-90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1800" dirty="0">
                <a:solidFill>
                  <a:srgbClr val="404040"/>
                </a:solidFill>
                <a:latin typeface="Arial"/>
                <a:cs typeface="Arial"/>
              </a:rPr>
              <a:t>medial cortical  </a:t>
            </a:r>
            <a:r>
              <a:rPr sz="1800" spc="-20" dirty="0">
                <a:solidFill>
                  <a:srgbClr val="404040"/>
                </a:solidFill>
                <a:latin typeface="Arial"/>
                <a:cs typeface="Arial"/>
              </a:rPr>
              <a:t>overlap.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381000"/>
            <a:ext cx="5975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40" dirty="0"/>
              <a:t>Dimon </a:t>
            </a:r>
            <a:r>
              <a:rPr spc="-204" dirty="0"/>
              <a:t>– </a:t>
            </a:r>
            <a:r>
              <a:rPr spc="25" dirty="0"/>
              <a:t>Hughston</a:t>
            </a:r>
            <a:r>
              <a:rPr spc="120" dirty="0"/>
              <a:t> </a:t>
            </a:r>
            <a:r>
              <a:rPr spc="15" dirty="0"/>
              <a:t>technique</a:t>
            </a:r>
          </a:p>
        </p:txBody>
      </p:sp>
      <p:sp>
        <p:nvSpPr>
          <p:cNvPr id="3" name="object 3"/>
          <p:cNvSpPr/>
          <p:nvPr/>
        </p:nvSpPr>
        <p:spPr>
          <a:xfrm>
            <a:off x="1548383" y="1357883"/>
            <a:ext cx="6623304" cy="5329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9694" y="872997"/>
            <a:ext cx="662813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70" dirty="0"/>
              <a:t>LATERAL </a:t>
            </a:r>
            <a:r>
              <a:rPr sz="3200" spc="-215" dirty="0"/>
              <a:t>APPROACH </a:t>
            </a:r>
            <a:r>
              <a:rPr sz="3200" spc="-175" dirty="0"/>
              <a:t>TO </a:t>
            </a:r>
            <a:r>
              <a:rPr sz="3200" spc="-280" dirty="0"/>
              <a:t>THE</a:t>
            </a:r>
            <a:r>
              <a:rPr sz="3200" spc="-80" dirty="0"/>
              <a:t> </a:t>
            </a:r>
            <a:r>
              <a:rPr sz="3200" spc="-245" dirty="0"/>
              <a:t>FEMUR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338452" y="1795398"/>
            <a:ext cx="7621270" cy="4191635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95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Most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standard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approach </a:t>
            </a:r>
            <a:r>
              <a:rPr sz="2400" spc="60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plate</a:t>
            </a:r>
            <a:r>
              <a:rPr sz="2400" spc="-1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fixation</a:t>
            </a:r>
            <a:endParaRPr sz="2400">
              <a:latin typeface="Arial"/>
              <a:cs typeface="Arial"/>
            </a:endParaRPr>
          </a:p>
          <a:p>
            <a:pPr marL="355600" marR="6350" indent="-343535">
              <a:lnSpc>
                <a:spcPct val="100000"/>
              </a:lnSpc>
              <a:spcBef>
                <a:spcPts val="994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Fracture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table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leg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90" dirty="0">
                <a:solidFill>
                  <a:srgbClr val="404040"/>
                </a:solidFill>
                <a:latin typeface="Arial"/>
                <a:cs typeface="Arial"/>
              </a:rPr>
              <a:t>foot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secured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after </a:t>
            </a:r>
            <a:r>
              <a:rPr sz="2400" spc="-114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spc="-145" dirty="0">
                <a:solidFill>
                  <a:srgbClr val="404040"/>
                </a:solidFill>
                <a:latin typeface="Arial"/>
                <a:cs typeface="Arial"/>
              </a:rPr>
              <a:t>closed 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reduction</a:t>
            </a:r>
            <a:endParaRPr sz="2400">
              <a:latin typeface="Arial"/>
              <a:cs typeface="Arial"/>
            </a:endParaRPr>
          </a:p>
          <a:p>
            <a:pPr marL="355600" marR="312420" indent="-343535">
              <a:lnSpc>
                <a:spcPct val="100000"/>
              </a:lnSpc>
              <a:spcBef>
                <a:spcPts val="994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Incision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based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on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length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proposed </a:t>
            </a: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plate- 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shaft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component,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centered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around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lesser 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trochanter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(commonly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5-10cm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length)</a:t>
            </a:r>
            <a:endParaRPr sz="2400"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spcBef>
                <a:spcPts val="1010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Incision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iliotibial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band </a:t>
            </a:r>
            <a:r>
              <a:rPr sz="2400" spc="200" dirty="0">
                <a:solidFill>
                  <a:srgbClr val="404040"/>
                </a:solidFill>
                <a:latin typeface="Arial"/>
                <a:cs typeface="Arial"/>
              </a:rPr>
              <a:t>-&gt; </a:t>
            </a: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Vastus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lateralis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at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its 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attachment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posteriorly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near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linea </a:t>
            </a:r>
            <a:r>
              <a:rPr sz="2400" spc="-65" dirty="0">
                <a:solidFill>
                  <a:srgbClr val="404040"/>
                </a:solidFill>
                <a:latin typeface="Arial"/>
                <a:cs typeface="Arial"/>
              </a:rPr>
              <a:t>aspera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reflection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60" dirty="0">
                <a:solidFill>
                  <a:srgbClr val="404040"/>
                </a:solidFill>
                <a:latin typeface="Arial"/>
                <a:cs typeface="Arial"/>
              </a:rPr>
              <a:t>vastus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anteriorly 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expose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400" spc="-1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lateral 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femoral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shaft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504520"/>
            <a:ext cx="62820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0" dirty="0"/>
              <a:t>INTRAMEDULLARY</a:t>
            </a:r>
            <a:r>
              <a:rPr spc="-60" dirty="0"/>
              <a:t> </a:t>
            </a:r>
            <a:r>
              <a:rPr spc="-240" dirty="0"/>
              <a:t>APPROACH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71904" y="2137359"/>
            <a:ext cx="7028180" cy="393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78435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Intersection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-114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line </a:t>
            </a:r>
            <a:r>
              <a:rPr sz="2400" spc="65" dirty="0">
                <a:solidFill>
                  <a:srgbClr val="404040"/>
                </a:solidFill>
                <a:latin typeface="Arial"/>
                <a:cs typeface="Arial"/>
              </a:rPr>
              <a:t>from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anterior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superior 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iliac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spine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directed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posteriorly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-114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line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parallel  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long </a:t>
            </a:r>
            <a:r>
              <a:rPr sz="2400" spc="-90" dirty="0">
                <a:solidFill>
                  <a:srgbClr val="404040"/>
                </a:solidFill>
                <a:latin typeface="Arial"/>
                <a:cs typeface="Arial"/>
              </a:rPr>
              <a:t>axis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400" spc="-1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femur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10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Overlay </a:t>
            </a:r>
            <a:r>
              <a:rPr sz="2400" spc="-114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3.2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guidewire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over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skin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confirm 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alignment </a:t>
            </a:r>
            <a:r>
              <a:rPr sz="2400" spc="5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proximal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femur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under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c-arm 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guidance.</a:t>
            </a:r>
            <a:endParaRPr sz="2400">
              <a:latin typeface="Arial"/>
              <a:cs typeface="Arial"/>
            </a:endParaRPr>
          </a:p>
          <a:p>
            <a:pPr marL="355600" marR="66675" indent="-342900">
              <a:lnSpc>
                <a:spcPct val="100000"/>
              </a:lnSpc>
              <a:spcBef>
                <a:spcPts val="10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Skin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proximal 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-220" dirty="0">
                <a:solidFill>
                  <a:srgbClr val="404040"/>
                </a:solidFill>
                <a:latin typeface="Arial"/>
                <a:cs typeface="Arial"/>
              </a:rPr>
              <a:t>GT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incised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(3-5cm), </a:t>
            </a:r>
            <a:r>
              <a:rPr sz="2400" spc="-65" dirty="0">
                <a:solidFill>
                  <a:srgbClr val="404040"/>
                </a:solidFill>
                <a:latin typeface="Arial"/>
                <a:cs typeface="Arial"/>
              </a:rPr>
              <a:t>fascia 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incised </a:t>
            </a:r>
            <a:r>
              <a:rPr sz="2400" spc="80" dirty="0">
                <a:solidFill>
                  <a:srgbClr val="404040"/>
                </a:solidFill>
                <a:latin typeface="Arial"/>
                <a:cs typeface="Arial"/>
              </a:rPr>
              <a:t>but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gluteus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medius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fibres </a:t>
            </a: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are </a:t>
            </a: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NOT  </a:t>
            </a: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dissected. </a:t>
            </a: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targetting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guide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-114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trocar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system 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protects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gluteus</a:t>
            </a: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medius.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504520"/>
            <a:ext cx="45440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0" dirty="0"/>
              <a:t>OPERATIVE</a:t>
            </a:r>
            <a:r>
              <a:rPr spc="-70" dirty="0"/>
              <a:t> </a:t>
            </a:r>
            <a:r>
              <a:rPr spc="-195" dirty="0"/>
              <a:t>METHODS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1922805"/>
            <a:ext cx="4358640" cy="2793365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2800" spc="65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800" spc="65" dirty="0">
                <a:solidFill>
                  <a:srgbClr val="404040"/>
                </a:solidFill>
                <a:latin typeface="Arial"/>
                <a:cs typeface="Arial"/>
              </a:rPr>
              <a:t>Plate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35" dirty="0">
                <a:solidFill>
                  <a:srgbClr val="404040"/>
                </a:solidFill>
                <a:latin typeface="Arial"/>
                <a:cs typeface="Arial"/>
              </a:rPr>
              <a:t>Constructs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2800" spc="25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800" spc="25" dirty="0">
                <a:solidFill>
                  <a:srgbClr val="404040"/>
                </a:solidFill>
                <a:latin typeface="Arial"/>
                <a:cs typeface="Arial"/>
              </a:rPr>
              <a:t>Cephalomedullary</a:t>
            </a:r>
            <a:r>
              <a:rPr sz="2800" spc="-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85" dirty="0">
                <a:solidFill>
                  <a:srgbClr val="404040"/>
                </a:solidFill>
                <a:latin typeface="Arial"/>
                <a:cs typeface="Arial"/>
              </a:rPr>
              <a:t>nailing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2800" spc="35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800" spc="35" dirty="0">
                <a:solidFill>
                  <a:srgbClr val="404040"/>
                </a:solidFill>
                <a:latin typeface="Arial"/>
                <a:cs typeface="Arial"/>
              </a:rPr>
              <a:t>Condylo-cephalic</a:t>
            </a:r>
            <a:r>
              <a:rPr sz="28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20" dirty="0">
                <a:solidFill>
                  <a:srgbClr val="404040"/>
                </a:solidFill>
                <a:latin typeface="Arial"/>
                <a:cs typeface="Arial"/>
              </a:rPr>
              <a:t>nailing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2800" spc="20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800" spc="20" dirty="0">
                <a:solidFill>
                  <a:srgbClr val="404040"/>
                </a:solidFill>
                <a:latin typeface="Arial"/>
                <a:cs typeface="Arial"/>
              </a:rPr>
              <a:t>External</a:t>
            </a:r>
            <a:r>
              <a:rPr sz="2800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35" dirty="0">
                <a:solidFill>
                  <a:srgbClr val="404040"/>
                </a:solidFill>
                <a:latin typeface="Arial"/>
                <a:cs typeface="Arial"/>
              </a:rPr>
              <a:t>Fixation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2800" spc="65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800" spc="65" dirty="0">
                <a:solidFill>
                  <a:srgbClr val="404040"/>
                </a:solidFill>
                <a:latin typeface="Arial"/>
                <a:cs typeface="Arial"/>
              </a:rPr>
              <a:t>Arthroplasty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304800"/>
            <a:ext cx="60529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40" dirty="0"/>
              <a:t>PLATE</a:t>
            </a:r>
            <a:r>
              <a:rPr spc="-45" dirty="0"/>
              <a:t> </a:t>
            </a:r>
            <a:r>
              <a:rPr spc="-300" dirty="0"/>
              <a:t>CONSTRUCTS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6303" y="1432382"/>
            <a:ext cx="8488680" cy="4675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73050" indent="-355600">
              <a:lnSpc>
                <a:spcPct val="100000"/>
              </a:lnSpc>
              <a:spcBef>
                <a:spcPts val="10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Impaction </a:t>
            </a:r>
            <a:r>
              <a:rPr sz="2000" spc="-90" dirty="0">
                <a:solidFill>
                  <a:srgbClr val="404040"/>
                </a:solidFill>
                <a:latin typeface="Arial"/>
                <a:cs typeface="Arial"/>
              </a:rPr>
              <a:t>class </a:t>
            </a:r>
            <a:r>
              <a:rPr sz="2000" spc="-110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Impacted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nail-type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plate 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devices eg. </a:t>
            </a:r>
            <a:r>
              <a:rPr sz="2000" spc="-55" dirty="0">
                <a:solidFill>
                  <a:srgbClr val="404040"/>
                </a:solidFill>
                <a:latin typeface="Arial"/>
                <a:cs typeface="Arial"/>
              </a:rPr>
              <a:t>Blade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plate</a:t>
            </a:r>
            <a:r>
              <a:rPr sz="2000" spc="1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100" dirty="0">
                <a:solidFill>
                  <a:srgbClr val="404040"/>
                </a:solidFill>
                <a:latin typeface="Arial"/>
                <a:cs typeface="Arial"/>
              </a:rPr>
              <a:t>and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fixed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angle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nail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plate</a:t>
            </a:r>
            <a:r>
              <a:rPr sz="20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devices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950">
              <a:latin typeface="Arial"/>
              <a:cs typeface="Arial"/>
            </a:endParaRPr>
          </a:p>
          <a:p>
            <a:pPr marL="12065" marR="238125">
              <a:lnSpc>
                <a:spcPct val="100000"/>
              </a:lnSpc>
              <a:spcBef>
                <a:spcPts val="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Dynamic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compression </a:t>
            </a:r>
            <a:r>
              <a:rPr sz="2000" spc="-90" dirty="0">
                <a:solidFill>
                  <a:srgbClr val="404040"/>
                </a:solidFill>
                <a:latin typeface="Arial"/>
                <a:cs typeface="Arial"/>
              </a:rPr>
              <a:t>class </a:t>
            </a:r>
            <a:r>
              <a:rPr sz="2000" spc="-114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large 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single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sliding </a:t>
            </a:r>
            <a:r>
              <a:rPr sz="2000" spc="-55" dirty="0">
                <a:solidFill>
                  <a:srgbClr val="404040"/>
                </a:solidFill>
                <a:latin typeface="Arial"/>
                <a:cs typeface="Arial"/>
              </a:rPr>
              <a:t>screw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2000" spc="-25" dirty="0">
                <a:solidFill>
                  <a:srgbClr val="404040"/>
                </a:solidFill>
                <a:latin typeface="Arial"/>
                <a:cs typeface="Arial"/>
              </a:rPr>
              <a:t>nail, </a:t>
            </a:r>
            <a:r>
              <a:rPr sz="2000" spc="-60" dirty="0">
                <a:solidFill>
                  <a:srgbClr val="404040"/>
                </a:solidFill>
                <a:latin typeface="Arial"/>
                <a:cs typeface="Arial"/>
              </a:rPr>
              <a:t>femoral  </a:t>
            </a: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head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components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000" spc="-35" dirty="0">
                <a:solidFill>
                  <a:srgbClr val="404040"/>
                </a:solidFill>
                <a:latin typeface="Arial"/>
                <a:cs typeface="Arial"/>
              </a:rPr>
              <a:t>side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plate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attachments 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eg.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Sliding </a:t>
            </a:r>
            <a:r>
              <a:rPr sz="2000" spc="40" dirty="0">
                <a:solidFill>
                  <a:srgbClr val="404040"/>
                </a:solidFill>
                <a:latin typeface="Arial"/>
                <a:cs typeface="Arial"/>
              </a:rPr>
              <a:t>hip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75" dirty="0">
                <a:solidFill>
                  <a:srgbClr val="404040"/>
                </a:solidFill>
                <a:latin typeface="Arial"/>
                <a:cs typeface="Arial"/>
              </a:rPr>
              <a:t>screws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A42F0F"/>
              </a:buClr>
              <a:buFont typeface="Arial"/>
              <a:buChar char=""/>
            </a:pPr>
            <a:endParaRPr sz="2950">
              <a:latin typeface="Arial"/>
              <a:cs typeface="Arial"/>
            </a:endParaRPr>
          </a:p>
          <a:p>
            <a:pPr marL="355600" marR="140335" indent="-342900">
              <a:lnSpc>
                <a:spcPct val="100000"/>
              </a:lnSpc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-40" dirty="0">
                <a:solidFill>
                  <a:srgbClr val="404040"/>
                </a:solidFill>
                <a:latin typeface="Arial"/>
                <a:cs typeface="Arial"/>
              </a:rPr>
              <a:t>Linear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compression </a:t>
            </a:r>
            <a:r>
              <a:rPr sz="2000" spc="-90" dirty="0">
                <a:solidFill>
                  <a:srgbClr val="404040"/>
                </a:solidFill>
                <a:latin typeface="Arial"/>
                <a:cs typeface="Arial"/>
              </a:rPr>
              <a:t>class </a:t>
            </a:r>
            <a:r>
              <a:rPr sz="2000" spc="-114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Multiple </a:t>
            </a: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head </a:t>
            </a:r>
            <a:r>
              <a:rPr sz="2000" spc="20" dirty="0">
                <a:solidFill>
                  <a:srgbClr val="404040"/>
                </a:solidFill>
                <a:latin typeface="Arial"/>
                <a:cs typeface="Arial"/>
              </a:rPr>
              <a:t>fixation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components  </a:t>
            </a:r>
            <a:r>
              <a:rPr sz="2000" spc="35" dirty="0">
                <a:solidFill>
                  <a:srgbClr val="404040"/>
                </a:solidFill>
                <a:latin typeface="Arial"/>
                <a:cs typeface="Arial"/>
              </a:rPr>
              <a:t>controlling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rotation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translation </a:t>
            </a:r>
            <a:r>
              <a:rPr sz="2000" spc="70" dirty="0">
                <a:solidFill>
                  <a:srgbClr val="404040"/>
                </a:solidFill>
                <a:latin typeface="Arial"/>
                <a:cs typeface="Arial"/>
              </a:rPr>
              <a:t>but </a:t>
            </a:r>
            <a:r>
              <a:rPr sz="2000" spc="20" dirty="0">
                <a:solidFill>
                  <a:srgbClr val="404040"/>
                </a:solidFill>
                <a:latin typeface="Arial"/>
                <a:cs typeface="Arial"/>
              </a:rPr>
              <a:t>allowing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linear compression</a:t>
            </a:r>
            <a:r>
              <a:rPr sz="2000" spc="-1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eg. 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Gotfried </a:t>
            </a:r>
            <a:r>
              <a:rPr sz="2000" spc="-215" dirty="0">
                <a:solidFill>
                  <a:srgbClr val="404040"/>
                </a:solidFill>
                <a:latin typeface="Arial"/>
                <a:cs typeface="Arial"/>
              </a:rPr>
              <a:t>PCCP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InterTAN</a:t>
            </a:r>
            <a:r>
              <a:rPr sz="2000" spc="-2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04040"/>
                </a:solidFill>
                <a:latin typeface="Arial"/>
                <a:cs typeface="Arial"/>
              </a:rPr>
              <a:t>CHS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A42F0F"/>
              </a:buClr>
              <a:buFont typeface="Arial"/>
              <a:buChar char=""/>
            </a:pPr>
            <a:endParaRPr sz="295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20" dirty="0">
                <a:solidFill>
                  <a:srgbClr val="404040"/>
                </a:solidFill>
                <a:latin typeface="Arial"/>
                <a:cs typeface="Arial"/>
              </a:rPr>
              <a:t>Hybrid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Locking </a:t>
            </a:r>
            <a:r>
              <a:rPr sz="2000" spc="-114" dirty="0">
                <a:solidFill>
                  <a:srgbClr val="404040"/>
                </a:solidFill>
                <a:latin typeface="Arial"/>
                <a:cs typeface="Arial"/>
              </a:rPr>
              <a:t>Class –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Multiple </a:t>
            </a:r>
            <a:r>
              <a:rPr sz="2000" spc="20" dirty="0">
                <a:solidFill>
                  <a:srgbClr val="404040"/>
                </a:solidFill>
                <a:latin typeface="Arial"/>
                <a:cs typeface="Arial"/>
              </a:rPr>
              <a:t>fixation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components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compression 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initially </a:t>
            </a:r>
            <a:r>
              <a:rPr sz="2000" spc="50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fracture </a:t>
            </a:r>
            <a:r>
              <a:rPr sz="2000" spc="20" dirty="0">
                <a:solidFill>
                  <a:srgbClr val="404040"/>
                </a:solidFill>
                <a:latin typeface="Arial"/>
                <a:cs typeface="Arial"/>
              </a:rPr>
              <a:t>reduction </a:t>
            </a:r>
            <a:r>
              <a:rPr sz="2000" spc="30" dirty="0">
                <a:solidFill>
                  <a:srgbClr val="404040"/>
                </a:solidFill>
                <a:latin typeface="Arial"/>
                <a:cs typeface="Arial"/>
              </a:rPr>
              <a:t>followed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by locking </a:t>
            </a:r>
            <a:r>
              <a:rPr sz="2000" spc="-75" dirty="0">
                <a:solidFill>
                  <a:srgbClr val="404040"/>
                </a:solidFill>
                <a:latin typeface="Arial"/>
                <a:cs typeface="Arial"/>
              </a:rPr>
              <a:t>screws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which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prevent  </a:t>
            </a:r>
            <a:r>
              <a:rPr sz="2000" spc="35" dirty="0">
                <a:solidFill>
                  <a:srgbClr val="404040"/>
                </a:solidFill>
                <a:latin typeface="Arial"/>
                <a:cs typeface="Arial"/>
              </a:rPr>
              <a:t>further </a:t>
            </a:r>
            <a:r>
              <a:rPr sz="2000" spc="-40" dirty="0">
                <a:solidFill>
                  <a:srgbClr val="404040"/>
                </a:solidFill>
                <a:latin typeface="Arial"/>
                <a:cs typeface="Arial"/>
              </a:rPr>
              <a:t>axial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compression 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eg. </a:t>
            </a: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Proximal </a:t>
            </a:r>
            <a:r>
              <a:rPr sz="2000" spc="-30" dirty="0">
                <a:solidFill>
                  <a:srgbClr val="404040"/>
                </a:solidFill>
                <a:latin typeface="Arial"/>
                <a:cs typeface="Arial"/>
              </a:rPr>
              <a:t>Femoral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Locking </a:t>
            </a:r>
            <a:r>
              <a:rPr sz="2000" spc="-65" dirty="0">
                <a:solidFill>
                  <a:srgbClr val="404040"/>
                </a:solidFill>
                <a:latin typeface="Arial"/>
                <a:cs typeface="Arial"/>
              </a:rPr>
              <a:t>Plates </a:t>
            </a:r>
            <a:r>
              <a:rPr sz="2000" spc="-114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000" spc="-60" dirty="0">
                <a:solidFill>
                  <a:srgbClr val="404040"/>
                </a:solidFill>
                <a:latin typeface="Arial"/>
                <a:cs typeface="Arial"/>
              </a:rPr>
              <a:t>Synthes,  </a:t>
            </a:r>
            <a:r>
              <a:rPr sz="2000" spc="-55" dirty="0">
                <a:solidFill>
                  <a:srgbClr val="404040"/>
                </a:solidFill>
                <a:latin typeface="Arial"/>
                <a:cs typeface="Arial"/>
              </a:rPr>
              <a:t>Paoli, </a:t>
            </a:r>
            <a:r>
              <a:rPr sz="2000" spc="-130" dirty="0">
                <a:solidFill>
                  <a:srgbClr val="404040"/>
                </a:solidFill>
                <a:latin typeface="Arial"/>
                <a:cs typeface="Arial"/>
              </a:rPr>
              <a:t>PA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and</a:t>
            </a:r>
            <a:r>
              <a:rPr sz="2000" spc="1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Smith-Nephew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27834"/>
            <a:ext cx="73483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90"/>
              <a:t>FIXED </a:t>
            </a:r>
            <a:r>
              <a:rPr lang="en-US" spc="-290" dirty="0" smtClean="0"/>
              <a:t> </a:t>
            </a:r>
            <a:r>
              <a:rPr spc="-245" smtClean="0"/>
              <a:t>ANGLE</a:t>
            </a:r>
            <a:r>
              <a:rPr spc="-505" smtClean="0"/>
              <a:t> </a:t>
            </a:r>
            <a:r>
              <a:rPr lang="en-US" spc="-505" dirty="0" smtClean="0"/>
              <a:t> </a:t>
            </a:r>
            <a:r>
              <a:rPr spc="-200" smtClean="0"/>
              <a:t>PLATING</a:t>
            </a:r>
            <a:endParaRPr spc="-200" dirty="0"/>
          </a:p>
        </p:txBody>
      </p:sp>
      <p:sp>
        <p:nvSpPr>
          <p:cNvPr id="3" name="object 3"/>
          <p:cNvSpPr txBox="1"/>
          <p:nvPr/>
        </p:nvSpPr>
        <p:spPr>
          <a:xfrm>
            <a:off x="2021585" y="2066671"/>
            <a:ext cx="6327140" cy="357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01040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More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commonly </a:t>
            </a: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used </a:t>
            </a:r>
            <a:r>
              <a:rPr sz="2400" spc="60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corrective 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osteotomies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nowadays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rather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than </a:t>
            </a:r>
            <a:r>
              <a:rPr sz="2400" spc="-150" dirty="0">
                <a:solidFill>
                  <a:srgbClr val="404040"/>
                </a:solidFill>
                <a:latin typeface="Arial"/>
                <a:cs typeface="Arial"/>
              </a:rPr>
              <a:t>as </a:t>
            </a:r>
            <a:r>
              <a:rPr sz="2400" spc="-114" dirty="0">
                <a:solidFill>
                  <a:srgbClr val="404040"/>
                </a:solidFill>
                <a:latin typeface="Arial"/>
                <a:cs typeface="Arial"/>
              </a:rPr>
              <a:t>a 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primary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treatment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hip</a:t>
            </a:r>
            <a:r>
              <a:rPr sz="2400" spc="-1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fractures</a:t>
            </a:r>
            <a:endParaRPr sz="2400">
              <a:latin typeface="Arial"/>
              <a:cs typeface="Arial"/>
            </a:endParaRPr>
          </a:p>
          <a:p>
            <a:pPr marL="355600" marR="161925" indent="-342900">
              <a:lnSpc>
                <a:spcPct val="100000"/>
              </a:lnSpc>
              <a:spcBef>
                <a:spcPts val="387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155" dirty="0">
                <a:solidFill>
                  <a:srgbClr val="404040"/>
                </a:solidFill>
                <a:latin typeface="Arial"/>
                <a:cs typeface="Arial"/>
              </a:rPr>
              <a:t>Eg.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Jewett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Nail, </a:t>
            </a:r>
            <a:r>
              <a:rPr sz="2400" spc="55" dirty="0">
                <a:solidFill>
                  <a:srgbClr val="404040"/>
                </a:solidFill>
                <a:latin typeface="Arial"/>
                <a:cs typeface="Arial"/>
              </a:rPr>
              <a:t>Holt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Nail, </a:t>
            </a:r>
            <a:r>
              <a:rPr sz="2400" spc="-295" dirty="0">
                <a:solidFill>
                  <a:srgbClr val="404040"/>
                </a:solidFill>
                <a:latin typeface="Arial"/>
                <a:cs typeface="Arial"/>
              </a:rPr>
              <a:t>SP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Nail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-175" dirty="0">
                <a:solidFill>
                  <a:srgbClr val="404040"/>
                </a:solidFill>
                <a:latin typeface="Arial"/>
                <a:cs typeface="Arial"/>
              </a:rPr>
              <a:t>Plate, 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Thornton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Nail, </a:t>
            </a:r>
            <a:r>
              <a:rPr sz="2400" spc="-60" dirty="0">
                <a:solidFill>
                  <a:srgbClr val="404040"/>
                </a:solidFill>
                <a:latin typeface="Arial"/>
                <a:cs typeface="Arial"/>
              </a:rPr>
              <a:t>AO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blade</a:t>
            </a:r>
            <a:r>
              <a:rPr sz="2400" spc="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plate.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7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Consist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-114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triflanged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nail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fixed </a:t>
            </a:r>
            <a:r>
              <a:rPr sz="2400" spc="11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-114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plate </a:t>
            </a:r>
            <a:r>
              <a:rPr sz="2400" spc="-290" dirty="0">
                <a:solidFill>
                  <a:srgbClr val="404040"/>
                </a:solidFill>
                <a:latin typeface="Arial"/>
                <a:cs typeface="Arial"/>
              </a:rPr>
              <a:t>at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an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angle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130 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150</a:t>
            </a: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degrees.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70633" y="118234"/>
            <a:ext cx="6992367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5" dirty="0"/>
              <a:t>SMITH </a:t>
            </a:r>
            <a:r>
              <a:rPr spc="-355" dirty="0"/>
              <a:t>PETERSON </a:t>
            </a:r>
            <a:r>
              <a:rPr spc="-85" dirty="0"/>
              <a:t>NAIL</a:t>
            </a:r>
            <a:r>
              <a:rPr spc="-285" dirty="0"/>
              <a:t> </a:t>
            </a:r>
            <a:r>
              <a:rPr spc="-114" dirty="0"/>
              <a:t>WITH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2600" y="762000"/>
            <a:ext cx="42252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30" dirty="0">
                <a:solidFill>
                  <a:srgbClr val="252525"/>
                </a:solidFill>
                <a:latin typeface="Arial"/>
                <a:cs typeface="Arial"/>
              </a:rPr>
              <a:t>MCLAUGHLIN</a:t>
            </a:r>
            <a:r>
              <a:rPr sz="3600" spc="-7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3600" spc="-340" dirty="0">
                <a:solidFill>
                  <a:srgbClr val="252525"/>
                </a:solidFill>
                <a:latin typeface="Arial"/>
                <a:cs typeface="Arial"/>
              </a:rPr>
              <a:t>PLATE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67711" y="1269491"/>
            <a:ext cx="4625340" cy="55885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504520"/>
            <a:ext cx="26593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90" dirty="0"/>
              <a:t>JEWETT</a:t>
            </a:r>
            <a:r>
              <a:rPr spc="-80" dirty="0"/>
              <a:t> </a:t>
            </a:r>
            <a:r>
              <a:rPr spc="-90" dirty="0"/>
              <a:t>NAIL</a:t>
            </a:r>
          </a:p>
        </p:txBody>
      </p:sp>
      <p:sp>
        <p:nvSpPr>
          <p:cNvPr id="3" name="object 3"/>
          <p:cNvSpPr/>
          <p:nvPr/>
        </p:nvSpPr>
        <p:spPr>
          <a:xfrm>
            <a:off x="2877311" y="2133600"/>
            <a:ext cx="4722876" cy="377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2658" y="504520"/>
            <a:ext cx="6427342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90" dirty="0"/>
              <a:t>FIXED </a:t>
            </a:r>
            <a:r>
              <a:rPr spc="-245" dirty="0"/>
              <a:t>ANGLE </a:t>
            </a:r>
            <a:r>
              <a:rPr spc="-200" dirty="0"/>
              <a:t>PLATING</a:t>
            </a:r>
            <a:r>
              <a:rPr spc="-245" dirty="0"/>
              <a:t> </a:t>
            </a:r>
            <a:r>
              <a:rPr spc="240"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1053846"/>
            <a:ext cx="6289675" cy="5196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lang="en-US" sz="3600" spc="-215" dirty="0" smtClean="0">
                <a:solidFill>
                  <a:srgbClr val="252525"/>
                </a:solidFill>
                <a:latin typeface="Arial"/>
                <a:cs typeface="Arial"/>
              </a:rPr>
              <a:t>				</a:t>
            </a:r>
            <a:r>
              <a:rPr sz="3600" spc="-215" smtClean="0">
                <a:solidFill>
                  <a:srgbClr val="252525"/>
                </a:solidFill>
                <a:latin typeface="Arial"/>
                <a:cs typeface="Arial"/>
              </a:rPr>
              <a:t>DISADVANTAGES</a:t>
            </a:r>
            <a:endParaRPr sz="3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654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65" dirty="0">
                <a:solidFill>
                  <a:srgbClr val="404040"/>
                </a:solidFill>
                <a:latin typeface="Arial"/>
                <a:cs typeface="Arial"/>
              </a:rPr>
              <a:t>Does </a:t>
            </a:r>
            <a:r>
              <a:rPr sz="2400" spc="80" dirty="0">
                <a:solidFill>
                  <a:srgbClr val="404040"/>
                </a:solidFill>
                <a:latin typeface="Arial"/>
                <a:cs typeface="Arial"/>
              </a:rPr>
              <a:t>not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allow </a:t>
            </a:r>
            <a:r>
              <a:rPr sz="2400" spc="60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fracture</a:t>
            </a: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impaction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A42F0F"/>
              </a:buClr>
              <a:buFont typeface="Arial"/>
              <a:buChar char=""/>
            </a:pPr>
            <a:endParaRPr sz="4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According 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Chinoy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et. </a:t>
            </a: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al. </a:t>
            </a: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(1999)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when 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compared </a:t>
            </a:r>
            <a:r>
              <a:rPr sz="2400" spc="5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sliding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hip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screw </a:t>
            </a:r>
            <a:r>
              <a:rPr sz="2400" spc="-90" dirty="0">
                <a:solidFill>
                  <a:srgbClr val="404040"/>
                </a:solidFill>
                <a:latin typeface="Arial"/>
                <a:cs typeface="Arial"/>
              </a:rPr>
              <a:t>series, 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there </a:t>
            </a:r>
            <a:r>
              <a:rPr sz="2400" spc="-100" dirty="0">
                <a:solidFill>
                  <a:srgbClr val="404040"/>
                </a:solidFill>
                <a:latin typeface="Arial"/>
                <a:cs typeface="Arial"/>
              </a:rPr>
              <a:t>was </a:t>
            </a: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an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increased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risk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cutout, </a:t>
            </a:r>
            <a:r>
              <a:rPr sz="2400" spc="65" dirty="0">
                <a:solidFill>
                  <a:srgbClr val="404040"/>
                </a:solidFill>
                <a:latin typeface="Arial"/>
                <a:cs typeface="Arial"/>
              </a:rPr>
              <a:t>non- 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union,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implant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breakage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reoperation,</a:t>
            </a:r>
            <a:r>
              <a:rPr sz="24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in 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addition 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higher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mortality owing 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residual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pain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in the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hip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impaired 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mobility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304800"/>
            <a:ext cx="75769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DYNAMIC</a:t>
            </a:r>
            <a:r>
              <a:rPr spc="-50" dirty="0"/>
              <a:t> </a:t>
            </a:r>
            <a:r>
              <a:rPr spc="-250" dirty="0"/>
              <a:t>COMPRESSION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4252" y="1053846"/>
            <a:ext cx="18084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00" dirty="0">
                <a:solidFill>
                  <a:srgbClr val="252525"/>
                </a:solidFill>
                <a:latin typeface="Arial"/>
                <a:cs typeface="Arial"/>
              </a:rPr>
              <a:t>PLATING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21585" y="2083435"/>
            <a:ext cx="6403340" cy="43688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52729" indent="-342900">
              <a:lnSpc>
                <a:spcPct val="99800"/>
              </a:lnSpc>
              <a:spcBef>
                <a:spcPts val="10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-25" dirty="0">
                <a:solidFill>
                  <a:srgbClr val="404040"/>
                </a:solidFill>
                <a:latin typeface="Arial"/>
                <a:cs typeface="Arial"/>
              </a:rPr>
              <a:t>From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-60" dirty="0">
                <a:solidFill>
                  <a:srgbClr val="404040"/>
                </a:solidFill>
                <a:latin typeface="Arial"/>
                <a:cs typeface="Arial"/>
              </a:rPr>
              <a:t>1980s </a:t>
            </a:r>
            <a:r>
              <a:rPr sz="2000" spc="9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000" spc="-40" dirty="0">
                <a:solidFill>
                  <a:srgbClr val="404040"/>
                </a:solidFill>
                <a:latin typeface="Arial"/>
                <a:cs typeface="Arial"/>
              </a:rPr>
              <a:t>2000 </a:t>
            </a:r>
            <a:r>
              <a:rPr sz="2000" spc="-114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000" b="1" spc="-25" dirty="0">
                <a:solidFill>
                  <a:srgbClr val="404040"/>
                </a:solidFill>
                <a:latin typeface="Arial"/>
                <a:cs typeface="Arial"/>
              </a:rPr>
              <a:t>Sliding </a:t>
            </a:r>
            <a:r>
              <a:rPr sz="2000" b="1" spc="-55" dirty="0">
                <a:solidFill>
                  <a:srgbClr val="404040"/>
                </a:solidFill>
                <a:latin typeface="Arial"/>
                <a:cs typeface="Arial"/>
              </a:rPr>
              <a:t>compression </a:t>
            </a:r>
            <a:r>
              <a:rPr sz="2000" b="1" spc="-175" dirty="0">
                <a:solidFill>
                  <a:srgbClr val="404040"/>
                </a:solidFill>
                <a:latin typeface="Arial"/>
                <a:cs typeface="Arial"/>
              </a:rPr>
              <a:t>hip  </a:t>
            </a:r>
            <a:r>
              <a:rPr sz="2000" b="1" spc="-105" dirty="0">
                <a:solidFill>
                  <a:srgbClr val="404040"/>
                </a:solidFill>
                <a:latin typeface="Arial"/>
                <a:cs typeface="Arial"/>
              </a:rPr>
              <a:t>screws </a:t>
            </a:r>
            <a:r>
              <a:rPr sz="2000" spc="-30" dirty="0">
                <a:solidFill>
                  <a:srgbClr val="404040"/>
                </a:solidFill>
                <a:latin typeface="Arial"/>
                <a:cs typeface="Arial"/>
              </a:rPr>
              <a:t>became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55" dirty="0">
                <a:solidFill>
                  <a:srgbClr val="404040"/>
                </a:solidFill>
                <a:latin typeface="Arial"/>
                <a:cs typeface="Arial"/>
              </a:rPr>
              <a:t>gold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standard </a:t>
            </a:r>
            <a:r>
              <a:rPr sz="2000" spc="50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2000" spc="40" dirty="0">
                <a:solidFill>
                  <a:srgbClr val="404040"/>
                </a:solidFill>
                <a:latin typeface="Arial"/>
                <a:cs typeface="Arial"/>
              </a:rPr>
              <a:t>hip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fracture 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fixation.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A42F0F"/>
              </a:buClr>
              <a:buFont typeface="Arial"/>
              <a:buChar char=""/>
            </a:pPr>
            <a:endParaRPr sz="3700">
              <a:latin typeface="Arial"/>
              <a:cs typeface="Arial"/>
            </a:endParaRPr>
          </a:p>
          <a:p>
            <a:pPr marL="355600" marR="113030" indent="-342900">
              <a:lnSpc>
                <a:spcPct val="104000"/>
              </a:lnSpc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Historically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20" dirty="0">
                <a:solidFill>
                  <a:srgbClr val="404040"/>
                </a:solidFill>
                <a:latin typeface="Arial"/>
                <a:cs typeface="Arial"/>
              </a:rPr>
              <a:t>most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commonly </a:t>
            </a:r>
            <a:r>
              <a:rPr sz="2000" spc="-30" dirty="0">
                <a:solidFill>
                  <a:srgbClr val="404040"/>
                </a:solidFill>
                <a:latin typeface="Arial"/>
                <a:cs typeface="Arial"/>
              </a:rPr>
              <a:t>used device </a:t>
            </a:r>
            <a:r>
              <a:rPr sz="2000" spc="55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2000" spc="-80" dirty="0">
                <a:solidFill>
                  <a:srgbClr val="404040"/>
                </a:solidFill>
                <a:latin typeface="Arial"/>
                <a:cs typeface="Arial"/>
              </a:rPr>
              <a:t>both  </a:t>
            </a: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stable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and unstable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fracture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patterns. </a:t>
            </a: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Available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in 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plate </a:t>
            </a:r>
            <a:r>
              <a:rPr sz="2000" spc="-35" dirty="0">
                <a:solidFill>
                  <a:srgbClr val="404040"/>
                </a:solidFill>
                <a:latin typeface="Arial"/>
                <a:cs typeface="Arial"/>
              </a:rPr>
              <a:t>angles </a:t>
            </a:r>
            <a:r>
              <a:rPr sz="2000" spc="55" dirty="0">
                <a:solidFill>
                  <a:srgbClr val="404040"/>
                </a:solidFill>
                <a:latin typeface="Arial"/>
                <a:cs typeface="Arial"/>
              </a:rPr>
              <a:t>from </a:t>
            </a:r>
            <a:r>
              <a:rPr sz="2000" spc="-30" dirty="0">
                <a:solidFill>
                  <a:srgbClr val="404040"/>
                </a:solidFill>
                <a:latin typeface="Arial"/>
                <a:cs typeface="Arial"/>
              </a:rPr>
              <a:t>130</a:t>
            </a:r>
            <a:r>
              <a:rPr sz="2000" spc="-30" dirty="0">
                <a:solidFill>
                  <a:srgbClr val="404040"/>
                </a:solidFill>
                <a:latin typeface="Trebuchet MS"/>
                <a:cs typeface="Trebuchet MS"/>
              </a:rPr>
              <a:t>◦ </a:t>
            </a:r>
            <a:r>
              <a:rPr sz="2000" spc="9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000" spc="-11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404040"/>
                </a:solidFill>
                <a:latin typeface="Arial"/>
                <a:cs typeface="Arial"/>
              </a:rPr>
              <a:t>150</a:t>
            </a:r>
            <a:r>
              <a:rPr sz="2000" spc="-50" dirty="0">
                <a:solidFill>
                  <a:srgbClr val="404040"/>
                </a:solidFill>
                <a:latin typeface="Trebuchet MS"/>
                <a:cs typeface="Trebuchet MS"/>
              </a:rPr>
              <a:t>◦</a:t>
            </a:r>
            <a:r>
              <a:rPr sz="2000" spc="-5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A42F0F"/>
              </a:buClr>
              <a:buFont typeface="Arial"/>
              <a:buChar char=""/>
            </a:pPr>
            <a:endParaRPr sz="2950">
              <a:latin typeface="Arial"/>
              <a:cs typeface="Arial"/>
            </a:endParaRPr>
          </a:p>
          <a:p>
            <a:pPr marL="355600" marR="5080" indent="-342900">
              <a:lnSpc>
                <a:spcPct val="98000"/>
              </a:lnSpc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-7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-30" dirty="0">
                <a:solidFill>
                  <a:srgbClr val="404040"/>
                </a:solidFill>
                <a:latin typeface="Arial"/>
                <a:cs typeface="Arial"/>
              </a:rPr>
              <a:t>135</a:t>
            </a:r>
            <a:r>
              <a:rPr sz="2000" spc="-30" dirty="0">
                <a:solidFill>
                  <a:srgbClr val="404040"/>
                </a:solidFill>
                <a:latin typeface="Trebuchet MS"/>
                <a:cs typeface="Trebuchet MS"/>
              </a:rPr>
              <a:t>◦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plate </a:t>
            </a:r>
            <a:r>
              <a:rPr sz="2000" spc="-60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000" spc="20" dirty="0">
                <a:solidFill>
                  <a:srgbClr val="404040"/>
                </a:solidFill>
                <a:latin typeface="Arial"/>
                <a:cs typeface="Arial"/>
              </a:rPr>
              <a:t>most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commonly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utilized;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this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angle  </a:t>
            </a:r>
            <a:r>
              <a:rPr sz="2000" spc="-60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000" spc="-55" dirty="0">
                <a:solidFill>
                  <a:srgbClr val="404040"/>
                </a:solidFill>
                <a:latin typeface="Arial"/>
                <a:cs typeface="Arial"/>
              </a:rPr>
              <a:t>easier </a:t>
            </a:r>
            <a:r>
              <a:rPr sz="2000" spc="9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insert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in the </a:t>
            </a: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desired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central </a:t>
            </a:r>
            <a:r>
              <a:rPr sz="2000" spc="30" dirty="0">
                <a:solidFill>
                  <a:srgbClr val="404040"/>
                </a:solidFill>
                <a:latin typeface="Arial"/>
                <a:cs typeface="Arial"/>
              </a:rPr>
              <a:t>position </a:t>
            </a:r>
            <a:r>
              <a:rPr sz="2000" spc="65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0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30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femoral </a:t>
            </a: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head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000" spc="-35" dirty="0">
                <a:solidFill>
                  <a:srgbClr val="404040"/>
                </a:solidFill>
                <a:latin typeface="Arial"/>
                <a:cs typeface="Arial"/>
              </a:rPr>
              <a:t>neck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than higher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angle 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devices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and  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creates </a:t>
            </a:r>
            <a:r>
              <a:rPr sz="2000" spc="-85" dirty="0">
                <a:solidFill>
                  <a:srgbClr val="404040"/>
                </a:solidFill>
                <a:latin typeface="Arial"/>
                <a:cs typeface="Arial"/>
              </a:rPr>
              <a:t>less </a:t>
            </a:r>
            <a:r>
              <a:rPr sz="20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000" spc="-95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000" spc="-65" dirty="0">
                <a:solidFill>
                  <a:srgbClr val="404040"/>
                </a:solidFill>
                <a:latin typeface="Arial"/>
                <a:cs typeface="Arial"/>
              </a:rPr>
              <a:t>stress </a:t>
            </a:r>
            <a:r>
              <a:rPr sz="2000" spc="-25" dirty="0">
                <a:solidFill>
                  <a:srgbClr val="404040"/>
                </a:solidFill>
                <a:latin typeface="Arial"/>
                <a:cs typeface="Arial"/>
              </a:rPr>
              <a:t>riser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in the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subtrochanteric 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region.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504520"/>
            <a:ext cx="41141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SLIDING </a:t>
            </a:r>
            <a:r>
              <a:rPr spc="-160" dirty="0"/>
              <a:t>HIP</a:t>
            </a:r>
            <a:r>
              <a:rPr spc="114" dirty="0"/>
              <a:t> </a:t>
            </a:r>
            <a:r>
              <a:rPr spc="-390" dirty="0"/>
              <a:t>SCREW</a:t>
            </a:r>
          </a:p>
        </p:txBody>
      </p:sp>
      <p:sp>
        <p:nvSpPr>
          <p:cNvPr id="3" name="object 3"/>
          <p:cNvSpPr/>
          <p:nvPr/>
        </p:nvSpPr>
        <p:spPr>
          <a:xfrm>
            <a:off x="2404872" y="2427732"/>
            <a:ext cx="5667756" cy="31897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152400"/>
            <a:ext cx="6943725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DYNAMIC</a:t>
            </a:r>
            <a:r>
              <a:rPr spc="-50" dirty="0"/>
              <a:t> </a:t>
            </a:r>
            <a:r>
              <a:rPr spc="-250" dirty="0"/>
              <a:t>COMPRESSION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4252" y="1053846"/>
            <a:ext cx="18084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00" dirty="0">
                <a:solidFill>
                  <a:srgbClr val="252525"/>
                </a:solidFill>
                <a:latin typeface="Arial"/>
                <a:cs typeface="Arial"/>
              </a:rPr>
              <a:t>PLATING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21585" y="2066671"/>
            <a:ext cx="6250305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1650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9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most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important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technical </a:t>
            </a:r>
            <a:r>
              <a:rPr sz="2400" spc="-65" dirty="0">
                <a:solidFill>
                  <a:srgbClr val="404040"/>
                </a:solidFill>
                <a:latin typeface="Arial"/>
                <a:cs typeface="Arial"/>
              </a:rPr>
              <a:t>aspects </a:t>
            </a:r>
            <a:r>
              <a:rPr sz="2400" spc="-265" dirty="0">
                <a:solidFill>
                  <a:srgbClr val="404040"/>
                </a:solidFill>
                <a:latin typeface="Arial"/>
                <a:cs typeface="Arial"/>
              </a:rPr>
              <a:t>of 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screw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insertion</a:t>
            </a:r>
            <a:r>
              <a:rPr sz="2400" spc="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75" dirty="0">
                <a:solidFill>
                  <a:srgbClr val="404040"/>
                </a:solidFill>
                <a:latin typeface="Arial"/>
                <a:cs typeface="Arial"/>
              </a:rPr>
              <a:t>are:</a:t>
            </a:r>
            <a:endParaRPr sz="2400">
              <a:latin typeface="Arial"/>
              <a:cs typeface="Arial"/>
            </a:endParaRPr>
          </a:p>
          <a:p>
            <a:pPr marL="355600" marR="514984" lvl="1">
              <a:lnSpc>
                <a:spcPct val="100000"/>
              </a:lnSpc>
              <a:spcBef>
                <a:spcPts val="2880"/>
              </a:spcBef>
              <a:buAutoNum type="arabicPeriod"/>
              <a:tabLst>
                <a:tab pos="671195" algn="l"/>
              </a:tabLst>
            </a:pP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Placement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within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1cm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subchondral 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bone 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provide </a:t>
            </a:r>
            <a:r>
              <a:rPr sz="2400" spc="-65" dirty="0">
                <a:solidFill>
                  <a:srgbClr val="404040"/>
                </a:solidFill>
                <a:latin typeface="Arial"/>
                <a:cs typeface="Arial"/>
              </a:rPr>
              <a:t>secure</a:t>
            </a:r>
            <a:r>
              <a:rPr sz="2400" spc="-1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fixation</a:t>
            </a:r>
            <a:endParaRPr sz="2400">
              <a:latin typeface="Arial"/>
              <a:cs typeface="Arial"/>
            </a:endParaRPr>
          </a:p>
          <a:p>
            <a:pPr marL="355600" marR="5080" lvl="1">
              <a:lnSpc>
                <a:spcPct val="100000"/>
              </a:lnSpc>
              <a:spcBef>
                <a:spcPts val="2880"/>
              </a:spcBef>
              <a:buAutoNum type="arabicPeriod"/>
              <a:tabLst>
                <a:tab pos="671195" algn="l"/>
              </a:tabLst>
            </a:pP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Central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position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in the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femoral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head</a:t>
            </a:r>
            <a:r>
              <a:rPr sz="2400" spc="-1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(Tip-  </a:t>
            </a: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apex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distance)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304800"/>
            <a:ext cx="65101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29" dirty="0"/>
              <a:t>TIP-APEX</a:t>
            </a:r>
            <a:r>
              <a:rPr spc="-80" dirty="0"/>
              <a:t> </a:t>
            </a:r>
            <a:r>
              <a:rPr spc="-240" dirty="0"/>
              <a:t>DISTANCE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82597" y="1482978"/>
            <a:ext cx="6350635" cy="1799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Char char=""/>
              <a:tabLst>
                <a:tab pos="354965" algn="l"/>
                <a:tab pos="355600" algn="l"/>
              </a:tabLst>
            </a:pPr>
            <a:r>
              <a:rPr sz="1800" spc="-65" dirty="0">
                <a:solidFill>
                  <a:srgbClr val="404040"/>
                </a:solidFill>
                <a:latin typeface="Arial"/>
                <a:cs typeface="Arial"/>
              </a:rPr>
              <a:t>Sum </a:t>
            </a:r>
            <a:r>
              <a:rPr sz="1800" spc="5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1800" spc="-35" dirty="0">
                <a:solidFill>
                  <a:srgbClr val="404040"/>
                </a:solidFill>
                <a:latin typeface="Arial"/>
                <a:cs typeface="Arial"/>
              </a:rPr>
              <a:t>distances </a:t>
            </a:r>
            <a:r>
              <a:rPr sz="1800" spc="45" dirty="0">
                <a:solidFill>
                  <a:srgbClr val="404040"/>
                </a:solidFill>
                <a:latin typeface="Arial"/>
                <a:cs typeface="Arial"/>
              </a:rPr>
              <a:t>from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65" dirty="0">
                <a:solidFill>
                  <a:srgbClr val="404040"/>
                </a:solidFill>
                <a:latin typeface="Arial"/>
                <a:cs typeface="Arial"/>
              </a:rPr>
              <a:t>tip </a:t>
            </a:r>
            <a:r>
              <a:rPr sz="1800" spc="5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lag </a:t>
            </a:r>
            <a:r>
              <a:rPr sz="1800" spc="-55" dirty="0">
                <a:solidFill>
                  <a:srgbClr val="404040"/>
                </a:solidFill>
                <a:latin typeface="Arial"/>
                <a:cs typeface="Arial"/>
              </a:rPr>
              <a:t>screw </a:t>
            </a:r>
            <a:r>
              <a:rPr sz="1800" spc="8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-50" dirty="0">
                <a:solidFill>
                  <a:srgbClr val="404040"/>
                </a:solidFill>
                <a:latin typeface="Arial"/>
                <a:cs typeface="Arial"/>
              </a:rPr>
              <a:t>apex  </a:t>
            </a:r>
            <a:r>
              <a:rPr sz="1800" spc="5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femoral </a:t>
            </a:r>
            <a:r>
              <a:rPr sz="1800" spc="-20" dirty="0">
                <a:solidFill>
                  <a:srgbClr val="404040"/>
                </a:solidFill>
                <a:latin typeface="Arial"/>
                <a:cs typeface="Arial"/>
              </a:rPr>
              <a:t>head </a:t>
            </a:r>
            <a:r>
              <a:rPr sz="1800" spc="35" dirty="0">
                <a:solidFill>
                  <a:srgbClr val="404040"/>
                </a:solidFill>
                <a:latin typeface="Arial"/>
                <a:cs typeface="Arial"/>
              </a:rPr>
              <a:t>on </a:t>
            </a:r>
            <a:r>
              <a:rPr sz="1800" spc="55" dirty="0">
                <a:solidFill>
                  <a:srgbClr val="404040"/>
                </a:solidFill>
                <a:latin typeface="Arial"/>
                <a:cs typeface="Arial"/>
              </a:rPr>
              <a:t>both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10" dirty="0">
                <a:solidFill>
                  <a:srgbClr val="404040"/>
                </a:solidFill>
                <a:latin typeface="Arial"/>
                <a:cs typeface="Arial"/>
              </a:rPr>
              <a:t>anteroposterior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and</a:t>
            </a:r>
            <a:r>
              <a:rPr sz="1800" spc="-3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"/>
                <a:cs typeface="Arial"/>
              </a:rPr>
              <a:t>lateral 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radiographic </a:t>
            </a:r>
            <a:r>
              <a:rPr sz="1800" spc="-60" dirty="0">
                <a:solidFill>
                  <a:srgbClr val="404040"/>
                </a:solidFill>
                <a:latin typeface="Arial"/>
                <a:cs typeface="Arial"/>
              </a:rPr>
              <a:t>views.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A42F0F"/>
              </a:buClr>
              <a:buFont typeface="Arial"/>
              <a:buChar char=""/>
            </a:pPr>
            <a:endParaRPr sz="2750">
              <a:latin typeface="Arial"/>
              <a:cs typeface="Arial"/>
            </a:endParaRPr>
          </a:p>
          <a:p>
            <a:pPr marL="355600" marR="545465" indent="-342900">
              <a:lnSpc>
                <a:spcPct val="100000"/>
              </a:lnSpc>
              <a:buClr>
                <a:srgbClr val="A42F0F"/>
              </a:buClr>
              <a:buChar char=""/>
              <a:tabLst>
                <a:tab pos="354965" algn="l"/>
                <a:tab pos="355600" algn="l"/>
              </a:tabLst>
            </a:pPr>
            <a:r>
              <a:rPr sz="1800" spc="-7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-25" dirty="0">
                <a:solidFill>
                  <a:srgbClr val="404040"/>
                </a:solidFill>
                <a:latin typeface="Arial"/>
                <a:cs typeface="Arial"/>
              </a:rPr>
              <a:t>sum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should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be </a:t>
            </a:r>
            <a:r>
              <a:rPr sz="1800" spc="40" dirty="0">
                <a:solidFill>
                  <a:srgbClr val="404040"/>
                </a:solidFill>
                <a:latin typeface="Arial"/>
                <a:cs typeface="Arial"/>
              </a:rPr>
              <a:t>&lt;25mm </a:t>
            </a:r>
            <a:r>
              <a:rPr sz="1800" spc="8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minimize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-25" dirty="0">
                <a:solidFill>
                  <a:srgbClr val="404040"/>
                </a:solidFill>
                <a:latin typeface="Arial"/>
                <a:cs typeface="Arial"/>
              </a:rPr>
              <a:t>risk </a:t>
            </a:r>
            <a:r>
              <a:rPr sz="1800" spc="55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1800" spc="-2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lag  </a:t>
            </a:r>
            <a:r>
              <a:rPr sz="1800" spc="-55" dirty="0">
                <a:solidFill>
                  <a:srgbClr val="404040"/>
                </a:solidFill>
                <a:latin typeface="Arial"/>
                <a:cs typeface="Arial"/>
              </a:rPr>
              <a:t>screw</a:t>
            </a:r>
            <a:r>
              <a:rPr sz="1800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404040"/>
                </a:solidFill>
                <a:latin typeface="Arial"/>
                <a:cs typeface="Arial"/>
              </a:rPr>
              <a:t>cutout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67555" y="3262882"/>
            <a:ext cx="5076443" cy="3569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504520"/>
            <a:ext cx="48337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35" dirty="0"/>
              <a:t>MEDOFF</a:t>
            </a:r>
            <a:r>
              <a:rPr spc="-65" dirty="0"/>
              <a:t> </a:t>
            </a:r>
            <a:r>
              <a:rPr spc="-340" dirty="0"/>
              <a:t>PLATE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78509" y="1449425"/>
            <a:ext cx="7995284" cy="444754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105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Designed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by 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Medpac, 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Culver City, 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California</a:t>
            </a:r>
            <a:r>
              <a:rPr sz="2000" spc="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170" dirty="0">
                <a:solidFill>
                  <a:srgbClr val="404040"/>
                </a:solidFill>
                <a:latin typeface="Arial"/>
                <a:cs typeface="Arial"/>
              </a:rPr>
              <a:t>US</a:t>
            </a:r>
            <a:endParaRPr sz="20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1010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000" spc="-110" dirty="0">
                <a:solidFill>
                  <a:srgbClr val="404040"/>
                </a:solidFill>
                <a:latin typeface="Arial"/>
                <a:cs typeface="Arial"/>
              </a:rPr>
              <a:t>Uses </a:t>
            </a:r>
            <a:r>
              <a:rPr sz="2000" spc="-95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biaxial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sliding </a:t>
            </a:r>
            <a:r>
              <a:rPr sz="2000" spc="40" dirty="0">
                <a:solidFill>
                  <a:srgbClr val="404040"/>
                </a:solidFill>
                <a:latin typeface="Arial"/>
                <a:cs typeface="Arial"/>
              </a:rPr>
              <a:t>hip</a:t>
            </a:r>
            <a:r>
              <a:rPr sz="2000" spc="1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60" dirty="0">
                <a:solidFill>
                  <a:srgbClr val="404040"/>
                </a:solidFill>
                <a:latin typeface="Arial"/>
                <a:cs typeface="Arial"/>
              </a:rPr>
              <a:t>screw</a:t>
            </a:r>
            <a:endParaRPr sz="2000">
              <a:latin typeface="Arial"/>
              <a:cs typeface="Arial"/>
            </a:endParaRPr>
          </a:p>
          <a:p>
            <a:pPr marL="355600" marR="151765" indent="-343535">
              <a:lnSpc>
                <a:spcPct val="100000"/>
              </a:lnSpc>
              <a:spcBef>
                <a:spcPts val="994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000" spc="-90" dirty="0">
                <a:solidFill>
                  <a:srgbClr val="404040"/>
                </a:solidFill>
                <a:latin typeface="Arial"/>
                <a:cs typeface="Arial"/>
              </a:rPr>
              <a:t>Has </a:t>
            </a:r>
            <a:r>
              <a:rPr sz="2000" spc="-95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standard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lag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screw/barrel </a:t>
            </a:r>
            <a:r>
              <a:rPr sz="2000" spc="30" dirty="0">
                <a:solidFill>
                  <a:srgbClr val="404040"/>
                </a:solidFill>
                <a:latin typeface="Arial"/>
                <a:cs typeface="Arial"/>
              </a:rPr>
              <a:t>component </a:t>
            </a:r>
            <a:r>
              <a:rPr sz="2000" spc="50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compression </a:t>
            </a:r>
            <a:r>
              <a:rPr sz="2000" spc="-90" dirty="0">
                <a:solidFill>
                  <a:srgbClr val="404040"/>
                </a:solidFill>
                <a:latin typeface="Arial"/>
                <a:cs typeface="Arial"/>
              </a:rPr>
              <a:t>along 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femoral</a:t>
            </a:r>
            <a:r>
              <a:rPr sz="20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404040"/>
                </a:solidFill>
                <a:latin typeface="Arial"/>
                <a:cs typeface="Arial"/>
              </a:rPr>
              <a:t>neck.</a:t>
            </a:r>
            <a:endParaRPr sz="2000"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spcBef>
                <a:spcPts val="1000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000" spc="-25" dirty="0">
                <a:solidFill>
                  <a:srgbClr val="404040"/>
                </a:solidFill>
                <a:latin typeface="Arial"/>
                <a:cs typeface="Arial"/>
              </a:rPr>
              <a:t>place </a:t>
            </a:r>
            <a:r>
              <a:rPr sz="20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0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standard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femoral </a:t>
            </a:r>
            <a:r>
              <a:rPr sz="2000" spc="-35" dirty="0">
                <a:solidFill>
                  <a:srgbClr val="404040"/>
                </a:solidFill>
                <a:latin typeface="Arial"/>
                <a:cs typeface="Arial"/>
              </a:rPr>
              <a:t>side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plate </a:t>
            </a:r>
            <a:r>
              <a:rPr sz="2000" spc="-114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coupled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pair </a:t>
            </a:r>
            <a:r>
              <a:rPr sz="20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sliding  components </a:t>
            </a:r>
            <a:r>
              <a:rPr sz="2000" spc="-114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enable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fracture </a:t>
            </a:r>
            <a:r>
              <a:rPr sz="2000" spc="20" dirty="0">
                <a:solidFill>
                  <a:srgbClr val="404040"/>
                </a:solidFill>
                <a:latin typeface="Arial"/>
                <a:cs typeface="Arial"/>
              </a:rPr>
              <a:t>impaction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parallel </a:t>
            </a:r>
            <a:r>
              <a:rPr sz="2000" spc="9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000" spc="35" dirty="0">
                <a:solidFill>
                  <a:srgbClr val="404040"/>
                </a:solidFill>
                <a:latin typeface="Arial"/>
                <a:cs typeface="Arial"/>
              </a:rPr>
              <a:t>longitudinal </a:t>
            </a:r>
            <a:r>
              <a:rPr sz="2000" spc="-75" dirty="0">
                <a:solidFill>
                  <a:srgbClr val="404040"/>
                </a:solidFill>
                <a:latin typeface="Arial"/>
                <a:cs typeface="Arial"/>
              </a:rPr>
              <a:t>axis  </a:t>
            </a:r>
            <a:r>
              <a:rPr sz="2000" spc="65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20" dirty="0">
                <a:solidFill>
                  <a:srgbClr val="404040"/>
                </a:solidFill>
                <a:latin typeface="Arial"/>
                <a:cs typeface="Arial"/>
              </a:rPr>
              <a:t>femur</a:t>
            </a:r>
            <a:endParaRPr sz="2000">
              <a:latin typeface="Arial"/>
              <a:cs typeface="Arial"/>
            </a:endParaRPr>
          </a:p>
          <a:p>
            <a:pPr marL="355600" marR="195580" indent="-343535">
              <a:lnSpc>
                <a:spcPct val="100000"/>
              </a:lnSpc>
              <a:spcBef>
                <a:spcPts val="1010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000" spc="20" dirty="0">
                <a:solidFill>
                  <a:srgbClr val="404040"/>
                </a:solidFill>
                <a:latin typeface="Arial"/>
                <a:cs typeface="Arial"/>
              </a:rPr>
              <a:t>If </a:t>
            </a:r>
            <a:r>
              <a:rPr sz="2000" spc="-95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locking </a:t>
            </a:r>
            <a:r>
              <a:rPr sz="2000" spc="-35" dirty="0">
                <a:solidFill>
                  <a:srgbClr val="404040"/>
                </a:solidFill>
                <a:latin typeface="Arial"/>
                <a:cs typeface="Arial"/>
              </a:rPr>
              <a:t>set </a:t>
            </a:r>
            <a:r>
              <a:rPr sz="2000" spc="-55" dirty="0">
                <a:solidFill>
                  <a:srgbClr val="404040"/>
                </a:solidFill>
                <a:latin typeface="Arial"/>
                <a:cs typeface="Arial"/>
              </a:rPr>
              <a:t>screw </a:t>
            </a:r>
            <a:r>
              <a:rPr sz="2000" spc="-60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applied </a:t>
            </a:r>
            <a:r>
              <a:rPr sz="2000" spc="40" dirty="0">
                <a:solidFill>
                  <a:srgbClr val="404040"/>
                </a:solidFill>
                <a:latin typeface="Arial"/>
                <a:cs typeface="Arial"/>
              </a:rPr>
              <a:t>within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plate,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then the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plate </a:t>
            </a:r>
            <a:r>
              <a:rPr sz="2000" spc="-220" dirty="0">
                <a:solidFill>
                  <a:srgbClr val="404040"/>
                </a:solidFill>
                <a:latin typeface="Arial"/>
                <a:cs typeface="Arial"/>
              </a:rPr>
              <a:t>can  </a:t>
            </a:r>
            <a:r>
              <a:rPr sz="2000" spc="20" dirty="0">
                <a:solidFill>
                  <a:srgbClr val="404040"/>
                </a:solidFill>
                <a:latin typeface="Arial"/>
                <a:cs typeface="Arial"/>
              </a:rPr>
              <a:t>only </a:t>
            </a: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slide </a:t>
            </a:r>
            <a:r>
              <a:rPr sz="2000" spc="-30" dirty="0">
                <a:solidFill>
                  <a:srgbClr val="404040"/>
                </a:solidFill>
                <a:latin typeface="Arial"/>
                <a:cs typeface="Arial"/>
              </a:rPr>
              <a:t>axially </a:t>
            </a:r>
            <a:r>
              <a:rPr sz="2000" spc="40" dirty="0">
                <a:solidFill>
                  <a:srgbClr val="404040"/>
                </a:solidFill>
                <a:latin typeface="Arial"/>
                <a:cs typeface="Arial"/>
              </a:rPr>
              <a:t>on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femoral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shaft </a:t>
            </a:r>
            <a:r>
              <a:rPr sz="2000" spc="-114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uniaxial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dynamization.</a:t>
            </a:r>
            <a:endParaRPr sz="2000">
              <a:latin typeface="Arial"/>
              <a:cs typeface="Arial"/>
            </a:endParaRPr>
          </a:p>
          <a:p>
            <a:pPr marL="355600" marR="305435" indent="-343535">
              <a:lnSpc>
                <a:spcPct val="100000"/>
              </a:lnSpc>
              <a:spcBef>
                <a:spcPts val="994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000" spc="20" dirty="0">
                <a:solidFill>
                  <a:srgbClr val="404040"/>
                </a:solidFill>
                <a:latin typeface="Arial"/>
                <a:cs typeface="Arial"/>
              </a:rPr>
              <a:t>If </a:t>
            </a:r>
            <a:r>
              <a:rPr sz="2000" spc="-95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surgeon </a:t>
            </a: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applies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30" dirty="0">
                <a:solidFill>
                  <a:srgbClr val="404040"/>
                </a:solidFill>
                <a:latin typeface="Arial"/>
                <a:cs typeface="Arial"/>
              </a:rPr>
              <a:t>implant </a:t>
            </a:r>
            <a:r>
              <a:rPr sz="2000" spc="55" dirty="0">
                <a:solidFill>
                  <a:srgbClr val="404040"/>
                </a:solidFill>
                <a:latin typeface="Arial"/>
                <a:cs typeface="Arial"/>
              </a:rPr>
              <a:t>without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placement </a:t>
            </a:r>
            <a:r>
              <a:rPr sz="20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-60" dirty="0">
                <a:solidFill>
                  <a:srgbClr val="404040"/>
                </a:solidFill>
                <a:latin typeface="Arial"/>
                <a:cs typeface="Arial"/>
              </a:rPr>
              <a:t>locking  </a:t>
            </a:r>
            <a:r>
              <a:rPr sz="2000" spc="-35" dirty="0">
                <a:solidFill>
                  <a:srgbClr val="404040"/>
                </a:solidFill>
                <a:latin typeface="Arial"/>
                <a:cs typeface="Arial"/>
              </a:rPr>
              <a:t>set </a:t>
            </a:r>
            <a:r>
              <a:rPr sz="2000" spc="-70" dirty="0">
                <a:solidFill>
                  <a:srgbClr val="404040"/>
                </a:solidFill>
                <a:latin typeface="Arial"/>
                <a:cs typeface="Arial"/>
              </a:rPr>
              <a:t>screw,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sliding </a:t>
            </a:r>
            <a:r>
              <a:rPr sz="2000" spc="-25" dirty="0">
                <a:solidFill>
                  <a:srgbClr val="404040"/>
                </a:solidFill>
                <a:latin typeface="Arial"/>
                <a:cs typeface="Arial"/>
              </a:rPr>
              <a:t>may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occur 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along </a:t>
            </a:r>
            <a:r>
              <a:rPr sz="2000" spc="65" dirty="0">
                <a:solidFill>
                  <a:srgbClr val="404040"/>
                </a:solidFill>
                <a:latin typeface="Arial"/>
                <a:cs typeface="Arial"/>
              </a:rPr>
              <a:t>both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femoral </a:t>
            </a:r>
            <a:r>
              <a:rPr sz="2000" spc="-30" dirty="0">
                <a:solidFill>
                  <a:srgbClr val="404040"/>
                </a:solidFill>
                <a:latin typeface="Arial"/>
                <a:cs typeface="Arial"/>
              </a:rPr>
              <a:t>neck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and 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femoral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shaft </a:t>
            </a:r>
            <a:r>
              <a:rPr sz="2000" spc="-25" dirty="0">
                <a:solidFill>
                  <a:srgbClr val="404040"/>
                </a:solidFill>
                <a:latin typeface="Arial"/>
                <a:cs typeface="Arial"/>
              </a:rPr>
              <a:t>(biaxial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dynamization) which </a:t>
            </a:r>
            <a:r>
              <a:rPr sz="2000" spc="-60" dirty="0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sz="20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Arial"/>
                <a:cs typeface="Arial"/>
              </a:rPr>
              <a:t>suggested.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5551" y="504520"/>
            <a:ext cx="49491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35" dirty="0"/>
              <a:t>MEDOFF </a:t>
            </a:r>
            <a:r>
              <a:rPr spc="-180" dirty="0"/>
              <a:t>SLIDING</a:t>
            </a:r>
            <a:r>
              <a:rPr spc="204" dirty="0"/>
              <a:t> </a:t>
            </a:r>
            <a:r>
              <a:rPr spc="-340" dirty="0"/>
              <a:t>PLATE</a:t>
            </a:r>
          </a:p>
        </p:txBody>
      </p:sp>
      <p:sp>
        <p:nvSpPr>
          <p:cNvPr id="3" name="object 3"/>
          <p:cNvSpPr/>
          <p:nvPr/>
        </p:nvSpPr>
        <p:spPr>
          <a:xfrm>
            <a:off x="1728216" y="1269491"/>
            <a:ext cx="5687567" cy="54574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276337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4" dirty="0"/>
              <a:t>TROCHANTERIC</a:t>
            </a:r>
            <a:r>
              <a:rPr spc="-45" dirty="0"/>
              <a:t> </a:t>
            </a:r>
            <a:r>
              <a:rPr spc="-190" dirty="0"/>
              <a:t>STABILIZING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4252" y="1053846"/>
            <a:ext cx="12623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40" dirty="0">
                <a:solidFill>
                  <a:srgbClr val="252525"/>
                </a:solidFill>
                <a:latin typeface="Arial"/>
                <a:cs typeface="Arial"/>
              </a:rPr>
              <a:t>PLATE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0442" y="2081911"/>
            <a:ext cx="7306309" cy="33293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-7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trochanteric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stabilizing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plate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lateral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buttress </a:t>
            </a:r>
            <a:r>
              <a:rPr sz="2000" spc="-95" dirty="0">
                <a:solidFill>
                  <a:srgbClr val="404040"/>
                </a:solidFill>
                <a:latin typeface="Arial"/>
                <a:cs typeface="Arial"/>
              </a:rPr>
              <a:t>plate  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are </a:t>
            </a:r>
            <a:r>
              <a:rPr sz="2000" spc="20" dirty="0">
                <a:solidFill>
                  <a:srgbClr val="404040"/>
                </a:solidFill>
                <a:latin typeface="Arial"/>
                <a:cs typeface="Arial"/>
              </a:rPr>
              <a:t>modular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components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that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buttress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greater</a:t>
            </a:r>
            <a:r>
              <a:rPr sz="2000" spc="-1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trochanter.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A42F0F"/>
              </a:buClr>
              <a:buFont typeface="Arial"/>
              <a:buChar char=""/>
            </a:pPr>
            <a:endParaRPr sz="2950">
              <a:latin typeface="Arial"/>
              <a:cs typeface="Arial"/>
            </a:endParaRPr>
          </a:p>
          <a:p>
            <a:pPr marL="354965" marR="364490" indent="-342900">
              <a:lnSpc>
                <a:spcPct val="100000"/>
              </a:lnSpc>
              <a:spcBef>
                <a:spcPts val="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-85" dirty="0">
                <a:solidFill>
                  <a:srgbClr val="404040"/>
                </a:solidFill>
                <a:latin typeface="Arial"/>
                <a:cs typeface="Arial"/>
              </a:rPr>
              <a:t>These 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plates 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are 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placed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over </a:t>
            </a:r>
            <a:r>
              <a:rPr sz="2000" spc="-95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000" spc="40" dirty="0">
                <a:solidFill>
                  <a:srgbClr val="404040"/>
                </a:solidFill>
                <a:latin typeface="Arial"/>
                <a:cs typeface="Arial"/>
              </a:rPr>
              <a:t>four-hole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sideplate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are  </a:t>
            </a:r>
            <a:r>
              <a:rPr sz="2000" spc="-30" dirty="0">
                <a:solidFill>
                  <a:srgbClr val="404040"/>
                </a:solidFill>
                <a:latin typeface="Arial"/>
                <a:cs typeface="Arial"/>
              </a:rPr>
              <a:t>used </a:t>
            </a:r>
            <a:r>
              <a:rPr sz="2000" spc="9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prevent </a:t>
            </a:r>
            <a:r>
              <a:rPr sz="2000" spc="-75" dirty="0">
                <a:solidFill>
                  <a:srgbClr val="404040"/>
                </a:solidFill>
                <a:latin typeface="Arial"/>
                <a:cs typeface="Arial"/>
              </a:rPr>
              <a:t>excessive </a:t>
            </a: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slide (and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resulting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deformity) in 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unstable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fracture</a:t>
            </a:r>
            <a:r>
              <a:rPr sz="20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patterns.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A42F0F"/>
              </a:buClr>
              <a:buFont typeface="Arial"/>
              <a:buChar char=""/>
            </a:pPr>
            <a:endParaRPr sz="2950">
              <a:latin typeface="Arial"/>
              <a:cs typeface="Arial"/>
            </a:endParaRPr>
          </a:p>
          <a:p>
            <a:pPr marL="354965" marR="15240" indent="-342900" algn="just">
              <a:lnSpc>
                <a:spcPct val="100000"/>
              </a:lnSpc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-85" dirty="0">
                <a:solidFill>
                  <a:srgbClr val="404040"/>
                </a:solidFill>
                <a:latin typeface="Arial"/>
                <a:cs typeface="Arial"/>
              </a:rPr>
              <a:t>These 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devices </a:t>
            </a:r>
            <a:r>
              <a:rPr sz="2000" spc="5" dirty="0">
                <a:solidFill>
                  <a:srgbClr val="404040"/>
                </a:solidFill>
                <a:latin typeface="Arial"/>
                <a:cs typeface="Arial"/>
              </a:rPr>
              <a:t>prevent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telescoping </a:t>
            </a:r>
            <a:r>
              <a:rPr sz="20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lag </a:t>
            </a:r>
            <a:r>
              <a:rPr sz="2000" spc="-60" dirty="0">
                <a:solidFill>
                  <a:srgbClr val="404040"/>
                </a:solidFill>
                <a:latin typeface="Arial"/>
                <a:cs typeface="Arial"/>
              </a:rPr>
              <a:t>screw </a:t>
            </a:r>
            <a:r>
              <a:rPr sz="2000" spc="40" dirty="0">
                <a:solidFill>
                  <a:srgbClr val="404040"/>
                </a:solidFill>
                <a:latin typeface="Arial"/>
                <a:cs typeface="Arial"/>
              </a:rPr>
              <a:t>within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plate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barrel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when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proximal </a:t>
            </a: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head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000" spc="-35" dirty="0">
                <a:solidFill>
                  <a:srgbClr val="404040"/>
                </a:solidFill>
                <a:latin typeface="Arial"/>
                <a:cs typeface="Arial"/>
              </a:rPr>
              <a:t>neck </a:t>
            </a:r>
            <a:r>
              <a:rPr sz="2000" spc="20" dirty="0">
                <a:solidFill>
                  <a:srgbClr val="404040"/>
                </a:solidFill>
                <a:latin typeface="Arial"/>
                <a:cs typeface="Arial"/>
              </a:rPr>
              <a:t>fragment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abuts 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lateral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buttress</a:t>
            </a:r>
            <a:r>
              <a:rPr sz="2000" spc="-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plate.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804034"/>
            <a:ext cx="65101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25" dirty="0"/>
              <a:t>HYBRID </a:t>
            </a:r>
            <a:r>
              <a:rPr spc="-200" dirty="0"/>
              <a:t>LOCKING</a:t>
            </a:r>
            <a:r>
              <a:rPr spc="125" dirty="0"/>
              <a:t> </a:t>
            </a:r>
            <a:r>
              <a:rPr spc="-365" dirty="0"/>
              <a:t>PLATES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2075814"/>
            <a:ext cx="6212205" cy="3295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3335" indent="-342900">
              <a:lnSpc>
                <a:spcPct val="100000"/>
              </a:lnSpc>
              <a:spcBef>
                <a:spcPts val="9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200" spc="-100" dirty="0">
                <a:solidFill>
                  <a:srgbClr val="404040"/>
                </a:solidFill>
                <a:latin typeface="Arial"/>
                <a:cs typeface="Arial"/>
              </a:rPr>
              <a:t>These </a:t>
            </a:r>
            <a:r>
              <a:rPr sz="2200" spc="-50" dirty="0">
                <a:solidFill>
                  <a:srgbClr val="404040"/>
                </a:solidFill>
                <a:latin typeface="Arial"/>
                <a:cs typeface="Arial"/>
              </a:rPr>
              <a:t>devices </a:t>
            </a:r>
            <a:r>
              <a:rPr sz="2200" spc="30" dirty="0">
                <a:solidFill>
                  <a:srgbClr val="404040"/>
                </a:solidFill>
                <a:latin typeface="Arial"/>
                <a:cs typeface="Arial"/>
              </a:rPr>
              <a:t>offer </a:t>
            </a:r>
            <a:r>
              <a:rPr sz="2200" spc="-15" dirty="0">
                <a:solidFill>
                  <a:srgbClr val="404040"/>
                </a:solidFill>
                <a:latin typeface="Arial"/>
                <a:cs typeface="Arial"/>
              </a:rPr>
              <a:t>maximal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stability </a:t>
            </a:r>
            <a:r>
              <a:rPr sz="2200" spc="4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200" spc="-60" dirty="0">
                <a:solidFill>
                  <a:srgbClr val="404040"/>
                </a:solidFill>
                <a:latin typeface="Arial"/>
                <a:cs typeface="Arial"/>
              </a:rPr>
              <a:t>initial  </a:t>
            </a:r>
            <a:r>
              <a:rPr sz="2200" spc="-15" dirty="0">
                <a:solidFill>
                  <a:srgbClr val="404040"/>
                </a:solidFill>
                <a:latin typeface="Arial"/>
                <a:cs typeface="Arial"/>
              </a:rPr>
              <a:t>compression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fixed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angle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stability </a:t>
            </a:r>
            <a:r>
              <a:rPr sz="2200" spc="55" dirty="0">
                <a:solidFill>
                  <a:srgbClr val="404040"/>
                </a:solidFill>
                <a:latin typeface="Arial"/>
                <a:cs typeface="Arial"/>
              </a:rPr>
              <a:t>from 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locking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80" dirty="0">
                <a:solidFill>
                  <a:srgbClr val="404040"/>
                </a:solidFill>
                <a:latin typeface="Arial"/>
                <a:cs typeface="Arial"/>
              </a:rPr>
              <a:t>screws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63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200" spc="-85" dirty="0">
                <a:solidFill>
                  <a:srgbClr val="404040"/>
                </a:solidFill>
                <a:latin typeface="Arial"/>
                <a:cs typeface="Arial"/>
              </a:rPr>
              <a:t>Early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failure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rate </a:t>
            </a:r>
            <a:r>
              <a:rPr sz="2200" spc="4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original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plate </a:t>
            </a:r>
            <a:r>
              <a:rPr sz="2200" spc="-35" dirty="0">
                <a:solidFill>
                  <a:srgbClr val="404040"/>
                </a:solidFill>
                <a:latin typeface="Arial"/>
                <a:cs typeface="Arial"/>
              </a:rPr>
              <a:t>designs</a:t>
            </a:r>
            <a:r>
              <a:rPr sz="2200" spc="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185" dirty="0">
                <a:solidFill>
                  <a:srgbClr val="404040"/>
                </a:solidFill>
                <a:latin typeface="Arial"/>
                <a:cs typeface="Arial"/>
              </a:rPr>
              <a:t>and</a:t>
            </a:r>
            <a:endParaRPr sz="2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three </a:t>
            </a:r>
            <a:r>
              <a:rPr sz="2200" spc="-60" dirty="0">
                <a:solidFill>
                  <a:srgbClr val="404040"/>
                </a:solidFill>
                <a:latin typeface="Arial"/>
                <a:cs typeface="Arial"/>
              </a:rPr>
              <a:t>screw</a:t>
            </a:r>
            <a:r>
              <a:rPr sz="22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40" dirty="0">
                <a:solidFill>
                  <a:srgbClr val="404040"/>
                </a:solidFill>
                <a:latin typeface="Arial"/>
                <a:cs typeface="Arial"/>
              </a:rPr>
              <a:t>limitation</a:t>
            </a:r>
            <a:endParaRPr sz="2200">
              <a:latin typeface="Arial"/>
              <a:cs typeface="Arial"/>
            </a:endParaRPr>
          </a:p>
          <a:p>
            <a:pPr marL="355600" marR="669290" indent="-355600">
              <a:lnSpc>
                <a:spcPct val="100000"/>
              </a:lnSpc>
              <a:spcBef>
                <a:spcPts val="364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200" spc="-20" dirty="0">
                <a:solidFill>
                  <a:srgbClr val="404040"/>
                </a:solidFill>
                <a:latin typeface="Arial"/>
                <a:cs typeface="Arial"/>
              </a:rPr>
              <a:t>Newer </a:t>
            </a:r>
            <a:r>
              <a:rPr sz="2200" spc="-50" dirty="0">
                <a:solidFill>
                  <a:srgbClr val="404040"/>
                </a:solidFill>
                <a:latin typeface="Arial"/>
                <a:cs typeface="Arial"/>
              </a:rPr>
              <a:t>devices </a:t>
            </a:r>
            <a:r>
              <a:rPr sz="2200" spc="4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200" spc="-25" dirty="0">
                <a:solidFill>
                  <a:srgbClr val="404040"/>
                </a:solidFill>
                <a:latin typeface="Arial"/>
                <a:cs typeface="Arial"/>
              </a:rPr>
              <a:t>enhanced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fixation </a:t>
            </a:r>
            <a:r>
              <a:rPr sz="2200" spc="-130" dirty="0">
                <a:solidFill>
                  <a:srgbClr val="404040"/>
                </a:solidFill>
                <a:latin typeface="Arial"/>
                <a:cs typeface="Arial"/>
              </a:rPr>
              <a:t>–</a:t>
            </a:r>
            <a:r>
              <a:rPr sz="2200" spc="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325" dirty="0">
                <a:solidFill>
                  <a:srgbClr val="404040"/>
                </a:solidFill>
                <a:latin typeface="Arial"/>
                <a:cs typeface="Arial"/>
              </a:rPr>
              <a:t>IT</a:t>
            </a:r>
            <a:endParaRPr sz="2200">
              <a:latin typeface="Arial"/>
              <a:cs typeface="Arial"/>
            </a:endParaRPr>
          </a:p>
          <a:p>
            <a:pPr marR="567690" algn="ctr">
              <a:lnSpc>
                <a:spcPct val="100000"/>
              </a:lnSpc>
            </a:pPr>
            <a:r>
              <a:rPr sz="2200" spc="-15" dirty="0">
                <a:solidFill>
                  <a:srgbClr val="404040"/>
                </a:solidFill>
                <a:latin typeface="Arial"/>
                <a:cs typeface="Arial"/>
              </a:rPr>
              <a:t>fractures </a:t>
            </a:r>
            <a:r>
              <a:rPr sz="2200" spc="4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subtrochanteric</a:t>
            </a:r>
            <a:r>
              <a:rPr sz="22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Arial"/>
                <a:cs typeface="Arial"/>
              </a:rPr>
              <a:t>extension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504520"/>
            <a:ext cx="53105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25" dirty="0"/>
              <a:t>HYBRID </a:t>
            </a:r>
            <a:r>
              <a:rPr spc="-200" dirty="0"/>
              <a:t>LOCKING </a:t>
            </a:r>
            <a:r>
              <a:rPr spc="-340" dirty="0"/>
              <a:t>PLATE</a:t>
            </a:r>
            <a:r>
              <a:rPr spc="-325" dirty="0"/>
              <a:t> </a:t>
            </a:r>
            <a:r>
              <a:rPr spc="-204" dirty="0"/>
              <a:t>–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4252" y="1053846"/>
            <a:ext cx="43840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35" dirty="0">
                <a:solidFill>
                  <a:srgbClr val="252525"/>
                </a:solidFill>
                <a:latin typeface="Arial"/>
                <a:cs typeface="Arial"/>
              </a:rPr>
              <a:t>SMITH </a:t>
            </a:r>
            <a:r>
              <a:rPr sz="3600" spc="-25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3600" spc="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3600" spc="-265" dirty="0">
                <a:solidFill>
                  <a:srgbClr val="252525"/>
                </a:solidFill>
                <a:latin typeface="Arial"/>
                <a:cs typeface="Arial"/>
              </a:rPr>
              <a:t>NEPHEW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300728" y="2133600"/>
            <a:ext cx="1876044" cy="377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504520"/>
            <a:ext cx="63468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0" dirty="0"/>
              <a:t>CEPHALOMEDULLARY</a:t>
            </a:r>
            <a:r>
              <a:rPr spc="-75" dirty="0"/>
              <a:t> </a:t>
            </a:r>
            <a:r>
              <a:rPr spc="-335" dirty="0"/>
              <a:t>DEVICES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2075814"/>
            <a:ext cx="6300470" cy="3631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200" spc="-15" dirty="0">
                <a:solidFill>
                  <a:srgbClr val="404040"/>
                </a:solidFill>
                <a:latin typeface="Arial"/>
                <a:cs typeface="Arial"/>
              </a:rPr>
              <a:t>Inserted </a:t>
            </a:r>
            <a:r>
              <a:rPr sz="2200" spc="50" dirty="0">
                <a:solidFill>
                  <a:srgbClr val="404040"/>
                </a:solidFill>
                <a:latin typeface="Arial"/>
                <a:cs typeface="Arial"/>
              </a:rPr>
              <a:t>through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piriformis </a:t>
            </a:r>
            <a:r>
              <a:rPr sz="2200" spc="-65" dirty="0">
                <a:solidFill>
                  <a:srgbClr val="404040"/>
                </a:solidFill>
                <a:latin typeface="Arial"/>
                <a:cs typeface="Arial"/>
              </a:rPr>
              <a:t>fossa </a:t>
            </a:r>
            <a:r>
              <a:rPr sz="2200" spc="-170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lateral 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greater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trochanter </a:t>
            </a:r>
            <a:r>
              <a:rPr sz="2200" spc="-170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medial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greater</a:t>
            </a:r>
            <a:r>
              <a:rPr sz="2200" spc="-3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trochanter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63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200" spc="-45" dirty="0">
                <a:solidFill>
                  <a:srgbClr val="404040"/>
                </a:solidFill>
                <a:latin typeface="Arial"/>
                <a:cs typeface="Arial"/>
              </a:rPr>
              <a:t>Femoral </a:t>
            </a:r>
            <a:r>
              <a:rPr sz="2200" spc="-25" dirty="0">
                <a:solidFill>
                  <a:srgbClr val="404040"/>
                </a:solidFill>
                <a:latin typeface="Arial"/>
                <a:cs typeface="Arial"/>
              </a:rPr>
              <a:t>head </a:t>
            </a:r>
            <a:r>
              <a:rPr sz="2200" spc="30" dirty="0">
                <a:solidFill>
                  <a:srgbClr val="404040"/>
                </a:solidFill>
                <a:latin typeface="Arial"/>
                <a:cs typeface="Arial"/>
              </a:rPr>
              <a:t>component </a:t>
            </a:r>
            <a:r>
              <a:rPr sz="2200" spc="-130" dirty="0">
                <a:solidFill>
                  <a:srgbClr val="404040"/>
                </a:solidFill>
                <a:latin typeface="Arial"/>
                <a:cs typeface="Arial"/>
              </a:rPr>
              <a:t>–</a:t>
            </a:r>
            <a:r>
              <a:rPr sz="2200" spc="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screw/blade</a:t>
            </a:r>
            <a:endParaRPr sz="2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interlocked </a:t>
            </a:r>
            <a:r>
              <a:rPr sz="2200" spc="4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nail</a:t>
            </a:r>
            <a:r>
              <a:rPr sz="22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30" dirty="0">
                <a:solidFill>
                  <a:srgbClr val="404040"/>
                </a:solidFill>
                <a:latin typeface="Arial"/>
                <a:cs typeface="Arial"/>
              </a:rPr>
              <a:t>component</a:t>
            </a:r>
            <a:endParaRPr sz="2200">
              <a:latin typeface="Arial"/>
              <a:cs typeface="Arial"/>
            </a:endParaRPr>
          </a:p>
          <a:p>
            <a:pPr marL="355600" marR="95885" indent="-342900">
              <a:lnSpc>
                <a:spcPct val="100000"/>
              </a:lnSpc>
              <a:spcBef>
                <a:spcPts val="364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200" spc="-25" dirty="0">
                <a:solidFill>
                  <a:srgbClr val="404040"/>
                </a:solidFill>
                <a:latin typeface="Arial"/>
                <a:cs typeface="Arial"/>
              </a:rPr>
              <a:t>Dissatisfaction </a:t>
            </a:r>
            <a:r>
              <a:rPr sz="2200" spc="4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200" spc="-75" dirty="0">
                <a:solidFill>
                  <a:srgbClr val="404040"/>
                </a:solidFill>
                <a:latin typeface="Arial"/>
                <a:cs typeface="Arial"/>
              </a:rPr>
              <a:t>use </a:t>
            </a:r>
            <a:r>
              <a:rPr sz="22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200" spc="-110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sliding </a:t>
            </a:r>
            <a:r>
              <a:rPr sz="2200" spc="40" dirty="0">
                <a:solidFill>
                  <a:srgbClr val="404040"/>
                </a:solidFill>
                <a:latin typeface="Arial"/>
                <a:cs typeface="Arial"/>
              </a:rPr>
              <a:t>hip </a:t>
            </a:r>
            <a:r>
              <a:rPr sz="2200" spc="-60" dirty="0">
                <a:solidFill>
                  <a:srgbClr val="404040"/>
                </a:solidFill>
                <a:latin typeface="Arial"/>
                <a:cs typeface="Arial"/>
              </a:rPr>
              <a:t>screw </a:t>
            </a:r>
            <a:r>
              <a:rPr sz="2200" spc="-280" dirty="0">
                <a:solidFill>
                  <a:srgbClr val="404040"/>
                </a:solidFill>
                <a:latin typeface="Arial"/>
                <a:cs typeface="Arial"/>
              </a:rPr>
              <a:t>in  </a:t>
            </a:r>
            <a:r>
              <a:rPr sz="2200" spc="-15" dirty="0">
                <a:solidFill>
                  <a:srgbClr val="404040"/>
                </a:solidFill>
                <a:latin typeface="Arial"/>
                <a:cs typeface="Arial"/>
              </a:rPr>
              <a:t>unstable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fracture patterns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led </a:t>
            </a:r>
            <a:r>
              <a:rPr sz="2200" spc="9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development </a:t>
            </a:r>
            <a:r>
              <a:rPr sz="2200" spc="70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intramedullary </a:t>
            </a:r>
            <a:r>
              <a:rPr sz="2200" spc="40" dirty="0">
                <a:solidFill>
                  <a:srgbClr val="404040"/>
                </a:solidFill>
                <a:latin typeface="Arial"/>
                <a:cs typeface="Arial"/>
              </a:rPr>
              <a:t>hip </a:t>
            </a:r>
            <a:r>
              <a:rPr sz="2200" spc="-60" dirty="0">
                <a:solidFill>
                  <a:srgbClr val="404040"/>
                </a:solidFill>
                <a:latin typeface="Arial"/>
                <a:cs typeface="Arial"/>
              </a:rPr>
              <a:t>screw  devices.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504520"/>
            <a:ext cx="63468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0" dirty="0"/>
              <a:t>CEPHALOMEDULLARY</a:t>
            </a:r>
            <a:r>
              <a:rPr spc="-75" dirty="0"/>
              <a:t> </a:t>
            </a:r>
            <a:r>
              <a:rPr spc="-335" dirty="0"/>
              <a:t>DEVICES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78509" y="2081911"/>
            <a:ext cx="8003540" cy="4624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80" dirty="0">
                <a:solidFill>
                  <a:srgbClr val="404040"/>
                </a:solidFill>
                <a:latin typeface="Arial"/>
                <a:cs typeface="Arial"/>
              </a:rPr>
              <a:t>Russell </a:t>
            </a:r>
            <a:r>
              <a:rPr sz="2000" spc="-30" dirty="0">
                <a:solidFill>
                  <a:srgbClr val="404040"/>
                </a:solidFill>
                <a:latin typeface="Arial"/>
                <a:cs typeface="Arial"/>
              </a:rPr>
              <a:t>classified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cephalomedullary </a:t>
            </a:r>
            <a:r>
              <a:rPr sz="2000" spc="-30" dirty="0">
                <a:solidFill>
                  <a:srgbClr val="404040"/>
                </a:solidFill>
                <a:latin typeface="Arial"/>
                <a:cs typeface="Arial"/>
              </a:rPr>
              <a:t>nails </a:t>
            </a:r>
            <a:r>
              <a:rPr sz="2000" spc="55" dirty="0">
                <a:solidFill>
                  <a:srgbClr val="404040"/>
                </a:solidFill>
                <a:latin typeface="Arial"/>
                <a:cs typeface="Arial"/>
              </a:rPr>
              <a:t>into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four</a:t>
            </a:r>
            <a:r>
              <a:rPr sz="2000" spc="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100" dirty="0">
                <a:solidFill>
                  <a:srgbClr val="404040"/>
                </a:solidFill>
                <a:latin typeface="Arial"/>
                <a:cs typeface="Arial"/>
              </a:rPr>
              <a:t>classes: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950">
              <a:latin typeface="Arial"/>
              <a:cs typeface="Arial"/>
            </a:endParaRPr>
          </a:p>
          <a:p>
            <a:pPr marL="355600" marR="235585" indent="-343535">
              <a:lnSpc>
                <a:spcPct val="100000"/>
              </a:lnSpc>
              <a:spcBef>
                <a:spcPts val="5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000" spc="10" dirty="0">
                <a:solidFill>
                  <a:srgbClr val="404040"/>
                </a:solidFill>
                <a:latin typeface="Arial"/>
                <a:cs typeface="Arial"/>
              </a:rPr>
              <a:t>Impaction/Y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nail </a:t>
            </a:r>
            <a:r>
              <a:rPr sz="2000" spc="-90" dirty="0">
                <a:solidFill>
                  <a:srgbClr val="404040"/>
                </a:solidFill>
                <a:latin typeface="Arial"/>
                <a:cs typeface="Arial"/>
              </a:rPr>
              <a:t>class </a:t>
            </a:r>
            <a:r>
              <a:rPr sz="2000" spc="-114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000" spc="25" dirty="0">
                <a:solidFill>
                  <a:srgbClr val="404040"/>
                </a:solidFill>
                <a:latin typeface="Arial"/>
                <a:cs typeface="Arial"/>
              </a:rPr>
              <a:t>originated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000" spc="-30" dirty="0">
                <a:solidFill>
                  <a:srgbClr val="404040"/>
                </a:solidFill>
                <a:latin typeface="Arial"/>
                <a:cs typeface="Arial"/>
              </a:rPr>
              <a:t>Kuntscher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nail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000" spc="-65" dirty="0">
                <a:solidFill>
                  <a:srgbClr val="404040"/>
                </a:solidFill>
                <a:latin typeface="Arial"/>
                <a:cs typeface="Arial"/>
              </a:rPr>
              <a:t>current  </a:t>
            </a:r>
            <a:r>
              <a:rPr sz="2000" spc="-120" dirty="0">
                <a:solidFill>
                  <a:srgbClr val="404040"/>
                </a:solidFill>
                <a:latin typeface="Arial"/>
                <a:cs typeface="Arial"/>
              </a:rPr>
              <a:t>TFN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nail</a:t>
            </a:r>
            <a:r>
              <a:rPr sz="2000" spc="9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55" dirty="0">
                <a:solidFill>
                  <a:srgbClr val="404040"/>
                </a:solidFill>
                <a:latin typeface="Arial"/>
                <a:cs typeface="Arial"/>
              </a:rPr>
              <a:t>(Synthes)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A42F0F"/>
              </a:buClr>
              <a:buFont typeface="Arial"/>
              <a:buChar char=""/>
            </a:pPr>
            <a:endParaRPr sz="2950"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Dynamic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compression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2000" spc="-50" dirty="0">
                <a:solidFill>
                  <a:srgbClr val="404040"/>
                </a:solidFill>
                <a:latin typeface="Arial"/>
                <a:cs typeface="Arial"/>
              </a:rPr>
              <a:t>Gamma </a:t>
            </a:r>
            <a:r>
              <a:rPr sz="2000" spc="-114" dirty="0">
                <a:solidFill>
                  <a:srgbClr val="404040"/>
                </a:solidFill>
                <a:latin typeface="Arial"/>
                <a:cs typeface="Arial"/>
              </a:rPr>
              <a:t>Class –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large </a:t>
            </a:r>
            <a:r>
              <a:rPr sz="2000" spc="-20" dirty="0">
                <a:solidFill>
                  <a:srgbClr val="404040"/>
                </a:solidFill>
                <a:latin typeface="Arial"/>
                <a:cs typeface="Arial"/>
              </a:rPr>
              <a:t>head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nail </a:t>
            </a:r>
            <a:r>
              <a:rPr sz="2000" spc="-35" dirty="0">
                <a:solidFill>
                  <a:srgbClr val="404040"/>
                </a:solidFill>
                <a:latin typeface="Arial"/>
                <a:cs typeface="Arial"/>
              </a:rPr>
              <a:t>component 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000" spc="-95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single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large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lag</a:t>
            </a: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60" dirty="0">
                <a:solidFill>
                  <a:srgbClr val="404040"/>
                </a:solidFill>
                <a:latin typeface="Arial"/>
                <a:cs typeface="Arial"/>
              </a:rPr>
              <a:t>screw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A42F0F"/>
              </a:buClr>
              <a:buFont typeface="Arial"/>
              <a:buChar char=""/>
            </a:pPr>
            <a:endParaRPr sz="3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Reconstruction </a:t>
            </a:r>
            <a:r>
              <a:rPr sz="2000" spc="-90" dirty="0">
                <a:solidFill>
                  <a:srgbClr val="404040"/>
                </a:solidFill>
                <a:latin typeface="Arial"/>
                <a:cs typeface="Arial"/>
              </a:rPr>
              <a:t>class </a:t>
            </a:r>
            <a:r>
              <a:rPr sz="2000" spc="-110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000" spc="-75" dirty="0">
                <a:solidFill>
                  <a:srgbClr val="404040"/>
                </a:solidFill>
                <a:latin typeface="Arial"/>
                <a:cs typeface="Arial"/>
              </a:rPr>
              <a:t>Russell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000" spc="-30" dirty="0">
                <a:solidFill>
                  <a:srgbClr val="404040"/>
                </a:solidFill>
                <a:latin typeface="Arial"/>
                <a:cs typeface="Arial"/>
              </a:rPr>
              <a:t>Taylor 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(Smith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and</a:t>
            </a:r>
            <a:r>
              <a:rPr sz="2000" spc="2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"/>
                <a:cs typeface="Arial"/>
              </a:rPr>
              <a:t>Nephew)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A42F0F"/>
              </a:buClr>
              <a:buFont typeface="Arial"/>
              <a:buChar char=""/>
            </a:pPr>
            <a:endParaRPr sz="5000">
              <a:latin typeface="Arial"/>
              <a:cs typeface="Arial"/>
            </a:endParaRPr>
          </a:p>
          <a:p>
            <a:pPr marL="355600" marR="186690" indent="-343535">
              <a:lnSpc>
                <a:spcPct val="100000"/>
              </a:lnSpc>
              <a:spcBef>
                <a:spcPts val="5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000" spc="15" dirty="0">
                <a:solidFill>
                  <a:srgbClr val="404040"/>
                </a:solidFill>
                <a:latin typeface="Arial"/>
                <a:cs typeface="Arial"/>
              </a:rPr>
              <a:t>Other </a:t>
            </a:r>
            <a:r>
              <a:rPr sz="2000" spc="50" dirty="0">
                <a:solidFill>
                  <a:srgbClr val="404040"/>
                </a:solidFill>
                <a:latin typeface="Arial"/>
                <a:cs typeface="Arial"/>
              </a:rPr>
              <a:t>IM </a:t>
            </a:r>
            <a:r>
              <a:rPr sz="2000" spc="-45" dirty="0">
                <a:solidFill>
                  <a:srgbClr val="404040"/>
                </a:solidFill>
                <a:latin typeface="Arial"/>
                <a:cs typeface="Arial"/>
              </a:rPr>
              <a:t>devices </a:t>
            </a:r>
            <a:r>
              <a:rPr sz="2000" spc="-114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000" spc="-60" dirty="0">
                <a:solidFill>
                  <a:srgbClr val="404040"/>
                </a:solidFill>
                <a:latin typeface="Arial"/>
                <a:cs typeface="Arial"/>
              </a:rPr>
              <a:t>Ender’s </a:t>
            </a:r>
            <a:r>
              <a:rPr sz="2000" spc="-25" dirty="0">
                <a:solidFill>
                  <a:srgbClr val="404040"/>
                </a:solidFill>
                <a:latin typeface="Arial"/>
                <a:cs typeface="Arial"/>
              </a:rPr>
              <a:t>nail, </a:t>
            </a:r>
            <a:r>
              <a:rPr sz="2000" spc="-15" dirty="0">
                <a:solidFill>
                  <a:srgbClr val="404040"/>
                </a:solidFill>
                <a:latin typeface="Arial"/>
                <a:cs typeface="Arial"/>
              </a:rPr>
              <a:t>single </a:t>
            </a:r>
            <a:r>
              <a:rPr sz="2000" spc="45" dirty="0">
                <a:solidFill>
                  <a:srgbClr val="404040"/>
                </a:solidFill>
                <a:latin typeface="Arial"/>
                <a:cs typeface="Arial"/>
              </a:rPr>
              <a:t>rigid </a:t>
            </a:r>
            <a:r>
              <a:rPr sz="2000" spc="-5" dirty="0">
                <a:solidFill>
                  <a:srgbClr val="404040"/>
                </a:solidFill>
                <a:latin typeface="Arial"/>
                <a:cs typeface="Arial"/>
              </a:rPr>
              <a:t>condylocephalic </a:t>
            </a:r>
            <a:r>
              <a:rPr sz="2000" spc="50" dirty="0">
                <a:solidFill>
                  <a:srgbClr val="404040"/>
                </a:solidFill>
                <a:latin typeface="Arial"/>
                <a:cs typeface="Arial"/>
              </a:rPr>
              <a:t>rod </a:t>
            </a:r>
            <a:r>
              <a:rPr sz="2000" spc="-204" dirty="0">
                <a:solidFill>
                  <a:srgbClr val="404040"/>
                </a:solidFill>
                <a:latin typeface="Arial"/>
                <a:cs typeface="Arial"/>
              </a:rPr>
              <a:t>of  </a:t>
            </a:r>
            <a:r>
              <a:rPr sz="2000" spc="-30" dirty="0">
                <a:solidFill>
                  <a:srgbClr val="404040"/>
                </a:solidFill>
                <a:latin typeface="Arial"/>
                <a:cs typeface="Arial"/>
              </a:rPr>
              <a:t>Harris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2153" y="304800"/>
            <a:ext cx="7648447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0" dirty="0"/>
              <a:t>CEPHALOMEDULLARY </a:t>
            </a:r>
            <a:r>
              <a:rPr spc="-170" dirty="0"/>
              <a:t>NAILS</a:t>
            </a:r>
            <a:r>
              <a:rPr spc="160" dirty="0"/>
              <a:t> </a:t>
            </a:r>
            <a:r>
              <a:rPr spc="240"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4400" y="1219200"/>
            <a:ext cx="288417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15" dirty="0">
                <a:solidFill>
                  <a:srgbClr val="252525"/>
                </a:solidFill>
                <a:latin typeface="Arial"/>
                <a:cs typeface="Arial"/>
              </a:rPr>
              <a:t>ADVANTAGES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722831"/>
            <a:ext cx="8073390" cy="40659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2900" marR="5715" indent="-342900" algn="r">
              <a:lnSpc>
                <a:spcPct val="100000"/>
              </a:lnSpc>
              <a:spcBef>
                <a:spcPts val="105"/>
              </a:spcBef>
              <a:buClr>
                <a:srgbClr val="A42F0F"/>
              </a:buClr>
              <a:buChar char=""/>
              <a:tabLst>
                <a:tab pos="342900" algn="l"/>
                <a:tab pos="1383665" algn="l"/>
                <a:tab pos="1741805" algn="l"/>
                <a:tab pos="2127250" algn="l"/>
                <a:tab pos="3211195" algn="l"/>
                <a:tab pos="4715510" algn="l"/>
                <a:tab pos="5807075" algn="l"/>
                <a:tab pos="6529070" algn="l"/>
                <a:tab pos="7557134" algn="l"/>
              </a:tabLst>
            </a:pPr>
            <a:r>
              <a:rPr sz="2000" spc="-85" dirty="0">
                <a:latin typeface="Arial"/>
                <a:cs typeface="Arial"/>
              </a:rPr>
              <a:t>Beca</a:t>
            </a:r>
            <a:r>
              <a:rPr sz="2000" spc="-80" dirty="0">
                <a:latin typeface="Arial"/>
                <a:cs typeface="Arial"/>
              </a:rPr>
              <a:t>u</a:t>
            </a:r>
            <a:r>
              <a:rPr sz="2000" spc="-110" dirty="0">
                <a:latin typeface="Arial"/>
                <a:cs typeface="Arial"/>
              </a:rPr>
              <a:t>s</a:t>
            </a:r>
            <a:r>
              <a:rPr sz="2000" spc="-114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65" dirty="0">
                <a:latin typeface="Arial"/>
                <a:cs typeface="Arial"/>
              </a:rPr>
              <a:t>of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5" dirty="0">
                <a:latin typeface="Arial"/>
                <a:cs typeface="Arial"/>
              </a:rPr>
              <a:t>it</a:t>
            </a:r>
            <a:r>
              <a:rPr sz="2000" spc="5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	loc</a:t>
            </a:r>
            <a:r>
              <a:rPr sz="2000" spc="5" dirty="0">
                <a:latin typeface="Arial"/>
                <a:cs typeface="Arial"/>
              </a:rPr>
              <a:t>ation,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25" dirty="0">
                <a:latin typeface="Arial"/>
                <a:cs typeface="Arial"/>
              </a:rPr>
              <a:t>th</a:t>
            </a:r>
            <a:r>
              <a:rPr sz="2000" spc="20" dirty="0">
                <a:latin typeface="Arial"/>
                <a:cs typeface="Arial"/>
              </a:rPr>
              <a:t>e</a:t>
            </a:r>
            <a:r>
              <a:rPr sz="2000" spc="5" dirty="0">
                <a:latin typeface="Arial"/>
                <a:cs typeface="Arial"/>
              </a:rPr>
              <a:t>or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5" dirty="0">
                <a:latin typeface="Arial"/>
                <a:cs typeface="Arial"/>
              </a:rPr>
              <a:t>tically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50" dirty="0">
                <a:latin typeface="Arial"/>
                <a:cs typeface="Arial"/>
              </a:rPr>
              <a:t>pro</a:t>
            </a:r>
            <a:r>
              <a:rPr sz="2000" dirty="0">
                <a:latin typeface="Arial"/>
                <a:cs typeface="Arial"/>
              </a:rPr>
              <a:t>v</a:t>
            </a:r>
            <a:r>
              <a:rPr sz="2000" spc="-10" dirty="0">
                <a:latin typeface="Arial"/>
                <a:cs typeface="Arial"/>
              </a:rPr>
              <a:t>i</a:t>
            </a:r>
            <a:r>
              <a:rPr sz="2000" dirty="0">
                <a:latin typeface="Arial"/>
                <a:cs typeface="Arial"/>
              </a:rPr>
              <a:t>d</a:t>
            </a:r>
            <a:r>
              <a:rPr sz="2000" spc="-15" dirty="0">
                <a:latin typeface="Arial"/>
                <a:cs typeface="Arial"/>
              </a:rPr>
              <a:t>e</a:t>
            </a:r>
            <a:r>
              <a:rPr sz="2000" spc="-150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55" dirty="0">
                <a:latin typeface="Arial"/>
                <a:cs typeface="Arial"/>
              </a:rPr>
              <a:t>mo</a:t>
            </a:r>
            <a:r>
              <a:rPr sz="2000" spc="35" dirty="0">
                <a:latin typeface="Arial"/>
                <a:cs typeface="Arial"/>
              </a:rPr>
              <a:t>r</a:t>
            </a:r>
            <a:r>
              <a:rPr sz="2000" spc="-6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5" dirty="0">
                <a:latin typeface="Arial"/>
                <a:cs typeface="Arial"/>
              </a:rPr>
              <a:t>e</a:t>
            </a:r>
            <a:r>
              <a:rPr sz="2000" spc="-10" dirty="0">
                <a:latin typeface="Arial"/>
                <a:cs typeface="Arial"/>
              </a:rPr>
              <a:t>f</a:t>
            </a:r>
            <a:r>
              <a:rPr sz="2000" spc="75" dirty="0">
                <a:latin typeface="Arial"/>
                <a:cs typeface="Arial"/>
              </a:rPr>
              <a:t>f</a:t>
            </a:r>
            <a:r>
              <a:rPr sz="2000" spc="-15" dirty="0">
                <a:latin typeface="Arial"/>
                <a:cs typeface="Arial"/>
              </a:rPr>
              <a:t>i</a:t>
            </a:r>
            <a:r>
              <a:rPr sz="2000" spc="-35" dirty="0">
                <a:latin typeface="Arial"/>
                <a:cs typeface="Arial"/>
              </a:rPr>
              <a:t>c</a:t>
            </a:r>
            <a:r>
              <a:rPr sz="2000" spc="40" dirty="0">
                <a:latin typeface="Arial"/>
                <a:cs typeface="Arial"/>
              </a:rPr>
              <a:t>i</a:t>
            </a:r>
            <a:r>
              <a:rPr sz="2000" spc="25" dirty="0">
                <a:latin typeface="Arial"/>
                <a:cs typeface="Arial"/>
              </a:rPr>
              <a:t>ent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5" dirty="0">
                <a:latin typeface="Arial"/>
                <a:cs typeface="Arial"/>
              </a:rPr>
              <a:t>loa</a:t>
            </a:r>
            <a:r>
              <a:rPr sz="2000" spc="65" dirty="0">
                <a:latin typeface="Arial"/>
                <a:cs typeface="Arial"/>
              </a:rPr>
              <a:t>d</a:t>
            </a:r>
            <a:endParaRPr sz="2000">
              <a:latin typeface="Arial"/>
              <a:cs typeface="Arial"/>
            </a:endParaRPr>
          </a:p>
          <a:p>
            <a:pPr marR="7620" algn="r">
              <a:lnSpc>
                <a:spcPct val="100000"/>
              </a:lnSpc>
              <a:tabLst>
                <a:tab pos="1505585" algn="l"/>
                <a:tab pos="2659380" algn="l"/>
                <a:tab pos="3846829" algn="l"/>
                <a:tab pos="4625975" algn="l"/>
                <a:tab pos="6010910" algn="l"/>
                <a:tab pos="7016115" algn="l"/>
              </a:tabLst>
            </a:pPr>
            <a:r>
              <a:rPr sz="2000" spc="15" dirty="0">
                <a:latin typeface="Arial"/>
                <a:cs typeface="Arial"/>
              </a:rPr>
              <a:t>tra</a:t>
            </a:r>
            <a:r>
              <a:rPr sz="2000" spc="35" dirty="0">
                <a:latin typeface="Arial"/>
                <a:cs typeface="Arial"/>
              </a:rPr>
              <a:t>n</a:t>
            </a:r>
            <a:r>
              <a:rPr sz="2000" spc="-35" dirty="0">
                <a:latin typeface="Arial"/>
                <a:cs typeface="Arial"/>
              </a:rPr>
              <a:t>sfe</a:t>
            </a:r>
            <a:r>
              <a:rPr sz="2000" spc="-25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15" dirty="0">
                <a:latin typeface="Arial"/>
                <a:cs typeface="Arial"/>
              </a:rPr>
              <a:t>than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60" dirty="0">
                <a:latin typeface="Arial"/>
                <a:cs typeface="Arial"/>
              </a:rPr>
              <a:t>d</a:t>
            </a:r>
            <a:r>
              <a:rPr sz="2000" spc="45" dirty="0">
                <a:latin typeface="Arial"/>
                <a:cs typeface="Arial"/>
              </a:rPr>
              <a:t>o</a:t>
            </a:r>
            <a:r>
              <a:rPr sz="2000" spc="-110" dirty="0">
                <a:latin typeface="Arial"/>
                <a:cs typeface="Arial"/>
              </a:rPr>
              <a:t>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95" dirty="0">
                <a:latin typeface="Arial"/>
                <a:cs typeface="Arial"/>
              </a:rPr>
              <a:t>a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35" dirty="0">
                <a:latin typeface="Arial"/>
                <a:cs typeface="Arial"/>
              </a:rPr>
              <a:t>sl</a:t>
            </a:r>
            <a:r>
              <a:rPr sz="2000" spc="-30" dirty="0">
                <a:latin typeface="Arial"/>
                <a:cs typeface="Arial"/>
              </a:rPr>
              <a:t>i</a:t>
            </a:r>
            <a:r>
              <a:rPr sz="2000" spc="75" dirty="0">
                <a:latin typeface="Arial"/>
                <a:cs typeface="Arial"/>
              </a:rPr>
              <a:t>d</a:t>
            </a:r>
            <a:r>
              <a:rPr sz="2000" spc="20" dirty="0">
                <a:latin typeface="Arial"/>
                <a:cs typeface="Arial"/>
              </a:rPr>
              <a:t>i</a:t>
            </a:r>
            <a:r>
              <a:rPr sz="2000" spc="40" dirty="0">
                <a:latin typeface="Arial"/>
                <a:cs typeface="Arial"/>
              </a:rPr>
              <a:t>ng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40" dirty="0">
                <a:latin typeface="Arial"/>
                <a:cs typeface="Arial"/>
              </a:rPr>
              <a:t>hip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55" dirty="0">
                <a:latin typeface="Arial"/>
                <a:cs typeface="Arial"/>
              </a:rPr>
              <a:t>scre</a:t>
            </a:r>
            <a:r>
              <a:rPr sz="2000" spc="-75" dirty="0">
                <a:latin typeface="Arial"/>
                <a:cs typeface="Arial"/>
              </a:rPr>
              <a:t>w</a:t>
            </a:r>
            <a:r>
              <a:rPr sz="2000" spc="-125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95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5"/>
              </a:spcBef>
              <a:buClr>
                <a:srgbClr val="A42F0F"/>
              </a:buClr>
              <a:buChar char=""/>
              <a:tabLst>
                <a:tab pos="355600" algn="l"/>
                <a:tab pos="3519804" algn="l"/>
                <a:tab pos="7305675" algn="l"/>
              </a:tabLst>
            </a:pPr>
            <a:r>
              <a:rPr sz="2000" spc="-70" dirty="0">
                <a:latin typeface="Arial"/>
                <a:cs typeface="Arial"/>
              </a:rPr>
              <a:t>The </a:t>
            </a:r>
            <a:r>
              <a:rPr sz="2000" spc="5" dirty="0">
                <a:latin typeface="Arial"/>
                <a:cs typeface="Arial"/>
              </a:rPr>
              <a:t>shorter </a:t>
            </a:r>
            <a:r>
              <a:rPr sz="2000" spc="-25" dirty="0">
                <a:latin typeface="Arial"/>
                <a:cs typeface="Arial"/>
              </a:rPr>
              <a:t>lever </a:t>
            </a:r>
            <a:r>
              <a:rPr sz="2000" spc="-5" dirty="0">
                <a:latin typeface="Arial"/>
                <a:cs typeface="Arial"/>
              </a:rPr>
              <a:t>arm </a:t>
            </a:r>
            <a:r>
              <a:rPr sz="2000" spc="65" dirty="0">
                <a:latin typeface="Arial"/>
                <a:cs typeface="Arial"/>
              </a:rPr>
              <a:t>of </a:t>
            </a:r>
            <a:r>
              <a:rPr sz="2000" spc="20" dirty="0">
                <a:latin typeface="Arial"/>
                <a:cs typeface="Arial"/>
              </a:rPr>
              <a:t>the </a:t>
            </a:r>
            <a:r>
              <a:rPr sz="2000" spc="5" dirty="0">
                <a:latin typeface="Arial"/>
                <a:cs typeface="Arial"/>
              </a:rPr>
              <a:t>intramedullary </a:t>
            </a:r>
            <a:r>
              <a:rPr sz="2000" spc="-25" dirty="0">
                <a:latin typeface="Arial"/>
                <a:cs typeface="Arial"/>
              </a:rPr>
              <a:t>device </a:t>
            </a:r>
            <a:r>
              <a:rPr sz="2000" spc="-50" dirty="0">
                <a:latin typeface="Arial"/>
                <a:cs typeface="Arial"/>
              </a:rPr>
              <a:t>can </a:t>
            </a:r>
            <a:r>
              <a:rPr sz="2000" spc="-5" dirty="0">
                <a:latin typeface="Arial"/>
                <a:cs typeface="Arial"/>
              </a:rPr>
              <a:t>be </a:t>
            </a:r>
            <a:r>
              <a:rPr sz="2000" spc="-85" dirty="0">
                <a:latin typeface="Arial"/>
                <a:cs typeface="Arial"/>
              </a:rPr>
              <a:t>expected  </a:t>
            </a:r>
            <a:r>
              <a:rPr sz="2000" spc="90" dirty="0">
                <a:latin typeface="Arial"/>
                <a:cs typeface="Arial"/>
              </a:rPr>
              <a:t>to </a:t>
            </a:r>
            <a:r>
              <a:rPr sz="2000" spc="-55" dirty="0">
                <a:latin typeface="Arial"/>
                <a:cs typeface="Arial"/>
              </a:rPr>
              <a:t>decrease </a:t>
            </a:r>
            <a:r>
              <a:rPr sz="2000" spc="-10" dirty="0">
                <a:latin typeface="Arial"/>
                <a:cs typeface="Arial"/>
              </a:rPr>
              <a:t>tensile strain </a:t>
            </a:r>
            <a:r>
              <a:rPr sz="2000" spc="40" dirty="0">
                <a:latin typeface="Arial"/>
                <a:cs typeface="Arial"/>
              </a:rPr>
              <a:t>on </a:t>
            </a:r>
            <a:r>
              <a:rPr sz="2000" spc="25" dirty="0">
                <a:latin typeface="Arial"/>
                <a:cs typeface="Arial"/>
              </a:rPr>
              <a:t>the </a:t>
            </a:r>
            <a:r>
              <a:rPr sz="2000" spc="10" dirty="0">
                <a:latin typeface="Arial"/>
                <a:cs typeface="Arial"/>
              </a:rPr>
              <a:t>implant, thereby </a:t>
            </a:r>
            <a:r>
              <a:rPr sz="2000" spc="-25" dirty="0">
                <a:latin typeface="Arial"/>
                <a:cs typeface="Arial"/>
              </a:rPr>
              <a:t>decreasing </a:t>
            </a:r>
            <a:r>
              <a:rPr sz="2000" spc="25" dirty="0">
                <a:latin typeface="Arial"/>
                <a:cs typeface="Arial"/>
              </a:rPr>
              <a:t>the </a:t>
            </a:r>
            <a:r>
              <a:rPr sz="2000" spc="-30" dirty="0">
                <a:latin typeface="Arial"/>
                <a:cs typeface="Arial"/>
              </a:rPr>
              <a:t>risk  </a:t>
            </a:r>
            <a:r>
              <a:rPr sz="2000" spc="65" dirty="0">
                <a:latin typeface="Arial"/>
                <a:cs typeface="Arial"/>
              </a:rPr>
              <a:t>of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50" dirty="0">
                <a:latin typeface="Arial"/>
                <a:cs typeface="Arial"/>
              </a:rPr>
              <a:t>im</a:t>
            </a:r>
            <a:r>
              <a:rPr sz="2000" spc="45" dirty="0">
                <a:latin typeface="Arial"/>
                <a:cs typeface="Arial"/>
              </a:rPr>
              <a:t>p</a:t>
            </a:r>
            <a:r>
              <a:rPr sz="2000" spc="-20" dirty="0">
                <a:latin typeface="Arial"/>
                <a:cs typeface="Arial"/>
              </a:rPr>
              <a:t>l</a:t>
            </a:r>
            <a:r>
              <a:rPr sz="2000" spc="-50" dirty="0">
                <a:latin typeface="Arial"/>
                <a:cs typeface="Arial"/>
              </a:rPr>
              <a:t>a</a:t>
            </a:r>
            <a:r>
              <a:rPr sz="2000" spc="70" dirty="0">
                <a:latin typeface="Arial"/>
                <a:cs typeface="Arial"/>
              </a:rPr>
              <a:t>nt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5" dirty="0">
                <a:latin typeface="Arial"/>
                <a:cs typeface="Arial"/>
              </a:rPr>
              <a:t>fa</a:t>
            </a:r>
            <a:r>
              <a:rPr sz="2000" spc="-10" dirty="0">
                <a:latin typeface="Arial"/>
                <a:cs typeface="Arial"/>
              </a:rPr>
              <a:t>i</a:t>
            </a:r>
            <a:r>
              <a:rPr sz="2000" dirty="0">
                <a:latin typeface="Arial"/>
                <a:cs typeface="Arial"/>
              </a:rPr>
              <a:t>lur</a:t>
            </a:r>
            <a:r>
              <a:rPr sz="2000" spc="10" dirty="0">
                <a:latin typeface="Arial"/>
                <a:cs typeface="Arial"/>
              </a:rPr>
              <a:t>e</a:t>
            </a:r>
            <a:r>
              <a:rPr sz="2000" spc="-125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A42F0F"/>
              </a:buClr>
              <a:buFont typeface="Arial"/>
              <a:buChar char=""/>
            </a:pPr>
            <a:endParaRPr sz="295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-90" dirty="0">
                <a:latin typeface="Arial"/>
                <a:cs typeface="Arial"/>
              </a:rPr>
              <a:t>Because </a:t>
            </a:r>
            <a:r>
              <a:rPr sz="2000" spc="25" dirty="0">
                <a:latin typeface="Arial"/>
                <a:cs typeface="Arial"/>
              </a:rPr>
              <a:t>the </a:t>
            </a:r>
            <a:r>
              <a:rPr sz="2000" spc="10" dirty="0">
                <a:latin typeface="Arial"/>
                <a:cs typeface="Arial"/>
              </a:rPr>
              <a:t>intramedullary </a:t>
            </a:r>
            <a:r>
              <a:rPr sz="2000" spc="20" dirty="0">
                <a:latin typeface="Arial"/>
                <a:cs typeface="Arial"/>
              </a:rPr>
              <a:t>fixation </a:t>
            </a:r>
            <a:r>
              <a:rPr sz="2000" spc="-25" dirty="0">
                <a:latin typeface="Arial"/>
                <a:cs typeface="Arial"/>
              </a:rPr>
              <a:t>device </a:t>
            </a:r>
            <a:r>
              <a:rPr sz="2000" spc="-5" dirty="0">
                <a:latin typeface="Arial"/>
                <a:cs typeface="Arial"/>
              </a:rPr>
              <a:t>incorporates </a:t>
            </a:r>
            <a:r>
              <a:rPr sz="2000" spc="-95" dirty="0">
                <a:latin typeface="Arial"/>
                <a:cs typeface="Arial"/>
              </a:rPr>
              <a:t>a </a:t>
            </a:r>
            <a:r>
              <a:rPr sz="2000" spc="10" dirty="0">
                <a:latin typeface="Arial"/>
                <a:cs typeface="Arial"/>
              </a:rPr>
              <a:t>sliding </a:t>
            </a:r>
            <a:r>
              <a:rPr sz="2000" spc="-120" dirty="0">
                <a:latin typeface="Arial"/>
                <a:cs typeface="Arial"/>
              </a:rPr>
              <a:t>hip  </a:t>
            </a:r>
            <a:r>
              <a:rPr sz="2000" spc="-70" dirty="0">
                <a:latin typeface="Arial"/>
                <a:cs typeface="Arial"/>
              </a:rPr>
              <a:t>screw, </a:t>
            </a:r>
            <a:r>
              <a:rPr sz="2000" spc="25" dirty="0">
                <a:latin typeface="Arial"/>
                <a:cs typeface="Arial"/>
              </a:rPr>
              <a:t>the </a:t>
            </a:r>
            <a:r>
              <a:rPr sz="2000" spc="-15" dirty="0">
                <a:latin typeface="Arial"/>
                <a:cs typeface="Arial"/>
              </a:rPr>
              <a:t>advantage </a:t>
            </a:r>
            <a:r>
              <a:rPr sz="2000" spc="65" dirty="0">
                <a:latin typeface="Arial"/>
                <a:cs typeface="Arial"/>
              </a:rPr>
              <a:t>of </a:t>
            </a:r>
            <a:r>
              <a:rPr sz="2000" spc="25" dirty="0">
                <a:latin typeface="Arial"/>
                <a:cs typeface="Arial"/>
              </a:rPr>
              <a:t>controlled </a:t>
            </a:r>
            <a:r>
              <a:rPr sz="2000" spc="5" dirty="0">
                <a:latin typeface="Arial"/>
                <a:cs typeface="Arial"/>
              </a:rPr>
              <a:t>fracture </a:t>
            </a:r>
            <a:r>
              <a:rPr sz="2000" spc="20" dirty="0">
                <a:latin typeface="Arial"/>
                <a:cs typeface="Arial"/>
              </a:rPr>
              <a:t>impaction </a:t>
            </a:r>
            <a:r>
              <a:rPr sz="2000" spc="-60" dirty="0">
                <a:latin typeface="Arial"/>
                <a:cs typeface="Arial"/>
              </a:rPr>
              <a:t>is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spc="10" dirty="0">
                <a:latin typeface="Arial"/>
                <a:cs typeface="Arial"/>
              </a:rPr>
              <a:t>maintained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A42F0F"/>
              </a:buClr>
              <a:buFont typeface="Arial"/>
              <a:buChar char=""/>
            </a:pPr>
            <a:endParaRPr sz="2950">
              <a:latin typeface="Arial"/>
              <a:cs typeface="Arial"/>
            </a:endParaRPr>
          </a:p>
          <a:p>
            <a:pPr marL="355600" marR="215900" indent="-342900">
              <a:lnSpc>
                <a:spcPct val="100000"/>
              </a:lnSpc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000" spc="-10" dirty="0">
                <a:latin typeface="Arial"/>
                <a:cs typeface="Arial"/>
              </a:rPr>
              <a:t>Shorter </a:t>
            </a:r>
            <a:r>
              <a:rPr sz="2000" spc="5" dirty="0">
                <a:latin typeface="Arial"/>
                <a:cs typeface="Arial"/>
              </a:rPr>
              <a:t>operative </a:t>
            </a:r>
            <a:r>
              <a:rPr sz="2000" spc="40" dirty="0">
                <a:latin typeface="Arial"/>
                <a:cs typeface="Arial"/>
              </a:rPr>
              <a:t>time </a:t>
            </a:r>
            <a:r>
              <a:rPr sz="2000" dirty="0">
                <a:latin typeface="Arial"/>
                <a:cs typeface="Arial"/>
              </a:rPr>
              <a:t>and </a:t>
            </a:r>
            <a:r>
              <a:rPr sz="2000" spc="-90" dirty="0">
                <a:latin typeface="Arial"/>
                <a:cs typeface="Arial"/>
              </a:rPr>
              <a:t>less </a:t>
            </a:r>
            <a:r>
              <a:rPr sz="2000" spc="5" dirty="0">
                <a:latin typeface="Arial"/>
                <a:cs typeface="Arial"/>
              </a:rPr>
              <a:t>soft-tissue </a:t>
            </a:r>
            <a:r>
              <a:rPr sz="2000" spc="-15" dirty="0">
                <a:latin typeface="Arial"/>
                <a:cs typeface="Arial"/>
              </a:rPr>
              <a:t>dissection </a:t>
            </a:r>
            <a:r>
              <a:rPr sz="2000" spc="20" dirty="0">
                <a:latin typeface="Arial"/>
                <a:cs typeface="Arial"/>
              </a:rPr>
              <a:t>than </a:t>
            </a:r>
            <a:r>
              <a:rPr sz="2000" spc="-95" dirty="0">
                <a:latin typeface="Arial"/>
                <a:cs typeface="Arial"/>
              </a:rPr>
              <a:t>a </a:t>
            </a:r>
            <a:r>
              <a:rPr sz="2000" spc="-60" dirty="0">
                <a:latin typeface="Arial"/>
                <a:cs typeface="Arial"/>
              </a:rPr>
              <a:t>sliding  </a:t>
            </a:r>
            <a:r>
              <a:rPr sz="2000" spc="40" dirty="0">
                <a:latin typeface="Arial"/>
                <a:cs typeface="Arial"/>
              </a:rPr>
              <a:t>hip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screw</a:t>
            </a:r>
            <a:r>
              <a:rPr sz="2000" spc="-7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504520"/>
            <a:ext cx="6237477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PROXIMAL </a:t>
            </a:r>
            <a:r>
              <a:rPr spc="-250" dirty="0"/>
              <a:t>FEMORAL</a:t>
            </a:r>
            <a:r>
              <a:rPr spc="135" dirty="0"/>
              <a:t> </a:t>
            </a:r>
            <a:r>
              <a:rPr spc="-90" dirty="0"/>
              <a:t>NAIL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0473" y="2075814"/>
            <a:ext cx="7762875" cy="3966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9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200" spc="-8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-155" dirty="0">
                <a:solidFill>
                  <a:srgbClr val="404040"/>
                </a:solidFill>
                <a:latin typeface="Arial"/>
                <a:cs typeface="Arial"/>
              </a:rPr>
              <a:t>PFN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nail </a:t>
            </a:r>
            <a:r>
              <a:rPr sz="2200" spc="-90" dirty="0">
                <a:solidFill>
                  <a:srgbClr val="404040"/>
                </a:solidFill>
                <a:latin typeface="Arial"/>
                <a:cs typeface="Arial"/>
              </a:rPr>
              <a:t>has </a:t>
            </a:r>
            <a:r>
              <a:rPr sz="2200" spc="-15" dirty="0">
                <a:solidFill>
                  <a:srgbClr val="404040"/>
                </a:solidFill>
                <a:latin typeface="Arial"/>
                <a:cs typeface="Arial"/>
              </a:rPr>
              <a:t>been shown </a:t>
            </a:r>
            <a:r>
              <a:rPr sz="2200" spc="9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prevent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-15" dirty="0">
                <a:solidFill>
                  <a:srgbClr val="404040"/>
                </a:solidFill>
                <a:latin typeface="Arial"/>
                <a:cs typeface="Arial"/>
              </a:rPr>
              <a:t>fractures </a:t>
            </a:r>
            <a:r>
              <a:rPr sz="22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200" spc="-180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femoral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shaft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by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having </a:t>
            </a:r>
            <a:r>
              <a:rPr sz="2200" spc="-110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200" spc="-25" dirty="0">
                <a:solidFill>
                  <a:srgbClr val="404040"/>
                </a:solidFill>
                <a:latin typeface="Arial"/>
                <a:cs typeface="Arial"/>
              </a:rPr>
              <a:t>smaller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distal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shaft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diameter 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which </a:t>
            </a:r>
            <a:r>
              <a:rPr sz="2200" spc="-40" dirty="0">
                <a:solidFill>
                  <a:srgbClr val="404040"/>
                </a:solidFill>
                <a:latin typeface="Arial"/>
                <a:cs typeface="Arial"/>
              </a:rPr>
              <a:t>reduces </a:t>
            </a:r>
            <a:r>
              <a:rPr sz="2200" spc="-70" dirty="0">
                <a:solidFill>
                  <a:srgbClr val="404040"/>
                </a:solidFill>
                <a:latin typeface="Arial"/>
                <a:cs typeface="Arial"/>
              </a:rPr>
              <a:t>stress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concentration at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200" spc="1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tip.</a:t>
            </a:r>
            <a:endParaRPr sz="2200">
              <a:latin typeface="Arial"/>
              <a:cs typeface="Arial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994"/>
              </a:spcBef>
              <a:buClr>
                <a:srgbClr val="A42F0F"/>
              </a:buClr>
              <a:buFont typeface="Arial"/>
              <a:buChar char=""/>
              <a:tabLst>
                <a:tab pos="508000" algn="l"/>
              </a:tabLst>
            </a:pPr>
            <a:r>
              <a:rPr dirty="0"/>
              <a:t>	</a:t>
            </a:r>
            <a:r>
              <a:rPr sz="2200" spc="-40" dirty="0">
                <a:solidFill>
                  <a:srgbClr val="404040"/>
                </a:solidFill>
                <a:latin typeface="Arial"/>
                <a:cs typeface="Arial"/>
              </a:rPr>
              <a:t>Due </a:t>
            </a:r>
            <a:r>
              <a:rPr sz="2200" spc="9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its </a:t>
            </a:r>
            <a:r>
              <a:rPr sz="2200" spc="30" dirty="0">
                <a:solidFill>
                  <a:srgbClr val="404040"/>
                </a:solidFill>
                <a:latin typeface="Arial"/>
                <a:cs typeface="Arial"/>
              </a:rPr>
              <a:t>position </a:t>
            </a:r>
            <a:r>
              <a:rPr sz="2200" spc="-45" dirty="0">
                <a:solidFill>
                  <a:srgbClr val="404040"/>
                </a:solidFill>
                <a:latin typeface="Arial"/>
                <a:cs typeface="Arial"/>
              </a:rPr>
              <a:t>close </a:t>
            </a:r>
            <a:r>
              <a:rPr sz="2200" spc="9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weight-bearing </a:t>
            </a:r>
            <a:r>
              <a:rPr sz="2200" spc="-80" dirty="0">
                <a:solidFill>
                  <a:srgbClr val="404040"/>
                </a:solidFill>
                <a:latin typeface="Arial"/>
                <a:cs typeface="Arial"/>
              </a:rPr>
              <a:t>axis </a:t>
            </a:r>
            <a:r>
              <a:rPr sz="2200" spc="-170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200" spc="-75" dirty="0">
                <a:solidFill>
                  <a:srgbClr val="404040"/>
                </a:solidFill>
                <a:latin typeface="Arial"/>
                <a:cs typeface="Arial"/>
              </a:rPr>
              <a:t>stress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generated </a:t>
            </a:r>
            <a:r>
              <a:rPr sz="2200" spc="40" dirty="0">
                <a:solidFill>
                  <a:srgbClr val="404040"/>
                </a:solidFill>
                <a:latin typeface="Arial"/>
                <a:cs typeface="Arial"/>
              </a:rPr>
              <a:t>on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intramedullary implants </a:t>
            </a:r>
            <a:r>
              <a:rPr sz="2200" spc="-70" dirty="0">
                <a:solidFill>
                  <a:srgbClr val="404040"/>
                </a:solidFill>
                <a:latin typeface="Arial"/>
                <a:cs typeface="Arial"/>
              </a:rPr>
              <a:t>is 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negligible.</a:t>
            </a:r>
            <a:endParaRPr sz="2200">
              <a:latin typeface="Arial"/>
              <a:cs typeface="Arial"/>
            </a:endParaRPr>
          </a:p>
          <a:p>
            <a:pPr marL="354965" marR="611505" indent="-342900">
              <a:lnSpc>
                <a:spcPct val="100000"/>
              </a:lnSpc>
              <a:spcBef>
                <a:spcPts val="10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200" spc="-160" dirty="0">
                <a:solidFill>
                  <a:srgbClr val="404040"/>
                </a:solidFill>
                <a:latin typeface="Arial"/>
                <a:cs typeface="Arial"/>
              </a:rPr>
              <a:t>PFN </a:t>
            </a:r>
            <a:r>
              <a:rPr sz="2200" spc="30" dirty="0">
                <a:solidFill>
                  <a:srgbClr val="404040"/>
                </a:solidFill>
                <a:latin typeface="Arial"/>
                <a:cs typeface="Arial"/>
              </a:rPr>
              <a:t>implant </a:t>
            </a:r>
            <a:r>
              <a:rPr sz="2200" spc="-45" dirty="0">
                <a:solidFill>
                  <a:srgbClr val="404040"/>
                </a:solidFill>
                <a:latin typeface="Arial"/>
                <a:cs typeface="Arial"/>
              </a:rPr>
              <a:t>also </a:t>
            </a:r>
            <a:r>
              <a:rPr sz="2200" spc="-60" dirty="0">
                <a:solidFill>
                  <a:srgbClr val="404040"/>
                </a:solidFill>
                <a:latin typeface="Arial"/>
                <a:cs typeface="Arial"/>
              </a:rPr>
              <a:t>acts </a:t>
            </a:r>
            <a:r>
              <a:rPr sz="2200" spc="-140" dirty="0">
                <a:solidFill>
                  <a:srgbClr val="404040"/>
                </a:solidFill>
                <a:latin typeface="Arial"/>
                <a:cs typeface="Arial"/>
              </a:rPr>
              <a:t>as </a:t>
            </a:r>
            <a:r>
              <a:rPr sz="2200" spc="-110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buttress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preventing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medialisation </a:t>
            </a:r>
            <a:r>
              <a:rPr sz="22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-35" dirty="0">
                <a:solidFill>
                  <a:srgbClr val="404040"/>
                </a:solidFill>
                <a:latin typeface="Arial"/>
                <a:cs typeface="Arial"/>
              </a:rPr>
              <a:t>shaft. </a:t>
            </a:r>
            <a:r>
              <a:rPr sz="2200" spc="-8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entry </a:t>
            </a:r>
            <a:r>
              <a:rPr sz="2200" spc="35" dirty="0">
                <a:solidFill>
                  <a:srgbClr val="404040"/>
                </a:solidFill>
                <a:latin typeface="Arial"/>
                <a:cs typeface="Arial"/>
              </a:rPr>
              <a:t>portal </a:t>
            </a:r>
            <a:r>
              <a:rPr sz="2200" spc="6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-160" dirty="0">
                <a:solidFill>
                  <a:srgbClr val="404040"/>
                </a:solidFill>
                <a:latin typeface="Arial"/>
                <a:cs typeface="Arial"/>
              </a:rPr>
              <a:t>PFN  </a:t>
            </a:r>
            <a:r>
              <a:rPr sz="2200" spc="50" dirty="0">
                <a:solidFill>
                  <a:srgbClr val="404040"/>
                </a:solidFill>
                <a:latin typeface="Arial"/>
                <a:cs typeface="Arial"/>
              </a:rPr>
              <a:t>through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trochanter </a:t>
            </a:r>
            <a:r>
              <a:rPr sz="2200" spc="20" dirty="0">
                <a:solidFill>
                  <a:srgbClr val="404040"/>
                </a:solidFill>
                <a:latin typeface="Arial"/>
                <a:cs typeface="Arial"/>
              </a:rPr>
              <a:t>limits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spc="-20" dirty="0">
                <a:solidFill>
                  <a:srgbClr val="404040"/>
                </a:solidFill>
                <a:latin typeface="Arial"/>
                <a:cs typeface="Arial"/>
              </a:rPr>
              <a:t>surgical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insult </a:t>
            </a:r>
            <a:r>
              <a:rPr sz="2200" spc="9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tendinous </a:t>
            </a:r>
            <a:r>
              <a:rPr sz="2200" spc="40" dirty="0">
                <a:solidFill>
                  <a:srgbClr val="404040"/>
                </a:solidFill>
                <a:latin typeface="Arial"/>
                <a:cs typeface="Arial"/>
              </a:rPr>
              <a:t>hip </a:t>
            </a:r>
            <a:r>
              <a:rPr sz="2200" spc="20" dirty="0">
                <a:solidFill>
                  <a:srgbClr val="404040"/>
                </a:solidFill>
                <a:latin typeface="Arial"/>
                <a:cs typeface="Arial"/>
              </a:rPr>
              <a:t>abductor </a:t>
            </a:r>
            <a:r>
              <a:rPr sz="2200" spc="-15" dirty="0">
                <a:solidFill>
                  <a:srgbClr val="404040"/>
                </a:solidFill>
                <a:latin typeface="Arial"/>
                <a:cs typeface="Arial"/>
              </a:rPr>
              <a:t>musculature </a:t>
            </a:r>
            <a:r>
              <a:rPr sz="2200" spc="20" dirty="0">
                <a:solidFill>
                  <a:srgbClr val="404040"/>
                </a:solidFill>
                <a:latin typeface="Arial"/>
                <a:cs typeface="Arial"/>
              </a:rPr>
              <a:t>only </a:t>
            </a:r>
            <a:r>
              <a:rPr sz="2200" spc="-140" dirty="0">
                <a:solidFill>
                  <a:srgbClr val="404040"/>
                </a:solidFill>
                <a:latin typeface="Arial"/>
                <a:cs typeface="Arial"/>
              </a:rPr>
              <a:t>,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unlike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those  </a:t>
            </a:r>
            <a:r>
              <a:rPr sz="2200" spc="-35" dirty="0">
                <a:solidFill>
                  <a:srgbClr val="404040"/>
                </a:solidFill>
                <a:latin typeface="Arial"/>
                <a:cs typeface="Arial"/>
              </a:rPr>
              <a:t>nails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which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require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entry </a:t>
            </a:r>
            <a:r>
              <a:rPr sz="2200" spc="50" dirty="0">
                <a:solidFill>
                  <a:srgbClr val="404040"/>
                </a:solidFill>
                <a:latin typeface="Arial"/>
                <a:cs typeface="Arial"/>
              </a:rPr>
              <a:t>through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piriformis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75" dirty="0">
                <a:solidFill>
                  <a:srgbClr val="404040"/>
                </a:solidFill>
                <a:latin typeface="Arial"/>
                <a:cs typeface="Arial"/>
              </a:rPr>
              <a:t>fossa.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504520"/>
            <a:ext cx="49099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90" dirty="0"/>
              <a:t>ARTHROPLASTY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78509" y="2075814"/>
            <a:ext cx="8072755" cy="3759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Neoplastic </a:t>
            </a:r>
            <a:r>
              <a:rPr sz="2200" spc="-30" dirty="0">
                <a:solidFill>
                  <a:srgbClr val="404040"/>
                </a:solidFill>
                <a:latin typeface="Arial"/>
                <a:cs typeface="Arial"/>
              </a:rPr>
              <a:t>fractures, </a:t>
            </a:r>
            <a:r>
              <a:rPr sz="2200" spc="-70" dirty="0">
                <a:solidFill>
                  <a:srgbClr val="404040"/>
                </a:solidFill>
                <a:latin typeface="Arial"/>
                <a:cs typeface="Arial"/>
              </a:rPr>
              <a:t>severe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osteoporotic </a:t>
            </a:r>
            <a:r>
              <a:rPr sz="2200" spc="-80" dirty="0">
                <a:solidFill>
                  <a:srgbClr val="404040"/>
                </a:solidFill>
                <a:latin typeface="Arial"/>
                <a:cs typeface="Arial"/>
              </a:rPr>
              <a:t>disease, </a:t>
            </a:r>
            <a:r>
              <a:rPr sz="2200" spc="-20" dirty="0">
                <a:solidFill>
                  <a:srgbClr val="404040"/>
                </a:solidFill>
                <a:latin typeface="Arial"/>
                <a:cs typeface="Arial"/>
              </a:rPr>
              <a:t>renal </a:t>
            </a:r>
            <a:r>
              <a:rPr sz="2200" spc="-114" dirty="0">
                <a:solidFill>
                  <a:srgbClr val="404040"/>
                </a:solidFill>
                <a:latin typeface="Arial"/>
                <a:cs typeface="Arial"/>
              </a:rPr>
              <a:t>dialysis 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patients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pre-existing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arthritis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under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consideration </a:t>
            </a:r>
            <a:r>
              <a:rPr sz="2200" spc="55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2200" spc="40" dirty="0">
                <a:solidFill>
                  <a:srgbClr val="404040"/>
                </a:solidFill>
                <a:latin typeface="Arial"/>
                <a:cs typeface="Arial"/>
              </a:rPr>
              <a:t>hip 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replacement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before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fracture</a:t>
            </a:r>
            <a:r>
              <a:rPr sz="22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occured</a:t>
            </a:r>
            <a:endParaRPr sz="22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994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Hemiarthroplasty </a:t>
            </a:r>
            <a:r>
              <a:rPr sz="2200" spc="30" dirty="0">
                <a:solidFill>
                  <a:srgbClr val="404040"/>
                </a:solidFill>
                <a:latin typeface="Arial"/>
                <a:cs typeface="Arial"/>
              </a:rPr>
              <a:t>reported </a:t>
            </a:r>
            <a:r>
              <a:rPr sz="2200" spc="9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200" spc="-55" dirty="0">
                <a:solidFill>
                  <a:srgbClr val="404040"/>
                </a:solidFill>
                <a:latin typeface="Arial"/>
                <a:cs typeface="Arial"/>
              </a:rPr>
              <a:t>have </a:t>
            </a:r>
            <a:r>
              <a:rPr sz="2200" spc="-110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lower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dislocation</a:t>
            </a:r>
            <a:r>
              <a:rPr sz="2200" spc="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rate</a:t>
            </a:r>
            <a:endParaRPr sz="2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when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compared </a:t>
            </a:r>
            <a:r>
              <a:rPr sz="2200" spc="9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200" spc="50" dirty="0">
                <a:solidFill>
                  <a:srgbClr val="404040"/>
                </a:solidFill>
                <a:latin typeface="Arial"/>
                <a:cs typeface="Arial"/>
              </a:rPr>
              <a:t>total </a:t>
            </a:r>
            <a:r>
              <a:rPr sz="2200" spc="40" dirty="0">
                <a:solidFill>
                  <a:srgbClr val="404040"/>
                </a:solidFill>
                <a:latin typeface="Arial"/>
                <a:cs typeface="Arial"/>
              </a:rPr>
              <a:t>hip</a:t>
            </a:r>
            <a:r>
              <a:rPr sz="2200" spc="-1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arthroplasty</a:t>
            </a:r>
            <a:endParaRPr sz="2200">
              <a:latin typeface="Arial"/>
              <a:cs typeface="Arial"/>
            </a:endParaRPr>
          </a:p>
          <a:p>
            <a:pPr marL="355600" marR="83820" indent="-343535">
              <a:lnSpc>
                <a:spcPct val="100000"/>
              </a:lnSpc>
              <a:spcBef>
                <a:spcPts val="1000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200" spc="-15" dirty="0">
                <a:solidFill>
                  <a:srgbClr val="404040"/>
                </a:solidFill>
                <a:latin typeface="Arial"/>
                <a:cs typeface="Arial"/>
              </a:rPr>
              <a:t>Better </a:t>
            </a:r>
            <a:r>
              <a:rPr sz="2200" spc="-60" dirty="0">
                <a:solidFill>
                  <a:srgbClr val="404040"/>
                </a:solidFill>
                <a:latin typeface="Arial"/>
                <a:cs typeface="Arial"/>
              </a:rPr>
              <a:t>salvage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operation </a:t>
            </a:r>
            <a:r>
              <a:rPr sz="2200" spc="55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failed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internal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fixation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rather </a:t>
            </a:r>
            <a:r>
              <a:rPr sz="2200" spc="-135" dirty="0">
                <a:solidFill>
                  <a:srgbClr val="404040"/>
                </a:solidFill>
                <a:latin typeface="Arial"/>
                <a:cs typeface="Arial"/>
              </a:rPr>
              <a:t>than  </a:t>
            </a:r>
            <a:r>
              <a:rPr sz="2200" spc="-110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first-line </a:t>
            </a:r>
            <a:r>
              <a:rPr sz="2200" spc="-20" dirty="0">
                <a:solidFill>
                  <a:srgbClr val="404040"/>
                </a:solidFill>
                <a:latin typeface="Arial"/>
                <a:cs typeface="Arial"/>
              </a:rPr>
              <a:t>choice </a:t>
            </a:r>
            <a:r>
              <a:rPr sz="2200" spc="25" dirty="0">
                <a:solidFill>
                  <a:srgbClr val="404040"/>
                </a:solidFill>
                <a:latin typeface="Arial"/>
                <a:cs typeface="Arial"/>
              </a:rPr>
              <a:t>in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geriatric</a:t>
            </a:r>
            <a:r>
              <a:rPr sz="2200" spc="9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10" dirty="0">
                <a:solidFill>
                  <a:srgbClr val="404040"/>
                </a:solidFill>
                <a:latin typeface="Arial"/>
                <a:cs typeface="Arial"/>
              </a:rPr>
              <a:t>patient.</a:t>
            </a:r>
            <a:endParaRPr sz="2200">
              <a:latin typeface="Arial"/>
              <a:cs typeface="Arial"/>
            </a:endParaRPr>
          </a:p>
          <a:p>
            <a:pPr marL="355600" marR="416559" indent="-343535">
              <a:lnSpc>
                <a:spcPct val="100000"/>
              </a:lnSpc>
              <a:spcBef>
                <a:spcPts val="1005"/>
              </a:spcBef>
              <a:buClr>
                <a:srgbClr val="A42F0F"/>
              </a:buClr>
              <a:buChar char=""/>
              <a:tabLst>
                <a:tab pos="356235" algn="l"/>
              </a:tabLst>
            </a:pPr>
            <a:r>
              <a:rPr sz="2200" spc="55" dirty="0">
                <a:solidFill>
                  <a:srgbClr val="404040"/>
                </a:solidFill>
                <a:latin typeface="Arial"/>
                <a:cs typeface="Arial"/>
              </a:rPr>
              <a:t>No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level-one </a:t>
            </a:r>
            <a:r>
              <a:rPr sz="2200" spc="-35" dirty="0">
                <a:solidFill>
                  <a:srgbClr val="404040"/>
                </a:solidFill>
                <a:latin typeface="Arial"/>
                <a:cs typeface="Arial"/>
              </a:rPr>
              <a:t>evidence </a:t>
            </a:r>
            <a:r>
              <a:rPr sz="2200" spc="9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200" spc="-25" dirty="0">
                <a:solidFill>
                  <a:srgbClr val="404040"/>
                </a:solidFill>
                <a:latin typeface="Arial"/>
                <a:cs typeface="Arial"/>
              </a:rPr>
              <a:t>show </a:t>
            </a:r>
            <a:r>
              <a:rPr sz="2200" spc="-45" dirty="0">
                <a:solidFill>
                  <a:srgbClr val="404040"/>
                </a:solidFill>
                <a:latin typeface="Arial"/>
                <a:cs typeface="Arial"/>
              </a:rPr>
              <a:t>any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difference between  </a:t>
            </a:r>
            <a:r>
              <a:rPr sz="2200" spc="-15" dirty="0">
                <a:solidFill>
                  <a:srgbClr val="404040"/>
                </a:solidFill>
                <a:latin typeface="Arial"/>
                <a:cs typeface="Arial"/>
              </a:rPr>
              <a:t>compression </a:t>
            </a:r>
            <a:r>
              <a:rPr sz="2200" spc="40" dirty="0">
                <a:solidFill>
                  <a:srgbClr val="404040"/>
                </a:solidFill>
                <a:latin typeface="Arial"/>
                <a:cs typeface="Arial"/>
              </a:rPr>
              <a:t>hip </a:t>
            </a:r>
            <a:r>
              <a:rPr sz="2200" spc="-60" dirty="0">
                <a:solidFill>
                  <a:srgbClr val="404040"/>
                </a:solidFill>
                <a:latin typeface="Arial"/>
                <a:cs typeface="Arial"/>
              </a:rPr>
              <a:t>screw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arthroplasty </a:t>
            </a:r>
            <a:r>
              <a:rPr sz="2200" spc="-20" dirty="0">
                <a:solidFill>
                  <a:srgbClr val="404040"/>
                </a:solidFill>
                <a:latin typeface="Arial"/>
                <a:cs typeface="Arial"/>
              </a:rPr>
              <a:t>except </a:t>
            </a:r>
            <a:r>
              <a:rPr sz="2200" spc="55" dirty="0">
                <a:solidFill>
                  <a:srgbClr val="404040"/>
                </a:solidFill>
                <a:latin typeface="Arial"/>
                <a:cs typeface="Arial"/>
              </a:rPr>
              <a:t>for </a:t>
            </a:r>
            <a:r>
              <a:rPr sz="2200" spc="-110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200" spc="15" dirty="0">
                <a:solidFill>
                  <a:srgbClr val="404040"/>
                </a:solidFill>
                <a:latin typeface="Arial"/>
                <a:cs typeface="Arial"/>
              </a:rPr>
              <a:t>higher  </a:t>
            </a:r>
            <a:r>
              <a:rPr sz="2200" spc="60" dirty="0">
                <a:solidFill>
                  <a:srgbClr val="404040"/>
                </a:solidFill>
                <a:latin typeface="Arial"/>
                <a:cs typeface="Arial"/>
              </a:rPr>
              <a:t>blood </a:t>
            </a:r>
            <a:r>
              <a:rPr sz="2200" spc="-10" dirty="0">
                <a:solidFill>
                  <a:srgbClr val="404040"/>
                </a:solidFill>
                <a:latin typeface="Arial"/>
                <a:cs typeface="Arial"/>
              </a:rPr>
              <a:t>transfusion </a:t>
            </a:r>
            <a:r>
              <a:rPr sz="2200" spc="-5" dirty="0">
                <a:solidFill>
                  <a:srgbClr val="404040"/>
                </a:solidFill>
                <a:latin typeface="Arial"/>
                <a:cs typeface="Arial"/>
              </a:rPr>
              <a:t>rate </a:t>
            </a:r>
            <a:r>
              <a:rPr sz="2200" spc="45" dirty="0">
                <a:solidFill>
                  <a:srgbClr val="404040"/>
                </a:solidFill>
                <a:latin typeface="Arial"/>
                <a:cs typeface="Arial"/>
              </a:rPr>
              <a:t>with</a:t>
            </a:r>
            <a:r>
              <a:rPr sz="22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spc="5" dirty="0">
                <a:solidFill>
                  <a:srgbClr val="404040"/>
                </a:solidFill>
                <a:latin typeface="Arial"/>
                <a:cs typeface="Arial"/>
              </a:rPr>
              <a:t>arthroplasty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269" y="228600"/>
            <a:ext cx="4493131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0" dirty="0"/>
              <a:t>ARTHROPLASTY-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4252" y="1053846"/>
            <a:ext cx="35687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15" dirty="0">
                <a:solidFill>
                  <a:srgbClr val="252525"/>
                </a:solidFill>
                <a:latin typeface="Arial"/>
                <a:cs typeface="Arial"/>
              </a:rPr>
              <a:t>DISADVANTAGES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21585" y="2066671"/>
            <a:ext cx="6189980" cy="2839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65" dirty="0">
                <a:solidFill>
                  <a:srgbClr val="404040"/>
                </a:solidFill>
                <a:latin typeface="Arial"/>
                <a:cs typeface="Arial"/>
              </a:rPr>
              <a:t>Morbidity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associated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-114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more </a:t>
            </a:r>
            <a:r>
              <a:rPr sz="2400" spc="-120" dirty="0">
                <a:solidFill>
                  <a:srgbClr val="404040"/>
                </a:solidFill>
                <a:latin typeface="Arial"/>
                <a:cs typeface="Arial"/>
              </a:rPr>
              <a:t>extensive 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operative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procedure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7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Internal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fixation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problems </a:t>
            </a:r>
            <a:r>
              <a:rPr sz="2400" spc="55" dirty="0">
                <a:solidFill>
                  <a:srgbClr val="404040"/>
                </a:solidFill>
                <a:latin typeface="Arial"/>
                <a:cs typeface="Arial"/>
              </a:rPr>
              <a:t>with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greater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trochanteric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reattachment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7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114" dirty="0">
                <a:solidFill>
                  <a:srgbClr val="404040"/>
                </a:solidFill>
                <a:latin typeface="Arial"/>
                <a:cs typeface="Arial"/>
              </a:rPr>
              <a:t>Risk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postoperative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prosthetic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dislocation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6608" y="804034"/>
            <a:ext cx="6573392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70" dirty="0"/>
              <a:t>POST-OPERATIVE</a:t>
            </a:r>
            <a:r>
              <a:rPr spc="-50" dirty="0"/>
              <a:t> </a:t>
            </a:r>
            <a:r>
              <a:rPr spc="-375" dirty="0"/>
              <a:t>CARE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2066671"/>
            <a:ext cx="6308090" cy="393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4925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160" dirty="0">
                <a:solidFill>
                  <a:srgbClr val="404040"/>
                </a:solidFill>
                <a:latin typeface="Arial"/>
                <a:cs typeface="Arial"/>
              </a:rPr>
              <a:t>AP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lateral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radiographs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while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65" dirty="0">
                <a:solidFill>
                  <a:srgbClr val="404040"/>
                </a:solidFill>
                <a:latin typeface="Arial"/>
                <a:cs typeface="Arial"/>
              </a:rPr>
              <a:t>patient 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still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in the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surgical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area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7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Patient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mobilized </a:t>
            </a:r>
            <a:r>
              <a:rPr sz="2400" spc="110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chair </a:t>
            </a:r>
            <a:r>
              <a:rPr sz="2400" spc="60" dirty="0">
                <a:solidFill>
                  <a:srgbClr val="404040"/>
                </a:solidFill>
                <a:latin typeface="Arial"/>
                <a:cs typeface="Arial"/>
              </a:rPr>
              <a:t>upright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position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day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after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operative</a:t>
            </a:r>
            <a:r>
              <a:rPr sz="2400" spc="-1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procedure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387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Ambulation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under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supervision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-85" dirty="0">
                <a:solidFill>
                  <a:srgbClr val="404040"/>
                </a:solidFill>
                <a:latin typeface="Arial"/>
                <a:cs typeface="Arial"/>
              </a:rPr>
              <a:t>weight 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bearing </a:t>
            </a:r>
            <a:r>
              <a:rPr sz="2400" spc="-150" dirty="0">
                <a:solidFill>
                  <a:srgbClr val="404040"/>
                </a:solidFill>
                <a:latin typeface="Arial"/>
                <a:cs typeface="Arial"/>
              </a:rPr>
              <a:t>as 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tolerated </a:t>
            </a:r>
            <a:r>
              <a:rPr sz="2400" spc="5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-114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walker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or 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crutches </a:t>
            </a:r>
            <a:r>
              <a:rPr sz="2400" spc="-13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emphasis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on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heel-strike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 </a:t>
            </a:r>
            <a:r>
              <a:rPr sz="2400" spc="60" dirty="0">
                <a:solidFill>
                  <a:srgbClr val="404040"/>
                </a:solidFill>
                <a:latin typeface="Arial"/>
                <a:cs typeface="Arial"/>
              </a:rPr>
              <a:t>upright </a:t>
            </a:r>
            <a:r>
              <a:rPr sz="2400" spc="-40" dirty="0">
                <a:solidFill>
                  <a:srgbClr val="404040"/>
                </a:solidFill>
                <a:latin typeface="Arial"/>
                <a:cs typeface="Arial"/>
              </a:rPr>
              <a:t>balance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85" dirty="0">
                <a:solidFill>
                  <a:srgbClr val="404040"/>
                </a:solidFill>
                <a:latin typeface="Arial"/>
                <a:cs typeface="Arial"/>
              </a:rPr>
              <a:t>exercises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804034"/>
            <a:ext cx="47575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COMPLICATIONS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1585" y="2066671"/>
            <a:ext cx="5743575" cy="419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125" dirty="0">
                <a:solidFill>
                  <a:srgbClr val="404040"/>
                </a:solidFill>
                <a:latin typeface="Arial"/>
                <a:cs typeface="Arial"/>
              </a:rPr>
              <a:t>Loss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fixation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implant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failure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7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Nonunion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7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Malrotation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deformity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9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Osteonecrosis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3879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Medical,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psychosocial,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thromboembolic, 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Infection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2852" y="228600"/>
            <a:ext cx="7119748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COMPLICATIONS </a:t>
            </a:r>
            <a:r>
              <a:rPr spc="-204"/>
              <a:t>– </a:t>
            </a:r>
            <a:endParaRPr spc="-265" dirty="0"/>
          </a:p>
        </p:txBody>
      </p:sp>
      <p:sp>
        <p:nvSpPr>
          <p:cNvPr id="3" name="object 3"/>
          <p:cNvSpPr txBox="1"/>
          <p:nvPr/>
        </p:nvSpPr>
        <p:spPr>
          <a:xfrm>
            <a:off x="1447800" y="1261978"/>
            <a:ext cx="544334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55" dirty="0" smtClean="0">
                <a:solidFill>
                  <a:srgbClr val="252525"/>
                </a:solidFill>
                <a:latin typeface="Arial"/>
                <a:cs typeface="Arial"/>
              </a:rPr>
              <a:t>LOSS OF </a:t>
            </a:r>
            <a:r>
              <a:rPr sz="3600" spc="-155" smtClean="0">
                <a:solidFill>
                  <a:srgbClr val="252525"/>
                </a:solidFill>
                <a:latin typeface="Arial"/>
                <a:cs typeface="Arial"/>
              </a:rPr>
              <a:t>FIXATION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21585" y="2066671"/>
            <a:ext cx="6350000" cy="3444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Commonly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characterized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by </a:t>
            </a:r>
            <a:r>
              <a:rPr sz="2400" spc="-60" dirty="0">
                <a:solidFill>
                  <a:srgbClr val="404040"/>
                </a:solidFill>
                <a:latin typeface="Arial"/>
                <a:cs typeface="Arial"/>
              </a:rPr>
              <a:t>varus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collapse 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proximal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fragment </a:t>
            </a:r>
            <a:r>
              <a:rPr sz="2400" spc="50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2400" spc="65" dirty="0">
                <a:solidFill>
                  <a:srgbClr val="404040"/>
                </a:solidFill>
                <a:latin typeface="Arial"/>
                <a:cs typeface="Arial"/>
              </a:rPr>
              <a:t>cut-out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400" spc="-3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lag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screw </a:t>
            </a:r>
            <a:r>
              <a:rPr sz="2400" spc="60" dirty="0">
                <a:solidFill>
                  <a:srgbClr val="404040"/>
                </a:solidFill>
                <a:latin typeface="Arial"/>
                <a:cs typeface="Arial"/>
              </a:rPr>
              <a:t>from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femoral</a:t>
            </a:r>
            <a:r>
              <a:rPr sz="24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head</a:t>
            </a:r>
            <a:endParaRPr sz="2400">
              <a:latin typeface="Arial"/>
              <a:cs typeface="Arial"/>
            </a:endParaRPr>
          </a:p>
          <a:p>
            <a:pPr marL="355600" marR="148590" indent="-342900">
              <a:lnSpc>
                <a:spcPct val="100000"/>
              </a:lnSpc>
              <a:spcBef>
                <a:spcPts val="3875"/>
              </a:spcBef>
              <a:buClr>
                <a:srgbClr val="A42F0F"/>
              </a:buClr>
              <a:buChar char=""/>
              <a:tabLst>
                <a:tab pos="355600" algn="l"/>
              </a:tabLst>
            </a:pPr>
            <a:r>
              <a:rPr sz="2400" spc="-65" dirty="0">
                <a:solidFill>
                  <a:srgbClr val="404040"/>
                </a:solidFill>
                <a:latin typeface="Arial"/>
                <a:cs typeface="Arial"/>
              </a:rPr>
              <a:t>Occurs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within 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3 </a:t>
            </a:r>
            <a:r>
              <a:rPr sz="2400" spc="20" dirty="0">
                <a:solidFill>
                  <a:srgbClr val="404040"/>
                </a:solidFill>
                <a:latin typeface="Arial"/>
                <a:cs typeface="Arial"/>
              </a:rPr>
              <a:t>months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surgery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due 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to 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eccentric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placement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lag </a:t>
            </a:r>
            <a:r>
              <a:rPr sz="2400" spc="-70" dirty="0">
                <a:solidFill>
                  <a:srgbClr val="404040"/>
                </a:solidFill>
                <a:latin typeface="Arial"/>
                <a:cs typeface="Arial"/>
              </a:rPr>
              <a:t>screw 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within 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femoral </a:t>
            </a:r>
            <a:r>
              <a:rPr sz="2400" spc="-50" dirty="0">
                <a:solidFill>
                  <a:srgbClr val="404040"/>
                </a:solidFill>
                <a:latin typeface="Arial"/>
                <a:cs typeface="Arial"/>
              </a:rPr>
              <a:t>head, </a:t>
            </a:r>
            <a:r>
              <a:rPr sz="2400" spc="40" dirty="0">
                <a:solidFill>
                  <a:srgbClr val="404040"/>
                </a:solidFill>
                <a:latin typeface="Arial"/>
                <a:cs typeface="Arial"/>
              </a:rPr>
              <a:t>improper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reaming,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unstable  </a:t>
            </a:r>
            <a:r>
              <a:rPr sz="2400" spc="10" dirty="0">
                <a:solidFill>
                  <a:srgbClr val="404040"/>
                </a:solidFill>
                <a:latin typeface="Arial"/>
                <a:cs typeface="Arial"/>
              </a:rPr>
              <a:t>reduction, </a:t>
            </a:r>
            <a:r>
              <a:rPr sz="2400" spc="-90" dirty="0">
                <a:solidFill>
                  <a:srgbClr val="404040"/>
                </a:solidFill>
                <a:latin typeface="Arial"/>
                <a:cs typeface="Arial"/>
              </a:rPr>
              <a:t>excessive 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fracture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collapse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which  </a:t>
            </a: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exceeds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15" dirty="0">
                <a:solidFill>
                  <a:srgbClr val="404040"/>
                </a:solidFill>
                <a:latin typeface="Arial"/>
                <a:cs typeface="Arial"/>
              </a:rPr>
              <a:t>sliding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capacity </a:t>
            </a:r>
            <a:r>
              <a:rPr sz="2400" spc="7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400" spc="3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4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device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457200" y="1481328"/>
            <a:ext cx="8229600" cy="35958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  <a:buNone/>
            </a:pPr>
            <a:endParaRPr spc="-155" dirty="0"/>
          </a:p>
          <a:p>
            <a:pPr marL="355600" marR="5080" indent="-342900">
              <a:lnSpc>
                <a:spcPct val="100000"/>
              </a:lnSpc>
              <a:spcBef>
                <a:spcPts val="3515"/>
              </a:spcBef>
            </a:pPr>
            <a:r>
              <a:rPr sz="2800" spc="50" dirty="0">
                <a:solidFill>
                  <a:srgbClr val="A42F0F"/>
                </a:solidFill>
              </a:rPr>
              <a:t></a:t>
            </a:r>
            <a:r>
              <a:rPr sz="2800" spc="50" dirty="0">
                <a:solidFill>
                  <a:srgbClr val="404040"/>
                </a:solidFill>
              </a:rPr>
              <a:t>Inadequate </a:t>
            </a:r>
            <a:r>
              <a:rPr sz="2800" spc="-20" dirty="0">
                <a:solidFill>
                  <a:srgbClr val="404040"/>
                </a:solidFill>
              </a:rPr>
              <a:t>screw-barrel </a:t>
            </a:r>
            <a:r>
              <a:rPr sz="2800" spc="-80" dirty="0">
                <a:solidFill>
                  <a:srgbClr val="404040"/>
                </a:solidFill>
              </a:rPr>
              <a:t>engagement  </a:t>
            </a:r>
            <a:r>
              <a:rPr sz="2800" spc="-5" dirty="0">
                <a:solidFill>
                  <a:srgbClr val="404040"/>
                </a:solidFill>
              </a:rPr>
              <a:t>which </a:t>
            </a:r>
            <a:r>
              <a:rPr sz="2800" spc="-20" dirty="0">
                <a:solidFill>
                  <a:srgbClr val="404040"/>
                </a:solidFill>
              </a:rPr>
              <a:t>prevents </a:t>
            </a:r>
            <a:r>
              <a:rPr sz="2800" spc="20" dirty="0">
                <a:solidFill>
                  <a:srgbClr val="404040"/>
                </a:solidFill>
              </a:rPr>
              <a:t>sliding </a:t>
            </a:r>
            <a:r>
              <a:rPr sz="2800" spc="-10" dirty="0">
                <a:solidFill>
                  <a:srgbClr val="404040"/>
                </a:solidFill>
              </a:rPr>
              <a:t>and </a:t>
            </a:r>
            <a:r>
              <a:rPr sz="2800" spc="-90" dirty="0">
                <a:solidFill>
                  <a:srgbClr val="404040"/>
                </a:solidFill>
              </a:rPr>
              <a:t>severe  </a:t>
            </a:r>
            <a:r>
              <a:rPr sz="2800" spc="-5" dirty="0">
                <a:solidFill>
                  <a:srgbClr val="404040"/>
                </a:solidFill>
              </a:rPr>
              <a:t>osteopenia</a:t>
            </a:r>
            <a:endParaRPr sz="2800"/>
          </a:p>
          <a:p>
            <a:pPr marL="355600" marR="210185" indent="-342900">
              <a:lnSpc>
                <a:spcPct val="100000"/>
              </a:lnSpc>
              <a:spcBef>
                <a:spcPts val="4360"/>
              </a:spcBef>
            </a:pPr>
            <a:r>
              <a:rPr sz="2800" spc="75" dirty="0">
                <a:solidFill>
                  <a:srgbClr val="A42F0F"/>
                </a:solidFill>
              </a:rPr>
              <a:t></a:t>
            </a:r>
            <a:r>
              <a:rPr sz="2800" spc="75" dirty="0">
                <a:solidFill>
                  <a:srgbClr val="404040"/>
                </a:solidFill>
              </a:rPr>
              <a:t>Management </a:t>
            </a:r>
            <a:r>
              <a:rPr sz="2800" spc="-160" dirty="0">
                <a:solidFill>
                  <a:srgbClr val="404040"/>
                </a:solidFill>
              </a:rPr>
              <a:t>– </a:t>
            </a:r>
            <a:r>
              <a:rPr sz="2800" spc="-50" dirty="0">
                <a:solidFill>
                  <a:srgbClr val="404040"/>
                </a:solidFill>
              </a:rPr>
              <a:t>acceptance </a:t>
            </a:r>
            <a:r>
              <a:rPr sz="2800" spc="85" dirty="0">
                <a:solidFill>
                  <a:srgbClr val="404040"/>
                </a:solidFill>
              </a:rPr>
              <a:t>of </a:t>
            </a:r>
            <a:r>
              <a:rPr sz="2800" spc="30" dirty="0">
                <a:solidFill>
                  <a:srgbClr val="404040"/>
                </a:solidFill>
              </a:rPr>
              <a:t>the  </a:t>
            </a:r>
            <a:r>
              <a:rPr sz="2800" spc="25" dirty="0">
                <a:solidFill>
                  <a:srgbClr val="404040"/>
                </a:solidFill>
              </a:rPr>
              <a:t>deformity, </a:t>
            </a:r>
            <a:r>
              <a:rPr sz="2800" spc="-20" dirty="0">
                <a:solidFill>
                  <a:srgbClr val="404040"/>
                </a:solidFill>
              </a:rPr>
              <a:t>revision </a:t>
            </a:r>
            <a:r>
              <a:rPr sz="2800" spc="-200" dirty="0">
                <a:solidFill>
                  <a:srgbClr val="404040"/>
                </a:solidFill>
              </a:rPr>
              <a:t>ORIF </a:t>
            </a:r>
            <a:r>
              <a:rPr sz="2800" spc="60" dirty="0">
                <a:solidFill>
                  <a:srgbClr val="404040"/>
                </a:solidFill>
              </a:rPr>
              <a:t>with </a:t>
            </a:r>
            <a:r>
              <a:rPr sz="2800" spc="-10" dirty="0">
                <a:solidFill>
                  <a:srgbClr val="404040"/>
                </a:solidFill>
              </a:rPr>
              <a:t>PMMA  </a:t>
            </a:r>
            <a:r>
              <a:rPr sz="2800" spc="60" dirty="0">
                <a:solidFill>
                  <a:srgbClr val="404040"/>
                </a:solidFill>
              </a:rPr>
              <a:t>or </a:t>
            </a:r>
            <a:r>
              <a:rPr sz="2800" spc="-20" dirty="0">
                <a:solidFill>
                  <a:srgbClr val="404040"/>
                </a:solidFill>
              </a:rPr>
              <a:t>conversion </a:t>
            </a:r>
            <a:r>
              <a:rPr sz="2800" spc="125" dirty="0">
                <a:solidFill>
                  <a:srgbClr val="404040"/>
                </a:solidFill>
              </a:rPr>
              <a:t>to </a:t>
            </a:r>
            <a:r>
              <a:rPr sz="2800" spc="15" dirty="0">
                <a:solidFill>
                  <a:srgbClr val="404040"/>
                </a:solidFill>
              </a:rPr>
              <a:t>prosthetic  </a:t>
            </a:r>
            <a:r>
              <a:rPr sz="2800" spc="-10" dirty="0">
                <a:solidFill>
                  <a:srgbClr val="404040"/>
                </a:solidFill>
              </a:rPr>
              <a:t>replacement</a:t>
            </a:r>
            <a:endParaRPr sz="280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4252" y="504520"/>
            <a:ext cx="574548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pc="-26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3863" y="152400"/>
            <a:ext cx="4837937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COMPLICATIONS</a:t>
            </a:r>
            <a:r>
              <a:rPr spc="-55" dirty="0"/>
              <a:t> </a:t>
            </a:r>
            <a:r>
              <a:rPr spc="-204" dirty="0"/>
              <a:t>–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24252" y="1053846"/>
            <a:ext cx="56889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35" dirty="0">
                <a:solidFill>
                  <a:srgbClr val="252525"/>
                </a:solidFill>
                <a:latin typeface="Arial"/>
                <a:cs typeface="Arial"/>
              </a:rPr>
              <a:t>MALROTATION</a:t>
            </a:r>
            <a:r>
              <a:rPr sz="36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3600" spc="-245" dirty="0">
                <a:solidFill>
                  <a:srgbClr val="252525"/>
                </a:solidFill>
                <a:latin typeface="Arial"/>
                <a:cs typeface="Arial"/>
              </a:rPr>
              <a:t>DEFORMITY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2437" y="2018157"/>
            <a:ext cx="6259830" cy="2074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71170" indent="-342900">
              <a:lnSpc>
                <a:spcPct val="100000"/>
              </a:lnSpc>
              <a:spcBef>
                <a:spcPts val="100"/>
              </a:spcBef>
              <a:buClr>
                <a:srgbClr val="A42F0F"/>
              </a:buClr>
              <a:buChar char=""/>
              <a:tabLst>
                <a:tab pos="354965" algn="l"/>
                <a:tab pos="355600" algn="l"/>
              </a:tabLst>
            </a:pPr>
            <a:r>
              <a:rPr sz="1800" spc="-80" dirty="0">
                <a:solidFill>
                  <a:srgbClr val="404040"/>
                </a:solidFill>
                <a:latin typeface="Arial"/>
                <a:cs typeface="Arial"/>
              </a:rPr>
              <a:t>Severe </a:t>
            </a:r>
            <a:r>
              <a:rPr sz="1800" spc="25" dirty="0">
                <a:solidFill>
                  <a:srgbClr val="404040"/>
                </a:solidFill>
                <a:latin typeface="Arial"/>
                <a:cs typeface="Arial"/>
              </a:rPr>
              <a:t>malrotation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which </a:t>
            </a:r>
            <a:r>
              <a:rPr sz="1800" spc="-10" dirty="0">
                <a:solidFill>
                  <a:srgbClr val="404040"/>
                </a:solidFill>
                <a:latin typeface="Arial"/>
                <a:cs typeface="Arial"/>
              </a:rPr>
              <a:t>interferes </a:t>
            </a:r>
            <a:r>
              <a:rPr sz="1800" spc="40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1800" spc="15" dirty="0">
                <a:solidFill>
                  <a:srgbClr val="404040"/>
                </a:solidFill>
                <a:latin typeface="Arial"/>
                <a:cs typeface="Arial"/>
              </a:rPr>
              <a:t>ambulation </a:t>
            </a:r>
            <a:r>
              <a:rPr sz="1800" spc="-105" dirty="0">
                <a:solidFill>
                  <a:srgbClr val="404040"/>
                </a:solidFill>
                <a:latin typeface="Arial"/>
                <a:cs typeface="Arial"/>
              </a:rPr>
              <a:t>–  </a:t>
            </a:r>
            <a:r>
              <a:rPr sz="1800" spc="-10" dirty="0">
                <a:solidFill>
                  <a:srgbClr val="404040"/>
                </a:solidFill>
                <a:latin typeface="Arial"/>
                <a:cs typeface="Arial"/>
              </a:rPr>
              <a:t>revision </a:t>
            </a:r>
            <a:r>
              <a:rPr sz="1800" spc="-20" dirty="0">
                <a:solidFill>
                  <a:srgbClr val="404040"/>
                </a:solidFill>
                <a:latin typeface="Arial"/>
                <a:cs typeface="Arial"/>
              </a:rPr>
              <a:t>surgery </a:t>
            </a:r>
            <a:r>
              <a:rPr sz="1800" spc="3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plate </a:t>
            </a:r>
            <a:r>
              <a:rPr sz="1800" spc="-10" dirty="0">
                <a:solidFill>
                  <a:srgbClr val="404040"/>
                </a:solidFill>
                <a:latin typeface="Arial"/>
                <a:cs typeface="Arial"/>
              </a:rPr>
              <a:t>removal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1800" spc="25" dirty="0">
                <a:solidFill>
                  <a:srgbClr val="404040"/>
                </a:solidFill>
                <a:latin typeface="Arial"/>
                <a:cs typeface="Arial"/>
              </a:rPr>
              <a:t>rotational 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osteotomy </a:t>
            </a:r>
            <a:r>
              <a:rPr sz="1800" spc="5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femoral </a:t>
            </a:r>
            <a:r>
              <a:rPr sz="1800" spc="-15" dirty="0">
                <a:solidFill>
                  <a:srgbClr val="404040"/>
                </a:solidFill>
                <a:latin typeface="Arial"/>
                <a:cs typeface="Arial"/>
              </a:rPr>
              <a:t>shaft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should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be</a:t>
            </a:r>
            <a:r>
              <a:rPr sz="1800" spc="-2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Arial"/>
                <a:cs typeface="Arial"/>
              </a:rPr>
              <a:t>considered.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A42F0F"/>
              </a:buClr>
              <a:buFont typeface="Arial"/>
              <a:buChar char=""/>
            </a:pPr>
            <a:endParaRPr sz="275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buClr>
                <a:srgbClr val="A42F0F"/>
              </a:buClr>
              <a:buChar char=""/>
              <a:tabLst>
                <a:tab pos="354965" algn="l"/>
                <a:tab pos="355600" algn="l"/>
              </a:tabLst>
            </a:pPr>
            <a:r>
              <a:rPr sz="1800" spc="-20" dirty="0">
                <a:solidFill>
                  <a:srgbClr val="404040"/>
                </a:solidFill>
                <a:latin typeface="Arial"/>
                <a:cs typeface="Arial"/>
              </a:rPr>
              <a:t>Z-Effect </a:t>
            </a:r>
            <a:r>
              <a:rPr sz="1800" spc="-105" dirty="0">
                <a:solidFill>
                  <a:srgbClr val="404040"/>
                </a:solidFill>
                <a:latin typeface="Arial"/>
                <a:cs typeface="Arial"/>
              </a:rPr>
              <a:t>– </a:t>
            </a:r>
            <a:r>
              <a:rPr sz="1800" spc="-65" dirty="0">
                <a:solidFill>
                  <a:srgbClr val="404040"/>
                </a:solidFill>
                <a:latin typeface="Arial"/>
                <a:cs typeface="Arial"/>
              </a:rPr>
              <a:t>seen </a:t>
            </a:r>
            <a:r>
              <a:rPr sz="1800" spc="15" dirty="0">
                <a:solidFill>
                  <a:srgbClr val="404040"/>
                </a:solidFill>
                <a:latin typeface="Arial"/>
                <a:cs typeface="Arial"/>
              </a:rPr>
              <a:t>most commonly </a:t>
            </a:r>
            <a:r>
              <a:rPr sz="1800" spc="35" dirty="0">
                <a:solidFill>
                  <a:srgbClr val="404040"/>
                </a:solidFill>
                <a:latin typeface="Arial"/>
                <a:cs typeface="Arial"/>
              </a:rPr>
              <a:t>with </a:t>
            </a:r>
            <a:r>
              <a:rPr sz="1800" dirty="0">
                <a:solidFill>
                  <a:srgbClr val="404040"/>
                </a:solidFill>
                <a:latin typeface="Arial"/>
                <a:cs typeface="Arial"/>
              </a:rPr>
              <a:t>dual </a:t>
            </a:r>
            <a:r>
              <a:rPr sz="1800" spc="-55" dirty="0">
                <a:solidFill>
                  <a:srgbClr val="404040"/>
                </a:solidFill>
                <a:latin typeface="Arial"/>
                <a:cs typeface="Arial"/>
              </a:rPr>
              <a:t>screw </a:t>
            </a:r>
            <a:r>
              <a:rPr sz="1800" spc="-40" dirty="0">
                <a:solidFill>
                  <a:srgbClr val="404040"/>
                </a:solidFill>
                <a:latin typeface="Arial"/>
                <a:cs typeface="Arial"/>
              </a:rPr>
              <a:t>CM </a:t>
            </a:r>
            <a:r>
              <a:rPr sz="1800" spc="-30" dirty="0">
                <a:solidFill>
                  <a:srgbClr val="404040"/>
                </a:solidFill>
                <a:latin typeface="Arial"/>
                <a:cs typeface="Arial"/>
              </a:rPr>
              <a:t>nails </a:t>
            </a:r>
            <a:r>
              <a:rPr sz="1800" spc="-105" dirty="0">
                <a:solidFill>
                  <a:srgbClr val="404040"/>
                </a:solidFill>
                <a:latin typeface="Arial"/>
                <a:cs typeface="Arial"/>
              </a:rPr>
              <a:t>–  </a:t>
            </a:r>
            <a:r>
              <a:rPr sz="1800" spc="15" dirty="0">
                <a:solidFill>
                  <a:srgbClr val="404040"/>
                </a:solidFill>
                <a:latin typeface="Arial"/>
                <a:cs typeface="Arial"/>
              </a:rPr>
              <a:t>most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proximal </a:t>
            </a:r>
            <a:r>
              <a:rPr sz="1800" spc="-55" dirty="0">
                <a:solidFill>
                  <a:srgbClr val="404040"/>
                </a:solidFill>
                <a:latin typeface="Arial"/>
                <a:cs typeface="Arial"/>
              </a:rPr>
              <a:t>screw </a:t>
            </a:r>
            <a:r>
              <a:rPr sz="1800" spc="-10" dirty="0">
                <a:solidFill>
                  <a:srgbClr val="404040"/>
                </a:solidFill>
                <a:latin typeface="Arial"/>
                <a:cs typeface="Arial"/>
              </a:rPr>
              <a:t>penetrates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35" dirty="0">
                <a:solidFill>
                  <a:srgbClr val="404040"/>
                </a:solidFill>
                <a:latin typeface="Arial"/>
                <a:cs typeface="Arial"/>
              </a:rPr>
              <a:t>hip </a:t>
            </a:r>
            <a:r>
              <a:rPr sz="1800" spc="45" dirty="0">
                <a:solidFill>
                  <a:srgbClr val="404040"/>
                </a:solidFill>
                <a:latin typeface="Arial"/>
                <a:cs typeface="Arial"/>
              </a:rPr>
              <a:t>joint </a:t>
            </a:r>
            <a:r>
              <a:rPr sz="1800" spc="-5" dirty="0">
                <a:solidFill>
                  <a:srgbClr val="404040"/>
                </a:solidFill>
                <a:latin typeface="Arial"/>
                <a:cs typeface="Arial"/>
              </a:rPr>
              <a:t>and </a:t>
            </a:r>
            <a:r>
              <a:rPr sz="1800" dirty="0">
                <a:solidFill>
                  <a:srgbClr val="404040"/>
                </a:solidFill>
                <a:latin typeface="Arial"/>
                <a:cs typeface="Arial"/>
              </a:rPr>
              <a:t>distal  </a:t>
            </a:r>
            <a:r>
              <a:rPr sz="1800" spc="-55" dirty="0">
                <a:solidFill>
                  <a:srgbClr val="404040"/>
                </a:solidFill>
                <a:latin typeface="Arial"/>
                <a:cs typeface="Arial"/>
              </a:rPr>
              <a:t>screw </a:t>
            </a:r>
            <a:r>
              <a:rPr sz="1800" spc="-50" dirty="0">
                <a:solidFill>
                  <a:srgbClr val="404040"/>
                </a:solidFill>
                <a:latin typeface="Arial"/>
                <a:cs typeface="Arial"/>
              </a:rPr>
              <a:t>backs </a:t>
            </a:r>
            <a:r>
              <a:rPr sz="1800" spc="60" dirty="0">
                <a:solidFill>
                  <a:srgbClr val="404040"/>
                </a:solidFill>
                <a:latin typeface="Arial"/>
                <a:cs typeface="Arial"/>
              </a:rPr>
              <a:t>out </a:t>
            </a:r>
            <a:r>
              <a:rPr sz="1800" spc="5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1800" spc="20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1800" spc="5" dirty="0">
                <a:solidFill>
                  <a:srgbClr val="404040"/>
                </a:solidFill>
                <a:latin typeface="Arial"/>
                <a:cs typeface="Arial"/>
              </a:rPr>
              <a:t>femoral</a:t>
            </a:r>
            <a:r>
              <a:rPr sz="1800" spc="-1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Arial"/>
                <a:cs typeface="Arial"/>
              </a:rPr>
              <a:t>head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19900" y="2421634"/>
            <a:ext cx="2324098" cy="4319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9170" y="321309"/>
            <a:ext cx="679323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Subtrochanteric</a:t>
            </a:r>
            <a:r>
              <a:rPr spc="-45" dirty="0"/>
              <a:t> </a:t>
            </a:r>
            <a:r>
              <a:rPr dirty="0"/>
              <a:t>fractures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9570" y="1193800"/>
            <a:ext cx="16567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Char char="•"/>
              <a:tabLst>
                <a:tab pos="356235" algn="l"/>
                <a:tab pos="356870" algn="l"/>
              </a:tabLst>
            </a:pPr>
            <a:r>
              <a:rPr sz="2400" spc="-5" dirty="0">
                <a:latin typeface="Arial"/>
                <a:cs typeface="Arial"/>
              </a:rPr>
              <a:t>Fractures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570" y="221234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3740" y="2228850"/>
            <a:ext cx="1123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P</a:t>
            </a:r>
            <a:r>
              <a:rPr sz="2400" spc="-10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t</a:t>
            </a:r>
            <a:r>
              <a:rPr sz="2400" spc="-5" dirty="0">
                <a:latin typeface="Arial"/>
                <a:cs typeface="Arial"/>
              </a:rPr>
              <a:t>i</a:t>
            </a:r>
            <a:r>
              <a:rPr sz="2400" spc="-10" dirty="0">
                <a:latin typeface="Arial"/>
                <a:cs typeface="Arial"/>
              </a:rPr>
              <a:t>en</a:t>
            </a:r>
            <a:r>
              <a:rPr sz="2400" dirty="0">
                <a:latin typeface="Arial"/>
                <a:cs typeface="Arial"/>
              </a:rPr>
              <a:t>ts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9570" y="324739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3740" y="3263900"/>
            <a:ext cx="2699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Therapeutic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options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9570" y="428244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3740" y="4298950"/>
            <a:ext cx="19900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Tips </a:t>
            </a:r>
            <a:r>
              <a:rPr sz="2400" spc="-10" dirty="0">
                <a:latin typeface="Arial"/>
                <a:cs typeface="Arial"/>
              </a:rPr>
              <a:t>and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tricks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9570" y="531749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3740" y="5335270"/>
            <a:ext cx="1681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Conclusions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6600" y="1628139"/>
            <a:ext cx="5593080" cy="4986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9170" y="321309"/>
            <a:ext cx="740283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Müller </a:t>
            </a:r>
            <a:r>
              <a:rPr spc="-10" dirty="0"/>
              <a:t>AO</a:t>
            </a:r>
            <a:r>
              <a:rPr spc="-30" dirty="0"/>
              <a:t> </a:t>
            </a:r>
            <a:r>
              <a:rPr spc="-5" dirty="0"/>
              <a:t>Classification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570" y="1193800"/>
            <a:ext cx="837565" cy="2858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2755" indent="-440690">
              <a:lnSpc>
                <a:spcPct val="100000"/>
              </a:lnSpc>
              <a:spcBef>
                <a:spcPts val="100"/>
              </a:spcBef>
              <a:buSzPct val="95833"/>
              <a:buAutoNum type="arabicPlain" startAt="31"/>
              <a:tabLst>
                <a:tab pos="453390" algn="l"/>
              </a:tabLst>
            </a:pPr>
            <a:r>
              <a:rPr sz="2400" spc="-1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AutoNum type="arabicPlain" startAt="31"/>
            </a:pPr>
            <a:endParaRPr sz="3100">
              <a:latin typeface="Arial"/>
              <a:cs typeface="Arial"/>
            </a:endParaRPr>
          </a:p>
          <a:p>
            <a:pPr marL="452755" indent="-440690">
              <a:lnSpc>
                <a:spcPct val="100000"/>
              </a:lnSpc>
              <a:buSzPct val="95833"/>
              <a:buAutoNum type="arabicPlain" startAt="31"/>
              <a:tabLst>
                <a:tab pos="453390" algn="l"/>
              </a:tabLst>
            </a:pPr>
            <a:r>
              <a:rPr sz="2400" spc="-1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latin typeface="Arial"/>
                <a:cs typeface="Arial"/>
              </a:rPr>
              <a:t>32-A2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latin typeface="Arial"/>
                <a:cs typeface="Arial"/>
              </a:rPr>
              <a:t>32-A3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524319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 </a:t>
            </a:r>
            <a:r>
              <a:rPr spc="-5" dirty="0"/>
              <a:t>biomechanical</a:t>
            </a:r>
            <a:r>
              <a:rPr spc="-55" dirty="0"/>
              <a:t> </a:t>
            </a:r>
            <a:r>
              <a:rPr spc="-5" dirty="0"/>
              <a:t>challenge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39750" y="1557019"/>
            <a:ext cx="7289800" cy="4751070"/>
            <a:chOff x="539750" y="1557019"/>
            <a:chExt cx="7289800" cy="4751070"/>
          </a:xfrm>
        </p:grpSpPr>
        <p:sp>
          <p:nvSpPr>
            <p:cNvPr id="4" name="object 4"/>
            <p:cNvSpPr/>
            <p:nvPr/>
          </p:nvSpPr>
          <p:spPr>
            <a:xfrm>
              <a:off x="539750" y="1557019"/>
              <a:ext cx="1758442" cy="439800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56510" y="1557019"/>
              <a:ext cx="2019300" cy="41148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9750" y="1557019"/>
              <a:ext cx="3422650" cy="41910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87900" y="1557019"/>
              <a:ext cx="2424429" cy="41910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11320" y="1557019"/>
              <a:ext cx="3618229" cy="475107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67690" y="1558289"/>
              <a:ext cx="2757170" cy="47498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48387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Biomechanical</a:t>
            </a:r>
            <a:r>
              <a:rPr spc="-30" dirty="0"/>
              <a:t> </a:t>
            </a:r>
            <a:r>
              <a:rPr spc="-5" dirty="0"/>
              <a:t>problems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9570" y="1193800"/>
            <a:ext cx="36753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1959" indent="-429259">
              <a:lnSpc>
                <a:spcPct val="100000"/>
              </a:lnSpc>
              <a:spcBef>
                <a:spcPts val="100"/>
              </a:spcBef>
              <a:buChar char="•"/>
              <a:tabLst>
                <a:tab pos="441325" algn="l"/>
                <a:tab pos="441959" algn="l"/>
              </a:tabLst>
            </a:pPr>
            <a:r>
              <a:rPr sz="2400" spc="-5" dirty="0">
                <a:latin typeface="Arial"/>
                <a:cs typeface="Arial"/>
              </a:rPr>
              <a:t>Short proximal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segment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570" y="221234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8830" y="2228850"/>
            <a:ext cx="207263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Long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lever-arm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9570" y="324739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8830" y="3263900"/>
            <a:ext cx="2668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Strong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musculature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9570" y="428244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8830" y="4298950"/>
            <a:ext cx="1936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Eccentric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load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356100" y="1196339"/>
            <a:ext cx="3672840" cy="5030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368109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Typical</a:t>
            </a:r>
            <a:r>
              <a:rPr spc="-70" dirty="0"/>
              <a:t> </a:t>
            </a:r>
            <a:r>
              <a:rPr spc="-5" dirty="0"/>
              <a:t>dislocation</a:t>
            </a:r>
          </a:p>
        </p:txBody>
      </p:sp>
      <p:sp>
        <p:nvSpPr>
          <p:cNvPr id="3" name="object 3"/>
          <p:cNvSpPr/>
          <p:nvPr/>
        </p:nvSpPr>
        <p:spPr>
          <a:xfrm>
            <a:off x="3204210" y="980439"/>
            <a:ext cx="3075940" cy="55435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9570" y="326390"/>
            <a:ext cx="2887345" cy="83693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>
              <a:lnSpc>
                <a:spcPts val="3030"/>
              </a:lnSpc>
              <a:spcBef>
                <a:spcPts val="475"/>
              </a:spcBef>
            </a:pPr>
            <a:r>
              <a:rPr sz="2800" b="1" spc="-5" dirty="0">
                <a:solidFill>
                  <a:srgbClr val="003366"/>
                </a:solidFill>
                <a:latin typeface="Arial"/>
                <a:cs typeface="Arial"/>
              </a:rPr>
              <a:t>Gluteal muscles  Iliopsoas</a:t>
            </a:r>
            <a:r>
              <a:rPr sz="2800" b="1" spc="-9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3366"/>
                </a:solidFill>
                <a:latin typeface="Arial"/>
                <a:cs typeface="Arial"/>
              </a:rPr>
              <a:t>muscle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7170" y="326390"/>
            <a:ext cx="3853179" cy="1220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95"/>
              </a:lnSpc>
              <a:spcBef>
                <a:spcPts val="100"/>
              </a:spcBef>
              <a:tabLst>
                <a:tab pos="926465" algn="l"/>
              </a:tabLst>
            </a:pPr>
            <a:r>
              <a:rPr sz="2800" b="1" dirty="0">
                <a:solidFill>
                  <a:srgbClr val="003366"/>
                </a:solidFill>
                <a:latin typeface="Arial"/>
                <a:cs typeface="Arial"/>
              </a:rPr>
              <a:t>→	</a:t>
            </a:r>
            <a:r>
              <a:rPr sz="2800" b="1" spc="-10" dirty="0">
                <a:solidFill>
                  <a:srgbClr val="003366"/>
                </a:solidFill>
                <a:latin typeface="Arial"/>
                <a:cs typeface="Arial"/>
              </a:rPr>
              <a:t>abduction</a:t>
            </a:r>
            <a:endParaRPr sz="2800">
              <a:latin typeface="Arial"/>
              <a:cs typeface="Arial"/>
            </a:endParaRPr>
          </a:p>
          <a:p>
            <a:pPr marL="927100" marR="5080" indent="-914400">
              <a:lnSpc>
                <a:spcPts val="3020"/>
              </a:lnSpc>
              <a:spcBef>
                <a:spcPts val="215"/>
              </a:spcBef>
              <a:tabLst>
                <a:tab pos="926465" algn="l"/>
              </a:tabLst>
            </a:pPr>
            <a:r>
              <a:rPr sz="2800" b="1" dirty="0">
                <a:solidFill>
                  <a:srgbClr val="003366"/>
                </a:solidFill>
                <a:latin typeface="Arial"/>
                <a:cs typeface="Arial"/>
              </a:rPr>
              <a:t>→	</a:t>
            </a:r>
            <a:r>
              <a:rPr sz="2800" b="1" spc="-5" dirty="0">
                <a:solidFill>
                  <a:srgbClr val="003366"/>
                </a:solidFill>
                <a:latin typeface="Arial"/>
                <a:cs typeface="Arial"/>
              </a:rPr>
              <a:t>flexion </a:t>
            </a:r>
            <a:r>
              <a:rPr sz="2800" b="1" dirty="0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sz="2800" b="1" spc="-9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3366"/>
                </a:solidFill>
                <a:latin typeface="Arial"/>
                <a:cs typeface="Arial"/>
              </a:rPr>
              <a:t>external  rotation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9177" y="1839367"/>
            <a:ext cx="2115820" cy="4345940"/>
            <a:chOff x="319177" y="1839367"/>
            <a:chExt cx="2115820" cy="4345940"/>
          </a:xfrm>
        </p:grpSpPr>
        <p:sp>
          <p:nvSpPr>
            <p:cNvPr id="5" name="object 5"/>
            <p:cNvSpPr/>
            <p:nvPr/>
          </p:nvSpPr>
          <p:spPr>
            <a:xfrm>
              <a:off x="382269" y="2157730"/>
              <a:ext cx="2052320" cy="402717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0429" y="2277110"/>
              <a:ext cx="529590" cy="594360"/>
            </a:xfrm>
            <a:custGeom>
              <a:avLst/>
              <a:gdLst/>
              <a:ahLst/>
              <a:cxnLst/>
              <a:rect l="l" t="t" r="r" b="b"/>
              <a:pathLst>
                <a:path w="529590" h="594360">
                  <a:moveTo>
                    <a:pt x="0" y="0"/>
                  </a:moveTo>
                  <a:lnTo>
                    <a:pt x="529589" y="594360"/>
                  </a:lnTo>
                </a:path>
              </a:pathLst>
            </a:custGeom>
            <a:ln w="88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98270" y="2842260"/>
              <a:ext cx="77470" cy="82550"/>
            </a:xfrm>
            <a:custGeom>
              <a:avLst/>
              <a:gdLst/>
              <a:ahLst/>
              <a:cxnLst/>
              <a:rect l="l" t="t" r="r" b="b"/>
              <a:pathLst>
                <a:path w="77469" h="82550">
                  <a:moveTo>
                    <a:pt x="55880" y="0"/>
                  </a:moveTo>
                  <a:lnTo>
                    <a:pt x="0" y="50800"/>
                  </a:lnTo>
                  <a:lnTo>
                    <a:pt x="77470" y="82550"/>
                  </a:lnTo>
                  <a:lnTo>
                    <a:pt x="558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3849" y="2204720"/>
              <a:ext cx="760730" cy="1521460"/>
            </a:xfrm>
            <a:custGeom>
              <a:avLst/>
              <a:gdLst/>
              <a:ahLst/>
              <a:cxnLst/>
              <a:rect l="l" t="t" r="r" b="b"/>
              <a:pathLst>
                <a:path w="760730" h="1521460">
                  <a:moveTo>
                    <a:pt x="0" y="0"/>
                  </a:moveTo>
                  <a:lnTo>
                    <a:pt x="760730" y="1521459"/>
                  </a:lnTo>
                </a:path>
              </a:pathLst>
            </a:custGeom>
            <a:ln w="88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47750" y="3704590"/>
              <a:ext cx="68580" cy="85090"/>
            </a:xfrm>
            <a:custGeom>
              <a:avLst/>
              <a:gdLst/>
              <a:ahLst/>
              <a:cxnLst/>
              <a:rect l="l" t="t" r="r" b="b"/>
              <a:pathLst>
                <a:path w="68580" h="85089">
                  <a:moveTo>
                    <a:pt x="68580" y="0"/>
                  </a:moveTo>
                  <a:lnTo>
                    <a:pt x="0" y="34290"/>
                  </a:lnTo>
                  <a:lnTo>
                    <a:pt x="68580" y="85090"/>
                  </a:lnTo>
                  <a:lnTo>
                    <a:pt x="685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3849" y="1844040"/>
              <a:ext cx="215900" cy="360680"/>
            </a:xfrm>
            <a:custGeom>
              <a:avLst/>
              <a:gdLst/>
              <a:ahLst/>
              <a:cxnLst/>
              <a:rect l="l" t="t" r="r" b="b"/>
              <a:pathLst>
                <a:path w="215900" h="360680">
                  <a:moveTo>
                    <a:pt x="0" y="360680"/>
                  </a:moveTo>
                  <a:lnTo>
                    <a:pt x="215900" y="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7105650" y="1480819"/>
            <a:ext cx="1427479" cy="48272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08400" y="2707639"/>
            <a:ext cx="2159000" cy="35953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0570" y="321309"/>
            <a:ext cx="778383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Two </a:t>
            </a:r>
            <a:r>
              <a:rPr spc="-5" dirty="0"/>
              <a:t>separate</a:t>
            </a:r>
            <a:r>
              <a:rPr spc="-40" dirty="0"/>
              <a:t> </a:t>
            </a:r>
            <a:r>
              <a:rPr spc="-5" dirty="0"/>
              <a:t>populations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9570" y="1193800"/>
            <a:ext cx="67081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Char char="•"/>
              <a:tabLst>
                <a:tab pos="356235" algn="l"/>
                <a:tab pos="356870" algn="l"/>
              </a:tabLst>
            </a:pPr>
            <a:r>
              <a:rPr sz="2400" spc="-5" dirty="0">
                <a:latin typeface="Arial"/>
                <a:cs typeface="Arial"/>
              </a:rPr>
              <a:t>High-energy </a:t>
            </a:r>
            <a:r>
              <a:rPr sz="2400" dirty="0">
                <a:latin typeface="Arial"/>
                <a:cs typeface="Arial"/>
              </a:rPr>
              <a:t>trauma—often </a:t>
            </a:r>
            <a:r>
              <a:rPr sz="2400" spc="-5" dirty="0">
                <a:latin typeface="Arial"/>
                <a:cs typeface="Arial"/>
              </a:rPr>
              <a:t>seen in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polytrauma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570" y="221234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3740" y="2228850"/>
            <a:ext cx="7218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Elderly—usually with osteoporosis </a:t>
            </a:r>
            <a:r>
              <a:rPr sz="2400" spc="-10" dirty="0">
                <a:latin typeface="Arial"/>
                <a:cs typeface="Arial"/>
              </a:rPr>
              <a:t>and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co-morbidities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39090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Therapeutic</a:t>
            </a:r>
            <a:r>
              <a:rPr spc="-45" dirty="0"/>
              <a:t> </a:t>
            </a:r>
            <a:r>
              <a:rPr spc="-5" dirty="0"/>
              <a:t>options</a:t>
            </a:r>
          </a:p>
        </p:txBody>
      </p:sp>
      <p:sp>
        <p:nvSpPr>
          <p:cNvPr id="3" name="object 3"/>
          <p:cNvSpPr/>
          <p:nvPr/>
        </p:nvSpPr>
        <p:spPr>
          <a:xfrm>
            <a:off x="382270" y="1206500"/>
            <a:ext cx="3406140" cy="5030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95420" y="1483360"/>
            <a:ext cx="1296670" cy="518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42820" y="1264919"/>
            <a:ext cx="1289050" cy="54000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0219" y="1417319"/>
            <a:ext cx="1296670" cy="52476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24220" y="1264919"/>
            <a:ext cx="1315720" cy="54000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500619" y="1264919"/>
            <a:ext cx="1315720" cy="54000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9170" y="321309"/>
            <a:ext cx="755523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Therapeutic option</a:t>
            </a:r>
            <a:r>
              <a:rPr spc="-60" dirty="0"/>
              <a:t> </a:t>
            </a:r>
            <a:r>
              <a:rPr dirty="0"/>
              <a:t>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1000" y="1676400"/>
            <a:ext cx="7721600" cy="3420110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290"/>
              </a:spcBef>
              <a:buChar char="•"/>
              <a:tabLst>
                <a:tab pos="356235" algn="l"/>
                <a:tab pos="356870" algn="l"/>
              </a:tabLst>
            </a:pPr>
            <a:r>
              <a:rPr sz="2400" spc="-5" dirty="0">
                <a:latin typeface="Arial"/>
                <a:cs typeface="Arial"/>
              </a:rPr>
              <a:t>Traction?</a:t>
            </a:r>
            <a:endParaRPr sz="2400">
              <a:latin typeface="Arial"/>
              <a:cs typeface="Arial"/>
            </a:endParaRPr>
          </a:p>
          <a:p>
            <a:pPr marL="699770" marR="5080" indent="-326390">
              <a:lnSpc>
                <a:spcPct val="100000"/>
              </a:lnSpc>
              <a:spcBef>
                <a:spcPts val="1190"/>
              </a:spcBef>
              <a:tabLst>
                <a:tab pos="699135" algn="l"/>
              </a:tabLst>
            </a:pPr>
            <a:r>
              <a:rPr sz="3600" baseline="3472" dirty="0">
                <a:latin typeface="Arial"/>
                <a:cs typeface="Arial"/>
              </a:rPr>
              <a:t>-	</a:t>
            </a:r>
            <a:r>
              <a:rPr sz="2400" spc="-5" dirty="0">
                <a:latin typeface="Arial"/>
                <a:cs typeface="Arial"/>
              </a:rPr>
              <a:t>Very difficult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10" dirty="0">
                <a:latin typeface="Arial"/>
                <a:cs typeface="Arial"/>
              </a:rPr>
              <a:t>obtain and </a:t>
            </a:r>
            <a:r>
              <a:rPr sz="2400" spc="-5" dirty="0">
                <a:latin typeface="Arial"/>
                <a:cs typeface="Arial"/>
              </a:rPr>
              <a:t>maintain reduction </a:t>
            </a:r>
            <a:r>
              <a:rPr sz="2400" spc="-10" dirty="0">
                <a:latin typeface="Arial"/>
                <a:cs typeface="Arial"/>
              </a:rPr>
              <a:t>due </a:t>
            </a:r>
            <a:r>
              <a:rPr sz="2400" spc="5" dirty="0">
                <a:latin typeface="Arial"/>
                <a:cs typeface="Arial"/>
              </a:rPr>
              <a:t>to  </a:t>
            </a:r>
            <a:r>
              <a:rPr sz="2400" spc="-5" dirty="0">
                <a:latin typeface="Arial"/>
                <a:cs typeface="Arial"/>
              </a:rPr>
              <a:t>strong muscular deforming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forces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85"/>
              </a:spcBef>
            </a:pPr>
            <a:r>
              <a:rPr sz="3200" b="1" spc="-5" dirty="0">
                <a:solidFill>
                  <a:srgbClr val="003366"/>
                </a:solidFill>
                <a:latin typeface="Arial"/>
                <a:cs typeface="Arial"/>
              </a:rPr>
              <a:t>Therapeutic option</a:t>
            </a:r>
            <a:r>
              <a:rPr sz="3200" b="1" spc="-1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3366"/>
                </a:solidFill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buChar char="•"/>
              <a:tabLst>
                <a:tab pos="356235" algn="l"/>
                <a:tab pos="356870" algn="l"/>
              </a:tabLst>
            </a:pPr>
            <a:r>
              <a:rPr sz="2400" spc="-10" dirty="0">
                <a:latin typeface="Arial"/>
                <a:cs typeface="Arial"/>
              </a:rPr>
              <a:t>Conventional plating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84570" y="3276599"/>
            <a:ext cx="2813050" cy="33299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9570" y="321309"/>
            <a:ext cx="32334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003366"/>
                </a:solidFill>
                <a:latin typeface="Arial"/>
                <a:cs typeface="Arial"/>
              </a:rPr>
              <a:t>29-year-old</a:t>
            </a:r>
            <a:r>
              <a:rPr sz="3200" b="1" spc="-5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03366"/>
                </a:solidFill>
                <a:latin typeface="Arial"/>
                <a:cs typeface="Arial"/>
              </a:rPr>
              <a:t>male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22215">
              <a:lnSpc>
                <a:spcPct val="100000"/>
              </a:lnSpc>
              <a:spcBef>
                <a:spcPts val="100"/>
              </a:spcBef>
            </a:pPr>
            <a:r>
              <a:rPr dirty="0"/>
              <a:t>40-year-old</a:t>
            </a:r>
            <a:r>
              <a:rPr spc="-80" dirty="0"/>
              <a:t> </a:t>
            </a:r>
            <a:r>
              <a:rPr spc="-5" dirty="0"/>
              <a:t>female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23850" y="1557019"/>
            <a:ext cx="6410960" cy="4268470"/>
            <a:chOff x="323850" y="1557019"/>
            <a:chExt cx="6410960" cy="4268470"/>
          </a:xfrm>
        </p:grpSpPr>
        <p:sp>
          <p:nvSpPr>
            <p:cNvPr id="5" name="object 5"/>
            <p:cNvSpPr/>
            <p:nvPr/>
          </p:nvSpPr>
          <p:spPr>
            <a:xfrm>
              <a:off x="1619250" y="1558289"/>
              <a:ext cx="1718310" cy="4267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3850" y="1558289"/>
              <a:ext cx="1252220" cy="42672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34740" y="1557019"/>
              <a:ext cx="1521460" cy="42075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47720" y="3644899"/>
              <a:ext cx="288290" cy="171450"/>
            </a:xfrm>
            <a:custGeom>
              <a:avLst/>
              <a:gdLst/>
              <a:ahLst/>
              <a:cxnLst/>
              <a:rect l="l" t="t" r="r" b="b"/>
              <a:pathLst>
                <a:path w="288289" h="171450">
                  <a:moveTo>
                    <a:pt x="215900" y="0"/>
                  </a:moveTo>
                  <a:lnTo>
                    <a:pt x="215900" y="43180"/>
                  </a:lnTo>
                  <a:lnTo>
                    <a:pt x="0" y="43180"/>
                  </a:lnTo>
                  <a:lnTo>
                    <a:pt x="0" y="128269"/>
                  </a:lnTo>
                  <a:lnTo>
                    <a:pt x="215900" y="128269"/>
                  </a:lnTo>
                  <a:lnTo>
                    <a:pt x="215900" y="171450"/>
                  </a:lnTo>
                  <a:lnTo>
                    <a:pt x="288289" y="86360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64479" y="1559559"/>
              <a:ext cx="1370329" cy="420497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59679" y="3644899"/>
              <a:ext cx="304800" cy="143510"/>
            </a:xfrm>
            <a:custGeom>
              <a:avLst/>
              <a:gdLst/>
              <a:ahLst/>
              <a:cxnLst/>
              <a:rect l="l" t="t" r="r" b="b"/>
              <a:pathLst>
                <a:path w="304800" h="143510">
                  <a:moveTo>
                    <a:pt x="228600" y="0"/>
                  </a:moveTo>
                  <a:lnTo>
                    <a:pt x="228600" y="35560"/>
                  </a:lnTo>
                  <a:lnTo>
                    <a:pt x="0" y="35560"/>
                  </a:lnTo>
                  <a:lnTo>
                    <a:pt x="0" y="107950"/>
                  </a:lnTo>
                  <a:lnTo>
                    <a:pt x="228600" y="107950"/>
                  </a:lnTo>
                  <a:lnTo>
                    <a:pt x="228600" y="143510"/>
                  </a:lnTo>
                  <a:lnTo>
                    <a:pt x="304800" y="71119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6948169" y="1558289"/>
            <a:ext cx="1143000" cy="42062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37115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17-year-old</a:t>
            </a:r>
            <a:r>
              <a:rPr spc="-45" dirty="0"/>
              <a:t> </a:t>
            </a:r>
            <a:r>
              <a:rPr dirty="0"/>
              <a:t>women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9570" y="1193800"/>
            <a:ext cx="82041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C</a:t>
            </a:r>
            <a:r>
              <a:rPr sz="2400" spc="-10" dirty="0">
                <a:latin typeface="Arial"/>
                <a:cs typeface="Arial"/>
              </a:rPr>
              <a:t>on</a:t>
            </a:r>
            <a:r>
              <a:rPr sz="2400" dirty="0">
                <a:latin typeface="Arial"/>
                <a:cs typeface="Arial"/>
              </a:rPr>
              <a:t>s: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570" y="1541779"/>
            <a:ext cx="132715" cy="3649979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3740" y="1558290"/>
            <a:ext cx="2684780" cy="4015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41500"/>
              </a:lnSpc>
              <a:spcBef>
                <a:spcPts val="105"/>
              </a:spcBef>
            </a:pPr>
            <a:r>
              <a:rPr sz="2400" spc="-5" dirty="0">
                <a:latin typeface="Arial"/>
                <a:cs typeface="Arial"/>
              </a:rPr>
              <a:t>Approach  Cosmetic  Devascularization  Bone-grafting  Demanding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surgery  Plate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removal</a:t>
            </a:r>
            <a:endParaRPr sz="2400">
              <a:latin typeface="Arial"/>
              <a:cs typeface="Arial"/>
            </a:endParaRPr>
          </a:p>
          <a:p>
            <a:pPr marL="12700" marR="546100">
              <a:lnSpc>
                <a:spcPct val="100000"/>
              </a:lnSpc>
              <a:spcBef>
                <a:spcPts val="1200"/>
              </a:spcBef>
            </a:pPr>
            <a:r>
              <a:rPr sz="2400" spc="-5" dirty="0">
                <a:latin typeface="Arial"/>
                <a:cs typeface="Arial"/>
              </a:rPr>
              <a:t>Refracture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after  plate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removal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72859" y="1341119"/>
            <a:ext cx="2618740" cy="23444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634740" y="1342389"/>
            <a:ext cx="1198880" cy="3890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49190" y="1342389"/>
            <a:ext cx="1348739" cy="42773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14670" y="1921510"/>
            <a:ext cx="3204210" cy="4735830"/>
            <a:chOff x="5614670" y="1921510"/>
            <a:chExt cx="3204210" cy="4735830"/>
          </a:xfrm>
        </p:grpSpPr>
        <p:sp>
          <p:nvSpPr>
            <p:cNvPr id="3" name="object 3"/>
            <p:cNvSpPr/>
            <p:nvPr/>
          </p:nvSpPr>
          <p:spPr>
            <a:xfrm>
              <a:off x="5614670" y="1932940"/>
              <a:ext cx="1752600" cy="4724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06310" y="1921510"/>
              <a:ext cx="1512570" cy="473583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40208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Therapeutic option</a:t>
            </a:r>
            <a:r>
              <a:rPr spc="-60" dirty="0"/>
              <a:t> </a:t>
            </a:r>
            <a:r>
              <a:rPr dirty="0"/>
              <a:t>3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826769" y="1916429"/>
            <a:ext cx="3886200" cy="4646930"/>
            <a:chOff x="826769" y="1916429"/>
            <a:chExt cx="3886200" cy="4646930"/>
          </a:xfrm>
        </p:grpSpPr>
        <p:sp>
          <p:nvSpPr>
            <p:cNvPr id="7" name="object 7"/>
            <p:cNvSpPr/>
            <p:nvPr/>
          </p:nvSpPr>
          <p:spPr>
            <a:xfrm>
              <a:off x="826769" y="1916429"/>
              <a:ext cx="1905000" cy="464693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55569" y="1916429"/>
              <a:ext cx="2057400" cy="464693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585720" y="2150040"/>
            <a:ext cx="141605" cy="283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0"/>
              </a:lnSpc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0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66559" y="1931670"/>
            <a:ext cx="10572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os</a:t>
            </a:r>
            <a:r>
              <a:rPr sz="2400" b="1" spc="5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p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26769" y="1916429"/>
            <a:ext cx="3429000" cy="4724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69570" y="1193800"/>
            <a:ext cx="2649855" cy="1187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Char char="•"/>
              <a:tabLst>
                <a:tab pos="356235" algn="l"/>
                <a:tab pos="356870" algn="l"/>
              </a:tabLst>
            </a:pPr>
            <a:r>
              <a:rPr sz="2400" spc="-10" dirty="0">
                <a:latin typeface="Arial"/>
                <a:cs typeface="Arial"/>
              </a:rPr>
              <a:t>Biological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plating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900">
              <a:latin typeface="Arial"/>
              <a:cs typeface="Arial"/>
            </a:endParaRPr>
          </a:p>
          <a:p>
            <a:pPr marR="168910" algn="r">
              <a:lnSpc>
                <a:spcPct val="100000"/>
              </a:lnSpc>
            </a:pP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r>
              <a:rPr sz="2400" b="1" spc="-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517398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Biology </a:t>
            </a:r>
            <a:r>
              <a:rPr dirty="0"/>
              <a:t>and</a:t>
            </a:r>
            <a:r>
              <a:rPr spc="-60" dirty="0"/>
              <a:t> </a:t>
            </a:r>
            <a:r>
              <a:rPr spc="-5" dirty="0"/>
              <a:t>biomechanics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9570" y="1193800"/>
            <a:ext cx="66179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5080" indent="-344170">
              <a:lnSpc>
                <a:spcPct val="100000"/>
              </a:lnSpc>
              <a:spcBef>
                <a:spcPts val="100"/>
              </a:spcBef>
              <a:buChar char="•"/>
              <a:tabLst>
                <a:tab pos="356235" algn="l"/>
                <a:tab pos="356870" algn="l"/>
              </a:tabLst>
            </a:pPr>
            <a:r>
              <a:rPr sz="2400" spc="-5" dirty="0">
                <a:latin typeface="Arial"/>
                <a:cs typeface="Arial"/>
              </a:rPr>
              <a:t>Preservation of </a:t>
            </a:r>
            <a:r>
              <a:rPr sz="2400" spc="-10" dirty="0">
                <a:latin typeface="Arial"/>
                <a:cs typeface="Arial"/>
              </a:rPr>
              <a:t>viability </a:t>
            </a:r>
            <a:r>
              <a:rPr sz="2400" spc="-5" dirty="0">
                <a:latin typeface="Arial"/>
                <a:cs typeface="Arial"/>
              </a:rPr>
              <a:t>is </a:t>
            </a:r>
            <a:r>
              <a:rPr sz="2400" dirty="0">
                <a:latin typeface="Arial"/>
                <a:cs typeface="Arial"/>
              </a:rPr>
              <a:t>more </a:t>
            </a:r>
            <a:r>
              <a:rPr sz="2400" spc="-5" dirty="0">
                <a:latin typeface="Arial"/>
                <a:cs typeface="Arial"/>
              </a:rPr>
              <a:t>important than  restoration of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stability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58569" y="2059939"/>
            <a:ext cx="6179820" cy="4610100"/>
            <a:chOff x="1258569" y="2059939"/>
            <a:chExt cx="6179820" cy="4610100"/>
          </a:xfrm>
        </p:grpSpPr>
        <p:sp>
          <p:nvSpPr>
            <p:cNvPr id="5" name="object 5"/>
            <p:cNvSpPr/>
            <p:nvPr/>
          </p:nvSpPr>
          <p:spPr>
            <a:xfrm>
              <a:off x="1258569" y="2062479"/>
              <a:ext cx="5444489" cy="46075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91579" y="2059939"/>
              <a:ext cx="1146809" cy="460883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23890" y="4796790"/>
            <a:ext cx="3167380" cy="19037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40208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Therapeutic option</a:t>
            </a:r>
            <a:r>
              <a:rPr spc="-60" dirty="0"/>
              <a:t> </a:t>
            </a:r>
            <a:r>
              <a:rPr dirty="0"/>
              <a:t>4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570" y="1193800"/>
            <a:ext cx="363410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Intramedullary </a:t>
            </a:r>
            <a:r>
              <a:rPr sz="2400" spc="-10" dirty="0">
                <a:latin typeface="Arial"/>
                <a:cs typeface="Arial"/>
              </a:rPr>
              <a:t>nailing </a:t>
            </a:r>
            <a:r>
              <a:rPr sz="2400" dirty="0">
                <a:latin typeface="Arial"/>
                <a:cs typeface="Arial"/>
              </a:rPr>
              <a:t>(IM),  </a:t>
            </a:r>
            <a:r>
              <a:rPr sz="2400" spc="-5" dirty="0">
                <a:latin typeface="Arial"/>
                <a:cs typeface="Arial"/>
              </a:rPr>
              <a:t>antegrade or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retrograde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4970" y="2420620"/>
            <a:ext cx="3200400" cy="4191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60450" y="6356350"/>
            <a:ext cx="184403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000099"/>
                </a:solidFill>
                <a:latin typeface="Arial"/>
                <a:cs typeface="Arial"/>
              </a:rPr>
              <a:t>Gerhard Küntscher</a:t>
            </a:r>
            <a:r>
              <a:rPr sz="1000" b="1" spc="-6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000099"/>
                </a:solidFill>
                <a:latin typeface="Arial"/>
                <a:cs typeface="Arial"/>
              </a:rPr>
              <a:t>1900–1972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19520" y="4400550"/>
            <a:ext cx="17056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Accurate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fitting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019290" y="3284220"/>
            <a:ext cx="486409" cy="976630"/>
          </a:xfrm>
          <a:custGeom>
            <a:avLst/>
            <a:gdLst/>
            <a:ahLst/>
            <a:cxnLst/>
            <a:rect l="l" t="t" r="r" b="b"/>
            <a:pathLst>
              <a:path w="486409" h="976629">
                <a:moveTo>
                  <a:pt x="364489" y="0"/>
                </a:moveTo>
                <a:lnTo>
                  <a:pt x="121919" y="0"/>
                </a:lnTo>
                <a:lnTo>
                  <a:pt x="121919" y="732789"/>
                </a:lnTo>
                <a:lnTo>
                  <a:pt x="0" y="732789"/>
                </a:lnTo>
                <a:lnTo>
                  <a:pt x="243839" y="976629"/>
                </a:lnTo>
                <a:lnTo>
                  <a:pt x="486409" y="732789"/>
                </a:lnTo>
                <a:lnTo>
                  <a:pt x="364489" y="732789"/>
                </a:lnTo>
                <a:lnTo>
                  <a:pt x="364489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742940" y="2815590"/>
            <a:ext cx="28956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Reaming medullary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canal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019290" y="1808479"/>
            <a:ext cx="486409" cy="976630"/>
          </a:xfrm>
          <a:custGeom>
            <a:avLst/>
            <a:gdLst/>
            <a:ahLst/>
            <a:cxnLst/>
            <a:rect l="l" t="t" r="r" b="b"/>
            <a:pathLst>
              <a:path w="486409" h="976630">
                <a:moveTo>
                  <a:pt x="364489" y="0"/>
                </a:moveTo>
                <a:lnTo>
                  <a:pt x="121919" y="0"/>
                </a:lnTo>
                <a:lnTo>
                  <a:pt x="121919" y="731520"/>
                </a:lnTo>
                <a:lnTo>
                  <a:pt x="0" y="731520"/>
                </a:lnTo>
                <a:lnTo>
                  <a:pt x="243839" y="976630"/>
                </a:lnTo>
                <a:lnTo>
                  <a:pt x="486409" y="731520"/>
                </a:lnTo>
                <a:lnTo>
                  <a:pt x="364489" y="731520"/>
                </a:lnTo>
                <a:lnTo>
                  <a:pt x="364489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9570" y="1193800"/>
            <a:ext cx="3837304" cy="4001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Conventional nailing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ts val="9480"/>
              </a:lnSpc>
              <a:spcBef>
                <a:spcPts val="1405"/>
              </a:spcBef>
            </a:pPr>
            <a:r>
              <a:rPr sz="2400" spc="-5" dirty="0">
                <a:latin typeface="Arial"/>
                <a:cs typeface="Arial"/>
              </a:rPr>
              <a:t>Simple/stable </a:t>
            </a:r>
            <a:r>
              <a:rPr sz="2400" dirty="0">
                <a:latin typeface="Arial"/>
                <a:cs typeface="Arial"/>
              </a:rPr>
              <a:t>fracture  </a:t>
            </a:r>
            <a:r>
              <a:rPr sz="2400" spc="-5" dirty="0">
                <a:latin typeface="Arial"/>
                <a:cs typeface="Arial"/>
              </a:rPr>
              <a:t>Narrow part medullary canal  </a:t>
            </a:r>
            <a:r>
              <a:rPr sz="2400" dirty="0">
                <a:latin typeface="Arial"/>
                <a:cs typeface="Arial"/>
              </a:rPr>
              <a:t>Isthmus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0869" y="1700529"/>
            <a:ext cx="382270" cy="576580"/>
          </a:xfrm>
          <a:custGeom>
            <a:avLst/>
            <a:gdLst/>
            <a:ahLst/>
            <a:cxnLst/>
            <a:rect l="l" t="t" r="r" b="b"/>
            <a:pathLst>
              <a:path w="382269" h="576580">
                <a:moveTo>
                  <a:pt x="285749" y="0"/>
                </a:moveTo>
                <a:lnTo>
                  <a:pt x="95250" y="0"/>
                </a:lnTo>
                <a:lnTo>
                  <a:pt x="95250" y="431800"/>
                </a:lnTo>
                <a:lnTo>
                  <a:pt x="0" y="431800"/>
                </a:lnTo>
                <a:lnTo>
                  <a:pt x="190500" y="576580"/>
                </a:lnTo>
                <a:lnTo>
                  <a:pt x="382270" y="431800"/>
                </a:lnTo>
                <a:lnTo>
                  <a:pt x="285749" y="431800"/>
                </a:lnTo>
                <a:lnTo>
                  <a:pt x="285749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0869" y="4076700"/>
            <a:ext cx="382270" cy="576580"/>
          </a:xfrm>
          <a:custGeom>
            <a:avLst/>
            <a:gdLst/>
            <a:ahLst/>
            <a:cxnLst/>
            <a:rect l="l" t="t" r="r" b="b"/>
            <a:pathLst>
              <a:path w="382269" h="576579">
                <a:moveTo>
                  <a:pt x="285749" y="0"/>
                </a:moveTo>
                <a:lnTo>
                  <a:pt x="95250" y="0"/>
                </a:lnTo>
                <a:lnTo>
                  <a:pt x="95250" y="431800"/>
                </a:lnTo>
                <a:lnTo>
                  <a:pt x="0" y="431800"/>
                </a:lnTo>
                <a:lnTo>
                  <a:pt x="190500" y="576580"/>
                </a:lnTo>
                <a:lnTo>
                  <a:pt x="382270" y="431800"/>
                </a:lnTo>
                <a:lnTo>
                  <a:pt x="285749" y="431800"/>
                </a:lnTo>
                <a:lnTo>
                  <a:pt x="285749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0869" y="2924810"/>
            <a:ext cx="382270" cy="575310"/>
          </a:xfrm>
          <a:custGeom>
            <a:avLst/>
            <a:gdLst/>
            <a:ahLst/>
            <a:cxnLst/>
            <a:rect l="l" t="t" r="r" b="b"/>
            <a:pathLst>
              <a:path w="382269" h="575310">
                <a:moveTo>
                  <a:pt x="285749" y="0"/>
                </a:moveTo>
                <a:lnTo>
                  <a:pt x="95250" y="0"/>
                </a:lnTo>
                <a:lnTo>
                  <a:pt x="95250" y="431800"/>
                </a:lnTo>
                <a:lnTo>
                  <a:pt x="0" y="431800"/>
                </a:lnTo>
                <a:lnTo>
                  <a:pt x="190500" y="575310"/>
                </a:lnTo>
                <a:lnTo>
                  <a:pt x="382270" y="431800"/>
                </a:lnTo>
                <a:lnTo>
                  <a:pt x="285749" y="431800"/>
                </a:lnTo>
                <a:lnTo>
                  <a:pt x="285749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2072639" y="1196339"/>
            <a:ext cx="6112510" cy="5309870"/>
            <a:chOff x="2072639" y="1196339"/>
            <a:chExt cx="6112510" cy="5309870"/>
          </a:xfrm>
        </p:grpSpPr>
        <p:sp>
          <p:nvSpPr>
            <p:cNvPr id="7" name="object 7"/>
            <p:cNvSpPr/>
            <p:nvPr/>
          </p:nvSpPr>
          <p:spPr>
            <a:xfrm>
              <a:off x="4643119" y="1196339"/>
              <a:ext cx="3542029" cy="530987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19629" y="4399279"/>
              <a:ext cx="4212590" cy="538480"/>
            </a:xfrm>
            <a:custGeom>
              <a:avLst/>
              <a:gdLst/>
              <a:ahLst/>
              <a:cxnLst/>
              <a:rect l="l" t="t" r="r" b="b"/>
              <a:pathLst>
                <a:path w="4212590" h="538479">
                  <a:moveTo>
                    <a:pt x="0" y="538480"/>
                  </a:moveTo>
                  <a:lnTo>
                    <a:pt x="4212590" y="0"/>
                  </a:lnTo>
                </a:path>
              </a:pathLst>
            </a:custGeom>
            <a:ln w="27940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22060" y="4357369"/>
              <a:ext cx="90170" cy="85090"/>
            </a:xfrm>
            <a:custGeom>
              <a:avLst/>
              <a:gdLst/>
              <a:ahLst/>
              <a:cxnLst/>
              <a:rect l="l" t="t" r="r" b="b"/>
              <a:pathLst>
                <a:path w="90170" h="85089">
                  <a:moveTo>
                    <a:pt x="0" y="0"/>
                  </a:moveTo>
                  <a:lnTo>
                    <a:pt x="10160" y="85089"/>
                  </a:lnTo>
                  <a:lnTo>
                    <a:pt x="90169" y="317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86609" y="3023869"/>
              <a:ext cx="4119879" cy="1924050"/>
            </a:xfrm>
            <a:custGeom>
              <a:avLst/>
              <a:gdLst/>
              <a:ahLst/>
              <a:cxnLst/>
              <a:rect l="l" t="t" r="r" b="b"/>
              <a:pathLst>
                <a:path w="4119879" h="1924050">
                  <a:moveTo>
                    <a:pt x="0" y="1924049"/>
                  </a:moveTo>
                  <a:lnTo>
                    <a:pt x="4119879" y="0"/>
                  </a:lnTo>
                </a:path>
              </a:pathLst>
            </a:custGeom>
            <a:ln w="27940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83630" y="2987039"/>
              <a:ext cx="95250" cy="77470"/>
            </a:xfrm>
            <a:custGeom>
              <a:avLst/>
              <a:gdLst/>
              <a:ahLst/>
              <a:cxnLst/>
              <a:rect l="l" t="t" r="r" b="b"/>
              <a:pathLst>
                <a:path w="95250" h="77469">
                  <a:moveTo>
                    <a:pt x="0" y="0"/>
                  </a:moveTo>
                  <a:lnTo>
                    <a:pt x="35560" y="77470"/>
                  </a:lnTo>
                  <a:lnTo>
                    <a:pt x="95250" y="2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646938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Reamed </a:t>
            </a:r>
            <a:r>
              <a:rPr spc="-5" dirty="0"/>
              <a:t>nailing of shaft</a:t>
            </a:r>
            <a:r>
              <a:rPr spc="-20" dirty="0"/>
              <a:t> </a:t>
            </a:r>
            <a:r>
              <a:rPr dirty="0"/>
              <a:t>fractures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9570" y="1042669"/>
            <a:ext cx="6628130" cy="1059180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sz="2400" b="1" spc="-5" dirty="0">
                <a:latin typeface="Arial"/>
                <a:cs typeface="Arial"/>
              </a:rPr>
              <a:t>Cons:</a:t>
            </a:r>
            <a:endParaRPr sz="24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1190"/>
              </a:spcBef>
              <a:buChar char="•"/>
              <a:tabLst>
                <a:tab pos="356235" algn="l"/>
                <a:tab pos="356870" algn="l"/>
              </a:tabLst>
            </a:pPr>
            <a:r>
              <a:rPr sz="2400" spc="-5" dirty="0">
                <a:latin typeface="Arial"/>
                <a:cs typeface="Arial"/>
              </a:rPr>
              <a:t>Massive interruption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endosteal </a:t>
            </a:r>
            <a:r>
              <a:rPr sz="2400" spc="-10" dirty="0">
                <a:latin typeface="Arial"/>
                <a:cs typeface="Arial"/>
              </a:rPr>
              <a:t>blood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supply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570" y="272922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3740" y="2747009"/>
            <a:ext cx="4804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Adds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the </a:t>
            </a:r>
            <a:r>
              <a:rPr sz="2400" dirty="0">
                <a:latin typeface="Arial"/>
                <a:cs typeface="Arial"/>
              </a:rPr>
              <a:t>trauma </a:t>
            </a:r>
            <a:r>
              <a:rPr sz="2400" spc="-5" dirty="0">
                <a:latin typeface="Arial"/>
                <a:cs typeface="Arial"/>
              </a:rPr>
              <a:t>by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fracuture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15509" y="2059939"/>
            <a:ext cx="382270" cy="687070"/>
          </a:xfrm>
          <a:custGeom>
            <a:avLst/>
            <a:gdLst/>
            <a:ahLst/>
            <a:cxnLst/>
            <a:rect l="l" t="t" r="r" b="b"/>
            <a:pathLst>
              <a:path w="382270" h="687069">
                <a:moveTo>
                  <a:pt x="287019" y="0"/>
                </a:moveTo>
                <a:lnTo>
                  <a:pt x="96519" y="0"/>
                </a:lnTo>
                <a:lnTo>
                  <a:pt x="96519" y="514350"/>
                </a:lnTo>
                <a:lnTo>
                  <a:pt x="0" y="514350"/>
                </a:lnTo>
                <a:lnTo>
                  <a:pt x="191769" y="687070"/>
                </a:lnTo>
                <a:lnTo>
                  <a:pt x="382269" y="514350"/>
                </a:lnTo>
                <a:lnTo>
                  <a:pt x="287019" y="514350"/>
                </a:lnTo>
                <a:lnTo>
                  <a:pt x="287019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4970" y="3357879"/>
            <a:ext cx="3961129" cy="3234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570" y="327659"/>
            <a:ext cx="60458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/>
              <a:t>Nailing of subtrochanteric</a:t>
            </a:r>
            <a:r>
              <a:rPr sz="2800" spc="-75" dirty="0"/>
              <a:t> </a:t>
            </a:r>
            <a:r>
              <a:rPr sz="2800" spc="-5" dirty="0"/>
              <a:t>fractures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369570" y="1193800"/>
            <a:ext cx="2922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solid </a:t>
            </a:r>
            <a:r>
              <a:rPr sz="2400" dirty="0">
                <a:latin typeface="Arial"/>
                <a:cs typeface="Arial"/>
              </a:rPr>
              <a:t>femoral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nail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51840" y="1772920"/>
            <a:ext cx="2667000" cy="4876800"/>
            <a:chOff x="751840" y="1772920"/>
            <a:chExt cx="2667000" cy="4876800"/>
          </a:xfrm>
        </p:grpSpPr>
        <p:sp>
          <p:nvSpPr>
            <p:cNvPr id="5" name="object 5"/>
            <p:cNvSpPr/>
            <p:nvPr/>
          </p:nvSpPr>
          <p:spPr>
            <a:xfrm>
              <a:off x="751840" y="2438400"/>
              <a:ext cx="1375410" cy="296037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1840" y="1772920"/>
              <a:ext cx="1428749" cy="13284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20900" y="3766820"/>
              <a:ext cx="1297939" cy="2882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316989" y="2782570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4089" y="4605020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07589" y="4789170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02889" y="5830570"/>
            <a:ext cx="16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184650" y="1781810"/>
            <a:ext cx="1889760" cy="4814570"/>
            <a:chOff x="4184650" y="1781810"/>
            <a:chExt cx="1889760" cy="4814570"/>
          </a:xfrm>
        </p:grpSpPr>
        <p:sp>
          <p:nvSpPr>
            <p:cNvPr id="13" name="object 13"/>
            <p:cNvSpPr/>
            <p:nvPr/>
          </p:nvSpPr>
          <p:spPr>
            <a:xfrm>
              <a:off x="4232909" y="3853180"/>
              <a:ext cx="1841500" cy="27432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84650" y="1781810"/>
              <a:ext cx="1306829" cy="207137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186679" y="290957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86679" y="414274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86679" y="565277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615691" y="4171951"/>
            <a:ext cx="527050" cy="252729"/>
            <a:chOff x="3615691" y="4171951"/>
            <a:chExt cx="527050" cy="252729"/>
          </a:xfrm>
        </p:grpSpPr>
        <p:sp>
          <p:nvSpPr>
            <p:cNvPr id="19" name="object 19"/>
            <p:cNvSpPr/>
            <p:nvPr/>
          </p:nvSpPr>
          <p:spPr>
            <a:xfrm>
              <a:off x="3634740" y="4190999"/>
              <a:ext cx="488950" cy="214629"/>
            </a:xfrm>
            <a:custGeom>
              <a:avLst/>
              <a:gdLst/>
              <a:ahLst/>
              <a:cxnLst/>
              <a:rect l="l" t="t" r="r" b="b"/>
              <a:pathLst>
                <a:path w="488950" h="214629">
                  <a:moveTo>
                    <a:pt x="365760" y="0"/>
                  </a:moveTo>
                  <a:lnTo>
                    <a:pt x="365760" y="53339"/>
                  </a:lnTo>
                  <a:lnTo>
                    <a:pt x="0" y="53339"/>
                  </a:lnTo>
                  <a:lnTo>
                    <a:pt x="0" y="161289"/>
                  </a:lnTo>
                  <a:lnTo>
                    <a:pt x="365760" y="161289"/>
                  </a:lnTo>
                  <a:lnTo>
                    <a:pt x="365760" y="214630"/>
                  </a:lnTo>
                  <a:lnTo>
                    <a:pt x="488950" y="106680"/>
                  </a:lnTo>
                  <a:lnTo>
                    <a:pt x="3657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34740" y="4190999"/>
              <a:ext cx="488950" cy="214629"/>
            </a:xfrm>
            <a:custGeom>
              <a:avLst/>
              <a:gdLst/>
              <a:ahLst/>
              <a:cxnLst/>
              <a:rect l="l" t="t" r="r" b="b"/>
              <a:pathLst>
                <a:path w="488950" h="214629">
                  <a:moveTo>
                    <a:pt x="0" y="53339"/>
                  </a:moveTo>
                  <a:lnTo>
                    <a:pt x="365760" y="53339"/>
                  </a:lnTo>
                  <a:lnTo>
                    <a:pt x="365760" y="0"/>
                  </a:lnTo>
                  <a:lnTo>
                    <a:pt x="488950" y="106680"/>
                  </a:lnTo>
                  <a:lnTo>
                    <a:pt x="365760" y="214630"/>
                  </a:lnTo>
                  <a:lnTo>
                    <a:pt x="365760" y="161289"/>
                  </a:lnTo>
                  <a:lnTo>
                    <a:pt x="0" y="161289"/>
                  </a:lnTo>
                  <a:lnTo>
                    <a:pt x="0" y="53339"/>
                  </a:lnTo>
                  <a:close/>
                </a:path>
                <a:path w="488950" h="214629">
                  <a:moveTo>
                    <a:pt x="0" y="0"/>
                  </a:moveTo>
                  <a:lnTo>
                    <a:pt x="0" y="0"/>
                  </a:lnTo>
                </a:path>
                <a:path w="488950" h="214629">
                  <a:moveTo>
                    <a:pt x="488950" y="214630"/>
                  </a:moveTo>
                  <a:lnTo>
                    <a:pt x="488950" y="214630"/>
                  </a:lnTo>
                </a:path>
              </a:pathLst>
            </a:custGeom>
            <a:ln w="38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6311900" y="1772920"/>
            <a:ext cx="2437129" cy="17106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388100" y="3873500"/>
            <a:ext cx="2360929" cy="19113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691578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Nailing of subtrochanteric</a:t>
            </a:r>
            <a:r>
              <a:rPr spc="-25" dirty="0"/>
              <a:t> </a:t>
            </a:r>
            <a:r>
              <a:rPr dirty="0"/>
              <a:t>fractures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9570" y="1193800"/>
            <a:ext cx="55327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Char char="•"/>
              <a:tabLst>
                <a:tab pos="356235" algn="l"/>
                <a:tab pos="356870" algn="l"/>
              </a:tabLst>
            </a:pPr>
            <a:r>
              <a:rPr sz="2400" spc="-10" dirty="0">
                <a:latin typeface="Arial"/>
                <a:cs typeface="Arial"/>
              </a:rPr>
              <a:t>Essential </a:t>
            </a:r>
            <a:r>
              <a:rPr sz="2400" spc="-5" dirty="0">
                <a:latin typeface="Arial"/>
                <a:cs typeface="Arial"/>
              </a:rPr>
              <a:t>in unreamed </a:t>
            </a:r>
            <a:r>
              <a:rPr sz="2400" dirty="0">
                <a:latin typeface="Arial"/>
                <a:cs typeface="Arial"/>
              </a:rPr>
              <a:t>femoral </a:t>
            </a:r>
            <a:r>
              <a:rPr sz="2400" spc="-10" dirty="0">
                <a:latin typeface="Arial"/>
                <a:cs typeface="Arial"/>
              </a:rPr>
              <a:t>nailing: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570" y="221234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3740" y="2228850"/>
            <a:ext cx="26142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Sufficient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reduction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9570" y="324739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3740" y="3263900"/>
            <a:ext cx="2531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Correct entry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point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691578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Nailing of subtrochanteric</a:t>
            </a:r>
            <a:r>
              <a:rPr spc="-25" dirty="0"/>
              <a:t> </a:t>
            </a:r>
            <a:r>
              <a:rPr dirty="0"/>
              <a:t>fractures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9570" y="1023620"/>
            <a:ext cx="132715" cy="106172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3740" y="1042669"/>
            <a:ext cx="2428875" cy="1059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3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Poor </a:t>
            </a:r>
            <a:r>
              <a:rPr sz="2400" spc="-5" dirty="0">
                <a:latin typeface="Arial"/>
                <a:cs typeface="Arial"/>
              </a:rPr>
              <a:t>reduction  Wrong entry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point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310639" y="2279650"/>
            <a:ext cx="1676400" cy="4389120"/>
            <a:chOff x="1310639" y="2279650"/>
            <a:chExt cx="1676400" cy="4389120"/>
          </a:xfrm>
        </p:grpSpPr>
        <p:sp>
          <p:nvSpPr>
            <p:cNvPr id="6" name="object 6"/>
            <p:cNvSpPr/>
            <p:nvPr/>
          </p:nvSpPr>
          <p:spPr>
            <a:xfrm>
              <a:off x="1310639" y="2279650"/>
              <a:ext cx="1496060" cy="160528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55089" y="3874769"/>
              <a:ext cx="1631950" cy="2794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3037839" y="4413250"/>
            <a:ext cx="382270" cy="304800"/>
          </a:xfrm>
          <a:custGeom>
            <a:avLst/>
            <a:gdLst/>
            <a:ahLst/>
            <a:cxnLst/>
            <a:rect l="l" t="t" r="r" b="b"/>
            <a:pathLst>
              <a:path w="382270" h="304800">
                <a:moveTo>
                  <a:pt x="287020" y="0"/>
                </a:moveTo>
                <a:lnTo>
                  <a:pt x="287020" y="76200"/>
                </a:lnTo>
                <a:lnTo>
                  <a:pt x="0" y="76200"/>
                </a:lnTo>
                <a:lnTo>
                  <a:pt x="0" y="228600"/>
                </a:lnTo>
                <a:lnTo>
                  <a:pt x="287020" y="228600"/>
                </a:lnTo>
                <a:lnTo>
                  <a:pt x="287020" y="304800"/>
                </a:lnTo>
                <a:lnTo>
                  <a:pt x="382270" y="152400"/>
                </a:lnTo>
                <a:lnTo>
                  <a:pt x="287020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3634740" y="2277110"/>
            <a:ext cx="1747520" cy="4390390"/>
            <a:chOff x="3634740" y="2277110"/>
            <a:chExt cx="1747520" cy="4390390"/>
          </a:xfrm>
        </p:grpSpPr>
        <p:sp>
          <p:nvSpPr>
            <p:cNvPr id="10" name="object 10"/>
            <p:cNvSpPr/>
            <p:nvPr/>
          </p:nvSpPr>
          <p:spPr>
            <a:xfrm>
              <a:off x="3634740" y="2277110"/>
              <a:ext cx="1747519" cy="439039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832350" y="2640330"/>
              <a:ext cx="127000" cy="1969770"/>
            </a:xfrm>
            <a:custGeom>
              <a:avLst/>
              <a:gdLst/>
              <a:ahLst/>
              <a:cxnLst/>
              <a:rect l="l" t="t" r="r" b="b"/>
              <a:pathLst>
                <a:path w="127000" h="1969770">
                  <a:moveTo>
                    <a:pt x="0" y="0"/>
                  </a:moveTo>
                  <a:lnTo>
                    <a:pt x="127000" y="1969770"/>
                  </a:lnTo>
                </a:path>
              </a:pathLst>
            </a:custGeom>
            <a:ln w="283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48250" y="2325370"/>
              <a:ext cx="101600" cy="402590"/>
            </a:xfrm>
            <a:custGeom>
              <a:avLst/>
              <a:gdLst/>
              <a:ahLst/>
              <a:cxnLst/>
              <a:rect l="l" t="t" r="r" b="b"/>
              <a:pathLst>
                <a:path w="101600" h="402589">
                  <a:moveTo>
                    <a:pt x="101600" y="0"/>
                  </a:moveTo>
                  <a:lnTo>
                    <a:pt x="0" y="402589"/>
                  </a:lnTo>
                </a:path>
              </a:pathLst>
            </a:custGeom>
            <a:ln w="380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94910" y="2706370"/>
              <a:ext cx="110489" cy="124460"/>
            </a:xfrm>
            <a:custGeom>
              <a:avLst/>
              <a:gdLst/>
              <a:ahLst/>
              <a:cxnLst/>
              <a:rect l="l" t="t" r="r" b="b"/>
              <a:pathLst>
                <a:path w="110489" h="124460">
                  <a:moveTo>
                    <a:pt x="0" y="0"/>
                  </a:moveTo>
                  <a:lnTo>
                    <a:pt x="27939" y="124459"/>
                  </a:lnTo>
                  <a:lnTo>
                    <a:pt x="110489" y="27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615940" y="2277110"/>
            <a:ext cx="1524000" cy="4390390"/>
            <a:chOff x="5615940" y="2277110"/>
            <a:chExt cx="1524000" cy="4390390"/>
          </a:xfrm>
        </p:grpSpPr>
        <p:sp>
          <p:nvSpPr>
            <p:cNvPr id="15" name="object 15"/>
            <p:cNvSpPr/>
            <p:nvPr/>
          </p:nvSpPr>
          <p:spPr>
            <a:xfrm>
              <a:off x="5615940" y="2277110"/>
              <a:ext cx="1524000" cy="43903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530340" y="2338070"/>
              <a:ext cx="382270" cy="2194560"/>
            </a:xfrm>
            <a:custGeom>
              <a:avLst/>
              <a:gdLst/>
              <a:ahLst/>
              <a:cxnLst/>
              <a:rect l="l" t="t" r="r" b="b"/>
              <a:pathLst>
                <a:path w="382270" h="2194560">
                  <a:moveTo>
                    <a:pt x="0" y="0"/>
                  </a:moveTo>
                  <a:lnTo>
                    <a:pt x="382269" y="2194560"/>
                  </a:lnTo>
                </a:path>
              </a:pathLst>
            </a:custGeom>
            <a:ln w="283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40208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Therapeutic option</a:t>
            </a:r>
            <a:r>
              <a:rPr spc="-60" dirty="0"/>
              <a:t> </a:t>
            </a:r>
            <a:r>
              <a:rPr dirty="0"/>
              <a:t>5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9570" y="1193800"/>
            <a:ext cx="60928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Char char="•"/>
              <a:tabLst>
                <a:tab pos="356235" algn="l"/>
                <a:tab pos="356870" algn="l"/>
              </a:tabLst>
            </a:pPr>
            <a:r>
              <a:rPr sz="2400" spc="-5" dirty="0">
                <a:latin typeface="Arial"/>
                <a:cs typeface="Arial"/>
              </a:rPr>
              <a:t>Proximal </a:t>
            </a:r>
            <a:r>
              <a:rPr sz="2400" dirty="0">
                <a:latin typeface="Arial"/>
                <a:cs typeface="Arial"/>
              </a:rPr>
              <a:t>femoral </a:t>
            </a:r>
            <a:r>
              <a:rPr sz="2400" spc="-10" dirty="0">
                <a:latin typeface="Arial"/>
                <a:cs typeface="Arial"/>
              </a:rPr>
              <a:t>nail </a:t>
            </a:r>
            <a:r>
              <a:rPr sz="2400" spc="-5" dirty="0">
                <a:latin typeface="Arial"/>
                <a:cs typeface="Arial"/>
              </a:rPr>
              <a:t>(PFN, standard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size)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79450" y="1677670"/>
            <a:ext cx="2919730" cy="4983480"/>
            <a:chOff x="679450" y="1677670"/>
            <a:chExt cx="2919730" cy="4983480"/>
          </a:xfrm>
        </p:grpSpPr>
        <p:sp>
          <p:nvSpPr>
            <p:cNvPr id="5" name="object 5"/>
            <p:cNvSpPr/>
            <p:nvPr/>
          </p:nvSpPr>
          <p:spPr>
            <a:xfrm>
              <a:off x="679450" y="1677670"/>
              <a:ext cx="2317750" cy="47117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84530" y="1684020"/>
              <a:ext cx="2914649" cy="497713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3995420" y="1684020"/>
            <a:ext cx="3698240" cy="4973320"/>
            <a:chOff x="3995420" y="1684020"/>
            <a:chExt cx="3698240" cy="4973320"/>
          </a:xfrm>
        </p:grpSpPr>
        <p:sp>
          <p:nvSpPr>
            <p:cNvPr id="8" name="object 8"/>
            <p:cNvSpPr/>
            <p:nvPr/>
          </p:nvSpPr>
          <p:spPr>
            <a:xfrm>
              <a:off x="3995420" y="1684020"/>
              <a:ext cx="2912110" cy="49733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84980" y="1699260"/>
              <a:ext cx="3408679" cy="473583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59020" y="4304029"/>
            <a:ext cx="3910329" cy="2367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19431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Long</a:t>
            </a:r>
            <a:r>
              <a:rPr spc="-85" dirty="0"/>
              <a:t> </a:t>
            </a:r>
            <a:r>
              <a:rPr spc="-5" dirty="0"/>
              <a:t>PFN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9570" y="1193800"/>
            <a:ext cx="17392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Char char="•"/>
              <a:tabLst>
                <a:tab pos="356235" algn="l"/>
                <a:tab pos="356870" algn="l"/>
              </a:tabLst>
            </a:pPr>
            <a:r>
              <a:rPr sz="2400" spc="-5" dirty="0">
                <a:latin typeface="Arial"/>
                <a:cs typeface="Arial"/>
              </a:rPr>
              <a:t>Long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PFN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0250" y="1617979"/>
            <a:ext cx="127000" cy="13512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400" dirty="0">
                <a:latin typeface="Arial"/>
                <a:cs typeface="Arial"/>
              </a:rPr>
              <a:t>-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Arial"/>
                <a:cs typeface="Arial"/>
              </a:rPr>
              <a:t>-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Arial"/>
                <a:cs typeface="Arial"/>
              </a:rPr>
              <a:t>-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56639" y="1634490"/>
            <a:ext cx="2784475" cy="1351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16255">
              <a:lnSpc>
                <a:spcPct val="1208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proximal angle  </a:t>
            </a:r>
            <a:r>
              <a:rPr sz="2400" spc="-10" dirty="0">
                <a:latin typeface="Arial"/>
                <a:cs typeface="Arial"/>
              </a:rPr>
              <a:t>oval </a:t>
            </a:r>
            <a:r>
              <a:rPr sz="2400" spc="-5" dirty="0">
                <a:latin typeface="Arial"/>
                <a:cs typeface="Arial"/>
              </a:rPr>
              <a:t>locking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hole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spc="-5" dirty="0">
                <a:latin typeface="Arial"/>
                <a:cs typeface="Arial"/>
              </a:rPr>
              <a:t>hip screw </a:t>
            </a:r>
            <a:r>
              <a:rPr sz="2400" dirty="0">
                <a:latin typeface="Arial"/>
                <a:cs typeface="Arial"/>
              </a:rPr>
              <a:t>for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locking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9750" y="4291329"/>
            <a:ext cx="3864610" cy="23990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6084570" y="1267460"/>
            <a:ext cx="2513330" cy="2393950"/>
            <a:chOff x="6084570" y="1267460"/>
            <a:chExt cx="2513330" cy="2393950"/>
          </a:xfrm>
        </p:grpSpPr>
        <p:sp>
          <p:nvSpPr>
            <p:cNvPr id="9" name="object 9"/>
            <p:cNvSpPr/>
            <p:nvPr/>
          </p:nvSpPr>
          <p:spPr>
            <a:xfrm>
              <a:off x="6084570" y="1267460"/>
              <a:ext cx="2513329" cy="23939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17640" y="1858010"/>
              <a:ext cx="1370330" cy="1370330"/>
            </a:xfrm>
            <a:custGeom>
              <a:avLst/>
              <a:gdLst/>
              <a:ahLst/>
              <a:cxnLst/>
              <a:rect l="l" t="t" r="r" b="b"/>
              <a:pathLst>
                <a:path w="1370329" h="1370330">
                  <a:moveTo>
                    <a:pt x="684529" y="0"/>
                  </a:moveTo>
                  <a:lnTo>
                    <a:pt x="732616" y="1526"/>
                  </a:lnTo>
                  <a:lnTo>
                    <a:pt x="779660" y="6047"/>
                  </a:lnTo>
                  <a:lnTo>
                    <a:pt x="825574" y="13473"/>
                  </a:lnTo>
                  <a:lnTo>
                    <a:pt x="870267" y="23718"/>
                  </a:lnTo>
                  <a:lnTo>
                    <a:pt x="913650" y="36692"/>
                  </a:lnTo>
                  <a:lnTo>
                    <a:pt x="955635" y="52308"/>
                  </a:lnTo>
                  <a:lnTo>
                    <a:pt x="996131" y="70476"/>
                  </a:lnTo>
                  <a:lnTo>
                    <a:pt x="1035049" y="91110"/>
                  </a:lnTo>
                  <a:lnTo>
                    <a:pt x="1072301" y="114121"/>
                  </a:lnTo>
                  <a:lnTo>
                    <a:pt x="1107797" y="139420"/>
                  </a:lnTo>
                  <a:lnTo>
                    <a:pt x="1141447" y="166920"/>
                  </a:lnTo>
                  <a:lnTo>
                    <a:pt x="1173162" y="196532"/>
                  </a:lnTo>
                  <a:lnTo>
                    <a:pt x="1202853" y="228168"/>
                  </a:lnTo>
                  <a:lnTo>
                    <a:pt x="1230431" y="261740"/>
                  </a:lnTo>
                  <a:lnTo>
                    <a:pt x="1255806" y="297160"/>
                  </a:lnTo>
                  <a:lnTo>
                    <a:pt x="1278889" y="334339"/>
                  </a:lnTo>
                  <a:lnTo>
                    <a:pt x="1299591" y="373189"/>
                  </a:lnTo>
                  <a:lnTo>
                    <a:pt x="1317823" y="413623"/>
                  </a:lnTo>
                  <a:lnTo>
                    <a:pt x="1333495" y="455551"/>
                  </a:lnTo>
                  <a:lnTo>
                    <a:pt x="1346517" y="498886"/>
                  </a:lnTo>
                  <a:lnTo>
                    <a:pt x="1356801" y="543540"/>
                  </a:lnTo>
                  <a:lnTo>
                    <a:pt x="1364257" y="589424"/>
                  </a:lnTo>
                  <a:lnTo>
                    <a:pt x="1368797" y="636450"/>
                  </a:lnTo>
                  <a:lnTo>
                    <a:pt x="1370329" y="684529"/>
                  </a:lnTo>
                  <a:lnTo>
                    <a:pt x="1368797" y="732616"/>
                  </a:lnTo>
                  <a:lnTo>
                    <a:pt x="1364257" y="779660"/>
                  </a:lnTo>
                  <a:lnTo>
                    <a:pt x="1356801" y="825574"/>
                  </a:lnTo>
                  <a:lnTo>
                    <a:pt x="1346517" y="870267"/>
                  </a:lnTo>
                  <a:lnTo>
                    <a:pt x="1333495" y="913650"/>
                  </a:lnTo>
                  <a:lnTo>
                    <a:pt x="1317823" y="955635"/>
                  </a:lnTo>
                  <a:lnTo>
                    <a:pt x="1299591" y="996131"/>
                  </a:lnTo>
                  <a:lnTo>
                    <a:pt x="1278890" y="1035050"/>
                  </a:lnTo>
                  <a:lnTo>
                    <a:pt x="1255806" y="1072301"/>
                  </a:lnTo>
                  <a:lnTo>
                    <a:pt x="1230431" y="1107797"/>
                  </a:lnTo>
                  <a:lnTo>
                    <a:pt x="1202853" y="1141447"/>
                  </a:lnTo>
                  <a:lnTo>
                    <a:pt x="1173162" y="1173162"/>
                  </a:lnTo>
                  <a:lnTo>
                    <a:pt x="1141447" y="1202853"/>
                  </a:lnTo>
                  <a:lnTo>
                    <a:pt x="1107797" y="1230431"/>
                  </a:lnTo>
                  <a:lnTo>
                    <a:pt x="1072301" y="1255806"/>
                  </a:lnTo>
                  <a:lnTo>
                    <a:pt x="1035050" y="1278889"/>
                  </a:lnTo>
                  <a:lnTo>
                    <a:pt x="996131" y="1299591"/>
                  </a:lnTo>
                  <a:lnTo>
                    <a:pt x="955635" y="1317823"/>
                  </a:lnTo>
                  <a:lnTo>
                    <a:pt x="913650" y="1333495"/>
                  </a:lnTo>
                  <a:lnTo>
                    <a:pt x="870267" y="1346517"/>
                  </a:lnTo>
                  <a:lnTo>
                    <a:pt x="825574" y="1356801"/>
                  </a:lnTo>
                  <a:lnTo>
                    <a:pt x="779660" y="1364257"/>
                  </a:lnTo>
                  <a:lnTo>
                    <a:pt x="732616" y="1368797"/>
                  </a:lnTo>
                  <a:lnTo>
                    <a:pt x="684529" y="1370329"/>
                  </a:lnTo>
                  <a:lnTo>
                    <a:pt x="636450" y="1368797"/>
                  </a:lnTo>
                  <a:lnTo>
                    <a:pt x="589424" y="1364257"/>
                  </a:lnTo>
                  <a:lnTo>
                    <a:pt x="543540" y="1356801"/>
                  </a:lnTo>
                  <a:lnTo>
                    <a:pt x="498886" y="1346517"/>
                  </a:lnTo>
                  <a:lnTo>
                    <a:pt x="455551" y="1333495"/>
                  </a:lnTo>
                  <a:lnTo>
                    <a:pt x="413623" y="1317823"/>
                  </a:lnTo>
                  <a:lnTo>
                    <a:pt x="373189" y="1299591"/>
                  </a:lnTo>
                  <a:lnTo>
                    <a:pt x="334339" y="1278889"/>
                  </a:lnTo>
                  <a:lnTo>
                    <a:pt x="297160" y="1255806"/>
                  </a:lnTo>
                  <a:lnTo>
                    <a:pt x="261740" y="1230431"/>
                  </a:lnTo>
                  <a:lnTo>
                    <a:pt x="228168" y="1202853"/>
                  </a:lnTo>
                  <a:lnTo>
                    <a:pt x="196532" y="1173162"/>
                  </a:lnTo>
                  <a:lnTo>
                    <a:pt x="166920" y="1141447"/>
                  </a:lnTo>
                  <a:lnTo>
                    <a:pt x="139420" y="1107797"/>
                  </a:lnTo>
                  <a:lnTo>
                    <a:pt x="114121" y="1072301"/>
                  </a:lnTo>
                  <a:lnTo>
                    <a:pt x="91110" y="1035050"/>
                  </a:lnTo>
                  <a:lnTo>
                    <a:pt x="70476" y="996131"/>
                  </a:lnTo>
                  <a:lnTo>
                    <a:pt x="52308" y="955635"/>
                  </a:lnTo>
                  <a:lnTo>
                    <a:pt x="36692" y="913650"/>
                  </a:lnTo>
                  <a:lnTo>
                    <a:pt x="23718" y="870267"/>
                  </a:lnTo>
                  <a:lnTo>
                    <a:pt x="13473" y="825574"/>
                  </a:lnTo>
                  <a:lnTo>
                    <a:pt x="6047" y="779660"/>
                  </a:lnTo>
                  <a:lnTo>
                    <a:pt x="1526" y="732616"/>
                  </a:lnTo>
                  <a:lnTo>
                    <a:pt x="0" y="684529"/>
                  </a:lnTo>
                  <a:lnTo>
                    <a:pt x="1526" y="636450"/>
                  </a:lnTo>
                  <a:lnTo>
                    <a:pt x="6047" y="589424"/>
                  </a:lnTo>
                  <a:lnTo>
                    <a:pt x="13473" y="543540"/>
                  </a:lnTo>
                  <a:lnTo>
                    <a:pt x="23718" y="498886"/>
                  </a:lnTo>
                  <a:lnTo>
                    <a:pt x="36692" y="455551"/>
                  </a:lnTo>
                  <a:lnTo>
                    <a:pt x="52308" y="413623"/>
                  </a:lnTo>
                  <a:lnTo>
                    <a:pt x="70476" y="373189"/>
                  </a:lnTo>
                  <a:lnTo>
                    <a:pt x="91110" y="334339"/>
                  </a:lnTo>
                  <a:lnTo>
                    <a:pt x="114121" y="297160"/>
                  </a:lnTo>
                  <a:lnTo>
                    <a:pt x="139420" y="261740"/>
                  </a:lnTo>
                  <a:lnTo>
                    <a:pt x="166920" y="228168"/>
                  </a:lnTo>
                  <a:lnTo>
                    <a:pt x="196532" y="196532"/>
                  </a:lnTo>
                  <a:lnTo>
                    <a:pt x="228168" y="166920"/>
                  </a:lnTo>
                  <a:lnTo>
                    <a:pt x="261740" y="139420"/>
                  </a:lnTo>
                  <a:lnTo>
                    <a:pt x="297160" y="114121"/>
                  </a:lnTo>
                  <a:lnTo>
                    <a:pt x="334339" y="91110"/>
                  </a:lnTo>
                  <a:lnTo>
                    <a:pt x="373189" y="70476"/>
                  </a:lnTo>
                  <a:lnTo>
                    <a:pt x="413623" y="52308"/>
                  </a:lnTo>
                  <a:lnTo>
                    <a:pt x="455551" y="36692"/>
                  </a:lnTo>
                  <a:lnTo>
                    <a:pt x="498886" y="23718"/>
                  </a:lnTo>
                  <a:lnTo>
                    <a:pt x="543540" y="13473"/>
                  </a:lnTo>
                  <a:lnTo>
                    <a:pt x="589424" y="6047"/>
                  </a:lnTo>
                  <a:lnTo>
                    <a:pt x="636450" y="1526"/>
                  </a:lnTo>
                  <a:lnTo>
                    <a:pt x="684529" y="0"/>
                  </a:lnTo>
                  <a:close/>
                </a:path>
                <a:path w="1370329" h="1370330">
                  <a:moveTo>
                    <a:pt x="684529" y="0"/>
                  </a:moveTo>
                  <a:lnTo>
                    <a:pt x="732616" y="1526"/>
                  </a:lnTo>
                  <a:lnTo>
                    <a:pt x="779660" y="6047"/>
                  </a:lnTo>
                  <a:lnTo>
                    <a:pt x="825574" y="13473"/>
                  </a:lnTo>
                  <a:lnTo>
                    <a:pt x="870267" y="23718"/>
                  </a:lnTo>
                  <a:lnTo>
                    <a:pt x="913650" y="36692"/>
                  </a:lnTo>
                  <a:lnTo>
                    <a:pt x="955635" y="52308"/>
                  </a:lnTo>
                  <a:lnTo>
                    <a:pt x="996131" y="70476"/>
                  </a:lnTo>
                  <a:lnTo>
                    <a:pt x="1035049" y="91110"/>
                  </a:lnTo>
                  <a:lnTo>
                    <a:pt x="1072301" y="114121"/>
                  </a:lnTo>
                  <a:lnTo>
                    <a:pt x="1107797" y="139420"/>
                  </a:lnTo>
                  <a:lnTo>
                    <a:pt x="1141447" y="166920"/>
                  </a:lnTo>
                  <a:lnTo>
                    <a:pt x="1173162" y="196532"/>
                  </a:lnTo>
                  <a:lnTo>
                    <a:pt x="1202853" y="228168"/>
                  </a:lnTo>
                  <a:lnTo>
                    <a:pt x="1230431" y="261740"/>
                  </a:lnTo>
                  <a:lnTo>
                    <a:pt x="1255806" y="297160"/>
                  </a:lnTo>
                  <a:lnTo>
                    <a:pt x="1278889" y="334339"/>
                  </a:lnTo>
                  <a:lnTo>
                    <a:pt x="1299591" y="373189"/>
                  </a:lnTo>
                  <a:lnTo>
                    <a:pt x="1317823" y="413623"/>
                  </a:lnTo>
                  <a:lnTo>
                    <a:pt x="1333495" y="455551"/>
                  </a:lnTo>
                  <a:lnTo>
                    <a:pt x="1346517" y="498886"/>
                  </a:lnTo>
                  <a:lnTo>
                    <a:pt x="1356801" y="543540"/>
                  </a:lnTo>
                  <a:lnTo>
                    <a:pt x="1364257" y="589424"/>
                  </a:lnTo>
                  <a:lnTo>
                    <a:pt x="1368797" y="636450"/>
                  </a:lnTo>
                  <a:lnTo>
                    <a:pt x="1370329" y="684529"/>
                  </a:lnTo>
                  <a:lnTo>
                    <a:pt x="1368797" y="732616"/>
                  </a:lnTo>
                  <a:lnTo>
                    <a:pt x="1364257" y="779660"/>
                  </a:lnTo>
                  <a:lnTo>
                    <a:pt x="1356801" y="825574"/>
                  </a:lnTo>
                  <a:lnTo>
                    <a:pt x="1346517" y="870267"/>
                  </a:lnTo>
                  <a:lnTo>
                    <a:pt x="1333495" y="913650"/>
                  </a:lnTo>
                  <a:lnTo>
                    <a:pt x="1317823" y="955635"/>
                  </a:lnTo>
                  <a:lnTo>
                    <a:pt x="1299591" y="996131"/>
                  </a:lnTo>
                  <a:lnTo>
                    <a:pt x="1278890" y="1035050"/>
                  </a:lnTo>
                  <a:lnTo>
                    <a:pt x="1255806" y="1072301"/>
                  </a:lnTo>
                  <a:lnTo>
                    <a:pt x="1230431" y="1107797"/>
                  </a:lnTo>
                  <a:lnTo>
                    <a:pt x="1202853" y="1141447"/>
                  </a:lnTo>
                  <a:lnTo>
                    <a:pt x="1173162" y="1173162"/>
                  </a:lnTo>
                  <a:lnTo>
                    <a:pt x="1141447" y="1202853"/>
                  </a:lnTo>
                  <a:lnTo>
                    <a:pt x="1107797" y="1230431"/>
                  </a:lnTo>
                  <a:lnTo>
                    <a:pt x="1072301" y="1255806"/>
                  </a:lnTo>
                  <a:lnTo>
                    <a:pt x="1035050" y="1278889"/>
                  </a:lnTo>
                  <a:lnTo>
                    <a:pt x="996131" y="1299591"/>
                  </a:lnTo>
                  <a:lnTo>
                    <a:pt x="955635" y="1317823"/>
                  </a:lnTo>
                  <a:lnTo>
                    <a:pt x="913650" y="1333495"/>
                  </a:lnTo>
                  <a:lnTo>
                    <a:pt x="870267" y="1346517"/>
                  </a:lnTo>
                  <a:lnTo>
                    <a:pt x="825574" y="1356801"/>
                  </a:lnTo>
                  <a:lnTo>
                    <a:pt x="779660" y="1364257"/>
                  </a:lnTo>
                  <a:lnTo>
                    <a:pt x="732616" y="1368797"/>
                  </a:lnTo>
                  <a:lnTo>
                    <a:pt x="684529" y="1370329"/>
                  </a:lnTo>
                  <a:lnTo>
                    <a:pt x="636450" y="1368797"/>
                  </a:lnTo>
                  <a:lnTo>
                    <a:pt x="589424" y="1364257"/>
                  </a:lnTo>
                  <a:lnTo>
                    <a:pt x="543540" y="1356801"/>
                  </a:lnTo>
                  <a:lnTo>
                    <a:pt x="498886" y="1346517"/>
                  </a:lnTo>
                  <a:lnTo>
                    <a:pt x="455551" y="1333495"/>
                  </a:lnTo>
                  <a:lnTo>
                    <a:pt x="413623" y="1317823"/>
                  </a:lnTo>
                  <a:lnTo>
                    <a:pt x="373189" y="1299591"/>
                  </a:lnTo>
                  <a:lnTo>
                    <a:pt x="334339" y="1278889"/>
                  </a:lnTo>
                  <a:lnTo>
                    <a:pt x="297160" y="1255806"/>
                  </a:lnTo>
                  <a:lnTo>
                    <a:pt x="261740" y="1230431"/>
                  </a:lnTo>
                  <a:lnTo>
                    <a:pt x="228168" y="1202853"/>
                  </a:lnTo>
                  <a:lnTo>
                    <a:pt x="196532" y="1173162"/>
                  </a:lnTo>
                  <a:lnTo>
                    <a:pt x="166920" y="1141447"/>
                  </a:lnTo>
                  <a:lnTo>
                    <a:pt x="139420" y="1107797"/>
                  </a:lnTo>
                  <a:lnTo>
                    <a:pt x="114121" y="1072301"/>
                  </a:lnTo>
                  <a:lnTo>
                    <a:pt x="91110" y="1035050"/>
                  </a:lnTo>
                  <a:lnTo>
                    <a:pt x="70476" y="996131"/>
                  </a:lnTo>
                  <a:lnTo>
                    <a:pt x="52308" y="955635"/>
                  </a:lnTo>
                  <a:lnTo>
                    <a:pt x="36692" y="913650"/>
                  </a:lnTo>
                  <a:lnTo>
                    <a:pt x="23718" y="870267"/>
                  </a:lnTo>
                  <a:lnTo>
                    <a:pt x="13473" y="825574"/>
                  </a:lnTo>
                  <a:lnTo>
                    <a:pt x="6047" y="779660"/>
                  </a:lnTo>
                  <a:lnTo>
                    <a:pt x="1526" y="732616"/>
                  </a:lnTo>
                  <a:lnTo>
                    <a:pt x="0" y="684529"/>
                  </a:lnTo>
                  <a:lnTo>
                    <a:pt x="1526" y="636450"/>
                  </a:lnTo>
                  <a:lnTo>
                    <a:pt x="6047" y="589424"/>
                  </a:lnTo>
                  <a:lnTo>
                    <a:pt x="13473" y="543540"/>
                  </a:lnTo>
                  <a:lnTo>
                    <a:pt x="23718" y="498886"/>
                  </a:lnTo>
                  <a:lnTo>
                    <a:pt x="36692" y="455551"/>
                  </a:lnTo>
                  <a:lnTo>
                    <a:pt x="52308" y="413623"/>
                  </a:lnTo>
                  <a:lnTo>
                    <a:pt x="70476" y="373189"/>
                  </a:lnTo>
                  <a:lnTo>
                    <a:pt x="91110" y="334339"/>
                  </a:lnTo>
                  <a:lnTo>
                    <a:pt x="114121" y="297160"/>
                  </a:lnTo>
                  <a:lnTo>
                    <a:pt x="139420" y="261740"/>
                  </a:lnTo>
                  <a:lnTo>
                    <a:pt x="166920" y="228168"/>
                  </a:lnTo>
                  <a:lnTo>
                    <a:pt x="196532" y="196532"/>
                  </a:lnTo>
                  <a:lnTo>
                    <a:pt x="228168" y="166920"/>
                  </a:lnTo>
                  <a:lnTo>
                    <a:pt x="261740" y="139420"/>
                  </a:lnTo>
                  <a:lnTo>
                    <a:pt x="297160" y="114121"/>
                  </a:lnTo>
                  <a:lnTo>
                    <a:pt x="334339" y="91110"/>
                  </a:lnTo>
                  <a:lnTo>
                    <a:pt x="373189" y="70476"/>
                  </a:lnTo>
                  <a:lnTo>
                    <a:pt x="413623" y="52308"/>
                  </a:lnTo>
                  <a:lnTo>
                    <a:pt x="455551" y="36692"/>
                  </a:lnTo>
                  <a:lnTo>
                    <a:pt x="498886" y="23718"/>
                  </a:lnTo>
                  <a:lnTo>
                    <a:pt x="543540" y="13473"/>
                  </a:lnTo>
                  <a:lnTo>
                    <a:pt x="589424" y="6047"/>
                  </a:lnTo>
                  <a:lnTo>
                    <a:pt x="636450" y="1526"/>
                  </a:lnTo>
                  <a:lnTo>
                    <a:pt x="684529" y="0"/>
                  </a:lnTo>
                  <a:close/>
                </a:path>
                <a:path w="1370329" h="1370330">
                  <a:moveTo>
                    <a:pt x="0" y="0"/>
                  </a:moveTo>
                  <a:lnTo>
                    <a:pt x="0" y="0"/>
                  </a:lnTo>
                </a:path>
                <a:path w="1370329" h="1370330">
                  <a:moveTo>
                    <a:pt x="1370329" y="1370329"/>
                  </a:moveTo>
                  <a:lnTo>
                    <a:pt x="1370329" y="1370329"/>
                  </a:lnTo>
                </a:path>
              </a:pathLst>
            </a:custGeom>
            <a:ln w="283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19431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Long</a:t>
            </a:r>
            <a:r>
              <a:rPr spc="-85" dirty="0"/>
              <a:t> </a:t>
            </a:r>
            <a:r>
              <a:rPr spc="-5" dirty="0"/>
              <a:t>PFN</a:t>
            </a:r>
          </a:p>
        </p:txBody>
      </p:sp>
      <p:sp>
        <p:nvSpPr>
          <p:cNvPr id="3" name="object 3"/>
          <p:cNvSpPr/>
          <p:nvPr/>
        </p:nvSpPr>
        <p:spPr>
          <a:xfrm>
            <a:off x="382270" y="1205230"/>
            <a:ext cx="3263900" cy="4361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140200" y="1520189"/>
            <a:ext cx="3898900" cy="4462780"/>
            <a:chOff x="4140200" y="1520189"/>
            <a:chExt cx="3898900" cy="4462780"/>
          </a:xfrm>
        </p:grpSpPr>
        <p:sp>
          <p:nvSpPr>
            <p:cNvPr id="5" name="object 5"/>
            <p:cNvSpPr/>
            <p:nvPr/>
          </p:nvSpPr>
          <p:spPr>
            <a:xfrm>
              <a:off x="4140200" y="1521459"/>
              <a:ext cx="2019300" cy="442214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72200" y="1520189"/>
              <a:ext cx="1866900" cy="446278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19431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Long</a:t>
            </a:r>
            <a:r>
              <a:rPr spc="-85" dirty="0"/>
              <a:t> </a:t>
            </a:r>
            <a:r>
              <a:rPr spc="-5" dirty="0"/>
              <a:t>PFN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25553" y="1125219"/>
            <a:ext cx="5121275" cy="4953000"/>
            <a:chOff x="525553" y="1125219"/>
            <a:chExt cx="5121275" cy="4953000"/>
          </a:xfrm>
        </p:grpSpPr>
        <p:sp>
          <p:nvSpPr>
            <p:cNvPr id="4" name="object 4"/>
            <p:cNvSpPr/>
            <p:nvPr/>
          </p:nvSpPr>
          <p:spPr>
            <a:xfrm>
              <a:off x="539749" y="1125219"/>
              <a:ext cx="1512570" cy="4648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09469" y="1426209"/>
              <a:ext cx="2011680" cy="35623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03249" y="1125219"/>
              <a:ext cx="1512570" cy="49530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85259" y="1125219"/>
              <a:ext cx="1661160" cy="49530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9749" y="1628139"/>
              <a:ext cx="721360" cy="721360"/>
            </a:xfrm>
            <a:custGeom>
              <a:avLst/>
              <a:gdLst/>
              <a:ahLst/>
              <a:cxnLst/>
              <a:rect l="l" t="t" r="r" b="b"/>
              <a:pathLst>
                <a:path w="721360" h="721360">
                  <a:moveTo>
                    <a:pt x="360680" y="0"/>
                  </a:moveTo>
                  <a:lnTo>
                    <a:pt x="410437" y="3191"/>
                  </a:lnTo>
                  <a:lnTo>
                    <a:pt x="457858" y="12517"/>
                  </a:lnTo>
                  <a:lnTo>
                    <a:pt x="502562" y="27602"/>
                  </a:lnTo>
                  <a:lnTo>
                    <a:pt x="544171" y="48071"/>
                  </a:lnTo>
                  <a:lnTo>
                    <a:pt x="582305" y="73550"/>
                  </a:lnTo>
                  <a:lnTo>
                    <a:pt x="616585" y="103663"/>
                  </a:lnTo>
                  <a:lnTo>
                    <a:pt x="646631" y="138036"/>
                  </a:lnTo>
                  <a:lnTo>
                    <a:pt x="672065" y="176294"/>
                  </a:lnTo>
                  <a:lnTo>
                    <a:pt x="692507" y="218062"/>
                  </a:lnTo>
                  <a:lnTo>
                    <a:pt x="707578" y="262966"/>
                  </a:lnTo>
                  <a:lnTo>
                    <a:pt x="716898" y="310630"/>
                  </a:lnTo>
                  <a:lnTo>
                    <a:pt x="720090" y="360680"/>
                  </a:lnTo>
                  <a:lnTo>
                    <a:pt x="716898" y="410729"/>
                  </a:lnTo>
                  <a:lnTo>
                    <a:pt x="707578" y="458393"/>
                  </a:lnTo>
                  <a:lnTo>
                    <a:pt x="692507" y="503297"/>
                  </a:lnTo>
                  <a:lnTo>
                    <a:pt x="672065" y="545065"/>
                  </a:lnTo>
                  <a:lnTo>
                    <a:pt x="646631" y="583323"/>
                  </a:lnTo>
                  <a:lnTo>
                    <a:pt x="616585" y="617696"/>
                  </a:lnTo>
                  <a:lnTo>
                    <a:pt x="582305" y="647809"/>
                  </a:lnTo>
                  <a:lnTo>
                    <a:pt x="544171" y="673288"/>
                  </a:lnTo>
                  <a:lnTo>
                    <a:pt x="502562" y="693757"/>
                  </a:lnTo>
                  <a:lnTo>
                    <a:pt x="457858" y="708842"/>
                  </a:lnTo>
                  <a:lnTo>
                    <a:pt x="410437" y="718168"/>
                  </a:lnTo>
                  <a:lnTo>
                    <a:pt x="360680" y="721360"/>
                  </a:lnTo>
                  <a:lnTo>
                    <a:pt x="310630" y="718168"/>
                  </a:lnTo>
                  <a:lnTo>
                    <a:pt x="262966" y="708842"/>
                  </a:lnTo>
                  <a:lnTo>
                    <a:pt x="218062" y="693757"/>
                  </a:lnTo>
                  <a:lnTo>
                    <a:pt x="176294" y="673288"/>
                  </a:lnTo>
                  <a:lnTo>
                    <a:pt x="138036" y="647809"/>
                  </a:lnTo>
                  <a:lnTo>
                    <a:pt x="103663" y="617696"/>
                  </a:lnTo>
                  <a:lnTo>
                    <a:pt x="73550" y="583323"/>
                  </a:lnTo>
                  <a:lnTo>
                    <a:pt x="48071" y="545065"/>
                  </a:lnTo>
                  <a:lnTo>
                    <a:pt x="27602" y="503297"/>
                  </a:lnTo>
                  <a:lnTo>
                    <a:pt x="12517" y="458393"/>
                  </a:lnTo>
                  <a:lnTo>
                    <a:pt x="3191" y="410729"/>
                  </a:lnTo>
                  <a:lnTo>
                    <a:pt x="0" y="360680"/>
                  </a:lnTo>
                  <a:lnTo>
                    <a:pt x="3191" y="310630"/>
                  </a:lnTo>
                  <a:lnTo>
                    <a:pt x="12517" y="262966"/>
                  </a:lnTo>
                  <a:lnTo>
                    <a:pt x="27602" y="218062"/>
                  </a:lnTo>
                  <a:lnTo>
                    <a:pt x="48071" y="176294"/>
                  </a:lnTo>
                  <a:lnTo>
                    <a:pt x="73550" y="138036"/>
                  </a:lnTo>
                  <a:lnTo>
                    <a:pt x="103663" y="103663"/>
                  </a:lnTo>
                  <a:lnTo>
                    <a:pt x="138036" y="73550"/>
                  </a:lnTo>
                  <a:lnTo>
                    <a:pt x="176294" y="48071"/>
                  </a:lnTo>
                  <a:lnTo>
                    <a:pt x="218062" y="27602"/>
                  </a:lnTo>
                  <a:lnTo>
                    <a:pt x="262966" y="12517"/>
                  </a:lnTo>
                  <a:lnTo>
                    <a:pt x="310630" y="3191"/>
                  </a:lnTo>
                  <a:lnTo>
                    <a:pt x="360680" y="0"/>
                  </a:lnTo>
                  <a:close/>
                </a:path>
                <a:path w="721360" h="721360">
                  <a:moveTo>
                    <a:pt x="0" y="0"/>
                  </a:moveTo>
                  <a:lnTo>
                    <a:pt x="0" y="0"/>
                  </a:lnTo>
                </a:path>
                <a:path w="721360" h="721360">
                  <a:moveTo>
                    <a:pt x="721360" y="721360"/>
                  </a:moveTo>
                  <a:lnTo>
                    <a:pt x="721360" y="721360"/>
                  </a:lnTo>
                </a:path>
              </a:pathLst>
            </a:custGeom>
            <a:ln w="28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242820" y="5173979"/>
            <a:ext cx="7175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59y</a:t>
            </a:r>
            <a:r>
              <a:rPr sz="20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24100" y="1125219"/>
            <a:ext cx="1475739" cy="4953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289179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Tips </a:t>
            </a:r>
            <a:r>
              <a:rPr dirty="0"/>
              <a:t>and</a:t>
            </a:r>
            <a:r>
              <a:rPr spc="-65" dirty="0"/>
              <a:t> </a:t>
            </a:r>
            <a:r>
              <a:rPr spc="-5" dirty="0"/>
              <a:t>tricks</a:t>
            </a:r>
          </a:p>
        </p:txBody>
      </p:sp>
      <p:sp>
        <p:nvSpPr>
          <p:cNvPr id="3" name="object 3"/>
          <p:cNvSpPr/>
          <p:nvPr/>
        </p:nvSpPr>
        <p:spPr>
          <a:xfrm>
            <a:off x="381000" y="1520189"/>
            <a:ext cx="6242050" cy="4528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72339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Fracture fragments </a:t>
            </a:r>
            <a:r>
              <a:rPr dirty="0"/>
              <a:t>are </a:t>
            </a:r>
            <a:r>
              <a:rPr spc="-5" dirty="0"/>
              <a:t>devitalized</a:t>
            </a:r>
            <a:r>
              <a:rPr spc="-10" dirty="0"/>
              <a:t> </a:t>
            </a:r>
            <a:r>
              <a:rPr dirty="0"/>
              <a:t>by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9570" y="1193800"/>
            <a:ext cx="1091565" cy="1426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Trauma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65"/>
              </a:spcBef>
            </a:pPr>
            <a:r>
              <a:rPr sz="2400" spc="-5" dirty="0">
                <a:latin typeface="Arial"/>
                <a:cs typeface="Arial"/>
              </a:rPr>
              <a:t>S</a:t>
            </a:r>
            <a:r>
              <a:rPr sz="2400" spc="-10" dirty="0">
                <a:latin typeface="Arial"/>
                <a:cs typeface="Arial"/>
              </a:rPr>
              <a:t>u</a:t>
            </a:r>
            <a:r>
              <a:rPr sz="2400" dirty="0">
                <a:latin typeface="Arial"/>
                <a:cs typeface="Arial"/>
              </a:rPr>
              <a:t>r</a:t>
            </a:r>
            <a:r>
              <a:rPr sz="2400" spc="-5" dirty="0">
                <a:latin typeface="Arial"/>
                <a:cs typeface="Arial"/>
              </a:rPr>
              <a:t>g</a:t>
            </a:r>
            <a:r>
              <a:rPr sz="2400" dirty="0">
                <a:latin typeface="Arial"/>
                <a:cs typeface="Arial"/>
              </a:rPr>
              <a:t>ery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570" y="4298950"/>
            <a:ext cx="2278380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Impaired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healing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75"/>
              </a:spcBef>
            </a:pPr>
            <a:r>
              <a:rPr sz="2400" spc="-5" dirty="0">
                <a:latin typeface="Arial"/>
                <a:cs typeface="Arial"/>
              </a:rPr>
              <a:t>Risk of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infection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088639" y="2133600"/>
            <a:ext cx="229870" cy="2736850"/>
            <a:chOff x="3088639" y="2133600"/>
            <a:chExt cx="229870" cy="2736850"/>
          </a:xfrm>
        </p:grpSpPr>
        <p:sp>
          <p:nvSpPr>
            <p:cNvPr id="6" name="object 6"/>
            <p:cNvSpPr/>
            <p:nvPr/>
          </p:nvSpPr>
          <p:spPr>
            <a:xfrm>
              <a:off x="3204209" y="2133600"/>
              <a:ext cx="0" cy="2523490"/>
            </a:xfrm>
            <a:custGeom>
              <a:avLst/>
              <a:gdLst/>
              <a:ahLst/>
              <a:cxnLst/>
              <a:rect l="l" t="t" r="r" b="b"/>
              <a:pathLst>
                <a:path h="2523490">
                  <a:moveTo>
                    <a:pt x="0" y="0"/>
                  </a:moveTo>
                  <a:lnTo>
                    <a:pt x="0" y="2523490"/>
                  </a:lnTo>
                </a:path>
              </a:pathLst>
            </a:custGeom>
            <a:ln w="76200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88639" y="4641850"/>
              <a:ext cx="229870" cy="228600"/>
            </a:xfrm>
            <a:custGeom>
              <a:avLst/>
              <a:gdLst/>
              <a:ahLst/>
              <a:cxnLst/>
              <a:rect l="l" t="t" r="r" b="b"/>
              <a:pathLst>
                <a:path w="229870" h="228600">
                  <a:moveTo>
                    <a:pt x="229870" y="0"/>
                  </a:moveTo>
                  <a:lnTo>
                    <a:pt x="0" y="0"/>
                  </a:lnTo>
                  <a:lnTo>
                    <a:pt x="115570" y="228600"/>
                  </a:lnTo>
                  <a:lnTo>
                    <a:pt x="229870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572000" y="1342389"/>
            <a:ext cx="3926840" cy="261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72000" y="4042409"/>
            <a:ext cx="3195320" cy="23926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4600" y="381000"/>
            <a:ext cx="342900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Positioning</a:t>
            </a:r>
          </a:p>
        </p:txBody>
      </p:sp>
      <p:sp>
        <p:nvSpPr>
          <p:cNvPr id="3" name="object 3"/>
          <p:cNvSpPr/>
          <p:nvPr/>
        </p:nvSpPr>
        <p:spPr>
          <a:xfrm>
            <a:off x="381000" y="1521460"/>
            <a:ext cx="4641850" cy="30683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56529" y="1520189"/>
            <a:ext cx="3276600" cy="23863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783653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Typical dislocation </a:t>
            </a:r>
            <a:r>
              <a:rPr dirty="0"/>
              <a:t>of </a:t>
            </a:r>
            <a:r>
              <a:rPr spc="-5" dirty="0"/>
              <a:t>proximal</a:t>
            </a:r>
            <a:r>
              <a:rPr spc="-35" dirty="0"/>
              <a:t> </a:t>
            </a:r>
            <a:r>
              <a:rPr spc="-5" dirty="0"/>
              <a:t>fragment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9570" y="1193800"/>
            <a:ext cx="27679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Patient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positioning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42950" y="1774189"/>
            <a:ext cx="1451610" cy="487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91539" y="6353809"/>
            <a:ext cx="11290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b</a:t>
            </a:r>
            <a:r>
              <a:rPr sz="2000" spc="5" dirty="0">
                <a:solidFill>
                  <a:srgbClr val="FFFF00"/>
                </a:solidFill>
                <a:latin typeface="Arial"/>
                <a:cs typeface="Arial"/>
              </a:rPr>
              <a:t>du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sz="2000" spc="-5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FFFF00"/>
                </a:solidFill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28753" y="1925320"/>
            <a:ext cx="1400175" cy="2529205"/>
            <a:chOff x="728753" y="1925320"/>
            <a:chExt cx="1400175" cy="2529205"/>
          </a:xfrm>
        </p:grpSpPr>
        <p:sp>
          <p:nvSpPr>
            <p:cNvPr id="7" name="object 7"/>
            <p:cNvSpPr/>
            <p:nvPr/>
          </p:nvSpPr>
          <p:spPr>
            <a:xfrm>
              <a:off x="742949" y="1925320"/>
              <a:ext cx="1371600" cy="2514600"/>
            </a:xfrm>
            <a:custGeom>
              <a:avLst/>
              <a:gdLst/>
              <a:ahLst/>
              <a:cxnLst/>
              <a:rect l="l" t="t" r="r" b="b"/>
              <a:pathLst>
                <a:path w="1371600" h="2514600">
                  <a:moveTo>
                    <a:pt x="1371600" y="0"/>
                  </a:moveTo>
                  <a:lnTo>
                    <a:pt x="1371600" y="2209799"/>
                  </a:lnTo>
                </a:path>
                <a:path w="1371600" h="2514600">
                  <a:moveTo>
                    <a:pt x="457200" y="533400"/>
                  </a:moveTo>
                  <a:lnTo>
                    <a:pt x="0" y="2514599"/>
                  </a:lnTo>
                </a:path>
              </a:pathLst>
            </a:custGeom>
            <a:ln w="283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47749" y="3703320"/>
              <a:ext cx="381000" cy="127000"/>
            </a:xfrm>
            <a:custGeom>
              <a:avLst/>
              <a:gdLst/>
              <a:ahLst/>
              <a:cxnLst/>
              <a:rect l="l" t="t" r="r" b="b"/>
              <a:pathLst>
                <a:path w="381000" h="127000">
                  <a:moveTo>
                    <a:pt x="381000" y="126999"/>
                  </a:moveTo>
                  <a:lnTo>
                    <a:pt x="0" y="0"/>
                  </a:lnTo>
                </a:path>
              </a:pathLst>
            </a:custGeom>
            <a:ln w="279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1549" y="3663950"/>
              <a:ext cx="93980" cy="81280"/>
            </a:xfrm>
            <a:custGeom>
              <a:avLst/>
              <a:gdLst/>
              <a:ahLst/>
              <a:cxnLst/>
              <a:rect l="l" t="t" r="r" b="b"/>
              <a:pathLst>
                <a:path w="93980" h="81279">
                  <a:moveTo>
                    <a:pt x="93980" y="0"/>
                  </a:moveTo>
                  <a:lnTo>
                    <a:pt x="0" y="13969"/>
                  </a:lnTo>
                  <a:lnTo>
                    <a:pt x="67309" y="81280"/>
                  </a:lnTo>
                  <a:lnTo>
                    <a:pt x="9398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297170" y="2184400"/>
            <a:ext cx="1805939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nail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introduction  is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problematic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555239" y="2959100"/>
            <a:ext cx="2311400" cy="3733800"/>
            <a:chOff x="2555239" y="2959100"/>
            <a:chExt cx="2311400" cy="3733800"/>
          </a:xfrm>
        </p:grpSpPr>
        <p:sp>
          <p:nvSpPr>
            <p:cNvPr id="12" name="object 12"/>
            <p:cNvSpPr/>
            <p:nvPr/>
          </p:nvSpPr>
          <p:spPr>
            <a:xfrm>
              <a:off x="2555239" y="2959100"/>
              <a:ext cx="2311400" cy="3581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41039" y="3949700"/>
              <a:ext cx="762000" cy="2743200"/>
            </a:xfrm>
            <a:custGeom>
              <a:avLst/>
              <a:gdLst/>
              <a:ahLst/>
              <a:cxnLst/>
              <a:rect l="l" t="t" r="r" b="b"/>
              <a:pathLst>
                <a:path w="762000" h="2743200">
                  <a:moveTo>
                    <a:pt x="762000" y="0"/>
                  </a:moveTo>
                  <a:lnTo>
                    <a:pt x="0" y="1675130"/>
                  </a:lnTo>
                </a:path>
                <a:path w="762000" h="2743200">
                  <a:moveTo>
                    <a:pt x="228600" y="381000"/>
                  </a:moveTo>
                  <a:lnTo>
                    <a:pt x="228600" y="2743200"/>
                  </a:lnTo>
                </a:path>
              </a:pathLst>
            </a:custGeom>
            <a:ln w="283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219700" y="2998470"/>
            <a:ext cx="2251710" cy="3876040"/>
            <a:chOff x="5219700" y="2998470"/>
            <a:chExt cx="2251710" cy="3876040"/>
          </a:xfrm>
        </p:grpSpPr>
        <p:sp>
          <p:nvSpPr>
            <p:cNvPr id="15" name="object 15"/>
            <p:cNvSpPr/>
            <p:nvPr/>
          </p:nvSpPr>
          <p:spPr>
            <a:xfrm>
              <a:off x="5219700" y="2998470"/>
              <a:ext cx="2251709" cy="355727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829300" y="3608070"/>
              <a:ext cx="516890" cy="3247390"/>
            </a:xfrm>
            <a:custGeom>
              <a:avLst/>
              <a:gdLst/>
              <a:ahLst/>
              <a:cxnLst/>
              <a:rect l="l" t="t" r="r" b="b"/>
              <a:pathLst>
                <a:path w="516889" h="3247390">
                  <a:moveTo>
                    <a:pt x="0" y="0"/>
                  </a:moveTo>
                  <a:lnTo>
                    <a:pt x="516889" y="3247390"/>
                  </a:lnTo>
                </a:path>
              </a:pathLst>
            </a:custGeom>
            <a:ln w="380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287769" y="6838950"/>
              <a:ext cx="113030" cy="19050"/>
            </a:xfrm>
            <a:custGeom>
              <a:avLst/>
              <a:gdLst/>
              <a:ahLst/>
              <a:cxnLst/>
              <a:rect l="l" t="t" r="r" b="b"/>
              <a:pathLst>
                <a:path w="113029" h="19050">
                  <a:moveTo>
                    <a:pt x="113029" y="0"/>
                  </a:moveTo>
                  <a:lnTo>
                    <a:pt x="0" y="17780"/>
                  </a:lnTo>
                  <a:lnTo>
                    <a:pt x="913" y="19050"/>
                  </a:lnTo>
                  <a:lnTo>
                    <a:pt x="107076" y="19050"/>
                  </a:lnTo>
                  <a:lnTo>
                    <a:pt x="11302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520180" y="6056629"/>
            <a:ext cx="2794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dirty="0">
                <a:solidFill>
                  <a:srgbClr val="FF0000"/>
                </a:solidFill>
                <a:latin typeface="Arial"/>
                <a:cs typeface="Arial"/>
              </a:rPr>
              <a:t>!</a:t>
            </a:r>
            <a:endParaRPr sz="6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32710" y="2184400"/>
            <a:ext cx="141097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leg in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strong  adduction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9770" y="321309"/>
            <a:ext cx="336423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Nailing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9570" y="1042670"/>
            <a:ext cx="2177415" cy="446786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2400" b="1" spc="-5" dirty="0">
                <a:latin typeface="Arial"/>
                <a:cs typeface="Arial"/>
              </a:rPr>
              <a:t>UFN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2400" spc="-5" dirty="0">
                <a:latin typeface="Arial"/>
                <a:cs typeface="Arial"/>
              </a:rPr>
              <a:t>Insertion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point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95"/>
              </a:spcBef>
            </a:pPr>
            <a:r>
              <a:rPr sz="2400" spc="-5" dirty="0">
                <a:latin typeface="Arial"/>
                <a:cs typeface="Arial"/>
              </a:rPr>
              <a:t>Fossa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piriformis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Arial"/>
                <a:cs typeface="Arial"/>
              </a:rPr>
              <a:t>Long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PFN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2400" spc="-5" dirty="0">
                <a:latin typeface="Arial"/>
                <a:cs typeface="Arial"/>
              </a:rPr>
              <a:t>Insertion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point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95"/>
              </a:spcBef>
            </a:pPr>
            <a:r>
              <a:rPr sz="2400" spc="-5" dirty="0">
                <a:latin typeface="Arial"/>
                <a:cs typeface="Arial"/>
              </a:rPr>
              <a:t>Trochanter tip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58569" y="4580890"/>
            <a:ext cx="220979" cy="534670"/>
          </a:xfrm>
          <a:custGeom>
            <a:avLst/>
            <a:gdLst/>
            <a:ahLst/>
            <a:cxnLst/>
            <a:rect l="l" t="t" r="r" b="b"/>
            <a:pathLst>
              <a:path w="220980" h="534670">
                <a:moveTo>
                  <a:pt x="165100" y="0"/>
                </a:moveTo>
                <a:lnTo>
                  <a:pt x="54610" y="0"/>
                </a:lnTo>
                <a:lnTo>
                  <a:pt x="54610" y="401320"/>
                </a:lnTo>
                <a:lnTo>
                  <a:pt x="0" y="401320"/>
                </a:lnTo>
                <a:lnTo>
                  <a:pt x="110490" y="534670"/>
                </a:lnTo>
                <a:lnTo>
                  <a:pt x="220980" y="401320"/>
                </a:lnTo>
                <a:lnTo>
                  <a:pt x="165100" y="401320"/>
                </a:lnTo>
                <a:lnTo>
                  <a:pt x="165100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58569" y="2103120"/>
            <a:ext cx="220979" cy="534670"/>
          </a:xfrm>
          <a:custGeom>
            <a:avLst/>
            <a:gdLst/>
            <a:ahLst/>
            <a:cxnLst/>
            <a:rect l="l" t="t" r="r" b="b"/>
            <a:pathLst>
              <a:path w="220980" h="534669">
                <a:moveTo>
                  <a:pt x="165100" y="0"/>
                </a:moveTo>
                <a:lnTo>
                  <a:pt x="54610" y="0"/>
                </a:lnTo>
                <a:lnTo>
                  <a:pt x="54610" y="400050"/>
                </a:lnTo>
                <a:lnTo>
                  <a:pt x="0" y="400050"/>
                </a:lnTo>
                <a:lnTo>
                  <a:pt x="110490" y="534669"/>
                </a:lnTo>
                <a:lnTo>
                  <a:pt x="220980" y="400050"/>
                </a:lnTo>
                <a:lnTo>
                  <a:pt x="165100" y="400050"/>
                </a:lnTo>
                <a:lnTo>
                  <a:pt x="165100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4614545" y="1312544"/>
            <a:ext cx="2407285" cy="4661535"/>
            <a:chOff x="4614545" y="1312544"/>
            <a:chExt cx="2407285" cy="4661535"/>
          </a:xfrm>
        </p:grpSpPr>
        <p:sp>
          <p:nvSpPr>
            <p:cNvPr id="7" name="object 7"/>
            <p:cNvSpPr/>
            <p:nvPr/>
          </p:nvSpPr>
          <p:spPr>
            <a:xfrm>
              <a:off x="4740910" y="1508759"/>
              <a:ext cx="2280919" cy="446532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227320" y="1534159"/>
              <a:ext cx="167640" cy="924560"/>
            </a:xfrm>
            <a:custGeom>
              <a:avLst/>
              <a:gdLst/>
              <a:ahLst/>
              <a:cxnLst/>
              <a:rect l="l" t="t" r="r" b="b"/>
              <a:pathLst>
                <a:path w="167639" h="924560">
                  <a:moveTo>
                    <a:pt x="0" y="0"/>
                  </a:moveTo>
                  <a:lnTo>
                    <a:pt x="167639" y="924560"/>
                  </a:lnTo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07330" y="2432050"/>
              <a:ext cx="170180" cy="184150"/>
            </a:xfrm>
            <a:custGeom>
              <a:avLst/>
              <a:gdLst/>
              <a:ahLst/>
              <a:cxnLst/>
              <a:rect l="l" t="t" r="r" b="b"/>
              <a:pathLst>
                <a:path w="170179" h="184150">
                  <a:moveTo>
                    <a:pt x="170180" y="0"/>
                  </a:moveTo>
                  <a:lnTo>
                    <a:pt x="0" y="30479"/>
                  </a:lnTo>
                  <a:lnTo>
                    <a:pt x="115570" y="184150"/>
                  </a:lnTo>
                  <a:lnTo>
                    <a:pt x="17018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20690" y="2947669"/>
              <a:ext cx="589280" cy="2828290"/>
            </a:xfrm>
            <a:custGeom>
              <a:avLst/>
              <a:gdLst/>
              <a:ahLst/>
              <a:cxnLst/>
              <a:rect l="l" t="t" r="r" b="b"/>
              <a:pathLst>
                <a:path w="589279" h="2828290">
                  <a:moveTo>
                    <a:pt x="0" y="0"/>
                  </a:moveTo>
                  <a:lnTo>
                    <a:pt x="589280" y="2828290"/>
                  </a:lnTo>
                </a:path>
              </a:pathLst>
            </a:custGeom>
            <a:ln w="571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21680" y="3919219"/>
              <a:ext cx="392430" cy="1828800"/>
            </a:xfrm>
            <a:custGeom>
              <a:avLst/>
              <a:gdLst/>
              <a:ahLst/>
              <a:cxnLst/>
              <a:rect l="l" t="t" r="r" b="b"/>
              <a:pathLst>
                <a:path w="392429" h="1828800">
                  <a:moveTo>
                    <a:pt x="0" y="0"/>
                  </a:moveTo>
                  <a:lnTo>
                    <a:pt x="392430" y="1828799"/>
                  </a:lnTo>
                </a:path>
              </a:pathLst>
            </a:custGeom>
            <a:ln w="57146">
              <a:solidFill>
                <a:srgbClr val="33CC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43120" y="1341119"/>
              <a:ext cx="424180" cy="935990"/>
            </a:xfrm>
            <a:custGeom>
              <a:avLst/>
              <a:gdLst/>
              <a:ahLst/>
              <a:cxnLst/>
              <a:rect l="l" t="t" r="r" b="b"/>
              <a:pathLst>
                <a:path w="424179" h="935989">
                  <a:moveTo>
                    <a:pt x="0" y="0"/>
                  </a:moveTo>
                  <a:lnTo>
                    <a:pt x="424179" y="935989"/>
                  </a:lnTo>
                </a:path>
              </a:pathLst>
            </a:custGeom>
            <a:ln w="57150">
              <a:solidFill>
                <a:srgbClr val="33CC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84750" y="2231389"/>
              <a:ext cx="156210" cy="191770"/>
            </a:xfrm>
            <a:custGeom>
              <a:avLst/>
              <a:gdLst/>
              <a:ahLst/>
              <a:cxnLst/>
              <a:rect l="l" t="t" r="r" b="b"/>
              <a:pathLst>
                <a:path w="156210" h="191769">
                  <a:moveTo>
                    <a:pt x="156210" y="0"/>
                  </a:moveTo>
                  <a:lnTo>
                    <a:pt x="0" y="71120"/>
                  </a:lnTo>
                  <a:lnTo>
                    <a:pt x="148589" y="191770"/>
                  </a:lnTo>
                  <a:lnTo>
                    <a:pt x="156210" y="0"/>
                  </a:lnTo>
                  <a:close/>
                </a:path>
              </a:pathLst>
            </a:custGeom>
            <a:solidFill>
              <a:srgbClr val="33CC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33670" y="2588259"/>
              <a:ext cx="588010" cy="1330960"/>
            </a:xfrm>
            <a:custGeom>
              <a:avLst/>
              <a:gdLst/>
              <a:ahLst/>
              <a:cxnLst/>
              <a:rect l="l" t="t" r="r" b="b"/>
              <a:pathLst>
                <a:path w="588010" h="1330960">
                  <a:moveTo>
                    <a:pt x="0" y="0"/>
                  </a:moveTo>
                  <a:lnTo>
                    <a:pt x="588009" y="1330959"/>
                  </a:lnTo>
                </a:path>
              </a:pathLst>
            </a:custGeom>
            <a:ln w="57146">
              <a:solidFill>
                <a:srgbClr val="33CC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4170" y="321309"/>
            <a:ext cx="298323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Nailing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9570" y="1193800"/>
            <a:ext cx="2106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Open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reduction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41570" y="1042669"/>
            <a:ext cx="3328035" cy="1059180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sz="2400" dirty="0">
                <a:latin typeface="Arial"/>
                <a:cs typeface="Arial"/>
              </a:rPr>
              <a:t>Temporary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fixation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2400" dirty="0">
                <a:latin typeface="Arial"/>
                <a:cs typeface="Arial"/>
              </a:rPr>
              <a:t>- </a:t>
            </a:r>
            <a:r>
              <a:rPr sz="2400" spc="-5" dirty="0">
                <a:latin typeface="Arial"/>
                <a:cs typeface="Arial"/>
              </a:rPr>
              <a:t>forceps, cerclage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wires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4970" y="2275839"/>
            <a:ext cx="3258820" cy="3365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3851909" y="2190750"/>
            <a:ext cx="5166360" cy="3818890"/>
            <a:chOff x="3851909" y="2190750"/>
            <a:chExt cx="5166360" cy="3818890"/>
          </a:xfrm>
        </p:grpSpPr>
        <p:sp>
          <p:nvSpPr>
            <p:cNvPr id="7" name="object 7"/>
            <p:cNvSpPr/>
            <p:nvPr/>
          </p:nvSpPr>
          <p:spPr>
            <a:xfrm>
              <a:off x="3851909" y="2275839"/>
              <a:ext cx="3315970" cy="33845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32269" y="2275839"/>
              <a:ext cx="1219200" cy="37338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002269" y="2275839"/>
              <a:ext cx="1016000" cy="37338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36459" y="2204720"/>
              <a:ext cx="867410" cy="1691639"/>
            </a:xfrm>
            <a:custGeom>
              <a:avLst/>
              <a:gdLst/>
              <a:ahLst/>
              <a:cxnLst/>
              <a:rect l="l" t="t" r="r" b="b"/>
              <a:pathLst>
                <a:path w="867409" h="1691639">
                  <a:moveTo>
                    <a:pt x="0" y="0"/>
                  </a:moveTo>
                  <a:lnTo>
                    <a:pt x="867410" y="1691639"/>
                  </a:lnTo>
                </a:path>
              </a:pathLst>
            </a:custGeom>
            <a:ln w="279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63229" y="3870960"/>
              <a:ext cx="77470" cy="95250"/>
            </a:xfrm>
            <a:custGeom>
              <a:avLst/>
              <a:gdLst/>
              <a:ahLst/>
              <a:cxnLst/>
              <a:rect l="l" t="t" r="r" b="b"/>
              <a:pathLst>
                <a:path w="77470" h="95250">
                  <a:moveTo>
                    <a:pt x="76200" y="0"/>
                  </a:moveTo>
                  <a:lnTo>
                    <a:pt x="0" y="39369"/>
                  </a:lnTo>
                  <a:lnTo>
                    <a:pt x="77470" y="9525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236459" y="2204720"/>
              <a:ext cx="133350" cy="1859280"/>
            </a:xfrm>
            <a:custGeom>
              <a:avLst/>
              <a:gdLst/>
              <a:ahLst/>
              <a:cxnLst/>
              <a:rect l="l" t="t" r="r" b="b"/>
              <a:pathLst>
                <a:path w="133350" h="1859279">
                  <a:moveTo>
                    <a:pt x="0" y="0"/>
                  </a:moveTo>
                  <a:lnTo>
                    <a:pt x="133350" y="1859279"/>
                  </a:lnTo>
                </a:path>
              </a:pathLst>
            </a:custGeom>
            <a:ln w="279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326629" y="4055110"/>
              <a:ext cx="85090" cy="87630"/>
            </a:xfrm>
            <a:custGeom>
              <a:avLst/>
              <a:gdLst/>
              <a:ahLst/>
              <a:cxnLst/>
              <a:rect l="l" t="t" r="r" b="b"/>
              <a:pathLst>
                <a:path w="85090" h="87629">
                  <a:moveTo>
                    <a:pt x="85090" y="0"/>
                  </a:moveTo>
                  <a:lnTo>
                    <a:pt x="0" y="6350"/>
                  </a:lnTo>
                  <a:lnTo>
                    <a:pt x="48260" y="87629"/>
                  </a:lnTo>
                  <a:lnTo>
                    <a:pt x="8509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570" y="321309"/>
            <a:ext cx="636968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Use of </a:t>
            </a:r>
            <a:r>
              <a:rPr spc="-5" dirty="0"/>
              <a:t>IM nail </a:t>
            </a:r>
            <a:r>
              <a:rPr dirty="0"/>
              <a:t>as a </a:t>
            </a:r>
            <a:r>
              <a:rPr spc="-5" dirty="0"/>
              <a:t>reduction</a:t>
            </a:r>
            <a:r>
              <a:rPr spc="-70" dirty="0"/>
              <a:t> </a:t>
            </a:r>
            <a:r>
              <a:rPr spc="-5" dirty="0"/>
              <a:t>tool</a:t>
            </a:r>
          </a:p>
        </p:txBody>
      </p:sp>
      <p:sp>
        <p:nvSpPr>
          <p:cNvPr id="3" name="object 3"/>
          <p:cNvSpPr/>
          <p:nvPr/>
        </p:nvSpPr>
        <p:spPr>
          <a:xfrm>
            <a:off x="394970" y="1196339"/>
            <a:ext cx="6697980" cy="4940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2570" y="321309"/>
            <a:ext cx="488823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Conclusion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9570" y="1156970"/>
            <a:ext cx="23990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Option </a:t>
            </a:r>
            <a:r>
              <a:rPr sz="2400" b="1" spc="-5" dirty="0">
                <a:latin typeface="Arial"/>
                <a:cs typeface="Arial"/>
              </a:rPr>
              <a:t>1: </a:t>
            </a:r>
            <a:r>
              <a:rPr sz="2400" b="1" dirty="0">
                <a:latin typeface="Arial"/>
                <a:cs typeface="Arial"/>
              </a:rPr>
              <a:t>IM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nail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570" y="211200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3740" y="2129790"/>
            <a:ext cx="42697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Closed reduction will be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difficult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9570" y="308482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3740" y="3102609"/>
            <a:ext cx="4224655" cy="7200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spc="-10" dirty="0">
                <a:latin typeface="Arial"/>
                <a:cs typeface="Arial"/>
              </a:rPr>
              <a:t>Don’t </a:t>
            </a:r>
            <a:r>
              <a:rPr sz="2400" dirty="0">
                <a:latin typeface="Arial"/>
                <a:cs typeface="Arial"/>
              </a:rPr>
              <a:t>be </a:t>
            </a:r>
            <a:r>
              <a:rPr sz="2400" spc="-5" dirty="0">
                <a:latin typeface="Arial"/>
                <a:cs typeface="Arial"/>
              </a:rPr>
              <a:t>afraid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10" dirty="0">
                <a:latin typeface="Arial"/>
                <a:cs typeface="Arial"/>
              </a:rPr>
              <a:t>open </a:t>
            </a:r>
            <a:r>
              <a:rPr sz="2400" spc="-5" dirty="0">
                <a:latin typeface="Arial"/>
                <a:cs typeface="Arial"/>
              </a:rPr>
              <a:t>fracture 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10" dirty="0">
                <a:latin typeface="Arial"/>
                <a:cs typeface="Arial"/>
              </a:rPr>
              <a:t>obtain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reduction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9570" y="438657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3740" y="4404359"/>
            <a:ext cx="3801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Correct entry </a:t>
            </a:r>
            <a:r>
              <a:rPr sz="2400" spc="-10" dirty="0">
                <a:latin typeface="Arial"/>
                <a:cs typeface="Arial"/>
              </a:rPr>
              <a:t>point </a:t>
            </a:r>
            <a:r>
              <a:rPr sz="2400" spc="-5" dirty="0">
                <a:latin typeface="Arial"/>
                <a:cs typeface="Arial"/>
              </a:rPr>
              <a:t>is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crucial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9570" y="535940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3740" y="5377179"/>
            <a:ext cx="2803525" cy="7200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spc="-5" dirty="0">
                <a:latin typeface="Arial"/>
                <a:cs typeface="Arial"/>
              </a:rPr>
              <a:t>Long PFN has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some  </a:t>
            </a:r>
            <a:r>
              <a:rPr sz="2400" spc="-10" dirty="0">
                <a:latin typeface="Arial"/>
                <a:cs typeface="Arial"/>
              </a:rPr>
              <a:t>advantages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651500" y="1341119"/>
            <a:ext cx="1605279" cy="49504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2170" y="321309"/>
            <a:ext cx="344043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Summary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9570" y="1193800"/>
            <a:ext cx="40411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Char char="•"/>
              <a:tabLst>
                <a:tab pos="356235" algn="l"/>
                <a:tab pos="356870" algn="l"/>
              </a:tabLst>
            </a:pPr>
            <a:r>
              <a:rPr sz="2400" spc="-5" dirty="0">
                <a:latin typeface="Arial"/>
                <a:cs typeface="Arial"/>
              </a:rPr>
              <a:t>Good reduction </a:t>
            </a:r>
            <a:r>
              <a:rPr sz="2400" spc="-10" dirty="0">
                <a:latin typeface="Arial"/>
                <a:cs typeface="Arial"/>
              </a:rPr>
              <a:t>is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essential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570" y="221234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3740" y="2228850"/>
            <a:ext cx="2531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Correct entry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point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9570" y="324739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3740" y="3263900"/>
            <a:ext cx="43745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Open reduction </a:t>
            </a:r>
            <a:r>
              <a:rPr sz="2400" spc="-10" dirty="0">
                <a:latin typeface="Arial"/>
                <a:cs typeface="Arial"/>
              </a:rPr>
              <a:t>is </a:t>
            </a:r>
            <a:r>
              <a:rPr sz="2400" spc="-5" dirty="0">
                <a:latin typeface="Arial"/>
                <a:cs typeface="Arial"/>
              </a:rPr>
              <a:t>often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required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9570" y="428244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3740" y="4298950"/>
            <a:ext cx="44564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Plating is better than </a:t>
            </a:r>
            <a:r>
              <a:rPr sz="2400" spc="-10" dirty="0">
                <a:latin typeface="Arial"/>
                <a:cs typeface="Arial"/>
              </a:rPr>
              <a:t>poor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nailing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651500" y="1196339"/>
            <a:ext cx="2148840" cy="5030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981200" cy="685799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82880" cy="6858000"/>
            </a:xfrm>
            <a:custGeom>
              <a:avLst/>
              <a:gdLst/>
              <a:ahLst/>
              <a:cxnLst/>
              <a:rect l="l" t="t" r="r" b="b"/>
              <a:pathLst>
                <a:path w="182880" h="6858000">
                  <a:moveTo>
                    <a:pt x="18288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82880" y="6858000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766E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4320631"/>
            <a:ext cx="1371600" cy="782320"/>
          </a:xfrm>
          <a:custGeom>
            <a:avLst/>
            <a:gdLst/>
            <a:ahLst/>
            <a:cxnLst/>
            <a:rect l="l" t="t" r="r" b="b"/>
            <a:pathLst>
              <a:path w="1371600" h="782320">
                <a:moveTo>
                  <a:pt x="0" y="0"/>
                </a:moveTo>
                <a:lnTo>
                  <a:pt x="0" y="780982"/>
                </a:lnTo>
                <a:lnTo>
                  <a:pt x="974623" y="781720"/>
                </a:lnTo>
                <a:lnTo>
                  <a:pt x="984288" y="780912"/>
                </a:lnTo>
                <a:lnTo>
                  <a:pt x="992197" y="778783"/>
                </a:lnTo>
                <a:lnTo>
                  <a:pt x="998347" y="775773"/>
                </a:lnTo>
                <a:lnTo>
                  <a:pt x="1002741" y="772322"/>
                </a:lnTo>
                <a:lnTo>
                  <a:pt x="1002741" y="767623"/>
                </a:lnTo>
                <a:lnTo>
                  <a:pt x="1007427" y="767623"/>
                </a:lnTo>
                <a:lnTo>
                  <a:pt x="1363980" y="411134"/>
                </a:lnTo>
                <a:lnTo>
                  <a:pt x="1369266" y="402564"/>
                </a:lnTo>
                <a:lnTo>
                  <a:pt x="1371028" y="391814"/>
                </a:lnTo>
                <a:lnTo>
                  <a:pt x="1369266" y="380184"/>
                </a:lnTo>
                <a:lnTo>
                  <a:pt x="1363980" y="368970"/>
                </a:lnTo>
                <a:lnTo>
                  <a:pt x="1007427" y="17180"/>
                </a:lnTo>
                <a:lnTo>
                  <a:pt x="1007427" y="12354"/>
                </a:lnTo>
                <a:lnTo>
                  <a:pt x="1002741" y="12354"/>
                </a:lnTo>
                <a:lnTo>
                  <a:pt x="998347" y="8977"/>
                </a:lnTo>
                <a:lnTo>
                  <a:pt x="992197" y="6004"/>
                </a:lnTo>
                <a:lnTo>
                  <a:pt x="984288" y="3889"/>
                </a:lnTo>
                <a:lnTo>
                  <a:pt x="974623" y="3083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634742" y="2562860"/>
            <a:ext cx="3609340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185" dirty="0"/>
              <a:t>THANK</a:t>
            </a:r>
            <a:r>
              <a:rPr sz="4900" spc="-70" dirty="0"/>
              <a:t> </a:t>
            </a:r>
            <a:r>
              <a:rPr sz="4900" spc="-210" dirty="0"/>
              <a:t>YOU!</a:t>
            </a:r>
            <a:endParaRPr sz="4900"/>
          </a:p>
        </p:txBody>
      </p:sp>
      <p:sp>
        <p:nvSpPr>
          <p:cNvPr id="8" name="object 8"/>
          <p:cNvSpPr/>
          <p:nvPr/>
        </p:nvSpPr>
        <p:spPr>
          <a:xfrm>
            <a:off x="0" y="1988819"/>
            <a:ext cx="3098291" cy="42870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68</TotalTime>
  <Words>3137</Words>
  <Application>Microsoft Office PowerPoint</Application>
  <PresentationFormat>On-screen Show (4:3)</PresentationFormat>
  <Paragraphs>499</Paragraphs>
  <Slides>107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107</vt:i4>
      </vt:variant>
    </vt:vector>
  </HeadingPairs>
  <TitlesOfParts>
    <vt:vector size="108" baseType="lpstr">
      <vt:lpstr>Concourse</vt:lpstr>
      <vt:lpstr>Intertrochanteric and sub trochanteric fractures  of  the femur  Dr. Praveen Garg (Professor) Department  Of  Orthopaedics    </vt:lpstr>
      <vt:lpstr>INTRODUCTION</vt:lpstr>
      <vt:lpstr>HISTORY</vt:lpstr>
      <vt:lpstr>PowerPoint Presentation</vt:lpstr>
      <vt:lpstr>PowerPoint Presentation</vt:lpstr>
      <vt:lpstr>EPIDEMIOLOGY</vt:lpstr>
      <vt:lpstr>CONTRIBUTING FACTORS</vt:lpstr>
      <vt:lpstr>ANATOMY</vt:lpstr>
      <vt:lpstr>PowerPoint Presentation</vt:lpstr>
      <vt:lpstr>MECHANISMS OF INJURY</vt:lpstr>
      <vt:lpstr>CUMMINGS’ FACTORS DETERMINING</vt:lpstr>
      <vt:lpstr>HISTORY AND PHYSICAL</vt:lpstr>
      <vt:lpstr>EXAMINATION</vt:lpstr>
      <vt:lpstr>EXAMINATION</vt:lpstr>
      <vt:lpstr>IMAGING STUDIES - XRAYS</vt:lpstr>
      <vt:lpstr>PowerPoint Presentation</vt:lpstr>
      <vt:lpstr>OTHER IMAGING STUDIES</vt:lpstr>
      <vt:lpstr>DIAGNOSIS AND CLASSIFICATION</vt:lpstr>
      <vt:lpstr>BOYD AND GRIFFIN CLASSIFICATION</vt:lpstr>
      <vt:lpstr>BOYD AND GRIFFIN CLASSIFICATION</vt:lpstr>
      <vt:lpstr>EVAN’S CLASSIFICATION</vt:lpstr>
      <vt:lpstr>EVAN’S CLASSIFICATION</vt:lpstr>
      <vt:lpstr>WHY WAS EVAN’S  CLASSIFICATION IMPORTANT?  </vt:lpstr>
      <vt:lpstr>OTA/AO CLASSIFICATION</vt:lpstr>
      <vt:lpstr>OTA/AO CLASSIFICATION</vt:lpstr>
      <vt:lpstr>OTA/AO CLASSIFICATION</vt:lpstr>
      <vt:lpstr>OTA/AO CLASSIFICATION</vt:lpstr>
      <vt:lpstr>OTA/AO CLASSIFICATION</vt:lpstr>
      <vt:lpstr>UNUSUAL FRACTURE PATTERNS – BASICERVICAL FRACTURES</vt:lpstr>
      <vt:lpstr>PowerPoint Presentation</vt:lpstr>
      <vt:lpstr>UNUSUAL FRACTURE PATTERNS –</vt:lpstr>
      <vt:lpstr>PowerPoint Presentation</vt:lpstr>
      <vt:lpstr>TREATMENT OPTIONS -</vt:lpstr>
      <vt:lpstr>TREATMENT OP TIONS </vt:lpstr>
      <vt:lpstr>COMPLICATIONS OF NON-</vt:lpstr>
      <vt:lpstr>OPERATIVE TREATMENT</vt:lpstr>
      <vt:lpstr>FACTORS THAT DETERMINE THE</vt:lpstr>
      <vt:lpstr>REDUCTION</vt:lpstr>
      <vt:lpstr>CLOSED REDUCTION</vt:lpstr>
      <vt:lpstr>CLOSED REDUCTION</vt:lpstr>
      <vt:lpstr>INDICATIONS FOR </vt:lpstr>
      <vt:lpstr>OPEN REDUCTION</vt:lpstr>
      <vt:lpstr>NON-ANATOMICAL STABLE</vt:lpstr>
      <vt:lpstr>Dimon – Hughston technique</vt:lpstr>
      <vt:lpstr>LATERAL APPROACH TO THE FEMUR</vt:lpstr>
      <vt:lpstr>INTRAMEDULLARY APPROACH</vt:lpstr>
      <vt:lpstr>OPERATIVE METHODS</vt:lpstr>
      <vt:lpstr>PLATE CONSTRUCTS</vt:lpstr>
      <vt:lpstr>FIXED  ANGLE  PLATING</vt:lpstr>
      <vt:lpstr>SMITH PETERSON NAIL WITH</vt:lpstr>
      <vt:lpstr>JEWETT NAIL</vt:lpstr>
      <vt:lpstr>FIXED ANGLE PLATING -</vt:lpstr>
      <vt:lpstr>DYNAMIC COMPRESSION</vt:lpstr>
      <vt:lpstr>SLIDING HIP SCREW</vt:lpstr>
      <vt:lpstr>DYNAMIC COMPRESSION</vt:lpstr>
      <vt:lpstr>TIP-APEX DISTANCE</vt:lpstr>
      <vt:lpstr>MEDOFF PLATE</vt:lpstr>
      <vt:lpstr>MEDOFF SLIDING PLATE</vt:lpstr>
      <vt:lpstr>TROCHANTERIC STABILIZING</vt:lpstr>
      <vt:lpstr>HYBRID LOCKING PLATES</vt:lpstr>
      <vt:lpstr>HYBRID LOCKING PLATE –</vt:lpstr>
      <vt:lpstr>CEPHALOMEDULLARY DEVICES</vt:lpstr>
      <vt:lpstr>CEPHALOMEDULLARY DEVICES</vt:lpstr>
      <vt:lpstr>CEPHALOMEDULLARY NAILS -</vt:lpstr>
      <vt:lpstr>PowerPoint Presentation</vt:lpstr>
      <vt:lpstr>PROXIMAL FEMORAL NAIL</vt:lpstr>
      <vt:lpstr>ARTHROPLASTY</vt:lpstr>
      <vt:lpstr>ARTHROPLASTY-</vt:lpstr>
      <vt:lpstr>POST-OPERATIVE CARE</vt:lpstr>
      <vt:lpstr>COMPLICATIONS</vt:lpstr>
      <vt:lpstr>COMPLICATIONS – </vt:lpstr>
      <vt:lpstr>PowerPoint Presentation</vt:lpstr>
      <vt:lpstr>COMPLICATIONS –</vt:lpstr>
      <vt:lpstr>Subtrochanteric fractures</vt:lpstr>
      <vt:lpstr>Müller AO Classification</vt:lpstr>
      <vt:lpstr>A biomechanical challenge</vt:lpstr>
      <vt:lpstr>Biomechanical problems</vt:lpstr>
      <vt:lpstr>Typical dislocation</vt:lpstr>
      <vt:lpstr>PowerPoint Presentation</vt:lpstr>
      <vt:lpstr>Two separate populations</vt:lpstr>
      <vt:lpstr>Therapeutic options</vt:lpstr>
      <vt:lpstr>PowerPoint Presentation</vt:lpstr>
      <vt:lpstr>Therapeutic option 1</vt:lpstr>
      <vt:lpstr>40-year-old female</vt:lpstr>
      <vt:lpstr>17-year-old women</vt:lpstr>
      <vt:lpstr>Therapeutic option 3</vt:lpstr>
      <vt:lpstr>Biology and biomechanics</vt:lpstr>
      <vt:lpstr>Therapeutic option 4</vt:lpstr>
      <vt:lpstr>PowerPoint Presentation</vt:lpstr>
      <vt:lpstr>Reamed nailing of shaft fractures</vt:lpstr>
      <vt:lpstr>Nailing of subtrochanteric fractures</vt:lpstr>
      <vt:lpstr>Nailing of subtrochanteric fractures</vt:lpstr>
      <vt:lpstr>Nailing of subtrochanteric fractures</vt:lpstr>
      <vt:lpstr>Therapeutic option 5</vt:lpstr>
      <vt:lpstr>Long PFN</vt:lpstr>
      <vt:lpstr>Long PFN</vt:lpstr>
      <vt:lpstr>Long PFN</vt:lpstr>
      <vt:lpstr>Tips and tricks</vt:lpstr>
      <vt:lpstr>Fracture fragments are devitalized by</vt:lpstr>
      <vt:lpstr>Positioning</vt:lpstr>
      <vt:lpstr>Typical dislocation of proximal fragment</vt:lpstr>
      <vt:lpstr>Nailing</vt:lpstr>
      <vt:lpstr>Nailing</vt:lpstr>
      <vt:lpstr>Use of IM nail as a reduction tool</vt:lpstr>
      <vt:lpstr>Conclusion</vt:lpstr>
      <vt:lpstr>Summary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Intertrochanteric and sub trochanteric</dc:title>
  <dc:creator>dell</dc:creator>
  <cp:lastModifiedBy>ortho office</cp:lastModifiedBy>
  <cp:revision>32</cp:revision>
  <dcterms:created xsi:type="dcterms:W3CDTF">2020-04-10T13:16:32Z</dcterms:created>
  <dcterms:modified xsi:type="dcterms:W3CDTF">2024-03-13T08:37:11Z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2017-03-03T00:00:00Z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2020-04-10T00:00:00Z</vt:filetime>
  </property>
</Properties>
</file>