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8" r:id="rId2"/>
    <p:sldId id="257" r:id="rId3"/>
    <p:sldId id="274" r:id="rId4"/>
    <p:sldId id="260" r:id="rId5"/>
    <p:sldId id="261" r:id="rId6"/>
    <p:sldId id="273" r:id="rId7"/>
    <p:sldId id="262" r:id="rId8"/>
    <p:sldId id="264" r:id="rId9"/>
    <p:sldId id="267" r:id="rId10"/>
    <p:sldId id="269" r:id="rId11"/>
    <p:sldId id="270" r:id="rId12"/>
    <p:sldId id="271" r:id="rId13"/>
    <p:sldId id="275" r:id="rId14"/>
    <p:sldId id="276" r:id="rId15"/>
    <p:sldId id="277" r:id="rId16"/>
    <p:sldId id="278" r:id="rId17"/>
    <p:sldId id="279" r:id="rId18"/>
    <p:sldId id="280" r:id="rId19"/>
    <p:sldId id="281" r:id="rId20"/>
    <p:sldId id="282" r:id="rId21"/>
    <p:sldId id="283" r:id="rId22"/>
    <p:sldId id="285" r:id="rId23"/>
    <p:sldId id="286" r:id="rId24"/>
    <p:sldId id="287" r:id="rId25"/>
    <p:sldId id="288" r:id="rId26"/>
    <p:sldId id="290" r:id="rId27"/>
    <p:sldId id="291" r:id="rId28"/>
    <p:sldId id="292" r:id="rId29"/>
    <p:sldId id="293" r:id="rId30"/>
    <p:sldId id="294" r:id="rId31"/>
    <p:sldId id="303" r:id="rId32"/>
    <p:sldId id="304" r:id="rId33"/>
    <p:sldId id="305" r:id="rId34"/>
    <p:sldId id="295" r:id="rId35"/>
    <p:sldId id="296" r:id="rId36"/>
    <p:sldId id="297" r:id="rId37"/>
    <p:sldId id="298" r:id="rId38"/>
    <p:sldId id="299" r:id="rId39"/>
    <p:sldId id="300" r:id="rId40"/>
    <p:sldId id="301" r:id="rId41"/>
    <p:sldId id="302" r:id="rId42"/>
    <p:sldId id="308" r:id="rId43"/>
    <p:sldId id="30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8F7F3D-2C62-4E49-8340-570C2BC77779}" type="datetimeFigureOut">
              <a:rPr lang="en-US" smtClean="0"/>
              <a:pPr/>
              <a:t>11/30/2022</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8DB143-1911-421D-A938-AB774DA282C1}" type="slidenum">
              <a:rPr lang="en-IN" smtClean="0"/>
              <a:pPr/>
              <a:t>‹#›</a:t>
            </a:fld>
            <a:endParaRPr lang="en-IN" dirty="0"/>
          </a:p>
        </p:txBody>
      </p:sp>
    </p:spTree>
    <p:extLst>
      <p:ext uri="{BB962C8B-B14F-4D97-AF65-F5344CB8AC3E}">
        <p14:creationId xmlns:p14="http://schemas.microsoft.com/office/powerpoint/2010/main" val="306386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CEDE7F6C-11F7-400F-8BFB-AB19B6A348F8}" type="slidenum">
              <a:rPr lang="en-US"/>
              <a:pPr/>
              <a:t>6</a:t>
            </a:fld>
            <a:endParaRPr lang="en-US" dirty="0"/>
          </a:p>
        </p:txBody>
      </p:sp>
      <p:sp>
        <p:nvSpPr>
          <p:cNvPr id="26627" name="Rectangle 2"/>
          <p:cNvSpPr>
            <a:spLocks noGrp="1" noRot="1" noChangeAspect="1" noChangeArrowheads="1" noTextEdit="1"/>
          </p:cNvSpPr>
          <p:nvPr>
            <p:ph type="sldImg"/>
          </p:nvPr>
        </p:nvSpPr>
        <p:spPr>
          <a:ln/>
        </p:spPr>
      </p:sp>
      <p:sp>
        <p:nvSpPr>
          <p:cNvPr id="26628" name="Rectangle 4"/>
          <p:cNvSpPr>
            <a:spLocks noGrp="1" noChangeArrowheads="1"/>
          </p:cNvSpPr>
          <p:nvPr>
            <p:ph type="body" idx="1"/>
          </p:nvPr>
        </p:nvSpPr>
        <p:spPr>
          <a:noFill/>
          <a:ln/>
        </p:spPr>
        <p:txBody>
          <a:bodyPr/>
          <a:lstStyle/>
          <a:p>
            <a:pPr eaLnBrk="1" hangingPunct="1"/>
            <a:endParaRPr lang="en-US" dirty="0" smtClean="0">
              <a:latin typeface="Times New Roman" pitchFamily="18" charset="0"/>
            </a:endParaRPr>
          </a:p>
        </p:txBody>
      </p:sp>
    </p:spTree>
    <p:extLst>
      <p:ext uri="{BB962C8B-B14F-4D97-AF65-F5344CB8AC3E}">
        <p14:creationId xmlns:p14="http://schemas.microsoft.com/office/powerpoint/2010/main" val="27151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49610728-6650-4859-89A5-CB180F62F351}" type="slidenum">
              <a:rPr lang="en-GB"/>
              <a:pPr/>
              <a:t>9</a:t>
            </a:fld>
            <a:endParaRPr lang="en-GB" dirty="0"/>
          </a:p>
        </p:txBody>
      </p:sp>
      <p:sp>
        <p:nvSpPr>
          <p:cNvPr id="63491" name="Rectangle 2"/>
          <p:cNvSpPr>
            <a:spLocks noGrp="1" noRot="1" noChangeAspect="1" noChangeArrowheads="1" noTextEdit="1"/>
          </p:cNvSpPr>
          <p:nvPr>
            <p:ph type="sldImg"/>
          </p:nvPr>
        </p:nvSpPr>
        <p:spPr>
          <a:xfrm>
            <a:off x="1143000" y="685800"/>
            <a:ext cx="4573588" cy="3429000"/>
          </a:xfrm>
          <a:ln/>
        </p:spPr>
      </p:sp>
      <p:sp>
        <p:nvSpPr>
          <p:cNvPr id="63492" name="Rectangle 3"/>
          <p:cNvSpPr>
            <a:spLocks noGrp="1" noChangeArrowheads="1"/>
          </p:cNvSpPr>
          <p:nvPr>
            <p:ph type="body" idx="1"/>
          </p:nvPr>
        </p:nvSpPr>
        <p:spPr>
          <a:noFill/>
          <a:ln/>
        </p:spPr>
        <p:txBody>
          <a:bodyPr/>
          <a:lstStyle/>
          <a:p>
            <a:pPr marL="228600" indent="-228600"/>
            <a:r>
              <a:rPr lang="en-US" dirty="0" smtClean="0"/>
              <a:t>The IHR are innovative because </a:t>
            </a:r>
          </a:p>
          <a:p>
            <a:pPr marL="228600" indent="-228600">
              <a:buFontTx/>
              <a:buChar char="•"/>
            </a:pPr>
            <a:r>
              <a:rPr lang="en-US" dirty="0" smtClean="0"/>
              <a:t>they move from purely a list of diseases to a dynamic process of risk identification, assessment and management</a:t>
            </a:r>
          </a:p>
          <a:p>
            <a:pPr marL="228600" indent="-228600">
              <a:buFontTx/>
              <a:buChar char="•"/>
            </a:pPr>
            <a:r>
              <a:rPr lang="en-US" dirty="0" smtClean="0"/>
              <a:t>they move from a concept of static </a:t>
            </a:r>
            <a:r>
              <a:rPr lang="en-US" dirty="0" err="1" smtClean="0"/>
              <a:t>defence</a:t>
            </a:r>
            <a:r>
              <a:rPr lang="en-US" smtClean="0"/>
              <a:t> at borders, airports and ports to the concept of early detection, reporting and containment at source</a:t>
            </a:r>
          </a:p>
          <a:p>
            <a:pPr marL="228600" indent="-228600">
              <a:buFontTx/>
              <a:buChar char="•"/>
            </a:pPr>
            <a:r>
              <a:rPr lang="en-US" smtClean="0"/>
              <a:t>they built on the concept that international health security is based on strong national public health infrastructure connected a global alert and response system. </a:t>
            </a:r>
          </a:p>
          <a:p>
            <a:pPr marL="228600" indent="-228600"/>
            <a:endParaRPr lang="en-US" smtClean="0"/>
          </a:p>
        </p:txBody>
      </p:sp>
    </p:spTree>
    <p:extLst>
      <p:ext uri="{BB962C8B-B14F-4D97-AF65-F5344CB8AC3E}">
        <p14:creationId xmlns:p14="http://schemas.microsoft.com/office/powerpoint/2010/main" val="120476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33CEDC72-9A12-49F3-ABDC-41CB58EEBB90}" type="slidenum">
              <a:rPr lang="en-US"/>
              <a:pPr/>
              <a:t>10</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381000" y="4267200"/>
            <a:ext cx="6096000" cy="4191000"/>
          </a:xfrm>
          <a:noFill/>
          <a:ln/>
        </p:spPr>
        <p:txBody>
          <a:bodyPr/>
          <a:lstStyle/>
          <a:p>
            <a:pPr eaLnBrk="1" hangingPunct="1"/>
            <a:endParaRPr lang="en-US" smtClean="0">
              <a:latin typeface="Times New Roman" pitchFamily="18" charset="0"/>
            </a:endParaRPr>
          </a:p>
        </p:txBody>
      </p:sp>
    </p:spTree>
    <p:extLst>
      <p:ext uri="{BB962C8B-B14F-4D97-AF65-F5344CB8AC3E}">
        <p14:creationId xmlns:p14="http://schemas.microsoft.com/office/powerpoint/2010/main" val="1975249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BE006F0-63A0-4576-A906-C316CCDE4EC6}" type="slidenum">
              <a:rPr lang="en-GB" smtClean="0"/>
              <a:pPr/>
              <a:t>12</a:t>
            </a:fld>
            <a:endParaRPr lang="en-GB" smtClean="0"/>
          </a:p>
        </p:txBody>
      </p:sp>
      <p:sp>
        <p:nvSpPr>
          <p:cNvPr id="41987" name="Rectangle 2"/>
          <p:cNvSpPr>
            <a:spLocks noGrp="1" noRot="1" noChangeAspect="1" noChangeArrowheads="1" noTextEdit="1"/>
          </p:cNvSpPr>
          <p:nvPr>
            <p:ph type="sldImg"/>
          </p:nvPr>
        </p:nvSpPr>
        <p:spPr>
          <a:xfrm>
            <a:off x="1143000" y="685800"/>
            <a:ext cx="4573588" cy="3429000"/>
          </a:xfrm>
          <a:ln/>
        </p:spPr>
      </p:sp>
      <p:sp>
        <p:nvSpPr>
          <p:cNvPr id="41988"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81917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F991D415-B6D7-4DE9-89BA-A1FF852781D4}" type="slidenum">
              <a:rPr lang="en-GB"/>
              <a:pPr/>
              <a:t>15</a:t>
            </a:fld>
            <a:endParaRPr lang="en-GB"/>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3803727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670785A-AEFF-4441-A796-F5CE522C7A88}" type="slidenum">
              <a:rPr lang="en-GB"/>
              <a:pPr/>
              <a:t>16</a:t>
            </a:fld>
            <a:endParaRPr lang="en-GB"/>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979041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B1626486-9B18-4DF8-9502-FEE21AD9090C}" type="slidenum">
              <a:rPr lang="en-GB"/>
              <a:pPr/>
              <a:t>17</a:t>
            </a:fld>
            <a:endParaRPr lang="en-GB"/>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3628176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07FE3561-6B96-4866-88D7-044A521CFC5D}" type="slidenum">
              <a:rPr lang="en-GB"/>
              <a:pPr/>
              <a:t>18</a:t>
            </a:fld>
            <a:endParaRPr lang="en-GB"/>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3708304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5680EC88-46D2-41D9-B15F-46150027AC3B}" type="slidenum">
              <a:rPr lang="en-GB"/>
              <a:pPr/>
              <a:t>19</a:t>
            </a:fld>
            <a:endParaRPr lang="en-GB"/>
          </a:p>
        </p:txBody>
      </p:sp>
      <p:sp>
        <p:nvSpPr>
          <p:cNvPr id="70659" name="Rectangle 2"/>
          <p:cNvSpPr>
            <a:spLocks noGrp="1" noRot="1" noChangeAspect="1" noChangeArrowheads="1" noTextEdit="1"/>
          </p:cNvSpPr>
          <p:nvPr>
            <p:ph type="sldImg"/>
          </p:nvPr>
        </p:nvSpPr>
        <p:spPr>
          <a:xfrm>
            <a:off x="1189038" y="709613"/>
            <a:ext cx="4535487" cy="3400425"/>
          </a:xfrm>
          <a:ln/>
        </p:spPr>
      </p:sp>
      <p:sp>
        <p:nvSpPr>
          <p:cNvPr id="70660" name="Rectangle 3"/>
          <p:cNvSpPr>
            <a:spLocks noGrp="1" noChangeArrowheads="1"/>
          </p:cNvSpPr>
          <p:nvPr>
            <p:ph type="body" idx="1"/>
          </p:nvPr>
        </p:nvSpPr>
        <p:spPr>
          <a:xfrm>
            <a:off x="941198" y="4322671"/>
            <a:ext cx="5019722" cy="4109170"/>
          </a:xfrm>
          <a:noFill/>
          <a:ln/>
        </p:spPr>
        <p:txBody>
          <a:bodyPr/>
          <a:lstStyle/>
          <a:p>
            <a:r>
              <a:rPr lang="en-GB" sz="1600" smtClean="0"/>
              <a:t>SARS demonstrates the limitations of current IHR</a:t>
            </a:r>
          </a:p>
          <a:p>
            <a:r>
              <a:rPr lang="en-GB" sz="1600" smtClean="0"/>
              <a:t>What WHO &amp; MSs did to collaborate</a:t>
            </a:r>
          </a:p>
          <a:p>
            <a:r>
              <a:rPr lang="en-GB" sz="1600" smtClean="0"/>
              <a:t>What needed to be included in a legal framework for working in this manner</a:t>
            </a:r>
          </a:p>
        </p:txBody>
      </p:sp>
    </p:spTree>
    <p:extLst>
      <p:ext uri="{BB962C8B-B14F-4D97-AF65-F5344CB8AC3E}">
        <p14:creationId xmlns:p14="http://schemas.microsoft.com/office/powerpoint/2010/main" val="2329930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95213CCD-EA9C-4BE6-AA51-C9A1920598C3}" type="slidenum">
              <a:rPr lang="en-GB"/>
              <a:pPr/>
              <a:t>20</a:t>
            </a:fld>
            <a:endParaRPr lang="en-GB"/>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1420493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9C270248-D37C-4094-8116-7689238F34D1}" type="slidenum">
              <a:rPr lang="en-GB"/>
              <a:pPr/>
              <a:t>21</a:t>
            </a:fld>
            <a:endParaRPr lang="en-GB"/>
          </a:p>
        </p:txBody>
      </p:sp>
      <p:sp>
        <p:nvSpPr>
          <p:cNvPr id="73731" name="Rectangle 2"/>
          <p:cNvSpPr>
            <a:spLocks noGrp="1" noRot="1" noChangeAspect="1" noChangeArrowheads="1" noTextEdit="1"/>
          </p:cNvSpPr>
          <p:nvPr>
            <p:ph type="sldImg"/>
          </p:nvPr>
        </p:nvSpPr>
        <p:spPr>
          <a:xfrm>
            <a:off x="1146175" y="687388"/>
            <a:ext cx="4570413" cy="3427412"/>
          </a:xfrm>
          <a:ln/>
        </p:spPr>
      </p:sp>
      <p:sp>
        <p:nvSpPr>
          <p:cNvPr id="73732" name="Rectangle 3"/>
          <p:cNvSpPr>
            <a:spLocks noGrp="1" noChangeArrowheads="1"/>
          </p:cNvSpPr>
          <p:nvPr>
            <p:ph type="body" idx="1"/>
          </p:nvPr>
        </p:nvSpPr>
        <p:spPr>
          <a:xfrm>
            <a:off x="686290" y="4343144"/>
            <a:ext cx="5485420" cy="4113557"/>
          </a:xfrm>
          <a:noFill/>
          <a:ln/>
        </p:spPr>
        <p:txBody>
          <a:bodyPr/>
          <a:lstStyle/>
          <a:p>
            <a:endParaRPr lang="pt-BR" smtClean="0"/>
          </a:p>
        </p:txBody>
      </p:sp>
    </p:spTree>
    <p:extLst>
      <p:ext uri="{BB962C8B-B14F-4D97-AF65-F5344CB8AC3E}">
        <p14:creationId xmlns:p14="http://schemas.microsoft.com/office/powerpoint/2010/main" val="237488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EC148C7C-826D-4005-AAF4-C1425DEBB3E6}" type="slidenum">
              <a:rPr lang="en-GB"/>
              <a:pPr/>
              <a:t>23</a:t>
            </a:fld>
            <a:endParaRPr lang="en-GB"/>
          </a:p>
        </p:txBody>
      </p:sp>
      <p:sp>
        <p:nvSpPr>
          <p:cNvPr id="75779" name="Rectangle 2"/>
          <p:cNvSpPr>
            <a:spLocks noGrp="1" noRot="1" noChangeAspect="1" noChangeArrowheads="1" noTextEdit="1"/>
          </p:cNvSpPr>
          <p:nvPr>
            <p:ph type="sldImg"/>
          </p:nvPr>
        </p:nvSpPr>
        <p:spPr>
          <a:xfrm>
            <a:off x="1143000" y="685800"/>
            <a:ext cx="4573588" cy="3429000"/>
          </a:xfrm>
          <a:ln/>
        </p:spPr>
      </p:sp>
      <p:sp>
        <p:nvSpPr>
          <p:cNvPr id="75780" name="Rectangle 3"/>
          <p:cNvSpPr>
            <a:spLocks noGrp="1" noChangeArrowheads="1"/>
          </p:cNvSpPr>
          <p:nvPr>
            <p:ph type="body" idx="1"/>
          </p:nvPr>
        </p:nvSpPr>
        <p:spPr>
          <a:noFill/>
          <a:ln/>
        </p:spPr>
        <p:txBody>
          <a:bodyPr/>
          <a:lstStyle/>
          <a:p>
            <a:r>
              <a:rPr lang="en-US" altLang="zh-CN" smtClean="0"/>
              <a:t>The IHR provide for</a:t>
            </a:r>
            <a:r>
              <a:rPr lang="en-GB" altLang="zh-CN" smtClean="0"/>
              <a:t> cooperation between WHO and other competent intergovernmental organizations or international bodies in the implementation of the Regulations. </a:t>
            </a:r>
          </a:p>
          <a:p>
            <a:r>
              <a:rPr lang="en-GB" altLang="zh-CN" smtClean="0"/>
              <a:t>WHO will therefore continue to foster its longstanding working relationships with a number of organizations such as the International Atomic Energy Agency, the International Air Transport Association, the International Civil Aviation Organization, the International Maritime Organization, the World Tourism Organization, Food and Agriculture Organization of the United Nations, the Office International d'Epizooties (World Organisation for Animal Health) and the World Trade Organization. </a:t>
            </a:r>
          </a:p>
          <a:p>
            <a:r>
              <a:rPr lang="en-GB" altLang="zh-CN" smtClean="0"/>
              <a:t>In addition to these specialized organizations, WHO will work with regional economic integration organizations such as the European Union and the Mercado Común del Sur (MERCOSUR) in implementing the Regulations in the countries of their respective regions.</a:t>
            </a:r>
            <a:endParaRPr lang="en-US" smtClean="0"/>
          </a:p>
        </p:txBody>
      </p:sp>
    </p:spTree>
    <p:extLst>
      <p:ext uri="{BB962C8B-B14F-4D97-AF65-F5344CB8AC3E}">
        <p14:creationId xmlns:p14="http://schemas.microsoft.com/office/powerpoint/2010/main" val="1367456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D3E874C1-72B4-446C-BA2D-0ED7135C04AB}" type="slidenum">
              <a:rPr lang="en-GB"/>
              <a:pPr/>
              <a:t>24</a:t>
            </a:fld>
            <a:endParaRPr lang="en-GB"/>
          </a:p>
        </p:txBody>
      </p:sp>
      <p:sp>
        <p:nvSpPr>
          <p:cNvPr id="77827" name="Rectangle 2"/>
          <p:cNvSpPr>
            <a:spLocks noGrp="1" noRot="1" noChangeAspect="1" noChangeArrowheads="1" noTextEdit="1"/>
          </p:cNvSpPr>
          <p:nvPr>
            <p:ph type="sldImg"/>
          </p:nvPr>
        </p:nvSpPr>
        <p:spPr>
          <a:xfrm>
            <a:off x="1143000" y="685800"/>
            <a:ext cx="4573588" cy="3429000"/>
          </a:xfrm>
          <a:ln/>
        </p:spPr>
      </p:sp>
      <p:sp>
        <p:nvSpPr>
          <p:cNvPr id="77828" name="Rectangle 3"/>
          <p:cNvSpPr>
            <a:spLocks noGrp="1" noChangeArrowheads="1"/>
          </p:cNvSpPr>
          <p:nvPr>
            <p:ph type="body" idx="1"/>
          </p:nvPr>
        </p:nvSpPr>
        <p:spPr>
          <a:noFill/>
          <a:ln/>
        </p:spPr>
        <p:txBody>
          <a:bodyPr/>
          <a:lstStyle/>
          <a:p>
            <a:pPr>
              <a:spcBef>
                <a:spcPct val="40000"/>
              </a:spcBef>
            </a:pPr>
            <a:r>
              <a:rPr lang="en-GB" smtClean="0"/>
              <a:t>The extent of international travels is an extraordinary opportunity for disease transmission.</a:t>
            </a:r>
            <a:r>
              <a:rPr lang="en-GB" sz="1800" smtClean="0"/>
              <a:t> </a:t>
            </a:r>
          </a:p>
          <a:p>
            <a:endParaRPr lang="en-US" smtClean="0"/>
          </a:p>
        </p:txBody>
      </p:sp>
    </p:spTree>
    <p:extLst>
      <p:ext uri="{BB962C8B-B14F-4D97-AF65-F5344CB8AC3E}">
        <p14:creationId xmlns:p14="http://schemas.microsoft.com/office/powerpoint/2010/main" val="1906834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FA21989-E8EF-4E98-B776-354115D1F48E}" type="slidenum">
              <a:rPr lang="en-GB"/>
              <a:pPr/>
              <a:t>25</a:t>
            </a:fld>
            <a:endParaRPr lang="en-GB"/>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r>
              <a:rPr lang="en-GB" smtClean="0"/>
              <a:t>Increasing recognition that WHO cannot replace or make up for weak or missing capacity at national level</a:t>
            </a:r>
          </a:p>
          <a:p>
            <a:endParaRPr lang="en-GB" smtClean="0"/>
          </a:p>
        </p:txBody>
      </p:sp>
    </p:spTree>
    <p:extLst>
      <p:ext uri="{BB962C8B-B14F-4D97-AF65-F5344CB8AC3E}">
        <p14:creationId xmlns:p14="http://schemas.microsoft.com/office/powerpoint/2010/main" val="443371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EF1784D-AA4F-4FBC-A6F3-DF6E70D6544E}" type="slidenum">
              <a:rPr lang="en-GB"/>
              <a:pPr/>
              <a:t>28</a:t>
            </a:fld>
            <a:endParaRPr lang="en-GB"/>
          </a:p>
        </p:txBody>
      </p:sp>
      <p:sp>
        <p:nvSpPr>
          <p:cNvPr id="80899" name="Rectangle 2"/>
          <p:cNvSpPr>
            <a:spLocks noGrp="1" noRot="1" noChangeAspect="1" noChangeArrowheads="1" noTextEdit="1"/>
          </p:cNvSpPr>
          <p:nvPr>
            <p:ph type="sldImg"/>
          </p:nvPr>
        </p:nvSpPr>
        <p:spPr>
          <a:xfrm>
            <a:off x="1144588" y="685800"/>
            <a:ext cx="4572000" cy="3429000"/>
          </a:xfrm>
          <a:ln/>
        </p:spPr>
      </p:sp>
      <p:sp>
        <p:nvSpPr>
          <p:cNvPr id="80900"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1638495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8C86335A-9391-4463-BF96-97E6B4208603}" type="slidenum">
              <a:rPr lang="en-GB"/>
              <a:pPr/>
              <a:t>29</a:t>
            </a:fld>
            <a:endParaRPr lang="en-GB"/>
          </a:p>
        </p:txBody>
      </p:sp>
      <p:sp>
        <p:nvSpPr>
          <p:cNvPr id="81923" name="Rectangle 2"/>
          <p:cNvSpPr>
            <a:spLocks noGrp="1" noRot="1" noChangeAspect="1" noChangeArrowheads="1" noTextEdit="1"/>
          </p:cNvSpPr>
          <p:nvPr>
            <p:ph type="sldImg"/>
          </p:nvPr>
        </p:nvSpPr>
        <p:spPr>
          <a:xfrm>
            <a:off x="1144588" y="685800"/>
            <a:ext cx="4572000" cy="3429000"/>
          </a:xfrm>
          <a:ln/>
        </p:spPr>
      </p:sp>
      <p:sp>
        <p:nvSpPr>
          <p:cNvPr id="81924"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871208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598F449D-48AA-41DD-987F-142C552CE793}" type="slidenum">
              <a:rPr lang="en-GB"/>
              <a:pPr/>
              <a:t>30</a:t>
            </a:fld>
            <a:endParaRPr lang="en-GB"/>
          </a:p>
        </p:txBody>
      </p:sp>
      <p:sp>
        <p:nvSpPr>
          <p:cNvPr id="83971" name="Rectangle 2"/>
          <p:cNvSpPr>
            <a:spLocks noGrp="1" noRot="1" noChangeAspect="1" noChangeArrowheads="1" noTextEdit="1"/>
          </p:cNvSpPr>
          <p:nvPr>
            <p:ph type="sldImg"/>
          </p:nvPr>
        </p:nvSpPr>
        <p:spPr>
          <a:xfrm>
            <a:off x="1144588" y="685800"/>
            <a:ext cx="4572000" cy="3429000"/>
          </a:xfrm>
          <a:ln/>
        </p:spPr>
      </p:sp>
      <p:sp>
        <p:nvSpPr>
          <p:cNvPr id="83972" name="Rectangle 3"/>
          <p:cNvSpPr>
            <a:spLocks noGrp="1" noChangeArrowheads="1"/>
          </p:cNvSpPr>
          <p:nvPr>
            <p:ph type="body" idx="1"/>
          </p:nvPr>
        </p:nvSpPr>
        <p:spPr>
          <a:noFill/>
          <a:ln/>
        </p:spPr>
        <p:txBody>
          <a:bodyPr/>
          <a:lstStyle/>
          <a:p>
            <a:endParaRPr lang="pt-BR" smtClean="0"/>
          </a:p>
        </p:txBody>
      </p:sp>
    </p:spTree>
    <p:extLst>
      <p:ext uri="{BB962C8B-B14F-4D97-AF65-F5344CB8AC3E}">
        <p14:creationId xmlns:p14="http://schemas.microsoft.com/office/powerpoint/2010/main" val="3382341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9B41C71A-CC00-4EB1-85A9-EB6C8F8CE2A2}" type="slidenum">
              <a:rPr lang="en-GB"/>
              <a:pPr/>
              <a:t>31</a:t>
            </a:fld>
            <a:endParaRPr lang="en-GB"/>
          </a:p>
        </p:txBody>
      </p:sp>
      <p:sp>
        <p:nvSpPr>
          <p:cNvPr id="84995" name="Rectangle 2"/>
          <p:cNvSpPr>
            <a:spLocks noGrp="1" noRot="1" noChangeAspect="1" noChangeArrowheads="1" noTextEdit="1"/>
          </p:cNvSpPr>
          <p:nvPr>
            <p:ph type="sldImg"/>
          </p:nvPr>
        </p:nvSpPr>
        <p:spPr>
          <a:xfrm>
            <a:off x="1143000" y="685800"/>
            <a:ext cx="4573588" cy="3429000"/>
          </a:xfrm>
          <a:ln/>
        </p:spPr>
      </p:sp>
      <p:sp>
        <p:nvSpPr>
          <p:cNvPr id="84996"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747956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7458E1D4-68BA-46DE-8ED2-E9D18DD4255C}" type="slidenum">
              <a:rPr lang="en-GB"/>
              <a:pPr/>
              <a:t>32</a:t>
            </a:fld>
            <a:endParaRPr lang="en-GB"/>
          </a:p>
        </p:txBody>
      </p:sp>
      <p:sp>
        <p:nvSpPr>
          <p:cNvPr id="86019" name="Rectangle 2"/>
          <p:cNvSpPr>
            <a:spLocks noGrp="1" noRot="1" noChangeAspect="1" noChangeArrowheads="1" noTextEdit="1"/>
          </p:cNvSpPr>
          <p:nvPr>
            <p:ph type="sldImg"/>
          </p:nvPr>
        </p:nvSpPr>
        <p:spPr>
          <a:xfrm>
            <a:off x="1143000" y="685800"/>
            <a:ext cx="4573588" cy="3429000"/>
          </a:xfrm>
          <a:ln/>
        </p:spPr>
      </p:sp>
      <p:sp>
        <p:nvSpPr>
          <p:cNvPr id="86020" name="Rectangle 3"/>
          <p:cNvSpPr>
            <a:spLocks noGrp="1" noChangeArrowheads="1"/>
          </p:cNvSpPr>
          <p:nvPr>
            <p:ph type="body" idx="1"/>
          </p:nvPr>
        </p:nvSpPr>
        <p:spPr>
          <a:noFill/>
          <a:ln/>
        </p:spPr>
        <p:txBody>
          <a:bodyPr/>
          <a:lstStyle/>
          <a:p>
            <a:r>
              <a:rPr lang="en-GB" b="1" smtClean="0"/>
              <a:t>WHO wide-exercise tests the global system for international health security</a:t>
            </a:r>
            <a:endParaRPr lang="en-GB" smtClean="0"/>
          </a:p>
          <a:p>
            <a:r>
              <a:rPr lang="en-GB" smtClean="0"/>
              <a:t>On, 15 June 2007, the day of the IHR’s entry into force, WHO will hold the first exercise to test its preparedness to successfully manage and support States during public health emergencies of international concern. As part of WHO's increased responsibilities under the revised IHR, considerable effort has been made to establish procedures, technological and human resource infrastructures to ensure WHO is ready to receive, analyse and disseminate information and make recommendations for dealing with public health emergencies of international concern. </a:t>
            </a:r>
          </a:p>
          <a:p>
            <a:r>
              <a:rPr lang="en-GB" smtClean="0"/>
              <a:t>The exercise on 15 June is the first of a series meant to test the mechanisms in place, their compliance with the IHR and opportunities for improvement. It consists of notifying a public health event involving multiple regions. This is an occasion to validate policy direction and coordination, information management and risk assessment capacity as well as the ability to utilize communications methods to report events from the country level through the Regional Offices to Headquarters. </a:t>
            </a:r>
          </a:p>
          <a:p>
            <a:r>
              <a:rPr lang="en-GB" smtClean="0"/>
              <a:t>Participants will span many levels of WHO across the globe, including selected country office staff, WHO IHR contact points, Regional Directors, Regional Advisors, WHO Emergency and Preparedness and Response group at Headquarters, and the office of the Director-General. </a:t>
            </a:r>
            <a:endParaRPr lang="en-US" smtClean="0"/>
          </a:p>
        </p:txBody>
      </p:sp>
    </p:spTree>
    <p:extLst>
      <p:ext uri="{BB962C8B-B14F-4D97-AF65-F5344CB8AC3E}">
        <p14:creationId xmlns:p14="http://schemas.microsoft.com/office/powerpoint/2010/main" val="975243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D9A290D7-5656-492F-9972-A64111C4CBB4}" type="slidenum">
              <a:rPr lang="en-GB"/>
              <a:pPr/>
              <a:t>33</a:t>
            </a:fld>
            <a:endParaRPr lang="en-GB"/>
          </a:p>
        </p:txBody>
      </p:sp>
      <p:sp>
        <p:nvSpPr>
          <p:cNvPr id="90115" name="Rectangle 2"/>
          <p:cNvSpPr>
            <a:spLocks noGrp="1" noRot="1" noChangeAspect="1" noChangeArrowheads="1" noTextEdit="1"/>
          </p:cNvSpPr>
          <p:nvPr>
            <p:ph type="sldImg"/>
          </p:nvPr>
        </p:nvSpPr>
        <p:spPr>
          <a:xfrm>
            <a:off x="1143000" y="685800"/>
            <a:ext cx="4573588" cy="3429000"/>
          </a:xfrm>
          <a:ln/>
        </p:spPr>
      </p:sp>
      <p:sp>
        <p:nvSpPr>
          <p:cNvPr id="90116"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9706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32E0BDB1-FDF9-4D17-8AFB-22918DBB6E85}" type="slidenum">
              <a:rPr lang="en-GB"/>
              <a:pPr/>
              <a:t>38</a:t>
            </a:fld>
            <a:endParaRPr lang="en-GB"/>
          </a:p>
        </p:txBody>
      </p:sp>
      <p:sp>
        <p:nvSpPr>
          <p:cNvPr id="91139" name="Rectangle 2"/>
          <p:cNvSpPr>
            <a:spLocks noGrp="1" noRot="1" noChangeAspect="1" noChangeArrowheads="1" noTextEdit="1"/>
          </p:cNvSpPr>
          <p:nvPr>
            <p:ph type="sldImg"/>
          </p:nvPr>
        </p:nvSpPr>
        <p:spPr>
          <a:xfrm>
            <a:off x="1146175" y="687388"/>
            <a:ext cx="4570413" cy="3427412"/>
          </a:xfrm>
          <a:ln/>
        </p:spPr>
      </p:sp>
      <p:sp>
        <p:nvSpPr>
          <p:cNvPr id="91140" name="Rectangle 3"/>
          <p:cNvSpPr>
            <a:spLocks noGrp="1" noChangeArrowheads="1"/>
          </p:cNvSpPr>
          <p:nvPr>
            <p:ph type="body" idx="1"/>
          </p:nvPr>
        </p:nvSpPr>
        <p:spPr>
          <a:xfrm>
            <a:off x="686290" y="4343144"/>
            <a:ext cx="5485420" cy="4113557"/>
          </a:xfrm>
          <a:noFill/>
          <a:ln/>
        </p:spPr>
        <p:txBody>
          <a:bodyPr/>
          <a:lstStyle/>
          <a:p>
            <a:endParaRPr lang="pt-BR" smtClean="0"/>
          </a:p>
        </p:txBody>
      </p:sp>
    </p:spTree>
    <p:extLst>
      <p:ext uri="{BB962C8B-B14F-4D97-AF65-F5344CB8AC3E}">
        <p14:creationId xmlns:p14="http://schemas.microsoft.com/office/powerpoint/2010/main" val="1862173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2C075368-3615-415E-81EA-47EAB8B56312}" type="slidenum">
              <a:rPr lang="en-GB"/>
              <a:pPr/>
              <a:t>40</a:t>
            </a:fld>
            <a:endParaRPr lang="en-GB"/>
          </a:p>
        </p:txBody>
      </p:sp>
      <p:sp>
        <p:nvSpPr>
          <p:cNvPr id="94211" name="Rectangle 2"/>
          <p:cNvSpPr>
            <a:spLocks noGrp="1" noRot="1" noChangeAspect="1" noChangeArrowheads="1" noTextEdit="1"/>
          </p:cNvSpPr>
          <p:nvPr>
            <p:ph type="sldImg"/>
          </p:nvPr>
        </p:nvSpPr>
        <p:spPr>
          <a:xfrm>
            <a:off x="1144588" y="687388"/>
            <a:ext cx="4570412" cy="3427412"/>
          </a:xfrm>
          <a:ln/>
        </p:spPr>
      </p:sp>
      <p:sp>
        <p:nvSpPr>
          <p:cNvPr id="94212" name="Rectangle 3"/>
          <p:cNvSpPr>
            <a:spLocks noGrp="1" noChangeArrowheads="1"/>
          </p:cNvSpPr>
          <p:nvPr>
            <p:ph type="body" idx="1"/>
          </p:nvPr>
        </p:nvSpPr>
        <p:spPr>
          <a:xfrm>
            <a:off x="686290" y="4343144"/>
            <a:ext cx="5485420" cy="4113557"/>
          </a:xfrm>
          <a:noFill/>
          <a:ln/>
        </p:spPr>
        <p:txBody>
          <a:bodyPr/>
          <a:lstStyle/>
          <a:p>
            <a:endParaRPr lang="pt-BR" smtClean="0"/>
          </a:p>
        </p:txBody>
      </p:sp>
    </p:spTree>
    <p:extLst>
      <p:ext uri="{BB962C8B-B14F-4D97-AF65-F5344CB8AC3E}">
        <p14:creationId xmlns:p14="http://schemas.microsoft.com/office/powerpoint/2010/main" val="1860852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3.png"/><Relationship Id="rId7" Type="http://schemas.openxmlformats.org/officeDocument/2006/relationships/image" Target="../media/image27.wmf"/><Relationship Id="rId12" Type="http://schemas.openxmlformats.org/officeDocument/2006/relationships/image" Target="../media/image32.w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wmf"/><Relationship Id="rId11" Type="http://schemas.openxmlformats.org/officeDocument/2006/relationships/image" Target="../media/image31.wmf"/><Relationship Id="rId5" Type="http://schemas.openxmlformats.org/officeDocument/2006/relationships/image" Target="../media/image25.wmf"/><Relationship Id="rId10" Type="http://schemas.openxmlformats.org/officeDocument/2006/relationships/image" Target="../media/image30.wmf"/><Relationship Id="rId4" Type="http://schemas.openxmlformats.org/officeDocument/2006/relationships/image" Target="../media/image24.wmf"/><Relationship Id="rId9"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2209800" y="928688"/>
            <a:ext cx="4191000" cy="1662112"/>
          </a:xfrm>
          <a:prstGeom prst="rect">
            <a:avLst/>
          </a:prstGeom>
        </p:spPr>
        <p:txBody>
          <a:bodyPr wrap="none" fromWordArt="1">
            <a:prstTxWarp prst="textPlain">
              <a:avLst>
                <a:gd name="adj" fmla="val 49682"/>
              </a:avLst>
            </a:prstTxWarp>
          </a:bodyPr>
          <a:lstStyle/>
          <a:p>
            <a:pPr algn="ctr" rtl="0"/>
            <a:endParaRPr lang="en-IN" sz="3600" kern="10" spc="720" dirty="0">
              <a:ln w="9525">
                <a:noFill/>
                <a:round/>
                <a:headEnd/>
                <a:tailEnd/>
              </a:ln>
              <a:solidFill>
                <a:schemeClr val="tx2">
                  <a:lumMod val="60000"/>
                  <a:lumOff val="40000"/>
                </a:schemeClr>
              </a:solidFill>
              <a:effectLst>
                <a:outerShdw dist="45791" dir="3378596" algn="ctr" rotWithShape="0">
                  <a:srgbClr val="4D4D4D">
                    <a:alpha val="80000"/>
                  </a:srgbClr>
                </a:outerShdw>
              </a:effectLst>
              <a:latin typeface="Arial Black"/>
            </a:endParaRPr>
          </a:p>
        </p:txBody>
      </p:sp>
      <p:sp>
        <p:nvSpPr>
          <p:cNvPr id="3" name="Rectangle 2"/>
          <p:cNvSpPr/>
          <p:nvPr/>
        </p:nvSpPr>
        <p:spPr>
          <a:xfrm>
            <a:off x="457200" y="2438400"/>
            <a:ext cx="8305800" cy="4154984"/>
          </a:xfrm>
          <a:prstGeom prst="rect">
            <a:avLst/>
          </a:prstGeom>
        </p:spPr>
        <p:txBody>
          <a:bodyPr wrap="square">
            <a:spAutoFit/>
          </a:bodyPr>
          <a:lstStyle/>
          <a:p>
            <a:endParaRPr lang="en-GB" sz="4400" b="1" i="1" dirty="0" smtClean="0"/>
          </a:p>
          <a:p>
            <a:r>
              <a:rPr lang="en-GB" sz="4400" b="1" i="1" dirty="0" smtClean="0"/>
              <a:t>		</a:t>
            </a:r>
            <a:r>
              <a:rPr lang="en-GB" sz="4400" b="1" dirty="0" smtClean="0">
                <a:solidFill>
                  <a:srgbClr val="0070C0"/>
                </a:solidFill>
              </a:rPr>
              <a:t>	Dr. </a:t>
            </a:r>
            <a:r>
              <a:rPr lang="en-GB" sz="4400" b="1" dirty="0" err="1" smtClean="0">
                <a:solidFill>
                  <a:srgbClr val="0070C0"/>
                </a:solidFill>
              </a:rPr>
              <a:t>Rashmi</a:t>
            </a:r>
            <a:r>
              <a:rPr lang="en-GB" sz="4400" b="1" dirty="0" smtClean="0">
                <a:solidFill>
                  <a:srgbClr val="0070C0"/>
                </a:solidFill>
              </a:rPr>
              <a:t> </a:t>
            </a:r>
            <a:r>
              <a:rPr lang="en-GB" sz="4400" b="1" dirty="0" err="1" smtClean="0">
                <a:solidFill>
                  <a:srgbClr val="0070C0"/>
                </a:solidFill>
              </a:rPr>
              <a:t>Katyal</a:t>
            </a:r>
            <a:endParaRPr lang="en-GB" sz="4400" b="1" dirty="0" smtClean="0">
              <a:solidFill>
                <a:srgbClr val="0070C0"/>
              </a:solidFill>
            </a:endParaRPr>
          </a:p>
          <a:p>
            <a:r>
              <a:rPr lang="en-GB" sz="4400" b="1" dirty="0" smtClean="0">
                <a:solidFill>
                  <a:srgbClr val="0070C0"/>
                </a:solidFill>
              </a:rPr>
              <a:t>			Professor</a:t>
            </a:r>
          </a:p>
          <a:p>
            <a:r>
              <a:rPr lang="en-GB" sz="4400" b="1" dirty="0" smtClean="0">
                <a:solidFill>
                  <a:srgbClr val="0070C0"/>
                </a:solidFill>
              </a:rPr>
              <a:t>			Community Medicine</a:t>
            </a:r>
          </a:p>
          <a:p>
            <a:endParaRPr lang="en-GB" sz="4400" b="1" i="1" dirty="0" smtClean="0"/>
          </a:p>
          <a:p>
            <a:endParaRPr lang="en-GB" sz="4400" b="1" i="1" dirty="0" smtClean="0"/>
          </a:p>
        </p:txBody>
      </p:sp>
      <p:sp>
        <p:nvSpPr>
          <p:cNvPr id="4" name="Rectangle 3"/>
          <p:cNvSpPr/>
          <p:nvPr/>
        </p:nvSpPr>
        <p:spPr>
          <a:xfrm>
            <a:off x="2438400" y="304800"/>
            <a:ext cx="4038600" cy="2215991"/>
          </a:xfrm>
          <a:prstGeom prst="rect">
            <a:avLst/>
          </a:prstGeom>
        </p:spPr>
        <p:txBody>
          <a:bodyPr wrap="square">
            <a:spAutoFit/>
          </a:bodyPr>
          <a:lstStyle/>
          <a:p>
            <a:r>
              <a:rPr lang="en-IN" sz="13800" kern="10" spc="720" dirty="0" smtClean="0">
                <a:ln w="9525">
                  <a:noFill/>
                  <a:round/>
                  <a:headEnd/>
                  <a:tailEnd/>
                </a:ln>
                <a:solidFill>
                  <a:schemeClr val="tx2">
                    <a:lumMod val="60000"/>
                    <a:lumOff val="40000"/>
                  </a:schemeClr>
                </a:solidFill>
                <a:effectLst>
                  <a:outerShdw dist="45791" dir="3378596" algn="ctr" rotWithShape="0">
                    <a:srgbClr val="4D4D4D">
                      <a:alpha val="80000"/>
                    </a:srgbClr>
                  </a:outerShdw>
                </a:effectLst>
                <a:latin typeface="Arial Black"/>
              </a:rPr>
              <a:t>IHR</a:t>
            </a:r>
            <a:endParaRPr lang="en-IN"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371600"/>
            <a:ext cx="8077200" cy="2523768"/>
          </a:xfrm>
          <a:prstGeom prst="rect">
            <a:avLst/>
          </a:prstGeom>
        </p:spPr>
        <p:txBody>
          <a:bodyPr wrap="square">
            <a:spAutoFit/>
          </a:bodyPr>
          <a:lstStyle/>
          <a:p>
            <a:pPr algn="ctr"/>
            <a:endParaRPr lang="en-GB" sz="4800" dirty="0" smtClean="0">
              <a:solidFill>
                <a:srgbClr val="FF0000"/>
              </a:solidFill>
            </a:endParaRPr>
          </a:p>
          <a:p>
            <a:endParaRPr lang="en-GB" sz="2200" dirty="0" smtClean="0">
              <a:latin typeface="Arial" pitchFamily="34" charset="0"/>
              <a:cs typeface="Arial" pitchFamily="34" charset="0"/>
            </a:endParaRPr>
          </a:p>
          <a:p>
            <a:r>
              <a:rPr lang="en-GB" sz="2200" dirty="0" smtClean="0">
                <a:solidFill>
                  <a:srgbClr val="0070C0"/>
                </a:solidFill>
                <a:latin typeface="Arial" pitchFamily="34" charset="0"/>
                <a:cs typeface="Arial" pitchFamily="34" charset="0"/>
              </a:rPr>
              <a:t>To prevent, protect, control and provide a public health response to the international spread of disease in ways that are commensurate with and restricted to public health risks, and which avoid unnecessary interference with international traffic.</a:t>
            </a:r>
            <a:endParaRPr lang="en-IN" sz="2200" dirty="0" smtClean="0">
              <a:solidFill>
                <a:srgbClr val="0070C0"/>
              </a:solidFill>
              <a:latin typeface="Arial" pitchFamily="34" charset="0"/>
              <a:cs typeface="Arial" pitchFamily="34" charset="0"/>
            </a:endParaRPr>
          </a:p>
        </p:txBody>
      </p:sp>
      <p:sp>
        <p:nvSpPr>
          <p:cNvPr id="3" name="Rectangle 2"/>
          <p:cNvSpPr/>
          <p:nvPr/>
        </p:nvSpPr>
        <p:spPr>
          <a:xfrm>
            <a:off x="2400347" y="1143000"/>
            <a:ext cx="4343305" cy="923330"/>
          </a:xfrm>
          <a:prstGeom prst="rect">
            <a:avLst/>
          </a:prstGeom>
          <a:noFill/>
        </p:spPr>
        <p:txBody>
          <a:bodyPr wrap="squar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AIM</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hlink"/>
                </a:solidFill>
                <a:latin typeface="Arial Narrow" pitchFamily="34" charset="0"/>
              </a:rPr>
              <a:t>International Health Regulations </a:t>
            </a:r>
            <a:r>
              <a:rPr lang="en-US" dirty="0" smtClean="0">
                <a:solidFill>
                  <a:srgbClr val="0070C0"/>
                </a:solidFill>
              </a:rPr>
              <a:t>IHR 2005</a:t>
            </a:r>
            <a:endParaRPr lang="en-IN" dirty="0">
              <a:solidFill>
                <a:srgbClr val="0070C0"/>
              </a:solidFill>
            </a:endParaRPr>
          </a:p>
        </p:txBody>
      </p:sp>
      <p:sp>
        <p:nvSpPr>
          <p:cNvPr id="3" name="Rectangle 2"/>
          <p:cNvSpPr/>
          <p:nvPr/>
        </p:nvSpPr>
        <p:spPr>
          <a:xfrm>
            <a:off x="381000" y="1859340"/>
            <a:ext cx="8458200" cy="2554545"/>
          </a:xfrm>
          <a:prstGeom prst="rect">
            <a:avLst/>
          </a:prstGeom>
        </p:spPr>
        <p:txBody>
          <a:bodyPr wrap="square">
            <a:spAutoFit/>
          </a:bodyPr>
          <a:lstStyle/>
          <a:p>
            <a:pPr>
              <a:buBlip>
                <a:blip r:embed="rId2"/>
              </a:buBlip>
            </a:pPr>
            <a:r>
              <a:rPr lang="en-US" sz="2000" dirty="0" smtClean="0">
                <a:latin typeface="Arial" pitchFamily="34" charset="0"/>
                <a:cs typeface="Arial" pitchFamily="34" charset="0"/>
              </a:rPr>
              <a:t>The International Health Regulations are a formal code of conduct for public health emergencies of international concern.</a:t>
            </a:r>
          </a:p>
          <a:p>
            <a:pPr>
              <a:buBlip>
                <a:blip r:embed="rId2"/>
              </a:buBlip>
            </a:pPr>
            <a:endParaRPr lang="en-US" sz="2000" dirty="0" smtClean="0">
              <a:latin typeface="Arial" pitchFamily="34" charset="0"/>
              <a:cs typeface="Arial" pitchFamily="34" charset="0"/>
            </a:endParaRPr>
          </a:p>
          <a:p>
            <a:pPr>
              <a:buBlip>
                <a:blip r:embed="rId2"/>
              </a:buBlip>
            </a:pPr>
            <a:endParaRPr lang="en-US" sz="2000" dirty="0" smtClean="0">
              <a:latin typeface="Arial" pitchFamily="34" charset="0"/>
              <a:cs typeface="Arial" pitchFamily="34" charset="0"/>
            </a:endParaRPr>
          </a:p>
          <a:p>
            <a:pPr>
              <a:buBlip>
                <a:blip r:embed="rId2"/>
              </a:buBlip>
            </a:pPr>
            <a:r>
              <a:rPr lang="en-US" sz="2000" dirty="0" smtClean="0">
                <a:latin typeface="Arial" pitchFamily="34" charset="0"/>
                <a:cs typeface="Arial" pitchFamily="34" charset="0"/>
              </a:rPr>
              <a:t>  They're a matter of responsible citizenship and collective protection.  </a:t>
            </a:r>
          </a:p>
          <a:p>
            <a:pPr>
              <a:buBlip>
                <a:blip r:embed="rId2"/>
              </a:buBlip>
            </a:pPr>
            <a:endParaRPr lang="en-US" sz="2000" dirty="0" smtClean="0">
              <a:latin typeface="Arial" pitchFamily="34" charset="0"/>
              <a:cs typeface="Arial" pitchFamily="34" charset="0"/>
            </a:endParaRPr>
          </a:p>
          <a:p>
            <a:pPr>
              <a:buBlip>
                <a:blip r:embed="rId2"/>
              </a:buBlip>
            </a:pPr>
            <a:endParaRPr lang="en-US" sz="2000" dirty="0" smtClean="0">
              <a:latin typeface="Arial" pitchFamily="34" charset="0"/>
              <a:cs typeface="Arial" pitchFamily="34" charset="0"/>
            </a:endParaRPr>
          </a:p>
          <a:p>
            <a:pPr>
              <a:buBlip>
                <a:blip r:embed="rId2"/>
              </a:buBlip>
            </a:pPr>
            <a:r>
              <a:rPr lang="en-US" sz="2000" dirty="0" smtClean="0">
                <a:latin typeface="Arial" pitchFamily="34" charset="0"/>
                <a:cs typeface="Arial" pitchFamily="34" charset="0"/>
              </a:rPr>
              <a:t>  They involve all 193 World Health Organization member countries.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143000"/>
            <a:ext cx="8153400" cy="3847207"/>
          </a:xfrm>
          <a:prstGeom prst="rect">
            <a:avLst/>
          </a:prstGeom>
        </p:spPr>
        <p:txBody>
          <a:bodyPr wrap="square">
            <a:spAutoFit/>
          </a:bodyPr>
          <a:lstStyle/>
          <a:p>
            <a:pPr>
              <a:buBlip>
                <a:blip r:embed="rId2"/>
              </a:buBlip>
            </a:pPr>
            <a:r>
              <a:rPr lang="en-US" sz="2400" dirty="0" smtClean="0"/>
              <a:t> </a:t>
            </a:r>
            <a:r>
              <a:rPr lang="en-US" sz="2200" dirty="0" smtClean="0"/>
              <a:t>They are an international agreement that gives rise to international obligations.  </a:t>
            </a:r>
          </a:p>
          <a:p>
            <a:pPr>
              <a:buBlip>
                <a:blip r:embed="rId2"/>
              </a:buBlip>
            </a:pPr>
            <a:endParaRPr lang="en-US" sz="2200" dirty="0" smtClean="0"/>
          </a:p>
          <a:p>
            <a:pPr>
              <a:buBlip>
                <a:blip r:embed="rId2"/>
              </a:buBlip>
            </a:pPr>
            <a:r>
              <a:rPr lang="en-US" sz="2200" dirty="0" smtClean="0"/>
              <a:t>They focus on serious public health threats with potential to spread beyond a country's border to other parts of the world. </a:t>
            </a:r>
          </a:p>
          <a:p>
            <a:pPr>
              <a:buBlip>
                <a:blip r:embed="rId2"/>
              </a:buBlip>
            </a:pPr>
            <a:endParaRPr lang="en-US" sz="2200" dirty="0" smtClean="0"/>
          </a:p>
          <a:p>
            <a:pPr>
              <a:buBlip>
                <a:blip r:embed="rId2"/>
              </a:buBlip>
            </a:pPr>
            <a:r>
              <a:rPr lang="en-US" sz="2200" dirty="0" smtClean="0"/>
              <a:t>  Such events are defined as public health emergencies of international concern, or PHEIC.  </a:t>
            </a:r>
          </a:p>
          <a:p>
            <a:pPr>
              <a:buBlip>
                <a:blip r:embed="rId2"/>
              </a:buBlip>
            </a:pPr>
            <a:endParaRPr lang="en-US" sz="2200" dirty="0" smtClean="0"/>
          </a:p>
          <a:p>
            <a:pPr>
              <a:buBlip>
                <a:blip r:embed="rId2"/>
              </a:buBlip>
            </a:pPr>
            <a:r>
              <a:rPr lang="en-US" sz="2200" dirty="0" smtClean="0"/>
              <a:t>The revised International Health Regulations outline the assessment, the management and the information sharing for PHEICs. </a:t>
            </a:r>
            <a:endParaRPr lang="es-AR" sz="2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219200"/>
            <a:ext cx="8382000" cy="4154984"/>
          </a:xfrm>
          <a:prstGeom prst="rect">
            <a:avLst/>
          </a:prstGeom>
        </p:spPr>
        <p:txBody>
          <a:bodyPr wrap="square">
            <a:spAutoFit/>
          </a:bodyPr>
          <a:lstStyle/>
          <a:p>
            <a:pPr>
              <a:buBlip>
                <a:blip r:embed="rId2"/>
              </a:buBlip>
            </a:pPr>
            <a:r>
              <a:rPr lang="en-US" sz="2200" dirty="0" smtClean="0"/>
              <a:t> IHR serve a common interest.</a:t>
            </a:r>
          </a:p>
          <a:p>
            <a:pPr>
              <a:buBlip>
                <a:blip r:embed="rId2"/>
              </a:buBlip>
            </a:pPr>
            <a:endParaRPr lang="en-US" sz="2200" dirty="0" smtClean="0"/>
          </a:p>
          <a:p>
            <a:pPr>
              <a:buBlip>
                <a:blip r:embed="rId2"/>
              </a:buBlip>
            </a:pPr>
            <a:r>
              <a:rPr lang="en-US" sz="2200" dirty="0" smtClean="0"/>
              <a:t> First of all, they address serious and unusual disease events that are inevitable in our world today.  </a:t>
            </a:r>
          </a:p>
          <a:p>
            <a:pPr>
              <a:buBlip>
                <a:blip r:embed="rId2"/>
              </a:buBlip>
            </a:pPr>
            <a:endParaRPr lang="en-US" sz="2200" dirty="0" smtClean="0"/>
          </a:p>
          <a:p>
            <a:pPr>
              <a:buBlip>
                <a:blip r:embed="rId2"/>
              </a:buBlip>
            </a:pPr>
            <a:r>
              <a:rPr lang="en-US" sz="2200" dirty="0" smtClean="0"/>
              <a:t> They serve a common interest by recognizing that a health threat in one part of the world can threaten health anywhere, or everywhere.  </a:t>
            </a:r>
          </a:p>
          <a:p>
            <a:pPr>
              <a:buBlip>
                <a:blip r:embed="rId2"/>
              </a:buBlip>
            </a:pPr>
            <a:endParaRPr lang="en-US" sz="2200" dirty="0" smtClean="0"/>
          </a:p>
          <a:p>
            <a:pPr>
              <a:buBlip>
                <a:blip r:embed="rId2"/>
              </a:buBlip>
            </a:pPr>
            <a:r>
              <a:rPr lang="en-US" sz="2200" dirty="0" smtClean="0"/>
              <a:t> And they are a formal code of conduct that helps contain or prevent serious risks to public health, while discouraging unnecessary or excessive traffic or trade restrictions for, quote, "public health," purposes.</a:t>
            </a:r>
            <a:endParaRPr lang="es-AR" sz="22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4"/>
          <p:cNvSpPr>
            <a:spLocks noGrp="1"/>
          </p:cNvSpPr>
          <p:nvPr>
            <p:ph type="sldNum" sz="quarter" idx="11"/>
          </p:nvPr>
        </p:nvSpPr>
        <p:spPr>
          <a:noFill/>
        </p:spPr>
        <p:txBody>
          <a:bodyPr/>
          <a:lstStyle/>
          <a:p>
            <a:endParaRPr lang="en-US" dirty="0"/>
          </a:p>
        </p:txBody>
      </p:sp>
      <p:pic>
        <p:nvPicPr>
          <p:cNvPr id="7172" name="Picture 4" descr="41504207"/>
          <p:cNvPicPr>
            <a:picLocks noChangeAspect="1" noChangeArrowheads="1"/>
          </p:cNvPicPr>
          <p:nvPr/>
        </p:nvPicPr>
        <p:blipFill>
          <a:blip r:embed="rId3"/>
          <a:srcRect/>
          <a:stretch>
            <a:fillRect/>
          </a:stretch>
        </p:blipFill>
        <p:spPr bwMode="auto">
          <a:xfrm>
            <a:off x="7162800" y="2438400"/>
            <a:ext cx="1724025" cy="2370138"/>
          </a:xfrm>
          <a:prstGeom prst="rect">
            <a:avLst/>
          </a:prstGeom>
          <a:noFill/>
          <a:ln w="9525">
            <a:noFill/>
            <a:miter lim="800000"/>
            <a:headEnd/>
            <a:tailEnd/>
          </a:ln>
        </p:spPr>
      </p:pic>
      <p:sp>
        <p:nvSpPr>
          <p:cNvPr id="7173" name="Rectangle 6"/>
          <p:cNvSpPr>
            <a:spLocks noGrp="1" noChangeArrowheads="1"/>
          </p:cNvSpPr>
          <p:nvPr>
            <p:ph type="title"/>
          </p:nvPr>
        </p:nvSpPr>
        <p:spPr>
          <a:xfrm>
            <a:off x="685800" y="228600"/>
            <a:ext cx="7772400" cy="990600"/>
          </a:xfrm>
          <a:noFill/>
        </p:spPr>
        <p:txBody>
          <a:bodyPr>
            <a:normAutofit/>
          </a:bodyPr>
          <a:lstStyle/>
          <a:p>
            <a:pPr eaLnBrk="1" hangingPunct="1"/>
            <a:r>
              <a:rPr lang="en-US" dirty="0" smtClean="0"/>
              <a:t> </a:t>
            </a:r>
            <a:r>
              <a:rPr lang="en-US" dirty="0" smtClean="0">
                <a:solidFill>
                  <a:srgbClr val="0070C0"/>
                </a:solidFill>
              </a:rPr>
              <a:t>History of IHR</a:t>
            </a:r>
          </a:p>
        </p:txBody>
      </p:sp>
      <p:sp>
        <p:nvSpPr>
          <p:cNvPr id="7174" name="Rectangle 7"/>
          <p:cNvSpPr>
            <a:spLocks noGrp="1" noChangeArrowheads="1"/>
          </p:cNvSpPr>
          <p:nvPr>
            <p:ph type="body" idx="1"/>
          </p:nvPr>
        </p:nvSpPr>
        <p:spPr>
          <a:xfrm>
            <a:off x="304800" y="1676400"/>
            <a:ext cx="7239000" cy="4830763"/>
          </a:xfrm>
          <a:noFill/>
        </p:spPr>
        <p:txBody>
          <a:bodyPr>
            <a:normAutofit/>
          </a:bodyPr>
          <a:lstStyle/>
          <a:p>
            <a:pPr eaLnBrk="1" hangingPunct="1">
              <a:lnSpc>
                <a:spcPct val="80000"/>
              </a:lnSpc>
              <a:buFont typeface="Wingdings" pitchFamily="2" charset="2"/>
              <a:buNone/>
            </a:pPr>
            <a:r>
              <a:rPr lang="en-US" sz="2000" dirty="0" smtClean="0">
                <a:latin typeface="Arial" pitchFamily="34" charset="0"/>
                <a:cs typeface="Arial" pitchFamily="34" charset="0"/>
              </a:rPr>
              <a:t>1851: first International Sanitary Conference, Paris</a:t>
            </a:r>
          </a:p>
          <a:p>
            <a:pPr eaLnBrk="1" hangingPunct="1">
              <a:lnSpc>
                <a:spcPct val="80000"/>
              </a:lnSpc>
              <a:buFont typeface="Wingdings" pitchFamily="2" charset="2"/>
              <a:buNone/>
            </a:pPr>
            <a:endParaRPr lang="en-US" sz="2000" dirty="0" smtClean="0">
              <a:latin typeface="Arial" pitchFamily="34" charset="0"/>
              <a:cs typeface="Arial" pitchFamily="34" charset="0"/>
            </a:endParaRPr>
          </a:p>
          <a:p>
            <a:pPr eaLnBrk="1" hangingPunct="1">
              <a:lnSpc>
                <a:spcPct val="80000"/>
              </a:lnSpc>
              <a:buFont typeface="Wingdings" pitchFamily="2" charset="2"/>
              <a:buNone/>
            </a:pPr>
            <a:r>
              <a:rPr lang="en-US" sz="2000" dirty="0" smtClean="0">
                <a:latin typeface="Arial" pitchFamily="34" charset="0"/>
                <a:cs typeface="Arial" pitchFamily="34" charset="0"/>
              </a:rPr>
              <a:t>1951: first International Sanitary Regulations </a:t>
            </a:r>
            <a:br>
              <a:rPr lang="en-US" sz="2000" dirty="0" smtClean="0">
                <a:latin typeface="Arial" pitchFamily="34" charset="0"/>
                <a:cs typeface="Arial" pitchFamily="34" charset="0"/>
              </a:rPr>
            </a:br>
            <a:r>
              <a:rPr lang="en-US" sz="2000" dirty="0" smtClean="0">
                <a:latin typeface="Arial" pitchFamily="34" charset="0"/>
                <a:cs typeface="Arial" pitchFamily="34" charset="0"/>
              </a:rPr>
              <a:t>      (ISR) adopted by WHO member states</a:t>
            </a:r>
          </a:p>
          <a:p>
            <a:pPr eaLnBrk="1" hangingPunct="1">
              <a:lnSpc>
                <a:spcPct val="80000"/>
              </a:lnSpc>
              <a:buFont typeface="Wingdings" pitchFamily="2" charset="2"/>
              <a:buNone/>
            </a:pPr>
            <a:endParaRPr lang="en-US" sz="2000" dirty="0" smtClean="0">
              <a:latin typeface="Arial" pitchFamily="34" charset="0"/>
              <a:cs typeface="Arial" pitchFamily="34" charset="0"/>
            </a:endParaRPr>
          </a:p>
          <a:p>
            <a:pPr eaLnBrk="1" hangingPunct="1">
              <a:lnSpc>
                <a:spcPct val="80000"/>
              </a:lnSpc>
              <a:buFont typeface="Wingdings" pitchFamily="2" charset="2"/>
              <a:buNone/>
            </a:pPr>
            <a:r>
              <a:rPr lang="en-US" sz="2000" dirty="0" smtClean="0">
                <a:latin typeface="Arial" pitchFamily="34" charset="0"/>
                <a:cs typeface="Arial" pitchFamily="34" charset="0"/>
              </a:rPr>
              <a:t>1969: ISR replaced and renamed the</a:t>
            </a:r>
            <a:br>
              <a:rPr lang="en-US" sz="2000" dirty="0" smtClean="0">
                <a:latin typeface="Arial" pitchFamily="34" charset="0"/>
                <a:cs typeface="Arial" pitchFamily="34" charset="0"/>
              </a:rPr>
            </a:br>
            <a:r>
              <a:rPr lang="en-US" sz="2000" dirty="0" smtClean="0">
                <a:latin typeface="Arial" pitchFamily="34" charset="0"/>
                <a:cs typeface="Arial" pitchFamily="34" charset="0"/>
              </a:rPr>
              <a:t>       International Health Regulations (IHR)</a:t>
            </a:r>
          </a:p>
          <a:p>
            <a:pPr eaLnBrk="1" hangingPunct="1">
              <a:lnSpc>
                <a:spcPct val="80000"/>
              </a:lnSpc>
              <a:buFont typeface="Wingdings" pitchFamily="2" charset="2"/>
              <a:buNone/>
            </a:pPr>
            <a:endParaRPr lang="en-US" sz="2000" dirty="0" smtClean="0">
              <a:latin typeface="Arial" pitchFamily="34" charset="0"/>
              <a:cs typeface="Arial" pitchFamily="34" charset="0"/>
            </a:endParaRPr>
          </a:p>
          <a:p>
            <a:pPr eaLnBrk="1" hangingPunct="1">
              <a:lnSpc>
                <a:spcPct val="80000"/>
              </a:lnSpc>
              <a:buFont typeface="Wingdings" pitchFamily="2" charset="2"/>
              <a:buNone/>
            </a:pPr>
            <a:r>
              <a:rPr lang="en-US" sz="2000" dirty="0" smtClean="0">
                <a:latin typeface="Arial" pitchFamily="34" charset="0"/>
                <a:cs typeface="Arial" pitchFamily="34" charset="0"/>
              </a:rPr>
              <a:t>1995: call for Revision of IHR</a:t>
            </a:r>
          </a:p>
          <a:p>
            <a:pPr eaLnBrk="1" hangingPunct="1">
              <a:lnSpc>
                <a:spcPct val="80000"/>
              </a:lnSpc>
              <a:buFont typeface="Wingdings" pitchFamily="2" charset="2"/>
              <a:buNone/>
            </a:pPr>
            <a:endParaRPr lang="en-US" sz="2000" dirty="0" smtClean="0">
              <a:latin typeface="Arial" pitchFamily="34" charset="0"/>
              <a:cs typeface="Arial" pitchFamily="34" charset="0"/>
            </a:endParaRPr>
          </a:p>
          <a:p>
            <a:pPr eaLnBrk="1" hangingPunct="1">
              <a:lnSpc>
                <a:spcPct val="80000"/>
              </a:lnSpc>
              <a:buFont typeface="Wingdings" pitchFamily="2" charset="2"/>
              <a:buNone/>
            </a:pPr>
            <a:r>
              <a:rPr lang="en-US" sz="2000" dirty="0" smtClean="0">
                <a:latin typeface="Arial" pitchFamily="34" charset="0"/>
                <a:cs typeface="Arial" pitchFamily="34" charset="0"/>
              </a:rPr>
              <a:t>2005: IHR (2005) adopted by the </a:t>
            </a:r>
          </a:p>
          <a:p>
            <a:pPr eaLnBrk="1" hangingPunct="1">
              <a:lnSpc>
                <a:spcPct val="80000"/>
              </a:lnSpc>
              <a:buFont typeface="Wingdings" pitchFamily="2" charset="2"/>
              <a:buNone/>
            </a:pPr>
            <a:r>
              <a:rPr lang="en-US" sz="2000" dirty="0" smtClean="0">
                <a:latin typeface="Arial" pitchFamily="34" charset="0"/>
                <a:cs typeface="Arial" pitchFamily="34" charset="0"/>
              </a:rPr>
              <a:t>	      World Health Assembly</a:t>
            </a:r>
          </a:p>
          <a:p>
            <a:pPr eaLnBrk="1" hangingPunct="1">
              <a:lnSpc>
                <a:spcPct val="80000"/>
              </a:lnSpc>
              <a:buFont typeface="Wingdings" pitchFamily="2" charset="2"/>
              <a:buNone/>
            </a:pPr>
            <a:endParaRPr lang="en-US" sz="2000" dirty="0" smtClean="0">
              <a:latin typeface="Arial" pitchFamily="34" charset="0"/>
              <a:cs typeface="Arial" pitchFamily="34" charset="0"/>
            </a:endParaRPr>
          </a:p>
          <a:p>
            <a:pPr eaLnBrk="1" hangingPunct="1">
              <a:lnSpc>
                <a:spcPct val="80000"/>
              </a:lnSpc>
              <a:buFont typeface="Wingdings" pitchFamily="2" charset="2"/>
              <a:buNone/>
            </a:pPr>
            <a:r>
              <a:rPr lang="en-US" sz="2000" dirty="0" smtClean="0">
                <a:latin typeface="Arial" pitchFamily="34" charset="0"/>
                <a:cs typeface="Arial" pitchFamily="34" charset="0"/>
              </a:rPr>
              <a:t>2006: World Health Assembly vote that IHR (2005) will enter into force in June 2007</a:t>
            </a:r>
          </a:p>
        </p:txBody>
      </p:sp>
      <p:pic>
        <p:nvPicPr>
          <p:cNvPr id="522245" name="Picture 5" descr="IHR-1969-cover"/>
          <p:cNvPicPr>
            <a:picLocks noChangeAspect="1" noChangeArrowheads="1"/>
          </p:cNvPicPr>
          <p:nvPr/>
        </p:nvPicPr>
        <p:blipFill>
          <a:blip r:embed="rId4"/>
          <a:srcRect/>
          <a:stretch>
            <a:fillRect/>
          </a:stretch>
        </p:blipFill>
        <p:spPr bwMode="auto">
          <a:xfrm rot="-455268">
            <a:off x="7086600" y="3886200"/>
            <a:ext cx="1511300" cy="2249488"/>
          </a:xfrm>
          <a:prstGeom prst="rect">
            <a:avLst/>
          </a:prstGeom>
          <a:noFill/>
          <a:ln w="9525">
            <a:noFill/>
            <a:miter lim="800000"/>
            <a:headEnd/>
            <a:tailEnd/>
          </a:ln>
          <a:effectLst>
            <a:outerShdw dist="53882" dir="2700000" algn="ctr" rotWithShape="0">
              <a:srgbClr val="808080"/>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70C0"/>
                </a:solidFill>
              </a:rPr>
              <a:t>Why IHR nesseccery ?</a:t>
            </a:r>
            <a:endParaRPr lang="en-IN" dirty="0">
              <a:solidFill>
                <a:srgbClr val="0070C0"/>
              </a:solidFill>
            </a:endParaRPr>
          </a:p>
        </p:txBody>
      </p:sp>
      <p:sp>
        <p:nvSpPr>
          <p:cNvPr id="3" name="Rectangle 2"/>
          <p:cNvSpPr/>
          <p:nvPr/>
        </p:nvSpPr>
        <p:spPr>
          <a:xfrm>
            <a:off x="457200" y="2133600"/>
            <a:ext cx="8229600" cy="2529923"/>
          </a:xfrm>
          <a:prstGeom prst="rect">
            <a:avLst/>
          </a:prstGeom>
        </p:spPr>
        <p:txBody>
          <a:bodyPr wrap="square">
            <a:spAutoFit/>
          </a:bodyPr>
          <a:lstStyle/>
          <a:p>
            <a:pPr>
              <a:lnSpc>
                <a:spcPct val="90000"/>
              </a:lnSpc>
              <a:buBlip>
                <a:blip r:embed="rId2"/>
              </a:buBlip>
            </a:pPr>
            <a:r>
              <a:rPr lang="en-GB" sz="2200" dirty="0" smtClean="0"/>
              <a:t> Serious and unusual disease events are inevitable</a:t>
            </a:r>
          </a:p>
          <a:p>
            <a:pPr>
              <a:lnSpc>
                <a:spcPct val="90000"/>
              </a:lnSpc>
              <a:buBlip>
                <a:blip r:embed="rId2"/>
              </a:buBlip>
            </a:pPr>
            <a:endParaRPr lang="en-GB" sz="2200" dirty="0" smtClean="0"/>
          </a:p>
          <a:p>
            <a:pPr>
              <a:lnSpc>
                <a:spcPct val="90000"/>
              </a:lnSpc>
              <a:buBlip>
                <a:blip r:embed="rId2"/>
              </a:buBlip>
            </a:pPr>
            <a:endParaRPr lang="en-GB" sz="2200" dirty="0" smtClean="0"/>
          </a:p>
          <a:p>
            <a:pPr>
              <a:lnSpc>
                <a:spcPct val="90000"/>
              </a:lnSpc>
              <a:buBlip>
                <a:blip r:embed="rId2"/>
              </a:buBlip>
            </a:pPr>
            <a:r>
              <a:rPr lang="en-GB" sz="2200" dirty="0" smtClean="0"/>
              <a:t> Globalisation - problem in one location is everybody’s headache </a:t>
            </a:r>
          </a:p>
          <a:p>
            <a:pPr>
              <a:lnSpc>
                <a:spcPct val="90000"/>
              </a:lnSpc>
              <a:buBlip>
                <a:blip r:embed="rId2"/>
              </a:buBlip>
            </a:pPr>
            <a:endParaRPr lang="en-GB" sz="2200" dirty="0" smtClean="0"/>
          </a:p>
          <a:p>
            <a:pPr>
              <a:lnSpc>
                <a:spcPct val="90000"/>
              </a:lnSpc>
              <a:buBlip>
                <a:blip r:embed="rId2"/>
              </a:buBlip>
            </a:pPr>
            <a:endParaRPr lang="en-GB" sz="2200" dirty="0" smtClean="0"/>
          </a:p>
          <a:p>
            <a:pPr>
              <a:lnSpc>
                <a:spcPct val="90000"/>
              </a:lnSpc>
              <a:buBlip>
                <a:blip r:embed="rId2"/>
              </a:buBlip>
            </a:pPr>
            <a:r>
              <a:rPr lang="en-GB" sz="2200" dirty="0" smtClean="0"/>
              <a:t> An agreed International Public Health code of conduct for a global approach</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srcRect/>
          <a:stretch>
            <a:fillRect/>
          </a:stretch>
        </p:blipFill>
        <p:spPr bwMode="auto">
          <a:xfrm>
            <a:off x="1" y="0"/>
            <a:ext cx="9143999" cy="68580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lstStyle/>
          <a:p>
            <a:pPr eaLnBrk="1" hangingPunct="1">
              <a:defRPr/>
            </a:pPr>
            <a:r>
              <a:rPr lang="en-US" b="0" dirty="0" smtClean="0"/>
              <a:t>What’s new?</a:t>
            </a:r>
            <a:endParaRPr lang="en-GB" b="0" dirty="0" smtClean="0"/>
          </a:p>
        </p:txBody>
      </p:sp>
      <p:sp>
        <p:nvSpPr>
          <p:cNvPr id="17411" name="Rectangle 3"/>
          <p:cNvSpPr>
            <a:spLocks noGrp="1" noChangeArrowheads="1"/>
          </p:cNvSpPr>
          <p:nvPr>
            <p:ph type="body" idx="1"/>
          </p:nvPr>
        </p:nvSpPr>
        <p:spPr>
          <a:xfrm>
            <a:off x="630767" y="4038600"/>
            <a:ext cx="8291689" cy="1743076"/>
          </a:xfrm>
        </p:spPr>
        <p:txBody>
          <a:bodyPr>
            <a:normAutofit fontScale="92500" lnSpcReduction="10000"/>
          </a:bodyPr>
          <a:lstStyle/>
          <a:p>
            <a:pPr eaLnBrk="1" hangingPunct="1">
              <a:spcBef>
                <a:spcPct val="20000"/>
              </a:spcBef>
            </a:pPr>
            <a:r>
              <a:rPr lang="en-US" sz="2900" dirty="0" smtClean="0"/>
              <a:t>From three diseases to </a:t>
            </a:r>
            <a:r>
              <a:rPr lang="en-US" sz="2900" dirty="0" smtClean="0">
                <a:solidFill>
                  <a:srgbClr val="A50021"/>
                </a:solidFill>
              </a:rPr>
              <a:t>all public health risks</a:t>
            </a:r>
          </a:p>
          <a:p>
            <a:pPr eaLnBrk="1" hangingPunct="1">
              <a:spcBef>
                <a:spcPct val="20000"/>
              </a:spcBef>
            </a:pPr>
            <a:r>
              <a:rPr lang="en-US" sz="2900" dirty="0" smtClean="0"/>
              <a:t>From preset measures to </a:t>
            </a:r>
            <a:r>
              <a:rPr lang="en-US" sz="2900" dirty="0" smtClean="0">
                <a:solidFill>
                  <a:srgbClr val="A50021"/>
                </a:solidFill>
              </a:rPr>
              <a:t>tailored response</a:t>
            </a:r>
          </a:p>
          <a:p>
            <a:pPr eaLnBrk="1" hangingPunct="1">
              <a:spcBef>
                <a:spcPct val="20000"/>
              </a:spcBef>
            </a:pPr>
            <a:r>
              <a:rPr lang="en-US" sz="2900" dirty="0" smtClean="0"/>
              <a:t>From control of borders to also include</a:t>
            </a:r>
            <a:r>
              <a:rPr lang="en-US" sz="2900" dirty="0" smtClean="0">
                <a:solidFill>
                  <a:srgbClr val="A50021"/>
                </a:solidFill>
              </a:rPr>
              <a:t> containment at source</a:t>
            </a:r>
            <a:endParaRPr lang="en-GB" sz="2900" dirty="0" smtClean="0">
              <a:solidFill>
                <a:srgbClr val="A50021"/>
              </a:solidFill>
            </a:endParaRPr>
          </a:p>
        </p:txBody>
      </p:sp>
      <p:pic>
        <p:nvPicPr>
          <p:cNvPr id="570372" name="Picture 4" descr="IHR-1969-cover"/>
          <p:cNvPicPr>
            <a:picLocks noChangeAspect="1" noChangeArrowheads="1"/>
          </p:cNvPicPr>
          <p:nvPr/>
        </p:nvPicPr>
        <p:blipFill>
          <a:blip r:embed="rId3"/>
          <a:srcRect/>
          <a:stretch>
            <a:fillRect/>
          </a:stretch>
        </p:blipFill>
        <p:spPr bwMode="auto">
          <a:xfrm>
            <a:off x="633589" y="736601"/>
            <a:ext cx="1855611" cy="2847975"/>
          </a:xfrm>
          <a:prstGeom prst="rect">
            <a:avLst/>
          </a:prstGeom>
          <a:noFill/>
          <a:effectLst>
            <a:outerShdw dist="152928" dir="2498012" algn="ctr" rotWithShape="0">
              <a:schemeClr val="folHlink">
                <a:alpha val="50000"/>
              </a:schemeClr>
            </a:outerShdw>
          </a:effectLst>
        </p:spPr>
      </p:pic>
      <p:pic>
        <p:nvPicPr>
          <p:cNvPr id="570373" name="Picture 5" descr="11504207"/>
          <p:cNvPicPr>
            <a:picLocks noChangeAspect="1" noChangeArrowheads="1"/>
          </p:cNvPicPr>
          <p:nvPr/>
        </p:nvPicPr>
        <p:blipFill>
          <a:blip r:embed="rId4">
            <a:lum bright="6000" contrast="22000"/>
          </a:blip>
          <a:srcRect/>
          <a:stretch>
            <a:fillRect/>
          </a:stretch>
        </p:blipFill>
        <p:spPr bwMode="auto">
          <a:xfrm>
            <a:off x="6646333" y="815975"/>
            <a:ext cx="1919111" cy="2884488"/>
          </a:xfrm>
          <a:prstGeom prst="rect">
            <a:avLst/>
          </a:prstGeom>
          <a:noFill/>
          <a:ln w="9525">
            <a:noFill/>
            <a:miter lim="800000"/>
            <a:headEnd/>
            <a:tailEnd/>
          </a:ln>
          <a:effectLst>
            <a:outerShdw dist="143684" dir="2700000" algn="ctr" rotWithShape="0">
              <a:srgbClr val="000066">
                <a:alpha val="50000"/>
              </a:srgbClr>
            </a:outerShdw>
          </a:effectLst>
        </p:spPr>
      </p:pic>
      <p:sp>
        <p:nvSpPr>
          <p:cNvPr id="570374" name="AutoShape 6"/>
          <p:cNvSpPr>
            <a:spLocks noChangeArrowheads="1"/>
          </p:cNvSpPr>
          <p:nvPr/>
        </p:nvSpPr>
        <p:spPr bwMode="auto">
          <a:xfrm>
            <a:off x="1878190" y="1662113"/>
            <a:ext cx="5556956" cy="1397000"/>
          </a:xfrm>
          <a:prstGeom prst="notchedRightArrow">
            <a:avLst>
              <a:gd name="adj1" fmla="val 43565"/>
              <a:gd name="adj2" fmla="val 111191"/>
            </a:avLst>
          </a:prstGeom>
          <a:gradFill rotWithShape="1">
            <a:gsLst>
              <a:gs pos="0">
                <a:srgbClr val="F1FD51"/>
              </a:gs>
              <a:gs pos="100000">
                <a:srgbClr val="FF6600"/>
              </a:gs>
            </a:gsLst>
            <a:lin ang="0" scaled="1"/>
          </a:gradFill>
          <a:ln w="9525">
            <a:noFill/>
            <a:miter lim="800000"/>
            <a:headEnd/>
            <a:tailEnd/>
          </a:ln>
          <a:effectLst>
            <a:outerShdw dist="56796" dir="1593903" algn="ctr" rotWithShape="0">
              <a:srgbClr val="000066"/>
            </a:outerShdw>
          </a:effectLst>
        </p:spPr>
        <p:txBody>
          <a:bodyPr wrap="none" anchor="ctr"/>
          <a:lstStyle/>
          <a:p>
            <a:pPr>
              <a:defRPr/>
            </a:pP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10"/>
          </p:nvPr>
        </p:nvSpPr>
        <p:spPr>
          <a:noFill/>
        </p:spPr>
        <p:txBody>
          <a:bodyPr/>
          <a:lstStyle/>
          <a:p>
            <a:endParaRPr lang="en-US" dirty="0"/>
          </a:p>
        </p:txBody>
      </p:sp>
      <p:sp>
        <p:nvSpPr>
          <p:cNvPr id="9219" name="Slide Number Placeholder 3"/>
          <p:cNvSpPr>
            <a:spLocks noGrp="1"/>
          </p:cNvSpPr>
          <p:nvPr>
            <p:ph type="sldNum" sz="quarter" idx="11"/>
          </p:nvPr>
        </p:nvSpPr>
        <p:spPr>
          <a:noFill/>
        </p:spPr>
        <p:txBody>
          <a:bodyPr/>
          <a:lstStyle/>
          <a:p>
            <a:endParaRPr lang="en-US" dirty="0"/>
          </a:p>
        </p:txBody>
      </p:sp>
      <p:sp>
        <p:nvSpPr>
          <p:cNvPr id="9220" name="Rectangle 2"/>
          <p:cNvSpPr>
            <a:spLocks noGrp="1" noChangeArrowheads="1"/>
          </p:cNvSpPr>
          <p:nvPr>
            <p:ph type="title"/>
          </p:nvPr>
        </p:nvSpPr>
        <p:spPr>
          <a:xfrm>
            <a:off x="533400" y="609600"/>
            <a:ext cx="8153400" cy="774700"/>
          </a:xfrm>
          <a:noFill/>
        </p:spPr>
        <p:txBody>
          <a:bodyPr>
            <a:normAutofit/>
          </a:bodyPr>
          <a:lstStyle/>
          <a:p>
            <a:pPr eaLnBrk="1" hangingPunct="1"/>
            <a:r>
              <a:rPr lang="en-US" sz="3600" dirty="0" smtClean="0">
                <a:solidFill>
                  <a:srgbClr val="0070C0"/>
                </a:solidFill>
              </a:rPr>
              <a:t>Major Changes in IHR (2005)</a:t>
            </a:r>
          </a:p>
        </p:txBody>
      </p:sp>
      <p:sp>
        <p:nvSpPr>
          <p:cNvPr id="9221" name="Rectangle 3"/>
          <p:cNvSpPr>
            <a:spLocks noGrp="1" noChangeArrowheads="1"/>
          </p:cNvSpPr>
          <p:nvPr>
            <p:ph type="body" idx="4294967295"/>
          </p:nvPr>
        </p:nvSpPr>
        <p:spPr>
          <a:xfrm>
            <a:off x="304800" y="1828800"/>
            <a:ext cx="8839200" cy="2895600"/>
          </a:xfrm>
        </p:spPr>
        <p:txBody>
          <a:bodyPr>
            <a:normAutofit/>
          </a:bodyPr>
          <a:lstStyle/>
          <a:p>
            <a:pPr eaLnBrk="1" hangingPunct="1">
              <a:lnSpc>
                <a:spcPct val="80000"/>
              </a:lnSpc>
            </a:pPr>
            <a:r>
              <a:rPr lang="en-US" sz="2000" dirty="0" smtClean="0">
                <a:latin typeface="Arial" pitchFamily="34" charset="0"/>
                <a:cs typeface="Arial" pitchFamily="34" charset="0"/>
              </a:rPr>
              <a:t>Widened scope: to report all major events,  that may constitute Public Health Emergency of International Concern.</a:t>
            </a:r>
          </a:p>
          <a:p>
            <a:pPr eaLnBrk="1" hangingPunct="1">
              <a:lnSpc>
                <a:spcPct val="80000"/>
              </a:lnSpc>
            </a:pPr>
            <a:endParaRPr lang="en-US" sz="2000" i="1"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Notification by designated National IHR Focal Points</a:t>
            </a:r>
          </a:p>
          <a:p>
            <a:pPr eaLnBrk="1" hangingPunct="1">
              <a:lnSpc>
                <a:spcPct val="80000"/>
              </a:lnSpc>
            </a:pPr>
            <a:endParaRPr lang="en-U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National core capacities for detection and response</a:t>
            </a:r>
          </a:p>
          <a:p>
            <a:pPr eaLnBrk="1" hangingPunct="1">
              <a:lnSpc>
                <a:spcPct val="80000"/>
              </a:lnSpc>
            </a:pPr>
            <a:endParaRPr lang="en-U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Real time event management system</a:t>
            </a: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GB" sz="2800" dirty="0" smtClean="0">
                <a:solidFill>
                  <a:srgbClr val="0070C0"/>
                </a:solidFill>
              </a:rPr>
              <a:t>Decision instrument of IHR (2005)</a:t>
            </a:r>
            <a:br>
              <a:rPr lang="en-GB" sz="2800" dirty="0" smtClean="0">
                <a:solidFill>
                  <a:srgbClr val="0070C0"/>
                </a:solidFill>
              </a:rPr>
            </a:br>
            <a:r>
              <a:rPr lang="en-GB" sz="2800" dirty="0" smtClean="0">
                <a:solidFill>
                  <a:srgbClr val="0070C0"/>
                </a:solidFill>
              </a:rPr>
              <a:t>for Assessment and Notification </a:t>
            </a:r>
            <a:endParaRPr lang="en-IN" sz="2800" dirty="0">
              <a:solidFill>
                <a:srgbClr val="0070C0"/>
              </a:solidFill>
            </a:endParaRPr>
          </a:p>
        </p:txBody>
      </p:sp>
      <p:sp>
        <p:nvSpPr>
          <p:cNvPr id="3" name="Rectangle 2"/>
          <p:cNvSpPr/>
          <p:nvPr/>
        </p:nvSpPr>
        <p:spPr>
          <a:xfrm>
            <a:off x="381000" y="2133601"/>
            <a:ext cx="8382000" cy="1754326"/>
          </a:xfrm>
          <a:prstGeom prst="rect">
            <a:avLst/>
          </a:prstGeom>
        </p:spPr>
        <p:txBody>
          <a:bodyPr wrap="square">
            <a:spAutoFit/>
          </a:bodyPr>
          <a:lstStyle/>
          <a:p>
            <a:pPr>
              <a:buBlip>
                <a:blip r:embed="rId2"/>
              </a:buBlip>
              <a:defRPr/>
            </a:pPr>
            <a:r>
              <a:rPr lang="en-GB" dirty="0" smtClean="0">
                <a:latin typeface="Arial" charset="0"/>
              </a:rPr>
              <a:t> 4 diseases that shall be notified  polio (wild-type polio virus), smallpox, human influenza new subtype, SARS. </a:t>
            </a:r>
          </a:p>
          <a:p>
            <a:pPr>
              <a:buBlip>
                <a:blip r:embed="rId2"/>
              </a:buBlip>
              <a:defRPr/>
            </a:pPr>
            <a:endParaRPr lang="en-GB" dirty="0" smtClean="0">
              <a:latin typeface="Arial" charset="0"/>
            </a:endParaRPr>
          </a:p>
          <a:p>
            <a:pPr>
              <a:buBlip>
                <a:blip r:embed="rId2"/>
              </a:buBlip>
              <a:defRPr/>
            </a:pPr>
            <a:r>
              <a:rPr lang="en-GB" dirty="0" smtClean="0">
                <a:latin typeface="Arial" charset="0"/>
              </a:rPr>
              <a:t>Disease that shall always lead to utilization of the algorithm: cholera, pneumonic plague, yellow fever, VHF (Ebola, Lassa, Marburg), WNF, others…. </a:t>
            </a:r>
          </a:p>
          <a:p>
            <a:pPr>
              <a:buClrTx/>
              <a:buSzTx/>
              <a:buFontTx/>
              <a:buNone/>
              <a:defRPr/>
            </a:pPr>
            <a:endParaRPr lang="en-GB"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1143000"/>
          </a:xfrm>
        </p:spPr>
        <p:txBody>
          <a:bodyPr>
            <a:normAutofit/>
          </a:bodyPr>
          <a:lstStyle/>
          <a:p>
            <a:pPr eaLnBrk="1" hangingPunct="1">
              <a:defRPr/>
            </a:pPr>
            <a:r>
              <a:rPr lang="en-GB" altLang="zh-CN" sz="3600" b="0" dirty="0" smtClean="0">
                <a:solidFill>
                  <a:srgbClr val="FF0000"/>
                </a:solidFill>
                <a:ea typeface="SimSun" pitchFamily="2" charset="-122"/>
              </a:rPr>
              <a:t>What do the IHR call for?</a:t>
            </a:r>
            <a:endParaRPr lang="en-GB" sz="3600" b="0" dirty="0" smtClean="0">
              <a:solidFill>
                <a:srgbClr val="FF0000"/>
              </a:solidFill>
            </a:endParaRPr>
          </a:p>
        </p:txBody>
      </p:sp>
      <p:sp>
        <p:nvSpPr>
          <p:cNvPr id="19459" name="Rectangle 3"/>
          <p:cNvSpPr>
            <a:spLocks noChangeArrowheads="1"/>
          </p:cNvSpPr>
          <p:nvPr/>
        </p:nvSpPr>
        <p:spPr bwMode="auto">
          <a:xfrm>
            <a:off x="3314700" y="1328738"/>
            <a:ext cx="5829300" cy="4888033"/>
          </a:xfrm>
          <a:prstGeom prst="rect">
            <a:avLst/>
          </a:prstGeom>
          <a:noFill/>
          <a:ln w="9525">
            <a:noFill/>
            <a:miter lim="800000"/>
            <a:headEnd/>
            <a:tailEnd/>
          </a:ln>
        </p:spPr>
        <p:txBody>
          <a:bodyPr lIns="85880" tIns="42940" rIns="85880" bIns="42940" anchor="ctr">
            <a:spAutoFit/>
          </a:bodyPr>
          <a:lstStyle/>
          <a:p>
            <a:pPr marL="436563" indent="-436563" defTabSz="858838">
              <a:buClrTx/>
              <a:buSzTx/>
              <a:buFont typeface="Wingdings" pitchFamily="2" charset="2"/>
              <a:buChar char="l"/>
            </a:pPr>
            <a:r>
              <a:rPr lang="en-GB" altLang="zh-CN" sz="2400" b="0" dirty="0">
                <a:solidFill>
                  <a:srgbClr val="A50021"/>
                </a:solidFill>
                <a:ea typeface="SimSun" pitchFamily="2" charset="-122"/>
              </a:rPr>
              <a:t>Strengthened national capacity</a:t>
            </a:r>
            <a:r>
              <a:rPr lang="en-GB" altLang="zh-CN" sz="2400" b="0" dirty="0">
                <a:solidFill>
                  <a:srgbClr val="FF0000"/>
                </a:solidFill>
                <a:ea typeface="SimSun" pitchFamily="2" charset="-122"/>
              </a:rPr>
              <a:t> </a:t>
            </a:r>
            <a:r>
              <a:rPr lang="en-GB" altLang="zh-CN" sz="2400" b="0" dirty="0">
                <a:ea typeface="SimSun" pitchFamily="2" charset="-122"/>
              </a:rPr>
              <a:t>for surveillance and control, </a:t>
            </a:r>
            <a:r>
              <a:rPr lang="en-GB" altLang="zh-CN" sz="2400" b="0" dirty="0">
                <a:solidFill>
                  <a:schemeClr val="hlink"/>
                </a:solidFill>
                <a:ea typeface="SimSun" pitchFamily="2" charset="-122"/>
              </a:rPr>
              <a:t>including in travel and transport</a:t>
            </a:r>
          </a:p>
          <a:p>
            <a:pPr marL="436563" indent="-436563" defTabSz="858838">
              <a:buClrTx/>
              <a:buSzTx/>
              <a:buFont typeface="Wingdings" pitchFamily="2" charset="2"/>
              <a:buChar char="l"/>
            </a:pPr>
            <a:endParaRPr lang="en-GB" altLang="zh-CN" sz="2400" b="0" dirty="0" smtClean="0">
              <a:solidFill>
                <a:srgbClr val="A50021"/>
              </a:solidFill>
              <a:ea typeface="SimSun" pitchFamily="2" charset="-122"/>
            </a:endParaRPr>
          </a:p>
          <a:p>
            <a:pPr marL="436563" indent="-436563" defTabSz="858838">
              <a:buClrTx/>
              <a:buSzTx/>
              <a:buFont typeface="Wingdings" pitchFamily="2" charset="2"/>
              <a:buChar char="l"/>
            </a:pPr>
            <a:r>
              <a:rPr lang="en-GB" altLang="zh-CN" sz="2400" b="0" dirty="0" smtClean="0">
                <a:solidFill>
                  <a:srgbClr val="A50021"/>
                </a:solidFill>
                <a:ea typeface="SimSun" pitchFamily="2" charset="-122"/>
              </a:rPr>
              <a:t>Prevention</a:t>
            </a:r>
            <a:r>
              <a:rPr lang="en-GB" altLang="zh-CN" sz="2400" b="0" dirty="0">
                <a:solidFill>
                  <a:srgbClr val="A50021"/>
                </a:solidFill>
                <a:ea typeface="SimSun" pitchFamily="2" charset="-122"/>
              </a:rPr>
              <a:t>, alert and response</a:t>
            </a:r>
            <a:r>
              <a:rPr lang="en-GB" altLang="zh-CN" sz="2400" b="0" dirty="0">
                <a:ea typeface="SimSun" pitchFamily="2" charset="-122"/>
              </a:rPr>
              <a:t> to public health emergencies of international concern</a:t>
            </a:r>
          </a:p>
          <a:p>
            <a:pPr marL="436563" indent="-436563" defTabSz="858838">
              <a:buClrTx/>
              <a:buSzTx/>
              <a:buFont typeface="Wingdings" pitchFamily="2" charset="2"/>
              <a:buChar char="l"/>
            </a:pPr>
            <a:endParaRPr lang="en-GB" altLang="zh-CN" sz="2400" b="0" dirty="0" smtClean="0">
              <a:solidFill>
                <a:srgbClr val="A50021"/>
              </a:solidFill>
              <a:ea typeface="SimSun" pitchFamily="2" charset="-122"/>
            </a:endParaRPr>
          </a:p>
          <a:p>
            <a:pPr marL="436563" indent="-436563" defTabSz="858838">
              <a:buClrTx/>
              <a:buSzTx/>
              <a:buFont typeface="Wingdings" pitchFamily="2" charset="2"/>
              <a:buChar char="l"/>
            </a:pPr>
            <a:r>
              <a:rPr lang="en-GB" altLang="zh-CN" sz="2400" b="0" dirty="0" smtClean="0">
                <a:solidFill>
                  <a:srgbClr val="A50021"/>
                </a:solidFill>
                <a:ea typeface="SimSun" pitchFamily="2" charset="-122"/>
              </a:rPr>
              <a:t>Rights</a:t>
            </a:r>
            <a:r>
              <a:rPr lang="en-GB" altLang="zh-CN" sz="2400" b="0" dirty="0">
                <a:solidFill>
                  <a:srgbClr val="A50021"/>
                </a:solidFill>
                <a:ea typeface="SimSun" pitchFamily="2" charset="-122"/>
              </a:rPr>
              <a:t>, obligations and procedures, </a:t>
            </a:r>
            <a:br>
              <a:rPr lang="en-GB" altLang="zh-CN" sz="2400" b="0" dirty="0">
                <a:solidFill>
                  <a:srgbClr val="A50021"/>
                </a:solidFill>
                <a:ea typeface="SimSun" pitchFamily="2" charset="-122"/>
              </a:rPr>
            </a:br>
            <a:r>
              <a:rPr lang="en-GB" altLang="zh-CN" sz="2400" b="0" dirty="0">
                <a:ea typeface="SimSun" pitchFamily="2" charset="-122"/>
              </a:rPr>
              <a:t>and progress monitoring</a:t>
            </a:r>
          </a:p>
          <a:p>
            <a:pPr marL="436563" indent="-436563" defTabSz="858838">
              <a:buClrTx/>
              <a:buSzTx/>
              <a:buFont typeface="Wingdings" pitchFamily="2" charset="2"/>
              <a:buChar char="l"/>
            </a:pPr>
            <a:endParaRPr lang="en-GB" altLang="zh-CN" sz="2400" b="0" dirty="0" smtClean="0">
              <a:solidFill>
                <a:srgbClr val="A50021"/>
              </a:solidFill>
              <a:ea typeface="SimSun" pitchFamily="2" charset="-122"/>
            </a:endParaRPr>
          </a:p>
          <a:p>
            <a:pPr marL="436563" indent="-436563" defTabSz="858838">
              <a:buClrTx/>
              <a:buSzTx/>
              <a:buFont typeface="Wingdings" pitchFamily="2" charset="2"/>
              <a:buChar char="l"/>
            </a:pPr>
            <a:r>
              <a:rPr lang="en-GB" altLang="zh-CN" sz="2400" b="0" dirty="0" smtClean="0">
                <a:solidFill>
                  <a:srgbClr val="A50021"/>
                </a:solidFill>
                <a:ea typeface="SimSun" pitchFamily="2" charset="-122"/>
              </a:rPr>
              <a:t>Global </a:t>
            </a:r>
            <a:r>
              <a:rPr lang="en-GB" altLang="zh-CN" sz="2400" b="0" dirty="0">
                <a:solidFill>
                  <a:srgbClr val="A50021"/>
                </a:solidFill>
                <a:ea typeface="SimSun" pitchFamily="2" charset="-122"/>
              </a:rPr>
              <a:t>partnership </a:t>
            </a:r>
            <a:r>
              <a:rPr lang="en-GB" altLang="zh-CN" sz="2400" b="0" dirty="0">
                <a:ea typeface="SimSun" pitchFamily="2" charset="-122"/>
              </a:rPr>
              <a:t>and international collaboration</a:t>
            </a:r>
          </a:p>
        </p:txBody>
      </p:sp>
      <p:pic>
        <p:nvPicPr>
          <p:cNvPr id="19460" name="Picture 4" descr="11504207"/>
          <p:cNvPicPr>
            <a:picLocks noChangeAspect="1" noChangeArrowheads="1"/>
          </p:cNvPicPr>
          <p:nvPr/>
        </p:nvPicPr>
        <p:blipFill>
          <a:blip r:embed="rId3">
            <a:lum bright="6000" contrast="22000"/>
          </a:blip>
          <a:srcRect/>
          <a:stretch>
            <a:fillRect/>
          </a:stretch>
        </p:blipFill>
        <p:spPr bwMode="auto">
          <a:xfrm>
            <a:off x="0" y="1301751"/>
            <a:ext cx="2798234" cy="4075113"/>
          </a:xfrm>
          <a:prstGeom prst="rect">
            <a:avLst/>
          </a:prstGeom>
          <a:noFill/>
          <a:ln w="9525">
            <a:noFill/>
            <a:miter lim="800000"/>
            <a:headEnd/>
            <a:tailEnd/>
          </a:ln>
          <a:effectLst>
            <a:outerShdw dist="125724" dir="2700000" algn="ctr" rotWithShape="0">
              <a:schemeClr val="bg2">
                <a:alpha val="50000"/>
              </a:scheme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rmAutofit/>
          </a:bodyPr>
          <a:lstStyle/>
          <a:p>
            <a:r>
              <a:rPr lang="en-GB" dirty="0" smtClean="0">
                <a:solidFill>
                  <a:srgbClr val="00B050"/>
                </a:solidFill>
              </a:rPr>
              <a:t>Recommendations</a:t>
            </a:r>
            <a:br>
              <a:rPr lang="en-GB" dirty="0" smtClean="0">
                <a:solidFill>
                  <a:srgbClr val="00B050"/>
                </a:solidFill>
              </a:rPr>
            </a:br>
            <a:r>
              <a:rPr lang="en-GB" sz="3200" dirty="0" smtClean="0">
                <a:solidFill>
                  <a:srgbClr val="FF0000"/>
                </a:solidFill>
              </a:rPr>
              <a:t>1. Health Measures </a:t>
            </a:r>
            <a:endParaRPr lang="en-IN" sz="3200" dirty="0">
              <a:solidFill>
                <a:srgbClr val="FF0000"/>
              </a:solidFill>
            </a:endParaRPr>
          </a:p>
        </p:txBody>
      </p:sp>
      <p:sp>
        <p:nvSpPr>
          <p:cNvPr id="3" name="Rectangle 2"/>
          <p:cNvSpPr/>
          <p:nvPr/>
        </p:nvSpPr>
        <p:spPr>
          <a:xfrm>
            <a:off x="457200" y="1981200"/>
            <a:ext cx="8305800" cy="4524315"/>
          </a:xfrm>
          <a:prstGeom prst="rect">
            <a:avLst/>
          </a:prstGeom>
        </p:spPr>
        <p:txBody>
          <a:bodyPr wrap="square">
            <a:spAutoFit/>
          </a:bodyPr>
          <a:lstStyle/>
          <a:p>
            <a:pPr>
              <a:lnSpc>
                <a:spcPct val="80000"/>
              </a:lnSpc>
              <a:buFont typeface="Wingdings" pitchFamily="2" charset="2"/>
              <a:buChar char="Ø"/>
            </a:pPr>
            <a:r>
              <a:rPr lang="en-GB" sz="2000" dirty="0" smtClean="0">
                <a:solidFill>
                  <a:schemeClr val="hlink"/>
                </a:solidFill>
                <a:latin typeface="Arial" pitchFamily="34" charset="0"/>
                <a:cs typeface="Arial" pitchFamily="34" charset="0"/>
              </a:rPr>
              <a:t> Temporary recommendations (Art 15)</a:t>
            </a:r>
          </a:p>
          <a:p>
            <a:pPr>
              <a:lnSpc>
                <a:spcPct val="80000"/>
              </a:lnSpc>
            </a:pPr>
            <a:endParaRPr lang="en-GB" sz="2000" dirty="0" smtClean="0">
              <a:solidFill>
                <a:schemeClr val="hlink"/>
              </a:solidFill>
              <a:latin typeface="Arial" pitchFamily="34" charset="0"/>
              <a:cs typeface="Arial" pitchFamily="34" charset="0"/>
            </a:endParaRPr>
          </a:p>
          <a:p>
            <a:pPr>
              <a:lnSpc>
                <a:spcPct val="80000"/>
              </a:lnSpc>
              <a:buFont typeface="Wingdings" pitchFamily="2" charset="2"/>
              <a:buChar char="Ø"/>
            </a:pPr>
            <a:r>
              <a:rPr lang="en-GB" sz="2000" dirty="0" smtClean="0">
                <a:solidFill>
                  <a:schemeClr val="hlink"/>
                </a:solidFill>
                <a:latin typeface="Arial" pitchFamily="34" charset="0"/>
                <a:cs typeface="Arial" pitchFamily="34" charset="0"/>
              </a:rPr>
              <a:t> Standing recommendations (Art. 16)</a:t>
            </a:r>
          </a:p>
          <a:p>
            <a:pPr>
              <a:lnSpc>
                <a:spcPct val="80000"/>
              </a:lnSpc>
            </a:pPr>
            <a:endParaRPr lang="en-GB" sz="2000" dirty="0" smtClean="0">
              <a:solidFill>
                <a:schemeClr val="hlink"/>
              </a:solidFill>
              <a:latin typeface="Arial" pitchFamily="34" charset="0"/>
              <a:cs typeface="Arial" pitchFamily="34" charset="0"/>
            </a:endParaRPr>
          </a:p>
          <a:p>
            <a:pPr>
              <a:lnSpc>
                <a:spcPct val="80000"/>
              </a:lnSpc>
              <a:buFont typeface="Wingdings" pitchFamily="2" charset="2"/>
              <a:buChar char="Ø"/>
            </a:pPr>
            <a:r>
              <a:rPr lang="en-GB" sz="2000" dirty="0" smtClean="0">
                <a:solidFill>
                  <a:schemeClr val="hlink"/>
                </a:solidFill>
                <a:latin typeface="Arial" pitchFamily="34" charset="0"/>
                <a:cs typeface="Arial" pitchFamily="34" charset="0"/>
              </a:rPr>
              <a:t> Examples of health measures for persons (Art. 18)</a:t>
            </a:r>
          </a:p>
          <a:p>
            <a:pPr lvl="1">
              <a:lnSpc>
                <a:spcPct val="80000"/>
              </a:lnSpc>
            </a:pPr>
            <a:endParaRPr lang="en-GB" sz="2000" dirty="0" smtClean="0">
              <a:latin typeface="Arial" pitchFamily="34" charset="0"/>
              <a:cs typeface="Arial" pitchFamily="34" charset="0"/>
            </a:endParaRPr>
          </a:p>
          <a:p>
            <a:pPr lvl="1">
              <a:lnSpc>
                <a:spcPct val="80000"/>
              </a:lnSpc>
              <a:buBlip>
                <a:blip r:embed="rId2"/>
              </a:buBlip>
            </a:pPr>
            <a:r>
              <a:rPr lang="en-GB" sz="2000" dirty="0" smtClean="0">
                <a:latin typeface="Arial" pitchFamily="34" charset="0"/>
                <a:cs typeface="Arial" pitchFamily="34" charset="0"/>
              </a:rPr>
              <a:t> Review travel history and proof of medical examination, lab analysis, vaccination or other prophylaxis; </a:t>
            </a:r>
          </a:p>
          <a:p>
            <a:pPr lvl="1">
              <a:lnSpc>
                <a:spcPct val="80000"/>
              </a:lnSpc>
              <a:buBlip>
                <a:blip r:embed="rId2"/>
              </a:buBlip>
            </a:pPr>
            <a:endParaRPr lang="en-GB" sz="2000" dirty="0" smtClean="0">
              <a:latin typeface="Arial" pitchFamily="34" charset="0"/>
              <a:cs typeface="Arial" pitchFamily="34" charset="0"/>
            </a:endParaRPr>
          </a:p>
          <a:p>
            <a:pPr lvl="1">
              <a:lnSpc>
                <a:spcPct val="80000"/>
              </a:lnSpc>
              <a:buBlip>
                <a:blip r:embed="rId2"/>
              </a:buBlip>
            </a:pPr>
            <a:r>
              <a:rPr lang="en-GB" sz="2000" dirty="0" smtClean="0">
                <a:latin typeface="Arial" pitchFamily="34" charset="0"/>
                <a:cs typeface="Arial" pitchFamily="34" charset="0"/>
              </a:rPr>
              <a:t>require medical examination, vaccination or other prophylaxis;</a:t>
            </a:r>
          </a:p>
          <a:p>
            <a:pPr lvl="1">
              <a:lnSpc>
                <a:spcPct val="80000"/>
              </a:lnSpc>
              <a:buBlip>
                <a:blip r:embed="rId2"/>
              </a:buBlip>
            </a:pPr>
            <a:endParaRPr lang="en-GB" sz="2000" dirty="0" smtClean="0">
              <a:latin typeface="Arial" pitchFamily="34" charset="0"/>
              <a:cs typeface="Arial" pitchFamily="34" charset="0"/>
            </a:endParaRPr>
          </a:p>
          <a:p>
            <a:pPr lvl="1">
              <a:lnSpc>
                <a:spcPct val="80000"/>
              </a:lnSpc>
              <a:buBlip>
                <a:blip r:embed="rId2"/>
              </a:buBlip>
            </a:pPr>
            <a:r>
              <a:rPr lang="en-GB" sz="2000" dirty="0" smtClean="0">
                <a:latin typeface="Arial" pitchFamily="34" charset="0"/>
                <a:cs typeface="Arial" pitchFamily="34" charset="0"/>
              </a:rPr>
              <a:t>Public health observation, quarantine, isolation and contact tracing</a:t>
            </a:r>
          </a:p>
          <a:p>
            <a:pPr lvl="1">
              <a:lnSpc>
                <a:spcPct val="80000"/>
              </a:lnSpc>
              <a:buBlip>
                <a:blip r:embed="rId2"/>
              </a:buBlip>
            </a:pPr>
            <a:endParaRPr lang="en-GB" sz="2000" dirty="0" smtClean="0">
              <a:latin typeface="Arial" pitchFamily="34" charset="0"/>
              <a:cs typeface="Arial" pitchFamily="34" charset="0"/>
            </a:endParaRPr>
          </a:p>
          <a:p>
            <a:pPr lvl="1">
              <a:lnSpc>
                <a:spcPct val="80000"/>
              </a:lnSpc>
              <a:buBlip>
                <a:blip r:embed="rId2"/>
              </a:buBlip>
            </a:pPr>
            <a:r>
              <a:rPr lang="en-GB" sz="2000" dirty="0" smtClean="0">
                <a:latin typeface="Arial" pitchFamily="34" charset="0"/>
                <a:cs typeface="Arial" pitchFamily="34" charset="0"/>
              </a:rPr>
              <a:t>Entry and exit screening</a:t>
            </a:r>
          </a:p>
          <a:p>
            <a:pPr lvl="1">
              <a:lnSpc>
                <a:spcPct val="80000"/>
              </a:lnSpc>
              <a:buBlip>
                <a:blip r:embed="rId2"/>
              </a:buBlip>
            </a:pPr>
            <a:endParaRPr lang="en-GB" sz="2000" dirty="0" smtClean="0">
              <a:latin typeface="Arial" pitchFamily="34" charset="0"/>
              <a:cs typeface="Arial" pitchFamily="34" charset="0"/>
            </a:endParaRPr>
          </a:p>
          <a:p>
            <a:pPr lvl="1">
              <a:lnSpc>
                <a:spcPct val="80000"/>
              </a:lnSpc>
              <a:buBlip>
                <a:blip r:embed="rId2"/>
              </a:buBlip>
            </a:pPr>
            <a:r>
              <a:rPr lang="en-GB" sz="2000" dirty="0" smtClean="0">
                <a:latin typeface="Arial" pitchFamily="34" charset="0"/>
                <a:cs typeface="Arial" pitchFamily="34" charset="0"/>
              </a:rPr>
              <a:t>Refuse entry of suspect and affected persons</a:t>
            </a:r>
          </a:p>
          <a:p>
            <a:pPr lvl="1">
              <a:lnSpc>
                <a:spcPct val="80000"/>
              </a:lnSpc>
              <a:buBlip>
                <a:blip r:embed="rId2"/>
              </a:buBlip>
            </a:pPr>
            <a:endParaRPr lang="en-GB" sz="2000" dirty="0" smtClean="0">
              <a:latin typeface="Arial" pitchFamily="34" charset="0"/>
              <a:cs typeface="Arial" pitchFamily="34" charset="0"/>
            </a:endParaRPr>
          </a:p>
          <a:p>
            <a:pPr lvl="1">
              <a:lnSpc>
                <a:spcPct val="80000"/>
              </a:lnSpc>
              <a:buBlip>
                <a:blip r:embed="rId2"/>
              </a:buBlip>
            </a:pPr>
            <a:r>
              <a:rPr lang="en-GB" sz="2000" dirty="0" smtClean="0">
                <a:latin typeface="Arial" pitchFamily="34" charset="0"/>
                <a:cs typeface="Arial" pitchFamily="34" charset="0"/>
              </a:rPr>
              <a:t>Refuse entry of unaffected persons to affected area.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143000"/>
            <a:ext cx="8458200" cy="5016758"/>
          </a:xfrm>
          <a:prstGeom prst="rect">
            <a:avLst/>
          </a:prstGeom>
        </p:spPr>
        <p:txBody>
          <a:bodyPr wrap="square">
            <a:spAutoFit/>
          </a:bodyPr>
          <a:lstStyle/>
          <a:p>
            <a:pPr marL="342900" indent="-342900">
              <a:lnSpc>
                <a:spcPct val="80000"/>
              </a:lnSpc>
              <a:spcBef>
                <a:spcPct val="80000"/>
              </a:spcBef>
              <a:buClr>
                <a:srgbClr val="1E7FB8"/>
              </a:buClr>
              <a:buSzTx/>
              <a:buFont typeface="Wingdings" pitchFamily="2" charset="2"/>
              <a:buChar char="Ø"/>
            </a:pPr>
            <a:r>
              <a:rPr lang="en-GB" sz="2000" dirty="0" smtClean="0">
                <a:solidFill>
                  <a:schemeClr val="hlink"/>
                </a:solidFill>
                <a:latin typeface="Arial" charset="0"/>
              </a:rPr>
              <a:t>Examples of health measures for baggage, cargo, containers, conveyances, goods and postal parcels (Art. 18)</a:t>
            </a:r>
          </a:p>
          <a:p>
            <a:pPr lvl="1">
              <a:lnSpc>
                <a:spcPct val="80000"/>
              </a:lnSpc>
              <a:spcBef>
                <a:spcPct val="80000"/>
              </a:spcBef>
              <a:buClr>
                <a:srgbClr val="1E7FB8"/>
              </a:buClr>
              <a:buSzTx/>
            </a:pPr>
            <a:r>
              <a:rPr lang="en-GB" sz="2000" dirty="0" smtClean="0">
                <a:latin typeface="Arial" charset="0"/>
              </a:rPr>
              <a:t> </a:t>
            </a:r>
          </a:p>
          <a:p>
            <a:pPr lvl="1">
              <a:lnSpc>
                <a:spcPct val="80000"/>
              </a:lnSpc>
              <a:spcBef>
                <a:spcPct val="80000"/>
              </a:spcBef>
              <a:buClr>
                <a:srgbClr val="1E7FB8"/>
              </a:buClr>
              <a:buSzTx/>
              <a:buBlip>
                <a:blip r:embed="rId2"/>
              </a:buBlip>
            </a:pPr>
            <a:r>
              <a:rPr lang="en-GB" sz="2000" dirty="0" smtClean="0">
                <a:latin typeface="Arial" charset="0"/>
              </a:rPr>
              <a:t>Review manifest, Proof of measures taken on departure or in transit, Routing  and implement inspections</a:t>
            </a:r>
          </a:p>
          <a:p>
            <a:pPr lvl="1">
              <a:lnSpc>
                <a:spcPct val="80000"/>
              </a:lnSpc>
              <a:spcBef>
                <a:spcPct val="80000"/>
              </a:spcBef>
              <a:buClr>
                <a:srgbClr val="1E7FB8"/>
              </a:buClr>
              <a:buSzTx/>
              <a:buBlip>
                <a:blip r:embed="rId2"/>
              </a:buBlip>
            </a:pPr>
            <a:endParaRPr lang="en-GB" sz="2000" dirty="0" smtClean="0">
              <a:latin typeface="Arial" charset="0"/>
            </a:endParaRPr>
          </a:p>
          <a:p>
            <a:pPr lvl="1">
              <a:lnSpc>
                <a:spcPct val="80000"/>
              </a:lnSpc>
              <a:spcBef>
                <a:spcPct val="80000"/>
              </a:spcBef>
              <a:buClr>
                <a:srgbClr val="1E7FB8"/>
              </a:buClr>
              <a:buSzTx/>
              <a:buBlip>
                <a:blip r:embed="rId2"/>
              </a:buBlip>
            </a:pPr>
            <a:r>
              <a:rPr lang="en-GB" sz="2000" dirty="0" smtClean="0">
                <a:latin typeface="Arial" charset="0"/>
              </a:rPr>
              <a:t>Implement treatment to remove infection and contamination, vectors and reservoirs.</a:t>
            </a:r>
          </a:p>
          <a:p>
            <a:pPr lvl="1">
              <a:lnSpc>
                <a:spcPct val="80000"/>
              </a:lnSpc>
              <a:spcBef>
                <a:spcPct val="80000"/>
              </a:spcBef>
              <a:buClr>
                <a:srgbClr val="1E7FB8"/>
              </a:buClr>
              <a:buSzTx/>
              <a:buBlip>
                <a:blip r:embed="rId2"/>
              </a:buBlip>
            </a:pPr>
            <a:endParaRPr lang="en-GB" sz="2000" dirty="0" smtClean="0">
              <a:latin typeface="Arial" charset="0"/>
            </a:endParaRPr>
          </a:p>
          <a:p>
            <a:pPr lvl="1">
              <a:lnSpc>
                <a:spcPct val="80000"/>
              </a:lnSpc>
              <a:spcBef>
                <a:spcPct val="80000"/>
              </a:spcBef>
              <a:buClr>
                <a:srgbClr val="1E7FB8"/>
              </a:buClr>
              <a:buSzTx/>
              <a:buBlip>
                <a:blip r:embed="rId2"/>
              </a:buBlip>
            </a:pPr>
            <a:r>
              <a:rPr lang="en-GB" sz="2000" dirty="0" smtClean="0">
                <a:latin typeface="Arial" charset="0"/>
              </a:rPr>
              <a:t>Isolation and quarantine, seizure and destruction</a:t>
            </a:r>
          </a:p>
          <a:p>
            <a:pPr lvl="1">
              <a:lnSpc>
                <a:spcPct val="80000"/>
              </a:lnSpc>
              <a:spcBef>
                <a:spcPct val="80000"/>
              </a:spcBef>
              <a:buClr>
                <a:srgbClr val="1E7FB8"/>
              </a:buClr>
              <a:buSzTx/>
              <a:buBlip>
                <a:blip r:embed="rId2"/>
              </a:buBlip>
            </a:pPr>
            <a:endParaRPr lang="en-GB" sz="2000" dirty="0" smtClean="0">
              <a:latin typeface="Arial" charset="0"/>
            </a:endParaRPr>
          </a:p>
          <a:p>
            <a:pPr lvl="1">
              <a:lnSpc>
                <a:spcPct val="80000"/>
              </a:lnSpc>
              <a:spcBef>
                <a:spcPct val="80000"/>
              </a:spcBef>
              <a:buClr>
                <a:srgbClr val="1E7FB8"/>
              </a:buClr>
              <a:buSzTx/>
              <a:buBlip>
                <a:blip r:embed="rId2"/>
              </a:buBlip>
            </a:pPr>
            <a:r>
              <a:rPr lang="en-GB" sz="2000" dirty="0" smtClean="0">
                <a:latin typeface="Arial" charset="0"/>
              </a:rPr>
              <a:t>Refuse departure or entry.</a:t>
            </a:r>
            <a:endParaRPr lang="en-GB" sz="2000" dirty="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p:txBody>
          <a:bodyPr>
            <a:normAutofit/>
          </a:bodyPr>
          <a:lstStyle/>
          <a:p>
            <a:pPr eaLnBrk="1" hangingPunct="1">
              <a:defRPr/>
            </a:pPr>
            <a:r>
              <a:rPr lang="en-GB" sz="3200" dirty="0" smtClean="0">
                <a:solidFill>
                  <a:srgbClr val="FF0000"/>
                </a:solidFill>
              </a:rPr>
              <a:t>2. Protections for travellers</a:t>
            </a:r>
          </a:p>
        </p:txBody>
      </p:sp>
      <p:sp>
        <p:nvSpPr>
          <p:cNvPr id="20483" name="Rectangle 3"/>
          <p:cNvSpPr>
            <a:spLocks noGrp="1" noChangeArrowheads="1"/>
          </p:cNvSpPr>
          <p:nvPr>
            <p:ph type="body" idx="1"/>
          </p:nvPr>
        </p:nvSpPr>
        <p:spPr>
          <a:xfrm>
            <a:off x="406400" y="1524001"/>
            <a:ext cx="8398933" cy="4206875"/>
          </a:xfrm>
        </p:spPr>
        <p:txBody>
          <a:bodyPr>
            <a:normAutofit/>
          </a:bodyPr>
          <a:lstStyle/>
          <a:p>
            <a:pPr eaLnBrk="1" hangingPunct="1"/>
            <a:r>
              <a:rPr lang="en-GB" sz="2400" dirty="0" smtClean="0"/>
              <a:t>Overarching rights</a:t>
            </a:r>
          </a:p>
          <a:p>
            <a:pPr eaLnBrk="1" hangingPunct="1"/>
            <a:r>
              <a:rPr lang="en-GB" sz="2400" dirty="0" smtClean="0"/>
              <a:t>Sanitation and hygiene of transport</a:t>
            </a:r>
          </a:p>
          <a:p>
            <a:pPr eaLnBrk="1" hangingPunct="1"/>
            <a:r>
              <a:rPr lang="en-GB" sz="2400" dirty="0" smtClean="0"/>
              <a:t>Charges</a:t>
            </a:r>
          </a:p>
          <a:p>
            <a:pPr eaLnBrk="1" hangingPunct="1"/>
            <a:r>
              <a:rPr lang="en-GB" sz="2400" dirty="0" smtClean="0"/>
              <a:t>Data protection</a:t>
            </a:r>
          </a:p>
          <a:p>
            <a:pPr eaLnBrk="1" hangingPunct="1"/>
            <a:r>
              <a:rPr lang="en-GB" sz="2400" dirty="0" smtClean="0"/>
              <a:t>Unjustified measures</a:t>
            </a:r>
            <a:br>
              <a:rPr lang="en-GB" sz="2400" dirty="0" smtClean="0"/>
            </a:br>
            <a:endParaRPr lang="en-GB" dirty="0" smtClean="0"/>
          </a:p>
        </p:txBody>
      </p:sp>
      <p:pic>
        <p:nvPicPr>
          <p:cNvPr id="20484" name="Picture 4" descr="DSC_00060 (28)"/>
          <p:cNvPicPr>
            <a:picLocks noChangeAspect="1" noChangeArrowheads="1"/>
          </p:cNvPicPr>
          <p:nvPr/>
        </p:nvPicPr>
        <p:blipFill>
          <a:blip r:embed="rId3"/>
          <a:srcRect/>
          <a:stretch>
            <a:fillRect/>
          </a:stretch>
        </p:blipFill>
        <p:spPr bwMode="auto">
          <a:xfrm>
            <a:off x="4676423" y="2719389"/>
            <a:ext cx="4310945" cy="315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457200" y="152400"/>
            <a:ext cx="8229600" cy="990600"/>
          </a:xfrm>
        </p:spPr>
        <p:txBody>
          <a:bodyPr>
            <a:normAutofit/>
          </a:bodyPr>
          <a:lstStyle/>
          <a:p>
            <a:pPr eaLnBrk="1" hangingPunct="1">
              <a:defRPr/>
            </a:pPr>
            <a:r>
              <a:rPr lang="en-GB" sz="3200" dirty="0" smtClean="0">
                <a:solidFill>
                  <a:srgbClr val="FF0000"/>
                </a:solidFill>
              </a:rPr>
              <a:t>3. Health Measures - General application</a:t>
            </a:r>
          </a:p>
        </p:txBody>
      </p:sp>
      <p:sp>
        <p:nvSpPr>
          <p:cNvPr id="21507" name="Rectangle 3"/>
          <p:cNvSpPr>
            <a:spLocks noGrp="1" noChangeArrowheads="1"/>
          </p:cNvSpPr>
          <p:nvPr>
            <p:ph type="body" idx="1"/>
          </p:nvPr>
        </p:nvSpPr>
        <p:spPr>
          <a:xfrm>
            <a:off x="406400" y="1295400"/>
            <a:ext cx="5559778" cy="5410200"/>
          </a:xfrm>
        </p:spPr>
        <p:txBody>
          <a:bodyPr>
            <a:noAutofit/>
          </a:bodyPr>
          <a:lstStyle/>
          <a:p>
            <a:pPr eaLnBrk="1" hangingPunct="1">
              <a:lnSpc>
                <a:spcPct val="90000"/>
              </a:lnSpc>
              <a:buFont typeface="Wingdings" pitchFamily="2" charset="2"/>
              <a:buChar char="Ø"/>
            </a:pPr>
            <a:r>
              <a:rPr lang="en-GB" sz="2000" b="1" dirty="0" smtClean="0">
                <a:solidFill>
                  <a:srgbClr val="0070C0"/>
                </a:solidFill>
                <a:latin typeface="Arial" pitchFamily="34" charset="0"/>
                <a:cs typeface="Arial" pitchFamily="34" charset="0"/>
              </a:rPr>
              <a:t>General-</a:t>
            </a:r>
          </a:p>
          <a:p>
            <a:pPr lvl="1" eaLnBrk="1" hangingPunct="1">
              <a:lnSpc>
                <a:spcPct val="90000"/>
              </a:lnSpc>
            </a:pPr>
            <a:r>
              <a:rPr lang="en-GB" sz="2000" dirty="0" smtClean="0">
                <a:latin typeface="Arial" pitchFamily="34" charset="0"/>
                <a:cs typeface="Arial" pitchFamily="34" charset="0"/>
              </a:rPr>
              <a:t>Arrival and departure </a:t>
            </a:r>
          </a:p>
          <a:p>
            <a:pPr lvl="2" eaLnBrk="1" hangingPunct="1">
              <a:lnSpc>
                <a:spcPct val="90000"/>
              </a:lnSpc>
            </a:pPr>
            <a:endParaRPr lang="en-GB" sz="2000" dirty="0" smtClean="0">
              <a:latin typeface="Arial" pitchFamily="34" charset="0"/>
              <a:cs typeface="Arial" pitchFamily="34" charset="0"/>
            </a:endParaRPr>
          </a:p>
          <a:p>
            <a:pPr lvl="2" eaLnBrk="1" hangingPunct="1">
              <a:lnSpc>
                <a:spcPct val="90000"/>
              </a:lnSpc>
            </a:pPr>
            <a:r>
              <a:rPr lang="en-GB" sz="2000" dirty="0" smtClean="0">
                <a:latin typeface="Arial" pitchFamily="34" charset="0"/>
                <a:cs typeface="Arial" pitchFamily="34" charset="0"/>
              </a:rPr>
              <a:t>Information about travellers itinerary, destination, non-invasive medical examination</a:t>
            </a:r>
          </a:p>
          <a:p>
            <a:pPr lvl="2" eaLnBrk="1" hangingPunct="1">
              <a:lnSpc>
                <a:spcPct val="90000"/>
              </a:lnSpc>
            </a:pPr>
            <a:r>
              <a:rPr lang="en-GB" sz="2000" dirty="0" smtClean="0">
                <a:latin typeface="Arial" pitchFamily="34" charset="0"/>
                <a:cs typeface="Arial" pitchFamily="34" charset="0"/>
              </a:rPr>
              <a:t>Inspection of baggage, cargo, containers, conveyances, goods, postal parcels and human remains</a:t>
            </a:r>
          </a:p>
          <a:p>
            <a:pPr eaLnBrk="1" hangingPunct="1">
              <a:lnSpc>
                <a:spcPct val="90000"/>
              </a:lnSpc>
            </a:pPr>
            <a:endParaRPr lang="en-GB" sz="2000" dirty="0" smtClean="0">
              <a:latin typeface="Arial" pitchFamily="34" charset="0"/>
              <a:cs typeface="Arial" pitchFamily="34" charset="0"/>
            </a:endParaRPr>
          </a:p>
          <a:p>
            <a:pPr eaLnBrk="1" hangingPunct="1">
              <a:lnSpc>
                <a:spcPct val="90000"/>
              </a:lnSpc>
              <a:buFont typeface="Wingdings" pitchFamily="2" charset="2"/>
              <a:buChar char="Ø"/>
            </a:pPr>
            <a:r>
              <a:rPr lang="en-GB" sz="2000" b="1" dirty="0" smtClean="0">
                <a:solidFill>
                  <a:srgbClr val="0070C0"/>
                </a:solidFill>
                <a:latin typeface="Arial" pitchFamily="34" charset="0"/>
                <a:cs typeface="Arial" pitchFamily="34" charset="0"/>
              </a:rPr>
              <a:t>Specific -</a:t>
            </a:r>
          </a:p>
          <a:p>
            <a:pPr lvl="1" eaLnBrk="1" hangingPunct="1">
              <a:lnSpc>
                <a:spcPct val="90000"/>
              </a:lnSpc>
            </a:pPr>
            <a:endParaRPr lang="en-GB" sz="2000" dirty="0" smtClean="0">
              <a:latin typeface="Arial" pitchFamily="34" charset="0"/>
              <a:cs typeface="Arial" pitchFamily="34" charset="0"/>
            </a:endParaRPr>
          </a:p>
          <a:p>
            <a:pPr lvl="1" eaLnBrk="1" hangingPunct="1">
              <a:lnSpc>
                <a:spcPct val="90000"/>
              </a:lnSpc>
            </a:pPr>
            <a:r>
              <a:rPr lang="en-GB" sz="2000" dirty="0" smtClean="0">
                <a:latin typeface="Arial" pitchFamily="34" charset="0"/>
                <a:cs typeface="Arial" pitchFamily="34" charset="0"/>
              </a:rPr>
              <a:t>Yellow fever vaccination</a:t>
            </a:r>
          </a:p>
          <a:p>
            <a:pPr lvl="1" eaLnBrk="1" hangingPunct="1">
              <a:lnSpc>
                <a:spcPct val="90000"/>
              </a:lnSpc>
            </a:pPr>
            <a:r>
              <a:rPr lang="en-GB" sz="2000" dirty="0" smtClean="0">
                <a:latin typeface="Arial" pitchFamily="34" charset="0"/>
                <a:cs typeface="Arial" pitchFamily="34" charset="0"/>
              </a:rPr>
              <a:t>Vector control - Disinfection of conveyances </a:t>
            </a:r>
            <a:br>
              <a:rPr lang="en-GB" sz="2000" dirty="0" smtClean="0">
                <a:latin typeface="Arial" pitchFamily="34" charset="0"/>
                <a:cs typeface="Arial" pitchFamily="34" charset="0"/>
              </a:rPr>
            </a:br>
            <a:endParaRPr lang="en-GB" sz="2000" dirty="0" smtClean="0">
              <a:latin typeface="Arial" pitchFamily="34" charset="0"/>
              <a:cs typeface="Arial" pitchFamily="34" charset="0"/>
            </a:endParaRPr>
          </a:p>
        </p:txBody>
      </p:sp>
      <p:pic>
        <p:nvPicPr>
          <p:cNvPr id="21508" name="Picture 4" descr="airspray"/>
          <p:cNvPicPr>
            <a:picLocks noChangeAspect="1" noChangeArrowheads="1"/>
          </p:cNvPicPr>
          <p:nvPr/>
        </p:nvPicPr>
        <p:blipFill>
          <a:blip r:embed="rId3"/>
          <a:srcRect/>
          <a:stretch>
            <a:fillRect/>
          </a:stretch>
        </p:blipFill>
        <p:spPr bwMode="auto">
          <a:xfrm>
            <a:off x="6029679" y="2227264"/>
            <a:ext cx="2932289" cy="360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57200" y="152400"/>
            <a:ext cx="8229600" cy="990600"/>
          </a:xfrm>
        </p:spPr>
        <p:txBody>
          <a:bodyPr>
            <a:normAutofit/>
          </a:bodyPr>
          <a:lstStyle/>
          <a:p>
            <a:pPr eaLnBrk="1" hangingPunct="1">
              <a:defRPr/>
            </a:pPr>
            <a:r>
              <a:rPr lang="en-GB" sz="3200" dirty="0" smtClean="0">
                <a:solidFill>
                  <a:srgbClr val="FF0000"/>
                </a:solidFill>
                <a:latin typeface="Arial" pitchFamily="34" charset="0"/>
                <a:cs typeface="Arial" pitchFamily="34" charset="0"/>
              </a:rPr>
              <a:t>4. Affected conveyances and imported cases</a:t>
            </a:r>
          </a:p>
        </p:txBody>
      </p:sp>
      <p:sp>
        <p:nvSpPr>
          <p:cNvPr id="22531" name="Rectangle 3"/>
          <p:cNvSpPr>
            <a:spLocks noGrp="1" noChangeArrowheads="1"/>
          </p:cNvSpPr>
          <p:nvPr>
            <p:ph type="body" idx="1"/>
          </p:nvPr>
        </p:nvSpPr>
        <p:spPr>
          <a:xfrm>
            <a:off x="443089" y="1541463"/>
            <a:ext cx="5768622" cy="4149725"/>
          </a:xfrm>
        </p:spPr>
        <p:txBody>
          <a:bodyPr/>
          <a:lstStyle/>
          <a:p>
            <a:pPr eaLnBrk="1" hangingPunct="1"/>
            <a:r>
              <a:rPr lang="en-GB" sz="2400" dirty="0" smtClean="0">
                <a:latin typeface="Arial" pitchFamily="34" charset="0"/>
                <a:cs typeface="Arial" pitchFamily="34" charset="0"/>
              </a:rPr>
              <a:t>Affected or diverted conveyances and emergencies </a:t>
            </a:r>
          </a:p>
          <a:p>
            <a:pPr eaLnBrk="1" hangingPunct="1"/>
            <a:endParaRPr lang="en-GB" sz="2400" dirty="0" smtClean="0">
              <a:latin typeface="Arial" pitchFamily="34" charset="0"/>
              <a:cs typeface="Arial" pitchFamily="34" charset="0"/>
            </a:endParaRPr>
          </a:p>
          <a:p>
            <a:pPr eaLnBrk="1" hangingPunct="1"/>
            <a:r>
              <a:rPr lang="en-GB" sz="2400" dirty="0" smtClean="0">
                <a:latin typeface="Arial" pitchFamily="34" charset="0"/>
                <a:cs typeface="Arial" pitchFamily="34" charset="0"/>
              </a:rPr>
              <a:t>Imported cases </a:t>
            </a:r>
          </a:p>
          <a:p>
            <a:pPr eaLnBrk="1" hangingPunct="1"/>
            <a:endParaRPr lang="en-GB" dirty="0" smtClean="0"/>
          </a:p>
        </p:txBody>
      </p:sp>
      <p:pic>
        <p:nvPicPr>
          <p:cNvPr id="22532" name="Picture 4" descr="cargo ship in dock"/>
          <p:cNvPicPr>
            <a:picLocks noChangeAspect="1" noChangeArrowheads="1"/>
          </p:cNvPicPr>
          <p:nvPr/>
        </p:nvPicPr>
        <p:blipFill>
          <a:blip r:embed="rId3"/>
          <a:srcRect/>
          <a:stretch>
            <a:fillRect/>
          </a:stretch>
        </p:blipFill>
        <p:spPr bwMode="auto">
          <a:xfrm>
            <a:off x="6290733" y="1712913"/>
            <a:ext cx="2575278" cy="3827462"/>
          </a:xfrm>
          <a:prstGeom prst="rect">
            <a:avLst/>
          </a:prstGeom>
          <a:noFill/>
          <a:ln w="9525">
            <a:noFill/>
            <a:miter lim="800000"/>
            <a:headEnd/>
            <a:tailEnd/>
          </a:ln>
        </p:spPr>
      </p:pic>
      <p:pic>
        <p:nvPicPr>
          <p:cNvPr id="22533" name="Picture 5" descr="GP exam"/>
          <p:cNvPicPr>
            <a:picLocks noChangeAspect="1" noChangeArrowheads="1"/>
          </p:cNvPicPr>
          <p:nvPr/>
        </p:nvPicPr>
        <p:blipFill>
          <a:blip r:embed="rId4"/>
          <a:srcRect/>
          <a:stretch>
            <a:fillRect/>
          </a:stretch>
        </p:blipFill>
        <p:spPr bwMode="auto">
          <a:xfrm>
            <a:off x="728134" y="3886200"/>
            <a:ext cx="4148666"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a:normAutofit/>
          </a:bodyPr>
          <a:lstStyle/>
          <a:p>
            <a:pPr eaLnBrk="1" hangingPunct="1">
              <a:defRPr/>
            </a:pPr>
            <a:r>
              <a:rPr lang="en-GB" sz="3200" dirty="0" smtClean="0">
                <a:solidFill>
                  <a:srgbClr val="FF0000"/>
                </a:solidFill>
              </a:rPr>
              <a:t>4. Health Measures - additional</a:t>
            </a:r>
          </a:p>
        </p:txBody>
      </p:sp>
      <p:sp>
        <p:nvSpPr>
          <p:cNvPr id="23555" name="Rectangle 3"/>
          <p:cNvSpPr>
            <a:spLocks noGrp="1" noChangeArrowheads="1"/>
          </p:cNvSpPr>
          <p:nvPr>
            <p:ph type="body" idx="1"/>
          </p:nvPr>
        </p:nvSpPr>
        <p:spPr>
          <a:xfrm>
            <a:off x="443089" y="1541464"/>
            <a:ext cx="8291689" cy="2155825"/>
          </a:xfrm>
        </p:spPr>
        <p:txBody>
          <a:bodyPr/>
          <a:lstStyle/>
          <a:p>
            <a:pPr eaLnBrk="1" hangingPunct="1"/>
            <a:r>
              <a:rPr lang="en-GB" sz="2400" dirty="0" smtClean="0">
                <a:latin typeface="Arial" pitchFamily="34" charset="0"/>
                <a:cs typeface="Arial" pitchFamily="34" charset="0"/>
              </a:rPr>
              <a:t>Additional (National and International Law) health measures </a:t>
            </a:r>
          </a:p>
          <a:p>
            <a:pPr eaLnBrk="1" hangingPunct="1"/>
            <a:endParaRPr lang="en-GB" dirty="0" smtClean="0"/>
          </a:p>
        </p:txBody>
      </p:sp>
      <p:pic>
        <p:nvPicPr>
          <p:cNvPr id="23557" name="Picture 5"/>
          <p:cNvPicPr>
            <a:picLocks noChangeAspect="1" noChangeArrowheads="1"/>
          </p:cNvPicPr>
          <p:nvPr/>
        </p:nvPicPr>
        <p:blipFill>
          <a:blip r:embed="rId3"/>
          <a:srcRect/>
          <a:stretch>
            <a:fillRect/>
          </a:stretch>
        </p:blipFill>
        <p:spPr bwMode="auto">
          <a:xfrm>
            <a:off x="929922" y="2971799"/>
            <a:ext cx="6690077" cy="35052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6324600" y="3886200"/>
            <a:ext cx="2819400" cy="2667000"/>
            <a:chOff x="4312" y="2067"/>
            <a:chExt cx="2035" cy="1254"/>
          </a:xfrm>
        </p:grpSpPr>
        <p:sp>
          <p:nvSpPr>
            <p:cNvPr id="24583" name="Rectangle 7"/>
            <p:cNvSpPr>
              <a:spLocks noChangeArrowheads="1"/>
            </p:cNvSpPr>
            <p:nvPr/>
          </p:nvSpPr>
          <p:spPr bwMode="auto">
            <a:xfrm>
              <a:off x="4312" y="2067"/>
              <a:ext cx="2035" cy="1254"/>
            </a:xfrm>
            <a:prstGeom prst="rect">
              <a:avLst/>
            </a:prstGeom>
            <a:solidFill>
              <a:srgbClr val="3366FF"/>
            </a:solidFill>
            <a:ln w="9525">
              <a:noFill/>
              <a:miter lim="800000"/>
              <a:headEnd/>
              <a:tailEnd/>
            </a:ln>
          </p:spPr>
          <p:txBody>
            <a:bodyPr wrap="none" anchor="ctr"/>
            <a:lstStyle/>
            <a:p>
              <a:endParaRPr lang="en-IN"/>
            </a:p>
          </p:txBody>
        </p:sp>
        <p:pic>
          <p:nvPicPr>
            <p:cNvPr id="24584" name="Picture 8" descr="GR-Xray"/>
            <p:cNvPicPr>
              <a:picLocks noChangeAspect="1" noChangeArrowheads="1"/>
            </p:cNvPicPr>
            <p:nvPr/>
          </p:nvPicPr>
          <p:blipFill>
            <a:blip r:embed="rId3"/>
            <a:srcRect/>
            <a:stretch>
              <a:fillRect/>
            </a:stretch>
          </p:blipFill>
          <p:spPr bwMode="auto">
            <a:xfrm>
              <a:off x="4342" y="2091"/>
              <a:ext cx="1965" cy="1207"/>
            </a:xfrm>
            <a:prstGeom prst="rect">
              <a:avLst/>
            </a:prstGeom>
            <a:noFill/>
            <a:ln w="9525">
              <a:noFill/>
              <a:miter lim="800000"/>
              <a:headEnd/>
              <a:tailEnd/>
            </a:ln>
          </p:spPr>
        </p:pic>
      </p:grpSp>
      <p:sp>
        <p:nvSpPr>
          <p:cNvPr id="449538" name="Rectangle 2"/>
          <p:cNvSpPr>
            <a:spLocks noGrp="1" noChangeArrowheads="1"/>
          </p:cNvSpPr>
          <p:nvPr>
            <p:ph type="title"/>
          </p:nvPr>
        </p:nvSpPr>
        <p:spPr>
          <a:xfrm>
            <a:off x="457200" y="152400"/>
            <a:ext cx="8229600" cy="990600"/>
          </a:xfrm>
        </p:spPr>
        <p:txBody>
          <a:bodyPr>
            <a:normAutofit/>
          </a:bodyPr>
          <a:lstStyle/>
          <a:p>
            <a:pPr eaLnBrk="1" hangingPunct="1">
              <a:defRPr/>
            </a:pPr>
            <a:r>
              <a:rPr lang="en-GB" sz="3200" dirty="0" smtClean="0">
                <a:solidFill>
                  <a:srgbClr val="FF0000"/>
                </a:solidFill>
              </a:rPr>
              <a:t>Learning from experience: the example of SARS</a:t>
            </a:r>
          </a:p>
        </p:txBody>
      </p:sp>
      <p:sp>
        <p:nvSpPr>
          <p:cNvPr id="24580" name="Rectangle 3"/>
          <p:cNvSpPr>
            <a:spLocks noGrp="1" noChangeArrowheads="1"/>
          </p:cNvSpPr>
          <p:nvPr>
            <p:ph type="body" idx="1"/>
          </p:nvPr>
        </p:nvSpPr>
        <p:spPr>
          <a:xfrm>
            <a:off x="0" y="1295400"/>
            <a:ext cx="8661400" cy="5124451"/>
          </a:xfrm>
        </p:spPr>
        <p:txBody>
          <a:bodyPr/>
          <a:lstStyle/>
          <a:p>
            <a:pPr eaLnBrk="1" hangingPunct="1"/>
            <a:r>
              <a:rPr lang="en-GB" sz="2000" dirty="0" smtClean="0">
                <a:latin typeface="Arial" pitchFamily="34" charset="0"/>
                <a:cs typeface="Arial" pitchFamily="34" charset="0"/>
              </a:rPr>
              <a:t>Identification of the problem</a:t>
            </a:r>
          </a:p>
          <a:p>
            <a:pPr eaLnBrk="1" hangingPunct="1"/>
            <a:r>
              <a:rPr lang="en-GB" sz="2000" dirty="0" smtClean="0">
                <a:latin typeface="Arial" pitchFamily="34" charset="0"/>
                <a:cs typeface="Arial" pitchFamily="34" charset="0"/>
              </a:rPr>
              <a:t>Linking events in different countries</a:t>
            </a:r>
          </a:p>
          <a:p>
            <a:pPr eaLnBrk="1" hangingPunct="1"/>
            <a:r>
              <a:rPr lang="en-GB" sz="2000" dirty="0" smtClean="0">
                <a:latin typeface="Arial" pitchFamily="34" charset="0"/>
                <a:cs typeface="Arial" pitchFamily="34" charset="0"/>
              </a:rPr>
              <a:t>Co-ordinating international response</a:t>
            </a:r>
          </a:p>
          <a:p>
            <a:pPr lvl="2" eaLnBrk="1" hangingPunct="1"/>
            <a:r>
              <a:rPr lang="en-GB" sz="2000" b="1" dirty="0" smtClean="0">
                <a:latin typeface="Arial" pitchFamily="34" charset="0"/>
                <a:cs typeface="Arial" pitchFamily="34" charset="0"/>
              </a:rPr>
              <a:t>Field Teams</a:t>
            </a:r>
          </a:p>
          <a:p>
            <a:pPr lvl="2" eaLnBrk="1" hangingPunct="1"/>
            <a:r>
              <a:rPr lang="en-GB" sz="2000" b="1" dirty="0" smtClean="0">
                <a:latin typeface="Arial" pitchFamily="34" charset="0"/>
                <a:cs typeface="Arial" pitchFamily="34" charset="0"/>
              </a:rPr>
              <a:t>Laboratory </a:t>
            </a:r>
          </a:p>
          <a:p>
            <a:pPr lvl="2" eaLnBrk="1" hangingPunct="1"/>
            <a:r>
              <a:rPr lang="en-GB" sz="2000" b="1" dirty="0" smtClean="0">
                <a:latin typeface="Arial" pitchFamily="34" charset="0"/>
                <a:cs typeface="Arial" pitchFamily="34" charset="0"/>
              </a:rPr>
              <a:t>Epidemiology</a:t>
            </a:r>
          </a:p>
          <a:p>
            <a:pPr lvl="2" eaLnBrk="1" hangingPunct="1"/>
            <a:r>
              <a:rPr lang="en-GB" sz="2000" b="1" dirty="0" smtClean="0">
                <a:latin typeface="Arial" pitchFamily="34" charset="0"/>
                <a:cs typeface="Arial" pitchFamily="34" charset="0"/>
              </a:rPr>
              <a:t>Clinical</a:t>
            </a:r>
          </a:p>
          <a:p>
            <a:pPr lvl="2" eaLnBrk="1" hangingPunct="1"/>
            <a:r>
              <a:rPr lang="en-GB" sz="2000" b="1" dirty="0" smtClean="0">
                <a:solidFill>
                  <a:schemeClr val="hlink"/>
                </a:solidFill>
                <a:latin typeface="Arial" pitchFamily="34" charset="0"/>
                <a:cs typeface="Arial" pitchFamily="34" charset="0"/>
              </a:rPr>
              <a:t>Travel advice,  entry and exit screening </a:t>
            </a:r>
          </a:p>
          <a:p>
            <a:pPr lvl="2" eaLnBrk="1" hangingPunct="1">
              <a:buNone/>
            </a:pPr>
            <a:r>
              <a:rPr lang="en-GB" sz="2000" b="1" dirty="0" smtClean="0">
                <a:solidFill>
                  <a:schemeClr val="hlink"/>
                </a:solidFill>
                <a:latin typeface="Arial" pitchFamily="34" charset="0"/>
                <a:cs typeface="Arial" pitchFamily="34" charset="0"/>
              </a:rPr>
              <a:t>     at </a:t>
            </a:r>
            <a:r>
              <a:rPr lang="en-GB" sz="2000" b="1" dirty="0" err="1" smtClean="0">
                <a:solidFill>
                  <a:schemeClr val="hlink"/>
                </a:solidFill>
                <a:latin typeface="Arial" pitchFamily="34" charset="0"/>
                <a:cs typeface="Arial" pitchFamily="34" charset="0"/>
              </a:rPr>
              <a:t>PoE</a:t>
            </a:r>
            <a:endParaRPr lang="en-GB" sz="2000" b="1" dirty="0" smtClean="0">
              <a:solidFill>
                <a:schemeClr val="hlink"/>
              </a:solidFill>
              <a:latin typeface="Arial" pitchFamily="34" charset="0"/>
              <a:cs typeface="Arial" pitchFamily="34" charset="0"/>
            </a:endParaRPr>
          </a:p>
          <a:p>
            <a:pPr eaLnBrk="1" hangingPunct="1"/>
            <a:r>
              <a:rPr lang="en-GB" sz="2000" dirty="0" smtClean="0">
                <a:latin typeface="Arial" pitchFamily="34" charset="0"/>
                <a:cs typeface="Arial" pitchFamily="34" charset="0"/>
              </a:rPr>
              <a:t>Timely information &amp; recommendations for control</a:t>
            </a:r>
          </a:p>
          <a:p>
            <a:pPr eaLnBrk="1" hangingPunct="1"/>
            <a:r>
              <a:rPr lang="en-GB" sz="2000" dirty="0" smtClean="0">
                <a:latin typeface="Arial" pitchFamily="34" charset="0"/>
                <a:cs typeface="Arial" pitchFamily="34" charset="0"/>
              </a:rPr>
              <a:t>Provision of direct support and assistance</a:t>
            </a:r>
          </a:p>
        </p:txBody>
      </p:sp>
      <p:pic>
        <p:nvPicPr>
          <p:cNvPr id="24581" name="Picture 5" descr="GTteam2"/>
          <p:cNvPicPr>
            <a:picLocks noChangeAspect="1" noChangeArrowheads="1"/>
          </p:cNvPicPr>
          <p:nvPr/>
        </p:nvPicPr>
        <p:blipFill>
          <a:blip r:embed="rId4"/>
          <a:srcRect/>
          <a:stretch>
            <a:fillRect/>
          </a:stretch>
        </p:blipFill>
        <p:spPr bwMode="auto">
          <a:xfrm>
            <a:off x="4608689" y="1817689"/>
            <a:ext cx="2724856" cy="2149475"/>
          </a:xfrm>
          <a:prstGeom prst="rect">
            <a:avLst/>
          </a:prstGeom>
          <a:noFill/>
          <a:ln w="28575">
            <a:solidFill>
              <a:srgbClr val="3333CC"/>
            </a:solidFill>
            <a:miter lim="800000"/>
            <a:headEnd/>
            <a:tailEnd/>
          </a:ln>
        </p:spPr>
      </p:pic>
      <p:pic>
        <p:nvPicPr>
          <p:cNvPr id="24582" name="Picture 4"/>
          <p:cNvPicPr>
            <a:picLocks noChangeAspect="1" noChangeArrowheads="1"/>
          </p:cNvPicPr>
          <p:nvPr/>
        </p:nvPicPr>
        <p:blipFill>
          <a:blip r:embed="rId5"/>
          <a:srcRect/>
          <a:stretch>
            <a:fillRect/>
          </a:stretch>
        </p:blipFill>
        <p:spPr bwMode="auto">
          <a:xfrm>
            <a:off x="6886223" y="1066801"/>
            <a:ext cx="2063044" cy="1600199"/>
          </a:xfrm>
          <a:prstGeom prst="rect">
            <a:avLst/>
          </a:prstGeom>
          <a:noFill/>
          <a:ln w="3175">
            <a:solidFill>
              <a:srgbClr val="3333CC"/>
            </a:solid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15056" y="1314450"/>
            <a:ext cx="8628944" cy="5004447"/>
          </a:xfrm>
          <a:prstGeom prst="rect">
            <a:avLst/>
          </a:prstGeom>
          <a:noFill/>
          <a:ln w="9525">
            <a:noFill/>
            <a:miter lim="800000"/>
            <a:headEnd/>
            <a:tailEnd/>
          </a:ln>
        </p:spPr>
        <p:txBody>
          <a:bodyPr>
            <a:spAutoFit/>
          </a:bodyPr>
          <a:lstStyle/>
          <a:p>
            <a:pPr>
              <a:lnSpc>
                <a:spcPct val="210000"/>
              </a:lnSpc>
              <a:buClr>
                <a:srgbClr val="FF0000"/>
              </a:buClr>
              <a:buSzTx/>
              <a:buFont typeface="Arial" charset="0"/>
              <a:buChar char="►"/>
            </a:pPr>
            <a:r>
              <a:rPr lang="en-GB" sz="2000" b="0" dirty="0">
                <a:latin typeface="Arial" charset="0"/>
              </a:rPr>
              <a:t>Requires a </a:t>
            </a:r>
            <a:r>
              <a:rPr lang="en-GB" sz="2000" dirty="0">
                <a:latin typeface="Arial" charset="0"/>
              </a:rPr>
              <a:t>commitment of States Parties</a:t>
            </a:r>
            <a:r>
              <a:rPr lang="en-GB" sz="2000" b="0" dirty="0">
                <a:latin typeface="Arial" charset="0"/>
              </a:rPr>
              <a:t> </a:t>
            </a:r>
          </a:p>
          <a:p>
            <a:pPr lvl="1">
              <a:lnSpc>
                <a:spcPct val="210000"/>
              </a:lnSpc>
              <a:buClr>
                <a:srgbClr val="FF0000"/>
              </a:buClr>
              <a:buSzTx/>
              <a:buBlip>
                <a:blip r:embed="rId3"/>
              </a:buBlip>
            </a:pPr>
            <a:r>
              <a:rPr lang="en-GB" sz="1800" dirty="0" smtClean="0">
                <a:latin typeface="Arial" charset="0"/>
              </a:rPr>
              <a:t> Mobilization </a:t>
            </a:r>
            <a:r>
              <a:rPr lang="en-GB" sz="1800" dirty="0">
                <a:latin typeface="Arial" charset="0"/>
              </a:rPr>
              <a:t>of national resources: e.g. staff, infrastructure, </a:t>
            </a:r>
            <a:r>
              <a:rPr lang="en-GB" sz="1800" dirty="0" smtClean="0">
                <a:latin typeface="Arial" charset="0"/>
              </a:rPr>
              <a:t>budget</a:t>
            </a:r>
          </a:p>
          <a:p>
            <a:pPr lvl="1">
              <a:lnSpc>
                <a:spcPct val="210000"/>
              </a:lnSpc>
              <a:buClr>
                <a:srgbClr val="FF0000"/>
              </a:buClr>
              <a:buSzTx/>
              <a:buBlip>
                <a:blip r:embed="rId3"/>
              </a:buBlip>
            </a:pPr>
            <a:r>
              <a:rPr lang="en-GB" sz="1800" dirty="0" smtClean="0">
                <a:latin typeface="Arial" charset="0"/>
              </a:rPr>
              <a:t>Development </a:t>
            </a:r>
            <a:r>
              <a:rPr lang="en-GB" sz="1800" dirty="0">
                <a:latin typeface="Arial" charset="0"/>
              </a:rPr>
              <a:t>of </a:t>
            </a:r>
            <a:r>
              <a:rPr lang="en-GB" sz="1800" u="sng" dirty="0">
                <a:latin typeface="Arial" charset="0"/>
              </a:rPr>
              <a:t>national action plans, </a:t>
            </a:r>
            <a:r>
              <a:rPr lang="en-GB" sz="1800" dirty="0">
                <a:latin typeface="Arial" charset="0"/>
              </a:rPr>
              <a:t>integrated and coordinated with </a:t>
            </a:r>
          </a:p>
          <a:p>
            <a:pPr lvl="1">
              <a:lnSpc>
                <a:spcPct val="210000"/>
              </a:lnSpc>
              <a:buClr>
                <a:srgbClr val="FF0000"/>
              </a:buClr>
              <a:buSzTx/>
              <a:buFont typeface="Arial" charset="0"/>
              <a:buNone/>
            </a:pPr>
            <a:r>
              <a:rPr lang="en-GB" sz="1800" dirty="0">
                <a:latin typeface="Arial" charset="0"/>
              </a:rPr>
              <a:t>intermediate and local levels </a:t>
            </a:r>
            <a:r>
              <a:rPr lang="en-GB" dirty="0" smtClean="0">
                <a:latin typeface="Arial" charset="0"/>
              </a:rPr>
              <a:t>like</a:t>
            </a:r>
            <a:r>
              <a:rPr lang="en-GB" sz="1800" dirty="0" smtClean="0">
                <a:latin typeface="Arial" charset="0"/>
              </a:rPr>
              <a:t> </a:t>
            </a:r>
            <a:r>
              <a:rPr lang="en-GB" sz="1800" dirty="0">
                <a:solidFill>
                  <a:schemeClr val="hlink"/>
                </a:solidFill>
                <a:latin typeface="Arial" charset="0"/>
              </a:rPr>
              <a:t>points of entry (ports, airports, ground crossings)</a:t>
            </a:r>
          </a:p>
          <a:p>
            <a:pPr>
              <a:lnSpc>
                <a:spcPct val="210000"/>
              </a:lnSpc>
              <a:buClr>
                <a:srgbClr val="FF0000"/>
              </a:buClr>
              <a:buSzTx/>
              <a:buFont typeface="Arial" charset="0"/>
              <a:buChar char="►"/>
            </a:pPr>
            <a:r>
              <a:rPr lang="en-GB" sz="2000" b="0" dirty="0">
                <a:latin typeface="Arial" charset="0"/>
              </a:rPr>
              <a:t> </a:t>
            </a:r>
            <a:r>
              <a:rPr lang="en-GB" sz="2000" dirty="0">
                <a:latin typeface="Arial" charset="0"/>
              </a:rPr>
              <a:t>Builds on existing national and regional strategies</a:t>
            </a:r>
            <a:endParaRPr lang="en-GB" sz="2000" b="0" dirty="0">
              <a:latin typeface="Arial" charset="0"/>
            </a:endParaRPr>
          </a:p>
          <a:p>
            <a:pPr>
              <a:lnSpc>
                <a:spcPct val="210000"/>
              </a:lnSpc>
              <a:buClr>
                <a:srgbClr val="FF0000"/>
              </a:buClr>
              <a:buSzTx/>
              <a:buFont typeface="Arial" charset="0"/>
              <a:buChar char="►"/>
            </a:pPr>
            <a:r>
              <a:rPr lang="en-GB" sz="2000" b="0" dirty="0">
                <a:latin typeface="Arial" charset="0"/>
              </a:rPr>
              <a:t> Requires sustained </a:t>
            </a:r>
            <a:r>
              <a:rPr lang="en-GB" sz="2000" dirty="0" err="1">
                <a:latin typeface="Arial" charset="0"/>
              </a:rPr>
              <a:t>multisectorial</a:t>
            </a:r>
            <a:r>
              <a:rPr lang="en-GB" sz="2000" dirty="0">
                <a:latin typeface="Arial" charset="0"/>
              </a:rPr>
              <a:t> approach</a:t>
            </a:r>
            <a:r>
              <a:rPr lang="en-GB" sz="2000" b="0" dirty="0">
                <a:latin typeface="Arial" charset="0"/>
              </a:rPr>
              <a:t> and </a:t>
            </a:r>
            <a:r>
              <a:rPr lang="en-GB" sz="2000" dirty="0">
                <a:latin typeface="Arial" charset="0"/>
              </a:rPr>
              <a:t>international collaboration</a:t>
            </a:r>
            <a:endParaRPr lang="en-GB" sz="2000" b="0" dirty="0">
              <a:latin typeface="Arial" charset="0"/>
            </a:endParaRPr>
          </a:p>
        </p:txBody>
      </p:sp>
      <p:sp>
        <p:nvSpPr>
          <p:cNvPr id="26627" name="Text Box 3"/>
          <p:cNvSpPr txBox="1">
            <a:spLocks noChangeArrowheads="1"/>
          </p:cNvSpPr>
          <p:nvPr/>
        </p:nvSpPr>
        <p:spPr bwMode="auto">
          <a:xfrm>
            <a:off x="252589" y="188913"/>
            <a:ext cx="8568267" cy="954107"/>
          </a:xfrm>
          <a:prstGeom prst="rect">
            <a:avLst/>
          </a:prstGeom>
          <a:noFill/>
          <a:ln w="9525">
            <a:noFill/>
            <a:miter lim="800000"/>
            <a:headEnd/>
            <a:tailEnd/>
          </a:ln>
        </p:spPr>
        <p:txBody>
          <a:bodyPr>
            <a:spAutoFit/>
          </a:bodyPr>
          <a:lstStyle/>
          <a:p>
            <a:pPr algn="ctr">
              <a:buClrTx/>
              <a:buSzTx/>
              <a:buFontTx/>
              <a:buNone/>
            </a:pPr>
            <a:r>
              <a:rPr lang="en-GB" altLang="zh-CN" sz="2800" dirty="0">
                <a:solidFill>
                  <a:srgbClr val="CC0000"/>
                </a:solidFill>
                <a:latin typeface="Arial" pitchFamily="34" charset="0"/>
                <a:ea typeface="SimSun" pitchFamily="2" charset="-122"/>
                <a:cs typeface="Arial" pitchFamily="34" charset="0"/>
              </a:rPr>
              <a:t>Strengthen national disease surveillance, prevention, control and response system</a:t>
            </a:r>
            <a:endParaRPr lang="en-GB" sz="2800" dirty="0">
              <a:solidFill>
                <a:srgbClr val="CC0000"/>
              </a:solidFill>
              <a:latin typeface="Arial" pitchFamily="34" charset="0"/>
              <a:ea typeface="SimSun" pitchFamily="2" charset="-122"/>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060700" y="3284538"/>
            <a:ext cx="2403122" cy="2665412"/>
            <a:chOff x="1928" y="2069"/>
            <a:chExt cx="1514" cy="1679"/>
          </a:xfrm>
        </p:grpSpPr>
        <p:pic>
          <p:nvPicPr>
            <p:cNvPr id="27670" name="Picture 3" descr="Brier_Island_Lighthouse"/>
            <p:cNvPicPr>
              <a:picLocks noChangeAspect="1" noChangeArrowheads="1"/>
            </p:cNvPicPr>
            <p:nvPr/>
          </p:nvPicPr>
          <p:blipFill>
            <a:blip r:embed="rId3">
              <a:lum bright="8000" contrast="8000"/>
            </a:blip>
            <a:srcRect/>
            <a:stretch>
              <a:fillRect/>
            </a:stretch>
          </p:blipFill>
          <p:spPr bwMode="auto">
            <a:xfrm>
              <a:off x="2064" y="2132"/>
              <a:ext cx="1378" cy="1480"/>
            </a:xfrm>
            <a:prstGeom prst="rect">
              <a:avLst/>
            </a:prstGeom>
            <a:noFill/>
            <a:ln w="9525">
              <a:noFill/>
              <a:miter lim="800000"/>
              <a:headEnd/>
              <a:tailEnd/>
            </a:ln>
          </p:spPr>
        </p:pic>
        <p:sp>
          <p:nvSpPr>
            <p:cNvPr id="27671" name="Rectangle 4"/>
            <p:cNvSpPr>
              <a:spLocks noChangeArrowheads="1"/>
            </p:cNvSpPr>
            <p:nvPr/>
          </p:nvSpPr>
          <p:spPr bwMode="auto">
            <a:xfrm>
              <a:off x="1928" y="2069"/>
              <a:ext cx="363" cy="1679"/>
            </a:xfrm>
            <a:prstGeom prst="rect">
              <a:avLst/>
            </a:prstGeom>
            <a:solidFill>
              <a:schemeClr val="bg1"/>
            </a:solidFill>
            <a:ln w="9525">
              <a:noFill/>
              <a:miter lim="800000"/>
              <a:headEnd/>
              <a:tailEnd/>
            </a:ln>
          </p:spPr>
          <p:txBody>
            <a:bodyPr wrap="none" anchor="ctr"/>
            <a:lstStyle/>
            <a:p>
              <a:endParaRPr lang="en-IN"/>
            </a:p>
          </p:txBody>
        </p:sp>
      </p:grpSp>
      <p:grpSp>
        <p:nvGrpSpPr>
          <p:cNvPr id="3" name="Group 5"/>
          <p:cNvGrpSpPr>
            <a:grpSpLocks/>
          </p:cNvGrpSpPr>
          <p:nvPr/>
        </p:nvGrpSpPr>
        <p:grpSpPr bwMode="auto">
          <a:xfrm>
            <a:off x="323146" y="1052514"/>
            <a:ext cx="8424333" cy="2808287"/>
            <a:chOff x="204" y="663"/>
            <a:chExt cx="5307" cy="1769"/>
          </a:xfrm>
        </p:grpSpPr>
        <p:sp>
          <p:nvSpPr>
            <p:cNvPr id="553990" name="Line 6"/>
            <p:cNvSpPr>
              <a:spLocks noChangeShapeType="1"/>
            </p:cNvSpPr>
            <p:nvPr/>
          </p:nvSpPr>
          <p:spPr bwMode="auto">
            <a:xfrm flipV="1">
              <a:off x="2926" y="935"/>
              <a:ext cx="2313" cy="1406"/>
            </a:xfrm>
            <a:prstGeom prst="line">
              <a:avLst/>
            </a:prstGeom>
            <a:noFill/>
            <a:ln w="28575">
              <a:solidFill>
                <a:srgbClr val="FFFF00"/>
              </a:solidFill>
              <a:round/>
              <a:headEnd/>
              <a:tailEnd/>
            </a:ln>
            <a:effectLst>
              <a:outerShdw dist="107763" dir="2700000" algn="ctr" rotWithShape="0">
                <a:schemeClr val="bg2">
                  <a:alpha val="50000"/>
                </a:schemeClr>
              </a:outerShdw>
            </a:effectLst>
          </p:spPr>
          <p:txBody>
            <a:bodyPr/>
            <a:lstStyle/>
            <a:p>
              <a:pPr>
                <a:defRPr/>
              </a:pPr>
              <a:endParaRPr lang="en-IN"/>
            </a:p>
          </p:txBody>
        </p:sp>
        <p:sp>
          <p:nvSpPr>
            <p:cNvPr id="553991" name="Line 7"/>
            <p:cNvSpPr>
              <a:spLocks noChangeShapeType="1"/>
            </p:cNvSpPr>
            <p:nvPr/>
          </p:nvSpPr>
          <p:spPr bwMode="auto">
            <a:xfrm flipH="1" flipV="1">
              <a:off x="567" y="799"/>
              <a:ext cx="2269" cy="1542"/>
            </a:xfrm>
            <a:prstGeom prst="line">
              <a:avLst/>
            </a:prstGeom>
            <a:noFill/>
            <a:ln w="28575">
              <a:solidFill>
                <a:srgbClr val="FFFF00"/>
              </a:solidFill>
              <a:round/>
              <a:headEnd/>
              <a:tailEnd/>
            </a:ln>
            <a:effectLst>
              <a:outerShdw dist="107763" dir="2700000" algn="ctr" rotWithShape="0">
                <a:schemeClr val="bg2">
                  <a:alpha val="50000"/>
                </a:schemeClr>
              </a:outerShdw>
            </a:effectLst>
          </p:spPr>
          <p:txBody>
            <a:bodyPr/>
            <a:lstStyle/>
            <a:p>
              <a:pPr>
                <a:defRPr/>
              </a:pPr>
              <a:endParaRPr lang="en-IN"/>
            </a:p>
          </p:txBody>
        </p:sp>
        <p:sp>
          <p:nvSpPr>
            <p:cNvPr id="553992" name="Line 8"/>
            <p:cNvSpPr>
              <a:spLocks noChangeShapeType="1"/>
            </p:cNvSpPr>
            <p:nvPr/>
          </p:nvSpPr>
          <p:spPr bwMode="auto">
            <a:xfrm flipV="1">
              <a:off x="2881" y="663"/>
              <a:ext cx="0" cy="1633"/>
            </a:xfrm>
            <a:prstGeom prst="line">
              <a:avLst/>
            </a:prstGeom>
            <a:noFill/>
            <a:ln w="28575">
              <a:solidFill>
                <a:srgbClr val="FFFF00"/>
              </a:solidFill>
              <a:round/>
              <a:headEnd/>
              <a:tailEnd/>
            </a:ln>
            <a:effectLst>
              <a:outerShdw dist="107763" dir="2700000" algn="ctr" rotWithShape="0">
                <a:schemeClr val="bg2">
                  <a:alpha val="50000"/>
                </a:schemeClr>
              </a:outerShdw>
            </a:effectLst>
          </p:spPr>
          <p:txBody>
            <a:bodyPr/>
            <a:lstStyle/>
            <a:p>
              <a:pPr>
                <a:defRPr/>
              </a:pPr>
              <a:endParaRPr lang="en-IN"/>
            </a:p>
          </p:txBody>
        </p:sp>
        <p:sp>
          <p:nvSpPr>
            <p:cNvPr id="553993" name="Line 9"/>
            <p:cNvSpPr>
              <a:spLocks noChangeShapeType="1"/>
            </p:cNvSpPr>
            <p:nvPr/>
          </p:nvSpPr>
          <p:spPr bwMode="auto">
            <a:xfrm>
              <a:off x="2926" y="2432"/>
              <a:ext cx="2585" cy="0"/>
            </a:xfrm>
            <a:prstGeom prst="line">
              <a:avLst/>
            </a:prstGeom>
            <a:noFill/>
            <a:ln w="28575">
              <a:solidFill>
                <a:srgbClr val="FFFF00"/>
              </a:solidFill>
              <a:round/>
              <a:headEnd/>
              <a:tailEnd/>
            </a:ln>
            <a:effectLst>
              <a:outerShdw dist="107763" dir="2700000" algn="ctr" rotWithShape="0">
                <a:schemeClr val="bg2">
                  <a:alpha val="50000"/>
                </a:schemeClr>
              </a:outerShdw>
            </a:effectLst>
          </p:spPr>
          <p:txBody>
            <a:bodyPr/>
            <a:lstStyle/>
            <a:p>
              <a:pPr>
                <a:defRPr/>
              </a:pPr>
              <a:endParaRPr lang="en-IN"/>
            </a:p>
          </p:txBody>
        </p:sp>
        <p:sp>
          <p:nvSpPr>
            <p:cNvPr id="553994" name="Line 10"/>
            <p:cNvSpPr>
              <a:spLocks noChangeShapeType="1"/>
            </p:cNvSpPr>
            <p:nvPr/>
          </p:nvSpPr>
          <p:spPr bwMode="auto">
            <a:xfrm flipH="1">
              <a:off x="204" y="2432"/>
              <a:ext cx="2586" cy="0"/>
            </a:xfrm>
            <a:prstGeom prst="line">
              <a:avLst/>
            </a:prstGeom>
            <a:noFill/>
            <a:ln w="28575">
              <a:solidFill>
                <a:srgbClr val="FFFF00"/>
              </a:solidFill>
              <a:round/>
              <a:headEnd/>
              <a:tailEnd/>
            </a:ln>
            <a:effectLst>
              <a:outerShdw dist="107763" dir="2700000" algn="ctr" rotWithShape="0">
                <a:schemeClr val="bg2">
                  <a:alpha val="50000"/>
                </a:schemeClr>
              </a:outerShdw>
            </a:effectLst>
          </p:spPr>
          <p:txBody>
            <a:bodyPr/>
            <a:lstStyle/>
            <a:p>
              <a:pPr>
                <a:defRPr/>
              </a:pPr>
              <a:endParaRPr lang="en-IN"/>
            </a:p>
          </p:txBody>
        </p:sp>
      </p:grpSp>
      <p:sp>
        <p:nvSpPr>
          <p:cNvPr id="553995" name="Text Box 11"/>
          <p:cNvSpPr txBox="1">
            <a:spLocks noChangeArrowheads="1"/>
          </p:cNvSpPr>
          <p:nvPr/>
        </p:nvSpPr>
        <p:spPr bwMode="auto">
          <a:xfrm>
            <a:off x="2197100" y="1308100"/>
            <a:ext cx="2160411" cy="915988"/>
          </a:xfrm>
          <a:prstGeom prst="rect">
            <a:avLst/>
          </a:prstGeom>
          <a:noFill/>
          <a:ln w="9525">
            <a:noFill/>
            <a:miter lim="800000"/>
            <a:headEnd/>
            <a:tailEnd/>
          </a:ln>
        </p:spPr>
        <p:txBody>
          <a:bodyPr>
            <a:spAutoFit/>
          </a:bodyPr>
          <a:lstStyle/>
          <a:p>
            <a:pPr algn="ctr">
              <a:buClrTx/>
              <a:buSzTx/>
              <a:buFontTx/>
              <a:buNone/>
            </a:pPr>
            <a:r>
              <a:rPr lang="en-US" sz="1800">
                <a:latin typeface="Arial" charset="0"/>
              </a:rPr>
              <a:t>NATIONAL SURVEILLANCE AND RESPONSE</a:t>
            </a:r>
          </a:p>
        </p:txBody>
      </p:sp>
      <p:sp>
        <p:nvSpPr>
          <p:cNvPr id="553996" name="Text Box 12"/>
          <p:cNvSpPr txBox="1">
            <a:spLocks noChangeArrowheads="1"/>
          </p:cNvSpPr>
          <p:nvPr/>
        </p:nvSpPr>
        <p:spPr bwMode="auto">
          <a:xfrm>
            <a:off x="4859867" y="1268414"/>
            <a:ext cx="2232378" cy="1190625"/>
          </a:xfrm>
          <a:prstGeom prst="rect">
            <a:avLst/>
          </a:prstGeom>
          <a:noFill/>
          <a:ln w="9525">
            <a:noFill/>
            <a:miter lim="800000"/>
            <a:headEnd/>
            <a:tailEnd/>
          </a:ln>
        </p:spPr>
        <p:txBody>
          <a:bodyPr>
            <a:spAutoFit/>
          </a:bodyPr>
          <a:lstStyle/>
          <a:p>
            <a:pPr algn="ctr">
              <a:buClrTx/>
              <a:buSzTx/>
              <a:buFontTx/>
              <a:buNone/>
            </a:pPr>
            <a:r>
              <a:rPr lang="en-US" sz="1800">
                <a:latin typeface="Arial" charset="0"/>
              </a:rPr>
              <a:t>WHO GLOBAL ALERT AND RESPONSE SYSTEM</a:t>
            </a:r>
          </a:p>
        </p:txBody>
      </p:sp>
      <p:sp>
        <p:nvSpPr>
          <p:cNvPr id="553997" name="Text Box 13"/>
          <p:cNvSpPr txBox="1">
            <a:spLocks noChangeArrowheads="1"/>
          </p:cNvSpPr>
          <p:nvPr/>
        </p:nvSpPr>
        <p:spPr bwMode="auto">
          <a:xfrm>
            <a:off x="6444545" y="2532064"/>
            <a:ext cx="2087033" cy="1190625"/>
          </a:xfrm>
          <a:prstGeom prst="rect">
            <a:avLst/>
          </a:prstGeom>
          <a:noFill/>
          <a:ln w="9525">
            <a:noFill/>
            <a:miter lim="800000"/>
            <a:headEnd/>
            <a:tailEnd/>
          </a:ln>
        </p:spPr>
        <p:txBody>
          <a:bodyPr>
            <a:spAutoFit/>
          </a:bodyPr>
          <a:lstStyle/>
          <a:p>
            <a:pPr algn="ctr">
              <a:buClrTx/>
              <a:buSzTx/>
              <a:buFontTx/>
              <a:buNone/>
            </a:pPr>
            <a:r>
              <a:rPr lang="en-GB" sz="1800">
                <a:latin typeface="Arial" charset="0"/>
              </a:rPr>
              <a:t>THREAT-SPECIFIC CONTROL PROGRAMMES</a:t>
            </a:r>
          </a:p>
        </p:txBody>
      </p:sp>
      <p:sp>
        <p:nvSpPr>
          <p:cNvPr id="553998" name="Text Box 14"/>
          <p:cNvSpPr txBox="1">
            <a:spLocks noChangeArrowheads="1"/>
          </p:cNvSpPr>
          <p:nvPr/>
        </p:nvSpPr>
        <p:spPr bwMode="auto">
          <a:xfrm>
            <a:off x="684390" y="2840039"/>
            <a:ext cx="2304344" cy="915987"/>
          </a:xfrm>
          <a:prstGeom prst="rect">
            <a:avLst/>
          </a:prstGeom>
          <a:noFill/>
          <a:ln w="9525">
            <a:noFill/>
            <a:miter lim="800000"/>
            <a:headEnd/>
            <a:tailEnd/>
          </a:ln>
        </p:spPr>
        <p:txBody>
          <a:bodyPr>
            <a:spAutoFit/>
          </a:bodyPr>
          <a:lstStyle/>
          <a:p>
            <a:pPr algn="ctr">
              <a:buClrTx/>
              <a:buSzTx/>
              <a:buFontTx/>
              <a:buNone/>
            </a:pPr>
            <a:r>
              <a:rPr lang="en-GB" sz="1800">
                <a:latin typeface="Arial" charset="0"/>
              </a:rPr>
              <a:t>INTERNATIONAL TRAVELS AND TRANSPORTS</a:t>
            </a:r>
          </a:p>
        </p:txBody>
      </p:sp>
      <p:sp>
        <p:nvSpPr>
          <p:cNvPr id="553999" name="Text Box 15"/>
          <p:cNvSpPr txBox="1">
            <a:spLocks noChangeArrowheads="1"/>
          </p:cNvSpPr>
          <p:nvPr/>
        </p:nvSpPr>
        <p:spPr bwMode="auto">
          <a:xfrm>
            <a:off x="3060700" y="5411789"/>
            <a:ext cx="2878667" cy="504825"/>
          </a:xfrm>
          <a:prstGeom prst="rect">
            <a:avLst/>
          </a:prstGeom>
          <a:solidFill>
            <a:srgbClr val="000066"/>
          </a:solidFill>
          <a:ln w="9525">
            <a:noFill/>
            <a:miter lim="800000"/>
            <a:headEnd/>
            <a:tailEnd/>
          </a:ln>
        </p:spPr>
        <p:txBody>
          <a:bodyPr>
            <a:spAutoFit/>
          </a:bodyPr>
          <a:lstStyle/>
          <a:p>
            <a:pPr algn="ctr">
              <a:lnSpc>
                <a:spcPct val="150000"/>
              </a:lnSpc>
              <a:buClrTx/>
              <a:buSzTx/>
              <a:buFontTx/>
              <a:buNone/>
            </a:pPr>
            <a:r>
              <a:rPr lang="en-GB" sz="1800">
                <a:solidFill>
                  <a:schemeClr val="bg1"/>
                </a:solidFill>
                <a:latin typeface="Arial" charset="0"/>
              </a:rPr>
              <a:t>GLOBAL PARTNERSHIP</a:t>
            </a:r>
          </a:p>
        </p:txBody>
      </p:sp>
      <p:grpSp>
        <p:nvGrpSpPr>
          <p:cNvPr id="4" name="Group 16"/>
          <p:cNvGrpSpPr>
            <a:grpSpLocks/>
          </p:cNvGrpSpPr>
          <p:nvPr/>
        </p:nvGrpSpPr>
        <p:grpSpPr bwMode="auto">
          <a:xfrm>
            <a:off x="4354689" y="1052513"/>
            <a:ext cx="4608689" cy="2952750"/>
            <a:chOff x="2744" y="663"/>
            <a:chExt cx="2903" cy="1860"/>
          </a:xfrm>
        </p:grpSpPr>
        <p:sp>
          <p:nvSpPr>
            <p:cNvPr id="27663" name="Freeform 17"/>
            <p:cNvSpPr>
              <a:spLocks/>
            </p:cNvSpPr>
            <p:nvPr/>
          </p:nvSpPr>
          <p:spPr bwMode="auto">
            <a:xfrm>
              <a:off x="2744" y="663"/>
              <a:ext cx="2767" cy="1860"/>
            </a:xfrm>
            <a:custGeom>
              <a:avLst/>
              <a:gdLst>
                <a:gd name="T0" fmla="*/ 2993 w 2993"/>
                <a:gd name="T1" fmla="*/ 1769 h 2064"/>
                <a:gd name="T2" fmla="*/ 408 w 2993"/>
                <a:gd name="T3" fmla="*/ 1769 h 2064"/>
                <a:gd name="T4" fmla="*/ 544 w 2993"/>
                <a:gd name="T5" fmla="*/ 0 h 2064"/>
                <a:gd name="T6" fmla="*/ 0 60000 65536"/>
                <a:gd name="T7" fmla="*/ 0 60000 65536"/>
                <a:gd name="T8" fmla="*/ 0 60000 65536"/>
                <a:gd name="T9" fmla="*/ 0 w 2993"/>
                <a:gd name="T10" fmla="*/ 0 h 2064"/>
                <a:gd name="T11" fmla="*/ 2993 w 2993"/>
                <a:gd name="T12" fmla="*/ 2064 h 2064"/>
              </a:gdLst>
              <a:ahLst/>
              <a:cxnLst>
                <a:cxn ang="T6">
                  <a:pos x="T0" y="T1"/>
                </a:cxn>
                <a:cxn ang="T7">
                  <a:pos x="T2" y="T3"/>
                </a:cxn>
                <a:cxn ang="T8">
                  <a:pos x="T4" y="T5"/>
                </a:cxn>
              </a:cxnLst>
              <a:rect l="T9" t="T10" r="T11" b="T12"/>
              <a:pathLst>
                <a:path w="2993" h="2064">
                  <a:moveTo>
                    <a:pt x="2993" y="1769"/>
                  </a:moveTo>
                  <a:cubicBezTo>
                    <a:pt x="1904" y="1916"/>
                    <a:pt x="816" y="2064"/>
                    <a:pt x="408" y="1769"/>
                  </a:cubicBezTo>
                  <a:cubicBezTo>
                    <a:pt x="0" y="1474"/>
                    <a:pt x="272" y="737"/>
                    <a:pt x="544" y="0"/>
                  </a:cubicBezTo>
                </a:path>
              </a:pathLst>
            </a:custGeom>
            <a:noFill/>
            <a:ln w="9525">
              <a:solidFill>
                <a:srgbClr val="FF0000"/>
              </a:solidFill>
              <a:round/>
              <a:headEnd/>
              <a:tailEnd/>
            </a:ln>
          </p:spPr>
          <p:txBody>
            <a:bodyPr/>
            <a:lstStyle/>
            <a:p>
              <a:endParaRPr lang="en-IN"/>
            </a:p>
          </p:txBody>
        </p:sp>
        <p:sp>
          <p:nvSpPr>
            <p:cNvPr id="27664" name="Text Box 18"/>
            <p:cNvSpPr txBox="1">
              <a:spLocks noChangeArrowheads="1"/>
            </p:cNvSpPr>
            <p:nvPr/>
          </p:nvSpPr>
          <p:spPr bwMode="auto">
            <a:xfrm>
              <a:off x="4468" y="845"/>
              <a:ext cx="1179" cy="577"/>
            </a:xfrm>
            <a:prstGeom prst="rect">
              <a:avLst/>
            </a:prstGeom>
            <a:noFill/>
            <a:ln w="9525">
              <a:noFill/>
              <a:miter lim="800000"/>
              <a:headEnd/>
              <a:tailEnd/>
            </a:ln>
          </p:spPr>
          <p:txBody>
            <a:bodyPr>
              <a:spAutoFit/>
            </a:bodyPr>
            <a:lstStyle/>
            <a:p>
              <a:pPr algn="ctr">
                <a:buClrTx/>
                <a:buSzTx/>
                <a:buFontTx/>
                <a:buNone/>
              </a:pPr>
              <a:r>
                <a:rPr lang="en-GB" sz="1800" i="1">
                  <a:solidFill>
                    <a:srgbClr val="FF0000"/>
                  </a:solidFill>
                  <a:latin typeface="Arial" charset="0"/>
                </a:rPr>
                <a:t>International initiatives and networking </a:t>
              </a:r>
            </a:p>
          </p:txBody>
        </p:sp>
      </p:grpSp>
      <p:grpSp>
        <p:nvGrpSpPr>
          <p:cNvPr id="5" name="Group 19"/>
          <p:cNvGrpSpPr>
            <a:grpSpLocks/>
          </p:cNvGrpSpPr>
          <p:nvPr/>
        </p:nvGrpSpPr>
        <p:grpSpPr bwMode="auto">
          <a:xfrm>
            <a:off x="252590" y="1052513"/>
            <a:ext cx="4607277" cy="2952750"/>
            <a:chOff x="159" y="663"/>
            <a:chExt cx="2903" cy="1860"/>
          </a:xfrm>
        </p:grpSpPr>
        <p:sp>
          <p:nvSpPr>
            <p:cNvPr id="27661" name="Freeform 20"/>
            <p:cNvSpPr>
              <a:spLocks/>
            </p:cNvSpPr>
            <p:nvPr/>
          </p:nvSpPr>
          <p:spPr bwMode="auto">
            <a:xfrm>
              <a:off x="250" y="663"/>
              <a:ext cx="2812" cy="1860"/>
            </a:xfrm>
            <a:custGeom>
              <a:avLst/>
              <a:gdLst>
                <a:gd name="T0" fmla="*/ 0 w 2925"/>
                <a:gd name="T1" fmla="*/ 1769 h 2064"/>
                <a:gd name="T2" fmla="*/ 2540 w 2925"/>
                <a:gd name="T3" fmla="*/ 1769 h 2064"/>
                <a:gd name="T4" fmla="*/ 2313 w 2925"/>
                <a:gd name="T5" fmla="*/ 0 h 2064"/>
                <a:gd name="T6" fmla="*/ 0 60000 65536"/>
                <a:gd name="T7" fmla="*/ 0 60000 65536"/>
                <a:gd name="T8" fmla="*/ 0 60000 65536"/>
                <a:gd name="T9" fmla="*/ 0 w 2925"/>
                <a:gd name="T10" fmla="*/ 0 h 2064"/>
                <a:gd name="T11" fmla="*/ 2925 w 2925"/>
                <a:gd name="T12" fmla="*/ 2064 h 2064"/>
              </a:gdLst>
              <a:ahLst/>
              <a:cxnLst>
                <a:cxn ang="T6">
                  <a:pos x="T0" y="T1"/>
                </a:cxn>
                <a:cxn ang="T7">
                  <a:pos x="T2" y="T3"/>
                </a:cxn>
                <a:cxn ang="T8">
                  <a:pos x="T4" y="T5"/>
                </a:cxn>
              </a:cxnLst>
              <a:rect l="T9" t="T10" r="T11" b="T12"/>
              <a:pathLst>
                <a:path w="2925" h="2064">
                  <a:moveTo>
                    <a:pt x="0" y="1769"/>
                  </a:moveTo>
                  <a:cubicBezTo>
                    <a:pt x="1077" y="1916"/>
                    <a:pt x="2155" y="2064"/>
                    <a:pt x="2540" y="1769"/>
                  </a:cubicBezTo>
                  <a:cubicBezTo>
                    <a:pt x="2925" y="1474"/>
                    <a:pt x="2619" y="737"/>
                    <a:pt x="2313" y="0"/>
                  </a:cubicBezTo>
                </a:path>
              </a:pathLst>
            </a:custGeom>
            <a:noFill/>
            <a:ln w="12700">
              <a:solidFill>
                <a:srgbClr val="FF0000"/>
              </a:solidFill>
              <a:round/>
              <a:headEnd/>
              <a:tailEnd/>
            </a:ln>
          </p:spPr>
          <p:txBody>
            <a:bodyPr/>
            <a:lstStyle/>
            <a:p>
              <a:endParaRPr lang="en-IN"/>
            </a:p>
          </p:txBody>
        </p:sp>
        <p:sp>
          <p:nvSpPr>
            <p:cNvPr id="27662" name="Text Box 21"/>
            <p:cNvSpPr txBox="1">
              <a:spLocks noChangeArrowheads="1"/>
            </p:cNvSpPr>
            <p:nvPr/>
          </p:nvSpPr>
          <p:spPr bwMode="auto">
            <a:xfrm>
              <a:off x="159" y="935"/>
              <a:ext cx="1179" cy="577"/>
            </a:xfrm>
            <a:prstGeom prst="rect">
              <a:avLst/>
            </a:prstGeom>
            <a:noFill/>
            <a:ln w="9525">
              <a:noFill/>
              <a:miter lim="800000"/>
              <a:headEnd/>
              <a:tailEnd/>
            </a:ln>
          </p:spPr>
          <p:txBody>
            <a:bodyPr>
              <a:spAutoFit/>
            </a:bodyPr>
            <a:lstStyle/>
            <a:p>
              <a:pPr algn="ctr">
                <a:buClrTx/>
                <a:buSzTx/>
                <a:buFontTx/>
                <a:buNone/>
              </a:pPr>
              <a:r>
                <a:rPr lang="en-GB" sz="1800" i="1">
                  <a:solidFill>
                    <a:srgbClr val="FF0000"/>
                  </a:solidFill>
                  <a:latin typeface="Arial" charset="0"/>
                </a:rPr>
                <a:t>National Capacity Strengthening </a:t>
              </a:r>
            </a:p>
          </p:txBody>
        </p:sp>
      </p:grpSp>
      <p:sp>
        <p:nvSpPr>
          <p:cNvPr id="27659" name="Text Box 22"/>
          <p:cNvSpPr txBox="1">
            <a:spLocks noChangeArrowheads="1"/>
          </p:cNvSpPr>
          <p:nvPr/>
        </p:nvSpPr>
        <p:spPr bwMode="auto">
          <a:xfrm>
            <a:off x="1703212" y="0"/>
            <a:ext cx="6048022" cy="904863"/>
          </a:xfrm>
          <a:prstGeom prst="rect">
            <a:avLst/>
          </a:prstGeom>
          <a:noFill/>
          <a:ln w="9525">
            <a:noFill/>
            <a:miter lim="800000"/>
            <a:headEnd/>
            <a:tailEnd/>
          </a:ln>
        </p:spPr>
        <p:txBody>
          <a:bodyPr>
            <a:spAutoFit/>
          </a:bodyPr>
          <a:lstStyle/>
          <a:p>
            <a:pPr algn="ctr">
              <a:lnSpc>
                <a:spcPct val="120000"/>
              </a:lnSpc>
              <a:buClrTx/>
              <a:buSzTx/>
              <a:buFontTx/>
              <a:buNone/>
            </a:pPr>
            <a:r>
              <a:rPr lang="en-US" sz="2400" b="0" dirty="0">
                <a:solidFill>
                  <a:srgbClr val="00B050"/>
                </a:solidFill>
                <a:latin typeface="Arial Black" pitchFamily="34" charset="0"/>
              </a:rPr>
              <a:t>IHR Strategic Implementation Plan </a:t>
            </a:r>
          </a:p>
          <a:p>
            <a:pPr algn="ctr">
              <a:lnSpc>
                <a:spcPct val="120000"/>
              </a:lnSpc>
              <a:buClrTx/>
              <a:buSzTx/>
              <a:buFontTx/>
              <a:buNone/>
            </a:pPr>
            <a:r>
              <a:rPr lang="en-US" sz="2000" b="0" dirty="0">
                <a:solidFill>
                  <a:schemeClr val="accent5">
                    <a:lumMod val="75000"/>
                  </a:schemeClr>
                </a:solidFill>
                <a:latin typeface="Arial" charset="0"/>
              </a:rPr>
              <a:t> </a:t>
            </a:r>
            <a:r>
              <a:rPr lang="en-US" sz="2000" b="0" i="1" dirty="0">
                <a:solidFill>
                  <a:schemeClr val="accent5">
                    <a:lumMod val="75000"/>
                  </a:schemeClr>
                </a:solidFill>
                <a:latin typeface="Arial" charset="0"/>
              </a:rPr>
              <a:t>if IHR was a lighthouse …</a:t>
            </a:r>
          </a:p>
        </p:txBody>
      </p:sp>
      <p:sp>
        <p:nvSpPr>
          <p:cNvPr id="554007" name="Text Box 23"/>
          <p:cNvSpPr txBox="1">
            <a:spLocks noChangeArrowheads="1"/>
          </p:cNvSpPr>
          <p:nvPr/>
        </p:nvSpPr>
        <p:spPr bwMode="auto">
          <a:xfrm>
            <a:off x="4715934" y="4300539"/>
            <a:ext cx="2736145" cy="650875"/>
          </a:xfrm>
          <a:prstGeom prst="rect">
            <a:avLst/>
          </a:prstGeom>
          <a:solidFill>
            <a:schemeClr val="bg1"/>
          </a:solidFill>
          <a:ln w="9525">
            <a:solidFill>
              <a:srgbClr val="FF0000"/>
            </a:solidFill>
            <a:miter lim="800000"/>
            <a:headEnd/>
            <a:tailEnd/>
          </a:ln>
        </p:spPr>
        <p:txBody>
          <a:bodyPr>
            <a:spAutoFit/>
          </a:bodyPr>
          <a:lstStyle/>
          <a:p>
            <a:pPr algn="ctr">
              <a:spcBef>
                <a:spcPct val="0"/>
              </a:spcBef>
              <a:buClrTx/>
              <a:buSzTx/>
              <a:buFontTx/>
              <a:buNone/>
            </a:pPr>
            <a:r>
              <a:rPr lang="en-GB" sz="1800">
                <a:latin typeface="Arial" charset="0"/>
              </a:rPr>
              <a:t> LEGAL PROCEDURES</a:t>
            </a:r>
          </a:p>
          <a:p>
            <a:pPr algn="ctr">
              <a:spcBef>
                <a:spcPct val="0"/>
              </a:spcBef>
              <a:buClrTx/>
              <a:buSzTx/>
              <a:buFontTx/>
              <a:buNone/>
            </a:pPr>
            <a:r>
              <a:rPr lang="en-GB" sz="1800">
                <a:latin typeface="Arial" charset="0"/>
              </a:rPr>
              <a:t>AND MONITORING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53999"/>
                                        </p:tgtEl>
                                        <p:attrNameLst>
                                          <p:attrName>style.visibility</p:attrName>
                                        </p:attrNameLst>
                                      </p:cBhvr>
                                      <p:to>
                                        <p:strVal val="visible"/>
                                      </p:to>
                                    </p:set>
                                    <p:anim calcmode="lin" valueType="num">
                                      <p:cBhvr additive="base">
                                        <p:cTn id="16" dur="500" fill="hold"/>
                                        <p:tgtEl>
                                          <p:spTgt spid="553999"/>
                                        </p:tgtEl>
                                        <p:attrNameLst>
                                          <p:attrName>ppt_x</p:attrName>
                                        </p:attrNameLst>
                                      </p:cBhvr>
                                      <p:tavLst>
                                        <p:tav tm="0">
                                          <p:val>
                                            <p:strVal val="#ppt_x"/>
                                          </p:val>
                                        </p:tav>
                                        <p:tav tm="100000">
                                          <p:val>
                                            <p:strVal val="#ppt_x"/>
                                          </p:val>
                                        </p:tav>
                                      </p:tavLst>
                                    </p:anim>
                                    <p:anim calcmode="lin" valueType="num">
                                      <p:cBhvr additive="base">
                                        <p:cTn id="17" dur="500" fill="hold"/>
                                        <p:tgtEl>
                                          <p:spTgt spid="55399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3998"/>
                                        </p:tgtEl>
                                        <p:attrNameLst>
                                          <p:attrName>style.visibility</p:attrName>
                                        </p:attrNameLst>
                                      </p:cBhvr>
                                      <p:to>
                                        <p:strVal val="visible"/>
                                      </p:to>
                                    </p:set>
                                    <p:animEffect transition="in" filter="wipe(left)">
                                      <p:cBhvr>
                                        <p:cTn id="22" dur="500"/>
                                        <p:tgtEl>
                                          <p:spTgt spid="55399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3995"/>
                                        </p:tgtEl>
                                        <p:attrNameLst>
                                          <p:attrName>style.visibility</p:attrName>
                                        </p:attrNameLst>
                                      </p:cBhvr>
                                      <p:to>
                                        <p:strVal val="visible"/>
                                      </p:to>
                                    </p:set>
                                    <p:animEffect transition="in" filter="wipe(left)">
                                      <p:cBhvr>
                                        <p:cTn id="27" dur="500"/>
                                        <p:tgtEl>
                                          <p:spTgt spid="55399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53996"/>
                                        </p:tgtEl>
                                        <p:attrNameLst>
                                          <p:attrName>style.visibility</p:attrName>
                                        </p:attrNameLst>
                                      </p:cBhvr>
                                      <p:to>
                                        <p:strVal val="visible"/>
                                      </p:to>
                                    </p:set>
                                    <p:animEffect transition="in" filter="wipe(left)">
                                      <p:cBhvr>
                                        <p:cTn id="32" dur="500"/>
                                        <p:tgtEl>
                                          <p:spTgt spid="55399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53997"/>
                                        </p:tgtEl>
                                        <p:attrNameLst>
                                          <p:attrName>style.visibility</p:attrName>
                                        </p:attrNameLst>
                                      </p:cBhvr>
                                      <p:to>
                                        <p:strVal val="visible"/>
                                      </p:to>
                                    </p:set>
                                    <p:animEffect transition="in" filter="wipe(left)">
                                      <p:cBhvr>
                                        <p:cTn id="37" dur="500"/>
                                        <p:tgtEl>
                                          <p:spTgt spid="55399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54007"/>
                                        </p:tgtEl>
                                        <p:attrNameLst>
                                          <p:attrName>style.visibility</p:attrName>
                                        </p:attrNameLst>
                                      </p:cBhvr>
                                      <p:to>
                                        <p:strVal val="visible"/>
                                      </p:to>
                                    </p:set>
                                    <p:animEffect transition="in" filter="wipe(left)">
                                      <p:cBhvr>
                                        <p:cTn id="52" dur="500"/>
                                        <p:tgtEl>
                                          <p:spTgt spid="554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95" grpId="0"/>
      <p:bldP spid="553996" grpId="0"/>
      <p:bldP spid="553997" grpId="0"/>
      <p:bldP spid="553998" grpId="0"/>
      <p:bldP spid="553999" grpId="0" animBg="1"/>
      <p:bldP spid="55400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normAutofit fontScale="90000"/>
          </a:bodyPr>
          <a:lstStyle/>
          <a:p>
            <a:r>
              <a:rPr lang="en-GB" dirty="0" smtClean="0">
                <a:solidFill>
                  <a:srgbClr val="00B050"/>
                </a:solidFill>
                <a:latin typeface="Arial" pitchFamily="34" charset="0"/>
                <a:cs typeface="Arial" pitchFamily="34" charset="0"/>
              </a:rPr>
              <a:t>IHR Implementation Plan</a:t>
            </a:r>
            <a:br>
              <a:rPr lang="en-GB" dirty="0" smtClean="0">
                <a:solidFill>
                  <a:srgbClr val="00B050"/>
                </a:solidFill>
                <a:latin typeface="Arial" pitchFamily="34" charset="0"/>
                <a:cs typeface="Arial" pitchFamily="34" charset="0"/>
              </a:rPr>
            </a:br>
            <a:endParaRPr lang="en-IN" dirty="0"/>
          </a:p>
        </p:txBody>
      </p:sp>
      <p:sp>
        <p:nvSpPr>
          <p:cNvPr id="3" name="Rectangle 2"/>
          <p:cNvSpPr/>
          <p:nvPr/>
        </p:nvSpPr>
        <p:spPr>
          <a:xfrm>
            <a:off x="381000" y="1371600"/>
            <a:ext cx="8458200" cy="4995214"/>
          </a:xfrm>
          <a:prstGeom prst="rect">
            <a:avLst/>
          </a:prstGeom>
        </p:spPr>
        <p:txBody>
          <a:bodyPr wrap="square">
            <a:spAutoFit/>
          </a:bodyPr>
          <a:lstStyle/>
          <a:p>
            <a:pPr marL="342900" indent="-342900">
              <a:lnSpc>
                <a:spcPct val="90000"/>
              </a:lnSpc>
              <a:buClrTx/>
              <a:buSzTx/>
              <a:buFont typeface="Wingdings" pitchFamily="2" charset="2"/>
              <a:buChar char="Ø"/>
            </a:pPr>
            <a:r>
              <a:rPr lang="en-GB" altLang="zh-CN" b="1" dirty="0" smtClean="0">
                <a:solidFill>
                  <a:srgbClr val="0070C0"/>
                </a:solidFill>
                <a:latin typeface="Arial" charset="0"/>
                <a:ea typeface="SimSun" pitchFamily="2" charset="-122"/>
              </a:rPr>
              <a:t>Global partnership</a:t>
            </a:r>
            <a:r>
              <a:rPr lang="en-US" altLang="zh-CN" b="1" dirty="0" smtClean="0">
                <a:solidFill>
                  <a:srgbClr val="0070C0"/>
                </a:solidFill>
                <a:latin typeface="Arial" charset="0"/>
                <a:ea typeface="SimSun" pitchFamily="2" charset="-122"/>
              </a:rPr>
              <a:t> </a:t>
            </a:r>
          </a:p>
          <a:p>
            <a:pPr marL="342900" indent="-342900">
              <a:lnSpc>
                <a:spcPct val="90000"/>
              </a:lnSpc>
              <a:buClrTx/>
              <a:buSzTx/>
              <a:buFontTx/>
              <a:buAutoNum type="arabicPeriod"/>
            </a:pPr>
            <a:endParaRPr lang="en-GB" altLang="zh-CN" dirty="0" smtClean="0">
              <a:latin typeface="Arial" charset="0"/>
              <a:ea typeface="SimSun" pitchFamily="2" charset="-122"/>
            </a:endParaRP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Foster global partnerships </a:t>
            </a:r>
          </a:p>
          <a:p>
            <a:pPr marL="342900" indent="-342900">
              <a:lnSpc>
                <a:spcPct val="90000"/>
              </a:lnSpc>
              <a:buClrTx/>
              <a:buSzTx/>
              <a:buFontTx/>
              <a:buNone/>
            </a:pPr>
            <a:endParaRPr lang="en-US" altLang="zh-CN" dirty="0" smtClean="0">
              <a:latin typeface="Arial" charset="0"/>
              <a:ea typeface="SimSun" pitchFamily="2" charset="-122"/>
            </a:endParaRPr>
          </a:p>
          <a:p>
            <a:pPr marL="342900" indent="-342900">
              <a:lnSpc>
                <a:spcPct val="40000"/>
              </a:lnSpc>
              <a:buClrTx/>
              <a:buSzTx/>
              <a:buFontTx/>
              <a:buNone/>
            </a:pPr>
            <a:endParaRPr lang="en-GB" altLang="zh-CN" b="1" dirty="0" smtClean="0">
              <a:solidFill>
                <a:srgbClr val="0070C0"/>
              </a:solidFill>
              <a:latin typeface="Arial" charset="0"/>
              <a:ea typeface="SimSun" pitchFamily="2" charset="-122"/>
            </a:endParaRPr>
          </a:p>
          <a:p>
            <a:pPr marL="342900" indent="-342900">
              <a:lnSpc>
                <a:spcPct val="40000"/>
              </a:lnSpc>
              <a:buClrTx/>
              <a:buSzTx/>
              <a:buFont typeface="Wingdings" pitchFamily="2" charset="2"/>
              <a:buChar char="Ø"/>
            </a:pPr>
            <a:r>
              <a:rPr lang="en-GB" altLang="zh-CN" b="1" dirty="0" smtClean="0">
                <a:solidFill>
                  <a:srgbClr val="0070C0"/>
                </a:solidFill>
                <a:latin typeface="Arial" charset="0"/>
                <a:ea typeface="SimSun" pitchFamily="2" charset="-122"/>
              </a:rPr>
              <a:t>Strengthen national capacity </a:t>
            </a:r>
          </a:p>
          <a:p>
            <a:pPr marL="342900" indent="-342900">
              <a:lnSpc>
                <a:spcPct val="40000"/>
              </a:lnSpc>
              <a:buClrTx/>
              <a:buSzTx/>
            </a:pPr>
            <a:endParaRPr lang="en-GB" altLang="zh-CN" b="1" dirty="0" smtClean="0">
              <a:solidFill>
                <a:srgbClr val="0070C0"/>
              </a:solidFill>
              <a:latin typeface="Arial" charset="0"/>
              <a:ea typeface="SimSun" pitchFamily="2" charset="-122"/>
            </a:endParaRP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Strengthen national disease surveillance, prevention, control and response systems</a:t>
            </a:r>
            <a:r>
              <a:rPr lang="en-US" altLang="zh-CN" dirty="0" smtClean="0">
                <a:latin typeface="Arial" charset="0"/>
                <a:ea typeface="SimSun" pitchFamily="2" charset="-122"/>
              </a:rPr>
              <a:t> </a:t>
            </a:r>
            <a:endParaRPr lang="en-GB" altLang="zh-CN" dirty="0" smtClean="0">
              <a:latin typeface="Arial" charset="0"/>
              <a:ea typeface="SimSun" pitchFamily="2" charset="-122"/>
            </a:endParaRP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Strengthen public health capacities in travel and transport, including routine measures and emergency preparedness at points of entry</a:t>
            </a:r>
            <a:r>
              <a:rPr lang="en-US" altLang="zh-CN" dirty="0" smtClean="0">
                <a:latin typeface="Arial" charset="0"/>
                <a:ea typeface="SimSun" pitchFamily="2" charset="-122"/>
              </a:rPr>
              <a:t> </a:t>
            </a:r>
          </a:p>
          <a:p>
            <a:pPr marL="342900" indent="-342900">
              <a:lnSpc>
                <a:spcPct val="90000"/>
              </a:lnSpc>
              <a:buClrTx/>
              <a:buSzTx/>
              <a:buFontTx/>
              <a:buNone/>
            </a:pPr>
            <a:endParaRPr lang="en-GB" altLang="zh-CN" dirty="0" smtClean="0">
              <a:solidFill>
                <a:srgbClr val="FF0000"/>
              </a:solidFill>
              <a:latin typeface="Arial" charset="0"/>
              <a:ea typeface="SimSun" pitchFamily="2" charset="-122"/>
            </a:endParaRPr>
          </a:p>
          <a:p>
            <a:pPr marL="342900" indent="-342900">
              <a:lnSpc>
                <a:spcPct val="90000"/>
              </a:lnSpc>
              <a:buClrTx/>
              <a:buSzTx/>
              <a:buFontTx/>
              <a:buNone/>
            </a:pPr>
            <a:endParaRPr lang="en-GB" altLang="zh-CN" dirty="0" smtClean="0">
              <a:solidFill>
                <a:srgbClr val="FF0000"/>
              </a:solidFill>
              <a:latin typeface="Arial" charset="0"/>
              <a:ea typeface="SimSun" pitchFamily="2" charset="-122"/>
            </a:endParaRPr>
          </a:p>
          <a:p>
            <a:pPr marL="342900" indent="-342900">
              <a:lnSpc>
                <a:spcPct val="60000"/>
              </a:lnSpc>
              <a:buClrTx/>
              <a:buSzTx/>
              <a:buFont typeface="Wingdings" pitchFamily="2" charset="2"/>
              <a:buChar char="Ø"/>
            </a:pPr>
            <a:r>
              <a:rPr lang="en-GB" altLang="zh-CN" b="1" dirty="0" smtClean="0">
                <a:solidFill>
                  <a:srgbClr val="0070C0"/>
                </a:solidFill>
                <a:latin typeface="Arial" charset="0"/>
                <a:ea typeface="SimSun" pitchFamily="2" charset="-122"/>
              </a:rPr>
              <a:t>Prevent and respond to international public health emergencies</a:t>
            </a:r>
            <a:r>
              <a:rPr lang="en-US" altLang="zh-CN" b="1" dirty="0" smtClean="0">
                <a:solidFill>
                  <a:srgbClr val="0070C0"/>
                </a:solidFill>
                <a:latin typeface="Arial" charset="0"/>
                <a:ea typeface="SimSun" pitchFamily="2" charset="-122"/>
              </a:rPr>
              <a:t> </a:t>
            </a:r>
          </a:p>
          <a:p>
            <a:pPr marL="342900" indent="-342900">
              <a:lnSpc>
                <a:spcPct val="90000"/>
              </a:lnSpc>
              <a:buClrTx/>
              <a:buSzTx/>
              <a:buFontTx/>
              <a:buNone/>
            </a:pPr>
            <a:endParaRPr lang="en-GB" altLang="zh-CN" dirty="0" smtClean="0">
              <a:latin typeface="Arial" charset="0"/>
              <a:ea typeface="SimSun" pitchFamily="2" charset="-122"/>
            </a:endParaRP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Strengthen who global alert and response system</a:t>
            </a:r>
            <a:r>
              <a:rPr lang="en-US" altLang="zh-CN" dirty="0" smtClean="0">
                <a:latin typeface="Arial" charset="0"/>
                <a:ea typeface="SimSun" pitchFamily="2" charset="-122"/>
              </a:rPr>
              <a:t> </a:t>
            </a: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Strengthen threat-specific international control programmes</a:t>
            </a:r>
          </a:p>
          <a:p>
            <a:pPr marL="342900" indent="-342900">
              <a:lnSpc>
                <a:spcPct val="90000"/>
              </a:lnSpc>
              <a:buClrTx/>
              <a:buSzTx/>
              <a:buFontTx/>
              <a:buNone/>
            </a:pPr>
            <a:endParaRPr lang="en-US" altLang="zh-CN" dirty="0" smtClean="0">
              <a:latin typeface="Arial" charset="0"/>
              <a:ea typeface="SimSun" pitchFamily="2" charset="-122"/>
            </a:endParaRPr>
          </a:p>
          <a:p>
            <a:pPr marL="342900" indent="-342900">
              <a:lnSpc>
                <a:spcPct val="60000"/>
              </a:lnSpc>
              <a:buClrTx/>
              <a:buSzTx/>
              <a:buFont typeface="Wingdings" pitchFamily="2" charset="2"/>
              <a:buChar char="Ø"/>
            </a:pPr>
            <a:r>
              <a:rPr lang="en-GB" altLang="zh-CN" b="1" dirty="0" smtClean="0">
                <a:solidFill>
                  <a:srgbClr val="0070C0"/>
                </a:solidFill>
                <a:latin typeface="Arial" charset="0"/>
                <a:ea typeface="SimSun" pitchFamily="2" charset="-122"/>
              </a:rPr>
              <a:t>Legal issues and monitoring</a:t>
            </a:r>
          </a:p>
          <a:p>
            <a:pPr marL="342900" indent="-342900">
              <a:lnSpc>
                <a:spcPct val="90000"/>
              </a:lnSpc>
              <a:buClrTx/>
              <a:buSzTx/>
              <a:buFontTx/>
              <a:buNone/>
            </a:pPr>
            <a:endParaRPr lang="en-GB" altLang="zh-CN" dirty="0" smtClean="0">
              <a:latin typeface="Arial" charset="0"/>
              <a:ea typeface="SimSun" pitchFamily="2" charset="-122"/>
            </a:endParaRP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Sustain rights, obligations and procedures </a:t>
            </a:r>
          </a:p>
          <a:p>
            <a:pPr marL="342900" indent="-342900">
              <a:lnSpc>
                <a:spcPct val="90000"/>
              </a:lnSpc>
              <a:buClrTx/>
              <a:buSzTx/>
              <a:buFont typeface="Courier New" pitchFamily="49" charset="0"/>
              <a:buChar char="o"/>
            </a:pPr>
            <a:r>
              <a:rPr lang="en-GB" altLang="zh-CN" dirty="0" smtClean="0">
                <a:latin typeface="Arial" charset="0"/>
                <a:ea typeface="SimSun" pitchFamily="2" charset="-122"/>
              </a:rPr>
              <a:t>Conduct studies and monitor progress </a:t>
            </a:r>
            <a:endParaRPr lang="en-GB" dirty="0">
              <a:latin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xfrm>
            <a:off x="457200" y="0"/>
            <a:ext cx="8229600" cy="1417638"/>
          </a:xfrm>
        </p:spPr>
        <p:txBody>
          <a:bodyPr>
            <a:normAutofit/>
          </a:bodyPr>
          <a:lstStyle/>
          <a:p>
            <a:pPr eaLnBrk="1" hangingPunct="1">
              <a:defRPr/>
            </a:pPr>
            <a:r>
              <a:rPr lang="en-GB" sz="3200" b="0" dirty="0" smtClean="0">
                <a:solidFill>
                  <a:srgbClr val="FF0000"/>
                </a:solidFill>
                <a:latin typeface="Arial" pitchFamily="34" charset="0"/>
                <a:cs typeface="Arial" pitchFamily="34" charset="0"/>
              </a:rPr>
              <a:t>The IHR foster global partnership</a:t>
            </a:r>
          </a:p>
        </p:txBody>
      </p:sp>
      <p:sp>
        <p:nvSpPr>
          <p:cNvPr id="29699" name="Rectangle 3"/>
          <p:cNvSpPr>
            <a:spLocks noGrp="1" noChangeArrowheads="1"/>
          </p:cNvSpPr>
          <p:nvPr>
            <p:ph type="body" idx="1"/>
          </p:nvPr>
        </p:nvSpPr>
        <p:spPr>
          <a:xfrm>
            <a:off x="529168" y="1427164"/>
            <a:ext cx="8204200" cy="4308475"/>
          </a:xfrm>
        </p:spPr>
        <p:txBody>
          <a:bodyPr>
            <a:normAutofit fontScale="77500" lnSpcReduction="20000"/>
          </a:bodyPr>
          <a:lstStyle/>
          <a:p>
            <a:pPr eaLnBrk="1" hangingPunct="1">
              <a:spcBef>
                <a:spcPct val="35000"/>
              </a:spcBef>
            </a:pPr>
            <a:r>
              <a:rPr lang="en-GB" smtClean="0"/>
              <a:t>Other intergovernmental organizations:</a:t>
            </a:r>
          </a:p>
          <a:p>
            <a:pPr lvl="1" eaLnBrk="1" hangingPunct="1">
              <a:spcBef>
                <a:spcPct val="35000"/>
              </a:spcBef>
            </a:pPr>
            <a:r>
              <a:rPr lang="en-GB" smtClean="0"/>
              <a:t>	UN system (e.g. FAO, IAEA, ICAO, IMO, UNWTO)</a:t>
            </a:r>
          </a:p>
          <a:p>
            <a:pPr lvl="1" eaLnBrk="1" hangingPunct="1">
              <a:spcBef>
                <a:spcPct val="35000"/>
              </a:spcBef>
            </a:pPr>
            <a:r>
              <a:rPr lang="en-GB" smtClean="0"/>
              <a:t>	others: regional (e.g. EU, ASEAN, MERCOSUR), technical (e.g. OIE)</a:t>
            </a:r>
          </a:p>
          <a:p>
            <a:pPr eaLnBrk="1" hangingPunct="1">
              <a:spcBef>
                <a:spcPct val="35000"/>
              </a:spcBef>
            </a:pPr>
            <a:r>
              <a:rPr lang="en-GB" smtClean="0"/>
              <a:t>Development agencies:</a:t>
            </a:r>
          </a:p>
          <a:p>
            <a:pPr lvl="1" eaLnBrk="1" hangingPunct="1">
              <a:spcBef>
                <a:spcPct val="35000"/>
              </a:spcBef>
            </a:pPr>
            <a:r>
              <a:rPr lang="en-GB" smtClean="0"/>
              <a:t>	governments, banks</a:t>
            </a:r>
          </a:p>
          <a:p>
            <a:pPr eaLnBrk="1" hangingPunct="1">
              <a:spcBef>
                <a:spcPct val="35000"/>
              </a:spcBef>
            </a:pPr>
            <a:r>
              <a:rPr lang="en-GB" smtClean="0"/>
              <a:t>WHO Collaborating centres</a:t>
            </a:r>
          </a:p>
          <a:p>
            <a:pPr eaLnBrk="1" hangingPunct="1">
              <a:spcBef>
                <a:spcPct val="35000"/>
              </a:spcBef>
            </a:pPr>
            <a:r>
              <a:rPr lang="en-GB" smtClean="0"/>
              <a:t>Academics &amp; professional associations</a:t>
            </a:r>
          </a:p>
          <a:p>
            <a:pPr eaLnBrk="1" hangingPunct="1">
              <a:spcBef>
                <a:spcPct val="35000"/>
              </a:spcBef>
            </a:pPr>
            <a:r>
              <a:rPr lang="en-GB" smtClean="0"/>
              <a:t>Industry associations (e.g. IATA, ISF)</a:t>
            </a:r>
          </a:p>
          <a:p>
            <a:pPr eaLnBrk="1" hangingPunct="1">
              <a:spcBef>
                <a:spcPct val="35000"/>
              </a:spcBef>
            </a:pPr>
            <a:r>
              <a:rPr lang="en-GB" smtClean="0"/>
              <a:t>NGOs and Foundations</a:t>
            </a:r>
          </a:p>
        </p:txBody>
      </p:sp>
      <p:pic>
        <p:nvPicPr>
          <p:cNvPr id="29700" name="Picture 4" descr="Orissa-Danida2"/>
          <p:cNvPicPr>
            <a:picLocks noChangeAspect="1" noChangeArrowheads="1"/>
          </p:cNvPicPr>
          <p:nvPr/>
        </p:nvPicPr>
        <p:blipFill>
          <a:blip r:embed="rId3"/>
          <a:srcRect l="5394" t="-438" r="4272" b="5104"/>
          <a:stretch>
            <a:fillRect/>
          </a:stretch>
        </p:blipFill>
        <p:spPr bwMode="auto">
          <a:xfrm>
            <a:off x="5888567" y="3021014"/>
            <a:ext cx="3255433" cy="2998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457200" y="0"/>
            <a:ext cx="8229600" cy="1143000"/>
          </a:xfrm>
        </p:spPr>
        <p:txBody>
          <a:bodyPr>
            <a:normAutofit/>
          </a:bodyPr>
          <a:lstStyle/>
          <a:p>
            <a:pPr eaLnBrk="1" hangingPunct="1">
              <a:defRPr/>
            </a:pPr>
            <a:r>
              <a:rPr lang="en-GB" sz="3200" b="0" dirty="0" smtClean="0">
                <a:solidFill>
                  <a:srgbClr val="FF0000"/>
                </a:solidFill>
                <a:latin typeface="Arial" pitchFamily="34" charset="0"/>
                <a:cs typeface="Arial" pitchFamily="34" charset="0"/>
              </a:rPr>
              <a:t>Containment at source</a:t>
            </a:r>
          </a:p>
        </p:txBody>
      </p:sp>
      <p:sp>
        <p:nvSpPr>
          <p:cNvPr id="31747" name="Rectangle 3"/>
          <p:cNvSpPr>
            <a:spLocks noGrp="1" noChangeArrowheads="1"/>
          </p:cNvSpPr>
          <p:nvPr>
            <p:ph type="body" sz="half" idx="1"/>
          </p:nvPr>
        </p:nvSpPr>
        <p:spPr>
          <a:xfrm>
            <a:off x="503767" y="1887539"/>
            <a:ext cx="5112455" cy="3576637"/>
          </a:xfrm>
        </p:spPr>
        <p:txBody>
          <a:bodyPr>
            <a:normAutofit/>
          </a:bodyPr>
          <a:lstStyle/>
          <a:p>
            <a:pPr marL="465138" indent="-465138" defTabSz="1042988" eaLnBrk="1" hangingPunct="1">
              <a:lnSpc>
                <a:spcPct val="90000"/>
              </a:lnSpc>
              <a:spcBef>
                <a:spcPct val="40000"/>
              </a:spcBef>
              <a:buNone/>
            </a:pPr>
            <a:r>
              <a:rPr lang="en-GB" sz="2900" b="1" dirty="0" smtClean="0">
                <a:solidFill>
                  <a:srgbClr val="A50021"/>
                </a:solidFill>
              </a:rPr>
              <a:t>Rapid response at the source is:</a:t>
            </a:r>
            <a:endParaRPr lang="en-GB" sz="2900" b="1" dirty="0" smtClean="0"/>
          </a:p>
          <a:p>
            <a:pPr marL="465138" indent="-465138" defTabSz="1042988" eaLnBrk="1" hangingPunct="1">
              <a:lnSpc>
                <a:spcPct val="90000"/>
              </a:lnSpc>
              <a:spcBef>
                <a:spcPct val="40000"/>
              </a:spcBef>
            </a:pPr>
            <a:endParaRPr lang="en-GB" sz="2400" dirty="0" smtClean="0"/>
          </a:p>
          <a:p>
            <a:pPr marL="465138" indent="-465138" defTabSz="1042988" eaLnBrk="1" hangingPunct="1">
              <a:lnSpc>
                <a:spcPct val="90000"/>
              </a:lnSpc>
              <a:spcBef>
                <a:spcPct val="40000"/>
              </a:spcBef>
            </a:pPr>
            <a:r>
              <a:rPr lang="en-GB" sz="2400" dirty="0" smtClean="0"/>
              <a:t>The most effective way to secure maximum protection against international spread of diseases </a:t>
            </a:r>
          </a:p>
          <a:p>
            <a:pPr marL="465138" indent="-465138" defTabSz="1042988" eaLnBrk="1" hangingPunct="1">
              <a:lnSpc>
                <a:spcPct val="90000"/>
              </a:lnSpc>
              <a:spcBef>
                <a:spcPct val="40000"/>
              </a:spcBef>
            </a:pPr>
            <a:r>
              <a:rPr lang="en-GB" sz="2400" dirty="0" smtClean="0"/>
              <a:t>key to limiting unnecessary health-based restrictions on trade and travel</a:t>
            </a:r>
          </a:p>
        </p:txBody>
      </p:sp>
      <p:sp>
        <p:nvSpPr>
          <p:cNvPr id="31749" name="Rectangle 5"/>
          <p:cNvSpPr>
            <a:spLocks noChangeArrowheads="1"/>
          </p:cNvSpPr>
          <p:nvPr/>
        </p:nvSpPr>
        <p:spPr bwMode="auto">
          <a:xfrm>
            <a:off x="386645" y="1528764"/>
            <a:ext cx="8503356" cy="947737"/>
          </a:xfrm>
          <a:prstGeom prst="rect">
            <a:avLst/>
          </a:prstGeom>
          <a:noFill/>
          <a:ln w="9525">
            <a:noFill/>
            <a:miter lim="800000"/>
            <a:headEnd/>
            <a:tailEnd/>
          </a:ln>
        </p:spPr>
        <p:txBody>
          <a:bodyPr lIns="0" tIns="0" rIns="0" bIns="0"/>
          <a:lstStyle/>
          <a:p>
            <a:pPr algn="ctr" defTabSz="1042988">
              <a:spcBef>
                <a:spcPct val="40000"/>
              </a:spcBef>
              <a:buClr>
                <a:srgbClr val="1E7FB8"/>
              </a:buClr>
              <a:buSzTx/>
              <a:buFont typeface="Wingdings" pitchFamily="2" charset="2"/>
              <a:buNone/>
            </a:pPr>
            <a:endParaRPr lang="en-US" sz="3400" b="0">
              <a:latin typeface="Arial" charset="0"/>
            </a:endParaRPr>
          </a:p>
        </p:txBody>
      </p:sp>
      <p:pic>
        <p:nvPicPr>
          <p:cNvPr id="2050" name="Picture 2" descr="C:\Users\HP\Downloads\download (30).jpg"/>
          <p:cNvPicPr>
            <a:picLocks noChangeAspect="1" noChangeArrowheads="1"/>
          </p:cNvPicPr>
          <p:nvPr/>
        </p:nvPicPr>
        <p:blipFill>
          <a:blip r:embed="rId3"/>
          <a:srcRect/>
          <a:stretch>
            <a:fillRect/>
          </a:stretch>
        </p:blipFill>
        <p:spPr bwMode="auto">
          <a:xfrm>
            <a:off x="5791200" y="2362200"/>
            <a:ext cx="3200400" cy="28956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a:xfrm>
            <a:off x="1024467" y="152401"/>
            <a:ext cx="7095067" cy="685800"/>
          </a:xfrm>
        </p:spPr>
        <p:txBody>
          <a:bodyPr>
            <a:normAutofit/>
          </a:bodyPr>
          <a:lstStyle/>
          <a:p>
            <a:pPr eaLnBrk="1" hangingPunct="1">
              <a:defRPr/>
            </a:pPr>
            <a:r>
              <a:rPr lang="en-GB" sz="3200" dirty="0" smtClean="0">
                <a:solidFill>
                  <a:srgbClr val="FF0000"/>
                </a:solidFill>
              </a:rPr>
              <a:t>Importance of national  capacity</a:t>
            </a:r>
          </a:p>
        </p:txBody>
      </p:sp>
      <p:sp>
        <p:nvSpPr>
          <p:cNvPr id="32771" name="Rectangle 3"/>
          <p:cNvSpPr>
            <a:spLocks noGrp="1" noChangeArrowheads="1"/>
          </p:cNvSpPr>
          <p:nvPr>
            <p:ph type="body" idx="1"/>
          </p:nvPr>
        </p:nvSpPr>
        <p:spPr>
          <a:xfrm>
            <a:off x="160867" y="1143000"/>
            <a:ext cx="5455356" cy="5486400"/>
          </a:xfrm>
        </p:spPr>
        <p:txBody>
          <a:bodyPr>
            <a:normAutofit fontScale="92500" lnSpcReduction="20000"/>
          </a:bodyPr>
          <a:lstStyle/>
          <a:p>
            <a:pPr eaLnBrk="1" hangingPunct="1">
              <a:buNone/>
            </a:pPr>
            <a:r>
              <a:rPr lang="en-GB" sz="1900" dirty="0" smtClean="0"/>
              <a:t>	</a:t>
            </a:r>
            <a:r>
              <a:rPr lang="en-GB" sz="2300" dirty="0" smtClean="0">
                <a:latin typeface="Arial" pitchFamily="34" charset="0"/>
                <a:cs typeface="Arial" pitchFamily="34" charset="0"/>
              </a:rPr>
              <a:t>The best way to prevent international spread of diseases is to detect public health events early and implement effective response actions when the problem is small</a:t>
            </a:r>
          </a:p>
          <a:p>
            <a:pPr lvl="1" eaLnBrk="1" hangingPunct="1"/>
            <a:endParaRPr lang="en-GB" sz="1900" dirty="0" smtClean="0">
              <a:solidFill>
                <a:schemeClr val="hlink"/>
              </a:solidFill>
            </a:endParaRPr>
          </a:p>
          <a:p>
            <a:pPr lvl="1" eaLnBrk="1" hangingPunct="1"/>
            <a:r>
              <a:rPr lang="en-GB" sz="2400" dirty="0" smtClean="0">
                <a:solidFill>
                  <a:schemeClr val="hlink"/>
                </a:solidFill>
              </a:rPr>
              <a:t>Early detection of unusual disease events</a:t>
            </a:r>
            <a:r>
              <a:rPr lang="en-GB" sz="2400" dirty="0" smtClean="0"/>
              <a:t> by effective national surveillance (both disease and event based)</a:t>
            </a:r>
          </a:p>
          <a:p>
            <a:pPr lvl="1" eaLnBrk="1" hangingPunct="1"/>
            <a:endParaRPr lang="en-GB" sz="2400" dirty="0" smtClean="0">
              <a:solidFill>
                <a:schemeClr val="hlink"/>
              </a:solidFill>
            </a:endParaRPr>
          </a:p>
          <a:p>
            <a:pPr lvl="1" eaLnBrk="1" hangingPunct="1"/>
            <a:r>
              <a:rPr lang="en-GB" sz="2400" dirty="0" smtClean="0">
                <a:solidFill>
                  <a:schemeClr val="hlink"/>
                </a:solidFill>
              </a:rPr>
              <a:t>Systems to ensure response</a:t>
            </a:r>
            <a:r>
              <a:rPr lang="en-GB" sz="2400" dirty="0" smtClean="0"/>
              <a:t> (investigation, control measures) at all levels (local, regional, and national)</a:t>
            </a:r>
          </a:p>
          <a:p>
            <a:pPr lvl="1" eaLnBrk="1" hangingPunct="1"/>
            <a:endParaRPr lang="en-GB" sz="2400" dirty="0" smtClean="0">
              <a:solidFill>
                <a:srgbClr val="FF0000"/>
              </a:solidFill>
            </a:endParaRPr>
          </a:p>
          <a:p>
            <a:pPr lvl="1" eaLnBrk="1" hangingPunct="1"/>
            <a:r>
              <a:rPr lang="en-GB" sz="2400" dirty="0" smtClean="0">
                <a:solidFill>
                  <a:srgbClr val="FF0000"/>
                </a:solidFill>
              </a:rPr>
              <a:t>Routine measures and emergency response at ports, airports and ground crossings.</a:t>
            </a:r>
          </a:p>
        </p:txBody>
      </p:sp>
      <p:pic>
        <p:nvPicPr>
          <p:cNvPr id="32772" name="Picture 4" descr="Uige2005 022"/>
          <p:cNvPicPr>
            <a:picLocks noChangeAspect="1" noChangeArrowheads="1"/>
          </p:cNvPicPr>
          <p:nvPr/>
        </p:nvPicPr>
        <p:blipFill>
          <a:blip r:embed="rId3"/>
          <a:srcRect/>
          <a:stretch>
            <a:fillRect/>
          </a:stretch>
        </p:blipFill>
        <p:spPr bwMode="auto">
          <a:xfrm>
            <a:off x="5849056" y="1155701"/>
            <a:ext cx="3294944" cy="35591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normAutofit/>
          </a:bodyPr>
          <a:lstStyle/>
          <a:p>
            <a:pPr algn="l"/>
            <a:r>
              <a:rPr lang="en-GB" sz="2400" dirty="0" smtClean="0">
                <a:solidFill>
                  <a:srgbClr val="FF0000"/>
                </a:solidFill>
                <a:latin typeface="Arial" pitchFamily="34" charset="0"/>
                <a:cs typeface="Arial" pitchFamily="34" charset="0"/>
              </a:rPr>
              <a:t>Core capacity requirements for designated points of entry </a:t>
            </a:r>
            <a:br>
              <a:rPr lang="en-GB" sz="2400" dirty="0" smtClean="0">
                <a:solidFill>
                  <a:srgbClr val="FF0000"/>
                </a:solidFill>
                <a:latin typeface="Arial" pitchFamily="34" charset="0"/>
                <a:cs typeface="Arial" pitchFamily="34" charset="0"/>
              </a:rPr>
            </a:br>
            <a:r>
              <a:rPr lang="en-GB" sz="2400" dirty="0" smtClean="0">
                <a:solidFill>
                  <a:srgbClr val="FF0000"/>
                </a:solidFill>
                <a:latin typeface="Arial" pitchFamily="34" charset="0"/>
                <a:cs typeface="Arial" pitchFamily="34" charset="0"/>
              </a:rPr>
              <a:t/>
            </a:r>
            <a:br>
              <a:rPr lang="en-GB" sz="2400" dirty="0" smtClean="0">
                <a:solidFill>
                  <a:srgbClr val="FF0000"/>
                </a:solidFill>
                <a:latin typeface="Arial" pitchFamily="34" charset="0"/>
                <a:cs typeface="Arial" pitchFamily="34" charset="0"/>
              </a:rPr>
            </a:br>
            <a:endParaRPr lang="en-IN" sz="2400" dirty="0"/>
          </a:p>
        </p:txBody>
      </p:sp>
      <p:sp>
        <p:nvSpPr>
          <p:cNvPr id="3" name="Rectangle 2"/>
          <p:cNvSpPr/>
          <p:nvPr/>
        </p:nvSpPr>
        <p:spPr>
          <a:xfrm>
            <a:off x="381000" y="1143000"/>
            <a:ext cx="8458200" cy="3194721"/>
          </a:xfrm>
          <a:prstGeom prst="rect">
            <a:avLst/>
          </a:prstGeom>
        </p:spPr>
        <p:txBody>
          <a:bodyPr wrap="square">
            <a:spAutoFit/>
          </a:bodyPr>
          <a:lstStyle/>
          <a:p>
            <a:pPr>
              <a:lnSpc>
                <a:spcPct val="90000"/>
              </a:lnSpc>
              <a:buFont typeface="Wingdings" pitchFamily="2" charset="2"/>
              <a:buChar char="Ø"/>
            </a:pPr>
            <a:r>
              <a:rPr lang="en-GB" sz="2400" b="1" dirty="0" smtClean="0">
                <a:solidFill>
                  <a:srgbClr val="0070C0"/>
                </a:solidFill>
                <a:latin typeface="Arial" pitchFamily="34" charset="0"/>
                <a:cs typeface="Arial" pitchFamily="34" charset="0"/>
              </a:rPr>
              <a:t>Designation of points of entry</a:t>
            </a:r>
          </a:p>
          <a:p>
            <a:pPr lvl="1">
              <a:lnSpc>
                <a:spcPct val="90000"/>
              </a:lnSpc>
            </a:pPr>
            <a:endParaRPr lang="en-GB" sz="2000" dirty="0" smtClean="0">
              <a:latin typeface="Arial" pitchFamily="34" charset="0"/>
              <a:cs typeface="Arial" pitchFamily="34" charset="0"/>
            </a:endParaRPr>
          </a:p>
          <a:p>
            <a:pPr lvl="1">
              <a:lnSpc>
                <a:spcPct val="90000"/>
              </a:lnSpc>
              <a:buFont typeface="Wingdings" pitchFamily="2" charset="2"/>
              <a:buChar char="§"/>
            </a:pPr>
            <a:r>
              <a:rPr lang="en-GB" sz="2000" dirty="0" smtClean="0">
                <a:latin typeface="Arial" pitchFamily="34" charset="0"/>
                <a:cs typeface="Arial" pitchFamily="34" charset="0"/>
              </a:rPr>
              <a:t> States Parties </a:t>
            </a:r>
            <a:r>
              <a:rPr lang="en-GB" sz="2000" dirty="0" smtClean="0">
                <a:solidFill>
                  <a:srgbClr val="FF0000"/>
                </a:solidFill>
                <a:latin typeface="Arial" pitchFamily="34" charset="0"/>
                <a:cs typeface="Arial" pitchFamily="34" charset="0"/>
              </a:rPr>
              <a:t>shall</a:t>
            </a:r>
            <a:r>
              <a:rPr lang="en-GB" sz="2000" dirty="0" smtClean="0">
                <a:latin typeface="Arial" pitchFamily="34" charset="0"/>
                <a:cs typeface="Arial" pitchFamily="34" charset="0"/>
              </a:rPr>
              <a:t> </a:t>
            </a:r>
            <a:r>
              <a:rPr lang="en-GB" sz="2000" dirty="0" smtClean="0">
                <a:solidFill>
                  <a:srgbClr val="FF0000"/>
                </a:solidFill>
                <a:latin typeface="Arial" pitchFamily="34" charset="0"/>
                <a:cs typeface="Arial" pitchFamily="34" charset="0"/>
              </a:rPr>
              <a:t>designate Airports and Ports</a:t>
            </a:r>
            <a:r>
              <a:rPr lang="en-GB" sz="2000" dirty="0" smtClean="0">
                <a:latin typeface="Arial" pitchFamily="34" charset="0"/>
                <a:cs typeface="Arial" pitchFamily="34" charset="0"/>
              </a:rPr>
              <a:t> for developing capacities </a:t>
            </a:r>
          </a:p>
          <a:p>
            <a:pPr lvl="1">
              <a:lnSpc>
                <a:spcPct val="90000"/>
              </a:lnSpc>
            </a:pPr>
            <a:endParaRPr lang="en-GB" sz="2000" dirty="0" smtClean="0">
              <a:latin typeface="Arial" pitchFamily="34" charset="0"/>
              <a:cs typeface="Arial" pitchFamily="34" charset="0"/>
            </a:endParaRPr>
          </a:p>
          <a:p>
            <a:pPr lvl="1">
              <a:lnSpc>
                <a:spcPct val="90000"/>
              </a:lnSpc>
              <a:buFont typeface="Wingdings" pitchFamily="2" charset="2"/>
              <a:buChar char="§"/>
            </a:pPr>
            <a:endParaRPr lang="en-GB" sz="2000" dirty="0" smtClean="0">
              <a:latin typeface="Arial" pitchFamily="34" charset="0"/>
              <a:cs typeface="Arial" pitchFamily="34" charset="0"/>
            </a:endParaRPr>
          </a:p>
          <a:p>
            <a:pPr lvl="1">
              <a:lnSpc>
                <a:spcPct val="90000"/>
              </a:lnSpc>
              <a:buFont typeface="Wingdings" pitchFamily="2" charset="2"/>
              <a:buChar char="§"/>
            </a:pPr>
            <a:r>
              <a:rPr lang="en-GB" sz="2000" dirty="0" smtClean="0">
                <a:latin typeface="Arial" pitchFamily="34" charset="0"/>
                <a:cs typeface="Arial" pitchFamily="34" charset="0"/>
              </a:rPr>
              <a:t>States Parties where justified for PH reasons, </a:t>
            </a:r>
            <a:r>
              <a:rPr lang="en-GB" sz="2000" dirty="0" smtClean="0">
                <a:solidFill>
                  <a:srgbClr val="FF0000"/>
                </a:solidFill>
                <a:latin typeface="Arial" pitchFamily="34" charset="0"/>
                <a:cs typeface="Arial" pitchFamily="34" charset="0"/>
              </a:rPr>
              <a:t>may</a:t>
            </a:r>
            <a:r>
              <a:rPr lang="en-GB" sz="2000" dirty="0" smtClean="0">
                <a:latin typeface="Arial" pitchFamily="34" charset="0"/>
                <a:cs typeface="Arial" pitchFamily="34" charset="0"/>
              </a:rPr>
              <a:t> </a:t>
            </a:r>
            <a:r>
              <a:rPr lang="en-GB" sz="2000" dirty="0" smtClean="0">
                <a:solidFill>
                  <a:srgbClr val="FF0000"/>
                </a:solidFill>
                <a:latin typeface="Arial" pitchFamily="34" charset="0"/>
                <a:cs typeface="Arial" pitchFamily="34" charset="0"/>
              </a:rPr>
              <a:t>designate ground crossings</a:t>
            </a:r>
            <a:r>
              <a:rPr lang="en-GB" sz="2000" dirty="0" smtClean="0">
                <a:latin typeface="Arial" pitchFamily="34" charset="0"/>
                <a:cs typeface="Arial" pitchFamily="34" charset="0"/>
              </a:rPr>
              <a:t> for developing capacities  taking into consideration volume and frequency of international traffic and public health risks of the areas in which international traffic originates. </a:t>
            </a:r>
          </a:p>
          <a:p>
            <a:pPr lvl="1">
              <a:lnSpc>
                <a:spcPct val="90000"/>
              </a:lnSpc>
            </a:pPr>
            <a:endParaRPr lang="en-GB" sz="2000"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72943"/>
            <a:ext cx="8382000" cy="3194721"/>
          </a:xfrm>
          <a:prstGeom prst="rect">
            <a:avLst/>
          </a:prstGeom>
        </p:spPr>
        <p:txBody>
          <a:bodyPr wrap="square">
            <a:spAutoFit/>
          </a:bodyPr>
          <a:lstStyle/>
          <a:p>
            <a:pPr lvl="1">
              <a:lnSpc>
                <a:spcPct val="90000"/>
              </a:lnSpc>
              <a:buFont typeface="Wingdings" pitchFamily="2" charset="2"/>
              <a:buChar char="§"/>
            </a:pPr>
            <a:r>
              <a:rPr lang="en-GB" sz="2000" dirty="0" smtClean="0">
                <a:solidFill>
                  <a:srgbClr val="FF0000"/>
                </a:solidFill>
                <a:latin typeface="Arial" pitchFamily="34" charset="0"/>
                <a:cs typeface="Arial" pitchFamily="34" charset="0"/>
              </a:rPr>
              <a:t> States Parties sharing common borders</a:t>
            </a:r>
            <a:r>
              <a:rPr lang="en-GB" sz="2000" dirty="0" smtClean="0">
                <a:latin typeface="Arial" pitchFamily="34" charset="0"/>
                <a:cs typeface="Arial" pitchFamily="34" charset="0"/>
              </a:rPr>
              <a:t> should consider:</a:t>
            </a:r>
          </a:p>
          <a:p>
            <a:pPr lvl="2">
              <a:lnSpc>
                <a:spcPct val="90000"/>
              </a:lnSpc>
            </a:pPr>
            <a:endParaRPr lang="en-GB" sz="2000" dirty="0" smtClean="0">
              <a:latin typeface="Arial" pitchFamily="34" charset="0"/>
              <a:cs typeface="Arial" pitchFamily="34" charset="0"/>
            </a:endParaRPr>
          </a:p>
          <a:p>
            <a:pPr lvl="2">
              <a:lnSpc>
                <a:spcPct val="90000"/>
              </a:lnSpc>
            </a:pPr>
            <a:r>
              <a:rPr lang="en-GB" sz="2000" dirty="0" smtClean="0">
                <a:latin typeface="Arial" pitchFamily="34" charset="0"/>
                <a:cs typeface="Arial" pitchFamily="34" charset="0"/>
              </a:rPr>
              <a:t>- Bilateral and multilateral agreements</a:t>
            </a:r>
          </a:p>
          <a:p>
            <a:pPr lvl="2">
              <a:lnSpc>
                <a:spcPct val="90000"/>
              </a:lnSpc>
            </a:pPr>
            <a:r>
              <a:rPr lang="en-GB" sz="2000" dirty="0" smtClean="0">
                <a:latin typeface="Arial" pitchFamily="34" charset="0"/>
                <a:cs typeface="Arial" pitchFamily="34" charset="0"/>
              </a:rPr>
              <a:t>- Joint designation of adjacent ground crossing for capacities </a:t>
            </a:r>
          </a:p>
          <a:p>
            <a:pPr lvl="1">
              <a:lnSpc>
                <a:spcPct val="90000"/>
              </a:lnSpc>
            </a:pPr>
            <a:endParaRPr lang="en-GB" sz="2000" dirty="0" smtClean="0">
              <a:latin typeface="Arial" pitchFamily="34" charset="0"/>
              <a:cs typeface="Arial" pitchFamily="34" charset="0"/>
            </a:endParaRPr>
          </a:p>
          <a:p>
            <a:pPr lvl="1">
              <a:lnSpc>
                <a:spcPct val="90000"/>
              </a:lnSpc>
              <a:buFont typeface="Wingdings" pitchFamily="2" charset="2"/>
              <a:buChar char="§"/>
            </a:pPr>
            <a:r>
              <a:rPr lang="en-GB" sz="2000" dirty="0" smtClean="0">
                <a:latin typeface="Arial" pitchFamily="34" charset="0"/>
                <a:cs typeface="Arial" pitchFamily="34" charset="0"/>
              </a:rPr>
              <a:t> Identify competent authority for each designated point of entry</a:t>
            </a:r>
          </a:p>
          <a:p>
            <a:pPr>
              <a:lnSpc>
                <a:spcPct val="90000"/>
              </a:lnSpc>
            </a:pPr>
            <a:r>
              <a:rPr lang="en-GB" sz="2000" dirty="0" smtClean="0">
                <a:latin typeface="Arial" pitchFamily="34" charset="0"/>
                <a:cs typeface="Arial" pitchFamily="34" charset="0"/>
              </a:rPr>
              <a:t> </a:t>
            </a:r>
          </a:p>
          <a:p>
            <a:pPr>
              <a:lnSpc>
                <a:spcPct val="90000"/>
              </a:lnSpc>
              <a:buFont typeface="Wingdings" pitchFamily="2" charset="2"/>
              <a:buChar char="Ø"/>
            </a:pPr>
            <a:r>
              <a:rPr lang="en-GB" sz="2400" b="1" dirty="0" smtClean="0">
                <a:solidFill>
                  <a:srgbClr val="0070C0"/>
                </a:solidFill>
                <a:latin typeface="Arial" pitchFamily="34" charset="0"/>
                <a:cs typeface="Arial" pitchFamily="34" charset="0"/>
              </a:rPr>
              <a:t>WHO certification for airports and ports</a:t>
            </a:r>
          </a:p>
          <a:p>
            <a:pPr lvl="1">
              <a:lnSpc>
                <a:spcPct val="90000"/>
              </a:lnSpc>
            </a:pPr>
            <a:endParaRPr lang="en-GB" sz="2000" dirty="0" smtClean="0">
              <a:latin typeface="Arial" pitchFamily="34" charset="0"/>
              <a:cs typeface="Arial" pitchFamily="34" charset="0"/>
            </a:endParaRPr>
          </a:p>
          <a:p>
            <a:pPr lvl="1">
              <a:lnSpc>
                <a:spcPct val="90000"/>
              </a:lnSpc>
            </a:pPr>
            <a:r>
              <a:rPr lang="en-GB" sz="2000" dirty="0" smtClean="0">
                <a:latin typeface="Arial" pitchFamily="34" charset="0"/>
                <a:cs typeface="Arial" pitchFamily="34" charset="0"/>
              </a:rPr>
              <a:t>Under request of State Party WHO may arrange to certify it</a:t>
            </a:r>
          </a:p>
          <a:p>
            <a:pPr lvl="2">
              <a:lnSpc>
                <a:spcPct val="90000"/>
              </a:lnSpc>
            </a:pPr>
            <a:r>
              <a:rPr lang="en-GB" sz="2000" dirty="0" smtClean="0">
                <a:latin typeface="Arial" pitchFamily="34" charset="0"/>
                <a:cs typeface="Arial" pitchFamily="34" charset="0"/>
              </a:rPr>
              <a:t>Need to develop procedures and guidelines by WHO</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val 2"/>
          <p:cNvSpPr>
            <a:spLocks noChangeArrowheads="1"/>
          </p:cNvSpPr>
          <p:nvPr/>
        </p:nvSpPr>
        <p:spPr bwMode="auto">
          <a:xfrm>
            <a:off x="468489" y="1066800"/>
            <a:ext cx="7848600" cy="5486400"/>
          </a:xfrm>
          <a:prstGeom prst="ellipse">
            <a:avLst/>
          </a:prstGeom>
          <a:solidFill>
            <a:srgbClr val="FFFF00"/>
          </a:solidFill>
          <a:ln w="9525">
            <a:solidFill>
              <a:schemeClr val="tx1"/>
            </a:solidFill>
            <a:round/>
            <a:headEnd/>
            <a:tailEnd/>
          </a:ln>
        </p:spPr>
        <p:txBody>
          <a:bodyPr wrap="none" anchor="ctr"/>
          <a:lstStyle/>
          <a:p>
            <a:endParaRPr lang="en-IN"/>
          </a:p>
        </p:txBody>
      </p:sp>
      <p:pic>
        <p:nvPicPr>
          <p:cNvPr id="34819" name="Picture 3" descr="CG2EC"/>
          <p:cNvPicPr>
            <a:picLocks noChangeAspect="1" noChangeArrowheads="1"/>
          </p:cNvPicPr>
          <p:nvPr/>
        </p:nvPicPr>
        <p:blipFill>
          <a:blip r:embed="rId3"/>
          <a:srcRect/>
          <a:stretch>
            <a:fillRect/>
          </a:stretch>
        </p:blipFill>
        <p:spPr bwMode="auto">
          <a:xfrm>
            <a:off x="3059290" y="2708275"/>
            <a:ext cx="1511300" cy="1295400"/>
          </a:xfrm>
          <a:prstGeom prst="rect">
            <a:avLst/>
          </a:prstGeom>
          <a:noFill/>
          <a:ln w="9525">
            <a:noFill/>
            <a:miter lim="800000"/>
            <a:headEnd/>
            <a:tailEnd/>
          </a:ln>
        </p:spPr>
      </p:pic>
      <p:pic>
        <p:nvPicPr>
          <p:cNvPr id="34820" name="Picture 4" descr="PE03680_[1]"/>
          <p:cNvPicPr>
            <a:picLocks noChangeAspect="1" noChangeArrowheads="1"/>
          </p:cNvPicPr>
          <p:nvPr/>
        </p:nvPicPr>
        <p:blipFill>
          <a:blip r:embed="rId4"/>
          <a:srcRect/>
          <a:stretch>
            <a:fillRect/>
          </a:stretch>
        </p:blipFill>
        <p:spPr bwMode="auto">
          <a:xfrm>
            <a:off x="2987323" y="1123951"/>
            <a:ext cx="1151467" cy="792163"/>
          </a:xfrm>
          <a:prstGeom prst="rect">
            <a:avLst/>
          </a:prstGeom>
          <a:noFill/>
          <a:ln w="9525">
            <a:noFill/>
            <a:miter lim="800000"/>
            <a:headEnd/>
            <a:tailEnd/>
          </a:ln>
        </p:spPr>
      </p:pic>
      <p:pic>
        <p:nvPicPr>
          <p:cNvPr id="34821" name="Picture 5" descr="j0282438[1]"/>
          <p:cNvPicPr>
            <a:picLocks noChangeAspect="1" noChangeArrowheads="1"/>
          </p:cNvPicPr>
          <p:nvPr/>
        </p:nvPicPr>
        <p:blipFill>
          <a:blip r:embed="rId5"/>
          <a:srcRect/>
          <a:stretch>
            <a:fillRect/>
          </a:stretch>
        </p:blipFill>
        <p:spPr bwMode="auto">
          <a:xfrm>
            <a:off x="4859867" y="1125538"/>
            <a:ext cx="1152878" cy="946150"/>
          </a:xfrm>
          <a:prstGeom prst="rect">
            <a:avLst/>
          </a:prstGeom>
          <a:noFill/>
          <a:ln w="9525">
            <a:noFill/>
            <a:miter lim="800000"/>
            <a:headEnd/>
            <a:tailEnd/>
          </a:ln>
        </p:spPr>
      </p:pic>
      <p:pic>
        <p:nvPicPr>
          <p:cNvPr id="34822" name="Picture 6" descr="j0383434[1]"/>
          <p:cNvPicPr>
            <a:picLocks noChangeAspect="1" noChangeArrowheads="1"/>
          </p:cNvPicPr>
          <p:nvPr/>
        </p:nvPicPr>
        <p:blipFill>
          <a:blip r:embed="rId6"/>
          <a:srcRect/>
          <a:stretch>
            <a:fillRect/>
          </a:stretch>
        </p:blipFill>
        <p:spPr bwMode="auto">
          <a:xfrm>
            <a:off x="6084711" y="2708275"/>
            <a:ext cx="1223434" cy="1295400"/>
          </a:xfrm>
          <a:prstGeom prst="rect">
            <a:avLst/>
          </a:prstGeom>
          <a:noFill/>
          <a:ln w="9525">
            <a:noFill/>
            <a:miter lim="800000"/>
            <a:headEnd/>
            <a:tailEnd/>
          </a:ln>
        </p:spPr>
      </p:pic>
      <p:pic>
        <p:nvPicPr>
          <p:cNvPr id="34823" name="Picture 7" descr="j0312078[1]"/>
          <p:cNvPicPr>
            <a:picLocks noChangeAspect="1" noChangeArrowheads="1"/>
          </p:cNvPicPr>
          <p:nvPr/>
        </p:nvPicPr>
        <p:blipFill>
          <a:blip r:embed="rId7"/>
          <a:srcRect/>
          <a:stretch>
            <a:fillRect/>
          </a:stretch>
        </p:blipFill>
        <p:spPr bwMode="auto">
          <a:xfrm>
            <a:off x="5507568" y="4581525"/>
            <a:ext cx="793044" cy="723900"/>
          </a:xfrm>
          <a:prstGeom prst="rect">
            <a:avLst/>
          </a:prstGeom>
          <a:noFill/>
          <a:ln w="9525">
            <a:noFill/>
            <a:miter lim="800000"/>
            <a:headEnd/>
            <a:tailEnd/>
          </a:ln>
        </p:spPr>
      </p:pic>
      <p:pic>
        <p:nvPicPr>
          <p:cNvPr id="34824" name="Picture 8" descr="j0229005[1]"/>
          <p:cNvPicPr>
            <a:picLocks noChangeAspect="1" noChangeArrowheads="1"/>
          </p:cNvPicPr>
          <p:nvPr/>
        </p:nvPicPr>
        <p:blipFill>
          <a:blip r:embed="rId8"/>
          <a:srcRect/>
          <a:stretch>
            <a:fillRect/>
          </a:stretch>
        </p:blipFill>
        <p:spPr bwMode="auto">
          <a:xfrm>
            <a:off x="2339622" y="4292600"/>
            <a:ext cx="791634" cy="1079500"/>
          </a:xfrm>
          <a:prstGeom prst="rect">
            <a:avLst/>
          </a:prstGeom>
          <a:noFill/>
          <a:ln w="9525">
            <a:noFill/>
            <a:miter lim="800000"/>
            <a:headEnd/>
            <a:tailEnd/>
          </a:ln>
        </p:spPr>
      </p:pic>
      <p:pic>
        <p:nvPicPr>
          <p:cNvPr id="34825" name="Picture 9"/>
          <p:cNvPicPr>
            <a:picLocks noChangeAspect="1" noChangeArrowheads="1"/>
          </p:cNvPicPr>
          <p:nvPr/>
        </p:nvPicPr>
        <p:blipFill>
          <a:blip r:embed="rId9"/>
          <a:srcRect/>
          <a:stretch>
            <a:fillRect/>
          </a:stretch>
        </p:blipFill>
        <p:spPr bwMode="auto">
          <a:xfrm>
            <a:off x="4138790" y="5229226"/>
            <a:ext cx="448733" cy="447675"/>
          </a:xfrm>
          <a:prstGeom prst="rect">
            <a:avLst/>
          </a:prstGeom>
          <a:noFill/>
          <a:ln w="9525">
            <a:noFill/>
            <a:miter lim="800000"/>
            <a:headEnd/>
            <a:tailEnd/>
          </a:ln>
        </p:spPr>
      </p:pic>
      <p:pic>
        <p:nvPicPr>
          <p:cNvPr id="34826" name="Picture 10" descr="j0329528[1]"/>
          <p:cNvPicPr>
            <a:picLocks noChangeAspect="1" noChangeArrowheads="1"/>
          </p:cNvPicPr>
          <p:nvPr/>
        </p:nvPicPr>
        <p:blipFill>
          <a:blip r:embed="rId10"/>
          <a:srcRect/>
          <a:stretch>
            <a:fillRect/>
          </a:stretch>
        </p:blipFill>
        <p:spPr bwMode="auto">
          <a:xfrm>
            <a:off x="540456" y="2852738"/>
            <a:ext cx="575733" cy="647700"/>
          </a:xfrm>
          <a:prstGeom prst="rect">
            <a:avLst/>
          </a:prstGeom>
          <a:noFill/>
          <a:ln w="9525">
            <a:noFill/>
            <a:miter lim="800000"/>
            <a:headEnd/>
            <a:tailEnd/>
          </a:ln>
        </p:spPr>
      </p:pic>
      <p:pic>
        <p:nvPicPr>
          <p:cNvPr id="34827" name="Picture 11" descr="j0250385[1]"/>
          <p:cNvPicPr>
            <a:picLocks noChangeAspect="1" noChangeArrowheads="1"/>
          </p:cNvPicPr>
          <p:nvPr/>
        </p:nvPicPr>
        <p:blipFill>
          <a:blip r:embed="rId11"/>
          <a:srcRect/>
          <a:stretch>
            <a:fillRect/>
          </a:stretch>
        </p:blipFill>
        <p:spPr bwMode="auto">
          <a:xfrm rot="-1436759">
            <a:off x="1044222" y="2349500"/>
            <a:ext cx="1581856" cy="1123950"/>
          </a:xfrm>
          <a:prstGeom prst="rect">
            <a:avLst/>
          </a:prstGeom>
          <a:noFill/>
          <a:ln w="9525">
            <a:noFill/>
            <a:miter lim="800000"/>
            <a:headEnd/>
            <a:tailEnd/>
          </a:ln>
        </p:spPr>
      </p:pic>
      <p:sp>
        <p:nvSpPr>
          <p:cNvPr id="34828" name="Text Box 12"/>
          <p:cNvSpPr txBox="1">
            <a:spLocks noChangeArrowheads="1"/>
          </p:cNvSpPr>
          <p:nvPr/>
        </p:nvSpPr>
        <p:spPr bwMode="auto">
          <a:xfrm>
            <a:off x="2841978" y="1906588"/>
            <a:ext cx="1727200" cy="791408"/>
          </a:xfrm>
          <a:prstGeom prst="rect">
            <a:avLst/>
          </a:prstGeom>
          <a:noFill/>
          <a:ln w="9525">
            <a:noFill/>
            <a:miter lim="800000"/>
            <a:headEnd/>
            <a:tailEnd/>
          </a:ln>
        </p:spPr>
        <p:txBody>
          <a:bodyPr lIns="97955" tIns="48977" rIns="97955" bIns="48977">
            <a:spAutoFit/>
          </a:bodyPr>
          <a:lstStyle/>
          <a:p>
            <a:pPr algn="ctr" defTabSz="979488">
              <a:buClrTx/>
              <a:buSzTx/>
              <a:buFontTx/>
              <a:buNone/>
            </a:pPr>
            <a:r>
              <a:rPr lang="en-GB" sz="1500">
                <a:solidFill>
                  <a:schemeClr val="tx1"/>
                </a:solidFill>
                <a:latin typeface="Arial" charset="0"/>
              </a:rPr>
              <a:t>(a) Assessment and Medical care, staff &amp; equipment</a:t>
            </a:r>
          </a:p>
        </p:txBody>
      </p:sp>
      <p:sp>
        <p:nvSpPr>
          <p:cNvPr id="34829" name="Text Box 13"/>
          <p:cNvSpPr txBox="1">
            <a:spLocks noChangeArrowheads="1"/>
          </p:cNvSpPr>
          <p:nvPr/>
        </p:nvSpPr>
        <p:spPr bwMode="auto">
          <a:xfrm>
            <a:off x="5939367" y="1773239"/>
            <a:ext cx="1941689" cy="1022240"/>
          </a:xfrm>
          <a:prstGeom prst="rect">
            <a:avLst/>
          </a:prstGeom>
          <a:noFill/>
          <a:ln w="9525">
            <a:noFill/>
            <a:miter lim="800000"/>
            <a:headEnd/>
            <a:tailEnd/>
          </a:ln>
        </p:spPr>
        <p:txBody>
          <a:bodyPr lIns="97955" tIns="48977" rIns="97955" bIns="48977">
            <a:spAutoFit/>
          </a:bodyPr>
          <a:lstStyle/>
          <a:p>
            <a:pPr algn="ctr" defTabSz="979488">
              <a:buClrTx/>
              <a:buSzTx/>
              <a:buFontTx/>
              <a:buNone/>
            </a:pPr>
            <a:r>
              <a:rPr lang="en-GB" sz="1500">
                <a:solidFill>
                  <a:schemeClr val="tx1"/>
                </a:solidFill>
                <a:latin typeface="Arial" charset="0"/>
              </a:rPr>
              <a:t>(b) Equipment &amp; personnel for transport ill travellers</a:t>
            </a:r>
          </a:p>
        </p:txBody>
      </p:sp>
      <p:sp>
        <p:nvSpPr>
          <p:cNvPr id="34830" name="Text Box 14"/>
          <p:cNvSpPr txBox="1">
            <a:spLocks noChangeArrowheads="1"/>
          </p:cNvSpPr>
          <p:nvPr/>
        </p:nvSpPr>
        <p:spPr bwMode="auto">
          <a:xfrm>
            <a:off x="4428067" y="2852739"/>
            <a:ext cx="1943100" cy="1099184"/>
          </a:xfrm>
          <a:prstGeom prst="rect">
            <a:avLst/>
          </a:prstGeom>
          <a:noFill/>
          <a:ln w="9525">
            <a:noFill/>
            <a:miter lim="800000"/>
            <a:headEnd/>
            <a:tailEnd/>
          </a:ln>
        </p:spPr>
        <p:txBody>
          <a:bodyPr lIns="97955" tIns="48977" rIns="97955" bIns="48977">
            <a:spAutoFit/>
          </a:bodyPr>
          <a:lstStyle/>
          <a:p>
            <a:pPr algn="ctr" defTabSz="979488">
              <a:buClrTx/>
              <a:buSzTx/>
              <a:buFontTx/>
              <a:buNone/>
            </a:pPr>
            <a:r>
              <a:rPr lang="en-GB" sz="2000">
                <a:solidFill>
                  <a:schemeClr val="tx1"/>
                </a:solidFill>
                <a:latin typeface="Arial" charset="0"/>
              </a:rPr>
              <a:t>(</a:t>
            </a:r>
            <a:r>
              <a:rPr lang="en-GB" sz="1500">
                <a:solidFill>
                  <a:schemeClr val="tx1"/>
                </a:solidFill>
                <a:latin typeface="Arial" charset="0"/>
              </a:rPr>
              <a:t>c) Trained personnel for inspection of conveyances</a:t>
            </a:r>
          </a:p>
        </p:txBody>
      </p:sp>
      <p:pic>
        <p:nvPicPr>
          <p:cNvPr id="34831" name="Picture 15" descr="PE02423_[1]"/>
          <p:cNvPicPr>
            <a:picLocks noChangeAspect="1" noChangeArrowheads="1"/>
          </p:cNvPicPr>
          <p:nvPr/>
        </p:nvPicPr>
        <p:blipFill>
          <a:blip r:embed="rId12"/>
          <a:srcRect/>
          <a:stretch>
            <a:fillRect/>
          </a:stretch>
        </p:blipFill>
        <p:spPr bwMode="auto">
          <a:xfrm>
            <a:off x="7452078" y="2997200"/>
            <a:ext cx="647700" cy="781050"/>
          </a:xfrm>
          <a:prstGeom prst="rect">
            <a:avLst/>
          </a:prstGeom>
          <a:noFill/>
          <a:ln w="9525">
            <a:noFill/>
            <a:miter lim="800000"/>
            <a:headEnd/>
            <a:tailEnd/>
          </a:ln>
        </p:spPr>
      </p:pic>
      <p:sp>
        <p:nvSpPr>
          <p:cNvPr id="34832" name="Text Box 16"/>
          <p:cNvSpPr txBox="1">
            <a:spLocks noChangeArrowheads="1"/>
          </p:cNvSpPr>
          <p:nvPr/>
        </p:nvSpPr>
        <p:spPr bwMode="auto">
          <a:xfrm>
            <a:off x="2988734" y="4076701"/>
            <a:ext cx="2736145" cy="1330017"/>
          </a:xfrm>
          <a:prstGeom prst="rect">
            <a:avLst/>
          </a:prstGeom>
          <a:noFill/>
          <a:ln w="9525">
            <a:noFill/>
            <a:miter lim="800000"/>
            <a:headEnd/>
            <a:tailEnd/>
          </a:ln>
        </p:spPr>
        <p:txBody>
          <a:bodyPr lIns="97955" tIns="48977" rIns="97955" bIns="48977">
            <a:spAutoFit/>
          </a:bodyPr>
          <a:lstStyle/>
          <a:p>
            <a:pPr algn="ctr" defTabSz="979488">
              <a:buClrTx/>
              <a:buSzTx/>
              <a:buFontTx/>
              <a:buNone/>
            </a:pPr>
            <a:r>
              <a:rPr lang="en-GB" sz="2000" dirty="0">
                <a:solidFill>
                  <a:schemeClr val="tx1"/>
                </a:solidFill>
                <a:latin typeface="Arial" charset="0"/>
              </a:rPr>
              <a:t>(</a:t>
            </a:r>
            <a:r>
              <a:rPr lang="en-GB" sz="1500" dirty="0">
                <a:solidFill>
                  <a:schemeClr val="tx1"/>
                </a:solidFill>
                <a:latin typeface="Arial" charset="0"/>
              </a:rPr>
              <a:t>d)</a:t>
            </a:r>
            <a:r>
              <a:rPr lang="en-GB" sz="1500" b="0" dirty="0">
                <a:solidFill>
                  <a:schemeClr val="tx1"/>
                </a:solidFill>
                <a:latin typeface="Arial" charset="0"/>
              </a:rPr>
              <a:t> </a:t>
            </a:r>
            <a:r>
              <a:rPr lang="en-GB" sz="1500" dirty="0">
                <a:solidFill>
                  <a:schemeClr val="tx1"/>
                </a:solidFill>
                <a:latin typeface="Arial" charset="0"/>
              </a:rPr>
              <a:t>ensure save environment: water, food, waste, wash rooms &amp; other potential risk areas - inspection programmes</a:t>
            </a:r>
          </a:p>
        </p:txBody>
      </p:sp>
      <p:sp>
        <p:nvSpPr>
          <p:cNvPr id="34833" name="Text Box 17"/>
          <p:cNvSpPr txBox="1">
            <a:spLocks noChangeArrowheads="1"/>
          </p:cNvSpPr>
          <p:nvPr/>
        </p:nvSpPr>
        <p:spPr bwMode="auto">
          <a:xfrm>
            <a:off x="684389" y="3500438"/>
            <a:ext cx="2015067" cy="791408"/>
          </a:xfrm>
          <a:prstGeom prst="rect">
            <a:avLst/>
          </a:prstGeom>
          <a:noFill/>
          <a:ln w="9525">
            <a:noFill/>
            <a:miter lim="800000"/>
            <a:headEnd/>
            <a:tailEnd/>
          </a:ln>
        </p:spPr>
        <p:txBody>
          <a:bodyPr lIns="97955" tIns="48977" rIns="97955" bIns="48977">
            <a:spAutoFit/>
          </a:bodyPr>
          <a:lstStyle/>
          <a:p>
            <a:pPr algn="ctr" defTabSz="979488">
              <a:buClrTx/>
              <a:buSzTx/>
              <a:buFontTx/>
              <a:buNone/>
            </a:pPr>
            <a:r>
              <a:rPr lang="en-GB" sz="1500">
                <a:solidFill>
                  <a:schemeClr val="tx1"/>
                </a:solidFill>
                <a:latin typeface="Arial" charset="0"/>
              </a:rPr>
              <a:t>(e) Trained staff and programme for vector control</a:t>
            </a:r>
          </a:p>
        </p:txBody>
      </p:sp>
      <p:sp>
        <p:nvSpPr>
          <p:cNvPr id="34834" name="Text Box 18"/>
          <p:cNvSpPr txBox="1">
            <a:spLocks noChangeArrowheads="1"/>
          </p:cNvSpPr>
          <p:nvPr/>
        </p:nvSpPr>
        <p:spPr bwMode="auto">
          <a:xfrm>
            <a:off x="0" y="179388"/>
            <a:ext cx="4717345" cy="375909"/>
          </a:xfrm>
          <a:prstGeom prst="rect">
            <a:avLst/>
          </a:prstGeom>
          <a:noFill/>
          <a:ln w="9525">
            <a:noFill/>
            <a:miter lim="800000"/>
            <a:headEnd/>
            <a:tailEnd/>
          </a:ln>
        </p:spPr>
        <p:txBody>
          <a:bodyPr lIns="97955" tIns="48977" rIns="97955" bIns="48977">
            <a:spAutoFit/>
          </a:bodyPr>
          <a:lstStyle/>
          <a:p>
            <a:pPr defTabSz="979488">
              <a:buClrTx/>
              <a:buSzTx/>
              <a:buFontTx/>
              <a:buNone/>
            </a:pPr>
            <a:r>
              <a:rPr lang="en-GB">
                <a:solidFill>
                  <a:schemeClr val="bg1"/>
                </a:solidFill>
                <a:latin typeface="Arial" charset="0"/>
              </a:rPr>
              <a:t>Capacity Strengthening at Points of Entry </a:t>
            </a:r>
          </a:p>
        </p:txBody>
      </p:sp>
      <p:sp>
        <p:nvSpPr>
          <p:cNvPr id="34835" name="Text Box 19"/>
          <p:cNvSpPr txBox="1">
            <a:spLocks noChangeArrowheads="1"/>
          </p:cNvSpPr>
          <p:nvPr/>
        </p:nvSpPr>
        <p:spPr bwMode="auto">
          <a:xfrm>
            <a:off x="468489" y="0"/>
            <a:ext cx="8207022" cy="868352"/>
          </a:xfrm>
          <a:prstGeom prst="rect">
            <a:avLst/>
          </a:prstGeom>
          <a:solidFill>
            <a:srgbClr val="008000"/>
          </a:solidFill>
          <a:ln w="9525">
            <a:solidFill>
              <a:schemeClr val="tx1"/>
            </a:solidFill>
            <a:miter lim="800000"/>
            <a:headEnd/>
            <a:tailEnd/>
          </a:ln>
        </p:spPr>
        <p:txBody>
          <a:bodyPr wrap="square" lIns="97955" tIns="48977" rIns="97955" bIns="48977">
            <a:spAutoFit/>
          </a:bodyPr>
          <a:lstStyle/>
          <a:p>
            <a:pPr algn="ctr" defTabSz="979488">
              <a:buClrTx/>
              <a:buSzTx/>
              <a:buFontTx/>
              <a:buNone/>
            </a:pPr>
            <a:r>
              <a:rPr lang="en-GB" sz="2500" dirty="0" smtClean="0">
                <a:solidFill>
                  <a:schemeClr val="bg1"/>
                </a:solidFill>
                <a:latin typeface="Arial" charset="0"/>
              </a:rPr>
              <a:t>Point of Entry </a:t>
            </a:r>
            <a:r>
              <a:rPr lang="en-GB" sz="2500" dirty="0">
                <a:solidFill>
                  <a:schemeClr val="bg1"/>
                </a:solidFill>
                <a:latin typeface="Arial" charset="0"/>
              </a:rPr>
              <a:t>Core capacity requirements at all times (routine)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Oval 2"/>
          <p:cNvSpPr>
            <a:spLocks noChangeArrowheads="1"/>
          </p:cNvSpPr>
          <p:nvPr/>
        </p:nvSpPr>
        <p:spPr bwMode="auto">
          <a:xfrm>
            <a:off x="324556" y="981076"/>
            <a:ext cx="8494889" cy="5040313"/>
          </a:xfrm>
          <a:prstGeom prst="ellipse">
            <a:avLst/>
          </a:prstGeom>
          <a:solidFill>
            <a:srgbClr val="FFFF00"/>
          </a:solidFill>
          <a:ln w="9525">
            <a:solidFill>
              <a:schemeClr val="tx1"/>
            </a:solidFill>
            <a:round/>
            <a:headEnd/>
            <a:tailEnd/>
          </a:ln>
        </p:spPr>
        <p:txBody>
          <a:bodyPr wrap="none" anchor="ctr"/>
          <a:lstStyle/>
          <a:p>
            <a:endParaRPr lang="en-IN"/>
          </a:p>
        </p:txBody>
      </p:sp>
      <p:sp>
        <p:nvSpPr>
          <p:cNvPr id="35843" name="Text Box 3"/>
          <p:cNvSpPr txBox="1">
            <a:spLocks noChangeArrowheads="1"/>
          </p:cNvSpPr>
          <p:nvPr/>
        </p:nvSpPr>
        <p:spPr bwMode="auto">
          <a:xfrm rot="-5400000">
            <a:off x="1005540" y="2011187"/>
            <a:ext cx="582544" cy="505178"/>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a</a:t>
            </a:r>
          </a:p>
        </p:txBody>
      </p:sp>
      <p:sp>
        <p:nvSpPr>
          <p:cNvPr id="35844" name="Text Box 4"/>
          <p:cNvSpPr txBox="1">
            <a:spLocks noChangeArrowheads="1"/>
          </p:cNvSpPr>
          <p:nvPr/>
        </p:nvSpPr>
        <p:spPr bwMode="auto">
          <a:xfrm>
            <a:off x="1547990" y="1628775"/>
            <a:ext cx="1655233" cy="1487488"/>
          </a:xfrm>
          <a:prstGeom prst="rect">
            <a:avLst/>
          </a:prstGeom>
          <a:solidFill>
            <a:srgbClr val="00FF00"/>
          </a:solidFill>
          <a:ln w="9525">
            <a:noFill/>
            <a:miter lim="800000"/>
            <a:headEnd/>
            <a:tailEnd/>
          </a:ln>
        </p:spPr>
        <p:txBody>
          <a:bodyPr lIns="97955" tIns="48977" rIns="97955" bIns="48977">
            <a:spAutoFit/>
          </a:bodyPr>
          <a:lstStyle/>
          <a:p>
            <a:pPr defTabSz="979488">
              <a:buClrTx/>
              <a:buSzTx/>
              <a:buFontTx/>
              <a:buNone/>
            </a:pPr>
            <a:r>
              <a:rPr lang="en-GB" sz="1300">
                <a:solidFill>
                  <a:schemeClr val="bg1"/>
                </a:solidFill>
                <a:latin typeface="Arial" charset="0"/>
              </a:rPr>
              <a:t>Public Health Emergency Contingency plan:</a:t>
            </a:r>
            <a:r>
              <a:rPr lang="en-GB" sz="1300">
                <a:solidFill>
                  <a:schemeClr val="tx1"/>
                </a:solidFill>
                <a:latin typeface="Arial" charset="0"/>
              </a:rPr>
              <a:t> coordinator, contact points for relevant PoE, PH &amp; other agencies</a:t>
            </a:r>
          </a:p>
        </p:txBody>
      </p:sp>
      <p:sp>
        <p:nvSpPr>
          <p:cNvPr id="35845" name="Text Box 5"/>
          <p:cNvSpPr txBox="1">
            <a:spLocks noChangeArrowheads="1"/>
          </p:cNvSpPr>
          <p:nvPr/>
        </p:nvSpPr>
        <p:spPr bwMode="auto">
          <a:xfrm>
            <a:off x="3780368" y="981076"/>
            <a:ext cx="1875366" cy="1699349"/>
          </a:xfrm>
          <a:prstGeom prst="rect">
            <a:avLst/>
          </a:prstGeom>
          <a:noFill/>
          <a:ln w="9525">
            <a:noFill/>
            <a:miter lim="800000"/>
            <a:headEnd/>
            <a:tailEnd/>
          </a:ln>
        </p:spPr>
        <p:txBody>
          <a:bodyPr lIns="97955" tIns="48977" rIns="97955" bIns="48977">
            <a:spAutoFit/>
          </a:bodyPr>
          <a:lstStyle/>
          <a:p>
            <a:pPr defTabSz="979488">
              <a:buClrTx/>
              <a:buSzTx/>
              <a:buFontTx/>
              <a:buNone/>
            </a:pPr>
            <a:r>
              <a:rPr lang="en-GB" sz="1300" dirty="0">
                <a:solidFill>
                  <a:schemeClr val="tx1"/>
                </a:solidFill>
                <a:latin typeface="Arial" charset="0"/>
              </a:rPr>
              <a:t>Provide assessment &amp; care for affected travellers, animals: arrangements with medical, veterinary facilities for isolation, treatment &amp; other services</a:t>
            </a:r>
          </a:p>
        </p:txBody>
      </p:sp>
      <p:sp>
        <p:nvSpPr>
          <p:cNvPr id="35846" name="Text Box 6"/>
          <p:cNvSpPr txBox="1">
            <a:spLocks noChangeArrowheads="1"/>
          </p:cNvSpPr>
          <p:nvPr/>
        </p:nvSpPr>
        <p:spPr bwMode="auto">
          <a:xfrm rot="-5400000">
            <a:off x="3236507" y="1434924"/>
            <a:ext cx="582544" cy="505178"/>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b</a:t>
            </a:r>
          </a:p>
        </p:txBody>
      </p:sp>
      <p:sp>
        <p:nvSpPr>
          <p:cNvPr id="35847" name="Text Box 7"/>
          <p:cNvSpPr txBox="1">
            <a:spLocks noChangeArrowheads="1"/>
          </p:cNvSpPr>
          <p:nvPr/>
        </p:nvSpPr>
        <p:spPr bwMode="auto">
          <a:xfrm rot="-5400000">
            <a:off x="5613523" y="1507068"/>
            <a:ext cx="582544" cy="503767"/>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c</a:t>
            </a:r>
          </a:p>
        </p:txBody>
      </p:sp>
      <p:sp>
        <p:nvSpPr>
          <p:cNvPr id="35848" name="Text Box 8"/>
          <p:cNvSpPr txBox="1">
            <a:spLocks noChangeArrowheads="1"/>
          </p:cNvSpPr>
          <p:nvPr/>
        </p:nvSpPr>
        <p:spPr bwMode="auto">
          <a:xfrm>
            <a:off x="6155267" y="1341439"/>
            <a:ext cx="1655234" cy="1099184"/>
          </a:xfrm>
          <a:prstGeom prst="rect">
            <a:avLst/>
          </a:prstGeom>
          <a:noFill/>
          <a:ln w="9525">
            <a:noFill/>
            <a:miter lim="800000"/>
            <a:headEnd/>
            <a:tailEnd/>
          </a:ln>
        </p:spPr>
        <p:txBody>
          <a:bodyPr lIns="97955" tIns="48977" rIns="97955" bIns="48977">
            <a:spAutoFit/>
          </a:bodyPr>
          <a:lstStyle/>
          <a:p>
            <a:pPr defTabSz="979488">
              <a:buClrTx/>
              <a:buSzTx/>
              <a:buFontTx/>
              <a:buNone/>
            </a:pPr>
            <a:r>
              <a:rPr lang="en-GB" sz="1300" b="0">
                <a:solidFill>
                  <a:schemeClr val="tx1"/>
                </a:solidFill>
                <a:latin typeface="Arial" charset="0"/>
              </a:rPr>
              <a:t>P</a:t>
            </a:r>
            <a:r>
              <a:rPr lang="en-GB" sz="1300">
                <a:solidFill>
                  <a:schemeClr val="tx1"/>
                </a:solidFill>
                <a:latin typeface="Arial" charset="0"/>
              </a:rPr>
              <a:t>rovide space, separate from other travellers to interview suspect or affected persons</a:t>
            </a:r>
          </a:p>
        </p:txBody>
      </p:sp>
      <p:sp>
        <p:nvSpPr>
          <p:cNvPr id="35849" name="Text Box 9"/>
          <p:cNvSpPr txBox="1">
            <a:spLocks noChangeArrowheads="1"/>
          </p:cNvSpPr>
          <p:nvPr/>
        </p:nvSpPr>
        <p:spPr bwMode="auto">
          <a:xfrm rot="-5400000">
            <a:off x="6549795" y="2731735"/>
            <a:ext cx="582544" cy="502356"/>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d</a:t>
            </a:r>
          </a:p>
        </p:txBody>
      </p:sp>
      <p:sp>
        <p:nvSpPr>
          <p:cNvPr id="35850" name="Text Box 10"/>
          <p:cNvSpPr txBox="1">
            <a:spLocks noChangeArrowheads="1"/>
          </p:cNvSpPr>
          <p:nvPr/>
        </p:nvSpPr>
        <p:spPr bwMode="auto">
          <a:xfrm>
            <a:off x="7090834" y="2492375"/>
            <a:ext cx="1656644" cy="1099184"/>
          </a:xfrm>
          <a:prstGeom prst="rect">
            <a:avLst/>
          </a:prstGeom>
          <a:noFill/>
          <a:ln w="9525">
            <a:noFill/>
            <a:miter lim="800000"/>
            <a:headEnd/>
            <a:tailEnd/>
          </a:ln>
        </p:spPr>
        <p:txBody>
          <a:bodyPr lIns="97955" tIns="48977" rIns="97955" bIns="48977">
            <a:spAutoFit/>
          </a:bodyPr>
          <a:lstStyle/>
          <a:p>
            <a:pPr defTabSz="979488">
              <a:buClrTx/>
              <a:buSzTx/>
              <a:buFontTx/>
              <a:buNone/>
            </a:pPr>
            <a:r>
              <a:rPr lang="en-GB" sz="1300">
                <a:solidFill>
                  <a:schemeClr val="tx1"/>
                </a:solidFill>
                <a:latin typeface="Arial" charset="0"/>
              </a:rPr>
              <a:t>Provide for assessment, quarantine of suspect or affected travellers</a:t>
            </a:r>
          </a:p>
        </p:txBody>
      </p:sp>
      <p:sp>
        <p:nvSpPr>
          <p:cNvPr id="35851" name="Text Box 11"/>
          <p:cNvSpPr txBox="1">
            <a:spLocks noChangeArrowheads="1"/>
          </p:cNvSpPr>
          <p:nvPr/>
        </p:nvSpPr>
        <p:spPr bwMode="auto">
          <a:xfrm rot="-5400000">
            <a:off x="5758162" y="4243212"/>
            <a:ext cx="582544" cy="505178"/>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e</a:t>
            </a:r>
          </a:p>
        </p:txBody>
      </p:sp>
      <p:sp>
        <p:nvSpPr>
          <p:cNvPr id="35852" name="Text Box 12"/>
          <p:cNvSpPr txBox="1">
            <a:spLocks noChangeArrowheads="1"/>
          </p:cNvSpPr>
          <p:nvPr/>
        </p:nvSpPr>
        <p:spPr bwMode="auto">
          <a:xfrm>
            <a:off x="6300612" y="3429000"/>
            <a:ext cx="1653822" cy="2099458"/>
          </a:xfrm>
          <a:prstGeom prst="rect">
            <a:avLst/>
          </a:prstGeom>
          <a:noFill/>
          <a:ln w="9525">
            <a:noFill/>
            <a:miter lim="800000"/>
            <a:headEnd/>
            <a:tailEnd/>
          </a:ln>
        </p:spPr>
        <p:txBody>
          <a:bodyPr lIns="97955" tIns="48977" rIns="97955" bIns="48977">
            <a:spAutoFit/>
          </a:bodyPr>
          <a:lstStyle/>
          <a:p>
            <a:pPr defTabSz="979488">
              <a:buClrTx/>
              <a:buSzTx/>
              <a:buFontTx/>
              <a:buNone/>
            </a:pPr>
            <a:r>
              <a:rPr lang="en-GB" sz="1300">
                <a:solidFill>
                  <a:schemeClr val="tx1"/>
                </a:solidFill>
                <a:latin typeface="Arial" charset="0"/>
              </a:rPr>
              <a:t>To apply recommended measures, disinsect, disinfect, decontaminate, baggage, cargo, containers, conveyances, goods, postal parcels etc</a:t>
            </a:r>
          </a:p>
        </p:txBody>
      </p:sp>
      <p:sp>
        <p:nvSpPr>
          <p:cNvPr id="35853" name="Text Box 13"/>
          <p:cNvSpPr txBox="1">
            <a:spLocks noChangeArrowheads="1"/>
          </p:cNvSpPr>
          <p:nvPr/>
        </p:nvSpPr>
        <p:spPr bwMode="auto">
          <a:xfrm rot="-5400000">
            <a:off x="2950051" y="4603574"/>
            <a:ext cx="582544" cy="505178"/>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f</a:t>
            </a:r>
          </a:p>
        </p:txBody>
      </p:sp>
      <p:sp>
        <p:nvSpPr>
          <p:cNvPr id="35854" name="Text Box 14"/>
          <p:cNvSpPr txBox="1">
            <a:spLocks noChangeArrowheads="1"/>
          </p:cNvSpPr>
          <p:nvPr/>
        </p:nvSpPr>
        <p:spPr bwMode="auto">
          <a:xfrm>
            <a:off x="3636434" y="4581525"/>
            <a:ext cx="1871133" cy="693738"/>
          </a:xfrm>
          <a:prstGeom prst="rect">
            <a:avLst/>
          </a:prstGeom>
          <a:noFill/>
          <a:ln w="9525">
            <a:noFill/>
            <a:miter lim="800000"/>
            <a:headEnd/>
            <a:tailEnd/>
          </a:ln>
        </p:spPr>
        <p:txBody>
          <a:bodyPr lIns="97955" tIns="48977" rIns="97955" bIns="48977">
            <a:spAutoFit/>
          </a:bodyPr>
          <a:lstStyle/>
          <a:p>
            <a:pPr defTabSz="979488">
              <a:buClrTx/>
              <a:buSzTx/>
              <a:buFontTx/>
              <a:buNone/>
            </a:pPr>
            <a:r>
              <a:rPr lang="en-GB" sz="1300">
                <a:solidFill>
                  <a:schemeClr val="tx1"/>
                </a:solidFill>
                <a:latin typeface="Arial" charset="0"/>
              </a:rPr>
              <a:t>To apply entry/exit control for departing &amp; arriving passengers</a:t>
            </a:r>
          </a:p>
        </p:txBody>
      </p:sp>
      <p:sp>
        <p:nvSpPr>
          <p:cNvPr id="35855" name="Text Box 15"/>
          <p:cNvSpPr txBox="1">
            <a:spLocks noChangeArrowheads="1"/>
          </p:cNvSpPr>
          <p:nvPr/>
        </p:nvSpPr>
        <p:spPr bwMode="auto">
          <a:xfrm rot="-5400000">
            <a:off x="609018" y="3559704"/>
            <a:ext cx="582544" cy="719667"/>
          </a:xfrm>
          <a:prstGeom prst="rect">
            <a:avLst/>
          </a:prstGeom>
          <a:solidFill>
            <a:srgbClr val="5303E3"/>
          </a:solidFill>
          <a:ln w="9525" algn="ctr">
            <a:noFill/>
            <a:miter lim="800000"/>
            <a:headEnd/>
            <a:tailEnd/>
          </a:ln>
        </p:spPr>
        <p:txBody>
          <a:bodyPr vert="eaVert" lIns="97955" tIns="48977" rIns="97955" bIns="48977">
            <a:spAutoFit/>
          </a:bodyPr>
          <a:lstStyle/>
          <a:p>
            <a:pPr algn="ctr" defTabSz="979488">
              <a:buClrTx/>
              <a:buSzTx/>
              <a:buFontTx/>
              <a:buNone/>
            </a:pPr>
            <a:r>
              <a:rPr lang="en-GB" sz="2500" b="0">
                <a:solidFill>
                  <a:schemeClr val="bg1"/>
                </a:solidFill>
                <a:latin typeface="Baskerville Old Face" pitchFamily="18" charset="0"/>
              </a:rPr>
              <a:t>g</a:t>
            </a:r>
          </a:p>
        </p:txBody>
      </p:sp>
      <p:sp>
        <p:nvSpPr>
          <p:cNvPr id="35856" name="Text Box 16"/>
          <p:cNvSpPr txBox="1">
            <a:spLocks noChangeArrowheads="1"/>
          </p:cNvSpPr>
          <p:nvPr/>
        </p:nvSpPr>
        <p:spPr bwMode="auto">
          <a:xfrm>
            <a:off x="1189567" y="3429001"/>
            <a:ext cx="1653822" cy="1899403"/>
          </a:xfrm>
          <a:prstGeom prst="rect">
            <a:avLst/>
          </a:prstGeom>
          <a:noFill/>
          <a:ln w="9525">
            <a:noFill/>
            <a:miter lim="800000"/>
            <a:headEnd/>
            <a:tailEnd/>
          </a:ln>
        </p:spPr>
        <p:txBody>
          <a:bodyPr lIns="97955" tIns="48977" rIns="97955" bIns="48977">
            <a:spAutoFit/>
          </a:bodyPr>
          <a:lstStyle/>
          <a:p>
            <a:pPr defTabSz="979488">
              <a:buClrTx/>
              <a:buSzTx/>
              <a:buFontTx/>
              <a:buNone/>
            </a:pPr>
            <a:r>
              <a:rPr lang="en-GB" sz="1300">
                <a:solidFill>
                  <a:schemeClr val="tx1"/>
                </a:solidFill>
                <a:latin typeface="Arial" charset="0"/>
              </a:rPr>
              <a:t>Provide access to required equipment, personnel with protection gear for transfer of travellers with infection/ contamination</a:t>
            </a:r>
          </a:p>
        </p:txBody>
      </p:sp>
      <p:pic>
        <p:nvPicPr>
          <p:cNvPr id="35857" name="Picture 17" descr="CG2EC"/>
          <p:cNvPicPr>
            <a:picLocks noChangeAspect="1" noChangeArrowheads="1"/>
          </p:cNvPicPr>
          <p:nvPr/>
        </p:nvPicPr>
        <p:blipFill>
          <a:blip r:embed="rId3"/>
          <a:srcRect/>
          <a:stretch>
            <a:fillRect/>
          </a:stretch>
        </p:blipFill>
        <p:spPr bwMode="auto">
          <a:xfrm>
            <a:off x="4284134" y="2924175"/>
            <a:ext cx="1511300" cy="1295400"/>
          </a:xfrm>
          <a:prstGeom prst="rect">
            <a:avLst/>
          </a:prstGeom>
          <a:noFill/>
          <a:ln w="9525">
            <a:noFill/>
            <a:miter lim="800000"/>
            <a:headEnd/>
            <a:tailEnd/>
          </a:ln>
        </p:spPr>
      </p:pic>
      <p:pic>
        <p:nvPicPr>
          <p:cNvPr id="35858" name="Picture 18"/>
          <p:cNvPicPr>
            <a:picLocks noChangeAspect="1" noChangeArrowheads="1"/>
          </p:cNvPicPr>
          <p:nvPr/>
        </p:nvPicPr>
        <p:blipFill>
          <a:blip r:embed="rId4"/>
          <a:srcRect/>
          <a:stretch>
            <a:fillRect/>
          </a:stretch>
        </p:blipFill>
        <p:spPr bwMode="auto">
          <a:xfrm>
            <a:off x="2843390" y="2924175"/>
            <a:ext cx="1440744" cy="1296988"/>
          </a:xfrm>
          <a:prstGeom prst="rect">
            <a:avLst/>
          </a:prstGeom>
          <a:noFill/>
          <a:ln w="9525">
            <a:noFill/>
            <a:miter lim="800000"/>
            <a:headEnd/>
            <a:tailEnd/>
          </a:ln>
        </p:spPr>
      </p:pic>
      <p:sp>
        <p:nvSpPr>
          <p:cNvPr id="35859" name="Text Box 19"/>
          <p:cNvSpPr txBox="1">
            <a:spLocks noChangeArrowheads="1"/>
          </p:cNvSpPr>
          <p:nvPr/>
        </p:nvSpPr>
        <p:spPr bwMode="auto">
          <a:xfrm>
            <a:off x="0" y="0"/>
            <a:ext cx="9143999" cy="776019"/>
          </a:xfrm>
          <a:prstGeom prst="rect">
            <a:avLst/>
          </a:prstGeom>
          <a:solidFill>
            <a:srgbClr val="FF0000"/>
          </a:solidFill>
          <a:ln w="9525">
            <a:solidFill>
              <a:schemeClr val="accent2"/>
            </a:solidFill>
            <a:miter lim="800000"/>
            <a:headEnd/>
            <a:tailEnd/>
          </a:ln>
        </p:spPr>
        <p:txBody>
          <a:bodyPr wrap="square" lIns="97955" tIns="48977" rIns="97955" bIns="48977">
            <a:spAutoFit/>
          </a:bodyPr>
          <a:lstStyle/>
          <a:p>
            <a:pPr algn="ctr" defTabSz="979488">
              <a:buClrTx/>
              <a:buSzTx/>
              <a:buFontTx/>
              <a:buNone/>
            </a:pPr>
            <a:r>
              <a:rPr lang="en-GB" sz="1700" b="0" dirty="0">
                <a:solidFill>
                  <a:schemeClr val="bg1"/>
                </a:solidFill>
                <a:latin typeface="Arial" charset="0"/>
              </a:rPr>
              <a:t> </a:t>
            </a:r>
            <a:r>
              <a:rPr lang="en-GB" sz="2200" b="1" dirty="0" smtClean="0">
                <a:solidFill>
                  <a:schemeClr val="bg1"/>
                </a:solidFill>
                <a:latin typeface="Arial" charset="0"/>
              </a:rPr>
              <a:t>Point of Entry </a:t>
            </a:r>
            <a:r>
              <a:rPr lang="en-GB" sz="2200" b="1" dirty="0">
                <a:solidFill>
                  <a:schemeClr val="bg1"/>
                </a:solidFill>
                <a:latin typeface="Arial" charset="0"/>
              </a:rPr>
              <a:t>Capacity requirements for responding to potential </a:t>
            </a:r>
            <a:r>
              <a:rPr lang="en-GB" sz="2200" b="1" dirty="0" smtClean="0">
                <a:solidFill>
                  <a:schemeClr val="bg1"/>
                </a:solidFill>
                <a:latin typeface="Arial" charset="0"/>
              </a:rPr>
              <a:t> </a:t>
            </a:r>
            <a:r>
              <a:rPr lang="en-GB" sz="2200" b="1" dirty="0">
                <a:solidFill>
                  <a:schemeClr val="bg1"/>
                </a:solidFill>
                <a:latin typeface="Arial" charset="0"/>
              </a:rPr>
              <a:t>(emergency)</a:t>
            </a:r>
          </a:p>
        </p:txBody>
      </p:sp>
      <p:sp>
        <p:nvSpPr>
          <p:cNvPr id="35860" name="Oval 20"/>
          <p:cNvSpPr>
            <a:spLocks noChangeArrowheads="1"/>
          </p:cNvSpPr>
          <p:nvPr/>
        </p:nvSpPr>
        <p:spPr bwMode="auto">
          <a:xfrm>
            <a:off x="1103490" y="1501775"/>
            <a:ext cx="259766" cy="519351"/>
          </a:xfrm>
          <a:prstGeom prst="ellipse">
            <a:avLst/>
          </a:prstGeom>
          <a:noFill/>
          <a:ln w="9525" algn="ctr">
            <a:noFill/>
            <a:round/>
            <a:headEnd/>
            <a:tailEnd/>
          </a:ln>
        </p:spPr>
        <p:txBody>
          <a:bodyPr wrap="none" anchor="ctr">
            <a:spAutoFit/>
          </a:bodyPr>
          <a:lstStyle/>
          <a:p>
            <a:endParaRPr lang="en-IN"/>
          </a:p>
        </p:txBody>
      </p:sp>
      <p:sp>
        <p:nvSpPr>
          <p:cNvPr id="35861" name="Oval 23"/>
          <p:cNvSpPr>
            <a:spLocks noChangeArrowheads="1"/>
          </p:cNvSpPr>
          <p:nvPr/>
        </p:nvSpPr>
        <p:spPr bwMode="auto">
          <a:xfrm>
            <a:off x="436034" y="1187450"/>
            <a:ext cx="259766" cy="519351"/>
          </a:xfrm>
          <a:prstGeom prst="ellipse">
            <a:avLst/>
          </a:prstGeom>
          <a:noFill/>
          <a:ln w="9525" algn="ctr">
            <a:noFill/>
            <a:round/>
            <a:headEnd/>
            <a:tailEnd/>
          </a:ln>
        </p:spPr>
        <p:txBody>
          <a:bodyPr wrap="none" anchor="ctr">
            <a:spAutoFit/>
          </a:bodyPr>
          <a:lstStyle/>
          <a:p>
            <a:endParaRPr lang="en-IN"/>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0" y="1"/>
            <a:ext cx="9144000" cy="6092825"/>
          </a:xfrm>
          <a:solidFill>
            <a:schemeClr val="bg1"/>
          </a:solidFill>
        </p:spPr>
        <p:txBody>
          <a:bodyPr/>
          <a:lstStyle/>
          <a:p>
            <a:pPr algn="ctr" eaLnBrk="1" hangingPunct="1"/>
            <a:r>
              <a:rPr lang="en-US" sz="2700" b="1" dirty="0" smtClean="0"/>
              <a:t>Points of entry </a:t>
            </a:r>
            <a:br>
              <a:rPr lang="en-US" sz="2700" b="1" dirty="0" smtClean="0"/>
            </a:br>
            <a:r>
              <a:rPr lang="en-US" sz="2700" b="1" dirty="0" smtClean="0"/>
              <a:t>Key public health functions</a:t>
            </a:r>
            <a:endParaRPr lang="en-GB" altLang="zh-CN" sz="2700" b="1" dirty="0" smtClean="0">
              <a:ea typeface="SimSun" pitchFamily="2" charset="-122"/>
            </a:endParaRPr>
          </a:p>
          <a:p>
            <a:pPr eaLnBrk="1" hangingPunct="1"/>
            <a:r>
              <a:rPr lang="en-GB" altLang="zh-CN" b="1" dirty="0" smtClean="0">
                <a:solidFill>
                  <a:srgbClr val="009900"/>
                </a:solidFill>
                <a:ea typeface="SimSun" pitchFamily="2" charset="-122"/>
              </a:rPr>
              <a:t>       </a:t>
            </a:r>
            <a:r>
              <a:rPr lang="en-GB" altLang="zh-CN" sz="2400" b="1" dirty="0" smtClean="0">
                <a:solidFill>
                  <a:srgbClr val="009900"/>
                </a:solidFill>
                <a:ea typeface="SimSun" pitchFamily="2" charset="-122"/>
              </a:rPr>
              <a:t>PREVENTION </a:t>
            </a:r>
            <a:r>
              <a:rPr lang="en-GB" altLang="zh-CN" sz="2400" b="1" dirty="0" smtClean="0">
                <a:solidFill>
                  <a:schemeClr val="tx1"/>
                </a:solidFill>
                <a:ea typeface="SimSun" pitchFamily="2" charset="-122"/>
              </a:rPr>
              <a:t>           </a:t>
            </a:r>
            <a:r>
              <a:rPr lang="en-GB" altLang="zh-CN" sz="2400" b="1" dirty="0" smtClean="0">
                <a:solidFill>
                  <a:srgbClr val="FFFF00"/>
                </a:solidFill>
                <a:ea typeface="SimSun" pitchFamily="2" charset="-122"/>
              </a:rPr>
              <a:t>EARLY WARNING</a:t>
            </a:r>
            <a:r>
              <a:rPr lang="en-GB" altLang="zh-CN" sz="2400" b="1" dirty="0" smtClean="0">
                <a:solidFill>
                  <a:schemeClr val="tx1"/>
                </a:solidFill>
                <a:ea typeface="SimSun" pitchFamily="2" charset="-122"/>
              </a:rPr>
              <a:t>           </a:t>
            </a:r>
            <a:r>
              <a:rPr lang="en-GB" altLang="zh-CN" sz="2400" b="1" dirty="0" smtClean="0">
                <a:solidFill>
                  <a:srgbClr val="FF0000"/>
                </a:solidFill>
                <a:ea typeface="SimSun" pitchFamily="2" charset="-122"/>
              </a:rPr>
              <a:t>RESPONSE</a:t>
            </a:r>
          </a:p>
          <a:p>
            <a:pPr eaLnBrk="1" hangingPunct="1"/>
            <a:r>
              <a:rPr lang="en-GB" altLang="zh-CN" sz="2100" dirty="0" smtClean="0">
                <a:solidFill>
                  <a:schemeClr val="tx1"/>
                </a:solidFill>
                <a:ea typeface="SimSun" pitchFamily="2" charset="-122"/>
              </a:rPr>
              <a:t>         </a:t>
            </a:r>
            <a:r>
              <a:rPr lang="en-GB" altLang="zh-CN" sz="2400" dirty="0" smtClean="0">
                <a:solidFill>
                  <a:schemeClr val="tx1"/>
                </a:solidFill>
                <a:ea typeface="SimSun" pitchFamily="2" charset="-122"/>
              </a:rPr>
              <a:t>risk management             inspection                  contingency</a:t>
            </a:r>
          </a:p>
          <a:p>
            <a:pPr eaLnBrk="1" hangingPunct="1"/>
            <a:r>
              <a:rPr lang="en-GB" altLang="zh-CN" sz="2400" dirty="0" smtClean="0">
                <a:solidFill>
                  <a:schemeClr val="tx1"/>
                </a:solidFill>
                <a:ea typeface="SimSun" pitchFamily="2" charset="-122"/>
              </a:rPr>
              <a:t>         routine control              screening                         plans</a:t>
            </a:r>
            <a:r>
              <a:rPr lang="en-GB" altLang="zh-CN" sz="2400" b="1" dirty="0" smtClean="0">
                <a:solidFill>
                  <a:schemeClr val="tx1"/>
                </a:solidFill>
                <a:ea typeface="SimSun" pitchFamily="2" charset="-122"/>
              </a:rPr>
              <a:t> </a:t>
            </a:r>
          </a:p>
        </p:txBody>
      </p:sp>
      <p:sp>
        <p:nvSpPr>
          <p:cNvPr id="37891" name="Oval 3"/>
          <p:cNvSpPr>
            <a:spLocks noChangeArrowheads="1"/>
          </p:cNvSpPr>
          <p:nvPr/>
        </p:nvSpPr>
        <p:spPr bwMode="auto">
          <a:xfrm>
            <a:off x="324556" y="3068638"/>
            <a:ext cx="2734733" cy="2665412"/>
          </a:xfrm>
          <a:prstGeom prst="ellipse">
            <a:avLst/>
          </a:prstGeom>
          <a:solidFill>
            <a:srgbClr val="009900"/>
          </a:solidFill>
          <a:ln w="9525">
            <a:solidFill>
              <a:schemeClr val="tx1"/>
            </a:solidFill>
            <a:round/>
            <a:headEnd/>
            <a:tailEnd/>
          </a:ln>
        </p:spPr>
        <p:txBody>
          <a:bodyPr wrap="none" lIns="97955" tIns="48977" rIns="97955" bIns="48977" anchor="ctr"/>
          <a:lstStyle/>
          <a:p>
            <a:pPr algn="ctr" defTabSz="979488">
              <a:spcBef>
                <a:spcPct val="0"/>
              </a:spcBef>
              <a:buClrTx/>
              <a:buSzTx/>
              <a:buFontTx/>
              <a:buNone/>
            </a:pPr>
            <a:r>
              <a:rPr lang="en-US" sz="2000" dirty="0" smtClean="0">
                <a:latin typeface="Arial" charset="0"/>
              </a:rPr>
              <a:t>Controlling</a:t>
            </a:r>
            <a:r>
              <a:rPr lang="en-US" sz="2000" dirty="0" smtClean="0">
                <a:solidFill>
                  <a:schemeClr val="tx1"/>
                </a:solidFill>
                <a:latin typeface="Arial" charset="0"/>
              </a:rPr>
              <a:t> known</a:t>
            </a:r>
          </a:p>
          <a:p>
            <a:pPr algn="ctr" defTabSz="979488">
              <a:spcBef>
                <a:spcPct val="0"/>
              </a:spcBef>
              <a:buClrTx/>
              <a:buSzTx/>
              <a:buFontTx/>
              <a:buNone/>
            </a:pPr>
            <a:r>
              <a:rPr lang="en-US" sz="2000" dirty="0" smtClean="0">
                <a:solidFill>
                  <a:schemeClr val="tx1"/>
                </a:solidFill>
                <a:latin typeface="Arial" charset="0"/>
              </a:rPr>
              <a:t>public health risks</a:t>
            </a:r>
          </a:p>
          <a:p>
            <a:pPr algn="ctr" defTabSz="979488">
              <a:spcBef>
                <a:spcPct val="0"/>
              </a:spcBef>
              <a:buClrTx/>
              <a:buSzTx/>
              <a:buFontTx/>
              <a:buNone/>
            </a:pPr>
            <a:r>
              <a:rPr lang="en-US" sz="2000" dirty="0" smtClean="0">
                <a:solidFill>
                  <a:schemeClr val="tx1"/>
                </a:solidFill>
                <a:latin typeface="Arial" charset="0"/>
              </a:rPr>
              <a:t>at ports, airports, </a:t>
            </a:r>
          </a:p>
          <a:p>
            <a:pPr algn="ctr" defTabSz="979488">
              <a:spcBef>
                <a:spcPct val="0"/>
              </a:spcBef>
              <a:buClrTx/>
              <a:buSzTx/>
              <a:buFontTx/>
              <a:buNone/>
            </a:pPr>
            <a:r>
              <a:rPr lang="en-US" sz="2000" dirty="0" smtClean="0">
                <a:solidFill>
                  <a:schemeClr val="tx1"/>
                </a:solidFill>
                <a:latin typeface="Arial" charset="0"/>
              </a:rPr>
              <a:t>ground crossing</a:t>
            </a:r>
            <a:endParaRPr lang="pt-BR" sz="2000" dirty="0">
              <a:solidFill>
                <a:schemeClr val="tx1"/>
              </a:solidFill>
              <a:latin typeface="Arial" charset="0"/>
            </a:endParaRPr>
          </a:p>
        </p:txBody>
      </p:sp>
      <p:sp>
        <p:nvSpPr>
          <p:cNvPr id="37892" name="Oval 4"/>
          <p:cNvSpPr>
            <a:spLocks noChangeArrowheads="1"/>
          </p:cNvSpPr>
          <p:nvPr/>
        </p:nvSpPr>
        <p:spPr bwMode="auto">
          <a:xfrm>
            <a:off x="6084711" y="2924175"/>
            <a:ext cx="2806700" cy="2736850"/>
          </a:xfrm>
          <a:prstGeom prst="ellipse">
            <a:avLst/>
          </a:prstGeom>
          <a:solidFill>
            <a:srgbClr val="FF0000"/>
          </a:solidFill>
          <a:ln w="9525">
            <a:solidFill>
              <a:schemeClr val="tx1"/>
            </a:solidFill>
            <a:round/>
            <a:headEnd/>
            <a:tailEnd/>
          </a:ln>
        </p:spPr>
        <p:txBody>
          <a:bodyPr wrap="none" lIns="97955" tIns="48977" rIns="97955" bIns="48977" anchor="ctr"/>
          <a:lstStyle/>
          <a:p>
            <a:pPr algn="ctr" defTabSz="979488">
              <a:spcBef>
                <a:spcPct val="0"/>
              </a:spcBef>
              <a:buClrTx/>
              <a:buSzTx/>
              <a:buFontTx/>
              <a:buNone/>
            </a:pPr>
            <a:r>
              <a:rPr lang="en-US" sz="2000" dirty="0" smtClean="0">
                <a:solidFill>
                  <a:schemeClr val="bg1"/>
                </a:solidFill>
                <a:latin typeface="Arial" charset="0"/>
              </a:rPr>
              <a:t>Controlling events </a:t>
            </a:r>
          </a:p>
          <a:p>
            <a:pPr algn="ctr" defTabSz="979488">
              <a:spcBef>
                <a:spcPct val="0"/>
              </a:spcBef>
              <a:buClrTx/>
              <a:buSzTx/>
              <a:buFontTx/>
              <a:buNone/>
            </a:pPr>
            <a:r>
              <a:rPr lang="en-US" sz="2000" dirty="0" smtClean="0">
                <a:solidFill>
                  <a:schemeClr val="bg1"/>
                </a:solidFill>
                <a:latin typeface="Arial" charset="0"/>
              </a:rPr>
              <a:t>&amp; responding  </a:t>
            </a:r>
          </a:p>
          <a:p>
            <a:pPr algn="ctr" defTabSz="979488">
              <a:spcBef>
                <a:spcPct val="0"/>
              </a:spcBef>
              <a:buClrTx/>
              <a:buSzTx/>
              <a:buFontTx/>
              <a:buNone/>
            </a:pPr>
            <a:r>
              <a:rPr lang="en-US" sz="2000" dirty="0" smtClean="0">
                <a:solidFill>
                  <a:schemeClr val="bg1"/>
                </a:solidFill>
                <a:latin typeface="Arial" charset="0"/>
              </a:rPr>
              <a:t>to emergencies</a:t>
            </a:r>
            <a:endParaRPr lang="pt-BR" sz="2000" dirty="0">
              <a:solidFill>
                <a:schemeClr val="bg1"/>
              </a:solidFill>
              <a:latin typeface="Arial" charset="0"/>
            </a:endParaRPr>
          </a:p>
        </p:txBody>
      </p:sp>
      <p:sp>
        <p:nvSpPr>
          <p:cNvPr id="37893" name="Oval 5"/>
          <p:cNvSpPr>
            <a:spLocks noChangeArrowheads="1"/>
          </p:cNvSpPr>
          <p:nvPr/>
        </p:nvSpPr>
        <p:spPr bwMode="auto">
          <a:xfrm>
            <a:off x="3275190" y="2997201"/>
            <a:ext cx="2593622" cy="2663825"/>
          </a:xfrm>
          <a:prstGeom prst="ellipse">
            <a:avLst/>
          </a:prstGeom>
          <a:solidFill>
            <a:srgbClr val="FFFF00"/>
          </a:solidFill>
          <a:ln w="9525">
            <a:solidFill>
              <a:schemeClr val="tx1"/>
            </a:solidFill>
            <a:round/>
            <a:headEnd/>
            <a:tailEnd/>
          </a:ln>
        </p:spPr>
        <p:txBody>
          <a:bodyPr wrap="none" lIns="97955" tIns="48977" rIns="97955" bIns="48977" anchor="ctr"/>
          <a:lstStyle/>
          <a:p>
            <a:pPr algn="ctr" defTabSz="979488">
              <a:spcBef>
                <a:spcPct val="0"/>
              </a:spcBef>
              <a:buClrTx/>
              <a:buSzTx/>
              <a:buFontTx/>
              <a:buNone/>
            </a:pPr>
            <a:r>
              <a:rPr lang="en-US" sz="2000" dirty="0" smtClean="0">
                <a:latin typeface="Arial" charset="0"/>
              </a:rPr>
              <a:t>D</a:t>
            </a:r>
            <a:r>
              <a:rPr lang="en-US" sz="2000" dirty="0" smtClean="0">
                <a:solidFill>
                  <a:schemeClr val="tx1"/>
                </a:solidFill>
                <a:latin typeface="Arial" charset="0"/>
              </a:rPr>
              <a:t>etecting public</a:t>
            </a:r>
          </a:p>
          <a:p>
            <a:pPr algn="ctr" defTabSz="979488">
              <a:spcBef>
                <a:spcPct val="0"/>
              </a:spcBef>
              <a:buClrTx/>
              <a:buSzTx/>
              <a:buFontTx/>
              <a:buNone/>
            </a:pPr>
            <a:r>
              <a:rPr lang="en-US" sz="2000" dirty="0" smtClean="0">
                <a:solidFill>
                  <a:schemeClr val="tx1"/>
                </a:solidFill>
                <a:latin typeface="Arial" charset="0"/>
              </a:rPr>
              <a:t>health events</a:t>
            </a:r>
          </a:p>
          <a:p>
            <a:pPr algn="ctr" defTabSz="979488">
              <a:spcBef>
                <a:spcPct val="0"/>
              </a:spcBef>
              <a:buClrTx/>
              <a:buSzTx/>
              <a:buFontTx/>
              <a:buNone/>
            </a:pPr>
            <a:r>
              <a:rPr lang="en-US" sz="2000" dirty="0" smtClean="0">
                <a:solidFill>
                  <a:schemeClr val="tx1"/>
                </a:solidFill>
                <a:latin typeface="Arial" charset="0"/>
              </a:rPr>
              <a:t>of international </a:t>
            </a:r>
          </a:p>
          <a:p>
            <a:pPr algn="ctr" defTabSz="979488">
              <a:spcBef>
                <a:spcPct val="0"/>
              </a:spcBef>
              <a:buClrTx/>
              <a:buSzTx/>
              <a:buFontTx/>
              <a:buNone/>
            </a:pPr>
            <a:r>
              <a:rPr lang="en-US" sz="2000" dirty="0" smtClean="0">
                <a:solidFill>
                  <a:schemeClr val="tx1"/>
                </a:solidFill>
                <a:latin typeface="Arial" charset="0"/>
              </a:rPr>
              <a:t>concern</a:t>
            </a:r>
            <a:endParaRPr lang="pt-BR" sz="2000" dirty="0">
              <a:solidFill>
                <a:schemeClr val="tx1"/>
              </a:solidFill>
              <a:latin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p:txBody>
          <a:bodyPr>
            <a:normAutofit/>
          </a:bodyPr>
          <a:lstStyle/>
          <a:p>
            <a:pPr eaLnBrk="1" hangingPunct="1">
              <a:defRPr/>
            </a:pPr>
            <a:r>
              <a:rPr lang="en-GB" sz="3200" b="0" dirty="0" smtClean="0">
                <a:solidFill>
                  <a:srgbClr val="0070C0"/>
                </a:solidFill>
              </a:rPr>
              <a:t>What does WHO do under the IHR?</a:t>
            </a:r>
          </a:p>
        </p:txBody>
      </p:sp>
      <p:sp>
        <p:nvSpPr>
          <p:cNvPr id="38915" name="Rectangle 3"/>
          <p:cNvSpPr>
            <a:spLocks noGrp="1" noChangeArrowheads="1"/>
          </p:cNvSpPr>
          <p:nvPr>
            <p:ph type="body" idx="1"/>
          </p:nvPr>
        </p:nvSpPr>
        <p:spPr>
          <a:xfrm>
            <a:off x="357012" y="1536701"/>
            <a:ext cx="8449733" cy="4310063"/>
          </a:xfrm>
        </p:spPr>
        <p:txBody>
          <a:bodyPr>
            <a:normAutofit fontScale="70000" lnSpcReduction="20000"/>
          </a:bodyPr>
          <a:lstStyle/>
          <a:p>
            <a:pPr eaLnBrk="1" hangingPunct="1">
              <a:spcBef>
                <a:spcPct val="70000"/>
              </a:spcBef>
            </a:pPr>
            <a:r>
              <a:rPr lang="en-US" altLang="zh-CN" dirty="0" smtClean="0">
                <a:latin typeface="Arial" pitchFamily="34" charset="0"/>
                <a:ea typeface="SimSun" pitchFamily="2" charset="-122"/>
                <a:cs typeface="Arial" pitchFamily="34" charset="0"/>
              </a:rPr>
              <a:t>Designate WHO IHR contact points</a:t>
            </a:r>
          </a:p>
          <a:p>
            <a:pPr eaLnBrk="1" hangingPunct="1">
              <a:spcBef>
                <a:spcPct val="70000"/>
              </a:spcBef>
            </a:pPr>
            <a:r>
              <a:rPr lang="en-US" altLang="zh-CN" dirty="0" smtClean="0">
                <a:latin typeface="Arial" pitchFamily="34" charset="0"/>
                <a:ea typeface="SimSun" pitchFamily="2" charset="-122"/>
                <a:cs typeface="Arial" pitchFamily="34" charset="0"/>
              </a:rPr>
              <a:t>Support States Parties in assessing their public health risks, through the notification, consultation, and verification processes</a:t>
            </a:r>
          </a:p>
          <a:p>
            <a:pPr eaLnBrk="1" hangingPunct="1">
              <a:spcBef>
                <a:spcPct val="70000"/>
              </a:spcBef>
            </a:pPr>
            <a:r>
              <a:rPr lang="en-US" altLang="zh-CN" dirty="0" smtClean="0">
                <a:latin typeface="Arial" pitchFamily="34" charset="0"/>
                <a:ea typeface="SimSun" pitchFamily="2" charset="-122"/>
                <a:cs typeface="Arial" pitchFamily="34" charset="0"/>
              </a:rPr>
              <a:t>Inform State Parties of relevant international public health risks</a:t>
            </a:r>
          </a:p>
          <a:p>
            <a:pPr eaLnBrk="1" hangingPunct="1">
              <a:spcBef>
                <a:spcPct val="70000"/>
              </a:spcBef>
            </a:pPr>
            <a:r>
              <a:rPr lang="en-US" altLang="zh-CN" dirty="0" smtClean="0">
                <a:latin typeface="Arial" pitchFamily="34" charset="0"/>
                <a:ea typeface="SimSun" pitchFamily="2" charset="-122"/>
                <a:cs typeface="Arial" pitchFamily="34" charset="0"/>
              </a:rPr>
              <a:t>Recommend</a:t>
            </a:r>
            <a:r>
              <a:rPr lang="en-US" altLang="zh-CN" b="1" dirty="0" smtClean="0">
                <a:latin typeface="Arial" pitchFamily="34" charset="0"/>
                <a:ea typeface="SimSun" pitchFamily="2" charset="-122"/>
                <a:cs typeface="Arial" pitchFamily="34" charset="0"/>
              </a:rPr>
              <a:t> </a:t>
            </a:r>
            <a:r>
              <a:rPr lang="en-US" altLang="zh-CN" dirty="0" smtClean="0">
                <a:latin typeface="Arial" pitchFamily="34" charset="0"/>
                <a:ea typeface="SimSun" pitchFamily="2" charset="-122"/>
                <a:cs typeface="Arial" pitchFamily="34" charset="0"/>
              </a:rPr>
              <a:t>public health measures </a:t>
            </a:r>
          </a:p>
          <a:p>
            <a:pPr eaLnBrk="1" hangingPunct="1">
              <a:spcBef>
                <a:spcPct val="70000"/>
              </a:spcBef>
            </a:pPr>
            <a:r>
              <a:rPr lang="en-US" altLang="zh-CN" dirty="0" smtClean="0">
                <a:latin typeface="Arial" pitchFamily="34" charset="0"/>
                <a:ea typeface="SimSun" pitchFamily="2" charset="-122"/>
                <a:cs typeface="Arial" pitchFamily="34" charset="0"/>
              </a:rPr>
              <a:t>Assist States Parties in their efforts to investigate outbreaks and meet the IHR national core capacities requirements for surveillance and response and points of entry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a:xfrm>
            <a:off x="457200" y="152400"/>
            <a:ext cx="8229600" cy="1265238"/>
          </a:xfrm>
        </p:spPr>
        <p:txBody>
          <a:bodyPr>
            <a:normAutofit/>
          </a:bodyPr>
          <a:lstStyle/>
          <a:p>
            <a:pPr eaLnBrk="1" hangingPunct="1">
              <a:defRPr/>
            </a:pPr>
            <a:r>
              <a:rPr lang="en-GB" sz="3200" b="0" dirty="0" smtClean="0">
                <a:solidFill>
                  <a:srgbClr val="0070C0"/>
                </a:solidFill>
              </a:rPr>
              <a:t>WHO to help countries managing events</a:t>
            </a:r>
          </a:p>
        </p:txBody>
      </p:sp>
      <p:sp>
        <p:nvSpPr>
          <p:cNvPr id="39939" name="Rectangle 3"/>
          <p:cNvSpPr>
            <a:spLocks noGrp="1" noChangeArrowheads="1"/>
          </p:cNvSpPr>
          <p:nvPr>
            <p:ph type="body" idx="1"/>
          </p:nvPr>
        </p:nvSpPr>
        <p:spPr>
          <a:xfrm>
            <a:off x="152400" y="1435101"/>
            <a:ext cx="9358489" cy="1698625"/>
          </a:xfrm>
        </p:spPr>
        <p:txBody>
          <a:bodyPr>
            <a:normAutofit fontScale="92500"/>
          </a:bodyPr>
          <a:lstStyle/>
          <a:p>
            <a:pPr eaLnBrk="1" hangingPunct="1">
              <a:spcBef>
                <a:spcPct val="45000"/>
              </a:spcBef>
            </a:pPr>
            <a:r>
              <a:rPr lang="en-AU" sz="2400" dirty="0" smtClean="0">
                <a:latin typeface="Arial" pitchFamily="34" charset="0"/>
                <a:cs typeface="Arial" pitchFamily="34" charset="0"/>
              </a:rPr>
              <a:t>New WHO global Event Management System</a:t>
            </a:r>
          </a:p>
          <a:p>
            <a:pPr eaLnBrk="1" hangingPunct="1">
              <a:spcBef>
                <a:spcPct val="45000"/>
              </a:spcBef>
            </a:pPr>
            <a:r>
              <a:rPr lang="en-US" sz="2400" dirty="0" smtClean="0">
                <a:latin typeface="Arial" pitchFamily="34" charset="0"/>
                <a:cs typeface="Arial" pitchFamily="34" charset="0"/>
              </a:rPr>
              <a:t>WHO Regional Alert and Response teams</a:t>
            </a:r>
          </a:p>
          <a:p>
            <a:pPr eaLnBrk="1" hangingPunct="1">
              <a:spcBef>
                <a:spcPct val="45000"/>
              </a:spcBef>
            </a:pPr>
            <a:r>
              <a:rPr lang="en-US" sz="2400" dirty="0" smtClean="0">
                <a:latin typeface="Arial" pitchFamily="34" charset="0"/>
                <a:cs typeface="Arial" pitchFamily="34" charset="0"/>
              </a:rPr>
              <a:t>Train countries’ NFPs and WHO contact points for event management</a:t>
            </a:r>
            <a:endParaRPr lang="en-GB" sz="2400" dirty="0" smtClean="0">
              <a:latin typeface="Arial" pitchFamily="34" charset="0"/>
              <a:cs typeface="Arial" pitchFamily="34" charset="0"/>
            </a:endParaRPr>
          </a:p>
        </p:txBody>
      </p:sp>
      <p:pic>
        <p:nvPicPr>
          <p:cNvPr id="39940" name="Picture 4" descr="DSC_2522"/>
          <p:cNvPicPr>
            <a:picLocks noChangeAspect="1" noChangeArrowheads="1"/>
          </p:cNvPicPr>
          <p:nvPr/>
        </p:nvPicPr>
        <p:blipFill>
          <a:blip r:embed="rId3"/>
          <a:srcRect/>
          <a:stretch>
            <a:fillRect/>
          </a:stretch>
        </p:blipFill>
        <p:spPr bwMode="auto">
          <a:xfrm>
            <a:off x="4999567" y="3205164"/>
            <a:ext cx="4144433" cy="2808287"/>
          </a:xfrm>
          <a:prstGeom prst="rect">
            <a:avLst/>
          </a:prstGeom>
          <a:noFill/>
          <a:ln w="9525">
            <a:noFill/>
            <a:miter lim="800000"/>
            <a:headEnd/>
            <a:tailEnd/>
          </a:ln>
        </p:spPr>
      </p:pic>
      <p:sp>
        <p:nvSpPr>
          <p:cNvPr id="39941" name="Rectangle 5"/>
          <p:cNvSpPr>
            <a:spLocks noChangeArrowheads="1"/>
          </p:cNvSpPr>
          <p:nvPr/>
        </p:nvSpPr>
        <p:spPr bwMode="auto">
          <a:xfrm>
            <a:off x="152400" y="3155950"/>
            <a:ext cx="4882445" cy="2819400"/>
          </a:xfrm>
          <a:prstGeom prst="rect">
            <a:avLst/>
          </a:prstGeom>
          <a:noFill/>
          <a:ln w="9525">
            <a:noFill/>
            <a:miter lim="800000"/>
            <a:headEnd/>
            <a:tailEnd/>
          </a:ln>
        </p:spPr>
        <p:txBody>
          <a:bodyPr lIns="0" tIns="0" rIns="0" bIns="0"/>
          <a:lstStyle/>
          <a:p>
            <a:pPr marL="342900" indent="-342900">
              <a:spcBef>
                <a:spcPct val="45000"/>
              </a:spcBef>
              <a:buClr>
                <a:srgbClr val="1E7FB8"/>
              </a:buClr>
              <a:buSzTx/>
              <a:buFont typeface="Wingdings" pitchFamily="2" charset="2"/>
              <a:buChar char="l"/>
            </a:pPr>
            <a:r>
              <a:rPr lang="en-AU" sz="2000" b="0" dirty="0">
                <a:latin typeface="Arial" charset="0"/>
              </a:rPr>
              <a:t>Expand Global Outbreak and Alert Response Network GOARN and other specialized and regional support networks</a:t>
            </a:r>
          </a:p>
          <a:p>
            <a:pPr marL="342900" indent="-342900">
              <a:spcBef>
                <a:spcPct val="45000"/>
              </a:spcBef>
              <a:buClr>
                <a:srgbClr val="1E7FB8"/>
              </a:buClr>
              <a:buSzTx/>
              <a:buFont typeface="Wingdings" pitchFamily="2" charset="2"/>
              <a:buChar char="l"/>
            </a:pPr>
            <a:r>
              <a:rPr lang="en-AU" sz="2000" b="0" dirty="0">
                <a:latin typeface="Arial" charset="0"/>
              </a:rPr>
              <a:t>Develop new tools and standard operating procedures</a:t>
            </a:r>
          </a:p>
          <a:p>
            <a:pPr marL="342900" indent="-342900">
              <a:spcBef>
                <a:spcPct val="45000"/>
              </a:spcBef>
              <a:buClr>
                <a:srgbClr val="1E7FB8"/>
              </a:buClr>
              <a:buSzTx/>
              <a:buFont typeface="Wingdings" pitchFamily="2" charset="2"/>
              <a:buChar char="l"/>
            </a:pPr>
            <a:r>
              <a:rPr lang="en-US" sz="2000" b="0" dirty="0">
                <a:latin typeface="Arial" charset="0"/>
              </a:rPr>
              <a:t>Carry out IHR exercises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57200" y="0"/>
            <a:ext cx="8229600" cy="1219200"/>
          </a:xfrm>
        </p:spPr>
        <p:txBody>
          <a:bodyPr>
            <a:normAutofit fontScale="90000"/>
          </a:bodyPr>
          <a:lstStyle/>
          <a:p>
            <a:pPr eaLnBrk="1" hangingPunct="1">
              <a:defRPr/>
            </a:pPr>
            <a:r>
              <a:rPr lang="en-GB" sz="3100" b="0" dirty="0" smtClean="0"/>
              <a:t/>
            </a:r>
            <a:br>
              <a:rPr lang="en-GB" sz="3100" b="0" dirty="0" smtClean="0"/>
            </a:br>
            <a:r>
              <a:rPr lang="en-GB" sz="2700" b="1" dirty="0" smtClean="0">
                <a:solidFill>
                  <a:srgbClr val="FF0000"/>
                </a:solidFill>
                <a:latin typeface="Arial" pitchFamily="34" charset="0"/>
                <a:cs typeface="Arial" pitchFamily="34" charset="0"/>
              </a:rPr>
              <a:t>Countries’ challenges for IHR implementation </a:t>
            </a:r>
            <a:r>
              <a:rPr lang="en-GB" sz="3100" b="0" dirty="0" smtClean="0"/>
              <a:t/>
            </a:r>
            <a:br>
              <a:rPr lang="en-GB" sz="3100" b="0" dirty="0" smtClean="0"/>
            </a:br>
            <a:endParaRPr lang="en-GB" sz="3100" b="0" dirty="0" smtClean="0"/>
          </a:p>
        </p:txBody>
      </p:sp>
      <p:sp>
        <p:nvSpPr>
          <p:cNvPr id="44035" name="Rectangle 3"/>
          <p:cNvSpPr>
            <a:spLocks noGrp="1" noChangeArrowheads="1"/>
          </p:cNvSpPr>
          <p:nvPr>
            <p:ph type="body" idx="1"/>
          </p:nvPr>
        </p:nvSpPr>
        <p:spPr>
          <a:xfrm>
            <a:off x="485422" y="1301750"/>
            <a:ext cx="8291689" cy="3409950"/>
          </a:xfrm>
        </p:spPr>
        <p:txBody>
          <a:bodyPr>
            <a:normAutofit lnSpcReduction="10000"/>
          </a:bodyPr>
          <a:lstStyle/>
          <a:p>
            <a:pPr eaLnBrk="1" hangingPunct="1">
              <a:lnSpc>
                <a:spcPct val="110000"/>
              </a:lnSpc>
              <a:spcBef>
                <a:spcPct val="15000"/>
              </a:spcBef>
            </a:pPr>
            <a:r>
              <a:rPr lang="en-GB" sz="2400" smtClean="0"/>
              <a:t>Mobilize resources and develop national action plans</a:t>
            </a:r>
          </a:p>
          <a:p>
            <a:pPr eaLnBrk="1" hangingPunct="1">
              <a:lnSpc>
                <a:spcPct val="110000"/>
              </a:lnSpc>
              <a:spcBef>
                <a:spcPct val="15000"/>
              </a:spcBef>
            </a:pPr>
            <a:r>
              <a:rPr lang="en-GB" sz="2400" smtClean="0"/>
              <a:t>Strengthen national capacities in alert and response</a:t>
            </a:r>
          </a:p>
          <a:p>
            <a:pPr eaLnBrk="1" hangingPunct="1">
              <a:lnSpc>
                <a:spcPct val="110000"/>
              </a:lnSpc>
              <a:spcBef>
                <a:spcPct val="15000"/>
              </a:spcBef>
            </a:pPr>
            <a:r>
              <a:rPr lang="en-GB" sz="2400" smtClean="0">
                <a:solidFill>
                  <a:schemeClr val="hlink"/>
                </a:solidFill>
              </a:rPr>
              <a:t>Strengthen capacity at ports, airports, and ground crossings</a:t>
            </a:r>
          </a:p>
          <a:p>
            <a:pPr eaLnBrk="1" hangingPunct="1">
              <a:lnSpc>
                <a:spcPct val="110000"/>
              </a:lnSpc>
              <a:spcBef>
                <a:spcPct val="15000"/>
              </a:spcBef>
            </a:pPr>
            <a:r>
              <a:rPr lang="en-GB" sz="2400" smtClean="0"/>
              <a:t>Maintaining strong threat-specific readiness for known diseases/risks</a:t>
            </a:r>
          </a:p>
          <a:p>
            <a:pPr eaLnBrk="1" hangingPunct="1">
              <a:lnSpc>
                <a:spcPct val="110000"/>
              </a:lnSpc>
              <a:spcBef>
                <a:spcPct val="15000"/>
              </a:spcBef>
            </a:pPr>
            <a:r>
              <a:rPr lang="en-GB" sz="2400" smtClean="0"/>
              <a:t>Rapidly notify WHO of acute public health risks</a:t>
            </a:r>
          </a:p>
          <a:p>
            <a:pPr eaLnBrk="1" hangingPunct="1">
              <a:lnSpc>
                <a:spcPct val="110000"/>
              </a:lnSpc>
              <a:spcBef>
                <a:spcPct val="15000"/>
              </a:spcBef>
            </a:pPr>
            <a:r>
              <a:rPr lang="en-GB" sz="2400" smtClean="0">
                <a:solidFill>
                  <a:schemeClr val="hlink"/>
                </a:solidFill>
              </a:rPr>
              <a:t>Sustain international and intersectoral collaboration</a:t>
            </a:r>
          </a:p>
          <a:p>
            <a:pPr eaLnBrk="1" hangingPunct="1">
              <a:lnSpc>
                <a:spcPct val="110000"/>
              </a:lnSpc>
              <a:spcBef>
                <a:spcPct val="15000"/>
              </a:spcBef>
            </a:pPr>
            <a:r>
              <a:rPr lang="en-GB" sz="2400" smtClean="0"/>
              <a:t>Monitor progress of IHR implementation</a:t>
            </a:r>
          </a:p>
        </p:txBody>
      </p:sp>
      <p:grpSp>
        <p:nvGrpSpPr>
          <p:cNvPr id="2" name="Group 4"/>
          <p:cNvGrpSpPr>
            <a:grpSpLocks/>
          </p:cNvGrpSpPr>
          <p:nvPr/>
        </p:nvGrpSpPr>
        <p:grpSpPr bwMode="auto">
          <a:xfrm>
            <a:off x="301978" y="4878388"/>
            <a:ext cx="8319911" cy="1185862"/>
            <a:chOff x="330" y="3342"/>
            <a:chExt cx="6129" cy="824"/>
          </a:xfrm>
        </p:grpSpPr>
        <p:pic>
          <p:nvPicPr>
            <p:cNvPr id="44037" name="Picture 5" descr="AIDS"/>
            <p:cNvPicPr>
              <a:picLocks noChangeAspect="1" noChangeArrowheads="1"/>
            </p:cNvPicPr>
            <p:nvPr/>
          </p:nvPicPr>
          <p:blipFill>
            <a:blip r:embed="rId3"/>
            <a:srcRect/>
            <a:stretch>
              <a:fillRect/>
            </a:stretch>
          </p:blipFill>
          <p:spPr bwMode="auto">
            <a:xfrm>
              <a:off x="330" y="3342"/>
              <a:ext cx="1429" cy="816"/>
            </a:xfrm>
            <a:prstGeom prst="rect">
              <a:avLst/>
            </a:prstGeom>
            <a:noFill/>
            <a:ln w="9525">
              <a:noFill/>
              <a:miter lim="800000"/>
              <a:headEnd/>
              <a:tailEnd/>
            </a:ln>
          </p:spPr>
        </p:pic>
        <p:pic>
          <p:nvPicPr>
            <p:cNvPr id="44038" name="Picture 6" descr="Air aids"/>
            <p:cNvPicPr>
              <a:picLocks noChangeAspect="1" noChangeArrowheads="1"/>
            </p:cNvPicPr>
            <p:nvPr/>
          </p:nvPicPr>
          <p:blipFill>
            <a:blip r:embed="rId4"/>
            <a:srcRect/>
            <a:stretch>
              <a:fillRect/>
            </a:stretch>
          </p:blipFill>
          <p:spPr bwMode="auto">
            <a:xfrm>
              <a:off x="3109" y="3342"/>
              <a:ext cx="1134" cy="816"/>
            </a:xfrm>
            <a:prstGeom prst="rect">
              <a:avLst/>
            </a:prstGeom>
            <a:noFill/>
            <a:ln w="9525">
              <a:noFill/>
              <a:miter lim="800000"/>
              <a:headEnd/>
              <a:tailEnd/>
            </a:ln>
          </p:spPr>
        </p:pic>
        <p:pic>
          <p:nvPicPr>
            <p:cNvPr id="44039" name="Picture 7" descr="Car aids"/>
            <p:cNvPicPr>
              <a:picLocks noChangeAspect="1" noChangeArrowheads="1"/>
            </p:cNvPicPr>
            <p:nvPr/>
          </p:nvPicPr>
          <p:blipFill>
            <a:blip r:embed="rId5"/>
            <a:srcRect/>
            <a:stretch>
              <a:fillRect/>
            </a:stretch>
          </p:blipFill>
          <p:spPr bwMode="auto">
            <a:xfrm>
              <a:off x="5452" y="3342"/>
              <a:ext cx="1007" cy="815"/>
            </a:xfrm>
            <a:prstGeom prst="rect">
              <a:avLst/>
            </a:prstGeom>
            <a:noFill/>
            <a:ln w="9525">
              <a:noFill/>
              <a:miter lim="800000"/>
              <a:headEnd/>
              <a:tailEnd/>
            </a:ln>
          </p:spPr>
        </p:pic>
        <p:pic>
          <p:nvPicPr>
            <p:cNvPr id="44040" name="Picture 8" descr="Biosafety training Romania-Dec 2005"/>
            <p:cNvPicPr>
              <a:picLocks noChangeAspect="1" noChangeArrowheads="1"/>
            </p:cNvPicPr>
            <p:nvPr/>
          </p:nvPicPr>
          <p:blipFill>
            <a:blip r:embed="rId6"/>
            <a:srcRect/>
            <a:stretch>
              <a:fillRect/>
            </a:stretch>
          </p:blipFill>
          <p:spPr bwMode="auto">
            <a:xfrm>
              <a:off x="4306" y="3342"/>
              <a:ext cx="1083" cy="824"/>
            </a:xfrm>
            <a:prstGeom prst="rect">
              <a:avLst/>
            </a:prstGeom>
            <a:noFill/>
            <a:ln w="9525">
              <a:noFill/>
              <a:miter lim="800000"/>
              <a:headEnd/>
              <a:tailEnd/>
            </a:ln>
          </p:spPr>
        </p:pic>
        <p:pic>
          <p:nvPicPr>
            <p:cNvPr id="44041" name="Picture 9" descr="003Cohort 1-Lyon 2001 (2)"/>
            <p:cNvPicPr>
              <a:picLocks noChangeAspect="1" noChangeArrowheads="1"/>
            </p:cNvPicPr>
            <p:nvPr/>
          </p:nvPicPr>
          <p:blipFill>
            <a:blip r:embed="rId7"/>
            <a:srcRect/>
            <a:stretch>
              <a:fillRect/>
            </a:stretch>
          </p:blipFill>
          <p:spPr bwMode="auto">
            <a:xfrm>
              <a:off x="1822" y="3342"/>
              <a:ext cx="1224" cy="81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
            <a:ext cx="8229600" cy="1265238"/>
          </a:xfrm>
        </p:spPr>
        <p:txBody>
          <a:bodyPr>
            <a:normAutofit/>
          </a:bodyPr>
          <a:lstStyle/>
          <a:p>
            <a:pPr>
              <a:defRPr/>
            </a:pPr>
            <a:r>
              <a:rPr lang="en-US" sz="3200" dirty="0" smtClean="0">
                <a:solidFill>
                  <a:srgbClr val="FF0000"/>
                </a:solidFill>
              </a:rPr>
              <a:t>Serious Impact on Public Health? </a:t>
            </a:r>
            <a:br>
              <a:rPr lang="en-US" sz="3200" dirty="0" smtClean="0">
                <a:solidFill>
                  <a:srgbClr val="FF0000"/>
                </a:solidFill>
              </a:rPr>
            </a:br>
            <a:endParaRPr lang="en-US" sz="3200" dirty="0" smtClean="0">
              <a:solidFill>
                <a:srgbClr val="FF0000"/>
              </a:solidFill>
            </a:endParaRPr>
          </a:p>
        </p:txBody>
      </p:sp>
      <p:sp>
        <p:nvSpPr>
          <p:cNvPr id="27651" name="Rectangle 3"/>
          <p:cNvSpPr>
            <a:spLocks noGrp="1" noChangeArrowheads="1"/>
          </p:cNvSpPr>
          <p:nvPr>
            <p:ph type="body" idx="1"/>
          </p:nvPr>
        </p:nvSpPr>
        <p:spPr>
          <a:xfrm>
            <a:off x="457200" y="1066800"/>
            <a:ext cx="8229600" cy="5486400"/>
          </a:xfrm>
        </p:spPr>
        <p:txBody>
          <a:bodyPr>
            <a:normAutofit/>
          </a:bodyPr>
          <a:lstStyle/>
          <a:p>
            <a:pPr>
              <a:lnSpc>
                <a:spcPct val="90000"/>
              </a:lnSpc>
              <a:buClr>
                <a:srgbClr val="FFFF99"/>
              </a:buClr>
              <a:buFont typeface="Wingdings" pitchFamily="2" charset="2"/>
              <a:buNone/>
              <a:defRPr/>
            </a:pPr>
            <a:endParaRPr lang="en-US" sz="1600" dirty="0" smtClean="0"/>
          </a:p>
          <a:p>
            <a:pPr>
              <a:lnSpc>
                <a:spcPct val="90000"/>
              </a:lnSpc>
              <a:buClr>
                <a:srgbClr val="FF0000"/>
              </a:buClr>
              <a:buFont typeface="Wingdings" pitchFamily="2" charset="2"/>
              <a:buChar char="§"/>
              <a:defRPr/>
            </a:pPr>
            <a:r>
              <a:rPr lang="en-US" sz="2000" dirty="0" smtClean="0">
                <a:latin typeface="Arial" pitchFamily="34" charset="0"/>
                <a:cs typeface="Arial" pitchFamily="34" charset="0"/>
              </a:rPr>
              <a:t>There is potentially high </a:t>
            </a:r>
            <a:r>
              <a:rPr lang="en-US" sz="2000" dirty="0" smtClean="0">
                <a:solidFill>
                  <a:srgbClr val="92D050"/>
                </a:solidFill>
                <a:latin typeface="Arial" pitchFamily="34" charset="0"/>
                <a:cs typeface="Arial" pitchFamily="34" charset="0"/>
              </a:rPr>
              <a:t>morbidity and/or mortality</a:t>
            </a:r>
          </a:p>
          <a:p>
            <a:pPr>
              <a:lnSpc>
                <a:spcPct val="90000"/>
              </a:lnSpc>
              <a:buClr>
                <a:srgbClr val="FFFF99"/>
              </a:buClr>
              <a:buFont typeface="Wingdings" pitchFamily="2" charset="2"/>
              <a:buChar char="§"/>
              <a:defRP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defRPr/>
            </a:pPr>
            <a:r>
              <a:rPr lang="en-US" sz="2000" dirty="0" smtClean="0">
                <a:latin typeface="Arial" pitchFamily="34" charset="0"/>
                <a:cs typeface="Arial" pitchFamily="34" charset="0"/>
              </a:rPr>
              <a:t>The geographic scope is large or spreading over a large area (e.g. multi-state or regional); is in area of high population density</a:t>
            </a:r>
          </a:p>
          <a:p>
            <a:pPr>
              <a:lnSpc>
                <a:spcPct val="90000"/>
              </a:lnSpc>
              <a:buClr>
                <a:srgbClr val="FFFF99"/>
              </a:buClr>
              <a:buFont typeface="Wingdings" pitchFamily="2" charset="2"/>
              <a:buChar char="§"/>
              <a:defRP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defRPr/>
            </a:pPr>
            <a:r>
              <a:rPr lang="en-US" sz="2000" dirty="0" smtClean="0">
                <a:latin typeface="Arial" pitchFamily="34" charset="0"/>
                <a:cs typeface="Arial" pitchFamily="34" charset="0"/>
              </a:rPr>
              <a:t>The agent is highly </a:t>
            </a:r>
            <a:r>
              <a:rPr lang="en-US" sz="2000" dirty="0" smtClean="0">
                <a:solidFill>
                  <a:schemeClr val="accent2">
                    <a:lumMod val="75000"/>
                  </a:schemeClr>
                </a:solidFill>
                <a:latin typeface="Arial" pitchFamily="34" charset="0"/>
                <a:cs typeface="Arial" pitchFamily="34" charset="0"/>
              </a:rPr>
              <a:t>transmissible/pathogenic</a:t>
            </a:r>
          </a:p>
          <a:p>
            <a:pPr>
              <a:lnSpc>
                <a:spcPct val="90000"/>
              </a:lnSpc>
              <a:buClr>
                <a:srgbClr val="FFFF99"/>
              </a:buClr>
              <a:buFont typeface="Wingdings" pitchFamily="2" charset="2"/>
              <a:buChar char="§"/>
              <a:defRP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defRPr/>
            </a:pPr>
            <a:r>
              <a:rPr lang="en-US" sz="2000" dirty="0" smtClean="0">
                <a:latin typeface="Arial" pitchFamily="34" charset="0"/>
                <a:cs typeface="Arial" pitchFamily="34" charset="0"/>
              </a:rPr>
              <a:t>The event has compromised containment or control efforts</a:t>
            </a:r>
          </a:p>
          <a:p>
            <a:pPr>
              <a:lnSpc>
                <a:spcPct val="90000"/>
              </a:lnSpc>
              <a:buClr>
                <a:srgbClr val="FFFF99"/>
              </a:buClr>
              <a:buFont typeface="Wingdings" pitchFamily="2" charset="2"/>
              <a:buChar char="§"/>
              <a:defRPr/>
            </a:pPr>
            <a:endParaRPr lang="en-US" sz="2000" dirty="0" smtClean="0">
              <a:solidFill>
                <a:schemeClr val="accent2">
                  <a:lumMod val="75000"/>
                </a:schemeClr>
              </a:solidFill>
              <a:latin typeface="Arial" pitchFamily="34" charset="0"/>
              <a:cs typeface="Arial" pitchFamily="34" charset="0"/>
            </a:endParaRPr>
          </a:p>
          <a:p>
            <a:pPr>
              <a:lnSpc>
                <a:spcPct val="90000"/>
              </a:lnSpc>
              <a:buClr>
                <a:srgbClr val="FF0000"/>
              </a:buClr>
              <a:buFont typeface="Wingdings" pitchFamily="2" charset="2"/>
              <a:buChar char="§"/>
              <a:defRPr/>
            </a:pPr>
            <a:r>
              <a:rPr lang="en-US" sz="2000" dirty="0" smtClean="0">
                <a:solidFill>
                  <a:schemeClr val="accent2">
                    <a:lumMod val="75000"/>
                  </a:schemeClr>
                </a:solidFill>
                <a:latin typeface="Arial" pitchFamily="34" charset="0"/>
                <a:cs typeface="Arial" pitchFamily="34" charset="0"/>
              </a:rPr>
              <a:t>Therapeutic/prophylactic</a:t>
            </a:r>
            <a:r>
              <a:rPr lang="en-US" sz="2000" dirty="0" smtClean="0">
                <a:latin typeface="Arial" pitchFamily="34" charset="0"/>
                <a:cs typeface="Arial" pitchFamily="34" charset="0"/>
              </a:rPr>
              <a:t> agents are unavailable, absent, or ineffective </a:t>
            </a:r>
          </a:p>
          <a:p>
            <a:pPr>
              <a:lnSpc>
                <a:spcPct val="90000"/>
              </a:lnSpc>
              <a:buClr>
                <a:srgbClr val="FFFF99"/>
              </a:buClr>
              <a:buFont typeface="Wingdings" pitchFamily="2" charset="2"/>
              <a:buChar char="§"/>
              <a:defRP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defRPr/>
            </a:pPr>
            <a:r>
              <a:rPr lang="en-US" sz="2000" dirty="0" smtClean="0">
                <a:latin typeface="Arial" pitchFamily="34" charset="0"/>
                <a:cs typeface="Arial" pitchFamily="34" charset="0"/>
              </a:rPr>
              <a:t>Cases occurring among </a:t>
            </a:r>
            <a:r>
              <a:rPr lang="en-US" sz="2000" dirty="0" smtClean="0">
                <a:solidFill>
                  <a:schemeClr val="accent2">
                    <a:lumMod val="75000"/>
                  </a:schemeClr>
                </a:solidFill>
                <a:latin typeface="Arial" pitchFamily="34" charset="0"/>
                <a:cs typeface="Arial" pitchFamily="34" charset="0"/>
              </a:rPr>
              <a:t>health care staff</a:t>
            </a:r>
          </a:p>
          <a:p>
            <a:pPr>
              <a:lnSpc>
                <a:spcPct val="90000"/>
              </a:lnSpc>
              <a:buClr>
                <a:srgbClr val="FFFF99"/>
              </a:buClr>
              <a:buFont typeface="Wingdings" pitchFamily="2" charset="2"/>
              <a:buNone/>
              <a:defRPr/>
            </a:pPr>
            <a:r>
              <a:rPr lang="en-US" sz="2000" dirty="0" smtClean="0">
                <a:latin typeface="Arial" pitchFamily="34" charset="0"/>
                <a:cs typeface="Arial" pitchFamily="34" charset="0"/>
              </a:rPr>
              <a:t>      </a:t>
            </a:r>
          </a:p>
          <a:p>
            <a:pPr>
              <a:lnSpc>
                <a:spcPct val="90000"/>
              </a:lnSpc>
              <a:buClr>
                <a:srgbClr val="FF0000"/>
              </a:buClr>
              <a:buFont typeface="Wingdings" pitchFamily="2" charset="2"/>
              <a:buChar char="§"/>
              <a:defRPr/>
            </a:pPr>
            <a:r>
              <a:rPr lang="en-US" sz="2000" dirty="0" smtClean="0">
                <a:latin typeface="Arial" pitchFamily="34" charset="0"/>
                <a:cs typeface="Arial" pitchFamily="34" charset="0"/>
              </a:rPr>
              <a:t>Assistance for investigation &amp; response required</a:t>
            </a:r>
          </a:p>
          <a:p>
            <a:pPr>
              <a:lnSpc>
                <a:spcPct val="90000"/>
              </a:lnSpc>
              <a:buClr>
                <a:srgbClr val="FFFF99"/>
              </a:buClr>
              <a:buFont typeface="Wingdings" pitchFamily="2" charset="2"/>
              <a:buChar char="§"/>
              <a:defRPr/>
            </a:pPr>
            <a:endParaRPr lang="en-US" sz="2000" dirty="0" smtClean="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2400"/>
            <a:ext cx="8229600" cy="1265238"/>
          </a:xfrm>
        </p:spPr>
        <p:txBody>
          <a:bodyPr>
            <a:normAutofit/>
          </a:bodyPr>
          <a:lstStyle/>
          <a:p>
            <a:pPr>
              <a:defRPr/>
            </a:pPr>
            <a:r>
              <a:rPr lang="en-US" sz="3200" dirty="0" smtClean="0">
                <a:solidFill>
                  <a:srgbClr val="FF0000"/>
                </a:solidFill>
                <a:latin typeface="Arial" pitchFamily="34" charset="0"/>
                <a:cs typeface="Arial" pitchFamily="34" charset="0"/>
              </a:rPr>
              <a:t>Unusual or Unexpected?</a:t>
            </a:r>
          </a:p>
        </p:txBody>
      </p:sp>
      <p:sp>
        <p:nvSpPr>
          <p:cNvPr id="30723" name="Rectangle 3"/>
          <p:cNvSpPr>
            <a:spLocks noGrp="1" noChangeArrowheads="1"/>
          </p:cNvSpPr>
          <p:nvPr>
            <p:ph type="body" idx="1"/>
          </p:nvPr>
        </p:nvSpPr>
        <p:spPr>
          <a:xfrm>
            <a:off x="443089" y="1600200"/>
            <a:ext cx="8291689" cy="4724400"/>
          </a:xfrm>
        </p:spPr>
        <p:txBody>
          <a:bodyPr>
            <a:normAutofit/>
          </a:bodyPr>
          <a:lstStyle/>
          <a:p>
            <a:pPr>
              <a:buClr>
                <a:srgbClr val="FF0000"/>
              </a:buClr>
              <a:buFont typeface="Wingdings" pitchFamily="2" charset="2"/>
              <a:buChar char="§"/>
            </a:pPr>
            <a:r>
              <a:rPr lang="en-US" sz="2400" dirty="0" smtClean="0"/>
              <a:t>The disease-causing agent is yet unknown or a new (emergent) pathogen</a:t>
            </a:r>
          </a:p>
          <a:p>
            <a:pPr>
              <a:buClr>
                <a:srgbClr val="FF0000"/>
              </a:buClr>
              <a:buFont typeface="Wingdings" pitchFamily="2" charset="2"/>
              <a:buChar char="§"/>
            </a:pPr>
            <a:endParaRPr lang="en-US" sz="2400" dirty="0" smtClean="0"/>
          </a:p>
          <a:p>
            <a:pPr>
              <a:buClr>
                <a:srgbClr val="FF0000"/>
              </a:buClr>
              <a:buFont typeface="Wingdings" pitchFamily="2" charset="2"/>
              <a:buChar char="§"/>
            </a:pPr>
            <a:r>
              <a:rPr lang="en-US" sz="2400" dirty="0" smtClean="0"/>
              <a:t>The population affected is highly susceptible</a:t>
            </a:r>
          </a:p>
          <a:p>
            <a:pPr>
              <a:buClr>
                <a:srgbClr val="FF0000"/>
              </a:buClr>
              <a:buFont typeface="Wingdings" pitchFamily="2" charset="2"/>
              <a:buChar char="§"/>
            </a:pPr>
            <a:endParaRPr lang="en-US" sz="2400" dirty="0" smtClean="0"/>
          </a:p>
          <a:p>
            <a:pPr>
              <a:buClr>
                <a:srgbClr val="FF0000"/>
              </a:buClr>
              <a:buFont typeface="Wingdings" pitchFamily="2" charset="2"/>
              <a:buChar char="§"/>
            </a:pPr>
            <a:r>
              <a:rPr lang="en-US" sz="2400" dirty="0" smtClean="0"/>
              <a:t>The event is unusual for the season, locality or host</a:t>
            </a:r>
          </a:p>
          <a:p>
            <a:pPr>
              <a:buClr>
                <a:srgbClr val="FF0000"/>
              </a:buClr>
              <a:buFont typeface="Wingdings" pitchFamily="2" charset="2"/>
              <a:buChar char="§"/>
            </a:pPr>
            <a:endParaRPr lang="en-US" sz="2400" dirty="0" smtClean="0"/>
          </a:p>
          <a:p>
            <a:pPr>
              <a:buClr>
                <a:srgbClr val="FF0000"/>
              </a:buClr>
              <a:buFont typeface="Wingdings" pitchFamily="2" charset="2"/>
              <a:buChar char="§"/>
            </a:pPr>
            <a:r>
              <a:rPr lang="en-US" sz="2400" dirty="0" smtClean="0"/>
              <a:t>There is a suspicion that this may have been an intentional act</a:t>
            </a:r>
          </a:p>
          <a:p>
            <a:pPr>
              <a:buClr>
                <a:srgbClr val="FF0000"/>
              </a:buClr>
              <a:buFont typeface="Wingdings" pitchFamily="2" charset="2"/>
              <a:buChar char="§"/>
            </a:pPr>
            <a:endParaRPr lang="en-US" sz="2400" dirty="0" smtClean="0"/>
          </a:p>
          <a:p>
            <a:pPr>
              <a:buClr>
                <a:srgbClr val="FF0000"/>
              </a:buClr>
              <a:buFont typeface="Wingdings" pitchFamily="2" charset="2"/>
              <a:buChar char="§"/>
            </a:pPr>
            <a:r>
              <a:rPr lang="en-US" sz="2400" dirty="0" smtClean="0"/>
              <a:t>Agent had been eliminated or never reported </a:t>
            </a:r>
            <a:br>
              <a:rPr lang="en-US" sz="2400" dirty="0" smtClean="0"/>
            </a:br>
            <a:r>
              <a:rPr lang="en-US" sz="2400" dirty="0" smtClean="0"/>
              <a:t>in U.S.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n-US" sz="3200" dirty="0" smtClean="0">
                <a:solidFill>
                  <a:srgbClr val="FF0000"/>
                </a:solidFill>
              </a:rPr>
              <a:t>Significant Risk for International Spread?</a:t>
            </a:r>
          </a:p>
        </p:txBody>
      </p:sp>
      <p:sp>
        <p:nvSpPr>
          <p:cNvPr id="31747" name="Rectangle 3"/>
          <p:cNvSpPr>
            <a:spLocks noGrp="1" noChangeArrowheads="1"/>
          </p:cNvSpPr>
          <p:nvPr>
            <p:ph type="body" idx="1"/>
          </p:nvPr>
        </p:nvSpPr>
        <p:spPr>
          <a:xfrm>
            <a:off x="685800" y="1752600"/>
            <a:ext cx="8001000" cy="4343400"/>
          </a:xfrm>
        </p:spPr>
        <p:txBody>
          <a:bodyPr/>
          <a:lstStyle/>
          <a:p>
            <a:pPr>
              <a:buClr>
                <a:srgbClr val="FF0000"/>
              </a:buClr>
              <a:buFont typeface="Wingdings" pitchFamily="2" charset="2"/>
              <a:buChar char="Ø"/>
            </a:pPr>
            <a:r>
              <a:rPr lang="en-US" sz="2400" dirty="0" smtClean="0"/>
              <a:t>Epidemiologic link to a similar event outside the U.S.</a:t>
            </a:r>
          </a:p>
          <a:p>
            <a:pPr lvl="1">
              <a:buClr>
                <a:srgbClr val="00B050"/>
              </a:buClr>
              <a:buFont typeface="Wingdings" pitchFamily="2" charset="2"/>
              <a:buChar char="§"/>
            </a:pPr>
            <a:r>
              <a:rPr lang="en-US" sz="2400" dirty="0" smtClean="0"/>
              <a:t> International travel or gathering</a:t>
            </a:r>
          </a:p>
          <a:p>
            <a:pPr lvl="1">
              <a:buClr>
                <a:srgbClr val="00B050"/>
              </a:buClr>
              <a:buFont typeface="Wingdings" pitchFamily="2" charset="2"/>
              <a:buChar char="§"/>
            </a:pPr>
            <a:r>
              <a:rPr lang="en-US" sz="2400" dirty="0" smtClean="0"/>
              <a:t> Contact with traveler or mobile population</a:t>
            </a:r>
          </a:p>
          <a:p>
            <a:pPr>
              <a:buClr>
                <a:srgbClr val="FF0000"/>
              </a:buClr>
              <a:buFont typeface="Wingdings" pitchFamily="2" charset="2"/>
              <a:buChar char="Ø"/>
            </a:pPr>
            <a:r>
              <a:rPr lang="en-US" sz="2400" dirty="0" smtClean="0"/>
              <a:t>Potential cross-border movement of pathogen/agent/host  	</a:t>
            </a:r>
          </a:p>
          <a:p>
            <a:pPr>
              <a:buClr>
                <a:srgbClr val="FF0000"/>
              </a:buClr>
              <a:buFont typeface="Wingdings" pitchFamily="2" charset="2"/>
              <a:buChar char="Ø"/>
            </a:pPr>
            <a:r>
              <a:rPr lang="en-US" sz="2400" dirty="0" smtClean="0"/>
              <a:t>Conducive transmission vehicles: air, water, food or environmental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0"/>
            <a:ext cx="7772400" cy="2057400"/>
          </a:xfrm>
        </p:spPr>
        <p:txBody>
          <a:bodyPr>
            <a:noAutofit/>
          </a:bodyPr>
          <a:lstStyle/>
          <a:p>
            <a:pPr>
              <a:defRPr/>
            </a:pPr>
            <a:r>
              <a:rPr lang="en-US" sz="2800" dirty="0" smtClean="0">
                <a:solidFill>
                  <a:srgbClr val="FF0000"/>
                </a:solidFill>
                <a:latin typeface="Arial" pitchFamily="34" charset="0"/>
                <a:cs typeface="Arial" pitchFamily="34" charset="0"/>
              </a:rPr>
              <a:t>Risk for Trade or Travel Restrictions?</a:t>
            </a:r>
            <a:br>
              <a:rPr lang="en-US" sz="2800" dirty="0" smtClean="0">
                <a:solidFill>
                  <a:srgbClr val="FF0000"/>
                </a:solidFill>
                <a:latin typeface="Arial" pitchFamily="34" charset="0"/>
                <a:cs typeface="Arial" pitchFamily="34" charset="0"/>
              </a:rPr>
            </a:br>
            <a:r>
              <a:rPr lang="en-US" sz="2800" dirty="0" smtClean="0">
                <a:latin typeface="Arial" pitchFamily="34" charset="0"/>
                <a:cs typeface="Arial" pitchFamily="34" charset="0"/>
              </a:rPr>
              <a:t/>
            </a:r>
            <a:br>
              <a:rPr lang="en-US" sz="2800" dirty="0" smtClean="0">
                <a:latin typeface="Arial" pitchFamily="34" charset="0"/>
                <a:cs typeface="Arial" pitchFamily="34" charset="0"/>
              </a:rPr>
            </a:br>
            <a:endParaRPr lang="en-US" sz="2800" dirty="0" smtClean="0">
              <a:latin typeface="Arial" pitchFamily="34" charset="0"/>
              <a:cs typeface="Arial" pitchFamily="34" charset="0"/>
            </a:endParaRPr>
          </a:p>
        </p:txBody>
      </p:sp>
      <p:sp>
        <p:nvSpPr>
          <p:cNvPr id="32771" name="Rectangle 3"/>
          <p:cNvSpPr>
            <a:spLocks noGrp="1" noChangeArrowheads="1"/>
          </p:cNvSpPr>
          <p:nvPr>
            <p:ph type="body" idx="1"/>
          </p:nvPr>
        </p:nvSpPr>
        <p:spPr/>
        <p:txBody>
          <a:bodyPr>
            <a:normAutofit/>
          </a:bodyPr>
          <a:lstStyle/>
          <a:p>
            <a:pPr>
              <a:lnSpc>
                <a:spcPct val="90000"/>
              </a:lnSpc>
              <a:buClr>
                <a:srgbClr val="FF0000"/>
              </a:buClr>
              <a:buFont typeface="Wingdings" pitchFamily="2" charset="2"/>
              <a:buChar char="§"/>
            </a:pPr>
            <a:r>
              <a:rPr lang="en-US" sz="2000" dirty="0" smtClean="0">
                <a:latin typeface="Arial" pitchFamily="34" charset="0"/>
                <a:cs typeface="Arial" pitchFamily="34" charset="0"/>
              </a:rPr>
              <a:t>There is a history of similar events in the past that have resulted in restrictions</a:t>
            </a:r>
          </a:p>
          <a:p>
            <a:pPr>
              <a:lnSpc>
                <a:spcPct val="90000"/>
              </a:lnSpc>
              <a:buClr>
                <a:srgbClr val="FF0000"/>
              </a:buClr>
              <a:buFont typeface="Wingdings" pitchFamily="2" charset="2"/>
              <a:buChar cha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pPr>
            <a:r>
              <a:rPr lang="en-US" sz="2000" dirty="0" smtClean="0">
                <a:latin typeface="Arial" pitchFamily="34" charset="0"/>
                <a:cs typeface="Arial" pitchFamily="34" charset="0"/>
              </a:rPr>
              <a:t>The event is associated with an international gathering or a tourist area</a:t>
            </a:r>
          </a:p>
          <a:p>
            <a:pPr>
              <a:lnSpc>
                <a:spcPct val="90000"/>
              </a:lnSpc>
              <a:buClr>
                <a:srgbClr val="FF0000"/>
              </a:buClr>
              <a:buFont typeface="Wingdings" pitchFamily="2" charset="2"/>
              <a:buChar cha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pPr>
            <a:r>
              <a:rPr lang="en-US" sz="2000" dirty="0" smtClean="0">
                <a:latin typeface="Arial" pitchFamily="34" charset="0"/>
                <a:cs typeface="Arial" pitchFamily="34" charset="0"/>
              </a:rPr>
              <a:t>The event is or has gained significant government or media attention</a:t>
            </a:r>
          </a:p>
          <a:p>
            <a:pPr>
              <a:lnSpc>
                <a:spcPct val="90000"/>
              </a:lnSpc>
              <a:buClr>
                <a:srgbClr val="FFFF99"/>
              </a:buClr>
              <a:buFont typeface="Wingdings" pitchFamily="2" charset="2"/>
              <a:buChar char="§"/>
            </a:pPr>
            <a:endParaRPr lang="en-US" sz="2000" dirty="0" smtClean="0">
              <a:latin typeface="Arial" pitchFamily="34" charset="0"/>
              <a:cs typeface="Arial" pitchFamily="34" charset="0"/>
            </a:endParaRPr>
          </a:p>
          <a:p>
            <a:pPr>
              <a:lnSpc>
                <a:spcPct val="90000"/>
              </a:lnSpc>
              <a:buClr>
                <a:srgbClr val="FF0000"/>
              </a:buClr>
              <a:buFont typeface="Wingdings" pitchFamily="2" charset="2"/>
              <a:buChar char="§"/>
            </a:pPr>
            <a:r>
              <a:rPr lang="en-US" sz="2000" dirty="0" smtClean="0">
                <a:latin typeface="Arial" pitchFamily="34" charset="0"/>
                <a:cs typeface="Arial" pitchFamily="34" charset="0"/>
              </a:rPr>
              <a:t>There is a </a:t>
            </a:r>
            <a:r>
              <a:rPr lang="en-US" sz="2000" dirty="0" err="1" smtClean="0">
                <a:latin typeface="Arial" pitchFamily="34" charset="0"/>
                <a:cs typeface="Arial" pitchFamily="34" charset="0"/>
              </a:rPr>
              <a:t>zoonotic</a:t>
            </a:r>
            <a:r>
              <a:rPr lang="en-US" sz="2000" dirty="0" smtClean="0">
                <a:latin typeface="Arial" pitchFamily="34" charset="0"/>
                <a:cs typeface="Arial" pitchFamily="34" charset="0"/>
              </a:rPr>
              <a:t> disease or the potential for an epizootic event, or exported/imported food/water-related</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838200" y="1219200"/>
            <a:ext cx="4724399" cy="4967467"/>
          </a:xfrm>
          <a:prstGeom prst="rect">
            <a:avLst/>
          </a:prstGeom>
          <a:noFill/>
          <a:ln w="9525">
            <a:noFill/>
            <a:miter lim="800000"/>
            <a:headEnd/>
            <a:tailEnd/>
          </a:ln>
        </p:spPr>
        <p:txBody>
          <a:bodyPr wrap="square" lIns="91393" tIns="45697" rIns="91393" bIns="45697">
            <a:spAutoFit/>
          </a:bodyPr>
          <a:lstStyle/>
          <a:p>
            <a:pPr>
              <a:lnSpc>
                <a:spcPct val="80000"/>
              </a:lnSpc>
              <a:buClr>
                <a:srgbClr val="1E7FB8"/>
              </a:buClr>
              <a:buSzPct val="170000"/>
              <a:buFont typeface="Courier New" pitchFamily="49" charset="0"/>
              <a:buChar char="o"/>
            </a:pPr>
            <a:r>
              <a:rPr lang="fr-FR" sz="1800" dirty="0">
                <a:solidFill>
                  <a:schemeClr val="tx2"/>
                </a:solidFill>
                <a:latin typeface="Arial" charset="0"/>
              </a:rPr>
              <a:t> </a:t>
            </a:r>
            <a:r>
              <a:rPr lang="fr-FR" sz="1800" b="0" dirty="0">
                <a:solidFill>
                  <a:schemeClr val="tx1"/>
                </a:solidFill>
                <a:latin typeface="Arial" charset="0"/>
              </a:rPr>
              <a:t>Public </a:t>
            </a:r>
            <a:r>
              <a:rPr lang="fr-FR" sz="1800" b="0" dirty="0" err="1">
                <a:solidFill>
                  <a:schemeClr val="tx1"/>
                </a:solidFill>
                <a:latin typeface="Arial" charset="0"/>
              </a:rPr>
              <a:t>health</a:t>
            </a:r>
            <a:r>
              <a:rPr lang="fr-FR" sz="1800" b="0" dirty="0">
                <a:solidFill>
                  <a:schemeClr val="tx1"/>
                </a:solidFill>
                <a:latin typeface="Arial" charset="0"/>
              </a:rPr>
              <a:t> services</a:t>
            </a:r>
            <a:r>
              <a:rPr lang="fr-FR" sz="1800" b="0" dirty="0">
                <a:solidFill>
                  <a:schemeClr val="tx2"/>
                </a:solidFill>
                <a:latin typeface="Arial" charset="0"/>
              </a:rPr>
              <a:t> </a:t>
            </a:r>
            <a:endParaRPr lang="fr-FR" sz="1800" b="0" dirty="0" smtClean="0">
              <a:solidFill>
                <a:schemeClr val="tx2"/>
              </a:solidFill>
              <a:latin typeface="Arial" charset="0"/>
            </a:endParaRPr>
          </a:p>
          <a:p>
            <a:pPr>
              <a:lnSpc>
                <a:spcPct val="80000"/>
              </a:lnSpc>
              <a:buClr>
                <a:srgbClr val="1E7FB8"/>
              </a:buClr>
              <a:buSzPct val="170000"/>
              <a:buFont typeface="Courier New" pitchFamily="49" charset="0"/>
              <a:buChar char="o"/>
            </a:pPr>
            <a:endParaRPr lang="fr-FR" dirty="0" smtClean="0">
              <a:solidFill>
                <a:schemeClr val="tx2"/>
              </a:solidFill>
              <a:latin typeface="Arial" charset="0"/>
            </a:endParaRPr>
          </a:p>
          <a:p>
            <a:pPr>
              <a:lnSpc>
                <a:spcPct val="80000"/>
              </a:lnSpc>
              <a:buClr>
                <a:srgbClr val="1E7FB8"/>
              </a:buClr>
              <a:buSzPct val="170000"/>
              <a:buFont typeface="Courier New" pitchFamily="49" charset="0"/>
              <a:buChar char="o"/>
            </a:pPr>
            <a:r>
              <a:rPr lang="fr-FR" sz="1800" b="0" dirty="0" err="1" smtClean="0">
                <a:latin typeface="Arial" charset="0"/>
              </a:rPr>
              <a:t>Health</a:t>
            </a:r>
            <a:r>
              <a:rPr lang="fr-FR" sz="1800" b="0" dirty="0" smtClean="0">
                <a:latin typeface="Arial" charset="0"/>
              </a:rPr>
              <a:t> </a:t>
            </a:r>
            <a:r>
              <a:rPr lang="fr-FR" sz="1800" b="0" dirty="0">
                <a:latin typeface="Arial" charset="0"/>
              </a:rPr>
              <a:t>care </a:t>
            </a:r>
            <a:r>
              <a:rPr lang="fr-FR" sz="1800" b="0" dirty="0" smtClean="0">
                <a:latin typeface="Arial" charset="0"/>
              </a:rPr>
              <a:t>system</a:t>
            </a:r>
          </a:p>
          <a:p>
            <a:pPr>
              <a:lnSpc>
                <a:spcPct val="80000"/>
              </a:lnSpc>
              <a:buClr>
                <a:srgbClr val="1E7FB8"/>
              </a:buClr>
              <a:buSzPct val="170000"/>
              <a:buFont typeface="Courier New" pitchFamily="49" charset="0"/>
              <a:buChar char="o"/>
            </a:pPr>
            <a:endParaRPr lang="fr-FR"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 </a:t>
            </a:r>
            <a:r>
              <a:rPr lang="fr-FR" sz="1800" b="0" dirty="0" err="1">
                <a:latin typeface="Arial" charset="0"/>
              </a:rPr>
              <a:t>Veterinary</a:t>
            </a:r>
            <a:r>
              <a:rPr lang="fr-FR" sz="1800" b="0" dirty="0">
                <a:latin typeface="Arial" charset="0"/>
              </a:rPr>
              <a:t> </a:t>
            </a:r>
            <a:r>
              <a:rPr lang="fr-FR" sz="1800" b="0" dirty="0" smtClean="0">
                <a:latin typeface="Arial" charset="0"/>
              </a:rPr>
              <a:t>services</a:t>
            </a:r>
          </a:p>
          <a:p>
            <a:pPr>
              <a:lnSpc>
                <a:spcPct val="80000"/>
              </a:lnSpc>
              <a:buClr>
                <a:srgbClr val="1E7FB8"/>
              </a:buClr>
              <a:buSzPct val="170000"/>
              <a:buFont typeface="Courier New" pitchFamily="49" charset="0"/>
              <a:buChar char="o"/>
            </a:pPr>
            <a:endParaRPr lang="fr-FR"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 Agriculture</a:t>
            </a:r>
          </a:p>
          <a:p>
            <a:pPr>
              <a:lnSpc>
                <a:spcPct val="80000"/>
              </a:lnSpc>
              <a:buClr>
                <a:srgbClr val="1E7FB8"/>
              </a:buClr>
              <a:buSzPct val="170000"/>
              <a:buFont typeface="Courier New" pitchFamily="49" charset="0"/>
              <a:buChar char="o"/>
            </a:pPr>
            <a:endParaRPr lang="fr-FR"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 Education</a:t>
            </a:r>
          </a:p>
          <a:p>
            <a:pPr>
              <a:lnSpc>
                <a:spcPct val="80000"/>
              </a:lnSpc>
              <a:buClr>
                <a:srgbClr val="1E7FB8"/>
              </a:buClr>
              <a:buSzPct val="170000"/>
              <a:buFont typeface="Courier New" pitchFamily="49" charset="0"/>
              <a:buChar char="o"/>
            </a:pPr>
            <a:endParaRPr lang="fr-FR"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Communication</a:t>
            </a:r>
            <a:endParaRPr lang="fr-FR" dirty="0" smtClean="0">
              <a:latin typeface="Arial" charset="0"/>
            </a:endParaRPr>
          </a:p>
          <a:p>
            <a:pPr>
              <a:lnSpc>
                <a:spcPct val="80000"/>
              </a:lnSpc>
              <a:buClr>
                <a:srgbClr val="1E7FB8"/>
              </a:buClr>
              <a:buSzPct val="170000"/>
              <a:buFont typeface="Courier New" pitchFamily="49" charset="0"/>
              <a:buChar char="o"/>
            </a:pPr>
            <a:endParaRPr lang="fr-FR" sz="1800" b="0"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Transport</a:t>
            </a:r>
            <a:endParaRPr lang="fr-FR" dirty="0" smtClean="0">
              <a:latin typeface="Arial" charset="0"/>
            </a:endParaRPr>
          </a:p>
          <a:p>
            <a:pPr>
              <a:lnSpc>
                <a:spcPct val="80000"/>
              </a:lnSpc>
              <a:buClr>
                <a:srgbClr val="1E7FB8"/>
              </a:buClr>
              <a:buSzPct val="170000"/>
              <a:buFont typeface="Courier New" pitchFamily="49" charset="0"/>
              <a:buChar char="o"/>
            </a:pPr>
            <a:endParaRPr lang="fr-FR" sz="1800" b="0"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Trade</a:t>
            </a:r>
            <a:endParaRPr lang="fr-FR" dirty="0" smtClean="0">
              <a:latin typeface="Arial" charset="0"/>
            </a:endParaRPr>
          </a:p>
          <a:p>
            <a:pPr>
              <a:lnSpc>
                <a:spcPct val="80000"/>
              </a:lnSpc>
              <a:buClr>
                <a:srgbClr val="1E7FB8"/>
              </a:buClr>
              <a:buSzPct val="170000"/>
              <a:buFont typeface="Courier New" pitchFamily="49" charset="0"/>
              <a:buChar char="o"/>
            </a:pPr>
            <a:endParaRPr lang="fr-FR" sz="1800" b="0"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 Security</a:t>
            </a:r>
          </a:p>
          <a:p>
            <a:pPr>
              <a:lnSpc>
                <a:spcPct val="80000"/>
              </a:lnSpc>
              <a:buClr>
                <a:srgbClr val="1E7FB8"/>
              </a:buClr>
              <a:buSzPct val="170000"/>
              <a:buFont typeface="Courier New" pitchFamily="49" charset="0"/>
              <a:buChar char="o"/>
            </a:pPr>
            <a:endParaRPr lang="fr-FR" dirty="0" smtClean="0">
              <a:latin typeface="Arial" charset="0"/>
            </a:endParaRPr>
          </a:p>
          <a:p>
            <a:pPr>
              <a:lnSpc>
                <a:spcPct val="80000"/>
              </a:lnSpc>
              <a:buClr>
                <a:srgbClr val="1E7FB8"/>
              </a:buClr>
              <a:buSzPct val="170000"/>
              <a:buFont typeface="Courier New" pitchFamily="49" charset="0"/>
              <a:buChar char="o"/>
            </a:pPr>
            <a:r>
              <a:rPr lang="fr-FR" sz="1800" b="0" dirty="0" err="1" smtClean="0">
                <a:latin typeface="Arial" charset="0"/>
              </a:rPr>
              <a:t>Army</a:t>
            </a:r>
            <a:r>
              <a:rPr lang="fr-FR" sz="1800" b="0" dirty="0">
                <a:latin typeface="Arial" charset="0"/>
              </a:rPr>
              <a:t>, air force, </a:t>
            </a:r>
            <a:r>
              <a:rPr lang="fr-FR" sz="1800" b="0" dirty="0" err="1" smtClean="0">
                <a:latin typeface="Arial" charset="0"/>
              </a:rPr>
              <a:t>defense</a:t>
            </a:r>
            <a:r>
              <a:rPr lang="fr-FR" sz="1800" b="0" dirty="0" smtClean="0">
                <a:latin typeface="Arial" charset="0"/>
              </a:rPr>
              <a:t>…</a:t>
            </a:r>
          </a:p>
          <a:p>
            <a:pPr>
              <a:lnSpc>
                <a:spcPct val="80000"/>
              </a:lnSpc>
              <a:buClr>
                <a:srgbClr val="1E7FB8"/>
              </a:buClr>
              <a:buSzPct val="170000"/>
              <a:buFont typeface="Courier New" pitchFamily="49" charset="0"/>
              <a:buChar char="o"/>
            </a:pPr>
            <a:endParaRPr lang="fr-FR" dirty="0" smtClean="0">
              <a:latin typeface="Arial" charset="0"/>
            </a:endParaRPr>
          </a:p>
          <a:p>
            <a:pPr>
              <a:lnSpc>
                <a:spcPct val="80000"/>
              </a:lnSpc>
              <a:buClr>
                <a:srgbClr val="1E7FB8"/>
              </a:buClr>
              <a:buSzPct val="170000"/>
              <a:buFont typeface="Courier New" pitchFamily="49" charset="0"/>
              <a:buChar char="o"/>
            </a:pPr>
            <a:r>
              <a:rPr lang="fr-FR" sz="1800" b="0" dirty="0" smtClean="0">
                <a:latin typeface="Arial" charset="0"/>
              </a:rPr>
              <a:t>Prime </a:t>
            </a:r>
            <a:r>
              <a:rPr lang="fr-FR" sz="1800" b="0" dirty="0" err="1" smtClean="0">
                <a:latin typeface="Arial" charset="0"/>
              </a:rPr>
              <a:t>Minister’s</a:t>
            </a:r>
            <a:r>
              <a:rPr lang="fr-FR" sz="1800" b="0" dirty="0" smtClean="0">
                <a:latin typeface="Arial" charset="0"/>
              </a:rPr>
              <a:t> Office / </a:t>
            </a:r>
            <a:r>
              <a:rPr lang="fr-FR" sz="1800" b="0" dirty="0" err="1" smtClean="0">
                <a:latin typeface="Arial" charset="0"/>
              </a:rPr>
              <a:t>Presidential</a:t>
            </a:r>
            <a:r>
              <a:rPr lang="fr-FR" sz="1800" b="0" dirty="0" smtClean="0">
                <a:latin typeface="Arial" charset="0"/>
              </a:rPr>
              <a:t> </a:t>
            </a:r>
            <a:r>
              <a:rPr lang="fr-FR" sz="1800" b="0" dirty="0">
                <a:latin typeface="Arial" charset="0"/>
              </a:rPr>
              <a:t>Cabinet</a:t>
            </a:r>
            <a:endParaRPr lang="fr-FR" sz="1800" b="0" u="sng" dirty="0">
              <a:latin typeface="Arial" charset="0"/>
            </a:endParaRPr>
          </a:p>
        </p:txBody>
      </p:sp>
      <p:sp>
        <p:nvSpPr>
          <p:cNvPr id="635909" name="Rectangle 5"/>
          <p:cNvSpPr>
            <a:spLocks noGrp="1" noChangeArrowheads="1"/>
          </p:cNvSpPr>
          <p:nvPr>
            <p:ph type="title"/>
          </p:nvPr>
        </p:nvSpPr>
        <p:spPr>
          <a:xfrm>
            <a:off x="533400" y="228601"/>
            <a:ext cx="8305800" cy="936626"/>
          </a:xfrm>
        </p:spPr>
        <p:txBody>
          <a:bodyPr lIns="80156" tIns="40078" rIns="80156" bIns="40078" anchor="t">
            <a:normAutofit fontScale="90000"/>
          </a:bodyPr>
          <a:lstStyle/>
          <a:p>
            <a:pPr eaLnBrk="1" hangingPunct="1">
              <a:defRPr/>
            </a:pPr>
            <a:r>
              <a:rPr lang="en-GB" sz="2900" b="1" dirty="0" smtClean="0">
                <a:solidFill>
                  <a:srgbClr val="0070C0"/>
                </a:solidFill>
              </a:rPr>
              <a:t>Public Health Emergency-  Multi-</a:t>
            </a:r>
            <a:r>
              <a:rPr lang="en-GB" sz="2900" b="1" dirty="0" err="1" smtClean="0">
                <a:solidFill>
                  <a:srgbClr val="0070C0"/>
                </a:solidFill>
              </a:rPr>
              <a:t>sectoral</a:t>
            </a:r>
            <a:r>
              <a:rPr lang="en-GB" sz="2900" b="1" dirty="0" smtClean="0">
                <a:solidFill>
                  <a:srgbClr val="0070C0"/>
                </a:solidFill>
              </a:rPr>
              <a:t> Approach</a:t>
            </a:r>
            <a:br>
              <a:rPr lang="en-GB" sz="2900" b="1" dirty="0" smtClean="0">
                <a:solidFill>
                  <a:srgbClr val="0070C0"/>
                </a:solidFill>
              </a:rPr>
            </a:br>
            <a:endParaRPr lang="en-GB" sz="2900" b="1" dirty="0" smtClean="0">
              <a:solidFill>
                <a:srgbClr val="0070C0"/>
              </a:solidFill>
            </a:endParaRPr>
          </a:p>
        </p:txBody>
      </p:sp>
      <p:sp>
        <p:nvSpPr>
          <p:cNvPr id="45062" name="Text Box 6"/>
          <p:cNvSpPr txBox="1">
            <a:spLocks noChangeArrowheads="1"/>
          </p:cNvSpPr>
          <p:nvPr/>
        </p:nvSpPr>
        <p:spPr bwMode="auto">
          <a:xfrm>
            <a:off x="0" y="1460500"/>
            <a:ext cx="3021189" cy="646331"/>
          </a:xfrm>
          <a:prstGeom prst="rect">
            <a:avLst/>
          </a:prstGeom>
          <a:noFill/>
          <a:ln w="9525" algn="ctr">
            <a:noFill/>
            <a:miter lim="800000"/>
            <a:headEnd/>
            <a:tailEnd/>
          </a:ln>
        </p:spPr>
        <p:txBody>
          <a:bodyPr>
            <a:spAutoFit/>
          </a:bodyPr>
          <a:lstStyle/>
          <a:p>
            <a:pPr marL="342900" indent="-342900">
              <a:buClrTx/>
              <a:buSzTx/>
            </a:pPr>
            <a:endParaRPr lang="en-GB" sz="1800" dirty="0">
              <a:solidFill>
                <a:schemeClr val="tx1"/>
              </a:solidFill>
            </a:endParaRPr>
          </a:p>
          <a:p>
            <a:pPr marL="342900" indent="-342900">
              <a:buFontTx/>
              <a:buNone/>
            </a:pPr>
            <a:endParaRPr lang="pt-BR" sz="1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p:txBody>
          <a:bodyPr/>
          <a:lstStyle/>
          <a:p>
            <a:pPr eaLnBrk="1" hangingPunct="1">
              <a:defRPr/>
            </a:pPr>
            <a:r>
              <a:rPr lang="es-AR" sz="2800" b="0" dirty="0" smtClean="0">
                <a:solidFill>
                  <a:srgbClr val="FF0000"/>
                </a:solidFill>
              </a:rPr>
              <a:t>Interim technical advice for inspection and issuance</a:t>
            </a:r>
            <a:br>
              <a:rPr lang="es-AR" sz="2800" b="0" dirty="0" smtClean="0">
                <a:solidFill>
                  <a:srgbClr val="FF0000"/>
                </a:solidFill>
              </a:rPr>
            </a:br>
            <a:r>
              <a:rPr lang="es-AR" sz="2800" b="0" dirty="0" smtClean="0">
                <a:solidFill>
                  <a:srgbClr val="FF0000"/>
                </a:solidFill>
              </a:rPr>
              <a:t>of Ship Sanitation Certificates </a:t>
            </a:r>
          </a:p>
        </p:txBody>
      </p:sp>
      <p:sp>
        <p:nvSpPr>
          <p:cNvPr id="49155" name="Rectangle 3"/>
          <p:cNvSpPr>
            <a:spLocks noGrp="1" noChangeArrowheads="1"/>
          </p:cNvSpPr>
          <p:nvPr>
            <p:ph type="body" idx="1"/>
          </p:nvPr>
        </p:nvSpPr>
        <p:spPr/>
        <p:txBody>
          <a:bodyPr>
            <a:normAutofit/>
          </a:bodyPr>
          <a:lstStyle/>
          <a:p>
            <a:pPr eaLnBrk="1" hangingPunct="1">
              <a:lnSpc>
                <a:spcPct val="90000"/>
              </a:lnSpc>
              <a:buNone/>
            </a:pPr>
            <a:r>
              <a:rPr lang="es-AR" sz="2000" b="1" dirty="0" smtClean="0">
                <a:latin typeface="Arial" pitchFamily="34" charset="0"/>
                <a:cs typeface="Arial" pitchFamily="34" charset="0"/>
              </a:rPr>
              <a:t>Ship Sanitation Control Exemption Certificate</a:t>
            </a:r>
            <a:r>
              <a:rPr lang="es-AR" sz="2000" dirty="0" smtClean="0">
                <a:latin typeface="Arial" pitchFamily="34" charset="0"/>
                <a:cs typeface="Arial" pitchFamily="34" charset="0"/>
              </a:rPr>
              <a:t> issued when</a:t>
            </a:r>
          </a:p>
          <a:p>
            <a:pPr eaLnBrk="1" hangingPunct="1">
              <a:lnSpc>
                <a:spcPct val="90000"/>
              </a:lnSpc>
            </a:pPr>
            <a:endParaRPr lang="es-AR" sz="2000" dirty="0" smtClean="0">
              <a:latin typeface="Arial" pitchFamily="34" charset="0"/>
              <a:cs typeface="Arial" pitchFamily="34" charset="0"/>
            </a:endParaRPr>
          </a:p>
          <a:p>
            <a:pPr eaLnBrk="1" hangingPunct="1">
              <a:lnSpc>
                <a:spcPct val="90000"/>
              </a:lnSpc>
            </a:pPr>
            <a:r>
              <a:rPr lang="es-AR" sz="2000" dirty="0" smtClean="0">
                <a:latin typeface="Arial" pitchFamily="34" charset="0"/>
                <a:cs typeface="Arial" pitchFamily="34" charset="0"/>
              </a:rPr>
              <a:t> No evidence of a public health risk is found on board and </a:t>
            </a:r>
          </a:p>
          <a:p>
            <a:pPr eaLnBrk="1" hangingPunct="1">
              <a:lnSpc>
                <a:spcPct val="90000"/>
              </a:lnSpc>
            </a:pPr>
            <a:endParaRPr lang="es-AR" sz="2000" dirty="0" smtClean="0">
              <a:latin typeface="Arial" pitchFamily="34" charset="0"/>
              <a:cs typeface="Arial" pitchFamily="34" charset="0"/>
            </a:endParaRPr>
          </a:p>
          <a:p>
            <a:pPr eaLnBrk="1" hangingPunct="1">
              <a:lnSpc>
                <a:spcPct val="90000"/>
              </a:lnSpc>
            </a:pPr>
            <a:r>
              <a:rPr lang="es-AR" sz="2000" dirty="0" smtClean="0">
                <a:latin typeface="Arial" pitchFamily="34" charset="0"/>
                <a:cs typeface="Arial" pitchFamily="34" charset="0"/>
              </a:rPr>
              <a:t>The competent authority is satisfied that the ship is free of infection and contamination, including vectors and reservoirs. </a:t>
            </a:r>
          </a:p>
          <a:p>
            <a:pPr eaLnBrk="1" hangingPunct="1">
              <a:lnSpc>
                <a:spcPct val="90000"/>
              </a:lnSpc>
            </a:pPr>
            <a:endParaRPr lang="es-AR" sz="2000" dirty="0" smtClean="0">
              <a:latin typeface="Arial" pitchFamily="34" charset="0"/>
              <a:cs typeface="Arial" pitchFamily="34" charset="0"/>
            </a:endParaRPr>
          </a:p>
          <a:p>
            <a:pPr>
              <a:lnSpc>
                <a:spcPct val="90000"/>
              </a:lnSpc>
            </a:pPr>
            <a:r>
              <a:rPr lang="es-AR" sz="2000" dirty="0" smtClean="0">
                <a:latin typeface="Arial" pitchFamily="34" charset="0"/>
                <a:cs typeface="Arial" pitchFamily="34" charset="0"/>
              </a:rPr>
              <a:t>This certificate shall normally be issued only if the inspection has been carried out when the ship and holds are empty.</a:t>
            </a:r>
            <a:endParaRPr lang="es-AR" sz="2000" dirty="0" smtClean="0"/>
          </a:p>
          <a:p>
            <a:pPr>
              <a:lnSpc>
                <a:spcPct val="90000"/>
              </a:lnSpc>
            </a:pPr>
            <a:endParaRPr lang="es-AR" sz="2000" dirty="0" smtClean="0">
              <a:latin typeface="Arial" pitchFamily="34" charset="0"/>
              <a:cs typeface="Arial" pitchFamily="34" charset="0"/>
            </a:endParaRPr>
          </a:p>
          <a:p>
            <a:pPr>
              <a:lnSpc>
                <a:spcPct val="90000"/>
              </a:lnSpc>
            </a:pPr>
            <a:r>
              <a:rPr lang="es-AR" sz="2000" dirty="0" smtClean="0">
                <a:latin typeface="Arial" pitchFamily="34" charset="0"/>
                <a:cs typeface="Arial" pitchFamily="34" charset="0"/>
              </a:rPr>
              <a:t>Valid for  six month period </a:t>
            </a:r>
          </a:p>
          <a:p>
            <a:pPr eaLnBrk="1" hangingPunct="1">
              <a:lnSpc>
                <a:spcPct val="90000"/>
              </a:lnSpc>
            </a:pPr>
            <a:endParaRPr lang="es-AR" sz="2000" dirty="0" smtClean="0">
              <a:latin typeface="Arial" pitchFamily="34" charset="0"/>
              <a:cs typeface="Arial" pitchFamily="34" charset="0"/>
            </a:endParaRPr>
          </a:p>
          <a:p>
            <a:pPr eaLnBrk="1" hangingPunct="1">
              <a:lnSpc>
                <a:spcPct val="90000"/>
              </a:lnSpc>
            </a:pPr>
            <a:endParaRPr lang="es-AR"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a:xfrm>
            <a:off x="1" y="228600"/>
            <a:ext cx="9131300" cy="1295400"/>
          </a:xfrm>
        </p:spPr>
        <p:txBody>
          <a:bodyPr lIns="85867" tIns="42934" rIns="85867" bIns="42934" anchor="t"/>
          <a:lstStyle/>
          <a:p>
            <a:pPr eaLnBrk="1" hangingPunct="1">
              <a:defRPr/>
            </a:pPr>
            <a:r>
              <a:rPr lang="en-US" sz="3100" dirty="0" smtClean="0">
                <a:solidFill>
                  <a:srgbClr val="FF0000"/>
                </a:solidFill>
              </a:rPr>
              <a:t>TRAVEL  AND TRANSPORT IHR(2005)</a:t>
            </a:r>
            <a:br>
              <a:rPr lang="en-US" sz="3100" dirty="0" smtClean="0">
                <a:solidFill>
                  <a:srgbClr val="FF0000"/>
                </a:solidFill>
              </a:rPr>
            </a:br>
            <a:r>
              <a:rPr lang="en-US" sz="3100" dirty="0" smtClean="0">
                <a:solidFill>
                  <a:schemeClr val="hlink"/>
                </a:solidFill>
              </a:rPr>
              <a:t>Challenges</a:t>
            </a:r>
          </a:p>
        </p:txBody>
      </p:sp>
      <p:sp>
        <p:nvSpPr>
          <p:cNvPr id="56323" name="Rectangle 3"/>
          <p:cNvSpPr>
            <a:spLocks noGrp="1" noChangeArrowheads="1"/>
          </p:cNvSpPr>
          <p:nvPr>
            <p:ph type="body" idx="1"/>
          </p:nvPr>
        </p:nvSpPr>
        <p:spPr>
          <a:xfrm>
            <a:off x="468490" y="1676400"/>
            <a:ext cx="8278989" cy="4876799"/>
          </a:xfrm>
        </p:spPr>
        <p:txBody>
          <a:bodyPr lIns="85867" tIns="42934" rIns="85867" bIns="42934">
            <a:normAutofit/>
          </a:bodyPr>
          <a:lstStyle/>
          <a:p>
            <a:pPr eaLnBrk="1" hangingPunct="1">
              <a:lnSpc>
                <a:spcPct val="80000"/>
              </a:lnSpc>
            </a:pPr>
            <a:r>
              <a:rPr lang="en-US" sz="2000" dirty="0" smtClean="0">
                <a:latin typeface="Arial" pitchFamily="34" charset="0"/>
                <a:cs typeface="Arial" pitchFamily="34" charset="0"/>
              </a:rPr>
              <a:t>Designation of authorized ports to issue SSC</a:t>
            </a:r>
          </a:p>
          <a:p>
            <a:pPr eaLnBrk="1" hangingPunct="1">
              <a:lnSpc>
                <a:spcPct val="80000"/>
              </a:lnSpc>
            </a:pPr>
            <a:endParaRPr lang="en-U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Designation of Point of entry to develop, maintain and strength core capacities </a:t>
            </a:r>
          </a:p>
          <a:p>
            <a:pPr eaLnBrk="1" hangingPunct="1">
              <a:lnSpc>
                <a:spcPct val="80000"/>
              </a:lnSpc>
            </a:pPr>
            <a:endParaRPr lang="en-U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Assessment of core capacities for designated points of entry</a:t>
            </a:r>
          </a:p>
          <a:p>
            <a:pPr eaLnBrk="1" hangingPunct="1">
              <a:lnSpc>
                <a:spcPct val="80000"/>
              </a:lnSpc>
            </a:pPr>
            <a:endParaRPr lang="en-U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Implementation of WHO Certification for IHR core capacities requirements for ports and airports</a:t>
            </a:r>
          </a:p>
          <a:p>
            <a:pPr eaLnBrk="1" hangingPunct="1">
              <a:lnSpc>
                <a:spcPct val="80000"/>
              </a:lnSpc>
            </a:pPr>
            <a:endParaRPr lang="en-US" sz="2000" dirty="0" smtClean="0">
              <a:latin typeface="Arial" pitchFamily="34" charset="0"/>
              <a:cs typeface="Arial" pitchFamily="34" charset="0"/>
            </a:endParaRPr>
          </a:p>
          <a:p>
            <a:pPr eaLnBrk="1" hangingPunct="1">
              <a:lnSpc>
                <a:spcPct val="80000"/>
              </a:lnSpc>
            </a:pPr>
            <a:r>
              <a:rPr lang="en-US" sz="2000" dirty="0" smtClean="0">
                <a:latin typeface="Arial" pitchFamily="34" charset="0"/>
                <a:cs typeface="Arial" pitchFamily="34" charset="0"/>
              </a:rPr>
              <a:t>Integration of points of entry activities to national surveillance system</a:t>
            </a:r>
          </a:p>
          <a:p>
            <a:pPr eaLnBrk="1" hangingPunct="1">
              <a:lnSpc>
                <a:spcPct val="80000"/>
              </a:lnSpc>
            </a:pP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524000"/>
            <a:ext cx="8305800" cy="2314480"/>
          </a:xfrm>
          <a:prstGeom prst="rect">
            <a:avLst/>
          </a:prstGeom>
        </p:spPr>
        <p:txBody>
          <a:bodyPr wrap="square">
            <a:spAutoFit/>
          </a:bodyPr>
          <a:lstStyle/>
          <a:p>
            <a:pPr>
              <a:lnSpc>
                <a:spcPct val="80000"/>
              </a:lnSpc>
              <a:buFont typeface="Arial" pitchFamily="34" charset="0"/>
              <a:buChar char="•"/>
            </a:pPr>
            <a:r>
              <a:rPr lang="en-US" sz="2000" dirty="0" smtClean="0">
                <a:latin typeface="Arial" pitchFamily="34" charset="0"/>
                <a:cs typeface="Arial" pitchFamily="34" charset="0"/>
              </a:rPr>
              <a:t> Development of Intersectorial approach of Public Health concerns at point of entry</a:t>
            </a:r>
          </a:p>
          <a:p>
            <a:pPr>
              <a:lnSpc>
                <a:spcPct val="80000"/>
              </a:lnSpc>
            </a:pPr>
            <a:endParaRPr lang="en-US" sz="2000" dirty="0" smtClean="0">
              <a:latin typeface="Arial" pitchFamily="34" charset="0"/>
              <a:cs typeface="Arial" pitchFamily="34" charset="0"/>
            </a:endParaRPr>
          </a:p>
          <a:p>
            <a:pPr>
              <a:lnSpc>
                <a:spcPct val="80000"/>
              </a:lnSpc>
              <a:buFont typeface="Arial" pitchFamily="34" charset="0"/>
              <a:buChar char="•"/>
            </a:pPr>
            <a:r>
              <a:rPr lang="en-US" sz="2000" dirty="0" smtClean="0">
                <a:latin typeface="Arial" pitchFamily="34" charset="0"/>
                <a:cs typeface="Arial" pitchFamily="34" charset="0"/>
              </a:rPr>
              <a:t> Development of integrated emergency contingency plans for PoE </a:t>
            </a:r>
          </a:p>
          <a:p>
            <a:pPr>
              <a:lnSpc>
                <a:spcPct val="80000"/>
              </a:lnSpc>
            </a:pPr>
            <a:endParaRPr lang="en-US" sz="2000" dirty="0" smtClean="0">
              <a:latin typeface="Arial" pitchFamily="34" charset="0"/>
              <a:cs typeface="Arial" pitchFamily="34" charset="0"/>
            </a:endParaRPr>
          </a:p>
          <a:p>
            <a:pPr>
              <a:lnSpc>
                <a:spcPct val="80000"/>
              </a:lnSpc>
              <a:buFont typeface="Arial" pitchFamily="34" charset="0"/>
              <a:buChar char="•"/>
            </a:pPr>
            <a:r>
              <a:rPr lang="en-US" sz="2000" dirty="0" smtClean="0">
                <a:latin typeface="Arial" pitchFamily="34" charset="0"/>
                <a:cs typeface="Arial" pitchFamily="34" charset="0"/>
              </a:rPr>
              <a:t> Development of strategic approach for international communication and cooperation for response to events involving points of entry, travel and transport</a:t>
            </a:r>
          </a:p>
          <a:p>
            <a:pPr>
              <a:lnSpc>
                <a:spcPct val="80000"/>
              </a:lnSpc>
            </a:pPr>
            <a:endParaRPr lang="en-US" sz="2000" b="1"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9349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rcRect l="32644" t="46097" r="42226" b="32342"/>
          <a:stretch>
            <a:fillRect/>
          </a:stretch>
        </p:blipFill>
        <p:spPr bwMode="auto">
          <a:xfrm>
            <a:off x="0" y="3004718"/>
            <a:ext cx="6477000" cy="3853282"/>
          </a:xfrm>
          <a:prstGeom prst="rect">
            <a:avLst/>
          </a:prstGeom>
          <a:noFill/>
          <a:ln w="9525" algn="ctr">
            <a:noFill/>
            <a:miter lim="800000"/>
            <a:headEnd/>
            <a:tailEnd/>
          </a:ln>
        </p:spPr>
      </p:pic>
      <p:pic>
        <p:nvPicPr>
          <p:cNvPr id="1026" name="Picture 2" descr="C:\Users\HP\Downloads\download (31).jpg"/>
          <p:cNvPicPr>
            <a:picLocks noChangeAspect="1" noChangeArrowheads="1"/>
          </p:cNvPicPr>
          <p:nvPr/>
        </p:nvPicPr>
        <p:blipFill>
          <a:blip r:embed="rId3"/>
          <a:srcRect/>
          <a:stretch>
            <a:fillRect/>
          </a:stretch>
        </p:blipFill>
        <p:spPr bwMode="auto">
          <a:xfrm>
            <a:off x="3143250" y="0"/>
            <a:ext cx="6000750" cy="3048000"/>
          </a:xfrm>
          <a:prstGeom prst="rect">
            <a:avLst/>
          </a:prstGeom>
          <a:noFill/>
        </p:spPr>
      </p:pic>
      <p:sp>
        <p:nvSpPr>
          <p:cNvPr id="1027" name="WordArt 3"/>
          <p:cNvSpPr>
            <a:spLocks noChangeArrowheads="1" noChangeShapeType="1" noTextEdit="1"/>
          </p:cNvSpPr>
          <p:nvPr/>
        </p:nvSpPr>
        <p:spPr bwMode="auto">
          <a:xfrm>
            <a:off x="922338" y="922338"/>
            <a:ext cx="6545262" cy="4945062"/>
          </a:xfrm>
          <a:prstGeom prst="rect">
            <a:avLst/>
          </a:prstGeom>
        </p:spPr>
        <p:txBody>
          <a:bodyPr wrap="none" fromWordArt="1">
            <a:prstTxWarp prst="textSlantUp">
              <a:avLst>
                <a:gd name="adj" fmla="val 55556"/>
              </a:avLst>
            </a:prstTxWarp>
          </a:bodyPr>
          <a:lstStyle/>
          <a:p>
            <a:pPr algn="ctr" rtl="0"/>
            <a:r>
              <a:rPr lang="en-IN" sz="3600" kern="10" spc="0" dirty="0" smtClean="0">
                <a:ln w="9525">
                  <a:solidFill>
                    <a:srgbClr val="000000"/>
                  </a:solidFill>
                  <a:round/>
                  <a:headEnd/>
                  <a:tailEnd/>
                </a:ln>
                <a:solidFill>
                  <a:srgbClr val="FFFF00"/>
                </a:solidFill>
                <a:effectLst/>
                <a:latin typeface="Arial Black"/>
              </a:rPr>
              <a:t>Thank you</a:t>
            </a:r>
            <a:endParaRPr lang="en-IN" sz="3600" kern="10" spc="0" dirty="0">
              <a:ln w="9525">
                <a:solidFill>
                  <a:srgbClr val="000000"/>
                </a:solidFill>
                <a:round/>
                <a:headEnd/>
                <a:tailEnd/>
              </a:ln>
              <a:solidFill>
                <a:srgbClr val="FFFF00"/>
              </a:solidFill>
              <a:effectLst/>
              <a:latin typeface="Arial Black"/>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2467</Words>
  <Application>Microsoft Office PowerPoint</Application>
  <PresentationFormat>On-screen Show (4:3)</PresentationFormat>
  <Paragraphs>401</Paragraphs>
  <Slides>43</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SimSun</vt:lpstr>
      <vt:lpstr>SimSun</vt:lpstr>
      <vt:lpstr>Arial</vt:lpstr>
      <vt:lpstr>Arial Black</vt:lpstr>
      <vt:lpstr>Arial Narrow</vt:lpstr>
      <vt:lpstr>Baskerville Old Face</vt:lpstr>
      <vt:lpstr>Calibri</vt:lpstr>
      <vt:lpstr>Courier New</vt:lpstr>
      <vt:lpstr>Times New Roman</vt:lpstr>
      <vt:lpstr>Wingdings</vt:lpstr>
      <vt:lpstr>Office Theme</vt:lpstr>
      <vt:lpstr>PowerPoint Presentation</vt:lpstr>
      <vt:lpstr>PowerPoint Presentation</vt:lpstr>
      <vt:lpstr>International Health Regulations IHR 2005</vt:lpstr>
      <vt:lpstr>PowerPoint Presentation</vt:lpstr>
      <vt:lpstr>PowerPoint Presentation</vt:lpstr>
      <vt:lpstr> History of IHR</vt:lpstr>
      <vt:lpstr>Why IHR nesseccery ?</vt:lpstr>
      <vt:lpstr>PowerPoint Presentation</vt:lpstr>
      <vt:lpstr>What’s new?</vt:lpstr>
      <vt:lpstr>Major Changes in IHR (2005)</vt:lpstr>
      <vt:lpstr>Decision instrument of IHR (2005) for Assessment and Notification </vt:lpstr>
      <vt:lpstr>What do the IHR call for?</vt:lpstr>
      <vt:lpstr>Recommendations 1. Health Measures </vt:lpstr>
      <vt:lpstr>PowerPoint Presentation</vt:lpstr>
      <vt:lpstr>2. Protections for travellers</vt:lpstr>
      <vt:lpstr>3. Health Measures - General application</vt:lpstr>
      <vt:lpstr>4. Affected conveyances and imported cases</vt:lpstr>
      <vt:lpstr>4. Health Measures - additional</vt:lpstr>
      <vt:lpstr>Learning from experience: the example of SARS</vt:lpstr>
      <vt:lpstr>PowerPoint Presentation</vt:lpstr>
      <vt:lpstr>PowerPoint Presentation</vt:lpstr>
      <vt:lpstr>IHR Implementation Plan </vt:lpstr>
      <vt:lpstr>The IHR foster global partnership</vt:lpstr>
      <vt:lpstr>Containment at source</vt:lpstr>
      <vt:lpstr>Importance of national  capacity</vt:lpstr>
      <vt:lpstr>Core capacity requirements for designated points of entry   </vt:lpstr>
      <vt:lpstr>PowerPoint Presentation</vt:lpstr>
      <vt:lpstr>PowerPoint Presentation</vt:lpstr>
      <vt:lpstr>PowerPoint Presentation</vt:lpstr>
      <vt:lpstr>PowerPoint Presentation</vt:lpstr>
      <vt:lpstr>What does WHO do under the IHR?</vt:lpstr>
      <vt:lpstr>WHO to help countries managing events</vt:lpstr>
      <vt:lpstr> Countries’ challenges for IHR implementation  </vt:lpstr>
      <vt:lpstr>Serious Impact on Public Health?  </vt:lpstr>
      <vt:lpstr>Unusual or Unexpected?</vt:lpstr>
      <vt:lpstr>Significant Risk for International Spread?</vt:lpstr>
      <vt:lpstr>Risk for Trade or Travel Restrictions?  </vt:lpstr>
      <vt:lpstr>Public Health Emergency-  Multi-sectoral Approach </vt:lpstr>
      <vt:lpstr>Interim technical advice for inspection and issuance of Ship Sanitation Certificates </vt:lpstr>
      <vt:lpstr>TRAVEL  AND TRANSPORT IHR(2005) Challenges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55</cp:revision>
  <dcterms:created xsi:type="dcterms:W3CDTF">2006-08-16T00:00:00Z</dcterms:created>
  <dcterms:modified xsi:type="dcterms:W3CDTF">2022-11-30T06:01:15Z</dcterms:modified>
</cp:coreProperties>
</file>