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317" r:id="rId6"/>
    <p:sldId id="304" r:id="rId7"/>
    <p:sldId id="329" r:id="rId8"/>
    <p:sldId id="262" r:id="rId9"/>
    <p:sldId id="263" r:id="rId10"/>
    <p:sldId id="318" r:id="rId11"/>
    <p:sldId id="264" r:id="rId12"/>
    <p:sldId id="265" r:id="rId13"/>
    <p:sldId id="324" r:id="rId14"/>
    <p:sldId id="266" r:id="rId15"/>
    <p:sldId id="308" r:id="rId16"/>
    <p:sldId id="267" r:id="rId17"/>
    <p:sldId id="306" r:id="rId18"/>
    <p:sldId id="307" r:id="rId19"/>
    <p:sldId id="270" r:id="rId20"/>
    <p:sldId id="330" r:id="rId21"/>
    <p:sldId id="271" r:id="rId22"/>
    <p:sldId id="273" r:id="rId23"/>
    <p:sldId id="325" r:id="rId24"/>
    <p:sldId id="274" r:id="rId25"/>
    <p:sldId id="275" r:id="rId26"/>
    <p:sldId id="327" r:id="rId27"/>
    <p:sldId id="276" r:id="rId28"/>
    <p:sldId id="277" r:id="rId29"/>
    <p:sldId id="326" r:id="rId30"/>
    <p:sldId id="278" r:id="rId31"/>
    <p:sldId id="279" r:id="rId32"/>
    <p:sldId id="281" r:id="rId33"/>
    <p:sldId id="285" r:id="rId34"/>
    <p:sldId id="280" r:id="rId35"/>
    <p:sldId id="284" r:id="rId36"/>
    <p:sldId id="286" r:id="rId37"/>
    <p:sldId id="287" r:id="rId38"/>
    <p:sldId id="328" r:id="rId39"/>
    <p:sldId id="315" r:id="rId40"/>
    <p:sldId id="288" r:id="rId41"/>
    <p:sldId id="314" r:id="rId42"/>
    <p:sldId id="289" r:id="rId43"/>
    <p:sldId id="313" r:id="rId44"/>
    <p:sldId id="290" r:id="rId45"/>
    <p:sldId id="316"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47CBCE2-06E1-4F4F-B5C9-5EA5F154EF3F}" type="datetimeFigureOut">
              <a:rPr lang="en-US" smtClean="0"/>
              <a:pPr/>
              <a:t>05-Apr-24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DF92E51-FB38-4A44-98D1-58A2617B8025}"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47CBCE2-06E1-4F4F-B5C9-5EA5F154EF3F}" type="datetimeFigureOut">
              <a:rPr lang="en-US" smtClean="0"/>
              <a:pPr/>
              <a:t>05-Apr-24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DF92E51-FB38-4A44-98D1-58A2617B8025}"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47CBCE2-06E1-4F4F-B5C9-5EA5F154EF3F}" type="datetimeFigureOut">
              <a:rPr lang="en-US" smtClean="0"/>
              <a:pPr/>
              <a:t>05-Apr-24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DF92E51-FB38-4A44-98D1-58A2617B8025}"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47CBCE2-06E1-4F4F-B5C9-5EA5F154EF3F}" type="datetimeFigureOut">
              <a:rPr lang="en-US" smtClean="0"/>
              <a:pPr/>
              <a:t>05-Apr-24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F92E51-FB38-4A44-98D1-58A2617B8025}"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47CBCE2-06E1-4F4F-B5C9-5EA5F154EF3F}" type="datetimeFigureOut">
              <a:rPr lang="en-US" smtClean="0"/>
              <a:pPr/>
              <a:t>05-Apr-24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DF92E51-FB38-4A44-98D1-58A2617B8025}"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47CBCE2-06E1-4F4F-B5C9-5EA5F154EF3F}" type="datetimeFigureOut">
              <a:rPr lang="en-US" smtClean="0"/>
              <a:pPr/>
              <a:t>05-Apr-24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DF92E51-FB38-4A44-98D1-58A2617B80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47CBCE2-06E1-4F4F-B5C9-5EA5F154EF3F}" type="datetimeFigureOut">
              <a:rPr lang="en-US" smtClean="0"/>
              <a:pPr/>
              <a:t>05-Apr-24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DF92E51-FB38-4A44-98D1-58A2617B80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DF92E51-FB38-4A44-98D1-58A2617B8025}"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47CBCE2-06E1-4F4F-B5C9-5EA5F154EF3F}" type="datetimeFigureOut">
              <a:rPr lang="en-US" smtClean="0"/>
              <a:pPr/>
              <a:t>05-Apr-24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DF92E51-FB38-4A44-98D1-58A2617B8025}"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47CBCE2-06E1-4F4F-B5C9-5EA5F154EF3F}" type="datetimeFigureOut">
              <a:rPr lang="en-US" smtClean="0"/>
              <a:pPr/>
              <a:t>05-Apr-24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7CBCE2-06E1-4F4F-B5C9-5EA5F154EF3F}" type="datetimeFigureOut">
              <a:rPr lang="en-US" smtClean="0"/>
              <a:pPr/>
              <a:t>05-Apr-24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92E51-FB38-4A44-98D1-58A2617B80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DF92E51-FB38-4A44-98D1-58A2617B8025}"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7CBCE2-06E1-4F4F-B5C9-5EA5F154EF3F}" type="datetimeFigureOut">
              <a:rPr lang="en-US" smtClean="0"/>
              <a:pPr/>
              <a:t>05-Apr-24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47CBCE2-06E1-4F4F-B5C9-5EA5F154EF3F}" type="datetimeFigureOut">
              <a:rPr lang="en-US" smtClean="0"/>
              <a:pPr/>
              <a:t>05-Apr-24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DF92E51-FB38-4A44-98D1-58A2617B8025}"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4800" b="1" u="sng" dirty="0" smtClean="0">
                <a:latin typeface="Times New Roman" pitchFamily="18" charset="0"/>
                <a:cs typeface="Times New Roman" pitchFamily="18" charset="0"/>
              </a:rPr>
              <a:t>Fracture Neck of Femur</a:t>
            </a:r>
            <a:endParaRPr lang="en-US" sz="4800" b="1" u="sng" dirty="0">
              <a:latin typeface="Times New Roman" pitchFamily="18" charset="0"/>
              <a:cs typeface="Times New Roman" pitchFamily="18" charset="0"/>
            </a:endParaRPr>
          </a:p>
        </p:txBody>
      </p:sp>
      <p:sp>
        <p:nvSpPr>
          <p:cNvPr id="4" name="TextBox 3"/>
          <p:cNvSpPr txBox="1"/>
          <p:nvPr/>
        </p:nvSpPr>
        <p:spPr>
          <a:xfrm>
            <a:off x="609600" y="3790950"/>
            <a:ext cx="6705600" cy="1384995"/>
          </a:xfrm>
          <a:prstGeom prst="rect">
            <a:avLst/>
          </a:prstGeom>
          <a:noFill/>
        </p:spPr>
        <p:txBody>
          <a:bodyPr wrap="square" rtlCol="0">
            <a:spAutoFit/>
          </a:bodyPr>
          <a:lstStyle/>
          <a:p>
            <a:pPr algn="ct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Dr. </a:t>
            </a:r>
            <a:r>
              <a:rPr lang="en-US" sz="2800" dirty="0" smtClean="0">
                <a:latin typeface="Times New Roman" pitchFamily="18" charset="0"/>
                <a:cs typeface="Times New Roman" pitchFamily="18" charset="0"/>
              </a:rPr>
              <a:t>Kunal Singh</a:t>
            </a:r>
            <a:endParaRPr lang="en-US" sz="2800" dirty="0" smtClean="0">
              <a:latin typeface="Times New Roman" pitchFamily="18" charset="0"/>
              <a:cs typeface="Times New Roman" pitchFamily="18" charset="0"/>
            </a:endParaRPr>
          </a:p>
          <a:p>
            <a:pPr algn="ct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(Assistant Professor)</a:t>
            </a:r>
          </a:p>
          <a:p>
            <a:pPr algn="ct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Department of Orthopaedics</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Times New Roman" pitchFamily="18" charset="0"/>
                <a:cs typeface="Times New Roman" pitchFamily="18" charset="0"/>
              </a:rPr>
              <a:t>Introduction</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000" dirty="0" smtClean="0">
                <a:latin typeface="Times New Roman" pitchFamily="18" charset="0"/>
                <a:cs typeface="Times New Roman" pitchFamily="18" charset="0"/>
              </a:rPr>
              <a:t>A fracture through the intra </a:t>
            </a:r>
            <a:r>
              <a:rPr lang="en-US" sz="2000" dirty="0" err="1" smtClean="0">
                <a:latin typeface="Times New Roman" pitchFamily="18" charset="0"/>
                <a:cs typeface="Times New Roman" pitchFamily="18" charset="0"/>
              </a:rPr>
              <a:t>articular</a:t>
            </a:r>
            <a:r>
              <a:rPr lang="en-US" sz="2000" dirty="0" smtClean="0">
                <a:latin typeface="Times New Roman" pitchFamily="18" charset="0"/>
                <a:cs typeface="Times New Roman" pitchFamily="18" charset="0"/>
              </a:rPr>
              <a:t> part of the femoral neck is usually referred to by the term femoral neck fracture.</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Another term is </a:t>
            </a:r>
            <a:r>
              <a:rPr lang="en-US" sz="2000" i="1" dirty="0" err="1" smtClean="0">
                <a:latin typeface="Times New Roman" pitchFamily="18" charset="0"/>
                <a:cs typeface="Times New Roman" pitchFamily="18" charset="0"/>
              </a:rPr>
              <a:t>intracapsular</a:t>
            </a:r>
            <a:r>
              <a:rPr lang="en-US" sz="2000" dirty="0" smtClean="0">
                <a:latin typeface="Times New Roman" pitchFamily="18" charset="0"/>
                <a:cs typeface="Times New Roman" pitchFamily="18" charset="0"/>
              </a:rPr>
              <a:t> proximal femoral fracture. </a:t>
            </a: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About 80% of these fractures are displaced</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sz="4000" b="1" u="sng" dirty="0" smtClean="0">
                <a:latin typeface="Times New Roman" pitchFamily="18" charset="0"/>
                <a:cs typeface="Times New Roman" pitchFamily="18" charset="0"/>
              </a:rPr>
              <a:t>Femoral Neck Anatomy</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838200"/>
            <a:ext cx="8839200" cy="5287963"/>
          </a:xfrm>
        </p:spPr>
        <p:txBody>
          <a:bodyPr>
            <a:normAutofit/>
          </a:bodyPr>
          <a:lstStyle/>
          <a:p>
            <a:r>
              <a:rPr lang="en-US" sz="2000" dirty="0" smtClean="0">
                <a:latin typeface="Times New Roman" pitchFamily="18" charset="0"/>
                <a:cs typeface="Times New Roman" pitchFamily="18" charset="0"/>
              </a:rPr>
              <a:t>Neck connects head with shaft and is about 3.7 cm long.</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makes angle with the shaft </a:t>
            </a:r>
            <a:r>
              <a:rPr lang="en-US" sz="2000" i="1" dirty="0" smtClean="0">
                <a:latin typeface="Times New Roman" pitchFamily="18" charset="0"/>
                <a:cs typeface="Times New Roman" pitchFamily="18" charset="0"/>
              </a:rPr>
              <a:t>130+/- 7 degree</a:t>
            </a:r>
            <a:r>
              <a:rPr lang="en-US" sz="2000" dirty="0" smtClean="0">
                <a:latin typeface="Times New Roman" pitchFamily="18" charset="0"/>
                <a:cs typeface="Times New Roman" pitchFamily="18" charset="0"/>
              </a:rPr>
              <a:t>( less in female due to their wider pelvis).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facilitates the movements of hip joint.</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is strengthened by </a:t>
            </a:r>
            <a:r>
              <a:rPr lang="en-US" sz="2000" i="1" dirty="0" err="1" smtClean="0">
                <a:latin typeface="Times New Roman" pitchFamily="18" charset="0"/>
                <a:cs typeface="Times New Roman" pitchFamily="18" charset="0"/>
              </a:rPr>
              <a:t>calcar</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femorale</a:t>
            </a:r>
            <a:r>
              <a:rPr lang="en-US" sz="2000" dirty="0" smtClean="0">
                <a:latin typeface="Times New Roman" pitchFamily="18" charset="0"/>
                <a:cs typeface="Times New Roman" pitchFamily="18" charset="0"/>
              </a:rPr>
              <a:t> (bony thickening along its concavity).</a:t>
            </a:r>
          </a:p>
          <a:p>
            <a:endParaRPr lang="en-US" dirty="0"/>
          </a:p>
        </p:txBody>
      </p:sp>
      <p:pic>
        <p:nvPicPr>
          <p:cNvPr id="4" name="Content Placeholder 3" descr="fem1.jpg"/>
          <p:cNvPicPr>
            <a:picLocks noChangeAspect="1"/>
          </p:cNvPicPr>
          <p:nvPr/>
        </p:nvPicPr>
        <p:blipFill>
          <a:blip r:embed="rId2"/>
          <a:stretch>
            <a:fillRect/>
          </a:stretch>
        </p:blipFill>
        <p:spPr>
          <a:xfrm>
            <a:off x="2286000" y="3886200"/>
            <a:ext cx="6662983" cy="2971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228600" y="228600"/>
            <a:ext cx="8686800" cy="6400800"/>
          </a:xfrm>
        </p:spPr>
        <p:txBody>
          <a:bodyPr>
            <a:normAutofit/>
          </a:bodyPr>
          <a:lstStyle/>
          <a:p>
            <a:r>
              <a:rPr lang="en-US" sz="2000" b="1" dirty="0" smtClean="0">
                <a:latin typeface="Times New Roman" pitchFamily="18" charset="0"/>
                <a:cs typeface="Times New Roman" pitchFamily="18" charset="0"/>
              </a:rPr>
              <a:t>2 Borders and 2 Surfaces</a:t>
            </a:r>
          </a:p>
          <a:p>
            <a:pPr>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 U</a:t>
            </a:r>
            <a:r>
              <a:rPr lang="en-US" sz="2000" b="1" i="1" dirty="0" smtClean="0">
                <a:latin typeface="Times New Roman" pitchFamily="18" charset="0"/>
                <a:cs typeface="Times New Roman" pitchFamily="18" charset="0"/>
              </a:rPr>
              <a:t>pper border –</a:t>
            </a:r>
            <a:r>
              <a:rPr lang="en-US" sz="2000" dirty="0" smtClean="0">
                <a:latin typeface="Times New Roman" pitchFamily="18" charset="0"/>
                <a:cs typeface="Times New Roman" pitchFamily="18" charset="0"/>
              </a:rPr>
              <a:t>concave and horizontal meets the shaft at greater </a:t>
            </a:r>
            <a:r>
              <a:rPr lang="en-US" sz="2000" dirty="0" err="1" smtClean="0">
                <a:latin typeface="Times New Roman" pitchFamily="18" charset="0"/>
                <a:cs typeface="Times New Roman" pitchFamily="18" charset="0"/>
              </a:rPr>
              <a:t>trochanter</a:t>
            </a: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L</a:t>
            </a:r>
            <a:r>
              <a:rPr lang="en-US" sz="2000" b="1" i="1" dirty="0" smtClean="0">
                <a:latin typeface="Times New Roman" pitchFamily="18" charset="0"/>
                <a:cs typeface="Times New Roman" pitchFamily="18" charset="0"/>
              </a:rPr>
              <a:t>ower border –</a:t>
            </a:r>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straight and oblique meet the shaft at lesser </a:t>
            </a:r>
            <a:r>
              <a:rPr lang="en-US" sz="2000" dirty="0" err="1" smtClean="0">
                <a:latin typeface="Times New Roman" pitchFamily="18" charset="0"/>
                <a:cs typeface="Times New Roman" pitchFamily="18" charset="0"/>
              </a:rPr>
              <a:t>trochanter</a:t>
            </a:r>
            <a:r>
              <a:rPr lang="en-US" sz="2000" dirty="0" smtClean="0">
                <a:latin typeface="Times New Roman" pitchFamily="18" charset="0"/>
                <a:cs typeface="Times New Roman" pitchFamily="18" charset="0"/>
              </a:rPr>
              <a:t>.</a:t>
            </a:r>
          </a:p>
          <a:p>
            <a:pPr>
              <a:buNone/>
            </a:pPr>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A</a:t>
            </a:r>
            <a:r>
              <a:rPr lang="en-US" sz="2000" b="1" i="1" dirty="0" smtClean="0">
                <a:latin typeface="Times New Roman" pitchFamily="18" charset="0"/>
                <a:cs typeface="Times New Roman" pitchFamily="18" charset="0"/>
              </a:rPr>
              <a:t>nterior surface- </a:t>
            </a:r>
            <a:r>
              <a:rPr lang="en-US" sz="2000" dirty="0" smtClean="0">
                <a:latin typeface="Times New Roman" pitchFamily="18" charset="0"/>
                <a:cs typeface="Times New Roman" pitchFamily="18" charset="0"/>
              </a:rPr>
              <a:t>flat and meets the shaft at </a:t>
            </a:r>
            <a:r>
              <a:rPr lang="en-US" sz="2000" dirty="0" err="1" smtClean="0">
                <a:latin typeface="Times New Roman" pitchFamily="18" charset="0"/>
                <a:cs typeface="Times New Roman" pitchFamily="18" charset="0"/>
              </a:rPr>
              <a:t>intertrochanteric</a:t>
            </a:r>
            <a:r>
              <a:rPr lang="en-US" sz="2000" dirty="0" smtClean="0">
                <a:latin typeface="Times New Roman" pitchFamily="18" charset="0"/>
                <a:cs typeface="Times New Roman" pitchFamily="18" charset="0"/>
              </a:rPr>
              <a:t> line. </a:t>
            </a:r>
            <a:r>
              <a:rPr lang="en-US" sz="2000" i="1" dirty="0" smtClean="0">
                <a:latin typeface="Times New Roman" pitchFamily="18" charset="0"/>
                <a:cs typeface="Times New Roman" pitchFamily="18" charset="0"/>
              </a:rPr>
              <a:t>Entirely intra capsular.</a:t>
            </a:r>
          </a:p>
          <a:p>
            <a:pPr>
              <a:buNone/>
            </a:pPr>
            <a:r>
              <a:rPr lang="en-US" sz="2000" b="1" i="1" dirty="0" smtClean="0">
                <a:latin typeface="Times New Roman" pitchFamily="18" charset="0"/>
                <a:cs typeface="Times New Roman" pitchFamily="18" charset="0"/>
              </a:rPr>
              <a:t>     Posterior surface- </a:t>
            </a:r>
            <a:r>
              <a:rPr lang="en-US" sz="2000" dirty="0" smtClean="0">
                <a:latin typeface="Times New Roman" pitchFamily="18" charset="0"/>
                <a:cs typeface="Times New Roman" pitchFamily="18" charset="0"/>
              </a:rPr>
              <a:t>convex from above downwards and concave from side to side and meets the shaft at </a:t>
            </a:r>
            <a:r>
              <a:rPr lang="en-US" sz="2000" dirty="0" err="1" smtClean="0">
                <a:latin typeface="Times New Roman" pitchFamily="18" charset="0"/>
                <a:cs typeface="Times New Roman" pitchFamily="18" charset="0"/>
              </a:rPr>
              <a:t>intertrochanteric</a:t>
            </a:r>
            <a:r>
              <a:rPr lang="en-US" sz="2000" dirty="0" smtClean="0">
                <a:latin typeface="Times New Roman" pitchFamily="18" charset="0"/>
                <a:cs typeface="Times New Roman" pitchFamily="18" charset="0"/>
              </a:rPr>
              <a:t> crest.</a:t>
            </a:r>
          </a:p>
          <a:p>
            <a:pPr>
              <a:buNone/>
            </a:pPr>
            <a:endParaRPr lang="en-US" sz="2000" dirty="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MCQ</a:t>
            </a:r>
            <a:endParaRPr lang="en-US" dirty="0"/>
          </a:p>
        </p:txBody>
      </p:sp>
      <p:sp>
        <p:nvSpPr>
          <p:cNvPr id="3" name="Content Placeholder 2"/>
          <p:cNvSpPr>
            <a:spLocks noGrp="1"/>
          </p:cNvSpPr>
          <p:nvPr>
            <p:ph sz="quarter" idx="1"/>
          </p:nvPr>
        </p:nvSpPr>
        <p:spPr>
          <a:xfrm>
            <a:off x="457200" y="1600200"/>
            <a:ext cx="8229600" cy="4953000"/>
          </a:xfrm>
        </p:spPr>
        <p:txBody>
          <a:bodyPr>
            <a:normAutofit/>
          </a:bodyPr>
          <a:lstStyle/>
          <a:p>
            <a:pPr marL="0" indent="0" algn="just">
              <a:buNone/>
            </a:pPr>
            <a:r>
              <a:rPr lang="en-US" dirty="0" smtClean="0"/>
              <a:t>1. a </a:t>
            </a:r>
            <a:r>
              <a:rPr lang="en-US" dirty="0"/>
              <a:t>patient came with complaint of difficulty in climbing </a:t>
            </a:r>
            <a:r>
              <a:rPr lang="en-US" dirty="0" err="1"/>
              <a:t>upstair</a:t>
            </a:r>
            <a:r>
              <a:rPr lang="en-US" dirty="0"/>
              <a:t> when he is made to stand on his right leg left side of pelvis fellow to lower level when he stand on left leg than right side of pelvis can be drawn up which of the following nerve of him has got affected </a:t>
            </a:r>
            <a:endParaRPr lang="en-US" dirty="0" smtClean="0"/>
          </a:p>
          <a:p>
            <a:r>
              <a:rPr lang="en-US" dirty="0" smtClean="0"/>
              <a:t>A </a:t>
            </a:r>
            <a:r>
              <a:rPr lang="en-US" dirty="0"/>
              <a:t>right inferior gluteal  </a:t>
            </a:r>
            <a:endParaRPr lang="en-US" dirty="0" smtClean="0"/>
          </a:p>
          <a:p>
            <a:r>
              <a:rPr lang="en-US" dirty="0" smtClean="0"/>
              <a:t>B </a:t>
            </a:r>
            <a:r>
              <a:rPr lang="en-US" dirty="0"/>
              <a:t>right superior gluteal </a:t>
            </a:r>
            <a:endParaRPr lang="en-US" dirty="0" smtClean="0"/>
          </a:p>
          <a:p>
            <a:r>
              <a:rPr lang="en-US" dirty="0" smtClean="0"/>
              <a:t>C </a:t>
            </a:r>
            <a:r>
              <a:rPr lang="en-US" dirty="0"/>
              <a:t>left superior gluteal </a:t>
            </a:r>
            <a:endParaRPr lang="en-US" dirty="0" smtClean="0"/>
          </a:p>
          <a:p>
            <a:r>
              <a:rPr lang="en-US" dirty="0" smtClean="0"/>
              <a:t>D </a:t>
            </a:r>
            <a:r>
              <a:rPr lang="en-US" dirty="0"/>
              <a:t>left inferior gluteal</a:t>
            </a:r>
          </a:p>
        </p:txBody>
      </p:sp>
    </p:spTree>
    <p:extLst>
      <p:ext uri="{BB962C8B-B14F-4D97-AF65-F5344CB8AC3E}">
        <p14:creationId xmlns:p14="http://schemas.microsoft.com/office/powerpoint/2010/main" val="3800359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AB141CD-E5E8-41A2-930C-7544B5267DDC}" type="datetime1">
              <a:rPr lang="en-US" smtClean="0"/>
              <a:pPr/>
              <a:t>05-Apr-24</a:t>
            </a:fld>
            <a:endParaRPr lang="en-US"/>
          </a:p>
        </p:txBody>
      </p:sp>
      <p:sp>
        <p:nvSpPr>
          <p:cNvPr id="5" name="Slide Number Placeholder 4"/>
          <p:cNvSpPr>
            <a:spLocks noGrp="1"/>
          </p:cNvSpPr>
          <p:nvPr>
            <p:ph type="sldNum" sz="quarter" idx="12"/>
          </p:nvPr>
        </p:nvSpPr>
        <p:spPr/>
        <p:txBody>
          <a:bodyPr/>
          <a:lstStyle/>
          <a:p>
            <a:fld id="{30172D89-418C-4EA7-B239-CD5005C0DF42}" type="slidenum">
              <a:rPr lang="en-US" smtClean="0"/>
              <a:pPr/>
              <a:t>6</a:t>
            </a:fld>
            <a:endParaRPr lang="en-US" dirty="0"/>
          </a:p>
        </p:txBody>
      </p:sp>
      <p:sp>
        <p:nvSpPr>
          <p:cNvPr id="6" name="Rounded Rectangle 5"/>
          <p:cNvSpPr/>
          <p:nvPr/>
        </p:nvSpPr>
        <p:spPr>
          <a:xfrm>
            <a:off x="533400" y="304800"/>
            <a:ext cx="3886200" cy="838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85800" y="381000"/>
            <a:ext cx="4800600" cy="646331"/>
          </a:xfrm>
          <a:prstGeom prst="rect">
            <a:avLst/>
          </a:prstGeom>
          <a:noFill/>
        </p:spPr>
        <p:txBody>
          <a:bodyPr wrap="square" rtlCol="0">
            <a:spAutoFit/>
          </a:bodyPr>
          <a:lstStyle/>
          <a:p>
            <a:r>
              <a:rPr lang="en-US" sz="3600" b="1" dirty="0" smtClean="0">
                <a:solidFill>
                  <a:schemeClr val="bg1"/>
                </a:solidFill>
                <a:latin typeface="Maiandra GD" pitchFamily="34" charset="0"/>
              </a:rPr>
              <a:t>Blood supply:</a:t>
            </a:r>
            <a:endParaRPr lang="en-US" sz="3600" b="1" dirty="0">
              <a:solidFill>
                <a:schemeClr val="bg1"/>
              </a:solidFill>
              <a:latin typeface="Maiandra GD" pitchFamily="34" charset="0"/>
            </a:endParaRPr>
          </a:p>
        </p:txBody>
      </p:sp>
      <p:sp>
        <p:nvSpPr>
          <p:cNvPr id="10" name="Can 9"/>
          <p:cNvSpPr/>
          <p:nvPr/>
        </p:nvSpPr>
        <p:spPr>
          <a:xfrm rot="16200000">
            <a:off x="1009650" y="666750"/>
            <a:ext cx="800100" cy="220980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1600200"/>
            <a:ext cx="1828800" cy="369332"/>
          </a:xfrm>
          <a:prstGeom prst="rect">
            <a:avLst/>
          </a:prstGeom>
          <a:noFill/>
        </p:spPr>
        <p:txBody>
          <a:bodyPr wrap="square" rtlCol="0">
            <a:spAutoFit/>
          </a:bodyPr>
          <a:lstStyle/>
          <a:p>
            <a:r>
              <a:rPr lang="en-US" dirty="0" smtClean="0">
                <a:solidFill>
                  <a:schemeClr val="bg1"/>
                </a:solidFill>
              </a:rPr>
              <a:t>Femoral artery</a:t>
            </a:r>
            <a:endParaRPr lang="en-US" dirty="0">
              <a:solidFill>
                <a:schemeClr val="bg1"/>
              </a:solidFill>
            </a:endParaRPr>
          </a:p>
        </p:txBody>
      </p:sp>
      <p:sp>
        <p:nvSpPr>
          <p:cNvPr id="12" name="Can 11"/>
          <p:cNvSpPr/>
          <p:nvPr/>
        </p:nvSpPr>
        <p:spPr>
          <a:xfrm rot="16200000">
            <a:off x="4724400" y="0"/>
            <a:ext cx="609600" cy="335280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581400" y="1524000"/>
            <a:ext cx="3429000" cy="369332"/>
          </a:xfrm>
          <a:prstGeom prst="rect">
            <a:avLst/>
          </a:prstGeom>
          <a:noFill/>
        </p:spPr>
        <p:txBody>
          <a:bodyPr wrap="square" rtlCol="0">
            <a:spAutoFit/>
          </a:bodyPr>
          <a:lstStyle/>
          <a:p>
            <a:r>
              <a:rPr lang="en-US" dirty="0" err="1" smtClean="0">
                <a:solidFill>
                  <a:schemeClr val="bg1"/>
                </a:solidFill>
              </a:rPr>
              <a:t>Profunda</a:t>
            </a:r>
            <a:r>
              <a:rPr lang="en-US" dirty="0" smtClean="0">
                <a:solidFill>
                  <a:schemeClr val="bg1"/>
                </a:solidFill>
              </a:rPr>
              <a:t> </a:t>
            </a:r>
            <a:r>
              <a:rPr lang="en-US" dirty="0" err="1" smtClean="0">
                <a:solidFill>
                  <a:schemeClr val="bg1"/>
                </a:solidFill>
              </a:rPr>
              <a:t>femoris</a:t>
            </a:r>
            <a:r>
              <a:rPr lang="en-US" dirty="0" smtClean="0">
                <a:solidFill>
                  <a:schemeClr val="bg1"/>
                </a:solidFill>
              </a:rPr>
              <a:t> artery</a:t>
            </a:r>
            <a:endParaRPr lang="en-US" dirty="0">
              <a:solidFill>
                <a:schemeClr val="bg1"/>
              </a:solidFill>
            </a:endParaRPr>
          </a:p>
        </p:txBody>
      </p:sp>
      <p:sp>
        <p:nvSpPr>
          <p:cNvPr id="14" name="Right Brace 13"/>
          <p:cNvSpPr/>
          <p:nvPr/>
        </p:nvSpPr>
        <p:spPr>
          <a:xfrm rot="16200000">
            <a:off x="4572000" y="381000"/>
            <a:ext cx="533400" cy="3886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b="1" dirty="0"/>
          </a:p>
        </p:txBody>
      </p:sp>
      <p:sp>
        <p:nvSpPr>
          <p:cNvPr id="15" name="Can 14"/>
          <p:cNvSpPr/>
          <p:nvPr/>
        </p:nvSpPr>
        <p:spPr>
          <a:xfrm rot="16200000">
            <a:off x="6629400" y="1524000"/>
            <a:ext cx="457200" cy="289560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486400" y="2819400"/>
            <a:ext cx="2743200" cy="381000"/>
          </a:xfrm>
          <a:prstGeom prst="rect">
            <a:avLst/>
          </a:prstGeom>
          <a:noFill/>
        </p:spPr>
        <p:txBody>
          <a:bodyPr wrap="square" rtlCol="0">
            <a:spAutoFit/>
          </a:bodyPr>
          <a:lstStyle/>
          <a:p>
            <a:r>
              <a:rPr lang="en-US" dirty="0" smtClean="0">
                <a:solidFill>
                  <a:schemeClr val="bg1"/>
                </a:solidFill>
              </a:rPr>
              <a:t>Lateral circumflex artery</a:t>
            </a:r>
            <a:endParaRPr lang="en-US" dirty="0">
              <a:solidFill>
                <a:schemeClr val="bg1"/>
              </a:solidFill>
            </a:endParaRPr>
          </a:p>
        </p:txBody>
      </p:sp>
      <p:sp>
        <p:nvSpPr>
          <p:cNvPr id="17" name="Can 16"/>
          <p:cNvSpPr/>
          <p:nvPr/>
        </p:nvSpPr>
        <p:spPr>
          <a:xfrm rot="16200000">
            <a:off x="2476500" y="1409700"/>
            <a:ext cx="457200" cy="312420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295400" y="2819400"/>
            <a:ext cx="3124200" cy="369332"/>
          </a:xfrm>
          <a:prstGeom prst="rect">
            <a:avLst/>
          </a:prstGeom>
          <a:noFill/>
        </p:spPr>
        <p:txBody>
          <a:bodyPr wrap="square" rtlCol="0">
            <a:spAutoFit/>
          </a:bodyPr>
          <a:lstStyle/>
          <a:p>
            <a:r>
              <a:rPr lang="en-US" dirty="0" smtClean="0">
                <a:solidFill>
                  <a:schemeClr val="bg1"/>
                </a:solidFill>
              </a:rPr>
              <a:t>Medial circumflex artery</a:t>
            </a:r>
            <a:endParaRPr lang="en-US" dirty="0">
              <a:solidFill>
                <a:schemeClr val="bg1"/>
              </a:solidFill>
            </a:endParaRPr>
          </a:p>
        </p:txBody>
      </p:sp>
      <p:sp>
        <p:nvSpPr>
          <p:cNvPr id="20" name="Bent Arrow 19"/>
          <p:cNvSpPr/>
          <p:nvPr/>
        </p:nvSpPr>
        <p:spPr>
          <a:xfrm rot="10800000">
            <a:off x="5791200" y="3200400"/>
            <a:ext cx="1295400" cy="4572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Bent-Up Arrow 20"/>
          <p:cNvSpPr/>
          <p:nvPr/>
        </p:nvSpPr>
        <p:spPr>
          <a:xfrm rot="5400000">
            <a:off x="2400300" y="2552700"/>
            <a:ext cx="457200" cy="17526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581400" y="3352800"/>
            <a:ext cx="2971800" cy="646331"/>
          </a:xfrm>
          <a:prstGeom prst="rect">
            <a:avLst/>
          </a:prstGeom>
          <a:noFill/>
        </p:spPr>
        <p:txBody>
          <a:bodyPr wrap="square" rtlCol="0">
            <a:spAutoFit/>
          </a:bodyPr>
          <a:lstStyle/>
          <a:p>
            <a:r>
              <a:rPr lang="en-US" dirty="0" smtClean="0"/>
              <a:t>EXTRACAPSULAR ARTERIAL RING</a:t>
            </a:r>
            <a:endParaRPr lang="en-US" dirty="0"/>
          </a:p>
        </p:txBody>
      </p:sp>
      <p:sp>
        <p:nvSpPr>
          <p:cNvPr id="23" name="Donut 22"/>
          <p:cNvSpPr/>
          <p:nvPr/>
        </p:nvSpPr>
        <p:spPr>
          <a:xfrm>
            <a:off x="3962400" y="3124200"/>
            <a:ext cx="1371600" cy="1295400"/>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4" name="Right Brace 23"/>
          <p:cNvSpPr/>
          <p:nvPr/>
        </p:nvSpPr>
        <p:spPr>
          <a:xfrm rot="16200000">
            <a:off x="4171950" y="2762250"/>
            <a:ext cx="914400" cy="3314700"/>
          </a:xfrm>
          <a:prstGeom prst="rightBrace">
            <a:avLst>
              <a:gd name="adj1" fmla="val 8333"/>
              <a:gd name="adj2" fmla="val 4720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Donut 24"/>
          <p:cNvSpPr/>
          <p:nvPr/>
        </p:nvSpPr>
        <p:spPr>
          <a:xfrm>
            <a:off x="3886200" y="5410200"/>
            <a:ext cx="1447800" cy="1219200"/>
          </a:xfrm>
          <a:prstGeom prst="donut">
            <a:avLst/>
          </a:prstGeom>
          <a:solidFill>
            <a:srgbClr val="FF0000"/>
          </a:solidFill>
          <a:ln w="15875" cap="flat"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Rounded Rectangle 25"/>
          <p:cNvSpPr/>
          <p:nvPr/>
        </p:nvSpPr>
        <p:spPr>
          <a:xfrm>
            <a:off x="3581400" y="3505200"/>
            <a:ext cx="21336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657600" y="3468469"/>
            <a:ext cx="2286000" cy="646331"/>
          </a:xfrm>
          <a:prstGeom prst="rect">
            <a:avLst/>
          </a:prstGeom>
          <a:noFill/>
        </p:spPr>
        <p:txBody>
          <a:bodyPr wrap="square" rtlCol="0">
            <a:spAutoFit/>
          </a:bodyPr>
          <a:lstStyle/>
          <a:p>
            <a:r>
              <a:rPr lang="en-US" dirty="0" smtClean="0"/>
              <a:t>EXTRA CAPSULAR ARTERIAL RING</a:t>
            </a:r>
            <a:endParaRPr lang="en-US" dirty="0"/>
          </a:p>
        </p:txBody>
      </p:sp>
      <p:sp>
        <p:nvSpPr>
          <p:cNvPr id="28" name="Down Arrow 27"/>
          <p:cNvSpPr/>
          <p:nvPr/>
        </p:nvSpPr>
        <p:spPr>
          <a:xfrm>
            <a:off x="4114800" y="4419600"/>
            <a:ext cx="762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a:off x="4343400" y="4419600"/>
            <a:ext cx="762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a:off x="4648200" y="4419600"/>
            <a:ext cx="762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wn Arrow 30"/>
          <p:cNvSpPr/>
          <p:nvPr/>
        </p:nvSpPr>
        <p:spPr>
          <a:xfrm>
            <a:off x="4876800" y="4419600"/>
            <a:ext cx="762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3505200" y="4953000"/>
            <a:ext cx="2286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505200" y="4888468"/>
            <a:ext cx="2667000" cy="369332"/>
          </a:xfrm>
          <a:prstGeom prst="rect">
            <a:avLst/>
          </a:prstGeom>
          <a:noFill/>
        </p:spPr>
        <p:txBody>
          <a:bodyPr wrap="square" rtlCol="0">
            <a:spAutoFit/>
          </a:bodyPr>
          <a:lstStyle/>
          <a:p>
            <a:r>
              <a:rPr lang="en-US" dirty="0" err="1" smtClean="0"/>
              <a:t>Retinacular</a:t>
            </a:r>
            <a:r>
              <a:rPr lang="en-US" dirty="0" smtClean="0"/>
              <a:t> arteries</a:t>
            </a:r>
            <a:endParaRPr lang="en-US" dirty="0"/>
          </a:p>
        </p:txBody>
      </p:sp>
      <p:sp>
        <p:nvSpPr>
          <p:cNvPr id="34" name="Rounded Rectangle 33"/>
          <p:cNvSpPr/>
          <p:nvPr/>
        </p:nvSpPr>
        <p:spPr>
          <a:xfrm>
            <a:off x="3505200" y="5562600"/>
            <a:ext cx="22098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3581400" y="5562600"/>
            <a:ext cx="2286000" cy="923330"/>
          </a:xfrm>
          <a:prstGeom prst="rect">
            <a:avLst/>
          </a:prstGeom>
          <a:noFill/>
        </p:spPr>
        <p:txBody>
          <a:bodyPr wrap="square" rtlCol="0">
            <a:spAutoFit/>
          </a:bodyPr>
          <a:lstStyle/>
          <a:p>
            <a:r>
              <a:rPr lang="en-US" dirty="0" smtClean="0"/>
              <a:t>SUBSYNOVIAL</a:t>
            </a:r>
          </a:p>
          <a:p>
            <a:r>
              <a:rPr lang="en-US" dirty="0" smtClean="0"/>
              <a:t>INTRACAPSULAR ARTERIAL RING</a:t>
            </a:r>
            <a:endParaRPr lang="en-US" dirty="0"/>
          </a:p>
        </p:txBody>
      </p:sp>
      <p:sp>
        <p:nvSpPr>
          <p:cNvPr id="36" name="Can 35"/>
          <p:cNvSpPr/>
          <p:nvPr/>
        </p:nvSpPr>
        <p:spPr>
          <a:xfrm rot="16200000">
            <a:off x="7010400" y="3962400"/>
            <a:ext cx="381000" cy="236220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6096000" y="4953000"/>
            <a:ext cx="2667000" cy="369332"/>
          </a:xfrm>
          <a:prstGeom prst="rect">
            <a:avLst/>
          </a:prstGeom>
          <a:noFill/>
        </p:spPr>
        <p:txBody>
          <a:bodyPr wrap="square" rtlCol="0">
            <a:spAutoFit/>
          </a:bodyPr>
          <a:lstStyle/>
          <a:p>
            <a:r>
              <a:rPr lang="en-US" dirty="0" err="1" smtClean="0">
                <a:solidFill>
                  <a:schemeClr val="bg1"/>
                </a:solidFill>
              </a:rPr>
              <a:t>Epiphyseal</a:t>
            </a:r>
            <a:r>
              <a:rPr lang="en-US" dirty="0" smtClean="0">
                <a:solidFill>
                  <a:schemeClr val="bg1"/>
                </a:solidFill>
              </a:rPr>
              <a:t> branches</a:t>
            </a:r>
            <a:endParaRPr lang="en-US" dirty="0">
              <a:solidFill>
                <a:schemeClr val="bg1"/>
              </a:solidFill>
            </a:endParaRPr>
          </a:p>
        </p:txBody>
      </p:sp>
      <p:sp>
        <p:nvSpPr>
          <p:cNvPr id="38" name="Can 37"/>
          <p:cNvSpPr/>
          <p:nvPr/>
        </p:nvSpPr>
        <p:spPr>
          <a:xfrm rot="16200000">
            <a:off x="1905001" y="3886199"/>
            <a:ext cx="381000" cy="2514601"/>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914400" y="4953000"/>
            <a:ext cx="2667000" cy="369332"/>
          </a:xfrm>
          <a:prstGeom prst="rect">
            <a:avLst/>
          </a:prstGeom>
          <a:noFill/>
        </p:spPr>
        <p:txBody>
          <a:bodyPr wrap="square" rtlCol="0">
            <a:spAutoFit/>
          </a:bodyPr>
          <a:lstStyle/>
          <a:p>
            <a:r>
              <a:rPr lang="en-US" dirty="0" err="1" smtClean="0">
                <a:solidFill>
                  <a:schemeClr val="bg1"/>
                </a:solidFill>
              </a:rPr>
              <a:t>Metaphyseal</a:t>
            </a:r>
            <a:r>
              <a:rPr lang="en-US" dirty="0" smtClean="0">
                <a:solidFill>
                  <a:schemeClr val="bg1"/>
                </a:solidFill>
              </a:rPr>
              <a:t> branches</a:t>
            </a:r>
            <a:endParaRPr lang="en-US" dirty="0">
              <a:solidFill>
                <a:schemeClr val="bg1"/>
              </a:solidFill>
            </a:endParaRPr>
          </a:p>
        </p:txBody>
      </p:sp>
      <p:sp>
        <p:nvSpPr>
          <p:cNvPr id="40" name="Can 39"/>
          <p:cNvSpPr/>
          <p:nvPr/>
        </p:nvSpPr>
        <p:spPr>
          <a:xfrm rot="5400000">
            <a:off x="1543050" y="4476750"/>
            <a:ext cx="381000" cy="3162300"/>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152400" y="5867400"/>
            <a:ext cx="3429000" cy="369332"/>
          </a:xfrm>
          <a:prstGeom prst="rect">
            <a:avLst/>
          </a:prstGeom>
          <a:noFill/>
        </p:spPr>
        <p:txBody>
          <a:bodyPr wrap="square" rtlCol="0">
            <a:spAutoFit/>
          </a:bodyPr>
          <a:lstStyle/>
          <a:p>
            <a:r>
              <a:rPr lang="en-US" dirty="0" smtClean="0">
                <a:solidFill>
                  <a:schemeClr val="bg1"/>
                </a:solidFill>
              </a:rPr>
              <a:t>Artery of ligament </a:t>
            </a:r>
            <a:r>
              <a:rPr lang="en-US" dirty="0" err="1" smtClean="0">
                <a:solidFill>
                  <a:schemeClr val="bg1"/>
                </a:solidFill>
              </a:rPr>
              <a:t>teres</a:t>
            </a:r>
            <a:endParaRPr lang="en-US" dirty="0">
              <a:solidFill>
                <a:schemeClr val="bg1"/>
              </a:solidFill>
            </a:endParaRPr>
          </a:p>
        </p:txBody>
      </p:sp>
      <p:sp>
        <p:nvSpPr>
          <p:cNvPr id="42" name="Right Arrow 41"/>
          <p:cNvSpPr/>
          <p:nvPr/>
        </p:nvSpPr>
        <p:spPr>
          <a:xfrm>
            <a:off x="2590800" y="16764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MCQ</a:t>
            </a:r>
            <a:endParaRPr lang="en-US" dirty="0"/>
          </a:p>
        </p:txBody>
      </p:sp>
      <p:sp>
        <p:nvSpPr>
          <p:cNvPr id="3" name="Content Placeholder 2"/>
          <p:cNvSpPr>
            <a:spLocks noGrp="1"/>
          </p:cNvSpPr>
          <p:nvPr>
            <p:ph sz="quarter" idx="1"/>
          </p:nvPr>
        </p:nvSpPr>
        <p:spPr/>
        <p:txBody>
          <a:bodyPr/>
          <a:lstStyle/>
          <a:p>
            <a:r>
              <a:rPr lang="en-US" b="1" dirty="0"/>
              <a:t>Blood supply to head and neck of femur is mainly from?</a:t>
            </a:r>
            <a:endParaRPr lang="en-US" dirty="0"/>
          </a:p>
          <a:p>
            <a:pPr marL="0" indent="0">
              <a:buNone/>
            </a:pPr>
            <a:r>
              <a:rPr lang="en-US" dirty="0" smtClean="0"/>
              <a:t>    A</a:t>
            </a:r>
            <a:r>
              <a:rPr lang="en-US" dirty="0"/>
              <a:t>. Superficial </a:t>
            </a:r>
            <a:r>
              <a:rPr lang="en-US" dirty="0" err="1"/>
              <a:t>epigastric</a:t>
            </a:r>
            <a:r>
              <a:rPr lang="en-US" dirty="0"/>
              <a:t> artery</a:t>
            </a:r>
            <a:br>
              <a:rPr lang="en-US" dirty="0"/>
            </a:br>
            <a:r>
              <a:rPr lang="en-US" dirty="0" smtClean="0"/>
              <a:t>    B</a:t>
            </a:r>
            <a:r>
              <a:rPr lang="en-US" dirty="0"/>
              <a:t>. Medial circumflex femoral artery</a:t>
            </a:r>
            <a:br>
              <a:rPr lang="en-US" dirty="0"/>
            </a:br>
            <a:r>
              <a:rPr lang="en-US" dirty="0" smtClean="0"/>
              <a:t>    C</a:t>
            </a:r>
            <a:r>
              <a:rPr lang="en-US" dirty="0"/>
              <a:t>. Lateral circumflex femoral artery</a:t>
            </a:r>
            <a:br>
              <a:rPr lang="en-US" dirty="0"/>
            </a:br>
            <a:r>
              <a:rPr lang="en-US" dirty="0" smtClean="0"/>
              <a:t>    D</a:t>
            </a:r>
            <a:r>
              <a:rPr lang="en-US" dirty="0"/>
              <a:t>. Artery of </a:t>
            </a:r>
            <a:r>
              <a:rPr lang="en-US" dirty="0" err="1"/>
              <a:t>ligamentum</a:t>
            </a:r>
            <a:r>
              <a:rPr lang="en-US" dirty="0"/>
              <a:t> </a:t>
            </a:r>
            <a:r>
              <a:rPr lang="en-US" dirty="0" err="1"/>
              <a:t>teres</a:t>
            </a:r>
            <a:endParaRPr lang="en-US" dirty="0"/>
          </a:p>
          <a:p>
            <a:endParaRPr lang="en-US" dirty="0"/>
          </a:p>
        </p:txBody>
      </p:sp>
    </p:spTree>
    <p:extLst>
      <p:ext uri="{BB962C8B-B14F-4D97-AF65-F5344CB8AC3E}">
        <p14:creationId xmlns:p14="http://schemas.microsoft.com/office/powerpoint/2010/main" val="3045144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err="1" smtClean="0">
                <a:solidFill>
                  <a:schemeClr val="tx1"/>
                </a:solidFill>
                <a:latin typeface="Times New Roman" pitchFamily="18" charset="0"/>
                <a:cs typeface="Times New Roman" pitchFamily="18" charset="0"/>
              </a:rPr>
              <a:t>Patho</a:t>
            </a:r>
            <a:r>
              <a:rPr lang="en-US" sz="4000" b="1" u="sng" dirty="0" smtClean="0">
                <a:solidFill>
                  <a:schemeClr val="tx1"/>
                </a:solidFill>
                <a:latin typeface="Times New Roman" pitchFamily="18" charset="0"/>
                <a:cs typeface="Times New Roman" pitchFamily="18" charset="0"/>
              </a:rPr>
              <a:t>-Anatomy</a:t>
            </a:r>
            <a:endParaRPr lang="en-US" sz="4000" u="sng"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000" dirty="0" smtClean="0">
                <a:latin typeface="Times New Roman" pitchFamily="18" charset="0"/>
                <a:cs typeface="Times New Roman" pitchFamily="18" charset="0"/>
              </a:rPr>
              <a:t>Most fracture are displaced with </a:t>
            </a:r>
          </a:p>
          <a:p>
            <a:pPr>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Distal fragment –</a:t>
            </a:r>
            <a:r>
              <a:rPr lang="en-US" sz="2000" dirty="0" smtClean="0">
                <a:latin typeface="Times New Roman" pitchFamily="18" charset="0"/>
                <a:cs typeface="Times New Roman" pitchFamily="18" charset="0"/>
              </a:rPr>
              <a:t> Externally rotated, adducted,</a:t>
            </a:r>
          </a:p>
          <a:p>
            <a:pPr>
              <a:buNone/>
            </a:pPr>
            <a:r>
              <a:rPr lang="en-US" sz="2000" dirty="0" smtClean="0">
                <a:latin typeface="Times New Roman" pitchFamily="18" charset="0"/>
                <a:cs typeface="Times New Roman" pitchFamily="18" charset="0"/>
              </a:rPr>
              <a:t>                                             and </a:t>
            </a:r>
            <a:r>
              <a:rPr lang="en-US" sz="2000" dirty="0" err="1" smtClean="0">
                <a:latin typeface="Times New Roman" pitchFamily="18" charset="0"/>
                <a:cs typeface="Times New Roman" pitchFamily="18" charset="0"/>
              </a:rPr>
              <a:t>proximall</a:t>
            </a:r>
            <a:r>
              <a:rPr lang="en-US" sz="2000" dirty="0" smtClean="0">
                <a:latin typeface="Times New Roman" pitchFamily="18" charset="0"/>
                <a:cs typeface="Times New Roman" pitchFamily="18" charset="0"/>
              </a:rPr>
              <a:t> migrated.</a:t>
            </a:r>
          </a:p>
          <a:p>
            <a:pPr>
              <a:buNone/>
            </a:pPr>
            <a:r>
              <a:rPr lang="en-US" sz="2000" dirty="0" smtClean="0">
                <a:latin typeface="Times New Roman" pitchFamily="18" charset="0"/>
                <a:cs typeface="Times New Roman" pitchFamily="18" charset="0"/>
              </a:rPr>
              <a:t>    	 </a:t>
            </a:r>
          </a:p>
          <a:p>
            <a:pPr>
              <a:buNone/>
            </a:pPr>
            <a:r>
              <a:rPr lang="en-US" sz="2000" dirty="0" smtClean="0">
                <a:latin typeface="Times New Roman" pitchFamily="18" charset="0"/>
                <a:cs typeface="Times New Roman" pitchFamily="18" charset="0"/>
              </a:rPr>
              <a:t>These displacement are less marked than in </a:t>
            </a:r>
            <a:r>
              <a:rPr lang="en-US" sz="2000" dirty="0" err="1" smtClean="0">
                <a:latin typeface="Times New Roman" pitchFamily="18" charset="0"/>
                <a:cs typeface="Times New Roman" pitchFamily="18" charset="0"/>
              </a:rPr>
              <a:t>interacapsular</a:t>
            </a:r>
            <a:r>
              <a:rPr lang="en-US" sz="2000" dirty="0" smtClean="0">
                <a:latin typeface="Times New Roman" pitchFamily="18" charset="0"/>
                <a:cs typeface="Times New Roman" pitchFamily="18" charset="0"/>
              </a:rPr>
              <a:t> fracture because the capsule of hip joint is attached to distal fragment and prevent extreme rotation and displacement of distal fragment.</a:t>
            </a:r>
          </a:p>
          <a:p>
            <a:endParaRPr lang="en-US" sz="20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u="sng" dirty="0" smtClean="0">
                <a:latin typeface="Times New Roman" pitchFamily="18" charset="0"/>
                <a:cs typeface="Times New Roman" pitchFamily="18" charset="0"/>
              </a:rPr>
              <a:t>Risk Factors for Femoral Neck Fractures</a:t>
            </a:r>
            <a:endParaRPr lang="en-US" b="1" u="sng"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srcRect/>
          <a:stretch>
            <a:fillRect/>
          </a:stretch>
        </p:blipFill>
        <p:spPr bwMode="auto">
          <a:xfrm>
            <a:off x="1600200" y="1219200"/>
            <a:ext cx="5181600" cy="563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990600"/>
            <a:ext cx="7239000" cy="2677656"/>
          </a:xfrm>
          <a:prstGeom prst="rect">
            <a:avLst/>
          </a:prstGeom>
          <a:noFill/>
        </p:spPr>
        <p:txBody>
          <a:bodyPr wrap="square" rtlCol="0">
            <a:spAutoFit/>
          </a:bodyPr>
          <a:lstStyle/>
          <a:p>
            <a:r>
              <a:rPr lang="en-US" sz="2400" dirty="0" smtClean="0"/>
              <a:t>2. Most </a:t>
            </a:r>
            <a:r>
              <a:rPr lang="en-US" sz="2400" dirty="0"/>
              <a:t>common complication of intertrochanteric fracture </a:t>
            </a:r>
            <a:endParaRPr lang="en-US" sz="2400" dirty="0" smtClean="0"/>
          </a:p>
          <a:p>
            <a:endParaRPr lang="en-US" sz="2400" dirty="0" smtClean="0"/>
          </a:p>
          <a:p>
            <a:r>
              <a:rPr lang="en-US" sz="2400" dirty="0" smtClean="0"/>
              <a:t>A </a:t>
            </a:r>
            <a:r>
              <a:rPr lang="en-US" sz="2400" dirty="0" err="1" smtClean="0"/>
              <a:t>Malunion</a:t>
            </a:r>
            <a:endParaRPr lang="en-US" sz="2400" dirty="0" smtClean="0"/>
          </a:p>
          <a:p>
            <a:r>
              <a:rPr lang="en-US" sz="2400" dirty="0" smtClean="0"/>
              <a:t>B </a:t>
            </a:r>
            <a:r>
              <a:rPr lang="en-US" sz="2400" dirty="0"/>
              <a:t>Nonunion </a:t>
            </a:r>
            <a:endParaRPr lang="en-US" sz="2400" dirty="0" smtClean="0"/>
          </a:p>
          <a:p>
            <a:r>
              <a:rPr lang="en-US" sz="2400" dirty="0" smtClean="0"/>
              <a:t>C Osteoarthritis</a:t>
            </a:r>
          </a:p>
          <a:p>
            <a:r>
              <a:rPr lang="en-US" sz="2400" dirty="0" smtClean="0"/>
              <a:t>D </a:t>
            </a:r>
            <a:r>
              <a:rPr lang="en-US" sz="2400" dirty="0"/>
              <a:t>Nerve </a:t>
            </a:r>
            <a:r>
              <a:rPr lang="en-US" sz="2400" dirty="0" smtClean="0"/>
              <a:t>injury</a:t>
            </a:r>
            <a:endParaRPr lang="en-US" sz="2400" dirty="0"/>
          </a:p>
        </p:txBody>
      </p:sp>
    </p:spTree>
    <p:extLst>
      <p:ext uri="{BB962C8B-B14F-4D97-AF65-F5344CB8AC3E}">
        <p14:creationId xmlns:p14="http://schemas.microsoft.com/office/powerpoint/2010/main" val="2891856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Times New Roman" pitchFamily="18" charset="0"/>
                <a:cs typeface="Times New Roman" pitchFamily="18" charset="0"/>
              </a:rPr>
              <a:t>Mechanism of Injury</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000" dirty="0" smtClean="0">
                <a:latin typeface="Times New Roman" pitchFamily="18" charset="0"/>
                <a:cs typeface="Times New Roman" pitchFamily="18" charset="0"/>
              </a:rPr>
              <a:t>Trivial fall – direct blow over the greater </a:t>
            </a:r>
            <a:r>
              <a:rPr lang="en-US" sz="2000" dirty="0" err="1" smtClean="0">
                <a:latin typeface="Times New Roman" pitchFamily="18" charset="0"/>
                <a:cs typeface="Times New Roman" pitchFamily="18" charset="0"/>
              </a:rPr>
              <a:t>trochanter</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Lateral rotation of the extremity         Posterior </a:t>
            </a:r>
            <a:r>
              <a:rPr lang="en-US" sz="2000" dirty="0" err="1" smtClean="0">
                <a:latin typeface="Times New Roman" pitchFamily="18" charset="0"/>
                <a:cs typeface="Times New Roman" pitchFamily="18" charset="0"/>
              </a:rPr>
              <a:t>communition</a:t>
            </a:r>
            <a:r>
              <a:rPr lang="en-US" sz="2000" dirty="0" smtClean="0">
                <a:latin typeface="Times New Roman" pitchFamily="18" charset="0"/>
                <a:cs typeface="Times New Roman" pitchFamily="18" charset="0"/>
              </a:rPr>
              <a:t> of the neck.</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Cyclical loading due to muscle force and torsion</a:t>
            </a:r>
            <a:endParaRPr lang="en-US" sz="2000" dirty="0">
              <a:latin typeface="Times New Roman" pitchFamily="18" charset="0"/>
              <a:cs typeface="Times New Roman" pitchFamily="18" charset="0"/>
            </a:endParaRPr>
          </a:p>
        </p:txBody>
      </p:sp>
      <p:sp>
        <p:nvSpPr>
          <p:cNvPr id="4" name="Right Arrow 3"/>
          <p:cNvSpPr/>
          <p:nvPr/>
        </p:nvSpPr>
        <p:spPr>
          <a:xfrm flipV="1">
            <a:off x="4267200" y="2514600"/>
            <a:ext cx="381000" cy="1523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Times New Roman" pitchFamily="18" charset="0"/>
                <a:cs typeface="Times New Roman" pitchFamily="18" charset="0"/>
              </a:rPr>
              <a:t>Classification</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Font typeface="Wingdings" pitchFamily="2" charset="2"/>
              <a:buChar char="q"/>
            </a:pPr>
            <a:r>
              <a:rPr lang="en-US" sz="2000" b="1" u="sng" dirty="0" smtClean="0">
                <a:latin typeface="Times New Roman" pitchFamily="18" charset="0"/>
                <a:cs typeface="Times New Roman" pitchFamily="18" charset="0"/>
              </a:rPr>
              <a:t>ANATOMICAL LOCATION</a:t>
            </a:r>
          </a:p>
          <a:p>
            <a:pPr>
              <a:buNone/>
            </a:pPr>
            <a:r>
              <a:rPr lang="en-US" sz="2000" dirty="0" smtClean="0">
                <a:latin typeface="Times New Roman" pitchFamily="18" charset="0"/>
                <a:cs typeface="Times New Roman" pitchFamily="18" charset="0"/>
              </a:rPr>
              <a:t>         </a:t>
            </a:r>
          </a:p>
          <a:p>
            <a:r>
              <a:rPr lang="en-US" sz="2000" dirty="0" err="1" smtClean="0">
                <a:latin typeface="Times New Roman" pitchFamily="18" charset="0"/>
                <a:cs typeface="Times New Roman" pitchFamily="18" charset="0"/>
              </a:rPr>
              <a:t>Subcapital</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Transcervical</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Basicervical</a:t>
            </a:r>
            <a:r>
              <a:rPr lang="en-US" sz="2000" dirty="0" smtClean="0">
                <a:latin typeface="Times New Roman" pitchFamily="18" charset="0"/>
                <a:cs typeface="Times New Roman" pitchFamily="18" charset="0"/>
              </a:rPr>
              <a:t> (base of the neck fracture)</a:t>
            </a:r>
          </a:p>
          <a:p>
            <a:endParaRPr lang="en-US" sz="2000" dirty="0" smtClean="0">
              <a:latin typeface="Times New Roman" pitchFamily="18" charset="0"/>
              <a:cs typeface="Times New Roman" pitchFamily="18" charset="0"/>
            </a:endParaRPr>
          </a:p>
          <a:p>
            <a:endParaRPr lang="en-US" dirty="0"/>
          </a:p>
        </p:txBody>
      </p:sp>
      <p:pic>
        <p:nvPicPr>
          <p:cNvPr id="5" name="Picture 2"/>
          <p:cNvPicPr>
            <a:picLocks noChangeAspect="1" noChangeArrowheads="1"/>
          </p:cNvPicPr>
          <p:nvPr/>
        </p:nvPicPr>
        <p:blipFill>
          <a:blip r:embed="rId2"/>
          <a:srcRect/>
          <a:stretch>
            <a:fillRect/>
          </a:stretch>
        </p:blipFill>
        <p:spPr bwMode="auto">
          <a:xfrm>
            <a:off x="2590800" y="3657600"/>
            <a:ext cx="6248400" cy="2895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6287" y="1143000"/>
            <a:ext cx="7391400" cy="3108543"/>
          </a:xfrm>
          <a:prstGeom prst="rect">
            <a:avLst/>
          </a:prstGeom>
          <a:noFill/>
        </p:spPr>
        <p:txBody>
          <a:bodyPr wrap="square" rtlCol="0">
            <a:spAutoFit/>
          </a:bodyPr>
          <a:lstStyle/>
          <a:p>
            <a:pPr algn="just"/>
            <a:r>
              <a:rPr lang="en-US" sz="2800" dirty="0" smtClean="0"/>
              <a:t>3. Most </a:t>
            </a:r>
            <a:r>
              <a:rPr lang="en-US" sz="2800" dirty="0"/>
              <a:t>common complication of </a:t>
            </a:r>
            <a:r>
              <a:rPr lang="en-US" sz="2800" dirty="0" err="1"/>
              <a:t>transcervical</a:t>
            </a:r>
            <a:r>
              <a:rPr lang="en-US" sz="2800" dirty="0"/>
              <a:t> fracture of neck of femur is </a:t>
            </a:r>
            <a:endParaRPr lang="en-US" sz="2800" dirty="0" smtClean="0"/>
          </a:p>
          <a:p>
            <a:pPr algn="just"/>
            <a:endParaRPr lang="en-US" sz="2800" dirty="0" smtClean="0"/>
          </a:p>
          <a:p>
            <a:r>
              <a:rPr lang="en-US" sz="2800" dirty="0" smtClean="0"/>
              <a:t>A </a:t>
            </a:r>
            <a:r>
              <a:rPr lang="en-US" sz="2800" dirty="0"/>
              <a:t>vascular necrosis </a:t>
            </a:r>
            <a:endParaRPr lang="en-US" sz="2800" dirty="0" smtClean="0"/>
          </a:p>
          <a:p>
            <a:r>
              <a:rPr lang="en-US" sz="2800" dirty="0" smtClean="0"/>
              <a:t>B </a:t>
            </a:r>
            <a:r>
              <a:rPr lang="en-US" sz="2800" dirty="0" err="1"/>
              <a:t>malunion</a:t>
            </a:r>
            <a:r>
              <a:rPr lang="en-US" sz="2800" dirty="0"/>
              <a:t> </a:t>
            </a:r>
            <a:endParaRPr lang="en-US" sz="2800" dirty="0" smtClean="0"/>
          </a:p>
          <a:p>
            <a:r>
              <a:rPr lang="en-US" sz="2800" dirty="0" smtClean="0"/>
              <a:t>C </a:t>
            </a:r>
            <a:r>
              <a:rPr lang="en-US" sz="2800" dirty="0"/>
              <a:t>non </a:t>
            </a:r>
            <a:r>
              <a:rPr lang="en-US" sz="2800" dirty="0" smtClean="0"/>
              <a:t>union</a:t>
            </a:r>
          </a:p>
          <a:p>
            <a:r>
              <a:rPr lang="en-US" sz="2800" dirty="0" smtClean="0"/>
              <a:t>D </a:t>
            </a:r>
            <a:r>
              <a:rPr lang="en-US" sz="2800" dirty="0"/>
              <a:t>none</a:t>
            </a:r>
          </a:p>
        </p:txBody>
      </p:sp>
    </p:spTree>
    <p:extLst>
      <p:ext uri="{BB962C8B-B14F-4D97-AF65-F5344CB8AC3E}">
        <p14:creationId xmlns:p14="http://schemas.microsoft.com/office/powerpoint/2010/main" val="2839998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152400" y="228600"/>
            <a:ext cx="8763000" cy="6324600"/>
          </a:xfrm>
        </p:spPr>
        <p:txBody>
          <a:bodyPr/>
          <a:lstStyle/>
          <a:p>
            <a:pPr>
              <a:buNone/>
            </a:pPr>
            <a:r>
              <a:rPr lang="en-US" sz="2400" b="1" u="sng" dirty="0" err="1" smtClean="0">
                <a:solidFill>
                  <a:schemeClr val="tx1"/>
                </a:solidFill>
                <a:latin typeface="Times New Roman" pitchFamily="18" charset="0"/>
                <a:cs typeface="Times New Roman" pitchFamily="18" charset="0"/>
              </a:rPr>
              <a:t>Pauwel</a:t>
            </a:r>
            <a:r>
              <a:rPr lang="en-US" sz="2400" b="1" u="sng" dirty="0" smtClean="0">
                <a:solidFill>
                  <a:schemeClr val="tx1"/>
                </a:solidFill>
                <a:latin typeface="Times New Roman" pitchFamily="18" charset="0"/>
                <a:cs typeface="Times New Roman" pitchFamily="18" charset="0"/>
              </a:rPr>
              <a:t> Classification-</a:t>
            </a:r>
            <a:r>
              <a:rPr lang="en-US" b="1" u="sng" dirty="0" smtClean="0">
                <a:solidFill>
                  <a:schemeClr val="tx1"/>
                </a:solidFill>
                <a:latin typeface="Times New Roman" pitchFamily="18" charset="0"/>
                <a:cs typeface="Times New Roman" pitchFamily="18" charset="0"/>
              </a:rPr>
              <a:t/>
            </a:r>
            <a:br>
              <a:rPr lang="en-US" b="1" u="sng" dirty="0" smtClean="0">
                <a:solidFill>
                  <a:schemeClr val="tx1"/>
                </a:solidFill>
                <a:latin typeface="Times New Roman" pitchFamily="18" charset="0"/>
                <a:cs typeface="Times New Roman" pitchFamily="18" charset="0"/>
              </a:rPr>
            </a:br>
            <a:r>
              <a:rPr lang="en-US" sz="2000" dirty="0" smtClean="0">
                <a:solidFill>
                  <a:schemeClr val="tx1"/>
                </a:solidFill>
                <a:latin typeface="Times New Roman" pitchFamily="18" charset="0"/>
                <a:cs typeface="Times New Roman" pitchFamily="18" charset="0"/>
              </a:rPr>
              <a:t>T</a:t>
            </a:r>
            <a:r>
              <a:rPr lang="en-US" sz="2000" dirty="0" smtClean="0">
                <a:latin typeface="Times New Roman" pitchFamily="18" charset="0"/>
                <a:cs typeface="Times New Roman" pitchFamily="18" charset="0"/>
              </a:rPr>
              <a:t>his is based on the angle of fracture from the horizontal</a:t>
            </a:r>
          </a:p>
          <a:p>
            <a:pPr>
              <a:buNone/>
            </a:pP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Type I:</a:t>
            </a:r>
            <a:r>
              <a:rPr lang="en-US" sz="2000" dirty="0" smtClean="0">
                <a:latin typeface="Times New Roman" pitchFamily="18" charset="0"/>
                <a:cs typeface="Times New Roman" pitchFamily="18" charset="0"/>
              </a:rPr>
              <a:t> 30 degrees </a:t>
            </a:r>
          </a:p>
          <a:p>
            <a:r>
              <a:rPr lang="en-US" sz="2000" b="1" dirty="0" smtClean="0">
                <a:latin typeface="Times New Roman" pitchFamily="18" charset="0"/>
                <a:cs typeface="Times New Roman" pitchFamily="18" charset="0"/>
              </a:rPr>
              <a:t>Type II:</a:t>
            </a:r>
            <a:r>
              <a:rPr lang="en-US" sz="2000" dirty="0" smtClean="0">
                <a:latin typeface="Times New Roman" pitchFamily="18" charset="0"/>
                <a:cs typeface="Times New Roman" pitchFamily="18" charset="0"/>
              </a:rPr>
              <a:t> 50 degrees </a:t>
            </a:r>
          </a:p>
          <a:p>
            <a:r>
              <a:rPr lang="en-US" sz="2000" b="1" dirty="0" smtClean="0">
                <a:latin typeface="Times New Roman" pitchFamily="18" charset="0"/>
                <a:cs typeface="Times New Roman" pitchFamily="18" charset="0"/>
              </a:rPr>
              <a:t>Type III:</a:t>
            </a:r>
            <a:r>
              <a:rPr lang="en-US" sz="2000" dirty="0" smtClean="0">
                <a:latin typeface="Times New Roman" pitchFamily="18" charset="0"/>
                <a:cs typeface="Times New Roman" pitchFamily="18" charset="0"/>
              </a:rPr>
              <a:t> 70 degrees</a:t>
            </a: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dirty="0"/>
          </a:p>
        </p:txBody>
      </p:sp>
      <p:pic>
        <p:nvPicPr>
          <p:cNvPr id="6" name="Picture 3" descr="C:\Users\prateek\Pictures\pauwel.JPG"/>
          <p:cNvPicPr>
            <a:picLocks noChangeAspect="1" noChangeArrowheads="1"/>
          </p:cNvPicPr>
          <p:nvPr/>
        </p:nvPicPr>
        <p:blipFill>
          <a:blip r:embed="rId2"/>
          <a:srcRect/>
          <a:stretch>
            <a:fillRect/>
          </a:stretch>
        </p:blipFill>
        <p:spPr bwMode="auto">
          <a:xfrm>
            <a:off x="0" y="3505200"/>
            <a:ext cx="9144000" cy="33528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839200" cy="6477000"/>
          </a:xfrm>
        </p:spPr>
        <p:txBody>
          <a:bodyPr/>
          <a:lstStyle/>
          <a:p>
            <a:pPr>
              <a:buNone/>
            </a:pPr>
            <a:r>
              <a:rPr lang="en-US" sz="2400" b="1" u="sng" dirty="0" err="1" smtClean="0">
                <a:latin typeface="Times New Roman" pitchFamily="18" charset="0"/>
                <a:cs typeface="Times New Roman" pitchFamily="18" charset="0"/>
              </a:rPr>
              <a:t>Trabecular</a:t>
            </a:r>
            <a:r>
              <a:rPr lang="en-US" sz="2400" b="1" u="sng" dirty="0" smtClean="0">
                <a:latin typeface="Times New Roman" pitchFamily="18" charset="0"/>
                <a:cs typeface="Times New Roman" pitchFamily="18" charset="0"/>
              </a:rPr>
              <a:t> Pattern-</a:t>
            </a:r>
            <a:endParaRPr lang="en-US" sz="2400" b="1" u="sng" dirty="0">
              <a:latin typeface="Times New Roman" pitchFamily="18" charset="0"/>
              <a:cs typeface="Times New Roman" pitchFamily="18" charset="0"/>
            </a:endParaRPr>
          </a:p>
        </p:txBody>
      </p:sp>
      <p:pic>
        <p:nvPicPr>
          <p:cNvPr id="4" name="Picture 2" descr="C:\Users\bhagheerath\Desktop\#neck femur\image25.png"/>
          <p:cNvPicPr>
            <a:picLocks noChangeAspect="1" noChangeArrowheads="1"/>
          </p:cNvPicPr>
          <p:nvPr/>
        </p:nvPicPr>
        <p:blipFill>
          <a:blip r:embed="rId2"/>
          <a:srcRect/>
          <a:stretch>
            <a:fillRect/>
          </a:stretch>
        </p:blipFill>
        <p:spPr bwMode="auto">
          <a:xfrm>
            <a:off x="914400" y="1600200"/>
            <a:ext cx="7620000" cy="4572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763000" cy="6477000"/>
          </a:xfrm>
        </p:spPr>
        <p:txBody>
          <a:bodyPr/>
          <a:lstStyle/>
          <a:p>
            <a:pPr>
              <a:buNone/>
            </a:pPr>
            <a:r>
              <a:rPr lang="en-US" sz="2400" b="1" u="sng" dirty="0" smtClean="0">
                <a:latin typeface="Times New Roman" pitchFamily="18" charset="0"/>
                <a:cs typeface="Times New Roman" pitchFamily="18" charset="0"/>
              </a:rPr>
              <a:t>Garden’s</a:t>
            </a:r>
            <a:r>
              <a:rPr lang="en-US" sz="2400" b="1" u="sng" dirty="0" smtClean="0">
                <a:solidFill>
                  <a:schemeClr val="tx1"/>
                </a:solidFill>
                <a:latin typeface="Times New Roman" pitchFamily="18" charset="0"/>
                <a:cs typeface="Times New Roman" pitchFamily="18" charset="0"/>
              </a:rPr>
              <a:t> Classification-</a:t>
            </a:r>
          </a:p>
          <a:p>
            <a:pPr>
              <a:buNone/>
            </a:pPr>
            <a:r>
              <a:rPr lang="en-US" sz="24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This is based on the degree of </a:t>
            </a:r>
            <a:r>
              <a:rPr lang="en-US" sz="2000" i="1" dirty="0" err="1" smtClean="0">
                <a:latin typeface="Times New Roman" pitchFamily="18" charset="0"/>
                <a:cs typeface="Times New Roman" pitchFamily="18" charset="0"/>
              </a:rPr>
              <a:t>valgus</a:t>
            </a:r>
            <a:r>
              <a:rPr lang="en-US" sz="2000" i="1" dirty="0" smtClean="0">
                <a:latin typeface="Times New Roman" pitchFamily="18" charset="0"/>
                <a:cs typeface="Times New Roman" pitchFamily="18" charset="0"/>
              </a:rPr>
              <a:t> displacement-</a:t>
            </a:r>
            <a:r>
              <a:rPr lang="en-US" sz="2000" dirty="0" smtClean="0">
                <a:latin typeface="Times New Roman" pitchFamily="18" charset="0"/>
                <a:cs typeface="Times New Roman" pitchFamily="18" charset="0"/>
              </a:rPr>
              <a:t> </a:t>
            </a:r>
          </a:p>
          <a:p>
            <a:r>
              <a:rPr lang="en-US" sz="2000" b="1" dirty="0" smtClean="0">
                <a:latin typeface="Times New Roman" pitchFamily="18" charset="0"/>
                <a:cs typeface="Times New Roman" pitchFamily="18" charset="0"/>
              </a:rPr>
              <a:t>Type I:</a:t>
            </a:r>
            <a:r>
              <a:rPr lang="en-US" sz="2000" dirty="0" smtClean="0">
                <a:latin typeface="Times New Roman" pitchFamily="18" charset="0"/>
                <a:cs typeface="Times New Roman" pitchFamily="18" charset="0"/>
              </a:rPr>
              <a:t> Incomplete/</a:t>
            </a:r>
            <a:r>
              <a:rPr lang="en-US" sz="2000" dirty="0" err="1" smtClean="0">
                <a:latin typeface="Times New Roman" pitchFamily="18" charset="0"/>
                <a:cs typeface="Times New Roman" pitchFamily="18" charset="0"/>
              </a:rPr>
              <a:t>valgus</a:t>
            </a:r>
            <a:r>
              <a:rPr lang="en-US" sz="2000" dirty="0" smtClean="0">
                <a:latin typeface="Times New Roman" pitchFamily="18" charset="0"/>
                <a:cs typeface="Times New Roman" pitchFamily="18" charset="0"/>
              </a:rPr>
              <a:t> impacted</a:t>
            </a:r>
          </a:p>
          <a:p>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Type II:</a:t>
            </a:r>
            <a:r>
              <a:rPr lang="en-US" sz="2000" dirty="0" smtClean="0">
                <a:latin typeface="Times New Roman" pitchFamily="18" charset="0"/>
                <a:cs typeface="Times New Roman" pitchFamily="18" charset="0"/>
              </a:rPr>
              <a:t> Complete and </a:t>
            </a:r>
            <a:r>
              <a:rPr lang="en-US" sz="2000" dirty="0" err="1" smtClean="0">
                <a:latin typeface="Times New Roman" pitchFamily="18" charset="0"/>
                <a:cs typeface="Times New Roman" pitchFamily="18" charset="0"/>
              </a:rPr>
              <a:t>nondisplaced</a:t>
            </a:r>
            <a:r>
              <a:rPr lang="en-US" sz="2000" dirty="0" smtClean="0">
                <a:latin typeface="Times New Roman" pitchFamily="18" charset="0"/>
                <a:cs typeface="Times New Roman" pitchFamily="18" charset="0"/>
              </a:rPr>
              <a:t> on AP and lateral views </a:t>
            </a: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Type III:</a:t>
            </a:r>
            <a:r>
              <a:rPr lang="en-US" sz="2000" dirty="0" smtClean="0">
                <a:latin typeface="Times New Roman" pitchFamily="18" charset="0"/>
                <a:cs typeface="Times New Roman" pitchFamily="18" charset="0"/>
              </a:rPr>
              <a:t> Complete with partial displacement; </a:t>
            </a:r>
            <a:r>
              <a:rPr lang="en-US" sz="2000" dirty="0" err="1" smtClean="0">
                <a:latin typeface="Times New Roman" pitchFamily="18" charset="0"/>
                <a:cs typeface="Times New Roman" pitchFamily="18" charset="0"/>
              </a:rPr>
              <a:t>trabecular</a:t>
            </a:r>
            <a:r>
              <a:rPr lang="en-US" sz="2000" dirty="0" smtClean="0">
                <a:latin typeface="Times New Roman" pitchFamily="18" charset="0"/>
                <a:cs typeface="Times New Roman" pitchFamily="18" charset="0"/>
              </a:rPr>
              <a:t> pattern of the femoral head does not line up with that of the </a:t>
            </a:r>
            <a:r>
              <a:rPr lang="en-US" sz="2000" dirty="0" err="1" smtClean="0">
                <a:latin typeface="Times New Roman" pitchFamily="18" charset="0"/>
                <a:cs typeface="Times New Roman" pitchFamily="18" charset="0"/>
              </a:rPr>
              <a:t>acetabulum</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Type IV:</a:t>
            </a:r>
            <a:r>
              <a:rPr lang="en-US" sz="2000" dirty="0" smtClean="0">
                <a:latin typeface="Times New Roman" pitchFamily="18" charset="0"/>
                <a:cs typeface="Times New Roman" pitchFamily="18" charset="0"/>
              </a:rPr>
              <a:t> Completely displaced; </a:t>
            </a:r>
            <a:r>
              <a:rPr lang="en-US" sz="2000" dirty="0" err="1" smtClean="0">
                <a:latin typeface="Times New Roman" pitchFamily="18" charset="0"/>
                <a:cs typeface="Times New Roman" pitchFamily="18" charset="0"/>
              </a:rPr>
              <a:t>trabecular</a:t>
            </a:r>
            <a:r>
              <a:rPr lang="en-US" sz="2000" dirty="0" smtClean="0">
                <a:latin typeface="Times New Roman" pitchFamily="18" charset="0"/>
                <a:cs typeface="Times New Roman" pitchFamily="18" charset="0"/>
              </a:rPr>
              <a:t> pattern of the head assumes a parallel orientation with that of the </a:t>
            </a:r>
            <a:r>
              <a:rPr lang="en-US" sz="2000" dirty="0" err="1" smtClean="0">
                <a:latin typeface="Times New Roman" pitchFamily="18" charset="0"/>
                <a:cs typeface="Times New Roman" pitchFamily="18" charset="0"/>
              </a:rPr>
              <a:t>acetabulum</a:t>
            </a:r>
            <a:endParaRPr lang="en-US" sz="20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buNone/>
            </a:pP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477000" y="6416675"/>
            <a:ext cx="2133600" cy="365125"/>
          </a:xfrm>
        </p:spPr>
        <p:txBody>
          <a:bodyPr/>
          <a:lstStyle/>
          <a:p>
            <a:fld id="{C384EC64-3958-4121-AEB3-117F8B8BF12F}" type="datetime1">
              <a:rPr lang="en-US" smtClean="0"/>
              <a:pPr/>
              <a:t>05-Apr-24</a:t>
            </a:fld>
            <a:endParaRPr lang="en-US"/>
          </a:p>
        </p:txBody>
      </p:sp>
      <p:sp>
        <p:nvSpPr>
          <p:cNvPr id="7" name="Slide Number Placeholder 6"/>
          <p:cNvSpPr>
            <a:spLocks noGrp="1"/>
          </p:cNvSpPr>
          <p:nvPr>
            <p:ph type="sldNum" sz="quarter" idx="12"/>
          </p:nvPr>
        </p:nvSpPr>
        <p:spPr/>
        <p:txBody>
          <a:bodyPr/>
          <a:lstStyle/>
          <a:p>
            <a:fld id="{2D1528F1-AD55-48C3-BA2A-F20F3F738B55}" type="slidenum">
              <a:rPr lang="en-US" smtClean="0"/>
              <a:pPr/>
              <a:t>17</a:t>
            </a:fld>
            <a:endParaRPr lang="en-US"/>
          </a:p>
        </p:txBody>
      </p:sp>
      <p:pic>
        <p:nvPicPr>
          <p:cNvPr id="5" name="Picture 2" descr="C:\Users\prateek\Pictures\1.JPG"/>
          <p:cNvPicPr>
            <a:picLocks noChangeAspect="1" noChangeArrowheads="1"/>
          </p:cNvPicPr>
          <p:nvPr/>
        </p:nvPicPr>
        <p:blipFill>
          <a:blip r:embed="rId2"/>
          <a:srcRect/>
          <a:stretch>
            <a:fillRect/>
          </a:stretch>
        </p:blipFill>
        <p:spPr bwMode="auto">
          <a:xfrm>
            <a:off x="1295400" y="0"/>
            <a:ext cx="6954498" cy="3352800"/>
          </a:xfrm>
          <a:prstGeom prst="rect">
            <a:avLst/>
          </a:prstGeom>
          <a:noFill/>
        </p:spPr>
      </p:pic>
      <p:pic>
        <p:nvPicPr>
          <p:cNvPr id="6" name="Picture 3" descr="C:\Users\prateek\Pictures\2.JPG"/>
          <p:cNvPicPr>
            <a:picLocks noChangeAspect="1" noChangeArrowheads="1"/>
          </p:cNvPicPr>
          <p:nvPr/>
        </p:nvPicPr>
        <p:blipFill>
          <a:blip r:embed="rId3"/>
          <a:srcRect/>
          <a:stretch>
            <a:fillRect/>
          </a:stretch>
        </p:blipFill>
        <p:spPr bwMode="auto">
          <a:xfrm>
            <a:off x="1295400" y="3429000"/>
            <a:ext cx="7086600" cy="3429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477000" y="6416675"/>
            <a:ext cx="2133600" cy="365125"/>
          </a:xfrm>
        </p:spPr>
        <p:txBody>
          <a:bodyPr/>
          <a:lstStyle/>
          <a:p>
            <a:fld id="{2BD03D14-D297-427F-B5CD-CEB72DA32D2E}" type="datetime1">
              <a:rPr lang="en-US" smtClean="0"/>
              <a:pPr/>
              <a:t>05-Apr-24</a:t>
            </a:fld>
            <a:endParaRPr lang="en-US"/>
          </a:p>
        </p:txBody>
      </p:sp>
      <p:sp>
        <p:nvSpPr>
          <p:cNvPr id="7" name="Slide Number Placeholder 6"/>
          <p:cNvSpPr>
            <a:spLocks noGrp="1"/>
          </p:cNvSpPr>
          <p:nvPr>
            <p:ph type="sldNum" sz="quarter" idx="12"/>
          </p:nvPr>
        </p:nvSpPr>
        <p:spPr/>
        <p:txBody>
          <a:bodyPr/>
          <a:lstStyle/>
          <a:p>
            <a:fld id="{2D1528F1-AD55-48C3-BA2A-F20F3F738B55}" type="slidenum">
              <a:rPr lang="en-US" smtClean="0"/>
              <a:pPr/>
              <a:t>18</a:t>
            </a:fld>
            <a:endParaRPr lang="en-US"/>
          </a:p>
        </p:txBody>
      </p:sp>
      <p:pic>
        <p:nvPicPr>
          <p:cNvPr id="5" name="Picture 2" descr="C:\Users\prateek\Pictures\3.JPG"/>
          <p:cNvPicPr>
            <a:picLocks noChangeAspect="1" noChangeArrowheads="1"/>
          </p:cNvPicPr>
          <p:nvPr/>
        </p:nvPicPr>
        <p:blipFill>
          <a:blip r:embed="rId2"/>
          <a:srcRect/>
          <a:stretch>
            <a:fillRect/>
          </a:stretch>
        </p:blipFill>
        <p:spPr bwMode="auto">
          <a:xfrm>
            <a:off x="1295400" y="0"/>
            <a:ext cx="7010400" cy="3581400"/>
          </a:xfrm>
          <a:prstGeom prst="rect">
            <a:avLst/>
          </a:prstGeom>
          <a:noFill/>
        </p:spPr>
      </p:pic>
      <p:pic>
        <p:nvPicPr>
          <p:cNvPr id="6" name="Picture 3" descr="C:\Users\prateek\Pictures\4.JPG"/>
          <p:cNvPicPr>
            <a:picLocks noChangeAspect="1" noChangeArrowheads="1"/>
          </p:cNvPicPr>
          <p:nvPr/>
        </p:nvPicPr>
        <p:blipFill>
          <a:blip r:embed="rId3"/>
          <a:srcRect/>
          <a:stretch>
            <a:fillRect/>
          </a:stretch>
        </p:blipFill>
        <p:spPr bwMode="auto">
          <a:xfrm>
            <a:off x="1219200" y="3657600"/>
            <a:ext cx="7086600" cy="32004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Times New Roman" pitchFamily="18" charset="0"/>
                <a:cs typeface="Times New Roman" pitchFamily="18" charset="0"/>
              </a:rPr>
              <a:t>Clinical Features</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marL="457200" indent="-457200">
              <a:buFont typeface="+mj-lt"/>
              <a:buAutoNum type="arabicPeriod"/>
            </a:pPr>
            <a:r>
              <a:rPr lang="en-US" sz="2000" dirty="0" smtClean="0">
                <a:latin typeface="Times New Roman" pitchFamily="18" charset="0"/>
                <a:cs typeface="Times New Roman" pitchFamily="18" charset="0"/>
              </a:rPr>
              <a:t>H/O fall</a:t>
            </a:r>
          </a:p>
          <a:p>
            <a:pPr marL="457200" indent="-457200">
              <a:buFont typeface="+mj-lt"/>
              <a:buAutoNum type="arabicPeriod"/>
            </a:pPr>
            <a:r>
              <a:rPr lang="en-US" sz="2000" dirty="0" smtClean="0">
                <a:latin typeface="Times New Roman" pitchFamily="18" charset="0"/>
                <a:cs typeface="Times New Roman" pitchFamily="18" charset="0"/>
              </a:rPr>
              <a:t>Pain</a:t>
            </a:r>
          </a:p>
          <a:p>
            <a:pPr marL="457200" indent="-457200">
              <a:buFont typeface="+mj-lt"/>
              <a:buAutoNum type="arabicPeriod"/>
            </a:pPr>
            <a:r>
              <a:rPr lang="en-US" sz="2000" dirty="0" smtClean="0">
                <a:latin typeface="Times New Roman" pitchFamily="18" charset="0"/>
                <a:cs typeface="Times New Roman" pitchFamily="18" charset="0"/>
              </a:rPr>
              <a:t>Restriction of Movements</a:t>
            </a:r>
          </a:p>
          <a:p>
            <a:endParaRPr lang="en-US" sz="2000" dirty="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a:buNone/>
            </a:pPr>
            <a:r>
              <a:rPr lang="en-US" sz="2400" b="1" u="sng" dirty="0" smtClean="0">
                <a:latin typeface="Times New Roman" pitchFamily="18" charset="0"/>
                <a:cs typeface="Times New Roman" pitchFamily="18" charset="0"/>
              </a:rPr>
              <a:t>O/E-</a:t>
            </a:r>
          </a:p>
          <a:p>
            <a:pPr marL="457200" indent="-457200">
              <a:buFont typeface="+mj-lt"/>
              <a:buAutoNum type="arabicPeriod"/>
            </a:pPr>
            <a:r>
              <a:rPr lang="en-US" sz="2000" dirty="0" smtClean="0">
                <a:latin typeface="Times New Roman" pitchFamily="18" charset="0"/>
                <a:cs typeface="Times New Roman" pitchFamily="18" charset="0"/>
              </a:rPr>
              <a:t>External Rotation deformity</a:t>
            </a:r>
          </a:p>
          <a:p>
            <a:pPr marL="457200" indent="-457200">
              <a:buFont typeface="+mj-lt"/>
              <a:buAutoNum type="arabicPeriod"/>
            </a:pPr>
            <a:r>
              <a:rPr lang="en-US" sz="2000" dirty="0" smtClean="0">
                <a:latin typeface="Times New Roman" pitchFamily="18" charset="0"/>
                <a:cs typeface="Times New Roman" pitchFamily="18" charset="0"/>
              </a:rPr>
              <a:t>Tenderness over anterior hip joint line</a:t>
            </a:r>
          </a:p>
          <a:p>
            <a:pPr marL="457200" indent="-457200">
              <a:buFont typeface="+mj-lt"/>
              <a:buAutoNum type="arabicPeriod"/>
            </a:pPr>
            <a:r>
              <a:rPr lang="en-US" sz="2000" dirty="0" smtClean="0">
                <a:latin typeface="Times New Roman" pitchFamily="18" charset="0"/>
                <a:cs typeface="Times New Roman" pitchFamily="18" charset="0"/>
              </a:rPr>
              <a:t>Shortening</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normAutofit fontScale="77500" lnSpcReduction="20000"/>
          </a:bodyPr>
          <a:lstStyle/>
          <a:p>
            <a:r>
              <a:rPr lang="en-US" dirty="0"/>
              <a:t>An 80-year-old woman falls at home and is subsequently unable to weight bear and has severe pain in her left groin. An AP pelvis plain radiograph is taken in the emergency department and is shown in the image </a:t>
            </a:r>
            <a:r>
              <a:rPr lang="en-US" dirty="0" err="1" smtClean="0"/>
              <a:t>below.Based</a:t>
            </a:r>
            <a:r>
              <a:rPr lang="en-US" dirty="0" smtClean="0"/>
              <a:t> </a:t>
            </a:r>
            <a:r>
              <a:rPr lang="en-US" dirty="0"/>
              <a:t>on the findings on the plain radiograph, which of the following management options would be most appropriate?</a:t>
            </a:r>
          </a:p>
          <a:p>
            <a:r>
              <a:rPr lang="en-US" dirty="0" smtClean="0"/>
              <a:t>A dynamic </a:t>
            </a:r>
            <a:r>
              <a:rPr lang="en-US" dirty="0"/>
              <a:t>hip screw</a:t>
            </a:r>
          </a:p>
          <a:p>
            <a:r>
              <a:rPr lang="en-US" dirty="0" smtClean="0"/>
              <a:t>B </a:t>
            </a:r>
            <a:r>
              <a:rPr lang="en-US" dirty="0" err="1" smtClean="0"/>
              <a:t>girdlestone</a:t>
            </a:r>
            <a:r>
              <a:rPr lang="en-US" dirty="0" smtClean="0"/>
              <a:t> </a:t>
            </a:r>
            <a:r>
              <a:rPr lang="en-US" dirty="0"/>
              <a:t>procedure</a:t>
            </a:r>
          </a:p>
          <a:p>
            <a:r>
              <a:rPr lang="en-US" dirty="0" smtClean="0"/>
              <a:t>C </a:t>
            </a:r>
            <a:r>
              <a:rPr lang="en-US" dirty="0" err="1" smtClean="0"/>
              <a:t>hemiarthroplasty</a:t>
            </a:r>
            <a:endParaRPr lang="en-US" dirty="0"/>
          </a:p>
          <a:p>
            <a:r>
              <a:rPr lang="en-US" dirty="0" smtClean="0"/>
              <a:t>D hip </a:t>
            </a:r>
            <a:r>
              <a:rPr lang="en-US" dirty="0"/>
              <a:t>arthrodesis</a:t>
            </a:r>
          </a:p>
          <a:p>
            <a:r>
              <a:rPr lang="en-US" dirty="0" smtClean="0"/>
              <a:t>E intramedullary </a:t>
            </a:r>
            <a:r>
              <a:rPr lang="en-US" dirty="0"/>
              <a:t>nail</a:t>
            </a:r>
          </a:p>
          <a:p>
            <a:endParaRPr lang="en-US"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19600" y="1524000"/>
            <a:ext cx="4461165"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41171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Times New Roman" pitchFamily="18" charset="0"/>
                <a:cs typeface="Times New Roman" pitchFamily="18" charset="0"/>
              </a:rPr>
              <a:t>Investigations</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2400" b="1" u="sng" dirty="0" smtClean="0">
                <a:solidFill>
                  <a:schemeClr val="tx1"/>
                </a:solidFill>
                <a:latin typeface="Times New Roman" pitchFamily="18" charset="0"/>
                <a:cs typeface="Times New Roman" pitchFamily="18" charset="0"/>
              </a:rPr>
              <a:t>Radiography-</a:t>
            </a:r>
          </a:p>
          <a:p>
            <a:r>
              <a:rPr lang="en-US" sz="2000" dirty="0" smtClean="0">
                <a:latin typeface="Times New Roman" pitchFamily="18" charset="0"/>
                <a:cs typeface="Times New Roman" pitchFamily="18" charset="0"/>
              </a:rPr>
              <a:t>It is the preferred initial imaging modality in evaluating femoral neck fractures. </a:t>
            </a:r>
          </a:p>
          <a:p>
            <a:endParaRPr lang="en-US" sz="2000" u="sng"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tells us about the-</a:t>
            </a:r>
          </a:p>
          <a:p>
            <a:pPr marL="457200" indent="-457200">
              <a:buFont typeface="+mj-lt"/>
              <a:buAutoNum type="arabicPeriod"/>
            </a:pPr>
            <a:r>
              <a:rPr lang="en-US" sz="2000" dirty="0" smtClean="0">
                <a:latin typeface="Times New Roman" pitchFamily="18" charset="0"/>
                <a:cs typeface="Times New Roman" pitchFamily="18" charset="0"/>
              </a:rPr>
              <a:t>Extent of Fracture</a:t>
            </a:r>
          </a:p>
          <a:p>
            <a:pPr marL="457200" indent="-457200">
              <a:buFont typeface="+mj-lt"/>
              <a:buAutoNum type="arabicPeriod"/>
            </a:pPr>
            <a:r>
              <a:rPr lang="en-US" sz="2000" dirty="0" smtClean="0">
                <a:latin typeface="Times New Roman" pitchFamily="18" charset="0"/>
                <a:cs typeface="Times New Roman" pitchFamily="18" charset="0"/>
              </a:rPr>
              <a:t>Fracture Angle</a:t>
            </a:r>
          </a:p>
          <a:p>
            <a:pPr marL="457200" indent="-457200">
              <a:buFont typeface="+mj-lt"/>
              <a:buAutoNum type="arabicPeriod"/>
            </a:pPr>
            <a:r>
              <a:rPr lang="en-US" sz="2000" dirty="0" smtClean="0">
                <a:latin typeface="Times New Roman" pitchFamily="18" charset="0"/>
                <a:cs typeface="Times New Roman" pitchFamily="18" charset="0"/>
              </a:rPr>
              <a:t>Break in </a:t>
            </a:r>
            <a:r>
              <a:rPr lang="en-US" sz="2000" dirty="0" err="1" smtClean="0">
                <a:latin typeface="Times New Roman" pitchFamily="18" charset="0"/>
                <a:cs typeface="Times New Roman" pitchFamily="18" charset="0"/>
              </a:rPr>
              <a:t>Shenton’s</a:t>
            </a:r>
            <a:r>
              <a:rPr lang="en-US" sz="2000" dirty="0" smtClean="0">
                <a:latin typeface="Times New Roman" pitchFamily="18" charset="0"/>
                <a:cs typeface="Times New Roman" pitchFamily="18" charset="0"/>
              </a:rPr>
              <a:t> line</a:t>
            </a:r>
          </a:p>
          <a:p>
            <a:pPr marL="457200" indent="-457200">
              <a:buFont typeface="+mj-lt"/>
              <a:buAutoNum type="arabicPeriod"/>
            </a:pPr>
            <a:r>
              <a:rPr lang="en-US" sz="2000" dirty="0" smtClean="0">
                <a:latin typeface="Times New Roman" pitchFamily="18" charset="0"/>
                <a:cs typeface="Times New Roman" pitchFamily="18" charset="0"/>
              </a:rPr>
              <a:t>Posterior wall </a:t>
            </a:r>
            <a:r>
              <a:rPr lang="en-US" sz="2000" dirty="0" err="1" smtClean="0">
                <a:latin typeface="Times New Roman" pitchFamily="18" charset="0"/>
                <a:cs typeface="Times New Roman" pitchFamily="18" charset="0"/>
              </a:rPr>
              <a:t>communition</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Osteoporosis</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bhagheerath\Desktop\#neck femur\hipfx.png"/>
          <p:cNvPicPr>
            <a:picLocks noGrp="1" noChangeAspect="1" noChangeArrowheads="1"/>
          </p:cNvPicPr>
          <p:nvPr>
            <p:ph sz="quarter" idx="1"/>
          </p:nvPr>
        </p:nvPicPr>
        <p:blipFill>
          <a:blip r:embed="rId2"/>
          <a:srcRect/>
          <a:stretch>
            <a:fillRect/>
          </a:stretch>
        </p:blipFill>
        <p:spPr bwMode="auto">
          <a:xfrm>
            <a:off x="0" y="0"/>
            <a:ext cx="5142857" cy="3072857"/>
          </a:xfrm>
          <a:prstGeom prst="rect">
            <a:avLst/>
          </a:prstGeom>
          <a:ln w="88900" cap="sq" cmpd="thickThin">
            <a:solidFill>
              <a:srgbClr val="000000"/>
            </a:solidFill>
            <a:prstDash val="solid"/>
            <a:miter lim="800000"/>
          </a:ln>
          <a:effectLst>
            <a:innerShdw blurRad="76200">
              <a:srgbClr val="000000"/>
            </a:innerShdw>
          </a:effectLst>
        </p:spPr>
      </p:pic>
      <p:pic>
        <p:nvPicPr>
          <p:cNvPr id="5" name="Picture 6" descr="C:\Users\bhagheerath\Desktop\#neck femur\bilateral_neck_femur.jpg"/>
          <p:cNvPicPr>
            <a:picLocks noChangeAspect="1" noChangeArrowheads="1"/>
          </p:cNvPicPr>
          <p:nvPr/>
        </p:nvPicPr>
        <p:blipFill>
          <a:blip r:embed="rId3"/>
          <a:srcRect/>
          <a:stretch>
            <a:fillRect/>
          </a:stretch>
        </p:blipFill>
        <p:spPr bwMode="auto">
          <a:xfrm>
            <a:off x="0" y="4079716"/>
            <a:ext cx="4368800" cy="2778284"/>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descr="C:\Users\bhagheerath\Desktop\#neck femur\387-1-hlight_default.jpg"/>
          <p:cNvPicPr>
            <a:picLocks noChangeAspect="1" noChangeArrowheads="1"/>
          </p:cNvPicPr>
          <p:nvPr/>
        </p:nvPicPr>
        <p:blipFill>
          <a:blip r:embed="rId4"/>
          <a:srcRect/>
          <a:stretch>
            <a:fillRect/>
          </a:stretch>
        </p:blipFill>
        <p:spPr bwMode="auto">
          <a:xfrm>
            <a:off x="5270500" y="1371600"/>
            <a:ext cx="3873500" cy="38735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304800"/>
            <a:ext cx="8229600" cy="6172200"/>
          </a:xfrm>
        </p:spPr>
        <p:txBody>
          <a:bodyPr>
            <a:normAutofit fontScale="90000"/>
          </a:bodyPr>
          <a:lstStyle/>
          <a:p>
            <a:pPr algn="l"/>
            <a:r>
              <a:rPr lang="en-US" sz="3600" dirty="0" smtClean="0"/>
              <a:t>4. Non </a:t>
            </a:r>
            <a:r>
              <a:rPr lang="en-US" sz="3600" dirty="0"/>
              <a:t>union is a very common complication of intra capsular fracture of neck of femur which of the following not a very important cause for the same </a:t>
            </a:r>
            <a:r>
              <a:rPr lang="en-US" sz="3600" dirty="0" smtClean="0"/>
              <a:t/>
            </a:r>
            <a:br>
              <a:rPr lang="en-US" sz="3600" dirty="0" smtClean="0"/>
            </a:br>
            <a:r>
              <a:rPr lang="en-US" sz="3600" dirty="0" smtClean="0"/>
              <a:t>A </a:t>
            </a:r>
            <a:r>
              <a:rPr lang="en-US" sz="3600" dirty="0"/>
              <a:t>inadequate </a:t>
            </a:r>
            <a:r>
              <a:rPr lang="en-US" sz="4000" dirty="0"/>
              <a:t>immobilization </a:t>
            </a:r>
            <a:r>
              <a:rPr lang="en-US" sz="4000" dirty="0" smtClean="0"/>
              <a:t/>
            </a:r>
            <a:br>
              <a:rPr lang="en-US" sz="4000" dirty="0" smtClean="0"/>
            </a:br>
            <a:r>
              <a:rPr lang="en-US" sz="4000" dirty="0" smtClean="0"/>
              <a:t>B </a:t>
            </a:r>
            <a:r>
              <a:rPr lang="en-US" sz="4000" dirty="0"/>
              <a:t>inadequate blood supply </a:t>
            </a:r>
            <a:r>
              <a:rPr lang="en-US" sz="4000" dirty="0" smtClean="0"/>
              <a:t/>
            </a:r>
            <a:br>
              <a:rPr lang="en-US" sz="4000" dirty="0" smtClean="0"/>
            </a:br>
            <a:r>
              <a:rPr lang="en-US" sz="4000" dirty="0" smtClean="0"/>
              <a:t>C </a:t>
            </a:r>
            <a:r>
              <a:rPr lang="en-US" sz="4000" dirty="0"/>
              <a:t>inhibitory effect of synovial </a:t>
            </a:r>
            <a:r>
              <a:rPr lang="en-US" sz="4000" dirty="0" smtClean="0"/>
              <a:t>fluid</a:t>
            </a:r>
            <a:br>
              <a:rPr lang="en-US" sz="4000" dirty="0" smtClean="0"/>
            </a:br>
            <a:r>
              <a:rPr lang="en-US" sz="4000" dirty="0" smtClean="0"/>
              <a:t>D </a:t>
            </a:r>
            <a:r>
              <a:rPr lang="en-US" sz="3800" dirty="0"/>
              <a:t>stress at the #side due to the muscles </a:t>
            </a:r>
            <a:r>
              <a:rPr lang="en-US" sz="3800" dirty="0" smtClean="0"/>
              <a:t>pass</a:t>
            </a:r>
            <a:br>
              <a:rPr lang="en-US" sz="3800" dirty="0" smtClean="0"/>
            </a:br>
            <a:r>
              <a:rPr lang="en-US" sz="4000" dirty="0" smtClean="0"/>
              <a:t>E </a:t>
            </a:r>
            <a:r>
              <a:rPr lang="en-US" sz="4000" dirty="0"/>
              <a:t>vertical fracture line </a:t>
            </a:r>
            <a:r>
              <a:rPr lang="en-US" sz="4000" dirty="0" smtClean="0"/>
              <a:t/>
            </a:r>
            <a:br>
              <a:rPr lang="en-US" sz="4000" dirty="0" smtClean="0"/>
            </a:br>
            <a:r>
              <a:rPr lang="en-US" sz="4000" dirty="0" smtClean="0"/>
              <a:t>F </a:t>
            </a:r>
            <a:r>
              <a:rPr lang="en-US" sz="3700" dirty="0"/>
              <a:t>absence of cambium layer of the </a:t>
            </a:r>
            <a:r>
              <a:rPr lang="en-US" sz="3700" dirty="0" err="1"/>
              <a:t>periosteum</a:t>
            </a:r>
            <a:endParaRPr lang="en-US" sz="3700" dirty="0"/>
          </a:p>
        </p:txBody>
      </p:sp>
    </p:spTree>
    <p:extLst>
      <p:ext uri="{BB962C8B-B14F-4D97-AF65-F5344CB8AC3E}">
        <p14:creationId xmlns:p14="http://schemas.microsoft.com/office/powerpoint/2010/main" val="15079622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839200" cy="6477000"/>
          </a:xfrm>
        </p:spPr>
        <p:txBody>
          <a:bodyPr/>
          <a:lstStyle/>
          <a:p>
            <a:pPr>
              <a:buNone/>
            </a:pPr>
            <a:r>
              <a:rPr lang="en-US" sz="2400" b="1" u="sng" dirty="0" err="1" smtClean="0">
                <a:latin typeface="Times New Roman" pitchFamily="18" charset="0"/>
                <a:cs typeface="Times New Roman" pitchFamily="18" charset="0"/>
              </a:rPr>
              <a:t>Shenton’s</a:t>
            </a:r>
            <a:r>
              <a:rPr lang="en-US" sz="2400" b="1" u="sng" dirty="0" smtClean="0">
                <a:latin typeface="Times New Roman" pitchFamily="18" charset="0"/>
                <a:cs typeface="Times New Roman" pitchFamily="18" charset="0"/>
              </a:rPr>
              <a:t> Line-</a:t>
            </a:r>
          </a:p>
          <a:p>
            <a:pPr>
              <a:buNone/>
            </a:pPr>
            <a:r>
              <a:rPr lang="en-US" sz="2000" dirty="0" smtClean="0">
                <a:latin typeface="Times New Roman" pitchFamily="18" charset="0"/>
                <a:cs typeface="Times New Roman" pitchFamily="18" charset="0"/>
              </a:rPr>
              <a:t>It is the line drawn from the superior margin of the </a:t>
            </a:r>
            <a:r>
              <a:rPr lang="en-US" sz="2000" dirty="0" err="1" smtClean="0">
                <a:latin typeface="Times New Roman" pitchFamily="18" charset="0"/>
                <a:cs typeface="Times New Roman" pitchFamily="18" charset="0"/>
              </a:rPr>
              <a:t>obturator</a:t>
            </a:r>
            <a:r>
              <a:rPr lang="en-US" sz="2000" dirty="0" smtClean="0">
                <a:latin typeface="Times New Roman" pitchFamily="18" charset="0"/>
                <a:cs typeface="Times New Roman" pitchFamily="18" charset="0"/>
              </a:rPr>
              <a:t> foramen to the margin of neck.</a:t>
            </a:r>
          </a:p>
          <a:p>
            <a:pPr>
              <a:buNone/>
            </a:pPr>
            <a:endParaRPr lang="en-US" sz="2400" b="1" u="sng" dirty="0">
              <a:latin typeface="Times New Roman" pitchFamily="18" charset="0"/>
              <a:cs typeface="Times New Roman" pitchFamily="18" charset="0"/>
            </a:endParaRPr>
          </a:p>
        </p:txBody>
      </p:sp>
      <p:pic>
        <p:nvPicPr>
          <p:cNvPr id="4" name="Picture 3" descr="C:\Users\bhagheerath\Desktop\#neck femur\shenton's.jpg"/>
          <p:cNvPicPr>
            <a:picLocks noChangeAspect="1" noChangeArrowheads="1"/>
          </p:cNvPicPr>
          <p:nvPr/>
        </p:nvPicPr>
        <p:blipFill>
          <a:blip r:embed="rId2"/>
          <a:srcRect/>
          <a:stretch>
            <a:fillRect/>
          </a:stretch>
        </p:blipFill>
        <p:spPr bwMode="auto">
          <a:xfrm>
            <a:off x="533400" y="1905000"/>
            <a:ext cx="8229600" cy="4191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839200" cy="6477000"/>
          </a:xfrm>
        </p:spPr>
        <p:txBody>
          <a:bodyPr/>
          <a:lstStyle/>
          <a:p>
            <a:pPr>
              <a:buNone/>
            </a:pPr>
            <a:r>
              <a:rPr lang="en-US" sz="2400" b="1" u="sng" dirty="0" smtClean="0">
                <a:latin typeface="Times New Roman" pitchFamily="18" charset="0"/>
                <a:cs typeface="Times New Roman" pitchFamily="18" charset="0"/>
              </a:rPr>
              <a:t>Singh’s Index-</a:t>
            </a:r>
            <a:endParaRPr lang="en-US" sz="2400" b="1" u="sng" dirty="0">
              <a:latin typeface="Times New Roman" pitchFamily="18" charset="0"/>
              <a:cs typeface="Times New Roman" pitchFamily="18" charset="0"/>
            </a:endParaRPr>
          </a:p>
        </p:txBody>
      </p:sp>
      <p:pic>
        <p:nvPicPr>
          <p:cNvPr id="28676" name="Picture 4" descr="Image result for singh index"/>
          <p:cNvPicPr>
            <a:picLocks noChangeAspect="1" noChangeArrowheads="1"/>
          </p:cNvPicPr>
          <p:nvPr/>
        </p:nvPicPr>
        <p:blipFill>
          <a:blip r:embed="rId2"/>
          <a:srcRect/>
          <a:stretch>
            <a:fillRect/>
          </a:stretch>
        </p:blipFill>
        <p:spPr bwMode="auto">
          <a:xfrm>
            <a:off x="0" y="685800"/>
            <a:ext cx="9144000" cy="6172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5867400"/>
          </a:xfrm>
        </p:spPr>
        <p:txBody>
          <a:bodyPr>
            <a:normAutofit/>
          </a:bodyPr>
          <a:lstStyle/>
          <a:p>
            <a:pPr algn="l"/>
            <a:r>
              <a:rPr lang="en-US" sz="3600" dirty="0" smtClean="0"/>
              <a:t>5.  40 </a:t>
            </a:r>
            <a:r>
              <a:rPr lang="en-US" sz="3600" dirty="0"/>
              <a:t>year old female history of fall complaint of pain in right hip, inability to work and on examination tenderness in the </a:t>
            </a:r>
            <a:r>
              <a:rPr lang="en-US" sz="3600" dirty="0" smtClean="0"/>
              <a:t>scarps </a:t>
            </a:r>
            <a:r>
              <a:rPr lang="en-US" sz="3600" dirty="0"/>
              <a:t>triangle x-ray is normal next investigation is </a:t>
            </a:r>
            <a:r>
              <a:rPr lang="en-US" sz="3600" dirty="0" smtClean="0"/>
              <a:t/>
            </a:r>
            <a:br>
              <a:rPr lang="en-US" sz="3600" dirty="0" smtClean="0"/>
            </a:br>
            <a:r>
              <a:rPr lang="en-US" sz="3600" dirty="0" smtClean="0"/>
              <a:t>A </a:t>
            </a:r>
            <a:r>
              <a:rPr lang="en-US" sz="3600" dirty="0"/>
              <a:t>MRI </a:t>
            </a:r>
            <a:r>
              <a:rPr lang="en-US" sz="3600" dirty="0" smtClean="0"/>
              <a:t/>
            </a:r>
            <a:br>
              <a:rPr lang="en-US" sz="3600" dirty="0" smtClean="0"/>
            </a:br>
            <a:r>
              <a:rPr lang="en-US" sz="3600" dirty="0" smtClean="0"/>
              <a:t>B </a:t>
            </a:r>
            <a:r>
              <a:rPr lang="en-US" sz="3600" dirty="0"/>
              <a:t>bone scan </a:t>
            </a:r>
            <a:r>
              <a:rPr lang="en-US" sz="3600" dirty="0" smtClean="0"/>
              <a:t/>
            </a:r>
            <a:br>
              <a:rPr lang="en-US" sz="3600" dirty="0" smtClean="0"/>
            </a:br>
            <a:r>
              <a:rPr lang="en-US" sz="3600" dirty="0" smtClean="0"/>
              <a:t>c aspiration</a:t>
            </a:r>
            <a:br>
              <a:rPr lang="en-US" sz="3600" dirty="0" smtClean="0"/>
            </a:br>
            <a:r>
              <a:rPr lang="en-US" sz="3600" dirty="0" smtClean="0"/>
              <a:t>D </a:t>
            </a:r>
            <a:r>
              <a:rPr lang="en-US" sz="3600" dirty="0"/>
              <a:t>CT</a:t>
            </a:r>
          </a:p>
        </p:txBody>
      </p:sp>
    </p:spTree>
    <p:extLst>
      <p:ext uri="{BB962C8B-B14F-4D97-AF65-F5344CB8AC3E}">
        <p14:creationId xmlns:p14="http://schemas.microsoft.com/office/powerpoint/2010/main" val="30659167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839200" cy="6400800"/>
          </a:xfrm>
        </p:spPr>
        <p:txBody>
          <a:bodyPr/>
          <a:lstStyle/>
          <a:p>
            <a:pPr>
              <a:buNone/>
            </a:pPr>
            <a:r>
              <a:rPr lang="en-US" b="1" dirty="0" smtClean="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Limitations of Radiography:</a:t>
            </a:r>
          </a:p>
          <a:p>
            <a:r>
              <a:rPr lang="en-US" sz="2000" dirty="0" smtClean="0">
                <a:latin typeface="Times New Roman" pitchFamily="18" charset="0"/>
                <a:cs typeface="Times New Roman" pitchFamily="18" charset="0"/>
              </a:rPr>
              <a:t> Spiral fractures are difficult to assess on a single view.</a:t>
            </a:r>
          </a:p>
          <a:p>
            <a:pPr>
              <a:buNone/>
            </a:pPr>
            <a:r>
              <a:rPr lang="en-US" sz="2000" dirty="0" smtClean="0">
                <a:latin typeface="Times New Roman" pitchFamily="18" charset="0"/>
                <a:cs typeface="Times New Roman" pitchFamily="18" charset="0"/>
              </a:rPr>
              <a:t> </a:t>
            </a:r>
          </a:p>
          <a:p>
            <a:r>
              <a:rPr lang="en-US" sz="2000" dirty="0" err="1" smtClean="0">
                <a:latin typeface="Times New Roman" pitchFamily="18" charset="0"/>
                <a:cs typeface="Times New Roman" pitchFamily="18" charset="0"/>
              </a:rPr>
              <a:t>Comminution</a:t>
            </a:r>
            <a:r>
              <a:rPr lang="en-US" sz="2000" dirty="0" smtClean="0">
                <a:latin typeface="Times New Roman" pitchFamily="18" charset="0"/>
                <a:cs typeface="Times New Roman" pitchFamily="18" charset="0"/>
              </a:rPr>
              <a:t> is also not as easily demonstrated as it is with CT.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Some stress fractures are simply not visible on plain images at all.</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However, radiography will likely remain the mainstay in the evaluation of these injuries in the near future, and cross-sectional imaging will play an increasing but supplementary role.</a:t>
            </a:r>
          </a:p>
          <a:p>
            <a:pPr>
              <a:buNone/>
            </a:pP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839200" cy="6477000"/>
          </a:xfrm>
        </p:spPr>
        <p:txBody>
          <a:bodyPr/>
          <a:lstStyle/>
          <a:p>
            <a:pPr>
              <a:buNone/>
            </a:pPr>
            <a:r>
              <a:rPr lang="en-US" sz="2400" b="1" u="sng" dirty="0" smtClean="0">
                <a:solidFill>
                  <a:schemeClr val="tx1"/>
                </a:solidFill>
                <a:latin typeface="Times New Roman" pitchFamily="18" charset="0"/>
                <a:cs typeface="Times New Roman" pitchFamily="18" charset="0"/>
              </a:rPr>
              <a:t>Computed Tomography-</a:t>
            </a:r>
          </a:p>
          <a:p>
            <a:pPr lvl="1">
              <a:buFont typeface="Wingdings" pitchFamily="2" charset="2"/>
              <a:buChar char="Ø"/>
            </a:pPr>
            <a:r>
              <a:rPr lang="en-US" sz="2000" dirty="0" smtClean="0">
                <a:latin typeface="Times New Roman" pitchFamily="18" charset="0"/>
                <a:cs typeface="Times New Roman" pitchFamily="18" charset="0"/>
              </a:rPr>
              <a:t>CT plays an increasingly important role in evaluating the hip after a fracture. </a:t>
            </a:r>
          </a:p>
          <a:p>
            <a:pPr lvl="1">
              <a:buNone/>
            </a:pPr>
            <a:r>
              <a:rPr lang="en-US" sz="2000" dirty="0" smtClean="0">
                <a:latin typeface="Times New Roman" pitchFamily="18" charset="0"/>
                <a:cs typeface="Times New Roman" pitchFamily="18" charset="0"/>
              </a:rPr>
              <a:t> </a:t>
            </a:r>
          </a:p>
          <a:p>
            <a:pPr lvl="1">
              <a:buFont typeface="Wingdings" pitchFamily="2" charset="2"/>
              <a:buChar char="Ø"/>
            </a:pPr>
            <a:r>
              <a:rPr lang="en-US" sz="2000" dirty="0" smtClean="0">
                <a:latin typeface="Times New Roman" pitchFamily="18" charset="0"/>
                <a:cs typeface="Times New Roman" pitchFamily="18" charset="0"/>
              </a:rPr>
              <a:t>CT is exquisite useful for imaging abnormalities of the bone itself. </a:t>
            </a:r>
          </a:p>
          <a:p>
            <a:pPr lvl="1">
              <a:buFont typeface="Wingdings" pitchFamily="2" charset="2"/>
              <a:buChar char="Ø"/>
            </a:pPr>
            <a:endParaRPr lang="en-US" sz="2000" dirty="0" smtClean="0">
              <a:latin typeface="Times New Roman" pitchFamily="18" charset="0"/>
              <a:cs typeface="Times New Roman" pitchFamily="18" charset="0"/>
            </a:endParaRPr>
          </a:p>
          <a:p>
            <a:pPr lvl="1">
              <a:buFont typeface="Wingdings" pitchFamily="2" charset="2"/>
              <a:buChar char="Ø"/>
            </a:pPr>
            <a:r>
              <a:rPr lang="en-US" sz="2000" dirty="0" smtClean="0">
                <a:latin typeface="Times New Roman" pitchFamily="18" charset="0"/>
                <a:cs typeface="Times New Roman" pitchFamily="18" charset="0"/>
              </a:rPr>
              <a:t>Because of its superior resolution, cross-sectional capabilities, and amenability to image reconstruction in the coronal and </a:t>
            </a:r>
            <a:r>
              <a:rPr lang="en-US" sz="2000" dirty="0" err="1" smtClean="0">
                <a:latin typeface="Times New Roman" pitchFamily="18" charset="0"/>
                <a:cs typeface="Times New Roman" pitchFamily="18" charset="0"/>
              </a:rPr>
              <a:t>sagittal</a:t>
            </a:r>
            <a:r>
              <a:rPr lang="en-US" sz="2000" dirty="0" smtClean="0">
                <a:latin typeface="Times New Roman" pitchFamily="18" charset="0"/>
                <a:cs typeface="Times New Roman" pitchFamily="18" charset="0"/>
              </a:rPr>
              <a:t> planes, CT is useful for assessing fracture </a:t>
            </a:r>
            <a:r>
              <a:rPr lang="en-US" sz="2000" dirty="0" err="1" smtClean="0">
                <a:latin typeface="Times New Roman" pitchFamily="18" charset="0"/>
                <a:cs typeface="Times New Roman" pitchFamily="18" charset="0"/>
              </a:rPr>
              <a:t>comminution</a:t>
            </a:r>
            <a:r>
              <a:rPr lang="en-US" sz="2000" dirty="0" smtClean="0">
                <a:latin typeface="Times New Roman" pitchFamily="18" charset="0"/>
                <a:cs typeface="Times New Roman" pitchFamily="18" charset="0"/>
              </a:rPr>
              <a:t> preoperatively and in determining the extent of union (or lack thereof) postoperatively.</a:t>
            </a:r>
            <a:br>
              <a:rPr lang="en-US" sz="2000" dirty="0" smtClean="0">
                <a:latin typeface="Times New Roman" pitchFamily="18" charset="0"/>
                <a:cs typeface="Times New Roman" pitchFamily="18" charset="0"/>
              </a:rPr>
            </a:br>
            <a:endParaRPr lang="en-US" sz="2000" dirty="0" smtClean="0">
              <a:solidFill>
                <a:schemeClr val="tx1"/>
              </a:solidFill>
              <a:latin typeface="Times New Roman" pitchFamily="18" charset="0"/>
              <a:cs typeface="Times New Roman" pitchFamily="18" charset="0"/>
            </a:endParaRP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050"/>
            <a:ext cx="8229600" cy="5973762"/>
          </a:xfrm>
        </p:spPr>
        <p:txBody>
          <a:bodyPr>
            <a:normAutofit/>
          </a:bodyPr>
          <a:lstStyle/>
          <a:p>
            <a:pPr algn="l"/>
            <a:r>
              <a:rPr lang="en-US" sz="3200" dirty="0" smtClean="0"/>
              <a:t>6.  A </a:t>
            </a:r>
            <a:r>
              <a:rPr lang="en-US" sz="3200" dirty="0"/>
              <a:t>33 year old male has history of RTA now complaint of left hip pain ,on examination there is flexion and external rotation of the left lower limb there is 7 cm shortening of left lower limb ,there is a gluteal mas felt when move with movement of the femoral shaft, which of the following is the diagnosis </a:t>
            </a:r>
            <a:r>
              <a:rPr lang="en-US" sz="3200" dirty="0" smtClean="0"/>
              <a:t/>
            </a:r>
            <a:br>
              <a:rPr lang="en-US" sz="3200" dirty="0" smtClean="0"/>
            </a:br>
            <a:r>
              <a:rPr lang="en-US" sz="3200" dirty="0" smtClean="0"/>
              <a:t>A </a:t>
            </a:r>
            <a:r>
              <a:rPr lang="en-US" sz="3200" dirty="0"/>
              <a:t>anterior dislocation of hip </a:t>
            </a:r>
            <a:r>
              <a:rPr lang="en-US" sz="3200" dirty="0" smtClean="0"/>
              <a:t/>
            </a:r>
            <a:br>
              <a:rPr lang="en-US" sz="3200" dirty="0" smtClean="0"/>
            </a:br>
            <a:r>
              <a:rPr lang="en-US" sz="3200" dirty="0" smtClean="0"/>
              <a:t>B center </a:t>
            </a:r>
            <a:r>
              <a:rPr lang="en-US" sz="3200" dirty="0"/>
              <a:t>fracture dislocation </a:t>
            </a:r>
            <a:r>
              <a:rPr lang="en-US" sz="3200" dirty="0" smtClean="0"/>
              <a:t/>
            </a:r>
            <a:br>
              <a:rPr lang="en-US" sz="3200" dirty="0" smtClean="0"/>
            </a:br>
            <a:r>
              <a:rPr lang="en-US" sz="3200" dirty="0" smtClean="0"/>
              <a:t>C </a:t>
            </a:r>
            <a:r>
              <a:rPr lang="en-US" sz="3200" dirty="0"/>
              <a:t>poster dislocation </a:t>
            </a:r>
            <a:r>
              <a:rPr lang="en-US" sz="3200" dirty="0" smtClean="0"/>
              <a:t/>
            </a:r>
            <a:br>
              <a:rPr lang="en-US" sz="3200" dirty="0" smtClean="0"/>
            </a:br>
            <a:r>
              <a:rPr lang="en-US" sz="3200" dirty="0" smtClean="0"/>
              <a:t>D </a:t>
            </a:r>
            <a:r>
              <a:rPr lang="en-US" sz="3200" dirty="0" err="1"/>
              <a:t>Pipkin</a:t>
            </a:r>
            <a:r>
              <a:rPr lang="en-US" sz="3200" dirty="0"/>
              <a:t> type 4#</a:t>
            </a:r>
          </a:p>
        </p:txBody>
      </p:sp>
    </p:spTree>
    <p:extLst>
      <p:ext uri="{BB962C8B-B14F-4D97-AF65-F5344CB8AC3E}">
        <p14:creationId xmlns:p14="http://schemas.microsoft.com/office/powerpoint/2010/main" val="37236717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763000" cy="6477000"/>
          </a:xfrm>
        </p:spPr>
        <p:txBody>
          <a:bodyPr/>
          <a:lstStyle/>
          <a:p>
            <a:pPr>
              <a:buNone/>
            </a:pPr>
            <a:r>
              <a:rPr lang="en-US" sz="2400" b="1" u="sng" dirty="0" smtClean="0">
                <a:solidFill>
                  <a:schemeClr val="tx1"/>
                </a:solidFill>
                <a:latin typeface="Times New Roman" pitchFamily="18" charset="0"/>
                <a:cs typeface="Times New Roman" pitchFamily="18" charset="0"/>
              </a:rPr>
              <a:t>MRI-</a:t>
            </a:r>
          </a:p>
          <a:p>
            <a:r>
              <a:rPr lang="en-US" sz="2000" b="1" dirty="0" smtClean="0">
                <a:latin typeface="Times New Roman" pitchFamily="18" charset="0"/>
                <a:cs typeface="Times New Roman" pitchFamily="18" charset="0"/>
              </a:rPr>
              <a:t>MRI </a:t>
            </a:r>
            <a:r>
              <a:rPr lang="en-US" sz="2000" dirty="0" smtClean="0">
                <a:latin typeface="Times New Roman" pitchFamily="18" charset="0"/>
                <a:cs typeface="Times New Roman" pitchFamily="18" charset="0"/>
              </a:rPr>
              <a:t>is both </a:t>
            </a:r>
            <a:r>
              <a:rPr lang="en-US" sz="2000" i="1" dirty="0" smtClean="0">
                <a:latin typeface="Times New Roman" pitchFamily="18" charset="0"/>
                <a:cs typeface="Times New Roman" pitchFamily="18" charset="0"/>
              </a:rPr>
              <a:t>sensitive and specific</a:t>
            </a:r>
            <a:r>
              <a:rPr lang="en-US" sz="2000" dirty="0" smtClean="0">
                <a:latin typeface="Times New Roman" pitchFamily="18" charset="0"/>
                <a:cs typeface="Times New Roman" pitchFamily="18" charset="0"/>
              </a:rPr>
              <a:t> in the detection of femoral neck fractures, because it can show both the actual fracture line and the resulting bone marrow edema.</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superior contrast of MRI when appropriate pulse sequences are used, the intrinsic spatial resolution, and the ability to image in multiple planes (coronal, axial, and less commonly, </a:t>
            </a:r>
            <a:r>
              <a:rPr lang="en-US" sz="2000" dirty="0" err="1" smtClean="0">
                <a:latin typeface="Times New Roman" pitchFamily="18" charset="0"/>
                <a:cs typeface="Times New Roman" pitchFamily="18" charset="0"/>
              </a:rPr>
              <a:t>sagittal</a:t>
            </a:r>
            <a:r>
              <a:rPr lang="en-US" sz="2000" dirty="0" smtClean="0">
                <a:latin typeface="Times New Roman" pitchFamily="18" charset="0"/>
                <a:cs typeface="Times New Roman" pitchFamily="18" charset="0"/>
              </a:rPr>
              <a:t>) makes MRI the premiere imaging modality, especially in the setting of stress fractures, which can appear normal on initial plain images.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fracture line can be visualized as linear low-signal-intensity areas surrounded by bone marrow edema, which is </a:t>
            </a:r>
            <a:r>
              <a:rPr lang="en-US" sz="2000" dirty="0" err="1" smtClean="0">
                <a:latin typeface="Times New Roman" pitchFamily="18" charset="0"/>
                <a:cs typeface="Times New Roman" pitchFamily="18" charset="0"/>
              </a:rPr>
              <a:t>hypointense</a:t>
            </a:r>
            <a:r>
              <a:rPr lang="en-US" sz="2000" dirty="0" smtClean="0">
                <a:latin typeface="Times New Roman" pitchFamily="18" charset="0"/>
                <a:cs typeface="Times New Roman" pitchFamily="18" charset="0"/>
              </a:rPr>
              <a:t> relative to normal marrow on T1-weighted images or </a:t>
            </a:r>
            <a:r>
              <a:rPr lang="en-US" sz="2000" dirty="0" err="1" smtClean="0">
                <a:latin typeface="Times New Roman" pitchFamily="18" charset="0"/>
                <a:cs typeface="Times New Roman" pitchFamily="18" charset="0"/>
              </a:rPr>
              <a:t>hyperintense</a:t>
            </a:r>
            <a:r>
              <a:rPr lang="en-US" sz="2000" dirty="0" smtClean="0">
                <a:latin typeface="Times New Roman" pitchFamily="18" charset="0"/>
                <a:cs typeface="Times New Roman" pitchFamily="18" charset="0"/>
              </a:rPr>
              <a:t> on T2-weighted images</a:t>
            </a:r>
            <a:endParaRPr lang="en-US" sz="2000" u="sng"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839200" cy="6400800"/>
          </a:xfrm>
        </p:spPr>
        <p:txBody>
          <a:bodyPr/>
          <a:lstStyle/>
          <a:p>
            <a:pPr>
              <a:buNone/>
            </a:pPr>
            <a:r>
              <a:rPr lang="en-US" sz="2400" b="1" u="sng" dirty="0" smtClean="0">
                <a:solidFill>
                  <a:schemeClr val="tx1"/>
                </a:solidFill>
                <a:latin typeface="Times New Roman" pitchFamily="18" charset="0"/>
                <a:cs typeface="Times New Roman" pitchFamily="18" charset="0"/>
              </a:rPr>
              <a:t>Drawbacks-</a:t>
            </a:r>
          </a:p>
          <a:p>
            <a:r>
              <a:rPr lang="en-US" sz="2000" dirty="0" smtClean="0">
                <a:latin typeface="Times New Roman" pitchFamily="18" charset="0"/>
                <a:cs typeface="Times New Roman" pitchFamily="18" charset="0"/>
              </a:rPr>
              <a:t>Drawbacks of MRI include its longer imaging time, its relative lack of widespread availability,</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Its higher costs, and the exclusion of patients with cardiac pacemakers and certain metal hardware in their body.</a:t>
            </a:r>
          </a:p>
          <a:p>
            <a:pPr>
              <a:buNone/>
            </a:pPr>
            <a:r>
              <a:rPr lang="en-US" sz="2400" dirty="0" smtClean="0">
                <a:latin typeface="Times New Roman" pitchFamily="18" charset="0"/>
                <a:cs typeface="Times New Roman" pitchFamily="18" charset="0"/>
              </a:rPr>
              <a:t>. </a:t>
            </a:r>
          </a:p>
          <a:p>
            <a:pPr>
              <a:buNone/>
            </a:pPr>
            <a:endParaRPr lang="en-US" sz="2400" u="sng"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219200"/>
            <a:ext cx="8839200" cy="5410200"/>
          </a:xfrm>
        </p:spPr>
        <p:txBody>
          <a:bodyPr/>
          <a:lstStyle/>
          <a:p>
            <a:pPr>
              <a:buNone/>
            </a:pPr>
            <a:r>
              <a:rPr lang="en-US" sz="2400" b="1" u="sng" dirty="0" smtClean="0">
                <a:latin typeface="Times New Roman" pitchFamily="18" charset="0"/>
                <a:cs typeface="Times New Roman" pitchFamily="18" charset="0"/>
              </a:rPr>
              <a:t>Aims of Treatment-</a:t>
            </a:r>
          </a:p>
          <a:p>
            <a:r>
              <a:rPr lang="en-US" sz="2000" dirty="0" smtClean="0">
                <a:latin typeface="Times New Roman" pitchFamily="18" charset="0"/>
                <a:cs typeface="Times New Roman" pitchFamily="18" charset="0"/>
              </a:rPr>
              <a:t>Early anatomical reduction – prevents further   vascular damage.</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Impaction of fracture fragments</a:t>
            </a:r>
          </a:p>
          <a:p>
            <a:endParaRPr lang="en-US" sz="2000" i="1" dirty="0" smtClean="0">
              <a:latin typeface="Times New Roman" pitchFamily="18" charset="0"/>
              <a:cs typeface="Times New Roman" pitchFamily="18" charset="0"/>
            </a:endParaRPr>
          </a:p>
          <a:p>
            <a:r>
              <a:rPr lang="en-US" sz="2000" i="1" dirty="0" smtClean="0">
                <a:latin typeface="Times New Roman" pitchFamily="18" charset="0"/>
                <a:cs typeface="Times New Roman" pitchFamily="18" charset="0"/>
              </a:rPr>
              <a:t>Rigid internal fixation</a:t>
            </a:r>
            <a:r>
              <a:rPr lang="en-US" sz="2000" dirty="0" smtClean="0">
                <a:latin typeface="Times New Roman" pitchFamily="18" charset="0"/>
                <a:cs typeface="Times New Roman" pitchFamily="18" charset="0"/>
              </a:rPr>
              <a:t>: enables the </a:t>
            </a:r>
            <a:r>
              <a:rPr lang="en-US" sz="2000" dirty="0" err="1" smtClean="0">
                <a:latin typeface="Times New Roman" pitchFamily="18" charset="0"/>
                <a:cs typeface="Times New Roman" pitchFamily="18" charset="0"/>
              </a:rPr>
              <a:t>vascularization</a:t>
            </a:r>
            <a:r>
              <a:rPr lang="en-US" sz="2000" dirty="0" smtClean="0">
                <a:latin typeface="Times New Roman" pitchFamily="18" charset="0"/>
                <a:cs typeface="Times New Roman" pitchFamily="18" charset="0"/>
              </a:rPr>
              <a:t> from the surrounding soft tissues and uninjured bones – early callus formation.</a:t>
            </a:r>
          </a:p>
          <a:p>
            <a:pPr>
              <a:buNone/>
            </a:pPr>
            <a:endParaRPr lang="en-US" sz="2400" b="1" u="sng" dirty="0">
              <a:latin typeface="Times New Roman" pitchFamily="18" charset="0"/>
              <a:cs typeface="Times New Roman" pitchFamily="18" charset="0"/>
            </a:endParaRPr>
          </a:p>
        </p:txBody>
      </p:sp>
      <p:sp>
        <p:nvSpPr>
          <p:cNvPr id="5" name="Rectangle 4"/>
          <p:cNvSpPr/>
          <p:nvPr/>
        </p:nvSpPr>
        <p:spPr>
          <a:xfrm>
            <a:off x="304800" y="228600"/>
            <a:ext cx="8153400" cy="707886"/>
          </a:xfrm>
          <a:prstGeom prst="rect">
            <a:avLst/>
          </a:prstGeom>
        </p:spPr>
        <p:txBody>
          <a:bodyPr wrap="square">
            <a:spAutoFit/>
          </a:bodyPr>
          <a:lstStyle/>
          <a:p>
            <a:pPr algn="ctr"/>
            <a:r>
              <a:rPr lang="en-US" sz="4000" b="1" u="sng" dirty="0" smtClean="0">
                <a:latin typeface="Times New Roman" pitchFamily="18" charset="0"/>
                <a:cs typeface="Times New Roman" pitchFamily="18" charset="0"/>
              </a:rPr>
              <a:t>Treatment</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u="sng" dirty="0" smtClean="0">
                <a:latin typeface="Times New Roman" pitchFamily="18" charset="0"/>
                <a:cs typeface="Times New Roman" pitchFamily="18" charset="0"/>
              </a:rPr>
              <a:t>Treatment plans as per Garden’s Classification</a:t>
            </a:r>
            <a:br>
              <a:rPr lang="en-US" b="1" u="sng" dirty="0" smtClean="0">
                <a:latin typeface="Times New Roman" pitchFamily="18" charset="0"/>
                <a:cs typeface="Times New Roman" pitchFamily="18" charset="0"/>
              </a:rPr>
            </a:br>
            <a:endParaRPr lang="en-US" b="1" u="sng"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295400"/>
            <a:ext cx="8763000" cy="5334000"/>
          </a:xfrm>
        </p:spPr>
        <p:txBody>
          <a:bodyPr>
            <a:normAutofit/>
          </a:bodyPr>
          <a:lstStyle/>
          <a:p>
            <a:r>
              <a:rPr lang="en-US" sz="2400" b="1" dirty="0" smtClean="0">
                <a:latin typeface="Times New Roman" pitchFamily="18" charset="0"/>
                <a:cs typeface="Times New Roman" pitchFamily="18" charset="0"/>
              </a:rPr>
              <a:t>Garden I:</a:t>
            </a:r>
          </a:p>
          <a:p>
            <a:pPr>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Conservative Hip </a:t>
            </a:r>
            <a:r>
              <a:rPr lang="en-US" sz="2000" b="1" dirty="0" err="1" smtClean="0">
                <a:latin typeface="Times New Roman" pitchFamily="18" charset="0"/>
                <a:cs typeface="Times New Roman" pitchFamily="18" charset="0"/>
              </a:rPr>
              <a:t>Spica</a:t>
            </a:r>
            <a:r>
              <a:rPr lang="en-US" sz="2000" b="1" dirty="0" smtClean="0">
                <a:latin typeface="Times New Roman" pitchFamily="18" charset="0"/>
                <a:cs typeface="Times New Roman" pitchFamily="18" charset="0"/>
              </a:rPr>
              <a:t> for</a:t>
            </a:r>
            <a:r>
              <a:rPr lang="en-US" sz="2000" dirty="0" smtClean="0">
                <a:latin typeface="Times New Roman" pitchFamily="18" charset="0"/>
                <a:cs typeface="Times New Roman" pitchFamily="18" charset="0"/>
              </a:rPr>
              <a:t> -  old fracture.</a:t>
            </a:r>
          </a:p>
          <a:p>
            <a:pPr>
              <a:buNone/>
            </a:pPr>
            <a:r>
              <a:rPr lang="en-US" sz="2000" dirty="0" smtClean="0">
                <a:latin typeface="Times New Roman" pitchFamily="18" charset="0"/>
                <a:cs typeface="Times New Roman" pitchFamily="18" charset="0"/>
              </a:rPr>
              <a:t>                                                    - unfit for surgery.</a:t>
            </a:r>
          </a:p>
          <a:p>
            <a:pPr>
              <a:buNone/>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Surgical-</a:t>
            </a:r>
            <a:r>
              <a:rPr lang="en-US" sz="2000" dirty="0" smtClean="0">
                <a:latin typeface="Times New Roman" pitchFamily="18" charset="0"/>
                <a:cs typeface="Times New Roman" pitchFamily="18" charset="0"/>
              </a:rPr>
              <a:t>   By </a:t>
            </a:r>
            <a:r>
              <a:rPr lang="en-US" sz="2000" dirty="0" err="1" smtClean="0">
                <a:latin typeface="Times New Roman" pitchFamily="18" charset="0"/>
                <a:cs typeface="Times New Roman" pitchFamily="18" charset="0"/>
              </a:rPr>
              <a:t>cannulated</a:t>
            </a:r>
            <a:r>
              <a:rPr lang="en-US" sz="2000" dirty="0" smtClean="0">
                <a:latin typeface="Times New Roman" pitchFamily="18" charset="0"/>
                <a:cs typeface="Times New Roman" pitchFamily="18" charset="0"/>
              </a:rPr>
              <a:t> screws.</a:t>
            </a:r>
          </a:p>
          <a:p>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Garden II: </a:t>
            </a:r>
          </a:p>
          <a:p>
            <a:pPr>
              <a:buNone/>
            </a:pPr>
            <a:r>
              <a:rPr lang="en-US" sz="2000" dirty="0" smtClean="0">
                <a:latin typeface="Times New Roman" pitchFamily="18" charset="0"/>
                <a:cs typeface="Times New Roman" pitchFamily="18" charset="0"/>
              </a:rPr>
              <a:t>Fracture fixed with DHS, multiple </a:t>
            </a:r>
            <a:r>
              <a:rPr lang="en-US" sz="2000" dirty="0" err="1" smtClean="0">
                <a:latin typeface="Times New Roman" pitchFamily="18" charset="0"/>
                <a:cs typeface="Times New Roman" pitchFamily="18" charset="0"/>
              </a:rPr>
              <a:t>cannulated</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cancellous</a:t>
            </a:r>
            <a:r>
              <a:rPr lang="en-US" sz="2000" dirty="0" smtClean="0">
                <a:latin typeface="Times New Roman" pitchFamily="18" charset="0"/>
                <a:cs typeface="Times New Roman" pitchFamily="18" charset="0"/>
              </a:rPr>
              <a:t> screws.</a:t>
            </a:r>
          </a:p>
          <a:p>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Gardens III/IV:</a:t>
            </a:r>
          </a:p>
          <a:p>
            <a:pPr>
              <a:buNone/>
            </a:pPr>
            <a:r>
              <a:rPr lang="en-US" sz="2000" dirty="0" smtClean="0">
                <a:latin typeface="Times New Roman" pitchFamily="18" charset="0"/>
                <a:cs typeface="Times New Roman" pitchFamily="18" charset="0"/>
              </a:rPr>
              <a:t>          Conservative treatment rarely indicated.</a:t>
            </a:r>
          </a:p>
          <a:p>
            <a:pPr>
              <a:buNone/>
            </a:pPr>
            <a:r>
              <a:rPr lang="en-US" sz="2000" dirty="0" smtClean="0">
                <a:latin typeface="Times New Roman" pitchFamily="18" charset="0"/>
                <a:cs typeface="Times New Roman" pitchFamily="18" charset="0"/>
              </a:rPr>
              <a:t>          Surgical Management is the treatment of choice.</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8229600" cy="4525963"/>
          </a:xfrm>
        </p:spPr>
        <p:txBody>
          <a:bodyPr>
            <a:normAutofit/>
          </a:bodyPr>
          <a:lstStyle/>
          <a:p>
            <a:pPr>
              <a:buFont typeface="Wingdings" pitchFamily="2" charset="2"/>
              <a:buChar char="q"/>
            </a:pPr>
            <a:r>
              <a:rPr lang="en-US" sz="2400" b="1" u="sng" dirty="0" smtClean="0">
                <a:latin typeface="Times New Roman" pitchFamily="18" charset="0"/>
                <a:cs typeface="Times New Roman" pitchFamily="18" charset="0"/>
              </a:rPr>
              <a:t>Conservative Treatment</a:t>
            </a:r>
            <a:r>
              <a:rPr lang="en-US" sz="2200" b="1" dirty="0" smtClean="0">
                <a:latin typeface="Times New Roman" pitchFamily="18" charset="0"/>
                <a:cs typeface="Times New Roman" pitchFamily="18" charset="0"/>
              </a:rPr>
              <a:t> </a:t>
            </a:r>
            <a:br>
              <a:rPr lang="en-US" sz="2200" b="1" dirty="0" smtClean="0">
                <a:latin typeface="Times New Roman" pitchFamily="18" charset="0"/>
                <a:cs typeface="Times New Roman" pitchFamily="18" charset="0"/>
              </a:rPr>
            </a:br>
            <a:r>
              <a:rPr lang="en-US" sz="2200" dirty="0" smtClean="0">
                <a:latin typeface="Times New Roman" pitchFamily="18" charset="0"/>
                <a:cs typeface="Times New Roman" pitchFamily="18" charset="0"/>
              </a:rPr>
              <a:t>Fractures at this level have a poor capacity for union due to the following factors-</a:t>
            </a:r>
          </a:p>
          <a:p>
            <a:pPr marL="457200" indent="-457200">
              <a:buFont typeface="+mj-lt"/>
              <a:buAutoNum type="arabicPeriod"/>
            </a:pPr>
            <a:r>
              <a:rPr lang="en-US" sz="2200" dirty="0" smtClean="0">
                <a:latin typeface="Times New Roman" pitchFamily="18" charset="0"/>
                <a:cs typeface="Times New Roman" pitchFamily="18" charset="0"/>
              </a:rPr>
              <a:t>Interference with the blood supply to the proximal fragment. </a:t>
            </a:r>
          </a:p>
          <a:p>
            <a:pPr marL="457200" indent="-457200">
              <a:buFont typeface="+mj-lt"/>
              <a:buAutoNum type="arabicPeriod"/>
            </a:pPr>
            <a:endParaRPr lang="en-US" sz="2200" dirty="0" smtClean="0">
              <a:latin typeface="Times New Roman" pitchFamily="18" charset="0"/>
              <a:cs typeface="Times New Roman" pitchFamily="18" charset="0"/>
            </a:endParaRPr>
          </a:p>
          <a:p>
            <a:pPr marL="457200" indent="-457200">
              <a:buFont typeface="+mj-lt"/>
              <a:buAutoNum type="arabicPeriod"/>
            </a:pPr>
            <a:r>
              <a:rPr lang="en-US" sz="2200" dirty="0" smtClean="0">
                <a:latin typeface="Times New Roman" pitchFamily="18" charset="0"/>
                <a:cs typeface="Times New Roman" pitchFamily="18" charset="0"/>
              </a:rPr>
              <a:t>Difficulty in controlling the small proximal fragment. </a:t>
            </a:r>
          </a:p>
          <a:p>
            <a:pPr marL="457200" indent="-457200">
              <a:buFont typeface="+mj-lt"/>
              <a:buAutoNum type="arabicPeriod"/>
            </a:pPr>
            <a:endParaRPr lang="en-US" sz="2200" dirty="0" smtClean="0">
              <a:latin typeface="Times New Roman" pitchFamily="18" charset="0"/>
              <a:cs typeface="Times New Roman" pitchFamily="18" charset="0"/>
            </a:endParaRPr>
          </a:p>
          <a:p>
            <a:pPr marL="457200" indent="-457200">
              <a:buFont typeface="+mj-lt"/>
              <a:buAutoNum type="arabicPeriod"/>
            </a:pPr>
            <a:r>
              <a:rPr lang="en-US" sz="2200" dirty="0" smtClean="0">
                <a:latin typeface="Times New Roman" pitchFamily="18" charset="0"/>
                <a:cs typeface="Times New Roman" pitchFamily="18" charset="0"/>
              </a:rPr>
              <a:t>The lack of </a:t>
            </a:r>
            <a:r>
              <a:rPr lang="en-US" sz="2200" dirty="0" err="1" smtClean="0">
                <a:latin typeface="Times New Roman" pitchFamily="18" charset="0"/>
                <a:cs typeface="Times New Roman" pitchFamily="18" charset="0"/>
              </a:rPr>
              <a:t>organisation</a:t>
            </a:r>
            <a:r>
              <a:rPr lang="en-US" sz="2200" dirty="0" smtClean="0">
                <a:latin typeface="Times New Roman" pitchFamily="18" charset="0"/>
                <a:cs typeface="Times New Roman" pitchFamily="18" charset="0"/>
              </a:rPr>
              <a:t> of the fracture </a:t>
            </a:r>
            <a:r>
              <a:rPr lang="en-US" sz="2200" dirty="0" err="1" smtClean="0">
                <a:latin typeface="Times New Roman" pitchFamily="18" charset="0"/>
                <a:cs typeface="Times New Roman" pitchFamily="18" charset="0"/>
              </a:rPr>
              <a:t>haematoma</a:t>
            </a:r>
            <a:r>
              <a:rPr lang="en-US" sz="2200" dirty="0" smtClean="0">
                <a:latin typeface="Times New Roman" pitchFamily="18" charset="0"/>
                <a:cs typeface="Times New Roman" pitchFamily="18" charset="0"/>
              </a:rPr>
              <a:t> due to the presence of the synovial fluid.</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
            <a:ext cx="8763000" cy="6400800"/>
          </a:xfrm>
        </p:spPr>
        <p:txBody>
          <a:bodyPr>
            <a:normAutofit/>
          </a:bodyPr>
          <a:lstStyle/>
          <a:p>
            <a:pPr>
              <a:buFont typeface="Wingdings" pitchFamily="2" charset="2"/>
              <a:buChar char="q"/>
            </a:pPr>
            <a:r>
              <a:rPr lang="en-US" sz="2400" b="1" u="sng" dirty="0" smtClean="0">
                <a:latin typeface="Times New Roman" pitchFamily="18" charset="0"/>
                <a:cs typeface="Times New Roman" pitchFamily="18" charset="0"/>
              </a:rPr>
              <a:t>Surgical Treatment :</a:t>
            </a:r>
            <a:r>
              <a:rPr lang="en-US" sz="2200" b="1" u="sng" dirty="0" smtClean="0">
                <a:latin typeface="Times New Roman" pitchFamily="18" charset="0"/>
                <a:cs typeface="Times New Roman" pitchFamily="18" charset="0"/>
              </a:rPr>
              <a:t/>
            </a:r>
            <a:br>
              <a:rPr lang="en-US" sz="2200" b="1" u="sng"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Two essential principles to be followed in the surgical management of this fracture are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(a) Perfect anatomical reduction.  </a:t>
            </a:r>
          </a:p>
          <a:p>
            <a:pPr>
              <a:buNone/>
            </a:pPr>
            <a:r>
              <a:rPr lang="en-US" sz="2000" dirty="0" smtClean="0">
                <a:latin typeface="Times New Roman" pitchFamily="18" charset="0"/>
                <a:cs typeface="Times New Roman" pitchFamily="18" charset="0"/>
              </a:rPr>
              <a:t>      (b) Rigid internal fixation.</a:t>
            </a:r>
          </a:p>
          <a:p>
            <a:pPr>
              <a:buFont typeface="Wingdings" pitchFamily="2" charset="2"/>
              <a:buChar char="Ø"/>
            </a:pPr>
            <a:endParaRPr lang="en-US" sz="2000" dirty="0" smtClean="0">
              <a:latin typeface="Times New Roman" pitchFamily="18" charset="0"/>
              <a:cs typeface="Times New Roman" pitchFamily="18" charset="0"/>
            </a:endParaRPr>
          </a:p>
          <a:p>
            <a:pPr>
              <a:buFont typeface="Wingdings" pitchFamily="2" charset="2"/>
              <a:buChar char="Ø"/>
            </a:pPr>
            <a:r>
              <a:rPr lang="en-US" sz="2000" dirty="0" smtClean="0">
                <a:latin typeface="Times New Roman" pitchFamily="18" charset="0"/>
                <a:cs typeface="Times New Roman" pitchFamily="18" charset="0"/>
              </a:rPr>
              <a:t>The fracture is reduced by manipulation with the patient on a traction table. </a:t>
            </a:r>
          </a:p>
          <a:p>
            <a:pPr>
              <a:buFont typeface="Wingdings" pitchFamily="2" charset="2"/>
              <a:buChar char="Ø"/>
            </a:pPr>
            <a:endParaRPr lang="en-US" sz="2000" dirty="0" smtClean="0">
              <a:latin typeface="Times New Roman" pitchFamily="18" charset="0"/>
              <a:cs typeface="Times New Roman" pitchFamily="18" charset="0"/>
            </a:endParaRPr>
          </a:p>
          <a:p>
            <a:pPr>
              <a:buNone/>
            </a:pPr>
            <a:endParaRPr lang="en-US"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pPr lvl="0"/>
            <a:r>
              <a:rPr lang="en-US" b="1" u="sng" dirty="0" smtClean="0">
                <a:latin typeface="Times New Roman" pitchFamily="18" charset="0"/>
                <a:cs typeface="Times New Roman" pitchFamily="18" charset="0"/>
              </a:rPr>
              <a:t>Broad Treatment Guidelines</a:t>
            </a:r>
            <a:br>
              <a:rPr lang="en-US" b="1" u="sng" dirty="0" smtClean="0">
                <a:latin typeface="Times New Roman" pitchFamily="18" charset="0"/>
                <a:cs typeface="Times New Roman" pitchFamily="18" charset="0"/>
              </a:rPr>
            </a:br>
            <a:endParaRPr lang="en-US" b="1" u="sng" dirty="0"/>
          </a:p>
        </p:txBody>
      </p:sp>
      <p:sp>
        <p:nvSpPr>
          <p:cNvPr id="4" name="Rectangle 4"/>
          <p:cNvSpPr txBox="1">
            <a:spLocks noChangeArrowheads="1"/>
          </p:cNvSpPr>
          <p:nvPr/>
        </p:nvSpPr>
        <p:spPr>
          <a:xfrm>
            <a:off x="457200" y="1600200"/>
            <a:ext cx="5257800" cy="5029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Age</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group                 </a:t>
            </a:r>
            <a:r>
              <a:rPr lang="en-US" sz="2400" b="1" dirty="0" err="1" smtClean="0">
                <a:latin typeface="Times New Roman" pitchFamily="18" charset="0"/>
                <a:cs typeface="Times New Roman" pitchFamily="18" charset="0"/>
              </a:rPr>
              <a:t>U</a:t>
            </a:r>
            <a:r>
              <a:rPr kumimoji="0" lang="en-US" sz="2400" b="1"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ndisplaced</a:t>
            </a:r>
            <a:r>
              <a:rPr kumimoji="0" lang="en-US"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More than 70 years     DHS</a:t>
            </a: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Young adults              DHS</a:t>
            </a: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Children              Hip </a:t>
            </a:r>
            <a:r>
              <a:rPr lang="en-US" sz="2400" dirty="0" err="1" smtClean="0">
                <a:latin typeface="Times New Roman" pitchFamily="18" charset="0"/>
                <a:cs typeface="Times New Roman" pitchFamily="18" charset="0"/>
              </a:rPr>
              <a:t>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pica</a:t>
            </a: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457200" marR="0" lvl="0" indent="-457200" algn="l" defTabSz="914400" rtl="0" eaLnBrk="1" fontAlgn="auto" latinLnBrk="0" hangingPunct="1">
              <a:lnSpc>
                <a:spcPct val="90000"/>
              </a:lnSpc>
              <a:spcBef>
                <a:spcPct val="20000"/>
              </a:spcBef>
              <a:spcAft>
                <a:spcPts val="0"/>
              </a:spcAft>
              <a:buClrTx/>
              <a:buSzTx/>
              <a:buFont typeface="+mj-lt"/>
              <a:buAutoNum type="arabicPeriod"/>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5" name="Rectangle 5"/>
          <p:cNvSpPr txBox="1">
            <a:spLocks noChangeArrowheads="1"/>
          </p:cNvSpPr>
          <p:nvPr/>
        </p:nvSpPr>
        <p:spPr>
          <a:xfrm>
            <a:off x="5867400" y="1600200"/>
            <a:ext cx="2819400" cy="4525963"/>
          </a:xfrm>
          <a:prstGeom prst="rect">
            <a:avLst/>
          </a:prstGeom>
        </p:spPr>
        <p:txBody>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Displaced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Prosthesis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THR</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DHS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Osteotomy</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or prosthesis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Multiple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Cancellous</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Cannulated</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screws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Osteotomy</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arthrodesis</a:t>
            </a: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6" name="Line 8"/>
          <p:cNvSpPr>
            <a:spLocks noChangeShapeType="1"/>
          </p:cNvSpPr>
          <p:nvPr/>
        </p:nvSpPr>
        <p:spPr bwMode="auto">
          <a:xfrm>
            <a:off x="4724400" y="3352800"/>
            <a:ext cx="1219200" cy="0"/>
          </a:xfrm>
          <a:prstGeom prst="line">
            <a:avLst/>
          </a:prstGeom>
          <a:noFill/>
          <a:ln w="9525">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 name="Line 7"/>
          <p:cNvSpPr>
            <a:spLocks noChangeShapeType="1"/>
          </p:cNvSpPr>
          <p:nvPr/>
        </p:nvSpPr>
        <p:spPr bwMode="auto">
          <a:xfrm>
            <a:off x="4648200" y="4572000"/>
            <a:ext cx="1295400" cy="0"/>
          </a:xfrm>
          <a:prstGeom prst="line">
            <a:avLst/>
          </a:prstGeom>
          <a:noFill/>
          <a:ln w="9525">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4000" b="1" u="sng" dirty="0" smtClean="0">
                <a:latin typeface="Times New Roman" pitchFamily="18" charset="0"/>
                <a:ea typeface="宋体" charset="-122"/>
                <a:cs typeface="Times New Roman" pitchFamily="18" charset="0"/>
              </a:rPr>
              <a:t>Dynamic Hip Screw</a:t>
            </a:r>
            <a:endParaRPr lang="en-US" sz="4000" u="sng" dirty="0"/>
          </a:p>
        </p:txBody>
      </p:sp>
      <p:sp>
        <p:nvSpPr>
          <p:cNvPr id="3" name="Content Placeholder 2"/>
          <p:cNvSpPr>
            <a:spLocks noGrp="1"/>
          </p:cNvSpPr>
          <p:nvPr>
            <p:ph sz="quarter" idx="1"/>
          </p:nvPr>
        </p:nvSpPr>
        <p:spPr/>
        <p:txBody>
          <a:bodyPr/>
          <a:lstStyle/>
          <a:p>
            <a:r>
              <a:rPr lang="en-US" altLang="zh-CN" sz="2000" dirty="0" smtClean="0">
                <a:latin typeface="Times New Roman" pitchFamily="18" charset="0"/>
                <a:ea typeface="宋体" charset="-122"/>
                <a:cs typeface="Times New Roman" pitchFamily="18" charset="0"/>
              </a:rPr>
              <a:t>Most commonly used device for both stable and unstable fracture patterns.</a:t>
            </a:r>
          </a:p>
          <a:p>
            <a:endParaRPr lang="en-US" altLang="zh-CN" sz="2000" dirty="0" smtClean="0">
              <a:latin typeface="Times New Roman" pitchFamily="18" charset="0"/>
              <a:ea typeface="宋体" charset="-122"/>
              <a:cs typeface="Times New Roman" pitchFamily="18" charset="0"/>
            </a:endParaRPr>
          </a:p>
          <a:p>
            <a:r>
              <a:rPr lang="en-US" altLang="zh-CN" sz="2000" dirty="0" smtClean="0">
                <a:latin typeface="Times New Roman" pitchFamily="18" charset="0"/>
                <a:ea typeface="宋体" charset="-122"/>
                <a:cs typeface="Times New Roman" pitchFamily="18" charset="0"/>
              </a:rPr>
              <a:t>Plate angle is variable 130 to 150 degrees.</a:t>
            </a:r>
          </a:p>
          <a:p>
            <a:endParaRPr lang="en-US" altLang="zh-CN" sz="2000" dirty="0" smtClean="0">
              <a:latin typeface="Times New Roman" pitchFamily="18" charset="0"/>
              <a:ea typeface="宋体" charset="-122"/>
              <a:cs typeface="Times New Roman" pitchFamily="18" charset="0"/>
            </a:endParaRPr>
          </a:p>
          <a:p>
            <a:r>
              <a:rPr lang="en-US" altLang="zh-CN" sz="2000" dirty="0" smtClean="0">
                <a:latin typeface="Times New Roman" pitchFamily="18" charset="0"/>
                <a:ea typeface="宋体" charset="-122"/>
                <a:cs typeface="Times New Roman" pitchFamily="18" charset="0"/>
              </a:rPr>
              <a:t>Has to be positioned centrally in the femoral head.</a:t>
            </a:r>
          </a:p>
          <a:p>
            <a:pPr>
              <a:buNone/>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0"/>
          </a:xfrm>
        </p:spPr>
        <p:txBody>
          <a:bodyPr>
            <a:normAutofit/>
          </a:bodyPr>
          <a:lstStyle/>
          <a:p>
            <a:pPr algn="l"/>
            <a:r>
              <a:rPr lang="en-US" dirty="0" smtClean="0"/>
              <a:t>7.  Flexion </a:t>
            </a:r>
            <a:r>
              <a:rPr lang="en-US" dirty="0" err="1"/>
              <a:t>addaction</a:t>
            </a:r>
            <a:r>
              <a:rPr lang="en-US" dirty="0"/>
              <a:t> and internal rotation is characteristic posture </a:t>
            </a:r>
            <a:r>
              <a:rPr lang="en-US" dirty="0" smtClean="0"/>
              <a:t>in</a:t>
            </a:r>
            <a:br>
              <a:rPr lang="en-US" dirty="0" smtClean="0"/>
            </a:br>
            <a:r>
              <a:rPr lang="en-US" dirty="0" smtClean="0"/>
              <a:t>A </a:t>
            </a:r>
            <a:r>
              <a:rPr lang="en-US" dirty="0" err="1"/>
              <a:t>anterio</a:t>
            </a:r>
            <a:r>
              <a:rPr lang="en-US" dirty="0"/>
              <a:t> </a:t>
            </a:r>
            <a:r>
              <a:rPr lang="en-US" dirty="0" err="1" smtClean="0"/>
              <a:t>dislocational</a:t>
            </a:r>
            <a:r>
              <a:rPr lang="en-US" dirty="0" smtClean="0"/>
              <a:t/>
            </a:r>
            <a:br>
              <a:rPr lang="en-US" dirty="0" smtClean="0"/>
            </a:br>
            <a:r>
              <a:rPr lang="en-US" dirty="0" smtClean="0"/>
              <a:t>B </a:t>
            </a:r>
            <a:r>
              <a:rPr lang="en-US" dirty="0"/>
              <a:t>poster dislocation </a:t>
            </a:r>
            <a:r>
              <a:rPr lang="en-US" dirty="0" smtClean="0"/>
              <a:t/>
            </a:r>
            <a:br>
              <a:rPr lang="en-US" dirty="0" smtClean="0"/>
            </a:br>
            <a:r>
              <a:rPr lang="en-US" dirty="0" smtClean="0"/>
              <a:t>C </a:t>
            </a:r>
            <a:r>
              <a:rPr lang="en-US" dirty="0"/>
              <a:t>femur head </a:t>
            </a:r>
            <a:r>
              <a:rPr lang="en-US" dirty="0" smtClean="0"/>
              <a:t>#</a:t>
            </a:r>
            <a:br>
              <a:rPr lang="en-US" dirty="0" smtClean="0"/>
            </a:br>
            <a:r>
              <a:rPr lang="en-US" dirty="0" smtClean="0"/>
              <a:t>D </a:t>
            </a:r>
            <a:r>
              <a:rPr lang="en-US" dirty="0"/>
              <a:t>intertrochanteric #</a:t>
            </a:r>
          </a:p>
        </p:txBody>
      </p:sp>
    </p:spTree>
    <p:extLst>
      <p:ext uri="{BB962C8B-B14F-4D97-AF65-F5344CB8AC3E}">
        <p14:creationId xmlns:p14="http://schemas.microsoft.com/office/powerpoint/2010/main" val="11071777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err="1" smtClean="0">
                <a:latin typeface="Times New Roman" pitchFamily="18" charset="0"/>
                <a:cs typeface="Times New Roman" pitchFamily="18" charset="0"/>
              </a:rPr>
              <a:t>Cancellous</a:t>
            </a:r>
            <a:r>
              <a:rPr lang="en-US" sz="4000" b="1" u="sng" dirty="0" smtClean="0">
                <a:latin typeface="Times New Roman" pitchFamily="18" charset="0"/>
                <a:cs typeface="Times New Roman" pitchFamily="18" charset="0"/>
              </a:rPr>
              <a:t> </a:t>
            </a:r>
            <a:r>
              <a:rPr lang="en-US" sz="4000" b="1" u="sng" dirty="0" err="1" smtClean="0">
                <a:latin typeface="Times New Roman" pitchFamily="18" charset="0"/>
                <a:cs typeface="Times New Roman" pitchFamily="18" charset="0"/>
              </a:rPr>
              <a:t>Cannulated</a:t>
            </a:r>
            <a:r>
              <a:rPr lang="en-US" sz="4000" b="1" u="sng" dirty="0" smtClean="0">
                <a:latin typeface="Times New Roman" pitchFamily="18" charset="0"/>
                <a:cs typeface="Times New Roman" pitchFamily="18" charset="0"/>
              </a:rPr>
              <a:t> Screws</a:t>
            </a:r>
            <a:endParaRPr lang="en-US" sz="4000" b="1" u="sng" dirty="0">
              <a:latin typeface="Times New Roman" pitchFamily="18" charset="0"/>
              <a:cs typeface="Times New Roman" pitchFamily="18" charset="0"/>
            </a:endParaRPr>
          </a:p>
        </p:txBody>
      </p:sp>
      <p:pic>
        <p:nvPicPr>
          <p:cNvPr id="1026" name="Picture 2"/>
          <p:cNvPicPr>
            <a:picLocks noGrp="1" noChangeAspect="1" noChangeArrowheads="1"/>
          </p:cNvPicPr>
          <p:nvPr>
            <p:ph sz="quarter" idx="1"/>
          </p:nvPr>
        </p:nvPicPr>
        <p:blipFill>
          <a:blip r:embed="rId2"/>
          <a:stretch>
            <a:fillRect/>
          </a:stretch>
        </p:blipFill>
        <p:spPr bwMode="auto">
          <a:xfrm>
            <a:off x="1548606" y="1941512"/>
            <a:ext cx="6010275" cy="3743325"/>
          </a:xfrm>
          <a:prstGeom prst="rect">
            <a:avLst/>
          </a:prstGeom>
          <a:ln w="88900" cap="sq" cmpd="thickThin">
            <a:solidFill>
              <a:srgbClr val="000000"/>
            </a:solidFill>
            <a:prstDash val="solid"/>
            <a:miter lim="800000"/>
          </a:ln>
          <a:effectLst>
            <a:innerShdw blurRad="76200">
              <a:srgbClr val="000000"/>
            </a:innerShdw>
          </a:effectLst>
        </p:spPr>
      </p:pic>
      <p:sp>
        <p:nvSpPr>
          <p:cNvPr id="5" name="Title 1"/>
          <p:cNvSpPr txBox="1">
            <a:spLocks/>
          </p:cNvSpPr>
          <p:nvPr/>
        </p:nvSpPr>
        <p:spPr>
          <a:xfrm>
            <a:off x="228600" y="1371600"/>
            <a:ext cx="8763000" cy="2590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000" b="1"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Indications-</a:t>
            </a: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r>
              <a:rPr lang="en-US" sz="2000" dirty="0" smtClean="0">
                <a:latin typeface="Times New Roman" pitchFamily="18" charset="0"/>
                <a:ea typeface="+mj-ea"/>
                <a:cs typeface="Times New Roman" pitchFamily="18" charset="0"/>
              </a:rPr>
              <a:t>Age &lt;65 yrs</a:t>
            </a: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endParaRPr kumimoji="0" lang="en-US" sz="20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r>
              <a:rPr kumimoji="0" lang="en-US" sz="20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No fracture </a:t>
            </a:r>
            <a:r>
              <a:rPr kumimoji="0" lang="en-US" sz="2000" i="0"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comminution</a:t>
            </a:r>
            <a:r>
              <a:rPr kumimoji="0" lang="en-US" sz="20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seen</a:t>
            </a: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endParaRPr lang="en-US" sz="2000" dirty="0" smtClean="0">
              <a:latin typeface="Times New Roman" pitchFamily="18" charset="0"/>
              <a:ea typeface="+mj-ea"/>
              <a:cs typeface="Times New Roman" pitchFamily="18" charset="0"/>
            </a:endParaRP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r>
              <a:rPr kumimoji="0" lang="en-US" sz="20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Good Bone Stock</a:t>
            </a:r>
            <a:endParaRPr kumimoji="0" lang="en-US" sz="2000" i="0"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4000" b="1" u="sng" dirty="0" err="1" smtClean="0"/>
              <a:t>Hemiarthroplasty</a:t>
            </a:r>
            <a:endParaRPr lang="en-US" sz="4000" b="1" u="sng" dirty="0"/>
          </a:p>
        </p:txBody>
      </p:sp>
      <p:sp>
        <p:nvSpPr>
          <p:cNvPr id="3" name="Content Placeholder 2"/>
          <p:cNvSpPr>
            <a:spLocks noGrp="1"/>
          </p:cNvSpPr>
          <p:nvPr>
            <p:ph sz="quarter" idx="1"/>
          </p:nvPr>
        </p:nvSpPr>
        <p:spPr>
          <a:xfrm>
            <a:off x="152400" y="914400"/>
            <a:ext cx="8763000" cy="5715000"/>
          </a:xfrm>
        </p:spPr>
        <p:txBody>
          <a:bodyPr>
            <a:noAutofit/>
          </a:bodyPr>
          <a:lstStyle/>
          <a:p>
            <a:pPr marL="457200" indent="-457200">
              <a:buNone/>
            </a:pPr>
            <a:r>
              <a:rPr lang="en-US" sz="2000" b="1" dirty="0" smtClean="0">
                <a:latin typeface="Times New Roman" pitchFamily="18" charset="0"/>
                <a:cs typeface="Times New Roman" pitchFamily="18" charset="0"/>
              </a:rPr>
              <a:t>Indications:</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Poor general health </a:t>
            </a:r>
            <a:r>
              <a:rPr lang="en-US" sz="2000" dirty="0" err="1" smtClean="0">
                <a:latin typeface="Times New Roman" pitchFamily="18" charset="0"/>
                <a:cs typeface="Times New Roman" pitchFamily="18" charset="0"/>
              </a:rPr>
              <a:t>thay</a:t>
            </a:r>
            <a:r>
              <a:rPr lang="en-US" sz="2000" dirty="0" smtClean="0">
                <a:latin typeface="Times New Roman" pitchFamily="18" charset="0"/>
                <a:cs typeface="Times New Roman" pitchFamily="18" charset="0"/>
              </a:rPr>
              <a:t> would prevent a second operation;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Pathological hip fractures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parkinson's</a:t>
            </a:r>
            <a:r>
              <a:rPr lang="en-US" sz="2000" dirty="0" smtClean="0">
                <a:latin typeface="Times New Roman" pitchFamily="18" charset="0"/>
                <a:cs typeface="Times New Roman" pitchFamily="18" charset="0"/>
              </a:rPr>
              <a:t> disease, </a:t>
            </a:r>
            <a:r>
              <a:rPr lang="en-US" sz="2000" dirty="0" err="1" smtClean="0">
                <a:latin typeface="Times New Roman" pitchFamily="18" charset="0"/>
                <a:cs typeface="Times New Roman" pitchFamily="18" charset="0"/>
              </a:rPr>
              <a:t>hemiplegia</a:t>
            </a:r>
            <a:r>
              <a:rPr lang="en-US" sz="2000" dirty="0" smtClean="0">
                <a:latin typeface="Times New Roman" pitchFamily="18" charset="0"/>
                <a:cs typeface="Times New Roman" pitchFamily="18" charset="0"/>
              </a:rPr>
              <a:t>, or other neurological disease;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Physiologic age &gt; 70 yrs;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Severe osteoporosis w/ loss of primary </a:t>
            </a:r>
            <a:r>
              <a:rPr lang="en-US" sz="2000" dirty="0" err="1" smtClean="0">
                <a:latin typeface="Times New Roman" pitchFamily="18" charset="0"/>
                <a:cs typeface="Times New Roman" pitchFamily="18" charset="0"/>
              </a:rPr>
              <a:t>trabeclae</a:t>
            </a:r>
            <a:r>
              <a:rPr lang="en-US" sz="2000" dirty="0" smtClean="0">
                <a:latin typeface="Times New Roman" pitchFamily="18" charset="0"/>
                <a:cs typeface="Times New Roman" pitchFamily="18" charset="0"/>
              </a:rPr>
              <a:t> in femoral head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Inadequate closed reduction;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Displaced fracture which is several days old;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Pre-existing hip disease  </a:t>
            </a:r>
          </a:p>
          <a:p>
            <a:pPr marL="457200" indent="-457200">
              <a:buNone/>
            </a:pPr>
            <a:endParaRPr lang="en-US" sz="2000" b="1" dirty="0" smtClean="0">
              <a:latin typeface="Times New Roman" pitchFamily="18" charset="0"/>
              <a:cs typeface="Times New Roman" pitchFamily="18" charset="0"/>
            </a:endParaRPr>
          </a:p>
          <a:p>
            <a:pPr marL="457200" indent="-457200">
              <a:buNone/>
            </a:pPr>
            <a:r>
              <a:rPr lang="en-US" sz="2000" b="1" dirty="0" smtClean="0">
                <a:latin typeface="Times New Roman" pitchFamily="18" charset="0"/>
                <a:cs typeface="Times New Roman" pitchFamily="18" charset="0"/>
              </a:rPr>
              <a:t>Contraindications:</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Preexisting sepsis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Young patient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Pre-existing disease of the </a:t>
            </a:r>
            <a:r>
              <a:rPr lang="en-US" sz="2000" dirty="0" err="1" smtClean="0">
                <a:latin typeface="Times New Roman" pitchFamily="18" charset="0"/>
                <a:cs typeface="Times New Roman" pitchFamily="18" charset="0"/>
              </a:rPr>
              <a:t>acetabulum</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bhagheerath\Desktop\#neck femur\HEMIPROTES2.jpg"/>
          <p:cNvPicPr>
            <a:picLocks noGrp="1" noChangeAspect="1" noChangeArrowheads="1"/>
          </p:cNvPicPr>
          <p:nvPr>
            <p:ph sz="quarter" idx="1"/>
          </p:nvPr>
        </p:nvPicPr>
        <p:blipFill>
          <a:blip r:embed="rId2"/>
          <a:srcRect/>
          <a:stretch>
            <a:fillRect/>
          </a:stretch>
        </p:blipFill>
        <p:spPr bwMode="auto">
          <a:xfrm>
            <a:off x="685800" y="838200"/>
            <a:ext cx="8077200" cy="54864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4000" b="1" u="sng" dirty="0" smtClean="0">
                <a:latin typeface="Times New Roman" pitchFamily="18" charset="0"/>
                <a:cs typeface="Times New Roman" pitchFamily="18" charset="0"/>
              </a:rPr>
              <a:t>Total Hip Replacement</a:t>
            </a:r>
            <a:endParaRPr lang="en-US" sz="4000" b="1" u="sng"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143000"/>
            <a:ext cx="8839200" cy="5486400"/>
          </a:xfrm>
        </p:spPr>
        <p:txBody>
          <a:bodyPr>
            <a:normAutofit lnSpcReduction="10000"/>
          </a:bodyPr>
          <a:lstStyle/>
          <a:p>
            <a:r>
              <a:rPr lang="en-US" sz="2200" dirty="0" smtClean="0">
                <a:latin typeface="Times New Roman" pitchFamily="18" charset="0"/>
                <a:cs typeface="Times New Roman" pitchFamily="18" charset="0"/>
              </a:rPr>
              <a:t>In a total hip replacement (also called total hip </a:t>
            </a:r>
            <a:r>
              <a:rPr lang="en-US" sz="2200" dirty="0" err="1" smtClean="0">
                <a:latin typeface="Times New Roman" pitchFamily="18" charset="0"/>
                <a:cs typeface="Times New Roman" pitchFamily="18" charset="0"/>
              </a:rPr>
              <a:t>arthroplasty</a:t>
            </a:r>
            <a:r>
              <a:rPr lang="en-US" sz="2200" dirty="0" smtClean="0">
                <a:latin typeface="Times New Roman" pitchFamily="18" charset="0"/>
                <a:cs typeface="Times New Roman" pitchFamily="18" charset="0"/>
              </a:rPr>
              <a:t>), the damaged bone and cartilage is removed and replaced with prosthetic components.</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The damaged femoral head is removed and replaced with a metal stem that is placed into the hollow center of the femur. The femoral stem may be either cemented or "press fit" into the bone.</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A metal or ceramic ball is placed on the upper part of the stem. This ball replaces the damaged femoral head that was removed.</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The damaged cartilage surface of the socket (</a:t>
            </a:r>
            <a:r>
              <a:rPr lang="en-US" sz="2200" dirty="0" err="1" smtClean="0">
                <a:latin typeface="Times New Roman" pitchFamily="18" charset="0"/>
                <a:cs typeface="Times New Roman" pitchFamily="18" charset="0"/>
              </a:rPr>
              <a:t>acetabulum</a:t>
            </a:r>
            <a:r>
              <a:rPr lang="en-US" sz="2200" dirty="0" smtClean="0">
                <a:latin typeface="Times New Roman" pitchFamily="18" charset="0"/>
                <a:cs typeface="Times New Roman" pitchFamily="18" charset="0"/>
              </a:rPr>
              <a:t>) is removed and replaced with a metal socket. Screws or cement are sometimes used to hold the socket in place.</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A plastic, ceramic, or metal spacer is inserted between the new ball and the socket to allow for a smooth gliding surface.</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Users\dell\Desktop\A00377F03.jpg"/>
          <p:cNvPicPr>
            <a:picLocks noGrp="1" noChangeAspect="1" noChangeArrowheads="1"/>
          </p:cNvPicPr>
          <p:nvPr>
            <p:ph sz="quarter" idx="1"/>
          </p:nvPr>
        </p:nvPicPr>
        <p:blipFill>
          <a:blip r:embed="rId2"/>
          <a:srcRect/>
          <a:stretch>
            <a:fillRect/>
          </a:stretch>
        </p:blipFill>
        <p:spPr bwMode="auto">
          <a:xfrm>
            <a:off x="609600" y="609600"/>
            <a:ext cx="7924800" cy="55626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Times New Roman" pitchFamily="18" charset="0"/>
                <a:cs typeface="Times New Roman" pitchFamily="18" charset="0"/>
              </a:rPr>
              <a:t>Complications</a:t>
            </a:r>
            <a:endParaRPr lang="en-US" sz="4000" u="sng" dirty="0"/>
          </a:p>
        </p:txBody>
      </p:sp>
      <p:sp>
        <p:nvSpPr>
          <p:cNvPr id="3" name="Content Placeholder 2"/>
          <p:cNvSpPr>
            <a:spLocks noGrp="1"/>
          </p:cNvSpPr>
          <p:nvPr>
            <p:ph sz="quarter" idx="1"/>
          </p:nvPr>
        </p:nvSpPr>
        <p:spPr/>
        <p:txBody>
          <a:bodyPr/>
          <a:lstStyle/>
          <a:p>
            <a:pPr marL="457200" indent="-457200">
              <a:buFont typeface="+mj-lt"/>
              <a:buAutoNum type="arabicPeriod"/>
            </a:pPr>
            <a:r>
              <a:rPr lang="en-US" sz="2000" dirty="0" err="1" smtClean="0">
                <a:latin typeface="Times New Roman" pitchFamily="18" charset="0"/>
                <a:cs typeface="Times New Roman" pitchFamily="18" charset="0"/>
              </a:rPr>
              <a:t>Thromboembolism</a:t>
            </a:r>
            <a:r>
              <a:rPr lang="en-US" sz="2000" dirty="0" smtClean="0">
                <a:latin typeface="Times New Roman" pitchFamily="18" charset="0"/>
                <a:cs typeface="Times New Roman" pitchFamily="18" charset="0"/>
              </a:rPr>
              <a:t> : - leading cause of death within first 7 days ( 40 % )</a:t>
            </a:r>
          </a:p>
          <a:p>
            <a:pPr marL="457200" indent="-457200">
              <a:buFont typeface="+mj-lt"/>
              <a:buAutoNum type="arabicPeriod"/>
            </a:pP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Nonunion </a:t>
            </a:r>
          </a:p>
          <a:p>
            <a:pPr marL="457200" indent="-457200">
              <a:buFont typeface="+mj-lt"/>
              <a:buAutoNum type="arabicPeriod"/>
            </a:pP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err="1" smtClean="0">
                <a:latin typeface="Times New Roman" pitchFamily="18" charset="0"/>
                <a:cs typeface="Times New Roman" pitchFamily="18" charset="0"/>
              </a:rPr>
              <a:t>Avascular</a:t>
            </a:r>
            <a:r>
              <a:rPr lang="en-US" sz="2000" dirty="0" smtClean="0">
                <a:latin typeface="Times New Roman" pitchFamily="18" charset="0"/>
                <a:cs typeface="Times New Roman" pitchFamily="18" charset="0"/>
              </a:rPr>
              <a:t> Necrosis</a:t>
            </a:r>
            <a:r>
              <a:rPr lang="en-US" dirty="0" smtClean="0">
                <a:latin typeface="Times New Roman" pitchFamily="18" charset="0"/>
                <a:cs typeface="Times New Roman" pitchFamily="18" charset="0"/>
              </a:rPr>
              <a:t> </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381000"/>
            <a:ext cx="8503920" cy="4572000"/>
          </a:xfrm>
        </p:spPr>
        <p:txBody>
          <a:bodyPr/>
          <a:lstStyle/>
          <a:p>
            <a:endParaRPr lang="en-US" dirty="0"/>
          </a:p>
        </p:txBody>
      </p:sp>
      <p:sp>
        <p:nvSpPr>
          <p:cNvPr id="4" name="Rectangle 3"/>
          <p:cNvSpPr/>
          <p:nvPr/>
        </p:nvSpPr>
        <p:spPr>
          <a:xfrm>
            <a:off x="2400347" y="2967335"/>
            <a:ext cx="4574907" cy="923330"/>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THANK YOU…!!</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431</TotalTime>
  <Words>1074</Words>
  <Application>Microsoft Office PowerPoint</Application>
  <PresentationFormat>On-screen Show (4:3)</PresentationFormat>
  <Paragraphs>240</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Civic</vt:lpstr>
      <vt:lpstr>Fracture Neck of Femur</vt:lpstr>
      <vt:lpstr>Introduction</vt:lpstr>
      <vt:lpstr>Femoral Neck Anatomy</vt:lpstr>
      <vt:lpstr>PowerPoint Presentation</vt:lpstr>
      <vt:lpstr>MCQ</vt:lpstr>
      <vt:lpstr>PowerPoint Presentation</vt:lpstr>
      <vt:lpstr>MCQ</vt:lpstr>
      <vt:lpstr>Patho-Anatomy</vt:lpstr>
      <vt:lpstr>Risk Factors for Femoral Neck Fractures</vt:lpstr>
      <vt:lpstr>PowerPoint Presentation</vt:lpstr>
      <vt:lpstr>Mechanism of Injury</vt:lpstr>
      <vt:lpstr>Classification</vt:lpstr>
      <vt:lpstr>PowerPoint Presentation</vt:lpstr>
      <vt:lpstr>PowerPoint Presentation</vt:lpstr>
      <vt:lpstr>PowerPoint Presentation</vt:lpstr>
      <vt:lpstr>PowerPoint Presentation</vt:lpstr>
      <vt:lpstr>PowerPoint Presentation</vt:lpstr>
      <vt:lpstr>PowerPoint Presentation</vt:lpstr>
      <vt:lpstr>Clinical Features</vt:lpstr>
      <vt:lpstr>PowerPoint Presentation</vt:lpstr>
      <vt:lpstr>Investigations</vt:lpstr>
      <vt:lpstr>PowerPoint Presentation</vt:lpstr>
      <vt:lpstr>4. Non union is a very common complication of intra capsular fracture of neck of femur which of the following not a very important cause for the same  A inadequate immobilization  B inadequate blood supply  C inhibitory effect of synovial fluid D stress at the #side due to the muscles pass E vertical fracture line  F absence of cambium layer of the periosteum</vt:lpstr>
      <vt:lpstr>PowerPoint Presentation</vt:lpstr>
      <vt:lpstr>PowerPoint Presentation</vt:lpstr>
      <vt:lpstr>5.  40 year old female history of fall complaint of pain in right hip, inability to work and on examination tenderness in the scarps triangle x-ray is normal next investigation is  A MRI  B bone scan  c aspiration D CT</vt:lpstr>
      <vt:lpstr>PowerPoint Presentation</vt:lpstr>
      <vt:lpstr>PowerPoint Presentation</vt:lpstr>
      <vt:lpstr>6.  A 33 year old male has history of RTA now complaint of left hip pain ,on examination there is flexion and external rotation of the left lower limb there is 7 cm shortening of left lower limb ,there is a gluteal mas felt when move with movement of the femoral shaft, which of the following is the diagnosis  A anterior dislocation of hip  B center fracture dislocation  C poster dislocation  D Pipkin type 4#</vt:lpstr>
      <vt:lpstr>PowerPoint Presentation</vt:lpstr>
      <vt:lpstr>PowerPoint Presentation</vt:lpstr>
      <vt:lpstr>PowerPoint Presentation</vt:lpstr>
      <vt:lpstr>Treatment plans as per Garden’s Classification </vt:lpstr>
      <vt:lpstr>PowerPoint Presentation</vt:lpstr>
      <vt:lpstr>PowerPoint Presentation</vt:lpstr>
      <vt:lpstr>Broad Treatment Guidelines </vt:lpstr>
      <vt:lpstr>Dynamic Hip Screw</vt:lpstr>
      <vt:lpstr>7.  Flexion addaction and internal rotation is characteristic posture in A anterio dislocational B poster dislocation  C femur head # D intertrochanteric #</vt:lpstr>
      <vt:lpstr>Cancellous Cannulated Screws</vt:lpstr>
      <vt:lpstr>Hemiarthroplasty</vt:lpstr>
      <vt:lpstr>PowerPoint Presentation</vt:lpstr>
      <vt:lpstr>Total Hip Replacement</vt:lpstr>
      <vt:lpstr>PowerPoint Presentation</vt:lpstr>
      <vt:lpstr>Complications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Fracture Neck of Femur</dc:title>
  <dc:creator>dell</dc:creator>
  <cp:lastModifiedBy>ortho office</cp:lastModifiedBy>
  <cp:revision>95</cp:revision>
  <dcterms:created xsi:type="dcterms:W3CDTF">2017-03-21T09:29:26Z</dcterms:created>
  <dcterms:modified xsi:type="dcterms:W3CDTF">2024-04-05T06:52:24Z</dcterms:modified>
</cp:coreProperties>
</file>