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27" r:id="rId3"/>
    <p:sldId id="328" r:id="rId4"/>
    <p:sldId id="308" r:id="rId5"/>
    <p:sldId id="333" r:id="rId6"/>
    <p:sldId id="270" r:id="rId7"/>
    <p:sldId id="336" r:id="rId8"/>
    <p:sldId id="337" r:id="rId9"/>
    <p:sldId id="339" r:id="rId10"/>
    <p:sldId id="338" r:id="rId11"/>
    <p:sldId id="330" r:id="rId12"/>
    <p:sldId id="271" r:id="rId13"/>
    <p:sldId id="340" r:id="rId14"/>
    <p:sldId id="349" r:id="rId15"/>
    <p:sldId id="348" r:id="rId16"/>
    <p:sldId id="358" r:id="rId17"/>
    <p:sldId id="355" r:id="rId18"/>
    <p:sldId id="363" r:id="rId19"/>
    <p:sldId id="364" r:id="rId20"/>
    <p:sldId id="368" r:id="rId21"/>
    <p:sldId id="347" r:id="rId22"/>
    <p:sldId id="356" r:id="rId23"/>
    <p:sldId id="272" r:id="rId24"/>
    <p:sldId id="362" r:id="rId25"/>
    <p:sldId id="294" r:id="rId26"/>
    <p:sldId id="360" r:id="rId27"/>
    <p:sldId id="359" r:id="rId28"/>
    <p:sldId id="343" r:id="rId29"/>
    <p:sldId id="351" r:id="rId30"/>
    <p:sldId id="276" r:id="rId31"/>
    <p:sldId id="278" r:id="rId32"/>
    <p:sldId id="279" r:id="rId33"/>
    <p:sldId id="280" r:id="rId34"/>
    <p:sldId id="285" r:id="rId35"/>
    <p:sldId id="277" r:id="rId36"/>
    <p:sldId id="345" r:id="rId37"/>
    <p:sldId id="282" r:id="rId38"/>
    <p:sldId id="264" r:id="rId39"/>
    <p:sldId id="286" r:id="rId40"/>
    <p:sldId id="361" r:id="rId41"/>
    <p:sldId id="365" r:id="rId42"/>
    <p:sldId id="353" r:id="rId43"/>
    <p:sldId id="354" r:id="rId44"/>
    <p:sldId id="357" r:id="rId45"/>
    <p:sldId id="257" r:id="rId46"/>
    <p:sldId id="258" r:id="rId47"/>
    <p:sldId id="260" r:id="rId48"/>
    <p:sldId id="304" r:id="rId49"/>
    <p:sldId id="369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06/relationships/legacyDocTextInfo" Target="legacyDocTextInfo.bin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5A3DD1A-CF83-4B62-A4BB-E02CD375814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9C227-0547-4EAC-BB63-3641C82AA7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31FED-C1BF-42C6-83F1-29F52ECDEE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5D5C3-4C99-42BC-9587-3118D0A52F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096EF-2A65-45BB-AC25-548A495F2F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B31C6-9FDF-445C-A06D-EF0AEA0AAD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6B1CC-D23B-4871-94DC-29DCB6CFB8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AD704-719A-4C64-911B-A5728848CD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59AD7-9173-4D48-B17E-68FD29D4D1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AA22A-808F-4C13-9EB0-3A371B1FD7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E9D994-493F-4167-9D08-21506C27D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615AE-3006-4831-B6CB-94BC5B45FC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A39F52A-610C-4107-9D8F-4AE77A5086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4A4432-7CF5-4A34-AB9A-F0B080BCF0B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Ankle Fractures</a:t>
            </a:r>
            <a:br>
              <a:rPr lang="en-US"/>
            </a:br>
            <a:endParaRPr lang="en-US" sz="2800" i="1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2667000"/>
          </a:xfrm>
        </p:spPr>
        <p:txBody>
          <a:bodyPr/>
          <a:lstStyle/>
          <a:p>
            <a:r>
              <a:rPr lang="en-US" sz="4400" b="1" dirty="0" smtClean="0"/>
              <a:t>Presented  by-</a:t>
            </a:r>
          </a:p>
          <a:p>
            <a:r>
              <a:rPr lang="en-US" sz="6000" b="1" dirty="0" err="1" smtClean="0">
                <a:solidFill>
                  <a:srgbClr val="FF0000"/>
                </a:solidFill>
              </a:rPr>
              <a:t>Dr.M.M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</a:rPr>
              <a:t>Nagar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M.S.(ORTHO;)L.L.B.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Ankle fractures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Which classification to use</a:t>
            </a:r>
          </a:p>
          <a:p>
            <a:pPr>
              <a:lnSpc>
                <a:spcPct val="80000"/>
              </a:lnSpc>
            </a:pPr>
            <a:r>
              <a:rPr lang="en-US" sz="2800"/>
              <a:t>X rays and special investigations</a:t>
            </a:r>
          </a:p>
          <a:p>
            <a:pPr>
              <a:lnSpc>
                <a:spcPct val="80000"/>
              </a:lnSpc>
            </a:pPr>
            <a:r>
              <a:rPr lang="en-US" sz="2800"/>
              <a:t>Non operative vs Operative</a:t>
            </a:r>
          </a:p>
          <a:p>
            <a:pPr>
              <a:lnSpc>
                <a:spcPct val="80000"/>
              </a:lnSpc>
            </a:pPr>
            <a:r>
              <a:rPr lang="en-US" sz="2800"/>
              <a:t>Timing of op</a:t>
            </a:r>
          </a:p>
          <a:p>
            <a:pPr>
              <a:lnSpc>
                <a:spcPct val="80000"/>
              </a:lnSpc>
            </a:pPr>
            <a:r>
              <a:rPr lang="en-US" sz="2800"/>
              <a:t>Which implant to choose</a:t>
            </a:r>
          </a:p>
          <a:p>
            <a:pPr>
              <a:lnSpc>
                <a:spcPct val="80000"/>
              </a:lnSpc>
            </a:pPr>
            <a:r>
              <a:rPr lang="en-US" sz="2800"/>
              <a:t>traditional or antiglide plate</a:t>
            </a:r>
          </a:p>
          <a:p>
            <a:pPr>
              <a:lnSpc>
                <a:spcPct val="80000"/>
              </a:lnSpc>
            </a:pPr>
            <a:r>
              <a:rPr lang="en-US" sz="2800"/>
              <a:t>Controversies in syndesmotic fixation</a:t>
            </a:r>
          </a:p>
          <a:p>
            <a:pPr>
              <a:lnSpc>
                <a:spcPct val="80000"/>
              </a:lnSpc>
            </a:pPr>
            <a:r>
              <a:rPr lang="en-US" sz="2800"/>
              <a:t>Early or delayed mobilisation</a:t>
            </a:r>
          </a:p>
          <a:p>
            <a:pPr>
              <a:lnSpc>
                <a:spcPct val="80000"/>
              </a:lnSpc>
            </a:pPr>
            <a:r>
              <a:rPr lang="en-US" sz="2800"/>
              <a:t>Special situations: Diabetes etc  </a:t>
            </a:r>
          </a:p>
          <a:p>
            <a:pPr>
              <a:lnSpc>
                <a:spcPct val="80000"/>
              </a:lnSpc>
            </a:pPr>
            <a:r>
              <a:rPr lang="en-US" sz="2800"/>
              <a:t>Outcome measures</a:t>
            </a:r>
          </a:p>
          <a:p>
            <a:pPr>
              <a:lnSpc>
                <a:spcPct val="80000"/>
              </a:lnSpc>
            </a:pPr>
            <a:r>
              <a:rPr lang="en-US" sz="2800"/>
              <a:t>Factors associated with failure</a:t>
            </a:r>
          </a:p>
          <a:p>
            <a:pPr>
              <a:lnSpc>
                <a:spcPct val="80000"/>
              </a:lnSpc>
            </a:pPr>
            <a:r>
              <a:rPr lang="en-US" sz="2800"/>
              <a:t>Complications/pitfalls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/>
              <a:t>Ankle fractures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Most common types of fractures treated by Orthopaedic surgeons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Often the first fractures operated by trainees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Increased prevalence in last two decades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Increased prevalence of complex injuries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complex bio-mechanics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Very few RCT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Foot &amp; Ankle : 40% Ortho medical negligence (Glyn Thomas,  The Foot, 1999)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 No uniform scoring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investigations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Stress radiographs</a:t>
            </a:r>
          </a:p>
          <a:p>
            <a:r>
              <a:rPr lang="en-US"/>
              <a:t>Tomography</a:t>
            </a:r>
          </a:p>
          <a:p>
            <a:r>
              <a:rPr lang="en-US"/>
              <a:t>CT scan</a:t>
            </a:r>
          </a:p>
          <a:p>
            <a:r>
              <a:rPr lang="en-US"/>
              <a:t>MRI</a:t>
            </a:r>
          </a:p>
          <a:p>
            <a:r>
              <a:rPr lang="en-US"/>
              <a:t>Isotope bone scan</a:t>
            </a:r>
          </a:p>
          <a:p>
            <a:r>
              <a:rPr lang="en-US"/>
              <a:t>Arthrography</a:t>
            </a:r>
          </a:p>
          <a:p>
            <a:r>
              <a:rPr lang="en-US"/>
              <a:t>Arthroscopy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err="1"/>
              <a:t>Lauge</a:t>
            </a:r>
            <a:r>
              <a:rPr lang="en-US" sz="2400" dirty="0"/>
              <a:t>-Hansen (1949) classification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AO classification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(</a:t>
            </a:r>
            <a:r>
              <a:rPr lang="en-US" sz="2400" dirty="0" err="1"/>
              <a:t>Danis</a:t>
            </a:r>
            <a:r>
              <a:rPr lang="en-US" sz="2400" dirty="0"/>
              <a:t> 1949, Weber 1972)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Both </a:t>
            </a:r>
            <a:r>
              <a:rPr lang="en-US" sz="2400" dirty="0" err="1"/>
              <a:t>Lauge</a:t>
            </a:r>
            <a:r>
              <a:rPr lang="en-US" sz="2400" dirty="0"/>
              <a:t>-Hansen and Weber systems are not predictive of prognosis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Moderate reproducibility (40-60%)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No classification gives information about stability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Lauge - Hansen classification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P</a:t>
            </a:r>
            <a:r>
              <a:rPr lang="en-US" sz="2400" u="sng"/>
              <a:t>rimary advantage :</a:t>
            </a:r>
            <a:r>
              <a:rPr lang="en-US" sz="2400"/>
              <a:t> </a:t>
            </a:r>
          </a:p>
          <a:p>
            <a:pPr>
              <a:lnSpc>
                <a:spcPct val="90000"/>
              </a:lnSpc>
            </a:pPr>
            <a:r>
              <a:rPr lang="en-US" sz="2400"/>
              <a:t>   Characteristic  fibular # pattern </a:t>
            </a:r>
          </a:p>
          <a:p>
            <a:pPr>
              <a:lnSpc>
                <a:spcPct val="90000"/>
              </a:lnSpc>
            </a:pPr>
            <a:r>
              <a:rPr lang="en-US" sz="2400"/>
              <a:t>   useful for reconstructing the mechanism of injury</a:t>
            </a:r>
          </a:p>
          <a:p>
            <a:pPr>
              <a:lnSpc>
                <a:spcPct val="90000"/>
              </a:lnSpc>
            </a:pPr>
            <a:r>
              <a:rPr lang="en-US" sz="2400"/>
              <a:t>   a guide for the closed reduction    </a:t>
            </a:r>
          </a:p>
          <a:p>
            <a:pPr>
              <a:lnSpc>
                <a:spcPct val="90000"/>
              </a:lnSpc>
            </a:pPr>
            <a:r>
              <a:rPr lang="en-US" sz="2400"/>
              <a:t>   Sequential pattern – inference of ligament injuries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u="sng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u="sng"/>
              <a:t>Disadvantages:</a:t>
            </a:r>
            <a:r>
              <a:rPr lang="en-US" sz="2400"/>
              <a:t> </a:t>
            </a:r>
          </a:p>
          <a:p>
            <a:pPr>
              <a:lnSpc>
                <a:spcPct val="90000"/>
              </a:lnSpc>
            </a:pPr>
            <a:r>
              <a:rPr lang="en-US" sz="2400"/>
              <a:t>   complicated, variable inter observer reliability</a:t>
            </a:r>
          </a:p>
          <a:p>
            <a:pPr>
              <a:lnSpc>
                <a:spcPct val="90000"/>
              </a:lnSpc>
            </a:pPr>
            <a:r>
              <a:rPr lang="en-US" sz="2400"/>
              <a:t>   doesn’t signify prognosis</a:t>
            </a:r>
          </a:p>
          <a:p>
            <a:pPr>
              <a:lnSpc>
                <a:spcPct val="90000"/>
              </a:lnSpc>
            </a:pPr>
            <a:r>
              <a:rPr lang="en-US" sz="2400"/>
              <a:t>   internal rotation injuries (Weber A3) missed</a:t>
            </a:r>
          </a:p>
          <a:p>
            <a:pPr>
              <a:lnSpc>
                <a:spcPct val="90000"/>
              </a:lnSpc>
            </a:pPr>
            <a:r>
              <a:rPr lang="en-US" sz="2400"/>
              <a:t>   doesn’t indicate stability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Supination Adduction (SA)</a:t>
            </a:r>
          </a:p>
        </p:txBody>
      </p:sp>
      <p:pic>
        <p:nvPicPr>
          <p:cNvPr id="9830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9831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Supination External rotation (SER)</a:t>
            </a:r>
            <a:br>
              <a:rPr lang="en-US" sz="4000"/>
            </a:br>
            <a:r>
              <a:rPr lang="en-US" sz="4000"/>
              <a:t>45-65%</a:t>
            </a:r>
          </a:p>
        </p:txBody>
      </p:sp>
      <p:pic>
        <p:nvPicPr>
          <p:cNvPr id="10035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76400"/>
            <a:ext cx="4648200" cy="4724400"/>
          </a:xfrm>
        </p:spPr>
      </p:pic>
      <p:pic>
        <p:nvPicPr>
          <p:cNvPr id="10035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Pronation Abduction (PA)</a:t>
            </a:r>
          </a:p>
        </p:txBody>
      </p:sp>
      <p:pic>
        <p:nvPicPr>
          <p:cNvPr id="10445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0445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sz="4000"/>
              <a:t>Pronation External Rotation (PER)</a:t>
            </a:r>
          </a:p>
        </p:txBody>
      </p:sp>
      <p:pic>
        <p:nvPicPr>
          <p:cNvPr id="10240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600200"/>
            <a:ext cx="4800600" cy="4525963"/>
          </a:xfrm>
        </p:spPr>
      </p:pic>
      <p:pic>
        <p:nvPicPr>
          <p:cNvPr id="102408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57800" y="1066800"/>
            <a:ext cx="36576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6025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86026" name="Picture 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Weber classification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</a:t>
            </a:r>
            <a:r>
              <a:rPr lang="en-US" sz="2000" b="1" u="sng"/>
              <a:t>Advantages: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 u="sng"/>
          </a:p>
          <a:p>
            <a:pPr>
              <a:lnSpc>
                <a:spcPct val="80000"/>
              </a:lnSpc>
            </a:pPr>
            <a:r>
              <a:rPr lang="en-US" sz="2000" b="1"/>
              <a:t>easy to use </a:t>
            </a:r>
          </a:p>
          <a:p>
            <a:pPr>
              <a:lnSpc>
                <a:spcPct val="80000"/>
              </a:lnSpc>
            </a:pPr>
            <a:r>
              <a:rPr lang="en-US" sz="2000" b="1"/>
              <a:t>provides information about the lateral fracture</a:t>
            </a:r>
          </a:p>
          <a:p>
            <a:pPr>
              <a:lnSpc>
                <a:spcPct val="80000"/>
              </a:lnSpc>
            </a:pPr>
            <a:endParaRPr lang="en-US" sz="2000" b="1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u="sng"/>
              <a:t>Disadvantages: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 u="sng"/>
          </a:p>
          <a:p>
            <a:pPr>
              <a:lnSpc>
                <a:spcPct val="80000"/>
              </a:lnSpc>
            </a:pPr>
            <a:r>
              <a:rPr lang="en-US" sz="2000" b="1"/>
              <a:t> ignores the medial injury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/>
              <a:t>   </a:t>
            </a:r>
            <a:r>
              <a:rPr lang="en-US" sz="2000" b="1" u="sng"/>
              <a:t>The AO classification system</a:t>
            </a:r>
            <a:r>
              <a:rPr lang="en-US" sz="2000" b="1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/>
          </a:p>
          <a:p>
            <a:pPr>
              <a:lnSpc>
                <a:spcPct val="80000"/>
              </a:lnSpc>
            </a:pPr>
            <a:r>
              <a:rPr lang="en-US" sz="2000" b="1"/>
              <a:t>a modification of the Weber system </a:t>
            </a:r>
          </a:p>
          <a:p>
            <a:pPr>
              <a:lnSpc>
                <a:spcPct val="80000"/>
              </a:lnSpc>
            </a:pPr>
            <a:r>
              <a:rPr lang="en-US" sz="2000" b="1"/>
              <a:t>subdivided on the basis of the presence of medial or posterior injury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/>
              <a:t>Correlation between the two</a:t>
            </a:r>
          </a:p>
        </p:txBody>
      </p:sp>
      <p:pic>
        <p:nvPicPr>
          <p:cNvPr id="1064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066800"/>
            <a:ext cx="8229600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/>
              <a:t>Majority of </a:t>
            </a:r>
          </a:p>
          <a:p>
            <a:pPr algn="ctr">
              <a:buFontTx/>
              <a:buNone/>
            </a:pPr>
            <a:r>
              <a:rPr lang="en-US"/>
              <a:t>clinical decisions </a:t>
            </a:r>
          </a:p>
          <a:p>
            <a:pPr algn="ctr">
              <a:buFontTx/>
              <a:buNone/>
            </a:pPr>
            <a:r>
              <a:rPr lang="en-US"/>
              <a:t>regarding ankle fractures </a:t>
            </a:r>
          </a:p>
          <a:p>
            <a:pPr algn="ctr">
              <a:buFontTx/>
              <a:buNone/>
            </a:pPr>
            <a:r>
              <a:rPr lang="en-US"/>
              <a:t>are </a:t>
            </a:r>
            <a:r>
              <a:rPr lang="en-US" u="sng"/>
              <a:t>not made on the basis of</a:t>
            </a:r>
          </a:p>
          <a:p>
            <a:pPr algn="ctr">
              <a:buFontTx/>
              <a:buNone/>
            </a:pPr>
            <a:r>
              <a:rPr lang="en-US" u="sng"/>
              <a:t> a formal 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Surgeon’s  judgment</a:t>
            </a:r>
          </a:p>
        </p:txBody>
      </p:sp>
      <p:graphicFrame>
        <p:nvGraphicFramePr>
          <p:cNvPr id="121862" name="Diagram 6"/>
          <p:cNvGraphicFramePr>
            <a:graphicFrameLocks/>
          </p:cNvGraphicFramePr>
          <p:nvPr>
            <p:ph idx="4294967295"/>
          </p:nvPr>
        </p:nvGraphicFramePr>
        <p:xfrm>
          <a:off x="0" y="914400"/>
          <a:ext cx="8610600" cy="5791200"/>
        </p:xfrm>
        <a:graphic>
          <a:graphicData uri="http://schemas.openxmlformats.org/drawingml/2006/compatibility">
            <com:legacyDrawing xmlns:com="http://schemas.openxmlformats.org/drawingml/2006/compatibility" spid="_x0000_s12186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 priorities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  <a:p>
            <a:r>
              <a:rPr lang="en-US"/>
              <a:t>Provisional reduction </a:t>
            </a:r>
          </a:p>
          <a:p>
            <a:r>
              <a:rPr lang="en-US"/>
              <a:t>Care of open fracture </a:t>
            </a:r>
          </a:p>
          <a:p>
            <a:r>
              <a:rPr lang="en-US"/>
              <a:t>Soft tissues</a:t>
            </a:r>
          </a:p>
          <a:p>
            <a:r>
              <a:rPr lang="en-US"/>
              <a:t>Precise definitive reduction</a:t>
            </a:r>
          </a:p>
          <a:p>
            <a:r>
              <a:rPr lang="en-US"/>
              <a:t>rehabilitation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Goals of treatment </a:t>
            </a:r>
            <a:br>
              <a:rPr lang="en-US" sz="4000"/>
            </a:br>
            <a:r>
              <a:rPr lang="en-US" sz="4000"/>
              <a:t>of Ankle fractures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Healed fracture</a:t>
            </a:r>
          </a:p>
          <a:p>
            <a:endParaRPr lang="en-US"/>
          </a:p>
          <a:p>
            <a:r>
              <a:rPr lang="en-US"/>
              <a:t>Ankle that moves and functions normally without 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Conservative vs operative</a:t>
            </a:r>
            <a:br>
              <a:rPr lang="en-US" sz="3600"/>
            </a:br>
            <a:r>
              <a:rPr lang="en-US" sz="3600"/>
              <a:t>Stable fractures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Isolated lateral malleolar fractures</a:t>
            </a:r>
          </a:p>
          <a:p>
            <a:r>
              <a:rPr lang="en-US" sz="2800"/>
              <a:t>Majority of ankle fractures</a:t>
            </a:r>
          </a:p>
          <a:p>
            <a:r>
              <a:rPr lang="en-US" sz="2800"/>
              <a:t>Conservative treatment</a:t>
            </a:r>
          </a:p>
          <a:p>
            <a:r>
              <a:rPr lang="en-US" sz="2800"/>
              <a:t>Immobilization is primarily aimed at protecting ankle from further injuries</a:t>
            </a:r>
          </a:p>
          <a:p>
            <a:pPr>
              <a:buFontTx/>
              <a:buNone/>
            </a:pPr>
            <a:r>
              <a:rPr lang="en-US" sz="2800" u="sng"/>
              <a:t>Surgical treatment:</a:t>
            </a:r>
            <a:r>
              <a:rPr lang="en-US" sz="2800"/>
              <a:t> </a:t>
            </a:r>
          </a:p>
          <a:p>
            <a:r>
              <a:rPr lang="en-US" sz="2800"/>
              <a:t>1-3% chance of significant wound complications</a:t>
            </a:r>
          </a:p>
          <a:p>
            <a:r>
              <a:rPr lang="en-US" sz="2800"/>
              <a:t> greater long term swelling around ankle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Conservative vs operative</a:t>
            </a:r>
            <a:br>
              <a:rPr lang="en-US" sz="3600"/>
            </a:br>
            <a:r>
              <a:rPr lang="en-US" sz="3600"/>
              <a:t>Unstable fractures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In a patient with lateral fractures and medial tenderness, any lateral talar shift  signifies instability 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In the absence of talar shift, individual clinical judgment dictates treatment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Closed reduction yields satisfactory results in up to 65% cases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Routine repair of deltoid does not improve outcome and may lead to worse long term outcome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Isolated lateral malleolar #s</a:t>
            </a:r>
            <a:br>
              <a:rPr lang="en-US" sz="4000"/>
            </a:br>
            <a:r>
              <a:rPr lang="en-US" sz="4000"/>
              <a:t>Mobilise or POP?</a:t>
            </a:r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u="sng"/>
              <a:t>Port AM et al 1996: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u="sng"/>
          </a:p>
          <a:p>
            <a:pPr>
              <a:lnSpc>
                <a:spcPct val="90000"/>
              </a:lnSpc>
            </a:pPr>
            <a:r>
              <a:rPr lang="en-US" sz="2000"/>
              <a:t>65 consecutive patients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Two conservative methods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Weber B1, LH sup- ext rot 2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Immediate wt bearing vs 4 wks POP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No significant difference in pain, complications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</p:txBody>
      </p:sp>
      <p:pic>
        <p:nvPicPr>
          <p:cNvPr id="151564" name="Picture 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19600" y="1752600"/>
            <a:ext cx="4267200" cy="426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Displaced fractures</a:t>
            </a:r>
            <a:br>
              <a:rPr lang="en-US" sz="3600"/>
            </a:br>
            <a:r>
              <a:rPr lang="en-US" sz="3600"/>
              <a:t>Conservative vs Operative treatment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Because even small changes significantly influence the joint contact area, restoration of the anatomy of the fibula and consequently the ankle joint is important	</a:t>
            </a:r>
          </a:p>
          <a:p>
            <a:endParaRPr lang="en-US" sz="2000"/>
          </a:p>
          <a:p>
            <a:pPr algn="ctr">
              <a:buFontTx/>
              <a:buNone/>
            </a:pPr>
            <a:r>
              <a:rPr lang="en-US" sz="2000"/>
              <a:t>BUT</a:t>
            </a:r>
          </a:p>
          <a:p>
            <a:pPr>
              <a:buFontTx/>
              <a:buNone/>
            </a:pPr>
            <a:r>
              <a:rPr lang="en-US" sz="2000"/>
              <a:t> </a:t>
            </a:r>
          </a:p>
          <a:p>
            <a:r>
              <a:rPr lang="en-US" sz="2000"/>
              <a:t>How anatomical should the reduction be??</a:t>
            </a:r>
          </a:p>
          <a:p>
            <a:pPr>
              <a:buFontTx/>
              <a:buNone/>
            </a:pPr>
            <a:r>
              <a:rPr lang="en-US" sz="2000"/>
              <a:t>    Neither clinical or bio mechanical studies give absolute values</a:t>
            </a:r>
          </a:p>
          <a:p>
            <a:pPr>
              <a:buFontTx/>
              <a:buNone/>
            </a:pPr>
            <a:endParaRPr lang="en-US" sz="2000"/>
          </a:p>
          <a:p>
            <a:r>
              <a:rPr lang="en-US" sz="2000"/>
              <a:t>Values range from mandatory anatomical reduction to acceptable 2-3mm </a:t>
            </a:r>
          </a:p>
          <a:p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Displaced #</a:t>
            </a:r>
            <a:br>
              <a:rPr lang="en-US" sz="4000"/>
            </a:br>
            <a:r>
              <a:rPr lang="en-US" sz="4000"/>
              <a:t>Conservative vs operative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RCT from Leicester</a:t>
            </a:r>
          </a:p>
          <a:p>
            <a:pPr>
              <a:lnSpc>
                <a:spcPct val="90000"/>
              </a:lnSpc>
            </a:pPr>
            <a:r>
              <a:rPr lang="en-US"/>
              <a:t>47 patients over 55 yrs age</a:t>
            </a:r>
          </a:p>
          <a:p>
            <a:pPr>
              <a:lnSpc>
                <a:spcPct val="90000"/>
              </a:lnSpc>
            </a:pPr>
            <a:r>
              <a:rPr lang="en-US"/>
              <a:t>displaced #</a:t>
            </a:r>
          </a:p>
          <a:p>
            <a:pPr>
              <a:lnSpc>
                <a:spcPct val="90000"/>
              </a:lnSpc>
            </a:pPr>
            <a:r>
              <a:rPr lang="en-US"/>
              <a:t>anatomical reduction: less reliable and  more likely to loose with plaster group</a:t>
            </a:r>
          </a:p>
          <a:p>
            <a:pPr>
              <a:lnSpc>
                <a:spcPct val="90000"/>
              </a:lnSpc>
            </a:pPr>
            <a:r>
              <a:rPr lang="en-US"/>
              <a:t>Operative group : higher functional outcome, better range of movements</a:t>
            </a:r>
          </a:p>
          <a:p>
            <a:pPr>
              <a:lnSpc>
                <a:spcPct val="90000"/>
              </a:lnSpc>
            </a:pPr>
            <a:endParaRPr lang="en-US" sz="1600"/>
          </a:p>
          <a:p>
            <a:pPr>
              <a:lnSpc>
                <a:spcPct val="90000"/>
              </a:lnSpc>
            </a:pPr>
            <a:endParaRPr lang="en-US" sz="1600"/>
          </a:p>
          <a:p>
            <a:pPr>
              <a:lnSpc>
                <a:spcPct val="90000"/>
              </a:lnSpc>
            </a:pPr>
            <a:r>
              <a:rPr lang="en-US" sz="1600"/>
              <a:t>Makwana MK et al, Injury 1993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Stability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Depends on </a:t>
            </a:r>
          </a:p>
          <a:p>
            <a:pPr>
              <a:lnSpc>
                <a:spcPct val="80000"/>
              </a:lnSpc>
            </a:pPr>
            <a:r>
              <a:rPr lang="en-US" sz="2000"/>
              <a:t>The deep deltoid ligament</a:t>
            </a:r>
          </a:p>
          <a:p>
            <a:pPr>
              <a:lnSpc>
                <a:spcPct val="80000"/>
              </a:lnSpc>
            </a:pPr>
            <a:r>
              <a:rPr lang="en-US" sz="2000"/>
              <a:t>The lateral malleolar length and rotation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Stability assessment </a:t>
            </a:r>
          </a:p>
          <a:p>
            <a:pPr>
              <a:lnSpc>
                <a:spcPct val="80000"/>
              </a:lnSpc>
            </a:pPr>
            <a:r>
              <a:rPr lang="en-US" sz="2000"/>
              <a:t>Recognition of injury pattern</a:t>
            </a:r>
          </a:p>
          <a:p>
            <a:pPr>
              <a:lnSpc>
                <a:spcPct val="80000"/>
              </a:lnSpc>
            </a:pPr>
            <a:r>
              <a:rPr lang="en-US" sz="2000"/>
              <a:t>&gt;4mm of static displacement</a:t>
            </a:r>
          </a:p>
          <a:p>
            <a:pPr>
              <a:lnSpc>
                <a:spcPct val="80000"/>
              </a:lnSpc>
            </a:pPr>
            <a:r>
              <a:rPr lang="en-US" sz="2000"/>
              <a:t>A stress test -- &gt;4mm displacement</a:t>
            </a:r>
          </a:p>
          <a:p>
            <a:pPr>
              <a:lnSpc>
                <a:spcPct val="80000"/>
              </a:lnSpc>
            </a:pPr>
            <a:r>
              <a:rPr lang="en-US" sz="2000"/>
              <a:t>No instability : Up to 50% of post malleolar fragment on lateral view 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1400"/>
          </a:p>
          <a:p>
            <a:pPr>
              <a:lnSpc>
                <a:spcPct val="80000"/>
              </a:lnSpc>
            </a:pPr>
            <a:r>
              <a:rPr lang="en-US" sz="1200"/>
              <a:t>Yablon et al 1977 Role of the lateral malleolus in the displaced # of the ankle JBJS 59A 169-73</a:t>
            </a:r>
          </a:p>
          <a:p>
            <a:pPr>
              <a:lnSpc>
                <a:spcPct val="80000"/>
              </a:lnSpc>
            </a:pPr>
            <a:r>
              <a:rPr lang="en-US" sz="1200"/>
              <a:t>Michaelson et al An axially loaded model of the ankle after pronation external rotation injuries CORR 328, 285-93</a:t>
            </a:r>
          </a:p>
          <a:p>
            <a:pPr>
              <a:lnSpc>
                <a:spcPct val="80000"/>
              </a:lnSpc>
            </a:pPr>
            <a:r>
              <a:rPr lang="en-US" sz="1200"/>
              <a:t>Harper et al 1989 Posterior instability of the talus: an anatomic evaluation. Foot &amp; Ankle 10, 36-9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3600"/>
              <a:t>Instability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Most reliable criteria: 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a lateral talar shift in AP or mortise view  medial clear space measurably larger than superior clear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Incongruity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Ramsey and Hamilton study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1-mm lateral shift of the talus decreased the contact area by 42%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3 mm of lateral shift, the contact area decreased by more than 60%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The fibula is essential in providing stability and preventing displacement of the talus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 shortened or malrotated fibula will allow the talus to shift or tilt even if the medial ligaments are intact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vs delayed operation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Carrage et al 1991: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the rate of major complications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op &gt; 24 hrs        44%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op &lt; 24 hrs        5.3% </a:t>
            </a:r>
          </a:p>
          <a:p>
            <a:pPr>
              <a:lnSpc>
                <a:spcPct val="90000"/>
              </a:lnSpc>
            </a:pPr>
            <a:r>
              <a:rPr lang="en-US"/>
              <a:t>If skin condition is not good, delay up to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7-10 days</a:t>
            </a:r>
          </a:p>
          <a:p>
            <a:pPr>
              <a:lnSpc>
                <a:spcPct val="90000"/>
              </a:lnSpc>
            </a:pPr>
            <a:r>
              <a:rPr lang="en-US"/>
              <a:t>Delay more than 2 wks unsatisfactory outcome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Tourniquet trial (RCT)</a:t>
            </a:r>
            <a:br>
              <a:rPr lang="en-US" sz="4000"/>
            </a:br>
            <a:r>
              <a:rPr lang="en-US" sz="3600"/>
              <a:t>Maffulli et al 1993</a:t>
            </a:r>
          </a:p>
        </p:txBody>
      </p:sp>
      <p:graphicFrame>
        <p:nvGraphicFramePr>
          <p:cNvPr id="140319" name="Group 3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646238"/>
                <a:gridCol w="1646237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Number of patients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Possible infection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Frank infection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 +/- 9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 +/- 12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Antiglide plate</a:t>
            </a:r>
          </a:p>
        </p:txBody>
      </p:sp>
      <p:pic>
        <p:nvPicPr>
          <p:cNvPr id="11161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Posterior malleolar fragment</a:t>
            </a:r>
            <a:br>
              <a:rPr lang="en-US" sz="4000"/>
            </a:br>
            <a:r>
              <a:rPr lang="en-US" sz="2800"/>
              <a:t>on lateral x ray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Hartford’s experiment </a:t>
            </a:r>
          </a:p>
          <a:p>
            <a:pPr>
              <a:buFontTx/>
              <a:buNone/>
            </a:pPr>
            <a:r>
              <a:rPr lang="en-US"/>
              <a:t>   </a:t>
            </a:r>
            <a:r>
              <a:rPr lang="en-US" u="sng"/>
              <a:t>size</a:t>
            </a:r>
            <a:r>
              <a:rPr lang="en-US"/>
              <a:t>       </a:t>
            </a:r>
            <a:r>
              <a:rPr lang="en-US" u="sng"/>
              <a:t>Decrease  tibio talar contact area</a:t>
            </a:r>
          </a:p>
          <a:p>
            <a:r>
              <a:rPr lang="en-US"/>
              <a:t>25%                 4% </a:t>
            </a:r>
          </a:p>
          <a:p>
            <a:r>
              <a:rPr lang="en-US"/>
              <a:t>33%               13% </a:t>
            </a:r>
          </a:p>
          <a:p>
            <a:r>
              <a:rPr lang="en-US"/>
              <a:t>50%                22%</a:t>
            </a:r>
          </a:p>
          <a:p>
            <a:endParaRPr lang="en-US"/>
          </a:p>
          <a:p>
            <a:r>
              <a:rPr lang="en-US" sz="1600"/>
              <a:t>Hartford et al 1995 Tibiotalar contact area: contribution of posterior malleolus and deltoid ligament CORR, 320, 182-7</a:t>
            </a:r>
            <a:r>
              <a:rPr lang="en-US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3600"/>
              <a:t>ORIF of Post malleolus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r>
              <a:rPr lang="en-US"/>
              <a:t> fragment more than one-fourth to one-third of the articular surface 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A step – off or gap more than </a:t>
            </a:r>
          </a:p>
          <a:p>
            <a:pPr>
              <a:buFontTx/>
              <a:buNone/>
            </a:pPr>
            <a:r>
              <a:rPr lang="en-US"/>
              <a:t>   2-3mm  after reduction of the lateral and, if present, the medial fractures </a:t>
            </a:r>
          </a:p>
          <a:p>
            <a:pPr>
              <a:buFontTx/>
              <a:buNone/>
            </a:pPr>
            <a:r>
              <a:rPr lang="en-US"/>
              <a:t> </a:t>
            </a:r>
          </a:p>
          <a:p>
            <a:r>
              <a:rPr lang="en-US"/>
              <a:t>Residual posterior subluxation of the talus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Syndesmotic injury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most commonly occurs in </a:t>
            </a:r>
          </a:p>
          <a:p>
            <a:r>
              <a:rPr lang="en-US"/>
              <a:t>   pronation-external rotation (PER), </a:t>
            </a:r>
          </a:p>
          <a:p>
            <a:r>
              <a:rPr lang="en-US"/>
              <a:t>   pronation-abduction (PA), </a:t>
            </a:r>
          </a:p>
          <a:p>
            <a:r>
              <a:rPr lang="en-US"/>
              <a:t>   rarely supination-external rotation (SER)</a:t>
            </a:r>
          </a:p>
          <a:p>
            <a:pPr>
              <a:buFontTx/>
              <a:buNone/>
            </a:pPr>
            <a:r>
              <a:rPr lang="en-US"/>
              <a:t>     (type-C and some type-B injuries)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Syndesmotic injuries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/>
              <a:t> </a:t>
            </a:r>
            <a:r>
              <a:rPr lang="en-US" sz="2800" u="sng"/>
              <a:t>Burns et al., biomechanical study</a:t>
            </a:r>
          </a:p>
          <a:p>
            <a:r>
              <a:rPr lang="en-US" sz="2800"/>
              <a:t>only the syndesmotic ligaments were cut</a:t>
            </a:r>
          </a:p>
          <a:p>
            <a:pPr>
              <a:buFontTx/>
              <a:buNone/>
            </a:pPr>
            <a:r>
              <a:rPr lang="en-US" sz="2800"/>
              <a:t>      - no change in the loading of the ankle </a:t>
            </a:r>
          </a:p>
          <a:p>
            <a:r>
              <a:rPr lang="en-US" sz="2800"/>
              <a:t>both the syndesmotic and the medial ligaments were cut: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- increase in talar shift 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- increase in joint-contact pressure 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- 39 per cent decrease in joint-contact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2800"/>
              <a:t>Medial injury and level of syndesmotic injury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3820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u="sng"/>
              <a:t>no medial injury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 minimum widening of  syndesmosis,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 regardless of the proximal extent of the syndesmotic injury.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 u="sng"/>
              <a:t>Syndesmotic injury less than 3.5cm proximal to the joint: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u="sng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 No changes in the loading characteristics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 u="sng"/>
              <a:t>medial injury + syndesmotic injury more than 4.5 centimeters: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u="sng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 widening of  syndesmosis and changes in the loading of the ankle.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/>
              <a:t>  Boden, S. D et al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/>
              <a:t>  Mechanical considerations for the syndesmosis screw. A cadaver study.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/>
              <a:t>  J. Bone and Joint Surg., 71-A:1548-1555, Dec. 1989.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990600"/>
          </a:xfrm>
        </p:spPr>
        <p:txBody>
          <a:bodyPr/>
          <a:lstStyle/>
          <a:p>
            <a:r>
              <a:rPr lang="en-US" sz="3600" u="sng"/>
              <a:t>Principles of syndesmosis fixation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/>
          </a:p>
          <a:p>
            <a:pPr>
              <a:lnSpc>
                <a:spcPct val="80000"/>
              </a:lnSpc>
            </a:pPr>
            <a:r>
              <a:rPr lang="en-US" sz="1800"/>
              <a:t>Anatomical reduction is necessary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If the fibula is fractured, its length, rotation, and alignment are restored first,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If the medial malleolus is fractured, it should be reduced and fixed as well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The reduction of the tibio fibular joint must be maintained during trans-syndesmotic fixation.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1.5-2cm proximal to plafond, 30</a:t>
            </a:r>
            <a:r>
              <a:rPr lang="en-US" sz="1800" baseline="30000"/>
              <a:t>0 </a:t>
            </a:r>
            <a:r>
              <a:rPr lang="en-US" sz="1800"/>
              <a:t>angle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3.5mm, 4.0mm, 4.5mm cortical or cancellous screws, three or four cortices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Syndesmosis – the controversy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Dorsiflexion of the ankle when fixing the syndesmosis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(Tornetta et al)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Three versus four cortices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Hook test: Which direction, coronal or sagittal?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Candal-Couto JJ et al:    Injury 2004 Aug;35(8):814-8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</a:t>
            </a:r>
          </a:p>
          <a:p>
            <a:pPr>
              <a:lnSpc>
                <a:spcPct val="80000"/>
              </a:lnSpc>
            </a:pPr>
            <a:r>
              <a:rPr lang="en-US" sz="2000"/>
              <a:t>what type of syndesmotic fixation is needed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     eg: k wires, sutures, screws (metal or absorbable), endo buttons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how the patient should be managed postoperatively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Removal of syndesmotic screw</a:t>
            </a:r>
          </a:p>
          <a:p>
            <a:pPr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Syndesmosis fixation</a:t>
            </a:r>
          </a:p>
        </p:txBody>
      </p:sp>
      <p:pic>
        <p:nvPicPr>
          <p:cNvPr id="11469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Syndesmotic injury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 </a:t>
            </a:r>
            <a:r>
              <a:rPr lang="en-US" u="sng"/>
              <a:t>Clinical tests</a:t>
            </a:r>
          </a:p>
          <a:p>
            <a:pPr>
              <a:lnSpc>
                <a:spcPct val="90000"/>
              </a:lnSpc>
            </a:pPr>
            <a:r>
              <a:rPr lang="en-US"/>
              <a:t> Squeeze test, Point test, ER test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 u="sng"/>
              <a:t>Radiographic parameters</a:t>
            </a:r>
            <a:r>
              <a:rPr lang="en-US"/>
              <a:t> 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widening of the medial clear space &gt;4mm</a:t>
            </a:r>
          </a:p>
          <a:p>
            <a:pPr>
              <a:lnSpc>
                <a:spcPct val="90000"/>
              </a:lnSpc>
            </a:pPr>
            <a:r>
              <a:rPr lang="en-US"/>
              <a:t> stress test (medial clear space &gt;4mm)</a:t>
            </a:r>
          </a:p>
          <a:p>
            <a:pPr>
              <a:lnSpc>
                <a:spcPct val="90000"/>
              </a:lnSpc>
            </a:pPr>
            <a:r>
              <a:rPr lang="en-US"/>
              <a:t>MRI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Syndesmotic screw removal?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The syndesmotic screw </a:t>
            </a:r>
            <a:r>
              <a:rPr lang="en-US" sz="2000" b="1" u="sng"/>
              <a:t>prevents</a:t>
            </a:r>
            <a:r>
              <a:rPr lang="en-US" sz="2000"/>
              <a:t> the normal physiologic motion of the fibula, particularly external rotation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Several studies have shown that </a:t>
            </a:r>
            <a:r>
              <a:rPr lang="en-US" sz="2000" u="sng"/>
              <a:t>weight bearing with the syndesmotic screw in place</a:t>
            </a:r>
            <a:r>
              <a:rPr lang="en-US" sz="2000"/>
              <a:t> had </a:t>
            </a:r>
            <a:r>
              <a:rPr lang="en-US" sz="2000" b="1" u="sng"/>
              <a:t>no adverse effects</a:t>
            </a:r>
            <a:r>
              <a:rPr lang="en-US" sz="2000"/>
              <a:t> with no increased incidence of pain or syndesmotic ossification, provided a functional range of motion had been regained.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Others have recommended that the </a:t>
            </a:r>
            <a:r>
              <a:rPr lang="en-US" sz="2000" u="sng"/>
              <a:t>syndesmotic screw be removed before weight bearing</a:t>
            </a:r>
            <a:r>
              <a:rPr lang="en-US" sz="2000"/>
              <a:t> to </a:t>
            </a:r>
            <a:r>
              <a:rPr lang="en-US" sz="2000" b="1" u="sng"/>
              <a:t>restore the physiologic movement</a:t>
            </a:r>
            <a:r>
              <a:rPr lang="en-US" sz="2000"/>
              <a:t> of the fibula and prevent fatigue failure of the screw.</a:t>
            </a:r>
          </a:p>
          <a:p>
            <a:pPr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Syndesmotic fixation</a:t>
            </a:r>
            <a:br>
              <a:rPr lang="en-US" sz="4000"/>
            </a:br>
            <a:r>
              <a:rPr lang="en-US" sz="4000"/>
              <a:t>? ankle in full dorsiflexion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Advocates say : </a:t>
            </a:r>
          </a:p>
          <a:p>
            <a:pPr>
              <a:lnSpc>
                <a:spcPct val="90000"/>
              </a:lnSpc>
            </a:pPr>
            <a:r>
              <a:rPr lang="en-US" sz="2400"/>
              <a:t>to avoid over tightening of the mortise and loss of dorsiflexion postoperatively 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But,  (Tornetta)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the mortise is in its widest position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the fibula is shifted laterally,rotated externally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There is concern that persistent widening  predispose to instability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or delayed mobilisation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   The clinical evidence to support early mobilisation or splinting of any ankle fracture treated operatively is </a:t>
            </a:r>
            <a:r>
              <a:rPr lang="en-US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inconclusive</a:t>
            </a:r>
          </a:p>
          <a:p>
            <a:pPr>
              <a:buFontTx/>
              <a:buNone/>
            </a:pPr>
            <a:endParaRPr lang="en-US" i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endParaRPr lang="en-US" i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1600"/>
              <a:t>Godsiff et al 1993: a comparative study of early motion and immediate plaster splintage after internal fixation of unstable fractures of the ankle. Injury, 24, 529-30</a:t>
            </a:r>
          </a:p>
          <a:p>
            <a:endParaRPr lang="en-US" sz="1600"/>
          </a:p>
          <a:p>
            <a:r>
              <a:rPr lang="en-US" sz="1600"/>
              <a:t>Tropp and Norlin 1995 Ankle performance after ankle fracture: a randomized study of early mobilization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Post op management</a:t>
            </a:r>
            <a:br>
              <a:rPr lang="en-US" sz="3600"/>
            </a:br>
            <a:r>
              <a:rPr lang="en-US" sz="3600"/>
              <a:t>Early mobilisation?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Stable ankle fractures: early mobilisation has got no long term benefit over weight bearing on a cast/brace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Wound problems with early mobilisation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Ankle fractures with deltoid lig injury: no early mobilisation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/>
              <a:t>Special circumstances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u="sng"/>
              <a:t>Diabetes mellitus</a:t>
            </a:r>
            <a:r>
              <a:rPr lang="en-US" sz="2400"/>
              <a:t>: </a:t>
            </a:r>
          </a:p>
          <a:p>
            <a:pPr>
              <a:lnSpc>
                <a:spcPct val="90000"/>
              </a:lnSpc>
            </a:pPr>
            <a:r>
              <a:rPr lang="en-US" sz="2400"/>
              <a:t>often older pts with vascular problems or neuropathy </a:t>
            </a:r>
          </a:p>
          <a:p>
            <a:pPr>
              <a:lnSpc>
                <a:spcPct val="90000"/>
              </a:lnSpc>
            </a:pPr>
            <a:r>
              <a:rPr lang="en-US" sz="2400"/>
              <a:t>Complication rate 40% with relative risk 2.76</a:t>
            </a:r>
          </a:p>
          <a:p>
            <a:pPr>
              <a:lnSpc>
                <a:spcPct val="90000"/>
              </a:lnSpc>
            </a:pPr>
            <a:r>
              <a:rPr lang="en-US" sz="2400"/>
              <a:t>Inadequate reduction and immobilization leads to neuropathic destruction of joint</a:t>
            </a:r>
          </a:p>
          <a:p>
            <a:pPr>
              <a:lnSpc>
                <a:spcPct val="90000"/>
              </a:lnSpc>
            </a:pPr>
            <a:r>
              <a:rPr lang="en-US" sz="2400"/>
              <a:t>Both closed and open methods have role to play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u="sng"/>
              <a:t>Osteoporotic ankle fractures:</a:t>
            </a:r>
          </a:p>
          <a:p>
            <a:pPr>
              <a:lnSpc>
                <a:spcPct val="90000"/>
              </a:lnSpc>
            </a:pPr>
            <a:r>
              <a:rPr lang="en-US" sz="2400"/>
              <a:t>Antiglide plate</a:t>
            </a:r>
          </a:p>
          <a:p>
            <a:pPr>
              <a:lnSpc>
                <a:spcPct val="90000"/>
              </a:lnSpc>
            </a:pPr>
            <a:r>
              <a:rPr lang="en-US" sz="2400"/>
              <a:t>Hooked fibular plate and tibia-pro-fibula screws</a:t>
            </a:r>
          </a:p>
          <a:p>
            <a:pPr>
              <a:lnSpc>
                <a:spcPct val="90000"/>
              </a:lnSpc>
            </a:pPr>
            <a:r>
              <a:rPr lang="en-US" sz="2400"/>
              <a:t>Locking plates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u="sng"/>
              <a:t>Open fractures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u="sng"/>
              <a:t>Sudek’s osteodystrophy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Outcome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Poor outcome if:</a:t>
            </a:r>
          </a:p>
          <a:p>
            <a:pPr>
              <a:lnSpc>
                <a:spcPct val="90000"/>
              </a:lnSpc>
            </a:pPr>
            <a:r>
              <a:rPr lang="en-US" sz="2400"/>
              <a:t>Large medial space</a:t>
            </a:r>
          </a:p>
          <a:p>
            <a:pPr>
              <a:lnSpc>
                <a:spcPct val="90000"/>
              </a:lnSpc>
            </a:pPr>
            <a:r>
              <a:rPr lang="en-US" sz="2400"/>
              <a:t>Large post malleolar fracture with step</a:t>
            </a:r>
          </a:p>
          <a:p>
            <a:pPr>
              <a:lnSpc>
                <a:spcPct val="90000"/>
              </a:lnSpc>
            </a:pPr>
            <a:r>
              <a:rPr lang="en-US" sz="2400"/>
              <a:t>Delayed surgery &gt;2 wks</a:t>
            </a:r>
          </a:p>
          <a:p>
            <a:pPr>
              <a:lnSpc>
                <a:spcPct val="90000"/>
              </a:lnSpc>
            </a:pPr>
            <a:r>
              <a:rPr lang="en-US" sz="2400"/>
              <a:t>Missed or improperly treated syndesmotic injury</a:t>
            </a:r>
          </a:p>
          <a:p>
            <a:pPr>
              <a:lnSpc>
                <a:spcPct val="90000"/>
              </a:lnSpc>
            </a:pPr>
            <a:r>
              <a:rPr lang="en-US" sz="2400"/>
              <a:t>Elderly females have less satisfactory results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Commonly used outcome measures:</a:t>
            </a:r>
          </a:p>
          <a:p>
            <a:pPr>
              <a:lnSpc>
                <a:spcPct val="90000"/>
              </a:lnSpc>
            </a:pPr>
            <a:r>
              <a:rPr lang="en-US" sz="2400"/>
              <a:t>AOFAS ankle score (Kitioka et al 1994)</a:t>
            </a:r>
          </a:p>
          <a:p>
            <a:pPr>
              <a:lnSpc>
                <a:spcPct val="90000"/>
              </a:lnSpc>
            </a:pPr>
            <a:r>
              <a:rPr lang="en-US" sz="2400"/>
              <a:t>Olerud and Molander score (CORR, 1986)</a:t>
            </a:r>
          </a:p>
          <a:p>
            <a:pPr>
              <a:lnSpc>
                <a:spcPct val="90000"/>
              </a:lnSpc>
            </a:pPr>
            <a:r>
              <a:rPr lang="en-US" sz="2400"/>
              <a:t>SF36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Factors associated with failure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u="sng"/>
              <a:t>Patient factors</a:t>
            </a:r>
            <a:r>
              <a:rPr lang="en-US" sz="2000"/>
              <a:t>:</a:t>
            </a:r>
          </a:p>
          <a:p>
            <a:pPr>
              <a:lnSpc>
                <a:spcPct val="90000"/>
              </a:lnSpc>
            </a:pPr>
            <a:r>
              <a:rPr lang="en-US" sz="2000"/>
              <a:t> non compliance</a:t>
            </a:r>
          </a:p>
          <a:p>
            <a:pPr>
              <a:lnSpc>
                <a:spcPct val="90000"/>
              </a:lnSpc>
            </a:pPr>
            <a:r>
              <a:rPr lang="en-US" sz="2000"/>
              <a:t>systemic medical conditions</a:t>
            </a:r>
          </a:p>
          <a:p>
            <a:pPr>
              <a:lnSpc>
                <a:spcPct val="90000"/>
              </a:lnSpc>
            </a:pPr>
            <a:r>
              <a:rPr lang="en-US" sz="2000"/>
              <a:t>Obesity</a:t>
            </a:r>
          </a:p>
          <a:p>
            <a:pPr>
              <a:lnSpc>
                <a:spcPct val="90000"/>
              </a:lnSpc>
            </a:pPr>
            <a:r>
              <a:rPr lang="en-US" sz="2000"/>
              <a:t>substance abuse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u="sng"/>
              <a:t>Factors associated with Fracture</a:t>
            </a:r>
            <a:r>
              <a:rPr lang="en-US" sz="2000"/>
              <a:t>: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Instability</a:t>
            </a:r>
          </a:p>
          <a:p>
            <a:pPr>
              <a:lnSpc>
                <a:spcPct val="90000"/>
              </a:lnSpc>
            </a:pPr>
            <a:r>
              <a:rPr lang="en-US" sz="2000"/>
              <a:t>soft tissue damage</a:t>
            </a:r>
          </a:p>
          <a:p>
            <a:pPr>
              <a:lnSpc>
                <a:spcPct val="90000"/>
              </a:lnSpc>
            </a:pPr>
            <a:r>
              <a:rPr lang="en-US" sz="2000"/>
              <a:t>soft tissue interposition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u="sng"/>
              <a:t>Technical factors:</a:t>
            </a:r>
            <a:r>
              <a:rPr lang="en-US" sz="200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inadequate reduction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poor casting and molding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improper type or duration of immobilization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u="sng"/>
              <a:t>Clinical follow up</a:t>
            </a:r>
            <a:r>
              <a:rPr lang="en-US" sz="2000"/>
              <a:t>: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infrequent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inadequate radiographs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indecisions about change of treatment</a:t>
            </a:r>
          </a:p>
          <a:p>
            <a:pPr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Complications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Mal union</a:t>
            </a:r>
          </a:p>
          <a:p>
            <a:r>
              <a:rPr lang="en-US"/>
              <a:t>Non union</a:t>
            </a:r>
          </a:p>
          <a:p>
            <a:r>
              <a:rPr lang="en-US"/>
              <a:t>Wound problems:</a:t>
            </a:r>
          </a:p>
          <a:p>
            <a:pPr>
              <a:buFontTx/>
              <a:buNone/>
            </a:pPr>
            <a:r>
              <a:rPr lang="en-US"/>
              <a:t>    Oedema, prolonged Tq time, poor handling/dissection, wound closure without tension; </a:t>
            </a:r>
          </a:p>
          <a:p>
            <a:pPr>
              <a:buFontTx/>
              <a:buNone/>
            </a:pPr>
            <a:r>
              <a:rPr lang="en-US"/>
              <a:t>   haematoma;  </a:t>
            </a:r>
          </a:p>
          <a:p>
            <a:pPr>
              <a:buFontTx/>
              <a:buNone/>
            </a:pPr>
            <a:r>
              <a:rPr lang="en-US"/>
              <a:t>   constrictive dressings. </a:t>
            </a:r>
          </a:p>
          <a:p>
            <a:pPr>
              <a:buFontTx/>
              <a:buNone/>
            </a:pP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Complications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u="sng"/>
              <a:t>Degenerative changes:</a:t>
            </a:r>
          </a:p>
          <a:p>
            <a:pPr>
              <a:lnSpc>
                <a:spcPct val="90000"/>
              </a:lnSpc>
            </a:pPr>
            <a:r>
              <a:rPr lang="en-US" sz="2800"/>
              <a:t>   10% of fractures that were </a:t>
            </a:r>
            <a:r>
              <a:rPr lang="en-US" sz="2800" u="sng"/>
              <a:t>adequately reduced</a:t>
            </a:r>
            <a:r>
              <a:rPr lang="en-US" sz="2800"/>
              <a:t> </a:t>
            </a:r>
          </a:p>
          <a:p>
            <a:pPr>
              <a:lnSpc>
                <a:spcPct val="90000"/>
              </a:lnSpc>
            </a:pPr>
            <a:r>
              <a:rPr lang="en-US" sz="2800"/>
              <a:t>   85% of those </a:t>
            </a:r>
            <a:r>
              <a:rPr lang="en-US" sz="2800" u="sng"/>
              <a:t>inadequately reduced</a:t>
            </a:r>
          </a:p>
          <a:p>
            <a:pPr>
              <a:lnSpc>
                <a:spcPct val="90000"/>
              </a:lnSpc>
            </a:pPr>
            <a:r>
              <a:rPr lang="en-US" sz="2800"/>
              <a:t>   radiographic changes were usually present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  within 18 months of injury.</a:t>
            </a:r>
          </a:p>
          <a:p>
            <a:pPr>
              <a:lnSpc>
                <a:spcPct val="90000"/>
              </a:lnSpc>
            </a:pPr>
            <a:r>
              <a:rPr lang="en-US" sz="2800"/>
              <a:t>  Considering the </a:t>
            </a:r>
            <a:r>
              <a:rPr lang="en-US" sz="2800" u="sng"/>
              <a:t>frequency of ligament and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 </a:t>
            </a:r>
            <a:r>
              <a:rPr lang="en-US" sz="2800" u="sng"/>
              <a:t>bony injuries involving the ankle</a:t>
            </a:r>
            <a:r>
              <a:rPr lang="en-US" sz="2800"/>
              <a:t>, the incidence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 of degenerative arthritis of the ankle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 </a:t>
            </a:r>
            <a:r>
              <a:rPr lang="en-US" sz="2800" b="1" u="sng"/>
              <a:t>surprisingly low</a:t>
            </a:r>
            <a:r>
              <a:rPr lang="en-US" sz="280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Complications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Heterotopic bone  after injuries to the syndesmosis :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vary from a few islands of bone to complete synostosis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Osteochondral fractures of the talus can occur after any type of injury to the ankle, including "simple sprains."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Pitfalls</a:t>
            </a:r>
            <a:br>
              <a:rPr lang="en-US" sz="4000"/>
            </a:br>
            <a:r>
              <a:rPr lang="en-US" sz="4000"/>
              <a:t>Experiments vs real life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u="sng"/>
              <a:t>variables involved in producing an injury</a:t>
            </a:r>
          </a:p>
          <a:p>
            <a:r>
              <a:rPr lang="en-US" sz="2800"/>
              <a:t>dynamic forces of muscles</a:t>
            </a:r>
          </a:p>
          <a:p>
            <a:endParaRPr lang="en-US" sz="2800"/>
          </a:p>
          <a:p>
            <a:r>
              <a:rPr lang="en-US" sz="2800"/>
              <a:t>different magnitudes and rates of loading</a:t>
            </a:r>
          </a:p>
          <a:p>
            <a:endParaRPr lang="en-US" sz="2800"/>
          </a:p>
          <a:p>
            <a:r>
              <a:rPr lang="en-US" sz="2800"/>
              <a:t>different degrees of weight bearing</a:t>
            </a:r>
          </a:p>
          <a:p>
            <a:endParaRPr lang="en-US" sz="2800"/>
          </a:p>
          <a:p>
            <a:r>
              <a:rPr lang="en-US" sz="2800"/>
              <a:t>differences in the quality of bone and soft tissues 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1500" dirty="0">
                <a:solidFill>
                  <a:srgbClr val="FF0000"/>
                </a:solidFill>
              </a:rPr>
              <a:t>Thank you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DR.M.M.NAGAR</a:t>
            </a:r>
          </a:p>
          <a:p>
            <a:r>
              <a:rPr lang="en-US" dirty="0" smtClean="0"/>
              <a:t>M.S.(ORTHO;) L.L.B.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2467</TotalTime>
  <Words>1887</Words>
  <Application>Microsoft PowerPoint</Application>
  <PresentationFormat>On-screen Show (4:3)</PresentationFormat>
  <Paragraphs>420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Wingdings</vt:lpstr>
      <vt:lpstr>Default Design</vt:lpstr>
      <vt:lpstr>Ankle Fractures </vt:lpstr>
      <vt:lpstr>Ankle fractures</vt:lpstr>
      <vt:lpstr>Ankle fractures</vt:lpstr>
      <vt:lpstr>Special investigations</vt:lpstr>
      <vt:lpstr>Classification</vt:lpstr>
      <vt:lpstr>Lauge - Hansen classification</vt:lpstr>
      <vt:lpstr>Supination Adduction (SA)</vt:lpstr>
      <vt:lpstr>Supination External rotation (SER) 45-65%</vt:lpstr>
      <vt:lpstr>Pronation Abduction (PA)</vt:lpstr>
      <vt:lpstr>Pronation External Rotation (PER)</vt:lpstr>
      <vt:lpstr>Slide 11</vt:lpstr>
      <vt:lpstr>Weber classification</vt:lpstr>
      <vt:lpstr>Correlation between the two</vt:lpstr>
      <vt:lpstr>Management</vt:lpstr>
      <vt:lpstr>Surgeon’s  judgment</vt:lpstr>
      <vt:lpstr>Management priorities</vt:lpstr>
      <vt:lpstr>Goals of treatment  of Ankle fractures</vt:lpstr>
      <vt:lpstr>Conservative vs operative Stable fractures</vt:lpstr>
      <vt:lpstr>Conservative vs operative Unstable fractures</vt:lpstr>
      <vt:lpstr>Isolated lateral malleolar #s Mobilise or POP?</vt:lpstr>
      <vt:lpstr>Displaced fractures Conservative vs Operative treatment</vt:lpstr>
      <vt:lpstr>Displaced # Conservative vs operative</vt:lpstr>
      <vt:lpstr>Stability </vt:lpstr>
      <vt:lpstr>Instability</vt:lpstr>
      <vt:lpstr>Incongruity</vt:lpstr>
      <vt:lpstr>Early vs delayed operation</vt:lpstr>
      <vt:lpstr>Tourniquet trial (RCT) Maffulli et al 1993</vt:lpstr>
      <vt:lpstr>Antiglide plate</vt:lpstr>
      <vt:lpstr>Posterior malleolar fragment on lateral x ray</vt:lpstr>
      <vt:lpstr>ORIF of Post malleolus</vt:lpstr>
      <vt:lpstr>Syndesmotic injury</vt:lpstr>
      <vt:lpstr>Syndesmotic injuries</vt:lpstr>
      <vt:lpstr>Medial injury and level of syndesmotic injury</vt:lpstr>
      <vt:lpstr>Principles of syndesmosis fixation</vt:lpstr>
      <vt:lpstr>Syndesmosis – the controversy</vt:lpstr>
      <vt:lpstr>Syndesmosis fixation</vt:lpstr>
      <vt:lpstr>Syndesmotic injury</vt:lpstr>
      <vt:lpstr>Syndesmotic screw removal?</vt:lpstr>
      <vt:lpstr>Syndesmotic fixation ? ankle in full dorsiflexion</vt:lpstr>
      <vt:lpstr>Early or delayed mobilisation</vt:lpstr>
      <vt:lpstr>Post op management Early mobilisation?</vt:lpstr>
      <vt:lpstr>Special circumstances</vt:lpstr>
      <vt:lpstr>Outcome</vt:lpstr>
      <vt:lpstr>Factors associated with failure</vt:lpstr>
      <vt:lpstr>Complications</vt:lpstr>
      <vt:lpstr>Complications</vt:lpstr>
      <vt:lpstr>Complications</vt:lpstr>
      <vt:lpstr>Pitfalls Experiments vs real life</vt:lpstr>
      <vt:lpstr>Thank you</vt:lpstr>
    </vt:vector>
  </TitlesOfParts>
  <Company> Nightingale close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Ankle Fractures</dc:title>
  <dc:creator> Pulavarti</dc:creator>
  <cp:lastModifiedBy>samsung</cp:lastModifiedBy>
  <cp:revision>41</cp:revision>
  <dcterms:created xsi:type="dcterms:W3CDTF">2005-04-01T18:41:49Z</dcterms:created>
  <dcterms:modified xsi:type="dcterms:W3CDTF">2012-04-17T19:09:25Z</dcterms:modified>
</cp:coreProperties>
</file>