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2516" y="402082"/>
            <a:ext cx="7998967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2516" y="1540509"/>
            <a:ext cx="3535679" cy="450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A8C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654294"/>
            <a:ext cx="9144000" cy="2203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4751832"/>
            <a:ext cx="9144000" cy="2106295"/>
          </a:xfrm>
          <a:custGeom>
            <a:avLst/>
            <a:gdLst/>
            <a:ahLst/>
            <a:cxnLst/>
            <a:rect l="l" t="t" r="r" b="b"/>
            <a:pathLst>
              <a:path w="9144000" h="2106295">
                <a:moveTo>
                  <a:pt x="0" y="1692935"/>
                </a:moveTo>
                <a:lnTo>
                  <a:pt x="0" y="2106166"/>
                </a:lnTo>
                <a:lnTo>
                  <a:pt x="9144000" y="2106166"/>
                </a:lnTo>
                <a:lnTo>
                  <a:pt x="9144000" y="1751575"/>
                </a:lnTo>
                <a:lnTo>
                  <a:pt x="2266828" y="1751575"/>
                </a:lnTo>
                <a:lnTo>
                  <a:pt x="1613553" y="1744157"/>
                </a:lnTo>
                <a:lnTo>
                  <a:pt x="0" y="1692935"/>
                </a:lnTo>
                <a:close/>
              </a:path>
              <a:path w="9144000" h="2106295">
                <a:moveTo>
                  <a:pt x="9144000" y="0"/>
                </a:moveTo>
                <a:lnTo>
                  <a:pt x="8953853" y="89691"/>
                </a:lnTo>
                <a:lnTo>
                  <a:pt x="8464392" y="314371"/>
                </a:lnTo>
                <a:lnTo>
                  <a:pt x="8055839" y="494221"/>
                </a:lnTo>
                <a:lnTo>
                  <a:pt x="7664254" y="659074"/>
                </a:lnTo>
                <a:lnTo>
                  <a:pt x="7341069" y="788898"/>
                </a:lnTo>
                <a:lnTo>
                  <a:pt x="7028467" y="908526"/>
                </a:lnTo>
                <a:lnTo>
                  <a:pt x="6775423" y="1000703"/>
                </a:lnTo>
                <a:lnTo>
                  <a:pt x="6528624" y="1086284"/>
                </a:lnTo>
                <a:lnTo>
                  <a:pt x="6287566" y="1165488"/>
                </a:lnTo>
                <a:lnTo>
                  <a:pt x="6051747" y="1238535"/>
                </a:lnTo>
                <a:lnTo>
                  <a:pt x="5820664" y="1305646"/>
                </a:lnTo>
                <a:lnTo>
                  <a:pt x="5593815" y="1367040"/>
                </a:lnTo>
                <a:lnTo>
                  <a:pt x="5415046" y="1412187"/>
                </a:lnTo>
                <a:lnTo>
                  <a:pt x="5238407" y="1453928"/>
                </a:lnTo>
                <a:lnTo>
                  <a:pt x="5063642" y="1492375"/>
                </a:lnTo>
                <a:lnTo>
                  <a:pt x="4890493" y="1527643"/>
                </a:lnTo>
                <a:lnTo>
                  <a:pt x="4718701" y="1559842"/>
                </a:lnTo>
                <a:lnTo>
                  <a:pt x="4548012" y="1589086"/>
                </a:lnTo>
                <a:lnTo>
                  <a:pt x="4335806" y="1621657"/>
                </a:lnTo>
                <a:lnTo>
                  <a:pt x="4124415" y="1650005"/>
                </a:lnTo>
                <a:lnTo>
                  <a:pt x="3913339" y="1674351"/>
                </a:lnTo>
                <a:lnTo>
                  <a:pt x="3702072" y="1694915"/>
                </a:lnTo>
                <a:lnTo>
                  <a:pt x="3490114" y="1711916"/>
                </a:lnTo>
                <a:lnTo>
                  <a:pt x="3234143" y="1727924"/>
                </a:lnTo>
                <a:lnTo>
                  <a:pt x="2975583" y="1739498"/>
                </a:lnTo>
                <a:lnTo>
                  <a:pt x="2669499" y="1747904"/>
                </a:lnTo>
                <a:lnTo>
                  <a:pt x="2266828" y="1751575"/>
                </a:lnTo>
                <a:lnTo>
                  <a:pt x="9144000" y="17515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219" y="193675"/>
            <a:ext cx="8163560" cy="1275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8403" y="1545310"/>
            <a:ext cx="8267192" cy="4068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17-Feb-24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764" y="-2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B7B8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4654294"/>
              <a:ext cx="9144000" cy="2203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751832"/>
              <a:ext cx="9144000" cy="2106295"/>
            </a:xfrm>
            <a:custGeom>
              <a:avLst/>
              <a:gdLst/>
              <a:ahLst/>
              <a:cxnLst/>
              <a:rect l="l" t="t" r="r" b="b"/>
              <a:pathLst>
                <a:path w="9144000" h="2106295">
                  <a:moveTo>
                    <a:pt x="0" y="1692935"/>
                  </a:moveTo>
                  <a:lnTo>
                    <a:pt x="0" y="2106166"/>
                  </a:lnTo>
                  <a:lnTo>
                    <a:pt x="9144000" y="2106166"/>
                  </a:lnTo>
                  <a:lnTo>
                    <a:pt x="9144000" y="1751575"/>
                  </a:lnTo>
                  <a:lnTo>
                    <a:pt x="2266828" y="1751575"/>
                  </a:lnTo>
                  <a:lnTo>
                    <a:pt x="1613553" y="1744157"/>
                  </a:lnTo>
                  <a:lnTo>
                    <a:pt x="0" y="1692935"/>
                  </a:lnTo>
                  <a:close/>
                </a:path>
                <a:path w="9144000" h="2106295">
                  <a:moveTo>
                    <a:pt x="9144000" y="0"/>
                  </a:moveTo>
                  <a:lnTo>
                    <a:pt x="8953853" y="89691"/>
                  </a:lnTo>
                  <a:lnTo>
                    <a:pt x="8464392" y="314371"/>
                  </a:lnTo>
                  <a:lnTo>
                    <a:pt x="8055839" y="494221"/>
                  </a:lnTo>
                  <a:lnTo>
                    <a:pt x="7664254" y="659074"/>
                  </a:lnTo>
                  <a:lnTo>
                    <a:pt x="7341069" y="788898"/>
                  </a:lnTo>
                  <a:lnTo>
                    <a:pt x="7028467" y="908526"/>
                  </a:lnTo>
                  <a:lnTo>
                    <a:pt x="6775423" y="1000703"/>
                  </a:lnTo>
                  <a:lnTo>
                    <a:pt x="6528624" y="1086284"/>
                  </a:lnTo>
                  <a:lnTo>
                    <a:pt x="6287566" y="1165488"/>
                  </a:lnTo>
                  <a:lnTo>
                    <a:pt x="6051747" y="1238535"/>
                  </a:lnTo>
                  <a:lnTo>
                    <a:pt x="5820664" y="1305646"/>
                  </a:lnTo>
                  <a:lnTo>
                    <a:pt x="5593815" y="1367040"/>
                  </a:lnTo>
                  <a:lnTo>
                    <a:pt x="5415046" y="1412187"/>
                  </a:lnTo>
                  <a:lnTo>
                    <a:pt x="5238407" y="1453928"/>
                  </a:lnTo>
                  <a:lnTo>
                    <a:pt x="5063642" y="1492375"/>
                  </a:lnTo>
                  <a:lnTo>
                    <a:pt x="4890493" y="1527643"/>
                  </a:lnTo>
                  <a:lnTo>
                    <a:pt x="4718701" y="1559842"/>
                  </a:lnTo>
                  <a:lnTo>
                    <a:pt x="4548012" y="1589086"/>
                  </a:lnTo>
                  <a:lnTo>
                    <a:pt x="4335806" y="1621657"/>
                  </a:lnTo>
                  <a:lnTo>
                    <a:pt x="4124415" y="1650005"/>
                  </a:lnTo>
                  <a:lnTo>
                    <a:pt x="3913339" y="1674351"/>
                  </a:lnTo>
                  <a:lnTo>
                    <a:pt x="3702072" y="1694915"/>
                  </a:lnTo>
                  <a:lnTo>
                    <a:pt x="3490114" y="1711916"/>
                  </a:lnTo>
                  <a:lnTo>
                    <a:pt x="3234143" y="1727924"/>
                  </a:lnTo>
                  <a:lnTo>
                    <a:pt x="2975583" y="1739498"/>
                  </a:lnTo>
                  <a:lnTo>
                    <a:pt x="2669499" y="1747904"/>
                  </a:lnTo>
                  <a:lnTo>
                    <a:pt x="2266828" y="1751575"/>
                  </a:lnTo>
                  <a:lnTo>
                    <a:pt x="9144000" y="17515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1568" y="0"/>
              <a:ext cx="1932431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object 8"/>
            <p:cNvSpPr/>
            <p:nvPr/>
          </p:nvSpPr>
          <p:spPr>
            <a:xfrm>
              <a:off x="7315200" y="0"/>
              <a:ext cx="1828800" cy="6858000"/>
            </a:xfrm>
            <a:custGeom>
              <a:avLst/>
              <a:gdLst/>
              <a:ahLst/>
              <a:cxnLst/>
              <a:rect l="l" t="t" r="r" b="b"/>
              <a:pathLst>
                <a:path w="1828800" h="6858000">
                  <a:moveTo>
                    <a:pt x="0" y="0"/>
                  </a:moveTo>
                  <a:lnTo>
                    <a:pt x="37678" y="52510"/>
                  </a:lnTo>
                  <a:lnTo>
                    <a:pt x="74692" y="105059"/>
                  </a:lnTo>
                  <a:lnTo>
                    <a:pt x="111045" y="157642"/>
                  </a:lnTo>
                  <a:lnTo>
                    <a:pt x="146740" y="210258"/>
                  </a:lnTo>
                  <a:lnTo>
                    <a:pt x="181781" y="262903"/>
                  </a:lnTo>
                  <a:lnTo>
                    <a:pt x="216173" y="315574"/>
                  </a:lnTo>
                  <a:lnTo>
                    <a:pt x="249918" y="368268"/>
                  </a:lnTo>
                  <a:lnTo>
                    <a:pt x="283022" y="420982"/>
                  </a:lnTo>
                  <a:lnTo>
                    <a:pt x="315488" y="473715"/>
                  </a:lnTo>
                  <a:lnTo>
                    <a:pt x="347319" y="526461"/>
                  </a:lnTo>
                  <a:lnTo>
                    <a:pt x="378519" y="579219"/>
                  </a:lnTo>
                  <a:lnTo>
                    <a:pt x="409092" y="631986"/>
                  </a:lnTo>
                  <a:lnTo>
                    <a:pt x="439043" y="684758"/>
                  </a:lnTo>
                  <a:lnTo>
                    <a:pt x="468375" y="737534"/>
                  </a:lnTo>
                  <a:lnTo>
                    <a:pt x="497091" y="790309"/>
                  </a:lnTo>
                  <a:lnTo>
                    <a:pt x="525196" y="843081"/>
                  </a:lnTo>
                  <a:lnTo>
                    <a:pt x="552693" y="895847"/>
                  </a:lnTo>
                  <a:lnTo>
                    <a:pt x="579586" y="948604"/>
                  </a:lnTo>
                  <a:lnTo>
                    <a:pt x="605880" y="1001349"/>
                  </a:lnTo>
                  <a:lnTo>
                    <a:pt x="631577" y="1054080"/>
                  </a:lnTo>
                  <a:lnTo>
                    <a:pt x="656682" y="1106792"/>
                  </a:lnTo>
                  <a:lnTo>
                    <a:pt x="681198" y="1159484"/>
                  </a:lnTo>
                  <a:lnTo>
                    <a:pt x="705130" y="1212153"/>
                  </a:lnTo>
                  <a:lnTo>
                    <a:pt x="728481" y="1264795"/>
                  </a:lnTo>
                  <a:lnTo>
                    <a:pt x="751256" y="1317407"/>
                  </a:lnTo>
                  <a:lnTo>
                    <a:pt x="773457" y="1369987"/>
                  </a:lnTo>
                  <a:lnTo>
                    <a:pt x="795088" y="1422532"/>
                  </a:lnTo>
                  <a:lnTo>
                    <a:pt x="816155" y="1475038"/>
                  </a:lnTo>
                  <a:lnTo>
                    <a:pt x="836659" y="1527504"/>
                  </a:lnTo>
                  <a:lnTo>
                    <a:pt x="856606" y="1579925"/>
                  </a:lnTo>
                  <a:lnTo>
                    <a:pt x="875999" y="1632299"/>
                  </a:lnTo>
                  <a:lnTo>
                    <a:pt x="894841" y="1684623"/>
                  </a:lnTo>
                  <a:lnTo>
                    <a:pt x="913138" y="1736895"/>
                  </a:lnTo>
                  <a:lnTo>
                    <a:pt x="930891" y="1789110"/>
                  </a:lnTo>
                  <a:lnTo>
                    <a:pt x="948107" y="1841267"/>
                  </a:lnTo>
                  <a:lnTo>
                    <a:pt x="964787" y="1893362"/>
                  </a:lnTo>
                  <a:lnTo>
                    <a:pt x="980936" y="1945392"/>
                  </a:lnTo>
                  <a:lnTo>
                    <a:pt x="996558" y="1997355"/>
                  </a:lnTo>
                  <a:lnTo>
                    <a:pt x="1011657" y="2049248"/>
                  </a:lnTo>
                  <a:lnTo>
                    <a:pt x="1026237" y="2101067"/>
                  </a:lnTo>
                  <a:lnTo>
                    <a:pt x="1040300" y="2152809"/>
                  </a:lnTo>
                  <a:lnTo>
                    <a:pt x="1053852" y="2204473"/>
                  </a:lnTo>
                  <a:lnTo>
                    <a:pt x="1066896" y="2256054"/>
                  </a:lnTo>
                  <a:lnTo>
                    <a:pt x="1079436" y="2307550"/>
                  </a:lnTo>
                  <a:lnTo>
                    <a:pt x="1091475" y="2358958"/>
                  </a:lnTo>
                  <a:lnTo>
                    <a:pt x="1103018" y="2410275"/>
                  </a:lnTo>
                  <a:lnTo>
                    <a:pt x="1114068" y="2461498"/>
                  </a:lnTo>
                  <a:lnTo>
                    <a:pt x="1124629" y="2512625"/>
                  </a:lnTo>
                  <a:lnTo>
                    <a:pt x="1134705" y="2563651"/>
                  </a:lnTo>
                  <a:lnTo>
                    <a:pt x="1144300" y="2614575"/>
                  </a:lnTo>
                  <a:lnTo>
                    <a:pt x="1153418" y="2665393"/>
                  </a:lnTo>
                  <a:lnTo>
                    <a:pt x="1162062" y="2716103"/>
                  </a:lnTo>
                  <a:lnTo>
                    <a:pt x="1170236" y="2766701"/>
                  </a:lnTo>
                  <a:lnTo>
                    <a:pt x="1177945" y="2817185"/>
                  </a:lnTo>
                  <a:lnTo>
                    <a:pt x="1185192" y="2867551"/>
                  </a:lnTo>
                  <a:lnTo>
                    <a:pt x="1191980" y="2917797"/>
                  </a:lnTo>
                  <a:lnTo>
                    <a:pt x="1198314" y="2967920"/>
                  </a:lnTo>
                  <a:lnTo>
                    <a:pt x="1204197" y="3017916"/>
                  </a:lnTo>
                  <a:lnTo>
                    <a:pt x="1209634" y="3067784"/>
                  </a:lnTo>
                  <a:lnTo>
                    <a:pt x="1214628" y="3117520"/>
                  </a:lnTo>
                  <a:lnTo>
                    <a:pt x="1219183" y="3167120"/>
                  </a:lnTo>
                  <a:lnTo>
                    <a:pt x="1223302" y="3216583"/>
                  </a:lnTo>
                  <a:lnTo>
                    <a:pt x="1226990" y="3265905"/>
                  </a:lnTo>
                  <a:lnTo>
                    <a:pt x="1230251" y="3315083"/>
                  </a:lnTo>
                  <a:lnTo>
                    <a:pt x="1233088" y="3364115"/>
                  </a:lnTo>
                  <a:lnTo>
                    <a:pt x="1235505" y="3412997"/>
                  </a:lnTo>
                  <a:lnTo>
                    <a:pt x="1237506" y="3461726"/>
                  </a:lnTo>
                  <a:lnTo>
                    <a:pt x="1239095" y="3510300"/>
                  </a:lnTo>
                  <a:lnTo>
                    <a:pt x="1240275" y="3558716"/>
                  </a:lnTo>
                  <a:lnTo>
                    <a:pt x="1241051" y="3606970"/>
                  </a:lnTo>
                  <a:lnTo>
                    <a:pt x="1241426" y="3655060"/>
                  </a:lnTo>
                  <a:lnTo>
                    <a:pt x="1241404" y="3702983"/>
                  </a:lnTo>
                  <a:lnTo>
                    <a:pt x="1240989" y="3750736"/>
                  </a:lnTo>
                  <a:lnTo>
                    <a:pt x="1240185" y="3798316"/>
                  </a:lnTo>
                  <a:lnTo>
                    <a:pt x="1238995" y="3845719"/>
                  </a:lnTo>
                  <a:lnTo>
                    <a:pt x="1237424" y="3892944"/>
                  </a:lnTo>
                  <a:lnTo>
                    <a:pt x="1235475" y="3939987"/>
                  </a:lnTo>
                  <a:lnTo>
                    <a:pt x="1233152" y="3986846"/>
                  </a:lnTo>
                  <a:lnTo>
                    <a:pt x="1230459" y="4033516"/>
                  </a:lnTo>
                  <a:lnTo>
                    <a:pt x="1227400" y="4079996"/>
                  </a:lnTo>
                  <a:lnTo>
                    <a:pt x="1223979" y="4126283"/>
                  </a:lnTo>
                  <a:lnTo>
                    <a:pt x="1220198" y="4172373"/>
                  </a:lnTo>
                  <a:lnTo>
                    <a:pt x="1216063" y="4218264"/>
                  </a:lnTo>
                  <a:lnTo>
                    <a:pt x="1211578" y="4263952"/>
                  </a:lnTo>
                  <a:lnTo>
                    <a:pt x="1206745" y="4309435"/>
                  </a:lnTo>
                  <a:lnTo>
                    <a:pt x="1201568" y="4354710"/>
                  </a:lnTo>
                  <a:lnTo>
                    <a:pt x="1196053" y="4399773"/>
                  </a:lnTo>
                  <a:lnTo>
                    <a:pt x="1190201" y="4444623"/>
                  </a:lnTo>
                  <a:lnTo>
                    <a:pt x="1184018" y="4489256"/>
                  </a:lnTo>
                  <a:lnTo>
                    <a:pt x="1177507" y="4533668"/>
                  </a:lnTo>
                  <a:lnTo>
                    <a:pt x="1170672" y="4577858"/>
                  </a:lnTo>
                  <a:lnTo>
                    <a:pt x="1163517" y="4621822"/>
                  </a:lnTo>
                  <a:lnTo>
                    <a:pt x="1156045" y="4665558"/>
                  </a:lnTo>
                  <a:lnTo>
                    <a:pt x="1148260" y="4709062"/>
                  </a:lnTo>
                  <a:lnTo>
                    <a:pt x="1140167" y="4752331"/>
                  </a:lnTo>
                  <a:lnTo>
                    <a:pt x="1131769" y="4795362"/>
                  </a:lnTo>
                  <a:lnTo>
                    <a:pt x="1123069" y="4838154"/>
                  </a:lnTo>
                  <a:lnTo>
                    <a:pt x="1114073" y="4880702"/>
                  </a:lnTo>
                  <a:lnTo>
                    <a:pt x="1104783" y="4923003"/>
                  </a:lnTo>
                  <a:lnTo>
                    <a:pt x="1095203" y="4965056"/>
                  </a:lnTo>
                  <a:lnTo>
                    <a:pt x="1085337" y="5006856"/>
                  </a:lnTo>
                  <a:lnTo>
                    <a:pt x="1075190" y="5048401"/>
                  </a:lnTo>
                  <a:lnTo>
                    <a:pt x="1064764" y="5089688"/>
                  </a:lnTo>
                  <a:lnTo>
                    <a:pt x="1054064" y="5130715"/>
                  </a:lnTo>
                  <a:lnTo>
                    <a:pt x="1043094" y="5171477"/>
                  </a:lnTo>
                  <a:lnTo>
                    <a:pt x="1031857" y="5211973"/>
                  </a:lnTo>
                  <a:lnTo>
                    <a:pt x="1020357" y="5252199"/>
                  </a:lnTo>
                  <a:lnTo>
                    <a:pt x="1008598" y="5292152"/>
                  </a:lnTo>
                  <a:lnTo>
                    <a:pt x="996584" y="5331829"/>
                  </a:lnTo>
                  <a:lnTo>
                    <a:pt x="984319" y="5371228"/>
                  </a:lnTo>
                  <a:lnTo>
                    <a:pt x="971806" y="5410346"/>
                  </a:lnTo>
                  <a:lnTo>
                    <a:pt x="959049" y="5449179"/>
                  </a:lnTo>
                  <a:lnTo>
                    <a:pt x="946053" y="5487725"/>
                  </a:lnTo>
                  <a:lnTo>
                    <a:pt x="932821" y="5525981"/>
                  </a:lnTo>
                  <a:lnTo>
                    <a:pt x="919356" y="5563944"/>
                  </a:lnTo>
                  <a:lnTo>
                    <a:pt x="905664" y="5601610"/>
                  </a:lnTo>
                  <a:lnTo>
                    <a:pt x="891746" y="5638977"/>
                  </a:lnTo>
                  <a:lnTo>
                    <a:pt x="877608" y="5676043"/>
                  </a:lnTo>
                  <a:lnTo>
                    <a:pt x="863253" y="5712803"/>
                  </a:lnTo>
                  <a:lnTo>
                    <a:pt x="848686" y="5749256"/>
                  </a:lnTo>
                  <a:lnTo>
                    <a:pt x="833909" y="5785398"/>
                  </a:lnTo>
                  <a:lnTo>
                    <a:pt x="818926" y="5821227"/>
                  </a:lnTo>
                  <a:lnTo>
                    <a:pt x="803742" y="5856738"/>
                  </a:lnTo>
                  <a:lnTo>
                    <a:pt x="788361" y="5891930"/>
                  </a:lnTo>
                  <a:lnTo>
                    <a:pt x="772785" y="5926800"/>
                  </a:lnTo>
                  <a:lnTo>
                    <a:pt x="741068" y="5995560"/>
                  </a:lnTo>
                  <a:lnTo>
                    <a:pt x="708622" y="6062996"/>
                  </a:lnTo>
                  <a:lnTo>
                    <a:pt x="675477" y="6129082"/>
                  </a:lnTo>
                  <a:lnTo>
                    <a:pt x="641663" y="6193797"/>
                  </a:lnTo>
                  <a:lnTo>
                    <a:pt x="607212" y="6257116"/>
                  </a:lnTo>
                  <a:lnTo>
                    <a:pt x="572155" y="6319017"/>
                  </a:lnTo>
                  <a:lnTo>
                    <a:pt x="536521" y="6379475"/>
                  </a:lnTo>
                  <a:lnTo>
                    <a:pt x="500341" y="6438468"/>
                  </a:lnTo>
                  <a:lnTo>
                    <a:pt x="463647" y="6495971"/>
                  </a:lnTo>
                  <a:lnTo>
                    <a:pt x="426469" y="6551962"/>
                  </a:lnTo>
                  <a:lnTo>
                    <a:pt x="388836" y="6606417"/>
                  </a:lnTo>
                  <a:lnTo>
                    <a:pt x="350781" y="6659313"/>
                  </a:lnTo>
                  <a:lnTo>
                    <a:pt x="312334" y="6710625"/>
                  </a:lnTo>
                  <a:lnTo>
                    <a:pt x="273525" y="6760331"/>
                  </a:lnTo>
                  <a:lnTo>
                    <a:pt x="234385" y="6808408"/>
                  </a:lnTo>
                  <a:lnTo>
                    <a:pt x="194945" y="6854831"/>
                  </a:lnTo>
                  <a:lnTo>
                    <a:pt x="1828800" y="6857999"/>
                  </a:lnTo>
                  <a:lnTo>
                    <a:pt x="1828800" y="14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4654294"/>
              <a:ext cx="9144000" cy="2203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4751832"/>
              <a:ext cx="9144000" cy="2106295"/>
            </a:xfrm>
            <a:custGeom>
              <a:avLst/>
              <a:gdLst/>
              <a:ahLst/>
              <a:cxnLst/>
              <a:rect l="l" t="t" r="r" b="b"/>
              <a:pathLst>
                <a:path w="9144000" h="2106295">
                  <a:moveTo>
                    <a:pt x="0" y="1692935"/>
                  </a:moveTo>
                  <a:lnTo>
                    <a:pt x="0" y="2106166"/>
                  </a:lnTo>
                  <a:lnTo>
                    <a:pt x="9144000" y="2106166"/>
                  </a:lnTo>
                  <a:lnTo>
                    <a:pt x="9144000" y="1751575"/>
                  </a:lnTo>
                  <a:lnTo>
                    <a:pt x="2266828" y="1751575"/>
                  </a:lnTo>
                  <a:lnTo>
                    <a:pt x="1613553" y="1744157"/>
                  </a:lnTo>
                  <a:lnTo>
                    <a:pt x="0" y="1692935"/>
                  </a:lnTo>
                  <a:close/>
                </a:path>
                <a:path w="9144000" h="2106295">
                  <a:moveTo>
                    <a:pt x="9144000" y="0"/>
                  </a:moveTo>
                  <a:lnTo>
                    <a:pt x="8953853" y="89691"/>
                  </a:lnTo>
                  <a:lnTo>
                    <a:pt x="8464392" y="314371"/>
                  </a:lnTo>
                  <a:lnTo>
                    <a:pt x="8055839" y="494221"/>
                  </a:lnTo>
                  <a:lnTo>
                    <a:pt x="7664254" y="659074"/>
                  </a:lnTo>
                  <a:lnTo>
                    <a:pt x="7341069" y="788898"/>
                  </a:lnTo>
                  <a:lnTo>
                    <a:pt x="7028467" y="908526"/>
                  </a:lnTo>
                  <a:lnTo>
                    <a:pt x="6775423" y="1000703"/>
                  </a:lnTo>
                  <a:lnTo>
                    <a:pt x="6528624" y="1086284"/>
                  </a:lnTo>
                  <a:lnTo>
                    <a:pt x="6287566" y="1165488"/>
                  </a:lnTo>
                  <a:lnTo>
                    <a:pt x="6051747" y="1238535"/>
                  </a:lnTo>
                  <a:lnTo>
                    <a:pt x="5820664" y="1305646"/>
                  </a:lnTo>
                  <a:lnTo>
                    <a:pt x="5593815" y="1367040"/>
                  </a:lnTo>
                  <a:lnTo>
                    <a:pt x="5415046" y="1412187"/>
                  </a:lnTo>
                  <a:lnTo>
                    <a:pt x="5238407" y="1453928"/>
                  </a:lnTo>
                  <a:lnTo>
                    <a:pt x="5063642" y="1492375"/>
                  </a:lnTo>
                  <a:lnTo>
                    <a:pt x="4890493" y="1527643"/>
                  </a:lnTo>
                  <a:lnTo>
                    <a:pt x="4718701" y="1559842"/>
                  </a:lnTo>
                  <a:lnTo>
                    <a:pt x="4548012" y="1589086"/>
                  </a:lnTo>
                  <a:lnTo>
                    <a:pt x="4335806" y="1621657"/>
                  </a:lnTo>
                  <a:lnTo>
                    <a:pt x="4124415" y="1650005"/>
                  </a:lnTo>
                  <a:lnTo>
                    <a:pt x="3913339" y="1674351"/>
                  </a:lnTo>
                  <a:lnTo>
                    <a:pt x="3702072" y="1694915"/>
                  </a:lnTo>
                  <a:lnTo>
                    <a:pt x="3490114" y="1711916"/>
                  </a:lnTo>
                  <a:lnTo>
                    <a:pt x="3234143" y="1727924"/>
                  </a:lnTo>
                  <a:lnTo>
                    <a:pt x="2975583" y="1739498"/>
                  </a:lnTo>
                  <a:lnTo>
                    <a:pt x="2669499" y="1747904"/>
                  </a:lnTo>
                  <a:lnTo>
                    <a:pt x="2266828" y="1751575"/>
                  </a:lnTo>
                  <a:lnTo>
                    <a:pt x="9144000" y="17515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01511" y="0"/>
              <a:ext cx="3142488" cy="6857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05144" y="0"/>
              <a:ext cx="3039110" cy="6858000"/>
            </a:xfrm>
            <a:custGeom>
              <a:avLst/>
              <a:gdLst/>
              <a:ahLst/>
              <a:cxnLst/>
              <a:rect l="l" t="t" r="r" b="b"/>
              <a:pathLst>
                <a:path w="3039109" h="6858000">
                  <a:moveTo>
                    <a:pt x="0" y="0"/>
                  </a:moveTo>
                  <a:lnTo>
                    <a:pt x="43715" y="43490"/>
                  </a:lnTo>
                  <a:lnTo>
                    <a:pt x="86826" y="87102"/>
                  </a:lnTo>
                  <a:lnTo>
                    <a:pt x="129335" y="130832"/>
                  </a:lnTo>
                  <a:lnTo>
                    <a:pt x="171243" y="174676"/>
                  </a:lnTo>
                  <a:lnTo>
                    <a:pt x="212553" y="218633"/>
                  </a:lnTo>
                  <a:lnTo>
                    <a:pt x="253267" y="262698"/>
                  </a:lnTo>
                  <a:lnTo>
                    <a:pt x="293387" y="306869"/>
                  </a:lnTo>
                  <a:lnTo>
                    <a:pt x="332915" y="351144"/>
                  </a:lnTo>
                  <a:lnTo>
                    <a:pt x="371853" y="395519"/>
                  </a:lnTo>
                  <a:lnTo>
                    <a:pt x="410204" y="439991"/>
                  </a:lnTo>
                  <a:lnTo>
                    <a:pt x="447969" y="484558"/>
                  </a:lnTo>
                  <a:lnTo>
                    <a:pt x="485150" y="529216"/>
                  </a:lnTo>
                  <a:lnTo>
                    <a:pt x="521750" y="573962"/>
                  </a:lnTo>
                  <a:lnTo>
                    <a:pt x="557770" y="618794"/>
                  </a:lnTo>
                  <a:lnTo>
                    <a:pt x="593214" y="663709"/>
                  </a:lnTo>
                  <a:lnTo>
                    <a:pt x="628082" y="708703"/>
                  </a:lnTo>
                  <a:lnTo>
                    <a:pt x="662378" y="753774"/>
                  </a:lnTo>
                  <a:lnTo>
                    <a:pt x="696102" y="798919"/>
                  </a:lnTo>
                  <a:lnTo>
                    <a:pt x="729258" y="844135"/>
                  </a:lnTo>
                  <a:lnTo>
                    <a:pt x="761847" y="889419"/>
                  </a:lnTo>
                  <a:lnTo>
                    <a:pt x="793871" y="934768"/>
                  </a:lnTo>
                  <a:lnTo>
                    <a:pt x="825333" y="980179"/>
                  </a:lnTo>
                  <a:lnTo>
                    <a:pt x="856235" y="1025649"/>
                  </a:lnTo>
                  <a:lnTo>
                    <a:pt x="886579" y="1071175"/>
                  </a:lnTo>
                  <a:lnTo>
                    <a:pt x="916366" y="1116755"/>
                  </a:lnTo>
                  <a:lnTo>
                    <a:pt x="945599" y="1162385"/>
                  </a:lnTo>
                  <a:lnTo>
                    <a:pt x="974281" y="1208063"/>
                  </a:lnTo>
                  <a:lnTo>
                    <a:pt x="1002412" y="1253785"/>
                  </a:lnTo>
                  <a:lnTo>
                    <a:pt x="1029996" y="1299548"/>
                  </a:lnTo>
                  <a:lnTo>
                    <a:pt x="1057034" y="1345351"/>
                  </a:lnTo>
                  <a:lnTo>
                    <a:pt x="1083529" y="1391189"/>
                  </a:lnTo>
                  <a:lnTo>
                    <a:pt x="1109482" y="1437060"/>
                  </a:lnTo>
                  <a:lnTo>
                    <a:pt x="1134896" y="1482960"/>
                  </a:lnTo>
                  <a:lnTo>
                    <a:pt x="1159773" y="1528888"/>
                  </a:lnTo>
                  <a:lnTo>
                    <a:pt x="1184115" y="1574840"/>
                  </a:lnTo>
                  <a:lnTo>
                    <a:pt x="1207923" y="1620812"/>
                  </a:lnTo>
                  <a:lnTo>
                    <a:pt x="1231201" y="1666803"/>
                  </a:lnTo>
                  <a:lnTo>
                    <a:pt x="1253950" y="1712809"/>
                  </a:lnTo>
                  <a:lnTo>
                    <a:pt x="1276173" y="1758828"/>
                  </a:lnTo>
                  <a:lnTo>
                    <a:pt x="1297870" y="1804855"/>
                  </a:lnTo>
                  <a:lnTo>
                    <a:pt x="1319046" y="1850889"/>
                  </a:lnTo>
                  <a:lnTo>
                    <a:pt x="1339701" y="1896927"/>
                  </a:lnTo>
                  <a:lnTo>
                    <a:pt x="1359838" y="1942965"/>
                  </a:lnTo>
                  <a:lnTo>
                    <a:pt x="1379458" y="1989001"/>
                  </a:lnTo>
                  <a:lnTo>
                    <a:pt x="1398565" y="2035031"/>
                  </a:lnTo>
                  <a:lnTo>
                    <a:pt x="1417160" y="2081053"/>
                  </a:lnTo>
                  <a:lnTo>
                    <a:pt x="1435244" y="2127064"/>
                  </a:lnTo>
                  <a:lnTo>
                    <a:pt x="1452821" y="2173061"/>
                  </a:lnTo>
                  <a:lnTo>
                    <a:pt x="1469893" y="2219040"/>
                  </a:lnTo>
                  <a:lnTo>
                    <a:pt x="1486461" y="2265000"/>
                  </a:lnTo>
                  <a:lnTo>
                    <a:pt x="1502527" y="2310937"/>
                  </a:lnTo>
                  <a:lnTo>
                    <a:pt x="1518095" y="2356848"/>
                  </a:lnTo>
                  <a:lnTo>
                    <a:pt x="1533165" y="2402730"/>
                  </a:lnTo>
                  <a:lnTo>
                    <a:pt x="1547740" y="2448581"/>
                  </a:lnTo>
                  <a:lnTo>
                    <a:pt x="1561822" y="2494397"/>
                  </a:lnTo>
                  <a:lnTo>
                    <a:pt x="1575413" y="2540175"/>
                  </a:lnTo>
                  <a:lnTo>
                    <a:pt x="1588515" y="2585913"/>
                  </a:lnTo>
                  <a:lnTo>
                    <a:pt x="1601131" y="2631607"/>
                  </a:lnTo>
                  <a:lnTo>
                    <a:pt x="1613262" y="2677255"/>
                  </a:lnTo>
                  <a:lnTo>
                    <a:pt x="1624911" y="2722854"/>
                  </a:lnTo>
                  <a:lnTo>
                    <a:pt x="1636079" y="2768400"/>
                  </a:lnTo>
                  <a:lnTo>
                    <a:pt x="1646769" y="2813892"/>
                  </a:lnTo>
                  <a:lnTo>
                    <a:pt x="1656983" y="2859325"/>
                  </a:lnTo>
                  <a:lnTo>
                    <a:pt x="1666722" y="2904697"/>
                  </a:lnTo>
                  <a:lnTo>
                    <a:pt x="1675990" y="2950005"/>
                  </a:lnTo>
                  <a:lnTo>
                    <a:pt x="1684788" y="2995247"/>
                  </a:lnTo>
                  <a:lnTo>
                    <a:pt x="1693119" y="3040418"/>
                  </a:lnTo>
                  <a:lnTo>
                    <a:pt x="1700983" y="3085517"/>
                  </a:lnTo>
                  <a:lnTo>
                    <a:pt x="1708385" y="3130540"/>
                  </a:lnTo>
                  <a:lnTo>
                    <a:pt x="1715324" y="3175484"/>
                  </a:lnTo>
                  <a:lnTo>
                    <a:pt x="1721805" y="3220347"/>
                  </a:lnTo>
                  <a:lnTo>
                    <a:pt x="1727828" y="3265126"/>
                  </a:lnTo>
                  <a:lnTo>
                    <a:pt x="1733396" y="3309817"/>
                  </a:lnTo>
                  <a:lnTo>
                    <a:pt x="1738511" y="3354417"/>
                  </a:lnTo>
                  <a:lnTo>
                    <a:pt x="1743176" y="3398925"/>
                  </a:lnTo>
                  <a:lnTo>
                    <a:pt x="1747391" y="3443336"/>
                  </a:lnTo>
                  <a:lnTo>
                    <a:pt x="1751160" y="3487648"/>
                  </a:lnTo>
                  <a:lnTo>
                    <a:pt x="1754484" y="3531858"/>
                  </a:lnTo>
                  <a:lnTo>
                    <a:pt x="1757366" y="3575963"/>
                  </a:lnTo>
                  <a:lnTo>
                    <a:pt x="1759807" y="3619960"/>
                  </a:lnTo>
                  <a:lnTo>
                    <a:pt x="1761810" y="3663846"/>
                  </a:lnTo>
                  <a:lnTo>
                    <a:pt x="1763377" y="3707618"/>
                  </a:lnTo>
                  <a:lnTo>
                    <a:pt x="1764510" y="3751274"/>
                  </a:lnTo>
                  <a:lnTo>
                    <a:pt x="1765211" y="3794810"/>
                  </a:lnTo>
                  <a:lnTo>
                    <a:pt x="1765483" y="3838223"/>
                  </a:lnTo>
                  <a:lnTo>
                    <a:pt x="1765326" y="3881511"/>
                  </a:lnTo>
                  <a:lnTo>
                    <a:pt x="1764744" y="3924670"/>
                  </a:lnTo>
                  <a:lnTo>
                    <a:pt x="1763738" y="3967698"/>
                  </a:lnTo>
                  <a:lnTo>
                    <a:pt x="1762311" y="4010592"/>
                  </a:lnTo>
                  <a:lnTo>
                    <a:pt x="1760465" y="4053348"/>
                  </a:lnTo>
                  <a:lnTo>
                    <a:pt x="1758201" y="4095964"/>
                  </a:lnTo>
                  <a:lnTo>
                    <a:pt x="1755522" y="4138437"/>
                  </a:lnTo>
                  <a:lnTo>
                    <a:pt x="1752430" y="4180764"/>
                  </a:lnTo>
                  <a:lnTo>
                    <a:pt x="1748928" y="4222942"/>
                  </a:lnTo>
                  <a:lnTo>
                    <a:pt x="1745016" y="4264969"/>
                  </a:lnTo>
                  <a:lnTo>
                    <a:pt x="1740698" y="4306840"/>
                  </a:lnTo>
                  <a:lnTo>
                    <a:pt x="1735976" y="4348553"/>
                  </a:lnTo>
                  <a:lnTo>
                    <a:pt x="1730850" y="4390106"/>
                  </a:lnTo>
                  <a:lnTo>
                    <a:pt x="1725325" y="4431495"/>
                  </a:lnTo>
                  <a:lnTo>
                    <a:pt x="1719401" y="4472718"/>
                  </a:lnTo>
                  <a:lnTo>
                    <a:pt x="1713081" y="4513771"/>
                  </a:lnTo>
                  <a:lnTo>
                    <a:pt x="1706367" y="4554651"/>
                  </a:lnTo>
                  <a:lnTo>
                    <a:pt x="1699261" y="4595357"/>
                  </a:lnTo>
                  <a:lnTo>
                    <a:pt x="1691766" y="4635884"/>
                  </a:lnTo>
                  <a:lnTo>
                    <a:pt x="1683882" y="4676229"/>
                  </a:lnTo>
                  <a:lnTo>
                    <a:pt x="1675613" y="4716391"/>
                  </a:lnTo>
                  <a:lnTo>
                    <a:pt x="1666960" y="4756365"/>
                  </a:lnTo>
                  <a:lnTo>
                    <a:pt x="1657926" y="4796150"/>
                  </a:lnTo>
                  <a:lnTo>
                    <a:pt x="1648513" y="4835741"/>
                  </a:lnTo>
                  <a:lnTo>
                    <a:pt x="1638722" y="4875137"/>
                  </a:lnTo>
                  <a:lnTo>
                    <a:pt x="1628556" y="4914333"/>
                  </a:lnTo>
                  <a:lnTo>
                    <a:pt x="1618018" y="4953328"/>
                  </a:lnTo>
                  <a:lnTo>
                    <a:pt x="1607108" y="4992119"/>
                  </a:lnTo>
                  <a:lnTo>
                    <a:pt x="1595830" y="5030701"/>
                  </a:lnTo>
                  <a:lnTo>
                    <a:pt x="1584185" y="5069073"/>
                  </a:lnTo>
                  <a:lnTo>
                    <a:pt x="1572175" y="5107232"/>
                  </a:lnTo>
                  <a:lnTo>
                    <a:pt x="1559803" y="5145174"/>
                  </a:lnTo>
                  <a:lnTo>
                    <a:pt x="1547070" y="5182897"/>
                  </a:lnTo>
                  <a:lnTo>
                    <a:pt x="1533979" y="5220398"/>
                  </a:lnTo>
                  <a:lnTo>
                    <a:pt x="1520532" y="5257673"/>
                  </a:lnTo>
                  <a:lnTo>
                    <a:pt x="1506731" y="5294720"/>
                  </a:lnTo>
                  <a:lnTo>
                    <a:pt x="1492578" y="5331536"/>
                  </a:lnTo>
                  <a:lnTo>
                    <a:pt x="1478076" y="5368119"/>
                  </a:lnTo>
                  <a:lnTo>
                    <a:pt x="1463225" y="5404464"/>
                  </a:lnTo>
                  <a:lnTo>
                    <a:pt x="1448029" y="5440569"/>
                  </a:lnTo>
                  <a:lnTo>
                    <a:pt x="1432489" y="5476432"/>
                  </a:lnTo>
                  <a:lnTo>
                    <a:pt x="1416608" y="5512048"/>
                  </a:lnTo>
                  <a:lnTo>
                    <a:pt x="1400388" y="5547416"/>
                  </a:lnTo>
                  <a:lnTo>
                    <a:pt x="1383830" y="5582533"/>
                  </a:lnTo>
                  <a:lnTo>
                    <a:pt x="1366937" y="5617395"/>
                  </a:lnTo>
                  <a:lnTo>
                    <a:pt x="1349711" y="5651999"/>
                  </a:lnTo>
                  <a:lnTo>
                    <a:pt x="1332155" y="5686344"/>
                  </a:lnTo>
                  <a:lnTo>
                    <a:pt x="1314269" y="5720424"/>
                  </a:lnTo>
                  <a:lnTo>
                    <a:pt x="1296057" y="5754239"/>
                  </a:lnTo>
                  <a:lnTo>
                    <a:pt x="1277520" y="5787784"/>
                  </a:lnTo>
                  <a:lnTo>
                    <a:pt x="1258661" y="5821058"/>
                  </a:lnTo>
                  <a:lnTo>
                    <a:pt x="1239481" y="5854056"/>
                  </a:lnTo>
                  <a:lnTo>
                    <a:pt x="1200169" y="5919215"/>
                  </a:lnTo>
                  <a:lnTo>
                    <a:pt x="1159601" y="5983239"/>
                  </a:lnTo>
                  <a:lnTo>
                    <a:pt x="1117794" y="6046104"/>
                  </a:lnTo>
                  <a:lnTo>
                    <a:pt x="1074763" y="6107787"/>
                  </a:lnTo>
                  <a:lnTo>
                    <a:pt x="1030528" y="6168264"/>
                  </a:lnTo>
                  <a:lnTo>
                    <a:pt x="985103" y="6227512"/>
                  </a:lnTo>
                  <a:lnTo>
                    <a:pt x="938506" y="6285508"/>
                  </a:lnTo>
                  <a:lnTo>
                    <a:pt x="890754" y="6342227"/>
                  </a:lnTo>
                  <a:lnTo>
                    <a:pt x="841864" y="6397646"/>
                  </a:lnTo>
                  <a:lnTo>
                    <a:pt x="791852" y="6451743"/>
                  </a:lnTo>
                  <a:lnTo>
                    <a:pt x="740735" y="6504493"/>
                  </a:lnTo>
                  <a:lnTo>
                    <a:pt x="688531" y="6555873"/>
                  </a:lnTo>
                  <a:lnTo>
                    <a:pt x="635256" y="6605859"/>
                  </a:lnTo>
                  <a:lnTo>
                    <a:pt x="580926" y="6654429"/>
                  </a:lnTo>
                  <a:lnTo>
                    <a:pt x="525559" y="6701559"/>
                  </a:lnTo>
                  <a:lnTo>
                    <a:pt x="469172" y="6747224"/>
                  </a:lnTo>
                  <a:lnTo>
                    <a:pt x="411781" y="6791403"/>
                  </a:lnTo>
                  <a:lnTo>
                    <a:pt x="353403" y="6834071"/>
                  </a:lnTo>
                  <a:lnTo>
                    <a:pt x="323850" y="6854831"/>
                  </a:lnTo>
                  <a:lnTo>
                    <a:pt x="3038855" y="6857999"/>
                  </a:lnTo>
                  <a:lnTo>
                    <a:pt x="3038855" y="14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752600" y="3810000"/>
            <a:ext cx="525780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60" dirty="0" smtClean="0">
                <a:latin typeface="Georgia"/>
                <a:cs typeface="Georgia"/>
              </a:rPr>
              <a:t>Dr.</a:t>
            </a:r>
            <a:r>
              <a:rPr lang="en-US" sz="2800" spc="-60" dirty="0" smtClean="0">
                <a:latin typeface="Georgia"/>
                <a:cs typeface="Georgia"/>
              </a:rPr>
              <a:t> </a:t>
            </a:r>
            <a:r>
              <a:rPr lang="en-US" sz="2800" spc="-60" dirty="0" err="1" smtClean="0">
                <a:latin typeface="Georgia"/>
                <a:cs typeface="Georgia"/>
              </a:rPr>
              <a:t>Irfan</a:t>
            </a:r>
            <a:r>
              <a:rPr lang="en-US" sz="2800" spc="-60" dirty="0" smtClean="0">
                <a:latin typeface="Georgia"/>
                <a:cs typeface="Georgia"/>
              </a:rPr>
              <a:t> </a:t>
            </a:r>
            <a:r>
              <a:rPr lang="en-US" sz="2800" spc="-60" dirty="0" err="1" smtClean="0">
                <a:latin typeface="Georgia"/>
                <a:cs typeface="Georgia"/>
              </a:rPr>
              <a:t>Hussain</a:t>
            </a:r>
            <a:r>
              <a:rPr lang="en-US" sz="2800" spc="-60" dirty="0" smtClean="0">
                <a:latin typeface="Georgia"/>
                <a:cs typeface="Georgia"/>
              </a:rPr>
              <a:t>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spc="-60" dirty="0" smtClean="0">
                <a:latin typeface="Georgia"/>
                <a:cs typeface="Georgia"/>
              </a:rPr>
              <a:t>( Assistant Professor)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spc="-60" dirty="0" smtClean="0">
                <a:latin typeface="Georgia"/>
                <a:cs typeface="Georgia"/>
              </a:rPr>
              <a:t>Department of Orthopaedics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358265" y="1143000"/>
            <a:ext cx="604647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/>
              <a:t>Acetabular</a:t>
            </a:r>
            <a:r>
              <a:rPr sz="5400" spc="-65" dirty="0"/>
              <a:t> </a:t>
            </a:r>
            <a:r>
              <a:rPr sz="5400" dirty="0"/>
              <a:t>Fracture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07530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Introduction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6976109" cy="350583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Elderly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pt.-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Due to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fall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As isolated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injury</a:t>
            </a:r>
            <a:endParaRPr sz="2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Font typeface="Wingdings"/>
              <a:buChar char=""/>
            </a:pPr>
            <a:endParaRPr sz="385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40" dirty="0">
                <a:latin typeface="Arial"/>
                <a:cs typeface="Arial"/>
              </a:rPr>
              <a:t>Younger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pt.-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0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spc="-60" dirty="0">
                <a:latin typeface="Arial"/>
                <a:cs typeface="Arial"/>
              </a:rPr>
              <a:t>MVA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High incidence of major associated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injuries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2164" y="1371600"/>
            <a:ext cx="4021835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3291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Anatomy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572516" y="1276858"/>
            <a:ext cx="4606290" cy="52012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96875" marR="5080" indent="-384810" algn="just">
              <a:lnSpc>
                <a:spcPct val="90000"/>
              </a:lnSpc>
              <a:spcBef>
                <a:spcPts val="430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Can be conceptualized as  being </a:t>
            </a:r>
            <a:r>
              <a:rPr sz="2800" dirty="0">
                <a:latin typeface="Arial"/>
                <a:cs typeface="Arial"/>
              </a:rPr>
              <a:t>built from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essentially  </a:t>
            </a:r>
            <a:r>
              <a:rPr sz="2800" b="1" spc="-5" dirty="0">
                <a:latin typeface="Arial"/>
                <a:cs typeface="Arial"/>
              </a:rPr>
              <a:t>six </a:t>
            </a:r>
            <a:r>
              <a:rPr sz="2800" dirty="0">
                <a:latin typeface="Arial"/>
                <a:cs typeface="Arial"/>
              </a:rPr>
              <a:t>principal</a:t>
            </a:r>
            <a:r>
              <a:rPr sz="2800" spc="-5" dirty="0">
                <a:latin typeface="Arial"/>
                <a:cs typeface="Arial"/>
              </a:rPr>
              <a:t> components</a:t>
            </a:r>
            <a:endParaRPr sz="28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05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Anterior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column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285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Posterior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column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Anterior wall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Posterior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wall</a:t>
            </a:r>
            <a:endParaRPr sz="2400">
              <a:latin typeface="Arial"/>
              <a:cs typeface="Arial"/>
            </a:endParaRPr>
          </a:p>
          <a:p>
            <a:pPr marL="698500" marR="237490" lvl="1" indent="-274320">
              <a:lnSpc>
                <a:spcPts val="2590"/>
              </a:lnSpc>
              <a:spcBef>
                <a:spcPts val="615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Acetabular dome or </a:t>
            </a:r>
            <a:r>
              <a:rPr sz="2400" dirty="0">
                <a:latin typeface="Arial"/>
                <a:cs typeface="Arial"/>
              </a:rPr>
              <a:t>tectum  </a:t>
            </a:r>
            <a:r>
              <a:rPr sz="2400" spc="-5" dirty="0">
                <a:latin typeface="Arial"/>
                <a:cs typeface="Arial"/>
              </a:rPr>
              <a:t>(Latin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roof)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254"/>
              </a:spcBef>
              <a:buClr>
                <a:srgbClr val="6D9FAF"/>
              </a:buClr>
              <a:buSzPct val="89583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Medial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wall</a:t>
            </a:r>
            <a:endParaRPr sz="2400">
              <a:latin typeface="Arial"/>
              <a:cs typeface="Arial"/>
            </a:endParaRPr>
          </a:p>
          <a:p>
            <a:pPr marL="396875" marR="157480" indent="-384810">
              <a:lnSpc>
                <a:spcPts val="3020"/>
              </a:lnSpc>
              <a:spcBef>
                <a:spcPts val="705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Provides coverage to  approximately </a:t>
            </a:r>
            <a:r>
              <a:rPr sz="2800" spc="5" dirty="0">
                <a:latin typeface="Arial"/>
                <a:cs typeface="Arial"/>
              </a:rPr>
              <a:t>170° </a:t>
            </a:r>
            <a:r>
              <a:rPr sz="2800" spc="-5" dirty="0">
                <a:latin typeface="Arial"/>
                <a:cs typeface="Arial"/>
              </a:rPr>
              <a:t>of the  femoral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head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800" y="2057400"/>
            <a:ext cx="2743199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3291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Anatomy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572516" y="1529002"/>
            <a:ext cx="5935345" cy="430212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Incomplete </a:t>
            </a:r>
            <a:r>
              <a:rPr sz="3000" dirty="0">
                <a:latin typeface="Arial"/>
                <a:cs typeface="Arial"/>
              </a:rPr>
              <a:t>hemispherical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socket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i="1" dirty="0">
                <a:latin typeface="Arial"/>
                <a:cs typeface="Arial"/>
              </a:rPr>
              <a:t>Inverted horse-shoe</a:t>
            </a:r>
            <a:r>
              <a:rPr sz="2600" i="1" spc="-3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shaped</a:t>
            </a:r>
            <a:endParaRPr sz="26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sz="2600" b="1" dirty="0">
                <a:latin typeface="Arial"/>
                <a:cs typeface="Arial"/>
              </a:rPr>
              <a:t>articular</a:t>
            </a:r>
            <a:r>
              <a:rPr sz="2600" b="1" spc="-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surface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i="1" dirty="0">
                <a:latin typeface="Arial"/>
                <a:cs typeface="Arial"/>
              </a:rPr>
              <a:t>Non articulating </a:t>
            </a:r>
            <a:r>
              <a:rPr sz="2600" b="1" spc="-5" dirty="0">
                <a:latin typeface="Arial"/>
                <a:cs typeface="Arial"/>
              </a:rPr>
              <a:t>cotyloid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fossa</a:t>
            </a:r>
            <a:r>
              <a:rPr sz="2600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396875" marR="157480" indent="-384810">
              <a:lnSpc>
                <a:spcPct val="100000"/>
              </a:lnSpc>
              <a:spcBef>
                <a:spcPts val="70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articular surface </a:t>
            </a:r>
            <a:r>
              <a:rPr sz="3000" dirty="0">
                <a:latin typeface="Arial"/>
                <a:cs typeface="Arial"/>
              </a:rPr>
              <a:t>is  </a:t>
            </a:r>
            <a:r>
              <a:rPr sz="3000" spc="-5" dirty="0">
                <a:latin typeface="Arial"/>
                <a:cs typeface="Arial"/>
              </a:rPr>
              <a:t>composed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and supported by  two columns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bone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(described  by </a:t>
            </a:r>
            <a:r>
              <a:rPr sz="3000" i="1" spc="-5" dirty="0">
                <a:latin typeface="Arial"/>
                <a:cs typeface="Arial"/>
              </a:rPr>
              <a:t>Letournel and Judet</a:t>
            </a:r>
            <a:r>
              <a:rPr sz="3000" spc="-5" dirty="0">
                <a:latin typeface="Arial"/>
                <a:cs typeface="Arial"/>
              </a:rPr>
              <a:t>) </a:t>
            </a:r>
            <a:r>
              <a:rPr sz="3000" dirty="0">
                <a:latin typeface="Arial"/>
                <a:cs typeface="Arial"/>
              </a:rPr>
              <a:t>as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an</a:t>
            </a:r>
            <a:endParaRPr sz="3000">
              <a:latin typeface="Arial"/>
              <a:cs typeface="Arial"/>
            </a:endParaRPr>
          </a:p>
          <a:p>
            <a:pPr marL="396875">
              <a:lnSpc>
                <a:spcPct val="100000"/>
              </a:lnSpc>
              <a:spcBef>
                <a:spcPts val="5"/>
              </a:spcBef>
            </a:pPr>
            <a:r>
              <a:rPr sz="3000" b="1" dirty="0">
                <a:latin typeface="Arial"/>
                <a:cs typeface="Arial"/>
              </a:rPr>
              <a:t>inverted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‘Y’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24400" y="838200"/>
            <a:ext cx="4114800" cy="6019800"/>
            <a:chOff x="4724400" y="838200"/>
            <a:chExt cx="4114800" cy="6019800"/>
          </a:xfrm>
        </p:grpSpPr>
        <p:sp>
          <p:nvSpPr>
            <p:cNvPr id="3" name="object 3"/>
            <p:cNvSpPr/>
            <p:nvPr/>
          </p:nvSpPr>
          <p:spPr>
            <a:xfrm>
              <a:off x="4724400" y="838200"/>
              <a:ext cx="2482596" cy="3429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24400" y="4190998"/>
              <a:ext cx="4114800" cy="2666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0219" y="0"/>
            <a:ext cx="6415405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Column theory of Judet</a:t>
            </a:r>
            <a:r>
              <a:rPr spc="-165" dirty="0"/>
              <a:t> </a:t>
            </a:r>
            <a:r>
              <a:rPr spc="-5" dirty="0"/>
              <a:t>and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0219" y="564641"/>
            <a:ext cx="2198370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dirty="0">
                <a:latin typeface="Arial"/>
                <a:cs typeface="Arial"/>
              </a:rPr>
              <a:t>Letournel</a:t>
            </a:r>
            <a:endParaRPr sz="4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516" y="843880"/>
            <a:ext cx="3835400" cy="476123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47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Anterior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column</a:t>
            </a:r>
            <a:endParaRPr sz="3000">
              <a:latin typeface="Arial"/>
              <a:cs typeface="Arial"/>
            </a:endParaRPr>
          </a:p>
          <a:p>
            <a:pPr marL="698500" marR="5080" lvl="1" indent="-274320">
              <a:lnSpc>
                <a:spcPct val="90000"/>
              </a:lnSpc>
              <a:spcBef>
                <a:spcPts val="640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AKA iliopubic  component </a:t>
            </a:r>
            <a:r>
              <a:rPr sz="2600" spc="5" dirty="0">
                <a:latin typeface="Arial"/>
                <a:cs typeface="Arial"/>
              </a:rPr>
              <a:t>and  </a:t>
            </a:r>
            <a:r>
              <a:rPr sz="2600" dirty="0">
                <a:latin typeface="Arial"/>
                <a:cs typeface="Arial"/>
              </a:rPr>
              <a:t>extends from </a:t>
            </a:r>
            <a:r>
              <a:rPr sz="2600" spc="-5" dirty="0">
                <a:latin typeface="Arial"/>
                <a:cs typeface="Arial"/>
              </a:rPr>
              <a:t>the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iliac  </a:t>
            </a:r>
            <a:r>
              <a:rPr sz="2600" dirty="0">
                <a:latin typeface="Arial"/>
                <a:cs typeface="Arial"/>
              </a:rPr>
              <a:t>crest to the pubic  symphysis</a:t>
            </a:r>
            <a:endParaRPr sz="26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34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Posterior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column</a:t>
            </a:r>
            <a:endParaRPr sz="3000">
              <a:latin typeface="Arial"/>
              <a:cs typeface="Arial"/>
            </a:endParaRPr>
          </a:p>
          <a:p>
            <a:pPr marL="698500" marR="148590" lvl="1" indent="-274320">
              <a:lnSpc>
                <a:spcPct val="90000"/>
              </a:lnSpc>
              <a:spcBef>
                <a:spcPts val="64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AKA ilioischial  component,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extends  from </a:t>
            </a:r>
            <a:r>
              <a:rPr sz="2600" spc="-5" dirty="0">
                <a:latin typeface="Arial"/>
                <a:cs typeface="Arial"/>
              </a:rPr>
              <a:t>the </a:t>
            </a:r>
            <a:r>
              <a:rPr sz="2600" dirty="0">
                <a:latin typeface="Arial"/>
                <a:cs typeface="Arial"/>
              </a:rPr>
              <a:t>superior  gluteal notch to the  ischial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tuberosity.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0" y="761974"/>
            <a:ext cx="4571999" cy="5010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3291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Anatomy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572516" y="1530667"/>
            <a:ext cx="3834765" cy="35020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Sciatic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buttress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Quadrilateral plate </a:t>
            </a:r>
            <a:r>
              <a:rPr sz="3000" spc="-740" dirty="0">
                <a:latin typeface="Arial"/>
                <a:cs typeface="Arial"/>
              </a:rPr>
              <a:t>–  </a:t>
            </a:r>
            <a:r>
              <a:rPr sz="3000" spc="-5" dirty="0">
                <a:latin typeface="Arial"/>
                <a:cs typeface="Arial"/>
              </a:rPr>
              <a:t>lateral border </a:t>
            </a:r>
            <a:r>
              <a:rPr sz="3000" dirty="0">
                <a:latin typeface="Arial"/>
                <a:cs typeface="Arial"/>
              </a:rPr>
              <a:t>of  pelvic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cavity</a:t>
            </a:r>
            <a:endParaRPr sz="3000">
              <a:latin typeface="Arial"/>
              <a:cs typeface="Arial"/>
            </a:endParaRPr>
          </a:p>
          <a:p>
            <a:pPr marL="396875" marR="192405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Roof or </a:t>
            </a:r>
            <a:r>
              <a:rPr sz="3000" dirty="0">
                <a:latin typeface="Arial"/>
                <a:cs typeface="Arial"/>
              </a:rPr>
              <a:t>wt </a:t>
            </a:r>
            <a:r>
              <a:rPr sz="3000" spc="-5" dirty="0">
                <a:latin typeface="Arial"/>
                <a:cs typeface="Arial"/>
              </a:rPr>
              <a:t>bearing  dome- </a:t>
            </a:r>
            <a:r>
              <a:rPr sz="3000" dirty="0">
                <a:latin typeface="Arial"/>
                <a:cs typeface="Arial"/>
              </a:rPr>
              <a:t>Sup.</a:t>
            </a:r>
            <a:r>
              <a:rPr sz="3000" spc="-6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portion 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articular</a:t>
            </a:r>
            <a:r>
              <a:rPr sz="3000" spc="-4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surface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953000" y="838200"/>
              <a:ext cx="4191000" cy="4876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838200"/>
              <a:ext cx="5257800" cy="4876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9015" y="1447800"/>
            <a:ext cx="4803647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62280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Neurovascular</a:t>
            </a:r>
            <a:r>
              <a:rPr sz="4600" spc="10" dirty="0"/>
              <a:t> </a:t>
            </a:r>
            <a:r>
              <a:rPr sz="4600" spc="-5" dirty="0"/>
              <a:t>structure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343915" y="1529002"/>
            <a:ext cx="4037965" cy="346075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6875" algn="l"/>
              </a:tabLst>
            </a:pPr>
            <a:r>
              <a:rPr sz="3000" dirty="0">
                <a:latin typeface="Arial"/>
                <a:cs typeface="Arial"/>
              </a:rPr>
              <a:t>Sciatic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nerve</a:t>
            </a:r>
            <a:endParaRPr sz="3000">
              <a:latin typeface="Arial"/>
              <a:cs typeface="Arial"/>
            </a:endParaRPr>
          </a:p>
          <a:p>
            <a:pPr marL="698500" marR="5080" indent="-274955">
              <a:lnSpc>
                <a:spcPct val="100000"/>
              </a:lnSpc>
              <a:spcBef>
                <a:spcPts val="645"/>
              </a:spcBef>
            </a:pPr>
            <a:r>
              <a:rPr sz="2350" spc="-625" dirty="0">
                <a:solidFill>
                  <a:srgbClr val="6D9FAF"/>
                </a:solidFill>
                <a:latin typeface="Arial"/>
                <a:cs typeface="Arial"/>
              </a:rPr>
              <a:t> </a:t>
            </a:r>
            <a:r>
              <a:rPr sz="2600" dirty="0">
                <a:latin typeface="Arial"/>
                <a:cs typeface="Arial"/>
              </a:rPr>
              <a:t>Frequently injured </a:t>
            </a:r>
            <a:r>
              <a:rPr sz="2600" spc="-114" dirty="0">
                <a:latin typeface="Arial"/>
                <a:cs typeface="Arial"/>
              </a:rPr>
              <a:t>with  </a:t>
            </a:r>
            <a:r>
              <a:rPr sz="2600" dirty="0">
                <a:latin typeface="Arial"/>
                <a:cs typeface="Arial"/>
              </a:rPr>
              <a:t>Post. #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dislocation</a:t>
            </a:r>
            <a:endParaRPr sz="2600">
              <a:latin typeface="Arial"/>
              <a:cs typeface="Arial"/>
            </a:endParaRPr>
          </a:p>
          <a:p>
            <a:pPr marL="396240" marR="459105" indent="-384175">
              <a:lnSpc>
                <a:spcPct val="100000"/>
              </a:lnSpc>
              <a:spcBef>
                <a:spcPts val="705"/>
              </a:spcBef>
              <a:buClr>
                <a:srgbClr val="6D9FAF"/>
              </a:buClr>
              <a:buSzPct val="80000"/>
              <a:buChar char=""/>
              <a:tabLst>
                <a:tab pos="396875" algn="l"/>
              </a:tabLst>
            </a:pPr>
            <a:r>
              <a:rPr sz="3000" dirty="0">
                <a:latin typeface="Arial"/>
                <a:cs typeface="Arial"/>
              </a:rPr>
              <a:t>Sup. </a:t>
            </a:r>
            <a:r>
              <a:rPr sz="3000" spc="-5" dirty="0">
                <a:latin typeface="Arial"/>
                <a:cs typeface="Arial"/>
              </a:rPr>
              <a:t>Gluteal </a:t>
            </a:r>
            <a:r>
              <a:rPr sz="3000" spc="-130" dirty="0">
                <a:latin typeface="Arial"/>
                <a:cs typeface="Arial"/>
              </a:rPr>
              <a:t>artery  </a:t>
            </a:r>
            <a:r>
              <a:rPr sz="3000" spc="-5" dirty="0">
                <a:latin typeface="Arial"/>
                <a:cs typeface="Arial"/>
              </a:rPr>
              <a:t>and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Nerve</a:t>
            </a:r>
            <a:endParaRPr sz="3000">
              <a:latin typeface="Arial"/>
              <a:cs typeface="Arial"/>
            </a:endParaRPr>
          </a:p>
          <a:p>
            <a:pPr marL="396240" marR="861060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6875" algn="l"/>
              </a:tabLst>
            </a:pPr>
            <a:r>
              <a:rPr sz="3000" spc="-5" dirty="0">
                <a:latin typeface="Arial"/>
                <a:cs typeface="Arial"/>
              </a:rPr>
              <a:t>Corona mortis </a:t>
            </a:r>
            <a:r>
              <a:rPr sz="3000" spc="-240" dirty="0">
                <a:latin typeface="Arial"/>
                <a:cs typeface="Arial"/>
              </a:rPr>
              <a:t>–  </a:t>
            </a:r>
            <a:r>
              <a:rPr sz="3000" dirty="0">
                <a:latin typeface="Arial"/>
                <a:cs typeface="Arial"/>
              </a:rPr>
              <a:t>“Circle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1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Death”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381000"/>
            <a:ext cx="7322820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The classification of</a:t>
            </a:r>
            <a:r>
              <a:rPr b="1" spc="-1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acetabular  </a:t>
            </a:r>
            <a:r>
              <a:rPr b="1" dirty="0">
                <a:latin typeface="Arial"/>
                <a:cs typeface="Arial"/>
              </a:rPr>
              <a:t>fracture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6798309" cy="3891279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Letournel and Judet </a:t>
            </a:r>
            <a:r>
              <a:rPr sz="3000" dirty="0">
                <a:latin typeface="Arial"/>
                <a:cs typeface="Arial"/>
              </a:rPr>
              <a:t>- </a:t>
            </a:r>
            <a:r>
              <a:rPr sz="3000" spc="-5" dirty="0">
                <a:latin typeface="Arial"/>
                <a:cs typeface="Arial"/>
              </a:rPr>
              <a:t>commonly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used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5 elementary and 5 asscociated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types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spc="-5" dirty="0">
                <a:latin typeface="Tahoma"/>
                <a:cs typeface="Tahoma"/>
              </a:rPr>
              <a:t>Simple </a:t>
            </a:r>
            <a:r>
              <a:rPr sz="3200" b="1" dirty="0">
                <a:latin typeface="Tahoma"/>
                <a:cs typeface="Tahoma"/>
              </a:rPr>
              <a:t>types</a:t>
            </a:r>
            <a:r>
              <a:rPr sz="3200" b="1" spc="-60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–</a:t>
            </a:r>
            <a:endParaRPr sz="32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6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Posterior wall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1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Posterior column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1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Anterior wall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1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Anterior column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1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spc="-10" dirty="0">
                <a:latin typeface="Arial"/>
                <a:cs typeface="Arial"/>
              </a:rPr>
              <a:t>Trasverse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2516" y="1620977"/>
            <a:ext cx="40868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484" dirty="0">
                <a:solidFill>
                  <a:srgbClr val="6D9FAF"/>
                </a:solidFill>
              </a:rPr>
              <a:t> </a:t>
            </a:r>
            <a:r>
              <a:rPr sz="3200" b="1" spc="-5" dirty="0">
                <a:latin typeface="Arial"/>
                <a:cs typeface="Arial"/>
              </a:rPr>
              <a:t>Associated </a:t>
            </a:r>
            <a:r>
              <a:rPr sz="3200" b="1" dirty="0">
                <a:latin typeface="Arial"/>
                <a:cs typeface="Arial"/>
              </a:rPr>
              <a:t>#</a:t>
            </a:r>
            <a:r>
              <a:rPr sz="3200" b="1" spc="-515" dirty="0">
                <a:latin typeface="Arial"/>
                <a:cs typeface="Arial"/>
              </a:rPr>
              <a:t> </a:t>
            </a:r>
            <a:r>
              <a:rPr sz="3200" b="1" spc="-145" dirty="0">
                <a:latin typeface="Arial"/>
                <a:cs typeface="Arial"/>
              </a:rPr>
              <a:t>types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4300" y="2113000"/>
            <a:ext cx="5902325" cy="279971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90384"/>
              <a:buChar char=""/>
              <a:tabLst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Posterior column and posterior wall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287020" algn="l"/>
              </a:tabLst>
            </a:pPr>
            <a:r>
              <a:rPr sz="2600" spc="-10" dirty="0">
                <a:latin typeface="Arial"/>
                <a:cs typeface="Arial"/>
              </a:rPr>
              <a:t>Transverse </a:t>
            </a:r>
            <a:r>
              <a:rPr sz="2600" spc="5" dirty="0">
                <a:latin typeface="Arial"/>
                <a:cs typeface="Arial"/>
              </a:rPr>
              <a:t>and </a:t>
            </a:r>
            <a:r>
              <a:rPr sz="2600" dirty="0">
                <a:latin typeface="Arial"/>
                <a:cs typeface="Arial"/>
              </a:rPr>
              <a:t>posterior wall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Anterior column (or wall) and </a:t>
            </a:r>
            <a:r>
              <a:rPr sz="2600" spc="-55" dirty="0">
                <a:latin typeface="Arial"/>
                <a:cs typeface="Arial"/>
              </a:rPr>
              <a:t>posterior  </a:t>
            </a:r>
            <a:r>
              <a:rPr sz="2600" dirty="0">
                <a:latin typeface="Arial"/>
                <a:cs typeface="Arial"/>
              </a:rPr>
              <a:t>hemitransverse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287020" algn="l"/>
              </a:tabLst>
            </a:pPr>
            <a:r>
              <a:rPr sz="2600" spc="-15" dirty="0">
                <a:latin typeface="Arial"/>
                <a:cs typeface="Arial"/>
              </a:rPr>
              <a:t>T-shaped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  <a:p>
            <a:pPr marL="286385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Both-column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#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482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800" y="0"/>
            <a:ext cx="4267199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9644" y="5860186"/>
            <a:ext cx="2556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45690" algn="l"/>
              </a:tabLst>
            </a:pPr>
            <a:r>
              <a:rPr sz="2800" spc="-5" dirty="0">
                <a:latin typeface="Arial"/>
                <a:cs typeface="Arial"/>
              </a:rPr>
              <a:t>Pos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r w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ll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1228" y="5968695"/>
            <a:ext cx="30930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82265" algn="l"/>
              </a:tabLst>
            </a:pPr>
            <a:r>
              <a:rPr sz="2800" spc="-5" dirty="0">
                <a:latin typeface="Arial"/>
                <a:cs typeface="Arial"/>
              </a:rPr>
              <a:t>Pos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r </a:t>
            </a:r>
            <a:r>
              <a:rPr sz="2800" spc="5" dirty="0">
                <a:latin typeface="Arial"/>
                <a:cs typeface="Arial"/>
              </a:rPr>
              <a:t>c</a:t>
            </a:r>
            <a:r>
              <a:rPr sz="2800" spc="-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umn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32" y="0"/>
            <a:ext cx="4392168" cy="5576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800" y="13716"/>
            <a:ext cx="4267200" cy="5562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6609" y="5968695"/>
            <a:ext cx="2280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Anterior </a:t>
            </a:r>
            <a:r>
              <a:rPr sz="2800" spc="-5" dirty="0">
                <a:latin typeface="Arial"/>
                <a:cs typeface="Arial"/>
              </a:rPr>
              <a:t>wall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0139" y="5968695"/>
            <a:ext cx="2816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Anterior </a:t>
            </a:r>
            <a:r>
              <a:rPr sz="2800" spc="-5" dirty="0">
                <a:latin typeface="Arial"/>
                <a:cs typeface="Arial"/>
              </a:rPr>
              <a:t>column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9" y="152397"/>
            <a:ext cx="9098280" cy="6586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7620"/>
            <a:ext cx="4495800" cy="5707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61792" y="6044895"/>
            <a:ext cx="2089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Arial"/>
                <a:cs typeface="Arial"/>
              </a:rPr>
              <a:t>Transverse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88392"/>
            <a:ext cx="8991600" cy="4788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9644" y="5041468"/>
            <a:ext cx="1589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Inf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at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ct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5575" y="5069281"/>
            <a:ext cx="1727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J</a:t>
            </a:r>
            <a:r>
              <a:rPr sz="2800" dirty="0">
                <a:latin typeface="Arial"/>
                <a:cs typeface="Arial"/>
              </a:rPr>
              <a:t>u</a:t>
            </a:r>
            <a:r>
              <a:rPr sz="2800" spc="-5" dirty="0">
                <a:latin typeface="Arial"/>
                <a:cs typeface="Arial"/>
              </a:rPr>
              <a:t>xt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te</a:t>
            </a:r>
            <a:r>
              <a:rPr sz="2800" dirty="0">
                <a:latin typeface="Arial"/>
                <a:cs typeface="Arial"/>
              </a:rPr>
              <a:t>c</a:t>
            </a:r>
            <a:r>
              <a:rPr sz="2800" spc="-5" dirty="0">
                <a:latin typeface="Arial"/>
                <a:cs typeface="Arial"/>
              </a:rPr>
              <a:t>tal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75526" y="5069281"/>
            <a:ext cx="1772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2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ra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st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ct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3434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800" y="0"/>
            <a:ext cx="4267200" cy="556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9960" y="5817819"/>
            <a:ext cx="2905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Posterior column and  posterior wall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#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7873" y="5817819"/>
            <a:ext cx="34023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08025" algn="l"/>
              </a:tabLst>
            </a:pPr>
            <a:r>
              <a:rPr sz="2400" spc="-10" dirty="0">
                <a:latin typeface="Arial"/>
                <a:cs typeface="Arial"/>
              </a:rPr>
              <a:t>Transverse </a:t>
            </a:r>
            <a:r>
              <a:rPr sz="2400" spc="-5" dirty="0">
                <a:latin typeface="Arial"/>
                <a:cs typeface="Arial"/>
              </a:rPr>
              <a:t>and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posterior  wall	#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90515" y="0"/>
            <a:ext cx="4253484" cy="5670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70828" y="5892495"/>
            <a:ext cx="2096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T – shaped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" y="0"/>
            <a:ext cx="4175760" cy="571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3540" y="5816295"/>
            <a:ext cx="35471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Ant. Column and </a:t>
            </a:r>
            <a:r>
              <a:rPr sz="2800" dirty="0">
                <a:latin typeface="Arial"/>
                <a:cs typeface="Arial"/>
              </a:rPr>
              <a:t>post.  </a:t>
            </a:r>
            <a:r>
              <a:rPr sz="2800" spc="-5" dirty="0">
                <a:latin typeface="Arial"/>
                <a:cs typeface="Arial"/>
              </a:rPr>
              <a:t>Hemitransverse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55975" y="6011976"/>
            <a:ext cx="22999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Both column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#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62200" y="0"/>
            <a:ext cx="4343400" cy="5899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85471"/>
            <a:ext cx="45967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latin typeface="Arial"/>
                <a:cs typeface="Arial"/>
              </a:rPr>
              <a:t>Comprehen</a:t>
            </a:r>
            <a:r>
              <a:rPr sz="4800" b="1" spc="-25" dirty="0">
                <a:latin typeface="Arial"/>
                <a:cs typeface="Arial"/>
              </a:rPr>
              <a:t>s</a:t>
            </a:r>
            <a:r>
              <a:rPr sz="4800" b="1" spc="-5" dirty="0">
                <a:latin typeface="Arial"/>
                <a:cs typeface="Arial"/>
              </a:rPr>
              <a:t>ive  classification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589278"/>
            <a:ext cx="6491605" cy="26289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marR="5080" indent="-384810">
              <a:lnSpc>
                <a:spcPts val="3030"/>
              </a:lnSpc>
              <a:spcBef>
                <a:spcPts val="47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b="1" spc="-10" dirty="0">
                <a:latin typeface="Tahoma"/>
                <a:cs typeface="Tahoma"/>
              </a:rPr>
              <a:t>Type </a:t>
            </a:r>
            <a:r>
              <a:rPr sz="2800" b="1" dirty="0">
                <a:latin typeface="Tahoma"/>
                <a:cs typeface="Tahoma"/>
              </a:rPr>
              <a:t>A</a:t>
            </a:r>
            <a:r>
              <a:rPr sz="2800" dirty="0">
                <a:latin typeface="Tahoma"/>
                <a:cs typeface="Tahoma"/>
              </a:rPr>
              <a:t>: </a:t>
            </a:r>
            <a:r>
              <a:rPr sz="2800" spc="-15" dirty="0">
                <a:latin typeface="Tahoma"/>
                <a:cs typeface="Tahoma"/>
              </a:rPr>
              <a:t>Partial </a:t>
            </a:r>
            <a:r>
              <a:rPr sz="2800" spc="-5" dirty="0">
                <a:latin typeface="Tahoma"/>
                <a:cs typeface="Tahoma"/>
              </a:rPr>
              <a:t>articular </a:t>
            </a:r>
            <a:r>
              <a:rPr sz="2800" spc="-10" dirty="0">
                <a:latin typeface="Tahoma"/>
                <a:cs typeface="Tahoma"/>
              </a:rPr>
              <a:t>fractures, </a:t>
            </a:r>
            <a:r>
              <a:rPr sz="2800" spc="-5" dirty="0">
                <a:latin typeface="Tahoma"/>
                <a:cs typeface="Tahoma"/>
              </a:rPr>
              <a:t>one  column </a:t>
            </a:r>
            <a:r>
              <a:rPr sz="2800" spc="-15" dirty="0">
                <a:latin typeface="Tahoma"/>
                <a:cs typeface="Tahoma"/>
              </a:rPr>
              <a:t>involved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85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A1: </a:t>
            </a:r>
            <a:r>
              <a:rPr sz="2800" spc="-15" dirty="0">
                <a:latin typeface="Tahoma"/>
                <a:cs typeface="Tahoma"/>
              </a:rPr>
              <a:t>Posterior </a:t>
            </a:r>
            <a:r>
              <a:rPr sz="2800" spc="-10" dirty="0">
                <a:latin typeface="Tahoma"/>
                <a:cs typeface="Tahoma"/>
              </a:rPr>
              <a:t>wall</a:t>
            </a:r>
            <a:r>
              <a:rPr sz="2800" spc="2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34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A2: </a:t>
            </a:r>
            <a:r>
              <a:rPr sz="2800" spc="-15" dirty="0">
                <a:latin typeface="Tahoma"/>
                <a:cs typeface="Tahoma"/>
              </a:rPr>
              <a:t>Posterior </a:t>
            </a:r>
            <a:r>
              <a:rPr sz="2800" spc="-5" dirty="0">
                <a:latin typeface="Tahoma"/>
                <a:cs typeface="Tahoma"/>
              </a:rPr>
              <a:t>column</a:t>
            </a:r>
            <a:r>
              <a:rPr sz="2800" spc="1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  <a:p>
            <a:pPr marL="698500" marR="153670" lvl="1" indent="-274320">
              <a:lnSpc>
                <a:spcPts val="3030"/>
              </a:lnSpc>
              <a:spcBef>
                <a:spcPts val="71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A3: Anterior </a:t>
            </a:r>
            <a:r>
              <a:rPr sz="2800" spc="-10" dirty="0">
                <a:latin typeface="Tahoma"/>
                <a:cs typeface="Tahoma"/>
              </a:rPr>
              <a:t>wall </a:t>
            </a:r>
            <a:r>
              <a:rPr sz="2800" dirty="0">
                <a:latin typeface="Tahoma"/>
                <a:cs typeface="Tahoma"/>
              </a:rPr>
              <a:t>or </a:t>
            </a:r>
            <a:r>
              <a:rPr sz="2800" spc="-5" dirty="0">
                <a:latin typeface="Tahoma"/>
                <a:cs typeface="Tahoma"/>
              </a:rPr>
              <a:t>anterior </a:t>
            </a:r>
            <a:r>
              <a:rPr sz="2800" spc="-80" dirty="0">
                <a:latin typeface="Tahoma"/>
                <a:cs typeface="Tahoma"/>
              </a:rPr>
              <a:t>column 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85471"/>
            <a:ext cx="45967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latin typeface="Arial"/>
                <a:cs typeface="Arial"/>
              </a:rPr>
              <a:t>Comprehen</a:t>
            </a:r>
            <a:r>
              <a:rPr sz="4800" b="1" spc="-25" dirty="0">
                <a:latin typeface="Arial"/>
                <a:cs typeface="Arial"/>
              </a:rPr>
              <a:t>s</a:t>
            </a:r>
            <a:r>
              <a:rPr sz="4800" b="1" spc="-5" dirty="0">
                <a:latin typeface="Arial"/>
                <a:cs typeface="Arial"/>
              </a:rPr>
              <a:t>ive  classification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589278"/>
            <a:ext cx="6087110" cy="30130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96875" marR="134620" indent="-384810">
              <a:lnSpc>
                <a:spcPct val="90000"/>
              </a:lnSpc>
              <a:spcBef>
                <a:spcPts val="43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b="1" spc="-10" dirty="0">
                <a:latin typeface="Tahoma"/>
                <a:cs typeface="Tahoma"/>
              </a:rPr>
              <a:t>Type </a:t>
            </a:r>
            <a:r>
              <a:rPr sz="2800" b="1" dirty="0">
                <a:latin typeface="Tahoma"/>
                <a:cs typeface="Tahoma"/>
              </a:rPr>
              <a:t>B</a:t>
            </a:r>
            <a:r>
              <a:rPr sz="2800" dirty="0">
                <a:latin typeface="Tahoma"/>
                <a:cs typeface="Tahoma"/>
              </a:rPr>
              <a:t>: </a:t>
            </a:r>
            <a:r>
              <a:rPr sz="2800" spc="-15" dirty="0">
                <a:latin typeface="Tahoma"/>
                <a:cs typeface="Tahoma"/>
              </a:rPr>
              <a:t>Partial </a:t>
            </a:r>
            <a:r>
              <a:rPr sz="2800" spc="-5" dirty="0">
                <a:latin typeface="Tahoma"/>
                <a:cs typeface="Tahoma"/>
              </a:rPr>
              <a:t>articular </a:t>
            </a:r>
            <a:r>
              <a:rPr sz="2800" spc="-10" dirty="0">
                <a:latin typeface="Tahoma"/>
                <a:cs typeface="Tahoma"/>
              </a:rPr>
              <a:t>fractures  (transverse </a:t>
            </a:r>
            <a:r>
              <a:rPr sz="2800" spc="-5" dirty="0">
                <a:latin typeface="Tahoma"/>
                <a:cs typeface="Tahoma"/>
              </a:rPr>
              <a:t>or </a:t>
            </a:r>
            <a:r>
              <a:rPr sz="2800" spc="-40" dirty="0">
                <a:latin typeface="Tahoma"/>
                <a:cs typeface="Tahoma"/>
              </a:rPr>
              <a:t>T-type </a:t>
            </a:r>
            <a:r>
              <a:rPr sz="2800" spc="-10" dirty="0">
                <a:latin typeface="Tahoma"/>
                <a:cs typeface="Tahoma"/>
              </a:rPr>
              <a:t>fracture, </a:t>
            </a:r>
            <a:r>
              <a:rPr sz="2800" spc="-5" dirty="0">
                <a:latin typeface="Tahoma"/>
                <a:cs typeface="Tahoma"/>
              </a:rPr>
              <a:t>both  columns </a:t>
            </a:r>
            <a:r>
              <a:rPr sz="2800" spc="-15" dirty="0">
                <a:latin typeface="Tahoma"/>
                <a:cs typeface="Tahoma"/>
              </a:rPr>
              <a:t>involved)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335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10" dirty="0">
                <a:latin typeface="Tahoma"/>
                <a:cs typeface="Tahoma"/>
              </a:rPr>
              <a:t>B1: </a:t>
            </a:r>
            <a:r>
              <a:rPr sz="2800" spc="-40" dirty="0">
                <a:latin typeface="Tahoma"/>
                <a:cs typeface="Tahoma"/>
              </a:rPr>
              <a:t>Transverse</a:t>
            </a:r>
            <a:r>
              <a:rPr sz="2800" spc="4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34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B2: </a:t>
            </a:r>
            <a:r>
              <a:rPr sz="2800" spc="-30" dirty="0">
                <a:latin typeface="Tahoma"/>
                <a:cs typeface="Tahoma"/>
              </a:rPr>
              <a:t>T-shaped</a:t>
            </a:r>
            <a:r>
              <a:rPr sz="2800" spc="-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  <a:p>
            <a:pPr marL="698500" marR="5080" lvl="1" indent="-274320">
              <a:lnSpc>
                <a:spcPts val="3020"/>
              </a:lnSpc>
              <a:spcBef>
                <a:spcPts val="72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10" dirty="0">
                <a:latin typeface="Tahoma"/>
                <a:cs typeface="Tahoma"/>
              </a:rPr>
              <a:t>B3: </a:t>
            </a:r>
            <a:r>
              <a:rPr sz="2800" spc="-5" dirty="0">
                <a:latin typeface="Tahoma"/>
                <a:cs typeface="Tahoma"/>
              </a:rPr>
              <a:t>Anterior column plus </a:t>
            </a:r>
            <a:r>
              <a:rPr sz="2800" spc="-55" dirty="0">
                <a:latin typeface="Tahoma"/>
                <a:cs typeface="Tahoma"/>
              </a:rPr>
              <a:t>posterior  </a:t>
            </a:r>
            <a:r>
              <a:rPr sz="2800" spc="-10" dirty="0">
                <a:latin typeface="Tahoma"/>
                <a:cs typeface="Tahoma"/>
              </a:rPr>
              <a:t>hemitransverse</a:t>
            </a:r>
            <a:r>
              <a:rPr sz="2800" spc="4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85471"/>
            <a:ext cx="45967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latin typeface="Arial"/>
                <a:cs typeface="Arial"/>
              </a:rPr>
              <a:t>Comprehen</a:t>
            </a:r>
            <a:r>
              <a:rPr sz="4800" b="1" spc="-25" dirty="0">
                <a:latin typeface="Arial"/>
                <a:cs typeface="Arial"/>
              </a:rPr>
              <a:t>s</a:t>
            </a:r>
            <a:r>
              <a:rPr sz="4800" b="1" spc="-5" dirty="0">
                <a:latin typeface="Arial"/>
                <a:cs typeface="Arial"/>
              </a:rPr>
              <a:t>ive  classification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589278"/>
            <a:ext cx="7204709" cy="378079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marR="216535" indent="-384810">
              <a:lnSpc>
                <a:spcPts val="3030"/>
              </a:lnSpc>
              <a:spcBef>
                <a:spcPts val="47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b="1" spc="-10" dirty="0">
                <a:latin typeface="Tahoma"/>
                <a:cs typeface="Tahoma"/>
              </a:rPr>
              <a:t>Type </a:t>
            </a:r>
            <a:r>
              <a:rPr sz="2800" b="1" dirty="0">
                <a:latin typeface="Tahoma"/>
                <a:cs typeface="Tahoma"/>
              </a:rPr>
              <a:t>C</a:t>
            </a:r>
            <a:r>
              <a:rPr sz="2800" dirty="0">
                <a:latin typeface="Tahoma"/>
                <a:cs typeface="Tahoma"/>
              </a:rPr>
              <a:t>: </a:t>
            </a:r>
            <a:r>
              <a:rPr sz="2800" spc="-5" dirty="0">
                <a:latin typeface="Tahoma"/>
                <a:cs typeface="Tahoma"/>
              </a:rPr>
              <a:t>Complete articular </a:t>
            </a:r>
            <a:r>
              <a:rPr sz="2800" spc="-10" dirty="0">
                <a:latin typeface="Tahoma"/>
                <a:cs typeface="Tahoma"/>
              </a:rPr>
              <a:t>fracture </a:t>
            </a:r>
            <a:r>
              <a:rPr sz="2800" spc="-5" dirty="0">
                <a:latin typeface="Tahoma"/>
                <a:cs typeface="Tahoma"/>
              </a:rPr>
              <a:t>(both  column </a:t>
            </a:r>
            <a:r>
              <a:rPr sz="2800" spc="-10" dirty="0">
                <a:latin typeface="Tahoma"/>
                <a:cs typeface="Tahoma"/>
              </a:rPr>
              <a:t>fracture; floating</a:t>
            </a:r>
            <a:r>
              <a:rPr sz="2800" spc="3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acetabulum)</a:t>
            </a:r>
            <a:endParaRPr sz="2800">
              <a:latin typeface="Tahoma"/>
              <a:cs typeface="Tahoma"/>
            </a:endParaRPr>
          </a:p>
          <a:p>
            <a:pPr marL="698500" marR="5080" lvl="1" indent="-274320">
              <a:lnSpc>
                <a:spcPts val="3020"/>
              </a:lnSpc>
              <a:spcBef>
                <a:spcPts val="625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C1: Both column #, high </a:t>
            </a:r>
            <a:r>
              <a:rPr sz="2800" spc="-15" dirty="0">
                <a:latin typeface="Tahoma"/>
                <a:cs typeface="Tahoma"/>
              </a:rPr>
              <a:t>variety </a:t>
            </a:r>
            <a:r>
              <a:rPr sz="2800" spc="-55" dirty="0">
                <a:latin typeface="Tahoma"/>
                <a:cs typeface="Tahoma"/>
              </a:rPr>
              <a:t>(</a:t>
            </a:r>
            <a:r>
              <a:rPr sz="2800" spc="-55" dirty="0">
                <a:latin typeface="Arial"/>
                <a:cs typeface="Arial"/>
              </a:rPr>
              <a:t>anterior  </a:t>
            </a:r>
            <a:r>
              <a:rPr sz="2800" spc="-5" dirty="0">
                <a:latin typeface="Arial"/>
                <a:cs typeface="Arial"/>
              </a:rPr>
              <a:t>column </a:t>
            </a:r>
            <a:r>
              <a:rPr sz="2800" dirty="0">
                <a:latin typeface="Arial"/>
                <a:cs typeface="Arial"/>
              </a:rPr>
              <a:t>fracture </a:t>
            </a:r>
            <a:r>
              <a:rPr sz="2800" spc="-5" dirty="0">
                <a:latin typeface="Arial"/>
                <a:cs typeface="Arial"/>
              </a:rPr>
              <a:t>extends to the iliac</a:t>
            </a:r>
            <a:r>
              <a:rPr sz="2800" spc="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crest)</a:t>
            </a:r>
            <a:endParaRPr sz="2800">
              <a:latin typeface="Arial"/>
              <a:cs typeface="Arial"/>
            </a:endParaRPr>
          </a:p>
          <a:p>
            <a:pPr marL="698500" marR="144780" lvl="1" indent="-274320">
              <a:lnSpc>
                <a:spcPct val="90000"/>
              </a:lnSpc>
              <a:spcBef>
                <a:spcPts val="63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C2: Both column #, low </a:t>
            </a:r>
            <a:r>
              <a:rPr sz="2800" spc="-15" dirty="0">
                <a:latin typeface="Tahoma"/>
                <a:cs typeface="Tahoma"/>
              </a:rPr>
              <a:t>variety </a:t>
            </a:r>
            <a:r>
              <a:rPr sz="2800" spc="-50" dirty="0">
                <a:latin typeface="Tahoma"/>
                <a:cs typeface="Tahoma"/>
              </a:rPr>
              <a:t>(</a:t>
            </a:r>
            <a:r>
              <a:rPr sz="2800" spc="-50" dirty="0">
                <a:latin typeface="Arial"/>
                <a:cs typeface="Arial"/>
              </a:rPr>
              <a:t>anterior  </a:t>
            </a:r>
            <a:r>
              <a:rPr sz="2800" spc="-5" dirty="0">
                <a:latin typeface="Arial"/>
                <a:cs typeface="Arial"/>
              </a:rPr>
              <a:t>column </a:t>
            </a:r>
            <a:r>
              <a:rPr sz="2800" dirty="0">
                <a:latin typeface="Arial"/>
                <a:cs typeface="Arial"/>
              </a:rPr>
              <a:t>fracture </a:t>
            </a:r>
            <a:r>
              <a:rPr sz="2800" spc="-5" dirty="0">
                <a:latin typeface="Arial"/>
                <a:cs typeface="Arial"/>
              </a:rPr>
              <a:t>extends to the </a:t>
            </a:r>
            <a:r>
              <a:rPr sz="2800" dirty="0">
                <a:latin typeface="Arial"/>
                <a:cs typeface="Arial"/>
              </a:rPr>
              <a:t>anterior  </a:t>
            </a:r>
            <a:r>
              <a:rPr sz="2800" spc="-5" dirty="0">
                <a:latin typeface="Arial"/>
                <a:cs typeface="Arial"/>
              </a:rPr>
              <a:t>border of the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ilium)</a:t>
            </a:r>
            <a:endParaRPr sz="2800">
              <a:latin typeface="Arial"/>
              <a:cs typeface="Arial"/>
            </a:endParaRPr>
          </a:p>
          <a:p>
            <a:pPr marL="698500" marR="1409700" lvl="1" indent="-274320">
              <a:lnSpc>
                <a:spcPts val="3020"/>
              </a:lnSpc>
              <a:spcBef>
                <a:spcPts val="770"/>
              </a:spcBef>
              <a:buClr>
                <a:srgbClr val="6D9FAF"/>
              </a:buClr>
              <a:buSzPct val="89285"/>
              <a:buFont typeface="Arial"/>
              <a:buChar char=""/>
              <a:tabLst>
                <a:tab pos="699135" algn="l"/>
              </a:tabLst>
            </a:pPr>
            <a:r>
              <a:rPr sz="2800" spc="-5" dirty="0">
                <a:latin typeface="Tahoma"/>
                <a:cs typeface="Tahoma"/>
              </a:rPr>
              <a:t>C3: Both column # </a:t>
            </a:r>
            <a:r>
              <a:rPr sz="2800" spc="-10" dirty="0">
                <a:latin typeface="Tahoma"/>
                <a:cs typeface="Tahoma"/>
              </a:rPr>
              <a:t>involving </a:t>
            </a:r>
            <a:r>
              <a:rPr sz="2800" spc="-165" dirty="0">
                <a:latin typeface="Tahoma"/>
                <a:cs typeface="Tahoma"/>
              </a:rPr>
              <a:t>the  </a:t>
            </a:r>
            <a:r>
              <a:rPr sz="2800" spc="-5" dirty="0">
                <a:latin typeface="Tahoma"/>
                <a:cs typeface="Tahoma"/>
              </a:rPr>
              <a:t>sacroiliac</a:t>
            </a:r>
            <a:r>
              <a:rPr sz="2800" spc="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joint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5131" y="2987039"/>
            <a:ext cx="7630668" cy="38709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Mechanisms of Injury</a:t>
            </a:r>
            <a:r>
              <a:rPr b="1" spc="-1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for  Acetabulum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Fractures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2516" y="1622501"/>
            <a:ext cx="7149465" cy="229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797560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Impact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the femoral </a:t>
            </a:r>
            <a:r>
              <a:rPr sz="3000" dirty="0">
                <a:latin typeface="Arial"/>
                <a:cs typeface="Arial"/>
              </a:rPr>
              <a:t>head with </a:t>
            </a:r>
            <a:r>
              <a:rPr sz="3000" spc="-245" dirty="0">
                <a:latin typeface="Arial"/>
                <a:cs typeface="Arial"/>
              </a:rPr>
              <a:t>the  </a:t>
            </a:r>
            <a:r>
              <a:rPr sz="3000" spc="-5" dirty="0">
                <a:latin typeface="Arial"/>
                <a:cs typeface="Arial"/>
              </a:rPr>
              <a:t>acetabular articular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surface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GT(along the axis of the femoral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neck)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Wingdings"/>
              <a:buChar char=""/>
              <a:tabLst>
                <a:tab pos="698500" algn="l"/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Anywhere along the long axis of the femoral  shaft.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Type </a:t>
            </a:r>
            <a:r>
              <a:rPr dirty="0"/>
              <a:t>of </a:t>
            </a:r>
            <a:r>
              <a:rPr spc="-5" dirty="0"/>
              <a:t># </a:t>
            </a:r>
            <a:r>
              <a:rPr dirty="0"/>
              <a:t>depends </a:t>
            </a:r>
            <a:r>
              <a:rPr spc="-5" dirty="0"/>
              <a:t>upon position </a:t>
            </a:r>
            <a:r>
              <a:rPr dirty="0"/>
              <a:t>of  </a:t>
            </a:r>
            <a:r>
              <a:rPr spc="-5" dirty="0"/>
              <a:t>femoral head in </a:t>
            </a:r>
            <a:r>
              <a:rPr dirty="0"/>
              <a:t>acetabulum </a:t>
            </a:r>
            <a:r>
              <a:rPr spc="-5" dirty="0"/>
              <a:t>and  </a:t>
            </a:r>
            <a:r>
              <a:rPr dirty="0"/>
              <a:t>magnitude of</a:t>
            </a:r>
            <a:r>
              <a:rPr spc="-35" dirty="0"/>
              <a:t> </a:t>
            </a:r>
            <a:r>
              <a:rPr dirty="0"/>
              <a:t>force</a:t>
            </a:r>
          </a:p>
        </p:txBody>
      </p:sp>
      <p:sp>
        <p:nvSpPr>
          <p:cNvPr id="3" name="object 3"/>
          <p:cNvSpPr/>
          <p:nvPr/>
        </p:nvSpPr>
        <p:spPr>
          <a:xfrm>
            <a:off x="1746504" y="2590800"/>
            <a:ext cx="512064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17034" y="262991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51230"/>
            <a:ext cx="6158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Signs and</a:t>
            </a:r>
            <a:r>
              <a:rPr sz="4800" b="1" spc="-45" dirty="0">
                <a:latin typeface="Arial"/>
                <a:cs typeface="Arial"/>
              </a:rPr>
              <a:t> </a:t>
            </a:r>
            <a:r>
              <a:rPr sz="4800" b="1" spc="-5" dirty="0">
                <a:latin typeface="Arial"/>
                <a:cs typeface="Arial"/>
              </a:rPr>
              <a:t>symptoms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5910580" cy="377634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History – cause of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injury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60" dirty="0">
                <a:latin typeface="Arial"/>
                <a:cs typeface="Arial"/>
              </a:rPr>
              <a:t>ATLS</a:t>
            </a:r>
            <a:r>
              <a:rPr sz="3000" spc="-5" dirty="0">
                <a:latin typeface="Arial"/>
                <a:cs typeface="Arial"/>
              </a:rPr>
              <a:t> protocol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10" dirty="0">
                <a:latin typeface="Arial"/>
                <a:cs typeface="Arial"/>
              </a:rPr>
              <a:t>Visceral </a:t>
            </a:r>
            <a:r>
              <a:rPr sz="3000" spc="-5" dirty="0">
                <a:latin typeface="Arial"/>
                <a:cs typeface="Arial"/>
              </a:rPr>
              <a:t>injuries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common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Associated </a:t>
            </a:r>
            <a:r>
              <a:rPr sz="3000" spc="-5" dirty="0">
                <a:latin typeface="Arial"/>
                <a:cs typeface="Arial"/>
              </a:rPr>
              <a:t>fractures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common</a:t>
            </a:r>
            <a:endParaRPr sz="3000">
              <a:latin typeface="Arial"/>
              <a:cs typeface="Arial"/>
            </a:endParaRPr>
          </a:p>
          <a:p>
            <a:pPr marL="396875" marR="50800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Elderly pt. </a:t>
            </a:r>
            <a:r>
              <a:rPr sz="3000" spc="-5" dirty="0">
                <a:latin typeface="Arial"/>
                <a:cs typeface="Arial"/>
              </a:rPr>
              <a:t>(underlying cardiac </a:t>
            </a:r>
            <a:r>
              <a:rPr sz="3000" spc="-370" dirty="0">
                <a:latin typeface="Arial"/>
                <a:cs typeface="Arial"/>
              </a:rPr>
              <a:t>or  </a:t>
            </a:r>
            <a:r>
              <a:rPr sz="3000" spc="-5" dirty="0">
                <a:latin typeface="Arial"/>
                <a:cs typeface="Arial"/>
              </a:rPr>
              <a:t>neurologic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condition)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Assess and </a:t>
            </a:r>
            <a:r>
              <a:rPr sz="3000" spc="-5" dirty="0">
                <a:latin typeface="Arial"/>
                <a:cs typeface="Arial"/>
              </a:rPr>
              <a:t>document </a:t>
            </a:r>
            <a:r>
              <a:rPr sz="3000" dirty="0">
                <a:latin typeface="Arial"/>
                <a:cs typeface="Arial"/>
              </a:rPr>
              <a:t>NV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status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51230"/>
            <a:ext cx="6158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Signs and</a:t>
            </a:r>
            <a:r>
              <a:rPr sz="4800" b="1" spc="-45" dirty="0">
                <a:latin typeface="Arial"/>
                <a:cs typeface="Arial"/>
              </a:rPr>
              <a:t> </a:t>
            </a:r>
            <a:r>
              <a:rPr sz="4800" b="1" spc="-5" dirty="0">
                <a:latin typeface="Arial"/>
                <a:cs typeface="Arial"/>
              </a:rPr>
              <a:t>symptoms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7071995" cy="158115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Shortening present </a:t>
            </a:r>
            <a:r>
              <a:rPr sz="3000" dirty="0">
                <a:latin typeface="Arial"/>
                <a:cs typeface="Arial"/>
              </a:rPr>
              <a:t>if hip is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dislocated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  <a:tab pos="2174875" algn="l"/>
              </a:tabLst>
            </a:pPr>
            <a:r>
              <a:rPr sz="3000" dirty="0">
                <a:latin typeface="Arial"/>
                <a:cs typeface="Arial"/>
              </a:rPr>
              <a:t>Flexion, adduction, </a:t>
            </a:r>
            <a:r>
              <a:rPr sz="3000" spc="-5" dirty="0">
                <a:latin typeface="Arial"/>
                <a:cs typeface="Arial"/>
              </a:rPr>
              <a:t>and internal </a:t>
            </a:r>
            <a:r>
              <a:rPr sz="3000" spc="-100" dirty="0">
                <a:latin typeface="Arial"/>
                <a:cs typeface="Arial"/>
              </a:rPr>
              <a:t>rotation  </a:t>
            </a:r>
            <a:r>
              <a:rPr sz="3000" dirty="0">
                <a:latin typeface="Arial"/>
                <a:cs typeface="Arial"/>
              </a:rPr>
              <a:t>of</a:t>
            </a:r>
            <a:r>
              <a:rPr sz="3000" spc="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the</a:t>
            </a:r>
            <a:r>
              <a:rPr sz="3000" spc="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hip	</a:t>
            </a:r>
            <a:r>
              <a:rPr sz="3000" b="1" spc="-5" dirty="0">
                <a:latin typeface="Arial"/>
                <a:cs typeface="Arial"/>
              </a:rPr>
              <a:t>may </a:t>
            </a:r>
            <a:r>
              <a:rPr sz="3000" b="1" dirty="0">
                <a:latin typeface="Arial"/>
                <a:cs typeface="Arial"/>
              </a:rPr>
              <a:t>not </a:t>
            </a:r>
            <a:r>
              <a:rPr sz="3000" spc="-5" dirty="0">
                <a:latin typeface="Arial"/>
                <a:cs typeface="Arial"/>
              </a:rPr>
              <a:t>be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present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63601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Radiographic</a:t>
            </a:r>
            <a:r>
              <a:rPr sz="4600" spc="10" dirty="0"/>
              <a:t> </a:t>
            </a:r>
            <a:r>
              <a:rPr sz="4600" spc="-5" dirty="0"/>
              <a:t>Evaluation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59816" y="1539903"/>
            <a:ext cx="4650740" cy="254317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095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25" dirty="0">
                <a:latin typeface="Tahoma"/>
                <a:cs typeface="Tahoma"/>
              </a:rPr>
              <a:t>X-Rays- </a:t>
            </a:r>
            <a:r>
              <a:rPr sz="3000" dirty="0">
                <a:latin typeface="Tahoma"/>
                <a:cs typeface="Tahoma"/>
              </a:rPr>
              <a:t>3</a:t>
            </a:r>
            <a:r>
              <a:rPr sz="3000" spc="-1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views</a:t>
            </a:r>
            <a:endParaRPr sz="3000">
              <a:latin typeface="Tahoma"/>
              <a:cs typeface="Tahoma"/>
            </a:endParaRPr>
          </a:p>
          <a:p>
            <a:pPr marL="711200" lvl="1" indent="-274955">
              <a:lnSpc>
                <a:spcPct val="100000"/>
              </a:lnSpc>
              <a:spcBef>
                <a:spcPts val="63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711835" algn="l"/>
              </a:tabLst>
            </a:pPr>
            <a:r>
              <a:rPr sz="2600" spc="-5" dirty="0">
                <a:latin typeface="Tahoma"/>
                <a:cs typeface="Tahoma"/>
              </a:rPr>
              <a:t>Standard </a:t>
            </a:r>
            <a:r>
              <a:rPr sz="2600" dirty="0">
                <a:latin typeface="Tahoma"/>
                <a:cs typeface="Tahoma"/>
              </a:rPr>
              <a:t>AP</a:t>
            </a:r>
            <a:r>
              <a:rPr sz="2600" spc="-15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view</a:t>
            </a:r>
            <a:endParaRPr sz="2600">
              <a:latin typeface="Tahoma"/>
              <a:cs typeface="Tahoma"/>
            </a:endParaRPr>
          </a:p>
          <a:p>
            <a:pPr marL="7112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711835" algn="l"/>
              </a:tabLst>
            </a:pPr>
            <a:r>
              <a:rPr sz="2600" spc="-5" dirty="0">
                <a:latin typeface="Tahoma"/>
                <a:cs typeface="Tahoma"/>
              </a:rPr>
              <a:t>45</a:t>
            </a:r>
            <a:r>
              <a:rPr sz="2550" spc="-7" baseline="26143" dirty="0">
                <a:latin typeface="Tahoma"/>
                <a:cs typeface="Tahoma"/>
              </a:rPr>
              <a:t>0 </a:t>
            </a:r>
            <a:r>
              <a:rPr sz="2600" spc="-5" dirty="0">
                <a:latin typeface="Tahoma"/>
                <a:cs typeface="Tahoma"/>
              </a:rPr>
              <a:t>Obturator </a:t>
            </a:r>
            <a:r>
              <a:rPr sz="2600" dirty="0">
                <a:latin typeface="Tahoma"/>
                <a:cs typeface="Tahoma"/>
              </a:rPr>
              <a:t>oblique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view</a:t>
            </a:r>
            <a:endParaRPr sz="2600">
              <a:latin typeface="Tahoma"/>
              <a:cs typeface="Tahoma"/>
            </a:endParaRPr>
          </a:p>
          <a:p>
            <a:pPr marL="711200" lvl="1" indent="-274955">
              <a:lnSpc>
                <a:spcPct val="100000"/>
              </a:lnSpc>
              <a:spcBef>
                <a:spcPts val="62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711835" algn="l"/>
              </a:tabLst>
            </a:pPr>
            <a:r>
              <a:rPr sz="2600" spc="-5" dirty="0">
                <a:latin typeface="Tahoma"/>
                <a:cs typeface="Tahoma"/>
              </a:rPr>
              <a:t>45</a:t>
            </a:r>
            <a:r>
              <a:rPr sz="2550" spc="-7" baseline="26143" dirty="0">
                <a:latin typeface="Tahoma"/>
                <a:cs typeface="Tahoma"/>
              </a:rPr>
              <a:t>0 </a:t>
            </a:r>
            <a:r>
              <a:rPr sz="2600" dirty="0">
                <a:latin typeface="Tahoma"/>
                <a:cs typeface="Tahoma"/>
              </a:rPr>
              <a:t>Iliac oblique</a:t>
            </a:r>
            <a:r>
              <a:rPr sz="2600" spc="-25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view</a:t>
            </a:r>
            <a:endParaRPr sz="2600">
              <a:latin typeface="Tahoma"/>
              <a:cs typeface="Tahoma"/>
            </a:endParaRPr>
          </a:p>
          <a:p>
            <a:pPr marL="409575" indent="-384810">
              <a:lnSpc>
                <a:spcPct val="100000"/>
              </a:lnSpc>
              <a:spcBef>
                <a:spcPts val="66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5" dirty="0">
                <a:latin typeface="Tahoma"/>
                <a:cs typeface="Tahoma"/>
              </a:rPr>
              <a:t>CT</a:t>
            </a:r>
            <a:r>
              <a:rPr sz="300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scan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019" y="0"/>
            <a:ext cx="6153785" cy="1276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Landmarks of standard</a:t>
            </a:r>
            <a:r>
              <a:rPr spc="-400" dirty="0"/>
              <a:t> </a:t>
            </a:r>
            <a:r>
              <a:rPr dirty="0"/>
              <a:t>AP  radiograph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719" y="1238346"/>
            <a:ext cx="1273175" cy="582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35"/>
              </a:lnSpc>
            </a:pPr>
            <a:r>
              <a:rPr sz="4100" dirty="0">
                <a:latin typeface="Arial"/>
                <a:cs typeface="Arial"/>
              </a:rPr>
              <a:t>of</a:t>
            </a:r>
            <a:r>
              <a:rPr sz="4100" spc="-110" dirty="0">
                <a:latin typeface="Arial"/>
                <a:cs typeface="Arial"/>
              </a:rPr>
              <a:t> </a:t>
            </a:r>
            <a:r>
              <a:rPr sz="4100" dirty="0">
                <a:latin typeface="Arial"/>
                <a:cs typeface="Arial"/>
              </a:rPr>
              <a:t>hip</a:t>
            </a:r>
            <a:endParaRPr sz="4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523998"/>
            <a:ext cx="4419600" cy="5333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98975" y="1697177"/>
            <a:ext cx="4386580" cy="39293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1.liopectineal </a:t>
            </a:r>
            <a:r>
              <a:rPr sz="3200" spc="-5" dirty="0">
                <a:latin typeface="Arial"/>
                <a:cs typeface="Arial"/>
              </a:rPr>
              <a:t>line  </a:t>
            </a:r>
            <a:r>
              <a:rPr sz="3200" dirty="0">
                <a:latin typeface="Arial"/>
                <a:cs typeface="Arial"/>
              </a:rPr>
              <a:t>2.Ilioischial </a:t>
            </a:r>
            <a:r>
              <a:rPr sz="3200" spc="-5" dirty="0">
                <a:latin typeface="Arial"/>
                <a:cs typeface="Arial"/>
              </a:rPr>
              <a:t>line  </a:t>
            </a:r>
            <a:r>
              <a:rPr sz="3200" dirty="0">
                <a:latin typeface="Arial"/>
                <a:cs typeface="Arial"/>
              </a:rPr>
              <a:t>3.Radiographic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teardrop  </a:t>
            </a:r>
            <a:r>
              <a:rPr sz="3200" dirty="0">
                <a:latin typeface="Arial"/>
                <a:cs typeface="Arial"/>
              </a:rPr>
              <a:t>4.Roof of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acetabulum.</a:t>
            </a:r>
            <a:endParaRPr sz="3200">
              <a:latin typeface="Arial"/>
              <a:cs typeface="Arial"/>
            </a:endParaRPr>
          </a:p>
          <a:p>
            <a:pPr marL="355600" marR="165100" indent="-342900">
              <a:lnSpc>
                <a:spcPct val="100000"/>
              </a:lnSpc>
              <a:spcBef>
                <a:spcPts val="5"/>
              </a:spcBef>
              <a:buSzPct val="96875"/>
              <a:buAutoNum type="arabicPeriod" startAt="5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Edge of </a:t>
            </a:r>
            <a:r>
              <a:rPr sz="3200" spc="-5" dirty="0">
                <a:latin typeface="Arial"/>
                <a:cs typeface="Arial"/>
              </a:rPr>
              <a:t>anterior </a:t>
            </a:r>
            <a:r>
              <a:rPr sz="3200" dirty="0">
                <a:latin typeface="Arial"/>
                <a:cs typeface="Arial"/>
              </a:rPr>
              <a:t>lip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acetabulum</a:t>
            </a:r>
            <a:endParaRPr sz="3200">
              <a:latin typeface="Arial"/>
              <a:cs typeface="Arial"/>
            </a:endParaRPr>
          </a:p>
          <a:p>
            <a:pPr marL="355600" marR="413384" indent="-342900">
              <a:lnSpc>
                <a:spcPct val="100000"/>
              </a:lnSpc>
              <a:buSzPct val="96875"/>
              <a:buAutoNum type="arabicPeriod" startAt="5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Edge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posterior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lip  of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acetabulum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76200"/>
            <a:ext cx="5181600" cy="6566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7274" y="193293"/>
            <a:ext cx="58750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Obturator oblique</a:t>
            </a:r>
            <a:r>
              <a:rPr sz="4600" spc="30" dirty="0"/>
              <a:t> </a:t>
            </a:r>
            <a:r>
              <a:rPr sz="4600" spc="-5" dirty="0"/>
              <a:t>view</a:t>
            </a:r>
            <a:endParaRPr sz="4600"/>
          </a:p>
        </p:txBody>
      </p:sp>
      <p:sp>
        <p:nvSpPr>
          <p:cNvPr id="3" name="object 3"/>
          <p:cNvSpPr/>
          <p:nvPr/>
        </p:nvSpPr>
        <p:spPr>
          <a:xfrm>
            <a:off x="722376" y="990600"/>
            <a:ext cx="5068824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23228" y="4141089"/>
            <a:ext cx="24466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8509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bturator  foramen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Anterior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column</a:t>
            </a:r>
            <a:endParaRPr sz="2400">
              <a:latin typeface="Arial"/>
              <a:cs typeface="Arial"/>
            </a:endParaRPr>
          </a:p>
          <a:p>
            <a:pPr marL="299085" marR="172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Posterior lip or  wall </a:t>
            </a:r>
            <a:r>
              <a:rPr sz="2400" dirty="0">
                <a:latin typeface="Arial"/>
                <a:cs typeface="Arial"/>
              </a:rPr>
              <a:t>of the  </a:t>
            </a:r>
            <a:r>
              <a:rPr sz="2400" spc="-5" dirty="0">
                <a:latin typeface="Arial"/>
                <a:cs typeface="Arial"/>
              </a:rPr>
              <a:t>acetabulum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29400" y="998219"/>
            <a:ext cx="2133600" cy="2592705"/>
            <a:chOff x="6629400" y="998219"/>
            <a:chExt cx="2133600" cy="2592705"/>
          </a:xfrm>
        </p:grpSpPr>
        <p:sp>
          <p:nvSpPr>
            <p:cNvPr id="6" name="object 6"/>
            <p:cNvSpPr/>
            <p:nvPr/>
          </p:nvSpPr>
          <p:spPr>
            <a:xfrm>
              <a:off x="6629400" y="998219"/>
              <a:ext cx="2133600" cy="25923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29194" y="1736597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114300" y="0"/>
                  </a:moveTo>
                  <a:lnTo>
                    <a:pt x="38100" y="0"/>
                  </a:lnTo>
                  <a:lnTo>
                    <a:pt x="38100" y="304800"/>
                  </a:lnTo>
                  <a:lnTo>
                    <a:pt x="0" y="304800"/>
                  </a:lnTo>
                  <a:lnTo>
                    <a:pt x="76200" y="381000"/>
                  </a:lnTo>
                  <a:lnTo>
                    <a:pt x="152400" y="304800"/>
                  </a:lnTo>
                  <a:lnTo>
                    <a:pt x="114300" y="3048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29194" y="1736597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0" y="304800"/>
                  </a:moveTo>
                  <a:lnTo>
                    <a:pt x="38100" y="3048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304800"/>
                  </a:lnTo>
                  <a:lnTo>
                    <a:pt x="152400" y="304800"/>
                  </a:lnTo>
                  <a:lnTo>
                    <a:pt x="76200" y="38100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4F74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9239" y="116535"/>
            <a:ext cx="460692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75410" algn="l"/>
              </a:tabLst>
            </a:pPr>
            <a:r>
              <a:rPr sz="4600" spc="-5" dirty="0"/>
              <a:t>Iliac	oblique</a:t>
            </a:r>
            <a:r>
              <a:rPr sz="4600" spc="-20" dirty="0"/>
              <a:t> </a:t>
            </a:r>
            <a:r>
              <a:rPr sz="4600" spc="-5" dirty="0"/>
              <a:t>view</a:t>
            </a:r>
            <a:endParaRPr sz="4600"/>
          </a:p>
        </p:txBody>
      </p:sp>
      <p:sp>
        <p:nvSpPr>
          <p:cNvPr id="3" name="object 3"/>
          <p:cNvSpPr/>
          <p:nvPr/>
        </p:nvSpPr>
        <p:spPr>
          <a:xfrm>
            <a:off x="1066800" y="838198"/>
            <a:ext cx="4800600" cy="5920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53200" y="838200"/>
            <a:ext cx="2098675" cy="2781300"/>
            <a:chOff x="6553200" y="838200"/>
            <a:chExt cx="2098675" cy="2781300"/>
          </a:xfrm>
        </p:grpSpPr>
        <p:sp>
          <p:nvSpPr>
            <p:cNvPr id="5" name="object 5"/>
            <p:cNvSpPr/>
            <p:nvPr/>
          </p:nvSpPr>
          <p:spPr>
            <a:xfrm>
              <a:off x="6553200" y="838200"/>
              <a:ext cx="2098548" cy="2781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11261" y="1753361"/>
              <a:ext cx="190500" cy="477520"/>
            </a:xfrm>
            <a:custGeom>
              <a:avLst/>
              <a:gdLst/>
              <a:ahLst/>
              <a:cxnLst/>
              <a:rect l="l" t="t" r="r" b="b"/>
              <a:pathLst>
                <a:path w="190500" h="477519">
                  <a:moveTo>
                    <a:pt x="142875" y="0"/>
                  </a:moveTo>
                  <a:lnTo>
                    <a:pt x="47625" y="0"/>
                  </a:lnTo>
                  <a:lnTo>
                    <a:pt x="47625" y="381762"/>
                  </a:lnTo>
                  <a:lnTo>
                    <a:pt x="0" y="381762"/>
                  </a:lnTo>
                  <a:lnTo>
                    <a:pt x="95250" y="477012"/>
                  </a:lnTo>
                  <a:lnTo>
                    <a:pt x="190500" y="381762"/>
                  </a:lnTo>
                  <a:lnTo>
                    <a:pt x="142875" y="381762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11261" y="1753361"/>
              <a:ext cx="190500" cy="477520"/>
            </a:xfrm>
            <a:custGeom>
              <a:avLst/>
              <a:gdLst/>
              <a:ahLst/>
              <a:cxnLst/>
              <a:rect l="l" t="t" r="r" b="b"/>
              <a:pathLst>
                <a:path w="190500" h="477519">
                  <a:moveTo>
                    <a:pt x="0" y="381762"/>
                  </a:moveTo>
                  <a:lnTo>
                    <a:pt x="47625" y="381762"/>
                  </a:lnTo>
                  <a:lnTo>
                    <a:pt x="47625" y="0"/>
                  </a:lnTo>
                  <a:lnTo>
                    <a:pt x="142875" y="0"/>
                  </a:lnTo>
                  <a:lnTo>
                    <a:pt x="142875" y="381762"/>
                  </a:lnTo>
                  <a:lnTo>
                    <a:pt x="190500" y="381762"/>
                  </a:lnTo>
                  <a:lnTo>
                    <a:pt x="95250" y="477012"/>
                  </a:lnTo>
                  <a:lnTo>
                    <a:pt x="0" y="381762"/>
                  </a:lnTo>
                  <a:close/>
                </a:path>
              </a:pathLst>
            </a:custGeom>
            <a:ln w="19812">
              <a:solidFill>
                <a:srgbClr val="4F74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251828" y="3855211"/>
            <a:ext cx="27000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Iliac wing in </a:t>
            </a:r>
            <a:r>
              <a:rPr sz="2400" dirty="0">
                <a:latin typeface="Arial"/>
                <a:cs typeface="Arial"/>
              </a:rPr>
              <a:t>its  </a:t>
            </a:r>
            <a:r>
              <a:rPr sz="2400" spc="-5" dirty="0">
                <a:latin typeface="Arial"/>
                <a:cs typeface="Arial"/>
              </a:rPr>
              <a:t>largest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dimension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Posterior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column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19075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CT</a:t>
            </a:r>
            <a:r>
              <a:rPr sz="4600" spc="-170" dirty="0"/>
              <a:t> </a:t>
            </a:r>
            <a:r>
              <a:rPr sz="4600" dirty="0"/>
              <a:t>scan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38986"/>
            <a:ext cx="6939915" cy="412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95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Axial cuts should be taken with </a:t>
            </a:r>
            <a:r>
              <a:rPr sz="2800" dirty="0">
                <a:latin typeface="Arial"/>
                <a:cs typeface="Arial"/>
              </a:rPr>
              <a:t>thin</a:t>
            </a:r>
            <a:r>
              <a:rPr sz="2800" spc="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slices</a:t>
            </a:r>
            <a:endParaRPr sz="2800">
              <a:latin typeface="Arial"/>
              <a:cs typeface="Arial"/>
            </a:endParaRPr>
          </a:p>
          <a:p>
            <a:pPr marL="396875" marR="636270" indent="-384810">
              <a:lnSpc>
                <a:spcPts val="2690"/>
              </a:lnSpc>
              <a:spcBef>
                <a:spcPts val="65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Extent and location of </a:t>
            </a:r>
            <a:r>
              <a:rPr sz="2800" dirty="0">
                <a:latin typeface="Arial"/>
                <a:cs typeface="Arial"/>
              </a:rPr>
              <a:t>acetabular </a:t>
            </a:r>
            <a:r>
              <a:rPr sz="2800" spc="-5" dirty="0">
                <a:latin typeface="Arial"/>
                <a:cs typeface="Arial"/>
              </a:rPr>
              <a:t>wall  </a:t>
            </a:r>
            <a:r>
              <a:rPr sz="2800" dirty="0">
                <a:latin typeface="Arial"/>
                <a:cs typeface="Arial"/>
              </a:rPr>
              <a:t>fractures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Presence of </a:t>
            </a:r>
            <a:r>
              <a:rPr sz="2800" dirty="0">
                <a:latin typeface="Arial"/>
                <a:cs typeface="Arial"/>
              </a:rPr>
              <a:t>intra-articular free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fragments</a:t>
            </a:r>
            <a:endParaRPr sz="2800">
              <a:latin typeface="Arial"/>
              <a:cs typeface="Arial"/>
            </a:endParaRPr>
          </a:p>
          <a:p>
            <a:pPr marL="396875" marR="104139" indent="-384810">
              <a:lnSpc>
                <a:spcPts val="2690"/>
              </a:lnSpc>
              <a:spcBef>
                <a:spcPts val="65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Orientation of </a:t>
            </a:r>
            <a:r>
              <a:rPr sz="2800" dirty="0">
                <a:latin typeface="Arial"/>
                <a:cs typeface="Arial"/>
              </a:rPr>
              <a:t>fracture lines </a:t>
            </a:r>
            <a:r>
              <a:rPr sz="2800" spc="-5" dirty="0">
                <a:latin typeface="Arial"/>
                <a:cs typeface="Arial"/>
              </a:rPr>
              <a:t>and Marginal  </a:t>
            </a:r>
            <a:r>
              <a:rPr sz="2800" dirty="0">
                <a:latin typeface="Arial"/>
                <a:cs typeface="Arial"/>
              </a:rPr>
              <a:t>impaction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Femoral head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defect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Rotation of </a:t>
            </a:r>
            <a:r>
              <a:rPr sz="2800" dirty="0">
                <a:latin typeface="Arial"/>
                <a:cs typeface="Arial"/>
              </a:rPr>
              <a:t>fracture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fragments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Pelvic hematoma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Sacroiliac </a:t>
            </a:r>
            <a:r>
              <a:rPr sz="2800" dirty="0">
                <a:latin typeface="Arial"/>
                <a:cs typeface="Arial"/>
              </a:rPr>
              <a:t>joint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integrity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26136"/>
            <a:ext cx="4267200" cy="5465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99432" y="326136"/>
            <a:ext cx="4238244" cy="5465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19800" y="0"/>
            <a:ext cx="3124200" cy="6858000"/>
            <a:chOff x="6019800" y="0"/>
            <a:chExt cx="3124200" cy="6858000"/>
          </a:xfrm>
        </p:grpSpPr>
        <p:sp>
          <p:nvSpPr>
            <p:cNvPr id="3" name="object 3"/>
            <p:cNvSpPr/>
            <p:nvPr/>
          </p:nvSpPr>
          <p:spPr>
            <a:xfrm>
              <a:off x="6019800" y="76200"/>
              <a:ext cx="2929128" cy="34853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19800" y="3637786"/>
              <a:ext cx="2921507" cy="32202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37357" y="467994"/>
            <a:ext cx="19100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3-D</a:t>
            </a:r>
            <a:r>
              <a:rPr sz="4600" spc="-70" dirty="0"/>
              <a:t> </a:t>
            </a:r>
            <a:r>
              <a:rPr sz="4600" dirty="0"/>
              <a:t>CT</a:t>
            </a:r>
            <a:endParaRPr sz="4600"/>
          </a:p>
        </p:txBody>
      </p:sp>
      <p:sp>
        <p:nvSpPr>
          <p:cNvPr id="6" name="object 6"/>
          <p:cNvSpPr txBox="1"/>
          <p:nvPr/>
        </p:nvSpPr>
        <p:spPr>
          <a:xfrm>
            <a:off x="572516" y="1622501"/>
            <a:ext cx="4194810" cy="340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254000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Better </a:t>
            </a:r>
            <a:r>
              <a:rPr sz="3000" spc="-65" dirty="0">
                <a:latin typeface="Arial"/>
                <a:cs typeface="Arial"/>
              </a:rPr>
              <a:t>understanding 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the fracture  patterns.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Planning the </a:t>
            </a:r>
            <a:r>
              <a:rPr sz="3000" spc="-90" dirty="0">
                <a:latin typeface="Arial"/>
                <a:cs typeface="Arial"/>
              </a:rPr>
              <a:t>operative  </a:t>
            </a:r>
            <a:r>
              <a:rPr sz="3000" spc="-5" dirty="0">
                <a:latin typeface="Arial"/>
                <a:cs typeface="Arial"/>
              </a:rPr>
              <a:t>approach</a:t>
            </a:r>
            <a:endParaRPr sz="3000">
              <a:latin typeface="Arial"/>
              <a:cs typeface="Arial"/>
            </a:endParaRPr>
          </a:p>
          <a:p>
            <a:pPr marL="396875" marR="36512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Ability to </a:t>
            </a:r>
            <a:r>
              <a:rPr sz="3000" spc="-5" dirty="0">
                <a:latin typeface="Arial"/>
                <a:cs typeface="Arial"/>
              </a:rPr>
              <a:t>subtract  unwanted</a:t>
            </a:r>
            <a:r>
              <a:rPr sz="3000" spc="-6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structures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4334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Manageme</a:t>
            </a:r>
            <a:r>
              <a:rPr sz="4600" dirty="0"/>
              <a:t>n</a:t>
            </a:r>
            <a:r>
              <a:rPr sz="4600" spc="-5" dirty="0"/>
              <a:t>t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7068820" cy="448119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Initial treatment </a:t>
            </a:r>
            <a:r>
              <a:rPr sz="3000" dirty="0">
                <a:latin typeface="Arial"/>
                <a:cs typeface="Arial"/>
              </a:rPr>
              <a:t>– follow </a:t>
            </a:r>
            <a:r>
              <a:rPr sz="3000" spc="-60" dirty="0">
                <a:latin typeface="Arial"/>
                <a:cs typeface="Arial"/>
              </a:rPr>
              <a:t>ATLS</a:t>
            </a:r>
            <a:r>
              <a:rPr sz="3000" spc="-145" dirty="0"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protocols</a:t>
            </a:r>
            <a:endParaRPr sz="3000">
              <a:latin typeface="Arial"/>
              <a:cs typeface="Arial"/>
            </a:endParaRPr>
          </a:p>
          <a:p>
            <a:pPr marL="396875" marR="71882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Operative treatment are </a:t>
            </a:r>
            <a:r>
              <a:rPr sz="3000" dirty="0">
                <a:latin typeface="Arial"/>
                <a:cs typeface="Arial"/>
              </a:rPr>
              <a:t>usually </a:t>
            </a:r>
            <a:r>
              <a:rPr sz="3000" i="1" spc="-245" dirty="0">
                <a:latin typeface="Arial"/>
                <a:cs typeface="Arial"/>
              </a:rPr>
              <a:t>not  </a:t>
            </a:r>
            <a:r>
              <a:rPr sz="3000" i="1" spc="-5" dirty="0">
                <a:latin typeface="Arial"/>
                <a:cs typeface="Arial"/>
              </a:rPr>
              <a:t>performed as an emergency</a:t>
            </a:r>
            <a:endParaRPr sz="3000">
              <a:latin typeface="Arial"/>
              <a:cs typeface="Arial"/>
            </a:endParaRPr>
          </a:p>
          <a:p>
            <a:pPr marL="396875" marR="67691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  <a:tab pos="4097020" algn="l"/>
              </a:tabLst>
            </a:pPr>
            <a:r>
              <a:rPr sz="3000" dirty="0">
                <a:latin typeface="Arial"/>
                <a:cs typeface="Arial"/>
              </a:rPr>
              <a:t>Closed </a:t>
            </a:r>
            <a:r>
              <a:rPr sz="3000" spc="-5" dirty="0">
                <a:latin typeface="Arial"/>
                <a:cs typeface="Arial"/>
              </a:rPr>
              <a:t>reduction </a:t>
            </a:r>
            <a:r>
              <a:rPr sz="3000" dirty="0">
                <a:latin typeface="Arial"/>
                <a:cs typeface="Arial"/>
              </a:rPr>
              <a:t>of hip </a:t>
            </a:r>
            <a:r>
              <a:rPr sz="3000" spc="-70" dirty="0">
                <a:latin typeface="Arial"/>
                <a:cs typeface="Arial"/>
              </a:rPr>
              <a:t>dislocations  </a:t>
            </a:r>
            <a:r>
              <a:rPr sz="3000" spc="-5" dirty="0">
                <a:latin typeface="Arial"/>
                <a:cs typeface="Arial"/>
              </a:rPr>
              <a:t>should be</a:t>
            </a:r>
            <a:r>
              <a:rPr sz="3000" spc="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performed	</a:t>
            </a:r>
            <a:r>
              <a:rPr sz="3000" dirty="0">
                <a:latin typeface="Wingdings"/>
                <a:cs typeface="Wingdings"/>
              </a:rPr>
              <a:t>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Arial"/>
                <a:cs typeface="Arial"/>
              </a:rPr>
              <a:t>Skeletal  </a:t>
            </a:r>
            <a:r>
              <a:rPr sz="3000" spc="-5" dirty="0">
                <a:latin typeface="Arial"/>
                <a:cs typeface="Arial"/>
              </a:rPr>
              <a:t>traction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70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Allow </a:t>
            </a:r>
            <a:r>
              <a:rPr sz="2600" spc="-5" dirty="0">
                <a:latin typeface="Tahoma"/>
                <a:cs typeface="Tahoma"/>
              </a:rPr>
              <a:t>soft </a:t>
            </a:r>
            <a:r>
              <a:rPr sz="2600" dirty="0">
                <a:latin typeface="Tahoma"/>
                <a:cs typeface="Tahoma"/>
              </a:rPr>
              <a:t>tissue healing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initially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Maintain limb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length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Maintain </a:t>
            </a:r>
            <a:r>
              <a:rPr sz="2600" spc="-15" dirty="0">
                <a:latin typeface="Tahoma"/>
                <a:cs typeface="Tahoma"/>
              </a:rPr>
              <a:t>femoral </a:t>
            </a:r>
            <a:r>
              <a:rPr sz="2600" spc="-5" dirty="0">
                <a:latin typeface="Tahoma"/>
                <a:cs typeface="Tahoma"/>
              </a:rPr>
              <a:t>head</a:t>
            </a:r>
            <a:r>
              <a:rPr sz="2600" spc="-3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reduction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51230"/>
            <a:ext cx="3582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Management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72516" y="1620977"/>
            <a:ext cx="706247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The goal of </a:t>
            </a:r>
            <a:r>
              <a:rPr sz="3600" spc="-5" dirty="0">
                <a:latin typeface="Arial"/>
                <a:cs typeface="Arial"/>
              </a:rPr>
              <a:t>the treatment </a:t>
            </a:r>
            <a:r>
              <a:rPr sz="3600" dirty="0">
                <a:latin typeface="Arial"/>
                <a:cs typeface="Arial"/>
              </a:rPr>
              <a:t>is  </a:t>
            </a:r>
            <a:r>
              <a:rPr sz="3600" spc="-5" dirty="0">
                <a:latin typeface="Arial"/>
                <a:cs typeface="Arial"/>
              </a:rPr>
              <a:t>restoration </a:t>
            </a:r>
            <a:r>
              <a:rPr sz="3600" dirty="0">
                <a:latin typeface="Arial"/>
                <a:cs typeface="Arial"/>
              </a:rPr>
              <a:t>of articular surface,  prevent post traumatic arthritis</a:t>
            </a:r>
            <a:r>
              <a:rPr sz="3600" spc="-11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and  </a:t>
            </a:r>
            <a:r>
              <a:rPr sz="3600" dirty="0">
                <a:latin typeface="Arial"/>
                <a:cs typeface="Arial"/>
              </a:rPr>
              <a:t>to mobilise the </a:t>
            </a:r>
            <a:r>
              <a:rPr sz="3600" spc="-5" dirty="0">
                <a:latin typeface="Arial"/>
                <a:cs typeface="Arial"/>
              </a:rPr>
              <a:t>patient </a:t>
            </a:r>
            <a:r>
              <a:rPr sz="3600" dirty="0">
                <a:latin typeface="Arial"/>
                <a:cs typeface="Arial"/>
              </a:rPr>
              <a:t>as early as  possible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4334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Manageme</a:t>
            </a:r>
            <a:r>
              <a:rPr sz="4600" dirty="0"/>
              <a:t>n</a:t>
            </a:r>
            <a:r>
              <a:rPr sz="4600" spc="-5" dirty="0"/>
              <a:t>t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732229"/>
            <a:ext cx="4928870" cy="239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latin typeface="Tahoma"/>
                <a:cs typeface="Tahoma"/>
              </a:rPr>
              <a:t>Factors </a:t>
            </a:r>
            <a:r>
              <a:rPr sz="3000" spc="-5" dirty="0">
                <a:latin typeface="Tahoma"/>
                <a:cs typeface="Tahoma"/>
              </a:rPr>
              <a:t>to </a:t>
            </a:r>
            <a:r>
              <a:rPr sz="3000" dirty="0">
                <a:latin typeface="Tahoma"/>
                <a:cs typeface="Tahoma"/>
              </a:rPr>
              <a:t>be </a:t>
            </a:r>
            <a:r>
              <a:rPr sz="3000" spc="-10" dirty="0">
                <a:latin typeface="Tahoma"/>
                <a:cs typeface="Tahoma"/>
              </a:rPr>
              <a:t>considered</a:t>
            </a:r>
            <a:r>
              <a:rPr sz="3000" spc="-2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are-</a:t>
            </a:r>
            <a:endParaRPr sz="3000">
              <a:latin typeface="Tahoma"/>
              <a:cs typeface="Tahoma"/>
            </a:endParaRPr>
          </a:p>
          <a:p>
            <a:pPr marL="698500" indent="-274955">
              <a:lnSpc>
                <a:spcPct val="100000"/>
              </a:lnSpc>
              <a:spcBef>
                <a:spcPts val="1964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10" dirty="0">
                <a:latin typeface="Tahoma"/>
                <a:cs typeface="Tahoma"/>
              </a:rPr>
              <a:t>Patient</a:t>
            </a:r>
            <a:r>
              <a:rPr sz="2600" spc="-25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factors</a:t>
            </a:r>
            <a:endParaRPr sz="2600">
              <a:latin typeface="Tahoma"/>
              <a:cs typeface="Tahoma"/>
            </a:endParaRPr>
          </a:p>
          <a:p>
            <a:pPr marL="698500" indent="-274955">
              <a:lnSpc>
                <a:spcPct val="100000"/>
              </a:lnSpc>
              <a:spcBef>
                <a:spcPts val="187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Fracture</a:t>
            </a:r>
            <a:r>
              <a:rPr sz="2600" spc="-25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factors</a:t>
            </a:r>
            <a:endParaRPr sz="2600">
              <a:latin typeface="Tahoma"/>
              <a:cs typeface="Tahoma"/>
            </a:endParaRPr>
          </a:p>
          <a:p>
            <a:pPr marL="698500" indent="-274955">
              <a:lnSpc>
                <a:spcPct val="100000"/>
              </a:lnSpc>
              <a:spcBef>
                <a:spcPts val="187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Expertise </a:t>
            </a:r>
            <a:r>
              <a:rPr sz="2600" spc="-10" dirty="0">
                <a:latin typeface="Tahoma"/>
                <a:cs typeface="Tahoma"/>
              </a:rPr>
              <a:t>available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405066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Patients</a:t>
            </a:r>
            <a:r>
              <a:rPr sz="4600" spc="-35" dirty="0"/>
              <a:t> </a:t>
            </a:r>
            <a:r>
              <a:rPr sz="4600" spc="-5" dirty="0"/>
              <a:t>factors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469597"/>
            <a:ext cx="4204970" cy="3456304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190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dirty="0">
                <a:latin typeface="Tahoma"/>
                <a:cs typeface="Tahoma"/>
              </a:rPr>
              <a:t>Age</a:t>
            </a:r>
            <a:endParaRPr sz="30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80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spc="-5" dirty="0">
                <a:latin typeface="Tahoma"/>
                <a:cs typeface="Tahoma"/>
              </a:rPr>
              <a:t>Pre </a:t>
            </a:r>
            <a:r>
              <a:rPr sz="3000" spc="-10" dirty="0">
                <a:latin typeface="Tahoma"/>
                <a:cs typeface="Tahoma"/>
              </a:rPr>
              <a:t>injury </a:t>
            </a:r>
            <a:r>
              <a:rPr sz="3000" spc="-5" dirty="0">
                <a:latin typeface="Tahoma"/>
                <a:cs typeface="Tahoma"/>
              </a:rPr>
              <a:t>activity</a:t>
            </a:r>
            <a:r>
              <a:rPr sz="3000" spc="-15" dirty="0">
                <a:latin typeface="Tahoma"/>
                <a:cs typeface="Tahoma"/>
              </a:rPr>
              <a:t> </a:t>
            </a:r>
            <a:r>
              <a:rPr sz="3000" spc="-130" dirty="0">
                <a:latin typeface="Tahoma"/>
                <a:cs typeface="Tahoma"/>
              </a:rPr>
              <a:t>level</a:t>
            </a:r>
            <a:endParaRPr sz="30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80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spc="-5" dirty="0">
                <a:latin typeface="Tahoma"/>
                <a:cs typeface="Tahoma"/>
              </a:rPr>
              <a:t>Medical</a:t>
            </a:r>
            <a:r>
              <a:rPr sz="3000" spc="-2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comorbidities</a:t>
            </a:r>
            <a:endParaRPr sz="30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80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dirty="0">
                <a:latin typeface="Tahoma"/>
                <a:cs typeface="Tahoma"/>
              </a:rPr>
              <a:t>Associated</a:t>
            </a:r>
            <a:r>
              <a:rPr sz="3000" spc="-2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injuries</a:t>
            </a:r>
            <a:endParaRPr sz="30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80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spc="-10" dirty="0">
                <a:latin typeface="Tahoma"/>
                <a:cs typeface="Tahoma"/>
              </a:rPr>
              <a:t>Functional</a:t>
            </a:r>
            <a:r>
              <a:rPr sz="300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demands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4874" y="40335"/>
            <a:ext cx="665353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Non-operative</a:t>
            </a:r>
            <a:r>
              <a:rPr sz="4600" spc="35" dirty="0"/>
              <a:t> </a:t>
            </a:r>
            <a:r>
              <a:rPr sz="4600" spc="-5" dirty="0"/>
              <a:t>Indications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343915" y="936396"/>
            <a:ext cx="8618220" cy="54775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77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10" dirty="0">
                <a:latin typeface="Tahoma"/>
                <a:cs typeface="Tahoma"/>
              </a:rPr>
              <a:t>Hip stable </a:t>
            </a:r>
            <a:r>
              <a:rPr sz="2800" spc="-5" dirty="0">
                <a:latin typeface="Tahoma"/>
                <a:cs typeface="Tahoma"/>
              </a:rPr>
              <a:t>and</a:t>
            </a:r>
            <a:r>
              <a:rPr sz="2800" spc="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congruous.</a:t>
            </a:r>
            <a:endParaRPr sz="2800">
              <a:latin typeface="Tahoma"/>
              <a:cs typeface="Tahoma"/>
            </a:endParaRPr>
          </a:p>
          <a:p>
            <a:pPr marL="396240" indent="-384175">
              <a:lnSpc>
                <a:spcPct val="100000"/>
              </a:lnSpc>
              <a:spcBef>
                <a:spcPts val="67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15" dirty="0">
                <a:latin typeface="Tahoma"/>
                <a:cs typeface="Tahoma"/>
              </a:rPr>
              <a:t>Patient</a:t>
            </a:r>
            <a:r>
              <a:rPr sz="2800" spc="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factors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3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Medical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contraindications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2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10" dirty="0">
                <a:latin typeface="Tahoma"/>
                <a:cs typeface="Tahoma"/>
              </a:rPr>
              <a:t>Severe </a:t>
            </a:r>
            <a:r>
              <a:rPr sz="2600" dirty="0">
                <a:latin typeface="Tahoma"/>
                <a:cs typeface="Tahoma"/>
              </a:rPr>
              <a:t>osteoporosis in</a:t>
            </a:r>
            <a:r>
              <a:rPr sz="2600" spc="-4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elderly</a:t>
            </a:r>
            <a:endParaRPr sz="2600">
              <a:latin typeface="Tahoma"/>
              <a:cs typeface="Tahoma"/>
            </a:endParaRPr>
          </a:p>
          <a:p>
            <a:pPr marL="396240" indent="-384175">
              <a:lnSpc>
                <a:spcPct val="100000"/>
              </a:lnSpc>
              <a:spcBef>
                <a:spcPts val="66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5" dirty="0">
                <a:latin typeface="Tahoma"/>
                <a:cs typeface="Tahoma"/>
              </a:rPr>
              <a:t>Undisplaced/Minimally displaced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fractures</a:t>
            </a:r>
            <a:endParaRPr sz="2800">
              <a:latin typeface="Tahoma"/>
              <a:cs typeface="Tahoma"/>
            </a:endParaRPr>
          </a:p>
          <a:p>
            <a:pPr marL="396240" indent="-384175">
              <a:lnSpc>
                <a:spcPct val="100000"/>
              </a:lnSpc>
              <a:spcBef>
                <a:spcPts val="67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10" dirty="0">
                <a:latin typeface="Tahoma"/>
                <a:cs typeface="Tahoma"/>
              </a:rPr>
              <a:t>Fractures with </a:t>
            </a:r>
            <a:r>
              <a:rPr sz="2800" spc="-5" dirty="0">
                <a:latin typeface="Tahoma"/>
                <a:cs typeface="Tahoma"/>
              </a:rPr>
              <a:t>secondary congruence</a:t>
            </a:r>
            <a:r>
              <a:rPr sz="2800" spc="13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(both-column)</a:t>
            </a:r>
            <a:endParaRPr sz="2800">
              <a:latin typeface="Tahoma"/>
              <a:cs typeface="Tahoma"/>
            </a:endParaRPr>
          </a:p>
          <a:p>
            <a:pPr marL="396240" indent="-384175">
              <a:lnSpc>
                <a:spcPct val="100000"/>
              </a:lnSpc>
              <a:spcBef>
                <a:spcPts val="67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10" dirty="0">
                <a:latin typeface="Tahoma"/>
                <a:cs typeface="Tahoma"/>
              </a:rPr>
              <a:t>Preexistent </a:t>
            </a:r>
            <a:r>
              <a:rPr sz="2800" spc="-5" dirty="0">
                <a:latin typeface="Tahoma"/>
                <a:cs typeface="Tahoma"/>
              </a:rPr>
              <a:t>arthritis of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hip</a:t>
            </a:r>
            <a:endParaRPr sz="2800">
              <a:latin typeface="Tahoma"/>
              <a:cs typeface="Tahoma"/>
            </a:endParaRPr>
          </a:p>
          <a:p>
            <a:pPr marL="396240" indent="-384175">
              <a:lnSpc>
                <a:spcPct val="100000"/>
              </a:lnSpc>
              <a:spcBef>
                <a:spcPts val="67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240" algn="l"/>
                <a:tab pos="396875" algn="l"/>
              </a:tabLst>
            </a:pPr>
            <a:r>
              <a:rPr sz="2800" spc="-5" dirty="0">
                <a:latin typeface="Tahoma"/>
                <a:cs typeface="Tahoma"/>
              </a:rPr>
              <a:t>Local soft </a:t>
            </a:r>
            <a:r>
              <a:rPr sz="2800" spc="-10" dirty="0">
                <a:latin typeface="Tahoma"/>
                <a:cs typeface="Tahoma"/>
              </a:rPr>
              <a:t>tissue</a:t>
            </a:r>
            <a:r>
              <a:rPr sz="2800" spc="-1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problems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3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Morel Lavelle’</a:t>
            </a:r>
            <a:r>
              <a:rPr sz="2600" spc="-4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lesion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3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Open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wound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62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Suprapubic catheter </a:t>
            </a:r>
            <a:r>
              <a:rPr sz="2600" dirty="0">
                <a:latin typeface="Tahoma"/>
                <a:cs typeface="Tahoma"/>
              </a:rPr>
              <a:t>(C/I </a:t>
            </a:r>
            <a:r>
              <a:rPr sz="2600" spc="-5" dirty="0">
                <a:latin typeface="Tahoma"/>
                <a:cs typeface="Tahoma"/>
              </a:rPr>
              <a:t>to </a:t>
            </a:r>
            <a:r>
              <a:rPr sz="2600" dirty="0">
                <a:latin typeface="Tahoma"/>
                <a:cs typeface="Tahoma"/>
              </a:rPr>
              <a:t>Ilioinguinal and</a:t>
            </a:r>
            <a:r>
              <a:rPr sz="2600" spc="-30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Stoppa)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32" y="1295400"/>
            <a:ext cx="2944368" cy="41483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0" y="1295400"/>
            <a:ext cx="2962655" cy="4148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82284" y="1295400"/>
            <a:ext cx="2993136" cy="4148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19303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Morel Lavalle</a:t>
            </a:r>
            <a:r>
              <a:rPr sz="4600" spc="25" dirty="0"/>
              <a:t> </a:t>
            </a:r>
            <a:r>
              <a:rPr sz="4600" spc="-5" dirty="0"/>
              <a:t>lesion</a:t>
            </a:r>
            <a:endParaRPr sz="4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9890" rIns="0" bIns="0" rtlCol="0">
            <a:spAutoFit/>
          </a:bodyPr>
          <a:lstStyle/>
          <a:p>
            <a:pPr marL="530860" marR="322580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531495" algn="l"/>
              </a:tabLst>
            </a:pPr>
            <a:r>
              <a:rPr sz="3000" dirty="0"/>
              <a:t>Localized area of </a:t>
            </a:r>
            <a:r>
              <a:rPr sz="3000" spc="-5" dirty="0"/>
              <a:t>subcutaneous </a:t>
            </a:r>
            <a:r>
              <a:rPr sz="3000" dirty="0"/>
              <a:t>fat </a:t>
            </a:r>
            <a:r>
              <a:rPr sz="3000" spc="-100" dirty="0"/>
              <a:t>necrosis  </a:t>
            </a:r>
            <a:r>
              <a:rPr sz="3000" spc="-5" dirty="0"/>
              <a:t>over </a:t>
            </a:r>
            <a:r>
              <a:rPr sz="3000" dirty="0"/>
              <a:t>the </a:t>
            </a:r>
            <a:r>
              <a:rPr sz="3000" spc="-5" dirty="0"/>
              <a:t>lateral </a:t>
            </a:r>
            <a:r>
              <a:rPr sz="3000" dirty="0"/>
              <a:t>aspect of the</a:t>
            </a:r>
            <a:r>
              <a:rPr sz="3000" spc="-35" dirty="0"/>
              <a:t> </a:t>
            </a:r>
            <a:r>
              <a:rPr sz="3000" spc="-5" dirty="0"/>
              <a:t>hip</a:t>
            </a:r>
            <a:endParaRPr sz="3000"/>
          </a:p>
          <a:p>
            <a:pPr marL="530860" marR="5080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531495" algn="l"/>
              </a:tabLst>
            </a:pPr>
            <a:r>
              <a:rPr sz="3000" spc="-5" dirty="0"/>
              <a:t>Operating through </a:t>
            </a:r>
            <a:r>
              <a:rPr sz="3000" dirty="0"/>
              <a:t>it </a:t>
            </a:r>
            <a:r>
              <a:rPr sz="3000" spc="-5" dirty="0"/>
              <a:t>has been associated </a:t>
            </a:r>
            <a:r>
              <a:rPr sz="3000" spc="-185" dirty="0"/>
              <a:t>with  </a:t>
            </a:r>
            <a:r>
              <a:rPr sz="3000" spc="-5" dirty="0"/>
              <a:t>a higher rate </a:t>
            </a:r>
            <a:r>
              <a:rPr sz="3000" dirty="0"/>
              <a:t>of </a:t>
            </a:r>
            <a:r>
              <a:rPr sz="3000" spc="-5" dirty="0"/>
              <a:t>postoperative</a:t>
            </a:r>
            <a:r>
              <a:rPr sz="3000" spc="-15" dirty="0"/>
              <a:t> </a:t>
            </a:r>
            <a:r>
              <a:rPr sz="3000" spc="-5" dirty="0"/>
              <a:t>infection</a:t>
            </a:r>
            <a:endParaRPr sz="3000"/>
          </a:p>
        </p:txBody>
      </p:sp>
      <p:sp>
        <p:nvSpPr>
          <p:cNvPr id="4" name="object 4"/>
          <p:cNvSpPr/>
          <p:nvPr/>
        </p:nvSpPr>
        <p:spPr>
          <a:xfrm>
            <a:off x="1752600" y="3657599"/>
            <a:ext cx="5370576" cy="3200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645668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Non operative</a:t>
            </a:r>
            <a:r>
              <a:rPr sz="4600" spc="-70" dirty="0"/>
              <a:t> </a:t>
            </a:r>
            <a:r>
              <a:rPr sz="4600" spc="-25" dirty="0"/>
              <a:t>Treatment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81658"/>
            <a:ext cx="7792084" cy="471995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marR="21590" indent="-384810" algn="just">
              <a:lnSpc>
                <a:spcPts val="3030"/>
              </a:lnSpc>
              <a:spcBef>
                <a:spcPts val="470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Bed rest is </a:t>
            </a:r>
            <a:r>
              <a:rPr sz="2800" dirty="0">
                <a:latin typeface="Arial"/>
                <a:cs typeface="Arial"/>
              </a:rPr>
              <a:t>necessary </a:t>
            </a:r>
            <a:r>
              <a:rPr sz="2800" spc="-5" dirty="0">
                <a:latin typeface="Arial"/>
                <a:cs typeface="Arial"/>
              </a:rPr>
              <a:t>in the acute injury </a:t>
            </a:r>
            <a:r>
              <a:rPr sz="2800" spc="-135" dirty="0">
                <a:latin typeface="Arial"/>
                <a:cs typeface="Arial"/>
              </a:rPr>
              <a:t>phase  </a:t>
            </a:r>
            <a:r>
              <a:rPr sz="2800" spc="-5" dirty="0">
                <a:latin typeface="Arial"/>
                <a:cs typeface="Arial"/>
              </a:rPr>
              <a:t>only</a:t>
            </a:r>
            <a:endParaRPr sz="2800">
              <a:latin typeface="Arial"/>
              <a:cs typeface="Arial"/>
            </a:endParaRPr>
          </a:p>
          <a:p>
            <a:pPr marL="396875" indent="-384810" algn="just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Mobilization </a:t>
            </a:r>
            <a:r>
              <a:rPr sz="2800" dirty="0">
                <a:latin typeface="Arial"/>
                <a:cs typeface="Arial"/>
              </a:rPr>
              <a:t>as </a:t>
            </a:r>
            <a:r>
              <a:rPr sz="2800" spc="-5" dirty="0">
                <a:latin typeface="Arial"/>
                <a:cs typeface="Arial"/>
              </a:rPr>
              <a:t>soon as symptoms</a:t>
            </a:r>
            <a:r>
              <a:rPr sz="2800" spc="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allow</a:t>
            </a:r>
            <a:endParaRPr sz="2800">
              <a:latin typeface="Arial"/>
              <a:cs typeface="Arial"/>
            </a:endParaRPr>
          </a:p>
          <a:p>
            <a:pPr marL="396875" marR="239395" indent="-384810" algn="just">
              <a:lnSpc>
                <a:spcPts val="3020"/>
              </a:lnSpc>
              <a:spcBef>
                <a:spcPts val="720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Patients should begin with </a:t>
            </a:r>
            <a:r>
              <a:rPr sz="2800" dirty="0">
                <a:latin typeface="Arial"/>
                <a:cs typeface="Arial"/>
              </a:rPr>
              <a:t>touch-down </a:t>
            </a:r>
            <a:r>
              <a:rPr sz="2800" spc="-100" dirty="0">
                <a:latin typeface="Arial"/>
                <a:cs typeface="Arial"/>
              </a:rPr>
              <a:t>partial  </a:t>
            </a:r>
            <a:r>
              <a:rPr sz="2800" dirty="0">
                <a:latin typeface="Arial"/>
                <a:cs typeface="Arial"/>
              </a:rPr>
              <a:t>weight-bearing</a:t>
            </a:r>
            <a:endParaRPr sz="2800">
              <a:latin typeface="Arial"/>
              <a:cs typeface="Arial"/>
            </a:endParaRPr>
          </a:p>
          <a:p>
            <a:pPr marL="396875" indent="-384810" algn="just">
              <a:lnSpc>
                <a:spcPct val="100000"/>
              </a:lnSpc>
              <a:spcBef>
                <a:spcPts val="295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Radiographs at </a:t>
            </a:r>
            <a:r>
              <a:rPr sz="2800" dirty="0">
                <a:latin typeface="Arial"/>
                <a:cs typeface="Arial"/>
              </a:rPr>
              <a:t>frequent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intervals</a:t>
            </a:r>
            <a:endParaRPr sz="2800">
              <a:latin typeface="Arial"/>
              <a:cs typeface="Arial"/>
            </a:endParaRPr>
          </a:p>
          <a:p>
            <a:pPr marL="396875" marR="5080" indent="-384810" algn="just">
              <a:lnSpc>
                <a:spcPts val="3020"/>
              </a:lnSpc>
              <a:spcBef>
                <a:spcPts val="720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Gradually </a:t>
            </a:r>
            <a:r>
              <a:rPr sz="2800" dirty="0">
                <a:latin typeface="Arial"/>
                <a:cs typeface="Arial"/>
              </a:rPr>
              <a:t>progress to full </a:t>
            </a:r>
            <a:r>
              <a:rPr sz="2800" spc="-5" dirty="0">
                <a:latin typeface="Arial"/>
                <a:cs typeface="Arial"/>
              </a:rPr>
              <a:t>weight bearing </a:t>
            </a:r>
            <a:r>
              <a:rPr sz="2800" spc="-60" dirty="0">
                <a:latin typeface="Arial"/>
                <a:cs typeface="Arial"/>
              </a:rPr>
              <a:t>when  </a:t>
            </a:r>
            <a:r>
              <a:rPr sz="2800" dirty="0">
                <a:latin typeface="Arial"/>
                <a:cs typeface="Arial"/>
              </a:rPr>
              <a:t>there </a:t>
            </a:r>
            <a:r>
              <a:rPr sz="2800" spc="-5" dirty="0">
                <a:latin typeface="Arial"/>
                <a:cs typeface="Arial"/>
              </a:rPr>
              <a:t>is adequate </a:t>
            </a:r>
            <a:r>
              <a:rPr sz="2800" dirty="0">
                <a:latin typeface="Arial"/>
                <a:cs typeface="Arial"/>
              </a:rPr>
              <a:t>fracture </a:t>
            </a:r>
            <a:r>
              <a:rPr sz="2800" spc="-5" dirty="0">
                <a:latin typeface="Arial"/>
                <a:cs typeface="Arial"/>
              </a:rPr>
              <a:t>healing, usually by 6  to 12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weeks</a:t>
            </a:r>
            <a:endParaRPr sz="2800">
              <a:latin typeface="Arial"/>
              <a:cs typeface="Arial"/>
            </a:endParaRPr>
          </a:p>
          <a:p>
            <a:pPr marL="396875" marR="1367155" indent="-384810" algn="just">
              <a:lnSpc>
                <a:spcPts val="3020"/>
              </a:lnSpc>
              <a:spcBef>
                <a:spcPts val="685"/>
              </a:spcBef>
              <a:buClr>
                <a:srgbClr val="6D9FAF"/>
              </a:buClr>
              <a:buSzPct val="80357"/>
              <a:buChar char=""/>
              <a:tabLst>
                <a:tab pos="397510" algn="l"/>
              </a:tabLst>
            </a:pPr>
            <a:r>
              <a:rPr sz="2800" dirty="0">
                <a:latin typeface="Arial"/>
                <a:cs typeface="Arial"/>
              </a:rPr>
              <a:t>Joint </a:t>
            </a:r>
            <a:r>
              <a:rPr sz="2800" spc="-5" dirty="0">
                <a:latin typeface="Arial"/>
                <a:cs typeface="Arial"/>
              </a:rPr>
              <a:t>mobilization should be </a:t>
            </a:r>
            <a:r>
              <a:rPr sz="2800" spc="-75" dirty="0">
                <a:latin typeface="Arial"/>
                <a:cs typeface="Arial"/>
              </a:rPr>
              <a:t>continued  </a:t>
            </a:r>
            <a:r>
              <a:rPr sz="2800" dirty="0">
                <a:latin typeface="Arial"/>
                <a:cs typeface="Arial"/>
              </a:rPr>
              <a:t>throughout the </a:t>
            </a:r>
            <a:r>
              <a:rPr sz="2800" spc="-5" dirty="0">
                <a:latin typeface="Arial"/>
                <a:cs typeface="Arial"/>
              </a:rPr>
              <a:t>rehabilitation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period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35051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Operative</a:t>
            </a:r>
            <a:r>
              <a:rPr sz="4600" spc="-90" dirty="0"/>
              <a:t> </a:t>
            </a:r>
            <a:r>
              <a:rPr sz="4600" spc="-25" dirty="0"/>
              <a:t>Treatment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2590165" cy="112395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b="1" spc="-5" dirty="0">
                <a:latin typeface="Arial"/>
                <a:cs typeface="Arial"/>
              </a:rPr>
              <a:t>Instability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b="1" spc="-60" dirty="0">
                <a:latin typeface="Arial"/>
                <a:cs typeface="Arial"/>
              </a:rPr>
              <a:t>Incongruity</a:t>
            </a:r>
            <a:r>
              <a:rPr sz="3000" spc="-60" dirty="0"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4587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Instability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61111"/>
            <a:ext cx="6243320" cy="3181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337820" indent="-384810">
              <a:lnSpc>
                <a:spcPct val="130100"/>
              </a:lnSpc>
              <a:spcBef>
                <a:spcPts val="10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dirty="0">
                <a:latin typeface="Tahoma"/>
                <a:cs typeface="Tahoma"/>
              </a:rPr>
              <a:t>Usually associated </a:t>
            </a:r>
            <a:r>
              <a:rPr sz="3000" spc="-5" dirty="0">
                <a:latin typeface="Tahoma"/>
                <a:cs typeface="Tahoma"/>
              </a:rPr>
              <a:t>with </a:t>
            </a:r>
            <a:r>
              <a:rPr sz="3000" spc="-85" dirty="0">
                <a:latin typeface="Tahoma"/>
                <a:cs typeface="Tahoma"/>
              </a:rPr>
              <a:t>posterior  </a:t>
            </a:r>
            <a:r>
              <a:rPr sz="3000" spc="-10" dirty="0">
                <a:latin typeface="Tahoma"/>
                <a:cs typeface="Tahoma"/>
              </a:rPr>
              <a:t>fracture</a:t>
            </a:r>
            <a:r>
              <a:rPr sz="3000" spc="-3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types</a:t>
            </a:r>
            <a:endParaRPr sz="30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80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dirty="0">
                <a:latin typeface="Tahoma"/>
                <a:cs typeface="Tahoma"/>
              </a:rPr>
              <a:t>Less </a:t>
            </a:r>
            <a:r>
              <a:rPr sz="3000" spc="-5" dirty="0">
                <a:latin typeface="Tahoma"/>
                <a:cs typeface="Tahoma"/>
              </a:rPr>
              <a:t>commonly</a:t>
            </a:r>
            <a:r>
              <a:rPr sz="3000" spc="-1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anterior</a:t>
            </a:r>
            <a:endParaRPr sz="3000">
              <a:latin typeface="Tahoma"/>
              <a:cs typeface="Tahoma"/>
            </a:endParaRPr>
          </a:p>
          <a:p>
            <a:pPr marL="396875" marR="5080" indent="-384810">
              <a:lnSpc>
                <a:spcPct val="130000"/>
              </a:lnSpc>
              <a:spcBef>
                <a:spcPts val="7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spc="-10" dirty="0">
                <a:latin typeface="Tahoma"/>
                <a:cs typeface="Tahoma"/>
              </a:rPr>
              <a:t>May </a:t>
            </a:r>
            <a:r>
              <a:rPr sz="3000" dirty="0">
                <a:latin typeface="Tahoma"/>
                <a:cs typeface="Tahoma"/>
              </a:rPr>
              <a:t>be </a:t>
            </a:r>
            <a:r>
              <a:rPr sz="3000" spc="-10" dirty="0">
                <a:latin typeface="Tahoma"/>
                <a:cs typeface="Tahoma"/>
              </a:rPr>
              <a:t>central </a:t>
            </a:r>
            <a:r>
              <a:rPr sz="3000" dirty="0">
                <a:latin typeface="Tahoma"/>
                <a:cs typeface="Tahoma"/>
              </a:rPr>
              <a:t>if </a:t>
            </a:r>
            <a:r>
              <a:rPr sz="3000" spc="-5" dirty="0">
                <a:latin typeface="Tahoma"/>
                <a:cs typeface="Tahoma"/>
              </a:rPr>
              <a:t>large </a:t>
            </a:r>
            <a:r>
              <a:rPr sz="3000" spc="-10" dirty="0">
                <a:latin typeface="Tahoma"/>
                <a:cs typeface="Tahoma"/>
              </a:rPr>
              <a:t>fragment </a:t>
            </a:r>
            <a:r>
              <a:rPr sz="3000" spc="-345" dirty="0">
                <a:latin typeface="Tahoma"/>
                <a:cs typeface="Tahoma"/>
              </a:rPr>
              <a:t>of  </a:t>
            </a:r>
            <a:r>
              <a:rPr sz="3000" spc="-10" dirty="0">
                <a:latin typeface="Tahoma"/>
                <a:cs typeface="Tahoma"/>
              </a:rPr>
              <a:t>quadrilateral </a:t>
            </a:r>
            <a:r>
              <a:rPr sz="3000" dirty="0">
                <a:latin typeface="Tahoma"/>
                <a:cs typeface="Tahoma"/>
              </a:rPr>
              <a:t>plate is </a:t>
            </a:r>
            <a:r>
              <a:rPr sz="3000" spc="-10" dirty="0">
                <a:latin typeface="Tahoma"/>
                <a:cs typeface="Tahoma"/>
              </a:rPr>
              <a:t>fractured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28803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Incongruity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80082"/>
            <a:ext cx="6936740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6875" marR="5080" indent="-384810" algn="just">
              <a:lnSpc>
                <a:spcPct val="110000"/>
              </a:lnSpc>
              <a:spcBef>
                <a:spcPts val="10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dirty="0">
                <a:latin typeface="Tahoma"/>
                <a:cs typeface="Tahoma"/>
              </a:rPr>
              <a:t>The </a:t>
            </a:r>
            <a:r>
              <a:rPr sz="3200" spc="-10" dirty="0">
                <a:latin typeface="Tahoma"/>
                <a:cs typeface="Tahoma"/>
              </a:rPr>
              <a:t>curve </a:t>
            </a:r>
            <a:r>
              <a:rPr sz="3200" dirty="0">
                <a:latin typeface="Tahoma"/>
                <a:cs typeface="Tahoma"/>
              </a:rPr>
              <a:t>of </a:t>
            </a:r>
            <a:r>
              <a:rPr sz="3200" spc="-15" dirty="0">
                <a:latin typeface="Tahoma"/>
                <a:cs typeface="Tahoma"/>
              </a:rPr>
              <a:t>femoral </a:t>
            </a:r>
            <a:r>
              <a:rPr sz="3200" dirty="0">
                <a:latin typeface="Tahoma"/>
                <a:cs typeface="Tahoma"/>
              </a:rPr>
              <a:t>head </a:t>
            </a:r>
            <a:r>
              <a:rPr sz="3200" spc="-5" dirty="0">
                <a:latin typeface="Tahoma"/>
                <a:cs typeface="Tahoma"/>
              </a:rPr>
              <a:t>should </a:t>
            </a:r>
            <a:r>
              <a:rPr sz="3200" spc="-245" dirty="0">
                <a:latin typeface="Tahoma"/>
                <a:cs typeface="Tahoma"/>
              </a:rPr>
              <a:t>fit  </a:t>
            </a:r>
            <a:r>
              <a:rPr sz="3200" spc="-5" dirty="0">
                <a:latin typeface="Tahoma"/>
                <a:cs typeface="Tahoma"/>
              </a:rPr>
              <a:t>exactly </a:t>
            </a:r>
            <a:r>
              <a:rPr sz="3200" dirty="0">
                <a:latin typeface="Tahoma"/>
                <a:cs typeface="Tahoma"/>
              </a:rPr>
              <a:t>in to dome of </a:t>
            </a:r>
            <a:r>
              <a:rPr sz="3200" spc="-5" dirty="0">
                <a:latin typeface="Tahoma"/>
                <a:cs typeface="Tahoma"/>
              </a:rPr>
              <a:t>acetabulum </a:t>
            </a:r>
            <a:r>
              <a:rPr sz="3200" dirty="0">
                <a:latin typeface="Tahoma"/>
                <a:cs typeface="Tahoma"/>
              </a:rPr>
              <a:t>in  all </a:t>
            </a:r>
            <a:r>
              <a:rPr sz="3200" spc="-5" dirty="0">
                <a:latin typeface="Tahoma"/>
                <a:cs typeface="Tahoma"/>
              </a:rPr>
              <a:t>three </a:t>
            </a:r>
            <a:r>
              <a:rPr sz="3200" spc="-10" dirty="0">
                <a:latin typeface="Tahoma"/>
                <a:cs typeface="Tahoma"/>
              </a:rPr>
              <a:t>radiographic</a:t>
            </a:r>
            <a:r>
              <a:rPr sz="3200" spc="10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views</a:t>
            </a:r>
            <a:endParaRPr sz="3200">
              <a:latin typeface="Tahoma"/>
              <a:cs typeface="Tahoma"/>
            </a:endParaRPr>
          </a:p>
          <a:p>
            <a:pPr marL="396875" marR="22225" indent="-384810">
              <a:lnSpc>
                <a:spcPct val="110000"/>
              </a:lnSpc>
              <a:spcBef>
                <a:spcPts val="76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spc="-5" dirty="0">
                <a:latin typeface="Tahoma"/>
                <a:cs typeface="Tahoma"/>
              </a:rPr>
              <a:t>Matta </a:t>
            </a:r>
            <a:r>
              <a:rPr sz="3200" dirty="0">
                <a:latin typeface="Tahoma"/>
                <a:cs typeface="Tahoma"/>
              </a:rPr>
              <a:t>has </a:t>
            </a:r>
            <a:r>
              <a:rPr sz="3200" spc="-5" dirty="0">
                <a:latin typeface="Tahoma"/>
                <a:cs typeface="Tahoma"/>
              </a:rPr>
              <a:t>recommended </a:t>
            </a:r>
            <a:r>
              <a:rPr sz="3200" dirty="0">
                <a:latin typeface="Tahoma"/>
                <a:cs typeface="Tahoma"/>
              </a:rPr>
              <a:t>use of </a:t>
            </a:r>
            <a:r>
              <a:rPr sz="3200" spc="-190" dirty="0">
                <a:latin typeface="Tahoma"/>
                <a:cs typeface="Tahoma"/>
              </a:rPr>
              <a:t>roof  </a:t>
            </a:r>
            <a:r>
              <a:rPr sz="3200" spc="-5" dirty="0">
                <a:latin typeface="Tahoma"/>
                <a:cs typeface="Tahoma"/>
              </a:rPr>
              <a:t>arc </a:t>
            </a:r>
            <a:r>
              <a:rPr sz="3200" dirty="0">
                <a:latin typeface="Tahoma"/>
                <a:cs typeface="Tahoma"/>
              </a:rPr>
              <a:t>measurements to </a:t>
            </a:r>
            <a:r>
              <a:rPr sz="3200" spc="-5" dirty="0">
                <a:latin typeface="Tahoma"/>
                <a:cs typeface="Tahoma"/>
              </a:rPr>
              <a:t>measure  incongruity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82333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Roof arc</a:t>
            </a:r>
            <a:r>
              <a:rPr sz="4600" spc="-60" dirty="0"/>
              <a:t> </a:t>
            </a:r>
            <a:r>
              <a:rPr sz="4600" spc="-5" dirty="0"/>
              <a:t>angle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59816" y="1539811"/>
            <a:ext cx="8084184" cy="51403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095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15" dirty="0">
                <a:latin typeface="Tahoma"/>
                <a:cs typeface="Tahoma"/>
              </a:rPr>
              <a:t>Is </a:t>
            </a:r>
            <a:r>
              <a:rPr sz="3000" dirty="0">
                <a:latin typeface="Tahoma"/>
                <a:cs typeface="Tahoma"/>
              </a:rPr>
              <a:t>an </a:t>
            </a:r>
            <a:r>
              <a:rPr sz="3000" spc="-5" dirty="0">
                <a:latin typeface="Tahoma"/>
                <a:cs typeface="Tahoma"/>
              </a:rPr>
              <a:t>estimation </a:t>
            </a:r>
            <a:r>
              <a:rPr sz="3000" dirty="0">
                <a:latin typeface="Tahoma"/>
                <a:cs typeface="Tahoma"/>
              </a:rPr>
              <a:t>of </a:t>
            </a:r>
            <a:r>
              <a:rPr sz="3000" spc="-5" dirty="0">
                <a:latin typeface="Tahoma"/>
                <a:cs typeface="Tahoma"/>
              </a:rPr>
              <a:t>amount </a:t>
            </a:r>
            <a:r>
              <a:rPr sz="3000" dirty="0">
                <a:latin typeface="Tahoma"/>
                <a:cs typeface="Tahoma"/>
              </a:rPr>
              <a:t>of </a:t>
            </a:r>
            <a:r>
              <a:rPr sz="3000" spc="-5" dirty="0">
                <a:latin typeface="Tahoma"/>
                <a:cs typeface="Tahoma"/>
              </a:rPr>
              <a:t>WBD</a:t>
            </a:r>
            <a:r>
              <a:rPr sz="3000" spc="-20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involved</a:t>
            </a:r>
            <a:endParaRPr sz="3000">
              <a:latin typeface="Tahoma"/>
              <a:cs typeface="Tahoma"/>
            </a:endParaRPr>
          </a:p>
          <a:p>
            <a:pPr marL="409575" marR="220979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5" dirty="0">
                <a:latin typeface="Tahoma"/>
                <a:cs typeface="Tahoma"/>
              </a:rPr>
              <a:t>Measured on all </a:t>
            </a:r>
            <a:r>
              <a:rPr sz="3000" spc="-10" dirty="0">
                <a:latin typeface="Tahoma"/>
                <a:cs typeface="Tahoma"/>
              </a:rPr>
              <a:t>three </a:t>
            </a:r>
            <a:r>
              <a:rPr sz="3000" spc="-15" dirty="0">
                <a:latin typeface="Tahoma"/>
                <a:cs typeface="Tahoma"/>
              </a:rPr>
              <a:t>radiograph </a:t>
            </a:r>
            <a:r>
              <a:rPr sz="3000" dirty="0">
                <a:latin typeface="Tahoma"/>
                <a:cs typeface="Tahoma"/>
              </a:rPr>
              <a:t>views </a:t>
            </a:r>
            <a:r>
              <a:rPr sz="3000" spc="-180" dirty="0">
                <a:latin typeface="Tahoma"/>
                <a:cs typeface="Tahoma"/>
              </a:rPr>
              <a:t>with  </a:t>
            </a:r>
            <a:r>
              <a:rPr sz="3000" spc="-5" dirty="0">
                <a:latin typeface="Tahoma"/>
                <a:cs typeface="Tahoma"/>
              </a:rPr>
              <a:t>the leg </a:t>
            </a:r>
            <a:r>
              <a:rPr sz="3000" dirty="0">
                <a:latin typeface="Tahoma"/>
                <a:cs typeface="Tahoma"/>
              </a:rPr>
              <a:t>out of</a:t>
            </a:r>
            <a:r>
              <a:rPr sz="3000" spc="-15" dirty="0">
                <a:latin typeface="Tahoma"/>
                <a:cs typeface="Tahoma"/>
              </a:rPr>
              <a:t> </a:t>
            </a:r>
            <a:r>
              <a:rPr sz="3000" spc="-10" dirty="0">
                <a:latin typeface="Tahoma"/>
                <a:cs typeface="Tahoma"/>
              </a:rPr>
              <a:t>traction</a:t>
            </a:r>
            <a:endParaRPr sz="3000">
              <a:latin typeface="Tahoma"/>
              <a:cs typeface="Tahoma"/>
            </a:endParaRPr>
          </a:p>
          <a:p>
            <a:pPr marL="4095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dirty="0">
                <a:latin typeface="Tahoma"/>
                <a:cs typeface="Tahoma"/>
              </a:rPr>
              <a:t>Medial </a:t>
            </a:r>
            <a:r>
              <a:rPr sz="3000" spc="-5" dirty="0">
                <a:latin typeface="Tahoma"/>
                <a:cs typeface="Tahoma"/>
              </a:rPr>
              <a:t>roof arc </a:t>
            </a:r>
            <a:r>
              <a:rPr sz="3000" spc="-10" dirty="0">
                <a:latin typeface="Tahoma"/>
                <a:cs typeface="Tahoma"/>
              </a:rPr>
              <a:t>angle </a:t>
            </a:r>
            <a:r>
              <a:rPr sz="3000" dirty="0">
                <a:latin typeface="Tahoma"/>
                <a:cs typeface="Tahoma"/>
              </a:rPr>
              <a:t>is </a:t>
            </a:r>
            <a:r>
              <a:rPr sz="3000" spc="-5" dirty="0">
                <a:latin typeface="Tahoma"/>
                <a:cs typeface="Tahoma"/>
              </a:rPr>
              <a:t>measured </a:t>
            </a:r>
            <a:r>
              <a:rPr sz="3000" dirty="0">
                <a:latin typeface="Tahoma"/>
                <a:cs typeface="Tahoma"/>
              </a:rPr>
              <a:t>on AP</a:t>
            </a:r>
            <a:r>
              <a:rPr sz="3000" spc="-20" dirty="0">
                <a:latin typeface="Tahoma"/>
                <a:cs typeface="Tahoma"/>
              </a:rPr>
              <a:t> </a:t>
            </a:r>
            <a:r>
              <a:rPr sz="3000" spc="-130" dirty="0">
                <a:latin typeface="Tahoma"/>
                <a:cs typeface="Tahoma"/>
              </a:rPr>
              <a:t>view</a:t>
            </a:r>
            <a:endParaRPr sz="3000">
              <a:latin typeface="Tahoma"/>
              <a:cs typeface="Tahoma"/>
            </a:endParaRPr>
          </a:p>
          <a:p>
            <a:pPr marL="409575" marR="1197610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dirty="0">
                <a:latin typeface="Tahoma"/>
                <a:cs typeface="Tahoma"/>
              </a:rPr>
              <a:t>Anterior </a:t>
            </a:r>
            <a:r>
              <a:rPr sz="3000" spc="-5" dirty="0">
                <a:latin typeface="Tahoma"/>
                <a:cs typeface="Tahoma"/>
              </a:rPr>
              <a:t>roof arc angle </a:t>
            </a:r>
            <a:r>
              <a:rPr sz="3000" dirty="0">
                <a:latin typeface="Tahoma"/>
                <a:cs typeface="Tahoma"/>
              </a:rPr>
              <a:t>is </a:t>
            </a:r>
            <a:r>
              <a:rPr sz="3000" spc="-5" dirty="0">
                <a:latin typeface="Tahoma"/>
                <a:cs typeface="Tahoma"/>
              </a:rPr>
              <a:t>measured </a:t>
            </a:r>
            <a:r>
              <a:rPr sz="3000" spc="-355" dirty="0">
                <a:latin typeface="Tahoma"/>
                <a:cs typeface="Tahoma"/>
              </a:rPr>
              <a:t>on  </a:t>
            </a:r>
            <a:r>
              <a:rPr sz="3000" spc="-10" dirty="0">
                <a:latin typeface="Tahoma"/>
                <a:cs typeface="Tahoma"/>
              </a:rPr>
              <a:t>obturator </a:t>
            </a:r>
            <a:r>
              <a:rPr sz="3000" spc="-5" dirty="0">
                <a:latin typeface="Tahoma"/>
                <a:cs typeface="Tahoma"/>
              </a:rPr>
              <a:t>oblique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view</a:t>
            </a:r>
            <a:endParaRPr sz="3000">
              <a:latin typeface="Tahoma"/>
              <a:cs typeface="Tahoma"/>
            </a:endParaRPr>
          </a:p>
          <a:p>
            <a:pPr marL="409575" marR="25463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10" dirty="0">
                <a:latin typeface="Tahoma"/>
                <a:cs typeface="Tahoma"/>
              </a:rPr>
              <a:t>Posterior </a:t>
            </a:r>
            <a:r>
              <a:rPr sz="3000" spc="-5" dirty="0">
                <a:latin typeface="Tahoma"/>
                <a:cs typeface="Tahoma"/>
              </a:rPr>
              <a:t>roof arc </a:t>
            </a:r>
            <a:r>
              <a:rPr sz="3000" spc="-10" dirty="0">
                <a:latin typeface="Tahoma"/>
                <a:cs typeface="Tahoma"/>
              </a:rPr>
              <a:t>angle </a:t>
            </a:r>
            <a:r>
              <a:rPr sz="3000" dirty="0">
                <a:latin typeface="Tahoma"/>
                <a:cs typeface="Tahoma"/>
              </a:rPr>
              <a:t>is </a:t>
            </a:r>
            <a:r>
              <a:rPr sz="3000" spc="-5" dirty="0">
                <a:latin typeface="Tahoma"/>
                <a:cs typeface="Tahoma"/>
              </a:rPr>
              <a:t>measured </a:t>
            </a:r>
            <a:r>
              <a:rPr sz="3000" dirty="0">
                <a:latin typeface="Tahoma"/>
                <a:cs typeface="Tahoma"/>
              </a:rPr>
              <a:t>on </a:t>
            </a:r>
            <a:r>
              <a:rPr sz="3000" spc="-140" dirty="0">
                <a:latin typeface="Tahoma"/>
                <a:cs typeface="Tahoma"/>
              </a:rPr>
              <a:t>Iliac  </a:t>
            </a:r>
            <a:r>
              <a:rPr sz="3000" spc="-5" dirty="0">
                <a:latin typeface="Tahoma"/>
                <a:cs typeface="Tahoma"/>
              </a:rPr>
              <a:t>oblique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view</a:t>
            </a:r>
            <a:endParaRPr sz="3000">
              <a:latin typeface="Tahoma"/>
              <a:cs typeface="Tahoma"/>
            </a:endParaRPr>
          </a:p>
          <a:p>
            <a:pPr marL="409575" marR="271780" indent="-384810">
              <a:lnSpc>
                <a:spcPts val="3540"/>
              </a:lnSpc>
              <a:spcBef>
                <a:spcPts val="89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10209" algn="l"/>
              </a:tabLst>
            </a:pPr>
            <a:r>
              <a:rPr sz="3000" spc="-5" dirty="0">
                <a:latin typeface="Tahoma"/>
                <a:cs typeface="Tahoma"/>
              </a:rPr>
              <a:t>WBD </a:t>
            </a:r>
            <a:r>
              <a:rPr sz="3000" dirty="0">
                <a:latin typeface="Tahoma"/>
                <a:cs typeface="Tahoma"/>
              </a:rPr>
              <a:t>is </a:t>
            </a:r>
            <a:r>
              <a:rPr sz="3000" spc="-10" dirty="0">
                <a:latin typeface="Tahoma"/>
                <a:cs typeface="Tahoma"/>
              </a:rPr>
              <a:t>considered </a:t>
            </a:r>
            <a:r>
              <a:rPr sz="3000" spc="-5" dirty="0">
                <a:latin typeface="Tahoma"/>
                <a:cs typeface="Tahoma"/>
              </a:rPr>
              <a:t>to </a:t>
            </a:r>
            <a:r>
              <a:rPr sz="3000" dirty="0">
                <a:latin typeface="Tahoma"/>
                <a:cs typeface="Tahoma"/>
              </a:rPr>
              <a:t>be </a:t>
            </a:r>
            <a:r>
              <a:rPr sz="3000" spc="-5" dirty="0">
                <a:latin typeface="Tahoma"/>
                <a:cs typeface="Tahoma"/>
              </a:rPr>
              <a:t>intact and hip </a:t>
            </a:r>
            <a:r>
              <a:rPr sz="3000" spc="-140" dirty="0">
                <a:latin typeface="Tahoma"/>
                <a:cs typeface="Tahoma"/>
              </a:rPr>
              <a:t>joint  </a:t>
            </a:r>
            <a:r>
              <a:rPr sz="3000" spc="-10" dirty="0">
                <a:latin typeface="Tahoma"/>
                <a:cs typeface="Tahoma"/>
              </a:rPr>
              <a:t>congruous </a:t>
            </a:r>
            <a:r>
              <a:rPr sz="3000" dirty="0">
                <a:latin typeface="Tahoma"/>
                <a:cs typeface="Tahoma"/>
              </a:rPr>
              <a:t>if </a:t>
            </a:r>
            <a:r>
              <a:rPr sz="3000" spc="-5" dirty="0">
                <a:latin typeface="Tahoma"/>
                <a:cs typeface="Tahoma"/>
              </a:rPr>
              <a:t>measurement &gt; </a:t>
            </a:r>
            <a:r>
              <a:rPr sz="3000" dirty="0">
                <a:latin typeface="Tahoma"/>
                <a:cs typeface="Tahoma"/>
              </a:rPr>
              <a:t>45</a:t>
            </a:r>
            <a:r>
              <a:rPr sz="3000" baseline="25000" dirty="0">
                <a:latin typeface="Tahoma"/>
                <a:cs typeface="Tahoma"/>
              </a:rPr>
              <a:t>o</a:t>
            </a:r>
            <a:r>
              <a:rPr sz="3000" spc="480" baseline="25000" dirty="0">
                <a:latin typeface="Tahoma"/>
                <a:cs typeface="Tahoma"/>
              </a:rPr>
              <a:t> </a:t>
            </a:r>
            <a:r>
              <a:rPr sz="3000" spc="-5" dirty="0">
                <a:latin typeface="Tahoma"/>
                <a:cs typeface="Tahoma"/>
              </a:rPr>
              <a:t>(Matta)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685800"/>
              <a:ext cx="9144000" cy="579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43000" y="2514600"/>
              <a:ext cx="6477000" cy="3046730"/>
            </a:xfrm>
            <a:custGeom>
              <a:avLst/>
              <a:gdLst/>
              <a:ahLst/>
              <a:cxnLst/>
              <a:rect l="l" t="t" r="r" b="b"/>
              <a:pathLst>
                <a:path w="6477000" h="3046729">
                  <a:moveTo>
                    <a:pt x="6477000" y="0"/>
                  </a:moveTo>
                  <a:lnTo>
                    <a:pt x="0" y="0"/>
                  </a:lnTo>
                  <a:lnTo>
                    <a:pt x="0" y="3046476"/>
                  </a:lnTo>
                  <a:lnTo>
                    <a:pt x="6477000" y="3046476"/>
                  </a:lnTo>
                  <a:lnTo>
                    <a:pt x="647700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22044" y="2540634"/>
            <a:ext cx="610171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Criteria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non operative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treatment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CT </a:t>
            </a:r>
            <a:r>
              <a:rPr sz="2400" spc="-5" dirty="0">
                <a:latin typeface="Arial"/>
                <a:cs typeface="Arial"/>
              </a:rPr>
              <a:t>subchondral </a:t>
            </a:r>
            <a:r>
              <a:rPr sz="2400" dirty="0">
                <a:latin typeface="Arial"/>
                <a:cs typeface="Arial"/>
              </a:rPr>
              <a:t>arc is </a:t>
            </a:r>
            <a:r>
              <a:rPr sz="2400" spc="-5" dirty="0">
                <a:latin typeface="Arial"/>
                <a:cs typeface="Arial"/>
              </a:rPr>
              <a:t>intact </a:t>
            </a:r>
            <a:r>
              <a:rPr sz="2400" dirty="0">
                <a:latin typeface="Arial"/>
                <a:cs typeface="Arial"/>
              </a:rPr>
              <a:t>in the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superior</a:t>
            </a:r>
            <a:endParaRPr sz="2400">
              <a:latin typeface="Arial"/>
              <a:cs typeface="Arial"/>
            </a:endParaRPr>
          </a:p>
          <a:p>
            <a:pPr marL="299085" algn="just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10 </a:t>
            </a:r>
            <a:r>
              <a:rPr sz="2400" dirty="0">
                <a:latin typeface="Arial"/>
                <a:cs typeface="Arial"/>
              </a:rPr>
              <a:t>mm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" dirty="0">
                <a:latin typeface="Arial"/>
                <a:cs typeface="Arial"/>
              </a:rPr>
              <a:t> acetabulum</a:t>
            </a:r>
            <a:endParaRPr sz="2400">
              <a:latin typeface="Arial"/>
              <a:cs typeface="Arial"/>
            </a:endParaRPr>
          </a:p>
          <a:p>
            <a:pPr marL="299085" marR="165735" indent="-287020" algn="just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Femoral head remains congruent with the  superior acetabulum in </a:t>
            </a:r>
            <a:r>
              <a:rPr sz="2400" dirty="0">
                <a:latin typeface="Arial"/>
                <a:cs typeface="Arial"/>
              </a:rPr>
              <a:t>AP </a:t>
            </a:r>
            <a:r>
              <a:rPr sz="2400" spc="-5" dirty="0">
                <a:latin typeface="Arial"/>
                <a:cs typeface="Arial"/>
              </a:rPr>
              <a:t>and 45 degree  oblique views </a:t>
            </a:r>
            <a:r>
              <a:rPr sz="2400" dirty="0">
                <a:latin typeface="Arial"/>
                <a:cs typeface="Arial"/>
              </a:rPr>
              <a:t>(out of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traction)</a:t>
            </a:r>
            <a:endParaRPr sz="2400">
              <a:latin typeface="Arial"/>
              <a:cs typeface="Arial"/>
            </a:endParaRPr>
          </a:p>
          <a:p>
            <a:pPr marL="299085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No evidence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posterior hip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instability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685800"/>
            <a:ext cx="2857500" cy="4782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15055" y="705612"/>
            <a:ext cx="2913888" cy="476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24600" y="705612"/>
            <a:ext cx="2590800" cy="4820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51370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Operative Indications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3441"/>
            <a:ext cx="7254240" cy="4488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dirty="0">
                <a:latin typeface="Arial"/>
                <a:cs typeface="Arial"/>
              </a:rPr>
              <a:t>Hip joint instability and</a:t>
            </a:r>
            <a:r>
              <a:rPr sz="3200" b="1" spc="-145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Incongruity</a:t>
            </a:r>
            <a:endParaRPr sz="3200">
              <a:latin typeface="Arial"/>
              <a:cs typeface="Arial"/>
            </a:endParaRPr>
          </a:p>
          <a:p>
            <a:pPr marL="698500" marR="290195" lvl="1" indent="-274320">
              <a:lnSpc>
                <a:spcPct val="80000"/>
              </a:lnSpc>
              <a:spcBef>
                <a:spcPts val="710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Significant </a:t>
            </a:r>
            <a:r>
              <a:rPr sz="2600" b="1" dirty="0">
                <a:latin typeface="Tahoma"/>
                <a:cs typeface="Tahoma"/>
              </a:rPr>
              <a:t>displacement (≥ 2 mm) </a:t>
            </a:r>
            <a:r>
              <a:rPr sz="2600" b="1" spc="-5" dirty="0">
                <a:latin typeface="Tahoma"/>
                <a:cs typeface="Tahoma"/>
              </a:rPr>
              <a:t>of  </a:t>
            </a:r>
            <a:r>
              <a:rPr sz="2600" b="1" dirty="0">
                <a:latin typeface="Tahoma"/>
                <a:cs typeface="Tahoma"/>
              </a:rPr>
              <a:t>the weight-bearing </a:t>
            </a:r>
            <a:r>
              <a:rPr sz="2600" b="1" spc="-5" dirty="0">
                <a:latin typeface="Tahoma"/>
                <a:cs typeface="Tahoma"/>
              </a:rPr>
              <a:t>dome </a:t>
            </a:r>
            <a:r>
              <a:rPr sz="2600" dirty="0">
                <a:latin typeface="Tahoma"/>
                <a:cs typeface="Tahoma"/>
              </a:rPr>
              <a:t>on </a:t>
            </a:r>
            <a:r>
              <a:rPr sz="2600" spc="-10" dirty="0">
                <a:latin typeface="Tahoma"/>
                <a:cs typeface="Tahoma"/>
              </a:rPr>
              <a:t>any </a:t>
            </a:r>
            <a:r>
              <a:rPr sz="2600" dirty="0">
                <a:latin typeface="Tahoma"/>
                <a:cs typeface="Tahoma"/>
              </a:rPr>
              <a:t>of</a:t>
            </a:r>
            <a:r>
              <a:rPr sz="2600" spc="-8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the  three standard</a:t>
            </a:r>
            <a:r>
              <a:rPr sz="2600" spc="-35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x-rays</a:t>
            </a:r>
            <a:endParaRPr sz="2600">
              <a:latin typeface="Tahoma"/>
              <a:cs typeface="Tahoma"/>
            </a:endParaRPr>
          </a:p>
          <a:p>
            <a:pPr marL="698500" marR="259079" lvl="1" indent="-274320">
              <a:lnSpc>
                <a:spcPct val="8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10" dirty="0">
                <a:latin typeface="Tahoma"/>
                <a:cs typeface="Tahoma"/>
              </a:rPr>
              <a:t>Fractures </a:t>
            </a:r>
            <a:r>
              <a:rPr sz="2600" dirty="0">
                <a:latin typeface="Tahoma"/>
                <a:cs typeface="Tahoma"/>
              </a:rPr>
              <a:t>judged </a:t>
            </a:r>
            <a:r>
              <a:rPr sz="2600" spc="-5" dirty="0">
                <a:latin typeface="Tahoma"/>
                <a:cs typeface="Tahoma"/>
              </a:rPr>
              <a:t>to </a:t>
            </a:r>
            <a:r>
              <a:rPr sz="2600" dirty="0">
                <a:latin typeface="Tahoma"/>
                <a:cs typeface="Tahoma"/>
              </a:rPr>
              <a:t>be </a:t>
            </a:r>
            <a:r>
              <a:rPr sz="2600" b="1" spc="-5" dirty="0">
                <a:latin typeface="Tahoma"/>
                <a:cs typeface="Tahoma"/>
              </a:rPr>
              <a:t>unstable </a:t>
            </a:r>
            <a:r>
              <a:rPr sz="2600" dirty="0">
                <a:latin typeface="Tahoma"/>
                <a:cs typeface="Tahoma"/>
              </a:rPr>
              <a:t>on </a:t>
            </a:r>
            <a:r>
              <a:rPr sz="2600" spc="-75" dirty="0">
                <a:latin typeface="Tahoma"/>
                <a:cs typeface="Tahoma"/>
              </a:rPr>
              <a:t>image  </a:t>
            </a:r>
            <a:r>
              <a:rPr sz="2600" dirty="0">
                <a:latin typeface="Tahoma"/>
                <a:cs typeface="Tahoma"/>
              </a:rPr>
              <a:t>intensification </a:t>
            </a:r>
            <a:r>
              <a:rPr sz="2600" spc="-5" dirty="0">
                <a:latin typeface="Tahoma"/>
                <a:cs typeface="Tahoma"/>
              </a:rPr>
              <a:t>stress </a:t>
            </a:r>
            <a:r>
              <a:rPr sz="2600" dirty="0">
                <a:latin typeface="Tahoma"/>
                <a:cs typeface="Tahoma"/>
              </a:rPr>
              <a:t>examination under  anesthesia</a:t>
            </a:r>
            <a:endParaRPr sz="2600">
              <a:latin typeface="Tahoma"/>
              <a:cs typeface="Tahoma"/>
            </a:endParaRPr>
          </a:p>
          <a:p>
            <a:pPr marL="698500" marR="13335" lvl="1" indent="-274320">
              <a:lnSpc>
                <a:spcPct val="8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10" dirty="0">
                <a:latin typeface="Tahoma"/>
                <a:cs typeface="Tahoma"/>
              </a:rPr>
              <a:t>Posterior </a:t>
            </a:r>
            <a:r>
              <a:rPr sz="2600" spc="-5" dirty="0">
                <a:latin typeface="Tahoma"/>
                <a:cs typeface="Tahoma"/>
              </a:rPr>
              <a:t>wall </a:t>
            </a:r>
            <a:r>
              <a:rPr sz="2600" spc="-10" dirty="0">
                <a:latin typeface="Tahoma"/>
                <a:cs typeface="Tahoma"/>
              </a:rPr>
              <a:t>fractures </a:t>
            </a:r>
            <a:r>
              <a:rPr sz="2600" spc="-5" dirty="0">
                <a:latin typeface="Tahoma"/>
                <a:cs typeface="Tahoma"/>
              </a:rPr>
              <a:t>involving </a:t>
            </a:r>
            <a:r>
              <a:rPr sz="2600" b="1" dirty="0">
                <a:latin typeface="Tahoma"/>
                <a:cs typeface="Tahoma"/>
              </a:rPr>
              <a:t>more </a:t>
            </a:r>
            <a:r>
              <a:rPr sz="2600" b="1" spc="-105" dirty="0">
                <a:latin typeface="Tahoma"/>
                <a:cs typeface="Tahoma"/>
              </a:rPr>
              <a:t>than  </a:t>
            </a:r>
            <a:r>
              <a:rPr sz="2600" b="1" dirty="0">
                <a:latin typeface="Tahoma"/>
                <a:cs typeface="Tahoma"/>
              </a:rPr>
              <a:t>50% </a:t>
            </a:r>
            <a:r>
              <a:rPr sz="2600" dirty="0">
                <a:latin typeface="Tahoma"/>
                <a:cs typeface="Tahoma"/>
              </a:rPr>
              <a:t>of </a:t>
            </a:r>
            <a:r>
              <a:rPr sz="2600" spc="-5" dirty="0">
                <a:latin typeface="Tahoma"/>
                <a:cs typeface="Tahoma"/>
              </a:rPr>
              <a:t>the </a:t>
            </a:r>
            <a:r>
              <a:rPr sz="2600" dirty="0">
                <a:latin typeface="Tahoma"/>
                <a:cs typeface="Tahoma"/>
              </a:rPr>
              <a:t>posterior</a:t>
            </a:r>
            <a:r>
              <a:rPr sz="2600" spc="-2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wall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b="1" spc="-5" dirty="0">
                <a:latin typeface="Tahoma"/>
                <a:cs typeface="Tahoma"/>
              </a:rPr>
              <a:t>Incarcerated </a:t>
            </a:r>
            <a:r>
              <a:rPr sz="2600" b="1" dirty="0">
                <a:latin typeface="Tahoma"/>
                <a:cs typeface="Tahoma"/>
              </a:rPr>
              <a:t>bone </a:t>
            </a:r>
            <a:r>
              <a:rPr sz="2600" b="1" spc="-5" dirty="0">
                <a:latin typeface="Tahoma"/>
                <a:cs typeface="Tahoma"/>
              </a:rPr>
              <a:t>fragments </a:t>
            </a:r>
            <a:r>
              <a:rPr sz="2600" dirty="0">
                <a:latin typeface="Tahoma"/>
                <a:cs typeface="Tahoma"/>
              </a:rPr>
              <a:t>in the</a:t>
            </a:r>
            <a:r>
              <a:rPr sz="2600" spc="35" dirty="0">
                <a:latin typeface="Tahoma"/>
                <a:cs typeface="Tahoma"/>
              </a:rPr>
              <a:t> </a:t>
            </a:r>
            <a:r>
              <a:rPr sz="2600" spc="-60" dirty="0">
                <a:latin typeface="Tahoma"/>
                <a:cs typeface="Tahoma"/>
              </a:rPr>
              <a:t>joint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Lack of </a:t>
            </a:r>
            <a:r>
              <a:rPr sz="2600" spc="-5" dirty="0">
                <a:latin typeface="Tahoma"/>
                <a:cs typeface="Tahoma"/>
              </a:rPr>
              <a:t>secondary</a:t>
            </a:r>
            <a:r>
              <a:rPr sz="2600" spc="-3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congruence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Displaced </a:t>
            </a:r>
            <a:r>
              <a:rPr sz="2600" dirty="0">
                <a:latin typeface="Tahoma"/>
                <a:cs typeface="Tahoma"/>
              </a:rPr>
              <a:t>associated </a:t>
            </a:r>
            <a:r>
              <a:rPr sz="2600" spc="-15" dirty="0">
                <a:latin typeface="Tahoma"/>
                <a:cs typeface="Tahoma"/>
              </a:rPr>
              <a:t>femoral </a:t>
            </a:r>
            <a:r>
              <a:rPr sz="2600" dirty="0">
                <a:latin typeface="Tahoma"/>
                <a:cs typeface="Tahoma"/>
              </a:rPr>
              <a:t>head</a:t>
            </a:r>
            <a:r>
              <a:rPr sz="2600" spc="-4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fractures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51230"/>
            <a:ext cx="4712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35" dirty="0"/>
              <a:t>Timing </a:t>
            </a:r>
            <a:r>
              <a:rPr sz="4800" dirty="0"/>
              <a:t>of </a:t>
            </a:r>
            <a:r>
              <a:rPr sz="4800" spc="-5" dirty="0"/>
              <a:t>surgery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72516" y="2688463"/>
            <a:ext cx="7615555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Delay of </a:t>
            </a:r>
            <a:r>
              <a:rPr sz="3600" spc="-5" dirty="0">
                <a:latin typeface="Arial"/>
                <a:cs typeface="Arial"/>
              </a:rPr>
              <a:t>3-5 days </a:t>
            </a:r>
            <a:r>
              <a:rPr sz="3600" dirty="0">
                <a:latin typeface="Arial"/>
                <a:cs typeface="Arial"/>
              </a:rPr>
              <a:t>advisable to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allow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3600" spc="-15" dirty="0">
                <a:latin typeface="Tahoma"/>
                <a:cs typeface="Tahoma"/>
              </a:rPr>
              <a:t>patient’s </a:t>
            </a:r>
            <a:r>
              <a:rPr sz="3600" spc="-10" dirty="0">
                <a:latin typeface="Tahoma"/>
                <a:cs typeface="Tahoma"/>
              </a:rPr>
              <a:t>general </a:t>
            </a:r>
            <a:r>
              <a:rPr sz="3600" spc="-5" dirty="0">
                <a:latin typeface="Tahoma"/>
                <a:cs typeface="Tahoma"/>
              </a:rPr>
              <a:t>condition to</a:t>
            </a:r>
            <a:r>
              <a:rPr sz="3600" spc="35" dirty="0">
                <a:latin typeface="Tahoma"/>
                <a:cs typeface="Tahoma"/>
              </a:rPr>
              <a:t> </a:t>
            </a:r>
            <a:r>
              <a:rPr sz="3600" spc="-5" dirty="0">
                <a:latin typeface="Tahoma"/>
                <a:cs typeface="Tahoma"/>
              </a:rPr>
              <a:t>stabilize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147955"/>
            <a:ext cx="649097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Indications for</a:t>
            </a:r>
            <a:r>
              <a:rPr sz="4400" spc="-75" dirty="0"/>
              <a:t> </a:t>
            </a:r>
            <a:r>
              <a:rPr sz="4400" dirty="0"/>
              <a:t>Emergency  ORIF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72516" y="1622501"/>
            <a:ext cx="618553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5080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Recurrent </a:t>
            </a:r>
            <a:r>
              <a:rPr sz="3000" dirty="0">
                <a:latin typeface="Arial"/>
                <a:cs typeface="Arial"/>
              </a:rPr>
              <a:t>hip </a:t>
            </a:r>
            <a:r>
              <a:rPr sz="3000" spc="-5" dirty="0">
                <a:latin typeface="Arial"/>
                <a:cs typeface="Arial"/>
              </a:rPr>
              <a:t>dislocation </a:t>
            </a:r>
            <a:r>
              <a:rPr sz="3000" spc="-85" dirty="0">
                <a:latin typeface="Arial"/>
                <a:cs typeface="Arial"/>
              </a:rPr>
              <a:t>following  </a:t>
            </a:r>
            <a:r>
              <a:rPr sz="3000" spc="-5" dirty="0">
                <a:latin typeface="Arial"/>
                <a:cs typeface="Arial"/>
              </a:rPr>
              <a:t>reduction despite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traction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Irreducible hip</a:t>
            </a:r>
            <a:r>
              <a:rPr sz="3000" spc="-4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dislocation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Progressive sciatic nerve</a:t>
            </a:r>
            <a:r>
              <a:rPr sz="3000" spc="-9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deficit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Associated </a:t>
            </a:r>
            <a:r>
              <a:rPr sz="3000" dirty="0">
                <a:latin typeface="Arial"/>
                <a:cs typeface="Arial"/>
              </a:rPr>
              <a:t>vascular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injury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Open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Ipsilateral femoral neck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38353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Surgical</a:t>
            </a:r>
            <a:r>
              <a:rPr sz="4600" spc="-270" dirty="0"/>
              <a:t> </a:t>
            </a:r>
            <a:r>
              <a:rPr sz="4600" spc="-5" dirty="0"/>
              <a:t>Approaches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620977"/>
            <a:ext cx="7019925" cy="3503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79166"/>
              <a:buChar char=""/>
              <a:tabLst>
                <a:tab pos="397510" algn="l"/>
              </a:tabLst>
            </a:pPr>
            <a:r>
              <a:rPr sz="3600" spc="-5" dirty="0">
                <a:latin typeface="Arial"/>
                <a:cs typeface="Arial"/>
              </a:rPr>
              <a:t>Main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determinants</a:t>
            </a:r>
            <a:endParaRPr sz="3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80"/>
              </a:spcBef>
              <a:buClr>
                <a:srgbClr val="6D9FAF"/>
              </a:buClr>
              <a:buSzPct val="89062"/>
              <a:buFont typeface="Arial"/>
              <a:buChar char=""/>
              <a:tabLst>
                <a:tab pos="699135" algn="l"/>
              </a:tabLst>
            </a:pPr>
            <a:r>
              <a:rPr sz="3200" spc="-10" dirty="0">
                <a:latin typeface="Tahoma"/>
                <a:cs typeface="Tahoma"/>
              </a:rPr>
              <a:t>Fracture</a:t>
            </a:r>
            <a:r>
              <a:rPr sz="3200" spc="-5" dirty="0">
                <a:latin typeface="Tahoma"/>
                <a:cs typeface="Tahoma"/>
              </a:rPr>
              <a:t> </a:t>
            </a:r>
            <a:r>
              <a:rPr sz="3200" spc="-15" dirty="0">
                <a:latin typeface="Tahoma"/>
                <a:cs typeface="Tahoma"/>
              </a:rPr>
              <a:t>type</a:t>
            </a:r>
            <a:endParaRPr sz="32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buClr>
                <a:srgbClr val="6D9FAF"/>
              </a:buClr>
              <a:buSzPct val="89062"/>
              <a:buFont typeface="Arial"/>
              <a:buChar char=""/>
              <a:tabLst>
                <a:tab pos="699135" algn="l"/>
              </a:tabLst>
            </a:pPr>
            <a:r>
              <a:rPr sz="3200" spc="-5" dirty="0">
                <a:latin typeface="Tahoma"/>
                <a:cs typeface="Tahoma"/>
              </a:rPr>
              <a:t>Elapsed time from</a:t>
            </a:r>
            <a:r>
              <a:rPr sz="3200" spc="-1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injury</a:t>
            </a:r>
            <a:endParaRPr sz="3200">
              <a:latin typeface="Tahoma"/>
              <a:cs typeface="Tahoma"/>
            </a:endParaRPr>
          </a:p>
          <a:p>
            <a:pPr marL="698500" marR="23495" lvl="1" indent="-274320">
              <a:lnSpc>
                <a:spcPts val="3070"/>
              </a:lnSpc>
              <a:spcBef>
                <a:spcPts val="745"/>
              </a:spcBef>
              <a:buClr>
                <a:srgbClr val="6D9FAF"/>
              </a:buClr>
              <a:buSzPct val="89062"/>
              <a:buFont typeface="Arial"/>
              <a:buChar char=""/>
              <a:tabLst>
                <a:tab pos="699135" algn="l"/>
              </a:tabLst>
            </a:pPr>
            <a:r>
              <a:rPr sz="3200" dirty="0">
                <a:latin typeface="Tahoma"/>
                <a:cs typeface="Tahoma"/>
              </a:rPr>
              <a:t>Magnitude and </a:t>
            </a:r>
            <a:r>
              <a:rPr sz="3200" spc="-5" dirty="0">
                <a:latin typeface="Tahoma"/>
                <a:cs typeface="Tahoma"/>
              </a:rPr>
              <a:t>location </a:t>
            </a:r>
            <a:r>
              <a:rPr sz="3200" dirty="0">
                <a:latin typeface="Tahoma"/>
                <a:cs typeface="Tahoma"/>
              </a:rPr>
              <a:t>of </a:t>
            </a:r>
            <a:r>
              <a:rPr sz="3200" spc="-85" dirty="0">
                <a:latin typeface="Tahoma"/>
                <a:cs typeface="Tahoma"/>
              </a:rPr>
              <a:t>maximal  </a:t>
            </a:r>
            <a:r>
              <a:rPr sz="3200" spc="-10" dirty="0">
                <a:latin typeface="Tahoma"/>
                <a:cs typeface="Tahoma"/>
              </a:rPr>
              <a:t>fracture</a:t>
            </a:r>
            <a:r>
              <a:rPr sz="3200" spc="-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displacement</a:t>
            </a:r>
            <a:endParaRPr sz="3200">
              <a:latin typeface="Tahoma"/>
              <a:cs typeface="Tahoma"/>
            </a:endParaRPr>
          </a:p>
          <a:p>
            <a:pPr marL="396875" marR="5080" indent="-384810">
              <a:lnSpc>
                <a:spcPct val="100299"/>
              </a:lnSpc>
              <a:spcBef>
                <a:spcPts val="715"/>
              </a:spcBef>
              <a:buClr>
                <a:srgbClr val="6D9FAF"/>
              </a:buClr>
              <a:buSzPct val="79687"/>
              <a:buChar char=""/>
              <a:tabLst>
                <a:tab pos="397510" algn="l"/>
              </a:tabLst>
            </a:pPr>
            <a:r>
              <a:rPr sz="3200" spc="-5" dirty="0">
                <a:latin typeface="Arial"/>
                <a:cs typeface="Arial"/>
              </a:rPr>
              <a:t>Single </a:t>
            </a:r>
            <a:r>
              <a:rPr sz="3200" dirty="0">
                <a:latin typeface="Arial"/>
                <a:cs typeface="Arial"/>
              </a:rPr>
              <a:t>surgical </a:t>
            </a:r>
            <a:r>
              <a:rPr sz="3200" spc="-5" dirty="0">
                <a:latin typeface="Arial"/>
                <a:cs typeface="Arial"/>
              </a:rPr>
              <a:t>approach </a:t>
            </a:r>
            <a:r>
              <a:rPr sz="3200" dirty="0">
                <a:latin typeface="Arial"/>
                <a:cs typeface="Arial"/>
              </a:rPr>
              <a:t>is </a:t>
            </a:r>
            <a:r>
              <a:rPr sz="3200" spc="-95" dirty="0">
                <a:latin typeface="Arial"/>
                <a:cs typeface="Arial"/>
              </a:rPr>
              <a:t>generally  </a:t>
            </a:r>
            <a:r>
              <a:rPr sz="3200" dirty="0">
                <a:latin typeface="Arial"/>
                <a:cs typeface="Arial"/>
              </a:rPr>
              <a:t>selected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3511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Surgical</a:t>
            </a:r>
            <a:r>
              <a:rPr sz="4600" spc="-20" dirty="0"/>
              <a:t> </a:t>
            </a:r>
            <a:r>
              <a:rPr sz="4600" spc="-5" dirty="0"/>
              <a:t>approaches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81352"/>
            <a:ext cx="6835140" cy="417258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96875" marR="5080" indent="-384810">
              <a:lnSpc>
                <a:spcPts val="3460"/>
              </a:lnSpc>
              <a:spcBef>
                <a:spcPts val="53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dirty="0">
                <a:latin typeface="Tahoma"/>
                <a:cs typeface="Tahoma"/>
              </a:rPr>
              <a:t>Posterior </a:t>
            </a:r>
            <a:r>
              <a:rPr sz="3200" b="1" spc="-45" dirty="0">
                <a:latin typeface="Tahoma"/>
                <a:cs typeface="Tahoma"/>
              </a:rPr>
              <a:t>(Kocher-Langenbach)  </a:t>
            </a:r>
            <a:r>
              <a:rPr sz="3200" b="1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34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dirty="0">
                <a:latin typeface="Tahoma"/>
                <a:cs typeface="Tahoma"/>
              </a:rPr>
              <a:t>Ilioinguinal</a:t>
            </a:r>
            <a:r>
              <a:rPr sz="3200" b="1" spc="-20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80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spc="-5" dirty="0">
                <a:latin typeface="Tahoma"/>
                <a:cs typeface="Tahoma"/>
              </a:rPr>
              <a:t>Stoppa’s</a:t>
            </a:r>
            <a:r>
              <a:rPr sz="3200" b="1" spc="-3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90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b="1" spc="-5" dirty="0">
                <a:latin typeface="Tahoma"/>
                <a:cs typeface="Tahoma"/>
              </a:rPr>
              <a:t>Combined</a:t>
            </a:r>
            <a:r>
              <a:rPr sz="3200" b="1" spc="-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80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spc="-15" dirty="0">
                <a:latin typeface="Tahoma"/>
                <a:cs typeface="Tahoma"/>
              </a:rPr>
              <a:t>Iliofemoral</a:t>
            </a:r>
            <a:r>
              <a:rPr sz="3200" spc="1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85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spc="-5" dirty="0">
                <a:latin typeface="Tahoma"/>
                <a:cs typeface="Tahoma"/>
              </a:rPr>
              <a:t>Extended </a:t>
            </a:r>
            <a:r>
              <a:rPr sz="3200" spc="-10" dirty="0">
                <a:latin typeface="Tahoma"/>
                <a:cs typeface="Tahoma"/>
              </a:rPr>
              <a:t>Iliofemoral</a:t>
            </a:r>
            <a:r>
              <a:rPr sz="3200" spc="2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90"/>
              </a:spcBef>
              <a:buClr>
                <a:srgbClr val="6D9FAF"/>
              </a:buClr>
              <a:buSzPct val="79687"/>
              <a:buFont typeface="Arial"/>
              <a:buChar char=""/>
              <a:tabLst>
                <a:tab pos="397510" algn="l"/>
              </a:tabLst>
            </a:pPr>
            <a:r>
              <a:rPr sz="3200" spc="-40" dirty="0">
                <a:latin typeface="Tahoma"/>
                <a:cs typeface="Tahoma"/>
              </a:rPr>
              <a:t>Triradiate</a:t>
            </a:r>
            <a:r>
              <a:rPr sz="3200" spc="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approach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117474"/>
            <a:ext cx="5252085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Koche</a:t>
            </a:r>
            <a:r>
              <a:rPr sz="4600" dirty="0"/>
              <a:t>r-</a:t>
            </a:r>
            <a:r>
              <a:rPr sz="4600" spc="-5" dirty="0"/>
              <a:t>Lange</a:t>
            </a:r>
            <a:r>
              <a:rPr sz="4600" dirty="0"/>
              <a:t>n</a:t>
            </a:r>
            <a:r>
              <a:rPr sz="4600" spc="-5" dirty="0"/>
              <a:t>beck  approach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196085"/>
            <a:ext cx="8320405" cy="54743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96875" marR="935355" indent="-384810">
              <a:lnSpc>
                <a:spcPts val="3240"/>
              </a:lnSpc>
              <a:spcBef>
                <a:spcPts val="50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Position- </a:t>
            </a:r>
            <a:r>
              <a:rPr sz="3000" spc="-5" dirty="0">
                <a:latin typeface="Arial"/>
                <a:cs typeface="Arial"/>
              </a:rPr>
              <a:t>Prone or lateral </a:t>
            </a:r>
            <a:r>
              <a:rPr sz="3000" dirty="0">
                <a:latin typeface="Arial"/>
                <a:cs typeface="Arial"/>
              </a:rPr>
              <a:t>with </a:t>
            </a:r>
            <a:r>
              <a:rPr sz="3000" spc="-5" dirty="0">
                <a:latin typeface="Arial"/>
                <a:cs typeface="Arial"/>
              </a:rPr>
              <a:t>hip in </a:t>
            </a:r>
            <a:r>
              <a:rPr sz="3000" spc="-120" dirty="0">
                <a:latin typeface="Arial"/>
                <a:cs typeface="Arial"/>
              </a:rPr>
              <a:t>slight  </a:t>
            </a:r>
            <a:r>
              <a:rPr sz="3000" spc="-5" dirty="0">
                <a:latin typeface="Arial"/>
                <a:cs typeface="Arial"/>
              </a:rPr>
              <a:t>extension </a:t>
            </a:r>
            <a:r>
              <a:rPr sz="3000" dirty="0">
                <a:latin typeface="Arial"/>
                <a:cs typeface="Arial"/>
              </a:rPr>
              <a:t>and knee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flexed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ts val="324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Provides </a:t>
            </a:r>
            <a:r>
              <a:rPr sz="3000" dirty="0">
                <a:latin typeface="Arial"/>
                <a:cs typeface="Arial"/>
              </a:rPr>
              <a:t>access </a:t>
            </a:r>
            <a:r>
              <a:rPr sz="3000" spc="-1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posterior column and </a:t>
            </a:r>
            <a:r>
              <a:rPr sz="3000" spc="-130" dirty="0">
                <a:latin typeface="Arial"/>
                <a:cs typeface="Arial"/>
              </a:rPr>
              <a:t>entire  </a:t>
            </a:r>
            <a:r>
              <a:rPr sz="3000" spc="-5" dirty="0">
                <a:latin typeface="Arial"/>
                <a:cs typeface="Arial"/>
              </a:rPr>
              <a:t>posterior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wall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31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Advantages-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3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Familiarty to most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surgeons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1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Muscle dissection and blood loss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minimal</a:t>
            </a:r>
            <a:endParaRPr sz="2600">
              <a:latin typeface="Arial"/>
              <a:cs typeface="Arial"/>
            </a:endParaRPr>
          </a:p>
          <a:p>
            <a:pPr marL="396875" marR="4678045" indent="-397510">
              <a:lnSpc>
                <a:spcPct val="100000"/>
              </a:lnSpc>
              <a:spcBef>
                <a:spcPts val="5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sz="3000" spc="-10" dirty="0">
                <a:latin typeface="Tahoma"/>
                <a:cs typeface="Tahoma"/>
              </a:rPr>
              <a:t>Disadvantages</a:t>
            </a:r>
            <a:r>
              <a:rPr sz="3000" spc="-15" dirty="0">
                <a:latin typeface="Tahoma"/>
                <a:cs typeface="Tahoma"/>
              </a:rPr>
              <a:t> </a:t>
            </a:r>
            <a:r>
              <a:rPr sz="3000" spc="-135" dirty="0">
                <a:latin typeface="Tahoma"/>
                <a:cs typeface="Tahoma"/>
              </a:rPr>
              <a:t>are-</a:t>
            </a:r>
            <a:endParaRPr sz="3000">
              <a:latin typeface="Tahoma"/>
              <a:cs typeface="Tahoma"/>
            </a:endParaRPr>
          </a:p>
          <a:p>
            <a:pPr marL="698500" marR="4699635" lvl="1" indent="-69913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dirty="0">
                <a:latin typeface="Tahoma"/>
                <a:cs typeface="Tahoma"/>
              </a:rPr>
              <a:t>Limited</a:t>
            </a:r>
            <a:r>
              <a:rPr sz="2600" spc="-20" dirty="0">
                <a:latin typeface="Tahoma"/>
                <a:cs typeface="Tahoma"/>
              </a:rPr>
              <a:t> </a:t>
            </a:r>
            <a:r>
              <a:rPr sz="2600" spc="-5" dirty="0">
                <a:latin typeface="Tahoma"/>
                <a:cs typeface="Tahoma"/>
              </a:rPr>
              <a:t>exposure</a:t>
            </a:r>
            <a:endParaRPr sz="2600">
              <a:latin typeface="Tahoma"/>
              <a:cs typeface="Tahoma"/>
            </a:endParaRPr>
          </a:p>
          <a:p>
            <a:pPr marL="698500" marR="222250" lvl="1" indent="-274320">
              <a:lnSpc>
                <a:spcPct val="80000"/>
              </a:lnSpc>
              <a:spcBef>
                <a:spcPts val="625"/>
              </a:spcBef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Possible </a:t>
            </a:r>
            <a:r>
              <a:rPr sz="2600" dirty="0">
                <a:latin typeface="Tahoma"/>
                <a:cs typeface="Tahoma"/>
              </a:rPr>
              <a:t>injury </a:t>
            </a:r>
            <a:r>
              <a:rPr sz="2600" spc="-5" dirty="0">
                <a:latin typeface="Tahoma"/>
                <a:cs typeface="Tahoma"/>
              </a:rPr>
              <a:t>to sciatic nerve </a:t>
            </a:r>
            <a:r>
              <a:rPr sz="2600" dirty="0">
                <a:latin typeface="Tahoma"/>
                <a:cs typeface="Tahoma"/>
              </a:rPr>
              <a:t>and </a:t>
            </a:r>
            <a:r>
              <a:rPr sz="2600" spc="-5" dirty="0">
                <a:latin typeface="Tahoma"/>
                <a:cs typeface="Tahoma"/>
              </a:rPr>
              <a:t>superior </a:t>
            </a:r>
            <a:r>
              <a:rPr sz="2600" spc="-55" dirty="0">
                <a:latin typeface="Tahoma"/>
                <a:cs typeface="Tahoma"/>
              </a:rPr>
              <a:t>gluteal  </a:t>
            </a:r>
            <a:r>
              <a:rPr sz="2600" dirty="0">
                <a:latin typeface="Tahoma"/>
                <a:cs typeface="Tahoma"/>
              </a:rPr>
              <a:t>artery&amp; </a:t>
            </a:r>
            <a:r>
              <a:rPr sz="2600" spc="-5" dirty="0">
                <a:latin typeface="Tahoma"/>
                <a:cs typeface="Tahoma"/>
              </a:rPr>
              <a:t>nerve,Pudendal nerve, </a:t>
            </a:r>
            <a:r>
              <a:rPr sz="2600" dirty="0">
                <a:latin typeface="Tahoma"/>
                <a:cs typeface="Tahoma"/>
              </a:rPr>
              <a:t>medial </a:t>
            </a:r>
            <a:r>
              <a:rPr sz="2600" spc="-5" dirty="0">
                <a:latin typeface="Tahoma"/>
                <a:cs typeface="Tahoma"/>
              </a:rPr>
              <a:t>circumflex  </a:t>
            </a:r>
            <a:r>
              <a:rPr sz="2600" spc="-15" dirty="0">
                <a:latin typeface="Tahoma"/>
                <a:cs typeface="Tahoma"/>
              </a:rPr>
              <a:t>femoral</a:t>
            </a:r>
            <a:r>
              <a:rPr sz="2600" spc="-5" dirty="0">
                <a:latin typeface="Tahoma"/>
                <a:cs typeface="Tahoma"/>
              </a:rPr>
              <a:t> </a:t>
            </a:r>
            <a:r>
              <a:rPr sz="2600" dirty="0">
                <a:latin typeface="Tahoma"/>
                <a:cs typeface="Tahoma"/>
              </a:rPr>
              <a:t>artery</a:t>
            </a:r>
            <a:endParaRPr sz="26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buClr>
                <a:srgbClr val="6D9FAF"/>
              </a:buClr>
              <a:buSzPct val="90384"/>
              <a:buFont typeface="Arial"/>
              <a:buChar char=""/>
              <a:tabLst>
                <a:tab pos="699135" algn="l"/>
              </a:tabLst>
            </a:pPr>
            <a:r>
              <a:rPr sz="2600" spc="-5" dirty="0">
                <a:latin typeface="Tahoma"/>
                <a:cs typeface="Tahoma"/>
              </a:rPr>
              <a:t>Increased risk </a:t>
            </a:r>
            <a:r>
              <a:rPr sz="2600" dirty="0">
                <a:latin typeface="Tahoma"/>
                <a:cs typeface="Tahoma"/>
              </a:rPr>
              <a:t>of</a:t>
            </a:r>
            <a:r>
              <a:rPr sz="2600" spc="-10" dirty="0">
                <a:latin typeface="Tahoma"/>
                <a:cs typeface="Tahoma"/>
              </a:rPr>
              <a:t> </a:t>
            </a:r>
            <a:r>
              <a:rPr sz="2600" spc="5" dirty="0">
                <a:latin typeface="Tahoma"/>
                <a:cs typeface="Tahoma"/>
              </a:rPr>
              <a:t>HO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2376" y="381000"/>
            <a:ext cx="7888224" cy="5925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9800" y="0"/>
            <a:ext cx="6934200" cy="6858000"/>
            <a:chOff x="2209800" y="0"/>
            <a:chExt cx="6934200" cy="6858000"/>
          </a:xfrm>
        </p:grpSpPr>
        <p:sp>
          <p:nvSpPr>
            <p:cNvPr id="3" name="object 3"/>
            <p:cNvSpPr/>
            <p:nvPr/>
          </p:nvSpPr>
          <p:spPr>
            <a:xfrm>
              <a:off x="2209800" y="21335"/>
              <a:ext cx="5410200" cy="32689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09800" y="3439666"/>
              <a:ext cx="5410200" cy="34183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38861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Ilioinguinal</a:t>
            </a:r>
            <a:r>
              <a:rPr sz="4600" spc="25" dirty="0"/>
              <a:t> </a:t>
            </a:r>
            <a:r>
              <a:rPr sz="4600" spc="-5" dirty="0"/>
              <a:t>approach</a:t>
            </a:r>
            <a:endParaRPr sz="4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530860" indent="-384810">
              <a:lnSpc>
                <a:spcPct val="100000"/>
              </a:lnSpc>
              <a:spcBef>
                <a:spcPts val="414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Position-</a:t>
            </a:r>
            <a:r>
              <a:rPr spc="-25" dirty="0"/>
              <a:t> </a:t>
            </a:r>
            <a:r>
              <a:rPr dirty="0"/>
              <a:t>Supine</a:t>
            </a:r>
          </a:p>
          <a:p>
            <a:pPr marL="530860" marR="264795" indent="-384810">
              <a:lnSpc>
                <a:spcPts val="2810"/>
              </a:lnSpc>
              <a:spcBef>
                <a:spcPts val="665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Approach of choice for all anterior wall and</a:t>
            </a:r>
            <a:r>
              <a:rPr spc="-40" dirty="0"/>
              <a:t> </a:t>
            </a:r>
            <a:r>
              <a:rPr dirty="0"/>
              <a:t>anterior  column</a:t>
            </a:r>
            <a:r>
              <a:rPr spc="-25" dirty="0"/>
              <a:t> </a:t>
            </a:r>
            <a:r>
              <a:rPr dirty="0"/>
              <a:t>fractures</a:t>
            </a:r>
          </a:p>
          <a:p>
            <a:pPr marL="530860" indent="-384810">
              <a:lnSpc>
                <a:spcPct val="100000"/>
              </a:lnSpc>
              <a:spcBef>
                <a:spcPts val="270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Creates three working portals or</a:t>
            </a:r>
            <a:r>
              <a:rPr spc="-25" dirty="0"/>
              <a:t> </a:t>
            </a:r>
            <a:r>
              <a:rPr dirty="0"/>
              <a:t>windows</a:t>
            </a:r>
          </a:p>
          <a:p>
            <a:pPr marL="530860" marR="357505" indent="-384810">
              <a:lnSpc>
                <a:spcPts val="2810"/>
              </a:lnSpc>
              <a:spcBef>
                <a:spcPts val="660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Lateral window exposes entire </a:t>
            </a:r>
            <a:r>
              <a:rPr spc="-5" dirty="0"/>
              <a:t>iliac </a:t>
            </a:r>
            <a:r>
              <a:rPr dirty="0"/>
              <a:t>fossa, S I joint,  sacral ala, and the superior iliopectineal</a:t>
            </a:r>
            <a:r>
              <a:rPr spc="-30" dirty="0"/>
              <a:t> </a:t>
            </a:r>
            <a:r>
              <a:rPr dirty="0"/>
              <a:t>eminence</a:t>
            </a:r>
          </a:p>
          <a:p>
            <a:pPr marL="530860" marR="1372870" indent="-384810">
              <a:lnSpc>
                <a:spcPts val="2810"/>
              </a:lnSpc>
              <a:spcBef>
                <a:spcPts val="625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Middle window exposes the pelvic brim</a:t>
            </a:r>
            <a:r>
              <a:rPr spc="-100" dirty="0"/>
              <a:t> </a:t>
            </a:r>
            <a:r>
              <a:rPr dirty="0"/>
              <a:t>and  quadrilateral</a:t>
            </a:r>
            <a:r>
              <a:rPr spc="-25" dirty="0"/>
              <a:t> </a:t>
            </a:r>
            <a:r>
              <a:rPr dirty="0"/>
              <a:t>surface</a:t>
            </a:r>
          </a:p>
          <a:p>
            <a:pPr marL="530860" marR="5080" indent="-384810">
              <a:lnSpc>
                <a:spcPts val="2810"/>
              </a:lnSpc>
              <a:spcBef>
                <a:spcPts val="620"/>
              </a:spcBef>
              <a:buClr>
                <a:srgbClr val="6D9FAF"/>
              </a:buClr>
              <a:buSzPct val="78846"/>
              <a:buChar char=""/>
              <a:tabLst>
                <a:tab pos="530860" algn="l"/>
                <a:tab pos="531495" algn="l"/>
              </a:tabLst>
            </a:pPr>
            <a:r>
              <a:rPr dirty="0"/>
              <a:t>Medial window provides access to pubic ramus,  pubic symphysis and the retropubic space of</a:t>
            </a:r>
            <a:r>
              <a:rPr spc="-20" dirty="0"/>
              <a:t> </a:t>
            </a:r>
            <a:r>
              <a:rPr dirty="0"/>
              <a:t>Retzius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" y="1828800"/>
            <a:ext cx="4162044" cy="3619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269493"/>
            <a:ext cx="538861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Ilioinguinal</a:t>
            </a:r>
            <a:r>
              <a:rPr sz="4600" spc="25" dirty="0"/>
              <a:t> </a:t>
            </a:r>
            <a:r>
              <a:rPr sz="4600" spc="-5" dirty="0"/>
              <a:t>approach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4346575" y="938529"/>
            <a:ext cx="4632325" cy="5880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Advantages</a:t>
            </a:r>
            <a:endParaRPr sz="2800">
              <a:latin typeface="Arial"/>
              <a:cs typeface="Arial"/>
            </a:endParaRPr>
          </a:p>
          <a:p>
            <a:pPr marL="299085" marR="136525" indent="-287020">
              <a:lnSpc>
                <a:spcPct val="100000"/>
              </a:lnSpc>
              <a:spcBef>
                <a:spcPts val="1935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Excellent </a:t>
            </a:r>
            <a:r>
              <a:rPr sz="2400" dirty="0">
                <a:latin typeface="Arial"/>
                <a:cs typeface="Arial"/>
              </a:rPr>
              <a:t>access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to the  </a:t>
            </a:r>
            <a:r>
              <a:rPr sz="2400" spc="-5" dirty="0">
                <a:latin typeface="Arial"/>
                <a:cs typeface="Arial"/>
              </a:rPr>
              <a:t>anterior and internal </a:t>
            </a:r>
            <a:r>
              <a:rPr sz="2400" dirty="0">
                <a:latin typeface="Arial"/>
                <a:cs typeface="Arial"/>
              </a:rPr>
              <a:t>aspects of  the </a:t>
            </a:r>
            <a:r>
              <a:rPr sz="2400" spc="-5" dirty="0">
                <a:latin typeface="Arial"/>
                <a:cs typeface="Arial"/>
              </a:rPr>
              <a:t>entire pelvis and  acetabulum.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HO </a:t>
            </a:r>
            <a:r>
              <a:rPr sz="2400" spc="-5" dirty="0">
                <a:latin typeface="Arial"/>
                <a:cs typeface="Arial"/>
              </a:rPr>
              <a:t>is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minimal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Disadvantages</a:t>
            </a:r>
            <a:endParaRPr sz="2800">
              <a:latin typeface="Arial"/>
              <a:cs typeface="Arial"/>
            </a:endParaRPr>
          </a:p>
          <a:p>
            <a:pPr marL="299085" marR="782320" indent="-287020" algn="just">
              <a:lnSpc>
                <a:spcPct val="100000"/>
              </a:lnSpc>
              <a:spcBef>
                <a:spcPts val="20"/>
              </a:spcBef>
              <a:buChar char="•"/>
              <a:tabLst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Approach is </a:t>
            </a:r>
            <a:r>
              <a:rPr sz="2400" spc="-10" dirty="0">
                <a:latin typeface="Arial"/>
                <a:cs typeface="Arial"/>
              </a:rPr>
              <a:t>extraarticular,  </a:t>
            </a:r>
            <a:r>
              <a:rPr sz="2400" spc="-5" dirty="0">
                <a:latin typeface="Arial"/>
                <a:cs typeface="Arial"/>
              </a:rPr>
              <a:t>reduction achieved almost  entirely </a:t>
            </a:r>
            <a:r>
              <a:rPr sz="2400" dirty="0">
                <a:latin typeface="Arial"/>
                <a:cs typeface="Arial"/>
              </a:rPr>
              <a:t>by </a:t>
            </a:r>
            <a:r>
              <a:rPr sz="2400" spc="-5" dirty="0">
                <a:latin typeface="Arial"/>
                <a:cs typeface="Arial"/>
              </a:rPr>
              <a:t>indirect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means</a:t>
            </a:r>
            <a:endParaRPr sz="2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"/>
                <a:cs typeface="Arial"/>
              </a:rPr>
              <a:t>Possible damage </a:t>
            </a:r>
            <a:r>
              <a:rPr sz="2400" dirty="0">
                <a:latin typeface="Arial"/>
                <a:cs typeface="Arial"/>
              </a:rPr>
              <a:t>to the </a:t>
            </a:r>
            <a:r>
              <a:rPr sz="2400" spc="-5" dirty="0">
                <a:latin typeface="Arial"/>
                <a:cs typeface="Arial"/>
              </a:rPr>
              <a:t>femoral  nerve, ext. iliac vessels, femoral  lat. cutaneous Nerve,inguinal  canal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contents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506095"/>
            <a:ext cx="7084059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Extended Iliofemoral</a:t>
            </a:r>
            <a:r>
              <a:rPr spc="-135" dirty="0"/>
              <a:t> </a:t>
            </a:r>
            <a:r>
              <a:rPr dirty="0"/>
              <a:t>approach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394205"/>
            <a:ext cx="8234680" cy="4872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447040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Indicated </a:t>
            </a:r>
            <a:r>
              <a:rPr sz="3000" dirty="0">
                <a:latin typeface="Arial"/>
                <a:cs typeface="Arial"/>
              </a:rPr>
              <a:t>for </a:t>
            </a:r>
            <a:r>
              <a:rPr sz="3000" spc="-5" dirty="0">
                <a:latin typeface="Arial"/>
                <a:cs typeface="Arial"/>
              </a:rPr>
              <a:t>selected complex acetabular  fracture types </a:t>
            </a:r>
            <a:r>
              <a:rPr sz="3000" dirty="0">
                <a:latin typeface="Arial"/>
                <a:cs typeface="Arial"/>
              </a:rPr>
              <a:t>and for surgery delayed</a:t>
            </a:r>
            <a:r>
              <a:rPr sz="3000" spc="-9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more  than 2 </a:t>
            </a:r>
            <a:r>
              <a:rPr sz="3000" dirty="0">
                <a:latin typeface="Arial"/>
                <a:cs typeface="Arial"/>
              </a:rPr>
              <a:t>weeks following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injury</a:t>
            </a:r>
            <a:endParaRPr sz="3000">
              <a:latin typeface="Arial"/>
              <a:cs typeface="Arial"/>
            </a:endParaRPr>
          </a:p>
          <a:p>
            <a:pPr marL="396875" marR="35941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Direct access </a:t>
            </a:r>
            <a:r>
              <a:rPr sz="3000" spc="-10" dirty="0">
                <a:latin typeface="Arial"/>
                <a:cs typeface="Arial"/>
              </a:rPr>
              <a:t>to </a:t>
            </a:r>
            <a:r>
              <a:rPr sz="3000" dirty="0">
                <a:latin typeface="Arial"/>
                <a:cs typeface="Arial"/>
              </a:rPr>
              <a:t>the iliac crest </a:t>
            </a:r>
            <a:r>
              <a:rPr sz="3000" spc="-5" dirty="0">
                <a:latin typeface="Arial"/>
                <a:cs typeface="Arial"/>
              </a:rPr>
              <a:t>and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130" dirty="0">
                <a:latin typeface="Arial"/>
                <a:cs typeface="Arial"/>
              </a:rPr>
              <a:t>entire  </a:t>
            </a:r>
            <a:r>
              <a:rPr sz="3000" spc="-5" dirty="0">
                <a:latin typeface="Arial"/>
                <a:cs typeface="Arial"/>
              </a:rPr>
              <a:t>internal </a:t>
            </a:r>
            <a:r>
              <a:rPr sz="3000" dirty="0">
                <a:latin typeface="Arial"/>
                <a:cs typeface="Arial"/>
              </a:rPr>
              <a:t>iliac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fossa</a:t>
            </a:r>
            <a:endParaRPr sz="3000">
              <a:latin typeface="Arial"/>
              <a:cs typeface="Arial"/>
            </a:endParaRPr>
          </a:p>
          <a:p>
            <a:pPr marL="396875" marR="1037590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  <a:tab pos="5662930" algn="l"/>
                <a:tab pos="6171565" algn="l"/>
              </a:tabLst>
            </a:pPr>
            <a:r>
              <a:rPr sz="3000" spc="-5" dirty="0">
                <a:latin typeface="Arial"/>
                <a:cs typeface="Arial"/>
              </a:rPr>
              <a:t>Positio</a:t>
            </a:r>
            <a:r>
              <a:rPr sz="3000" dirty="0">
                <a:latin typeface="Arial"/>
                <a:cs typeface="Arial"/>
              </a:rPr>
              <a:t>n-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Late</a:t>
            </a:r>
            <a:r>
              <a:rPr sz="3000" spc="-15" dirty="0">
                <a:latin typeface="Arial"/>
                <a:cs typeface="Arial"/>
              </a:rPr>
              <a:t>r</a:t>
            </a:r>
            <a:r>
              <a:rPr sz="3000" spc="-5" dirty="0">
                <a:latin typeface="Arial"/>
                <a:cs typeface="Arial"/>
              </a:rPr>
              <a:t>al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and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knee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in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flexed  position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relax the sciatic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nerve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Provides access to </a:t>
            </a:r>
            <a:r>
              <a:rPr sz="3000" spc="-5" dirty="0">
                <a:latin typeface="Arial"/>
                <a:cs typeface="Arial"/>
              </a:rPr>
              <a:t>entire posterior </a:t>
            </a:r>
            <a:r>
              <a:rPr sz="3000" dirty="0">
                <a:latin typeface="Arial"/>
                <a:cs typeface="Arial"/>
              </a:rPr>
              <a:t>column,  </a:t>
            </a:r>
            <a:r>
              <a:rPr sz="3000" spc="-5" dirty="0">
                <a:latin typeface="Arial"/>
                <a:cs typeface="Arial"/>
              </a:rPr>
              <a:t>external </a:t>
            </a:r>
            <a:r>
              <a:rPr sz="3000" dirty="0">
                <a:latin typeface="Arial"/>
                <a:cs typeface="Arial"/>
              </a:rPr>
              <a:t>ilium, </a:t>
            </a:r>
            <a:r>
              <a:rPr sz="3000" spc="-5" dirty="0">
                <a:latin typeface="Arial"/>
                <a:cs typeface="Arial"/>
              </a:rPr>
              <a:t>S </a:t>
            </a:r>
            <a:r>
              <a:rPr sz="3000" dirty="0">
                <a:latin typeface="Arial"/>
                <a:cs typeface="Arial"/>
              </a:rPr>
              <a:t>I joint, </a:t>
            </a:r>
            <a:r>
              <a:rPr sz="3000" spc="-5" dirty="0">
                <a:latin typeface="Arial"/>
                <a:cs typeface="Arial"/>
              </a:rPr>
              <a:t>and anterior column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up 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iliopectineal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eminence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505713"/>
            <a:ext cx="7084059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Extended Iliofemoral</a:t>
            </a:r>
            <a:r>
              <a:rPr spc="-135" dirty="0"/>
              <a:t> </a:t>
            </a:r>
            <a:r>
              <a:rPr dirty="0"/>
              <a:t>approach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524000"/>
            <a:ext cx="594360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83604" y="1549653"/>
            <a:ext cx="304927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Advantage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Exellent access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entire hemipelvis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Disadvantages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High incidence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Arial"/>
                <a:cs typeface="Arial"/>
              </a:rPr>
              <a:t>HO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Possible damage </a:t>
            </a:r>
            <a:r>
              <a:rPr sz="2400" dirty="0">
                <a:latin typeface="Arial"/>
                <a:cs typeface="Arial"/>
              </a:rPr>
              <a:t>to  </a:t>
            </a:r>
            <a:r>
              <a:rPr sz="2400" spc="-5" dirty="0">
                <a:latin typeface="Arial"/>
                <a:cs typeface="Arial"/>
              </a:rPr>
              <a:t>superior gluteal and  </a:t>
            </a:r>
            <a:r>
              <a:rPr sz="2400" dirty="0">
                <a:latin typeface="Arial"/>
                <a:cs typeface="Arial"/>
              </a:rPr>
              <a:t>femoral </a:t>
            </a:r>
            <a:r>
              <a:rPr sz="2400" spc="-5" dirty="0">
                <a:latin typeface="Arial"/>
                <a:cs typeface="Arial"/>
              </a:rPr>
              <a:t>NV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bundles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688149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Modified Stoppa</a:t>
            </a:r>
            <a:r>
              <a:rPr sz="4600" spc="-229" dirty="0"/>
              <a:t> </a:t>
            </a:r>
            <a:r>
              <a:rPr sz="4600" spc="-5" dirty="0"/>
              <a:t>Approach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30667"/>
            <a:ext cx="8152130" cy="4142104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Position-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Supine</a:t>
            </a:r>
            <a:endParaRPr sz="3000">
              <a:latin typeface="Arial"/>
              <a:cs typeface="Arial"/>
            </a:endParaRPr>
          </a:p>
          <a:p>
            <a:pPr marL="396875" marR="64262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Provides improved exposure </a:t>
            </a:r>
            <a:r>
              <a:rPr sz="3000" dirty="0">
                <a:latin typeface="Arial"/>
                <a:cs typeface="Arial"/>
              </a:rPr>
              <a:t>of the  </a:t>
            </a:r>
            <a:r>
              <a:rPr sz="3000" spc="-5" dirty="0">
                <a:latin typeface="Arial"/>
                <a:cs typeface="Arial"/>
              </a:rPr>
              <a:t>quadrilateral surface and posterior column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Commonly </a:t>
            </a:r>
            <a:r>
              <a:rPr sz="3000" dirty="0">
                <a:latin typeface="Arial"/>
                <a:cs typeface="Arial"/>
              </a:rPr>
              <a:t>used in conjunction with the </a:t>
            </a:r>
            <a:r>
              <a:rPr sz="3000" spc="-105" dirty="0">
                <a:latin typeface="Arial"/>
                <a:cs typeface="Arial"/>
              </a:rPr>
              <a:t>lateral  </a:t>
            </a:r>
            <a:r>
              <a:rPr sz="3000" dirty="0">
                <a:latin typeface="Arial"/>
                <a:cs typeface="Arial"/>
              </a:rPr>
              <a:t>window</a:t>
            </a:r>
            <a:endParaRPr sz="3000">
              <a:latin typeface="Arial"/>
              <a:cs typeface="Arial"/>
            </a:endParaRPr>
          </a:p>
          <a:p>
            <a:pPr marL="396875" marR="340995" indent="-384810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Advantage over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ilioinguinal is </a:t>
            </a:r>
            <a:r>
              <a:rPr sz="3000" dirty="0">
                <a:latin typeface="Arial"/>
                <a:cs typeface="Arial"/>
              </a:rPr>
              <a:t>that  </a:t>
            </a:r>
            <a:r>
              <a:rPr sz="3000" spc="-5" dirty="0">
                <a:latin typeface="Arial"/>
                <a:cs typeface="Arial"/>
              </a:rPr>
              <a:t>dissection </a:t>
            </a:r>
            <a:r>
              <a:rPr sz="3000" dirty="0">
                <a:latin typeface="Arial"/>
                <a:cs typeface="Arial"/>
              </a:rPr>
              <a:t>of the iliac </a:t>
            </a:r>
            <a:r>
              <a:rPr sz="3000" spc="-5" dirty="0">
                <a:latin typeface="Arial"/>
                <a:cs typeface="Arial"/>
              </a:rPr>
              <a:t>vessels is </a:t>
            </a:r>
            <a:r>
              <a:rPr sz="3000" dirty="0">
                <a:latin typeface="Arial"/>
                <a:cs typeface="Arial"/>
              </a:rPr>
              <a:t>not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required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Risk of injury to </a:t>
            </a:r>
            <a:r>
              <a:rPr sz="3000" spc="-5" dirty="0">
                <a:latin typeface="Arial"/>
                <a:cs typeface="Arial"/>
              </a:rPr>
              <a:t>Corona mortis and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bladder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613"/>
            <a:ext cx="68497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Modified Stoppa</a:t>
            </a:r>
            <a:r>
              <a:rPr sz="4600" spc="25" dirty="0"/>
              <a:t> </a:t>
            </a:r>
            <a:r>
              <a:rPr sz="4600" spc="-5" dirty="0"/>
              <a:t>approach</a:t>
            </a:r>
            <a:endParaRPr sz="4600"/>
          </a:p>
        </p:txBody>
      </p:sp>
      <p:sp>
        <p:nvSpPr>
          <p:cNvPr id="3" name="object 3"/>
          <p:cNvSpPr/>
          <p:nvPr/>
        </p:nvSpPr>
        <p:spPr>
          <a:xfrm>
            <a:off x="1874520" y="1600200"/>
            <a:ext cx="5199887" cy="426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Treatment </a:t>
            </a:r>
            <a:r>
              <a:rPr dirty="0"/>
              <a:t>of specific</a:t>
            </a:r>
            <a:r>
              <a:rPr spc="-100" dirty="0"/>
              <a:t> </a:t>
            </a:r>
            <a:r>
              <a:rPr dirty="0"/>
              <a:t>fracture  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8197215" cy="271907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Posterior </a:t>
            </a:r>
            <a:r>
              <a:rPr sz="3000" dirty="0">
                <a:latin typeface="Arial"/>
                <a:cs typeface="Arial"/>
              </a:rPr>
              <a:t>wall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Kocher–Langenbeck approach is ideal </a:t>
            </a:r>
            <a:r>
              <a:rPr sz="2600" spc="-5" dirty="0">
                <a:latin typeface="Arial"/>
                <a:cs typeface="Arial"/>
              </a:rPr>
              <a:t>for </a:t>
            </a:r>
            <a:r>
              <a:rPr sz="2600" spc="-45" dirty="0">
                <a:latin typeface="Arial"/>
                <a:cs typeface="Arial"/>
              </a:rPr>
              <a:t>posterior  </a:t>
            </a:r>
            <a:r>
              <a:rPr sz="2600" dirty="0">
                <a:latin typeface="Arial"/>
                <a:cs typeface="Arial"/>
              </a:rPr>
              <a:t>wall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fractures</a:t>
            </a:r>
            <a:endParaRPr sz="2600">
              <a:latin typeface="Arial"/>
              <a:cs typeface="Arial"/>
            </a:endParaRPr>
          </a:p>
          <a:p>
            <a:pPr marL="698500" marR="24765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  <a:tab pos="4302125" algn="l"/>
              </a:tabLst>
            </a:pPr>
            <a:r>
              <a:rPr sz="2600" dirty="0">
                <a:latin typeface="Arial"/>
                <a:cs typeface="Arial"/>
              </a:rPr>
              <a:t>Special circumstances </a:t>
            </a:r>
            <a:r>
              <a:rPr sz="2600" spc="-5" dirty="0">
                <a:latin typeface="Arial"/>
                <a:cs typeface="Arial"/>
              </a:rPr>
              <a:t>like </a:t>
            </a:r>
            <a:r>
              <a:rPr sz="2600" dirty="0">
                <a:latin typeface="Arial"/>
                <a:cs typeface="Arial"/>
              </a:rPr>
              <a:t>large wall fragments  incarcerated in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the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joint	trochanteric </a:t>
            </a:r>
            <a:r>
              <a:rPr sz="2600" spc="-5" dirty="0">
                <a:latin typeface="Arial"/>
                <a:cs typeface="Arial"/>
              </a:rPr>
              <a:t>flip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osteotomy  may be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needed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Treatment </a:t>
            </a:r>
            <a:r>
              <a:rPr dirty="0"/>
              <a:t>of specific</a:t>
            </a:r>
            <a:r>
              <a:rPr spc="-100" dirty="0"/>
              <a:t> </a:t>
            </a:r>
            <a:r>
              <a:rPr dirty="0"/>
              <a:t>fracture  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8016240" cy="388366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Posterior </a:t>
            </a:r>
            <a:r>
              <a:rPr sz="3000" dirty="0">
                <a:latin typeface="Arial"/>
                <a:cs typeface="Arial"/>
              </a:rPr>
              <a:t>column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Kocher–Langenbeck</a:t>
            </a:r>
            <a:endParaRPr sz="2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Font typeface="Arial"/>
              <a:buChar char=""/>
            </a:pPr>
            <a:endParaRPr sz="3850">
              <a:latin typeface="Arial"/>
              <a:cs typeface="Arial"/>
            </a:endParaRPr>
          </a:p>
          <a:p>
            <a:pPr marL="396875" marR="52069" indent="-384810">
              <a:lnSpc>
                <a:spcPct val="100000"/>
              </a:lnSpc>
              <a:buClr>
                <a:srgbClr val="6D9FAF"/>
              </a:buClr>
              <a:buSzPct val="80000"/>
              <a:buChar char=""/>
              <a:tabLst>
                <a:tab pos="397510" algn="l"/>
                <a:tab pos="3357245" algn="l"/>
              </a:tabLst>
            </a:pPr>
            <a:r>
              <a:rPr sz="3000" spc="-5" dirty="0">
                <a:latin typeface="Arial"/>
                <a:cs typeface="Arial"/>
              </a:rPr>
              <a:t>Anterior</a:t>
            </a:r>
            <a:r>
              <a:rPr sz="3000" spc="6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Column	Fractures and Anterior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Wall  </a:t>
            </a:r>
            <a:r>
              <a:rPr sz="3000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Ilioinguinal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approach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spc="-5" dirty="0">
                <a:latin typeface="Arial"/>
                <a:cs typeface="Arial"/>
              </a:rPr>
              <a:t>If </a:t>
            </a:r>
            <a:r>
              <a:rPr sz="2600" dirty="0">
                <a:latin typeface="Arial"/>
                <a:cs typeface="Arial"/>
              </a:rPr>
              <a:t>the quadrilateral surface is comminuted the  modified Stoppa approach may be a better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choice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Treatment </a:t>
            </a:r>
            <a:r>
              <a:rPr dirty="0"/>
              <a:t>of specific</a:t>
            </a:r>
            <a:r>
              <a:rPr spc="-100" dirty="0"/>
              <a:t> </a:t>
            </a:r>
            <a:r>
              <a:rPr dirty="0"/>
              <a:t>fracture  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7255509" cy="287147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15" dirty="0">
                <a:latin typeface="Arial"/>
                <a:cs typeface="Arial"/>
              </a:rPr>
              <a:t>Transverse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Kocher–Langenbeck approach as posterior  column usually is the site of greatest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fracture  displacement</a:t>
            </a:r>
            <a:endParaRPr sz="26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0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15" dirty="0">
                <a:latin typeface="Arial"/>
                <a:cs typeface="Arial"/>
              </a:rPr>
              <a:t>Transverse </a:t>
            </a:r>
            <a:r>
              <a:rPr sz="3000" dirty="0">
                <a:latin typeface="Arial"/>
                <a:cs typeface="Arial"/>
              </a:rPr>
              <a:t>and Post. </a:t>
            </a:r>
            <a:r>
              <a:rPr sz="3000" spc="-30" dirty="0">
                <a:latin typeface="Arial"/>
                <a:cs typeface="Arial"/>
              </a:rPr>
              <a:t>Wall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Kocher–Langenbeck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approach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Treatment </a:t>
            </a:r>
            <a:r>
              <a:rPr dirty="0"/>
              <a:t>of specific</a:t>
            </a:r>
            <a:r>
              <a:rPr spc="-100" dirty="0"/>
              <a:t> </a:t>
            </a:r>
            <a:r>
              <a:rPr dirty="0"/>
              <a:t>fracture  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22501"/>
            <a:ext cx="7165975" cy="4351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111125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Anterior </a:t>
            </a:r>
            <a:r>
              <a:rPr sz="3000" dirty="0">
                <a:latin typeface="Arial"/>
                <a:cs typeface="Arial"/>
              </a:rPr>
              <a:t>Column (or </a:t>
            </a:r>
            <a:r>
              <a:rPr sz="3000" spc="-25" dirty="0">
                <a:latin typeface="Arial"/>
                <a:cs typeface="Arial"/>
              </a:rPr>
              <a:t>Wall) </a:t>
            </a:r>
            <a:r>
              <a:rPr sz="3000" dirty="0">
                <a:latin typeface="Arial"/>
                <a:cs typeface="Arial"/>
              </a:rPr>
              <a:t>and </a:t>
            </a:r>
            <a:r>
              <a:rPr sz="3000" spc="-90" dirty="0">
                <a:latin typeface="Arial"/>
                <a:cs typeface="Arial"/>
              </a:rPr>
              <a:t>Posterior  </a:t>
            </a:r>
            <a:r>
              <a:rPr sz="3000" spc="-5" dirty="0">
                <a:latin typeface="Arial"/>
                <a:cs typeface="Arial"/>
              </a:rPr>
              <a:t>Hemitransverse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marR="615315" lvl="1" indent="-274320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Posterior column component is only  minimally displaced in this fracture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type.  Therefore ilioinguinal approach is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used.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Modified Stoppa approach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alternative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Posterior column is widely displaced (more  than 5 mm), or it cannot be reduced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through  the anterior approach, the Kocher–  Langenbeck is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added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Treatment </a:t>
            </a:r>
            <a:r>
              <a:rPr dirty="0"/>
              <a:t>of specific</a:t>
            </a:r>
            <a:r>
              <a:rPr spc="-100" dirty="0"/>
              <a:t> </a:t>
            </a:r>
            <a:r>
              <a:rPr dirty="0"/>
              <a:t>fracture  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6857365" cy="45358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85" dirty="0">
                <a:latin typeface="Arial"/>
                <a:cs typeface="Arial"/>
              </a:rPr>
              <a:t>T- </a:t>
            </a:r>
            <a:r>
              <a:rPr sz="3000" dirty="0">
                <a:latin typeface="Arial"/>
                <a:cs typeface="Arial"/>
              </a:rPr>
              <a:t>shaped</a:t>
            </a:r>
            <a:r>
              <a:rPr sz="3000" spc="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Kocher–Langenbeck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approach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spc="-5" dirty="0">
                <a:latin typeface="Arial"/>
                <a:cs typeface="Arial"/>
              </a:rPr>
              <a:t>If </a:t>
            </a:r>
            <a:r>
              <a:rPr sz="2600" dirty="0">
                <a:latin typeface="Arial"/>
                <a:cs typeface="Arial"/>
              </a:rPr>
              <a:t>the anterior column fracture cannot be  reduced ,subsequent patient repositioning  and an anterior approach is required  (Ilioinguinal or Modified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Stoppa)</a:t>
            </a:r>
            <a:endParaRPr sz="26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70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Both </a:t>
            </a:r>
            <a:r>
              <a:rPr sz="3000" spc="-5" dirty="0">
                <a:latin typeface="Arial"/>
                <a:cs typeface="Arial"/>
              </a:rPr>
              <a:t>column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Fractures</a:t>
            </a:r>
            <a:endParaRPr sz="3000">
              <a:latin typeface="Arial"/>
              <a:cs typeface="Arial"/>
            </a:endParaRPr>
          </a:p>
          <a:p>
            <a:pPr marL="698500" marR="45720" lvl="1" indent="-274320">
              <a:lnSpc>
                <a:spcPct val="100000"/>
              </a:lnSpc>
              <a:spcBef>
                <a:spcPts val="64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Commonly operated on using an anterior  approach (ilioinguinal or modified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Stoppa)  with the patient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supine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193675"/>
            <a:ext cx="6936740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Standard surgical</a:t>
            </a:r>
            <a:r>
              <a:rPr spc="-110" dirty="0"/>
              <a:t> </a:t>
            </a:r>
            <a:r>
              <a:rPr spc="-5" dirty="0"/>
              <a:t>approaches  </a:t>
            </a:r>
            <a:r>
              <a:rPr dirty="0"/>
              <a:t>for each fracture</a:t>
            </a:r>
            <a:r>
              <a:rPr spc="-105" dirty="0"/>
              <a:t> </a:t>
            </a:r>
            <a:r>
              <a:rPr dirty="0"/>
              <a:t>pattern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00200"/>
            <a:ext cx="9143999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70801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Methods of</a:t>
            </a:r>
            <a:r>
              <a:rPr sz="4600" spc="-25" dirty="0"/>
              <a:t> </a:t>
            </a:r>
            <a:r>
              <a:rPr sz="4600" spc="-5" dirty="0"/>
              <a:t>Reduction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427817"/>
            <a:ext cx="5629275" cy="4084954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sz="3600" spc="-50" dirty="0">
                <a:latin typeface="Tahoma"/>
                <a:cs typeface="Tahoma"/>
              </a:rPr>
              <a:t>Traction-</a:t>
            </a:r>
            <a:endParaRPr sz="36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47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Tahoma"/>
                <a:cs typeface="Tahoma"/>
              </a:rPr>
              <a:t>With </a:t>
            </a:r>
            <a:r>
              <a:rPr sz="2800" spc="-45" dirty="0">
                <a:latin typeface="Tahoma"/>
                <a:cs typeface="Tahoma"/>
              </a:rPr>
              <a:t>Traction</a:t>
            </a:r>
            <a:r>
              <a:rPr sz="2800" spc="35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table</a:t>
            </a:r>
            <a:endParaRPr sz="28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134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Tahoma"/>
                <a:cs typeface="Tahoma"/>
              </a:rPr>
              <a:t>Manual</a:t>
            </a:r>
            <a:r>
              <a:rPr sz="2800" spc="10" dirty="0">
                <a:latin typeface="Tahoma"/>
                <a:cs typeface="Tahoma"/>
              </a:rPr>
              <a:t> </a:t>
            </a:r>
            <a:r>
              <a:rPr sz="2800" spc="-40" dirty="0">
                <a:latin typeface="Tahoma"/>
                <a:cs typeface="Tahoma"/>
              </a:rPr>
              <a:t>Traction-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122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35" dirty="0">
                <a:latin typeface="Tahoma"/>
                <a:cs typeface="Tahoma"/>
              </a:rPr>
              <a:t>Traction </a:t>
            </a:r>
            <a:r>
              <a:rPr sz="2400" spc="-5" dirty="0">
                <a:latin typeface="Tahoma"/>
                <a:cs typeface="Tahoma"/>
              </a:rPr>
              <a:t>on </a:t>
            </a:r>
            <a:r>
              <a:rPr sz="2400" spc="-10" dirty="0">
                <a:latin typeface="Tahoma"/>
                <a:cs typeface="Tahoma"/>
              </a:rPr>
              <a:t>extremity </a:t>
            </a:r>
            <a:r>
              <a:rPr sz="2400" spc="-5" dirty="0">
                <a:latin typeface="Tahoma"/>
                <a:cs typeface="Tahoma"/>
              </a:rPr>
              <a:t>by </a:t>
            </a:r>
            <a:r>
              <a:rPr sz="2400" dirty="0">
                <a:latin typeface="Tahoma"/>
                <a:cs typeface="Tahoma"/>
              </a:rPr>
              <a:t>manual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70" dirty="0">
                <a:latin typeface="Tahoma"/>
                <a:cs typeface="Tahoma"/>
              </a:rPr>
              <a:t>pull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115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Corkscrew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115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Large sharp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hook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1155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Schanz</a:t>
            </a:r>
            <a:r>
              <a:rPr sz="2400" dirty="0">
                <a:latin typeface="Tahoma"/>
                <a:cs typeface="Tahoma"/>
              </a:rPr>
              <a:t> pin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439410"/>
            <a:chOff x="0" y="0"/>
            <a:chExt cx="9144000" cy="543941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267200" cy="54391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67200" y="990600"/>
              <a:ext cx="4876799" cy="3733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6" y="726948"/>
            <a:ext cx="3925824" cy="4454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00600" y="691895"/>
            <a:ext cx="3810000" cy="4517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A8C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4654294"/>
              <a:ext cx="9144000" cy="2203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751832"/>
              <a:ext cx="9144000" cy="2106295"/>
            </a:xfrm>
            <a:custGeom>
              <a:avLst/>
              <a:gdLst/>
              <a:ahLst/>
              <a:cxnLst/>
              <a:rect l="l" t="t" r="r" b="b"/>
              <a:pathLst>
                <a:path w="9144000" h="2106295">
                  <a:moveTo>
                    <a:pt x="0" y="1692935"/>
                  </a:moveTo>
                  <a:lnTo>
                    <a:pt x="0" y="2106166"/>
                  </a:lnTo>
                  <a:lnTo>
                    <a:pt x="9144000" y="2106166"/>
                  </a:lnTo>
                  <a:lnTo>
                    <a:pt x="9144000" y="1751575"/>
                  </a:lnTo>
                  <a:lnTo>
                    <a:pt x="2266828" y="1751575"/>
                  </a:lnTo>
                  <a:lnTo>
                    <a:pt x="1613553" y="1744157"/>
                  </a:lnTo>
                  <a:lnTo>
                    <a:pt x="0" y="1692935"/>
                  </a:lnTo>
                  <a:close/>
                </a:path>
                <a:path w="9144000" h="2106295">
                  <a:moveTo>
                    <a:pt x="9144000" y="0"/>
                  </a:moveTo>
                  <a:lnTo>
                    <a:pt x="8953853" y="89691"/>
                  </a:lnTo>
                  <a:lnTo>
                    <a:pt x="8464392" y="314371"/>
                  </a:lnTo>
                  <a:lnTo>
                    <a:pt x="8055839" y="494221"/>
                  </a:lnTo>
                  <a:lnTo>
                    <a:pt x="7664254" y="659074"/>
                  </a:lnTo>
                  <a:lnTo>
                    <a:pt x="7341069" y="788898"/>
                  </a:lnTo>
                  <a:lnTo>
                    <a:pt x="7028467" y="908526"/>
                  </a:lnTo>
                  <a:lnTo>
                    <a:pt x="6775423" y="1000703"/>
                  </a:lnTo>
                  <a:lnTo>
                    <a:pt x="6528624" y="1086284"/>
                  </a:lnTo>
                  <a:lnTo>
                    <a:pt x="6287566" y="1165488"/>
                  </a:lnTo>
                  <a:lnTo>
                    <a:pt x="6051747" y="1238535"/>
                  </a:lnTo>
                  <a:lnTo>
                    <a:pt x="5820664" y="1305646"/>
                  </a:lnTo>
                  <a:lnTo>
                    <a:pt x="5593815" y="1367040"/>
                  </a:lnTo>
                  <a:lnTo>
                    <a:pt x="5415046" y="1412187"/>
                  </a:lnTo>
                  <a:lnTo>
                    <a:pt x="5238407" y="1453928"/>
                  </a:lnTo>
                  <a:lnTo>
                    <a:pt x="5063642" y="1492375"/>
                  </a:lnTo>
                  <a:lnTo>
                    <a:pt x="4890493" y="1527643"/>
                  </a:lnTo>
                  <a:lnTo>
                    <a:pt x="4718701" y="1559842"/>
                  </a:lnTo>
                  <a:lnTo>
                    <a:pt x="4548012" y="1589086"/>
                  </a:lnTo>
                  <a:lnTo>
                    <a:pt x="4335806" y="1621657"/>
                  </a:lnTo>
                  <a:lnTo>
                    <a:pt x="4124415" y="1650005"/>
                  </a:lnTo>
                  <a:lnTo>
                    <a:pt x="3913339" y="1674351"/>
                  </a:lnTo>
                  <a:lnTo>
                    <a:pt x="3702072" y="1694915"/>
                  </a:lnTo>
                  <a:lnTo>
                    <a:pt x="3490114" y="1711916"/>
                  </a:lnTo>
                  <a:lnTo>
                    <a:pt x="3234143" y="1727924"/>
                  </a:lnTo>
                  <a:lnTo>
                    <a:pt x="2975583" y="1739498"/>
                  </a:lnTo>
                  <a:lnTo>
                    <a:pt x="2669499" y="1747904"/>
                  </a:lnTo>
                  <a:lnTo>
                    <a:pt x="2266828" y="1751575"/>
                  </a:lnTo>
                  <a:lnTo>
                    <a:pt x="9144000" y="17515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1568" y="0"/>
              <a:ext cx="1932431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0590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Post operative</a:t>
            </a:r>
            <a:r>
              <a:rPr sz="4600" spc="-20" dirty="0"/>
              <a:t> </a:t>
            </a:r>
            <a:r>
              <a:rPr sz="4600" spc="-5" dirty="0"/>
              <a:t>care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150365"/>
            <a:ext cx="7831455" cy="565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Suction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drain</a:t>
            </a:r>
            <a:endParaRPr sz="30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Antibiotic for 48 – 72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hours</a:t>
            </a:r>
            <a:endParaRPr sz="3000">
              <a:latin typeface="Arial"/>
              <a:cs typeface="Arial"/>
            </a:endParaRPr>
          </a:p>
          <a:p>
            <a:pPr marL="396875" marR="1820545" indent="-384810">
              <a:lnSpc>
                <a:spcPts val="2880"/>
              </a:lnSpc>
              <a:spcBef>
                <a:spcPts val="69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Thromboprophylaxis- </a:t>
            </a:r>
            <a:r>
              <a:rPr sz="3000" spc="-80" dirty="0">
                <a:latin typeface="Arial"/>
                <a:cs typeface="Arial"/>
              </a:rPr>
              <a:t>Mechanical  </a:t>
            </a:r>
            <a:r>
              <a:rPr sz="3000" spc="-5" dirty="0">
                <a:latin typeface="Arial"/>
                <a:cs typeface="Arial"/>
              </a:rPr>
              <a:t>compressive device </a:t>
            </a:r>
            <a:r>
              <a:rPr sz="3000" dirty="0">
                <a:latin typeface="Arial"/>
                <a:cs typeface="Arial"/>
              </a:rPr>
              <a:t>with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LMWH</a:t>
            </a:r>
            <a:endParaRPr sz="3000">
              <a:latin typeface="Arial"/>
              <a:cs typeface="Arial"/>
            </a:endParaRPr>
          </a:p>
          <a:p>
            <a:pPr marL="396875" marR="5080" indent="-384810">
              <a:lnSpc>
                <a:spcPct val="90000"/>
              </a:lnSpc>
              <a:spcBef>
                <a:spcPts val="74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Indomethacin 25 mg </a:t>
            </a:r>
            <a:r>
              <a:rPr sz="3000" dirty="0">
                <a:latin typeface="Arial"/>
                <a:cs typeface="Arial"/>
              </a:rPr>
              <a:t>tds </a:t>
            </a:r>
            <a:r>
              <a:rPr sz="3000" spc="-5" dirty="0">
                <a:latin typeface="Arial"/>
                <a:cs typeface="Arial"/>
              </a:rPr>
              <a:t>beginning </a:t>
            </a:r>
            <a:r>
              <a:rPr sz="3000" dirty="0">
                <a:latin typeface="Arial"/>
                <a:cs typeface="Arial"/>
              </a:rPr>
              <a:t>within </a:t>
            </a:r>
            <a:r>
              <a:rPr sz="3000" spc="-370" dirty="0">
                <a:latin typeface="Arial"/>
                <a:cs typeface="Arial"/>
              </a:rPr>
              <a:t>24  </a:t>
            </a:r>
            <a:r>
              <a:rPr sz="3000" dirty="0">
                <a:latin typeface="Arial"/>
                <a:cs typeface="Arial"/>
              </a:rPr>
              <a:t>hours of </a:t>
            </a:r>
            <a:r>
              <a:rPr sz="3000" spc="-5" dirty="0">
                <a:latin typeface="Arial"/>
                <a:cs typeface="Arial"/>
              </a:rPr>
              <a:t>surgery and continued </a:t>
            </a:r>
            <a:r>
              <a:rPr sz="3000" dirty="0">
                <a:latin typeface="Arial"/>
                <a:cs typeface="Arial"/>
              </a:rPr>
              <a:t>for 4 </a:t>
            </a:r>
            <a:r>
              <a:rPr sz="3000" spc="-10" dirty="0">
                <a:latin typeface="Arial"/>
                <a:cs typeface="Arial"/>
              </a:rPr>
              <a:t>to </a:t>
            </a:r>
            <a:r>
              <a:rPr sz="3000" dirty="0">
                <a:latin typeface="Arial"/>
                <a:cs typeface="Arial"/>
              </a:rPr>
              <a:t>6  </a:t>
            </a:r>
            <a:r>
              <a:rPr sz="3000" spc="-5" dirty="0">
                <a:latin typeface="Arial"/>
                <a:cs typeface="Arial"/>
              </a:rPr>
              <a:t>weeks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prevent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HO</a:t>
            </a:r>
            <a:endParaRPr sz="3000">
              <a:latin typeface="Arial"/>
              <a:cs typeface="Arial"/>
            </a:endParaRPr>
          </a:p>
          <a:p>
            <a:pPr marL="396875" marR="170815" indent="-384810">
              <a:lnSpc>
                <a:spcPts val="2880"/>
              </a:lnSpc>
              <a:spcBef>
                <a:spcPts val="7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Passive motion </a:t>
            </a:r>
            <a:r>
              <a:rPr sz="3000" dirty="0">
                <a:latin typeface="Arial"/>
                <a:cs typeface="Arial"/>
              </a:rPr>
              <a:t>of the </a:t>
            </a:r>
            <a:r>
              <a:rPr sz="3000" spc="-5" dirty="0">
                <a:latin typeface="Arial"/>
                <a:cs typeface="Arial"/>
              </a:rPr>
              <a:t>hip on </a:t>
            </a:r>
            <a:r>
              <a:rPr sz="3000" spc="-1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2nd or </a:t>
            </a:r>
            <a:r>
              <a:rPr sz="3000" spc="-250" dirty="0">
                <a:latin typeface="Arial"/>
                <a:cs typeface="Arial"/>
              </a:rPr>
              <a:t>3rd  </a:t>
            </a:r>
            <a:r>
              <a:rPr sz="3000" spc="-60" dirty="0">
                <a:latin typeface="Arial"/>
                <a:cs typeface="Arial"/>
              </a:rPr>
              <a:t>day.</a:t>
            </a:r>
            <a:endParaRPr sz="3000">
              <a:latin typeface="Arial"/>
              <a:cs typeface="Arial"/>
            </a:endParaRPr>
          </a:p>
          <a:p>
            <a:pPr marL="396875" marR="255904" indent="-384810">
              <a:lnSpc>
                <a:spcPct val="80000"/>
              </a:lnSpc>
              <a:spcBef>
                <a:spcPts val="74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70" dirty="0">
                <a:latin typeface="Arial"/>
                <a:cs typeface="Arial"/>
              </a:rPr>
              <a:t>Touch </a:t>
            </a:r>
            <a:r>
              <a:rPr sz="3000" spc="-5" dirty="0">
                <a:latin typeface="Arial"/>
                <a:cs typeface="Arial"/>
              </a:rPr>
              <a:t>down ambulation </a:t>
            </a:r>
            <a:r>
              <a:rPr sz="3000" dirty="0">
                <a:latin typeface="Arial"/>
                <a:cs typeface="Arial"/>
              </a:rPr>
              <a:t>&amp; crutches </a:t>
            </a:r>
            <a:r>
              <a:rPr sz="3000" spc="-5" dirty="0">
                <a:latin typeface="Arial"/>
                <a:cs typeface="Arial"/>
              </a:rPr>
              <a:t>on </a:t>
            </a:r>
            <a:r>
              <a:rPr sz="3000" spc="-254" dirty="0">
                <a:latin typeface="Arial"/>
                <a:cs typeface="Arial"/>
              </a:rPr>
              <a:t>2nd 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4th day</a:t>
            </a:r>
            <a:endParaRPr sz="3000">
              <a:latin typeface="Arial"/>
              <a:cs typeface="Arial"/>
            </a:endParaRPr>
          </a:p>
          <a:p>
            <a:pPr marL="396875" marR="146050" indent="-384810">
              <a:lnSpc>
                <a:spcPts val="3240"/>
              </a:lnSpc>
              <a:spcBef>
                <a:spcPts val="77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Progression </a:t>
            </a:r>
            <a:r>
              <a:rPr sz="3000" dirty="0">
                <a:latin typeface="Arial"/>
                <a:cs typeface="Arial"/>
              </a:rPr>
              <a:t>to FWB must </a:t>
            </a:r>
            <a:r>
              <a:rPr sz="3000" spc="-5" dirty="0">
                <a:latin typeface="Arial"/>
                <a:cs typeface="Arial"/>
              </a:rPr>
              <a:t>be tailored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245" dirty="0">
                <a:latin typeface="Arial"/>
                <a:cs typeface="Arial"/>
              </a:rPr>
              <a:t>the  </a:t>
            </a:r>
            <a:r>
              <a:rPr sz="3000" spc="-5" dirty="0">
                <a:latin typeface="Arial"/>
                <a:cs typeface="Arial"/>
              </a:rPr>
              <a:t>individual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Early: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5" dirty="0">
                <a:latin typeface="Tahoma"/>
                <a:cs typeface="Tahoma"/>
              </a:rPr>
              <a:t>Mortality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-75" dirty="0">
                <a:latin typeface="Tahoma"/>
                <a:cs typeface="Tahoma"/>
              </a:rPr>
              <a:t>(0-3.6%)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45" dirty="0">
                <a:latin typeface="Tahoma"/>
                <a:cs typeface="Tahoma"/>
              </a:rPr>
              <a:t>Thromboembolism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10" dirty="0">
                <a:latin typeface="Tahoma"/>
                <a:cs typeface="Tahoma"/>
              </a:rPr>
              <a:t>Infection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5" dirty="0">
                <a:latin typeface="Tahoma"/>
                <a:cs typeface="Tahoma"/>
              </a:rPr>
              <a:t>Neurological</a:t>
            </a:r>
            <a:r>
              <a:rPr b="0" spc="-40" dirty="0">
                <a:latin typeface="Tahoma"/>
                <a:cs typeface="Tahoma"/>
              </a:rPr>
              <a:t> </a:t>
            </a:r>
            <a:r>
              <a:rPr b="0" spc="-114" dirty="0">
                <a:latin typeface="Tahoma"/>
                <a:cs typeface="Tahoma"/>
              </a:rPr>
              <a:t>injury</a:t>
            </a:r>
          </a:p>
          <a:p>
            <a:pPr marL="396875" indent="-38481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20" dirty="0">
                <a:latin typeface="Tahoma"/>
                <a:cs typeface="Tahoma"/>
              </a:rPr>
              <a:t>Vascular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injury</a:t>
            </a:r>
          </a:p>
          <a:p>
            <a:pPr marL="396875" marR="955040" indent="-384810">
              <a:lnSpc>
                <a:spcPct val="8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65" dirty="0">
                <a:latin typeface="Tahoma"/>
                <a:cs typeface="Tahoma"/>
              </a:rPr>
              <a:t>Intraarticular  </a:t>
            </a:r>
            <a:r>
              <a:rPr b="0" spc="-10" dirty="0">
                <a:latin typeface="Tahoma"/>
                <a:cs typeface="Tahoma"/>
              </a:rPr>
              <a:t>hardware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spc="-5" dirty="0">
                <a:latin typeface="Tahoma"/>
                <a:cs typeface="Tahoma"/>
              </a:rPr>
              <a:t>Malreduction</a:t>
            </a:r>
          </a:p>
          <a:p>
            <a:pPr marL="396875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397510" algn="l"/>
              </a:tabLst>
            </a:pPr>
            <a:r>
              <a:rPr b="0" dirty="0">
                <a:latin typeface="Tahoma"/>
                <a:cs typeface="Tahoma"/>
              </a:rPr>
              <a:t>Loss of</a:t>
            </a:r>
            <a:r>
              <a:rPr b="0" spc="-55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reduction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17745" y="1555750"/>
            <a:ext cx="351536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Tahoma"/>
                <a:cs typeface="Tahoma"/>
              </a:rPr>
              <a:t>Late:</a:t>
            </a:r>
            <a:endParaRPr sz="3000">
              <a:latin typeface="Tahoma"/>
              <a:cs typeface="Tahoma"/>
            </a:endParaRPr>
          </a:p>
          <a:p>
            <a:pPr marL="433070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433705" algn="l"/>
              </a:tabLst>
            </a:pPr>
            <a:r>
              <a:rPr sz="3000" spc="-15" dirty="0">
                <a:latin typeface="Tahoma"/>
                <a:cs typeface="Tahoma"/>
              </a:rPr>
              <a:t>Avascular</a:t>
            </a:r>
            <a:r>
              <a:rPr sz="3000" spc="-10" dirty="0">
                <a:latin typeface="Tahoma"/>
                <a:cs typeface="Tahoma"/>
              </a:rPr>
              <a:t> </a:t>
            </a:r>
            <a:r>
              <a:rPr sz="3000" spc="-85" dirty="0">
                <a:latin typeface="Tahoma"/>
                <a:cs typeface="Tahoma"/>
              </a:rPr>
              <a:t>necrosis</a:t>
            </a:r>
            <a:endParaRPr sz="3000">
              <a:latin typeface="Tahoma"/>
              <a:cs typeface="Tahoma"/>
            </a:endParaRPr>
          </a:p>
          <a:p>
            <a:pPr marL="433070" marR="931544" indent="-384175">
              <a:lnSpc>
                <a:spcPct val="8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33705" algn="l"/>
              </a:tabLst>
            </a:pPr>
            <a:r>
              <a:rPr sz="3000" spc="-65" dirty="0">
                <a:latin typeface="Tahoma"/>
                <a:cs typeface="Tahoma"/>
              </a:rPr>
              <a:t>Heterotopoic  </a:t>
            </a:r>
            <a:r>
              <a:rPr sz="3000" spc="-5" dirty="0">
                <a:latin typeface="Tahoma"/>
                <a:cs typeface="Tahoma"/>
              </a:rPr>
              <a:t>ossification</a:t>
            </a:r>
            <a:endParaRPr sz="3000">
              <a:latin typeface="Tahoma"/>
              <a:cs typeface="Tahoma"/>
            </a:endParaRPr>
          </a:p>
          <a:p>
            <a:pPr marL="433070" indent="-384810">
              <a:lnSpc>
                <a:spcPct val="100000"/>
              </a:lnSpc>
              <a:buClr>
                <a:srgbClr val="6D9FAF"/>
              </a:buClr>
              <a:buSzPct val="80000"/>
              <a:buFont typeface="Arial"/>
              <a:buChar char=""/>
              <a:tabLst>
                <a:tab pos="433705" algn="l"/>
              </a:tabLst>
            </a:pPr>
            <a:r>
              <a:rPr sz="3000" spc="-5" dirty="0">
                <a:latin typeface="Tahoma"/>
                <a:cs typeface="Tahoma"/>
              </a:rPr>
              <a:t>Pseudoarthrosis</a:t>
            </a:r>
            <a:endParaRPr sz="3000">
              <a:latin typeface="Tahoma"/>
              <a:cs typeface="Tahoma"/>
            </a:endParaRPr>
          </a:p>
          <a:p>
            <a:pPr marL="433070" marR="668020" indent="-384175">
              <a:lnSpc>
                <a:spcPct val="80000"/>
              </a:lnSpc>
              <a:spcBef>
                <a:spcPts val="725"/>
              </a:spcBef>
              <a:buClr>
                <a:srgbClr val="6D9FAF"/>
              </a:buClr>
              <a:buSzPct val="80000"/>
              <a:buFont typeface="Arial"/>
              <a:buChar char=""/>
              <a:tabLst>
                <a:tab pos="433705" algn="l"/>
              </a:tabLst>
            </a:pPr>
            <a:r>
              <a:rPr sz="3000" spc="-20" dirty="0">
                <a:latin typeface="Tahoma"/>
                <a:cs typeface="Tahoma"/>
              </a:rPr>
              <a:t>Post </a:t>
            </a:r>
            <a:r>
              <a:rPr sz="3000" spc="-95" dirty="0">
                <a:latin typeface="Tahoma"/>
                <a:cs typeface="Tahoma"/>
              </a:rPr>
              <a:t>traumatic  </a:t>
            </a:r>
            <a:r>
              <a:rPr sz="3000" dirty="0">
                <a:latin typeface="Tahoma"/>
                <a:cs typeface="Tahoma"/>
              </a:rPr>
              <a:t>arthritis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7106284" cy="271907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84810" marR="3546475" indent="-384810" algn="r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84810" algn="l"/>
              </a:tabLst>
            </a:pPr>
            <a:r>
              <a:rPr sz="3000" spc="-45" dirty="0">
                <a:latin typeface="Arial"/>
                <a:cs typeface="Arial"/>
              </a:rPr>
              <a:t>Thro</a:t>
            </a:r>
            <a:r>
              <a:rPr sz="3000" spc="-55" dirty="0">
                <a:latin typeface="Arial"/>
                <a:cs typeface="Arial"/>
              </a:rPr>
              <a:t>m</a:t>
            </a:r>
            <a:r>
              <a:rPr sz="3000" spc="-45" dirty="0">
                <a:latin typeface="Arial"/>
                <a:cs typeface="Arial"/>
              </a:rPr>
              <a:t>boem</a:t>
            </a:r>
            <a:r>
              <a:rPr sz="3000" spc="-55" dirty="0">
                <a:latin typeface="Arial"/>
                <a:cs typeface="Arial"/>
              </a:rPr>
              <a:t>b</a:t>
            </a:r>
            <a:r>
              <a:rPr sz="3000" spc="-45" dirty="0">
                <a:latin typeface="Arial"/>
                <a:cs typeface="Arial"/>
              </a:rPr>
              <a:t>olism</a:t>
            </a:r>
            <a:endParaRPr sz="3000">
              <a:latin typeface="Arial"/>
              <a:cs typeface="Arial"/>
            </a:endParaRPr>
          </a:p>
          <a:p>
            <a:pPr marL="274320" marR="3514090" lvl="1" indent="-274320" algn="r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274320" algn="l"/>
              </a:tabLst>
            </a:pPr>
            <a:r>
              <a:rPr sz="2600" dirty="0">
                <a:latin typeface="Arial"/>
                <a:cs typeface="Arial"/>
              </a:rPr>
              <a:t>Risk of PE </a:t>
            </a:r>
            <a:r>
              <a:rPr sz="2600" spc="5" dirty="0">
                <a:latin typeface="Arial"/>
                <a:cs typeface="Arial"/>
              </a:rPr>
              <a:t>1%- </a:t>
            </a:r>
            <a:r>
              <a:rPr sz="2600" dirty="0">
                <a:latin typeface="Arial"/>
                <a:cs typeface="Arial"/>
              </a:rPr>
              <a:t>5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%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Use of intermittent compression device </a:t>
            </a:r>
            <a:r>
              <a:rPr sz="2600" spc="-110" dirty="0">
                <a:latin typeface="Arial"/>
                <a:cs typeface="Arial"/>
              </a:rPr>
              <a:t>plus  </a:t>
            </a:r>
            <a:r>
              <a:rPr sz="2600" dirty="0">
                <a:latin typeface="Arial"/>
                <a:cs typeface="Arial"/>
              </a:rPr>
              <a:t>a form of chemical anticoagulation (eg-  LMWH or </a:t>
            </a:r>
            <a:r>
              <a:rPr sz="2600" spc="-15" dirty="0">
                <a:latin typeface="Arial"/>
                <a:cs typeface="Arial"/>
              </a:rPr>
              <a:t>Warfarin) </a:t>
            </a:r>
            <a:r>
              <a:rPr sz="2600" dirty="0">
                <a:latin typeface="Arial"/>
                <a:cs typeface="Arial"/>
              </a:rPr>
              <a:t>recommended for  prophylaxis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17525"/>
            <a:ext cx="8174355" cy="391414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919"/>
              </a:spcBef>
              <a:buClr>
                <a:srgbClr val="6D9FAF"/>
              </a:buClr>
              <a:buSzPct val="79687"/>
              <a:buChar char=""/>
              <a:tabLst>
                <a:tab pos="397510" algn="l"/>
              </a:tabLst>
            </a:pPr>
            <a:r>
              <a:rPr sz="3200" dirty="0">
                <a:latin typeface="Arial"/>
                <a:cs typeface="Arial"/>
              </a:rPr>
              <a:t>Infection</a:t>
            </a:r>
            <a:endParaRPr sz="32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10"/>
              </a:spcBef>
              <a:buClr>
                <a:srgbClr val="6D9FAF"/>
              </a:buClr>
              <a:buSzPct val="89583"/>
              <a:buChar char=""/>
              <a:tabLst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1-10 %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patients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575"/>
              </a:spcBef>
              <a:buClr>
                <a:srgbClr val="6D9FAF"/>
              </a:buClr>
              <a:buSzPct val="89583"/>
              <a:buChar char=""/>
              <a:tabLst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Incidence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infection related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surgeons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experience</a:t>
            </a:r>
            <a:endParaRPr sz="2400">
              <a:latin typeface="Arial"/>
              <a:cs typeface="Arial"/>
            </a:endParaRPr>
          </a:p>
          <a:p>
            <a:pPr marL="698500" marR="115570" lvl="1" indent="-274320">
              <a:lnSpc>
                <a:spcPct val="100000"/>
              </a:lnSpc>
              <a:spcBef>
                <a:spcPts val="575"/>
              </a:spcBef>
              <a:buClr>
                <a:srgbClr val="6D9FAF"/>
              </a:buClr>
              <a:buSzPct val="89583"/>
              <a:buChar char=""/>
              <a:tabLst>
                <a:tab pos="699135" algn="l"/>
              </a:tabLst>
            </a:pPr>
            <a:r>
              <a:rPr sz="2400" dirty="0">
                <a:latin typeface="Arial"/>
                <a:cs typeface="Arial"/>
              </a:rPr>
              <a:t>Other factors </a:t>
            </a:r>
            <a:r>
              <a:rPr sz="2400" spc="-5" dirty="0">
                <a:latin typeface="Arial"/>
                <a:cs typeface="Arial"/>
              </a:rPr>
              <a:t>-skin necrosis, hematoma formation, </a:t>
            </a:r>
            <a:r>
              <a:rPr sz="2400" spc="-140" dirty="0">
                <a:latin typeface="Arial"/>
                <a:cs typeface="Arial"/>
              </a:rPr>
              <a:t>and  </a:t>
            </a:r>
            <a:r>
              <a:rPr sz="2400" spc="-5" dirty="0">
                <a:latin typeface="Arial"/>
                <a:cs typeface="Arial"/>
              </a:rPr>
              <a:t>obesity</a:t>
            </a:r>
            <a:endParaRPr sz="24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580"/>
              </a:spcBef>
              <a:buClr>
                <a:srgbClr val="6D9FAF"/>
              </a:buClr>
              <a:buSzPct val="89583"/>
              <a:buChar char=""/>
              <a:tabLst>
                <a:tab pos="699135" algn="l"/>
                <a:tab pos="7109459" algn="l"/>
              </a:tabLst>
            </a:pPr>
            <a:r>
              <a:rPr sz="2400" spc="-5" dirty="0">
                <a:latin typeface="Arial"/>
                <a:cs typeface="Arial"/>
              </a:rPr>
              <a:t>Prophylactic antibiotics should be administered within </a:t>
            </a:r>
            <a:r>
              <a:rPr sz="2400" spc="-409" dirty="0">
                <a:latin typeface="Arial"/>
                <a:cs typeface="Arial"/>
              </a:rPr>
              <a:t>1  </a:t>
            </a:r>
            <a:r>
              <a:rPr sz="2400" spc="-5" dirty="0">
                <a:latin typeface="Arial"/>
                <a:cs typeface="Arial"/>
              </a:rPr>
              <a:t>hour before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skin incision and</a:t>
            </a:r>
            <a:r>
              <a:rPr sz="2400" spc="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continued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	</a:t>
            </a:r>
            <a:r>
              <a:rPr sz="2400" spc="-5" dirty="0">
                <a:latin typeface="Arial"/>
                <a:cs typeface="Arial"/>
              </a:rPr>
              <a:t>24-48  hours </a:t>
            </a:r>
            <a:r>
              <a:rPr sz="2400" dirty="0">
                <a:latin typeface="Arial"/>
                <a:cs typeface="Arial"/>
              </a:rPr>
              <a:t>after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surgery</a:t>
            </a:r>
            <a:endParaRPr sz="24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575"/>
              </a:spcBef>
              <a:buClr>
                <a:srgbClr val="6D9FAF"/>
              </a:buClr>
              <a:buSzPct val="89583"/>
              <a:buChar char=""/>
              <a:tabLst>
                <a:tab pos="699135" algn="l"/>
              </a:tabLst>
            </a:pPr>
            <a:r>
              <a:rPr sz="2400" spc="-5" dirty="0">
                <a:latin typeface="Arial"/>
                <a:cs typeface="Arial"/>
              </a:rPr>
              <a:t>Multiple suction drains should </a:t>
            </a:r>
            <a:r>
              <a:rPr sz="2400" dirty="0">
                <a:latin typeface="Arial"/>
                <a:cs typeface="Arial"/>
              </a:rPr>
              <a:t>be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used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8413115" cy="46215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Nerve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Injury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Sciatic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nerve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Preoperative incidence </a:t>
            </a:r>
            <a:r>
              <a:rPr sz="2600" spc="5" dirty="0">
                <a:latin typeface="Arial"/>
                <a:cs typeface="Arial"/>
              </a:rPr>
              <a:t>12-31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%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Prevalence of postoperative sciatic nerve injury is </a:t>
            </a:r>
            <a:r>
              <a:rPr sz="2600" spc="-215" dirty="0">
                <a:latin typeface="Arial"/>
                <a:cs typeface="Arial"/>
              </a:rPr>
              <a:t>2–  </a:t>
            </a:r>
            <a:r>
              <a:rPr sz="2600" dirty="0">
                <a:latin typeface="Arial"/>
                <a:cs typeface="Arial"/>
              </a:rPr>
              <a:t>16%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Peroneal division commonly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involved</a:t>
            </a:r>
            <a:endParaRPr sz="2600">
              <a:latin typeface="Arial"/>
              <a:cs typeface="Arial"/>
            </a:endParaRPr>
          </a:p>
          <a:p>
            <a:pPr marL="698500" marR="99695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Management of sciatic nerve injury is expectant </a:t>
            </a:r>
            <a:r>
              <a:rPr sz="2600" spc="-150" dirty="0">
                <a:latin typeface="Arial"/>
                <a:cs typeface="Arial"/>
              </a:rPr>
              <a:t>and  </a:t>
            </a:r>
            <a:r>
              <a:rPr sz="2600" dirty="0">
                <a:latin typeface="Arial"/>
                <a:cs typeface="Arial"/>
              </a:rPr>
              <a:t>prognosis is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variable</a:t>
            </a:r>
            <a:endParaRPr sz="2600">
              <a:latin typeface="Arial"/>
              <a:cs typeface="Arial"/>
            </a:endParaRPr>
          </a:p>
          <a:p>
            <a:pPr marL="698500" marR="61341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Iatrogenic injury to the femoral nerve is very </a:t>
            </a:r>
            <a:r>
              <a:rPr sz="2600" spc="-110" dirty="0">
                <a:latin typeface="Arial"/>
                <a:cs typeface="Arial"/>
              </a:rPr>
              <a:t>rare  </a:t>
            </a:r>
            <a:r>
              <a:rPr sz="2600" dirty="0">
                <a:latin typeface="Arial"/>
                <a:cs typeface="Arial"/>
              </a:rPr>
              <a:t>with a prevalence of 0.2% to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0.4%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9241"/>
            <a:ext cx="8241030" cy="493204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47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Heterotropic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ossification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33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Incidence varies from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3–69%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ts val="2810"/>
              </a:lnSpc>
              <a:spcBef>
                <a:spcPts val="66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Related to extensile surgical exposures, male  </a:t>
            </a:r>
            <a:r>
              <a:rPr sz="2600" spc="-20" dirty="0">
                <a:latin typeface="Arial"/>
                <a:cs typeface="Arial"/>
              </a:rPr>
              <a:t>gender, </a:t>
            </a:r>
            <a:r>
              <a:rPr sz="2600" dirty="0">
                <a:latin typeface="Arial"/>
                <a:cs typeface="Arial"/>
              </a:rPr>
              <a:t>associated head </a:t>
            </a:r>
            <a:r>
              <a:rPr sz="2600" spc="-30" dirty="0">
                <a:latin typeface="Arial"/>
                <a:cs typeface="Arial"/>
              </a:rPr>
              <a:t>injury, </a:t>
            </a:r>
            <a:r>
              <a:rPr sz="2600" dirty="0">
                <a:latin typeface="Arial"/>
                <a:cs typeface="Arial"/>
              </a:rPr>
              <a:t>significant delays to  </a:t>
            </a:r>
            <a:r>
              <a:rPr sz="2600" spc="-25" dirty="0">
                <a:latin typeface="Arial"/>
                <a:cs typeface="Arial"/>
              </a:rPr>
              <a:t>surgery, </a:t>
            </a:r>
            <a:r>
              <a:rPr sz="2600" dirty="0">
                <a:latin typeface="Arial"/>
                <a:cs typeface="Arial"/>
              </a:rPr>
              <a:t>fracture type, </a:t>
            </a:r>
            <a:r>
              <a:rPr sz="2600" spc="-5" dirty="0">
                <a:latin typeface="Arial"/>
                <a:cs typeface="Arial"/>
              </a:rPr>
              <a:t>the </a:t>
            </a:r>
            <a:r>
              <a:rPr sz="2600" dirty="0">
                <a:latin typeface="Arial"/>
                <a:cs typeface="Arial"/>
              </a:rPr>
              <a:t>severity of the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injury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27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Rare with ilioinguinal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approach</a:t>
            </a:r>
            <a:endParaRPr sz="2600">
              <a:latin typeface="Arial"/>
              <a:cs typeface="Arial"/>
            </a:endParaRPr>
          </a:p>
          <a:p>
            <a:pPr marL="698500" lvl="1" indent="-274955">
              <a:lnSpc>
                <a:spcPts val="2965"/>
              </a:lnSpc>
              <a:spcBef>
                <a:spcPts val="31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“Significant </a:t>
            </a:r>
            <a:r>
              <a:rPr sz="2600" spc="-5" dirty="0">
                <a:latin typeface="Arial"/>
                <a:cs typeface="Arial"/>
              </a:rPr>
              <a:t>HO” </a:t>
            </a:r>
            <a:r>
              <a:rPr sz="2600" dirty="0">
                <a:latin typeface="Arial"/>
                <a:cs typeface="Arial"/>
              </a:rPr>
              <a:t>-loss of active range of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motion</a:t>
            </a:r>
            <a:endParaRPr sz="2600">
              <a:latin typeface="Arial"/>
              <a:cs typeface="Arial"/>
            </a:endParaRPr>
          </a:p>
          <a:p>
            <a:pPr marL="698500">
              <a:lnSpc>
                <a:spcPts val="2965"/>
              </a:lnSpc>
            </a:pPr>
            <a:r>
              <a:rPr sz="2600" dirty="0">
                <a:latin typeface="Arial"/>
                <a:cs typeface="Arial"/>
              </a:rPr>
              <a:t>&gt;20% of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normal.</a:t>
            </a:r>
            <a:endParaRPr sz="2600">
              <a:latin typeface="Arial"/>
              <a:cs typeface="Arial"/>
            </a:endParaRPr>
          </a:p>
          <a:p>
            <a:pPr marL="698500" marR="179070" lvl="1" indent="-274320">
              <a:lnSpc>
                <a:spcPts val="2810"/>
              </a:lnSpc>
              <a:spcBef>
                <a:spcPts val="66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  <a:tab pos="6581775" algn="l"/>
              </a:tabLst>
            </a:pPr>
            <a:r>
              <a:rPr sz="2600" dirty="0">
                <a:latin typeface="Arial"/>
                <a:cs typeface="Arial"/>
              </a:rPr>
              <a:t>Indomethacin 25 mg tds for 6</a:t>
            </a:r>
            <a:r>
              <a:rPr sz="2600" spc="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weeks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or	75 mg</a:t>
            </a:r>
            <a:r>
              <a:rPr sz="2600" spc="-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SR  capsule OD for 6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weeks</a:t>
            </a:r>
            <a:endParaRPr sz="2600">
              <a:latin typeface="Arial"/>
              <a:cs typeface="Arial"/>
            </a:endParaRPr>
          </a:p>
          <a:p>
            <a:pPr marL="698500" marR="253365" lvl="1" indent="-274320">
              <a:lnSpc>
                <a:spcPts val="2810"/>
              </a:lnSpc>
              <a:spcBef>
                <a:spcPts val="620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  <a:tab pos="3676650" algn="l"/>
              </a:tabLst>
            </a:pPr>
            <a:r>
              <a:rPr sz="2600" dirty="0">
                <a:latin typeface="Arial"/>
                <a:cs typeface="Arial"/>
              </a:rPr>
              <a:t>Radiation</a:t>
            </a:r>
            <a:r>
              <a:rPr sz="2600" spc="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therapy-	7–8 Gy in a single dose or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10  Gy in five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doses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3690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Complications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29002"/>
            <a:ext cx="7165340" cy="36703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96875" indent="-384810">
              <a:lnSpc>
                <a:spcPct val="100000"/>
              </a:lnSpc>
              <a:spcBef>
                <a:spcPts val="83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Posttraumatic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Arthritis</a:t>
            </a:r>
            <a:endParaRPr sz="3000">
              <a:latin typeface="Arial"/>
              <a:cs typeface="Arial"/>
            </a:endParaRPr>
          </a:p>
          <a:p>
            <a:pPr marL="698500" lvl="1" indent="-274955">
              <a:lnSpc>
                <a:spcPct val="100000"/>
              </a:lnSpc>
              <a:spcBef>
                <a:spcPts val="64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Prevalence of osteoarthritis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4–48%</a:t>
            </a:r>
            <a:endParaRPr sz="2600">
              <a:latin typeface="Arial"/>
              <a:cs typeface="Arial"/>
            </a:endParaRPr>
          </a:p>
          <a:p>
            <a:pPr marL="698500" marR="10337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Quality of the fracture reduction </a:t>
            </a:r>
            <a:r>
              <a:rPr sz="2600" spc="-114" dirty="0">
                <a:latin typeface="Arial"/>
                <a:cs typeface="Arial"/>
              </a:rPr>
              <a:t>main  </a:t>
            </a:r>
            <a:r>
              <a:rPr sz="2600" dirty="0">
                <a:latin typeface="Arial"/>
                <a:cs typeface="Arial"/>
              </a:rPr>
              <a:t>determinant</a:t>
            </a:r>
            <a:endParaRPr sz="2600">
              <a:latin typeface="Arial"/>
              <a:cs typeface="Arial"/>
            </a:endParaRPr>
          </a:p>
          <a:p>
            <a:pPr marL="698500" marR="429895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Incidence following perfect reduction </a:t>
            </a:r>
            <a:r>
              <a:rPr sz="2600" spc="-150" dirty="0">
                <a:latin typeface="Arial"/>
                <a:cs typeface="Arial"/>
              </a:rPr>
              <a:t>was  </a:t>
            </a:r>
            <a:r>
              <a:rPr sz="2600" dirty="0">
                <a:latin typeface="Arial"/>
                <a:cs typeface="Arial"/>
              </a:rPr>
              <a:t>10%</a:t>
            </a:r>
            <a:endParaRPr sz="2600">
              <a:latin typeface="Arial"/>
              <a:cs typeface="Arial"/>
            </a:endParaRPr>
          </a:p>
          <a:p>
            <a:pPr marL="698500" marR="5080" lvl="1" indent="-274320">
              <a:lnSpc>
                <a:spcPct val="100000"/>
              </a:lnSpc>
              <a:spcBef>
                <a:spcPts val="625"/>
              </a:spcBef>
              <a:buClr>
                <a:srgbClr val="6D9FAF"/>
              </a:buClr>
              <a:buSzPct val="90384"/>
              <a:buChar char=""/>
              <a:tabLst>
                <a:tab pos="699135" algn="l"/>
              </a:tabLst>
            </a:pPr>
            <a:r>
              <a:rPr sz="2600" dirty="0">
                <a:latin typeface="Arial"/>
                <a:cs typeface="Arial"/>
              </a:rPr>
              <a:t>Anatomical reduction and restoration of </a:t>
            </a:r>
            <a:r>
              <a:rPr sz="2600" spc="-90" dirty="0">
                <a:latin typeface="Arial"/>
                <a:cs typeface="Arial"/>
              </a:rPr>
              <a:t>joint  </a:t>
            </a:r>
            <a:r>
              <a:rPr sz="2600" dirty="0">
                <a:latin typeface="Arial"/>
                <a:cs typeface="Arial"/>
              </a:rPr>
              <a:t>congruency is the best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prophylaxis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4436" y="467994"/>
            <a:ext cx="291465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Conclusion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589278"/>
            <a:ext cx="8467725" cy="45192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marR="5080" indent="-384810">
              <a:lnSpc>
                <a:spcPts val="3030"/>
              </a:lnSpc>
              <a:spcBef>
                <a:spcPts val="47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spc="-10" dirty="0">
                <a:latin typeface="Tahoma"/>
                <a:cs typeface="Tahoma"/>
              </a:rPr>
              <a:t>High velocity </a:t>
            </a:r>
            <a:r>
              <a:rPr sz="2800" spc="-5" dirty="0">
                <a:latin typeface="Tahoma"/>
                <a:cs typeface="Tahoma"/>
              </a:rPr>
              <a:t>injuries </a:t>
            </a:r>
            <a:r>
              <a:rPr sz="2800" spc="-10" dirty="0">
                <a:latin typeface="Tahoma"/>
                <a:cs typeface="Tahoma"/>
              </a:rPr>
              <a:t>with significant accompanying  </a:t>
            </a:r>
            <a:r>
              <a:rPr sz="2800" spc="-5" dirty="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285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spc="-45" dirty="0">
                <a:latin typeface="Tahoma"/>
                <a:cs typeface="Tahoma"/>
              </a:rPr>
              <a:t>ATLS</a:t>
            </a:r>
            <a:r>
              <a:rPr sz="2800" spc="-5" dirty="0">
                <a:latin typeface="Tahoma"/>
                <a:cs typeface="Tahoma"/>
              </a:rPr>
              <a:t> protocol</a:t>
            </a:r>
            <a:endParaRPr sz="2800">
              <a:latin typeface="Tahoma"/>
              <a:cs typeface="Tahoma"/>
            </a:endParaRPr>
          </a:p>
          <a:p>
            <a:pPr marL="396875" indent="-384810">
              <a:lnSpc>
                <a:spcPct val="100000"/>
              </a:lnSpc>
              <a:spcBef>
                <a:spcPts val="340"/>
              </a:spcBef>
              <a:buClr>
                <a:srgbClr val="6D9FAF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sz="2800" spc="-10" dirty="0">
                <a:latin typeface="Tahoma"/>
                <a:cs typeface="Tahoma"/>
              </a:rPr>
              <a:t>Fracture </a:t>
            </a:r>
            <a:r>
              <a:rPr sz="2800" spc="-5" dirty="0">
                <a:latin typeface="Tahoma"/>
                <a:cs typeface="Tahoma"/>
              </a:rPr>
              <a:t>management depends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on</a:t>
            </a:r>
            <a:endParaRPr sz="2800">
              <a:latin typeface="Tahoma"/>
              <a:cs typeface="Tahoma"/>
            </a:endParaRPr>
          </a:p>
          <a:p>
            <a:pPr marL="698500" lvl="1" indent="-274955">
              <a:lnSpc>
                <a:spcPts val="2735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Proper case selection </a:t>
            </a:r>
            <a:r>
              <a:rPr sz="2400" spc="-10" dirty="0">
                <a:latin typeface="Tahoma"/>
                <a:cs typeface="Tahoma"/>
              </a:rPr>
              <a:t>for </a:t>
            </a:r>
            <a:r>
              <a:rPr sz="2400" spc="-5" dirty="0">
                <a:latin typeface="Tahoma"/>
                <a:cs typeface="Tahoma"/>
              </a:rPr>
              <a:t>surgical </a:t>
            </a:r>
            <a:r>
              <a:rPr sz="2400" dirty="0">
                <a:latin typeface="Tahoma"/>
                <a:cs typeface="Tahoma"/>
              </a:rPr>
              <a:t>and</a:t>
            </a:r>
            <a:r>
              <a:rPr sz="2400" spc="3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conservative</a:t>
            </a:r>
            <a:endParaRPr sz="2400">
              <a:latin typeface="Tahoma"/>
              <a:cs typeface="Tahoma"/>
            </a:endParaRPr>
          </a:p>
          <a:p>
            <a:pPr marL="698500">
              <a:lnSpc>
                <a:spcPts val="2735"/>
              </a:lnSpc>
            </a:pPr>
            <a:r>
              <a:rPr sz="2400" spc="-10" dirty="0">
                <a:latin typeface="Tahoma"/>
                <a:cs typeface="Tahoma"/>
              </a:rPr>
              <a:t>treatment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dirty="0">
                <a:latin typeface="Tahoma"/>
                <a:cs typeface="Tahoma"/>
              </a:rPr>
              <a:t>3 dimensional understanding of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-30" dirty="0">
                <a:latin typeface="Tahoma"/>
                <a:cs typeface="Tahoma"/>
              </a:rPr>
              <a:t>anatomy,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85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Proper interpretation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radiographs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10" dirty="0">
                <a:latin typeface="Tahoma"/>
                <a:cs typeface="Tahoma"/>
              </a:rPr>
              <a:t>Realistic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expectations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10" dirty="0">
                <a:latin typeface="Tahoma"/>
                <a:cs typeface="Tahoma"/>
              </a:rPr>
              <a:t>Specialized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instrumentation</a:t>
            </a:r>
            <a:endParaRPr sz="2400">
              <a:latin typeface="Tahoma"/>
              <a:cs typeface="Tahoma"/>
            </a:endParaRPr>
          </a:p>
          <a:p>
            <a:pPr marL="698500" lvl="1" indent="-274955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9583"/>
              <a:buFont typeface="Arial"/>
              <a:buChar char=""/>
              <a:tabLst>
                <a:tab pos="699135" algn="l"/>
              </a:tabLst>
            </a:pPr>
            <a:r>
              <a:rPr sz="2400" spc="-5" dirty="0">
                <a:latin typeface="Tahoma"/>
                <a:cs typeface="Tahoma"/>
              </a:rPr>
              <a:t>Surgical </a:t>
            </a:r>
            <a:r>
              <a:rPr sz="2400" spc="-10" dirty="0">
                <a:latin typeface="Tahoma"/>
                <a:cs typeface="Tahoma"/>
              </a:rPr>
              <a:t>expertise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4436" y="467994"/>
            <a:ext cx="291465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Conclusion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72516" y="1622501"/>
            <a:ext cx="8253730" cy="386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1230630" indent="-384810" algn="just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dirty="0">
                <a:latin typeface="Arial"/>
                <a:cs typeface="Arial"/>
              </a:rPr>
              <a:t>Many perioperative </a:t>
            </a:r>
            <a:r>
              <a:rPr sz="3000" spc="-5" dirty="0">
                <a:latin typeface="Arial"/>
                <a:cs typeface="Arial"/>
              </a:rPr>
              <a:t>complications </a:t>
            </a:r>
            <a:r>
              <a:rPr sz="3000" dirty="0">
                <a:latin typeface="Arial"/>
                <a:cs typeface="Arial"/>
              </a:rPr>
              <a:t>are </a:t>
            </a:r>
            <a:r>
              <a:rPr sz="3000" spc="-735" dirty="0">
                <a:latin typeface="Arial"/>
                <a:cs typeface="Arial"/>
              </a:rPr>
              <a:t>a  </a:t>
            </a:r>
            <a:r>
              <a:rPr sz="3000" spc="-5" dirty="0">
                <a:latin typeface="Arial"/>
                <a:cs typeface="Arial"/>
              </a:rPr>
              <a:t>consequence </a:t>
            </a:r>
            <a:r>
              <a:rPr sz="3000" dirty="0">
                <a:latin typeface="Arial"/>
                <a:cs typeface="Arial"/>
              </a:rPr>
              <a:t>of the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injury</a:t>
            </a:r>
            <a:endParaRPr sz="3000">
              <a:latin typeface="Arial"/>
              <a:cs typeface="Arial"/>
            </a:endParaRPr>
          </a:p>
          <a:p>
            <a:pPr marL="396875" marR="5080" indent="-384810" algn="just">
              <a:lnSpc>
                <a:spcPct val="100000"/>
              </a:lnSpc>
              <a:spcBef>
                <a:spcPts val="725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Acetabular fracture fixation surgery is </a:t>
            </a:r>
            <a:r>
              <a:rPr sz="3000" spc="-70" dirty="0">
                <a:latin typeface="Arial"/>
                <a:cs typeface="Arial"/>
              </a:rPr>
              <a:t>complex  </a:t>
            </a:r>
            <a:r>
              <a:rPr sz="3000" spc="-5" dirty="0">
                <a:latin typeface="Arial"/>
                <a:cs typeface="Arial"/>
              </a:rPr>
              <a:t>and demanding and has </a:t>
            </a:r>
            <a:r>
              <a:rPr sz="3000" spc="-1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potential </a:t>
            </a:r>
            <a:r>
              <a:rPr sz="3000" dirty="0">
                <a:latin typeface="Arial"/>
                <a:cs typeface="Arial"/>
              </a:rPr>
              <a:t>for </a:t>
            </a:r>
            <a:r>
              <a:rPr sz="3000" spc="-5" dirty="0">
                <a:latin typeface="Arial"/>
                <a:cs typeface="Arial"/>
              </a:rPr>
              <a:t>many  serious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complications</a:t>
            </a:r>
            <a:endParaRPr sz="3000">
              <a:latin typeface="Arial"/>
              <a:cs typeface="Arial"/>
            </a:endParaRPr>
          </a:p>
          <a:p>
            <a:pPr marL="396875" marR="228600" indent="-384810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Char char=""/>
              <a:tabLst>
                <a:tab pos="397510" algn="l"/>
              </a:tabLst>
            </a:pPr>
            <a:r>
              <a:rPr sz="3000" spc="-5" dirty="0">
                <a:latin typeface="Arial"/>
                <a:cs typeface="Arial"/>
              </a:rPr>
              <a:t>Anatomical reduction </a:t>
            </a:r>
            <a:r>
              <a:rPr sz="3000" dirty="0">
                <a:latin typeface="Arial"/>
                <a:cs typeface="Arial"/>
              </a:rPr>
              <a:t>of the WBD , </a:t>
            </a:r>
            <a:r>
              <a:rPr sz="3000" spc="-90" dirty="0">
                <a:latin typeface="Arial"/>
                <a:cs typeface="Arial"/>
              </a:rPr>
              <a:t>congruent  </a:t>
            </a:r>
            <a:r>
              <a:rPr sz="3000" spc="-5" dirty="0">
                <a:latin typeface="Arial"/>
                <a:cs typeface="Arial"/>
              </a:rPr>
              <a:t>reduction </a:t>
            </a:r>
            <a:r>
              <a:rPr sz="3000" dirty="0">
                <a:latin typeface="Arial"/>
                <a:cs typeface="Arial"/>
              </a:rPr>
              <a:t>of the </a:t>
            </a:r>
            <a:r>
              <a:rPr sz="3000" spc="-5" dirty="0">
                <a:latin typeface="Arial"/>
                <a:cs typeface="Arial"/>
              </a:rPr>
              <a:t>femoral head and timely  surgical intervention are </a:t>
            </a:r>
            <a:r>
              <a:rPr sz="3000" spc="-10" dirty="0">
                <a:latin typeface="Arial"/>
                <a:cs typeface="Arial"/>
              </a:rPr>
              <a:t>the </a:t>
            </a:r>
            <a:r>
              <a:rPr sz="3000" dirty="0">
                <a:latin typeface="Arial"/>
                <a:cs typeface="Arial"/>
              </a:rPr>
              <a:t>keys to</a:t>
            </a:r>
            <a:r>
              <a:rPr sz="3000" spc="-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success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654294"/>
              <a:ext cx="9144000" cy="2203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51832"/>
              <a:ext cx="9144000" cy="2106295"/>
            </a:xfrm>
            <a:custGeom>
              <a:avLst/>
              <a:gdLst/>
              <a:ahLst/>
              <a:cxnLst/>
              <a:rect l="l" t="t" r="r" b="b"/>
              <a:pathLst>
                <a:path w="9144000" h="2106295">
                  <a:moveTo>
                    <a:pt x="0" y="1692935"/>
                  </a:moveTo>
                  <a:lnTo>
                    <a:pt x="0" y="2106166"/>
                  </a:lnTo>
                  <a:lnTo>
                    <a:pt x="9144000" y="2106166"/>
                  </a:lnTo>
                  <a:lnTo>
                    <a:pt x="9144000" y="1751575"/>
                  </a:lnTo>
                  <a:lnTo>
                    <a:pt x="2266828" y="1751575"/>
                  </a:lnTo>
                  <a:lnTo>
                    <a:pt x="1613553" y="1744157"/>
                  </a:lnTo>
                  <a:lnTo>
                    <a:pt x="0" y="1692935"/>
                  </a:lnTo>
                  <a:close/>
                </a:path>
                <a:path w="9144000" h="2106295">
                  <a:moveTo>
                    <a:pt x="9144000" y="0"/>
                  </a:moveTo>
                  <a:lnTo>
                    <a:pt x="8953853" y="89691"/>
                  </a:lnTo>
                  <a:lnTo>
                    <a:pt x="8464392" y="314371"/>
                  </a:lnTo>
                  <a:lnTo>
                    <a:pt x="8055839" y="494221"/>
                  </a:lnTo>
                  <a:lnTo>
                    <a:pt x="7664254" y="659074"/>
                  </a:lnTo>
                  <a:lnTo>
                    <a:pt x="7341069" y="788898"/>
                  </a:lnTo>
                  <a:lnTo>
                    <a:pt x="7028467" y="908526"/>
                  </a:lnTo>
                  <a:lnTo>
                    <a:pt x="6775423" y="1000703"/>
                  </a:lnTo>
                  <a:lnTo>
                    <a:pt x="6528624" y="1086284"/>
                  </a:lnTo>
                  <a:lnTo>
                    <a:pt x="6287566" y="1165488"/>
                  </a:lnTo>
                  <a:lnTo>
                    <a:pt x="6051747" y="1238535"/>
                  </a:lnTo>
                  <a:lnTo>
                    <a:pt x="5820664" y="1305646"/>
                  </a:lnTo>
                  <a:lnTo>
                    <a:pt x="5593815" y="1367040"/>
                  </a:lnTo>
                  <a:lnTo>
                    <a:pt x="5415046" y="1412187"/>
                  </a:lnTo>
                  <a:lnTo>
                    <a:pt x="5238407" y="1453928"/>
                  </a:lnTo>
                  <a:lnTo>
                    <a:pt x="5063642" y="1492375"/>
                  </a:lnTo>
                  <a:lnTo>
                    <a:pt x="4890493" y="1527643"/>
                  </a:lnTo>
                  <a:lnTo>
                    <a:pt x="4718701" y="1559842"/>
                  </a:lnTo>
                  <a:lnTo>
                    <a:pt x="4548012" y="1589086"/>
                  </a:lnTo>
                  <a:lnTo>
                    <a:pt x="4335806" y="1621657"/>
                  </a:lnTo>
                  <a:lnTo>
                    <a:pt x="4124415" y="1650005"/>
                  </a:lnTo>
                  <a:lnTo>
                    <a:pt x="3913339" y="1674351"/>
                  </a:lnTo>
                  <a:lnTo>
                    <a:pt x="3702072" y="1694915"/>
                  </a:lnTo>
                  <a:lnTo>
                    <a:pt x="3490114" y="1711916"/>
                  </a:lnTo>
                  <a:lnTo>
                    <a:pt x="3234143" y="1727924"/>
                  </a:lnTo>
                  <a:lnTo>
                    <a:pt x="2975583" y="1739498"/>
                  </a:lnTo>
                  <a:lnTo>
                    <a:pt x="2669499" y="1747904"/>
                  </a:lnTo>
                  <a:lnTo>
                    <a:pt x="2266828" y="1751575"/>
                  </a:lnTo>
                  <a:lnTo>
                    <a:pt x="9144000" y="17515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01511" y="0"/>
              <a:ext cx="3142488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05144" y="0"/>
              <a:ext cx="3039110" cy="6858000"/>
            </a:xfrm>
            <a:custGeom>
              <a:avLst/>
              <a:gdLst/>
              <a:ahLst/>
              <a:cxnLst/>
              <a:rect l="l" t="t" r="r" b="b"/>
              <a:pathLst>
                <a:path w="3039109" h="6858000">
                  <a:moveTo>
                    <a:pt x="0" y="0"/>
                  </a:moveTo>
                  <a:lnTo>
                    <a:pt x="43715" y="43490"/>
                  </a:lnTo>
                  <a:lnTo>
                    <a:pt x="86826" y="87102"/>
                  </a:lnTo>
                  <a:lnTo>
                    <a:pt x="129335" y="130832"/>
                  </a:lnTo>
                  <a:lnTo>
                    <a:pt x="171243" y="174676"/>
                  </a:lnTo>
                  <a:lnTo>
                    <a:pt x="212553" y="218633"/>
                  </a:lnTo>
                  <a:lnTo>
                    <a:pt x="253267" y="262698"/>
                  </a:lnTo>
                  <a:lnTo>
                    <a:pt x="293387" y="306869"/>
                  </a:lnTo>
                  <a:lnTo>
                    <a:pt x="332915" y="351144"/>
                  </a:lnTo>
                  <a:lnTo>
                    <a:pt x="371853" y="395519"/>
                  </a:lnTo>
                  <a:lnTo>
                    <a:pt x="410204" y="439991"/>
                  </a:lnTo>
                  <a:lnTo>
                    <a:pt x="447969" y="484558"/>
                  </a:lnTo>
                  <a:lnTo>
                    <a:pt x="485150" y="529216"/>
                  </a:lnTo>
                  <a:lnTo>
                    <a:pt x="521750" y="573962"/>
                  </a:lnTo>
                  <a:lnTo>
                    <a:pt x="557770" y="618794"/>
                  </a:lnTo>
                  <a:lnTo>
                    <a:pt x="593214" y="663709"/>
                  </a:lnTo>
                  <a:lnTo>
                    <a:pt x="628082" y="708703"/>
                  </a:lnTo>
                  <a:lnTo>
                    <a:pt x="662378" y="753774"/>
                  </a:lnTo>
                  <a:lnTo>
                    <a:pt x="696102" y="798919"/>
                  </a:lnTo>
                  <a:lnTo>
                    <a:pt x="729258" y="844135"/>
                  </a:lnTo>
                  <a:lnTo>
                    <a:pt x="761847" y="889419"/>
                  </a:lnTo>
                  <a:lnTo>
                    <a:pt x="793871" y="934768"/>
                  </a:lnTo>
                  <a:lnTo>
                    <a:pt x="825333" y="980179"/>
                  </a:lnTo>
                  <a:lnTo>
                    <a:pt x="856235" y="1025649"/>
                  </a:lnTo>
                  <a:lnTo>
                    <a:pt x="886579" y="1071175"/>
                  </a:lnTo>
                  <a:lnTo>
                    <a:pt x="916366" y="1116755"/>
                  </a:lnTo>
                  <a:lnTo>
                    <a:pt x="945599" y="1162385"/>
                  </a:lnTo>
                  <a:lnTo>
                    <a:pt x="974281" y="1208063"/>
                  </a:lnTo>
                  <a:lnTo>
                    <a:pt x="1002412" y="1253785"/>
                  </a:lnTo>
                  <a:lnTo>
                    <a:pt x="1029996" y="1299548"/>
                  </a:lnTo>
                  <a:lnTo>
                    <a:pt x="1057034" y="1345351"/>
                  </a:lnTo>
                  <a:lnTo>
                    <a:pt x="1083529" y="1391189"/>
                  </a:lnTo>
                  <a:lnTo>
                    <a:pt x="1109482" y="1437060"/>
                  </a:lnTo>
                  <a:lnTo>
                    <a:pt x="1134896" y="1482960"/>
                  </a:lnTo>
                  <a:lnTo>
                    <a:pt x="1159773" y="1528888"/>
                  </a:lnTo>
                  <a:lnTo>
                    <a:pt x="1184115" y="1574840"/>
                  </a:lnTo>
                  <a:lnTo>
                    <a:pt x="1207923" y="1620812"/>
                  </a:lnTo>
                  <a:lnTo>
                    <a:pt x="1231201" y="1666803"/>
                  </a:lnTo>
                  <a:lnTo>
                    <a:pt x="1253950" y="1712809"/>
                  </a:lnTo>
                  <a:lnTo>
                    <a:pt x="1276173" y="1758828"/>
                  </a:lnTo>
                  <a:lnTo>
                    <a:pt x="1297870" y="1804855"/>
                  </a:lnTo>
                  <a:lnTo>
                    <a:pt x="1319046" y="1850889"/>
                  </a:lnTo>
                  <a:lnTo>
                    <a:pt x="1339701" y="1896927"/>
                  </a:lnTo>
                  <a:lnTo>
                    <a:pt x="1359838" y="1942965"/>
                  </a:lnTo>
                  <a:lnTo>
                    <a:pt x="1379458" y="1989001"/>
                  </a:lnTo>
                  <a:lnTo>
                    <a:pt x="1398565" y="2035031"/>
                  </a:lnTo>
                  <a:lnTo>
                    <a:pt x="1417160" y="2081053"/>
                  </a:lnTo>
                  <a:lnTo>
                    <a:pt x="1435244" y="2127064"/>
                  </a:lnTo>
                  <a:lnTo>
                    <a:pt x="1452821" y="2173061"/>
                  </a:lnTo>
                  <a:lnTo>
                    <a:pt x="1469893" y="2219040"/>
                  </a:lnTo>
                  <a:lnTo>
                    <a:pt x="1486461" y="2265000"/>
                  </a:lnTo>
                  <a:lnTo>
                    <a:pt x="1502527" y="2310937"/>
                  </a:lnTo>
                  <a:lnTo>
                    <a:pt x="1518095" y="2356848"/>
                  </a:lnTo>
                  <a:lnTo>
                    <a:pt x="1533165" y="2402730"/>
                  </a:lnTo>
                  <a:lnTo>
                    <a:pt x="1547740" y="2448581"/>
                  </a:lnTo>
                  <a:lnTo>
                    <a:pt x="1561822" y="2494397"/>
                  </a:lnTo>
                  <a:lnTo>
                    <a:pt x="1575413" y="2540175"/>
                  </a:lnTo>
                  <a:lnTo>
                    <a:pt x="1588515" y="2585913"/>
                  </a:lnTo>
                  <a:lnTo>
                    <a:pt x="1601131" y="2631607"/>
                  </a:lnTo>
                  <a:lnTo>
                    <a:pt x="1613262" y="2677255"/>
                  </a:lnTo>
                  <a:lnTo>
                    <a:pt x="1624911" y="2722854"/>
                  </a:lnTo>
                  <a:lnTo>
                    <a:pt x="1636079" y="2768400"/>
                  </a:lnTo>
                  <a:lnTo>
                    <a:pt x="1646769" y="2813892"/>
                  </a:lnTo>
                  <a:lnTo>
                    <a:pt x="1656983" y="2859325"/>
                  </a:lnTo>
                  <a:lnTo>
                    <a:pt x="1666722" y="2904697"/>
                  </a:lnTo>
                  <a:lnTo>
                    <a:pt x="1675990" y="2950005"/>
                  </a:lnTo>
                  <a:lnTo>
                    <a:pt x="1684788" y="2995247"/>
                  </a:lnTo>
                  <a:lnTo>
                    <a:pt x="1693119" y="3040418"/>
                  </a:lnTo>
                  <a:lnTo>
                    <a:pt x="1700983" y="3085517"/>
                  </a:lnTo>
                  <a:lnTo>
                    <a:pt x="1708385" y="3130540"/>
                  </a:lnTo>
                  <a:lnTo>
                    <a:pt x="1715324" y="3175484"/>
                  </a:lnTo>
                  <a:lnTo>
                    <a:pt x="1721805" y="3220347"/>
                  </a:lnTo>
                  <a:lnTo>
                    <a:pt x="1727828" y="3265126"/>
                  </a:lnTo>
                  <a:lnTo>
                    <a:pt x="1733396" y="3309817"/>
                  </a:lnTo>
                  <a:lnTo>
                    <a:pt x="1738511" y="3354417"/>
                  </a:lnTo>
                  <a:lnTo>
                    <a:pt x="1743176" y="3398925"/>
                  </a:lnTo>
                  <a:lnTo>
                    <a:pt x="1747391" y="3443336"/>
                  </a:lnTo>
                  <a:lnTo>
                    <a:pt x="1751160" y="3487648"/>
                  </a:lnTo>
                  <a:lnTo>
                    <a:pt x="1754484" y="3531858"/>
                  </a:lnTo>
                  <a:lnTo>
                    <a:pt x="1757366" y="3575963"/>
                  </a:lnTo>
                  <a:lnTo>
                    <a:pt x="1759807" y="3619960"/>
                  </a:lnTo>
                  <a:lnTo>
                    <a:pt x="1761810" y="3663846"/>
                  </a:lnTo>
                  <a:lnTo>
                    <a:pt x="1763377" y="3707618"/>
                  </a:lnTo>
                  <a:lnTo>
                    <a:pt x="1764510" y="3751274"/>
                  </a:lnTo>
                  <a:lnTo>
                    <a:pt x="1765211" y="3794810"/>
                  </a:lnTo>
                  <a:lnTo>
                    <a:pt x="1765483" y="3838223"/>
                  </a:lnTo>
                  <a:lnTo>
                    <a:pt x="1765326" y="3881511"/>
                  </a:lnTo>
                  <a:lnTo>
                    <a:pt x="1764744" y="3924670"/>
                  </a:lnTo>
                  <a:lnTo>
                    <a:pt x="1763738" y="3967698"/>
                  </a:lnTo>
                  <a:lnTo>
                    <a:pt x="1762311" y="4010592"/>
                  </a:lnTo>
                  <a:lnTo>
                    <a:pt x="1760465" y="4053348"/>
                  </a:lnTo>
                  <a:lnTo>
                    <a:pt x="1758201" y="4095964"/>
                  </a:lnTo>
                  <a:lnTo>
                    <a:pt x="1755522" y="4138437"/>
                  </a:lnTo>
                  <a:lnTo>
                    <a:pt x="1752430" y="4180764"/>
                  </a:lnTo>
                  <a:lnTo>
                    <a:pt x="1748928" y="4222942"/>
                  </a:lnTo>
                  <a:lnTo>
                    <a:pt x="1745016" y="4264969"/>
                  </a:lnTo>
                  <a:lnTo>
                    <a:pt x="1740698" y="4306840"/>
                  </a:lnTo>
                  <a:lnTo>
                    <a:pt x="1735976" y="4348553"/>
                  </a:lnTo>
                  <a:lnTo>
                    <a:pt x="1730850" y="4390106"/>
                  </a:lnTo>
                  <a:lnTo>
                    <a:pt x="1725325" y="4431495"/>
                  </a:lnTo>
                  <a:lnTo>
                    <a:pt x="1719401" y="4472718"/>
                  </a:lnTo>
                  <a:lnTo>
                    <a:pt x="1713081" y="4513771"/>
                  </a:lnTo>
                  <a:lnTo>
                    <a:pt x="1706367" y="4554651"/>
                  </a:lnTo>
                  <a:lnTo>
                    <a:pt x="1699261" y="4595357"/>
                  </a:lnTo>
                  <a:lnTo>
                    <a:pt x="1691766" y="4635884"/>
                  </a:lnTo>
                  <a:lnTo>
                    <a:pt x="1683882" y="4676229"/>
                  </a:lnTo>
                  <a:lnTo>
                    <a:pt x="1675613" y="4716391"/>
                  </a:lnTo>
                  <a:lnTo>
                    <a:pt x="1666960" y="4756365"/>
                  </a:lnTo>
                  <a:lnTo>
                    <a:pt x="1657926" y="4796150"/>
                  </a:lnTo>
                  <a:lnTo>
                    <a:pt x="1648513" y="4835741"/>
                  </a:lnTo>
                  <a:lnTo>
                    <a:pt x="1638722" y="4875137"/>
                  </a:lnTo>
                  <a:lnTo>
                    <a:pt x="1628556" y="4914333"/>
                  </a:lnTo>
                  <a:lnTo>
                    <a:pt x="1618018" y="4953328"/>
                  </a:lnTo>
                  <a:lnTo>
                    <a:pt x="1607108" y="4992119"/>
                  </a:lnTo>
                  <a:lnTo>
                    <a:pt x="1595830" y="5030701"/>
                  </a:lnTo>
                  <a:lnTo>
                    <a:pt x="1584185" y="5069073"/>
                  </a:lnTo>
                  <a:lnTo>
                    <a:pt x="1572175" y="5107232"/>
                  </a:lnTo>
                  <a:lnTo>
                    <a:pt x="1559803" y="5145174"/>
                  </a:lnTo>
                  <a:lnTo>
                    <a:pt x="1547070" y="5182897"/>
                  </a:lnTo>
                  <a:lnTo>
                    <a:pt x="1533979" y="5220398"/>
                  </a:lnTo>
                  <a:lnTo>
                    <a:pt x="1520532" y="5257673"/>
                  </a:lnTo>
                  <a:lnTo>
                    <a:pt x="1506731" y="5294720"/>
                  </a:lnTo>
                  <a:lnTo>
                    <a:pt x="1492578" y="5331536"/>
                  </a:lnTo>
                  <a:lnTo>
                    <a:pt x="1478076" y="5368119"/>
                  </a:lnTo>
                  <a:lnTo>
                    <a:pt x="1463225" y="5404464"/>
                  </a:lnTo>
                  <a:lnTo>
                    <a:pt x="1448029" y="5440569"/>
                  </a:lnTo>
                  <a:lnTo>
                    <a:pt x="1432489" y="5476432"/>
                  </a:lnTo>
                  <a:lnTo>
                    <a:pt x="1416608" y="5512048"/>
                  </a:lnTo>
                  <a:lnTo>
                    <a:pt x="1400388" y="5547416"/>
                  </a:lnTo>
                  <a:lnTo>
                    <a:pt x="1383830" y="5582533"/>
                  </a:lnTo>
                  <a:lnTo>
                    <a:pt x="1366937" y="5617395"/>
                  </a:lnTo>
                  <a:lnTo>
                    <a:pt x="1349711" y="5651999"/>
                  </a:lnTo>
                  <a:lnTo>
                    <a:pt x="1332155" y="5686344"/>
                  </a:lnTo>
                  <a:lnTo>
                    <a:pt x="1314269" y="5720424"/>
                  </a:lnTo>
                  <a:lnTo>
                    <a:pt x="1296057" y="5754239"/>
                  </a:lnTo>
                  <a:lnTo>
                    <a:pt x="1277520" y="5787784"/>
                  </a:lnTo>
                  <a:lnTo>
                    <a:pt x="1258661" y="5821058"/>
                  </a:lnTo>
                  <a:lnTo>
                    <a:pt x="1239481" y="5854056"/>
                  </a:lnTo>
                  <a:lnTo>
                    <a:pt x="1200169" y="5919215"/>
                  </a:lnTo>
                  <a:lnTo>
                    <a:pt x="1159601" y="5983239"/>
                  </a:lnTo>
                  <a:lnTo>
                    <a:pt x="1117794" y="6046104"/>
                  </a:lnTo>
                  <a:lnTo>
                    <a:pt x="1074763" y="6107787"/>
                  </a:lnTo>
                  <a:lnTo>
                    <a:pt x="1030528" y="6168264"/>
                  </a:lnTo>
                  <a:lnTo>
                    <a:pt x="985103" y="6227512"/>
                  </a:lnTo>
                  <a:lnTo>
                    <a:pt x="938506" y="6285508"/>
                  </a:lnTo>
                  <a:lnTo>
                    <a:pt x="890754" y="6342227"/>
                  </a:lnTo>
                  <a:lnTo>
                    <a:pt x="841864" y="6397646"/>
                  </a:lnTo>
                  <a:lnTo>
                    <a:pt x="791852" y="6451743"/>
                  </a:lnTo>
                  <a:lnTo>
                    <a:pt x="740735" y="6504493"/>
                  </a:lnTo>
                  <a:lnTo>
                    <a:pt x="688531" y="6555873"/>
                  </a:lnTo>
                  <a:lnTo>
                    <a:pt x="635256" y="6605859"/>
                  </a:lnTo>
                  <a:lnTo>
                    <a:pt x="580926" y="6654429"/>
                  </a:lnTo>
                  <a:lnTo>
                    <a:pt x="525559" y="6701559"/>
                  </a:lnTo>
                  <a:lnTo>
                    <a:pt x="469172" y="6747224"/>
                  </a:lnTo>
                  <a:lnTo>
                    <a:pt x="411781" y="6791403"/>
                  </a:lnTo>
                  <a:lnTo>
                    <a:pt x="353403" y="6834071"/>
                  </a:lnTo>
                  <a:lnTo>
                    <a:pt x="323850" y="6854831"/>
                  </a:lnTo>
                  <a:lnTo>
                    <a:pt x="3038855" y="6857999"/>
                  </a:lnTo>
                  <a:lnTo>
                    <a:pt x="3038855" y="14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5432" y="2775204"/>
              <a:ext cx="4384548" cy="10165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82366" y="2797048"/>
              <a:ext cx="4239895" cy="873125"/>
            </a:xfrm>
            <a:custGeom>
              <a:avLst/>
              <a:gdLst/>
              <a:ahLst/>
              <a:cxnLst/>
              <a:rect l="l" t="t" r="r" b="b"/>
              <a:pathLst>
                <a:path w="4239895" h="873125">
                  <a:moveTo>
                    <a:pt x="2126234" y="0"/>
                  </a:moveTo>
                  <a:lnTo>
                    <a:pt x="1939924" y="0"/>
                  </a:lnTo>
                  <a:lnTo>
                    <a:pt x="1599945" y="872744"/>
                  </a:lnTo>
                  <a:lnTo>
                    <a:pt x="1786889" y="872744"/>
                  </a:lnTo>
                  <a:lnTo>
                    <a:pt x="1858898" y="674497"/>
                  </a:lnTo>
                  <a:lnTo>
                    <a:pt x="2396248" y="674497"/>
                  </a:lnTo>
                  <a:lnTo>
                    <a:pt x="2337375" y="527430"/>
                  </a:lnTo>
                  <a:lnTo>
                    <a:pt x="1913128" y="527430"/>
                  </a:lnTo>
                  <a:lnTo>
                    <a:pt x="2030983" y="203580"/>
                  </a:lnTo>
                  <a:lnTo>
                    <a:pt x="2207731" y="203580"/>
                  </a:lnTo>
                  <a:lnTo>
                    <a:pt x="2126234" y="0"/>
                  </a:lnTo>
                  <a:close/>
                </a:path>
                <a:path w="4239895" h="873125">
                  <a:moveTo>
                    <a:pt x="2396248" y="674497"/>
                  </a:moveTo>
                  <a:lnTo>
                    <a:pt x="2207768" y="674497"/>
                  </a:lnTo>
                  <a:lnTo>
                    <a:pt x="2283968" y="872744"/>
                  </a:lnTo>
                  <a:lnTo>
                    <a:pt x="2475610" y="872744"/>
                  </a:lnTo>
                  <a:lnTo>
                    <a:pt x="2396248" y="674497"/>
                  </a:lnTo>
                  <a:close/>
                </a:path>
                <a:path w="4239895" h="873125">
                  <a:moveTo>
                    <a:pt x="2207731" y="203580"/>
                  </a:moveTo>
                  <a:lnTo>
                    <a:pt x="2030983" y="203580"/>
                  </a:lnTo>
                  <a:lnTo>
                    <a:pt x="2151253" y="527430"/>
                  </a:lnTo>
                  <a:lnTo>
                    <a:pt x="2337375" y="527430"/>
                  </a:lnTo>
                  <a:lnTo>
                    <a:pt x="2207731" y="203580"/>
                  </a:lnTo>
                  <a:close/>
                </a:path>
                <a:path w="4239895" h="873125">
                  <a:moveTo>
                    <a:pt x="3629025" y="0"/>
                  </a:moveTo>
                  <a:lnTo>
                    <a:pt x="3452749" y="0"/>
                  </a:lnTo>
                  <a:lnTo>
                    <a:pt x="3452749" y="872744"/>
                  </a:lnTo>
                  <a:lnTo>
                    <a:pt x="3629025" y="872744"/>
                  </a:lnTo>
                  <a:lnTo>
                    <a:pt x="3629025" y="608964"/>
                  </a:lnTo>
                  <a:lnTo>
                    <a:pt x="3771900" y="463168"/>
                  </a:lnTo>
                  <a:lnTo>
                    <a:pt x="3973422" y="463168"/>
                  </a:lnTo>
                  <a:lnTo>
                    <a:pt x="3924282" y="387603"/>
                  </a:lnTo>
                  <a:lnTo>
                    <a:pt x="3629025" y="387603"/>
                  </a:lnTo>
                  <a:lnTo>
                    <a:pt x="3629025" y="0"/>
                  </a:lnTo>
                  <a:close/>
                </a:path>
                <a:path w="4239895" h="873125">
                  <a:moveTo>
                    <a:pt x="3973422" y="463168"/>
                  </a:moveTo>
                  <a:lnTo>
                    <a:pt x="3771900" y="463168"/>
                  </a:lnTo>
                  <a:lnTo>
                    <a:pt x="4011803" y="872744"/>
                  </a:lnTo>
                  <a:lnTo>
                    <a:pt x="4239767" y="872744"/>
                  </a:lnTo>
                  <a:lnTo>
                    <a:pt x="3973422" y="463168"/>
                  </a:lnTo>
                  <a:close/>
                </a:path>
                <a:path w="4239895" h="873125">
                  <a:moveTo>
                    <a:pt x="4221860" y="0"/>
                  </a:moveTo>
                  <a:lnTo>
                    <a:pt x="3985005" y="0"/>
                  </a:lnTo>
                  <a:lnTo>
                    <a:pt x="3629025" y="387603"/>
                  </a:lnTo>
                  <a:lnTo>
                    <a:pt x="3924282" y="387603"/>
                  </a:lnTo>
                  <a:lnTo>
                    <a:pt x="3893311" y="339978"/>
                  </a:lnTo>
                  <a:lnTo>
                    <a:pt x="4221860" y="0"/>
                  </a:lnTo>
                  <a:close/>
                </a:path>
                <a:path w="4239895" h="873125">
                  <a:moveTo>
                    <a:pt x="2742692" y="0"/>
                  </a:moveTo>
                  <a:lnTo>
                    <a:pt x="2571242" y="0"/>
                  </a:lnTo>
                  <a:lnTo>
                    <a:pt x="2571242" y="872744"/>
                  </a:lnTo>
                  <a:lnTo>
                    <a:pt x="2735072" y="872744"/>
                  </a:lnTo>
                  <a:lnTo>
                    <a:pt x="2735072" y="303656"/>
                  </a:lnTo>
                  <a:lnTo>
                    <a:pt x="2928829" y="303656"/>
                  </a:lnTo>
                  <a:lnTo>
                    <a:pt x="2742692" y="0"/>
                  </a:lnTo>
                  <a:close/>
                </a:path>
                <a:path w="4239895" h="873125">
                  <a:moveTo>
                    <a:pt x="2928829" y="303656"/>
                  </a:moveTo>
                  <a:lnTo>
                    <a:pt x="2735072" y="303656"/>
                  </a:lnTo>
                  <a:lnTo>
                    <a:pt x="3086861" y="872744"/>
                  </a:lnTo>
                  <a:lnTo>
                    <a:pt x="3263646" y="872744"/>
                  </a:lnTo>
                  <a:lnTo>
                    <a:pt x="3263646" y="582802"/>
                  </a:lnTo>
                  <a:lnTo>
                    <a:pt x="3099943" y="582802"/>
                  </a:lnTo>
                  <a:lnTo>
                    <a:pt x="2928829" y="303656"/>
                  </a:lnTo>
                  <a:close/>
                </a:path>
                <a:path w="4239895" h="873125">
                  <a:moveTo>
                    <a:pt x="3263646" y="0"/>
                  </a:moveTo>
                  <a:lnTo>
                    <a:pt x="3099943" y="0"/>
                  </a:lnTo>
                  <a:lnTo>
                    <a:pt x="3099943" y="582802"/>
                  </a:lnTo>
                  <a:lnTo>
                    <a:pt x="3263646" y="582802"/>
                  </a:lnTo>
                  <a:lnTo>
                    <a:pt x="3263646" y="0"/>
                  </a:lnTo>
                  <a:close/>
                </a:path>
                <a:path w="4239895" h="873125">
                  <a:moveTo>
                    <a:pt x="984631" y="0"/>
                  </a:moveTo>
                  <a:lnTo>
                    <a:pt x="808355" y="0"/>
                  </a:lnTo>
                  <a:lnTo>
                    <a:pt x="808355" y="872744"/>
                  </a:lnTo>
                  <a:lnTo>
                    <a:pt x="984631" y="872744"/>
                  </a:lnTo>
                  <a:lnTo>
                    <a:pt x="984631" y="491109"/>
                  </a:lnTo>
                  <a:lnTo>
                    <a:pt x="1506093" y="491109"/>
                  </a:lnTo>
                  <a:lnTo>
                    <a:pt x="1506093" y="343535"/>
                  </a:lnTo>
                  <a:lnTo>
                    <a:pt x="984631" y="343535"/>
                  </a:lnTo>
                  <a:lnTo>
                    <a:pt x="984631" y="0"/>
                  </a:lnTo>
                  <a:close/>
                </a:path>
                <a:path w="4239895" h="873125">
                  <a:moveTo>
                    <a:pt x="1506093" y="491109"/>
                  </a:moveTo>
                  <a:lnTo>
                    <a:pt x="1329817" y="491109"/>
                  </a:lnTo>
                  <a:lnTo>
                    <a:pt x="1329817" y="872744"/>
                  </a:lnTo>
                  <a:lnTo>
                    <a:pt x="1506093" y="872744"/>
                  </a:lnTo>
                  <a:lnTo>
                    <a:pt x="1506093" y="491109"/>
                  </a:lnTo>
                  <a:close/>
                </a:path>
                <a:path w="4239895" h="873125">
                  <a:moveTo>
                    <a:pt x="1506093" y="0"/>
                  </a:moveTo>
                  <a:lnTo>
                    <a:pt x="1329817" y="0"/>
                  </a:lnTo>
                  <a:lnTo>
                    <a:pt x="1329817" y="343535"/>
                  </a:lnTo>
                  <a:lnTo>
                    <a:pt x="1506093" y="343535"/>
                  </a:lnTo>
                  <a:lnTo>
                    <a:pt x="1506093" y="0"/>
                  </a:lnTo>
                  <a:close/>
                </a:path>
                <a:path w="4239895" h="873125">
                  <a:moveTo>
                    <a:pt x="435229" y="147700"/>
                  </a:moveTo>
                  <a:lnTo>
                    <a:pt x="258953" y="147700"/>
                  </a:lnTo>
                  <a:lnTo>
                    <a:pt x="258953" y="872744"/>
                  </a:lnTo>
                  <a:lnTo>
                    <a:pt x="435229" y="872744"/>
                  </a:lnTo>
                  <a:lnTo>
                    <a:pt x="435229" y="147700"/>
                  </a:lnTo>
                  <a:close/>
                </a:path>
                <a:path w="4239895" h="873125">
                  <a:moveTo>
                    <a:pt x="693546" y="0"/>
                  </a:moveTo>
                  <a:lnTo>
                    <a:pt x="0" y="0"/>
                  </a:lnTo>
                  <a:lnTo>
                    <a:pt x="0" y="147700"/>
                  </a:lnTo>
                  <a:lnTo>
                    <a:pt x="693546" y="147700"/>
                  </a:lnTo>
                  <a:lnTo>
                    <a:pt x="69354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82366" y="2797048"/>
              <a:ext cx="4239895" cy="873125"/>
            </a:xfrm>
            <a:custGeom>
              <a:avLst/>
              <a:gdLst/>
              <a:ahLst/>
              <a:cxnLst/>
              <a:rect l="l" t="t" r="r" b="b"/>
              <a:pathLst>
                <a:path w="4239895" h="873125">
                  <a:moveTo>
                    <a:pt x="2030983" y="203580"/>
                  </a:moveTo>
                  <a:lnTo>
                    <a:pt x="1913128" y="527430"/>
                  </a:lnTo>
                  <a:lnTo>
                    <a:pt x="2151253" y="527430"/>
                  </a:lnTo>
                  <a:lnTo>
                    <a:pt x="2030983" y="203580"/>
                  </a:lnTo>
                  <a:close/>
                </a:path>
                <a:path w="4239895" h="873125">
                  <a:moveTo>
                    <a:pt x="3452749" y="0"/>
                  </a:moveTo>
                  <a:lnTo>
                    <a:pt x="3629025" y="0"/>
                  </a:lnTo>
                  <a:lnTo>
                    <a:pt x="3629025" y="387603"/>
                  </a:lnTo>
                  <a:lnTo>
                    <a:pt x="3985005" y="0"/>
                  </a:lnTo>
                  <a:lnTo>
                    <a:pt x="4221860" y="0"/>
                  </a:lnTo>
                  <a:lnTo>
                    <a:pt x="3893311" y="339978"/>
                  </a:lnTo>
                  <a:lnTo>
                    <a:pt x="4239767" y="872744"/>
                  </a:lnTo>
                  <a:lnTo>
                    <a:pt x="4011803" y="872744"/>
                  </a:lnTo>
                  <a:lnTo>
                    <a:pt x="3771900" y="463168"/>
                  </a:lnTo>
                  <a:lnTo>
                    <a:pt x="3629025" y="608964"/>
                  </a:lnTo>
                  <a:lnTo>
                    <a:pt x="3629025" y="872744"/>
                  </a:lnTo>
                  <a:lnTo>
                    <a:pt x="3452749" y="872744"/>
                  </a:lnTo>
                  <a:lnTo>
                    <a:pt x="3452749" y="0"/>
                  </a:lnTo>
                  <a:close/>
                </a:path>
                <a:path w="4239895" h="873125">
                  <a:moveTo>
                    <a:pt x="2571242" y="0"/>
                  </a:moveTo>
                  <a:lnTo>
                    <a:pt x="2742692" y="0"/>
                  </a:lnTo>
                  <a:lnTo>
                    <a:pt x="3099943" y="582802"/>
                  </a:lnTo>
                  <a:lnTo>
                    <a:pt x="3099943" y="0"/>
                  </a:lnTo>
                  <a:lnTo>
                    <a:pt x="3263646" y="0"/>
                  </a:lnTo>
                  <a:lnTo>
                    <a:pt x="3263646" y="872744"/>
                  </a:lnTo>
                  <a:lnTo>
                    <a:pt x="3086861" y="872744"/>
                  </a:lnTo>
                  <a:lnTo>
                    <a:pt x="2735072" y="303656"/>
                  </a:lnTo>
                  <a:lnTo>
                    <a:pt x="2735072" y="872744"/>
                  </a:lnTo>
                  <a:lnTo>
                    <a:pt x="2571242" y="872744"/>
                  </a:lnTo>
                  <a:lnTo>
                    <a:pt x="2571242" y="0"/>
                  </a:lnTo>
                  <a:close/>
                </a:path>
                <a:path w="4239895" h="873125">
                  <a:moveTo>
                    <a:pt x="1939924" y="0"/>
                  </a:moveTo>
                  <a:lnTo>
                    <a:pt x="2126234" y="0"/>
                  </a:lnTo>
                  <a:lnTo>
                    <a:pt x="2475610" y="872744"/>
                  </a:lnTo>
                  <a:lnTo>
                    <a:pt x="2283968" y="872744"/>
                  </a:lnTo>
                  <a:lnTo>
                    <a:pt x="2207768" y="674497"/>
                  </a:lnTo>
                  <a:lnTo>
                    <a:pt x="1858898" y="674497"/>
                  </a:lnTo>
                  <a:lnTo>
                    <a:pt x="1786889" y="872744"/>
                  </a:lnTo>
                  <a:lnTo>
                    <a:pt x="1599945" y="872744"/>
                  </a:lnTo>
                  <a:lnTo>
                    <a:pt x="1939924" y="0"/>
                  </a:lnTo>
                  <a:close/>
                </a:path>
                <a:path w="4239895" h="873125">
                  <a:moveTo>
                    <a:pt x="0" y="0"/>
                  </a:moveTo>
                  <a:lnTo>
                    <a:pt x="693546" y="0"/>
                  </a:lnTo>
                  <a:lnTo>
                    <a:pt x="693546" y="147700"/>
                  </a:lnTo>
                  <a:lnTo>
                    <a:pt x="435229" y="147700"/>
                  </a:lnTo>
                  <a:lnTo>
                    <a:pt x="435229" y="872744"/>
                  </a:lnTo>
                  <a:lnTo>
                    <a:pt x="258953" y="872744"/>
                  </a:lnTo>
                  <a:lnTo>
                    <a:pt x="258953" y="147700"/>
                  </a:lnTo>
                  <a:lnTo>
                    <a:pt x="0" y="147700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72584" y="4223003"/>
              <a:ext cx="2692908" cy="10469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80534" y="4245228"/>
              <a:ext cx="2546985" cy="902969"/>
            </a:xfrm>
            <a:custGeom>
              <a:avLst/>
              <a:gdLst/>
              <a:ahLst/>
              <a:cxnLst/>
              <a:rect l="l" t="t" r="r" b="b"/>
              <a:pathLst>
                <a:path w="2546984" h="902970">
                  <a:moveTo>
                    <a:pt x="1290701" y="0"/>
                  </a:moveTo>
                  <a:lnTo>
                    <a:pt x="1238932" y="2164"/>
                  </a:lnTo>
                  <a:lnTo>
                    <a:pt x="1190307" y="8651"/>
                  </a:lnTo>
                  <a:lnTo>
                    <a:pt x="1144825" y="19448"/>
                  </a:lnTo>
                  <a:lnTo>
                    <a:pt x="1102487" y="34544"/>
                  </a:lnTo>
                  <a:lnTo>
                    <a:pt x="1043622" y="66944"/>
                  </a:lnTo>
                  <a:lnTo>
                    <a:pt x="989711" y="113157"/>
                  </a:lnTo>
                  <a:lnTo>
                    <a:pt x="943641" y="169545"/>
                  </a:lnTo>
                  <a:lnTo>
                    <a:pt x="908430" y="232791"/>
                  </a:lnTo>
                  <a:lnTo>
                    <a:pt x="894091" y="270693"/>
                  </a:lnTo>
                  <a:lnTo>
                    <a:pt x="882927" y="312016"/>
                  </a:lnTo>
                  <a:lnTo>
                    <a:pt x="874945" y="356765"/>
                  </a:lnTo>
                  <a:lnTo>
                    <a:pt x="870152" y="404946"/>
                  </a:lnTo>
                  <a:lnTo>
                    <a:pt x="868552" y="456565"/>
                  </a:lnTo>
                  <a:lnTo>
                    <a:pt x="870900" y="514282"/>
                  </a:lnTo>
                  <a:lnTo>
                    <a:pt x="877942" y="568342"/>
                  </a:lnTo>
                  <a:lnTo>
                    <a:pt x="889676" y="618744"/>
                  </a:lnTo>
                  <a:lnTo>
                    <a:pt x="906100" y="665484"/>
                  </a:lnTo>
                  <a:lnTo>
                    <a:pt x="927211" y="708561"/>
                  </a:lnTo>
                  <a:lnTo>
                    <a:pt x="953008" y="747973"/>
                  </a:lnTo>
                  <a:lnTo>
                    <a:pt x="983488" y="783717"/>
                  </a:lnTo>
                  <a:lnTo>
                    <a:pt x="1017933" y="815207"/>
                  </a:lnTo>
                  <a:lnTo>
                    <a:pt x="1055632" y="841859"/>
                  </a:lnTo>
                  <a:lnTo>
                    <a:pt x="1096585" y="863670"/>
                  </a:lnTo>
                  <a:lnTo>
                    <a:pt x="1140794" y="880638"/>
                  </a:lnTo>
                  <a:lnTo>
                    <a:pt x="1188263" y="892761"/>
                  </a:lnTo>
                  <a:lnTo>
                    <a:pt x="1238993" y="900036"/>
                  </a:lnTo>
                  <a:lnTo>
                    <a:pt x="1292987" y="902462"/>
                  </a:lnTo>
                  <a:lnTo>
                    <a:pt x="1346374" y="900027"/>
                  </a:lnTo>
                  <a:lnTo>
                    <a:pt x="1396590" y="892724"/>
                  </a:lnTo>
                  <a:lnTo>
                    <a:pt x="1443639" y="880548"/>
                  </a:lnTo>
                  <a:lnTo>
                    <a:pt x="1487522" y="863498"/>
                  </a:lnTo>
                  <a:lnTo>
                    <a:pt x="1528242" y="841572"/>
                  </a:lnTo>
                  <a:lnTo>
                    <a:pt x="1565800" y="814767"/>
                  </a:lnTo>
                  <a:lnTo>
                    <a:pt x="1600200" y="783082"/>
                  </a:lnTo>
                  <a:lnTo>
                    <a:pt x="1626685" y="751840"/>
                  </a:lnTo>
                  <a:lnTo>
                    <a:pt x="1292478" y="751840"/>
                  </a:lnTo>
                  <a:lnTo>
                    <a:pt x="1242095" y="747055"/>
                  </a:lnTo>
                  <a:lnTo>
                    <a:pt x="1196308" y="732710"/>
                  </a:lnTo>
                  <a:lnTo>
                    <a:pt x="1155140" y="708816"/>
                  </a:lnTo>
                  <a:lnTo>
                    <a:pt x="1118615" y="675386"/>
                  </a:lnTo>
                  <a:lnTo>
                    <a:pt x="1093989" y="641888"/>
                  </a:lnTo>
                  <a:lnTo>
                    <a:pt x="1074824" y="602660"/>
                  </a:lnTo>
                  <a:lnTo>
                    <a:pt x="1061127" y="557702"/>
                  </a:lnTo>
                  <a:lnTo>
                    <a:pt x="1052905" y="507014"/>
                  </a:lnTo>
                  <a:lnTo>
                    <a:pt x="1050249" y="452374"/>
                  </a:lnTo>
                  <a:lnTo>
                    <a:pt x="1050269" y="448310"/>
                  </a:lnTo>
                  <a:lnTo>
                    <a:pt x="1052829" y="393417"/>
                  </a:lnTo>
                  <a:lnTo>
                    <a:pt x="1060830" y="342286"/>
                  </a:lnTo>
                  <a:lnTo>
                    <a:pt x="1074165" y="297214"/>
                  </a:lnTo>
                  <a:lnTo>
                    <a:pt x="1092835" y="258214"/>
                  </a:lnTo>
                  <a:lnTo>
                    <a:pt x="1116838" y="225298"/>
                  </a:lnTo>
                  <a:lnTo>
                    <a:pt x="1152818" y="192627"/>
                  </a:lnTo>
                  <a:lnTo>
                    <a:pt x="1194085" y="169291"/>
                  </a:lnTo>
                  <a:lnTo>
                    <a:pt x="1240639" y="155289"/>
                  </a:lnTo>
                  <a:lnTo>
                    <a:pt x="1292478" y="150622"/>
                  </a:lnTo>
                  <a:lnTo>
                    <a:pt x="1625693" y="150622"/>
                  </a:lnTo>
                  <a:lnTo>
                    <a:pt x="1599311" y="119634"/>
                  </a:lnTo>
                  <a:lnTo>
                    <a:pt x="1564647" y="87894"/>
                  </a:lnTo>
                  <a:lnTo>
                    <a:pt x="1526843" y="61037"/>
                  </a:lnTo>
                  <a:lnTo>
                    <a:pt x="1485897" y="39064"/>
                  </a:lnTo>
                  <a:lnTo>
                    <a:pt x="1441810" y="21973"/>
                  </a:lnTo>
                  <a:lnTo>
                    <a:pt x="1394581" y="9766"/>
                  </a:lnTo>
                  <a:lnTo>
                    <a:pt x="1344212" y="2441"/>
                  </a:lnTo>
                  <a:lnTo>
                    <a:pt x="1290701" y="0"/>
                  </a:lnTo>
                  <a:close/>
                </a:path>
                <a:path w="2546984" h="902970">
                  <a:moveTo>
                    <a:pt x="1625693" y="150622"/>
                  </a:moveTo>
                  <a:lnTo>
                    <a:pt x="1292478" y="150622"/>
                  </a:lnTo>
                  <a:lnTo>
                    <a:pt x="1344249" y="155239"/>
                  </a:lnTo>
                  <a:lnTo>
                    <a:pt x="1390602" y="169084"/>
                  </a:lnTo>
                  <a:lnTo>
                    <a:pt x="1431549" y="192145"/>
                  </a:lnTo>
                  <a:lnTo>
                    <a:pt x="1467103" y="224409"/>
                  </a:lnTo>
                  <a:lnTo>
                    <a:pt x="1490819" y="257009"/>
                  </a:lnTo>
                  <a:lnTo>
                    <a:pt x="1509243" y="295687"/>
                  </a:lnTo>
                  <a:lnTo>
                    <a:pt x="1522388" y="340455"/>
                  </a:lnTo>
                  <a:lnTo>
                    <a:pt x="1530266" y="391325"/>
                  </a:lnTo>
                  <a:lnTo>
                    <a:pt x="1532889" y="448310"/>
                  </a:lnTo>
                  <a:lnTo>
                    <a:pt x="1530191" y="505946"/>
                  </a:lnTo>
                  <a:lnTo>
                    <a:pt x="1522091" y="557542"/>
                  </a:lnTo>
                  <a:lnTo>
                    <a:pt x="1508585" y="603090"/>
                  </a:lnTo>
                  <a:lnTo>
                    <a:pt x="1489665" y="642585"/>
                  </a:lnTo>
                  <a:lnTo>
                    <a:pt x="1465326" y="676021"/>
                  </a:lnTo>
                  <a:lnTo>
                    <a:pt x="1429228" y="709191"/>
                  </a:lnTo>
                  <a:lnTo>
                    <a:pt x="1388379" y="732885"/>
                  </a:lnTo>
                  <a:lnTo>
                    <a:pt x="1342792" y="747101"/>
                  </a:lnTo>
                  <a:lnTo>
                    <a:pt x="1292478" y="751840"/>
                  </a:lnTo>
                  <a:lnTo>
                    <a:pt x="1626685" y="751840"/>
                  </a:lnTo>
                  <a:lnTo>
                    <a:pt x="1656476" y="707410"/>
                  </a:lnTo>
                  <a:lnTo>
                    <a:pt x="1677587" y="663930"/>
                  </a:lnTo>
                  <a:lnTo>
                    <a:pt x="1694011" y="616686"/>
                  </a:lnTo>
                  <a:lnTo>
                    <a:pt x="1705745" y="565678"/>
                  </a:lnTo>
                  <a:lnTo>
                    <a:pt x="1712787" y="510908"/>
                  </a:lnTo>
                  <a:lnTo>
                    <a:pt x="1715135" y="452374"/>
                  </a:lnTo>
                  <a:lnTo>
                    <a:pt x="1712770" y="393417"/>
                  </a:lnTo>
                  <a:lnTo>
                    <a:pt x="1705679" y="338266"/>
                  </a:lnTo>
                  <a:lnTo>
                    <a:pt x="1693861" y="286915"/>
                  </a:lnTo>
                  <a:lnTo>
                    <a:pt x="1677314" y="239372"/>
                  </a:lnTo>
                  <a:lnTo>
                    <a:pt x="1656041" y="195641"/>
                  </a:lnTo>
                  <a:lnTo>
                    <a:pt x="1630039" y="155727"/>
                  </a:lnTo>
                  <a:lnTo>
                    <a:pt x="1625693" y="150622"/>
                  </a:lnTo>
                  <a:close/>
                </a:path>
                <a:path w="2546984" h="902970">
                  <a:moveTo>
                    <a:pt x="2027300" y="14859"/>
                  </a:moveTo>
                  <a:lnTo>
                    <a:pt x="1851024" y="14859"/>
                  </a:lnTo>
                  <a:lnTo>
                    <a:pt x="1851136" y="487553"/>
                  </a:lnTo>
                  <a:lnTo>
                    <a:pt x="1852098" y="549157"/>
                  </a:lnTo>
                  <a:lnTo>
                    <a:pt x="1855327" y="608980"/>
                  </a:lnTo>
                  <a:lnTo>
                    <a:pt x="1860722" y="659874"/>
                  </a:lnTo>
                  <a:lnTo>
                    <a:pt x="1868319" y="701875"/>
                  </a:lnTo>
                  <a:lnTo>
                    <a:pt x="1886569" y="751332"/>
                  </a:lnTo>
                  <a:lnTo>
                    <a:pt x="1917699" y="798576"/>
                  </a:lnTo>
                  <a:lnTo>
                    <a:pt x="1961991" y="840390"/>
                  </a:lnTo>
                  <a:lnTo>
                    <a:pt x="2019808" y="873633"/>
                  </a:lnTo>
                  <a:lnTo>
                    <a:pt x="2055881" y="886227"/>
                  </a:lnTo>
                  <a:lnTo>
                    <a:pt x="2099516" y="895238"/>
                  </a:lnTo>
                  <a:lnTo>
                    <a:pt x="2150699" y="900654"/>
                  </a:lnTo>
                  <a:lnTo>
                    <a:pt x="2209418" y="902462"/>
                  </a:lnTo>
                  <a:lnTo>
                    <a:pt x="2258762" y="900816"/>
                  </a:lnTo>
                  <a:lnTo>
                    <a:pt x="2303176" y="895873"/>
                  </a:lnTo>
                  <a:lnTo>
                    <a:pt x="2342685" y="887620"/>
                  </a:lnTo>
                  <a:lnTo>
                    <a:pt x="2407812" y="861663"/>
                  </a:lnTo>
                  <a:lnTo>
                    <a:pt x="2459144" y="826039"/>
                  </a:lnTo>
                  <a:lnTo>
                    <a:pt x="2497647" y="781246"/>
                  </a:lnTo>
                  <a:lnTo>
                    <a:pt x="2513680" y="751840"/>
                  </a:lnTo>
                  <a:lnTo>
                    <a:pt x="2204085" y="751840"/>
                  </a:lnTo>
                  <a:lnTo>
                    <a:pt x="2169100" y="749815"/>
                  </a:lnTo>
                  <a:lnTo>
                    <a:pt x="2110894" y="733623"/>
                  </a:lnTo>
                  <a:lnTo>
                    <a:pt x="2068318" y="701875"/>
                  </a:lnTo>
                  <a:lnTo>
                    <a:pt x="2041370" y="658858"/>
                  </a:lnTo>
                  <a:lnTo>
                    <a:pt x="2030944" y="611747"/>
                  </a:lnTo>
                  <a:lnTo>
                    <a:pt x="2027705" y="538872"/>
                  </a:lnTo>
                  <a:lnTo>
                    <a:pt x="2027381" y="497713"/>
                  </a:lnTo>
                  <a:lnTo>
                    <a:pt x="2027300" y="14859"/>
                  </a:lnTo>
                  <a:close/>
                </a:path>
                <a:path w="2546984" h="902970">
                  <a:moveTo>
                    <a:pt x="2546985" y="14859"/>
                  </a:moveTo>
                  <a:lnTo>
                    <a:pt x="2370709" y="14859"/>
                  </a:lnTo>
                  <a:lnTo>
                    <a:pt x="2370709" y="497713"/>
                  </a:lnTo>
                  <a:lnTo>
                    <a:pt x="2370230" y="545766"/>
                  </a:lnTo>
                  <a:lnTo>
                    <a:pt x="2368788" y="586486"/>
                  </a:lnTo>
                  <a:lnTo>
                    <a:pt x="2362962" y="645922"/>
                  </a:lnTo>
                  <a:lnTo>
                    <a:pt x="2347658" y="687054"/>
                  </a:lnTo>
                  <a:lnTo>
                    <a:pt x="2317115" y="721233"/>
                  </a:lnTo>
                  <a:lnTo>
                    <a:pt x="2269791" y="744204"/>
                  </a:lnTo>
                  <a:lnTo>
                    <a:pt x="2204085" y="751840"/>
                  </a:lnTo>
                  <a:lnTo>
                    <a:pt x="2513680" y="751840"/>
                  </a:lnTo>
                  <a:lnTo>
                    <a:pt x="2532634" y="695325"/>
                  </a:lnTo>
                  <a:lnTo>
                    <a:pt x="2538894" y="657082"/>
                  </a:lnTo>
                  <a:lnTo>
                    <a:pt x="2543381" y="607314"/>
                  </a:lnTo>
                  <a:lnTo>
                    <a:pt x="2546082" y="546020"/>
                  </a:lnTo>
                  <a:lnTo>
                    <a:pt x="2546895" y="480441"/>
                  </a:lnTo>
                  <a:lnTo>
                    <a:pt x="2546985" y="14859"/>
                  </a:lnTo>
                  <a:close/>
                </a:path>
                <a:path w="2546984" h="902970">
                  <a:moveTo>
                    <a:pt x="206501" y="14859"/>
                  </a:moveTo>
                  <a:lnTo>
                    <a:pt x="0" y="14859"/>
                  </a:lnTo>
                  <a:lnTo>
                    <a:pt x="319658" y="520319"/>
                  </a:lnTo>
                  <a:lnTo>
                    <a:pt x="319658" y="887603"/>
                  </a:lnTo>
                  <a:lnTo>
                    <a:pt x="495300" y="887603"/>
                  </a:lnTo>
                  <a:lnTo>
                    <a:pt x="495300" y="521462"/>
                  </a:lnTo>
                  <a:lnTo>
                    <a:pt x="597435" y="360172"/>
                  </a:lnTo>
                  <a:lnTo>
                    <a:pt x="411988" y="360172"/>
                  </a:lnTo>
                  <a:lnTo>
                    <a:pt x="206501" y="14859"/>
                  </a:lnTo>
                  <a:close/>
                </a:path>
                <a:path w="2546984" h="902970">
                  <a:moveTo>
                    <a:pt x="816101" y="14859"/>
                  </a:moveTo>
                  <a:lnTo>
                    <a:pt x="613155" y="14859"/>
                  </a:lnTo>
                  <a:lnTo>
                    <a:pt x="411988" y="360172"/>
                  </a:lnTo>
                  <a:lnTo>
                    <a:pt x="597435" y="360172"/>
                  </a:lnTo>
                  <a:lnTo>
                    <a:pt x="816101" y="14859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80534" y="4245228"/>
              <a:ext cx="2546985" cy="902969"/>
            </a:xfrm>
            <a:custGeom>
              <a:avLst/>
              <a:gdLst/>
              <a:ahLst/>
              <a:cxnLst/>
              <a:rect l="l" t="t" r="r" b="b"/>
              <a:pathLst>
                <a:path w="2546984" h="902970">
                  <a:moveTo>
                    <a:pt x="1292478" y="150622"/>
                  </a:moveTo>
                  <a:lnTo>
                    <a:pt x="1240639" y="155289"/>
                  </a:lnTo>
                  <a:lnTo>
                    <a:pt x="1194085" y="169291"/>
                  </a:lnTo>
                  <a:lnTo>
                    <a:pt x="1152818" y="192627"/>
                  </a:lnTo>
                  <a:lnTo>
                    <a:pt x="1116838" y="225298"/>
                  </a:lnTo>
                  <a:lnTo>
                    <a:pt x="1092835" y="258214"/>
                  </a:lnTo>
                  <a:lnTo>
                    <a:pt x="1074165" y="297214"/>
                  </a:lnTo>
                  <a:lnTo>
                    <a:pt x="1060830" y="342286"/>
                  </a:lnTo>
                  <a:lnTo>
                    <a:pt x="1052829" y="393417"/>
                  </a:lnTo>
                  <a:lnTo>
                    <a:pt x="1050163" y="450596"/>
                  </a:lnTo>
                  <a:lnTo>
                    <a:pt x="1052905" y="507014"/>
                  </a:lnTo>
                  <a:lnTo>
                    <a:pt x="1061127" y="557702"/>
                  </a:lnTo>
                  <a:lnTo>
                    <a:pt x="1074824" y="602660"/>
                  </a:lnTo>
                  <a:lnTo>
                    <a:pt x="1093989" y="641888"/>
                  </a:lnTo>
                  <a:lnTo>
                    <a:pt x="1118615" y="675386"/>
                  </a:lnTo>
                  <a:lnTo>
                    <a:pt x="1155140" y="708816"/>
                  </a:lnTo>
                  <a:lnTo>
                    <a:pt x="1196308" y="732710"/>
                  </a:lnTo>
                  <a:lnTo>
                    <a:pt x="1242095" y="747055"/>
                  </a:lnTo>
                  <a:lnTo>
                    <a:pt x="1292478" y="751840"/>
                  </a:lnTo>
                  <a:lnTo>
                    <a:pt x="1342792" y="747101"/>
                  </a:lnTo>
                  <a:lnTo>
                    <a:pt x="1388379" y="732885"/>
                  </a:lnTo>
                  <a:lnTo>
                    <a:pt x="1429228" y="709191"/>
                  </a:lnTo>
                  <a:lnTo>
                    <a:pt x="1465326" y="676021"/>
                  </a:lnTo>
                  <a:lnTo>
                    <a:pt x="1489665" y="642585"/>
                  </a:lnTo>
                  <a:lnTo>
                    <a:pt x="1508585" y="603090"/>
                  </a:lnTo>
                  <a:lnTo>
                    <a:pt x="1522091" y="557542"/>
                  </a:lnTo>
                  <a:lnTo>
                    <a:pt x="1530191" y="505946"/>
                  </a:lnTo>
                  <a:lnTo>
                    <a:pt x="1532889" y="448310"/>
                  </a:lnTo>
                  <a:lnTo>
                    <a:pt x="1530266" y="391325"/>
                  </a:lnTo>
                  <a:lnTo>
                    <a:pt x="1522388" y="340455"/>
                  </a:lnTo>
                  <a:lnTo>
                    <a:pt x="1509243" y="295687"/>
                  </a:lnTo>
                  <a:lnTo>
                    <a:pt x="1490819" y="257009"/>
                  </a:lnTo>
                  <a:lnTo>
                    <a:pt x="1467103" y="224409"/>
                  </a:lnTo>
                  <a:lnTo>
                    <a:pt x="1431549" y="192145"/>
                  </a:lnTo>
                  <a:lnTo>
                    <a:pt x="1390602" y="169084"/>
                  </a:lnTo>
                  <a:lnTo>
                    <a:pt x="1344249" y="155239"/>
                  </a:lnTo>
                  <a:lnTo>
                    <a:pt x="1292478" y="150622"/>
                  </a:lnTo>
                  <a:close/>
                </a:path>
                <a:path w="2546984" h="902970">
                  <a:moveTo>
                    <a:pt x="1851024" y="14859"/>
                  </a:moveTo>
                  <a:lnTo>
                    <a:pt x="2027300" y="14859"/>
                  </a:lnTo>
                  <a:lnTo>
                    <a:pt x="2027300" y="487553"/>
                  </a:lnTo>
                  <a:lnTo>
                    <a:pt x="2027705" y="538872"/>
                  </a:lnTo>
                  <a:lnTo>
                    <a:pt x="2028920" y="580263"/>
                  </a:lnTo>
                  <a:lnTo>
                    <a:pt x="2033777" y="633349"/>
                  </a:lnTo>
                  <a:lnTo>
                    <a:pt x="2052891" y="681688"/>
                  </a:lnTo>
                  <a:lnTo>
                    <a:pt x="2087625" y="719455"/>
                  </a:lnTo>
                  <a:lnTo>
                    <a:pt x="2138044" y="743743"/>
                  </a:lnTo>
                  <a:lnTo>
                    <a:pt x="2204085" y="751840"/>
                  </a:lnTo>
                  <a:lnTo>
                    <a:pt x="2239230" y="749933"/>
                  </a:lnTo>
                  <a:lnTo>
                    <a:pt x="2295757" y="734641"/>
                  </a:lnTo>
                  <a:lnTo>
                    <a:pt x="2334279" y="705018"/>
                  </a:lnTo>
                  <a:lnTo>
                    <a:pt x="2357227" y="667351"/>
                  </a:lnTo>
                  <a:lnTo>
                    <a:pt x="2366369" y="619871"/>
                  </a:lnTo>
                  <a:lnTo>
                    <a:pt x="2370230" y="545766"/>
                  </a:lnTo>
                  <a:lnTo>
                    <a:pt x="2370709" y="497713"/>
                  </a:lnTo>
                  <a:lnTo>
                    <a:pt x="2370709" y="14859"/>
                  </a:lnTo>
                  <a:lnTo>
                    <a:pt x="2546985" y="14859"/>
                  </a:lnTo>
                  <a:lnTo>
                    <a:pt x="2546985" y="473202"/>
                  </a:lnTo>
                  <a:lnTo>
                    <a:pt x="2546082" y="546020"/>
                  </a:lnTo>
                  <a:lnTo>
                    <a:pt x="2543381" y="607314"/>
                  </a:lnTo>
                  <a:lnTo>
                    <a:pt x="2538894" y="657082"/>
                  </a:lnTo>
                  <a:lnTo>
                    <a:pt x="2532634" y="695325"/>
                  </a:lnTo>
                  <a:lnTo>
                    <a:pt x="2512329" y="755157"/>
                  </a:lnTo>
                  <a:lnTo>
                    <a:pt x="2479929" y="804799"/>
                  </a:lnTo>
                  <a:lnTo>
                    <a:pt x="2435097" y="844994"/>
                  </a:lnTo>
                  <a:lnTo>
                    <a:pt x="2377313" y="876046"/>
                  </a:lnTo>
                  <a:lnTo>
                    <a:pt x="2303176" y="895873"/>
                  </a:lnTo>
                  <a:lnTo>
                    <a:pt x="2258762" y="900816"/>
                  </a:lnTo>
                  <a:lnTo>
                    <a:pt x="2209418" y="902462"/>
                  </a:lnTo>
                  <a:lnTo>
                    <a:pt x="2150699" y="900654"/>
                  </a:lnTo>
                  <a:lnTo>
                    <a:pt x="2099516" y="895238"/>
                  </a:lnTo>
                  <a:lnTo>
                    <a:pt x="2055881" y="886227"/>
                  </a:lnTo>
                  <a:lnTo>
                    <a:pt x="2019808" y="873633"/>
                  </a:lnTo>
                  <a:lnTo>
                    <a:pt x="1961991" y="840390"/>
                  </a:lnTo>
                  <a:lnTo>
                    <a:pt x="1917699" y="798576"/>
                  </a:lnTo>
                  <a:lnTo>
                    <a:pt x="1886569" y="751332"/>
                  </a:lnTo>
                  <a:lnTo>
                    <a:pt x="1868296" y="701802"/>
                  </a:lnTo>
                  <a:lnTo>
                    <a:pt x="1860722" y="659874"/>
                  </a:lnTo>
                  <a:lnTo>
                    <a:pt x="1855327" y="608980"/>
                  </a:lnTo>
                  <a:lnTo>
                    <a:pt x="1852098" y="549157"/>
                  </a:lnTo>
                  <a:lnTo>
                    <a:pt x="1851024" y="480441"/>
                  </a:lnTo>
                  <a:lnTo>
                    <a:pt x="1851024" y="14859"/>
                  </a:lnTo>
                  <a:close/>
                </a:path>
                <a:path w="2546984" h="902970">
                  <a:moveTo>
                    <a:pt x="0" y="14859"/>
                  </a:moveTo>
                  <a:lnTo>
                    <a:pt x="206501" y="14859"/>
                  </a:lnTo>
                  <a:lnTo>
                    <a:pt x="411988" y="360172"/>
                  </a:lnTo>
                  <a:lnTo>
                    <a:pt x="613155" y="14859"/>
                  </a:lnTo>
                  <a:lnTo>
                    <a:pt x="816101" y="14859"/>
                  </a:lnTo>
                  <a:lnTo>
                    <a:pt x="495300" y="521462"/>
                  </a:lnTo>
                  <a:lnTo>
                    <a:pt x="495300" y="887603"/>
                  </a:lnTo>
                  <a:lnTo>
                    <a:pt x="319658" y="887603"/>
                  </a:lnTo>
                  <a:lnTo>
                    <a:pt x="319658" y="520319"/>
                  </a:lnTo>
                  <a:lnTo>
                    <a:pt x="0" y="14859"/>
                  </a:lnTo>
                  <a:close/>
                </a:path>
                <a:path w="2546984" h="902970">
                  <a:moveTo>
                    <a:pt x="1290701" y="0"/>
                  </a:moveTo>
                  <a:lnTo>
                    <a:pt x="1344212" y="2441"/>
                  </a:lnTo>
                  <a:lnTo>
                    <a:pt x="1394581" y="9766"/>
                  </a:lnTo>
                  <a:lnTo>
                    <a:pt x="1441810" y="21973"/>
                  </a:lnTo>
                  <a:lnTo>
                    <a:pt x="1485897" y="39064"/>
                  </a:lnTo>
                  <a:lnTo>
                    <a:pt x="1526843" y="61037"/>
                  </a:lnTo>
                  <a:lnTo>
                    <a:pt x="1564647" y="87894"/>
                  </a:lnTo>
                  <a:lnTo>
                    <a:pt x="1599311" y="119634"/>
                  </a:lnTo>
                  <a:lnTo>
                    <a:pt x="1630039" y="155727"/>
                  </a:lnTo>
                  <a:lnTo>
                    <a:pt x="1656041" y="195641"/>
                  </a:lnTo>
                  <a:lnTo>
                    <a:pt x="1677314" y="239372"/>
                  </a:lnTo>
                  <a:lnTo>
                    <a:pt x="1693861" y="286915"/>
                  </a:lnTo>
                  <a:lnTo>
                    <a:pt x="1705679" y="338266"/>
                  </a:lnTo>
                  <a:lnTo>
                    <a:pt x="1712771" y="393420"/>
                  </a:lnTo>
                  <a:lnTo>
                    <a:pt x="1715135" y="452374"/>
                  </a:lnTo>
                  <a:lnTo>
                    <a:pt x="1712787" y="510908"/>
                  </a:lnTo>
                  <a:lnTo>
                    <a:pt x="1705745" y="565678"/>
                  </a:lnTo>
                  <a:lnTo>
                    <a:pt x="1694011" y="616686"/>
                  </a:lnTo>
                  <a:lnTo>
                    <a:pt x="1677587" y="663930"/>
                  </a:lnTo>
                  <a:lnTo>
                    <a:pt x="1656476" y="707410"/>
                  </a:lnTo>
                  <a:lnTo>
                    <a:pt x="1630679" y="747128"/>
                  </a:lnTo>
                  <a:lnTo>
                    <a:pt x="1600200" y="783082"/>
                  </a:lnTo>
                  <a:lnTo>
                    <a:pt x="1565800" y="814767"/>
                  </a:lnTo>
                  <a:lnTo>
                    <a:pt x="1528242" y="841572"/>
                  </a:lnTo>
                  <a:lnTo>
                    <a:pt x="1487522" y="863498"/>
                  </a:lnTo>
                  <a:lnTo>
                    <a:pt x="1443639" y="880548"/>
                  </a:lnTo>
                  <a:lnTo>
                    <a:pt x="1396590" y="892724"/>
                  </a:lnTo>
                  <a:lnTo>
                    <a:pt x="1346374" y="900027"/>
                  </a:lnTo>
                  <a:lnTo>
                    <a:pt x="1292987" y="902462"/>
                  </a:lnTo>
                  <a:lnTo>
                    <a:pt x="1238993" y="900036"/>
                  </a:lnTo>
                  <a:lnTo>
                    <a:pt x="1188263" y="892761"/>
                  </a:lnTo>
                  <a:lnTo>
                    <a:pt x="1140794" y="880638"/>
                  </a:lnTo>
                  <a:lnTo>
                    <a:pt x="1096585" y="863670"/>
                  </a:lnTo>
                  <a:lnTo>
                    <a:pt x="1055632" y="841859"/>
                  </a:lnTo>
                  <a:lnTo>
                    <a:pt x="1017933" y="815207"/>
                  </a:lnTo>
                  <a:lnTo>
                    <a:pt x="983488" y="783717"/>
                  </a:lnTo>
                  <a:lnTo>
                    <a:pt x="953008" y="747973"/>
                  </a:lnTo>
                  <a:lnTo>
                    <a:pt x="927211" y="708561"/>
                  </a:lnTo>
                  <a:lnTo>
                    <a:pt x="906100" y="665484"/>
                  </a:lnTo>
                  <a:lnTo>
                    <a:pt x="889676" y="618744"/>
                  </a:lnTo>
                  <a:lnTo>
                    <a:pt x="877942" y="568342"/>
                  </a:lnTo>
                  <a:lnTo>
                    <a:pt x="870900" y="514282"/>
                  </a:lnTo>
                  <a:lnTo>
                    <a:pt x="868552" y="456565"/>
                  </a:lnTo>
                  <a:lnTo>
                    <a:pt x="870152" y="404946"/>
                  </a:lnTo>
                  <a:lnTo>
                    <a:pt x="874945" y="356765"/>
                  </a:lnTo>
                  <a:lnTo>
                    <a:pt x="882927" y="312016"/>
                  </a:lnTo>
                  <a:lnTo>
                    <a:pt x="894091" y="270693"/>
                  </a:lnTo>
                  <a:lnTo>
                    <a:pt x="908430" y="232791"/>
                  </a:lnTo>
                  <a:lnTo>
                    <a:pt x="943641" y="169545"/>
                  </a:lnTo>
                  <a:lnTo>
                    <a:pt x="989711" y="113157"/>
                  </a:lnTo>
                  <a:lnTo>
                    <a:pt x="1043622" y="66944"/>
                  </a:lnTo>
                  <a:lnTo>
                    <a:pt x="1102487" y="34544"/>
                  </a:lnTo>
                  <a:lnTo>
                    <a:pt x="1144825" y="19448"/>
                  </a:lnTo>
                  <a:lnTo>
                    <a:pt x="1190307" y="8651"/>
                  </a:lnTo>
                  <a:lnTo>
                    <a:pt x="1238932" y="2164"/>
                  </a:lnTo>
                  <a:lnTo>
                    <a:pt x="1290701" y="0"/>
                  </a:lnTo>
                  <a:close/>
                </a:path>
              </a:pathLst>
            </a:custGeom>
            <a:ln w="19812">
              <a:solidFill>
                <a:srgbClr val="FDFD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980815" y="2787142"/>
          <a:ext cx="727710" cy="892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530"/>
                <a:gridCol w="345440"/>
                <a:gridCol w="176529"/>
              </a:tblGrid>
              <a:tr h="343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T w="28575">
                      <a:solidFill>
                        <a:srgbClr val="FDFDFD"/>
                      </a:solidFill>
                      <a:prstDash val="solid"/>
                    </a:lnT>
                    <a:solidFill>
                      <a:srgbClr val="A8C5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T w="28575">
                      <a:solidFill>
                        <a:srgbClr val="FDFDFD"/>
                      </a:solidFill>
                      <a:prstDash val="solid"/>
                    </a:lnT>
                    <a:lnB w="28575">
                      <a:solidFill>
                        <a:srgbClr val="FDFDFD"/>
                      </a:solidFill>
                      <a:prstDash val="solid"/>
                    </a:lnB>
                    <a:solidFill>
                      <a:srgbClr val="A8C5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T w="28575">
                      <a:solidFill>
                        <a:srgbClr val="FDFDFD"/>
                      </a:solidFill>
                      <a:prstDash val="solid"/>
                    </a:lnT>
                    <a:solidFill>
                      <a:srgbClr val="A8C5D0"/>
                    </a:solidFill>
                  </a:tcPr>
                </a:tc>
              </a:tr>
              <a:tr h="14757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solidFill>
                      <a:srgbClr val="A8C5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81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B w="28575">
                      <a:solidFill>
                        <a:srgbClr val="FDFDFD"/>
                      </a:solidFill>
                      <a:prstDash val="solid"/>
                    </a:lnB>
                    <a:solidFill>
                      <a:srgbClr val="A8C5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T w="28575">
                      <a:solidFill>
                        <a:srgbClr val="FDFDFD"/>
                      </a:solidFill>
                      <a:prstDash val="solid"/>
                    </a:lnT>
                    <a:solidFill>
                      <a:srgbClr val="A8C5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DFDFD"/>
                      </a:solidFill>
                      <a:prstDash val="solid"/>
                    </a:lnL>
                    <a:lnR w="28575">
                      <a:solidFill>
                        <a:srgbClr val="FDFDFD"/>
                      </a:solidFill>
                      <a:prstDash val="solid"/>
                    </a:lnR>
                    <a:lnB w="28575">
                      <a:solidFill>
                        <a:srgbClr val="FDFDFD"/>
                      </a:solidFill>
                      <a:prstDash val="solid"/>
                    </a:lnB>
                    <a:solidFill>
                      <a:srgbClr val="A8C5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05400" y="1523998"/>
            <a:ext cx="3657600" cy="5333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467994"/>
            <a:ext cx="502475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/>
              <a:t>Which sign is this</a:t>
            </a:r>
            <a:r>
              <a:rPr sz="4600" spc="-25" dirty="0"/>
              <a:t> </a:t>
            </a:r>
            <a:r>
              <a:rPr sz="4600" spc="-5" dirty="0"/>
              <a:t>?</a:t>
            </a:r>
            <a:endParaRPr sz="4600"/>
          </a:p>
        </p:txBody>
      </p:sp>
      <p:grpSp>
        <p:nvGrpSpPr>
          <p:cNvPr id="4" name="object 4"/>
          <p:cNvGrpSpPr/>
          <p:nvPr/>
        </p:nvGrpSpPr>
        <p:grpSpPr>
          <a:xfrm>
            <a:off x="457200" y="1523998"/>
            <a:ext cx="3581400" cy="5306695"/>
            <a:chOff x="457200" y="1523998"/>
            <a:chExt cx="3581400" cy="5306695"/>
          </a:xfrm>
        </p:grpSpPr>
        <p:sp>
          <p:nvSpPr>
            <p:cNvPr id="5" name="object 5"/>
            <p:cNvSpPr/>
            <p:nvPr/>
          </p:nvSpPr>
          <p:spPr>
            <a:xfrm>
              <a:off x="457200" y="1523998"/>
              <a:ext cx="3581400" cy="53065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54579" y="4111752"/>
              <a:ext cx="320039" cy="6202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83994" y="3226434"/>
            <a:ext cx="2102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Gull wing</a:t>
            </a:r>
            <a:r>
              <a:rPr sz="2400" b="1" spc="-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sign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3829" y="3688207"/>
            <a:ext cx="143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Spur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sign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219" y="193675"/>
            <a:ext cx="7230109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Which of </a:t>
            </a:r>
            <a:r>
              <a:rPr spc="-5" dirty="0"/>
              <a:t>th </a:t>
            </a:r>
            <a:r>
              <a:rPr dirty="0"/>
              <a:t>following</a:t>
            </a:r>
            <a:r>
              <a:rPr spc="-114" dirty="0"/>
              <a:t> </a:t>
            </a:r>
            <a:r>
              <a:rPr dirty="0"/>
              <a:t>statement  are true</a:t>
            </a:r>
            <a:r>
              <a:rPr spc="-5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38986"/>
            <a:ext cx="8352155" cy="489077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96875" marR="752475" indent="-384810">
              <a:lnSpc>
                <a:spcPct val="80000"/>
              </a:lnSpc>
              <a:spcBef>
                <a:spcPts val="765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Widespread </a:t>
            </a:r>
            <a:r>
              <a:rPr sz="2800" dirty="0">
                <a:latin typeface="Arial"/>
                <a:cs typeface="Arial"/>
              </a:rPr>
              <a:t>availability </a:t>
            </a:r>
            <a:r>
              <a:rPr sz="2800" spc="-5" dirty="0">
                <a:latin typeface="Arial"/>
                <a:cs typeface="Arial"/>
              </a:rPr>
              <a:t>of CT </a:t>
            </a:r>
            <a:r>
              <a:rPr sz="2800" dirty="0">
                <a:latin typeface="Arial"/>
                <a:cs typeface="Arial"/>
              </a:rPr>
              <a:t>and </a:t>
            </a:r>
            <a:r>
              <a:rPr sz="2800" spc="-5" dirty="0">
                <a:latin typeface="Arial"/>
                <a:cs typeface="Arial"/>
              </a:rPr>
              <a:t>MRI has  rendered plain radiograph almost obsolete for  </a:t>
            </a:r>
            <a:r>
              <a:rPr sz="2800" dirty="0">
                <a:latin typeface="Arial"/>
                <a:cs typeface="Arial"/>
              </a:rPr>
              <a:t>acetabular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fracture.</a:t>
            </a:r>
            <a:endParaRPr sz="2800">
              <a:latin typeface="Arial"/>
              <a:cs typeface="Arial"/>
            </a:endParaRPr>
          </a:p>
          <a:p>
            <a:pPr marL="396875" marR="5080" indent="-384810">
              <a:lnSpc>
                <a:spcPts val="2690"/>
              </a:lnSpc>
              <a:spcBef>
                <a:spcPts val="65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Undisplaced </a:t>
            </a:r>
            <a:r>
              <a:rPr sz="2800" dirty="0">
                <a:latin typeface="Arial"/>
                <a:cs typeface="Arial"/>
              </a:rPr>
              <a:t>fractures </a:t>
            </a:r>
            <a:r>
              <a:rPr sz="2800" spc="-5" dirty="0">
                <a:latin typeface="Arial"/>
                <a:cs typeface="Arial"/>
              </a:rPr>
              <a:t>are </a:t>
            </a:r>
            <a:r>
              <a:rPr sz="2800" dirty="0">
                <a:latin typeface="Arial"/>
                <a:cs typeface="Arial"/>
              </a:rPr>
              <a:t>treated by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period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15" dirty="0">
                <a:latin typeface="Arial"/>
                <a:cs typeface="Arial"/>
              </a:rPr>
              <a:t>4-  </a:t>
            </a:r>
            <a:r>
              <a:rPr sz="2800" spc="-5" dirty="0">
                <a:latin typeface="Arial"/>
                <a:cs typeface="Arial"/>
              </a:rPr>
              <a:t>6 weeks on </a:t>
            </a:r>
            <a:r>
              <a:rPr sz="2800" dirty="0">
                <a:latin typeface="Arial"/>
                <a:cs typeface="Arial"/>
              </a:rPr>
              <a:t>skeletal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traction.</a:t>
            </a:r>
            <a:endParaRPr sz="2800">
              <a:latin typeface="Arial"/>
              <a:cs typeface="Arial"/>
            </a:endParaRPr>
          </a:p>
          <a:p>
            <a:pPr marL="396875" marR="10160" indent="-384810">
              <a:lnSpc>
                <a:spcPts val="2690"/>
              </a:lnSpc>
              <a:spcBef>
                <a:spcPts val="67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Fracture of </a:t>
            </a:r>
            <a:r>
              <a:rPr sz="2800" dirty="0">
                <a:latin typeface="Arial"/>
                <a:cs typeface="Arial"/>
              </a:rPr>
              <a:t>anterior </a:t>
            </a:r>
            <a:r>
              <a:rPr sz="2800" spc="-5" dirty="0">
                <a:latin typeface="Arial"/>
                <a:cs typeface="Arial"/>
              </a:rPr>
              <a:t>wall and column make up </a:t>
            </a:r>
            <a:r>
              <a:rPr sz="2800" dirty="0">
                <a:latin typeface="Arial"/>
                <a:cs typeface="Arial"/>
              </a:rPr>
              <a:t>over  </a:t>
            </a:r>
            <a:r>
              <a:rPr sz="2800" spc="-5" dirty="0">
                <a:latin typeface="Arial"/>
                <a:cs typeface="Arial"/>
              </a:rPr>
              <a:t>60 % </a:t>
            </a:r>
            <a:r>
              <a:rPr sz="2800" dirty="0">
                <a:latin typeface="Arial"/>
                <a:cs typeface="Arial"/>
              </a:rPr>
              <a:t>of displaced acetabular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fractures</a:t>
            </a:r>
            <a:endParaRPr sz="2800">
              <a:latin typeface="Arial"/>
              <a:cs typeface="Arial"/>
            </a:endParaRPr>
          </a:p>
          <a:p>
            <a:pPr marL="396875" marR="96520" indent="-384810">
              <a:lnSpc>
                <a:spcPts val="2690"/>
              </a:lnSpc>
              <a:spcBef>
                <a:spcPts val="67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Recovery is complete in 50 % </a:t>
            </a:r>
            <a:r>
              <a:rPr sz="2800" dirty="0">
                <a:latin typeface="Arial"/>
                <a:cs typeface="Arial"/>
              </a:rPr>
              <a:t>patients </a:t>
            </a:r>
            <a:r>
              <a:rPr sz="2800" spc="-5" dirty="0">
                <a:latin typeface="Arial"/>
                <a:cs typeface="Arial"/>
              </a:rPr>
              <a:t>with </a:t>
            </a:r>
            <a:r>
              <a:rPr sz="2800" dirty="0">
                <a:latin typeface="Arial"/>
                <a:cs typeface="Arial"/>
              </a:rPr>
              <a:t>sciatic  </a:t>
            </a:r>
            <a:r>
              <a:rPr sz="2800" spc="-5" dirty="0">
                <a:latin typeface="Arial"/>
                <a:cs typeface="Arial"/>
              </a:rPr>
              <a:t>nerve </a:t>
            </a:r>
            <a:r>
              <a:rPr sz="2800" dirty="0">
                <a:latin typeface="Arial"/>
                <a:cs typeface="Arial"/>
              </a:rPr>
              <a:t>palsy associated </a:t>
            </a:r>
            <a:r>
              <a:rPr sz="2800" spc="-5" dirty="0">
                <a:latin typeface="Arial"/>
                <a:cs typeface="Arial"/>
              </a:rPr>
              <a:t>with </a:t>
            </a:r>
            <a:r>
              <a:rPr sz="2800" dirty="0">
                <a:latin typeface="Arial"/>
                <a:cs typeface="Arial"/>
              </a:rPr>
              <a:t>acetabular fractures  </a:t>
            </a:r>
            <a:r>
              <a:rPr sz="2800" spc="-5" dirty="0">
                <a:latin typeface="Arial"/>
                <a:cs typeface="Arial"/>
              </a:rPr>
              <a:t>and </a:t>
            </a:r>
            <a:r>
              <a:rPr sz="2800" dirty="0">
                <a:latin typeface="Arial"/>
                <a:cs typeface="Arial"/>
              </a:rPr>
              <a:t>posterior dislocation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hip</a:t>
            </a:r>
            <a:endParaRPr sz="2800">
              <a:latin typeface="Arial"/>
              <a:cs typeface="Arial"/>
            </a:endParaRPr>
          </a:p>
          <a:p>
            <a:pPr marL="396875" marR="423545" indent="-384810">
              <a:lnSpc>
                <a:spcPct val="80000"/>
              </a:lnSpc>
              <a:spcBef>
                <a:spcPts val="69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Heterotopic </a:t>
            </a:r>
            <a:r>
              <a:rPr sz="2800" dirty="0">
                <a:latin typeface="Arial"/>
                <a:cs typeface="Arial"/>
              </a:rPr>
              <a:t>ossification </a:t>
            </a:r>
            <a:r>
              <a:rPr sz="2800" spc="-5" dirty="0">
                <a:latin typeface="Arial"/>
                <a:cs typeface="Arial"/>
              </a:rPr>
              <a:t>can </a:t>
            </a:r>
            <a:r>
              <a:rPr sz="2800" dirty="0">
                <a:latin typeface="Arial"/>
                <a:cs typeface="Arial"/>
              </a:rPr>
              <a:t>occur </a:t>
            </a:r>
            <a:r>
              <a:rPr sz="2800" spc="-5" dirty="0">
                <a:latin typeface="Arial"/>
                <a:cs typeface="Arial"/>
              </a:rPr>
              <a:t>in </a:t>
            </a:r>
            <a:r>
              <a:rPr sz="2800" spc="5" dirty="0">
                <a:latin typeface="Arial"/>
                <a:cs typeface="Arial"/>
              </a:rPr>
              <a:t>25-30 </a:t>
            </a:r>
            <a:r>
              <a:rPr sz="2800" spc="-5" dirty="0">
                <a:latin typeface="Arial"/>
                <a:cs typeface="Arial"/>
              </a:rPr>
              <a:t>% of  cases of </a:t>
            </a:r>
            <a:r>
              <a:rPr sz="2800" dirty="0">
                <a:latin typeface="Arial"/>
                <a:cs typeface="Arial"/>
              </a:rPr>
              <a:t>posterior or extensile approaches for  displaced fractures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acetabulum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188163"/>
            <a:ext cx="8357870" cy="1197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20"/>
              </a:spcBef>
            </a:pPr>
            <a:r>
              <a:rPr sz="3600" dirty="0"/>
              <a:t>Criteria </a:t>
            </a:r>
            <a:r>
              <a:rPr sz="3600" spc="-5" dirty="0"/>
              <a:t>for </a:t>
            </a:r>
            <a:r>
              <a:rPr sz="3600" dirty="0"/>
              <a:t>non operative management</a:t>
            </a:r>
            <a:r>
              <a:rPr sz="3600" spc="-120" dirty="0"/>
              <a:t> </a:t>
            </a:r>
            <a:r>
              <a:rPr sz="3600" dirty="0"/>
              <a:t>of  acetabular fracture includes </a:t>
            </a:r>
            <a:r>
              <a:rPr sz="3600" spc="-5" dirty="0"/>
              <a:t>all </a:t>
            </a:r>
            <a:r>
              <a:rPr sz="3600" dirty="0"/>
              <a:t>except</a:t>
            </a:r>
            <a:r>
              <a:rPr sz="3600" spc="45" dirty="0"/>
              <a:t> </a:t>
            </a:r>
            <a:r>
              <a:rPr dirty="0"/>
              <a:t>: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72516" y="1581658"/>
            <a:ext cx="7018020" cy="425069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96875" marR="145415" indent="-384810">
              <a:lnSpc>
                <a:spcPts val="3030"/>
              </a:lnSpc>
              <a:spcBef>
                <a:spcPts val="47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Stability demonstrated by dynamic stress  </a:t>
            </a:r>
            <a:r>
              <a:rPr sz="2800" dirty="0">
                <a:latin typeface="Arial"/>
                <a:cs typeface="Arial"/>
              </a:rPr>
              <a:t>radiographs</a:t>
            </a:r>
            <a:endParaRPr sz="2800">
              <a:latin typeface="Arial"/>
              <a:cs typeface="Arial"/>
            </a:endParaRPr>
          </a:p>
          <a:p>
            <a:pPr marL="396875" indent="-384810">
              <a:lnSpc>
                <a:spcPct val="100000"/>
              </a:lnSpc>
              <a:spcBef>
                <a:spcPts val="29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Femoral head </a:t>
            </a:r>
            <a:r>
              <a:rPr sz="2800" dirty="0">
                <a:latin typeface="Arial"/>
                <a:cs typeface="Arial"/>
              </a:rPr>
              <a:t>subluxation of </a:t>
            </a:r>
            <a:r>
              <a:rPr sz="2800" spc="-5" dirty="0">
                <a:latin typeface="Arial"/>
                <a:cs typeface="Arial"/>
              </a:rPr>
              <a:t>3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mm</a:t>
            </a:r>
            <a:endParaRPr sz="2800">
              <a:latin typeface="Arial"/>
              <a:cs typeface="Arial"/>
            </a:endParaRPr>
          </a:p>
          <a:p>
            <a:pPr marL="396875" marR="640080" indent="-384810">
              <a:lnSpc>
                <a:spcPts val="3020"/>
              </a:lnSpc>
              <a:spcBef>
                <a:spcPts val="72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Congruence of femoral head with  </a:t>
            </a:r>
            <a:r>
              <a:rPr sz="2800" dirty="0">
                <a:latin typeface="Arial"/>
                <a:cs typeface="Arial"/>
              </a:rPr>
              <a:t>acetabular roof </a:t>
            </a:r>
            <a:r>
              <a:rPr sz="2800" spc="-5" dirty="0">
                <a:latin typeface="Arial"/>
                <a:cs typeface="Arial"/>
              </a:rPr>
              <a:t>on AP </a:t>
            </a:r>
            <a:r>
              <a:rPr sz="2800" dirty="0">
                <a:latin typeface="Arial"/>
                <a:cs typeface="Arial"/>
              </a:rPr>
              <a:t>and judet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views</a:t>
            </a:r>
            <a:endParaRPr sz="2800">
              <a:latin typeface="Arial"/>
              <a:cs typeface="Arial"/>
            </a:endParaRPr>
          </a:p>
          <a:p>
            <a:pPr marL="396875" marR="163195" indent="-384810">
              <a:lnSpc>
                <a:spcPts val="3020"/>
              </a:lnSpc>
              <a:spcBef>
                <a:spcPts val="68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Roof arc measurement of greater than or  equal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45</a:t>
            </a:r>
            <a:endParaRPr sz="2800">
              <a:latin typeface="Arial"/>
              <a:cs typeface="Arial"/>
            </a:endParaRPr>
          </a:p>
          <a:p>
            <a:pPr marL="396875" marR="5080" indent="-384810">
              <a:lnSpc>
                <a:spcPct val="90000"/>
              </a:lnSpc>
              <a:spcBef>
                <a:spcPts val="630"/>
              </a:spcBef>
              <a:buClr>
                <a:srgbClr val="6D9FAF"/>
              </a:buClr>
              <a:buSzPct val="80357"/>
              <a:buChar char=""/>
              <a:tabLst>
                <a:tab pos="396875" algn="l"/>
                <a:tab pos="397510" algn="l"/>
              </a:tabLst>
            </a:pPr>
            <a:r>
              <a:rPr sz="2800" spc="-5" dirty="0">
                <a:latin typeface="Arial"/>
                <a:cs typeface="Arial"/>
              </a:rPr>
              <a:t>Acetabular articular </a:t>
            </a:r>
            <a:r>
              <a:rPr sz="2800" dirty="0">
                <a:latin typeface="Arial"/>
                <a:cs typeface="Arial"/>
              </a:rPr>
              <a:t>surface </a:t>
            </a:r>
            <a:r>
              <a:rPr sz="2800" spc="-5" dirty="0">
                <a:latin typeface="Arial"/>
                <a:cs typeface="Arial"/>
              </a:rPr>
              <a:t>is </a:t>
            </a:r>
            <a:r>
              <a:rPr sz="2800" dirty="0">
                <a:latin typeface="Arial"/>
                <a:cs typeface="Arial"/>
              </a:rPr>
              <a:t>intact </a:t>
            </a:r>
            <a:r>
              <a:rPr sz="2800" spc="-5" dirty="0">
                <a:latin typeface="Arial"/>
                <a:cs typeface="Arial"/>
              </a:rPr>
              <a:t>in the  </a:t>
            </a:r>
            <a:r>
              <a:rPr sz="2800" dirty="0">
                <a:latin typeface="Arial"/>
                <a:cs typeface="Arial"/>
              </a:rPr>
              <a:t>superior </a:t>
            </a:r>
            <a:r>
              <a:rPr sz="2800" spc="-5" dirty="0">
                <a:latin typeface="Arial"/>
                <a:cs typeface="Arial"/>
              </a:rPr>
              <a:t>10 mm of the </a:t>
            </a:r>
            <a:r>
              <a:rPr sz="2800" dirty="0">
                <a:latin typeface="Arial"/>
                <a:cs typeface="Arial"/>
              </a:rPr>
              <a:t>joint </a:t>
            </a:r>
            <a:r>
              <a:rPr sz="2800" spc="-5" dirty="0">
                <a:latin typeface="Arial"/>
                <a:cs typeface="Arial"/>
              </a:rPr>
              <a:t>on CT  evaluation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2245</Words>
  <Application>Microsoft Office PowerPoint</Application>
  <PresentationFormat>On-screen Show (4:3)</PresentationFormat>
  <Paragraphs>399</Paragraphs>
  <Slides>85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Office Theme</vt:lpstr>
      <vt:lpstr>Acetabular Fracture</vt:lpstr>
      <vt:lpstr>Introduction</vt:lpstr>
      <vt:lpstr>Anatomy</vt:lpstr>
      <vt:lpstr>Anatomy</vt:lpstr>
      <vt:lpstr>Column theory of Judet and</vt:lpstr>
      <vt:lpstr>Anatomy</vt:lpstr>
      <vt:lpstr>PowerPoint Presentation</vt:lpstr>
      <vt:lpstr>Neurovascular structure</vt:lpstr>
      <vt:lpstr>PowerPoint Presentation</vt:lpstr>
      <vt:lpstr>The classification of acetabular  fracture</vt:lpstr>
      <vt:lpstr> Associated # 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Comprehensive  classification</vt:lpstr>
      <vt:lpstr>Comprehensive  classification</vt:lpstr>
      <vt:lpstr>Comprehensive  classification</vt:lpstr>
      <vt:lpstr>Mechanisms of Injury for  Acetabulum Fractures</vt:lpstr>
      <vt:lpstr>Type of # depends upon position of  femoral head in acetabulum and  magnitude of force</vt:lpstr>
      <vt:lpstr>Signs and symptoms</vt:lpstr>
      <vt:lpstr>Signs and symptoms</vt:lpstr>
      <vt:lpstr>Radiographic Evaluation</vt:lpstr>
      <vt:lpstr>Landmarks of standard AP  radiograph</vt:lpstr>
      <vt:lpstr>PowerPoint Presentation</vt:lpstr>
      <vt:lpstr>Obturator oblique view</vt:lpstr>
      <vt:lpstr>Iliac oblique view</vt:lpstr>
      <vt:lpstr>CT scan</vt:lpstr>
      <vt:lpstr>PowerPoint Presentation</vt:lpstr>
      <vt:lpstr>3-D CT</vt:lpstr>
      <vt:lpstr>Management</vt:lpstr>
      <vt:lpstr>Management</vt:lpstr>
      <vt:lpstr>Management</vt:lpstr>
      <vt:lpstr>Patients factors</vt:lpstr>
      <vt:lpstr>Non-operative Indications</vt:lpstr>
      <vt:lpstr>PowerPoint Presentation</vt:lpstr>
      <vt:lpstr>Morel Lavalle lesion</vt:lpstr>
      <vt:lpstr>Non operative Treatment</vt:lpstr>
      <vt:lpstr>Operative Treatment</vt:lpstr>
      <vt:lpstr>Instability</vt:lpstr>
      <vt:lpstr>Incongruity</vt:lpstr>
      <vt:lpstr>Roof arc angle</vt:lpstr>
      <vt:lpstr>PowerPoint Presentation</vt:lpstr>
      <vt:lpstr>PowerPoint Presentation</vt:lpstr>
      <vt:lpstr>Operative Indications</vt:lpstr>
      <vt:lpstr>Timing of surgery</vt:lpstr>
      <vt:lpstr>Indications for Emergency  ORIF</vt:lpstr>
      <vt:lpstr>Surgical Approaches</vt:lpstr>
      <vt:lpstr>Surgical approaches</vt:lpstr>
      <vt:lpstr>Kocher-Langenbeck  approach</vt:lpstr>
      <vt:lpstr>PowerPoint Presentation</vt:lpstr>
      <vt:lpstr>PowerPoint Presentation</vt:lpstr>
      <vt:lpstr>Ilioinguinal approach</vt:lpstr>
      <vt:lpstr>Ilioinguinal approach</vt:lpstr>
      <vt:lpstr>Extended Iliofemoral approach</vt:lpstr>
      <vt:lpstr>Extended Iliofemoral approach</vt:lpstr>
      <vt:lpstr>Modified Stoppa Approach</vt:lpstr>
      <vt:lpstr>Modified Stoppa approach</vt:lpstr>
      <vt:lpstr>Treatment of specific fracture  pattern</vt:lpstr>
      <vt:lpstr>Treatment of specific fracture  pattern</vt:lpstr>
      <vt:lpstr>Treatment of specific fracture  pattern</vt:lpstr>
      <vt:lpstr>Treatment of specific fracture  pattern</vt:lpstr>
      <vt:lpstr>Treatment of specific fracture  pattern</vt:lpstr>
      <vt:lpstr>Standard surgical approaches  for each fracture pattern</vt:lpstr>
      <vt:lpstr>Methods of Reduction</vt:lpstr>
      <vt:lpstr>PowerPoint Presentation</vt:lpstr>
      <vt:lpstr>PowerPoint Presentation</vt:lpstr>
      <vt:lpstr>PowerPoint Presentation</vt:lpstr>
      <vt:lpstr>Post operative care</vt:lpstr>
      <vt:lpstr>Complications</vt:lpstr>
      <vt:lpstr>Complications</vt:lpstr>
      <vt:lpstr>Complications</vt:lpstr>
      <vt:lpstr>Complications</vt:lpstr>
      <vt:lpstr>Complications</vt:lpstr>
      <vt:lpstr>Complications</vt:lpstr>
      <vt:lpstr>Conclusion</vt:lpstr>
      <vt:lpstr>Conclusion</vt:lpstr>
      <vt:lpstr>PowerPoint Presentation</vt:lpstr>
      <vt:lpstr>Which sign is this ?</vt:lpstr>
      <vt:lpstr>Which of th following statement  are true ?</vt:lpstr>
      <vt:lpstr>Criteria for non operative management of  acetabular fracture includes all except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Acetabular Fracture</dc:title>
  <dc:creator>ortho office</dc:creator>
  <cp:lastModifiedBy>ortho office</cp:lastModifiedBy>
  <cp:revision>2</cp:revision>
  <dcterms:created xsi:type="dcterms:W3CDTF">2021-08-26T12:50:04Z</dcterms:created>
  <dcterms:modified xsi:type="dcterms:W3CDTF">2024-02-17T03:47:51Z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2021-08-26T00:00:00Z</vt:filetime>
  </property>
</Properties>
</file>