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doc" ContentType="application/msword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5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9" r:id="rId17"/>
    <p:sldId id="280" r:id="rId18"/>
    <p:sldId id="281" r:id="rId19"/>
    <p:sldId id="282" r:id="rId20"/>
    <p:sldId id="283" r:id="rId21"/>
    <p:sldId id="284" r:id="rId22"/>
    <p:sldId id="285" r:id="rId23"/>
    <p:sldId id="286" r:id="rId24"/>
    <p:sldId id="287" r:id="rId25"/>
    <p:sldId id="288" r:id="rId26"/>
    <p:sldId id="289" r:id="rId27"/>
    <p:sldId id="290" r:id="rId28"/>
    <p:sldId id="291" r:id="rId29"/>
    <p:sldId id="292" r:id="rId30"/>
    <p:sldId id="293" r:id="rId31"/>
    <p:sldId id="294" r:id="rId32"/>
    <p:sldId id="295" r:id="rId33"/>
    <p:sldId id="296" r:id="rId34"/>
    <p:sldId id="297" r:id="rId35"/>
    <p:sldId id="298" r:id="rId36"/>
    <p:sldId id="299" r:id="rId37"/>
    <p:sldId id="300" r:id="rId38"/>
    <p:sldId id="301" r:id="rId39"/>
    <p:sldId id="302" r:id="rId40"/>
    <p:sldId id="303" r:id="rId41"/>
    <p:sldId id="304" r:id="rId42"/>
    <p:sldId id="305" r:id="rId43"/>
    <p:sldId id="306" r:id="rId44"/>
    <p:sldId id="307" r:id="rId45"/>
    <p:sldId id="308" r:id="rId46"/>
    <p:sldId id="309" r:id="rId47"/>
    <p:sldId id="310" r:id="rId48"/>
    <p:sldId id="311" r:id="rId49"/>
    <p:sldId id="312" r:id="rId50"/>
    <p:sldId id="313" r:id="rId51"/>
    <p:sldId id="314" r:id="rId52"/>
    <p:sldId id="315" r:id="rId53"/>
    <p:sldId id="316" r:id="rId54"/>
    <p:sldId id="317" r:id="rId5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3C2EB7-2A8A-4531-97EA-E4CF7B96E841}" type="datetimeFigureOut">
              <a:rPr lang="en-IN" smtClean="0"/>
              <a:pPr/>
              <a:t>10-07-2020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13B772-0D9D-4BFA-A70C-D02B31A8934C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8D50D-3282-43F3-9266-87976BB010E4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559177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IN" smtClean="0"/>
              <a:t>Monitoring the weight is helpful in diagnosing malnutrition at early stage</a:t>
            </a:r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1A02397-1838-413B-BF04-D340DEBB2C5D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36199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13B772-0D9D-4BFA-A70C-D02B31A8934C}" type="slidenum">
              <a:rPr lang="en-IN" smtClean="0"/>
              <a:pPr/>
              <a:t>12</a:t>
            </a:fld>
            <a:endParaRPr lang="en-I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F1B2770-2A28-46C6-A0A8-EFEFB73DA518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078968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13B772-0D9D-4BFA-A70C-D02B31A8934C}" type="slidenum">
              <a:rPr lang="en-IN" smtClean="0"/>
              <a:pPr/>
              <a:t>22</a:t>
            </a:fld>
            <a:endParaRPr lang="en-I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13B772-0D9D-4BFA-A70C-D02B31A8934C}" type="slidenum">
              <a:rPr lang="en-IN" smtClean="0"/>
              <a:pPr/>
              <a:t>42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EEF5C-1D4F-4AB3-A040-C57AF3E76058}" type="datetimeFigureOut">
              <a:rPr lang="en-IN" smtClean="0"/>
              <a:pPr/>
              <a:t>10-07-2020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6E520-414F-4342-A8E1-0C8E763BBE2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EEF5C-1D4F-4AB3-A040-C57AF3E76058}" type="datetimeFigureOut">
              <a:rPr lang="en-IN" smtClean="0"/>
              <a:pPr/>
              <a:t>10-07-2020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6E520-414F-4342-A8E1-0C8E763BBE2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EEF5C-1D4F-4AB3-A040-C57AF3E76058}" type="datetimeFigureOut">
              <a:rPr lang="en-IN" smtClean="0"/>
              <a:pPr/>
              <a:t>10-07-2020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6E520-414F-4342-A8E1-0C8E763BBE2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EEF5C-1D4F-4AB3-A040-C57AF3E76058}" type="datetimeFigureOut">
              <a:rPr lang="en-IN" smtClean="0"/>
              <a:pPr/>
              <a:t>10-07-2020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6E520-414F-4342-A8E1-0C8E763BBE2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EEF5C-1D4F-4AB3-A040-C57AF3E76058}" type="datetimeFigureOut">
              <a:rPr lang="en-IN" smtClean="0"/>
              <a:pPr/>
              <a:t>10-07-2020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6E520-414F-4342-A8E1-0C8E763BBE2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EEF5C-1D4F-4AB3-A040-C57AF3E76058}" type="datetimeFigureOut">
              <a:rPr lang="en-IN" smtClean="0"/>
              <a:pPr/>
              <a:t>10-07-2020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6E520-414F-4342-A8E1-0C8E763BBE2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EEF5C-1D4F-4AB3-A040-C57AF3E76058}" type="datetimeFigureOut">
              <a:rPr lang="en-IN" smtClean="0"/>
              <a:pPr/>
              <a:t>10-07-2020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6E520-414F-4342-A8E1-0C8E763BBE2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EEF5C-1D4F-4AB3-A040-C57AF3E76058}" type="datetimeFigureOut">
              <a:rPr lang="en-IN" smtClean="0"/>
              <a:pPr/>
              <a:t>10-07-2020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6E520-414F-4342-A8E1-0C8E763BBE2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EEF5C-1D4F-4AB3-A040-C57AF3E76058}" type="datetimeFigureOut">
              <a:rPr lang="en-IN" smtClean="0"/>
              <a:pPr/>
              <a:t>10-07-2020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6E520-414F-4342-A8E1-0C8E763BBE2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EEF5C-1D4F-4AB3-A040-C57AF3E76058}" type="datetimeFigureOut">
              <a:rPr lang="en-IN" smtClean="0"/>
              <a:pPr/>
              <a:t>10-07-2020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6E520-414F-4342-A8E1-0C8E763BBE2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EEF5C-1D4F-4AB3-A040-C57AF3E76058}" type="datetimeFigureOut">
              <a:rPr lang="en-IN" smtClean="0"/>
              <a:pPr/>
              <a:t>10-07-2020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6E520-414F-4342-A8E1-0C8E763BBE2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3EEF5C-1D4F-4AB3-A040-C57AF3E76058}" type="datetimeFigureOut">
              <a:rPr lang="en-IN" smtClean="0"/>
              <a:pPr/>
              <a:t>10-07-2020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56E520-414F-4342-A8E1-0C8E763BBE28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Microsoft_Office_Word_97_-_2003_Document1.doc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2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4" name="Rectangle 166"/>
          <p:cNvSpPr>
            <a:spLocks noGrp="1" noChangeArrowheads="1"/>
          </p:cNvSpPr>
          <p:nvPr>
            <p:ph type="subTitle" idx="1"/>
          </p:nvPr>
        </p:nvSpPr>
        <p:spPr>
          <a:xfrm>
            <a:off x="1835150" y="642918"/>
            <a:ext cx="5256213" cy="550863"/>
          </a:xfrm>
        </p:spPr>
        <p:txBody>
          <a:bodyPr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>
              <a:lnSpc>
                <a:spcPct val="90000"/>
              </a:lnSpc>
            </a:pPr>
            <a:r>
              <a:rPr lang="es-ES" sz="4400" b="1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Family</a:t>
            </a:r>
            <a:r>
              <a:rPr lang="es-ES" sz="4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4400" b="1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Study</a:t>
            </a:r>
            <a:endParaRPr lang="es-ES" sz="4400" b="1" dirty="0">
              <a:ln w="11430"/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17" name="Rectangle 169"/>
          <p:cNvSpPr>
            <a:spLocks noChangeArrowheads="1"/>
          </p:cNvSpPr>
          <p:nvPr/>
        </p:nvSpPr>
        <p:spPr bwMode="auto">
          <a:xfrm>
            <a:off x="1908175" y="5357826"/>
            <a:ext cx="6021411" cy="1311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es-ES" sz="3200" b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By</a:t>
            </a:r>
          </a:p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es-ES" sz="3200" b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Dr. </a:t>
            </a:r>
            <a:r>
              <a:rPr lang="es-ES" sz="3200" b="1" dirty="0" err="1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Swati</a:t>
            </a:r>
            <a:r>
              <a:rPr lang="es-ES" sz="3200" b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3200" b="1" dirty="0" err="1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Khan</a:t>
            </a:r>
            <a:r>
              <a:rPr lang="es-ES" sz="3200" b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lnSpc>
                <a:spcPct val="90000"/>
              </a:lnSpc>
              <a:spcBef>
                <a:spcPct val="20000"/>
              </a:spcBef>
            </a:pPr>
            <a:endParaRPr lang="es-ES" sz="2000" b="1" dirty="0" smtClean="0">
              <a:solidFill>
                <a:srgbClr val="003366"/>
              </a:solidFill>
            </a:endParaRPr>
          </a:p>
        </p:txBody>
      </p:sp>
      <p:pic>
        <p:nvPicPr>
          <p:cNvPr id="14337" name="Picture 1" descr="G:\80e00bd5d46b05353c6d962b51a4cb9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1628800"/>
            <a:ext cx="4968552" cy="3044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LEARNING OBJECTIVES </a:t>
            </a:r>
            <a:endParaRPr lang="en-US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853135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 know about physical &amp; social environment of family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 know regarding salient features of Index case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 know about health interventions that can be done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-24"/>
            <a:ext cx="8572560" cy="857256"/>
          </a:xfrm>
        </p:spPr>
        <p:txBody>
          <a:bodyPr/>
          <a:lstStyle/>
          <a:p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FAMILY BIODATA (HOUSE NO – 137) </a:t>
            </a:r>
            <a:endParaRPr lang="en-US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2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714356"/>
            <a:ext cx="8229600" cy="1500198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Religion – Hindu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Caste – Schedule Caste (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hobi)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Type of Family – Nuclear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494365483"/>
              </p:ext>
            </p:extLst>
          </p:nvPr>
        </p:nvGraphicFramePr>
        <p:xfrm>
          <a:off x="494439" y="2071678"/>
          <a:ext cx="8435279" cy="4629134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1934421"/>
                <a:gridCol w="1500198"/>
                <a:gridCol w="1143008"/>
                <a:gridCol w="1214446"/>
                <a:gridCol w="1285884"/>
                <a:gridCol w="1357322"/>
              </a:tblGrid>
              <a:tr h="909545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Name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Relationship with HOF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Age/sex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Marital status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Education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Occupation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</a:tcPr>
                </a:tc>
              </a:tr>
              <a:tr h="598937">
                <a:tc>
                  <a:txBody>
                    <a:bodyPr/>
                    <a:lstStyle/>
                    <a:p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Joga</a:t>
                      </a:r>
                      <a:r>
                        <a:rPr lang="en-US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Singh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Self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40 yrs/M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Married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Illiterate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Farmer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</a:tcPr>
                </a:tc>
              </a:tr>
              <a:tr h="598937">
                <a:tc>
                  <a:txBody>
                    <a:bodyPr/>
                    <a:lstStyle/>
                    <a:p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Rajwinder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Kumari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Wife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33 yrs/F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Married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r>
                        <a:rPr lang="en-US" sz="16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th</a:t>
                      </a:r>
                      <a:r>
                        <a:rPr lang="en-US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Class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Housewife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</a:tcPr>
                </a:tc>
              </a:tr>
              <a:tr h="598937">
                <a:tc>
                  <a:txBody>
                    <a:bodyPr/>
                    <a:lstStyle/>
                    <a:p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Sandeep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Kumari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Daughter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12yrs/F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Unmarried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r>
                        <a:rPr lang="en-US" sz="16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th</a:t>
                      </a:r>
                      <a:r>
                        <a:rPr lang="en-US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Class</a:t>
                      </a:r>
                      <a:endParaRPr lang="en-US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Student 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</a:tcPr>
                </a:tc>
              </a:tr>
              <a:tr h="640926">
                <a:tc>
                  <a:txBody>
                    <a:bodyPr/>
                    <a:lstStyle/>
                    <a:p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Sajan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Singh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Son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r>
                        <a:rPr lang="en-US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yrs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/M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Unmarried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r>
                        <a:rPr lang="en-US" sz="16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th</a:t>
                      </a:r>
                      <a:r>
                        <a:rPr lang="en-US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Class</a:t>
                      </a:r>
                      <a:endParaRPr lang="en-US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smtClean="0">
                          <a:latin typeface="Times New Roman" pitchFamily="18" charset="0"/>
                          <a:cs typeface="Times New Roman" pitchFamily="18" charset="0"/>
                        </a:rPr>
                        <a:t>Student 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</a:tcPr>
                </a:tc>
              </a:tr>
              <a:tr h="640926">
                <a:tc>
                  <a:txBody>
                    <a:bodyPr/>
                    <a:lstStyle/>
                    <a:p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Shammi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Kumari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Daughter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5 yrs/F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Unmarried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r>
                        <a:rPr lang="en-US" sz="16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th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en-US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Class</a:t>
                      </a:r>
                      <a:endParaRPr lang="en-US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smtClean="0">
                          <a:latin typeface="Times New Roman" pitchFamily="18" charset="0"/>
                          <a:cs typeface="Times New Roman" pitchFamily="18" charset="0"/>
                        </a:rPr>
                        <a:t>Student 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</a:tcPr>
                </a:tc>
              </a:tr>
              <a:tr h="640926">
                <a:tc>
                  <a:txBody>
                    <a:bodyPr/>
                    <a:lstStyle/>
                    <a:p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Charanjit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Singh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Son 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2 </a:t>
                      </a:r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yrs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/M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Unmarried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en-US" sz="16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st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en-US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Class</a:t>
                      </a:r>
                      <a:endParaRPr lang="en-US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Student 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r>
              <a:rPr lang="en-US" b="1" u="sng" dirty="0" smtClean="0">
                <a:latin typeface="Times New Roman" pitchFamily="18" charset="0"/>
                <a:cs typeface="Times New Roman" pitchFamily="18" charset="0"/>
              </a:rPr>
              <a:t>Salient Features </a:t>
            </a:r>
            <a:endParaRPr lang="en-US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28794" y="1142984"/>
            <a:ext cx="6758006" cy="4983179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SE status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1" algn="just">
              <a:buFont typeface="Wingdings" pitchFamily="2" charset="2"/>
              <a:buChar char="Ø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KS scale – Upper lower (10)</a:t>
            </a:r>
          </a:p>
          <a:p>
            <a:pPr lvl="1" algn="just">
              <a:buFont typeface="Wingdings" pitchFamily="2" charset="2"/>
              <a:buChar char="Ø"/>
            </a:pP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Physical Environment</a:t>
            </a:r>
          </a:p>
          <a:p>
            <a:pPr lvl="1" algn="just">
              <a:buFont typeface="Wingdings" pitchFamily="2" charset="2"/>
              <a:buChar char="Ø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House –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katcha–pacca</a:t>
            </a: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buFont typeface="Wingdings" pitchFamily="2" charset="2"/>
              <a:buChar char="Ø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Kitchen – Separate &amp; Closed (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use Cow Dung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lvl="1" algn="just">
              <a:buFont typeface="Wingdings" pitchFamily="2" charset="2"/>
              <a:buChar char="Ø"/>
            </a:pP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No cross ventilation</a:t>
            </a:r>
          </a:p>
          <a:p>
            <a:pPr lvl="1" algn="just">
              <a:buFont typeface="Wingdings" pitchFamily="2" charset="2"/>
              <a:buChar char="Ø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Insect breeding places 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Present</a:t>
            </a:r>
          </a:p>
        </p:txBody>
      </p:sp>
      <p:pic>
        <p:nvPicPr>
          <p:cNvPr id="11265" name="Picture 1" descr="G:\80e00bd5d46b05353c6d962b51a4cb9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581128"/>
            <a:ext cx="2123728" cy="22768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285728"/>
            <a:ext cx="8605620" cy="6572272"/>
          </a:xfrm>
        </p:spPr>
        <p:txBody>
          <a:bodyPr>
            <a:normAutofit fontScale="92500" lnSpcReduction="10000"/>
          </a:bodyPr>
          <a:lstStyle/>
          <a:p>
            <a:pPr lvl="1" algn="just">
              <a:buFont typeface="Wingdings" pitchFamily="2" charset="2"/>
              <a:buChar char="Ø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Over Crowding </a:t>
            </a:r>
          </a:p>
          <a:p>
            <a:pPr lvl="2" algn="just">
              <a:buFont typeface="Wingdings" pitchFamily="2" charset="2"/>
              <a:buChar char="ü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Person per room – 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Present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( 2 rooms)</a:t>
            </a:r>
          </a:p>
          <a:p>
            <a:pPr lvl="2" algn="just">
              <a:buFont typeface="Wingdings" pitchFamily="2" charset="2"/>
              <a:buChar char="ü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Floor Space – 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Present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( total floor area – 270 square feet)</a:t>
            </a:r>
          </a:p>
          <a:p>
            <a:pPr lvl="2" algn="just">
              <a:buFont typeface="Wingdings" pitchFamily="2" charset="2"/>
              <a:buChar char="ü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Sex separation – 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Present</a:t>
            </a:r>
            <a:endParaRPr lang="en-US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  Water </a:t>
            </a:r>
          </a:p>
          <a:p>
            <a:pPr lvl="1" algn="just">
              <a:buFont typeface="Wingdings" pitchFamily="2" charset="2"/>
              <a:buChar char="Ø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Submersible pump (Depth – 120 meters)</a:t>
            </a:r>
          </a:p>
          <a:p>
            <a:pPr lvl="1" algn="just">
              <a:buFont typeface="Wingdings" pitchFamily="2" charset="2"/>
              <a:buChar char="Ø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Contamination Source – 500 meters (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Chappar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just">
              <a:buFont typeface="Arial" pitchFamily="34" charset="0"/>
              <a:buChar char="•"/>
            </a:pP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  Sanitation </a:t>
            </a:r>
          </a:p>
          <a:p>
            <a:pPr lvl="1" algn="just">
              <a:buFont typeface="Wingdings" pitchFamily="2" charset="2"/>
              <a:buChar char="Ø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Toilets – 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Absent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(open defecation)</a:t>
            </a:r>
          </a:p>
          <a:p>
            <a:pPr lvl="1" algn="just">
              <a:buFont typeface="Wingdings" pitchFamily="2" charset="2"/>
              <a:buChar char="Ø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Cattles – 1, cow shed present (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10 m away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lvl="1" algn="just">
              <a:buFont typeface="Wingdings" pitchFamily="2" charset="2"/>
              <a:buChar char="Ø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Waste disposal - 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Rudi</a:t>
            </a:r>
          </a:p>
          <a:p>
            <a:pPr algn="just"/>
            <a:endParaRPr lang="en-US" sz="24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INDEX CASE UNDER 5</a:t>
            </a:r>
            <a:endParaRPr lang="en-US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4978" y="980728"/>
            <a:ext cx="8229600" cy="4525963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Demographic details</a:t>
            </a:r>
          </a:p>
          <a:p>
            <a:pPr lvl="1">
              <a:buFont typeface="Wingdings" pitchFamily="2" charset="2"/>
              <a:buChar char="Ø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Name, Age, Sex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Birth History</a:t>
            </a:r>
          </a:p>
          <a:p>
            <a:pPr lvl="1">
              <a:buFont typeface="Wingdings" pitchFamily="2" charset="2"/>
              <a:buChar char="Ø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Date of Birth</a:t>
            </a:r>
          </a:p>
          <a:p>
            <a:pPr lvl="1">
              <a:buFont typeface="Wingdings" pitchFamily="2" charset="2"/>
              <a:buChar char="Ø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Place :  Institutional / home</a:t>
            </a:r>
          </a:p>
          <a:p>
            <a:pPr lvl="1">
              <a:buFont typeface="Wingdings" pitchFamily="2" charset="2"/>
              <a:buChar char="Ø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Delivery done by: Skilled / Unskilled</a:t>
            </a:r>
          </a:p>
          <a:p>
            <a:pPr lvl="1">
              <a:buFont typeface="Wingdings" pitchFamily="2" charset="2"/>
              <a:buChar char="Ø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Type of delivery : Normal Vaginal / Assisted Vaginal / Caesarian 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7" name="Picture 1" descr="G:\80e00bd5d46b05353c6d962b51a4cb9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8" y="908720"/>
            <a:ext cx="2699792" cy="23042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4866287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NUTRITIONAL ASSESSMENT</a:t>
            </a:r>
            <a:endParaRPr lang="en-US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Dietary Assessment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Anthropometry</a:t>
            </a:r>
          </a:p>
          <a:p>
            <a:pPr marL="914400" lvl="1" indent="-514350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Growth Chart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Developmental milestone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3" name="Picture 1" descr="G:\80e00bd5d46b05353c6d962b51a4cb9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4437112"/>
            <a:ext cx="3059832" cy="24208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3512643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DIETARY SURVEY</a:t>
            </a:r>
            <a:endParaRPr lang="en-US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Less than 6 months</a:t>
            </a:r>
          </a:p>
          <a:p>
            <a:pPr lvl="1">
              <a:buFont typeface="Wingdings" pitchFamily="2" charset="2"/>
              <a:buChar char="Ø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Taking mother milk</a:t>
            </a:r>
          </a:p>
          <a:p>
            <a:pPr lvl="1">
              <a:buFont typeface="Wingdings" pitchFamily="2" charset="2"/>
              <a:buChar char="Ø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Initiation of breast feeding: time after birth</a:t>
            </a:r>
          </a:p>
          <a:p>
            <a:pPr lvl="1">
              <a:buFont typeface="Wingdings" pitchFamily="2" charset="2"/>
              <a:buChar char="Ø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Type of breast feeding: Exclusive / complementary</a:t>
            </a:r>
          </a:p>
          <a:p>
            <a:pPr lvl="1">
              <a:buFont typeface="Wingdings" pitchFamily="2" charset="2"/>
              <a:buChar char="Ø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Attachment, positioning, suckling, number of breast feeding</a:t>
            </a:r>
          </a:p>
          <a:p>
            <a:pPr lvl="1">
              <a:buFont typeface="Wingdings" pitchFamily="2" charset="2"/>
              <a:buChar char="Ø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Urine output / stool output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pic>
        <p:nvPicPr>
          <p:cNvPr id="7169" name="Picture 1" descr="G:\80e00bd5d46b05353c6d962b51a4cb9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2240" y="1124744"/>
            <a:ext cx="2411760" cy="172819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5135412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DIETARY SURVEY</a:t>
            </a:r>
            <a:endParaRPr lang="en-US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More than 6 months</a:t>
            </a:r>
          </a:p>
          <a:p>
            <a:pPr lvl="1">
              <a:buFont typeface="Wingdings" pitchFamily="2" charset="2"/>
              <a:buChar char="Ø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Start of complementary feeding</a:t>
            </a:r>
          </a:p>
          <a:p>
            <a:pPr lvl="1">
              <a:buFont typeface="Wingdings" pitchFamily="2" charset="2"/>
              <a:buChar char="Ø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Type of complementary feeding</a:t>
            </a:r>
          </a:p>
          <a:p>
            <a:pPr lvl="1">
              <a:buFont typeface="Wingdings" pitchFamily="2" charset="2"/>
              <a:buChar char="Ø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Continuation of breast feeding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dirty="0"/>
          </a:p>
        </p:txBody>
      </p:sp>
      <p:pic>
        <p:nvPicPr>
          <p:cNvPr id="6145" name="Picture 1" descr="G:\80e00bd5d46b05353c6d962b51a4cb9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8" y="4725144"/>
            <a:ext cx="2699792" cy="21328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4103679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3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ASSESSMENT OF NUTRITIONAL STATUS 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ANTHROPOMETRY</a:t>
            </a:r>
            <a:endParaRPr lang="en-US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990600"/>
            <a:ext cx="7859216" cy="586740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sz="2800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Age Dependent parameters </a:t>
            </a:r>
          </a:p>
          <a:p>
            <a:pPr lvl="1" algn="just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Weight</a:t>
            </a:r>
            <a:endParaRPr lang="en-US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algn="just">
              <a:buFont typeface="Wingdings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Height or length(for Infants)</a:t>
            </a:r>
          </a:p>
          <a:p>
            <a:pPr lvl="1" algn="just">
              <a:buFont typeface="Wingdings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Head circumference</a:t>
            </a:r>
          </a:p>
          <a:p>
            <a:pPr lvl="1" algn="just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Chest circumference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800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Age Independent parameters </a:t>
            </a:r>
          </a:p>
          <a:p>
            <a:pPr lvl="1" algn="just">
              <a:buFont typeface="Wingdings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Mid upper arm circumference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Hip circumference</a:t>
            </a:r>
          </a:p>
          <a:p>
            <a:pPr lvl="1" algn="just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Waist circumference</a:t>
            </a:r>
          </a:p>
          <a:p>
            <a:pPr lvl="1" algn="just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Skin fold thickness</a:t>
            </a:r>
          </a:p>
          <a:p>
            <a:pPr lvl="1" algn="just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Weight to height ratio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1" name="Picture 1" descr="G:\80e00bd5d46b05353c6d962b51a4cb9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4208" y="4725144"/>
            <a:ext cx="2699792" cy="21328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02980370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458200" cy="8382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WEIGHT </a:t>
            </a:r>
            <a:endParaRPr lang="en-US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3" name="Content Placeholder 2"/>
          <p:cNvSpPr>
            <a:spLocks noGrp="1"/>
          </p:cNvSpPr>
          <p:nvPr>
            <p:ph sz="half" idx="4294967295"/>
          </p:nvPr>
        </p:nvSpPr>
        <p:spPr>
          <a:xfrm>
            <a:off x="304800" y="685800"/>
            <a:ext cx="8229600" cy="5502275"/>
          </a:xfrm>
        </p:spPr>
        <p:txBody>
          <a:bodyPr/>
          <a:lstStyle/>
          <a:p>
            <a:pPr eaLnBrk="1" hangingPunct="1">
              <a:buFont typeface="Wingdings" pitchFamily="2" charset="2"/>
              <a:buChar char="Ø"/>
            </a:pPr>
            <a:r>
              <a:rPr lang="en-US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Most reliable criteria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of assessment of health and nutritional status of children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 weight can be recorded using a :</a:t>
            </a:r>
          </a:p>
          <a:p>
            <a:pPr lvl="1" indent="-282575" eaLnBrk="1" hangingPunct="1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Beam type weighing balance</a:t>
            </a:r>
          </a:p>
          <a:p>
            <a:pPr lvl="1" indent="-282575" eaLnBrk="1" hangingPunct="1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Electronic weighing scales for infants and children</a:t>
            </a:r>
          </a:p>
          <a:p>
            <a:pPr lvl="1" indent="-282575" eaLnBrk="1" hangingPunct="1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Bathroom type of mechanical scale (very unreliable)</a:t>
            </a:r>
          </a:p>
          <a:p>
            <a:pPr lvl="1" indent="-282575" eaLnBrk="1" hangingPunct="1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Salter spring machine (in field conditions) </a:t>
            </a:r>
          </a:p>
        </p:txBody>
      </p:sp>
      <p:pic>
        <p:nvPicPr>
          <p:cNvPr id="5124" name="Picture 4" descr="G:\anthropometry\babay scal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5153025"/>
            <a:ext cx="3086100" cy="168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5" descr="G:\anthropometry\Equinox-BR9201-Mechanical-Bathroom-Weighing-Scale-Equinox-BR-9201-1343963152jTayq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8550" y="5153025"/>
            <a:ext cx="1676400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Picture 6" descr="G:\anthropometry\baby-weighing-scale-salter-typ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1200" y="5153025"/>
            <a:ext cx="1676400" cy="168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56200221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18" name="Object 3"/>
          <p:cNvGraphicFramePr>
            <a:graphicFrameLocks noChangeAspect="1"/>
          </p:cNvGraphicFramePr>
          <p:nvPr/>
        </p:nvGraphicFramePr>
        <p:xfrm>
          <a:off x="0" y="0"/>
          <a:ext cx="9120188" cy="6858000"/>
        </p:xfrm>
        <a:graphic>
          <a:graphicData uri="http://schemas.openxmlformats.org/presentationml/2006/ole">
            <p:oleObj spid="_x0000_s1026" name="Document" r:id="rId4" imgW="5707380" imgH="5324856" progId="Word.Document.8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426581847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914400" y="533400"/>
          <a:ext cx="8470900" cy="5727700"/>
        </p:xfrm>
        <a:graphic>
          <a:graphicData uri="http://schemas.openxmlformats.org/presentationml/2006/ole">
            <p:oleObj spid="_x0000_s2050" name="Document" r:id="rId3" imgW="8865108" imgH="5727192" progId="Word.Document.8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90674358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1219200"/>
            <a:ext cx="83058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lphaUcPeriod"/>
              <a:defRPr/>
            </a:pPr>
            <a:r>
              <a:rPr lang="en-US" sz="3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0-4 </a:t>
            </a:r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months        </a:t>
            </a:r>
            <a:r>
              <a:rPr lang="en-US" sz="3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1.0kg/month(30g/day</a:t>
            </a:r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5-8 months        </a:t>
            </a:r>
            <a:r>
              <a:rPr lang="en-US" sz="3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0.75kg/month(20gm/day</a:t>
            </a:r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9-12 months       </a:t>
            </a:r>
            <a:r>
              <a:rPr lang="en-US" sz="3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0.50kg/month(15g/day</a:t>
            </a:r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1-3 years            </a:t>
            </a:r>
            <a:r>
              <a:rPr lang="en-US" sz="3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2.25kg/yr</a:t>
            </a:r>
            <a:endParaRPr lang="en-US" sz="32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4-9 years           </a:t>
            </a:r>
            <a:r>
              <a:rPr lang="en-US" sz="3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2.75 </a:t>
            </a:r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kg/yr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10-18 years       </a:t>
            </a:r>
            <a:r>
              <a:rPr lang="en-US" sz="3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5.0-6.0kg/yr(0.5kg/month</a:t>
            </a:r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2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B. Weight at 4-5 months  </a:t>
            </a:r>
            <a:r>
              <a:rPr lang="en-US" sz="3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2 </a:t>
            </a:r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x birth weight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Weight at 1 year          3 x birth weight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Weight at 2 years        4 x birth weight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Weight at 7 years        </a:t>
            </a:r>
            <a:r>
              <a:rPr lang="en-US" sz="3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7 </a:t>
            </a:r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x birth </a:t>
            </a:r>
            <a:r>
              <a:rPr lang="en-US" sz="3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weight</a:t>
            </a:r>
            <a:endParaRPr lang="en-US" sz="32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WEIGHT GAIN</a:t>
            </a:r>
            <a:endParaRPr lang="en-US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2800496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NEW WHO GROWTH CHART </a:t>
            </a:r>
            <a:endParaRPr lang="en-US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85800"/>
            <a:ext cx="914400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09182658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43356" y="0"/>
            <a:ext cx="8258809" cy="2249805"/>
            <a:chOff x="443356" y="0"/>
            <a:chExt cx="8258809" cy="2249805"/>
          </a:xfrm>
        </p:grpSpPr>
        <p:sp>
          <p:nvSpPr>
            <p:cNvPr id="3" name="object 3"/>
            <p:cNvSpPr/>
            <p:nvPr/>
          </p:nvSpPr>
          <p:spPr>
            <a:xfrm>
              <a:off x="457961" y="761"/>
              <a:ext cx="8229600" cy="1600200"/>
            </a:xfrm>
            <a:custGeom>
              <a:avLst/>
              <a:gdLst/>
              <a:ahLst/>
              <a:cxnLst/>
              <a:rect l="l" t="t" r="r" b="b"/>
              <a:pathLst>
                <a:path w="8229600" h="1600200">
                  <a:moveTo>
                    <a:pt x="8229600" y="0"/>
                  </a:moveTo>
                  <a:lnTo>
                    <a:pt x="0" y="0"/>
                  </a:lnTo>
                  <a:lnTo>
                    <a:pt x="0" y="1600200"/>
                  </a:lnTo>
                  <a:lnTo>
                    <a:pt x="8229600" y="1600200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961" y="761"/>
              <a:ext cx="8229600" cy="1600200"/>
            </a:xfrm>
            <a:custGeom>
              <a:avLst/>
              <a:gdLst/>
              <a:ahLst/>
              <a:cxnLst/>
              <a:rect l="l" t="t" r="r" b="b"/>
              <a:pathLst>
                <a:path w="8229600" h="1600200">
                  <a:moveTo>
                    <a:pt x="0" y="1600200"/>
                  </a:moveTo>
                  <a:lnTo>
                    <a:pt x="8229600" y="1600200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1600200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21436" y="187452"/>
              <a:ext cx="7498079" cy="2048256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422272" y="660632"/>
            <a:ext cx="6301105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b="1" u="none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CHIEF</a:t>
            </a:r>
            <a:r>
              <a:rPr lang="en-IN" b="1" u="none" spc="-8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u="none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COMPLAINTS</a:t>
            </a:r>
            <a:endParaRPr lang="en-IN" b="1" u="none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43483" y="1586483"/>
            <a:ext cx="8258809" cy="4555490"/>
            <a:chOff x="443483" y="1586483"/>
            <a:chExt cx="8258809" cy="4555490"/>
          </a:xfrm>
        </p:grpSpPr>
        <p:sp>
          <p:nvSpPr>
            <p:cNvPr id="8" name="object 8"/>
            <p:cNvSpPr/>
            <p:nvPr/>
          </p:nvSpPr>
          <p:spPr>
            <a:xfrm>
              <a:off x="457961" y="1600961"/>
              <a:ext cx="8229600" cy="4526280"/>
            </a:xfrm>
            <a:custGeom>
              <a:avLst/>
              <a:gdLst/>
              <a:ahLst/>
              <a:cxnLst/>
              <a:rect l="l" t="t" r="r" b="b"/>
              <a:pathLst>
                <a:path w="8229600" h="4526280">
                  <a:moveTo>
                    <a:pt x="8229600" y="0"/>
                  </a:moveTo>
                  <a:lnTo>
                    <a:pt x="0" y="0"/>
                  </a:lnTo>
                  <a:lnTo>
                    <a:pt x="0" y="4526280"/>
                  </a:lnTo>
                  <a:lnTo>
                    <a:pt x="8229600" y="4526280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57961" y="1600961"/>
              <a:ext cx="8229600" cy="4526280"/>
            </a:xfrm>
            <a:custGeom>
              <a:avLst/>
              <a:gdLst/>
              <a:ahLst/>
              <a:cxnLst/>
              <a:rect l="l" t="t" r="r" b="b"/>
              <a:pathLst>
                <a:path w="8229600" h="4526280">
                  <a:moveTo>
                    <a:pt x="0" y="4526280"/>
                  </a:moveTo>
                  <a:lnTo>
                    <a:pt x="8229600" y="4526280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4526280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535940" y="2427858"/>
            <a:ext cx="3964052" cy="1148391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675"/>
              </a:spcBef>
              <a:buFont typeface="Wingdings" pitchFamily="2" charset="2"/>
              <a:buChar char="Ø"/>
              <a:tabLst>
                <a:tab pos="355600" algn="l"/>
                <a:tab pos="356235" algn="l"/>
                <a:tab pos="1422400" algn="l"/>
              </a:tabLst>
            </a:pPr>
            <a:r>
              <a:rPr sz="3200" spc="-5" dirty="0">
                <a:latin typeface="Times New Roman" panose="02020603050405020304"/>
                <a:cs typeface="Times New Roman" panose="02020603050405020304"/>
              </a:rPr>
              <a:t>Cough-	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3</a:t>
            </a:r>
            <a:r>
              <a:rPr sz="3200" spc="-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days</a:t>
            </a:r>
          </a:p>
          <a:p>
            <a:pPr marL="355600" indent="-343535">
              <a:lnSpc>
                <a:spcPct val="100000"/>
              </a:lnSpc>
              <a:spcBef>
                <a:spcPts val="575"/>
              </a:spcBef>
              <a:buFont typeface="Wingdings" pitchFamily="2" charset="2"/>
              <a:buChar char="Ø"/>
              <a:tabLst>
                <a:tab pos="355600" algn="l"/>
                <a:tab pos="356235" algn="l"/>
                <a:tab pos="1297305" algn="l"/>
              </a:tabLst>
            </a:pPr>
            <a:r>
              <a:rPr sz="3200" spc="-10" dirty="0">
                <a:latin typeface="Times New Roman" panose="02020603050405020304"/>
                <a:cs typeface="Times New Roman" panose="02020603050405020304"/>
              </a:rPr>
              <a:t>Fever-	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3</a:t>
            </a:r>
            <a:r>
              <a:rPr sz="3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days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1931035"/>
            <a:chOff x="443356" y="0"/>
            <a:chExt cx="8563610" cy="1931035"/>
          </a:xfrm>
        </p:grpSpPr>
        <p:sp>
          <p:nvSpPr>
            <p:cNvPr id="3" name="object 3"/>
            <p:cNvSpPr/>
            <p:nvPr/>
          </p:nvSpPr>
          <p:spPr>
            <a:xfrm>
              <a:off x="457961" y="76961"/>
              <a:ext cx="8534400" cy="1447800"/>
            </a:xfrm>
            <a:custGeom>
              <a:avLst/>
              <a:gdLst/>
              <a:ahLst/>
              <a:cxnLst/>
              <a:rect l="l" t="t" r="r" b="b"/>
              <a:pathLst>
                <a:path w="8534400" h="1447800">
                  <a:moveTo>
                    <a:pt x="8534400" y="0"/>
                  </a:moveTo>
                  <a:lnTo>
                    <a:pt x="0" y="0"/>
                  </a:lnTo>
                  <a:lnTo>
                    <a:pt x="0" y="1447800"/>
                  </a:lnTo>
                  <a:lnTo>
                    <a:pt x="8534400" y="1447800"/>
                  </a:lnTo>
                  <a:lnTo>
                    <a:pt x="8534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961" y="76961"/>
              <a:ext cx="8534400" cy="1447800"/>
            </a:xfrm>
            <a:custGeom>
              <a:avLst/>
              <a:gdLst/>
              <a:ahLst/>
              <a:cxnLst/>
              <a:rect l="l" t="t" r="r" b="b"/>
              <a:pathLst>
                <a:path w="8534400" h="1447800">
                  <a:moveTo>
                    <a:pt x="0" y="1447800"/>
                  </a:moveTo>
                  <a:lnTo>
                    <a:pt x="8534400" y="1447800"/>
                  </a:lnTo>
                  <a:lnTo>
                    <a:pt x="8534400" y="0"/>
                  </a:lnTo>
                  <a:lnTo>
                    <a:pt x="0" y="0"/>
                  </a:lnTo>
                  <a:lnTo>
                    <a:pt x="0" y="1447800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327" y="0"/>
              <a:ext cx="7801356" cy="119329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73339" y="0"/>
              <a:ext cx="1054607" cy="119329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42487" y="524255"/>
              <a:ext cx="3162300" cy="1406652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0" y="-11220"/>
            <a:ext cx="9144000" cy="1532471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2435860" marR="5080" indent="-2423795">
              <a:lnSpc>
                <a:spcPts val="5810"/>
              </a:lnSpc>
              <a:spcBef>
                <a:spcPts val="350"/>
              </a:spcBef>
            </a:pPr>
            <a:r>
              <a:rPr lang="en-IN" sz="4900" b="1" u="none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HISTORY OF PRESENT </a:t>
            </a:r>
            <a:r>
              <a:rPr lang="en-IN" sz="4900" b="1" u="none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ILLNESS </a:t>
            </a:r>
            <a:r>
              <a:rPr lang="en-IN" sz="4900" b="1" u="none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 COUGH</a:t>
            </a:r>
            <a:endParaRPr lang="en-IN" sz="49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9361" y="2058161"/>
            <a:ext cx="3962400" cy="4069079"/>
          </a:xfrm>
          <a:prstGeom prst="rect">
            <a:avLst/>
          </a:prstGeom>
          <a:solidFill>
            <a:srgbClr val="FFFFFF"/>
          </a:solidFill>
          <a:ln w="28955">
            <a:solidFill>
              <a:srgbClr val="000000"/>
            </a:solidFill>
          </a:ln>
        </p:spPr>
        <p:txBody>
          <a:bodyPr vert="horz" wrap="square" lIns="0" tIns="276860" rIns="0" bIns="0" rtlCol="0">
            <a:spAutoFit/>
          </a:bodyPr>
          <a:lstStyle/>
          <a:p>
            <a:pPr marL="433070" indent="-343535">
              <a:lnSpc>
                <a:spcPct val="100000"/>
              </a:lnSpc>
              <a:spcBef>
                <a:spcPts val="2180"/>
              </a:spcBef>
              <a:buFont typeface="Wingdings" pitchFamily="2" charset="2"/>
              <a:buChar char="Ø"/>
              <a:tabLst>
                <a:tab pos="433070" algn="l"/>
                <a:tab pos="433705" algn="l"/>
              </a:tabLst>
            </a:pPr>
            <a:r>
              <a:rPr sz="2800" dirty="0">
                <a:latin typeface="Times New Roman" panose="02020603050405020304"/>
                <a:cs typeface="Times New Roman" panose="02020603050405020304"/>
              </a:rPr>
              <a:t>Duration </a:t>
            </a:r>
            <a:r>
              <a:rPr sz="2800" spc="-5" dirty="0">
                <a:latin typeface="Times New Roman" panose="02020603050405020304"/>
                <a:cs typeface="Times New Roman" panose="02020603050405020304"/>
              </a:rPr>
              <a:t>3</a:t>
            </a:r>
            <a:r>
              <a:rPr sz="28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spc="-5" dirty="0">
                <a:latin typeface="Times New Roman" panose="02020603050405020304"/>
                <a:cs typeface="Times New Roman" panose="02020603050405020304"/>
              </a:rPr>
              <a:t>days</a:t>
            </a:r>
            <a:endParaRPr sz="2800" dirty="0">
              <a:latin typeface="Times New Roman" panose="02020603050405020304"/>
              <a:cs typeface="Times New Roman" panose="02020603050405020304"/>
            </a:endParaRPr>
          </a:p>
          <a:p>
            <a:pPr marL="433070" indent="-343535">
              <a:lnSpc>
                <a:spcPct val="100000"/>
              </a:lnSpc>
              <a:buFont typeface="Wingdings" pitchFamily="2" charset="2"/>
              <a:buChar char="Ø"/>
              <a:tabLst>
                <a:tab pos="433070" algn="l"/>
                <a:tab pos="433705" algn="l"/>
              </a:tabLst>
            </a:pPr>
            <a:r>
              <a:rPr sz="2800" spc="-5" dirty="0">
                <a:latin typeface="Times New Roman" panose="02020603050405020304"/>
                <a:cs typeface="Times New Roman" panose="02020603050405020304"/>
              </a:rPr>
              <a:t>Gradual</a:t>
            </a:r>
            <a:r>
              <a:rPr sz="28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spc="-5" dirty="0">
                <a:latin typeface="Times New Roman" panose="02020603050405020304"/>
                <a:cs typeface="Times New Roman" panose="02020603050405020304"/>
              </a:rPr>
              <a:t>onset</a:t>
            </a:r>
            <a:endParaRPr sz="2800" dirty="0">
              <a:latin typeface="Times New Roman" panose="02020603050405020304"/>
              <a:cs typeface="Times New Roman" panose="02020603050405020304"/>
            </a:endParaRPr>
          </a:p>
          <a:p>
            <a:pPr marL="433070" indent="-343535">
              <a:lnSpc>
                <a:spcPct val="100000"/>
              </a:lnSpc>
              <a:buClr>
                <a:srgbClr val="000000"/>
              </a:buClr>
              <a:buFont typeface="Wingdings" pitchFamily="2" charset="2"/>
              <a:buChar char="Ø"/>
              <a:tabLst>
                <a:tab pos="433070" algn="l"/>
                <a:tab pos="433705" algn="l"/>
              </a:tabLst>
            </a:pPr>
            <a:r>
              <a:rPr sz="2800" u="heavy" spc="-5" dirty="0">
                <a:solidFill>
                  <a:srgbClr val="3399FF"/>
                </a:solidFill>
                <a:uFill>
                  <a:solidFill>
                    <a:srgbClr val="3399FF"/>
                  </a:solidFill>
                </a:uFill>
                <a:latin typeface="Times New Roman" panose="02020603050405020304"/>
                <a:cs typeface="Times New Roman" panose="02020603050405020304"/>
              </a:rPr>
              <a:t>Brassy in</a:t>
            </a:r>
            <a:r>
              <a:rPr sz="2800" u="heavy" spc="-20" dirty="0">
                <a:solidFill>
                  <a:srgbClr val="3399FF"/>
                </a:solidFill>
                <a:uFill>
                  <a:solidFill>
                    <a:srgbClr val="3399FF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u="heavy" spc="-5" dirty="0">
                <a:solidFill>
                  <a:srgbClr val="3399FF"/>
                </a:solidFill>
                <a:uFill>
                  <a:solidFill>
                    <a:srgbClr val="3399FF"/>
                  </a:solidFill>
                </a:uFill>
                <a:latin typeface="Times New Roman" panose="02020603050405020304"/>
                <a:cs typeface="Times New Roman" panose="02020603050405020304"/>
              </a:rPr>
              <a:t>character</a:t>
            </a:r>
            <a:endParaRPr sz="2800" dirty="0">
              <a:latin typeface="Times New Roman" panose="02020603050405020304"/>
              <a:cs typeface="Times New Roman" panose="02020603050405020304"/>
            </a:endParaRPr>
          </a:p>
          <a:p>
            <a:pPr marL="433070" indent="-343535">
              <a:lnSpc>
                <a:spcPct val="100000"/>
              </a:lnSpc>
              <a:buFont typeface="Wingdings" pitchFamily="2" charset="2"/>
              <a:buChar char="Ø"/>
              <a:tabLst>
                <a:tab pos="433070" algn="l"/>
                <a:tab pos="433705" algn="l"/>
              </a:tabLst>
            </a:pPr>
            <a:r>
              <a:rPr sz="2800" spc="-5" dirty="0">
                <a:latin typeface="Times New Roman" panose="02020603050405020304"/>
                <a:cs typeface="Times New Roman" panose="02020603050405020304"/>
              </a:rPr>
              <a:t>No</a:t>
            </a:r>
            <a:r>
              <a:rPr sz="28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dirty="0">
                <a:latin typeface="Times New Roman" panose="02020603050405020304"/>
                <a:cs typeface="Times New Roman" panose="02020603050405020304"/>
              </a:rPr>
              <a:t>whooping</a:t>
            </a:r>
          </a:p>
          <a:p>
            <a:pPr marL="433070" indent="-343535">
              <a:lnSpc>
                <a:spcPct val="100000"/>
              </a:lnSpc>
              <a:buFont typeface="Wingdings" pitchFamily="2" charset="2"/>
              <a:buChar char="Ø"/>
              <a:tabLst>
                <a:tab pos="433070" algn="l"/>
                <a:tab pos="433705" algn="l"/>
              </a:tabLst>
            </a:pPr>
            <a:r>
              <a:rPr sz="2800" dirty="0">
                <a:latin typeface="Times New Roman" panose="02020603050405020304"/>
                <a:cs typeface="Times New Roman" panose="02020603050405020304"/>
              </a:rPr>
              <a:t>Productive </a:t>
            </a:r>
            <a:r>
              <a:rPr sz="2800" spc="-5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28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dirty="0">
                <a:latin typeface="Times New Roman" panose="02020603050405020304"/>
                <a:cs typeface="Times New Roman" panose="02020603050405020304"/>
              </a:rPr>
              <a:t>nature</a:t>
            </a:r>
          </a:p>
          <a:p>
            <a:pPr marL="433070" marR="266065" indent="-342900">
              <a:lnSpc>
                <a:spcPts val="2690"/>
              </a:lnSpc>
              <a:spcBef>
                <a:spcPts val="645"/>
              </a:spcBef>
              <a:buFont typeface="Wingdings" pitchFamily="2" charset="2"/>
              <a:buChar char="Ø"/>
              <a:tabLst>
                <a:tab pos="433070" algn="l"/>
                <a:tab pos="433705" algn="l"/>
              </a:tabLst>
            </a:pPr>
            <a:r>
              <a:rPr sz="2800" dirty="0">
                <a:latin typeface="Times New Roman" panose="02020603050405020304"/>
                <a:cs typeface="Times New Roman" panose="02020603050405020304"/>
              </a:rPr>
              <a:t>progressive </a:t>
            </a:r>
            <a:r>
              <a:rPr sz="2800" spc="-5" dirty="0">
                <a:latin typeface="Times New Roman" panose="02020603050405020304"/>
                <a:cs typeface="Times New Roman" panose="02020603050405020304"/>
              </a:rPr>
              <a:t>increase</a:t>
            </a:r>
            <a:r>
              <a:rPr sz="2800" spc="-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spc="-5" dirty="0">
                <a:latin typeface="Times New Roman" panose="02020603050405020304"/>
                <a:cs typeface="Times New Roman" panose="02020603050405020304"/>
              </a:rPr>
              <a:t>in  frequency and</a:t>
            </a:r>
            <a:r>
              <a:rPr sz="28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spc="-5" dirty="0">
                <a:latin typeface="Times New Roman" panose="02020603050405020304"/>
                <a:cs typeface="Times New Roman" panose="02020603050405020304"/>
              </a:rPr>
              <a:t>severity</a:t>
            </a:r>
            <a:endParaRPr sz="2800" dirty="0">
              <a:latin typeface="Times New Roman" panose="02020603050405020304"/>
              <a:cs typeface="Times New Roman" panose="02020603050405020304"/>
            </a:endParaRPr>
          </a:p>
          <a:p>
            <a:pPr marL="433070" marR="128270" indent="-342900">
              <a:lnSpc>
                <a:spcPct val="80000"/>
              </a:lnSpc>
              <a:spcBef>
                <a:spcPts val="695"/>
              </a:spcBef>
              <a:buFont typeface="Wingdings" pitchFamily="2" charset="2"/>
              <a:buChar char="Ø"/>
              <a:tabLst>
                <a:tab pos="433070" algn="l"/>
                <a:tab pos="433705" algn="l"/>
              </a:tabLst>
            </a:pPr>
            <a:r>
              <a:rPr sz="2800" spc="-5" dirty="0">
                <a:latin typeface="Times New Roman" panose="02020603050405020304"/>
                <a:cs typeface="Times New Roman" panose="02020603050405020304"/>
              </a:rPr>
              <a:t>Initially </a:t>
            </a:r>
            <a:r>
              <a:rPr sz="2800" dirty="0">
                <a:latin typeface="Times New Roman" panose="02020603050405020304"/>
                <a:cs typeface="Times New Roman" panose="02020603050405020304"/>
              </a:rPr>
              <a:t>5-6 </a:t>
            </a:r>
            <a:r>
              <a:rPr sz="2800" spc="-5" dirty="0">
                <a:latin typeface="Times New Roman" panose="02020603050405020304"/>
                <a:cs typeface="Times New Roman" panose="02020603050405020304"/>
              </a:rPr>
              <a:t>times a</a:t>
            </a:r>
            <a:r>
              <a:rPr sz="28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spc="-5" dirty="0">
                <a:latin typeface="Times New Roman" panose="02020603050405020304"/>
                <a:cs typeface="Times New Roman" panose="02020603050405020304"/>
              </a:rPr>
              <a:t>day  </a:t>
            </a:r>
            <a:r>
              <a:rPr sz="2800" dirty="0">
                <a:latin typeface="Times New Roman" panose="02020603050405020304"/>
                <a:cs typeface="Times New Roman" panose="02020603050405020304"/>
              </a:rPr>
              <a:t>throughout the</a:t>
            </a:r>
            <a:r>
              <a:rPr sz="28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spc="-50" dirty="0">
                <a:latin typeface="Times New Roman" panose="02020603050405020304"/>
                <a:cs typeface="Times New Roman" panose="02020603050405020304"/>
              </a:rPr>
              <a:t>day.</a:t>
            </a:r>
            <a:endParaRPr sz="2800" dirty="0">
              <a:latin typeface="Times New Roman" panose="02020603050405020304"/>
              <a:cs typeface="Times New Roman" panose="02020603050405020304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558284" y="1967483"/>
            <a:ext cx="4372610" cy="4448810"/>
            <a:chOff x="4558284" y="1967483"/>
            <a:chExt cx="4372610" cy="4448810"/>
          </a:xfrm>
        </p:grpSpPr>
        <p:sp>
          <p:nvSpPr>
            <p:cNvPr id="11" name="object 11"/>
            <p:cNvSpPr/>
            <p:nvPr/>
          </p:nvSpPr>
          <p:spPr>
            <a:xfrm>
              <a:off x="4572762" y="1981961"/>
              <a:ext cx="4343400" cy="4419600"/>
            </a:xfrm>
            <a:custGeom>
              <a:avLst/>
              <a:gdLst/>
              <a:ahLst/>
              <a:cxnLst/>
              <a:rect l="l" t="t" r="r" b="b"/>
              <a:pathLst>
                <a:path w="4343400" h="4419600">
                  <a:moveTo>
                    <a:pt x="4343399" y="0"/>
                  </a:moveTo>
                  <a:lnTo>
                    <a:pt x="0" y="0"/>
                  </a:lnTo>
                  <a:lnTo>
                    <a:pt x="0" y="4419600"/>
                  </a:lnTo>
                  <a:lnTo>
                    <a:pt x="4343399" y="4419600"/>
                  </a:lnTo>
                  <a:lnTo>
                    <a:pt x="43433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572762" y="1981961"/>
              <a:ext cx="4343400" cy="4419600"/>
            </a:xfrm>
            <a:custGeom>
              <a:avLst/>
              <a:gdLst/>
              <a:ahLst/>
              <a:cxnLst/>
              <a:rect l="l" t="t" r="r" b="b"/>
              <a:pathLst>
                <a:path w="4343400" h="4419600">
                  <a:moveTo>
                    <a:pt x="0" y="4419600"/>
                  </a:moveTo>
                  <a:lnTo>
                    <a:pt x="4343399" y="4419600"/>
                  </a:lnTo>
                  <a:lnTo>
                    <a:pt x="4343399" y="0"/>
                  </a:lnTo>
                  <a:lnTo>
                    <a:pt x="0" y="0"/>
                  </a:lnTo>
                  <a:lnTo>
                    <a:pt x="0" y="4419600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sz="half" idx="4294967295"/>
          </p:nvPr>
        </p:nvSpPr>
        <p:spPr>
          <a:xfrm>
            <a:off x="4499992" y="1772817"/>
            <a:ext cx="4392488" cy="5221950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443865" indent="-431800">
              <a:lnSpc>
                <a:spcPct val="100000"/>
              </a:lnSpc>
              <a:spcBef>
                <a:spcPts val="770"/>
              </a:spcBef>
              <a:buFont typeface="Wingdings" pitchFamily="2" charset="2"/>
              <a:buChar char="Ø"/>
              <a:tabLst>
                <a:tab pos="443865" algn="l"/>
                <a:tab pos="444500" algn="l"/>
              </a:tabLst>
            </a:pPr>
            <a:r>
              <a:rPr spc="-5" dirty="0">
                <a:latin typeface="Times New Roman" pitchFamily="18" charset="0"/>
                <a:cs typeface="Times New Roman" pitchFamily="18" charset="0"/>
              </a:rPr>
              <a:t>No precipitating</a:t>
            </a:r>
            <a:r>
              <a:rPr spc="-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factor</a:t>
            </a:r>
          </a:p>
          <a:p>
            <a:pPr marL="355600" marR="5080" indent="-342900">
              <a:lnSpc>
                <a:spcPct val="100000"/>
              </a:lnSpc>
              <a:spcBef>
                <a:spcPts val="675"/>
              </a:spcBef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spc="-5" dirty="0">
                <a:latin typeface="Times New Roman" pitchFamily="18" charset="0"/>
                <a:cs typeface="Times New Roman" pitchFamily="18" charset="0"/>
              </a:rPr>
              <a:t>Aggravating </a:t>
            </a:r>
            <a:r>
              <a:rPr spc="-10" dirty="0">
                <a:latin typeface="Times New Roman" pitchFamily="18" charset="0"/>
                <a:cs typeface="Times New Roman" pitchFamily="18" charset="0"/>
              </a:rPr>
              <a:t>factor-</a:t>
            </a:r>
            <a:r>
              <a:rPr spc="-30" dirty="0">
                <a:solidFill>
                  <a:srgbClr val="3399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u="heavy" dirty="0">
                <a:solidFill>
                  <a:srgbClr val="3399FF"/>
                </a:solidFill>
                <a:uFill>
                  <a:solidFill>
                    <a:srgbClr val="3399FF"/>
                  </a:solidFill>
                </a:uFill>
                <a:latin typeface="Times New Roman" pitchFamily="18" charset="0"/>
                <a:cs typeface="Times New Roman" pitchFamily="18" charset="0"/>
              </a:rPr>
              <a:t>lying </a:t>
            </a:r>
            <a:r>
              <a:rPr dirty="0">
                <a:solidFill>
                  <a:srgbClr val="3399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u="heavy" dirty="0">
                <a:solidFill>
                  <a:srgbClr val="3399FF"/>
                </a:solidFill>
                <a:uFill>
                  <a:solidFill>
                    <a:srgbClr val="3399FF"/>
                  </a:solidFill>
                </a:uFill>
                <a:latin typeface="Times New Roman" pitchFamily="18" charset="0"/>
                <a:cs typeface="Times New Roman" pitchFamily="18" charset="0"/>
              </a:rPr>
              <a:t>down</a:t>
            </a: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spc="-5" dirty="0">
                <a:latin typeface="Times New Roman" pitchFamily="18" charset="0"/>
                <a:cs typeface="Times New Roman" pitchFamily="18" charset="0"/>
              </a:rPr>
              <a:t>Relieving factor</a:t>
            </a:r>
            <a:r>
              <a:rPr spc="-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–sitting</a:t>
            </a:r>
          </a:p>
          <a:p>
            <a:pPr marL="355600">
              <a:lnSpc>
                <a:spcPct val="100000"/>
              </a:lnSpc>
              <a:buFont typeface="Wingdings" pitchFamily="2" charset="2"/>
              <a:buChar char="Ø"/>
            </a:pPr>
            <a:r>
              <a:rPr dirty="0">
                <a:latin typeface="Times New Roman" pitchFamily="18" charset="0"/>
                <a:cs typeface="Times New Roman" pitchFamily="18" charset="0"/>
              </a:rPr>
              <a:t>,drinking</a:t>
            </a:r>
            <a:r>
              <a:rPr spc="-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water</a:t>
            </a: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Clr>
                <a:srgbClr val="000000"/>
              </a:buClr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u="heavy" spc="-5" dirty="0">
                <a:solidFill>
                  <a:srgbClr val="3399FF"/>
                </a:solidFill>
                <a:uFill>
                  <a:solidFill>
                    <a:srgbClr val="3399FF"/>
                  </a:solidFill>
                </a:uFill>
                <a:latin typeface="Times New Roman" pitchFamily="18" charset="0"/>
                <a:cs typeface="Times New Roman" pitchFamily="18" charset="0"/>
              </a:rPr>
              <a:t>No </a:t>
            </a:r>
            <a:r>
              <a:rPr u="heavy" dirty="0">
                <a:solidFill>
                  <a:srgbClr val="3399FF"/>
                </a:solidFill>
                <a:uFill>
                  <a:solidFill>
                    <a:srgbClr val="3399FF"/>
                  </a:solidFill>
                </a:uFill>
                <a:latin typeface="Times New Roman" pitchFamily="18" charset="0"/>
                <a:cs typeface="Times New Roman" pitchFamily="18" charset="0"/>
              </a:rPr>
              <a:t>diurnal</a:t>
            </a:r>
            <a:r>
              <a:rPr u="heavy" spc="-20" dirty="0">
                <a:solidFill>
                  <a:srgbClr val="3399FF"/>
                </a:solidFill>
                <a:uFill>
                  <a:solidFill>
                    <a:srgbClr val="3399FF"/>
                  </a:solidFill>
                </a:uFill>
                <a:latin typeface="Times New Roman" pitchFamily="18" charset="0"/>
                <a:cs typeface="Times New Roman" pitchFamily="18" charset="0"/>
              </a:rPr>
              <a:t> </a:t>
            </a:r>
            <a:r>
              <a:rPr u="heavy" spc="-5" dirty="0">
                <a:solidFill>
                  <a:srgbClr val="3399FF"/>
                </a:solidFill>
                <a:uFill>
                  <a:solidFill>
                    <a:srgbClr val="3399FF"/>
                  </a:solidFill>
                </a:uFill>
                <a:latin typeface="Times New Roman" pitchFamily="18" charset="0"/>
                <a:cs typeface="Times New Roman" pitchFamily="18" charset="0"/>
              </a:rPr>
              <a:t>variation</a:t>
            </a:r>
          </a:p>
          <a:p>
            <a:pPr marL="355600" marR="941705" indent="-342900">
              <a:lnSpc>
                <a:spcPct val="100000"/>
              </a:lnSpc>
              <a:spcBef>
                <a:spcPts val="675"/>
              </a:spcBef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spc="-5" dirty="0">
                <a:latin typeface="Times New Roman" pitchFamily="18" charset="0"/>
                <a:cs typeface="Times New Roman" pitchFamily="18" charset="0"/>
              </a:rPr>
              <a:t>Accompanied</a:t>
            </a:r>
            <a:r>
              <a:rPr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with 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running</a:t>
            </a:r>
            <a:r>
              <a:rPr spc="-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nose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Clr>
                <a:srgbClr val="000000"/>
              </a:buClr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u="heavy" spc="-5" dirty="0">
                <a:solidFill>
                  <a:srgbClr val="3399FF"/>
                </a:solidFill>
                <a:uFill>
                  <a:solidFill>
                    <a:srgbClr val="3399FF"/>
                  </a:solidFill>
                </a:uFill>
              </a:rPr>
              <a:t>No associated</a:t>
            </a:r>
            <a:r>
              <a:rPr u="heavy" spc="-25" dirty="0">
                <a:solidFill>
                  <a:srgbClr val="3399FF"/>
                </a:solidFill>
                <a:uFill>
                  <a:solidFill>
                    <a:srgbClr val="3399FF"/>
                  </a:solidFill>
                </a:uFill>
              </a:rPr>
              <a:t> </a:t>
            </a:r>
            <a:r>
              <a:rPr u="heavy" spc="-5" dirty="0">
                <a:solidFill>
                  <a:srgbClr val="3399FF"/>
                </a:solidFill>
                <a:uFill>
                  <a:solidFill>
                    <a:srgbClr val="3399FF"/>
                  </a:solidFill>
                </a:uFill>
              </a:rPr>
              <a:t>pain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43483" y="0"/>
            <a:ext cx="8258809" cy="2062480"/>
            <a:chOff x="443483" y="0"/>
            <a:chExt cx="8258809" cy="2062480"/>
          </a:xfrm>
        </p:grpSpPr>
        <p:sp>
          <p:nvSpPr>
            <p:cNvPr id="3" name="object 3"/>
            <p:cNvSpPr/>
            <p:nvPr/>
          </p:nvSpPr>
          <p:spPr>
            <a:xfrm>
              <a:off x="457961" y="761"/>
              <a:ext cx="8229600" cy="1600200"/>
            </a:xfrm>
            <a:custGeom>
              <a:avLst/>
              <a:gdLst/>
              <a:ahLst/>
              <a:cxnLst/>
              <a:rect l="l" t="t" r="r" b="b"/>
              <a:pathLst>
                <a:path w="8229600" h="1600200">
                  <a:moveTo>
                    <a:pt x="8229600" y="0"/>
                  </a:moveTo>
                  <a:lnTo>
                    <a:pt x="0" y="0"/>
                  </a:lnTo>
                  <a:lnTo>
                    <a:pt x="0" y="1600200"/>
                  </a:lnTo>
                  <a:lnTo>
                    <a:pt x="8229600" y="1600200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961" y="761"/>
              <a:ext cx="8229600" cy="1600200"/>
            </a:xfrm>
            <a:custGeom>
              <a:avLst/>
              <a:gdLst/>
              <a:ahLst/>
              <a:cxnLst/>
              <a:rect l="l" t="t" r="r" b="b"/>
              <a:pathLst>
                <a:path w="8229600" h="1600200">
                  <a:moveTo>
                    <a:pt x="0" y="1600200"/>
                  </a:moveTo>
                  <a:lnTo>
                    <a:pt x="8229600" y="1600200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1600200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7867" y="0"/>
              <a:ext cx="7978140" cy="131216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16367" y="0"/>
              <a:ext cx="1158240" cy="131216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86455" y="501396"/>
              <a:ext cx="3368040" cy="154686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0" y="-6139"/>
            <a:ext cx="9144000" cy="1597873"/>
          </a:xfrm>
          <a:prstGeom prst="rect">
            <a:avLst/>
          </a:prstGeom>
        </p:spPr>
        <p:txBody>
          <a:bodyPr vert="horz" wrap="square" lIns="0" tIns="109220" rIns="0" bIns="0" rtlCol="0">
            <a:spAutoFit/>
          </a:bodyPr>
          <a:lstStyle/>
          <a:p>
            <a:pPr marL="2431415" marR="5080" indent="-2419350">
              <a:lnSpc>
                <a:spcPts val="5800"/>
              </a:lnSpc>
              <a:spcBef>
                <a:spcPts val="860"/>
              </a:spcBef>
            </a:pPr>
            <a:r>
              <a:rPr lang="en-IN" sz="5400" b="1" u="none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HISTORY OF PRESENT ILLNESS</a:t>
            </a:r>
            <a:r>
              <a:rPr lang="en-IN" sz="5400" b="1" u="none" spc="-9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5400" b="1" u="none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en-IN" sz="5400" b="1" u="none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COUGH</a:t>
            </a:r>
            <a:endParaRPr lang="en-IN" sz="5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058161" y="1677161"/>
            <a:ext cx="4038600" cy="3521477"/>
          </a:xfrm>
          <a:prstGeom prst="rect">
            <a:avLst/>
          </a:prstGeom>
          <a:solidFill>
            <a:srgbClr val="FFFFFF"/>
          </a:solidFill>
          <a:ln w="2895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3000" dirty="0">
              <a:latin typeface="Times New Roman" panose="02020603050405020304"/>
              <a:cs typeface="Times New Roman" panose="02020603050405020304"/>
            </a:endParaRPr>
          </a:p>
          <a:p>
            <a:pPr marL="433705" indent="-343535">
              <a:lnSpc>
                <a:spcPct val="100000"/>
              </a:lnSpc>
              <a:buFont typeface="Wingdings" pitchFamily="2" charset="2"/>
              <a:buChar char="Ø"/>
              <a:tabLst>
                <a:tab pos="433705" algn="l"/>
                <a:tab pos="434340" algn="l"/>
              </a:tabLst>
            </a:pPr>
            <a:r>
              <a:rPr sz="2800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Sputum</a:t>
            </a:r>
            <a:endParaRPr sz="2800" dirty="0">
              <a:latin typeface="Times New Roman" panose="02020603050405020304"/>
              <a:cs typeface="Times New Roman" panose="02020603050405020304"/>
            </a:endParaRPr>
          </a:p>
          <a:p>
            <a:pPr marL="433705" indent="-343535">
              <a:lnSpc>
                <a:spcPct val="100000"/>
              </a:lnSpc>
              <a:spcBef>
                <a:spcPts val="2350"/>
              </a:spcBef>
              <a:buClr>
                <a:srgbClr val="000000"/>
              </a:buClr>
              <a:buFont typeface="Wingdings" pitchFamily="2" charset="2"/>
              <a:buChar char="Ø"/>
              <a:tabLst>
                <a:tab pos="433705" algn="l"/>
                <a:tab pos="434340" algn="l"/>
              </a:tabLst>
            </a:pPr>
            <a:r>
              <a:rPr sz="2800" u="heavy" dirty="0">
                <a:solidFill>
                  <a:srgbClr val="3399FF"/>
                </a:solidFill>
                <a:uFill>
                  <a:solidFill>
                    <a:srgbClr val="3399FF"/>
                  </a:solidFill>
                </a:uFill>
                <a:latin typeface="Times New Roman" panose="02020603050405020304"/>
                <a:cs typeface="Times New Roman" panose="02020603050405020304"/>
              </a:rPr>
              <a:t>yellow</a:t>
            </a:r>
            <a:r>
              <a:rPr sz="2800" dirty="0">
                <a:solidFill>
                  <a:srgbClr val="3399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2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colour</a:t>
            </a:r>
          </a:p>
          <a:p>
            <a:pPr marL="433705" indent="-343535">
              <a:lnSpc>
                <a:spcPct val="100000"/>
              </a:lnSpc>
              <a:spcBef>
                <a:spcPts val="2120"/>
              </a:spcBef>
              <a:buFont typeface="Wingdings" pitchFamily="2" charset="2"/>
              <a:buChar char="Ø"/>
              <a:tabLst>
                <a:tab pos="433705" algn="l"/>
                <a:tab pos="434340" algn="l"/>
              </a:tabLst>
            </a:pPr>
            <a:r>
              <a:rPr sz="2400" spc="-5" dirty="0">
                <a:latin typeface="Times New Roman" panose="02020603050405020304"/>
                <a:cs typeface="Times New Roman" panose="02020603050405020304"/>
              </a:rPr>
              <a:t>Amount</a:t>
            </a:r>
            <a:r>
              <a:rPr sz="24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scanty</a:t>
            </a:r>
          </a:p>
          <a:p>
            <a:pPr marL="433705" indent="-343535">
              <a:lnSpc>
                <a:spcPct val="100000"/>
              </a:lnSpc>
              <a:spcBef>
                <a:spcPts val="2015"/>
              </a:spcBef>
              <a:buFont typeface="Wingdings" pitchFamily="2" charset="2"/>
              <a:buChar char="Ø"/>
              <a:tabLst>
                <a:tab pos="433705" algn="l"/>
                <a:tab pos="434340" algn="l"/>
              </a:tabLst>
            </a:pPr>
            <a:r>
              <a:rPr sz="2400" spc="-5" dirty="0">
                <a:latin typeface="Times New Roman" panose="02020603050405020304"/>
                <a:cs typeface="Times New Roman" panose="02020603050405020304"/>
              </a:rPr>
              <a:t>No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foul taste or</a:t>
            </a:r>
            <a:r>
              <a:rPr sz="2400" spc="-45" dirty="0">
                <a:solidFill>
                  <a:srgbClr val="3399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u="heavy" dirty="0">
                <a:solidFill>
                  <a:srgbClr val="3399FF"/>
                </a:solidFill>
                <a:uFill>
                  <a:solidFill>
                    <a:srgbClr val="3399FF"/>
                  </a:solidFill>
                </a:uFill>
                <a:latin typeface="Times New Roman" panose="02020603050405020304"/>
                <a:cs typeface="Times New Roman" panose="02020603050405020304"/>
              </a:rPr>
              <a:t>odour</a:t>
            </a:r>
            <a:endParaRPr sz="2400" dirty="0">
              <a:latin typeface="Times New Roman" panose="02020603050405020304"/>
              <a:cs typeface="Times New Roman" panose="02020603050405020304"/>
            </a:endParaRPr>
          </a:p>
          <a:p>
            <a:pPr marL="433705" indent="-343535">
              <a:lnSpc>
                <a:spcPct val="100000"/>
              </a:lnSpc>
              <a:spcBef>
                <a:spcPts val="2020"/>
              </a:spcBef>
              <a:buFont typeface="Wingdings" pitchFamily="2" charset="2"/>
              <a:buChar char="Ø"/>
              <a:tabLst>
                <a:tab pos="433705" algn="l"/>
                <a:tab pos="434340" algn="l"/>
              </a:tabLst>
            </a:pPr>
            <a:r>
              <a:rPr sz="2400" spc="-5" dirty="0">
                <a:latin typeface="Times New Roman" panose="02020603050405020304"/>
                <a:cs typeface="Times New Roman" panose="02020603050405020304"/>
              </a:rPr>
              <a:t>No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blood present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3843" y="0"/>
            <a:ext cx="9173210" cy="2153920"/>
            <a:chOff x="-13843" y="0"/>
            <a:chExt cx="9173210" cy="2153920"/>
          </a:xfrm>
        </p:grpSpPr>
        <p:sp>
          <p:nvSpPr>
            <p:cNvPr id="3" name="object 3"/>
            <p:cNvSpPr/>
            <p:nvPr/>
          </p:nvSpPr>
          <p:spPr>
            <a:xfrm>
              <a:off x="761" y="761"/>
              <a:ext cx="9144000" cy="1690370"/>
            </a:xfrm>
            <a:custGeom>
              <a:avLst/>
              <a:gdLst/>
              <a:ahLst/>
              <a:cxnLst/>
              <a:rect l="l" t="t" r="r" b="b"/>
              <a:pathLst>
                <a:path w="9144000" h="1690370">
                  <a:moveTo>
                    <a:pt x="9144000" y="0"/>
                  </a:moveTo>
                  <a:lnTo>
                    <a:pt x="0" y="0"/>
                  </a:lnTo>
                  <a:lnTo>
                    <a:pt x="0" y="1690116"/>
                  </a:lnTo>
                  <a:lnTo>
                    <a:pt x="9144000" y="1690116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61" y="761"/>
              <a:ext cx="9144000" cy="1690370"/>
            </a:xfrm>
            <a:custGeom>
              <a:avLst/>
              <a:gdLst/>
              <a:ahLst/>
              <a:cxnLst/>
              <a:rect l="l" t="t" r="r" b="b"/>
              <a:pathLst>
                <a:path w="9144000" h="1690370">
                  <a:moveTo>
                    <a:pt x="0" y="1690116"/>
                  </a:moveTo>
                  <a:lnTo>
                    <a:pt x="9144000" y="1690116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690116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8451" y="0"/>
              <a:ext cx="8176259" cy="140360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28443" y="592836"/>
              <a:ext cx="3845052" cy="154686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43855" y="592836"/>
              <a:ext cx="2110740" cy="154686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99276" y="1171956"/>
              <a:ext cx="438912" cy="586739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0" y="53345"/>
            <a:ext cx="9144000" cy="1577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6140"/>
              </a:lnSpc>
              <a:spcBef>
                <a:spcPts val="100"/>
              </a:spcBef>
            </a:pPr>
            <a:r>
              <a:rPr sz="5400" b="1" u="none" spc="-6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HISTORY </a:t>
            </a:r>
            <a:r>
              <a:rPr sz="5400" b="1" u="none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sz="5400" b="1" u="none" spc="-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5400" b="1" u="none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PRESENT</a:t>
            </a:r>
            <a:endParaRPr sz="5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R="3810" algn="ctr">
              <a:lnSpc>
                <a:spcPts val="6140"/>
              </a:lnSpc>
            </a:pPr>
            <a:r>
              <a:rPr sz="5400" b="1" u="none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ILLNESS</a:t>
            </a:r>
            <a:r>
              <a:rPr sz="5400" b="1" u="none" spc="1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5400" b="1" u="none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cont</a:t>
            </a:r>
            <a:r>
              <a:rPr sz="1800" b="1" u="none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sz="1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43483" y="1662683"/>
            <a:ext cx="8258809" cy="4403090"/>
            <a:chOff x="443483" y="1662683"/>
            <a:chExt cx="8258809" cy="4403090"/>
          </a:xfrm>
        </p:grpSpPr>
        <p:sp>
          <p:nvSpPr>
            <p:cNvPr id="11" name="object 11"/>
            <p:cNvSpPr/>
            <p:nvPr/>
          </p:nvSpPr>
          <p:spPr>
            <a:xfrm>
              <a:off x="457961" y="1677161"/>
              <a:ext cx="8229600" cy="4373880"/>
            </a:xfrm>
            <a:custGeom>
              <a:avLst/>
              <a:gdLst/>
              <a:ahLst/>
              <a:cxnLst/>
              <a:rect l="l" t="t" r="r" b="b"/>
              <a:pathLst>
                <a:path w="8229600" h="4373880">
                  <a:moveTo>
                    <a:pt x="8229600" y="0"/>
                  </a:moveTo>
                  <a:lnTo>
                    <a:pt x="0" y="0"/>
                  </a:lnTo>
                  <a:lnTo>
                    <a:pt x="0" y="4373880"/>
                  </a:lnTo>
                  <a:lnTo>
                    <a:pt x="8229600" y="4373880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57961" y="1677161"/>
              <a:ext cx="8229600" cy="4373880"/>
            </a:xfrm>
            <a:custGeom>
              <a:avLst/>
              <a:gdLst/>
              <a:ahLst/>
              <a:cxnLst/>
              <a:rect l="l" t="t" r="r" b="b"/>
              <a:pathLst>
                <a:path w="8229600" h="4373880">
                  <a:moveTo>
                    <a:pt x="0" y="4373880"/>
                  </a:moveTo>
                  <a:lnTo>
                    <a:pt x="8229600" y="4373880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4373880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535940" y="1616512"/>
            <a:ext cx="8284532" cy="5017399"/>
          </a:xfrm>
          <a:prstGeom prst="rect">
            <a:avLst/>
          </a:prstGeom>
        </p:spPr>
        <p:txBody>
          <a:bodyPr vert="horz" wrap="square" lIns="0" tIns="142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25"/>
              </a:spcBef>
            </a:pPr>
            <a:r>
              <a:rPr lang="en-US" sz="2400" b="1" spc="5" dirty="0" smtClean="0">
                <a:latin typeface="Times New Roman" panose="02020603050405020304"/>
                <a:cs typeface="Times New Roman" panose="02020603050405020304"/>
              </a:rPr>
              <a:t>   </a:t>
            </a:r>
            <a:r>
              <a:rPr sz="2400" b="1" spc="5" dirty="0" smtClean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FEVER-</a:t>
            </a:r>
            <a:endParaRPr sz="2400" dirty="0">
              <a:solidFill>
                <a:srgbClr val="FF0000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355600" indent="-343535">
              <a:lnSpc>
                <a:spcPct val="100000"/>
              </a:lnSpc>
              <a:spcBef>
                <a:spcPts val="1020"/>
              </a:spcBef>
              <a:buFont typeface="Wingdings" pitchFamily="2" charset="2"/>
              <a:buChar char="Ø"/>
              <a:tabLst>
                <a:tab pos="355600" algn="l"/>
                <a:tab pos="356235" algn="l"/>
              </a:tabLst>
            </a:pPr>
            <a:r>
              <a:rPr sz="2400" spc="-5" dirty="0">
                <a:latin typeface="Times New Roman" panose="02020603050405020304"/>
                <a:cs typeface="Times New Roman" panose="02020603050405020304"/>
              </a:rPr>
              <a:t>Duration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3</a:t>
            </a:r>
            <a:r>
              <a:rPr sz="2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days</a:t>
            </a:r>
          </a:p>
          <a:p>
            <a:pPr marL="355600" indent="-343535">
              <a:lnSpc>
                <a:spcPct val="100000"/>
              </a:lnSpc>
              <a:spcBef>
                <a:spcPts val="1020"/>
              </a:spcBef>
              <a:buFont typeface="Wingdings" pitchFamily="2" charset="2"/>
              <a:buChar char="Ø"/>
              <a:tabLst>
                <a:tab pos="355600" algn="l"/>
                <a:tab pos="356235" algn="l"/>
              </a:tabLst>
            </a:pPr>
            <a:r>
              <a:rPr sz="2400" spc="-5" dirty="0">
                <a:latin typeface="Times New Roman" panose="02020603050405020304"/>
                <a:cs typeface="Times New Roman" panose="02020603050405020304"/>
              </a:rPr>
              <a:t>Acute in</a:t>
            </a:r>
            <a:r>
              <a:rPr sz="2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onset</a:t>
            </a:r>
          </a:p>
          <a:p>
            <a:pPr marL="355600" indent="-343535">
              <a:lnSpc>
                <a:spcPct val="100000"/>
              </a:lnSpc>
              <a:spcBef>
                <a:spcPts val="1140"/>
              </a:spcBef>
              <a:buClr>
                <a:srgbClr val="000000"/>
              </a:buClr>
              <a:buFont typeface="Wingdings" pitchFamily="2" charset="2"/>
              <a:buChar char="Ø"/>
              <a:tabLst>
                <a:tab pos="355600" algn="l"/>
                <a:tab pos="356235" algn="l"/>
              </a:tabLst>
            </a:pPr>
            <a:r>
              <a:rPr sz="2400" u="sng" spc="-5" dirty="0">
                <a:solidFill>
                  <a:srgbClr val="3399FF"/>
                </a:solidFill>
                <a:uFill>
                  <a:solidFill>
                    <a:srgbClr val="3399FF"/>
                  </a:solidFill>
                </a:uFill>
                <a:latin typeface="Times New Roman" panose="02020603050405020304"/>
                <a:cs typeface="Times New Roman" panose="02020603050405020304"/>
              </a:rPr>
              <a:t>Remittent </a:t>
            </a:r>
            <a:r>
              <a:rPr sz="2400" u="sng" dirty="0">
                <a:solidFill>
                  <a:srgbClr val="3399FF"/>
                </a:solidFill>
                <a:uFill>
                  <a:solidFill>
                    <a:srgbClr val="3399FF"/>
                  </a:solidFill>
                </a:uFill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2400" u="sng" spc="-10" dirty="0">
                <a:solidFill>
                  <a:srgbClr val="3399FF"/>
                </a:solidFill>
                <a:uFill>
                  <a:solidFill>
                    <a:srgbClr val="3399FF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u="sng" dirty="0">
                <a:solidFill>
                  <a:srgbClr val="3399FF"/>
                </a:solidFill>
                <a:uFill>
                  <a:solidFill>
                    <a:srgbClr val="3399FF"/>
                  </a:solidFill>
                </a:uFill>
                <a:latin typeface="Times New Roman" panose="02020603050405020304"/>
                <a:cs typeface="Times New Roman" panose="02020603050405020304"/>
              </a:rPr>
              <a:t>character</a:t>
            </a:r>
            <a:endParaRPr sz="2400" dirty="0">
              <a:latin typeface="Times New Roman" panose="02020603050405020304"/>
              <a:cs typeface="Times New Roman" panose="02020603050405020304"/>
            </a:endParaRPr>
          </a:p>
          <a:p>
            <a:pPr marL="355600" indent="-343535">
              <a:lnSpc>
                <a:spcPct val="100000"/>
              </a:lnSpc>
              <a:spcBef>
                <a:spcPts val="1085"/>
              </a:spcBef>
              <a:buFont typeface="Wingdings" pitchFamily="2" charset="2"/>
              <a:buChar char="Ø"/>
              <a:tabLst>
                <a:tab pos="355600" algn="l"/>
                <a:tab pos="356235" algn="l"/>
              </a:tabLst>
            </a:pPr>
            <a:r>
              <a:rPr sz="2400" dirty="0">
                <a:latin typeface="Times New Roman" panose="02020603050405020304"/>
                <a:cs typeface="Times New Roman" panose="02020603050405020304"/>
              </a:rPr>
              <a:t>Frequency </a:t>
            </a:r>
            <a:r>
              <a:rPr sz="2400" spc="-5" dirty="0">
                <a:latin typeface="Times New Roman" panose="02020603050405020304"/>
                <a:cs typeface="Times New Roman" panose="02020603050405020304"/>
              </a:rPr>
              <a:t>1-2 times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2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day</a:t>
            </a:r>
          </a:p>
          <a:p>
            <a:pPr marL="355600" indent="-343535">
              <a:lnSpc>
                <a:spcPct val="100000"/>
              </a:lnSpc>
              <a:spcBef>
                <a:spcPts val="1020"/>
              </a:spcBef>
              <a:buFont typeface="Wingdings" pitchFamily="2" charset="2"/>
              <a:buChar char="Ø"/>
              <a:tabLst>
                <a:tab pos="355600" algn="l"/>
                <a:tab pos="356235" algn="l"/>
              </a:tabLst>
            </a:pPr>
            <a:r>
              <a:rPr sz="2400" spc="-5" dirty="0">
                <a:latin typeface="Times New Roman" panose="02020603050405020304"/>
                <a:cs typeface="Times New Roman" panose="02020603050405020304"/>
              </a:rPr>
              <a:t>Progressive increase in</a:t>
            </a:r>
            <a:r>
              <a:rPr sz="2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spc="-5" dirty="0">
                <a:latin typeface="Times New Roman" panose="02020603050405020304"/>
                <a:cs typeface="Times New Roman" panose="02020603050405020304"/>
              </a:rPr>
              <a:t>intensity</a:t>
            </a:r>
            <a:endParaRPr sz="2400" dirty="0">
              <a:latin typeface="Times New Roman" panose="02020603050405020304"/>
              <a:cs typeface="Times New Roman" panose="02020603050405020304"/>
            </a:endParaRPr>
          </a:p>
          <a:p>
            <a:pPr marL="355600" indent="-343535">
              <a:lnSpc>
                <a:spcPct val="100000"/>
              </a:lnSpc>
              <a:spcBef>
                <a:spcPts val="1020"/>
              </a:spcBef>
              <a:buFont typeface="Wingdings" pitchFamily="2" charset="2"/>
              <a:buChar char="Ø"/>
              <a:tabLst>
                <a:tab pos="355600" algn="l"/>
                <a:tab pos="356235" algn="l"/>
              </a:tabLst>
            </a:pPr>
            <a:r>
              <a:rPr sz="2400" spc="-5" dirty="0">
                <a:latin typeface="Times New Roman" panose="02020603050405020304"/>
                <a:cs typeface="Times New Roman" panose="02020603050405020304"/>
              </a:rPr>
              <a:t>Initially mild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now </a:t>
            </a:r>
            <a:r>
              <a:rPr sz="2400" spc="-5" dirty="0">
                <a:latin typeface="Times New Roman" panose="02020603050405020304"/>
                <a:cs typeface="Times New Roman" panose="02020603050405020304"/>
              </a:rPr>
              <a:t>moderate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 (101F)</a:t>
            </a:r>
          </a:p>
          <a:p>
            <a:pPr marL="355600" indent="-343535">
              <a:lnSpc>
                <a:spcPct val="100000"/>
              </a:lnSpc>
              <a:spcBef>
                <a:spcPts val="1020"/>
              </a:spcBef>
              <a:buFont typeface="Wingdings" pitchFamily="2" charset="2"/>
              <a:buChar char="Ø"/>
              <a:tabLst>
                <a:tab pos="355600" algn="l"/>
                <a:tab pos="356235" algn="l"/>
              </a:tabLst>
            </a:pPr>
            <a:r>
              <a:rPr sz="2400" dirty="0">
                <a:latin typeface="Times New Roman" panose="02020603050405020304"/>
                <a:cs typeface="Times New Roman" panose="02020603050405020304"/>
              </a:rPr>
              <a:t>Accompanied </a:t>
            </a:r>
            <a:r>
              <a:rPr sz="2400" spc="-5" dirty="0">
                <a:latin typeface="Times New Roman" panose="02020603050405020304"/>
                <a:cs typeface="Times New Roman" panose="02020603050405020304"/>
              </a:rPr>
              <a:t>with</a:t>
            </a:r>
            <a:r>
              <a:rPr sz="2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rigours</a:t>
            </a:r>
          </a:p>
          <a:p>
            <a:pPr marL="355600" indent="-343535">
              <a:lnSpc>
                <a:spcPct val="100000"/>
              </a:lnSpc>
              <a:spcBef>
                <a:spcPts val="1020"/>
              </a:spcBef>
              <a:buFont typeface="Wingdings" pitchFamily="2" charset="2"/>
              <a:buChar char="Ø"/>
              <a:tabLst>
                <a:tab pos="355600" algn="l"/>
                <a:tab pos="356235" algn="l"/>
              </a:tabLst>
            </a:pPr>
            <a:r>
              <a:rPr sz="2400" dirty="0">
                <a:latin typeface="Times New Roman" panose="02020603050405020304"/>
                <a:cs typeface="Times New Roman" panose="02020603050405020304"/>
              </a:rPr>
              <a:t>No</a:t>
            </a:r>
            <a:r>
              <a:rPr sz="2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spc="-5" dirty="0">
                <a:latin typeface="Times New Roman" panose="02020603050405020304"/>
                <a:cs typeface="Times New Roman" panose="02020603050405020304"/>
              </a:rPr>
              <a:t>chills</a:t>
            </a:r>
            <a:endParaRPr sz="2400" dirty="0">
              <a:latin typeface="Times New Roman" panose="02020603050405020304"/>
              <a:cs typeface="Times New Roman" panose="02020603050405020304"/>
            </a:endParaRPr>
          </a:p>
          <a:p>
            <a:pPr marL="355600" indent="-343535">
              <a:lnSpc>
                <a:spcPct val="100000"/>
              </a:lnSpc>
              <a:spcBef>
                <a:spcPts val="1020"/>
              </a:spcBef>
              <a:buFont typeface="Wingdings" pitchFamily="2" charset="2"/>
              <a:buChar char="Ø"/>
              <a:tabLst>
                <a:tab pos="355600" algn="l"/>
                <a:tab pos="356235" algn="l"/>
              </a:tabLst>
            </a:pPr>
            <a:r>
              <a:rPr sz="2400" dirty="0">
                <a:latin typeface="Times New Roman" panose="02020603050405020304"/>
                <a:cs typeface="Times New Roman" panose="02020603050405020304"/>
              </a:rPr>
              <a:t>Relieved on</a:t>
            </a:r>
            <a:r>
              <a:rPr sz="2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spc="-5" dirty="0">
                <a:latin typeface="Times New Roman" panose="02020603050405020304"/>
                <a:cs typeface="Times New Roman" panose="02020603050405020304"/>
              </a:rPr>
              <a:t>medication</a:t>
            </a:r>
            <a:endParaRPr sz="2400" dirty="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43356" y="0"/>
            <a:ext cx="8258809" cy="2063750"/>
            <a:chOff x="443356" y="0"/>
            <a:chExt cx="8258809" cy="2063750"/>
          </a:xfrm>
        </p:grpSpPr>
        <p:sp>
          <p:nvSpPr>
            <p:cNvPr id="3" name="object 3"/>
            <p:cNvSpPr/>
            <p:nvPr/>
          </p:nvSpPr>
          <p:spPr>
            <a:xfrm>
              <a:off x="457961" y="761"/>
              <a:ext cx="8229600" cy="1600200"/>
            </a:xfrm>
            <a:custGeom>
              <a:avLst/>
              <a:gdLst/>
              <a:ahLst/>
              <a:cxnLst/>
              <a:rect l="l" t="t" r="r" b="b"/>
              <a:pathLst>
                <a:path w="8229600" h="1600200">
                  <a:moveTo>
                    <a:pt x="8229600" y="0"/>
                  </a:moveTo>
                  <a:lnTo>
                    <a:pt x="0" y="0"/>
                  </a:lnTo>
                  <a:lnTo>
                    <a:pt x="0" y="1600200"/>
                  </a:lnTo>
                  <a:lnTo>
                    <a:pt x="8229600" y="1600200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961" y="761"/>
              <a:ext cx="8229600" cy="1600200"/>
            </a:xfrm>
            <a:custGeom>
              <a:avLst/>
              <a:gdLst/>
              <a:ahLst/>
              <a:cxnLst/>
              <a:rect l="l" t="t" r="r" b="b"/>
              <a:pathLst>
                <a:path w="8229600" h="1600200">
                  <a:moveTo>
                    <a:pt x="0" y="1600200"/>
                  </a:moveTo>
                  <a:lnTo>
                    <a:pt x="8229600" y="1600200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1600200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58695" y="502919"/>
              <a:ext cx="5623559" cy="154686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67544" y="697988"/>
            <a:ext cx="8136904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u="none" spc="-12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PAST</a:t>
            </a:r>
            <a:r>
              <a:rPr sz="5400" b="1" u="none" spc="-18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5400" b="1" u="none" spc="-6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HISTORY</a:t>
            </a:r>
            <a:endParaRPr sz="5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43483" y="1586483"/>
            <a:ext cx="8258809" cy="4555490"/>
            <a:chOff x="443483" y="1586483"/>
            <a:chExt cx="8258809" cy="4555490"/>
          </a:xfrm>
        </p:grpSpPr>
        <p:sp>
          <p:nvSpPr>
            <p:cNvPr id="8" name="object 8"/>
            <p:cNvSpPr/>
            <p:nvPr/>
          </p:nvSpPr>
          <p:spPr>
            <a:xfrm>
              <a:off x="457961" y="1600961"/>
              <a:ext cx="8229600" cy="4526280"/>
            </a:xfrm>
            <a:custGeom>
              <a:avLst/>
              <a:gdLst/>
              <a:ahLst/>
              <a:cxnLst/>
              <a:rect l="l" t="t" r="r" b="b"/>
              <a:pathLst>
                <a:path w="8229600" h="4526280">
                  <a:moveTo>
                    <a:pt x="8229600" y="0"/>
                  </a:moveTo>
                  <a:lnTo>
                    <a:pt x="0" y="0"/>
                  </a:lnTo>
                  <a:lnTo>
                    <a:pt x="0" y="4526280"/>
                  </a:lnTo>
                  <a:lnTo>
                    <a:pt x="8229600" y="4526280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57961" y="1600961"/>
              <a:ext cx="8229600" cy="4526280"/>
            </a:xfrm>
            <a:custGeom>
              <a:avLst/>
              <a:gdLst/>
              <a:ahLst/>
              <a:cxnLst/>
              <a:rect l="l" t="t" r="r" b="b"/>
              <a:pathLst>
                <a:path w="8229600" h="4526280">
                  <a:moveTo>
                    <a:pt x="0" y="4526280"/>
                  </a:moveTo>
                  <a:lnTo>
                    <a:pt x="8229600" y="4526280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4526280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535940" y="1548955"/>
            <a:ext cx="7881620" cy="2746393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680"/>
              </a:spcBef>
              <a:buFont typeface="Wingdings" pitchFamily="2" charset="2"/>
              <a:buChar char="Ø"/>
              <a:tabLst>
                <a:tab pos="355600" algn="l"/>
                <a:tab pos="356235" algn="l"/>
              </a:tabLst>
            </a:pPr>
            <a:r>
              <a:rPr sz="3200" spc="-5" dirty="0">
                <a:latin typeface="Times New Roman" panose="02020603050405020304"/>
                <a:cs typeface="Times New Roman" panose="02020603050405020304"/>
              </a:rPr>
              <a:t>Similar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episodes </a:t>
            </a:r>
            <a:r>
              <a:rPr sz="3200" spc="-5" dirty="0">
                <a:latin typeface="Times New Roman" panose="02020603050405020304"/>
                <a:cs typeface="Times New Roman" panose="02020603050405020304"/>
              </a:rPr>
              <a:t>of fever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and cough in</a:t>
            </a:r>
            <a:r>
              <a:rPr sz="32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past</a:t>
            </a:r>
          </a:p>
          <a:p>
            <a:pPr marL="355600" marR="5080" indent="-355600">
              <a:lnSpc>
                <a:spcPct val="120000"/>
              </a:lnSpc>
              <a:spcBef>
                <a:spcPts val="5"/>
              </a:spcBef>
              <a:buFont typeface="Wingdings" pitchFamily="2" charset="2"/>
              <a:buChar char="Ø"/>
              <a:tabLst>
                <a:tab pos="355600" algn="l"/>
                <a:tab pos="356235" algn="l"/>
              </a:tabLst>
            </a:pPr>
            <a:r>
              <a:rPr sz="3200" spc="-5" dirty="0">
                <a:latin typeface="Times New Roman" panose="02020603050405020304"/>
                <a:cs typeface="Times New Roman" panose="02020603050405020304"/>
              </a:rPr>
              <a:t>No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history of – </a:t>
            </a:r>
            <a:r>
              <a:rPr sz="3200" spc="-5" dirty="0">
                <a:latin typeface="Times New Roman" panose="02020603050405020304"/>
                <a:cs typeface="Times New Roman" panose="02020603050405020304"/>
              </a:rPr>
              <a:t>Pneumonia, </a:t>
            </a:r>
            <a:r>
              <a:rPr sz="3200" spc="-10" dirty="0">
                <a:latin typeface="Times New Roman" panose="02020603050405020304"/>
                <a:cs typeface="Times New Roman" panose="02020603050405020304"/>
              </a:rPr>
              <a:t>Tuberculosis,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Malaria,</a:t>
            </a:r>
            <a:r>
              <a:rPr sz="3200" spc="-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10" dirty="0">
                <a:latin typeface="Times New Roman" panose="02020603050405020304"/>
                <a:cs typeface="Times New Roman" panose="02020603050405020304"/>
              </a:rPr>
              <a:t>Kala-azar, 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Jaundice,</a:t>
            </a:r>
            <a:r>
              <a:rPr sz="3200" spc="-1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5" dirty="0">
                <a:latin typeface="Times New Roman" panose="02020603050405020304"/>
                <a:cs typeface="Times New Roman" panose="02020603050405020304"/>
              </a:rPr>
              <a:t>Asthma</a:t>
            </a:r>
            <a:endParaRPr sz="3200" dirty="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Wingdings" pitchFamily="2" charset="2"/>
              <a:buChar char="Ø"/>
            </a:pPr>
            <a:endParaRPr sz="3200" dirty="0">
              <a:latin typeface="Times New Roman" panose="02020603050405020304"/>
              <a:cs typeface="Times New Roman" panose="02020603050405020304"/>
            </a:endParaRPr>
          </a:p>
          <a:p>
            <a:pPr marL="355600" indent="-343535">
              <a:lnSpc>
                <a:spcPct val="100000"/>
              </a:lnSpc>
              <a:buFont typeface="Wingdings" pitchFamily="2" charset="2"/>
              <a:buChar char="Ø"/>
              <a:tabLst>
                <a:tab pos="355600" algn="l"/>
                <a:tab pos="356235" algn="l"/>
              </a:tabLst>
            </a:pPr>
            <a:r>
              <a:rPr sz="3200" spc="-5" dirty="0">
                <a:latin typeface="Times New Roman" panose="02020603050405020304"/>
                <a:cs typeface="Times New Roman" panose="02020603050405020304"/>
              </a:rPr>
              <a:t>No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past </a:t>
            </a:r>
            <a:r>
              <a:rPr sz="3200" spc="-10" dirty="0">
                <a:latin typeface="Times New Roman" panose="02020603050405020304"/>
                <a:cs typeface="Times New Roman" panose="02020603050405020304"/>
              </a:rPr>
              <a:t>surgical</a:t>
            </a:r>
            <a:r>
              <a:rPr sz="3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history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43356" y="0"/>
            <a:ext cx="8258809" cy="2249805"/>
            <a:chOff x="443356" y="0"/>
            <a:chExt cx="8258809" cy="2249805"/>
          </a:xfrm>
        </p:grpSpPr>
        <p:sp>
          <p:nvSpPr>
            <p:cNvPr id="3" name="object 3"/>
            <p:cNvSpPr/>
            <p:nvPr/>
          </p:nvSpPr>
          <p:spPr>
            <a:xfrm>
              <a:off x="457961" y="761"/>
              <a:ext cx="8229600" cy="1600200"/>
            </a:xfrm>
            <a:custGeom>
              <a:avLst/>
              <a:gdLst/>
              <a:ahLst/>
              <a:cxnLst/>
              <a:rect l="l" t="t" r="r" b="b"/>
              <a:pathLst>
                <a:path w="8229600" h="1600200">
                  <a:moveTo>
                    <a:pt x="8229600" y="0"/>
                  </a:moveTo>
                  <a:lnTo>
                    <a:pt x="0" y="0"/>
                  </a:lnTo>
                  <a:lnTo>
                    <a:pt x="0" y="1600200"/>
                  </a:lnTo>
                  <a:lnTo>
                    <a:pt x="8229600" y="1600200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961" y="761"/>
              <a:ext cx="8229600" cy="1600200"/>
            </a:xfrm>
            <a:custGeom>
              <a:avLst/>
              <a:gdLst/>
              <a:ahLst/>
              <a:cxnLst/>
              <a:rect l="l" t="t" r="r" b="b"/>
              <a:pathLst>
                <a:path w="8229600" h="1600200">
                  <a:moveTo>
                    <a:pt x="0" y="1600200"/>
                  </a:moveTo>
                  <a:lnTo>
                    <a:pt x="8229600" y="1600200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1600200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20951" y="0"/>
              <a:ext cx="6326124" cy="149961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10156" y="187452"/>
              <a:ext cx="5120640" cy="2048256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67544" y="514297"/>
            <a:ext cx="8208911" cy="831318"/>
          </a:xfrm>
          <a:prstGeom prst="rect">
            <a:avLst/>
          </a:prstGeom>
        </p:spPr>
        <p:txBody>
          <a:bodyPr vert="horz" wrap="square" lIns="0" tIns="374015" rIns="0" bIns="0" rtlCol="0">
            <a:spAutoFit/>
          </a:bodyPr>
          <a:lstStyle/>
          <a:p>
            <a:pPr marL="502285" marR="5080" indent="-489585">
              <a:lnSpc>
                <a:spcPct val="67000"/>
              </a:lnSpc>
              <a:spcBef>
                <a:spcPts val="2945"/>
              </a:spcBef>
            </a:pPr>
            <a:r>
              <a:rPr b="1" u="none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PERIN</a:t>
            </a:r>
            <a:r>
              <a:rPr b="1" u="none" spc="-79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b="1" u="none" spc="-57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b="1" u="none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AL  </a:t>
            </a:r>
            <a:r>
              <a:rPr b="1" u="none" spc="-8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HISTORY</a:t>
            </a:r>
          </a:p>
        </p:txBody>
      </p:sp>
      <p:grpSp>
        <p:nvGrpSpPr>
          <p:cNvPr id="8" name="object 8"/>
          <p:cNvGrpSpPr/>
          <p:nvPr/>
        </p:nvGrpSpPr>
        <p:grpSpPr>
          <a:xfrm>
            <a:off x="443483" y="1586483"/>
            <a:ext cx="8258809" cy="4555490"/>
            <a:chOff x="443483" y="1586483"/>
            <a:chExt cx="8258809" cy="4555490"/>
          </a:xfrm>
        </p:grpSpPr>
        <p:sp>
          <p:nvSpPr>
            <p:cNvPr id="9" name="object 9"/>
            <p:cNvSpPr/>
            <p:nvPr/>
          </p:nvSpPr>
          <p:spPr>
            <a:xfrm>
              <a:off x="457961" y="1600961"/>
              <a:ext cx="8229600" cy="4526280"/>
            </a:xfrm>
            <a:custGeom>
              <a:avLst/>
              <a:gdLst/>
              <a:ahLst/>
              <a:cxnLst/>
              <a:rect l="l" t="t" r="r" b="b"/>
              <a:pathLst>
                <a:path w="8229600" h="4526280">
                  <a:moveTo>
                    <a:pt x="8229600" y="0"/>
                  </a:moveTo>
                  <a:lnTo>
                    <a:pt x="0" y="0"/>
                  </a:lnTo>
                  <a:lnTo>
                    <a:pt x="0" y="4526280"/>
                  </a:lnTo>
                  <a:lnTo>
                    <a:pt x="8229600" y="4526280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57961" y="1600961"/>
              <a:ext cx="8229600" cy="4526280"/>
            </a:xfrm>
            <a:custGeom>
              <a:avLst/>
              <a:gdLst/>
              <a:ahLst/>
              <a:cxnLst/>
              <a:rect l="l" t="t" r="r" b="b"/>
              <a:pathLst>
                <a:path w="8229600" h="4526280">
                  <a:moveTo>
                    <a:pt x="0" y="4526280"/>
                  </a:moveTo>
                  <a:lnTo>
                    <a:pt x="8229600" y="4526280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4526280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535940" y="1471809"/>
            <a:ext cx="8140516" cy="46793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4615" marR="2952115" indent="-82550">
              <a:lnSpc>
                <a:spcPct val="129000"/>
              </a:lnSpc>
              <a:spcBef>
                <a:spcPts val="100"/>
              </a:spcBef>
              <a:buFont typeface="Wingdings" pitchFamily="2" charset="2"/>
              <a:buChar char="Ø"/>
              <a:tabLst>
                <a:tab pos="439420" algn="l"/>
                <a:tab pos="440055" algn="l"/>
                <a:tab pos="2209165" algn="l"/>
              </a:tabLst>
            </a:pPr>
            <a:r>
              <a:rPr sz="2800" b="1" dirty="0">
                <a:latin typeface="Times New Roman" panose="02020603050405020304"/>
                <a:cs typeface="Times New Roman" panose="02020603050405020304"/>
              </a:rPr>
              <a:t>Birth Date-	</a:t>
            </a:r>
            <a:r>
              <a:rPr sz="2800" dirty="0">
                <a:latin typeface="Times New Roman" panose="02020603050405020304"/>
                <a:cs typeface="Times New Roman" panose="02020603050405020304"/>
              </a:rPr>
              <a:t>7 September</a:t>
            </a:r>
            <a:r>
              <a:rPr sz="2800" spc="-1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dirty="0">
                <a:latin typeface="Times New Roman" panose="02020603050405020304"/>
                <a:cs typeface="Times New Roman" panose="02020603050405020304"/>
              </a:rPr>
              <a:t>2010  Pregnancy was </a:t>
            </a:r>
            <a:r>
              <a:rPr sz="2800" spc="5" dirty="0">
                <a:latin typeface="Times New Roman" panose="02020603050405020304"/>
                <a:cs typeface="Times New Roman" panose="02020603050405020304"/>
              </a:rPr>
              <a:t>not</a:t>
            </a:r>
            <a:r>
              <a:rPr sz="2800" spc="-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spc="5" dirty="0">
                <a:latin typeface="Times New Roman" panose="02020603050405020304"/>
                <a:cs typeface="Times New Roman" panose="02020603050405020304"/>
              </a:rPr>
              <a:t>booked</a:t>
            </a:r>
            <a:endParaRPr sz="2800" dirty="0">
              <a:latin typeface="Times New Roman" panose="02020603050405020304"/>
              <a:cs typeface="Times New Roman" panose="02020603050405020304"/>
            </a:endParaRPr>
          </a:p>
          <a:p>
            <a:pPr marL="353695" indent="-296545">
              <a:lnSpc>
                <a:spcPct val="100000"/>
              </a:lnSpc>
              <a:spcBef>
                <a:spcPts val="625"/>
              </a:spcBef>
              <a:buSzPct val="96000"/>
              <a:buFont typeface="Wingdings" pitchFamily="2" charset="2"/>
              <a:buChar char="Ø"/>
              <a:tabLst>
                <a:tab pos="354330" algn="l"/>
              </a:tabLst>
            </a:pPr>
            <a:r>
              <a:rPr sz="2800" dirty="0">
                <a:latin typeface="Times New Roman" panose="02020603050405020304"/>
                <a:cs typeface="Times New Roman" panose="02020603050405020304"/>
              </a:rPr>
              <a:t>ANC</a:t>
            </a:r>
          </a:p>
          <a:p>
            <a:pPr marL="355600" indent="-343535">
              <a:lnSpc>
                <a:spcPct val="100000"/>
              </a:lnSpc>
              <a:spcBef>
                <a:spcPts val="625"/>
              </a:spcBef>
              <a:buFont typeface="Wingdings" pitchFamily="2" charset="2"/>
              <a:buChar char="Ø"/>
              <a:tabLst>
                <a:tab pos="355600" algn="l"/>
                <a:tab pos="356235" algn="l"/>
              </a:tabLst>
            </a:pPr>
            <a:r>
              <a:rPr sz="2800" dirty="0">
                <a:latin typeface="Times New Roman" panose="02020603050405020304"/>
                <a:cs typeface="Times New Roman" panose="02020603050405020304"/>
              </a:rPr>
              <a:t>No </a:t>
            </a:r>
            <a:r>
              <a:rPr sz="2800" spc="-5" dirty="0">
                <a:latin typeface="Times New Roman" panose="02020603050405020304"/>
                <a:cs typeface="Times New Roman" panose="02020603050405020304"/>
              </a:rPr>
              <a:t>antenatal care </a:t>
            </a:r>
            <a:r>
              <a:rPr sz="2800" dirty="0">
                <a:latin typeface="Times New Roman" panose="02020603050405020304"/>
                <a:cs typeface="Times New Roman" panose="02020603050405020304"/>
              </a:rPr>
              <a:t>was</a:t>
            </a:r>
            <a:r>
              <a:rPr sz="2800" spc="-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dirty="0">
                <a:latin typeface="Times New Roman" panose="02020603050405020304"/>
                <a:cs typeface="Times New Roman" panose="02020603050405020304"/>
              </a:rPr>
              <a:t>given.</a:t>
            </a:r>
          </a:p>
          <a:p>
            <a:pPr marL="355600" indent="-343535">
              <a:lnSpc>
                <a:spcPct val="100000"/>
              </a:lnSpc>
              <a:spcBef>
                <a:spcPts val="625"/>
              </a:spcBef>
              <a:buFont typeface="Wingdings" pitchFamily="2" charset="2"/>
              <a:buChar char="Ø"/>
              <a:tabLst>
                <a:tab pos="355600" algn="l"/>
                <a:tab pos="356235" algn="l"/>
              </a:tabLst>
            </a:pPr>
            <a:r>
              <a:rPr sz="2800" dirty="0">
                <a:latin typeface="Times New Roman" panose="02020603050405020304"/>
                <a:cs typeface="Times New Roman" panose="02020603050405020304"/>
              </a:rPr>
              <a:t>No </a:t>
            </a:r>
            <a:r>
              <a:rPr sz="2800" spc="-65" dirty="0">
                <a:latin typeface="Times New Roman" panose="02020603050405020304"/>
                <a:cs typeface="Times New Roman" panose="02020603050405020304"/>
              </a:rPr>
              <a:t>IFA </a:t>
            </a:r>
            <a:r>
              <a:rPr sz="2800" dirty="0">
                <a:latin typeface="Times New Roman" panose="02020603050405020304"/>
                <a:cs typeface="Times New Roman" panose="02020603050405020304"/>
              </a:rPr>
              <a:t>tablets</a:t>
            </a:r>
            <a:r>
              <a:rPr sz="2800" spc="-114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spc="-5" dirty="0">
                <a:latin typeface="Times New Roman" panose="02020603050405020304"/>
                <a:cs typeface="Times New Roman" panose="02020603050405020304"/>
              </a:rPr>
              <a:t>taken</a:t>
            </a:r>
            <a:endParaRPr sz="2800" dirty="0">
              <a:latin typeface="Times New Roman" panose="02020603050405020304"/>
              <a:cs typeface="Times New Roman" panose="02020603050405020304"/>
            </a:endParaRPr>
          </a:p>
          <a:p>
            <a:pPr marL="355600" indent="-343535">
              <a:lnSpc>
                <a:spcPct val="100000"/>
              </a:lnSpc>
              <a:spcBef>
                <a:spcPts val="625"/>
              </a:spcBef>
              <a:buFont typeface="Wingdings" pitchFamily="2" charset="2"/>
              <a:buChar char="Ø"/>
              <a:tabLst>
                <a:tab pos="355600" algn="l"/>
                <a:tab pos="356235" algn="l"/>
                <a:tab pos="918210" algn="l"/>
              </a:tabLst>
            </a:pPr>
            <a:r>
              <a:rPr sz="2800" dirty="0">
                <a:latin typeface="Times New Roman" panose="02020603050405020304"/>
                <a:cs typeface="Times New Roman" panose="02020603050405020304"/>
              </a:rPr>
              <a:t>TT	</a:t>
            </a:r>
            <a:r>
              <a:rPr sz="2800" spc="-5" dirty="0">
                <a:latin typeface="Times New Roman" panose="02020603050405020304"/>
                <a:cs typeface="Times New Roman" panose="02020603050405020304"/>
              </a:rPr>
              <a:t>vaccine</a:t>
            </a:r>
            <a:r>
              <a:rPr sz="28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spc="-5" dirty="0">
                <a:latin typeface="Times New Roman" panose="02020603050405020304"/>
                <a:cs typeface="Times New Roman" panose="02020603050405020304"/>
              </a:rPr>
              <a:t>administered</a:t>
            </a:r>
            <a:endParaRPr sz="2800" dirty="0">
              <a:latin typeface="Times New Roman" panose="02020603050405020304"/>
              <a:cs typeface="Times New Roman" panose="02020603050405020304"/>
            </a:endParaRPr>
          </a:p>
          <a:p>
            <a:pPr marL="355600" indent="-343535">
              <a:lnSpc>
                <a:spcPct val="100000"/>
              </a:lnSpc>
              <a:spcBef>
                <a:spcPts val="625"/>
              </a:spcBef>
              <a:buFont typeface="Wingdings" pitchFamily="2" charset="2"/>
              <a:buChar char="Ø"/>
              <a:tabLst>
                <a:tab pos="355600" algn="l"/>
                <a:tab pos="356235" algn="l"/>
              </a:tabLst>
            </a:pPr>
            <a:r>
              <a:rPr sz="2800" spc="-5" dirty="0">
                <a:latin typeface="Times New Roman" panose="02020603050405020304"/>
                <a:cs typeface="Times New Roman" panose="02020603050405020304"/>
              </a:rPr>
              <a:t>Indiscriminate </a:t>
            </a:r>
            <a:r>
              <a:rPr sz="2800" dirty="0">
                <a:latin typeface="Times New Roman" panose="02020603050405020304"/>
                <a:cs typeface="Times New Roman" panose="02020603050405020304"/>
              </a:rPr>
              <a:t>use of drugs for headache </a:t>
            </a:r>
            <a:r>
              <a:rPr sz="2800" spc="-5" dirty="0">
                <a:latin typeface="Times New Roman" panose="02020603050405020304"/>
                <a:cs typeface="Times New Roman" panose="02020603050405020304"/>
              </a:rPr>
              <a:t>,vomiting</a:t>
            </a:r>
            <a:r>
              <a:rPr sz="28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spc="-5" dirty="0">
                <a:latin typeface="Times New Roman" panose="02020603050405020304"/>
                <a:cs typeface="Times New Roman" panose="02020603050405020304"/>
              </a:rPr>
              <a:t>etc</a:t>
            </a:r>
            <a:endParaRPr sz="2800" dirty="0">
              <a:latin typeface="Times New Roman" panose="02020603050405020304"/>
              <a:cs typeface="Times New Roman" panose="02020603050405020304"/>
            </a:endParaRPr>
          </a:p>
          <a:p>
            <a:pPr marL="355600" indent="-343535">
              <a:lnSpc>
                <a:spcPct val="100000"/>
              </a:lnSpc>
              <a:spcBef>
                <a:spcPts val="625"/>
              </a:spcBef>
              <a:buFont typeface="Wingdings" pitchFamily="2" charset="2"/>
              <a:buChar char="Ø"/>
              <a:tabLst>
                <a:tab pos="355600" algn="l"/>
                <a:tab pos="356235" algn="l"/>
              </a:tabLst>
            </a:pPr>
            <a:r>
              <a:rPr sz="2800" dirty="0">
                <a:latin typeface="Times New Roman" panose="02020603050405020304"/>
                <a:cs typeface="Times New Roman" panose="02020603050405020304"/>
              </a:rPr>
              <a:t>No</a:t>
            </a:r>
            <a:r>
              <a:rPr sz="28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dirty="0">
                <a:latin typeface="Times New Roman" panose="02020603050405020304"/>
                <a:cs typeface="Times New Roman" panose="02020603050405020304"/>
              </a:rPr>
              <a:t>USG</a:t>
            </a:r>
          </a:p>
          <a:p>
            <a:pPr marL="355600" indent="-343535">
              <a:lnSpc>
                <a:spcPct val="100000"/>
              </a:lnSpc>
              <a:spcBef>
                <a:spcPts val="625"/>
              </a:spcBef>
              <a:buFont typeface="Wingdings" pitchFamily="2" charset="2"/>
              <a:buChar char="Ø"/>
              <a:tabLst>
                <a:tab pos="355600" algn="l"/>
                <a:tab pos="356235" algn="l"/>
              </a:tabLst>
            </a:pPr>
            <a:r>
              <a:rPr sz="2800" dirty="0">
                <a:latin typeface="Times New Roman" panose="02020603050405020304"/>
                <a:cs typeface="Times New Roman" panose="02020603050405020304"/>
              </a:rPr>
              <a:t>no </a:t>
            </a:r>
            <a:r>
              <a:rPr sz="2800" spc="-5" dirty="0">
                <a:latin typeface="Times New Roman" panose="02020603050405020304"/>
                <a:cs typeface="Times New Roman" panose="02020603050405020304"/>
              </a:rPr>
              <a:t>radiation</a:t>
            </a:r>
            <a:r>
              <a:rPr sz="28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dirty="0">
                <a:latin typeface="Times New Roman" panose="02020603050405020304"/>
                <a:cs typeface="Times New Roman" panose="02020603050405020304"/>
              </a:rPr>
              <a:t>exposure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43356" y="0"/>
            <a:ext cx="8258809" cy="2249805"/>
            <a:chOff x="443356" y="0"/>
            <a:chExt cx="8258809" cy="2249805"/>
          </a:xfrm>
        </p:grpSpPr>
        <p:sp>
          <p:nvSpPr>
            <p:cNvPr id="3" name="object 3"/>
            <p:cNvSpPr/>
            <p:nvPr/>
          </p:nvSpPr>
          <p:spPr>
            <a:xfrm>
              <a:off x="457961" y="761"/>
              <a:ext cx="8229600" cy="1600200"/>
            </a:xfrm>
            <a:custGeom>
              <a:avLst/>
              <a:gdLst/>
              <a:ahLst/>
              <a:cxnLst/>
              <a:rect l="l" t="t" r="r" b="b"/>
              <a:pathLst>
                <a:path w="8229600" h="1600200">
                  <a:moveTo>
                    <a:pt x="8229600" y="0"/>
                  </a:moveTo>
                  <a:lnTo>
                    <a:pt x="0" y="0"/>
                  </a:lnTo>
                  <a:lnTo>
                    <a:pt x="0" y="1600200"/>
                  </a:lnTo>
                  <a:lnTo>
                    <a:pt x="8229600" y="1600200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961" y="761"/>
              <a:ext cx="8229600" cy="1600200"/>
            </a:xfrm>
            <a:custGeom>
              <a:avLst/>
              <a:gdLst/>
              <a:ahLst/>
              <a:cxnLst/>
              <a:rect l="l" t="t" r="r" b="b"/>
              <a:pathLst>
                <a:path w="8229600" h="1600200">
                  <a:moveTo>
                    <a:pt x="0" y="1600200"/>
                  </a:moveTo>
                  <a:lnTo>
                    <a:pt x="8229600" y="1600200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1600200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20951" y="0"/>
              <a:ext cx="6326124" cy="149961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10156" y="187452"/>
              <a:ext cx="5120640" cy="2048256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39552" y="514297"/>
            <a:ext cx="8136903" cy="831318"/>
          </a:xfrm>
          <a:prstGeom prst="rect">
            <a:avLst/>
          </a:prstGeom>
        </p:spPr>
        <p:txBody>
          <a:bodyPr vert="horz" wrap="square" lIns="0" tIns="374015" rIns="0" bIns="0" rtlCol="0">
            <a:spAutoFit/>
          </a:bodyPr>
          <a:lstStyle/>
          <a:p>
            <a:pPr marL="502285" marR="5080" indent="-489585">
              <a:lnSpc>
                <a:spcPct val="67000"/>
              </a:lnSpc>
              <a:spcBef>
                <a:spcPts val="2945"/>
              </a:spcBef>
            </a:pPr>
            <a:r>
              <a:rPr b="1" u="none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PERIN</a:t>
            </a:r>
            <a:r>
              <a:rPr b="1" u="none" spc="-79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b="1" u="none" spc="-57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b="1" u="none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AL  </a:t>
            </a:r>
            <a:r>
              <a:rPr b="1" u="none" spc="-8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HISTORY</a:t>
            </a:r>
          </a:p>
        </p:txBody>
      </p:sp>
      <p:grpSp>
        <p:nvGrpSpPr>
          <p:cNvPr id="8" name="object 8"/>
          <p:cNvGrpSpPr/>
          <p:nvPr/>
        </p:nvGrpSpPr>
        <p:grpSpPr>
          <a:xfrm>
            <a:off x="443483" y="1891283"/>
            <a:ext cx="8258809" cy="4555490"/>
            <a:chOff x="443483" y="1891283"/>
            <a:chExt cx="8258809" cy="4555490"/>
          </a:xfrm>
        </p:grpSpPr>
        <p:sp>
          <p:nvSpPr>
            <p:cNvPr id="9" name="object 9"/>
            <p:cNvSpPr/>
            <p:nvPr/>
          </p:nvSpPr>
          <p:spPr>
            <a:xfrm>
              <a:off x="457961" y="1905761"/>
              <a:ext cx="8229600" cy="4526280"/>
            </a:xfrm>
            <a:custGeom>
              <a:avLst/>
              <a:gdLst/>
              <a:ahLst/>
              <a:cxnLst/>
              <a:rect l="l" t="t" r="r" b="b"/>
              <a:pathLst>
                <a:path w="8229600" h="4526280">
                  <a:moveTo>
                    <a:pt x="8229600" y="0"/>
                  </a:moveTo>
                  <a:lnTo>
                    <a:pt x="0" y="0"/>
                  </a:lnTo>
                  <a:lnTo>
                    <a:pt x="0" y="4526280"/>
                  </a:lnTo>
                  <a:lnTo>
                    <a:pt x="8229600" y="4526280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57961" y="1905761"/>
              <a:ext cx="8229600" cy="4526280"/>
            </a:xfrm>
            <a:custGeom>
              <a:avLst/>
              <a:gdLst/>
              <a:ahLst/>
              <a:cxnLst/>
              <a:rect l="l" t="t" r="r" b="b"/>
              <a:pathLst>
                <a:path w="8229600" h="4526280">
                  <a:moveTo>
                    <a:pt x="0" y="4526280"/>
                  </a:moveTo>
                  <a:lnTo>
                    <a:pt x="8229600" y="4526280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4526280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510540" y="1923415"/>
            <a:ext cx="8165916" cy="32367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0" marR="1031240" indent="-343535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Ø"/>
              <a:tabLst>
                <a:tab pos="381000" algn="l"/>
                <a:tab pos="381635" algn="l"/>
              </a:tabLst>
            </a:pPr>
            <a:r>
              <a:rPr sz="3200" dirty="0">
                <a:latin typeface="Times New Roman" panose="02020603050405020304"/>
                <a:cs typeface="Times New Roman" panose="02020603050405020304"/>
              </a:rPr>
              <a:t>First </a:t>
            </a:r>
            <a:r>
              <a:rPr sz="3200" spc="-10" dirty="0">
                <a:latin typeface="Times New Roman" panose="02020603050405020304"/>
                <a:cs typeface="Times New Roman" panose="02020603050405020304"/>
              </a:rPr>
              <a:t>trimester- suffered </a:t>
            </a:r>
            <a:r>
              <a:rPr sz="3200" spc="-5" dirty="0">
                <a:latin typeface="Times New Roman" panose="02020603050405020304"/>
                <a:cs typeface="Times New Roman" panose="02020603050405020304"/>
              </a:rPr>
              <a:t>from</a:t>
            </a:r>
            <a:r>
              <a:rPr sz="3200" spc="-5" dirty="0">
                <a:solidFill>
                  <a:srgbClr val="3399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u="heavy" spc="-5" dirty="0">
                <a:solidFill>
                  <a:srgbClr val="3399FF"/>
                </a:solidFill>
                <a:uFill>
                  <a:solidFill>
                    <a:srgbClr val="3399FF"/>
                  </a:solidFill>
                </a:uFill>
                <a:latin typeface="Times New Roman" panose="02020603050405020304"/>
                <a:cs typeface="Times New Roman" panose="02020603050405020304"/>
              </a:rPr>
              <a:t>hyperemesis </a:t>
            </a:r>
            <a:r>
              <a:rPr sz="3200" spc="-5" dirty="0">
                <a:solidFill>
                  <a:srgbClr val="3399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u="heavy" dirty="0">
                <a:solidFill>
                  <a:srgbClr val="3399FF"/>
                </a:solidFill>
                <a:uFill>
                  <a:solidFill>
                    <a:srgbClr val="3399FF"/>
                  </a:solidFill>
                </a:uFill>
                <a:latin typeface="Times New Roman" panose="02020603050405020304"/>
                <a:cs typeface="Times New Roman" panose="02020603050405020304"/>
              </a:rPr>
              <a:t>gravidarum</a:t>
            </a:r>
            <a:endParaRPr sz="3200" dirty="0">
              <a:latin typeface="Times New Roman" panose="02020603050405020304"/>
              <a:cs typeface="Times New Roman" panose="02020603050405020304"/>
            </a:endParaRPr>
          </a:p>
          <a:p>
            <a:pPr marL="381000" indent="-343535">
              <a:lnSpc>
                <a:spcPct val="100000"/>
              </a:lnSpc>
              <a:spcBef>
                <a:spcPts val="690"/>
              </a:spcBef>
              <a:buFont typeface="Wingdings" pitchFamily="2" charset="2"/>
              <a:buChar char="Ø"/>
              <a:tabLst>
                <a:tab pos="381000" algn="l"/>
                <a:tab pos="381635" algn="l"/>
                <a:tab pos="1188720" algn="l"/>
              </a:tabLst>
            </a:pPr>
            <a:r>
              <a:rPr sz="3200" spc="-5" dirty="0">
                <a:latin typeface="Times New Roman" panose="02020603050405020304"/>
                <a:cs typeface="Times New Roman" panose="02020603050405020304"/>
              </a:rPr>
              <a:t>Rest	trimesters uneventful</a:t>
            </a:r>
            <a:endParaRPr sz="3200" dirty="0">
              <a:latin typeface="Times New Roman" panose="02020603050405020304"/>
              <a:cs typeface="Times New Roman" panose="02020603050405020304"/>
            </a:endParaRPr>
          </a:p>
          <a:p>
            <a:pPr marL="381000" indent="-343535">
              <a:lnSpc>
                <a:spcPct val="100000"/>
              </a:lnSpc>
              <a:spcBef>
                <a:spcPts val="675"/>
              </a:spcBef>
              <a:buFont typeface="Wingdings" pitchFamily="2" charset="2"/>
              <a:buChar char="Ø"/>
              <a:tabLst>
                <a:tab pos="381000" algn="l"/>
                <a:tab pos="381635" algn="l"/>
              </a:tabLst>
            </a:pPr>
            <a:r>
              <a:rPr sz="3200" spc="-5" dirty="0">
                <a:latin typeface="Times New Roman" panose="02020603050405020304"/>
                <a:cs typeface="Times New Roman" panose="02020603050405020304"/>
              </a:rPr>
              <a:t>Labour </a:t>
            </a:r>
            <a:r>
              <a:rPr sz="3200" spc="-10" dirty="0">
                <a:latin typeface="Times New Roman" panose="02020603050405020304"/>
                <a:cs typeface="Times New Roman" panose="02020603050405020304"/>
              </a:rPr>
              <a:t>was</a:t>
            </a:r>
            <a:r>
              <a:rPr sz="32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5" dirty="0">
                <a:latin typeface="Times New Roman" panose="02020603050405020304"/>
                <a:cs typeface="Times New Roman" panose="02020603050405020304"/>
              </a:rPr>
              <a:t>uneventful</a:t>
            </a:r>
            <a:endParaRPr sz="3200" dirty="0">
              <a:latin typeface="Times New Roman" panose="02020603050405020304"/>
              <a:cs typeface="Times New Roman" panose="02020603050405020304"/>
            </a:endParaRPr>
          </a:p>
          <a:p>
            <a:pPr marL="381000" marR="30480" indent="-343535">
              <a:lnSpc>
                <a:spcPct val="100000"/>
              </a:lnSpc>
              <a:spcBef>
                <a:spcPts val="670"/>
              </a:spcBef>
              <a:buFont typeface="Wingdings" pitchFamily="2" charset="2"/>
              <a:buChar char="Ø"/>
              <a:tabLst>
                <a:tab pos="381000" algn="l"/>
                <a:tab pos="381635" algn="l"/>
              </a:tabLst>
            </a:pPr>
            <a:r>
              <a:rPr sz="3200" spc="-5" dirty="0">
                <a:latin typeface="Times New Roman" panose="02020603050405020304"/>
                <a:cs typeface="Times New Roman" panose="02020603050405020304"/>
              </a:rPr>
              <a:t>Normal vaginal, term delivery at PHC, </a:t>
            </a:r>
            <a:r>
              <a:rPr lang="en-US" sz="3200" spc="-5" dirty="0" smtClean="0">
                <a:latin typeface="Times New Roman" panose="02020603050405020304"/>
                <a:cs typeface="Times New Roman" panose="02020603050405020304"/>
              </a:rPr>
              <a:t>RHTC, RMCH, Bareilly</a:t>
            </a:r>
            <a:r>
              <a:rPr sz="3200" spc="-5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5" dirty="0">
                <a:latin typeface="Times New Roman" panose="02020603050405020304"/>
                <a:cs typeface="Times New Roman" panose="02020603050405020304"/>
              </a:rPr>
              <a:t>ON </a:t>
            </a:r>
            <a:r>
              <a:rPr sz="3200" spc="5" dirty="0">
                <a:latin typeface="Times New Roman" panose="02020603050405020304"/>
                <a:cs typeface="Times New Roman" panose="02020603050405020304"/>
              </a:rPr>
              <a:t>7</a:t>
            </a:r>
            <a:r>
              <a:rPr sz="3200" spc="7" baseline="26000" dirty="0">
                <a:latin typeface="Times New Roman" panose="02020603050405020304"/>
                <a:cs typeface="Times New Roman" panose="02020603050405020304"/>
              </a:rPr>
              <a:t>TH </a:t>
            </a:r>
            <a:r>
              <a:rPr sz="3200" spc="-5" dirty="0">
                <a:latin typeface="Times New Roman" panose="02020603050405020304"/>
                <a:cs typeface="Times New Roman" panose="02020603050405020304"/>
              </a:rPr>
              <a:t>SEPTEMBER</a:t>
            </a:r>
            <a:r>
              <a:rPr sz="3200" spc="-2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2010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2762" y="1228068"/>
            <a:ext cx="8052434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u="none" spc="-35" dirty="0">
                <a:solidFill>
                  <a:srgbClr val="FF0000"/>
                </a:solidFill>
                <a:latin typeface="Times New Roman"/>
                <a:cs typeface="Times New Roman"/>
              </a:rPr>
              <a:t>DEVELOPMENTAL</a:t>
            </a:r>
          </a:p>
        </p:txBody>
      </p:sp>
      <p:sp>
        <p:nvSpPr>
          <p:cNvPr id="3" name="object 3"/>
          <p:cNvSpPr/>
          <p:nvPr/>
        </p:nvSpPr>
        <p:spPr>
          <a:xfrm>
            <a:off x="1402080" y="1851660"/>
            <a:ext cx="6338316" cy="20482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002917" y="2109342"/>
            <a:ext cx="5521411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2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MIES</a:t>
            </a:r>
            <a:r>
              <a:rPr sz="7200" b="1" spc="-125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72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ONEs</a:t>
            </a:r>
            <a:endParaRPr sz="72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950720" y="3107435"/>
            <a:ext cx="5241290" cy="215265"/>
            <a:chOff x="1950720" y="3107435"/>
            <a:chExt cx="5241290" cy="215265"/>
          </a:xfrm>
        </p:grpSpPr>
        <p:sp>
          <p:nvSpPr>
            <p:cNvPr id="6" name="object 6"/>
            <p:cNvSpPr/>
            <p:nvPr/>
          </p:nvSpPr>
          <p:spPr>
            <a:xfrm>
              <a:off x="1950720" y="3107435"/>
              <a:ext cx="5241035" cy="21488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015363" y="3134740"/>
              <a:ext cx="5113020" cy="86995"/>
            </a:xfrm>
            <a:custGeom>
              <a:avLst/>
              <a:gdLst/>
              <a:ahLst/>
              <a:cxnLst/>
              <a:rect l="l" t="t" r="r" b="b"/>
              <a:pathLst>
                <a:path w="5113020" h="86994">
                  <a:moveTo>
                    <a:pt x="5113020" y="0"/>
                  </a:moveTo>
                  <a:lnTo>
                    <a:pt x="0" y="0"/>
                  </a:lnTo>
                  <a:lnTo>
                    <a:pt x="0" y="86868"/>
                  </a:lnTo>
                  <a:lnTo>
                    <a:pt x="5113020" y="86868"/>
                  </a:lnTo>
                  <a:lnTo>
                    <a:pt x="511302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xmlns="" val="6315611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67284" y="138684"/>
            <a:ext cx="8411210" cy="1324610"/>
            <a:chOff x="367284" y="138684"/>
            <a:chExt cx="8411210" cy="1324610"/>
          </a:xfrm>
        </p:grpSpPr>
        <p:sp>
          <p:nvSpPr>
            <p:cNvPr id="3" name="object 3"/>
            <p:cNvSpPr/>
            <p:nvPr/>
          </p:nvSpPr>
          <p:spPr>
            <a:xfrm>
              <a:off x="381762" y="153162"/>
              <a:ext cx="8382000" cy="1295400"/>
            </a:xfrm>
            <a:custGeom>
              <a:avLst/>
              <a:gdLst/>
              <a:ahLst/>
              <a:cxnLst/>
              <a:rect l="l" t="t" r="r" b="b"/>
              <a:pathLst>
                <a:path w="8382000" h="1295400">
                  <a:moveTo>
                    <a:pt x="8382000" y="0"/>
                  </a:moveTo>
                  <a:lnTo>
                    <a:pt x="0" y="0"/>
                  </a:lnTo>
                  <a:lnTo>
                    <a:pt x="0" y="1295400"/>
                  </a:lnTo>
                  <a:lnTo>
                    <a:pt x="8382000" y="1295400"/>
                  </a:lnTo>
                  <a:lnTo>
                    <a:pt x="8382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81762" y="153162"/>
              <a:ext cx="8382000" cy="1295400"/>
            </a:xfrm>
            <a:custGeom>
              <a:avLst/>
              <a:gdLst/>
              <a:ahLst/>
              <a:cxnLst/>
              <a:rect l="l" t="t" r="r" b="b"/>
              <a:pathLst>
                <a:path w="8382000" h="1295400">
                  <a:moveTo>
                    <a:pt x="0" y="1295400"/>
                  </a:moveTo>
                  <a:lnTo>
                    <a:pt x="8382000" y="1295400"/>
                  </a:lnTo>
                  <a:lnTo>
                    <a:pt x="8382000" y="0"/>
                  </a:lnTo>
                  <a:lnTo>
                    <a:pt x="0" y="0"/>
                  </a:lnTo>
                  <a:lnTo>
                    <a:pt x="0" y="1295400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11560" y="416442"/>
            <a:ext cx="7992888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322954" algn="l"/>
              </a:tabLst>
            </a:pPr>
            <a:r>
              <a:rPr sz="3200" b="1" u="none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GROSS</a:t>
            </a:r>
            <a:r>
              <a:rPr sz="3200" b="1" u="none" spc="1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b="1" u="none" spc="-1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MOTOR	</a:t>
            </a:r>
            <a:r>
              <a:rPr sz="3200" b="1" u="none" spc="-1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MILESTONES</a:t>
            </a:r>
            <a:endParaRPr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67284" y="1543811"/>
            <a:ext cx="8792210" cy="5069205"/>
            <a:chOff x="367284" y="1543811"/>
            <a:chExt cx="8792210" cy="5069205"/>
          </a:xfrm>
        </p:grpSpPr>
        <p:sp>
          <p:nvSpPr>
            <p:cNvPr id="7" name="object 7"/>
            <p:cNvSpPr/>
            <p:nvPr/>
          </p:nvSpPr>
          <p:spPr>
            <a:xfrm>
              <a:off x="381762" y="1558289"/>
              <a:ext cx="8763000" cy="5039995"/>
            </a:xfrm>
            <a:custGeom>
              <a:avLst/>
              <a:gdLst/>
              <a:ahLst/>
              <a:cxnLst/>
              <a:rect l="l" t="t" r="r" b="b"/>
              <a:pathLst>
                <a:path w="8763000" h="5039995">
                  <a:moveTo>
                    <a:pt x="8763000" y="0"/>
                  </a:moveTo>
                  <a:lnTo>
                    <a:pt x="0" y="0"/>
                  </a:lnTo>
                  <a:lnTo>
                    <a:pt x="0" y="5039868"/>
                  </a:lnTo>
                  <a:lnTo>
                    <a:pt x="8763000" y="5039868"/>
                  </a:lnTo>
                  <a:lnTo>
                    <a:pt x="8763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81762" y="1558289"/>
              <a:ext cx="8763000" cy="5039995"/>
            </a:xfrm>
            <a:custGeom>
              <a:avLst/>
              <a:gdLst/>
              <a:ahLst/>
              <a:cxnLst/>
              <a:rect l="l" t="t" r="r" b="b"/>
              <a:pathLst>
                <a:path w="8763000" h="5039995">
                  <a:moveTo>
                    <a:pt x="0" y="5039868"/>
                  </a:moveTo>
                  <a:lnTo>
                    <a:pt x="8763000" y="5039868"/>
                  </a:lnTo>
                  <a:lnTo>
                    <a:pt x="8763000" y="0"/>
                  </a:lnTo>
                  <a:lnTo>
                    <a:pt x="0" y="0"/>
                  </a:lnTo>
                  <a:lnTo>
                    <a:pt x="0" y="5039868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0" y="1700808"/>
            <a:ext cx="8938895" cy="4835426"/>
          </a:xfrm>
          <a:prstGeom prst="rect">
            <a:avLst/>
          </a:prstGeom>
        </p:spPr>
        <p:txBody>
          <a:bodyPr vert="horz" wrap="square" lIns="0" tIns="158750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1250"/>
              </a:spcBef>
              <a:buFont typeface="Wingdings" pitchFamily="2" charset="2"/>
              <a:buChar char="Ø"/>
              <a:tabLst>
                <a:tab pos="355600" algn="l"/>
                <a:tab pos="356235" algn="l"/>
              </a:tabLst>
            </a:pPr>
            <a:r>
              <a:rPr sz="3200" dirty="0">
                <a:latin typeface="Times New Roman"/>
                <a:cs typeface="Times New Roman"/>
              </a:rPr>
              <a:t>Started sitting at age of 6 </a:t>
            </a:r>
            <a:r>
              <a:rPr sz="3200" spc="-5" dirty="0">
                <a:latin typeface="Times New Roman"/>
                <a:cs typeface="Times New Roman"/>
              </a:rPr>
              <a:t>months(6-8months</a:t>
            </a:r>
            <a:r>
              <a:rPr sz="3200" spc="-7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)</a:t>
            </a:r>
          </a:p>
          <a:p>
            <a:pPr marL="355600" indent="-343535">
              <a:lnSpc>
                <a:spcPct val="100000"/>
              </a:lnSpc>
              <a:spcBef>
                <a:spcPts val="1155"/>
              </a:spcBef>
              <a:buFont typeface="Wingdings" pitchFamily="2" charset="2"/>
              <a:buChar char="Ø"/>
              <a:tabLst>
                <a:tab pos="355600" algn="l"/>
                <a:tab pos="356235" algn="l"/>
              </a:tabLst>
            </a:pPr>
            <a:r>
              <a:rPr sz="3200" spc="-5" dirty="0">
                <a:latin typeface="Times New Roman"/>
                <a:cs typeface="Times New Roman"/>
              </a:rPr>
              <a:t>Climbed </a:t>
            </a:r>
            <a:r>
              <a:rPr sz="3200" dirty="0">
                <a:latin typeface="Times New Roman"/>
                <a:cs typeface="Times New Roman"/>
              </a:rPr>
              <a:t>upstairs at age of </a:t>
            </a:r>
            <a:r>
              <a:rPr sz="3200" spc="-5" dirty="0">
                <a:latin typeface="Times New Roman"/>
                <a:cs typeface="Times New Roman"/>
              </a:rPr>
              <a:t>9months </a:t>
            </a:r>
            <a:r>
              <a:rPr sz="3200" dirty="0">
                <a:latin typeface="Times New Roman"/>
                <a:cs typeface="Times New Roman"/>
              </a:rPr>
              <a:t>(10 </a:t>
            </a:r>
            <a:r>
              <a:rPr sz="3200" spc="-5" dirty="0">
                <a:latin typeface="Times New Roman"/>
                <a:cs typeface="Times New Roman"/>
              </a:rPr>
              <a:t>months</a:t>
            </a:r>
            <a:r>
              <a:rPr sz="3200" spc="-1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)</a:t>
            </a:r>
          </a:p>
          <a:p>
            <a:pPr marL="431800" indent="-419734">
              <a:lnSpc>
                <a:spcPct val="100000"/>
              </a:lnSpc>
              <a:spcBef>
                <a:spcPts val="1155"/>
              </a:spcBef>
              <a:buFont typeface="Wingdings" pitchFamily="2" charset="2"/>
              <a:buChar char="Ø"/>
              <a:tabLst>
                <a:tab pos="431800" algn="l"/>
                <a:tab pos="432434" algn="l"/>
                <a:tab pos="2503170" algn="l"/>
              </a:tabLst>
            </a:pPr>
            <a:r>
              <a:rPr sz="3200" dirty="0">
                <a:latin typeface="Times New Roman"/>
                <a:cs typeface="Times New Roman"/>
              </a:rPr>
              <a:t>Started</a:t>
            </a:r>
            <a:r>
              <a:rPr sz="3200" spc="-1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walking	at age of 13 </a:t>
            </a:r>
            <a:r>
              <a:rPr sz="3200" spc="-5" dirty="0">
                <a:latin typeface="Times New Roman"/>
                <a:cs typeface="Times New Roman"/>
              </a:rPr>
              <a:t>month </a:t>
            </a:r>
            <a:r>
              <a:rPr sz="3200" dirty="0">
                <a:latin typeface="Times New Roman"/>
                <a:cs typeface="Times New Roman"/>
              </a:rPr>
              <a:t>(12-15 </a:t>
            </a:r>
            <a:r>
              <a:rPr sz="3200" spc="-5" dirty="0">
                <a:latin typeface="Times New Roman"/>
                <a:cs typeface="Times New Roman"/>
              </a:rPr>
              <a:t>month</a:t>
            </a:r>
            <a:r>
              <a:rPr sz="3200" spc="-3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)</a:t>
            </a:r>
          </a:p>
          <a:p>
            <a:pPr marL="431800" indent="-419734">
              <a:lnSpc>
                <a:spcPct val="100000"/>
              </a:lnSpc>
              <a:spcBef>
                <a:spcPts val="1150"/>
              </a:spcBef>
              <a:buFont typeface="Wingdings" pitchFamily="2" charset="2"/>
              <a:buChar char="Ø"/>
              <a:tabLst>
                <a:tab pos="431800" algn="l"/>
                <a:tab pos="432434" algn="l"/>
              </a:tabLst>
            </a:pPr>
            <a:r>
              <a:rPr sz="3200" dirty="0">
                <a:latin typeface="Times New Roman"/>
                <a:cs typeface="Times New Roman"/>
              </a:rPr>
              <a:t>started </a:t>
            </a:r>
            <a:r>
              <a:rPr sz="3200" spc="-5" dirty="0">
                <a:latin typeface="Times New Roman"/>
                <a:cs typeface="Times New Roman"/>
              </a:rPr>
              <a:t>jumping </a:t>
            </a:r>
            <a:r>
              <a:rPr sz="3200" dirty="0">
                <a:latin typeface="Times New Roman"/>
                <a:cs typeface="Times New Roman"/>
              </a:rPr>
              <a:t>and walking with both legs at age</a:t>
            </a:r>
            <a:r>
              <a:rPr sz="3200" spc="-135" dirty="0">
                <a:latin typeface="Times New Roman"/>
                <a:cs typeface="Times New Roman"/>
              </a:rPr>
              <a:t> </a:t>
            </a:r>
            <a:r>
              <a:rPr sz="3200" dirty="0" smtClean="0">
                <a:latin typeface="Times New Roman"/>
                <a:cs typeface="Times New Roman"/>
              </a:rPr>
              <a:t>around</a:t>
            </a:r>
            <a:r>
              <a:rPr lang="en-US" sz="3200" dirty="0" smtClean="0">
                <a:latin typeface="Times New Roman"/>
                <a:cs typeface="Times New Roman"/>
              </a:rPr>
              <a:t> </a:t>
            </a:r>
            <a:r>
              <a:rPr sz="3200" dirty="0" smtClean="0">
                <a:latin typeface="Times New Roman"/>
                <a:cs typeface="Times New Roman"/>
              </a:rPr>
              <a:t>2year(2year</a:t>
            </a:r>
            <a:r>
              <a:rPr sz="3200" dirty="0">
                <a:latin typeface="Times New Roman"/>
                <a:cs typeface="Times New Roman"/>
              </a:rPr>
              <a:t>)</a:t>
            </a:r>
          </a:p>
          <a:p>
            <a:pPr marL="355600" marR="5080" indent="-343535">
              <a:lnSpc>
                <a:spcPct val="120000"/>
              </a:lnSpc>
              <a:spcBef>
                <a:spcPts val="575"/>
              </a:spcBef>
              <a:buFont typeface="Wingdings" pitchFamily="2" charset="2"/>
              <a:buChar char="Ø"/>
              <a:tabLst>
                <a:tab pos="355600" algn="l"/>
                <a:tab pos="356235" algn="l"/>
                <a:tab pos="1370330" algn="l"/>
              </a:tabLst>
            </a:pPr>
            <a:r>
              <a:rPr sz="3200" dirty="0">
                <a:latin typeface="Times New Roman"/>
                <a:cs typeface="Times New Roman"/>
              </a:rPr>
              <a:t>Started	hopping and skipping step on </a:t>
            </a:r>
            <a:r>
              <a:rPr sz="3200" spc="-5" dirty="0">
                <a:latin typeface="Times New Roman"/>
                <a:cs typeface="Times New Roman"/>
              </a:rPr>
              <a:t>coming </a:t>
            </a:r>
            <a:r>
              <a:rPr sz="3200" dirty="0">
                <a:latin typeface="Times New Roman"/>
                <a:cs typeface="Times New Roman"/>
              </a:rPr>
              <a:t>downstairs at age</a:t>
            </a:r>
            <a:r>
              <a:rPr sz="3200" spc="-16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of  4year</a:t>
            </a:r>
          </a:p>
        </p:txBody>
      </p:sp>
    </p:spTree>
    <p:extLst>
      <p:ext uri="{BB962C8B-B14F-4D97-AF65-F5344CB8AC3E}">
        <p14:creationId xmlns:p14="http://schemas.microsoft.com/office/powerpoint/2010/main" xmlns="" val="23765501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95536" y="547993"/>
            <a:ext cx="7992888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15310" algn="l"/>
              </a:tabLst>
            </a:pPr>
            <a:r>
              <a:rPr sz="3600" b="1" dirty="0">
                <a:solidFill>
                  <a:srgbClr val="FF0000"/>
                </a:solidFill>
                <a:latin typeface="Times New Roman"/>
                <a:cs typeface="Times New Roman"/>
              </a:rPr>
              <a:t>FINE</a:t>
            </a:r>
            <a:r>
              <a:rPr sz="36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6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MOTOR	</a:t>
            </a:r>
            <a:r>
              <a:rPr sz="36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MILESTONE</a:t>
            </a:r>
            <a:endParaRPr sz="36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grpSp>
        <p:nvGrpSpPr>
          <p:cNvPr id="2" name="object 8"/>
          <p:cNvGrpSpPr/>
          <p:nvPr/>
        </p:nvGrpSpPr>
        <p:grpSpPr>
          <a:xfrm>
            <a:off x="214884" y="1738883"/>
            <a:ext cx="8661400" cy="4151629"/>
            <a:chOff x="214884" y="1738883"/>
            <a:chExt cx="8661400" cy="4151629"/>
          </a:xfrm>
        </p:grpSpPr>
        <p:sp>
          <p:nvSpPr>
            <p:cNvPr id="9" name="object 9"/>
            <p:cNvSpPr/>
            <p:nvPr/>
          </p:nvSpPr>
          <p:spPr>
            <a:xfrm>
              <a:off x="229362" y="1753361"/>
              <a:ext cx="8632190" cy="4122420"/>
            </a:xfrm>
            <a:custGeom>
              <a:avLst/>
              <a:gdLst/>
              <a:ahLst/>
              <a:cxnLst/>
              <a:rect l="l" t="t" r="r" b="b"/>
              <a:pathLst>
                <a:path w="8632190" h="4122420">
                  <a:moveTo>
                    <a:pt x="8631936" y="0"/>
                  </a:moveTo>
                  <a:lnTo>
                    <a:pt x="0" y="0"/>
                  </a:lnTo>
                  <a:lnTo>
                    <a:pt x="0" y="4122420"/>
                  </a:lnTo>
                  <a:lnTo>
                    <a:pt x="8631936" y="4122420"/>
                  </a:lnTo>
                  <a:lnTo>
                    <a:pt x="86319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29362" y="1753361"/>
              <a:ext cx="8632190" cy="4122420"/>
            </a:xfrm>
            <a:custGeom>
              <a:avLst/>
              <a:gdLst/>
              <a:ahLst/>
              <a:cxnLst/>
              <a:rect l="l" t="t" r="r" b="b"/>
              <a:pathLst>
                <a:path w="8632190" h="4122420">
                  <a:moveTo>
                    <a:pt x="0" y="4122420"/>
                  </a:moveTo>
                  <a:lnTo>
                    <a:pt x="8631936" y="4122420"/>
                  </a:lnTo>
                  <a:lnTo>
                    <a:pt x="8631936" y="0"/>
                  </a:lnTo>
                  <a:lnTo>
                    <a:pt x="0" y="0"/>
                  </a:lnTo>
                  <a:lnTo>
                    <a:pt x="0" y="4122420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0" y="1772817"/>
            <a:ext cx="9144000" cy="4487767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sz="3200" dirty="0">
                <a:latin typeface="Times New Roman"/>
                <a:cs typeface="Times New Roman"/>
              </a:rPr>
              <a:t>Started holding objects at age of </a:t>
            </a:r>
            <a:r>
              <a:rPr sz="3200" spc="-5" dirty="0">
                <a:latin typeface="Times New Roman"/>
                <a:cs typeface="Times New Roman"/>
              </a:rPr>
              <a:t>4month(3</a:t>
            </a:r>
            <a:r>
              <a:rPr sz="3200" spc="-100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month)</a:t>
            </a:r>
            <a:endParaRPr sz="320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sz="3200" dirty="0">
                <a:latin typeface="Times New Roman"/>
                <a:cs typeface="Times New Roman"/>
              </a:rPr>
              <a:t>Stated holding objects </a:t>
            </a:r>
            <a:r>
              <a:rPr sz="3200" spc="-5" dirty="0">
                <a:latin typeface="Times New Roman"/>
                <a:cs typeface="Times New Roman"/>
              </a:rPr>
              <a:t>with thumb </a:t>
            </a:r>
            <a:r>
              <a:rPr sz="3200" dirty="0">
                <a:latin typeface="Times New Roman"/>
                <a:cs typeface="Times New Roman"/>
              </a:rPr>
              <a:t>at age of 9 </a:t>
            </a:r>
            <a:r>
              <a:rPr sz="3200" spc="-5" dirty="0">
                <a:latin typeface="Times New Roman"/>
                <a:cs typeface="Times New Roman"/>
              </a:rPr>
              <a:t>month </a:t>
            </a:r>
            <a:r>
              <a:rPr sz="3200" dirty="0">
                <a:latin typeface="Times New Roman"/>
                <a:cs typeface="Times New Roman"/>
              </a:rPr>
              <a:t>(7-12</a:t>
            </a:r>
            <a:r>
              <a:rPr sz="3200" spc="-125" dirty="0">
                <a:latin typeface="Times New Roman"/>
                <a:cs typeface="Times New Roman"/>
              </a:rPr>
              <a:t> </a:t>
            </a:r>
            <a:r>
              <a:rPr sz="3200" spc="-5" dirty="0" smtClean="0">
                <a:latin typeface="Times New Roman"/>
                <a:cs typeface="Times New Roman"/>
              </a:rPr>
              <a:t>month</a:t>
            </a:r>
            <a:r>
              <a:rPr sz="3200" dirty="0" smtClean="0">
                <a:latin typeface="Times New Roman"/>
                <a:cs typeface="Times New Roman"/>
              </a:rPr>
              <a:t>)</a:t>
            </a:r>
            <a:endParaRPr sz="320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580"/>
              </a:spcBef>
              <a:buFont typeface="Wingdings" pitchFamily="2" charset="2"/>
              <a:buChar char="Ø"/>
              <a:tabLst>
                <a:tab pos="354965" algn="l"/>
                <a:tab pos="355600" algn="l"/>
                <a:tab pos="5687695" algn="l"/>
              </a:tabLst>
            </a:pPr>
            <a:r>
              <a:rPr sz="3200" dirty="0">
                <a:latin typeface="Times New Roman"/>
                <a:cs typeface="Times New Roman"/>
              </a:rPr>
              <a:t>Started eating by it self at age of</a:t>
            </a:r>
            <a:r>
              <a:rPr sz="3200" spc="-8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17 </a:t>
            </a:r>
            <a:r>
              <a:rPr sz="3200" spc="-5" dirty="0">
                <a:latin typeface="Times New Roman"/>
                <a:cs typeface="Times New Roman"/>
              </a:rPr>
              <a:t>month	</a:t>
            </a:r>
            <a:endParaRPr lang="en-US" sz="3200" spc="-5" dirty="0" smtClean="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580"/>
              </a:spcBef>
              <a:tabLst>
                <a:tab pos="354965" algn="l"/>
                <a:tab pos="355600" algn="l"/>
                <a:tab pos="5687695" algn="l"/>
              </a:tabLst>
            </a:pPr>
            <a:r>
              <a:rPr lang="en-US" sz="3200" spc="-5" dirty="0">
                <a:latin typeface="Times New Roman"/>
                <a:cs typeface="Times New Roman"/>
              </a:rPr>
              <a:t> </a:t>
            </a:r>
            <a:r>
              <a:rPr lang="en-US" sz="3200" spc="-5" dirty="0" smtClean="0">
                <a:latin typeface="Times New Roman"/>
                <a:cs typeface="Times New Roman"/>
              </a:rPr>
              <a:t>   </a:t>
            </a:r>
            <a:r>
              <a:rPr sz="3200" dirty="0" smtClean="0">
                <a:latin typeface="Times New Roman"/>
                <a:cs typeface="Times New Roman"/>
              </a:rPr>
              <a:t>(</a:t>
            </a:r>
            <a:r>
              <a:rPr sz="3200" dirty="0">
                <a:latin typeface="Times New Roman"/>
                <a:cs typeface="Times New Roman"/>
              </a:rPr>
              <a:t>15 </a:t>
            </a:r>
            <a:r>
              <a:rPr sz="3200" spc="-5" dirty="0">
                <a:latin typeface="Times New Roman"/>
                <a:cs typeface="Times New Roman"/>
              </a:rPr>
              <a:t>month</a:t>
            </a:r>
            <a:r>
              <a:rPr sz="3200" spc="-1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)</a:t>
            </a: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sz="3200" dirty="0">
                <a:latin typeface="Times New Roman"/>
                <a:cs typeface="Times New Roman"/>
              </a:rPr>
              <a:t>Started over writing at age of </a:t>
            </a:r>
            <a:r>
              <a:rPr sz="3200" spc="-5" dirty="0">
                <a:latin typeface="Times New Roman"/>
                <a:cs typeface="Times New Roman"/>
              </a:rPr>
              <a:t>2years(2year</a:t>
            </a:r>
            <a:r>
              <a:rPr sz="3200" spc="-9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)</a:t>
            </a: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Wingdings" pitchFamily="2" charset="2"/>
              <a:buChar char="Ø"/>
              <a:tabLst>
                <a:tab pos="354965" algn="l"/>
                <a:tab pos="355600" algn="l"/>
                <a:tab pos="3213100" algn="l"/>
                <a:tab pos="4043045" algn="l"/>
              </a:tabLst>
            </a:pPr>
            <a:r>
              <a:rPr sz="3200" dirty="0">
                <a:latin typeface="Times New Roman"/>
                <a:cs typeface="Times New Roman"/>
              </a:rPr>
              <a:t>Self dressing at</a:t>
            </a:r>
            <a:r>
              <a:rPr sz="3200" spc="-3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age</a:t>
            </a:r>
            <a:r>
              <a:rPr sz="3200" spc="-1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of	3year	(3year)</a:t>
            </a:r>
          </a:p>
          <a:p>
            <a:pPr marL="355600" indent="-342900">
              <a:lnSpc>
                <a:spcPct val="100000"/>
              </a:lnSpc>
              <a:spcBef>
                <a:spcPts val="580"/>
              </a:spcBef>
              <a:buFont typeface="Wingdings" pitchFamily="2" charset="2"/>
              <a:buChar char="Ø"/>
              <a:tabLst>
                <a:tab pos="354965" algn="l"/>
                <a:tab pos="355600" algn="l"/>
                <a:tab pos="1337310" algn="l"/>
              </a:tabLst>
            </a:pPr>
            <a:r>
              <a:rPr sz="3200" dirty="0">
                <a:latin typeface="Times New Roman"/>
                <a:cs typeface="Times New Roman"/>
              </a:rPr>
              <a:t>Button	unbutton copy square </a:t>
            </a:r>
            <a:r>
              <a:rPr sz="3200" spc="-5" dirty="0">
                <a:latin typeface="Times New Roman"/>
                <a:cs typeface="Times New Roman"/>
              </a:rPr>
              <a:t>cross </a:t>
            </a:r>
            <a:r>
              <a:rPr sz="3200" dirty="0">
                <a:latin typeface="Times New Roman"/>
                <a:cs typeface="Times New Roman"/>
              </a:rPr>
              <a:t>at age of 4</a:t>
            </a:r>
            <a:r>
              <a:rPr sz="3200" spc="-5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year</a:t>
            </a:r>
          </a:p>
        </p:txBody>
      </p:sp>
    </p:spTree>
    <p:extLst>
      <p:ext uri="{BB962C8B-B14F-4D97-AF65-F5344CB8AC3E}">
        <p14:creationId xmlns:p14="http://schemas.microsoft.com/office/powerpoint/2010/main" xmlns="" val="14966937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14884" y="138684"/>
            <a:ext cx="8868410" cy="1567180"/>
            <a:chOff x="214884" y="138684"/>
            <a:chExt cx="8868410" cy="1567180"/>
          </a:xfrm>
        </p:grpSpPr>
        <p:sp>
          <p:nvSpPr>
            <p:cNvPr id="3" name="object 3"/>
            <p:cNvSpPr/>
            <p:nvPr/>
          </p:nvSpPr>
          <p:spPr>
            <a:xfrm>
              <a:off x="229362" y="153162"/>
              <a:ext cx="8839200" cy="1537970"/>
            </a:xfrm>
            <a:custGeom>
              <a:avLst/>
              <a:gdLst/>
              <a:ahLst/>
              <a:cxnLst/>
              <a:rect l="l" t="t" r="r" b="b"/>
              <a:pathLst>
                <a:path w="8839200" h="1537970">
                  <a:moveTo>
                    <a:pt x="8839200" y="0"/>
                  </a:moveTo>
                  <a:lnTo>
                    <a:pt x="0" y="0"/>
                  </a:lnTo>
                  <a:lnTo>
                    <a:pt x="0" y="1537716"/>
                  </a:lnTo>
                  <a:lnTo>
                    <a:pt x="8839200" y="1537716"/>
                  </a:lnTo>
                  <a:lnTo>
                    <a:pt x="88392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29362" y="153162"/>
              <a:ext cx="8839200" cy="1537970"/>
            </a:xfrm>
            <a:custGeom>
              <a:avLst/>
              <a:gdLst/>
              <a:ahLst/>
              <a:cxnLst/>
              <a:rect l="l" t="t" r="r" b="b"/>
              <a:pathLst>
                <a:path w="8839200" h="1537970">
                  <a:moveTo>
                    <a:pt x="0" y="1537716"/>
                  </a:moveTo>
                  <a:lnTo>
                    <a:pt x="8839200" y="1537716"/>
                  </a:lnTo>
                  <a:lnTo>
                    <a:pt x="8839200" y="0"/>
                  </a:lnTo>
                  <a:lnTo>
                    <a:pt x="0" y="0"/>
                  </a:lnTo>
                  <a:lnTo>
                    <a:pt x="0" y="1537716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51520" y="1109"/>
            <a:ext cx="8892479" cy="1674817"/>
          </a:xfrm>
          <a:prstGeom prst="rect">
            <a:avLst/>
          </a:prstGeom>
        </p:spPr>
        <p:txBody>
          <a:bodyPr vert="horz" wrap="square" lIns="0" tIns="185420" rIns="0" bIns="0" rtlCol="0">
            <a:spAutoFit/>
          </a:bodyPr>
          <a:lstStyle/>
          <a:p>
            <a:pPr marL="1517015" marR="5080" indent="-1504950">
              <a:lnSpc>
                <a:spcPts val="5800"/>
              </a:lnSpc>
              <a:spcBef>
                <a:spcPts val="1460"/>
              </a:spcBef>
            </a:pPr>
            <a:r>
              <a:rPr lang="en-IN" sz="6000" b="1" u="none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SOCIAL AND</a:t>
            </a:r>
            <a:r>
              <a:rPr lang="en-IN" sz="6000" b="1" u="none" spc="-9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6000" b="1" u="none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ADAPTIVE  </a:t>
            </a:r>
            <a:r>
              <a:rPr lang="en-IN" sz="6000" b="1" u="none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MILESTONES</a:t>
            </a:r>
            <a:endParaRPr lang="en-IN" sz="6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443483" y="1815083"/>
            <a:ext cx="8487410" cy="4326890"/>
            <a:chOff x="443483" y="1815083"/>
            <a:chExt cx="8487410" cy="4326890"/>
          </a:xfrm>
        </p:grpSpPr>
        <p:sp>
          <p:nvSpPr>
            <p:cNvPr id="7" name="object 7"/>
            <p:cNvSpPr/>
            <p:nvPr/>
          </p:nvSpPr>
          <p:spPr>
            <a:xfrm>
              <a:off x="457961" y="1829561"/>
              <a:ext cx="8458200" cy="4297680"/>
            </a:xfrm>
            <a:custGeom>
              <a:avLst/>
              <a:gdLst/>
              <a:ahLst/>
              <a:cxnLst/>
              <a:rect l="l" t="t" r="r" b="b"/>
              <a:pathLst>
                <a:path w="8458200" h="4297680">
                  <a:moveTo>
                    <a:pt x="8458200" y="0"/>
                  </a:moveTo>
                  <a:lnTo>
                    <a:pt x="0" y="0"/>
                  </a:lnTo>
                  <a:lnTo>
                    <a:pt x="0" y="4297680"/>
                  </a:lnTo>
                  <a:lnTo>
                    <a:pt x="8458200" y="4297680"/>
                  </a:lnTo>
                  <a:lnTo>
                    <a:pt x="84582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57961" y="1829561"/>
              <a:ext cx="8458200" cy="4297680"/>
            </a:xfrm>
            <a:custGeom>
              <a:avLst/>
              <a:gdLst/>
              <a:ahLst/>
              <a:cxnLst/>
              <a:rect l="l" t="t" r="r" b="b"/>
              <a:pathLst>
                <a:path w="8458200" h="4297680">
                  <a:moveTo>
                    <a:pt x="0" y="4297680"/>
                  </a:moveTo>
                  <a:lnTo>
                    <a:pt x="8458200" y="4297680"/>
                  </a:lnTo>
                  <a:lnTo>
                    <a:pt x="8458200" y="0"/>
                  </a:lnTo>
                  <a:lnTo>
                    <a:pt x="0" y="0"/>
                  </a:lnTo>
                  <a:lnTo>
                    <a:pt x="0" y="4297680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79512" y="1851786"/>
            <a:ext cx="8964488" cy="490647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Ø"/>
              <a:tabLst>
                <a:tab pos="355600" algn="l"/>
                <a:tab pos="356235" algn="l"/>
                <a:tab pos="4883150" algn="l"/>
              </a:tabLst>
            </a:pPr>
            <a:r>
              <a:rPr sz="3200" dirty="0">
                <a:latin typeface="Times New Roman"/>
                <a:cs typeface="Times New Roman"/>
              </a:rPr>
              <a:t>Started giving social</a:t>
            </a:r>
            <a:r>
              <a:rPr sz="3200" spc="-3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and </a:t>
            </a:r>
            <a:r>
              <a:rPr sz="3200" spc="-5" dirty="0">
                <a:latin typeface="Times New Roman"/>
                <a:cs typeface="Times New Roman"/>
              </a:rPr>
              <a:t>interactive	smile </a:t>
            </a:r>
            <a:r>
              <a:rPr sz="3200" dirty="0">
                <a:latin typeface="Times New Roman"/>
                <a:cs typeface="Times New Roman"/>
              </a:rPr>
              <a:t>at 2.5</a:t>
            </a:r>
            <a:r>
              <a:rPr sz="3200" spc="-80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months(2  months)</a:t>
            </a:r>
            <a:endParaRPr sz="3200" dirty="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spcBef>
                <a:spcPts val="575"/>
              </a:spcBef>
              <a:buFont typeface="Wingdings" pitchFamily="2" charset="2"/>
              <a:buChar char="Ø"/>
              <a:tabLst>
                <a:tab pos="355600" algn="l"/>
                <a:tab pos="356235" algn="l"/>
              </a:tabLst>
            </a:pPr>
            <a:r>
              <a:rPr sz="3200" dirty="0">
                <a:latin typeface="Times New Roman"/>
                <a:cs typeface="Times New Roman"/>
              </a:rPr>
              <a:t>Hand regard ; recognising </a:t>
            </a:r>
            <a:r>
              <a:rPr sz="3200" spc="-5" dirty="0">
                <a:latin typeface="Times New Roman"/>
                <a:cs typeface="Times New Roman"/>
              </a:rPr>
              <a:t>mother </a:t>
            </a:r>
            <a:r>
              <a:rPr sz="3200" dirty="0">
                <a:latin typeface="Times New Roman"/>
                <a:cs typeface="Times New Roman"/>
              </a:rPr>
              <a:t>at </a:t>
            </a:r>
            <a:r>
              <a:rPr sz="3200" spc="-5" dirty="0">
                <a:latin typeface="Times New Roman"/>
                <a:cs typeface="Times New Roman"/>
              </a:rPr>
              <a:t>3months(3</a:t>
            </a:r>
            <a:r>
              <a:rPr sz="3200" spc="-65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months)</a:t>
            </a:r>
            <a:endParaRPr sz="3200" dirty="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spcBef>
                <a:spcPts val="575"/>
              </a:spcBef>
              <a:buFont typeface="Wingdings" pitchFamily="2" charset="2"/>
              <a:buChar char="Ø"/>
              <a:tabLst>
                <a:tab pos="355600" algn="l"/>
                <a:tab pos="356235" algn="l"/>
              </a:tabLst>
            </a:pPr>
            <a:r>
              <a:rPr sz="3200" spc="-5" dirty="0">
                <a:latin typeface="Times New Roman"/>
                <a:cs typeface="Times New Roman"/>
              </a:rPr>
              <a:t>Spoke monosyllables </a:t>
            </a:r>
            <a:r>
              <a:rPr sz="3200" dirty="0">
                <a:latin typeface="Times New Roman"/>
                <a:cs typeface="Times New Roman"/>
              </a:rPr>
              <a:t>at 7 </a:t>
            </a:r>
            <a:r>
              <a:rPr sz="3200" spc="-5" dirty="0">
                <a:latin typeface="Times New Roman"/>
                <a:cs typeface="Times New Roman"/>
              </a:rPr>
              <a:t>months(6</a:t>
            </a:r>
            <a:r>
              <a:rPr sz="3200" spc="-20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months)</a:t>
            </a:r>
            <a:endParaRPr sz="3200" dirty="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spcBef>
                <a:spcPts val="580"/>
              </a:spcBef>
              <a:buFont typeface="Wingdings" pitchFamily="2" charset="2"/>
              <a:buChar char="Ø"/>
              <a:tabLst>
                <a:tab pos="355600" algn="l"/>
                <a:tab pos="356235" algn="l"/>
              </a:tabLst>
            </a:pPr>
            <a:r>
              <a:rPr sz="3200" dirty="0">
                <a:latin typeface="Times New Roman"/>
                <a:cs typeface="Times New Roman"/>
              </a:rPr>
              <a:t>Spoke disyllables at 8.5 </a:t>
            </a:r>
            <a:r>
              <a:rPr sz="3200" spc="-5" dirty="0">
                <a:latin typeface="Times New Roman"/>
                <a:cs typeface="Times New Roman"/>
              </a:rPr>
              <a:t>months(9</a:t>
            </a:r>
            <a:r>
              <a:rPr sz="3200" spc="-50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months)</a:t>
            </a:r>
            <a:endParaRPr sz="3200" dirty="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spcBef>
                <a:spcPts val="575"/>
              </a:spcBef>
              <a:buFont typeface="Wingdings" pitchFamily="2" charset="2"/>
              <a:buChar char="Ø"/>
              <a:tabLst>
                <a:tab pos="355600" algn="l"/>
                <a:tab pos="356235" algn="l"/>
              </a:tabLst>
            </a:pPr>
            <a:r>
              <a:rPr sz="3200" dirty="0">
                <a:latin typeface="Times New Roman"/>
                <a:cs typeface="Times New Roman"/>
              </a:rPr>
              <a:t>Could </a:t>
            </a:r>
            <a:r>
              <a:rPr sz="3200" spc="-5" dirty="0">
                <a:latin typeface="Times New Roman"/>
                <a:cs typeface="Times New Roman"/>
              </a:rPr>
              <a:t>make small </a:t>
            </a:r>
            <a:r>
              <a:rPr sz="3200" dirty="0">
                <a:latin typeface="Times New Roman"/>
                <a:cs typeface="Times New Roman"/>
              </a:rPr>
              <a:t>sentences 2</a:t>
            </a:r>
            <a:r>
              <a:rPr sz="3200" spc="-25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years(normal)</a:t>
            </a:r>
            <a:endParaRPr sz="3200" dirty="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spcBef>
                <a:spcPts val="575"/>
              </a:spcBef>
              <a:buFont typeface="Wingdings" pitchFamily="2" charset="2"/>
              <a:buChar char="Ø"/>
              <a:tabLst>
                <a:tab pos="355600" algn="l"/>
                <a:tab pos="356235" algn="l"/>
              </a:tabLst>
            </a:pPr>
            <a:r>
              <a:rPr sz="3200" spc="-5" dirty="0">
                <a:latin typeface="Times New Roman"/>
                <a:cs typeface="Times New Roman"/>
              </a:rPr>
              <a:t>Normal </a:t>
            </a:r>
            <a:r>
              <a:rPr sz="3200" dirty="0">
                <a:latin typeface="Times New Roman"/>
                <a:cs typeface="Times New Roman"/>
              </a:rPr>
              <a:t>speech ,asking questions at 3</a:t>
            </a:r>
            <a:r>
              <a:rPr sz="3200" spc="-5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years(normal)</a:t>
            </a:r>
          </a:p>
          <a:p>
            <a:pPr marL="355600" indent="-343535">
              <a:lnSpc>
                <a:spcPct val="100000"/>
              </a:lnSpc>
              <a:spcBef>
                <a:spcPts val="580"/>
              </a:spcBef>
              <a:buFont typeface="Wingdings" pitchFamily="2" charset="2"/>
              <a:buChar char="Ø"/>
              <a:tabLst>
                <a:tab pos="355600" algn="l"/>
                <a:tab pos="356235" algn="l"/>
                <a:tab pos="3226435" algn="l"/>
              </a:tabLst>
            </a:pPr>
            <a:r>
              <a:rPr sz="3200" dirty="0">
                <a:latin typeface="Times New Roman"/>
                <a:cs typeface="Times New Roman"/>
              </a:rPr>
              <a:t>Could tell</a:t>
            </a:r>
            <a:r>
              <a:rPr sz="3200" spc="-3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story</a:t>
            </a:r>
            <a:r>
              <a:rPr sz="3200" spc="-1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,</a:t>
            </a:r>
            <a:r>
              <a:rPr sz="3200" dirty="0" smtClean="0">
                <a:latin typeface="Times New Roman"/>
                <a:cs typeface="Times New Roman"/>
              </a:rPr>
              <a:t>recite</a:t>
            </a:r>
            <a:r>
              <a:rPr lang="en-US" sz="3200" dirty="0" smtClean="0">
                <a:latin typeface="Times New Roman"/>
                <a:cs typeface="Times New Roman"/>
              </a:rPr>
              <a:t> </a:t>
            </a:r>
            <a:r>
              <a:rPr sz="3200" dirty="0" smtClean="0">
                <a:latin typeface="Times New Roman"/>
                <a:cs typeface="Times New Roman"/>
              </a:rPr>
              <a:t>poem </a:t>
            </a:r>
            <a:r>
              <a:rPr sz="3200" dirty="0">
                <a:latin typeface="Times New Roman"/>
                <a:cs typeface="Times New Roman"/>
              </a:rPr>
              <a:t>at 4</a:t>
            </a:r>
            <a:r>
              <a:rPr sz="3200" spc="-2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years(normal)</a:t>
            </a:r>
          </a:p>
        </p:txBody>
      </p:sp>
    </p:spTree>
    <p:extLst>
      <p:ext uri="{BB962C8B-B14F-4D97-AF65-F5344CB8AC3E}">
        <p14:creationId xmlns:p14="http://schemas.microsoft.com/office/powerpoint/2010/main" xmlns="" val="18645317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43356" y="0"/>
            <a:ext cx="8258809" cy="2063750"/>
            <a:chOff x="443356" y="0"/>
            <a:chExt cx="8258809" cy="2063750"/>
          </a:xfrm>
        </p:grpSpPr>
        <p:sp>
          <p:nvSpPr>
            <p:cNvPr id="3" name="object 3"/>
            <p:cNvSpPr/>
            <p:nvPr/>
          </p:nvSpPr>
          <p:spPr>
            <a:xfrm>
              <a:off x="457961" y="761"/>
              <a:ext cx="8229600" cy="1600200"/>
            </a:xfrm>
            <a:custGeom>
              <a:avLst/>
              <a:gdLst/>
              <a:ahLst/>
              <a:cxnLst/>
              <a:rect l="l" t="t" r="r" b="b"/>
              <a:pathLst>
                <a:path w="8229600" h="1600200">
                  <a:moveTo>
                    <a:pt x="8229600" y="0"/>
                  </a:moveTo>
                  <a:lnTo>
                    <a:pt x="0" y="0"/>
                  </a:lnTo>
                  <a:lnTo>
                    <a:pt x="0" y="1600200"/>
                  </a:lnTo>
                  <a:lnTo>
                    <a:pt x="8229600" y="1600200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961" y="761"/>
              <a:ext cx="8229600" cy="1600200"/>
            </a:xfrm>
            <a:custGeom>
              <a:avLst/>
              <a:gdLst/>
              <a:ahLst/>
              <a:cxnLst/>
              <a:rect l="l" t="t" r="r" b="b"/>
              <a:pathLst>
                <a:path w="8229600" h="1600200">
                  <a:moveTo>
                    <a:pt x="0" y="1600200"/>
                  </a:moveTo>
                  <a:lnTo>
                    <a:pt x="8229600" y="1600200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1600200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39112" y="502919"/>
              <a:ext cx="5064251" cy="154686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67544" y="697988"/>
            <a:ext cx="8208911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sz="5400" b="1" u="none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DIETARY</a:t>
            </a:r>
            <a:r>
              <a:rPr lang="en-IN" sz="5400" b="1" u="none" spc="-8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5400" b="1" u="none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HISTORY</a:t>
            </a:r>
            <a:endParaRPr lang="en-IN" sz="5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43483" y="1586483"/>
            <a:ext cx="8258809" cy="4555490"/>
            <a:chOff x="443483" y="1586483"/>
            <a:chExt cx="8258809" cy="4555490"/>
          </a:xfrm>
        </p:grpSpPr>
        <p:sp>
          <p:nvSpPr>
            <p:cNvPr id="8" name="object 8"/>
            <p:cNvSpPr/>
            <p:nvPr/>
          </p:nvSpPr>
          <p:spPr>
            <a:xfrm>
              <a:off x="457961" y="1600961"/>
              <a:ext cx="8229600" cy="4526280"/>
            </a:xfrm>
            <a:custGeom>
              <a:avLst/>
              <a:gdLst/>
              <a:ahLst/>
              <a:cxnLst/>
              <a:rect l="l" t="t" r="r" b="b"/>
              <a:pathLst>
                <a:path w="8229600" h="4526280">
                  <a:moveTo>
                    <a:pt x="8229600" y="0"/>
                  </a:moveTo>
                  <a:lnTo>
                    <a:pt x="0" y="0"/>
                  </a:lnTo>
                  <a:lnTo>
                    <a:pt x="0" y="4526280"/>
                  </a:lnTo>
                  <a:lnTo>
                    <a:pt x="8229600" y="4526280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57961" y="1600961"/>
              <a:ext cx="8229600" cy="4526280"/>
            </a:xfrm>
            <a:custGeom>
              <a:avLst/>
              <a:gdLst/>
              <a:ahLst/>
              <a:cxnLst/>
              <a:rect l="l" t="t" r="r" b="b"/>
              <a:pathLst>
                <a:path w="8229600" h="4526280">
                  <a:moveTo>
                    <a:pt x="0" y="4526280"/>
                  </a:moveTo>
                  <a:lnTo>
                    <a:pt x="8229600" y="4526280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4526280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535940" y="1622501"/>
            <a:ext cx="6768465" cy="24750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Ø"/>
              <a:tabLst>
                <a:tab pos="355600" algn="l"/>
                <a:tab pos="356235" algn="l"/>
              </a:tabLst>
            </a:pPr>
            <a:r>
              <a:rPr sz="3200" dirty="0">
                <a:latin typeface="Times New Roman" panose="02020603050405020304"/>
                <a:cs typeface="Times New Roman" panose="02020603050405020304"/>
              </a:rPr>
              <a:t>Child was exclusively breast </a:t>
            </a:r>
            <a:r>
              <a:rPr sz="3200" spc="-5" dirty="0">
                <a:latin typeface="Times New Roman" panose="02020603050405020304"/>
                <a:cs typeface="Times New Roman" panose="02020603050405020304"/>
              </a:rPr>
              <a:t>fed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till 6 </a:t>
            </a:r>
            <a:r>
              <a:rPr sz="3200" spc="-5" dirty="0">
                <a:latin typeface="Times New Roman" panose="02020603050405020304"/>
                <a:cs typeface="Times New Roman" panose="02020603050405020304"/>
              </a:rPr>
              <a:t>months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3200" spc="-1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age</a:t>
            </a:r>
          </a:p>
          <a:p>
            <a:pPr>
              <a:lnSpc>
                <a:spcPct val="100000"/>
              </a:lnSpc>
              <a:spcBef>
                <a:spcPts val="10"/>
              </a:spcBef>
              <a:buFont typeface="Wingdings" pitchFamily="2" charset="2"/>
              <a:buChar char="Ø"/>
            </a:pPr>
            <a:endParaRPr sz="3200" dirty="0">
              <a:latin typeface="Times New Roman" panose="02020603050405020304"/>
              <a:cs typeface="Times New Roman" panose="02020603050405020304"/>
            </a:endParaRPr>
          </a:p>
          <a:p>
            <a:pPr marL="355600" indent="-343535">
              <a:lnSpc>
                <a:spcPct val="100000"/>
              </a:lnSpc>
              <a:buFont typeface="Wingdings" pitchFamily="2" charset="2"/>
              <a:buChar char="Ø"/>
              <a:tabLst>
                <a:tab pos="355600" algn="l"/>
                <a:tab pos="356235" algn="l"/>
              </a:tabLst>
            </a:pPr>
            <a:r>
              <a:rPr sz="3200" spc="-5" dirty="0">
                <a:latin typeface="Times New Roman" panose="02020603050405020304"/>
                <a:cs typeface="Times New Roman" panose="02020603050405020304"/>
              </a:rPr>
              <a:t>Complementary feeding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started after 6</a:t>
            </a:r>
            <a:r>
              <a:rPr sz="32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5" dirty="0">
                <a:latin typeface="Times New Roman" panose="02020603050405020304"/>
                <a:cs typeface="Times New Roman" panose="02020603050405020304"/>
              </a:rPr>
              <a:t>months</a:t>
            </a:r>
            <a:endParaRPr sz="3200" dirty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67544" y="4149080"/>
            <a:ext cx="8280920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Ø"/>
            </a:pPr>
            <a:r>
              <a:rPr sz="3200" spc="-5" dirty="0">
                <a:latin typeface="Times New Roman" panose="02020603050405020304"/>
                <a:cs typeface="Times New Roman" panose="02020603050405020304"/>
              </a:rPr>
              <a:t>Daily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calorie </a:t>
            </a:r>
            <a:r>
              <a:rPr sz="3200" spc="-5" dirty="0">
                <a:latin typeface="Times New Roman" panose="02020603050405020304"/>
                <a:cs typeface="Times New Roman" panose="02020603050405020304"/>
              </a:rPr>
              <a:t>requirement for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child= </a:t>
            </a:r>
            <a:r>
              <a:rPr sz="3200" spc="-5" dirty="0">
                <a:latin typeface="Times New Roman" panose="02020603050405020304"/>
                <a:cs typeface="Times New Roman" panose="02020603050405020304"/>
              </a:rPr>
              <a:t>1350</a:t>
            </a:r>
            <a:r>
              <a:rPr sz="32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5" dirty="0">
                <a:latin typeface="Times New Roman" panose="02020603050405020304"/>
                <a:cs typeface="Times New Roman" panose="02020603050405020304"/>
              </a:rPr>
              <a:t>kcal</a:t>
            </a:r>
            <a:endParaRPr sz="3200" dirty="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Wingdings" pitchFamily="2" charset="2"/>
              <a:buChar char="Ø"/>
            </a:pPr>
            <a:endParaRPr sz="3200" dirty="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  <a:buFont typeface="Wingdings" pitchFamily="2" charset="2"/>
              <a:buChar char="Ø"/>
            </a:pPr>
            <a:r>
              <a:rPr sz="3200" dirty="0">
                <a:latin typeface="Times New Roman" panose="02020603050405020304"/>
                <a:cs typeface="Times New Roman" panose="02020603050405020304"/>
              </a:rPr>
              <a:t>Daily protein </a:t>
            </a:r>
            <a:r>
              <a:rPr sz="3200" spc="-5" dirty="0">
                <a:latin typeface="Times New Roman" panose="02020603050405020304"/>
                <a:cs typeface="Times New Roman" panose="02020603050405020304"/>
              </a:rPr>
              <a:t>requirement for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child= 20.1</a:t>
            </a:r>
            <a:r>
              <a:rPr sz="3200" spc="-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g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1063" y="0"/>
            <a:ext cx="8880475" cy="2181225"/>
            <a:chOff x="131063" y="0"/>
            <a:chExt cx="8880475" cy="2181225"/>
          </a:xfrm>
        </p:grpSpPr>
        <p:sp>
          <p:nvSpPr>
            <p:cNvPr id="3" name="object 3"/>
            <p:cNvSpPr/>
            <p:nvPr/>
          </p:nvSpPr>
          <p:spPr>
            <a:xfrm>
              <a:off x="457961" y="761"/>
              <a:ext cx="8229600" cy="1600200"/>
            </a:xfrm>
            <a:custGeom>
              <a:avLst/>
              <a:gdLst/>
              <a:ahLst/>
              <a:cxnLst/>
              <a:rect l="l" t="t" r="r" b="b"/>
              <a:pathLst>
                <a:path w="8229600" h="1600200">
                  <a:moveTo>
                    <a:pt x="8229600" y="0"/>
                  </a:moveTo>
                  <a:lnTo>
                    <a:pt x="0" y="0"/>
                  </a:lnTo>
                  <a:lnTo>
                    <a:pt x="0" y="1600200"/>
                  </a:lnTo>
                  <a:lnTo>
                    <a:pt x="8229600" y="1600200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961" y="761"/>
              <a:ext cx="8229600" cy="1600200"/>
            </a:xfrm>
            <a:custGeom>
              <a:avLst/>
              <a:gdLst/>
              <a:ahLst/>
              <a:cxnLst/>
              <a:rect l="l" t="t" r="r" b="b"/>
              <a:pathLst>
                <a:path w="8229600" h="1600200">
                  <a:moveTo>
                    <a:pt x="0" y="1600200"/>
                  </a:moveTo>
                  <a:lnTo>
                    <a:pt x="8229600" y="1600200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1600200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1063" y="284988"/>
              <a:ext cx="3849624" cy="188213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52928" y="284988"/>
              <a:ext cx="3666744" cy="188213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91911" y="284988"/>
              <a:ext cx="2570988" cy="188213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835140" y="284988"/>
              <a:ext cx="2176272" cy="1882139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0" y="-145992"/>
            <a:ext cx="9144000" cy="20441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sz="6600" b="1" u="none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DIETARY HISTORY</a:t>
            </a:r>
            <a:r>
              <a:rPr lang="en-IN" sz="6600" b="1" u="none" spc="-9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6600" b="1" u="none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CONT….</a:t>
            </a:r>
            <a:endParaRPr lang="en-IN" sz="6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15695" y="1709927"/>
            <a:ext cx="7915909" cy="4380230"/>
            <a:chOff x="615695" y="1709927"/>
            <a:chExt cx="7915909" cy="4380230"/>
          </a:xfrm>
        </p:grpSpPr>
        <p:sp>
          <p:nvSpPr>
            <p:cNvPr id="11" name="object 11"/>
            <p:cNvSpPr/>
            <p:nvPr/>
          </p:nvSpPr>
          <p:spPr>
            <a:xfrm>
              <a:off x="630173" y="1724405"/>
              <a:ext cx="7886700" cy="4351020"/>
            </a:xfrm>
            <a:custGeom>
              <a:avLst/>
              <a:gdLst/>
              <a:ahLst/>
              <a:cxnLst/>
              <a:rect l="l" t="t" r="r" b="b"/>
              <a:pathLst>
                <a:path w="7886700" h="4351020">
                  <a:moveTo>
                    <a:pt x="7886700" y="0"/>
                  </a:moveTo>
                  <a:lnTo>
                    <a:pt x="0" y="0"/>
                  </a:lnTo>
                  <a:lnTo>
                    <a:pt x="0" y="4351020"/>
                  </a:lnTo>
                  <a:lnTo>
                    <a:pt x="7886700" y="4351020"/>
                  </a:lnTo>
                  <a:lnTo>
                    <a:pt x="78867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30173" y="1724405"/>
              <a:ext cx="7886700" cy="4351020"/>
            </a:xfrm>
            <a:custGeom>
              <a:avLst/>
              <a:gdLst/>
              <a:ahLst/>
              <a:cxnLst/>
              <a:rect l="l" t="t" r="r" b="b"/>
              <a:pathLst>
                <a:path w="7886700" h="4351020">
                  <a:moveTo>
                    <a:pt x="0" y="4351020"/>
                  </a:moveTo>
                  <a:lnTo>
                    <a:pt x="7886700" y="4351020"/>
                  </a:lnTo>
                  <a:lnTo>
                    <a:pt x="7886700" y="0"/>
                  </a:lnTo>
                  <a:lnTo>
                    <a:pt x="0" y="0"/>
                  </a:lnTo>
                  <a:lnTo>
                    <a:pt x="0" y="4351020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720242" y="2348879"/>
            <a:ext cx="6300030" cy="2133276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42265" indent="-342265">
              <a:lnSpc>
                <a:spcPct val="100000"/>
              </a:lnSpc>
              <a:spcBef>
                <a:spcPts val="675"/>
              </a:spcBef>
              <a:buFont typeface="Wingdings" pitchFamily="2" charset="2"/>
              <a:buChar char="Ø"/>
              <a:tabLst>
                <a:tab pos="342265" algn="l"/>
                <a:tab pos="342900" algn="l"/>
              </a:tabLst>
            </a:pPr>
            <a:r>
              <a:rPr sz="3200" dirty="0">
                <a:latin typeface="Times New Roman" panose="02020603050405020304"/>
                <a:cs typeface="Times New Roman" panose="02020603050405020304"/>
              </a:rPr>
              <a:t>Calorie deficit=</a:t>
            </a:r>
            <a:r>
              <a:rPr sz="3200" spc="-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10" dirty="0">
                <a:latin typeface="Times New Roman" panose="02020603050405020304"/>
                <a:cs typeface="Times New Roman" panose="02020603050405020304"/>
              </a:rPr>
              <a:t>1350-1132.5</a:t>
            </a:r>
            <a:endParaRPr sz="3200" dirty="0">
              <a:latin typeface="Times New Roman" panose="02020603050405020304"/>
              <a:cs typeface="Times New Roman" panose="02020603050405020304"/>
            </a:endParaRPr>
          </a:p>
          <a:p>
            <a:pPr marL="1874520">
              <a:lnSpc>
                <a:spcPct val="100000"/>
              </a:lnSpc>
              <a:spcBef>
                <a:spcPts val="580"/>
              </a:spcBef>
              <a:buFont typeface="Wingdings" pitchFamily="2" charset="2"/>
              <a:buChar char="Ø"/>
            </a:pPr>
            <a:r>
              <a:rPr sz="3200" dirty="0">
                <a:latin typeface="Times New Roman" panose="02020603050405020304"/>
                <a:cs typeface="Times New Roman" panose="02020603050405020304"/>
              </a:rPr>
              <a:t>=</a:t>
            </a:r>
            <a:r>
              <a:rPr sz="3200" b="1" dirty="0">
                <a:latin typeface="Times New Roman" panose="02020603050405020304"/>
                <a:cs typeface="Times New Roman" panose="02020603050405020304"/>
              </a:rPr>
              <a:t>217.5</a:t>
            </a:r>
            <a:r>
              <a:rPr sz="3200" b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kcal</a:t>
            </a:r>
          </a:p>
          <a:p>
            <a:pPr>
              <a:lnSpc>
                <a:spcPct val="100000"/>
              </a:lnSpc>
              <a:spcBef>
                <a:spcPts val="5"/>
              </a:spcBef>
              <a:buFont typeface="Wingdings" pitchFamily="2" charset="2"/>
              <a:buChar char="Ø"/>
            </a:pPr>
            <a:endParaRPr sz="3200" dirty="0">
              <a:latin typeface="Times New Roman" panose="02020603050405020304"/>
              <a:cs typeface="Times New Roman" panose="02020603050405020304"/>
            </a:endParaRPr>
          </a:p>
          <a:p>
            <a:pPr marL="412750" indent="-413385">
              <a:lnSpc>
                <a:spcPct val="100000"/>
              </a:lnSpc>
              <a:buFont typeface="Wingdings" pitchFamily="2" charset="2"/>
              <a:buChar char="Ø"/>
              <a:tabLst>
                <a:tab pos="412750" algn="l"/>
                <a:tab pos="412750" algn="l"/>
              </a:tabLst>
            </a:pPr>
            <a:r>
              <a:rPr sz="3200" spc="-35" dirty="0">
                <a:latin typeface="Times New Roman" panose="02020603050405020304"/>
                <a:cs typeface="Times New Roman" panose="02020603050405020304"/>
              </a:rPr>
              <a:t>Total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protein intake= </a:t>
            </a:r>
            <a:r>
              <a:rPr sz="3200" b="1" dirty="0">
                <a:latin typeface="Times New Roman" panose="02020603050405020304"/>
                <a:cs typeface="Times New Roman" panose="02020603050405020304"/>
              </a:rPr>
              <a:t>29.15</a:t>
            </a:r>
            <a:r>
              <a:rPr sz="3200" b="1" spc="-1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b="1" dirty="0">
                <a:latin typeface="Times New Roman" panose="02020603050405020304"/>
                <a:cs typeface="Times New Roman" panose="02020603050405020304"/>
              </a:rPr>
              <a:t>gram</a:t>
            </a:r>
            <a:endParaRPr sz="3200" dirty="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5561" y="0"/>
            <a:ext cx="8130540" cy="1457325"/>
            <a:chOff x="305561" y="0"/>
            <a:chExt cx="8130540" cy="1457325"/>
          </a:xfrm>
        </p:grpSpPr>
        <p:sp>
          <p:nvSpPr>
            <p:cNvPr id="3" name="object 3"/>
            <p:cNvSpPr/>
            <p:nvPr/>
          </p:nvSpPr>
          <p:spPr>
            <a:xfrm>
              <a:off x="305561" y="35813"/>
              <a:ext cx="8130540" cy="972819"/>
            </a:xfrm>
            <a:custGeom>
              <a:avLst/>
              <a:gdLst/>
              <a:ahLst/>
              <a:cxnLst/>
              <a:rect l="l" t="t" r="r" b="b"/>
              <a:pathLst>
                <a:path w="8130540" h="972819">
                  <a:moveTo>
                    <a:pt x="8130540" y="0"/>
                  </a:moveTo>
                  <a:lnTo>
                    <a:pt x="0" y="0"/>
                  </a:lnTo>
                  <a:lnTo>
                    <a:pt x="0" y="972312"/>
                  </a:lnTo>
                  <a:lnTo>
                    <a:pt x="8130540" y="972312"/>
                  </a:lnTo>
                  <a:lnTo>
                    <a:pt x="81305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63623" y="0"/>
              <a:ext cx="5955791" cy="1456944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05561" y="66649"/>
            <a:ext cx="8130540" cy="911147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79375" rIns="0" bIns="0" rtlCol="0">
            <a:spAutoFit/>
          </a:bodyPr>
          <a:lstStyle/>
          <a:p>
            <a:pPr marL="170180" algn="ctr">
              <a:lnSpc>
                <a:spcPct val="100000"/>
              </a:lnSpc>
              <a:spcBef>
                <a:spcPts val="625"/>
              </a:spcBef>
            </a:pPr>
            <a:r>
              <a:rPr sz="5400" b="1" u="none" spc="-10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DIETARY</a:t>
            </a:r>
            <a:r>
              <a:rPr sz="5400" b="1" u="none" spc="-21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5400" b="1" u="none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PLAN</a:t>
            </a:r>
            <a:endParaRPr sz="5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222250" y="1060450"/>
          <a:ext cx="8791571" cy="579119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58314"/>
                <a:gridCol w="1758314"/>
                <a:gridCol w="1758314"/>
                <a:gridCol w="1758314"/>
                <a:gridCol w="1758315"/>
              </a:tblGrid>
              <a:tr h="640079">
                <a:tc>
                  <a:txBody>
                    <a:bodyPr/>
                    <a:lstStyle/>
                    <a:p>
                      <a:pPr marL="10922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TIME</a:t>
                      </a:r>
                      <a:endParaRPr sz="18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F76B4"/>
                    </a:solidFill>
                  </a:tcPr>
                </a:tc>
                <a:tc>
                  <a:txBody>
                    <a:bodyPr/>
                    <a:lstStyle/>
                    <a:p>
                      <a:pPr marL="10985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FOOD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ITEM</a:t>
                      </a:r>
                      <a:endParaRPr sz="1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F76B4"/>
                    </a:solidFill>
                  </a:tcPr>
                </a:tc>
                <a:tc>
                  <a:txBody>
                    <a:bodyPr/>
                    <a:lstStyle/>
                    <a:p>
                      <a:pPr marL="10985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AMOUNT</a:t>
                      </a:r>
                      <a:endParaRPr sz="1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F76B4"/>
                    </a:solidFill>
                  </a:tcPr>
                </a:tc>
                <a:tc>
                  <a:txBody>
                    <a:bodyPr/>
                    <a:lstStyle/>
                    <a:p>
                      <a:pPr marL="11049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CALORIES</a:t>
                      </a:r>
                      <a:r>
                        <a:rPr sz="1800" b="1" spc="-15" dirty="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IN</a:t>
                      </a:r>
                      <a:endParaRPr sz="18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110490">
                        <a:lnSpc>
                          <a:spcPct val="100000"/>
                        </a:lnSpc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KCal</a:t>
                      </a:r>
                      <a:endParaRPr sz="1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F76B4"/>
                    </a:solidFill>
                  </a:tcPr>
                </a:tc>
                <a:tc>
                  <a:txBody>
                    <a:bodyPr/>
                    <a:lstStyle/>
                    <a:p>
                      <a:pPr marL="111125" marR="28638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PROTEIN</a:t>
                      </a:r>
                      <a:r>
                        <a:rPr sz="1800" b="1" spc="-55" dirty="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IN  GRAMS</a:t>
                      </a:r>
                      <a:endParaRPr sz="1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F76B4"/>
                    </a:solidFill>
                  </a:tcPr>
                </a:tc>
              </a:tr>
              <a:tr h="782701">
                <a:tc>
                  <a:txBody>
                    <a:bodyPr/>
                    <a:lstStyle/>
                    <a:p>
                      <a:pPr marL="10922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latin typeface="Times New Roman" panose="02020603050405020304"/>
                          <a:cs typeface="Times New Roman" panose="02020603050405020304"/>
                        </a:rPr>
                        <a:t>6 30</a:t>
                      </a:r>
                      <a:r>
                        <a:rPr sz="1800" spc="-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800" dirty="0">
                          <a:latin typeface="Times New Roman" panose="02020603050405020304"/>
                          <a:cs typeface="Times New Roman" panose="02020603050405020304"/>
                        </a:rPr>
                        <a:t>am</a:t>
                      </a: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5E4"/>
                    </a:solidFill>
                  </a:tcPr>
                </a:tc>
                <a:tc>
                  <a:txBody>
                    <a:bodyPr/>
                    <a:lstStyle/>
                    <a:p>
                      <a:pPr marL="10985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400" u="heavy" spc="-5" dirty="0">
                          <a:solidFill>
                            <a:srgbClr val="3399FF"/>
                          </a:solidFill>
                          <a:uFill>
                            <a:solidFill>
                              <a:srgbClr val="3399FF"/>
                            </a:solidFill>
                          </a:uFill>
                          <a:latin typeface="Times New Roman" panose="02020603050405020304"/>
                          <a:cs typeface="Times New Roman" panose="02020603050405020304"/>
                        </a:rPr>
                        <a:t>Roti</a:t>
                      </a:r>
                      <a:endParaRPr sz="24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10985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800" dirty="0">
                          <a:latin typeface="Times New Roman" panose="02020603050405020304"/>
                          <a:cs typeface="Times New Roman" panose="02020603050405020304"/>
                        </a:rPr>
                        <a:t>Boiled</a:t>
                      </a:r>
                      <a:r>
                        <a:rPr sz="18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800" dirty="0">
                          <a:latin typeface="Times New Roman" panose="02020603050405020304"/>
                          <a:cs typeface="Times New Roman" panose="02020603050405020304"/>
                        </a:rPr>
                        <a:t>egg</a:t>
                      </a:r>
                      <a:endParaRPr sz="1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5E4"/>
                    </a:solidFill>
                  </a:tcPr>
                </a:tc>
                <a:tc>
                  <a:txBody>
                    <a:bodyPr/>
                    <a:lstStyle/>
                    <a:p>
                      <a:pPr marL="10985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latin typeface="Times New Roman" panose="02020603050405020304"/>
                          <a:cs typeface="Times New Roman" panose="02020603050405020304"/>
                        </a:rPr>
                        <a:t>1</a:t>
                      </a:r>
                      <a:endParaRPr sz="18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10985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dirty="0">
                          <a:latin typeface="Times New Roman" panose="02020603050405020304"/>
                          <a:cs typeface="Times New Roman" panose="02020603050405020304"/>
                        </a:rPr>
                        <a:t>1/4</a:t>
                      </a:r>
                      <a:endParaRPr sz="1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5E4"/>
                    </a:solidFill>
                  </a:tcPr>
                </a:tc>
                <a:tc>
                  <a:txBody>
                    <a:bodyPr/>
                    <a:lstStyle/>
                    <a:p>
                      <a:pPr marL="11049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spc="-5" dirty="0">
                          <a:latin typeface="Times New Roman" panose="02020603050405020304"/>
                          <a:cs typeface="Times New Roman" panose="02020603050405020304"/>
                        </a:rPr>
                        <a:t>85</a:t>
                      </a:r>
                      <a:endParaRPr sz="18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11049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dirty="0">
                          <a:latin typeface="Times New Roman" panose="02020603050405020304"/>
                          <a:cs typeface="Times New Roman" panose="02020603050405020304"/>
                        </a:rPr>
                        <a:t>22.5</a:t>
                      </a:r>
                      <a:endParaRPr sz="1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5E4"/>
                    </a:solidFill>
                  </a:tcPr>
                </a:tc>
                <a:tc>
                  <a:txBody>
                    <a:bodyPr/>
                    <a:lstStyle/>
                    <a:p>
                      <a:pPr marL="11112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latin typeface="Times New Roman" panose="02020603050405020304"/>
                          <a:cs typeface="Times New Roman" panose="02020603050405020304"/>
                        </a:rPr>
                        <a:t>2.95</a:t>
                      </a:r>
                      <a:endParaRPr sz="18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11112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dirty="0">
                          <a:latin typeface="Times New Roman" panose="02020603050405020304"/>
                          <a:cs typeface="Times New Roman" panose="02020603050405020304"/>
                        </a:rPr>
                        <a:t>3.25</a:t>
                      </a:r>
                      <a:endParaRPr sz="1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5E4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marL="10922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Times New Roman" panose="02020603050405020304"/>
                          <a:cs typeface="Times New Roman" panose="02020603050405020304"/>
                        </a:rPr>
                        <a:t>7</a:t>
                      </a:r>
                      <a:r>
                        <a:rPr sz="1800" spc="-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800" dirty="0">
                          <a:latin typeface="Times New Roman" panose="02020603050405020304"/>
                          <a:cs typeface="Times New Roman" panose="02020603050405020304"/>
                        </a:rPr>
                        <a:t>am</a:t>
                      </a: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  <a:tc>
                  <a:txBody>
                    <a:bodyPr/>
                    <a:lstStyle/>
                    <a:p>
                      <a:pPr marL="109855" marR="113220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40" dirty="0">
                          <a:latin typeface="Times New Roman" panose="02020603050405020304"/>
                          <a:cs typeface="Times New Roman" panose="02020603050405020304"/>
                        </a:rPr>
                        <a:t>Tea  </a:t>
                      </a:r>
                      <a:r>
                        <a:rPr sz="1800" dirty="0">
                          <a:latin typeface="Times New Roman" panose="02020603050405020304"/>
                          <a:cs typeface="Times New Roman" panose="02020603050405020304"/>
                        </a:rPr>
                        <a:t>bread</a:t>
                      </a:r>
                      <a:endParaRPr sz="1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  <a:tc>
                  <a:txBody>
                    <a:bodyPr/>
                    <a:lstStyle/>
                    <a:p>
                      <a:pPr marL="10985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Times New Roman" panose="02020603050405020304"/>
                          <a:cs typeface="Times New Roman" panose="02020603050405020304"/>
                        </a:rPr>
                        <a:t>1</a:t>
                      </a:r>
                      <a:r>
                        <a:rPr sz="1800" spc="-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800" dirty="0">
                          <a:latin typeface="Times New Roman" panose="02020603050405020304"/>
                          <a:cs typeface="Times New Roman" panose="02020603050405020304"/>
                        </a:rPr>
                        <a:t>cup</a:t>
                      </a:r>
                      <a:endParaRPr sz="18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109855">
                        <a:lnSpc>
                          <a:spcPct val="100000"/>
                        </a:lnSpc>
                      </a:pPr>
                      <a:r>
                        <a:rPr sz="1800" dirty="0">
                          <a:latin typeface="Times New Roman" panose="02020603050405020304"/>
                          <a:cs typeface="Times New Roman" panose="02020603050405020304"/>
                        </a:rPr>
                        <a:t>1</a:t>
                      </a:r>
                      <a:r>
                        <a:rPr sz="1800" spc="-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800" dirty="0">
                          <a:latin typeface="Times New Roman" panose="02020603050405020304"/>
                          <a:cs typeface="Times New Roman" panose="02020603050405020304"/>
                        </a:rPr>
                        <a:t>slice</a:t>
                      </a:r>
                      <a:endParaRPr sz="1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  <a:tc>
                  <a:txBody>
                    <a:bodyPr/>
                    <a:lstStyle/>
                    <a:p>
                      <a:pPr marL="11049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Times New Roman" panose="02020603050405020304"/>
                          <a:cs typeface="Times New Roman" panose="02020603050405020304"/>
                        </a:rPr>
                        <a:t>75</a:t>
                      </a:r>
                      <a:endParaRPr sz="18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110490">
                        <a:lnSpc>
                          <a:spcPct val="100000"/>
                        </a:lnSpc>
                      </a:pPr>
                      <a:r>
                        <a:rPr sz="1800" dirty="0">
                          <a:latin typeface="Times New Roman" panose="02020603050405020304"/>
                          <a:cs typeface="Times New Roman" panose="02020603050405020304"/>
                        </a:rPr>
                        <a:t>85</a:t>
                      </a:r>
                      <a:endParaRPr sz="1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  <a:tc>
                  <a:txBody>
                    <a:bodyPr/>
                    <a:lstStyle/>
                    <a:p>
                      <a:pPr marL="11112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Times New Roman" panose="02020603050405020304"/>
                          <a:cs typeface="Times New Roman" panose="02020603050405020304"/>
                        </a:rPr>
                        <a:t>0.9</a:t>
                      </a:r>
                      <a:endParaRPr sz="18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111125">
                        <a:lnSpc>
                          <a:spcPct val="100000"/>
                        </a:lnSpc>
                      </a:pPr>
                      <a:r>
                        <a:rPr sz="1800" dirty="0">
                          <a:latin typeface="Times New Roman" panose="02020603050405020304"/>
                          <a:cs typeface="Times New Roman" panose="02020603050405020304"/>
                        </a:rPr>
                        <a:t>2.95</a:t>
                      </a:r>
                      <a:endParaRPr sz="1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marL="10922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Times New Roman" panose="02020603050405020304"/>
                          <a:cs typeface="Times New Roman" panose="02020603050405020304"/>
                        </a:rPr>
                        <a:t>8</a:t>
                      </a:r>
                      <a:r>
                        <a:rPr sz="1800" spc="-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800" dirty="0">
                          <a:latin typeface="Times New Roman" panose="02020603050405020304"/>
                          <a:cs typeface="Times New Roman" panose="02020603050405020304"/>
                        </a:rPr>
                        <a:t>am</a:t>
                      </a: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5E4"/>
                    </a:solidFill>
                  </a:tcPr>
                </a:tc>
                <a:tc>
                  <a:txBody>
                    <a:bodyPr/>
                    <a:lstStyle/>
                    <a:p>
                      <a:pPr marL="10985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Times New Roman" panose="02020603050405020304"/>
                          <a:cs typeface="Times New Roman" panose="02020603050405020304"/>
                        </a:rPr>
                        <a:t>Rice</a:t>
                      </a:r>
                      <a:endParaRPr sz="18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109855">
                        <a:lnSpc>
                          <a:spcPct val="100000"/>
                        </a:lnSpc>
                      </a:pPr>
                      <a:r>
                        <a:rPr sz="1800" dirty="0">
                          <a:latin typeface="Times New Roman" panose="02020603050405020304"/>
                          <a:cs typeface="Times New Roman" panose="02020603050405020304"/>
                        </a:rPr>
                        <a:t>dal</a:t>
                      </a:r>
                      <a:endParaRPr sz="1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5E4"/>
                    </a:solidFill>
                  </a:tcPr>
                </a:tc>
                <a:tc>
                  <a:txBody>
                    <a:bodyPr/>
                    <a:lstStyle/>
                    <a:p>
                      <a:pPr marL="10985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Times New Roman" panose="02020603050405020304"/>
                          <a:cs typeface="Times New Roman" panose="02020603050405020304"/>
                        </a:rPr>
                        <a:t>½ katori</a:t>
                      </a:r>
                      <a:r>
                        <a:rPr sz="1800" spc="-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800" spc="5" dirty="0">
                          <a:latin typeface="Times New Roman" panose="02020603050405020304"/>
                          <a:cs typeface="Times New Roman" panose="02020603050405020304"/>
                        </a:rPr>
                        <a:t>each</a:t>
                      </a:r>
                      <a:endParaRPr sz="1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5E4"/>
                    </a:solidFill>
                  </a:tcPr>
                </a:tc>
                <a:tc>
                  <a:txBody>
                    <a:bodyPr/>
                    <a:lstStyle/>
                    <a:p>
                      <a:pPr marL="11049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Times New Roman" panose="02020603050405020304"/>
                          <a:cs typeface="Times New Roman" panose="02020603050405020304"/>
                        </a:rPr>
                        <a:t>85</a:t>
                      </a:r>
                      <a:endParaRPr sz="18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110490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Times New Roman" panose="02020603050405020304"/>
                          <a:cs typeface="Times New Roman" panose="02020603050405020304"/>
                        </a:rPr>
                        <a:t>100</a:t>
                      </a:r>
                      <a:endParaRPr sz="1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5E4"/>
                    </a:solidFill>
                  </a:tcPr>
                </a:tc>
                <a:tc>
                  <a:txBody>
                    <a:bodyPr/>
                    <a:lstStyle/>
                    <a:p>
                      <a:pPr marL="11112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Times New Roman" panose="02020603050405020304"/>
                          <a:cs typeface="Times New Roman" panose="02020603050405020304"/>
                        </a:rPr>
                        <a:t>1.7</a:t>
                      </a:r>
                      <a:endParaRPr sz="18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111125">
                        <a:lnSpc>
                          <a:spcPct val="100000"/>
                        </a:lnSpc>
                      </a:pPr>
                      <a:r>
                        <a:rPr sz="1800" dirty="0">
                          <a:latin typeface="Times New Roman" panose="02020603050405020304"/>
                          <a:cs typeface="Times New Roman" panose="02020603050405020304"/>
                        </a:rPr>
                        <a:t>2.5</a:t>
                      </a:r>
                      <a:endParaRPr sz="1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5E4"/>
                    </a:solidFill>
                  </a:tcPr>
                </a:tc>
              </a:tr>
              <a:tr h="640079">
                <a:tc>
                  <a:txBody>
                    <a:bodyPr/>
                    <a:lstStyle/>
                    <a:p>
                      <a:pPr marL="10922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Times New Roman" panose="02020603050405020304"/>
                          <a:cs typeface="Times New Roman" panose="02020603050405020304"/>
                        </a:rPr>
                        <a:t>12 30</a:t>
                      </a:r>
                      <a:r>
                        <a:rPr sz="18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800" dirty="0">
                          <a:latin typeface="Times New Roman" panose="02020603050405020304"/>
                          <a:cs typeface="Times New Roman" panose="02020603050405020304"/>
                        </a:rPr>
                        <a:t>pm</a:t>
                      </a: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  <a:tc>
                  <a:txBody>
                    <a:bodyPr/>
                    <a:lstStyle/>
                    <a:p>
                      <a:pPr marL="109855" marR="122110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Times New Roman" panose="02020603050405020304"/>
                          <a:cs typeface="Times New Roman" panose="02020603050405020304"/>
                        </a:rPr>
                        <a:t>Ri</a:t>
                      </a:r>
                      <a:r>
                        <a:rPr sz="1800" spc="5" dirty="0">
                          <a:latin typeface="Times New Roman" panose="02020603050405020304"/>
                          <a:cs typeface="Times New Roman" panose="02020603050405020304"/>
                        </a:rPr>
                        <a:t>c</a:t>
                      </a:r>
                      <a:r>
                        <a:rPr sz="1800" dirty="0">
                          <a:latin typeface="Times New Roman" panose="02020603050405020304"/>
                          <a:cs typeface="Times New Roman" panose="02020603050405020304"/>
                        </a:rPr>
                        <a:t>e  dal</a:t>
                      </a:r>
                      <a:endParaRPr sz="1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  <a:tc>
                  <a:txBody>
                    <a:bodyPr/>
                    <a:lstStyle/>
                    <a:p>
                      <a:pPr marL="10985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Times New Roman" panose="02020603050405020304"/>
                          <a:cs typeface="Times New Roman" panose="02020603050405020304"/>
                        </a:rPr>
                        <a:t>½ katori</a:t>
                      </a:r>
                      <a:r>
                        <a:rPr sz="1800" spc="-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800" spc="5" dirty="0">
                          <a:latin typeface="Times New Roman" panose="02020603050405020304"/>
                          <a:cs typeface="Times New Roman" panose="02020603050405020304"/>
                        </a:rPr>
                        <a:t>each</a:t>
                      </a:r>
                      <a:endParaRPr sz="1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  <a:tc>
                  <a:txBody>
                    <a:bodyPr/>
                    <a:lstStyle/>
                    <a:p>
                      <a:pPr marL="11049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Times New Roman" panose="02020603050405020304"/>
                          <a:cs typeface="Times New Roman" panose="02020603050405020304"/>
                        </a:rPr>
                        <a:t>85</a:t>
                      </a:r>
                      <a:endParaRPr sz="18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110490">
                        <a:lnSpc>
                          <a:spcPct val="100000"/>
                        </a:lnSpc>
                      </a:pPr>
                      <a:r>
                        <a:rPr sz="1800" dirty="0">
                          <a:latin typeface="Times New Roman" panose="02020603050405020304"/>
                          <a:cs typeface="Times New Roman" panose="02020603050405020304"/>
                        </a:rPr>
                        <a:t>100</a:t>
                      </a:r>
                      <a:endParaRPr sz="1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  <a:tc>
                  <a:txBody>
                    <a:bodyPr/>
                    <a:lstStyle/>
                    <a:p>
                      <a:pPr marL="11112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Times New Roman" panose="02020603050405020304"/>
                          <a:cs typeface="Times New Roman" panose="02020603050405020304"/>
                        </a:rPr>
                        <a:t>1.7</a:t>
                      </a:r>
                      <a:endParaRPr sz="18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111125">
                        <a:lnSpc>
                          <a:spcPct val="100000"/>
                        </a:lnSpc>
                      </a:pPr>
                      <a:r>
                        <a:rPr sz="1800" dirty="0">
                          <a:latin typeface="Times New Roman" panose="02020603050405020304"/>
                          <a:cs typeface="Times New Roman" panose="02020603050405020304"/>
                        </a:rPr>
                        <a:t>2.5</a:t>
                      </a:r>
                      <a:endParaRPr sz="1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marL="10922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Times New Roman" panose="02020603050405020304"/>
                          <a:cs typeface="Times New Roman" panose="02020603050405020304"/>
                        </a:rPr>
                        <a:t>2 00</a:t>
                      </a:r>
                      <a:r>
                        <a:rPr sz="18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800" dirty="0">
                          <a:latin typeface="Times New Roman" panose="02020603050405020304"/>
                          <a:cs typeface="Times New Roman" panose="02020603050405020304"/>
                        </a:rPr>
                        <a:t>pm</a:t>
                      </a: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5E4"/>
                    </a:solidFill>
                  </a:tcPr>
                </a:tc>
                <a:tc>
                  <a:txBody>
                    <a:bodyPr/>
                    <a:lstStyle/>
                    <a:p>
                      <a:pPr marL="10985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5" dirty="0">
                          <a:latin typeface="Times New Roman" panose="02020603050405020304"/>
                          <a:cs typeface="Times New Roman" panose="02020603050405020304"/>
                        </a:rPr>
                        <a:t>Mango</a:t>
                      </a:r>
                      <a:endParaRPr sz="18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109855">
                        <a:lnSpc>
                          <a:spcPct val="100000"/>
                        </a:lnSpc>
                      </a:pPr>
                      <a:r>
                        <a:rPr sz="1800" dirty="0">
                          <a:latin typeface="Times New Roman" panose="02020603050405020304"/>
                          <a:cs typeface="Times New Roman" panose="02020603050405020304"/>
                        </a:rPr>
                        <a:t>sattu</a:t>
                      </a:r>
                      <a:endParaRPr sz="1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5E4"/>
                    </a:solidFill>
                  </a:tcPr>
                </a:tc>
                <a:tc>
                  <a:txBody>
                    <a:bodyPr/>
                    <a:lstStyle/>
                    <a:p>
                      <a:pPr marL="10985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5" dirty="0">
                          <a:latin typeface="Times New Roman" panose="02020603050405020304"/>
                          <a:cs typeface="Times New Roman" panose="02020603050405020304"/>
                        </a:rPr>
                        <a:t>1(medium)</a:t>
                      </a:r>
                      <a:endParaRPr sz="18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109855">
                        <a:lnSpc>
                          <a:spcPct val="100000"/>
                        </a:lnSpc>
                      </a:pPr>
                      <a:r>
                        <a:rPr sz="1800" dirty="0">
                          <a:latin typeface="Times New Roman" panose="02020603050405020304"/>
                          <a:cs typeface="Times New Roman" panose="02020603050405020304"/>
                        </a:rPr>
                        <a:t>1</a:t>
                      </a:r>
                      <a:r>
                        <a:rPr sz="1800" spc="-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800" dirty="0">
                          <a:latin typeface="Times New Roman" panose="02020603050405020304"/>
                          <a:cs typeface="Times New Roman" panose="02020603050405020304"/>
                        </a:rPr>
                        <a:t>tablespoon</a:t>
                      </a:r>
                      <a:endParaRPr sz="1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5E4"/>
                    </a:solidFill>
                  </a:tcPr>
                </a:tc>
                <a:tc>
                  <a:txBody>
                    <a:bodyPr/>
                    <a:lstStyle/>
                    <a:p>
                      <a:pPr marL="11049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Times New Roman" panose="02020603050405020304"/>
                          <a:cs typeface="Times New Roman" panose="02020603050405020304"/>
                        </a:rPr>
                        <a:t>160</a:t>
                      </a:r>
                      <a:endParaRPr sz="18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167005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Times New Roman" panose="02020603050405020304"/>
                          <a:cs typeface="Times New Roman" panose="02020603050405020304"/>
                        </a:rPr>
                        <a:t>90</a:t>
                      </a:r>
                      <a:endParaRPr sz="1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5E4"/>
                    </a:solidFill>
                  </a:tcPr>
                </a:tc>
                <a:tc>
                  <a:txBody>
                    <a:bodyPr/>
                    <a:lstStyle/>
                    <a:p>
                      <a:pPr marL="11112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Times New Roman" panose="02020603050405020304"/>
                          <a:cs typeface="Times New Roman" panose="02020603050405020304"/>
                        </a:rPr>
                        <a:t>2.0</a:t>
                      </a:r>
                      <a:endParaRPr sz="18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111125">
                        <a:lnSpc>
                          <a:spcPct val="100000"/>
                        </a:lnSpc>
                      </a:pPr>
                      <a:r>
                        <a:rPr sz="1800" dirty="0">
                          <a:latin typeface="Times New Roman" panose="02020603050405020304"/>
                          <a:cs typeface="Times New Roman" panose="02020603050405020304"/>
                        </a:rPr>
                        <a:t>5.0</a:t>
                      </a:r>
                      <a:endParaRPr sz="1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5E4"/>
                    </a:solidFill>
                  </a:tcPr>
                </a:tc>
              </a:tr>
              <a:tr h="411353">
                <a:tc>
                  <a:txBody>
                    <a:bodyPr/>
                    <a:lstStyle/>
                    <a:p>
                      <a:pPr marL="10922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dirty="0">
                          <a:latin typeface="Times New Roman" panose="02020603050405020304"/>
                          <a:cs typeface="Times New Roman" panose="02020603050405020304"/>
                        </a:rPr>
                        <a:t>3 30</a:t>
                      </a:r>
                      <a:r>
                        <a:rPr sz="18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800" dirty="0">
                          <a:latin typeface="Times New Roman" panose="02020603050405020304"/>
                          <a:cs typeface="Times New Roman" panose="02020603050405020304"/>
                        </a:rPr>
                        <a:t>pm</a:t>
                      </a: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  <a:tc>
                  <a:txBody>
                    <a:bodyPr/>
                    <a:lstStyle/>
                    <a:p>
                      <a:pPr marL="10985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dirty="0">
                          <a:latin typeface="Times New Roman" panose="02020603050405020304"/>
                          <a:cs typeface="Times New Roman" panose="02020603050405020304"/>
                        </a:rPr>
                        <a:t>rice</a:t>
                      </a:r>
                      <a:endParaRPr sz="1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  <a:tc>
                  <a:txBody>
                    <a:bodyPr/>
                    <a:lstStyle/>
                    <a:p>
                      <a:pPr marL="10985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dirty="0">
                          <a:latin typeface="Times New Roman" panose="02020603050405020304"/>
                          <a:cs typeface="Times New Roman" panose="02020603050405020304"/>
                        </a:rPr>
                        <a:t>½</a:t>
                      </a:r>
                      <a:r>
                        <a:rPr sz="1800" spc="-1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800" dirty="0">
                          <a:latin typeface="Times New Roman" panose="02020603050405020304"/>
                          <a:cs typeface="Times New Roman" panose="02020603050405020304"/>
                        </a:rPr>
                        <a:t>katori</a:t>
                      </a:r>
                      <a:endParaRPr sz="1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  <a:tc>
                  <a:txBody>
                    <a:bodyPr/>
                    <a:lstStyle/>
                    <a:p>
                      <a:pPr marL="11049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dirty="0">
                          <a:latin typeface="Times New Roman" panose="02020603050405020304"/>
                          <a:cs typeface="Times New Roman" panose="02020603050405020304"/>
                        </a:rPr>
                        <a:t>85</a:t>
                      </a:r>
                      <a:endParaRPr sz="1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  <a:tc>
                  <a:txBody>
                    <a:bodyPr/>
                    <a:lstStyle/>
                    <a:p>
                      <a:pPr marL="11112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dirty="0">
                          <a:latin typeface="Times New Roman" panose="02020603050405020304"/>
                          <a:cs typeface="Times New Roman" panose="02020603050405020304"/>
                        </a:rPr>
                        <a:t>1.7</a:t>
                      </a:r>
                      <a:endParaRPr sz="1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</a:tr>
              <a:tr h="640092">
                <a:tc>
                  <a:txBody>
                    <a:bodyPr/>
                    <a:lstStyle/>
                    <a:p>
                      <a:pPr marL="10922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dirty="0">
                          <a:latin typeface="Times New Roman" panose="02020603050405020304"/>
                          <a:cs typeface="Times New Roman" panose="02020603050405020304"/>
                        </a:rPr>
                        <a:t>5 ;30</a:t>
                      </a:r>
                      <a:r>
                        <a:rPr sz="1800" spc="-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800" dirty="0">
                          <a:latin typeface="Times New Roman" panose="02020603050405020304"/>
                          <a:cs typeface="Times New Roman" panose="02020603050405020304"/>
                        </a:rPr>
                        <a:t>pm</a:t>
                      </a: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5E4"/>
                    </a:solidFill>
                  </a:tcPr>
                </a:tc>
                <a:tc>
                  <a:txBody>
                    <a:bodyPr/>
                    <a:lstStyle/>
                    <a:p>
                      <a:pPr marL="109855" marR="51562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dirty="0">
                          <a:latin typeface="Times New Roman" panose="02020603050405020304"/>
                          <a:cs typeface="Times New Roman" panose="02020603050405020304"/>
                        </a:rPr>
                        <a:t>Potato</a:t>
                      </a:r>
                      <a:r>
                        <a:rPr sz="1800" spc="-9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800" dirty="0">
                          <a:latin typeface="Times New Roman" panose="02020603050405020304"/>
                          <a:cs typeface="Times New Roman" panose="02020603050405020304"/>
                        </a:rPr>
                        <a:t>chips  </a:t>
                      </a:r>
                      <a:r>
                        <a:rPr sz="1800" spc="5" dirty="0">
                          <a:latin typeface="Times New Roman" panose="02020603050405020304"/>
                          <a:cs typeface="Times New Roman" panose="02020603050405020304"/>
                        </a:rPr>
                        <a:t>Lays</a:t>
                      </a:r>
                      <a:r>
                        <a:rPr sz="1800" spc="-10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800" dirty="0">
                          <a:latin typeface="Times New Roman" panose="02020603050405020304"/>
                          <a:cs typeface="Times New Roman" panose="02020603050405020304"/>
                        </a:rPr>
                        <a:t>classic</a:t>
                      </a:r>
                      <a:endParaRPr sz="1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5E4"/>
                    </a:solidFill>
                  </a:tcPr>
                </a:tc>
                <a:tc>
                  <a:txBody>
                    <a:bodyPr/>
                    <a:lstStyle/>
                    <a:p>
                      <a:pPr marL="10985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dirty="0">
                          <a:latin typeface="Times New Roman" panose="02020603050405020304"/>
                          <a:cs typeface="Times New Roman" panose="02020603050405020304"/>
                        </a:rPr>
                        <a:t>1</a:t>
                      </a:r>
                      <a:endParaRPr sz="18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109855">
                        <a:lnSpc>
                          <a:spcPct val="100000"/>
                        </a:lnSpc>
                      </a:pPr>
                      <a:r>
                        <a:rPr sz="1800" dirty="0">
                          <a:latin typeface="Times New Roman" panose="02020603050405020304"/>
                          <a:cs typeface="Times New Roman" panose="02020603050405020304"/>
                        </a:rPr>
                        <a:t>five </a:t>
                      </a:r>
                      <a:r>
                        <a:rPr sz="1800" spc="-5" dirty="0">
                          <a:latin typeface="Times New Roman" panose="02020603050405020304"/>
                          <a:cs typeface="Times New Roman" panose="02020603050405020304"/>
                        </a:rPr>
                        <a:t>rs</a:t>
                      </a:r>
                      <a:r>
                        <a:rPr sz="1800" spc="-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800" dirty="0">
                          <a:latin typeface="Times New Roman" panose="02020603050405020304"/>
                          <a:cs typeface="Times New Roman" panose="02020603050405020304"/>
                        </a:rPr>
                        <a:t>pack</a:t>
                      </a:r>
                      <a:endParaRPr sz="1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5E4"/>
                    </a:solidFill>
                  </a:tcPr>
                </a:tc>
                <a:tc>
                  <a:txBody>
                    <a:bodyPr/>
                    <a:lstStyle/>
                    <a:p>
                      <a:pPr marL="11049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dirty="0">
                          <a:latin typeface="Times New Roman" panose="02020603050405020304"/>
                          <a:cs typeface="Times New Roman" panose="02020603050405020304"/>
                        </a:rPr>
                        <a:t>160</a:t>
                      </a:r>
                      <a:endParaRPr sz="1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5E4"/>
                    </a:solidFill>
                  </a:tcPr>
                </a:tc>
                <a:tc>
                  <a:txBody>
                    <a:bodyPr/>
                    <a:lstStyle/>
                    <a:p>
                      <a:pPr marL="11112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dirty="0">
                          <a:latin typeface="Times New Roman" panose="02020603050405020304"/>
                          <a:cs typeface="Times New Roman" panose="02020603050405020304"/>
                        </a:rPr>
                        <a:t>2</a:t>
                      </a:r>
                      <a:endParaRPr sz="1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5E4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</a:tr>
              <a:tr h="390890">
                <a:tc>
                  <a:txBody>
                    <a:bodyPr/>
                    <a:lstStyle/>
                    <a:p>
                      <a:pPr marL="10922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spc="-40" dirty="0">
                          <a:latin typeface="Times New Roman" panose="02020603050405020304"/>
                          <a:cs typeface="Times New Roman" panose="02020603050405020304"/>
                        </a:rPr>
                        <a:t>TOTAL</a:t>
                      </a:r>
                      <a:endParaRPr sz="18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D2D5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D2D5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D2D5E4"/>
                    </a:solidFill>
                  </a:tcPr>
                </a:tc>
                <a:tc>
                  <a:txBody>
                    <a:bodyPr/>
                    <a:lstStyle/>
                    <a:p>
                      <a:pPr marL="11049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b="1" spc="-20" dirty="0">
                          <a:latin typeface="Times New Roman" panose="02020603050405020304"/>
                          <a:cs typeface="Times New Roman" panose="02020603050405020304"/>
                        </a:rPr>
                        <a:t>1132.5</a:t>
                      </a:r>
                      <a:endParaRPr sz="18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D2D5E4"/>
                    </a:solidFill>
                  </a:tcPr>
                </a:tc>
                <a:tc>
                  <a:txBody>
                    <a:bodyPr/>
                    <a:lstStyle/>
                    <a:p>
                      <a:pPr marL="11112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b="1" dirty="0">
                          <a:latin typeface="Times New Roman" panose="02020603050405020304"/>
                          <a:cs typeface="Times New Roman" panose="02020603050405020304"/>
                        </a:rPr>
                        <a:t>29.15</a:t>
                      </a:r>
                      <a:endParaRPr sz="18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D2D5E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43356" y="0"/>
            <a:ext cx="8258809" cy="2063750"/>
            <a:chOff x="443356" y="0"/>
            <a:chExt cx="8258809" cy="2063750"/>
          </a:xfrm>
        </p:grpSpPr>
        <p:sp>
          <p:nvSpPr>
            <p:cNvPr id="3" name="object 3"/>
            <p:cNvSpPr/>
            <p:nvPr/>
          </p:nvSpPr>
          <p:spPr>
            <a:xfrm>
              <a:off x="457961" y="761"/>
              <a:ext cx="8229600" cy="1600200"/>
            </a:xfrm>
            <a:custGeom>
              <a:avLst/>
              <a:gdLst/>
              <a:ahLst/>
              <a:cxnLst/>
              <a:rect l="l" t="t" r="r" b="b"/>
              <a:pathLst>
                <a:path w="8229600" h="1600200">
                  <a:moveTo>
                    <a:pt x="8229600" y="0"/>
                  </a:moveTo>
                  <a:lnTo>
                    <a:pt x="0" y="0"/>
                  </a:lnTo>
                  <a:lnTo>
                    <a:pt x="0" y="1600200"/>
                  </a:lnTo>
                  <a:lnTo>
                    <a:pt x="8229600" y="1600200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961" y="761"/>
              <a:ext cx="8229600" cy="1600200"/>
            </a:xfrm>
            <a:custGeom>
              <a:avLst/>
              <a:gdLst/>
              <a:ahLst/>
              <a:cxnLst/>
              <a:rect l="l" t="t" r="r" b="b"/>
              <a:pathLst>
                <a:path w="8229600" h="1600200">
                  <a:moveTo>
                    <a:pt x="0" y="1600200"/>
                  </a:moveTo>
                  <a:lnTo>
                    <a:pt x="8229600" y="1600200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1600200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30451" y="502919"/>
              <a:ext cx="6652259" cy="154686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783460" y="695401"/>
            <a:ext cx="560197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u="none" spc="-160" dirty="0"/>
              <a:t>FAMILY</a:t>
            </a:r>
            <a:r>
              <a:rPr sz="5400" u="none" spc="-270" dirty="0"/>
              <a:t> </a:t>
            </a:r>
            <a:r>
              <a:rPr sz="5400" u="none" spc="-60" dirty="0"/>
              <a:t>HISTORY</a:t>
            </a:r>
            <a:endParaRPr sz="5400"/>
          </a:p>
        </p:txBody>
      </p:sp>
      <p:grpSp>
        <p:nvGrpSpPr>
          <p:cNvPr id="7" name="object 7"/>
          <p:cNvGrpSpPr/>
          <p:nvPr/>
        </p:nvGrpSpPr>
        <p:grpSpPr>
          <a:xfrm>
            <a:off x="443483" y="1586483"/>
            <a:ext cx="8258809" cy="4555490"/>
            <a:chOff x="443483" y="1586483"/>
            <a:chExt cx="8258809" cy="4555490"/>
          </a:xfrm>
        </p:grpSpPr>
        <p:sp>
          <p:nvSpPr>
            <p:cNvPr id="8" name="object 8"/>
            <p:cNvSpPr/>
            <p:nvPr/>
          </p:nvSpPr>
          <p:spPr>
            <a:xfrm>
              <a:off x="457961" y="1600961"/>
              <a:ext cx="8229600" cy="4526280"/>
            </a:xfrm>
            <a:custGeom>
              <a:avLst/>
              <a:gdLst/>
              <a:ahLst/>
              <a:cxnLst/>
              <a:rect l="l" t="t" r="r" b="b"/>
              <a:pathLst>
                <a:path w="8229600" h="4526280">
                  <a:moveTo>
                    <a:pt x="8229600" y="0"/>
                  </a:moveTo>
                  <a:lnTo>
                    <a:pt x="0" y="0"/>
                  </a:lnTo>
                  <a:lnTo>
                    <a:pt x="0" y="4526280"/>
                  </a:lnTo>
                  <a:lnTo>
                    <a:pt x="8229600" y="4526280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57961" y="1600961"/>
              <a:ext cx="8229600" cy="4526280"/>
            </a:xfrm>
            <a:custGeom>
              <a:avLst/>
              <a:gdLst/>
              <a:ahLst/>
              <a:cxnLst/>
              <a:rect l="l" t="t" r="r" b="b"/>
              <a:pathLst>
                <a:path w="8229600" h="4526280">
                  <a:moveTo>
                    <a:pt x="0" y="4526280"/>
                  </a:moveTo>
                  <a:lnTo>
                    <a:pt x="8229600" y="4526280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4526280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535940" y="1622501"/>
            <a:ext cx="7859395" cy="2075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100"/>
              </a:spcBef>
              <a:buFont typeface="Arial" panose="020B0604020202020204"/>
              <a:buChar char="•"/>
              <a:tabLst>
                <a:tab pos="355600" algn="l"/>
                <a:tab pos="356235" algn="l"/>
              </a:tabLst>
            </a:pPr>
            <a:r>
              <a:rPr sz="2400" dirty="0">
                <a:latin typeface="Times New Roman" panose="02020603050405020304"/>
                <a:cs typeface="Times New Roman" panose="02020603050405020304"/>
              </a:rPr>
              <a:t>No history of any stillbirth, </a:t>
            </a:r>
            <a:r>
              <a:rPr sz="2400" spc="-5" dirty="0">
                <a:latin typeface="Times New Roman" panose="02020603050405020304"/>
                <a:cs typeface="Times New Roman" panose="02020603050405020304"/>
              </a:rPr>
              <a:t>miscarriage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or childhood death</a:t>
            </a:r>
            <a:r>
              <a:rPr sz="2400" spc="-1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in</a:t>
            </a:r>
            <a:endParaRPr sz="2400">
              <a:latin typeface="Times New Roman" panose="02020603050405020304"/>
              <a:cs typeface="Times New Roman" panose="02020603050405020304"/>
            </a:endParaRPr>
          </a:p>
          <a:p>
            <a:pPr marL="355600">
              <a:lnSpc>
                <a:spcPct val="100000"/>
              </a:lnSpc>
              <a:spcBef>
                <a:spcPts val="5"/>
              </a:spcBef>
            </a:pPr>
            <a:r>
              <a:rPr sz="2400" spc="-5" dirty="0">
                <a:latin typeface="Times New Roman" panose="02020603050405020304"/>
                <a:cs typeface="Times New Roman" panose="02020603050405020304"/>
              </a:rPr>
              <a:t>family</a:t>
            </a:r>
            <a:endParaRPr sz="24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500">
              <a:latin typeface="Times New Roman" panose="02020603050405020304"/>
              <a:cs typeface="Times New Roman" panose="02020603050405020304"/>
            </a:endParaRPr>
          </a:p>
          <a:p>
            <a:pPr marL="355600" indent="-343535">
              <a:lnSpc>
                <a:spcPct val="100000"/>
              </a:lnSpc>
              <a:buFont typeface="Arial" panose="020B0604020202020204"/>
              <a:buChar char="•"/>
              <a:tabLst>
                <a:tab pos="355600" algn="l"/>
                <a:tab pos="356235" algn="l"/>
              </a:tabLst>
            </a:pPr>
            <a:r>
              <a:rPr sz="2400" spc="-5" dirty="0">
                <a:latin typeface="Times New Roman" panose="02020603050405020304"/>
                <a:cs typeface="Times New Roman" panose="02020603050405020304"/>
              </a:rPr>
              <a:t>No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history of tuberculosis in</a:t>
            </a:r>
            <a:r>
              <a:rPr sz="2400" spc="-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spc="-5" dirty="0">
                <a:latin typeface="Times New Roman" panose="02020603050405020304"/>
                <a:cs typeface="Times New Roman" panose="02020603050405020304"/>
              </a:rPr>
              <a:t>family</a:t>
            </a:r>
            <a:endParaRPr sz="2400">
              <a:latin typeface="Times New Roman" panose="02020603050405020304"/>
              <a:cs typeface="Times New Roman" panose="02020603050405020304"/>
            </a:endParaRPr>
          </a:p>
          <a:p>
            <a:pPr marL="210185">
              <a:lnSpc>
                <a:spcPct val="100000"/>
              </a:lnSpc>
              <a:spcBef>
                <a:spcPts val="580"/>
              </a:spcBef>
            </a:pPr>
            <a:r>
              <a:rPr sz="2400" spc="-10" dirty="0">
                <a:latin typeface="Times New Roman" panose="02020603050405020304"/>
                <a:cs typeface="Times New Roman" panose="02020603050405020304"/>
              </a:rPr>
              <a:t>grandfather, </a:t>
            </a:r>
            <a:r>
              <a:rPr sz="2400" spc="-5" dirty="0">
                <a:latin typeface="Times New Roman" panose="02020603050405020304"/>
                <a:cs typeface="Times New Roman" panose="02020603050405020304"/>
              </a:rPr>
              <a:t>grandmother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and father </a:t>
            </a:r>
            <a:r>
              <a:rPr sz="2400" spc="-10" dirty="0">
                <a:latin typeface="Times New Roman" panose="02020603050405020304"/>
                <a:cs typeface="Times New Roman" panose="02020603050405020304"/>
              </a:rPr>
              <a:t>suffer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from</a:t>
            </a:r>
            <a:r>
              <a:rPr sz="2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filariasis.</a:t>
            </a:r>
            <a:endParaRPr sz="240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26334548"/>
              </p:ext>
            </p:extLst>
          </p:nvPr>
        </p:nvGraphicFramePr>
        <p:xfrm>
          <a:off x="1115616" y="836712"/>
          <a:ext cx="6936432" cy="4754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2144"/>
                <a:gridCol w="2312144"/>
                <a:gridCol w="2312144"/>
              </a:tblGrid>
              <a:tr h="370840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Given (Yes / No)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At birth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BCG</a:t>
                      </a:r>
                    </a:p>
                    <a:p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Hepatitis B</a:t>
                      </a:r>
                    </a:p>
                    <a:p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Polio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6 weeks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F - IPV</a:t>
                      </a:r>
                    </a:p>
                    <a:p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OPV</a:t>
                      </a:r>
                    </a:p>
                    <a:p>
                      <a:r>
                        <a:rPr lang="en-US" sz="2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Pentavalent</a:t>
                      </a:r>
                      <a:endParaRPr lang="en-US" sz="2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PCV</a:t>
                      </a:r>
                    </a:p>
                    <a:p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Rotavirus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10 weeks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OPV</a:t>
                      </a:r>
                    </a:p>
                    <a:p>
                      <a:r>
                        <a:rPr lang="en-US" sz="2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Pentavalent</a:t>
                      </a:r>
                      <a:endParaRPr lang="en-US" sz="2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Rotavirus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7374581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12339407"/>
              </p:ext>
            </p:extLst>
          </p:nvPr>
        </p:nvGraphicFramePr>
        <p:xfrm>
          <a:off x="1115616" y="764704"/>
          <a:ext cx="6984777" cy="5547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28259"/>
                <a:gridCol w="2328259"/>
                <a:gridCol w="232825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14 weeks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F - IPV</a:t>
                      </a:r>
                    </a:p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OPV</a:t>
                      </a:r>
                    </a:p>
                    <a:p>
                      <a:r>
                        <a:rPr lang="en-US" sz="2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Pentavalent</a:t>
                      </a:r>
                      <a:endParaRPr lang="en-US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PCV</a:t>
                      </a:r>
                    </a:p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Rotavirus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9 months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MR</a:t>
                      </a:r>
                    </a:p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JE</a:t>
                      </a:r>
                    </a:p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PCV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1.5 years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DPT</a:t>
                      </a:r>
                    </a:p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MR</a:t>
                      </a:r>
                    </a:p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JE</a:t>
                      </a:r>
                    </a:p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OPV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5 years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DPT</a:t>
                      </a:r>
                    </a:p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MR</a:t>
                      </a:r>
                    </a:p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JE</a:t>
                      </a:r>
                    </a:p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OPV</a:t>
                      </a:r>
                    </a:p>
                    <a:p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4707505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48798519"/>
              </p:ext>
            </p:extLst>
          </p:nvPr>
        </p:nvGraphicFramePr>
        <p:xfrm>
          <a:off x="1524000" y="1397000"/>
          <a:ext cx="6096000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10 years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dirty="0" err="1" smtClean="0">
                          <a:latin typeface="Times New Roman" pitchFamily="18" charset="0"/>
                          <a:cs typeface="Times New Roman" pitchFamily="18" charset="0"/>
                        </a:rPr>
                        <a:t>dT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16 years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99391665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43356" y="0"/>
            <a:ext cx="8258809" cy="2063750"/>
            <a:chOff x="443356" y="0"/>
            <a:chExt cx="8258809" cy="2063750"/>
          </a:xfrm>
        </p:grpSpPr>
        <p:sp>
          <p:nvSpPr>
            <p:cNvPr id="3" name="object 3"/>
            <p:cNvSpPr/>
            <p:nvPr/>
          </p:nvSpPr>
          <p:spPr>
            <a:xfrm>
              <a:off x="457961" y="761"/>
              <a:ext cx="8229600" cy="1600200"/>
            </a:xfrm>
            <a:custGeom>
              <a:avLst/>
              <a:gdLst/>
              <a:ahLst/>
              <a:cxnLst/>
              <a:rect l="l" t="t" r="r" b="b"/>
              <a:pathLst>
                <a:path w="8229600" h="1600200">
                  <a:moveTo>
                    <a:pt x="8229600" y="0"/>
                  </a:moveTo>
                  <a:lnTo>
                    <a:pt x="0" y="0"/>
                  </a:lnTo>
                  <a:lnTo>
                    <a:pt x="0" y="1600200"/>
                  </a:lnTo>
                  <a:lnTo>
                    <a:pt x="8229600" y="1600200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961" y="761"/>
              <a:ext cx="8229600" cy="1600200"/>
            </a:xfrm>
            <a:custGeom>
              <a:avLst/>
              <a:gdLst/>
              <a:ahLst/>
              <a:cxnLst/>
              <a:rect l="l" t="t" r="r" b="b"/>
              <a:pathLst>
                <a:path w="8229600" h="1600200">
                  <a:moveTo>
                    <a:pt x="0" y="1600200"/>
                  </a:moveTo>
                  <a:lnTo>
                    <a:pt x="8229600" y="1600200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1600200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30451" y="502919"/>
              <a:ext cx="6652259" cy="154686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67544" y="697988"/>
            <a:ext cx="8136904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u="none" spc="-16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FAMILY</a:t>
            </a:r>
            <a:r>
              <a:rPr sz="5400" b="1" u="none" spc="-27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5400" b="1" u="none" spc="-6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HISTORY</a:t>
            </a:r>
            <a:endParaRPr sz="5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43483" y="1586483"/>
            <a:ext cx="8258809" cy="4555490"/>
            <a:chOff x="443483" y="1586483"/>
            <a:chExt cx="8258809" cy="4555490"/>
          </a:xfrm>
        </p:grpSpPr>
        <p:sp>
          <p:nvSpPr>
            <p:cNvPr id="8" name="object 8"/>
            <p:cNvSpPr/>
            <p:nvPr/>
          </p:nvSpPr>
          <p:spPr>
            <a:xfrm>
              <a:off x="457961" y="1600961"/>
              <a:ext cx="8229600" cy="4526280"/>
            </a:xfrm>
            <a:custGeom>
              <a:avLst/>
              <a:gdLst/>
              <a:ahLst/>
              <a:cxnLst/>
              <a:rect l="l" t="t" r="r" b="b"/>
              <a:pathLst>
                <a:path w="8229600" h="4526280">
                  <a:moveTo>
                    <a:pt x="8229600" y="0"/>
                  </a:moveTo>
                  <a:lnTo>
                    <a:pt x="0" y="0"/>
                  </a:lnTo>
                  <a:lnTo>
                    <a:pt x="0" y="4526280"/>
                  </a:lnTo>
                  <a:lnTo>
                    <a:pt x="8229600" y="4526280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57961" y="1600961"/>
              <a:ext cx="8229600" cy="4526280"/>
            </a:xfrm>
            <a:custGeom>
              <a:avLst/>
              <a:gdLst/>
              <a:ahLst/>
              <a:cxnLst/>
              <a:rect l="l" t="t" r="r" b="b"/>
              <a:pathLst>
                <a:path w="8229600" h="4526280">
                  <a:moveTo>
                    <a:pt x="0" y="4526280"/>
                  </a:moveTo>
                  <a:lnTo>
                    <a:pt x="8229600" y="4526280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4526280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467544" y="1622501"/>
            <a:ext cx="8208912" cy="30444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Ø"/>
              <a:tabLst>
                <a:tab pos="355600" algn="l"/>
                <a:tab pos="356235" algn="l"/>
              </a:tabLst>
            </a:pPr>
            <a:r>
              <a:rPr sz="3200" dirty="0">
                <a:latin typeface="Times New Roman" panose="02020603050405020304"/>
                <a:cs typeface="Times New Roman" panose="02020603050405020304"/>
              </a:rPr>
              <a:t>No history of any stillbirth, </a:t>
            </a:r>
            <a:r>
              <a:rPr sz="3200" spc="-5" dirty="0">
                <a:latin typeface="Times New Roman" panose="02020603050405020304"/>
                <a:cs typeface="Times New Roman" panose="02020603050405020304"/>
              </a:rPr>
              <a:t>miscarriage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or childhood death</a:t>
            </a:r>
            <a:r>
              <a:rPr sz="3200" spc="-1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 smtClean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lang="en-US" sz="320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5" dirty="0" smtClean="0">
                <a:latin typeface="Times New Roman" panose="02020603050405020304"/>
                <a:cs typeface="Times New Roman" panose="02020603050405020304"/>
              </a:rPr>
              <a:t>family</a:t>
            </a:r>
            <a:endParaRPr sz="3200" dirty="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Wingdings" pitchFamily="2" charset="2"/>
              <a:buChar char="Ø"/>
            </a:pPr>
            <a:endParaRPr sz="3200" dirty="0">
              <a:latin typeface="Times New Roman" panose="02020603050405020304"/>
              <a:cs typeface="Times New Roman" panose="02020603050405020304"/>
            </a:endParaRPr>
          </a:p>
          <a:p>
            <a:pPr marL="355600" indent="-343535">
              <a:lnSpc>
                <a:spcPct val="100000"/>
              </a:lnSpc>
              <a:buFont typeface="Wingdings" pitchFamily="2" charset="2"/>
              <a:buChar char="Ø"/>
              <a:tabLst>
                <a:tab pos="355600" algn="l"/>
                <a:tab pos="356235" algn="l"/>
              </a:tabLst>
            </a:pPr>
            <a:r>
              <a:rPr sz="3200" spc="-5" dirty="0">
                <a:latin typeface="Times New Roman" panose="02020603050405020304"/>
                <a:cs typeface="Times New Roman" panose="02020603050405020304"/>
              </a:rPr>
              <a:t>No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history of tuberculosis in</a:t>
            </a:r>
            <a:r>
              <a:rPr sz="3200" spc="-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5" dirty="0">
                <a:latin typeface="Times New Roman" panose="02020603050405020304"/>
                <a:cs typeface="Times New Roman" panose="02020603050405020304"/>
              </a:rPr>
              <a:t>family</a:t>
            </a:r>
            <a:endParaRPr sz="3200" dirty="0">
              <a:latin typeface="Times New Roman" panose="02020603050405020304"/>
              <a:cs typeface="Times New Roman" panose="02020603050405020304"/>
            </a:endParaRPr>
          </a:p>
          <a:p>
            <a:pPr marL="210185">
              <a:lnSpc>
                <a:spcPct val="100000"/>
              </a:lnSpc>
              <a:spcBef>
                <a:spcPts val="580"/>
              </a:spcBef>
              <a:buFont typeface="Wingdings" pitchFamily="2" charset="2"/>
              <a:buChar char="Ø"/>
            </a:pPr>
            <a:r>
              <a:rPr sz="3200" spc="-10" dirty="0">
                <a:latin typeface="Times New Roman" panose="02020603050405020304"/>
                <a:cs typeface="Times New Roman" panose="02020603050405020304"/>
              </a:rPr>
              <a:t>grandfather, </a:t>
            </a:r>
            <a:r>
              <a:rPr sz="3200" spc="-5" dirty="0">
                <a:latin typeface="Times New Roman" panose="02020603050405020304"/>
                <a:cs typeface="Times New Roman" panose="02020603050405020304"/>
              </a:rPr>
              <a:t>grandmother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and father </a:t>
            </a:r>
            <a:r>
              <a:rPr sz="3200" spc="-10" dirty="0">
                <a:latin typeface="Times New Roman" panose="02020603050405020304"/>
                <a:cs typeface="Times New Roman" panose="02020603050405020304"/>
              </a:rPr>
              <a:t>suffer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from</a:t>
            </a:r>
            <a:r>
              <a:rPr sz="32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filariasis.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43356" y="0"/>
            <a:ext cx="8258809" cy="2063750"/>
            <a:chOff x="443356" y="0"/>
            <a:chExt cx="8258809" cy="2063750"/>
          </a:xfrm>
        </p:grpSpPr>
        <p:sp>
          <p:nvSpPr>
            <p:cNvPr id="3" name="object 3"/>
            <p:cNvSpPr/>
            <p:nvPr/>
          </p:nvSpPr>
          <p:spPr>
            <a:xfrm>
              <a:off x="457961" y="761"/>
              <a:ext cx="8229600" cy="1600200"/>
            </a:xfrm>
            <a:custGeom>
              <a:avLst/>
              <a:gdLst/>
              <a:ahLst/>
              <a:cxnLst/>
              <a:rect l="l" t="t" r="r" b="b"/>
              <a:pathLst>
                <a:path w="8229600" h="1600200">
                  <a:moveTo>
                    <a:pt x="8229600" y="0"/>
                  </a:moveTo>
                  <a:lnTo>
                    <a:pt x="0" y="0"/>
                  </a:lnTo>
                  <a:lnTo>
                    <a:pt x="0" y="1600200"/>
                  </a:lnTo>
                  <a:lnTo>
                    <a:pt x="8229600" y="1600200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961" y="761"/>
              <a:ext cx="8229600" cy="1600200"/>
            </a:xfrm>
            <a:custGeom>
              <a:avLst/>
              <a:gdLst/>
              <a:ahLst/>
              <a:cxnLst/>
              <a:rect l="l" t="t" r="r" b="b"/>
              <a:pathLst>
                <a:path w="8229600" h="1600200">
                  <a:moveTo>
                    <a:pt x="0" y="1600200"/>
                  </a:moveTo>
                  <a:lnTo>
                    <a:pt x="8229600" y="1600200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1600200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0100" y="502919"/>
              <a:ext cx="7540752" cy="154686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67544" y="697988"/>
            <a:ext cx="8208912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u="none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PERSONAL</a:t>
            </a:r>
            <a:r>
              <a:rPr sz="5400" b="1" u="none" spc="-28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5400" b="1" u="none" spc="-6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HISTORY</a:t>
            </a:r>
            <a:endParaRPr sz="5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43483" y="1586483"/>
            <a:ext cx="8182609" cy="4605655"/>
            <a:chOff x="443483" y="1586483"/>
            <a:chExt cx="8182609" cy="4605655"/>
          </a:xfrm>
        </p:grpSpPr>
        <p:sp>
          <p:nvSpPr>
            <p:cNvPr id="8" name="object 8"/>
            <p:cNvSpPr/>
            <p:nvPr/>
          </p:nvSpPr>
          <p:spPr>
            <a:xfrm>
              <a:off x="457961" y="1600961"/>
              <a:ext cx="8153400" cy="4577080"/>
            </a:xfrm>
            <a:custGeom>
              <a:avLst/>
              <a:gdLst/>
              <a:ahLst/>
              <a:cxnLst/>
              <a:rect l="l" t="t" r="r" b="b"/>
              <a:pathLst>
                <a:path w="8153400" h="4577080">
                  <a:moveTo>
                    <a:pt x="8153400" y="0"/>
                  </a:moveTo>
                  <a:lnTo>
                    <a:pt x="0" y="0"/>
                  </a:lnTo>
                  <a:lnTo>
                    <a:pt x="0" y="4576572"/>
                  </a:lnTo>
                  <a:lnTo>
                    <a:pt x="8153400" y="4576572"/>
                  </a:lnTo>
                  <a:lnTo>
                    <a:pt x="8153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57961" y="1600961"/>
              <a:ext cx="8153400" cy="4577080"/>
            </a:xfrm>
            <a:custGeom>
              <a:avLst/>
              <a:gdLst/>
              <a:ahLst/>
              <a:cxnLst/>
              <a:rect l="l" t="t" r="r" b="b"/>
              <a:pathLst>
                <a:path w="8153400" h="4577080">
                  <a:moveTo>
                    <a:pt x="0" y="4576572"/>
                  </a:moveTo>
                  <a:lnTo>
                    <a:pt x="8153400" y="4576572"/>
                  </a:lnTo>
                  <a:lnTo>
                    <a:pt x="8153400" y="0"/>
                  </a:lnTo>
                  <a:lnTo>
                    <a:pt x="0" y="0"/>
                  </a:lnTo>
                  <a:lnTo>
                    <a:pt x="0" y="4576572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535940" y="2362327"/>
            <a:ext cx="8068508" cy="35009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Ø"/>
              <a:tabLst>
                <a:tab pos="355600" algn="l"/>
                <a:tab pos="356235" algn="l"/>
              </a:tabLst>
            </a:pPr>
            <a:r>
              <a:rPr sz="3200" dirty="0">
                <a:latin typeface="Times New Roman" panose="02020603050405020304"/>
                <a:cs typeface="Times New Roman" panose="02020603050405020304"/>
              </a:rPr>
              <a:t>Mixed</a:t>
            </a:r>
            <a:r>
              <a:rPr sz="3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Diet</a:t>
            </a:r>
          </a:p>
          <a:p>
            <a:pPr marL="355600" indent="-343535">
              <a:lnSpc>
                <a:spcPct val="100000"/>
              </a:lnSpc>
              <a:spcBef>
                <a:spcPts val="2015"/>
              </a:spcBef>
              <a:buFont typeface="Wingdings" pitchFamily="2" charset="2"/>
              <a:buChar char="Ø"/>
              <a:tabLst>
                <a:tab pos="355600" algn="l"/>
                <a:tab pos="356235" algn="l"/>
              </a:tabLst>
            </a:pPr>
            <a:r>
              <a:rPr sz="3200" spc="-5" dirty="0">
                <a:latin typeface="Times New Roman" panose="02020603050405020304"/>
                <a:cs typeface="Times New Roman" panose="02020603050405020304"/>
              </a:rPr>
              <a:t>Normal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sleep pattern (8-10</a:t>
            </a:r>
            <a:r>
              <a:rPr sz="3200" spc="-9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hr)</a:t>
            </a:r>
          </a:p>
          <a:p>
            <a:pPr marL="355600" indent="-343535">
              <a:lnSpc>
                <a:spcPct val="100000"/>
              </a:lnSpc>
              <a:spcBef>
                <a:spcPts val="2015"/>
              </a:spcBef>
              <a:buFont typeface="Wingdings" pitchFamily="2" charset="2"/>
              <a:buChar char="Ø"/>
              <a:tabLst>
                <a:tab pos="355600" algn="l"/>
                <a:tab pos="356235" algn="l"/>
              </a:tabLst>
            </a:pPr>
            <a:r>
              <a:rPr sz="3200" spc="-5" dirty="0">
                <a:latin typeface="Times New Roman" panose="02020603050405020304"/>
                <a:cs typeface="Times New Roman" panose="02020603050405020304"/>
              </a:rPr>
              <a:t>Normal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bladder &amp; bowel</a:t>
            </a:r>
            <a:r>
              <a:rPr sz="3200" spc="-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habit</a:t>
            </a:r>
          </a:p>
          <a:p>
            <a:pPr marL="355600" indent="-343535">
              <a:lnSpc>
                <a:spcPct val="100000"/>
              </a:lnSpc>
              <a:spcBef>
                <a:spcPts val="2020"/>
              </a:spcBef>
              <a:buFont typeface="Wingdings" pitchFamily="2" charset="2"/>
              <a:buChar char="Ø"/>
              <a:tabLst>
                <a:tab pos="355600" algn="l"/>
                <a:tab pos="356235" algn="l"/>
              </a:tabLst>
            </a:pPr>
            <a:r>
              <a:rPr sz="3200" spc="-5" dirty="0">
                <a:latin typeface="Times New Roman" panose="02020603050405020304"/>
                <a:cs typeface="Times New Roman" panose="02020603050405020304"/>
              </a:rPr>
              <a:t>No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history of blood</a:t>
            </a:r>
            <a:r>
              <a:rPr sz="3200" spc="-10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transfusion</a:t>
            </a:r>
          </a:p>
          <a:p>
            <a:pPr marL="355600" indent="-343535">
              <a:lnSpc>
                <a:spcPct val="100000"/>
              </a:lnSpc>
              <a:spcBef>
                <a:spcPts val="2015"/>
              </a:spcBef>
              <a:buFont typeface="Wingdings" pitchFamily="2" charset="2"/>
              <a:buChar char="Ø"/>
              <a:tabLst>
                <a:tab pos="355600" algn="l"/>
                <a:tab pos="356235" algn="l"/>
                <a:tab pos="1838960" algn="l"/>
              </a:tabLst>
            </a:pPr>
            <a:r>
              <a:rPr sz="3200" b="1" spc="-5" dirty="0">
                <a:latin typeface="Times New Roman" panose="02020603050405020304"/>
                <a:cs typeface="Times New Roman" panose="02020603050405020304"/>
              </a:rPr>
              <a:t>No</a:t>
            </a:r>
            <a:r>
              <a:rPr sz="3200" b="1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b="1" spc="-5" dirty="0">
                <a:latin typeface="Times New Roman" panose="02020603050405020304"/>
                <a:cs typeface="Times New Roman" panose="02020603050405020304"/>
              </a:rPr>
              <a:t>known	drug</a:t>
            </a:r>
            <a:r>
              <a:rPr sz="3200" b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b="1" dirty="0">
                <a:latin typeface="Times New Roman" panose="02020603050405020304"/>
                <a:cs typeface="Times New Roman" panose="02020603050405020304"/>
              </a:rPr>
              <a:t>allergy</a:t>
            </a:r>
            <a:endParaRPr sz="3200" dirty="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5656" y="0"/>
            <a:ext cx="8551545" cy="1833880"/>
            <a:chOff x="295656" y="0"/>
            <a:chExt cx="8551545" cy="1833880"/>
          </a:xfrm>
        </p:grpSpPr>
        <p:sp>
          <p:nvSpPr>
            <p:cNvPr id="3" name="object 3"/>
            <p:cNvSpPr/>
            <p:nvPr/>
          </p:nvSpPr>
          <p:spPr>
            <a:xfrm>
              <a:off x="457962" y="761"/>
              <a:ext cx="8229600" cy="1524000"/>
            </a:xfrm>
            <a:custGeom>
              <a:avLst/>
              <a:gdLst/>
              <a:ahLst/>
              <a:cxnLst/>
              <a:rect l="l" t="t" r="r" b="b"/>
              <a:pathLst>
                <a:path w="8229600" h="1524000">
                  <a:moveTo>
                    <a:pt x="8229600" y="0"/>
                  </a:moveTo>
                  <a:lnTo>
                    <a:pt x="0" y="0"/>
                  </a:lnTo>
                  <a:lnTo>
                    <a:pt x="0" y="1524000"/>
                  </a:lnTo>
                  <a:lnTo>
                    <a:pt x="8229600" y="1524000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962" y="761"/>
              <a:ext cx="8229600" cy="1524000"/>
            </a:xfrm>
            <a:custGeom>
              <a:avLst/>
              <a:gdLst/>
              <a:ahLst/>
              <a:cxnLst/>
              <a:rect l="l" t="t" r="r" b="b"/>
              <a:pathLst>
                <a:path w="8229600" h="1524000">
                  <a:moveTo>
                    <a:pt x="0" y="1524000"/>
                  </a:moveTo>
                  <a:lnTo>
                    <a:pt x="8229600" y="1524000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1524000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5656" y="580644"/>
              <a:ext cx="2820924" cy="123901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3315" y="1333499"/>
              <a:ext cx="7895844" cy="13106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69820" y="580644"/>
              <a:ext cx="6477000" cy="1239012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0" y="72999"/>
            <a:ext cx="9144000" cy="133562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IN" sz="43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GENERAL</a:t>
            </a:r>
            <a:r>
              <a:rPr lang="en-IN" sz="4300" b="1" spc="-18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43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APPEARANCE(SUBJECTIVE)</a:t>
            </a:r>
            <a:endParaRPr lang="en-IN" sz="43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43483" y="1399032"/>
            <a:ext cx="8176259" cy="5142230"/>
            <a:chOff x="443483" y="1399032"/>
            <a:chExt cx="8176259" cy="5142230"/>
          </a:xfrm>
        </p:grpSpPr>
        <p:sp>
          <p:nvSpPr>
            <p:cNvPr id="10" name="object 10"/>
            <p:cNvSpPr/>
            <p:nvPr/>
          </p:nvSpPr>
          <p:spPr>
            <a:xfrm>
              <a:off x="457961" y="1413510"/>
              <a:ext cx="8147684" cy="5113020"/>
            </a:xfrm>
            <a:custGeom>
              <a:avLst/>
              <a:gdLst/>
              <a:ahLst/>
              <a:cxnLst/>
              <a:rect l="l" t="t" r="r" b="b"/>
              <a:pathLst>
                <a:path w="8147684" h="5113020">
                  <a:moveTo>
                    <a:pt x="8147304" y="0"/>
                  </a:moveTo>
                  <a:lnTo>
                    <a:pt x="0" y="0"/>
                  </a:lnTo>
                  <a:lnTo>
                    <a:pt x="0" y="5113020"/>
                  </a:lnTo>
                  <a:lnTo>
                    <a:pt x="8147304" y="5113020"/>
                  </a:lnTo>
                  <a:lnTo>
                    <a:pt x="81473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57961" y="1413510"/>
              <a:ext cx="8147684" cy="5113020"/>
            </a:xfrm>
            <a:custGeom>
              <a:avLst/>
              <a:gdLst/>
              <a:ahLst/>
              <a:cxnLst/>
              <a:rect l="l" t="t" r="r" b="b"/>
              <a:pathLst>
                <a:path w="8147684" h="5113020">
                  <a:moveTo>
                    <a:pt x="0" y="5113020"/>
                  </a:moveTo>
                  <a:lnTo>
                    <a:pt x="8147304" y="5113020"/>
                  </a:lnTo>
                  <a:lnTo>
                    <a:pt x="8147304" y="0"/>
                  </a:lnTo>
                  <a:lnTo>
                    <a:pt x="0" y="0"/>
                  </a:lnTo>
                  <a:lnTo>
                    <a:pt x="0" y="5113020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535940" y="1361503"/>
            <a:ext cx="7758430" cy="4883388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491490" indent="-479425">
              <a:lnSpc>
                <a:spcPct val="100000"/>
              </a:lnSpc>
              <a:spcBef>
                <a:spcPts val="680"/>
              </a:spcBef>
              <a:buFont typeface="Wingdings" pitchFamily="2" charset="2"/>
              <a:buChar char="Ø"/>
              <a:tabLst>
                <a:tab pos="490855" algn="l"/>
                <a:tab pos="492125" algn="l"/>
                <a:tab pos="2335530" algn="l"/>
                <a:tab pos="3418840" algn="l"/>
              </a:tabLst>
            </a:pPr>
            <a:r>
              <a:rPr sz="2800" spc="-5" dirty="0">
                <a:latin typeface="Times New Roman" pitchFamily="18" charset="0"/>
                <a:cs typeface="Times New Roman" pitchFamily="18" charset="0"/>
              </a:rPr>
              <a:t>Appears</a:t>
            </a:r>
            <a:r>
              <a:rPr sz="2800" spc="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to be	</a:t>
            </a:r>
            <a:r>
              <a:rPr sz="2800" b="1" dirty="0">
                <a:latin typeface="Times New Roman" pitchFamily="18" charset="0"/>
                <a:cs typeface="Times New Roman" pitchFamily="18" charset="0"/>
              </a:rPr>
              <a:t>acutely	ill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marL="355600" marR="5080" indent="-343535">
              <a:lnSpc>
                <a:spcPct val="100000"/>
              </a:lnSpc>
              <a:spcBef>
                <a:spcPts val="580"/>
              </a:spcBef>
              <a:buFont typeface="Wingdings" pitchFamily="2" charset="2"/>
              <a:buChar char="Ø"/>
              <a:tabLst>
                <a:tab pos="490855" algn="l"/>
                <a:tab pos="492125" algn="l"/>
              </a:tabLst>
            </a:pPr>
            <a:r>
              <a:rPr sz="2800" dirty="0">
                <a:latin typeface="Times New Roman" pitchFamily="18" charset="0"/>
                <a:cs typeface="Times New Roman" pitchFamily="18" charset="0"/>
              </a:rPr>
              <a:t>	Able to speak a normal-length sentence without stopping</a:t>
            </a:r>
            <a:r>
              <a:rPr sz="2800" spc="-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to  take a</a:t>
            </a:r>
            <a:r>
              <a:rPr sz="2800" spc="-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breath</a:t>
            </a:r>
          </a:p>
          <a:p>
            <a:pPr marL="355600" indent="-343535">
              <a:lnSpc>
                <a:spcPct val="100000"/>
              </a:lnSpc>
              <a:spcBef>
                <a:spcPts val="825"/>
              </a:spcBef>
              <a:buClr>
                <a:srgbClr val="000000"/>
              </a:buClr>
              <a:buFont typeface="Wingdings" pitchFamily="2" charset="2"/>
              <a:buChar char="Ø"/>
              <a:tabLst>
                <a:tab pos="356235" algn="l"/>
              </a:tabLst>
            </a:pPr>
            <a:r>
              <a:rPr sz="2800" u="heavy" spc="-5" dirty="0">
                <a:solidFill>
                  <a:srgbClr val="3399FF"/>
                </a:solidFill>
                <a:uFill>
                  <a:solidFill>
                    <a:srgbClr val="3399FF"/>
                  </a:solidFill>
                </a:uFill>
                <a:latin typeface="Times New Roman" pitchFamily="18" charset="0"/>
                <a:cs typeface="Times New Roman" pitchFamily="18" charset="0"/>
              </a:rPr>
              <a:t>Character </a:t>
            </a:r>
            <a:r>
              <a:rPr sz="2800" u="heavy" dirty="0">
                <a:solidFill>
                  <a:srgbClr val="3399FF"/>
                </a:solidFill>
                <a:uFill>
                  <a:solidFill>
                    <a:srgbClr val="3399FF"/>
                  </a:solidFill>
                </a:uFill>
                <a:latin typeface="Times New Roman" pitchFamily="18" charset="0"/>
                <a:cs typeface="Times New Roman" pitchFamily="18" charset="0"/>
              </a:rPr>
              <a:t>of cry</a:t>
            </a:r>
            <a:r>
              <a:rPr sz="2800" dirty="0">
                <a:solidFill>
                  <a:srgbClr val="3399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sz="2800" b="1" dirty="0">
                <a:latin typeface="Times New Roman" pitchFamily="18" charset="0"/>
                <a:cs typeface="Times New Roman" pitchFamily="18" charset="0"/>
              </a:rPr>
              <a:t>hoarse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marL="415290" indent="-403225">
              <a:lnSpc>
                <a:spcPct val="100000"/>
              </a:lnSpc>
              <a:spcBef>
                <a:spcPts val="615"/>
              </a:spcBef>
              <a:buFont typeface="Wingdings" pitchFamily="2" charset="2"/>
              <a:buChar char="Ø"/>
              <a:tabLst>
                <a:tab pos="414655" algn="l"/>
                <a:tab pos="415925" algn="l"/>
              </a:tabLst>
            </a:pPr>
            <a:r>
              <a:rPr sz="2800" dirty="0">
                <a:latin typeface="Times New Roman" pitchFamily="18" charset="0"/>
                <a:cs typeface="Times New Roman" pitchFamily="18" charset="0"/>
              </a:rPr>
              <a:t>Activity level -</a:t>
            </a:r>
            <a:r>
              <a:rPr sz="2800" spc="-6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b="1" dirty="0">
                <a:latin typeface="Times New Roman" pitchFamily="18" charset="0"/>
                <a:cs typeface="Times New Roman" pitchFamily="18" charset="0"/>
              </a:rPr>
              <a:t>moderate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marL="431800" indent="-419735">
              <a:lnSpc>
                <a:spcPct val="100000"/>
              </a:lnSpc>
              <a:spcBef>
                <a:spcPts val="575"/>
              </a:spcBef>
              <a:buFont typeface="Wingdings" pitchFamily="2" charset="2"/>
              <a:buChar char="Ø"/>
              <a:tabLst>
                <a:tab pos="431800" algn="l"/>
                <a:tab pos="431800" algn="l"/>
                <a:tab pos="2216785" algn="l"/>
                <a:tab pos="4152900" algn="l"/>
              </a:tabLst>
            </a:pPr>
            <a:r>
              <a:rPr sz="2800" dirty="0">
                <a:latin typeface="Times New Roman" pitchFamily="18" charset="0"/>
                <a:cs typeface="Times New Roman" pitchFamily="18" charset="0"/>
              </a:rPr>
              <a:t>Mental</a:t>
            </a:r>
            <a:r>
              <a:rPr sz="2800" spc="-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status	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sz="2800" b="1" spc="-5" dirty="0">
                <a:latin typeface="Times New Roman" pitchFamily="18" charset="0"/>
                <a:cs typeface="Times New Roman" pitchFamily="18" charset="0"/>
              </a:rPr>
              <a:t>well</a:t>
            </a:r>
            <a:r>
              <a:rPr sz="2800" b="1" dirty="0">
                <a:latin typeface="Times New Roman" pitchFamily="18" charset="0"/>
                <a:cs typeface="Times New Roman" pitchFamily="18" charset="0"/>
              </a:rPr>
              <a:t> oriented	to time, place, </a:t>
            </a:r>
            <a:r>
              <a:rPr sz="2800" b="1" spc="-5" dirty="0">
                <a:latin typeface="Times New Roman" pitchFamily="18" charset="0"/>
                <a:cs typeface="Times New Roman" pitchFamily="18" charset="0"/>
              </a:rPr>
              <a:t>and</a:t>
            </a:r>
            <a:r>
              <a:rPr sz="2800" b="1" spc="-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b="1" spc="-5" dirty="0">
                <a:latin typeface="Times New Roman" pitchFamily="18" charset="0"/>
                <a:cs typeface="Times New Roman" pitchFamily="18" charset="0"/>
              </a:rPr>
              <a:t>person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marL="355600" marR="10160" indent="-343535">
              <a:lnSpc>
                <a:spcPct val="100000"/>
              </a:lnSpc>
              <a:spcBef>
                <a:spcPts val="580"/>
              </a:spcBef>
              <a:buFont typeface="Wingdings" pitchFamily="2" charset="2"/>
              <a:buChar char="Ø"/>
              <a:tabLst>
                <a:tab pos="355600" algn="l"/>
                <a:tab pos="356235" algn="l"/>
              </a:tabLst>
            </a:pPr>
            <a:r>
              <a:rPr sz="2800" spc="-5" dirty="0">
                <a:latin typeface="Times New Roman" pitchFamily="18" charset="0"/>
                <a:cs typeface="Times New Roman" pitchFamily="18" charset="0"/>
              </a:rPr>
              <a:t>Emotional 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reaction towards parent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was </a:t>
            </a:r>
            <a:r>
              <a:rPr sz="2800" b="1" dirty="0">
                <a:latin typeface="Times New Roman" pitchFamily="18" charset="0"/>
                <a:cs typeface="Times New Roman" pitchFamily="18" charset="0"/>
              </a:rPr>
              <a:t>positive 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and</a:t>
            </a:r>
            <a:r>
              <a:rPr sz="2800" spc="-11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towards 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examiner 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was</a:t>
            </a:r>
            <a:r>
              <a:rPr sz="2800" spc="-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b="1" dirty="0">
                <a:latin typeface="Times New Roman" pitchFamily="18" charset="0"/>
                <a:cs typeface="Times New Roman" pitchFamily="18" charset="0"/>
              </a:rPr>
              <a:t>negative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marL="431800" indent="-419735">
              <a:lnSpc>
                <a:spcPct val="100000"/>
              </a:lnSpc>
              <a:spcBef>
                <a:spcPts val="575"/>
              </a:spcBef>
              <a:buFont typeface="Wingdings" pitchFamily="2" charset="2"/>
              <a:buChar char="Ø"/>
              <a:tabLst>
                <a:tab pos="431800" algn="l"/>
                <a:tab pos="431800" algn="l"/>
              </a:tabLst>
            </a:pPr>
            <a:r>
              <a:rPr sz="2800" dirty="0">
                <a:latin typeface="Times New Roman" pitchFamily="18" charset="0"/>
                <a:cs typeface="Times New Roman" pitchFamily="18" charset="0"/>
              </a:rPr>
              <a:t>Hygiene</a:t>
            </a:r>
            <a:r>
              <a:rPr sz="2800" spc="-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–</a:t>
            </a:r>
            <a:r>
              <a:rPr sz="2800" b="1" spc="-5" dirty="0">
                <a:latin typeface="Times New Roman" pitchFamily="18" charset="0"/>
                <a:cs typeface="Times New Roman" pitchFamily="18" charset="0"/>
              </a:rPr>
              <a:t>inadequate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43356" y="0"/>
            <a:ext cx="8258809" cy="2062480"/>
            <a:chOff x="443356" y="0"/>
            <a:chExt cx="8258809" cy="2062480"/>
          </a:xfrm>
        </p:grpSpPr>
        <p:sp>
          <p:nvSpPr>
            <p:cNvPr id="3" name="object 3"/>
            <p:cNvSpPr/>
            <p:nvPr/>
          </p:nvSpPr>
          <p:spPr>
            <a:xfrm>
              <a:off x="457961" y="761"/>
              <a:ext cx="8229600" cy="1600200"/>
            </a:xfrm>
            <a:custGeom>
              <a:avLst/>
              <a:gdLst/>
              <a:ahLst/>
              <a:cxnLst/>
              <a:rect l="l" t="t" r="r" b="b"/>
              <a:pathLst>
                <a:path w="8229600" h="1600200">
                  <a:moveTo>
                    <a:pt x="8229600" y="0"/>
                  </a:moveTo>
                  <a:lnTo>
                    <a:pt x="0" y="0"/>
                  </a:lnTo>
                  <a:lnTo>
                    <a:pt x="0" y="1600200"/>
                  </a:lnTo>
                  <a:lnTo>
                    <a:pt x="8229600" y="1600200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961" y="761"/>
              <a:ext cx="8229600" cy="1600200"/>
            </a:xfrm>
            <a:custGeom>
              <a:avLst/>
              <a:gdLst/>
              <a:ahLst/>
              <a:cxnLst/>
              <a:rect l="l" t="t" r="r" b="b"/>
              <a:pathLst>
                <a:path w="8229600" h="1600200">
                  <a:moveTo>
                    <a:pt x="0" y="1600200"/>
                  </a:moveTo>
                  <a:lnTo>
                    <a:pt x="8229600" y="1600200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1600200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10839" y="708659"/>
              <a:ext cx="3319272" cy="17221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964814" y="732027"/>
              <a:ext cx="3213100" cy="66040"/>
            </a:xfrm>
            <a:custGeom>
              <a:avLst/>
              <a:gdLst/>
              <a:ahLst/>
              <a:cxnLst/>
              <a:rect l="l" t="t" r="r" b="b"/>
              <a:pathLst>
                <a:path w="3213100" h="66040">
                  <a:moveTo>
                    <a:pt x="3212592" y="0"/>
                  </a:moveTo>
                  <a:lnTo>
                    <a:pt x="0" y="0"/>
                  </a:lnTo>
                  <a:lnTo>
                    <a:pt x="0" y="65532"/>
                  </a:lnTo>
                  <a:lnTo>
                    <a:pt x="3212592" y="65532"/>
                  </a:lnTo>
                  <a:lnTo>
                    <a:pt x="321259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99359" y="0"/>
              <a:ext cx="4314444" cy="131216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87068" y="501395"/>
              <a:ext cx="5768339" cy="1546860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67544" y="-6139"/>
            <a:ext cx="8280920" cy="1597873"/>
          </a:xfrm>
          <a:prstGeom prst="rect">
            <a:avLst/>
          </a:prstGeom>
        </p:spPr>
        <p:txBody>
          <a:bodyPr vert="horz" wrap="square" lIns="0" tIns="109220" rIns="0" bIns="0" rtlCol="0">
            <a:spAutoFit/>
          </a:bodyPr>
          <a:lstStyle/>
          <a:p>
            <a:pPr marL="12700" marR="5080" indent="812165">
              <a:lnSpc>
                <a:spcPts val="5800"/>
              </a:lnSpc>
              <a:spcBef>
                <a:spcPts val="860"/>
              </a:spcBef>
            </a:pPr>
            <a:r>
              <a:rPr sz="5400" b="1" u="none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GENERAL  </a:t>
            </a:r>
            <a:r>
              <a:rPr sz="5400" b="1" u="none" spc="-5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EXAMIN</a:t>
            </a:r>
            <a:r>
              <a:rPr sz="5400" b="1" u="none" spc="-295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A</a:t>
            </a:r>
            <a:r>
              <a:rPr sz="5400" b="1" u="none" spc="-5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TION</a:t>
            </a:r>
            <a:endParaRPr sz="5400" dirty="0">
              <a:solidFill>
                <a:srgbClr val="FF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67284" y="1444752"/>
            <a:ext cx="8468995" cy="5023485"/>
            <a:chOff x="367284" y="1444752"/>
            <a:chExt cx="8468995" cy="5023485"/>
          </a:xfrm>
        </p:grpSpPr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98548" y="1444752"/>
              <a:ext cx="4945380" cy="172212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152523" y="1468120"/>
              <a:ext cx="4838700" cy="66040"/>
            </a:xfrm>
            <a:custGeom>
              <a:avLst/>
              <a:gdLst/>
              <a:ahLst/>
              <a:cxnLst/>
              <a:rect l="l" t="t" r="r" b="b"/>
              <a:pathLst>
                <a:path w="4838700" h="66040">
                  <a:moveTo>
                    <a:pt x="4838700" y="0"/>
                  </a:moveTo>
                  <a:lnTo>
                    <a:pt x="0" y="0"/>
                  </a:lnTo>
                  <a:lnTo>
                    <a:pt x="0" y="65531"/>
                  </a:lnTo>
                  <a:lnTo>
                    <a:pt x="4838700" y="65531"/>
                  </a:lnTo>
                  <a:lnTo>
                    <a:pt x="48387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81762" y="1719834"/>
              <a:ext cx="8440420" cy="4733925"/>
            </a:xfrm>
            <a:custGeom>
              <a:avLst/>
              <a:gdLst/>
              <a:ahLst/>
              <a:cxnLst/>
              <a:rect l="l" t="t" r="r" b="b"/>
              <a:pathLst>
                <a:path w="8440420" h="4733925">
                  <a:moveTo>
                    <a:pt x="8439912" y="0"/>
                  </a:moveTo>
                  <a:lnTo>
                    <a:pt x="0" y="0"/>
                  </a:lnTo>
                  <a:lnTo>
                    <a:pt x="0" y="4733544"/>
                  </a:lnTo>
                  <a:lnTo>
                    <a:pt x="8439912" y="4733544"/>
                  </a:lnTo>
                  <a:lnTo>
                    <a:pt x="84399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81762" y="1719834"/>
              <a:ext cx="8440420" cy="4733925"/>
            </a:xfrm>
            <a:custGeom>
              <a:avLst/>
              <a:gdLst/>
              <a:ahLst/>
              <a:cxnLst/>
              <a:rect l="l" t="t" r="r" b="b"/>
              <a:pathLst>
                <a:path w="8440420" h="4733925">
                  <a:moveTo>
                    <a:pt x="0" y="4733544"/>
                  </a:moveTo>
                  <a:lnTo>
                    <a:pt x="8439912" y="4733544"/>
                  </a:lnTo>
                  <a:lnTo>
                    <a:pt x="8439912" y="0"/>
                  </a:lnTo>
                  <a:lnTo>
                    <a:pt x="0" y="0"/>
                  </a:lnTo>
                  <a:lnTo>
                    <a:pt x="0" y="4733544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459740" y="1628801"/>
            <a:ext cx="8288724" cy="522919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sz="2600" b="1" dirty="0">
                <a:latin typeface="Times New Roman" panose="02020603050405020304"/>
                <a:cs typeface="Times New Roman" panose="02020603050405020304"/>
              </a:rPr>
              <a:t>Afebrile</a:t>
            </a:r>
            <a:endParaRPr sz="2600" dirty="0">
              <a:latin typeface="Times New Roman" panose="02020603050405020304"/>
              <a:cs typeface="Times New Roman" panose="02020603050405020304"/>
            </a:endParaRPr>
          </a:p>
          <a:p>
            <a:pPr marL="355600" indent="-342900">
              <a:lnSpc>
                <a:spcPct val="100000"/>
              </a:lnSpc>
              <a:spcBef>
                <a:spcPts val="1725"/>
              </a:spcBef>
              <a:buFont typeface="Wingdings" pitchFamily="2" charset="2"/>
              <a:buChar char="Ø"/>
              <a:tabLst>
                <a:tab pos="354965" algn="l"/>
                <a:tab pos="355600" algn="l"/>
                <a:tab pos="5174615" algn="l"/>
              </a:tabLst>
            </a:pPr>
            <a:r>
              <a:rPr sz="2600" b="1" dirty="0">
                <a:latin typeface="Times New Roman" panose="02020603050405020304"/>
                <a:cs typeface="Times New Roman" panose="02020603050405020304"/>
              </a:rPr>
              <a:t>Pulse </a:t>
            </a:r>
            <a:r>
              <a:rPr sz="2600" dirty="0">
                <a:latin typeface="Times New Roman" panose="02020603050405020304"/>
                <a:cs typeface="Times New Roman" panose="02020603050405020304"/>
              </a:rPr>
              <a:t>-130/ </a:t>
            </a:r>
            <a:r>
              <a:rPr sz="2600" spc="-10" dirty="0">
                <a:latin typeface="Times New Roman" panose="02020603050405020304"/>
                <a:cs typeface="Times New Roman" panose="02020603050405020304"/>
              </a:rPr>
              <a:t>min </a:t>
            </a:r>
            <a:r>
              <a:rPr sz="2600" dirty="0">
                <a:latin typeface="Times New Roman" panose="02020603050405020304"/>
                <a:cs typeface="Times New Roman" panose="02020603050405020304"/>
              </a:rPr>
              <a:t>,regular ,</a:t>
            </a:r>
            <a:r>
              <a:rPr sz="2600" spc="-1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600" dirty="0">
                <a:latin typeface="Times New Roman" panose="02020603050405020304"/>
                <a:cs typeface="Times New Roman" panose="02020603050405020304"/>
              </a:rPr>
              <a:t>Adequate</a:t>
            </a:r>
            <a:r>
              <a:rPr sz="26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600" dirty="0" smtClean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lang="en-US" sz="260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600" spc="-5" dirty="0" smtClean="0">
                <a:latin typeface="Times New Roman" panose="02020603050405020304"/>
                <a:cs typeface="Times New Roman" panose="02020603050405020304"/>
              </a:rPr>
              <a:t>volume</a:t>
            </a:r>
            <a:r>
              <a:rPr sz="2600" dirty="0" smtClean="0">
                <a:latin typeface="Times New Roman" panose="02020603050405020304"/>
                <a:cs typeface="Times New Roman" panose="02020603050405020304"/>
              </a:rPr>
              <a:t>,</a:t>
            </a:r>
            <a:r>
              <a:rPr lang="en-US" sz="260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600" dirty="0" smtClean="0">
                <a:latin typeface="Times New Roman" panose="02020603050405020304"/>
                <a:cs typeface="Times New Roman" panose="02020603050405020304"/>
              </a:rPr>
              <a:t>synchronous</a:t>
            </a:r>
            <a:endParaRPr sz="2600" dirty="0">
              <a:latin typeface="Times New Roman" panose="02020603050405020304"/>
              <a:cs typeface="Times New Roman" panose="02020603050405020304"/>
            </a:endParaRPr>
          </a:p>
          <a:p>
            <a:pPr marL="355600" indent="-342900">
              <a:lnSpc>
                <a:spcPct val="100000"/>
              </a:lnSpc>
              <a:spcBef>
                <a:spcPts val="1730"/>
              </a:spcBef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sz="2600" b="1" dirty="0">
                <a:latin typeface="Times New Roman" panose="02020603050405020304"/>
                <a:cs typeface="Times New Roman" panose="02020603050405020304"/>
              </a:rPr>
              <a:t>Pallor</a:t>
            </a:r>
            <a:r>
              <a:rPr sz="2600" dirty="0">
                <a:latin typeface="Times New Roman" panose="02020603050405020304"/>
                <a:cs typeface="Times New Roman" panose="02020603050405020304"/>
              </a:rPr>
              <a:t>-</a:t>
            </a:r>
            <a:r>
              <a:rPr sz="2600" spc="-1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600" dirty="0">
                <a:latin typeface="Times New Roman" panose="02020603050405020304"/>
                <a:cs typeface="Times New Roman" panose="02020603050405020304"/>
              </a:rPr>
              <a:t>present</a:t>
            </a:r>
          </a:p>
          <a:p>
            <a:pPr marL="355600" indent="-342900">
              <a:lnSpc>
                <a:spcPct val="100000"/>
              </a:lnSpc>
              <a:spcBef>
                <a:spcPts val="1730"/>
              </a:spcBef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sz="2600" b="1" dirty="0">
                <a:latin typeface="Times New Roman" panose="02020603050405020304"/>
                <a:cs typeface="Times New Roman" panose="02020603050405020304"/>
              </a:rPr>
              <a:t>Icterus</a:t>
            </a:r>
            <a:r>
              <a:rPr sz="2600" dirty="0">
                <a:latin typeface="Times New Roman" panose="02020603050405020304"/>
                <a:cs typeface="Times New Roman" panose="02020603050405020304"/>
              </a:rPr>
              <a:t>-</a:t>
            </a:r>
            <a:r>
              <a:rPr sz="2600" spc="-10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600" dirty="0">
                <a:latin typeface="Times New Roman" panose="02020603050405020304"/>
                <a:cs typeface="Times New Roman" panose="02020603050405020304"/>
              </a:rPr>
              <a:t>absent</a:t>
            </a:r>
          </a:p>
          <a:p>
            <a:pPr marL="355600" indent="-342900">
              <a:lnSpc>
                <a:spcPct val="100000"/>
              </a:lnSpc>
              <a:spcBef>
                <a:spcPts val="1725"/>
              </a:spcBef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sz="2600" b="1" spc="-5" dirty="0">
                <a:latin typeface="Times New Roman" panose="02020603050405020304"/>
                <a:cs typeface="Times New Roman" panose="02020603050405020304"/>
              </a:rPr>
              <a:t>Cyanosis</a:t>
            </a:r>
            <a:r>
              <a:rPr sz="2600" spc="-5" dirty="0">
                <a:latin typeface="Times New Roman" panose="02020603050405020304"/>
                <a:cs typeface="Times New Roman" panose="02020603050405020304"/>
              </a:rPr>
              <a:t>- </a:t>
            </a:r>
            <a:r>
              <a:rPr sz="2600" dirty="0">
                <a:latin typeface="Times New Roman" panose="02020603050405020304"/>
                <a:cs typeface="Times New Roman" panose="02020603050405020304"/>
              </a:rPr>
              <a:t>absent</a:t>
            </a:r>
          </a:p>
          <a:p>
            <a:pPr marL="355600" indent="-342900">
              <a:lnSpc>
                <a:spcPct val="100000"/>
              </a:lnSpc>
              <a:spcBef>
                <a:spcPts val="1735"/>
              </a:spcBef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sz="2600" spc="-5" dirty="0">
                <a:latin typeface="Times New Roman" panose="02020603050405020304"/>
                <a:cs typeface="Times New Roman" panose="02020603050405020304"/>
              </a:rPr>
              <a:t>No</a:t>
            </a:r>
            <a:r>
              <a:rPr sz="26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600" b="1" spc="-5" dirty="0">
                <a:latin typeface="Times New Roman" panose="02020603050405020304"/>
                <a:cs typeface="Times New Roman" panose="02020603050405020304"/>
              </a:rPr>
              <a:t>clubbing</a:t>
            </a:r>
            <a:endParaRPr sz="2600" dirty="0">
              <a:latin typeface="Times New Roman" panose="02020603050405020304"/>
              <a:cs typeface="Times New Roman" panose="02020603050405020304"/>
            </a:endParaRPr>
          </a:p>
          <a:p>
            <a:pPr marL="355600" indent="-342900">
              <a:lnSpc>
                <a:spcPct val="100000"/>
              </a:lnSpc>
              <a:spcBef>
                <a:spcPts val="1725"/>
              </a:spcBef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sz="2600" spc="-5" dirty="0">
                <a:latin typeface="Times New Roman" panose="02020603050405020304"/>
                <a:cs typeface="Times New Roman" panose="02020603050405020304"/>
              </a:rPr>
              <a:t>No </a:t>
            </a:r>
            <a:r>
              <a:rPr sz="2600" b="1" spc="-5" dirty="0">
                <a:latin typeface="Times New Roman" panose="02020603050405020304"/>
                <a:cs typeface="Times New Roman" panose="02020603050405020304"/>
              </a:rPr>
              <a:t>pedal </a:t>
            </a:r>
            <a:r>
              <a:rPr sz="2600" b="1" dirty="0">
                <a:latin typeface="Times New Roman" panose="02020603050405020304"/>
                <a:cs typeface="Times New Roman" panose="02020603050405020304"/>
              </a:rPr>
              <a:t>edema</a:t>
            </a:r>
            <a:endParaRPr sz="2600" dirty="0">
              <a:latin typeface="Times New Roman" panose="02020603050405020304"/>
              <a:cs typeface="Times New Roman" panose="02020603050405020304"/>
            </a:endParaRPr>
          </a:p>
          <a:p>
            <a:pPr marL="355600" indent="-342900">
              <a:lnSpc>
                <a:spcPct val="100000"/>
              </a:lnSpc>
              <a:spcBef>
                <a:spcPts val="1730"/>
              </a:spcBef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sz="2600" dirty="0">
                <a:latin typeface="Times New Roman" panose="02020603050405020304"/>
                <a:cs typeface="Times New Roman" panose="02020603050405020304"/>
              </a:rPr>
              <a:t>No thyroid</a:t>
            </a:r>
            <a:r>
              <a:rPr sz="26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600" spc="-5" dirty="0">
                <a:latin typeface="Times New Roman" panose="02020603050405020304"/>
                <a:cs typeface="Times New Roman" panose="02020603050405020304"/>
              </a:rPr>
              <a:t>enlargement.</a:t>
            </a:r>
            <a:endParaRPr sz="2600" dirty="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43356" y="0"/>
            <a:ext cx="8258809" cy="2063750"/>
            <a:chOff x="443356" y="0"/>
            <a:chExt cx="8258809" cy="2063750"/>
          </a:xfrm>
        </p:grpSpPr>
        <p:sp>
          <p:nvSpPr>
            <p:cNvPr id="3" name="object 3"/>
            <p:cNvSpPr/>
            <p:nvPr/>
          </p:nvSpPr>
          <p:spPr>
            <a:xfrm>
              <a:off x="457961" y="761"/>
              <a:ext cx="8229600" cy="1600200"/>
            </a:xfrm>
            <a:custGeom>
              <a:avLst/>
              <a:gdLst/>
              <a:ahLst/>
              <a:cxnLst/>
              <a:rect l="l" t="t" r="r" b="b"/>
              <a:pathLst>
                <a:path w="8229600" h="1600200">
                  <a:moveTo>
                    <a:pt x="8229600" y="0"/>
                  </a:moveTo>
                  <a:lnTo>
                    <a:pt x="0" y="0"/>
                  </a:lnTo>
                  <a:lnTo>
                    <a:pt x="0" y="1600200"/>
                  </a:lnTo>
                  <a:lnTo>
                    <a:pt x="8229600" y="1600200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961" y="761"/>
              <a:ext cx="8229600" cy="1600200"/>
            </a:xfrm>
            <a:custGeom>
              <a:avLst/>
              <a:gdLst/>
              <a:ahLst/>
              <a:cxnLst/>
              <a:rect l="l" t="t" r="r" b="b"/>
              <a:pathLst>
                <a:path w="8229600" h="1600200">
                  <a:moveTo>
                    <a:pt x="0" y="1600200"/>
                  </a:moveTo>
                  <a:lnTo>
                    <a:pt x="8229600" y="1600200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1600200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7595" y="502919"/>
              <a:ext cx="7985759" cy="154686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67544" y="697988"/>
            <a:ext cx="8136904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u="none" spc="-55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REPIRATORY</a:t>
            </a:r>
            <a:r>
              <a:rPr sz="5400" b="1" u="none" spc="-250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400" b="1" u="none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SYSTEM</a:t>
            </a:r>
            <a:endParaRPr sz="5400" dirty="0">
              <a:solidFill>
                <a:srgbClr val="FF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19683" y="1446275"/>
            <a:ext cx="8159750" cy="5166360"/>
            <a:chOff x="519683" y="1446275"/>
            <a:chExt cx="8159750" cy="516636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89075" y="1446275"/>
              <a:ext cx="7162800" cy="17221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043076" y="1468627"/>
              <a:ext cx="7056120" cy="66040"/>
            </a:xfrm>
            <a:custGeom>
              <a:avLst/>
              <a:gdLst/>
              <a:ahLst/>
              <a:cxnLst/>
              <a:rect l="l" t="t" r="r" b="b"/>
              <a:pathLst>
                <a:path w="7056120" h="66040">
                  <a:moveTo>
                    <a:pt x="7056094" y="0"/>
                  </a:moveTo>
                  <a:lnTo>
                    <a:pt x="0" y="0"/>
                  </a:lnTo>
                  <a:lnTo>
                    <a:pt x="0" y="65532"/>
                  </a:lnTo>
                  <a:lnTo>
                    <a:pt x="7056094" y="65532"/>
                  </a:lnTo>
                  <a:lnTo>
                    <a:pt x="705609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34161" y="1600961"/>
              <a:ext cx="8130540" cy="4997450"/>
            </a:xfrm>
            <a:custGeom>
              <a:avLst/>
              <a:gdLst/>
              <a:ahLst/>
              <a:cxnLst/>
              <a:rect l="l" t="t" r="r" b="b"/>
              <a:pathLst>
                <a:path w="8130540" h="4997450">
                  <a:moveTo>
                    <a:pt x="8130540" y="0"/>
                  </a:moveTo>
                  <a:lnTo>
                    <a:pt x="0" y="0"/>
                  </a:lnTo>
                  <a:lnTo>
                    <a:pt x="0" y="4997196"/>
                  </a:lnTo>
                  <a:lnTo>
                    <a:pt x="8130540" y="4997196"/>
                  </a:lnTo>
                  <a:lnTo>
                    <a:pt x="81305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34161" y="1600961"/>
              <a:ext cx="8130540" cy="4997450"/>
            </a:xfrm>
            <a:custGeom>
              <a:avLst/>
              <a:gdLst/>
              <a:ahLst/>
              <a:cxnLst/>
              <a:rect l="l" t="t" r="r" b="b"/>
              <a:pathLst>
                <a:path w="8130540" h="4997450">
                  <a:moveTo>
                    <a:pt x="0" y="4997196"/>
                  </a:moveTo>
                  <a:lnTo>
                    <a:pt x="8130540" y="4997196"/>
                  </a:lnTo>
                  <a:lnTo>
                    <a:pt x="8130540" y="0"/>
                  </a:lnTo>
                  <a:lnTo>
                    <a:pt x="0" y="0"/>
                  </a:lnTo>
                  <a:lnTo>
                    <a:pt x="0" y="4997196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612140" y="1535633"/>
            <a:ext cx="7898765" cy="42494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95"/>
              </a:spcBef>
              <a:buFont typeface="Wingdings" pitchFamily="2" charset="2"/>
              <a:buChar char="Ø"/>
              <a:tabLst>
                <a:tab pos="355600" algn="l"/>
                <a:tab pos="356235" algn="l"/>
              </a:tabLst>
            </a:pPr>
            <a:r>
              <a:rPr sz="2800" b="1" spc="-5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INSPECTION</a:t>
            </a:r>
            <a:r>
              <a:rPr sz="1700" b="1" spc="-5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-</a:t>
            </a:r>
            <a:endParaRPr sz="1700" b="1" dirty="0">
              <a:solidFill>
                <a:srgbClr val="FF0000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1407160" lvl="1" indent="-343535">
              <a:lnSpc>
                <a:spcPct val="100000"/>
              </a:lnSpc>
              <a:spcBef>
                <a:spcPts val="2055"/>
              </a:spcBef>
              <a:buClr>
                <a:srgbClr val="2E5796"/>
              </a:buClr>
              <a:buFont typeface="Wingdings" pitchFamily="2" charset="2"/>
              <a:buChar char="Ø"/>
              <a:tabLst>
                <a:tab pos="1407160" algn="l"/>
                <a:tab pos="1407795" algn="l"/>
              </a:tabLst>
            </a:pPr>
            <a:r>
              <a:rPr sz="2500" spc="-5" dirty="0">
                <a:latin typeface="Times New Roman" panose="02020603050405020304"/>
                <a:cs typeface="Times New Roman" panose="02020603050405020304"/>
              </a:rPr>
              <a:t>shape of chest</a:t>
            </a:r>
            <a:r>
              <a:rPr sz="25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500" spc="-5" dirty="0">
                <a:latin typeface="Times New Roman" panose="02020603050405020304"/>
                <a:cs typeface="Times New Roman" panose="02020603050405020304"/>
              </a:rPr>
              <a:t>–circular</a:t>
            </a:r>
            <a:endParaRPr sz="2500" dirty="0">
              <a:latin typeface="Times New Roman" panose="02020603050405020304"/>
              <a:cs typeface="Times New Roman" panose="02020603050405020304"/>
            </a:endParaRPr>
          </a:p>
          <a:p>
            <a:pPr marL="1407160" lvl="1" indent="-343535">
              <a:lnSpc>
                <a:spcPct val="100000"/>
              </a:lnSpc>
              <a:buClr>
                <a:srgbClr val="2E5796"/>
              </a:buClr>
              <a:buFont typeface="Wingdings" pitchFamily="2" charset="2"/>
              <a:buChar char="Ø"/>
              <a:tabLst>
                <a:tab pos="1407160" algn="l"/>
                <a:tab pos="1407795" algn="l"/>
              </a:tabLst>
            </a:pPr>
            <a:r>
              <a:rPr sz="2500" spc="-5" dirty="0">
                <a:latin typeface="Times New Roman" panose="02020603050405020304"/>
                <a:cs typeface="Times New Roman" panose="02020603050405020304"/>
              </a:rPr>
              <a:t>Bilaterally</a:t>
            </a:r>
            <a:r>
              <a:rPr sz="25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500" spc="-5" dirty="0">
                <a:latin typeface="Times New Roman" panose="02020603050405020304"/>
                <a:cs typeface="Times New Roman" panose="02020603050405020304"/>
              </a:rPr>
              <a:t>symmetrical</a:t>
            </a:r>
            <a:endParaRPr sz="2500" dirty="0">
              <a:latin typeface="Times New Roman" panose="02020603050405020304"/>
              <a:cs typeface="Times New Roman" panose="02020603050405020304"/>
            </a:endParaRPr>
          </a:p>
          <a:p>
            <a:pPr marL="1407160" lvl="1" indent="-343535">
              <a:lnSpc>
                <a:spcPts val="2995"/>
              </a:lnSpc>
              <a:buClr>
                <a:srgbClr val="2E5796"/>
              </a:buClr>
              <a:buFont typeface="Wingdings" pitchFamily="2" charset="2"/>
              <a:buChar char="Ø"/>
              <a:tabLst>
                <a:tab pos="1407160" algn="l"/>
                <a:tab pos="1407795" algn="l"/>
              </a:tabLst>
            </a:pPr>
            <a:r>
              <a:rPr sz="2500" spc="-20" dirty="0">
                <a:latin typeface="Times New Roman" panose="02020603050405020304"/>
                <a:cs typeface="Times New Roman" panose="02020603050405020304"/>
              </a:rPr>
              <a:t>Trachea </a:t>
            </a:r>
            <a:r>
              <a:rPr sz="2500" spc="-5" dirty="0">
                <a:latin typeface="Times New Roman" panose="02020603050405020304"/>
                <a:cs typeface="Times New Roman" panose="02020603050405020304"/>
              </a:rPr>
              <a:t>central in</a:t>
            </a:r>
            <a:r>
              <a:rPr sz="2500" spc="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500" spc="-5" dirty="0">
                <a:latin typeface="Times New Roman" panose="02020603050405020304"/>
                <a:cs typeface="Times New Roman" panose="02020603050405020304"/>
              </a:rPr>
              <a:t>position</a:t>
            </a:r>
            <a:endParaRPr sz="2500" dirty="0">
              <a:latin typeface="Times New Roman" panose="02020603050405020304"/>
              <a:cs typeface="Times New Roman" panose="02020603050405020304"/>
            </a:endParaRPr>
          </a:p>
          <a:p>
            <a:pPr marL="1407160" lvl="1" indent="-343535">
              <a:lnSpc>
                <a:spcPts val="3835"/>
              </a:lnSpc>
              <a:buClr>
                <a:srgbClr val="2E5796"/>
              </a:buClr>
              <a:buFont typeface="Wingdings" pitchFamily="2" charset="2"/>
              <a:buChar char="Ø"/>
              <a:tabLst>
                <a:tab pos="1407160" algn="l"/>
                <a:tab pos="1407795" algn="l"/>
              </a:tabLst>
            </a:pPr>
            <a:r>
              <a:rPr sz="3200" b="1" u="heavy" spc="-50" dirty="0">
                <a:solidFill>
                  <a:srgbClr val="3399FF"/>
                </a:solidFill>
                <a:uFill>
                  <a:solidFill>
                    <a:srgbClr val="3399FF"/>
                  </a:solidFill>
                </a:uFill>
                <a:latin typeface="Times New Roman" panose="02020603050405020304"/>
                <a:cs typeface="Times New Roman" panose="02020603050405020304"/>
              </a:rPr>
              <a:t>Trail </a:t>
            </a:r>
            <a:r>
              <a:rPr sz="3200" b="1" u="heavy" dirty="0">
                <a:solidFill>
                  <a:srgbClr val="3399FF"/>
                </a:solidFill>
                <a:uFill>
                  <a:solidFill>
                    <a:srgbClr val="3399FF"/>
                  </a:solidFill>
                </a:uFill>
                <a:latin typeface="Times New Roman" panose="02020603050405020304"/>
                <a:cs typeface="Times New Roman" panose="02020603050405020304"/>
              </a:rPr>
              <a:t>sign</a:t>
            </a:r>
            <a:r>
              <a:rPr sz="3200" b="1" spc="-155" dirty="0">
                <a:solidFill>
                  <a:srgbClr val="3399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500" spc="-5" dirty="0">
                <a:latin typeface="Times New Roman" panose="02020603050405020304"/>
                <a:cs typeface="Times New Roman" panose="02020603050405020304"/>
              </a:rPr>
              <a:t>absent</a:t>
            </a:r>
            <a:endParaRPr sz="2500" dirty="0">
              <a:latin typeface="Times New Roman" panose="02020603050405020304"/>
              <a:cs typeface="Times New Roman" panose="02020603050405020304"/>
            </a:endParaRPr>
          </a:p>
          <a:p>
            <a:pPr marL="1407160" lvl="1" indent="-343535">
              <a:lnSpc>
                <a:spcPct val="100000"/>
              </a:lnSpc>
              <a:spcBef>
                <a:spcPts val="20"/>
              </a:spcBef>
              <a:buClr>
                <a:srgbClr val="2E5796"/>
              </a:buClr>
              <a:buFont typeface="Wingdings" pitchFamily="2" charset="2"/>
              <a:buChar char="Ø"/>
              <a:tabLst>
                <a:tab pos="1407160" algn="l"/>
                <a:tab pos="1407795" algn="l"/>
              </a:tabLst>
            </a:pPr>
            <a:r>
              <a:rPr sz="2500" spc="-5" dirty="0">
                <a:latin typeface="Times New Roman" panose="02020603050405020304"/>
                <a:cs typeface="Times New Roman" panose="02020603050405020304"/>
              </a:rPr>
              <a:t>No drooping of</a:t>
            </a:r>
            <a:r>
              <a:rPr sz="2500" spc="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500" spc="-5" dirty="0">
                <a:latin typeface="Times New Roman" panose="02020603050405020304"/>
                <a:cs typeface="Times New Roman" panose="02020603050405020304"/>
              </a:rPr>
              <a:t>shoulders</a:t>
            </a:r>
            <a:endParaRPr sz="2500" dirty="0">
              <a:latin typeface="Times New Roman" panose="02020603050405020304"/>
              <a:cs typeface="Times New Roman" panose="02020603050405020304"/>
            </a:endParaRPr>
          </a:p>
          <a:p>
            <a:pPr marL="1407160" lvl="1" indent="-343535">
              <a:lnSpc>
                <a:spcPct val="100000"/>
              </a:lnSpc>
              <a:buClr>
                <a:srgbClr val="2E5796"/>
              </a:buClr>
              <a:buFont typeface="Wingdings" pitchFamily="2" charset="2"/>
              <a:buChar char="Ø"/>
              <a:tabLst>
                <a:tab pos="1407160" algn="l"/>
                <a:tab pos="1407795" algn="l"/>
              </a:tabLst>
            </a:pPr>
            <a:r>
              <a:rPr sz="2500" spc="-5" dirty="0">
                <a:latin typeface="Times New Roman" panose="02020603050405020304"/>
                <a:cs typeface="Times New Roman" panose="02020603050405020304"/>
              </a:rPr>
              <a:t>No localised</a:t>
            </a:r>
            <a:r>
              <a:rPr sz="2500" spc="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500" spc="-5" dirty="0">
                <a:latin typeface="Times New Roman" panose="02020603050405020304"/>
                <a:cs typeface="Times New Roman" panose="02020603050405020304"/>
              </a:rPr>
              <a:t>bulge/retraction</a:t>
            </a:r>
            <a:endParaRPr sz="2500" dirty="0">
              <a:latin typeface="Times New Roman" panose="02020603050405020304"/>
              <a:cs typeface="Times New Roman" panose="02020603050405020304"/>
            </a:endParaRPr>
          </a:p>
          <a:p>
            <a:pPr marL="1407160" lvl="1" indent="-343535">
              <a:lnSpc>
                <a:spcPct val="100000"/>
              </a:lnSpc>
              <a:buClr>
                <a:srgbClr val="2E5796"/>
              </a:buClr>
              <a:buFont typeface="Wingdings" pitchFamily="2" charset="2"/>
              <a:buChar char="Ø"/>
              <a:tabLst>
                <a:tab pos="1407160" algn="l"/>
                <a:tab pos="1407795" algn="l"/>
              </a:tabLst>
            </a:pPr>
            <a:r>
              <a:rPr sz="2500" spc="-5" dirty="0">
                <a:latin typeface="Times New Roman" panose="02020603050405020304"/>
                <a:cs typeface="Times New Roman" panose="02020603050405020304"/>
              </a:rPr>
              <a:t>Movement-</a:t>
            </a:r>
            <a:r>
              <a:rPr sz="2500" spc="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500" spc="-5" dirty="0">
                <a:latin typeface="Times New Roman" panose="02020603050405020304"/>
                <a:cs typeface="Times New Roman" panose="02020603050405020304"/>
              </a:rPr>
              <a:t>abdominothoracic</a:t>
            </a:r>
            <a:endParaRPr sz="2500" dirty="0">
              <a:latin typeface="Times New Roman" panose="02020603050405020304"/>
              <a:cs typeface="Times New Roman" panose="02020603050405020304"/>
            </a:endParaRPr>
          </a:p>
          <a:p>
            <a:pPr marL="1407160" lvl="1" indent="-343535">
              <a:lnSpc>
                <a:spcPct val="100000"/>
              </a:lnSpc>
              <a:buClr>
                <a:srgbClr val="2E5796"/>
              </a:buClr>
              <a:buFont typeface="Wingdings" pitchFamily="2" charset="2"/>
              <a:buChar char="Ø"/>
              <a:tabLst>
                <a:tab pos="1407160" algn="l"/>
                <a:tab pos="1407795" algn="l"/>
              </a:tabLst>
            </a:pPr>
            <a:r>
              <a:rPr sz="2500" spc="-5" dirty="0">
                <a:latin typeface="Times New Roman" panose="02020603050405020304"/>
                <a:cs typeface="Times New Roman" panose="02020603050405020304"/>
              </a:rPr>
              <a:t>Symmetrical range of movements on both</a:t>
            </a:r>
            <a:r>
              <a:rPr sz="2500" spc="1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500" spc="-5" dirty="0">
                <a:latin typeface="Times New Roman" panose="02020603050405020304"/>
                <a:cs typeface="Times New Roman" panose="02020603050405020304"/>
              </a:rPr>
              <a:t>sides</a:t>
            </a:r>
            <a:endParaRPr sz="2500" dirty="0">
              <a:latin typeface="Times New Roman" panose="02020603050405020304"/>
              <a:cs typeface="Times New Roman" panose="02020603050405020304"/>
            </a:endParaRPr>
          </a:p>
          <a:p>
            <a:pPr marL="1407160" lvl="1" indent="-343535">
              <a:lnSpc>
                <a:spcPct val="100000"/>
              </a:lnSpc>
              <a:buClr>
                <a:srgbClr val="2E5796"/>
              </a:buClr>
              <a:buFont typeface="Wingdings" pitchFamily="2" charset="2"/>
              <a:buChar char="Ø"/>
              <a:tabLst>
                <a:tab pos="1407160" algn="l"/>
                <a:tab pos="1407795" algn="l"/>
              </a:tabLst>
            </a:pPr>
            <a:r>
              <a:rPr sz="2500" u="heavy" spc="-5" dirty="0">
                <a:solidFill>
                  <a:srgbClr val="3399FF"/>
                </a:solidFill>
                <a:uFill>
                  <a:solidFill>
                    <a:srgbClr val="3399FF"/>
                  </a:solidFill>
                </a:uFill>
                <a:latin typeface="Times New Roman" panose="02020603050405020304"/>
                <a:cs typeface="Times New Roman" panose="02020603050405020304"/>
              </a:rPr>
              <a:t>No suprasternal ,intercostal or subcostal</a:t>
            </a:r>
            <a:r>
              <a:rPr sz="2500" u="heavy" spc="180" dirty="0">
                <a:solidFill>
                  <a:srgbClr val="3399FF"/>
                </a:solidFill>
                <a:uFill>
                  <a:solidFill>
                    <a:srgbClr val="3399FF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500" u="heavy" spc="-5" dirty="0">
                <a:solidFill>
                  <a:srgbClr val="3399FF"/>
                </a:solidFill>
                <a:uFill>
                  <a:solidFill>
                    <a:srgbClr val="3399FF"/>
                  </a:solidFill>
                </a:uFill>
                <a:latin typeface="Times New Roman" panose="02020603050405020304"/>
                <a:cs typeface="Times New Roman" panose="02020603050405020304"/>
              </a:rPr>
              <a:t>recessions</a:t>
            </a:r>
            <a:endParaRPr sz="2500" dirty="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43356" y="0"/>
            <a:ext cx="8258809" cy="2113915"/>
            <a:chOff x="443356" y="0"/>
            <a:chExt cx="8258809" cy="2113915"/>
          </a:xfrm>
        </p:grpSpPr>
        <p:sp>
          <p:nvSpPr>
            <p:cNvPr id="3" name="object 3"/>
            <p:cNvSpPr/>
            <p:nvPr/>
          </p:nvSpPr>
          <p:spPr>
            <a:xfrm>
              <a:off x="457961" y="761"/>
              <a:ext cx="8229600" cy="1600200"/>
            </a:xfrm>
            <a:custGeom>
              <a:avLst/>
              <a:gdLst/>
              <a:ahLst/>
              <a:cxnLst/>
              <a:rect l="l" t="t" r="r" b="b"/>
              <a:pathLst>
                <a:path w="8229600" h="1600200">
                  <a:moveTo>
                    <a:pt x="8229600" y="0"/>
                  </a:moveTo>
                  <a:lnTo>
                    <a:pt x="0" y="0"/>
                  </a:lnTo>
                  <a:lnTo>
                    <a:pt x="0" y="1600200"/>
                  </a:lnTo>
                  <a:lnTo>
                    <a:pt x="8229600" y="1600200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961" y="761"/>
              <a:ext cx="8229600" cy="1600200"/>
            </a:xfrm>
            <a:custGeom>
              <a:avLst/>
              <a:gdLst/>
              <a:ahLst/>
              <a:cxnLst/>
              <a:rect l="l" t="t" r="r" b="b"/>
              <a:pathLst>
                <a:path w="8229600" h="1600200">
                  <a:moveTo>
                    <a:pt x="0" y="1600200"/>
                  </a:moveTo>
                  <a:lnTo>
                    <a:pt x="8229600" y="1600200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1600200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32887" y="387095"/>
              <a:ext cx="4264152" cy="1712976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39552" y="603053"/>
            <a:ext cx="8136903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b="1" u="none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Palpation</a:t>
            </a:r>
            <a:endParaRPr sz="6000" dirty="0">
              <a:solidFill>
                <a:srgbClr val="FF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43483" y="1434083"/>
            <a:ext cx="8258809" cy="4707890"/>
            <a:chOff x="443483" y="1434083"/>
            <a:chExt cx="8258809" cy="470789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90088" y="1434083"/>
              <a:ext cx="3160776" cy="18592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047110" y="1457959"/>
              <a:ext cx="3048000" cy="73660"/>
            </a:xfrm>
            <a:custGeom>
              <a:avLst/>
              <a:gdLst/>
              <a:ahLst/>
              <a:cxnLst/>
              <a:rect l="l" t="t" r="r" b="b"/>
              <a:pathLst>
                <a:path w="3048000" h="73659">
                  <a:moveTo>
                    <a:pt x="3048000" y="0"/>
                  </a:moveTo>
                  <a:lnTo>
                    <a:pt x="0" y="0"/>
                  </a:lnTo>
                  <a:lnTo>
                    <a:pt x="0" y="73151"/>
                  </a:lnTo>
                  <a:lnTo>
                    <a:pt x="3048000" y="73151"/>
                  </a:lnTo>
                  <a:lnTo>
                    <a:pt x="30480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57961" y="1600961"/>
              <a:ext cx="8229600" cy="4526280"/>
            </a:xfrm>
            <a:custGeom>
              <a:avLst/>
              <a:gdLst/>
              <a:ahLst/>
              <a:cxnLst/>
              <a:rect l="l" t="t" r="r" b="b"/>
              <a:pathLst>
                <a:path w="8229600" h="4526280">
                  <a:moveTo>
                    <a:pt x="8229600" y="0"/>
                  </a:moveTo>
                  <a:lnTo>
                    <a:pt x="0" y="0"/>
                  </a:lnTo>
                  <a:lnTo>
                    <a:pt x="0" y="4526280"/>
                  </a:lnTo>
                  <a:lnTo>
                    <a:pt x="8229600" y="4526280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57961" y="1600961"/>
              <a:ext cx="8229600" cy="4526280"/>
            </a:xfrm>
            <a:custGeom>
              <a:avLst/>
              <a:gdLst/>
              <a:ahLst/>
              <a:cxnLst/>
              <a:rect l="l" t="t" r="r" b="b"/>
              <a:pathLst>
                <a:path w="8229600" h="4526280">
                  <a:moveTo>
                    <a:pt x="0" y="4526280"/>
                  </a:moveTo>
                  <a:lnTo>
                    <a:pt x="8229600" y="4526280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4526280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0" y="1532820"/>
            <a:ext cx="8820472" cy="5256567"/>
          </a:xfrm>
          <a:prstGeom prst="rect">
            <a:avLst/>
          </a:prstGeom>
        </p:spPr>
        <p:txBody>
          <a:bodyPr vert="horz" wrap="square" lIns="0" tIns="100330" rIns="0" bIns="0" rtlCol="0">
            <a:spAutoFit/>
          </a:bodyPr>
          <a:lstStyle/>
          <a:p>
            <a:pPr marL="393700" indent="-343535">
              <a:lnSpc>
                <a:spcPct val="100000"/>
              </a:lnSpc>
              <a:spcBef>
                <a:spcPts val="790"/>
              </a:spcBef>
              <a:buFont typeface="Wingdings" pitchFamily="2" charset="2"/>
              <a:buChar char="Ø"/>
              <a:tabLst>
                <a:tab pos="393700" algn="l"/>
                <a:tab pos="394335" algn="l"/>
              </a:tabLst>
            </a:pPr>
            <a:r>
              <a:rPr sz="3000" spc="-5" dirty="0">
                <a:latin typeface="Times New Roman" panose="02020603050405020304"/>
                <a:cs typeface="Times New Roman" panose="02020603050405020304"/>
              </a:rPr>
              <a:t>No</a:t>
            </a:r>
            <a:r>
              <a:rPr sz="3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5" dirty="0">
                <a:latin typeface="Times New Roman" panose="02020603050405020304"/>
                <a:cs typeface="Times New Roman" panose="02020603050405020304"/>
              </a:rPr>
              <a:t>tenderness</a:t>
            </a:r>
            <a:endParaRPr sz="3000" dirty="0">
              <a:latin typeface="Times New Roman" panose="02020603050405020304"/>
              <a:cs typeface="Times New Roman" panose="02020603050405020304"/>
            </a:endParaRPr>
          </a:p>
          <a:p>
            <a:pPr marL="463550" indent="-413385">
              <a:lnSpc>
                <a:spcPct val="100000"/>
              </a:lnSpc>
              <a:spcBef>
                <a:spcPts val="595"/>
              </a:spcBef>
              <a:buFont typeface="Wingdings" pitchFamily="2" charset="2"/>
              <a:buChar char="Ø"/>
              <a:tabLst>
                <a:tab pos="463550" algn="l"/>
                <a:tab pos="463550" algn="l"/>
              </a:tabLst>
            </a:pPr>
            <a:r>
              <a:rPr sz="3000" spc="-15" dirty="0">
                <a:latin typeface="Times New Roman" panose="02020603050405020304"/>
                <a:cs typeface="Times New Roman" panose="02020603050405020304"/>
              </a:rPr>
              <a:t>Tracheal </a:t>
            </a:r>
            <a:r>
              <a:rPr sz="3000" dirty="0">
                <a:latin typeface="Times New Roman" panose="02020603050405020304"/>
                <a:cs typeface="Times New Roman" panose="02020603050405020304"/>
              </a:rPr>
              <a:t>position -</a:t>
            </a:r>
            <a:r>
              <a:rPr sz="3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5" dirty="0">
                <a:latin typeface="Times New Roman" panose="02020603050405020304"/>
                <a:cs typeface="Times New Roman" panose="02020603050405020304"/>
              </a:rPr>
              <a:t>midline</a:t>
            </a:r>
            <a:endParaRPr sz="3000" dirty="0">
              <a:latin typeface="Times New Roman" panose="02020603050405020304"/>
              <a:cs typeface="Times New Roman" panose="02020603050405020304"/>
            </a:endParaRPr>
          </a:p>
          <a:p>
            <a:pPr marL="469900" indent="-419735">
              <a:lnSpc>
                <a:spcPct val="100000"/>
              </a:lnSpc>
              <a:spcBef>
                <a:spcPts val="575"/>
              </a:spcBef>
              <a:buFont typeface="Wingdings" pitchFamily="2" charset="2"/>
              <a:buChar char="Ø"/>
              <a:tabLst>
                <a:tab pos="469900" algn="l"/>
                <a:tab pos="469900" algn="l"/>
              </a:tabLst>
            </a:pPr>
            <a:r>
              <a:rPr sz="3000" dirty="0">
                <a:latin typeface="Times New Roman" panose="02020603050405020304"/>
                <a:cs typeface="Times New Roman" panose="02020603050405020304"/>
              </a:rPr>
              <a:t>Chest wall not</a:t>
            </a:r>
            <a:r>
              <a:rPr sz="3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dirty="0">
                <a:latin typeface="Times New Roman" panose="02020603050405020304"/>
                <a:cs typeface="Times New Roman" panose="02020603050405020304"/>
              </a:rPr>
              <a:t>tender</a:t>
            </a:r>
          </a:p>
          <a:p>
            <a:pPr marL="469900" indent="-419735">
              <a:lnSpc>
                <a:spcPct val="100000"/>
              </a:lnSpc>
              <a:spcBef>
                <a:spcPts val="580"/>
              </a:spcBef>
              <a:buFont typeface="Wingdings" pitchFamily="2" charset="2"/>
              <a:buChar char="Ø"/>
              <a:tabLst>
                <a:tab pos="469900" algn="l"/>
                <a:tab pos="469900" algn="l"/>
              </a:tabLst>
            </a:pPr>
            <a:r>
              <a:rPr sz="3000" dirty="0">
                <a:latin typeface="Times New Roman" panose="02020603050405020304"/>
                <a:cs typeface="Times New Roman" panose="02020603050405020304"/>
              </a:rPr>
              <a:t>Crepitus –</a:t>
            </a:r>
            <a:r>
              <a:rPr sz="3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dirty="0">
                <a:latin typeface="Times New Roman" panose="02020603050405020304"/>
                <a:cs typeface="Times New Roman" panose="02020603050405020304"/>
              </a:rPr>
              <a:t>absent</a:t>
            </a:r>
          </a:p>
          <a:p>
            <a:pPr marL="469900" indent="-419735">
              <a:lnSpc>
                <a:spcPct val="100000"/>
              </a:lnSpc>
              <a:spcBef>
                <a:spcPts val="575"/>
              </a:spcBef>
              <a:buFont typeface="Wingdings" pitchFamily="2" charset="2"/>
              <a:buChar char="Ø"/>
              <a:tabLst>
                <a:tab pos="469900" algn="l"/>
                <a:tab pos="469900" algn="l"/>
              </a:tabLst>
            </a:pPr>
            <a:r>
              <a:rPr sz="3000" dirty="0">
                <a:latin typeface="Times New Roman" panose="02020603050405020304"/>
                <a:cs typeface="Times New Roman" panose="02020603050405020304"/>
              </a:rPr>
              <a:t>Spinal abnormality-</a:t>
            </a:r>
            <a:r>
              <a:rPr sz="3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dirty="0">
                <a:latin typeface="Times New Roman" panose="02020603050405020304"/>
                <a:cs typeface="Times New Roman" panose="02020603050405020304"/>
              </a:rPr>
              <a:t>absent</a:t>
            </a:r>
          </a:p>
          <a:p>
            <a:pPr marL="469900" indent="-419735">
              <a:lnSpc>
                <a:spcPct val="100000"/>
              </a:lnSpc>
              <a:spcBef>
                <a:spcPts val="575"/>
              </a:spcBef>
              <a:buFont typeface="Wingdings" pitchFamily="2" charset="2"/>
              <a:buChar char="Ø"/>
              <a:tabLst>
                <a:tab pos="469900" algn="l"/>
                <a:tab pos="469900" algn="l"/>
              </a:tabLst>
            </a:pPr>
            <a:r>
              <a:rPr sz="3000" spc="-5" dirty="0">
                <a:latin typeface="Times New Roman" panose="02020603050405020304"/>
                <a:cs typeface="Times New Roman" panose="02020603050405020304"/>
              </a:rPr>
              <a:t>Nodes </a:t>
            </a:r>
            <a:r>
              <a:rPr sz="3000" spc="-15" dirty="0">
                <a:latin typeface="Times New Roman" panose="02020603050405020304"/>
                <a:cs typeface="Times New Roman" panose="02020603050405020304"/>
              </a:rPr>
              <a:t>(axillary, </a:t>
            </a:r>
            <a:r>
              <a:rPr sz="3000" spc="-10" dirty="0">
                <a:latin typeface="Times New Roman" panose="02020603050405020304"/>
                <a:cs typeface="Times New Roman" panose="02020603050405020304"/>
              </a:rPr>
              <a:t>supraclavicular, </a:t>
            </a:r>
            <a:r>
              <a:rPr sz="3000" dirty="0">
                <a:latin typeface="Times New Roman" panose="02020603050405020304"/>
                <a:cs typeface="Times New Roman" panose="02020603050405020304"/>
              </a:rPr>
              <a:t>cervical)- not</a:t>
            </a:r>
            <a:r>
              <a:rPr sz="3000" spc="-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dirty="0">
                <a:latin typeface="Times New Roman" panose="02020603050405020304"/>
                <a:cs typeface="Times New Roman" panose="02020603050405020304"/>
              </a:rPr>
              <a:t>palpable</a:t>
            </a:r>
          </a:p>
          <a:p>
            <a:pPr marL="469900" indent="-419735">
              <a:lnSpc>
                <a:spcPct val="100000"/>
              </a:lnSpc>
              <a:spcBef>
                <a:spcPts val="580"/>
              </a:spcBef>
              <a:buFont typeface="Wingdings" pitchFamily="2" charset="2"/>
              <a:buChar char="Ø"/>
              <a:tabLst>
                <a:tab pos="469900" algn="l"/>
                <a:tab pos="469900" algn="l"/>
              </a:tabLst>
            </a:pPr>
            <a:r>
              <a:rPr sz="3000" spc="-5" dirty="0">
                <a:latin typeface="Times New Roman" panose="02020603050405020304"/>
                <a:cs typeface="Times New Roman" panose="02020603050405020304"/>
              </a:rPr>
              <a:t>No masses</a:t>
            </a:r>
            <a:r>
              <a:rPr sz="3000" dirty="0">
                <a:latin typeface="Times New Roman" panose="02020603050405020304"/>
                <a:cs typeface="Times New Roman" panose="02020603050405020304"/>
              </a:rPr>
              <a:t> felt</a:t>
            </a:r>
          </a:p>
          <a:p>
            <a:pPr marL="469900" indent="-419735">
              <a:lnSpc>
                <a:spcPct val="100000"/>
              </a:lnSpc>
              <a:spcBef>
                <a:spcPts val="575"/>
              </a:spcBef>
              <a:buFont typeface="Wingdings" pitchFamily="2" charset="2"/>
              <a:buChar char="Ø"/>
              <a:tabLst>
                <a:tab pos="469900" algn="l"/>
                <a:tab pos="469900" algn="l"/>
              </a:tabLst>
            </a:pPr>
            <a:r>
              <a:rPr sz="3000" dirty="0">
                <a:latin typeface="Times New Roman" panose="02020603050405020304"/>
                <a:cs typeface="Times New Roman" panose="02020603050405020304"/>
              </a:rPr>
              <a:t>apical beat- in </a:t>
            </a:r>
            <a:r>
              <a:rPr sz="3000" spc="-5" dirty="0">
                <a:latin typeface="Times New Roman" panose="02020603050405020304"/>
                <a:cs typeface="Times New Roman" panose="02020603050405020304"/>
              </a:rPr>
              <a:t>4</a:t>
            </a:r>
            <a:r>
              <a:rPr sz="3000" spc="-7" baseline="24000" dirty="0">
                <a:latin typeface="Times New Roman" panose="02020603050405020304"/>
                <a:cs typeface="Times New Roman" panose="02020603050405020304"/>
              </a:rPr>
              <a:t>th </a:t>
            </a:r>
            <a:r>
              <a:rPr sz="3000" dirty="0">
                <a:latin typeface="Times New Roman" panose="02020603050405020304"/>
                <a:cs typeface="Times New Roman" panose="02020603050405020304"/>
              </a:rPr>
              <a:t>inter costal space along </a:t>
            </a:r>
            <a:r>
              <a:rPr sz="3000" spc="-5" dirty="0">
                <a:latin typeface="Times New Roman" panose="02020603050405020304"/>
                <a:cs typeface="Times New Roman" panose="02020603050405020304"/>
              </a:rPr>
              <a:t>midclavicular</a:t>
            </a:r>
            <a:r>
              <a:rPr sz="3000" spc="-3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dirty="0">
                <a:latin typeface="Times New Roman" panose="02020603050405020304"/>
                <a:cs typeface="Times New Roman" panose="02020603050405020304"/>
              </a:rPr>
              <a:t>line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43356" y="0"/>
            <a:ext cx="8258809" cy="2181225"/>
            <a:chOff x="443356" y="0"/>
            <a:chExt cx="8258809" cy="2181225"/>
          </a:xfrm>
        </p:grpSpPr>
        <p:sp>
          <p:nvSpPr>
            <p:cNvPr id="3" name="object 3"/>
            <p:cNvSpPr/>
            <p:nvPr/>
          </p:nvSpPr>
          <p:spPr>
            <a:xfrm>
              <a:off x="457961" y="761"/>
              <a:ext cx="8229600" cy="1600200"/>
            </a:xfrm>
            <a:custGeom>
              <a:avLst/>
              <a:gdLst/>
              <a:ahLst/>
              <a:cxnLst/>
              <a:rect l="l" t="t" r="r" b="b"/>
              <a:pathLst>
                <a:path w="8229600" h="1600200">
                  <a:moveTo>
                    <a:pt x="8229600" y="0"/>
                  </a:moveTo>
                  <a:lnTo>
                    <a:pt x="0" y="0"/>
                  </a:lnTo>
                  <a:lnTo>
                    <a:pt x="0" y="1600200"/>
                  </a:lnTo>
                  <a:lnTo>
                    <a:pt x="8229600" y="1600200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961" y="761"/>
              <a:ext cx="8229600" cy="1600200"/>
            </a:xfrm>
            <a:custGeom>
              <a:avLst/>
              <a:gdLst/>
              <a:ahLst/>
              <a:cxnLst/>
              <a:rect l="l" t="t" r="r" b="b"/>
              <a:pathLst>
                <a:path w="8229600" h="1600200">
                  <a:moveTo>
                    <a:pt x="0" y="1600200"/>
                  </a:moveTo>
                  <a:lnTo>
                    <a:pt x="8229600" y="1600200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1600200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97024" y="284988"/>
              <a:ext cx="5155691" cy="1882139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67544" y="521835"/>
            <a:ext cx="8208912" cy="10284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600" b="1" u="none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Percussion</a:t>
            </a:r>
            <a:endParaRPr sz="6600" dirty="0">
              <a:solidFill>
                <a:srgbClr val="FF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599944" y="1437132"/>
            <a:ext cx="3941445" cy="201295"/>
            <a:chOff x="2599944" y="1437132"/>
            <a:chExt cx="3941445" cy="20129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99944" y="1437132"/>
              <a:ext cx="3941063" cy="20116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661539" y="1462532"/>
              <a:ext cx="3819525" cy="79375"/>
            </a:xfrm>
            <a:custGeom>
              <a:avLst/>
              <a:gdLst/>
              <a:ahLst/>
              <a:cxnLst/>
              <a:rect l="l" t="t" r="r" b="b"/>
              <a:pathLst>
                <a:path w="3819525" h="79375">
                  <a:moveTo>
                    <a:pt x="3819144" y="0"/>
                  </a:moveTo>
                  <a:lnTo>
                    <a:pt x="0" y="0"/>
                  </a:lnTo>
                  <a:lnTo>
                    <a:pt x="0" y="79247"/>
                  </a:lnTo>
                  <a:lnTo>
                    <a:pt x="3819144" y="79247"/>
                  </a:lnTo>
                  <a:lnTo>
                    <a:pt x="381914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497840" y="1625549"/>
            <a:ext cx="8178616" cy="193642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7E7E7E"/>
                </a:solidFill>
                <a:latin typeface="Arial" panose="020B0604020202020204"/>
                <a:cs typeface="Arial" panose="020B0604020202020204"/>
              </a:rPr>
              <a:t>•</a:t>
            </a:r>
            <a:endParaRPr sz="2400" dirty="0">
              <a:latin typeface="Arial" panose="020B0604020202020204"/>
              <a:cs typeface="Arial" panose="020B0604020202020204"/>
            </a:endParaRPr>
          </a:p>
          <a:p>
            <a:pPr marL="477520">
              <a:lnSpc>
                <a:spcPct val="100000"/>
              </a:lnSpc>
              <a:spcBef>
                <a:spcPts val="5"/>
              </a:spcBef>
              <a:buFont typeface="Wingdings" pitchFamily="2" charset="2"/>
              <a:buChar char="Ø"/>
            </a:pPr>
            <a:r>
              <a:rPr sz="3200" spc="-5" dirty="0">
                <a:solidFill>
                  <a:srgbClr val="7E7E7E"/>
                </a:solidFill>
                <a:latin typeface="Times New Roman" pitchFamily="18" charset="0"/>
                <a:cs typeface="Times New Roman" pitchFamily="18" charset="0"/>
              </a:rPr>
              <a:t>comparable notes on all palpable areas on both</a:t>
            </a:r>
            <a:r>
              <a:rPr sz="3200" spc="175" dirty="0">
                <a:solidFill>
                  <a:srgbClr val="7E7E7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solidFill>
                  <a:srgbClr val="7E7E7E"/>
                </a:solidFill>
                <a:latin typeface="Times New Roman" pitchFamily="18" charset="0"/>
                <a:cs typeface="Times New Roman" pitchFamily="18" charset="0"/>
              </a:rPr>
              <a:t>sides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93700" indent="-343535">
              <a:lnSpc>
                <a:spcPct val="100000"/>
              </a:lnSpc>
              <a:spcBef>
                <a:spcPts val="575"/>
              </a:spcBef>
              <a:buFont typeface="Wingdings" pitchFamily="2" charset="2"/>
              <a:buChar char="Ø"/>
              <a:tabLst>
                <a:tab pos="393700" algn="l"/>
                <a:tab pos="394335" algn="l"/>
              </a:tabLst>
            </a:pPr>
            <a:r>
              <a:rPr sz="3200" spc="-5" dirty="0">
                <a:solidFill>
                  <a:srgbClr val="7E7E7E"/>
                </a:solidFill>
                <a:latin typeface="Times New Roman" pitchFamily="18" charset="0"/>
                <a:cs typeface="Times New Roman" pitchFamily="18" charset="0"/>
              </a:rPr>
              <a:t>Liver dullness </a:t>
            </a:r>
            <a:r>
              <a:rPr sz="3200" dirty="0">
                <a:solidFill>
                  <a:srgbClr val="7E7E7E"/>
                </a:solidFill>
                <a:latin typeface="Times New Roman" pitchFamily="18" charset="0"/>
                <a:cs typeface="Times New Roman" pitchFamily="18" charset="0"/>
              </a:rPr>
              <a:t>started </a:t>
            </a:r>
            <a:r>
              <a:rPr sz="3200" spc="-10" dirty="0">
                <a:solidFill>
                  <a:srgbClr val="7E7E7E"/>
                </a:solidFill>
                <a:latin typeface="Times New Roman" pitchFamily="18" charset="0"/>
                <a:cs typeface="Times New Roman" pitchFamily="18" charset="0"/>
              </a:rPr>
              <a:t>on </a:t>
            </a:r>
            <a:r>
              <a:rPr sz="3200" dirty="0">
                <a:solidFill>
                  <a:srgbClr val="7E7E7E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sz="3200" baseline="24000" dirty="0">
                <a:solidFill>
                  <a:srgbClr val="7E7E7E"/>
                </a:solidFill>
                <a:latin typeface="Times New Roman" pitchFamily="18" charset="0"/>
                <a:cs typeface="Times New Roman" pitchFamily="18" charset="0"/>
              </a:rPr>
              <a:t>th </a:t>
            </a:r>
            <a:r>
              <a:rPr sz="3200" spc="-5" dirty="0">
                <a:solidFill>
                  <a:srgbClr val="7E7E7E"/>
                </a:solidFill>
                <a:latin typeface="Times New Roman" pitchFamily="18" charset="0"/>
                <a:cs typeface="Times New Roman" pitchFamily="18" charset="0"/>
              </a:rPr>
              <a:t>inercoastal</a:t>
            </a:r>
            <a:r>
              <a:rPr sz="3200" spc="-140" dirty="0">
                <a:solidFill>
                  <a:srgbClr val="7E7E7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solidFill>
                  <a:srgbClr val="7E7E7E"/>
                </a:solidFill>
                <a:latin typeface="Times New Roman" pitchFamily="18" charset="0"/>
                <a:cs typeface="Times New Roman" pitchFamily="18" charset="0"/>
              </a:rPr>
              <a:t>space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43356" y="0"/>
            <a:ext cx="8258809" cy="2063750"/>
            <a:chOff x="443356" y="0"/>
            <a:chExt cx="8258809" cy="2063750"/>
          </a:xfrm>
        </p:grpSpPr>
        <p:sp>
          <p:nvSpPr>
            <p:cNvPr id="3" name="object 3"/>
            <p:cNvSpPr/>
            <p:nvPr/>
          </p:nvSpPr>
          <p:spPr>
            <a:xfrm>
              <a:off x="457961" y="761"/>
              <a:ext cx="8229600" cy="1600200"/>
            </a:xfrm>
            <a:custGeom>
              <a:avLst/>
              <a:gdLst/>
              <a:ahLst/>
              <a:cxnLst/>
              <a:rect l="l" t="t" r="r" b="b"/>
              <a:pathLst>
                <a:path w="8229600" h="1600200">
                  <a:moveTo>
                    <a:pt x="8229600" y="0"/>
                  </a:moveTo>
                  <a:lnTo>
                    <a:pt x="0" y="0"/>
                  </a:lnTo>
                  <a:lnTo>
                    <a:pt x="0" y="1600200"/>
                  </a:lnTo>
                  <a:lnTo>
                    <a:pt x="8229600" y="1600200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961" y="761"/>
              <a:ext cx="8229600" cy="1600200"/>
            </a:xfrm>
            <a:custGeom>
              <a:avLst/>
              <a:gdLst/>
              <a:ahLst/>
              <a:cxnLst/>
              <a:rect l="l" t="t" r="r" b="b"/>
              <a:pathLst>
                <a:path w="8229600" h="1600200">
                  <a:moveTo>
                    <a:pt x="0" y="1600200"/>
                  </a:moveTo>
                  <a:lnTo>
                    <a:pt x="8229600" y="1600200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1600200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72867" y="502919"/>
              <a:ext cx="4396739" cy="154686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67544" y="697988"/>
            <a:ext cx="8280920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Auscultation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443483" y="1446275"/>
            <a:ext cx="8258809" cy="4695825"/>
            <a:chOff x="443483" y="1446275"/>
            <a:chExt cx="8258809" cy="469582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84348" y="1446275"/>
              <a:ext cx="3573779" cy="14020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457961" y="1600961"/>
              <a:ext cx="8229600" cy="4526280"/>
            </a:xfrm>
            <a:custGeom>
              <a:avLst/>
              <a:gdLst/>
              <a:ahLst/>
              <a:cxnLst/>
              <a:rect l="l" t="t" r="r" b="b"/>
              <a:pathLst>
                <a:path w="8229600" h="4526280">
                  <a:moveTo>
                    <a:pt x="8229600" y="0"/>
                  </a:moveTo>
                  <a:lnTo>
                    <a:pt x="0" y="0"/>
                  </a:lnTo>
                  <a:lnTo>
                    <a:pt x="0" y="4526280"/>
                  </a:lnTo>
                  <a:lnTo>
                    <a:pt x="8229600" y="4526280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57961" y="1600961"/>
              <a:ext cx="8229600" cy="4526280"/>
            </a:xfrm>
            <a:custGeom>
              <a:avLst/>
              <a:gdLst/>
              <a:ahLst/>
              <a:cxnLst/>
              <a:rect l="l" t="t" r="r" b="b"/>
              <a:pathLst>
                <a:path w="8229600" h="4526280">
                  <a:moveTo>
                    <a:pt x="0" y="4526280"/>
                  </a:moveTo>
                  <a:lnTo>
                    <a:pt x="8229600" y="4526280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4526280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581658" y="1548955"/>
            <a:ext cx="8094797" cy="2857192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68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355600" algn="l"/>
                <a:tab pos="356235" algn="l"/>
              </a:tabLst>
            </a:pPr>
            <a:r>
              <a:rPr sz="3200" spc="-5" dirty="0">
                <a:latin typeface="Times New Roman" panose="02020603050405020304"/>
                <a:cs typeface="Times New Roman" panose="02020603050405020304"/>
              </a:rPr>
              <a:t>Normal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vesicular sound heard over</a:t>
            </a:r>
            <a:r>
              <a:rPr sz="3200" spc="-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chest</a:t>
            </a:r>
          </a:p>
          <a:p>
            <a:pPr marL="355600" indent="-343535">
              <a:lnSpc>
                <a:spcPct val="100000"/>
              </a:lnSpc>
              <a:spcBef>
                <a:spcPts val="58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355600" algn="l"/>
                <a:tab pos="356235" algn="l"/>
              </a:tabLst>
            </a:pPr>
            <a:r>
              <a:rPr sz="3200" dirty="0">
                <a:latin typeface="Times New Roman" panose="02020603050405020304"/>
                <a:cs typeface="Times New Roman" panose="02020603050405020304"/>
              </a:rPr>
              <a:t>Intensity of breath </a:t>
            </a:r>
            <a:r>
              <a:rPr sz="3200" spc="-5" dirty="0">
                <a:latin typeface="Times New Roman" panose="02020603050405020304"/>
                <a:cs typeface="Times New Roman" panose="02020603050405020304"/>
              </a:rPr>
              <a:t>sounds</a:t>
            </a:r>
            <a:r>
              <a:rPr sz="3200" spc="-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5" dirty="0">
                <a:latin typeface="Times New Roman" panose="02020603050405020304"/>
                <a:cs typeface="Times New Roman" panose="02020603050405020304"/>
              </a:rPr>
              <a:t>normal</a:t>
            </a:r>
            <a:endParaRPr sz="3200" dirty="0">
              <a:latin typeface="Times New Roman" panose="02020603050405020304"/>
              <a:cs typeface="Times New Roman" panose="02020603050405020304"/>
            </a:endParaRPr>
          </a:p>
          <a:p>
            <a:pPr marL="355600" indent="-343535">
              <a:lnSpc>
                <a:spcPct val="100000"/>
              </a:lnSpc>
              <a:spcBef>
                <a:spcPts val="575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355600" algn="l"/>
                <a:tab pos="356235" algn="l"/>
              </a:tabLst>
            </a:pPr>
            <a:r>
              <a:rPr sz="3200" spc="-65" dirty="0">
                <a:latin typeface="Times New Roman" panose="02020603050405020304"/>
                <a:cs typeface="Times New Roman" panose="02020603050405020304"/>
              </a:rPr>
              <a:t>Vocal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resonance- </a:t>
            </a:r>
            <a:r>
              <a:rPr sz="3200" spc="-5" dirty="0">
                <a:latin typeface="Times New Roman" panose="02020603050405020304"/>
                <a:cs typeface="Times New Roman" panose="02020603050405020304"/>
              </a:rPr>
              <a:t>symmetrical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on both</a:t>
            </a:r>
            <a:r>
              <a:rPr sz="3200" spc="-5" dirty="0">
                <a:latin typeface="Times New Roman" panose="02020603050405020304"/>
                <a:cs typeface="Times New Roman" panose="02020603050405020304"/>
              </a:rPr>
              <a:t> sides</a:t>
            </a:r>
            <a:endParaRPr sz="3200" dirty="0">
              <a:latin typeface="Times New Roman" panose="02020603050405020304"/>
              <a:cs typeface="Times New Roman" panose="02020603050405020304"/>
            </a:endParaRPr>
          </a:p>
          <a:p>
            <a:pPr marL="355600" indent="-343535">
              <a:lnSpc>
                <a:spcPct val="100000"/>
              </a:lnSpc>
              <a:spcBef>
                <a:spcPts val="575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355600" algn="l"/>
                <a:tab pos="356235" algn="l"/>
              </a:tabLst>
            </a:pPr>
            <a:r>
              <a:rPr sz="3200" spc="-5" dirty="0">
                <a:latin typeface="Times New Roman" panose="02020603050405020304"/>
                <a:cs typeface="Times New Roman" panose="02020603050405020304"/>
              </a:rPr>
              <a:t>No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pleural</a:t>
            </a:r>
            <a:r>
              <a:rPr sz="3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rub</a:t>
            </a:r>
          </a:p>
          <a:p>
            <a:pPr marL="355600" indent="-343535">
              <a:lnSpc>
                <a:spcPct val="100000"/>
              </a:lnSpc>
              <a:spcBef>
                <a:spcPts val="58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355600" algn="l"/>
                <a:tab pos="356235" algn="l"/>
              </a:tabLst>
            </a:pPr>
            <a:r>
              <a:rPr sz="3200" spc="-5" dirty="0">
                <a:latin typeface="Times New Roman" panose="02020603050405020304"/>
                <a:cs typeface="Times New Roman" panose="02020603050405020304"/>
              </a:rPr>
              <a:t>No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added</a:t>
            </a:r>
            <a:r>
              <a:rPr sz="32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sound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43356" y="0"/>
            <a:ext cx="8258809" cy="2063750"/>
            <a:chOff x="443356" y="0"/>
            <a:chExt cx="8258809" cy="2063750"/>
          </a:xfrm>
        </p:grpSpPr>
        <p:sp>
          <p:nvSpPr>
            <p:cNvPr id="3" name="object 3"/>
            <p:cNvSpPr/>
            <p:nvPr/>
          </p:nvSpPr>
          <p:spPr>
            <a:xfrm>
              <a:off x="457961" y="761"/>
              <a:ext cx="8229600" cy="1600200"/>
            </a:xfrm>
            <a:custGeom>
              <a:avLst/>
              <a:gdLst/>
              <a:ahLst/>
              <a:cxnLst/>
              <a:rect l="l" t="t" r="r" b="b"/>
              <a:pathLst>
                <a:path w="8229600" h="1600200">
                  <a:moveTo>
                    <a:pt x="8229600" y="0"/>
                  </a:moveTo>
                  <a:lnTo>
                    <a:pt x="0" y="0"/>
                  </a:lnTo>
                  <a:lnTo>
                    <a:pt x="0" y="1600200"/>
                  </a:lnTo>
                  <a:lnTo>
                    <a:pt x="8229600" y="1600200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961" y="761"/>
              <a:ext cx="8229600" cy="1600200"/>
            </a:xfrm>
            <a:custGeom>
              <a:avLst/>
              <a:gdLst/>
              <a:ahLst/>
              <a:cxnLst/>
              <a:rect l="l" t="t" r="r" b="b"/>
              <a:pathLst>
                <a:path w="8229600" h="1600200">
                  <a:moveTo>
                    <a:pt x="0" y="1600200"/>
                  </a:moveTo>
                  <a:lnTo>
                    <a:pt x="8229600" y="1600200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1600200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66800" y="502919"/>
              <a:ext cx="7007352" cy="154686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0" y="479318"/>
            <a:ext cx="9144000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sz="5400" b="1" u="none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SYSTEMIC</a:t>
            </a:r>
            <a:r>
              <a:rPr lang="en-IN" sz="5400" b="1" u="none" spc="-8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5400" b="1" u="none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EXAMINATION</a:t>
            </a:r>
            <a:endParaRPr lang="en-IN" sz="5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43483" y="1586483"/>
            <a:ext cx="8258809" cy="4555490"/>
            <a:chOff x="443483" y="1586483"/>
            <a:chExt cx="8258809" cy="4555490"/>
          </a:xfrm>
        </p:grpSpPr>
        <p:sp>
          <p:nvSpPr>
            <p:cNvPr id="8" name="object 8"/>
            <p:cNvSpPr/>
            <p:nvPr/>
          </p:nvSpPr>
          <p:spPr>
            <a:xfrm>
              <a:off x="457961" y="1600961"/>
              <a:ext cx="8229600" cy="4526280"/>
            </a:xfrm>
            <a:custGeom>
              <a:avLst/>
              <a:gdLst/>
              <a:ahLst/>
              <a:cxnLst/>
              <a:rect l="l" t="t" r="r" b="b"/>
              <a:pathLst>
                <a:path w="8229600" h="4526280">
                  <a:moveTo>
                    <a:pt x="8229600" y="0"/>
                  </a:moveTo>
                  <a:lnTo>
                    <a:pt x="0" y="0"/>
                  </a:lnTo>
                  <a:lnTo>
                    <a:pt x="0" y="4526280"/>
                  </a:lnTo>
                  <a:lnTo>
                    <a:pt x="8229600" y="4526280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57961" y="1600961"/>
              <a:ext cx="8229600" cy="4526280"/>
            </a:xfrm>
            <a:custGeom>
              <a:avLst/>
              <a:gdLst/>
              <a:ahLst/>
              <a:cxnLst/>
              <a:rect l="l" t="t" r="r" b="b"/>
              <a:pathLst>
                <a:path w="8229600" h="4526280">
                  <a:moveTo>
                    <a:pt x="0" y="4526280"/>
                  </a:moveTo>
                  <a:lnTo>
                    <a:pt x="8229600" y="4526280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4526280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535940" y="1739849"/>
            <a:ext cx="8428548" cy="53096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200" b="1" spc="-4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sz="3200" b="1" spc="-4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CIRCULATORY</a:t>
            </a:r>
            <a:r>
              <a:rPr sz="3200" b="1" spc="-5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b="1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SYSTEM-</a:t>
            </a:r>
            <a:endParaRPr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2700" marR="1950720">
              <a:lnSpc>
                <a:spcPct val="170000"/>
              </a:lnSpc>
              <a:spcBef>
                <a:spcPts val="5"/>
              </a:spcBef>
              <a:buFont typeface="Wingdings" pitchFamily="2" charset="2"/>
              <a:buChar char="Ø"/>
              <a:tabLst>
                <a:tab pos="355600" algn="l"/>
                <a:tab pos="356235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S1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S2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heard , no added sound , no</a:t>
            </a:r>
            <a:r>
              <a:rPr sz="3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murmur </a:t>
            </a:r>
            <a:endParaRPr lang="en-US" sz="3200" spc="-10" dirty="0" smtClean="0">
              <a:latin typeface="Times New Roman" pitchFamily="18" charset="0"/>
              <a:cs typeface="Times New Roman" pitchFamily="18" charset="0"/>
            </a:endParaRPr>
          </a:p>
          <a:p>
            <a:pPr marL="12700" marR="1950720">
              <a:lnSpc>
                <a:spcPct val="170000"/>
              </a:lnSpc>
              <a:spcBef>
                <a:spcPts val="5"/>
              </a:spcBef>
              <a:tabLst>
                <a:tab pos="355600" algn="l"/>
                <a:tab pos="356235" algn="l"/>
              </a:tabLst>
            </a:pPr>
            <a:r>
              <a:rPr lang="en-US" sz="3200" spc="-1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sz="3200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b="1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ABDOMINAL-</a:t>
            </a:r>
            <a:endParaRPr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55600" marR="5080" indent="-343535">
              <a:lnSpc>
                <a:spcPct val="150000"/>
              </a:lnSpc>
              <a:spcBef>
                <a:spcPts val="575"/>
              </a:spcBef>
              <a:buFont typeface="Wingdings" pitchFamily="2" charset="2"/>
              <a:buChar char="Ø"/>
              <a:tabLst>
                <a:tab pos="431800" algn="l"/>
                <a:tab pos="431800" algn="l"/>
              </a:tabLst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	scaphoid in shape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umbilicus was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central in position ;everted ,  soft, non tender , no palpable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mass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,no palpable</a:t>
            </a:r>
            <a:r>
              <a:rPr sz="3200" spc="-5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organomegaly.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800" y="761"/>
            <a:ext cx="8531860" cy="2049145"/>
            <a:chOff x="304800" y="761"/>
            <a:chExt cx="8531860" cy="2049145"/>
          </a:xfrm>
        </p:grpSpPr>
        <p:sp>
          <p:nvSpPr>
            <p:cNvPr id="3" name="object 3"/>
            <p:cNvSpPr/>
            <p:nvPr/>
          </p:nvSpPr>
          <p:spPr>
            <a:xfrm>
              <a:off x="457962" y="761"/>
              <a:ext cx="8229600" cy="1600200"/>
            </a:xfrm>
            <a:custGeom>
              <a:avLst/>
              <a:gdLst/>
              <a:ahLst/>
              <a:cxnLst/>
              <a:rect l="l" t="t" r="r" b="b"/>
              <a:pathLst>
                <a:path w="8229600" h="1600200">
                  <a:moveTo>
                    <a:pt x="8229600" y="0"/>
                  </a:moveTo>
                  <a:lnTo>
                    <a:pt x="0" y="0"/>
                  </a:lnTo>
                  <a:lnTo>
                    <a:pt x="0" y="1600200"/>
                  </a:lnTo>
                  <a:lnTo>
                    <a:pt x="8229600" y="1600200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00" y="502920"/>
              <a:ext cx="8531352" cy="154686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0" y="120546"/>
            <a:ext cx="9144000" cy="1360629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4800" dirty="0"/>
          </a:p>
          <a:p>
            <a:pPr marL="312420">
              <a:lnSpc>
                <a:spcPct val="100000"/>
              </a:lnSpc>
            </a:pPr>
            <a:r>
              <a:rPr lang="en-IN" sz="4000" b="1" u="none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ANTHROPOMETRIC</a:t>
            </a:r>
            <a:r>
              <a:rPr lang="en-IN" sz="4000" b="1" u="none" spc="-3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4000" b="1" u="none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ASSESSMENT</a:t>
            </a:r>
            <a:endParaRPr lang="en-IN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67284" y="1705355"/>
            <a:ext cx="8540750" cy="4836160"/>
            <a:chOff x="367284" y="1705355"/>
            <a:chExt cx="8540750" cy="4836160"/>
          </a:xfrm>
        </p:grpSpPr>
        <p:sp>
          <p:nvSpPr>
            <p:cNvPr id="7" name="object 7"/>
            <p:cNvSpPr/>
            <p:nvPr/>
          </p:nvSpPr>
          <p:spPr>
            <a:xfrm>
              <a:off x="381762" y="1719833"/>
              <a:ext cx="8511540" cy="4806950"/>
            </a:xfrm>
            <a:custGeom>
              <a:avLst/>
              <a:gdLst/>
              <a:ahLst/>
              <a:cxnLst/>
              <a:rect l="l" t="t" r="r" b="b"/>
              <a:pathLst>
                <a:path w="8511540" h="4806950">
                  <a:moveTo>
                    <a:pt x="8511540" y="0"/>
                  </a:moveTo>
                  <a:lnTo>
                    <a:pt x="0" y="0"/>
                  </a:lnTo>
                  <a:lnTo>
                    <a:pt x="0" y="4806696"/>
                  </a:lnTo>
                  <a:lnTo>
                    <a:pt x="8511540" y="4806696"/>
                  </a:lnTo>
                  <a:lnTo>
                    <a:pt x="85115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81762" y="1719833"/>
              <a:ext cx="8511540" cy="4806950"/>
            </a:xfrm>
            <a:custGeom>
              <a:avLst/>
              <a:gdLst/>
              <a:ahLst/>
              <a:cxnLst/>
              <a:rect l="l" t="t" r="r" b="b"/>
              <a:pathLst>
                <a:path w="8511540" h="4806950">
                  <a:moveTo>
                    <a:pt x="0" y="4806696"/>
                  </a:moveTo>
                  <a:lnTo>
                    <a:pt x="8511540" y="4806696"/>
                  </a:lnTo>
                  <a:lnTo>
                    <a:pt x="8511540" y="0"/>
                  </a:lnTo>
                  <a:lnTo>
                    <a:pt x="0" y="0"/>
                  </a:lnTo>
                  <a:lnTo>
                    <a:pt x="0" y="4806696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59740" y="1674873"/>
            <a:ext cx="8360732" cy="4748736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370"/>
              </a:spcBef>
              <a:buClr>
                <a:srgbClr val="000000"/>
              </a:buClr>
              <a:buFont typeface="Wingdings" pitchFamily="2" charset="2"/>
              <a:buChar char="Ø"/>
              <a:tabLst>
                <a:tab pos="355600" algn="l"/>
              </a:tabLst>
            </a:pPr>
            <a:r>
              <a:rPr sz="3200" u="heavy" spc="-5" dirty="0">
                <a:solidFill>
                  <a:srgbClr val="3399FF"/>
                </a:solidFill>
                <a:uFill>
                  <a:solidFill>
                    <a:srgbClr val="3399FF"/>
                  </a:solidFill>
                </a:uFill>
                <a:latin typeface="Times New Roman" pitchFamily="18" charset="0"/>
                <a:cs typeface="Times New Roman" pitchFamily="18" charset="0"/>
              </a:rPr>
              <a:t>WEIGHT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55600" indent="-342900">
              <a:lnSpc>
                <a:spcPct val="100000"/>
              </a:lnSpc>
              <a:spcBef>
                <a:spcPts val="265"/>
              </a:spcBef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sz="3200" spc="-35" dirty="0">
                <a:latin typeface="Times New Roman" pitchFamily="18" charset="0"/>
                <a:cs typeface="Times New Roman" pitchFamily="18" charset="0"/>
              </a:rPr>
              <a:t>Weight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of child=18.3</a:t>
            </a:r>
            <a:r>
              <a:rPr sz="3200" spc="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kg</a:t>
            </a:r>
          </a:p>
          <a:p>
            <a:pPr marL="355600" indent="-342900">
              <a:lnSpc>
                <a:spcPct val="100000"/>
              </a:lnSpc>
              <a:spcBef>
                <a:spcPts val="265"/>
              </a:spcBef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sz="3200" spc="-35" dirty="0">
                <a:latin typeface="Times New Roman" pitchFamily="18" charset="0"/>
                <a:cs typeface="Times New Roman" pitchFamily="18" charset="0"/>
              </a:rPr>
              <a:t>Weight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age=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(Age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yrs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x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2)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+ 8</a:t>
            </a:r>
            <a:r>
              <a:rPr sz="3200" spc="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kg</a:t>
            </a:r>
          </a:p>
          <a:p>
            <a:pPr marL="1804670">
              <a:lnSpc>
                <a:spcPct val="100000"/>
              </a:lnSpc>
              <a:spcBef>
                <a:spcPts val="265"/>
              </a:spcBef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= (5 x 2) +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en-US" sz="3200" spc="-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=18</a:t>
            </a:r>
            <a:r>
              <a:rPr sz="3200" spc="-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kg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401320" indent="-344170">
              <a:lnSpc>
                <a:spcPct val="100000"/>
              </a:lnSpc>
              <a:spcBef>
                <a:spcPts val="265"/>
              </a:spcBef>
              <a:buFont typeface="Wingdings" pitchFamily="2" charset="2"/>
              <a:buChar char="Ø"/>
              <a:tabLst>
                <a:tab pos="401955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HEIGHT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55600" indent="-342900">
              <a:lnSpc>
                <a:spcPct val="100000"/>
              </a:lnSpc>
              <a:spcBef>
                <a:spcPts val="265"/>
              </a:spcBef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Height of child=102cm</a:t>
            </a:r>
          </a:p>
          <a:p>
            <a:pPr marL="355600" indent="-342900">
              <a:lnSpc>
                <a:spcPct val="100000"/>
              </a:lnSpc>
              <a:spcBef>
                <a:spcPts val="260"/>
              </a:spcBef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Height for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age=(age in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years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sz="3200" spc="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6)+77</a:t>
            </a:r>
          </a:p>
          <a:p>
            <a:pPr marL="12700">
              <a:lnSpc>
                <a:spcPct val="100000"/>
              </a:lnSpc>
              <a:spcBef>
                <a:spcPts val="265"/>
              </a:spcBef>
              <a:tabLst>
                <a:tab pos="354965" algn="l"/>
              </a:tabLst>
            </a:pPr>
            <a:r>
              <a:rPr lang="en-US" sz="3200" spc="-5" dirty="0" smtClean="0">
                <a:latin typeface="Times New Roman" pitchFamily="18" charset="0"/>
                <a:cs typeface="Times New Roman" pitchFamily="18" charset="0"/>
              </a:rPr>
              <a:t>                 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	= (5 x</a:t>
            </a:r>
            <a:r>
              <a:rPr sz="3200" spc="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6)+</a:t>
            </a:r>
            <a:r>
              <a:rPr sz="3200" dirty="0" smtClean="0">
                <a:latin typeface="Times New Roman" pitchFamily="18" charset="0"/>
                <a:cs typeface="Times New Roman" pitchFamily="18" charset="0"/>
              </a:rPr>
              <a:t>77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107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cm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R="447675" algn="ctr">
              <a:lnSpc>
                <a:spcPct val="100000"/>
              </a:lnSpc>
              <a:spcBef>
                <a:spcPts val="5"/>
              </a:spcBef>
              <a:buFont typeface="Wingdings" pitchFamily="2" charset="2"/>
              <a:buChar char="Ø"/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102/107</a:t>
            </a:r>
            <a:r>
              <a:rPr sz="3200" spc="-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x100=95.32%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800" y="0"/>
            <a:ext cx="8531860" cy="2063750"/>
            <a:chOff x="304800" y="0"/>
            <a:chExt cx="8531860" cy="2063750"/>
          </a:xfrm>
        </p:grpSpPr>
        <p:sp>
          <p:nvSpPr>
            <p:cNvPr id="3" name="object 3"/>
            <p:cNvSpPr/>
            <p:nvPr/>
          </p:nvSpPr>
          <p:spPr>
            <a:xfrm>
              <a:off x="457962" y="761"/>
              <a:ext cx="8229600" cy="1600200"/>
            </a:xfrm>
            <a:custGeom>
              <a:avLst/>
              <a:gdLst/>
              <a:ahLst/>
              <a:cxnLst/>
              <a:rect l="l" t="t" r="r" b="b"/>
              <a:pathLst>
                <a:path w="8229600" h="1600200">
                  <a:moveTo>
                    <a:pt x="8229600" y="0"/>
                  </a:moveTo>
                  <a:lnTo>
                    <a:pt x="0" y="0"/>
                  </a:lnTo>
                  <a:lnTo>
                    <a:pt x="0" y="1600200"/>
                  </a:lnTo>
                  <a:lnTo>
                    <a:pt x="8229600" y="1600200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962" y="761"/>
              <a:ext cx="8229600" cy="1600200"/>
            </a:xfrm>
            <a:custGeom>
              <a:avLst/>
              <a:gdLst/>
              <a:ahLst/>
              <a:cxnLst/>
              <a:rect l="l" t="t" r="r" b="b"/>
              <a:pathLst>
                <a:path w="8229600" h="1600200">
                  <a:moveTo>
                    <a:pt x="0" y="1600200"/>
                  </a:moveTo>
                  <a:lnTo>
                    <a:pt x="8229600" y="1600200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1600200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00" y="502919"/>
              <a:ext cx="8531352" cy="154686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0" y="805710"/>
            <a:ext cx="914400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sz="4000" b="1" u="none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ANTHROPOMETRIC</a:t>
            </a:r>
            <a:r>
              <a:rPr lang="en-IN" sz="4000" b="1" u="none" spc="-7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4000" b="1" u="none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ASSESSMENT</a:t>
            </a:r>
            <a:endParaRPr lang="en-IN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43483" y="1586483"/>
            <a:ext cx="8258809" cy="4555490"/>
            <a:chOff x="443483" y="1586483"/>
            <a:chExt cx="8258809" cy="4555490"/>
          </a:xfrm>
        </p:grpSpPr>
        <p:sp>
          <p:nvSpPr>
            <p:cNvPr id="8" name="object 8"/>
            <p:cNvSpPr/>
            <p:nvPr/>
          </p:nvSpPr>
          <p:spPr>
            <a:xfrm>
              <a:off x="457961" y="1600961"/>
              <a:ext cx="8229600" cy="4526280"/>
            </a:xfrm>
            <a:custGeom>
              <a:avLst/>
              <a:gdLst/>
              <a:ahLst/>
              <a:cxnLst/>
              <a:rect l="l" t="t" r="r" b="b"/>
              <a:pathLst>
                <a:path w="8229600" h="4526280">
                  <a:moveTo>
                    <a:pt x="8229600" y="0"/>
                  </a:moveTo>
                  <a:lnTo>
                    <a:pt x="0" y="0"/>
                  </a:lnTo>
                  <a:lnTo>
                    <a:pt x="0" y="4526280"/>
                  </a:lnTo>
                  <a:lnTo>
                    <a:pt x="8229600" y="4526280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57961" y="1600961"/>
              <a:ext cx="8229600" cy="4526280"/>
            </a:xfrm>
            <a:custGeom>
              <a:avLst/>
              <a:gdLst/>
              <a:ahLst/>
              <a:cxnLst/>
              <a:rect l="l" t="t" r="r" b="b"/>
              <a:pathLst>
                <a:path w="8229600" h="4526280">
                  <a:moveTo>
                    <a:pt x="0" y="4526280"/>
                  </a:moveTo>
                  <a:lnTo>
                    <a:pt x="8229600" y="4526280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4526280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535940" y="2427858"/>
            <a:ext cx="8140516" cy="2702663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675"/>
              </a:spcBef>
              <a:buClr>
                <a:srgbClr val="000000"/>
              </a:buClr>
              <a:buFont typeface="Wingdings" pitchFamily="2" charset="2"/>
              <a:buChar char="Ø"/>
              <a:tabLst>
                <a:tab pos="355600" algn="l"/>
                <a:tab pos="356235" algn="l"/>
              </a:tabLst>
            </a:pPr>
            <a:r>
              <a:rPr sz="3200" u="heavy" spc="-5" dirty="0">
                <a:solidFill>
                  <a:srgbClr val="3399FF"/>
                </a:solidFill>
                <a:uFill>
                  <a:solidFill>
                    <a:srgbClr val="3399FF"/>
                  </a:solidFill>
                </a:uFill>
                <a:latin typeface="Times New Roman" panose="02020603050405020304"/>
                <a:cs typeface="Times New Roman" panose="02020603050405020304"/>
              </a:rPr>
              <a:t>Head</a:t>
            </a:r>
            <a:r>
              <a:rPr sz="3200" u="heavy" dirty="0">
                <a:solidFill>
                  <a:srgbClr val="3399FF"/>
                </a:solidFill>
                <a:uFill>
                  <a:solidFill>
                    <a:srgbClr val="3399FF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u="heavy" spc="-5" dirty="0">
                <a:solidFill>
                  <a:srgbClr val="3399FF"/>
                </a:solidFill>
                <a:uFill>
                  <a:solidFill>
                    <a:srgbClr val="3399FF"/>
                  </a:solidFill>
                </a:uFill>
                <a:latin typeface="Times New Roman" panose="02020603050405020304"/>
                <a:cs typeface="Times New Roman" panose="02020603050405020304"/>
              </a:rPr>
              <a:t>circumference</a:t>
            </a:r>
            <a:r>
              <a:rPr sz="3200" spc="-5" dirty="0">
                <a:latin typeface="Times New Roman" panose="02020603050405020304"/>
                <a:cs typeface="Times New Roman" panose="02020603050405020304"/>
              </a:rPr>
              <a:t>=49cm</a:t>
            </a:r>
            <a:endParaRPr sz="3200" dirty="0">
              <a:latin typeface="Times New Roman" panose="02020603050405020304"/>
              <a:cs typeface="Times New Roman" panose="02020603050405020304"/>
            </a:endParaRPr>
          </a:p>
          <a:p>
            <a:pPr marL="1125220">
              <a:lnSpc>
                <a:spcPct val="100000"/>
              </a:lnSpc>
              <a:spcBef>
                <a:spcPts val="575"/>
              </a:spcBef>
              <a:buFont typeface="Wingdings" pitchFamily="2" charset="2"/>
              <a:buChar char="Ø"/>
            </a:pPr>
            <a:r>
              <a:rPr sz="3200" spc="-5" dirty="0">
                <a:latin typeface="Times New Roman" panose="02020603050405020304"/>
                <a:cs typeface="Times New Roman" panose="02020603050405020304"/>
              </a:rPr>
              <a:t>(Normal for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age- </a:t>
            </a:r>
            <a:r>
              <a:rPr sz="3200" spc="-5" dirty="0">
                <a:latin typeface="Times New Roman" panose="02020603050405020304"/>
                <a:cs typeface="Times New Roman" panose="02020603050405020304"/>
              </a:rPr>
              <a:t>48.5-51.5 </a:t>
            </a:r>
            <a:r>
              <a:rPr sz="3200" spc="-10" dirty="0">
                <a:latin typeface="Times New Roman" panose="02020603050405020304"/>
                <a:cs typeface="Times New Roman" panose="02020603050405020304"/>
              </a:rPr>
              <a:t>cm)</a:t>
            </a:r>
            <a:endParaRPr sz="3200" dirty="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Wingdings" pitchFamily="2" charset="2"/>
              <a:buChar char="Ø"/>
            </a:pPr>
            <a:endParaRPr sz="3200" dirty="0">
              <a:latin typeface="Times New Roman" panose="02020603050405020304"/>
              <a:cs typeface="Times New Roman" panose="02020603050405020304"/>
            </a:endParaRPr>
          </a:p>
          <a:p>
            <a:pPr marL="355600" indent="-343535">
              <a:lnSpc>
                <a:spcPct val="100000"/>
              </a:lnSpc>
              <a:buClr>
                <a:srgbClr val="000000"/>
              </a:buClr>
              <a:buFont typeface="Wingdings" pitchFamily="2" charset="2"/>
              <a:buChar char="Ø"/>
              <a:tabLst>
                <a:tab pos="355600" algn="l"/>
                <a:tab pos="356235" algn="l"/>
              </a:tabLst>
            </a:pPr>
            <a:r>
              <a:rPr sz="3200" u="heavy" spc="-5" dirty="0">
                <a:solidFill>
                  <a:srgbClr val="3399FF"/>
                </a:solidFill>
                <a:uFill>
                  <a:solidFill>
                    <a:srgbClr val="3399FF"/>
                  </a:solidFill>
                </a:uFill>
                <a:latin typeface="Times New Roman" panose="02020603050405020304"/>
                <a:cs typeface="Times New Roman" panose="02020603050405020304"/>
              </a:rPr>
              <a:t>Mid </a:t>
            </a:r>
            <a:r>
              <a:rPr sz="3200" u="heavy" dirty="0">
                <a:solidFill>
                  <a:srgbClr val="3399FF"/>
                </a:solidFill>
                <a:uFill>
                  <a:solidFill>
                    <a:srgbClr val="3399FF"/>
                  </a:solidFill>
                </a:uFill>
                <a:latin typeface="Times New Roman" panose="02020603050405020304"/>
                <a:cs typeface="Times New Roman" panose="02020603050405020304"/>
              </a:rPr>
              <a:t>upper arm </a:t>
            </a:r>
            <a:r>
              <a:rPr sz="3200" u="heavy" spc="-5" dirty="0">
                <a:solidFill>
                  <a:srgbClr val="3399FF"/>
                </a:solidFill>
                <a:uFill>
                  <a:solidFill>
                    <a:srgbClr val="3399FF"/>
                  </a:solidFill>
                </a:uFill>
                <a:latin typeface="Times New Roman" panose="02020603050405020304"/>
                <a:cs typeface="Times New Roman" panose="02020603050405020304"/>
              </a:rPr>
              <a:t>circumference</a:t>
            </a:r>
            <a:r>
              <a:rPr sz="3200" spc="-45" dirty="0">
                <a:solidFill>
                  <a:srgbClr val="3399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=17cm</a:t>
            </a:r>
          </a:p>
          <a:p>
            <a:pPr marL="1582420">
              <a:lnSpc>
                <a:spcPct val="100000"/>
              </a:lnSpc>
              <a:spcBef>
                <a:spcPts val="575"/>
              </a:spcBef>
              <a:buFont typeface="Wingdings" pitchFamily="2" charset="2"/>
              <a:buChar char="Ø"/>
            </a:pPr>
            <a:r>
              <a:rPr sz="3200" spc="-5" dirty="0">
                <a:latin typeface="Times New Roman" panose="02020603050405020304"/>
                <a:cs typeface="Times New Roman" panose="02020603050405020304"/>
              </a:rPr>
              <a:t>(Normal for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age-</a:t>
            </a:r>
            <a:r>
              <a:rPr sz="3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5" dirty="0">
                <a:latin typeface="Times New Roman" panose="02020603050405020304"/>
                <a:cs typeface="Times New Roman" panose="02020603050405020304"/>
              </a:rPr>
              <a:t>17cm)</a:t>
            </a:r>
            <a:endParaRPr sz="3200" dirty="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43356" y="0"/>
            <a:ext cx="8258809" cy="2063750"/>
            <a:chOff x="443356" y="0"/>
            <a:chExt cx="8258809" cy="2063750"/>
          </a:xfrm>
        </p:grpSpPr>
        <p:sp>
          <p:nvSpPr>
            <p:cNvPr id="3" name="object 3"/>
            <p:cNvSpPr/>
            <p:nvPr/>
          </p:nvSpPr>
          <p:spPr>
            <a:xfrm>
              <a:off x="457961" y="761"/>
              <a:ext cx="8229600" cy="1600200"/>
            </a:xfrm>
            <a:custGeom>
              <a:avLst/>
              <a:gdLst/>
              <a:ahLst/>
              <a:cxnLst/>
              <a:rect l="l" t="t" r="r" b="b"/>
              <a:pathLst>
                <a:path w="8229600" h="1600200">
                  <a:moveTo>
                    <a:pt x="8229600" y="0"/>
                  </a:moveTo>
                  <a:lnTo>
                    <a:pt x="0" y="0"/>
                  </a:lnTo>
                  <a:lnTo>
                    <a:pt x="0" y="1600200"/>
                  </a:lnTo>
                  <a:lnTo>
                    <a:pt x="8229600" y="1600200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961" y="761"/>
              <a:ext cx="8229600" cy="1600200"/>
            </a:xfrm>
            <a:custGeom>
              <a:avLst/>
              <a:gdLst/>
              <a:ahLst/>
              <a:cxnLst/>
              <a:rect l="l" t="t" r="r" b="b"/>
              <a:pathLst>
                <a:path w="8229600" h="1600200">
                  <a:moveTo>
                    <a:pt x="0" y="1600200"/>
                  </a:moveTo>
                  <a:lnTo>
                    <a:pt x="8229600" y="1600200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1600200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58567" y="502919"/>
              <a:ext cx="4625339" cy="154686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39552" y="697988"/>
            <a:ext cx="8208912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u="none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DIAGNOSIS</a:t>
            </a:r>
            <a:endParaRPr sz="5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43483" y="1586483"/>
            <a:ext cx="8258809" cy="4555490"/>
            <a:chOff x="443483" y="1586483"/>
            <a:chExt cx="8258809" cy="4555490"/>
          </a:xfrm>
        </p:grpSpPr>
        <p:sp>
          <p:nvSpPr>
            <p:cNvPr id="8" name="object 8"/>
            <p:cNvSpPr/>
            <p:nvPr/>
          </p:nvSpPr>
          <p:spPr>
            <a:xfrm>
              <a:off x="457961" y="1600961"/>
              <a:ext cx="8229600" cy="4526280"/>
            </a:xfrm>
            <a:custGeom>
              <a:avLst/>
              <a:gdLst/>
              <a:ahLst/>
              <a:cxnLst/>
              <a:rect l="l" t="t" r="r" b="b"/>
              <a:pathLst>
                <a:path w="8229600" h="4526280">
                  <a:moveTo>
                    <a:pt x="8229600" y="0"/>
                  </a:moveTo>
                  <a:lnTo>
                    <a:pt x="0" y="0"/>
                  </a:lnTo>
                  <a:lnTo>
                    <a:pt x="0" y="4526280"/>
                  </a:lnTo>
                  <a:lnTo>
                    <a:pt x="8229600" y="4526280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57961" y="1600961"/>
              <a:ext cx="8229600" cy="4526280"/>
            </a:xfrm>
            <a:custGeom>
              <a:avLst/>
              <a:gdLst/>
              <a:ahLst/>
              <a:cxnLst/>
              <a:rect l="l" t="t" r="r" b="b"/>
              <a:pathLst>
                <a:path w="8229600" h="4526280">
                  <a:moveTo>
                    <a:pt x="0" y="4526280"/>
                  </a:moveTo>
                  <a:lnTo>
                    <a:pt x="8229600" y="4526280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4526280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535940" y="1622501"/>
            <a:ext cx="8007350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Ø"/>
              <a:tabLst>
                <a:tab pos="355600" algn="l"/>
                <a:tab pos="356235" algn="l"/>
              </a:tabLst>
            </a:pPr>
            <a:r>
              <a:rPr sz="3200" dirty="0">
                <a:latin typeface="Times New Roman" panose="02020603050405020304"/>
                <a:cs typeface="Times New Roman" panose="02020603050405020304"/>
              </a:rPr>
              <a:t>A 5yr old </a:t>
            </a:r>
            <a:r>
              <a:rPr sz="3200" dirty="0" smtClean="0">
                <a:latin typeface="Times New Roman" panose="02020603050405020304"/>
                <a:cs typeface="Times New Roman" panose="02020603050405020304"/>
              </a:rPr>
              <a:t>girl</a:t>
            </a:r>
            <a:r>
              <a:rPr lang="en-US" sz="320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5" dirty="0" smtClean="0">
                <a:latin typeface="Times New Roman" panose="02020603050405020304"/>
                <a:cs typeface="Times New Roman" panose="02020603050405020304"/>
              </a:rPr>
              <a:t>is </a:t>
            </a:r>
            <a:r>
              <a:rPr sz="3200" spc="-5" dirty="0">
                <a:latin typeface="Times New Roman" panose="02020603050405020304"/>
                <a:cs typeface="Times New Roman" panose="02020603050405020304"/>
              </a:rPr>
              <a:t>suffering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from  cough and fever since 3 days. This </a:t>
            </a:r>
            <a:r>
              <a:rPr sz="3200" spc="-5" dirty="0">
                <a:latin typeface="Times New Roman" panose="02020603050405020304"/>
                <a:cs typeface="Times New Roman" panose="02020603050405020304"/>
              </a:rPr>
              <a:t>is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probably a case of</a:t>
            </a:r>
            <a:r>
              <a:rPr sz="3200" spc="-1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35" dirty="0">
                <a:latin typeface="Times New Roman" panose="02020603050405020304"/>
                <a:cs typeface="Times New Roman" panose="02020603050405020304"/>
              </a:rPr>
              <a:t>URTI.</a:t>
            </a:r>
            <a:endParaRPr sz="3200" dirty="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43356" y="0"/>
            <a:ext cx="8258809" cy="2063750"/>
            <a:chOff x="443356" y="0"/>
            <a:chExt cx="8258809" cy="2063750"/>
          </a:xfrm>
        </p:grpSpPr>
        <p:sp>
          <p:nvSpPr>
            <p:cNvPr id="3" name="object 3"/>
            <p:cNvSpPr/>
            <p:nvPr/>
          </p:nvSpPr>
          <p:spPr>
            <a:xfrm>
              <a:off x="457961" y="761"/>
              <a:ext cx="8229600" cy="1600200"/>
            </a:xfrm>
            <a:custGeom>
              <a:avLst/>
              <a:gdLst/>
              <a:ahLst/>
              <a:cxnLst/>
              <a:rect l="l" t="t" r="r" b="b"/>
              <a:pathLst>
                <a:path w="8229600" h="1600200">
                  <a:moveTo>
                    <a:pt x="8229600" y="0"/>
                  </a:moveTo>
                  <a:lnTo>
                    <a:pt x="0" y="0"/>
                  </a:lnTo>
                  <a:lnTo>
                    <a:pt x="0" y="1600200"/>
                  </a:lnTo>
                  <a:lnTo>
                    <a:pt x="8229600" y="1600200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961" y="761"/>
              <a:ext cx="8229600" cy="1600200"/>
            </a:xfrm>
            <a:custGeom>
              <a:avLst/>
              <a:gdLst/>
              <a:ahLst/>
              <a:cxnLst/>
              <a:rect l="l" t="t" r="r" b="b"/>
              <a:pathLst>
                <a:path w="8229600" h="1600200">
                  <a:moveTo>
                    <a:pt x="0" y="1600200"/>
                  </a:moveTo>
                  <a:lnTo>
                    <a:pt x="8229600" y="1600200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1600200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95856" y="502919"/>
              <a:ext cx="5349240" cy="154686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67544" y="697988"/>
            <a:ext cx="8208912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u="none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CONCLUSION</a:t>
            </a:r>
            <a:endParaRPr sz="5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43483" y="1586483"/>
            <a:ext cx="8258809" cy="4555490"/>
            <a:chOff x="443483" y="1586483"/>
            <a:chExt cx="8258809" cy="4555490"/>
          </a:xfrm>
        </p:grpSpPr>
        <p:sp>
          <p:nvSpPr>
            <p:cNvPr id="8" name="object 8"/>
            <p:cNvSpPr/>
            <p:nvPr/>
          </p:nvSpPr>
          <p:spPr>
            <a:xfrm>
              <a:off x="457961" y="1600961"/>
              <a:ext cx="8229600" cy="4526280"/>
            </a:xfrm>
            <a:custGeom>
              <a:avLst/>
              <a:gdLst/>
              <a:ahLst/>
              <a:cxnLst/>
              <a:rect l="l" t="t" r="r" b="b"/>
              <a:pathLst>
                <a:path w="8229600" h="4526280">
                  <a:moveTo>
                    <a:pt x="8229600" y="0"/>
                  </a:moveTo>
                  <a:lnTo>
                    <a:pt x="0" y="0"/>
                  </a:lnTo>
                  <a:lnTo>
                    <a:pt x="0" y="4526280"/>
                  </a:lnTo>
                  <a:lnTo>
                    <a:pt x="8229600" y="4526280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57961" y="1600961"/>
              <a:ext cx="8229600" cy="4526280"/>
            </a:xfrm>
            <a:custGeom>
              <a:avLst/>
              <a:gdLst/>
              <a:ahLst/>
              <a:cxnLst/>
              <a:rect l="l" t="t" r="r" b="b"/>
              <a:pathLst>
                <a:path w="8229600" h="4526280">
                  <a:moveTo>
                    <a:pt x="0" y="4526280"/>
                  </a:moveTo>
                  <a:lnTo>
                    <a:pt x="8229600" y="4526280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4526280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535940" y="1739849"/>
            <a:ext cx="8140516" cy="32444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100"/>
              </a:spcBef>
              <a:tabLst>
                <a:tab pos="356235" algn="l"/>
              </a:tabLst>
            </a:pPr>
            <a:r>
              <a:rPr lang="en-US" sz="3200" spc="-5" dirty="0" smtClean="0">
                <a:latin typeface="Times New Roman" panose="02020603050405020304"/>
                <a:cs typeface="Times New Roman" panose="02020603050405020304"/>
              </a:rPr>
              <a:t>    </a:t>
            </a:r>
            <a:r>
              <a:rPr sz="3200" b="1" spc="-5" dirty="0" smtClean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MEDICAL</a:t>
            </a:r>
            <a:r>
              <a:rPr sz="3200" b="1" spc="-85" dirty="0" smtClean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b="1" spc="-5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PROBLEMS:</a:t>
            </a:r>
            <a:endParaRPr sz="3200" b="1" dirty="0">
              <a:solidFill>
                <a:srgbClr val="FF0000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355600" indent="-343535">
              <a:lnSpc>
                <a:spcPct val="100000"/>
              </a:lnSpc>
              <a:spcBef>
                <a:spcPts val="2015"/>
              </a:spcBef>
              <a:buFont typeface="Wingdings" pitchFamily="2" charset="2"/>
              <a:buChar char="Ø"/>
              <a:tabLst>
                <a:tab pos="355600" algn="l"/>
                <a:tab pos="356235" algn="l"/>
              </a:tabLst>
            </a:pPr>
            <a:r>
              <a:rPr sz="3200" dirty="0" smtClean="0">
                <a:latin typeface="Times New Roman" panose="02020603050405020304"/>
                <a:cs typeface="Times New Roman" panose="02020603050405020304"/>
              </a:rPr>
              <a:t>Cough</a:t>
            </a:r>
            <a:endParaRPr sz="3200" dirty="0">
              <a:latin typeface="Times New Roman" panose="02020603050405020304"/>
              <a:cs typeface="Times New Roman" panose="02020603050405020304"/>
            </a:endParaRPr>
          </a:p>
          <a:p>
            <a:pPr marL="355600" indent="-343535">
              <a:lnSpc>
                <a:spcPct val="100000"/>
              </a:lnSpc>
              <a:spcBef>
                <a:spcPts val="2020"/>
              </a:spcBef>
              <a:buFont typeface="Wingdings" pitchFamily="2" charset="2"/>
              <a:buChar char="Ø"/>
              <a:tabLst>
                <a:tab pos="355600" algn="l"/>
                <a:tab pos="356235" algn="l"/>
              </a:tabLst>
            </a:pPr>
            <a:r>
              <a:rPr sz="3200" dirty="0">
                <a:latin typeface="Times New Roman" panose="02020603050405020304"/>
                <a:cs typeface="Times New Roman" panose="02020603050405020304"/>
              </a:rPr>
              <a:t>Fever</a:t>
            </a:r>
          </a:p>
          <a:p>
            <a:pPr marL="355600" indent="-343535">
              <a:lnSpc>
                <a:spcPct val="100000"/>
              </a:lnSpc>
              <a:spcBef>
                <a:spcPts val="2015"/>
              </a:spcBef>
              <a:buFont typeface="Wingdings" pitchFamily="2" charset="2"/>
              <a:buChar char="Ø"/>
              <a:tabLst>
                <a:tab pos="355600" algn="l"/>
                <a:tab pos="356235" algn="l"/>
                <a:tab pos="1868170" algn="l"/>
              </a:tabLst>
            </a:pPr>
            <a:r>
              <a:rPr sz="3200" dirty="0">
                <a:latin typeface="Times New Roman" panose="02020603050405020304"/>
                <a:cs typeface="Times New Roman" panose="02020603050405020304"/>
              </a:rPr>
              <a:t>filariasis</a:t>
            </a:r>
            <a:r>
              <a:rPr sz="3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in	grandfather , </a:t>
            </a:r>
            <a:r>
              <a:rPr sz="3200" spc="-5" dirty="0">
                <a:latin typeface="Times New Roman" panose="02020603050405020304"/>
                <a:cs typeface="Times New Roman" panose="02020603050405020304"/>
              </a:rPr>
              <a:t>grandmother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32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20" dirty="0">
                <a:latin typeface="Times New Roman" panose="02020603050405020304"/>
                <a:cs typeface="Times New Roman" panose="02020603050405020304"/>
              </a:rPr>
              <a:t>father.</a:t>
            </a:r>
            <a:endParaRPr sz="3200" dirty="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43483" y="1586483"/>
            <a:ext cx="8258809" cy="4555490"/>
            <a:chOff x="443483" y="1586483"/>
            <a:chExt cx="8258809" cy="4555490"/>
          </a:xfrm>
        </p:grpSpPr>
        <p:sp>
          <p:nvSpPr>
            <p:cNvPr id="3" name="object 3"/>
            <p:cNvSpPr/>
            <p:nvPr/>
          </p:nvSpPr>
          <p:spPr>
            <a:xfrm>
              <a:off x="457961" y="1600961"/>
              <a:ext cx="8229600" cy="4526280"/>
            </a:xfrm>
            <a:custGeom>
              <a:avLst/>
              <a:gdLst/>
              <a:ahLst/>
              <a:cxnLst/>
              <a:rect l="l" t="t" r="r" b="b"/>
              <a:pathLst>
                <a:path w="8229600" h="4526280">
                  <a:moveTo>
                    <a:pt x="8229600" y="0"/>
                  </a:moveTo>
                  <a:lnTo>
                    <a:pt x="0" y="0"/>
                  </a:lnTo>
                  <a:lnTo>
                    <a:pt x="0" y="4526280"/>
                  </a:lnTo>
                  <a:lnTo>
                    <a:pt x="8229600" y="4526280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961" y="1600961"/>
              <a:ext cx="8229600" cy="4526280"/>
            </a:xfrm>
            <a:custGeom>
              <a:avLst/>
              <a:gdLst/>
              <a:ahLst/>
              <a:cxnLst/>
              <a:rect l="l" t="t" r="r" b="b"/>
              <a:pathLst>
                <a:path w="8229600" h="4526280">
                  <a:moveTo>
                    <a:pt x="0" y="4526280"/>
                  </a:moveTo>
                  <a:lnTo>
                    <a:pt x="8229600" y="4526280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4526280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35940" y="1548955"/>
            <a:ext cx="8212524" cy="3995966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680"/>
              </a:spcBef>
              <a:tabLst>
                <a:tab pos="356235" algn="l"/>
              </a:tabLst>
            </a:pPr>
            <a:r>
              <a:rPr lang="en-US" sz="3200" b="1" spc="-5" dirty="0" smtClean="0">
                <a:latin typeface="Times New Roman" panose="02020603050405020304"/>
                <a:cs typeface="Times New Roman" panose="02020603050405020304"/>
              </a:rPr>
              <a:t>    </a:t>
            </a:r>
            <a:r>
              <a:rPr sz="3200" b="1" spc="-5" dirty="0" smtClean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LIVING</a:t>
            </a:r>
            <a:r>
              <a:rPr sz="3200" b="1" dirty="0" smtClean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b="1" spc="-5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CONDITIONS</a:t>
            </a:r>
            <a:endParaRPr sz="3200" dirty="0">
              <a:solidFill>
                <a:srgbClr val="FF0000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355600" indent="-343535">
              <a:lnSpc>
                <a:spcPct val="100000"/>
              </a:lnSpc>
              <a:spcBef>
                <a:spcPts val="580"/>
              </a:spcBef>
              <a:buFont typeface="Wingdings" pitchFamily="2" charset="2"/>
              <a:buChar char="Ø"/>
              <a:tabLst>
                <a:tab pos="355600" algn="l"/>
                <a:tab pos="356235" algn="l"/>
              </a:tabLst>
            </a:pPr>
            <a:r>
              <a:rPr sz="3200" spc="-5" dirty="0">
                <a:latin typeface="Times New Roman" panose="02020603050405020304"/>
                <a:cs typeface="Times New Roman" panose="02020603050405020304"/>
              </a:rPr>
              <a:t>NO bathroom;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toilet;</a:t>
            </a:r>
            <a:r>
              <a:rPr sz="32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kitchen</a:t>
            </a:r>
          </a:p>
          <a:p>
            <a:pPr marL="355600" indent="-343535">
              <a:lnSpc>
                <a:spcPct val="100000"/>
              </a:lnSpc>
              <a:spcBef>
                <a:spcPts val="575"/>
              </a:spcBef>
              <a:buFont typeface="Wingdings" pitchFamily="2" charset="2"/>
              <a:buChar char="Ø"/>
              <a:tabLst>
                <a:tab pos="355600" algn="l"/>
                <a:tab pos="356235" algn="l"/>
              </a:tabLst>
            </a:pPr>
            <a:r>
              <a:rPr sz="3200" dirty="0">
                <a:latin typeface="Times New Roman" panose="02020603050405020304"/>
                <a:cs typeface="Times New Roman" panose="02020603050405020304"/>
              </a:rPr>
              <a:t>Defaecation in open</a:t>
            </a:r>
            <a:r>
              <a:rPr sz="32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space</a:t>
            </a:r>
          </a:p>
          <a:p>
            <a:pPr marL="355600" indent="-343535">
              <a:lnSpc>
                <a:spcPct val="100000"/>
              </a:lnSpc>
              <a:spcBef>
                <a:spcPts val="575"/>
              </a:spcBef>
              <a:buFont typeface="Wingdings" pitchFamily="2" charset="2"/>
              <a:buChar char="Ø"/>
              <a:tabLst>
                <a:tab pos="355600" algn="l"/>
                <a:tab pos="356235" algn="l"/>
              </a:tabLst>
            </a:pPr>
            <a:r>
              <a:rPr sz="3200" dirty="0">
                <a:latin typeface="Times New Roman" panose="02020603050405020304"/>
                <a:cs typeface="Times New Roman" panose="02020603050405020304"/>
              </a:rPr>
              <a:t>Natural ventilation-</a:t>
            </a:r>
            <a:r>
              <a:rPr sz="32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inadequate</a:t>
            </a:r>
          </a:p>
          <a:p>
            <a:pPr marL="431800" indent="-419735">
              <a:lnSpc>
                <a:spcPct val="100000"/>
              </a:lnSpc>
              <a:spcBef>
                <a:spcPts val="580"/>
              </a:spcBef>
              <a:buFont typeface="Wingdings" pitchFamily="2" charset="2"/>
              <a:buChar char="Ø"/>
              <a:tabLst>
                <a:tab pos="431800" algn="l"/>
                <a:tab pos="431800" algn="l"/>
              </a:tabLst>
            </a:pPr>
            <a:r>
              <a:rPr sz="3200" dirty="0">
                <a:latin typeface="Times New Roman" panose="02020603050405020304"/>
                <a:cs typeface="Times New Roman" panose="02020603050405020304"/>
              </a:rPr>
              <a:t>Natural lighting-</a:t>
            </a:r>
            <a:r>
              <a:rPr sz="3200" spc="-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inadequate</a:t>
            </a:r>
          </a:p>
          <a:p>
            <a:pPr marL="355600" indent="-343535">
              <a:lnSpc>
                <a:spcPct val="100000"/>
              </a:lnSpc>
              <a:spcBef>
                <a:spcPts val="575"/>
              </a:spcBef>
              <a:buFont typeface="Wingdings" pitchFamily="2" charset="2"/>
              <a:buChar char="Ø"/>
              <a:tabLst>
                <a:tab pos="355600" algn="l"/>
                <a:tab pos="356235" algn="l"/>
              </a:tabLst>
            </a:pPr>
            <a:r>
              <a:rPr sz="3200" dirty="0">
                <a:latin typeface="Times New Roman" panose="02020603050405020304"/>
                <a:cs typeface="Times New Roman" panose="02020603050405020304"/>
              </a:rPr>
              <a:t>General </a:t>
            </a:r>
            <a:r>
              <a:rPr sz="3200" spc="-5" dirty="0">
                <a:latin typeface="Times New Roman" panose="02020603050405020304"/>
                <a:cs typeface="Times New Roman" panose="02020603050405020304"/>
              </a:rPr>
              <a:t>cleanliness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of </a:t>
            </a:r>
            <a:r>
              <a:rPr sz="3200" spc="-5" dirty="0">
                <a:latin typeface="Times New Roman" panose="02020603050405020304"/>
                <a:cs typeface="Times New Roman" panose="02020603050405020304"/>
              </a:rPr>
              <a:t>rooms-</a:t>
            </a:r>
            <a:r>
              <a:rPr sz="32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inadequate</a:t>
            </a:r>
          </a:p>
          <a:p>
            <a:pPr marL="401320" indent="-344170">
              <a:lnSpc>
                <a:spcPct val="100000"/>
              </a:lnSpc>
              <a:spcBef>
                <a:spcPts val="575"/>
              </a:spcBef>
              <a:buFont typeface="Wingdings" pitchFamily="2" charset="2"/>
              <a:buChar char="Ø"/>
              <a:tabLst>
                <a:tab pos="401320" algn="l"/>
                <a:tab pos="401955" algn="l"/>
              </a:tabLst>
            </a:pPr>
            <a:r>
              <a:rPr sz="3200" dirty="0">
                <a:latin typeface="Times New Roman" panose="02020603050405020304"/>
                <a:cs typeface="Times New Roman" panose="02020603050405020304"/>
              </a:rPr>
              <a:t>Overcrowding</a:t>
            </a:r>
            <a:r>
              <a:rPr sz="3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–present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43483" y="1586483"/>
            <a:ext cx="8258809" cy="4555490"/>
            <a:chOff x="443483" y="1586483"/>
            <a:chExt cx="8258809" cy="4555490"/>
          </a:xfrm>
        </p:grpSpPr>
        <p:sp>
          <p:nvSpPr>
            <p:cNvPr id="3" name="object 3"/>
            <p:cNvSpPr/>
            <p:nvPr/>
          </p:nvSpPr>
          <p:spPr>
            <a:xfrm>
              <a:off x="457961" y="1600961"/>
              <a:ext cx="8229600" cy="4526280"/>
            </a:xfrm>
            <a:custGeom>
              <a:avLst/>
              <a:gdLst/>
              <a:ahLst/>
              <a:cxnLst/>
              <a:rect l="l" t="t" r="r" b="b"/>
              <a:pathLst>
                <a:path w="8229600" h="4526280">
                  <a:moveTo>
                    <a:pt x="8229600" y="0"/>
                  </a:moveTo>
                  <a:lnTo>
                    <a:pt x="0" y="0"/>
                  </a:lnTo>
                  <a:lnTo>
                    <a:pt x="0" y="4526280"/>
                  </a:lnTo>
                  <a:lnTo>
                    <a:pt x="8229600" y="4526280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961" y="1600961"/>
              <a:ext cx="8229600" cy="4526280"/>
            </a:xfrm>
            <a:custGeom>
              <a:avLst/>
              <a:gdLst/>
              <a:ahLst/>
              <a:cxnLst/>
              <a:rect l="l" t="t" r="r" b="b"/>
              <a:pathLst>
                <a:path w="8229600" h="4526280">
                  <a:moveTo>
                    <a:pt x="0" y="4526280"/>
                  </a:moveTo>
                  <a:lnTo>
                    <a:pt x="8229600" y="4526280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4526280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0" y="1548955"/>
            <a:ext cx="9144000" cy="5134739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680"/>
              </a:spcBef>
              <a:buFont typeface="Wingdings" pitchFamily="2" charset="2"/>
              <a:buChar char="Ø"/>
              <a:tabLst>
                <a:tab pos="355600" algn="l"/>
                <a:tab pos="356235" algn="l"/>
              </a:tabLst>
            </a:pPr>
            <a:r>
              <a:rPr sz="3200" dirty="0">
                <a:latin typeface="Times New Roman" panose="02020603050405020304"/>
                <a:cs typeface="Times New Roman" panose="02020603050405020304"/>
              </a:rPr>
              <a:t>source </a:t>
            </a:r>
            <a:r>
              <a:rPr sz="3200" spc="-5" dirty="0">
                <a:latin typeface="Times New Roman" panose="02020603050405020304"/>
                <a:cs typeface="Times New Roman" panose="02020603050405020304"/>
              </a:rPr>
              <a:t>of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water supply- hand</a:t>
            </a:r>
            <a:r>
              <a:rPr sz="3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5" dirty="0">
                <a:latin typeface="Times New Roman" panose="02020603050405020304"/>
                <a:cs typeface="Times New Roman" panose="02020603050405020304"/>
              </a:rPr>
              <a:t>pump(35feet)</a:t>
            </a:r>
            <a:endParaRPr sz="3200" dirty="0">
              <a:latin typeface="Times New Roman" panose="02020603050405020304"/>
              <a:cs typeface="Times New Roman" panose="02020603050405020304"/>
            </a:endParaRPr>
          </a:p>
          <a:p>
            <a:pPr marL="431800" indent="-419735">
              <a:lnSpc>
                <a:spcPct val="100000"/>
              </a:lnSpc>
              <a:spcBef>
                <a:spcPts val="580"/>
              </a:spcBef>
              <a:buFont typeface="Wingdings" pitchFamily="2" charset="2"/>
              <a:buChar char="Ø"/>
              <a:tabLst>
                <a:tab pos="431800" algn="l"/>
                <a:tab pos="431800" algn="l"/>
              </a:tabLst>
            </a:pPr>
            <a:r>
              <a:rPr sz="3200" dirty="0">
                <a:latin typeface="Times New Roman" panose="02020603050405020304"/>
                <a:cs typeface="Times New Roman" panose="02020603050405020304"/>
              </a:rPr>
              <a:t>storage utensils-</a:t>
            </a:r>
            <a:r>
              <a:rPr sz="32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uncovered</a:t>
            </a:r>
          </a:p>
          <a:p>
            <a:pPr marL="355600" indent="-343535">
              <a:lnSpc>
                <a:spcPct val="100000"/>
              </a:lnSpc>
              <a:spcBef>
                <a:spcPts val="575"/>
              </a:spcBef>
              <a:tabLst>
                <a:tab pos="356235" algn="l"/>
              </a:tabLst>
            </a:pPr>
            <a:r>
              <a:rPr lang="en-US" sz="3200" spc="-5" dirty="0" smtClean="0">
                <a:latin typeface="Times New Roman" panose="02020603050405020304"/>
                <a:cs typeface="Times New Roman" panose="02020603050405020304"/>
              </a:rPr>
              <a:t>      </a:t>
            </a:r>
            <a:r>
              <a:rPr sz="3200" b="1" spc="-5" dirty="0" smtClean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REFUSE</a:t>
            </a:r>
            <a:r>
              <a:rPr sz="3200" b="1" spc="10" dirty="0" smtClean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b="1" spc="-5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DISPOSAL:-</a:t>
            </a:r>
            <a:endParaRPr sz="3200" b="1" dirty="0">
              <a:latin typeface="Times New Roman" panose="02020603050405020304"/>
              <a:cs typeface="Times New Roman" panose="02020603050405020304"/>
            </a:endParaRPr>
          </a:p>
          <a:p>
            <a:pPr marL="355600" indent="-343535">
              <a:lnSpc>
                <a:spcPct val="100000"/>
              </a:lnSpc>
              <a:spcBef>
                <a:spcPts val="575"/>
              </a:spcBef>
              <a:buFont typeface="Wingdings" pitchFamily="2" charset="2"/>
              <a:buChar char="Ø"/>
              <a:tabLst>
                <a:tab pos="355600" algn="l"/>
                <a:tab pos="356235" algn="l"/>
              </a:tabLst>
            </a:pPr>
            <a:r>
              <a:rPr sz="3200" b="1" dirty="0">
                <a:latin typeface="Times New Roman" panose="02020603050405020304"/>
                <a:cs typeface="Times New Roman" panose="02020603050405020304"/>
              </a:rPr>
              <a:t>T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hrown near the</a:t>
            </a:r>
            <a:r>
              <a:rPr sz="3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house</a:t>
            </a:r>
          </a:p>
          <a:p>
            <a:pPr marL="355600" indent="-343535">
              <a:lnSpc>
                <a:spcPct val="100000"/>
              </a:lnSpc>
              <a:spcBef>
                <a:spcPts val="580"/>
              </a:spcBef>
              <a:buFont typeface="Wingdings" pitchFamily="2" charset="2"/>
              <a:buChar char="Ø"/>
              <a:tabLst>
                <a:tab pos="355600" algn="l"/>
                <a:tab pos="356235" algn="l"/>
              </a:tabLst>
            </a:pPr>
            <a:r>
              <a:rPr sz="3200" spc="-45" dirty="0">
                <a:latin typeface="Times New Roman" panose="02020603050405020304"/>
                <a:cs typeface="Times New Roman" panose="02020603050405020304"/>
              </a:rPr>
              <a:t>Water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logging in nearby areas &amp; open </a:t>
            </a:r>
            <a:r>
              <a:rPr sz="3200" spc="-5" dirty="0">
                <a:latin typeface="Times New Roman" panose="02020603050405020304"/>
                <a:cs typeface="Times New Roman" panose="02020603050405020304"/>
              </a:rPr>
              <a:t>drains</a:t>
            </a:r>
            <a:r>
              <a:rPr sz="32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personal</a:t>
            </a:r>
          </a:p>
          <a:p>
            <a:pPr marL="355600" indent="-343535">
              <a:lnSpc>
                <a:spcPct val="100000"/>
              </a:lnSpc>
              <a:spcBef>
                <a:spcPts val="575"/>
              </a:spcBef>
              <a:tabLst>
                <a:tab pos="356235" algn="l"/>
              </a:tabLst>
            </a:pPr>
            <a:r>
              <a:rPr lang="en-US" sz="3200" spc="-5" dirty="0" smtClean="0">
                <a:latin typeface="Times New Roman" panose="02020603050405020304"/>
                <a:cs typeface="Times New Roman" panose="02020603050405020304"/>
              </a:rPr>
              <a:t>      </a:t>
            </a:r>
            <a:r>
              <a:rPr sz="3200" b="1" spc="-5" dirty="0" smtClean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PERSONEL</a:t>
            </a:r>
            <a:r>
              <a:rPr sz="3200" b="1" spc="-70" dirty="0" smtClean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b="1" spc="-5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HYGEINE</a:t>
            </a:r>
            <a:endParaRPr sz="3200" b="1" dirty="0">
              <a:solidFill>
                <a:srgbClr val="FF0000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355600" indent="-343535">
              <a:lnSpc>
                <a:spcPct val="100000"/>
              </a:lnSpc>
              <a:spcBef>
                <a:spcPts val="575"/>
              </a:spcBef>
              <a:buFont typeface="Wingdings" pitchFamily="2" charset="2"/>
              <a:buChar char="Ø"/>
              <a:tabLst>
                <a:tab pos="355600" algn="l"/>
                <a:tab pos="356235" algn="l"/>
              </a:tabLst>
            </a:pPr>
            <a:r>
              <a:rPr sz="3200" dirty="0">
                <a:latin typeface="Times New Roman" panose="02020603050405020304"/>
                <a:cs typeface="Times New Roman" panose="02020603050405020304"/>
              </a:rPr>
              <a:t>Nails-unclean</a:t>
            </a:r>
          </a:p>
          <a:p>
            <a:pPr marL="355600" indent="-343535">
              <a:lnSpc>
                <a:spcPct val="100000"/>
              </a:lnSpc>
              <a:spcBef>
                <a:spcPts val="575"/>
              </a:spcBef>
              <a:buFont typeface="Wingdings" pitchFamily="2" charset="2"/>
              <a:buChar char="Ø"/>
              <a:tabLst>
                <a:tab pos="355600" algn="l"/>
                <a:tab pos="356235" algn="l"/>
                <a:tab pos="4507865" algn="l"/>
              </a:tabLst>
            </a:pPr>
            <a:r>
              <a:rPr sz="3200" dirty="0">
                <a:latin typeface="Times New Roman" panose="02020603050405020304"/>
                <a:cs typeface="Times New Roman" panose="02020603050405020304"/>
              </a:rPr>
              <a:t>Hand washing practices:</a:t>
            </a:r>
            <a:r>
              <a:rPr sz="3200" spc="-1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5" dirty="0">
                <a:latin typeface="Times New Roman" panose="02020603050405020304"/>
                <a:cs typeface="Times New Roman" panose="02020603050405020304"/>
              </a:rPr>
              <a:t>After	defecation-ash/mud</a:t>
            </a:r>
            <a:endParaRPr sz="3200" dirty="0">
              <a:latin typeface="Times New Roman" panose="02020603050405020304"/>
              <a:cs typeface="Times New Roman" panose="02020603050405020304"/>
            </a:endParaRPr>
          </a:p>
          <a:p>
            <a:pPr marL="355600" indent="-343535">
              <a:lnSpc>
                <a:spcPct val="100000"/>
              </a:lnSpc>
              <a:spcBef>
                <a:spcPts val="580"/>
              </a:spcBef>
              <a:buFont typeface="Wingdings" pitchFamily="2" charset="2"/>
              <a:buChar char="Ø"/>
              <a:tabLst>
                <a:tab pos="355600" algn="l"/>
                <a:tab pos="356235" algn="l"/>
              </a:tabLst>
            </a:pPr>
            <a:r>
              <a:rPr sz="3200" spc="-5" dirty="0">
                <a:latin typeface="Times New Roman" panose="02020603050405020304"/>
                <a:cs typeface="Times New Roman" panose="02020603050405020304"/>
              </a:rPr>
              <a:t>No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handwashing </a:t>
            </a:r>
            <a:r>
              <a:rPr sz="3200" spc="-5" dirty="0">
                <a:latin typeface="Times New Roman" panose="02020603050405020304"/>
                <a:cs typeface="Times New Roman" panose="02020603050405020304"/>
              </a:rPr>
              <a:t>Before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cooking or taking</a:t>
            </a:r>
            <a:r>
              <a:rPr sz="3200" spc="-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5" dirty="0">
                <a:latin typeface="Times New Roman" panose="02020603050405020304"/>
                <a:cs typeface="Times New Roman" panose="02020603050405020304"/>
              </a:rPr>
              <a:t>meal</a:t>
            </a:r>
            <a:endParaRPr sz="3200" dirty="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67284" y="1705355"/>
            <a:ext cx="8437245" cy="4836160"/>
            <a:chOff x="367284" y="1705355"/>
            <a:chExt cx="8437245" cy="4836160"/>
          </a:xfrm>
        </p:grpSpPr>
        <p:sp>
          <p:nvSpPr>
            <p:cNvPr id="3" name="object 3"/>
            <p:cNvSpPr/>
            <p:nvPr/>
          </p:nvSpPr>
          <p:spPr>
            <a:xfrm>
              <a:off x="381762" y="1719833"/>
              <a:ext cx="8408035" cy="4806950"/>
            </a:xfrm>
            <a:custGeom>
              <a:avLst/>
              <a:gdLst/>
              <a:ahLst/>
              <a:cxnLst/>
              <a:rect l="l" t="t" r="r" b="b"/>
              <a:pathLst>
                <a:path w="8408035" h="4806950">
                  <a:moveTo>
                    <a:pt x="8407908" y="0"/>
                  </a:moveTo>
                  <a:lnTo>
                    <a:pt x="0" y="0"/>
                  </a:lnTo>
                  <a:lnTo>
                    <a:pt x="0" y="4806696"/>
                  </a:lnTo>
                  <a:lnTo>
                    <a:pt x="8407908" y="4806696"/>
                  </a:lnTo>
                  <a:lnTo>
                    <a:pt x="84079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81762" y="1719833"/>
              <a:ext cx="8408035" cy="4806950"/>
            </a:xfrm>
            <a:custGeom>
              <a:avLst/>
              <a:gdLst/>
              <a:ahLst/>
              <a:cxnLst/>
              <a:rect l="l" t="t" r="r" b="b"/>
              <a:pathLst>
                <a:path w="8408035" h="4806950">
                  <a:moveTo>
                    <a:pt x="0" y="4806696"/>
                  </a:moveTo>
                  <a:lnTo>
                    <a:pt x="8407908" y="4806696"/>
                  </a:lnTo>
                  <a:lnTo>
                    <a:pt x="8407908" y="0"/>
                  </a:lnTo>
                  <a:lnTo>
                    <a:pt x="0" y="0"/>
                  </a:lnTo>
                  <a:lnTo>
                    <a:pt x="0" y="4806696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459740" y="1877694"/>
            <a:ext cx="8288724" cy="351314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15620" indent="-458470">
              <a:lnSpc>
                <a:spcPct val="100000"/>
              </a:lnSpc>
              <a:spcBef>
                <a:spcPts val="95"/>
              </a:spcBef>
              <a:tabLst>
                <a:tab pos="515620" algn="l"/>
                <a:tab pos="516255" algn="l"/>
              </a:tabLst>
            </a:pPr>
            <a:r>
              <a:rPr lang="en-US" sz="3200" spc="-5" dirty="0" smtClean="0">
                <a:latin typeface="Times New Roman" panose="02020603050405020304"/>
                <a:cs typeface="Times New Roman" panose="02020603050405020304"/>
              </a:rPr>
              <a:t>   </a:t>
            </a:r>
            <a:r>
              <a:rPr sz="3200" b="1" spc="-5" dirty="0" smtClean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SOCIAL </a:t>
            </a:r>
            <a:r>
              <a:rPr sz="3200" b="1" spc="-5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3200" b="1" spc="-225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b="1" spc="-5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REPRODUCTIVE</a:t>
            </a:r>
            <a:endParaRPr sz="3200" b="1" dirty="0">
              <a:solidFill>
                <a:srgbClr val="FF0000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355600" indent="-342900">
              <a:lnSpc>
                <a:spcPct val="100000"/>
              </a:lnSpc>
              <a:spcBef>
                <a:spcPts val="2115"/>
              </a:spcBef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sz="3200" dirty="0">
                <a:latin typeface="Times New Roman" panose="02020603050405020304"/>
                <a:cs typeface="Times New Roman" panose="02020603050405020304"/>
              </a:rPr>
              <a:t>Lack of </a:t>
            </a:r>
            <a:r>
              <a:rPr sz="3200" spc="-5" dirty="0">
                <a:latin typeface="Times New Roman" panose="02020603050405020304"/>
                <a:cs typeface="Times New Roman" panose="02020603050405020304"/>
              </a:rPr>
              <a:t>family</a:t>
            </a:r>
            <a:r>
              <a:rPr sz="3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planning.</a:t>
            </a:r>
          </a:p>
          <a:p>
            <a:pPr marL="355600" indent="-342900">
              <a:lnSpc>
                <a:spcPct val="100000"/>
              </a:lnSpc>
              <a:spcBef>
                <a:spcPts val="2015"/>
              </a:spcBef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sz="3200" dirty="0">
                <a:latin typeface="Times New Roman" panose="02020603050405020304"/>
                <a:cs typeface="Times New Roman" panose="02020603050405020304"/>
              </a:rPr>
              <a:t>Alcohol and tobacco addiction of father</a:t>
            </a:r>
            <a:r>
              <a:rPr sz="3200" spc="-9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.</a:t>
            </a:r>
          </a:p>
          <a:p>
            <a:pPr marL="355600" indent="-342900">
              <a:lnSpc>
                <a:spcPct val="100000"/>
              </a:lnSpc>
              <a:spcBef>
                <a:spcPts val="2020"/>
              </a:spcBef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sz="3200" spc="-5" dirty="0">
                <a:latin typeface="Times New Roman" panose="02020603050405020304"/>
                <a:cs typeface="Times New Roman" panose="02020603050405020304"/>
              </a:rPr>
              <a:t>Domestic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violence due to desire </a:t>
            </a:r>
            <a:r>
              <a:rPr sz="3200" spc="-5" dirty="0">
                <a:latin typeface="Times New Roman" panose="02020603050405020304"/>
                <a:cs typeface="Times New Roman" panose="02020603050405020304"/>
              </a:rPr>
              <a:t>for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a </a:t>
            </a:r>
            <a:r>
              <a:rPr sz="3200" spc="-5" dirty="0">
                <a:latin typeface="Times New Roman" panose="02020603050405020304"/>
                <a:cs typeface="Times New Roman" panose="02020603050405020304"/>
              </a:rPr>
              <a:t>male</a:t>
            </a:r>
            <a:r>
              <a:rPr sz="3200" spc="-10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child</a:t>
            </a:r>
          </a:p>
          <a:p>
            <a:pPr marL="355600" indent="-342900">
              <a:lnSpc>
                <a:spcPct val="100000"/>
              </a:lnSpc>
              <a:spcBef>
                <a:spcPts val="2015"/>
              </a:spcBef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sz="3200" dirty="0">
                <a:latin typeface="Times New Roman" panose="02020603050405020304"/>
                <a:cs typeface="Times New Roman" panose="02020603050405020304"/>
              </a:rPr>
              <a:t>lack of awareness about antinatal</a:t>
            </a:r>
            <a:r>
              <a:rPr sz="3200" spc="-10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care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43356" y="0"/>
            <a:ext cx="8258809" cy="2063750"/>
            <a:chOff x="443356" y="0"/>
            <a:chExt cx="8258809" cy="2063750"/>
          </a:xfrm>
        </p:grpSpPr>
        <p:sp>
          <p:nvSpPr>
            <p:cNvPr id="3" name="object 3"/>
            <p:cNvSpPr/>
            <p:nvPr/>
          </p:nvSpPr>
          <p:spPr>
            <a:xfrm>
              <a:off x="457961" y="761"/>
              <a:ext cx="8229600" cy="1600200"/>
            </a:xfrm>
            <a:custGeom>
              <a:avLst/>
              <a:gdLst/>
              <a:ahLst/>
              <a:cxnLst/>
              <a:rect l="l" t="t" r="r" b="b"/>
              <a:pathLst>
                <a:path w="8229600" h="1600200">
                  <a:moveTo>
                    <a:pt x="8229600" y="0"/>
                  </a:moveTo>
                  <a:lnTo>
                    <a:pt x="0" y="0"/>
                  </a:lnTo>
                  <a:lnTo>
                    <a:pt x="0" y="1600200"/>
                  </a:lnTo>
                  <a:lnTo>
                    <a:pt x="8229600" y="1600200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961" y="761"/>
              <a:ext cx="8229600" cy="1600200"/>
            </a:xfrm>
            <a:custGeom>
              <a:avLst/>
              <a:gdLst/>
              <a:ahLst/>
              <a:cxnLst/>
              <a:rect l="l" t="t" r="r" b="b"/>
              <a:pathLst>
                <a:path w="8229600" h="1600200">
                  <a:moveTo>
                    <a:pt x="0" y="1600200"/>
                  </a:moveTo>
                  <a:lnTo>
                    <a:pt x="8229600" y="1600200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1600200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2168" y="502919"/>
              <a:ext cx="7978140" cy="154686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39552" y="697988"/>
            <a:ext cx="8064896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u="none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CURE AND</a:t>
            </a:r>
            <a:r>
              <a:rPr sz="5400" b="1" u="none" spc="-36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5400" b="1" u="none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REMEDIES</a:t>
            </a:r>
            <a:endParaRPr sz="5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43483" y="1586483"/>
            <a:ext cx="8258809" cy="4555490"/>
            <a:chOff x="443483" y="1586483"/>
            <a:chExt cx="8258809" cy="4555490"/>
          </a:xfrm>
        </p:grpSpPr>
        <p:sp>
          <p:nvSpPr>
            <p:cNvPr id="8" name="object 8"/>
            <p:cNvSpPr/>
            <p:nvPr/>
          </p:nvSpPr>
          <p:spPr>
            <a:xfrm>
              <a:off x="457961" y="1600961"/>
              <a:ext cx="8229600" cy="4526280"/>
            </a:xfrm>
            <a:custGeom>
              <a:avLst/>
              <a:gdLst/>
              <a:ahLst/>
              <a:cxnLst/>
              <a:rect l="l" t="t" r="r" b="b"/>
              <a:pathLst>
                <a:path w="8229600" h="4526280">
                  <a:moveTo>
                    <a:pt x="8229600" y="0"/>
                  </a:moveTo>
                  <a:lnTo>
                    <a:pt x="0" y="0"/>
                  </a:lnTo>
                  <a:lnTo>
                    <a:pt x="0" y="4526280"/>
                  </a:lnTo>
                  <a:lnTo>
                    <a:pt x="8229600" y="4526280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57961" y="1600961"/>
              <a:ext cx="8229600" cy="4526280"/>
            </a:xfrm>
            <a:custGeom>
              <a:avLst/>
              <a:gdLst/>
              <a:ahLst/>
              <a:cxnLst/>
              <a:rect l="l" t="t" r="r" b="b"/>
              <a:pathLst>
                <a:path w="8229600" h="4526280">
                  <a:moveTo>
                    <a:pt x="0" y="4526280"/>
                  </a:moveTo>
                  <a:lnTo>
                    <a:pt x="8229600" y="4526280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4526280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535940" y="1534629"/>
            <a:ext cx="8140516" cy="5018682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775"/>
              </a:spcBef>
              <a:buClr>
                <a:schemeClr val="tx1"/>
              </a:buClr>
              <a:tabLst>
                <a:tab pos="356235" algn="l"/>
              </a:tabLst>
            </a:pPr>
            <a:r>
              <a:rPr lang="en-US" sz="3200" spc="-5" dirty="0" smtClean="0">
                <a:latin typeface="Times New Roman" panose="02020603050405020304"/>
                <a:cs typeface="Times New Roman" panose="02020603050405020304"/>
              </a:rPr>
              <a:t>    </a:t>
            </a:r>
            <a:r>
              <a:rPr lang="en-IN" sz="3200" b="1" spc="-5" dirty="0" smtClean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MEDICAL</a:t>
            </a:r>
            <a:endParaRPr lang="en-IN" sz="3200" b="1" dirty="0" smtClean="0">
              <a:solidFill>
                <a:srgbClr val="FF0000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355600" marR="5080" indent="-343535">
              <a:lnSpc>
                <a:spcPct val="100000"/>
              </a:lnSpc>
              <a:spcBef>
                <a:spcPts val="675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355600" algn="l"/>
                <a:tab pos="356235" algn="l"/>
              </a:tabLst>
            </a:pPr>
            <a:r>
              <a:rPr sz="3200" spc="-5" dirty="0" smtClean="0">
                <a:latin typeface="Times New Roman" panose="02020603050405020304"/>
                <a:cs typeface="Times New Roman" panose="02020603050405020304"/>
              </a:rPr>
              <a:t>treatment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for the </a:t>
            </a:r>
            <a:r>
              <a:rPr sz="3200" spc="-5" dirty="0">
                <a:latin typeface="Times New Roman" panose="02020603050405020304"/>
                <a:cs typeface="Times New Roman" panose="02020603050405020304"/>
              </a:rPr>
              <a:t>current medical conditions of  sughandha and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other </a:t>
            </a:r>
            <a:r>
              <a:rPr sz="3200" spc="-5" dirty="0">
                <a:latin typeface="Times New Roman" panose="02020603050405020304"/>
                <a:cs typeface="Times New Roman" panose="02020603050405020304"/>
              </a:rPr>
              <a:t>family</a:t>
            </a:r>
            <a:r>
              <a:rPr sz="3200" spc="-10" dirty="0">
                <a:latin typeface="Times New Roman" panose="02020603050405020304"/>
                <a:cs typeface="Times New Roman" panose="02020603050405020304"/>
              </a:rPr>
              <a:t> members.</a:t>
            </a:r>
            <a:endParaRPr sz="3200" dirty="0">
              <a:latin typeface="Times New Roman" panose="02020603050405020304"/>
              <a:cs typeface="Times New Roman" panose="02020603050405020304"/>
            </a:endParaRPr>
          </a:p>
          <a:p>
            <a:pPr marL="355600" indent="-343535">
              <a:lnSpc>
                <a:spcPct val="100000"/>
              </a:lnSpc>
              <a:spcBef>
                <a:spcPts val="675"/>
              </a:spcBef>
              <a:buClr>
                <a:schemeClr val="tx1"/>
              </a:buClr>
              <a:tabLst>
                <a:tab pos="356235" algn="l"/>
              </a:tabLst>
            </a:pPr>
            <a:r>
              <a:rPr lang="en-US" sz="3200" spc="-5" dirty="0" smtClean="0">
                <a:latin typeface="Times New Roman" panose="02020603050405020304"/>
                <a:cs typeface="Times New Roman" panose="02020603050405020304"/>
              </a:rPr>
              <a:t>    </a:t>
            </a:r>
            <a:r>
              <a:rPr sz="3200" b="1" spc="-5" dirty="0" smtClean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LIVING</a:t>
            </a:r>
            <a:r>
              <a:rPr sz="3200" b="1" spc="25" dirty="0" smtClean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b="1" spc="-5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CONDITIONS</a:t>
            </a:r>
            <a:endParaRPr sz="3200" b="1" dirty="0">
              <a:solidFill>
                <a:srgbClr val="FF0000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355600" indent="-343535">
              <a:lnSpc>
                <a:spcPct val="100000"/>
              </a:lnSpc>
              <a:spcBef>
                <a:spcPts val="595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355600" algn="l"/>
                <a:tab pos="356235" algn="l"/>
              </a:tabLst>
            </a:pPr>
            <a:r>
              <a:rPr sz="3200" dirty="0">
                <a:latin typeface="Times New Roman" panose="02020603050405020304"/>
                <a:cs typeface="Times New Roman" panose="02020603050405020304"/>
              </a:rPr>
              <a:t>toilet should be constructed.in</a:t>
            </a:r>
            <a:r>
              <a:rPr sz="3200" spc="-10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house.</a:t>
            </a:r>
          </a:p>
          <a:p>
            <a:pPr marL="355600" indent="-343535">
              <a:lnSpc>
                <a:spcPct val="100000"/>
              </a:lnSpc>
              <a:spcBef>
                <a:spcPts val="575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355600" algn="l"/>
                <a:tab pos="356235" algn="l"/>
              </a:tabLst>
            </a:pPr>
            <a:r>
              <a:rPr sz="3200" dirty="0">
                <a:latin typeface="Times New Roman" panose="02020603050405020304"/>
                <a:cs typeface="Times New Roman" panose="02020603050405020304"/>
              </a:rPr>
              <a:t>Correction of </a:t>
            </a:r>
            <a:r>
              <a:rPr sz="3200" spc="-5" dirty="0">
                <a:latin typeface="Times New Roman" panose="02020603050405020304"/>
                <a:cs typeface="Times New Roman" panose="02020603050405020304"/>
              </a:rPr>
              <a:t>ventilation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3200" spc="-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lighting.</a:t>
            </a:r>
          </a:p>
          <a:p>
            <a:pPr marL="355600" indent="-343535">
              <a:lnSpc>
                <a:spcPct val="100000"/>
              </a:lnSpc>
              <a:spcBef>
                <a:spcPts val="575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355600" algn="l"/>
                <a:tab pos="356235" algn="l"/>
              </a:tabLst>
            </a:pPr>
            <a:r>
              <a:rPr sz="3200" dirty="0">
                <a:latin typeface="Times New Roman" panose="02020603050405020304"/>
                <a:cs typeface="Times New Roman" panose="02020603050405020304"/>
              </a:rPr>
              <a:t>General </a:t>
            </a:r>
            <a:r>
              <a:rPr sz="3200" spc="-5" dirty="0">
                <a:latin typeface="Times New Roman" panose="02020603050405020304"/>
                <a:cs typeface="Times New Roman" panose="02020603050405020304"/>
              </a:rPr>
              <a:t>cleanliness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of </a:t>
            </a:r>
            <a:r>
              <a:rPr sz="3200" spc="-5" dirty="0">
                <a:latin typeface="Times New Roman" panose="02020603050405020304"/>
                <a:cs typeface="Times New Roman" panose="02020603050405020304"/>
              </a:rPr>
              <a:t>rooms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should be</a:t>
            </a:r>
            <a:r>
              <a:rPr sz="3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ensured.</a:t>
            </a:r>
          </a:p>
          <a:p>
            <a:pPr marL="477520" indent="-420370">
              <a:lnSpc>
                <a:spcPct val="100000"/>
              </a:lnSpc>
              <a:spcBef>
                <a:spcPts val="58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477520" algn="l"/>
                <a:tab pos="478155" algn="l"/>
              </a:tabLst>
            </a:pPr>
            <a:r>
              <a:rPr sz="3200" dirty="0">
                <a:latin typeface="Times New Roman" panose="02020603050405020304"/>
                <a:cs typeface="Times New Roman" panose="02020603050405020304"/>
              </a:rPr>
              <a:t>correction of</a:t>
            </a:r>
            <a:r>
              <a:rPr sz="32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overcrowding.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43483" y="1586483"/>
            <a:ext cx="8258809" cy="4555490"/>
            <a:chOff x="443483" y="1586483"/>
            <a:chExt cx="8258809" cy="4555490"/>
          </a:xfrm>
        </p:grpSpPr>
        <p:sp>
          <p:nvSpPr>
            <p:cNvPr id="3" name="object 3"/>
            <p:cNvSpPr/>
            <p:nvPr/>
          </p:nvSpPr>
          <p:spPr>
            <a:xfrm>
              <a:off x="457961" y="1600961"/>
              <a:ext cx="8229600" cy="4526280"/>
            </a:xfrm>
            <a:custGeom>
              <a:avLst/>
              <a:gdLst/>
              <a:ahLst/>
              <a:cxnLst/>
              <a:rect l="l" t="t" r="r" b="b"/>
              <a:pathLst>
                <a:path w="8229600" h="4526280">
                  <a:moveTo>
                    <a:pt x="8229600" y="0"/>
                  </a:moveTo>
                  <a:lnTo>
                    <a:pt x="0" y="0"/>
                  </a:lnTo>
                  <a:lnTo>
                    <a:pt x="0" y="4526280"/>
                  </a:lnTo>
                  <a:lnTo>
                    <a:pt x="8229600" y="4526280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961" y="1600961"/>
              <a:ext cx="8229600" cy="4526280"/>
            </a:xfrm>
            <a:custGeom>
              <a:avLst/>
              <a:gdLst/>
              <a:ahLst/>
              <a:cxnLst/>
              <a:rect l="l" t="t" r="r" b="b"/>
              <a:pathLst>
                <a:path w="8229600" h="4526280">
                  <a:moveTo>
                    <a:pt x="0" y="4526280"/>
                  </a:moveTo>
                  <a:lnTo>
                    <a:pt x="8229600" y="4526280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4526280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35940" y="1563282"/>
            <a:ext cx="8140516" cy="4532138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585"/>
              </a:spcBef>
              <a:buFont typeface="Wingdings" pitchFamily="2" charset="2"/>
              <a:buChar char="Ø"/>
              <a:tabLst>
                <a:tab pos="355600" algn="l"/>
                <a:tab pos="356235" algn="l"/>
              </a:tabLst>
            </a:pPr>
            <a:r>
              <a:rPr sz="3200" dirty="0">
                <a:latin typeface="Times New Roman" panose="02020603050405020304"/>
                <a:cs typeface="Times New Roman" panose="02020603050405020304"/>
              </a:rPr>
              <a:t>source of clean water should be</a:t>
            </a:r>
            <a:r>
              <a:rPr sz="3200" spc="-1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ensured.</a:t>
            </a:r>
          </a:p>
          <a:p>
            <a:pPr marL="12700" marR="465455">
              <a:lnSpc>
                <a:spcPct val="120000"/>
              </a:lnSpc>
              <a:buFont typeface="Wingdings" pitchFamily="2" charset="2"/>
              <a:buChar char="Ø"/>
              <a:tabLst>
                <a:tab pos="419100" algn="l"/>
                <a:tab pos="420370" algn="l"/>
              </a:tabLst>
            </a:pPr>
            <a:r>
              <a:rPr sz="3200" dirty="0">
                <a:latin typeface="Times New Roman" panose="02020603050405020304"/>
                <a:cs typeface="Times New Roman" panose="02020603050405020304"/>
              </a:rPr>
              <a:t>storage utensils should be kept</a:t>
            </a:r>
            <a:r>
              <a:rPr sz="3200" spc="-1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covered.  </a:t>
            </a:r>
            <a:r>
              <a:rPr lang="en-US" sz="3200" dirty="0" smtClean="0">
                <a:latin typeface="Times New Roman" panose="02020603050405020304"/>
                <a:cs typeface="Times New Roman" panose="02020603050405020304"/>
              </a:rPr>
              <a:t>         </a:t>
            </a:r>
            <a:r>
              <a:rPr sz="3200" b="1" dirty="0" smtClean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REFUSE </a:t>
            </a:r>
            <a:r>
              <a:rPr sz="3200" b="1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DISPOSAL:-</a:t>
            </a:r>
          </a:p>
          <a:p>
            <a:pPr marL="355600" indent="-343535">
              <a:lnSpc>
                <a:spcPct val="100000"/>
              </a:lnSpc>
              <a:spcBef>
                <a:spcPts val="480"/>
              </a:spcBef>
              <a:buFont typeface="Wingdings" pitchFamily="2" charset="2"/>
              <a:buChar char="Ø"/>
              <a:tabLst>
                <a:tab pos="355600" algn="l"/>
                <a:tab pos="356235" algn="l"/>
              </a:tabLst>
            </a:pPr>
            <a:r>
              <a:rPr sz="3200" dirty="0">
                <a:latin typeface="Times New Roman" panose="02020603050405020304"/>
                <a:cs typeface="Times New Roman" panose="02020603050405020304"/>
              </a:rPr>
              <a:t>Should be disposed </a:t>
            </a:r>
            <a:r>
              <a:rPr sz="3200" spc="-10" dirty="0">
                <a:latin typeface="Times New Roman" panose="02020603050405020304"/>
                <a:cs typeface="Times New Roman" panose="02020603050405020304"/>
              </a:rPr>
              <a:t>off</a:t>
            </a:r>
            <a:r>
              <a:rPr sz="3200" spc="-114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15" dirty="0">
                <a:latin typeface="Times New Roman" panose="02020603050405020304"/>
                <a:cs typeface="Times New Roman" panose="02020603050405020304"/>
              </a:rPr>
              <a:t>properly.</a:t>
            </a:r>
            <a:endParaRPr sz="3200" dirty="0">
              <a:latin typeface="Times New Roman" panose="02020603050405020304"/>
              <a:cs typeface="Times New Roman" panose="02020603050405020304"/>
            </a:endParaRPr>
          </a:p>
          <a:p>
            <a:pPr marL="355600" indent="-343535">
              <a:lnSpc>
                <a:spcPct val="100000"/>
              </a:lnSpc>
              <a:spcBef>
                <a:spcPts val="480"/>
              </a:spcBef>
              <a:buFont typeface="Wingdings" pitchFamily="2" charset="2"/>
              <a:buChar char="Ø"/>
              <a:tabLst>
                <a:tab pos="355600" algn="l"/>
                <a:tab pos="356235" algn="l"/>
              </a:tabLst>
            </a:pPr>
            <a:r>
              <a:rPr sz="3200" dirty="0">
                <a:latin typeface="Times New Roman" panose="02020603050405020304"/>
                <a:cs typeface="Times New Roman" panose="02020603050405020304"/>
              </a:rPr>
              <a:t>Correction of </a:t>
            </a:r>
            <a:r>
              <a:rPr sz="3200" spc="-30" dirty="0">
                <a:latin typeface="Times New Roman" panose="02020603050405020304"/>
                <a:cs typeface="Times New Roman" panose="02020603050405020304"/>
              </a:rPr>
              <a:t>Water</a:t>
            </a:r>
            <a:r>
              <a:rPr sz="3200" spc="-1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logging</a:t>
            </a:r>
          </a:p>
          <a:p>
            <a:pPr marL="12700">
              <a:lnSpc>
                <a:spcPct val="100000"/>
              </a:lnSpc>
              <a:spcBef>
                <a:spcPts val="485"/>
              </a:spcBef>
            </a:pPr>
            <a:r>
              <a:rPr lang="en-US" sz="3200" dirty="0" smtClean="0">
                <a:latin typeface="Times New Roman" panose="02020603050405020304"/>
                <a:cs typeface="Times New Roman" panose="02020603050405020304"/>
              </a:rPr>
              <a:t>     </a:t>
            </a:r>
            <a:r>
              <a:rPr sz="3200" b="1" dirty="0" smtClean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PERSONEL</a:t>
            </a:r>
            <a:r>
              <a:rPr sz="3200" b="1" spc="-85" dirty="0" smtClean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b="1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HYGEINE</a:t>
            </a:r>
          </a:p>
          <a:p>
            <a:pPr marL="355600" indent="-343535">
              <a:lnSpc>
                <a:spcPct val="100000"/>
              </a:lnSpc>
              <a:spcBef>
                <a:spcPts val="480"/>
              </a:spcBef>
              <a:buFont typeface="Wingdings" pitchFamily="2" charset="2"/>
              <a:buChar char="Ø"/>
              <a:tabLst>
                <a:tab pos="355600" algn="l"/>
                <a:tab pos="356235" algn="l"/>
              </a:tabLst>
            </a:pPr>
            <a:r>
              <a:rPr sz="3200" dirty="0">
                <a:latin typeface="Times New Roman" panose="02020603050405020304"/>
                <a:cs typeface="Times New Roman" panose="02020603050405020304"/>
              </a:rPr>
              <a:t>Proper </a:t>
            </a:r>
            <a:r>
              <a:rPr sz="3200" spc="-5" dirty="0">
                <a:latin typeface="Times New Roman" panose="02020603050405020304"/>
                <a:cs typeface="Times New Roman" panose="02020603050405020304"/>
              </a:rPr>
              <a:t>cutting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3200" spc="-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nails</a:t>
            </a:r>
          </a:p>
          <a:p>
            <a:pPr marL="355600" indent="-343535">
              <a:lnSpc>
                <a:spcPct val="100000"/>
              </a:lnSpc>
              <a:spcBef>
                <a:spcPts val="480"/>
              </a:spcBef>
              <a:buFont typeface="Wingdings" pitchFamily="2" charset="2"/>
              <a:buChar char="Ø"/>
              <a:tabLst>
                <a:tab pos="355600" algn="l"/>
                <a:tab pos="356235" algn="l"/>
              </a:tabLst>
            </a:pPr>
            <a:r>
              <a:rPr sz="3200" dirty="0">
                <a:latin typeface="Times New Roman" panose="02020603050405020304"/>
                <a:cs typeface="Times New Roman" panose="02020603050405020304"/>
              </a:rPr>
              <a:t>Hand washing practices: should be</a:t>
            </a:r>
            <a:r>
              <a:rPr sz="3200" spc="-1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followed.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43483" y="1586483"/>
            <a:ext cx="8258809" cy="4555490"/>
            <a:chOff x="443483" y="1586483"/>
            <a:chExt cx="8258809" cy="4555490"/>
          </a:xfrm>
        </p:grpSpPr>
        <p:sp>
          <p:nvSpPr>
            <p:cNvPr id="3" name="object 3"/>
            <p:cNvSpPr/>
            <p:nvPr/>
          </p:nvSpPr>
          <p:spPr>
            <a:xfrm>
              <a:off x="457961" y="1600961"/>
              <a:ext cx="8229600" cy="4526280"/>
            </a:xfrm>
            <a:custGeom>
              <a:avLst/>
              <a:gdLst/>
              <a:ahLst/>
              <a:cxnLst/>
              <a:rect l="l" t="t" r="r" b="b"/>
              <a:pathLst>
                <a:path w="8229600" h="4526280">
                  <a:moveTo>
                    <a:pt x="8229600" y="0"/>
                  </a:moveTo>
                  <a:lnTo>
                    <a:pt x="0" y="0"/>
                  </a:lnTo>
                  <a:lnTo>
                    <a:pt x="0" y="4526280"/>
                  </a:lnTo>
                  <a:lnTo>
                    <a:pt x="8229600" y="4526280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961" y="1600961"/>
              <a:ext cx="8229600" cy="4526280"/>
            </a:xfrm>
            <a:custGeom>
              <a:avLst/>
              <a:gdLst/>
              <a:ahLst/>
              <a:cxnLst/>
              <a:rect l="l" t="t" r="r" b="b"/>
              <a:pathLst>
                <a:path w="8229600" h="4526280">
                  <a:moveTo>
                    <a:pt x="0" y="4526280"/>
                  </a:moveTo>
                  <a:lnTo>
                    <a:pt x="8229600" y="4526280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4526280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81659" y="1731884"/>
            <a:ext cx="7878773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u="none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SOCIAL AND</a:t>
            </a:r>
            <a:r>
              <a:rPr sz="3200" b="1" u="none" spc="-28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b="1" u="none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REPRODUCTIVE</a:t>
            </a:r>
            <a:endParaRPr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5940" y="2271373"/>
            <a:ext cx="8212524" cy="37260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3535">
              <a:lnSpc>
                <a:spcPct val="150000"/>
              </a:lnSpc>
              <a:spcBef>
                <a:spcPts val="95"/>
              </a:spcBef>
              <a:buFont typeface="Wingdings" pitchFamily="2" charset="2"/>
              <a:buChar char="Ø"/>
              <a:tabLst>
                <a:tab pos="355600" algn="l"/>
                <a:tab pos="356235" algn="l"/>
              </a:tabLst>
            </a:pPr>
            <a:r>
              <a:rPr sz="3200" spc="-5" dirty="0">
                <a:latin typeface="Times New Roman" panose="02020603050405020304"/>
                <a:cs typeface="Times New Roman" panose="02020603050405020304"/>
              </a:rPr>
              <a:t>family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planning should be ensured,if not proper</a:t>
            </a:r>
            <a:r>
              <a:rPr sz="3200" dirty="0">
                <a:solidFill>
                  <a:srgbClr val="3399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u="heavy" spc="-5" dirty="0">
                <a:solidFill>
                  <a:srgbClr val="3399FF"/>
                </a:solidFill>
                <a:uFill>
                  <a:solidFill>
                    <a:srgbClr val="3399FF"/>
                  </a:solidFill>
                </a:uFill>
                <a:latin typeface="Times New Roman" panose="02020603050405020304"/>
                <a:cs typeface="Times New Roman" panose="02020603050405020304"/>
              </a:rPr>
              <a:t>ANC</a:t>
            </a:r>
            <a:r>
              <a:rPr sz="3200" spc="-245" dirty="0">
                <a:solidFill>
                  <a:srgbClr val="3399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should  be ensured in subsequent</a:t>
            </a:r>
            <a:r>
              <a:rPr sz="3200" spc="-50" dirty="0">
                <a:solidFill>
                  <a:srgbClr val="3399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u="heavy" spc="-15" dirty="0">
                <a:solidFill>
                  <a:srgbClr val="3399FF"/>
                </a:solidFill>
                <a:uFill>
                  <a:solidFill>
                    <a:srgbClr val="3399FF"/>
                  </a:solidFill>
                </a:uFill>
                <a:latin typeface="Times New Roman" panose="02020603050405020304"/>
                <a:cs typeface="Times New Roman" panose="02020603050405020304"/>
              </a:rPr>
              <a:t>pregnancy</a:t>
            </a:r>
            <a:r>
              <a:rPr sz="3200" spc="-15" dirty="0">
                <a:latin typeface="Times New Roman" panose="02020603050405020304"/>
                <a:cs typeface="Times New Roman" panose="02020603050405020304"/>
              </a:rPr>
              <a:t>.</a:t>
            </a:r>
            <a:endParaRPr sz="3200" dirty="0">
              <a:latin typeface="Times New Roman" panose="02020603050405020304"/>
              <a:cs typeface="Times New Roman" panose="02020603050405020304"/>
            </a:endParaRPr>
          </a:p>
          <a:p>
            <a:pPr marL="355600" indent="-343535">
              <a:lnSpc>
                <a:spcPct val="100000"/>
              </a:lnSpc>
              <a:spcBef>
                <a:spcPts val="2020"/>
              </a:spcBef>
              <a:buFont typeface="Wingdings" pitchFamily="2" charset="2"/>
              <a:buChar char="Ø"/>
              <a:tabLst>
                <a:tab pos="355600" algn="l"/>
                <a:tab pos="356235" algn="l"/>
              </a:tabLst>
            </a:pPr>
            <a:r>
              <a:rPr sz="3200" spc="-5" dirty="0">
                <a:latin typeface="Times New Roman" panose="02020603050405020304"/>
                <a:cs typeface="Times New Roman" panose="02020603050405020304"/>
              </a:rPr>
              <a:t>De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addiction of father</a:t>
            </a:r>
            <a:r>
              <a:rPr sz="3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.</a:t>
            </a:r>
          </a:p>
          <a:p>
            <a:pPr marL="355600" indent="-343535">
              <a:lnSpc>
                <a:spcPct val="100000"/>
              </a:lnSpc>
              <a:spcBef>
                <a:spcPts val="2015"/>
              </a:spcBef>
              <a:buFont typeface="Wingdings" pitchFamily="2" charset="2"/>
              <a:buChar char="Ø"/>
              <a:tabLst>
                <a:tab pos="355600" algn="l"/>
                <a:tab pos="356235" algn="l"/>
                <a:tab pos="1979930" algn="l"/>
              </a:tabLst>
            </a:pPr>
            <a:r>
              <a:rPr sz="3200" dirty="0">
                <a:latin typeface="Times New Roman" panose="02020603050405020304"/>
                <a:cs typeface="Times New Roman" panose="02020603050405020304"/>
              </a:rPr>
              <a:t>Counselling	about desire of a </a:t>
            </a:r>
            <a:r>
              <a:rPr sz="3200" spc="-5" dirty="0">
                <a:latin typeface="Times New Roman" panose="02020603050405020304"/>
                <a:cs typeface="Times New Roman" panose="02020603050405020304"/>
              </a:rPr>
              <a:t>male</a:t>
            </a:r>
            <a:r>
              <a:rPr sz="32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child.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93492" y="502919"/>
            <a:ext cx="3553967" cy="154686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339752" y="697988"/>
            <a:ext cx="4680520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sz="5400" b="1" u="none" spc="-4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TRAIL</a:t>
            </a:r>
            <a:r>
              <a:rPr lang="en-IN" sz="5400" b="1" u="none" spc="-8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5400" b="1" u="none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SIGN</a:t>
            </a:r>
            <a:endParaRPr lang="en-IN" sz="5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1625549"/>
            <a:ext cx="7843520" cy="19825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 algn="just">
              <a:lnSpc>
                <a:spcPct val="100000"/>
              </a:lnSpc>
              <a:spcBef>
                <a:spcPts val="100"/>
              </a:spcBef>
              <a:buClr>
                <a:srgbClr val="7E7E7E"/>
              </a:buClr>
              <a:buFont typeface="Wingdings" pitchFamily="2" charset="2"/>
              <a:buChar char="Ø"/>
              <a:tabLst>
                <a:tab pos="356235" algn="l"/>
              </a:tabLst>
            </a:pPr>
            <a:r>
              <a:rPr sz="3200" u="heavy" dirty="0">
                <a:solidFill>
                  <a:srgbClr val="3399FF"/>
                </a:solidFill>
                <a:uFill>
                  <a:solidFill>
                    <a:srgbClr val="3399FF"/>
                  </a:solidFill>
                </a:uFill>
                <a:latin typeface="Times New Roman" pitchFamily="18" charset="0"/>
                <a:cs typeface="Times New Roman" pitchFamily="18" charset="0"/>
              </a:rPr>
              <a:t>In a </a:t>
            </a:r>
            <a:r>
              <a:rPr sz="3200" u="heavy" spc="-5" dirty="0">
                <a:solidFill>
                  <a:srgbClr val="3399FF"/>
                </a:solidFill>
                <a:uFill>
                  <a:solidFill>
                    <a:srgbClr val="3399FF"/>
                  </a:solidFill>
                </a:uFill>
                <a:latin typeface="Times New Roman" pitchFamily="18" charset="0"/>
                <a:cs typeface="Times New Roman" pitchFamily="18" charset="0"/>
              </a:rPr>
              <a:t>child with </a:t>
            </a:r>
            <a:r>
              <a:rPr sz="3200" u="heavy" dirty="0">
                <a:solidFill>
                  <a:srgbClr val="3399FF"/>
                </a:solidFill>
                <a:uFill>
                  <a:solidFill>
                    <a:srgbClr val="3399FF"/>
                  </a:solidFill>
                </a:uFill>
                <a:latin typeface="Times New Roman" pitchFamily="18" charset="0"/>
                <a:cs typeface="Times New Roman" pitchFamily="18" charset="0"/>
              </a:rPr>
              <a:t>marked </a:t>
            </a:r>
            <a:r>
              <a:rPr sz="3200" u="heavy" spc="-5" dirty="0">
                <a:solidFill>
                  <a:srgbClr val="3399FF"/>
                </a:solidFill>
                <a:uFill>
                  <a:solidFill>
                    <a:srgbClr val="3399FF"/>
                  </a:solidFill>
                </a:uFill>
                <a:latin typeface="Times New Roman" pitchFamily="18" charset="0"/>
                <a:cs typeface="Times New Roman" pitchFamily="18" charset="0"/>
              </a:rPr>
              <a:t>tracheal displacement ,clavicular </a:t>
            </a:r>
            <a:r>
              <a:rPr sz="3200" spc="-5" dirty="0">
                <a:solidFill>
                  <a:srgbClr val="3399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u="heavy" spc="-5" dirty="0">
                <a:solidFill>
                  <a:srgbClr val="3399FF"/>
                </a:solidFill>
                <a:uFill>
                  <a:solidFill>
                    <a:srgbClr val="3399FF"/>
                  </a:solidFill>
                </a:uFill>
                <a:latin typeface="Times New Roman" pitchFamily="18" charset="0"/>
                <a:cs typeface="Times New Roman" pitchFamily="18" charset="0"/>
              </a:rPr>
              <a:t>head </a:t>
            </a:r>
            <a:r>
              <a:rPr sz="3200" u="heavy" dirty="0">
                <a:solidFill>
                  <a:srgbClr val="3399FF"/>
                </a:solidFill>
                <a:uFill>
                  <a:solidFill>
                    <a:srgbClr val="3399FF"/>
                  </a:solidFill>
                </a:uFill>
                <a:latin typeface="Times New Roman" pitchFamily="18" charset="0"/>
                <a:cs typeface="Times New Roman" pitchFamily="18" charset="0"/>
              </a:rPr>
              <a:t>of </a:t>
            </a:r>
            <a:r>
              <a:rPr sz="3200" u="heavy" spc="-5" dirty="0">
                <a:solidFill>
                  <a:srgbClr val="3399FF"/>
                </a:solidFill>
                <a:uFill>
                  <a:solidFill>
                    <a:srgbClr val="3399FF"/>
                  </a:solidFill>
                </a:u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3200" u="heavy" dirty="0">
                <a:solidFill>
                  <a:srgbClr val="3399FF"/>
                </a:solidFill>
                <a:uFill>
                  <a:solidFill>
                    <a:srgbClr val="3399FF"/>
                  </a:solidFill>
                </a:uFill>
                <a:latin typeface="Times New Roman" pitchFamily="18" charset="0"/>
                <a:cs typeface="Times New Roman" pitchFamily="18" charset="0"/>
              </a:rPr>
              <a:t>sternomastoid </a:t>
            </a:r>
            <a:r>
              <a:rPr sz="3200" u="heavy" spc="-5" dirty="0">
                <a:solidFill>
                  <a:srgbClr val="3399FF"/>
                </a:solidFill>
                <a:uFill>
                  <a:solidFill>
                    <a:srgbClr val="3399FF"/>
                  </a:solidFill>
                </a:uFill>
                <a:latin typeface="Times New Roman" pitchFamily="18" charset="0"/>
                <a:cs typeface="Times New Roman" pitchFamily="18" charset="0"/>
              </a:rPr>
              <a:t>muscle is pushed forward as </a:t>
            </a:r>
            <a:r>
              <a:rPr sz="3200" spc="-5" dirty="0">
                <a:solidFill>
                  <a:srgbClr val="3399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u="heavy" spc="-5" dirty="0">
                <a:solidFill>
                  <a:srgbClr val="3399FF"/>
                </a:solidFill>
                <a:uFill>
                  <a:solidFill>
                    <a:srgbClr val="3399FF"/>
                  </a:solidFill>
                </a:uFill>
                <a:latin typeface="Times New Roman" pitchFamily="18" charset="0"/>
                <a:cs typeface="Times New Roman" pitchFamily="18" charset="0"/>
              </a:rPr>
              <a:t>a visible swelling on the displaced</a:t>
            </a:r>
            <a:r>
              <a:rPr sz="3200" u="heavy" spc="105" dirty="0">
                <a:solidFill>
                  <a:srgbClr val="3399FF"/>
                </a:solidFill>
                <a:uFill>
                  <a:solidFill>
                    <a:srgbClr val="3399FF"/>
                  </a:solidFill>
                </a:u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u="heavy" spc="-5" dirty="0">
                <a:solidFill>
                  <a:srgbClr val="3399FF"/>
                </a:solidFill>
                <a:uFill>
                  <a:solidFill>
                    <a:srgbClr val="3399FF"/>
                  </a:solidFill>
                </a:uFill>
                <a:latin typeface="Times New Roman" pitchFamily="18" charset="0"/>
                <a:cs typeface="Times New Roman" pitchFamily="18" charset="0"/>
              </a:rPr>
              <a:t>side.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5616" y="188640"/>
            <a:ext cx="8028384" cy="129614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0" y="-429077"/>
            <a:ext cx="8270518" cy="20441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b="1" dirty="0" smtClean="0">
                <a:solidFill>
                  <a:srgbClr val="FF0000"/>
                </a:solidFill>
                <a:uFill>
                  <a:solidFill>
                    <a:srgbClr val="3399FF"/>
                  </a:solidFill>
                </a:u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IN" b="1" dirty="0" smtClean="0">
                <a:solidFill>
                  <a:srgbClr val="FF0000"/>
                </a:solidFill>
                <a:uFill>
                  <a:solidFill>
                    <a:srgbClr val="3399FF"/>
                  </a:solidFill>
                </a:uFill>
                <a:latin typeface="Times New Roman" pitchFamily="18" charset="0"/>
                <a:cs typeface="Times New Roman" pitchFamily="18" charset="0"/>
              </a:rPr>
            </a:br>
            <a:r>
              <a:rPr lang="en-IN" b="1" dirty="0" smtClean="0">
                <a:solidFill>
                  <a:srgbClr val="FF0000"/>
                </a:solidFill>
                <a:uFill>
                  <a:solidFill>
                    <a:srgbClr val="3399FF"/>
                  </a:solidFill>
                </a:uFill>
                <a:latin typeface="Times New Roman" pitchFamily="18" charset="0"/>
                <a:cs typeface="Times New Roman" pitchFamily="18" charset="0"/>
              </a:rPr>
              <a:t>HEAD CIRCUMFERENCE TO</a:t>
            </a:r>
            <a:r>
              <a:rPr lang="en-IN" b="1" spc="-75" dirty="0" smtClean="0">
                <a:solidFill>
                  <a:srgbClr val="FF0000"/>
                </a:solidFill>
                <a:uFill>
                  <a:solidFill>
                    <a:srgbClr val="3399FF"/>
                  </a:solidFill>
                </a:u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dirty="0" smtClean="0">
                <a:solidFill>
                  <a:srgbClr val="FF0000"/>
                </a:solidFill>
                <a:uFill>
                  <a:solidFill>
                    <a:srgbClr val="3399FF"/>
                  </a:solidFill>
                </a:uFill>
                <a:latin typeface="Times New Roman" pitchFamily="18" charset="0"/>
                <a:cs typeface="Times New Roman" pitchFamily="18" charset="0"/>
              </a:rPr>
              <a:t>AGE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0580" y="708659"/>
            <a:ext cx="7479792" cy="140208"/>
          </a:xfrm>
          <a:prstGeom prst="rect">
            <a:avLst/>
          </a:prstGeom>
        </p:spPr>
      </p:pic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450850" y="1593850"/>
          <a:ext cx="8229600" cy="32346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14800"/>
                <a:gridCol w="4114800"/>
              </a:tblGrid>
              <a:tr h="37083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400" b="1" spc="-5" dirty="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Age</a:t>
                      </a:r>
                      <a:endParaRPr sz="2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F76B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400" b="1" spc="-5" dirty="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Circumference </a:t>
                      </a:r>
                      <a:r>
                        <a:rPr sz="2400" b="1" dirty="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(in</a:t>
                      </a:r>
                      <a:r>
                        <a:rPr sz="2400" b="1" spc="-15" dirty="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2400" b="1" spc="-5" dirty="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cms)</a:t>
                      </a:r>
                      <a:endParaRPr sz="2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F76B4"/>
                    </a:solidFill>
                  </a:tcPr>
                </a:tc>
              </a:tr>
              <a:tr h="37083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400" u="sng" dirty="0">
                          <a:solidFill>
                            <a:srgbClr val="3399FF"/>
                          </a:solidFill>
                          <a:uFill>
                            <a:solidFill>
                              <a:srgbClr val="3399FF"/>
                            </a:solidFill>
                          </a:uFill>
                          <a:latin typeface="Times New Roman" panose="02020603050405020304"/>
                          <a:cs typeface="Times New Roman" panose="02020603050405020304"/>
                        </a:rPr>
                        <a:t>1</a:t>
                      </a:r>
                      <a:r>
                        <a:rPr sz="2400" u="sng" spc="-15" dirty="0">
                          <a:solidFill>
                            <a:srgbClr val="3399FF"/>
                          </a:solidFill>
                          <a:uFill>
                            <a:solidFill>
                              <a:srgbClr val="3399FF"/>
                            </a:solidFill>
                          </a:uFill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2400" u="sng" spc="-5" dirty="0">
                          <a:solidFill>
                            <a:srgbClr val="3399FF"/>
                          </a:solidFill>
                          <a:uFill>
                            <a:solidFill>
                              <a:srgbClr val="3399FF"/>
                            </a:solidFill>
                          </a:uFill>
                          <a:latin typeface="Times New Roman" panose="02020603050405020304"/>
                          <a:cs typeface="Times New Roman" panose="02020603050405020304"/>
                        </a:rPr>
                        <a:t>month</a:t>
                      </a:r>
                      <a:endParaRPr sz="2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5E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400" dirty="0">
                          <a:latin typeface="Times New Roman" panose="02020603050405020304"/>
                          <a:cs typeface="Times New Roman" panose="02020603050405020304"/>
                        </a:rPr>
                        <a:t>32-35.5</a:t>
                      </a:r>
                      <a:endParaRPr sz="2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5E4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spc="-5" dirty="0">
                          <a:latin typeface="Times New Roman" panose="02020603050405020304"/>
                          <a:cs typeface="Times New Roman" panose="02020603050405020304"/>
                        </a:rPr>
                        <a:t>6month</a:t>
                      </a:r>
                      <a:endParaRPr sz="2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dirty="0">
                          <a:latin typeface="Times New Roman" panose="02020603050405020304"/>
                          <a:cs typeface="Times New Roman" panose="02020603050405020304"/>
                        </a:rPr>
                        <a:t>40-43.5</a:t>
                      </a:r>
                      <a:endParaRPr sz="2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</a:tr>
              <a:tr h="37083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spc="5" dirty="0">
                          <a:latin typeface="Times New Roman" panose="02020603050405020304"/>
                          <a:cs typeface="Times New Roman" panose="02020603050405020304"/>
                        </a:rPr>
                        <a:t>1year</a:t>
                      </a:r>
                      <a:endParaRPr sz="2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5E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dirty="0">
                          <a:latin typeface="Times New Roman" panose="02020603050405020304"/>
                          <a:cs typeface="Times New Roman" panose="02020603050405020304"/>
                        </a:rPr>
                        <a:t>43.5-46.5</a:t>
                      </a:r>
                      <a:endParaRPr sz="2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5E4"/>
                    </a:solidFill>
                  </a:tcPr>
                </a:tc>
              </a:tr>
              <a:tr h="37083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spc="5" dirty="0">
                          <a:latin typeface="Times New Roman" panose="02020603050405020304"/>
                          <a:cs typeface="Times New Roman" panose="02020603050405020304"/>
                        </a:rPr>
                        <a:t>2year</a:t>
                      </a:r>
                      <a:endParaRPr sz="2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dirty="0">
                          <a:latin typeface="Times New Roman" panose="02020603050405020304"/>
                          <a:cs typeface="Times New Roman" panose="02020603050405020304"/>
                        </a:rPr>
                        <a:t>45.5-49.5</a:t>
                      </a:r>
                      <a:endParaRPr sz="2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</a:tr>
              <a:tr h="37083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spc="5" dirty="0">
                          <a:latin typeface="Times New Roman" panose="02020603050405020304"/>
                          <a:cs typeface="Times New Roman" panose="02020603050405020304"/>
                        </a:rPr>
                        <a:t>3year</a:t>
                      </a:r>
                      <a:endParaRPr sz="2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5E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dirty="0">
                          <a:latin typeface="Times New Roman" panose="02020603050405020304"/>
                          <a:cs typeface="Times New Roman" panose="02020603050405020304"/>
                        </a:rPr>
                        <a:t>46.8-5</a:t>
                      </a:r>
                      <a:endParaRPr sz="2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5E4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spc="5" dirty="0">
                          <a:latin typeface="Times New Roman" panose="02020603050405020304"/>
                          <a:cs typeface="Times New Roman" panose="02020603050405020304"/>
                        </a:rPr>
                        <a:t>4year</a:t>
                      </a:r>
                      <a:endParaRPr sz="2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dirty="0">
                          <a:latin typeface="Times New Roman" panose="02020603050405020304"/>
                          <a:cs typeface="Times New Roman" panose="02020603050405020304"/>
                        </a:rPr>
                        <a:t>47.5-50.5</a:t>
                      </a:r>
                      <a:endParaRPr sz="2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</a:tr>
              <a:tr h="37083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spc="5" dirty="0">
                          <a:latin typeface="Times New Roman" panose="02020603050405020304"/>
                          <a:cs typeface="Times New Roman" panose="02020603050405020304"/>
                        </a:rPr>
                        <a:t>5year</a:t>
                      </a:r>
                      <a:endParaRPr sz="2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5E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u="sng" dirty="0">
                          <a:solidFill>
                            <a:srgbClr val="3399FF"/>
                          </a:solidFill>
                          <a:uFill>
                            <a:solidFill>
                              <a:srgbClr val="3399FF"/>
                            </a:solidFill>
                          </a:uFill>
                          <a:latin typeface="Times New Roman" panose="02020603050405020304"/>
                          <a:cs typeface="Times New Roman" panose="02020603050405020304"/>
                        </a:rPr>
                        <a:t>48.1-51.5</a:t>
                      </a:r>
                      <a:endParaRPr sz="2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5E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1565</Words>
  <Application>Microsoft Office PowerPoint</Application>
  <PresentationFormat>On-screen Show (4:3)</PresentationFormat>
  <Paragraphs>483</Paragraphs>
  <Slides>54</Slides>
  <Notes>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6" baseType="lpstr">
      <vt:lpstr>Office Theme</vt:lpstr>
      <vt:lpstr>Document</vt:lpstr>
      <vt:lpstr>Slide 1</vt:lpstr>
      <vt:lpstr>LEARNING OBJECTIVES </vt:lpstr>
      <vt:lpstr>FAMILY BIODATA (HOUSE NO – 137) </vt:lpstr>
      <vt:lpstr>Salient Features </vt:lpstr>
      <vt:lpstr>Slide 5</vt:lpstr>
      <vt:lpstr>INDEX CASE UNDER 5</vt:lpstr>
      <vt:lpstr>NUTRITIONAL ASSESSMENT</vt:lpstr>
      <vt:lpstr>DIETARY SURVEY</vt:lpstr>
      <vt:lpstr>DIETARY SURVEY</vt:lpstr>
      <vt:lpstr>ASSESSMENT OF NUTRITIONAL STATUS ANTHROPOMETRY</vt:lpstr>
      <vt:lpstr>WEIGHT </vt:lpstr>
      <vt:lpstr>Slide 12</vt:lpstr>
      <vt:lpstr>Slide 13</vt:lpstr>
      <vt:lpstr>WEIGHT GAIN</vt:lpstr>
      <vt:lpstr>NEW WHO GROWTH CHART </vt:lpstr>
      <vt:lpstr>CHIEF COMPLAINTS</vt:lpstr>
      <vt:lpstr>HISTORY OF PRESENT ILLNESS -  COUGH</vt:lpstr>
      <vt:lpstr>HISTORY OF PRESENT ILLNESS -  COUGH</vt:lpstr>
      <vt:lpstr>HISTORY OF PRESENT ILLNESS cont.</vt:lpstr>
      <vt:lpstr>PAST HISTORY</vt:lpstr>
      <vt:lpstr>PERINATAL  HISTORY</vt:lpstr>
      <vt:lpstr>PERINATAL  HISTORY</vt:lpstr>
      <vt:lpstr>DEVELOPMENTAL</vt:lpstr>
      <vt:lpstr>GROSS MOTOR MILESTONES</vt:lpstr>
      <vt:lpstr>FINE MOTOR MILESTONE</vt:lpstr>
      <vt:lpstr>SOCIAL AND ADAPTIVE  MILESTONES</vt:lpstr>
      <vt:lpstr>DIETARY HISTORY</vt:lpstr>
      <vt:lpstr>DIETARY HISTORY CONT….</vt:lpstr>
      <vt:lpstr>DIETARY PLAN</vt:lpstr>
      <vt:lpstr>FAMILY HISTORY</vt:lpstr>
      <vt:lpstr>Slide 31</vt:lpstr>
      <vt:lpstr>Slide 32</vt:lpstr>
      <vt:lpstr>Slide 33</vt:lpstr>
      <vt:lpstr>FAMILY HISTORY</vt:lpstr>
      <vt:lpstr>PERSONAL HISTORY</vt:lpstr>
      <vt:lpstr>GENERAL APPEARANCE(SUBJECTIVE)</vt:lpstr>
      <vt:lpstr>GENERAL  EXAMINATION</vt:lpstr>
      <vt:lpstr>REPIRATORY SYSTEM</vt:lpstr>
      <vt:lpstr>Palpation</vt:lpstr>
      <vt:lpstr>Percussion</vt:lpstr>
      <vt:lpstr>Auscultation</vt:lpstr>
      <vt:lpstr>SYSTEMIC EXAMINATION</vt:lpstr>
      <vt:lpstr> ANTHROPOMETRIC ASSESSMENT</vt:lpstr>
      <vt:lpstr>ANTHROPOMETRIC ASSESSMENT</vt:lpstr>
      <vt:lpstr>DIAGNOSIS</vt:lpstr>
      <vt:lpstr>CONCLUSION</vt:lpstr>
      <vt:lpstr>Slide 47</vt:lpstr>
      <vt:lpstr>Slide 48</vt:lpstr>
      <vt:lpstr>Slide 49</vt:lpstr>
      <vt:lpstr>CURE AND REMEDIES</vt:lpstr>
      <vt:lpstr>Slide 51</vt:lpstr>
      <vt:lpstr>SOCIAL AND REPRODUCTIVE</vt:lpstr>
      <vt:lpstr>TRAIL SIGN</vt:lpstr>
      <vt:lpstr> HEAD CIRCUMFERENCE TO AGE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Dr.Ajay Agarwal</dc:creator>
  <cp:lastModifiedBy>Dr.Ajay Agarwal</cp:lastModifiedBy>
  <cp:revision>9</cp:revision>
  <dcterms:created xsi:type="dcterms:W3CDTF">2020-07-08T09:46:47Z</dcterms:created>
  <dcterms:modified xsi:type="dcterms:W3CDTF">2020-07-10T04:50:16Z</dcterms:modified>
</cp:coreProperties>
</file>