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7" r:id="rId19"/>
    <p:sldId id="273" r:id="rId20"/>
    <p:sldId id="274" r:id="rId21"/>
    <p:sldId id="275"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B9EF5B-EFCB-4F57-8BFB-DE66036C0486}" type="datetimeFigureOut">
              <a:rPr lang="en-IN" smtClean="0"/>
              <a:t>17-01-2023</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6F292D-C1AA-4774-9B61-3C001221BECC}"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AE2EEF3-97BA-4B4C-B501-0185223445BF}" type="slidenum">
              <a:rPr lang="en-IN" smtClean="0"/>
              <a:pPr/>
              <a:t>8</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0C171B6-4139-4A17-A9CF-5472266EE10F}" type="datetimeFigureOut">
              <a:rPr lang="en-IN" smtClean="0"/>
              <a:t>17-01-2023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E62F6D3-2089-4920-B076-63AEE57EC634}" type="slidenum">
              <a:rPr lang="en-IN" smtClean="0"/>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171B6-4139-4A17-A9CF-5472266EE10F}" type="datetimeFigureOut">
              <a:rPr lang="en-IN" smtClean="0"/>
              <a:t>17-01-2023</a:t>
            </a:fld>
            <a:endParaRPr lang="en-IN"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62F6D3-2089-4920-B076-63AEE57EC634}" type="slidenum">
              <a:rPr lang="en-IN" smtClean="0"/>
              <a:t>‹#›</a:t>
            </a:fld>
            <a:endParaRPr lang="en-I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latin typeface="Times New Roman" pitchFamily="18" charset="0"/>
                <a:cs typeface="Times New Roman" pitchFamily="18" charset="0"/>
              </a:rPr>
              <a:t>INDEX CASE OF GERIATRICS</a:t>
            </a:r>
            <a:endParaRPr lang="en-IN"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lvl="0">
              <a:buFont typeface="Wingdings" pitchFamily="2" charset="2"/>
              <a:buChar char="Ø"/>
            </a:pPr>
            <a:r>
              <a:rPr lang="en-IN" dirty="0" smtClean="0">
                <a:latin typeface="Times New Roman" pitchFamily="18" charset="0"/>
                <a:cs typeface="Times New Roman" pitchFamily="18" charset="0"/>
              </a:rPr>
              <a:t>Name of investigator</a:t>
            </a:r>
          </a:p>
          <a:p>
            <a:pPr lvl="0">
              <a:buFont typeface="Wingdings" pitchFamily="2" charset="2"/>
              <a:buChar char="Ø"/>
            </a:pPr>
            <a:r>
              <a:rPr lang="en-IN" dirty="0" smtClean="0">
                <a:latin typeface="Times New Roman" pitchFamily="18" charset="0"/>
                <a:cs typeface="Times New Roman" pitchFamily="18" charset="0"/>
              </a:rPr>
              <a:t>Date of investigation</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lnSpcReduction="10000"/>
          </a:bodyPr>
          <a:lstStyle/>
          <a:p>
            <a:pPr lvl="0" algn="ctr">
              <a:buNone/>
            </a:pPr>
            <a:r>
              <a:rPr lang="en-IN" b="1" dirty="0" smtClean="0">
                <a:solidFill>
                  <a:srgbClr val="FF0000"/>
                </a:solidFill>
                <a:latin typeface="Times New Roman" pitchFamily="18" charset="0"/>
                <a:cs typeface="Times New Roman" pitchFamily="18" charset="0"/>
              </a:rPr>
              <a:t>GENERAL </a:t>
            </a:r>
            <a:r>
              <a:rPr lang="en-IN" b="1" dirty="0">
                <a:solidFill>
                  <a:srgbClr val="FF0000"/>
                </a:solidFill>
                <a:latin typeface="Times New Roman" pitchFamily="18" charset="0"/>
                <a:cs typeface="Times New Roman" pitchFamily="18" charset="0"/>
              </a:rPr>
              <a:t>INFORMATION</a:t>
            </a:r>
            <a:endParaRPr lang="en-IN" dirty="0">
              <a:solidFill>
                <a:srgbClr val="FF0000"/>
              </a:solidFill>
              <a:latin typeface="Times New Roman" pitchFamily="18" charset="0"/>
              <a:cs typeface="Times New Roman" pitchFamily="18" charset="0"/>
            </a:endParaRPr>
          </a:p>
          <a:p>
            <a:pPr lvl="0">
              <a:buFont typeface="Wingdings" pitchFamily="2" charset="2"/>
              <a:buChar char="Ø"/>
            </a:pPr>
            <a:r>
              <a:rPr lang="en-IN" dirty="0">
                <a:latin typeface="Times New Roman" pitchFamily="18" charset="0"/>
                <a:cs typeface="Times New Roman" pitchFamily="18" charset="0"/>
              </a:rPr>
              <a:t>Name </a:t>
            </a:r>
          </a:p>
          <a:p>
            <a:pPr lvl="0">
              <a:buFont typeface="Wingdings" pitchFamily="2" charset="2"/>
              <a:buChar char="Ø"/>
            </a:pPr>
            <a:r>
              <a:rPr lang="en-IN" dirty="0">
                <a:latin typeface="Times New Roman" pitchFamily="18" charset="0"/>
                <a:cs typeface="Times New Roman" pitchFamily="18" charset="0"/>
              </a:rPr>
              <a:t>S/O</a:t>
            </a:r>
          </a:p>
          <a:p>
            <a:pPr lvl="0">
              <a:buFont typeface="Wingdings" pitchFamily="2" charset="2"/>
              <a:buChar char="Ø"/>
            </a:pPr>
            <a:r>
              <a:rPr lang="en-IN" dirty="0">
                <a:latin typeface="Times New Roman" pitchFamily="18" charset="0"/>
                <a:cs typeface="Times New Roman" pitchFamily="18" charset="0"/>
              </a:rPr>
              <a:t>Resident of</a:t>
            </a:r>
          </a:p>
          <a:p>
            <a:pPr lvl="0">
              <a:buFont typeface="Wingdings" pitchFamily="2" charset="2"/>
              <a:buChar char="Ø"/>
            </a:pPr>
            <a:r>
              <a:rPr lang="en-IN" dirty="0">
                <a:latin typeface="Times New Roman" pitchFamily="18" charset="0"/>
                <a:cs typeface="Times New Roman" pitchFamily="18" charset="0"/>
              </a:rPr>
              <a:t>Sex</a:t>
            </a:r>
          </a:p>
          <a:p>
            <a:pPr lvl="0">
              <a:buFont typeface="Wingdings" pitchFamily="2" charset="2"/>
              <a:buChar char="Ø"/>
            </a:pPr>
            <a:r>
              <a:rPr lang="en-IN" dirty="0">
                <a:latin typeface="Times New Roman" pitchFamily="18" charset="0"/>
                <a:cs typeface="Times New Roman" pitchFamily="18" charset="0"/>
              </a:rPr>
              <a:t>Age</a:t>
            </a:r>
          </a:p>
          <a:p>
            <a:pPr lvl="0">
              <a:buFont typeface="Wingdings" pitchFamily="2" charset="2"/>
              <a:buChar char="Ø"/>
            </a:pPr>
            <a:r>
              <a:rPr lang="en-IN" dirty="0">
                <a:latin typeface="Times New Roman" pitchFamily="18" charset="0"/>
                <a:cs typeface="Times New Roman" pitchFamily="18" charset="0"/>
              </a:rPr>
              <a:t>Religion with caste</a:t>
            </a:r>
          </a:p>
          <a:p>
            <a:pPr lvl="0">
              <a:buFont typeface="Wingdings" pitchFamily="2" charset="2"/>
              <a:buChar char="Ø"/>
            </a:pPr>
            <a:r>
              <a:rPr lang="en-IN" dirty="0">
                <a:latin typeface="Times New Roman" pitchFamily="18" charset="0"/>
                <a:cs typeface="Times New Roman" pitchFamily="18" charset="0"/>
              </a:rPr>
              <a:t>Marital status</a:t>
            </a:r>
          </a:p>
          <a:p>
            <a:pPr lvl="0">
              <a:buFont typeface="Wingdings" pitchFamily="2" charset="2"/>
              <a:buChar char="Ø"/>
            </a:pPr>
            <a:r>
              <a:rPr lang="en-IN" dirty="0">
                <a:latin typeface="Times New Roman" pitchFamily="18" charset="0"/>
                <a:cs typeface="Times New Roman" pitchFamily="18" charset="0"/>
              </a:rPr>
              <a:t>Occupation</a:t>
            </a:r>
          </a:p>
          <a:p>
            <a:pPr lvl="0">
              <a:buFont typeface="Wingdings" pitchFamily="2" charset="2"/>
              <a:buChar char="Ø"/>
            </a:pPr>
            <a:r>
              <a:rPr lang="en-IN" dirty="0">
                <a:latin typeface="Times New Roman" pitchFamily="18" charset="0"/>
                <a:cs typeface="Times New Roman" pitchFamily="18" charset="0"/>
              </a:rPr>
              <a:t>Family income</a:t>
            </a:r>
          </a:p>
          <a:p>
            <a:pPr lvl="0">
              <a:buFont typeface="Wingdings" pitchFamily="2" charset="2"/>
              <a:buChar char="Ø"/>
            </a:pPr>
            <a:r>
              <a:rPr lang="en-IN" dirty="0">
                <a:latin typeface="Times New Roman" pitchFamily="18" charset="0"/>
                <a:cs typeface="Times New Roman" pitchFamily="18" charset="0"/>
              </a:rPr>
              <a:t>Social class</a:t>
            </a:r>
          </a:p>
          <a:p>
            <a:pPr lvl="0">
              <a:buFont typeface="Wingdings" pitchFamily="2" charset="2"/>
              <a:buChar char="Ø"/>
            </a:pPr>
            <a:r>
              <a:rPr lang="en-IN" dirty="0" smtClean="0">
                <a:latin typeface="Times New Roman" pitchFamily="18" charset="0"/>
                <a:cs typeface="Times New Roman" pitchFamily="18" charset="0"/>
              </a:rPr>
              <a:t>Education</a:t>
            </a:r>
            <a:r>
              <a:rPr lang="en-IN" dirty="0"/>
              <a:t> </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rmAutofit/>
          </a:bodyPr>
          <a:lstStyle/>
          <a:p>
            <a:pPr lvl="0"/>
            <a:r>
              <a:rPr lang="en-IN" b="1" dirty="0" smtClean="0">
                <a:solidFill>
                  <a:srgbClr val="FF0000"/>
                </a:solidFill>
                <a:latin typeface="Times New Roman" pitchFamily="18" charset="0"/>
                <a:cs typeface="Times New Roman" pitchFamily="18" charset="0"/>
              </a:rPr>
              <a:t>PERSONAL HABITS</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fontScale="92500" lnSpcReduction="20000"/>
          </a:bodyPr>
          <a:lstStyle/>
          <a:p>
            <a:pPr lvl="0">
              <a:buFont typeface="Wingdings" pitchFamily="2" charset="2"/>
              <a:buChar char="Ø"/>
            </a:pPr>
            <a:r>
              <a:rPr lang="en-IN" dirty="0" smtClean="0">
                <a:latin typeface="Times New Roman" pitchFamily="18" charset="0"/>
                <a:cs typeface="Times New Roman" pitchFamily="18" charset="0"/>
              </a:rPr>
              <a:t>Dietary </a:t>
            </a:r>
            <a:r>
              <a:rPr lang="en-IN" dirty="0">
                <a:latin typeface="Times New Roman" pitchFamily="18" charset="0"/>
                <a:cs typeface="Times New Roman" pitchFamily="18" charset="0"/>
              </a:rPr>
              <a:t>habits     (a) Vegetarian    (b)   Non-vegetarian         (c)  </a:t>
            </a:r>
            <a:r>
              <a:rPr lang="en-IN" dirty="0" err="1">
                <a:latin typeface="Times New Roman" pitchFamily="18" charset="0"/>
                <a:cs typeface="Times New Roman" pitchFamily="18" charset="0"/>
              </a:rPr>
              <a:t>Lact-ovo-veg</a:t>
            </a:r>
            <a:r>
              <a:rPr lang="en-IN" dirty="0">
                <a:latin typeface="Times New Roman" pitchFamily="18" charset="0"/>
                <a:cs typeface="Times New Roman" pitchFamily="18" charset="0"/>
              </a:rPr>
              <a:t>.</a:t>
            </a:r>
          </a:p>
          <a:p>
            <a:pPr lvl="0">
              <a:buFont typeface="Wingdings" pitchFamily="2" charset="2"/>
              <a:buChar char="Ø"/>
            </a:pPr>
            <a:r>
              <a:rPr lang="en-IN" dirty="0">
                <a:latin typeface="Times New Roman" pitchFamily="18" charset="0"/>
                <a:cs typeface="Times New Roman" pitchFamily="18" charset="0"/>
              </a:rPr>
              <a:t>Smoking              (a) No                 (b)  Yes             (c)   occasional            (d) Regular</a:t>
            </a:r>
          </a:p>
          <a:p>
            <a:pPr>
              <a:buFont typeface="Wingdings" pitchFamily="2" charset="2"/>
              <a:buChar char="Ø"/>
            </a:pPr>
            <a:r>
              <a:rPr lang="en-IN" dirty="0">
                <a:latin typeface="Times New Roman" pitchFamily="18" charset="0"/>
                <a:cs typeface="Times New Roman" pitchFamily="18" charset="0"/>
              </a:rPr>
              <a:t>Type of smoking   (e.g.   Bidi, Cigarette, Tobacco,    </a:t>
            </a:r>
            <a:r>
              <a:rPr lang="en-IN" dirty="0" err="1">
                <a:latin typeface="Times New Roman" pitchFamily="18" charset="0"/>
                <a:cs typeface="Times New Roman" pitchFamily="18" charset="0"/>
              </a:rPr>
              <a:t>Kaini</a:t>
            </a:r>
            <a:r>
              <a:rPr lang="en-IN" dirty="0">
                <a:latin typeface="Times New Roman" pitchFamily="18" charset="0"/>
                <a:cs typeface="Times New Roman" pitchFamily="18" charset="0"/>
              </a:rPr>
              <a:t> etc.)</a:t>
            </a:r>
          </a:p>
          <a:p>
            <a:pPr>
              <a:buFont typeface="Wingdings" pitchFamily="2" charset="2"/>
              <a:buChar char="Ø"/>
            </a:pPr>
            <a:r>
              <a:rPr lang="en-IN" dirty="0">
                <a:latin typeface="Times New Roman" pitchFamily="18" charset="0"/>
                <a:cs typeface="Times New Roman" pitchFamily="18" charset="0"/>
              </a:rPr>
              <a:t>Frequency of smoking</a:t>
            </a:r>
          </a:p>
          <a:p>
            <a:pPr>
              <a:buFont typeface="Wingdings" pitchFamily="2" charset="2"/>
              <a:buChar char="Ø"/>
            </a:pPr>
            <a:r>
              <a:rPr lang="en-IN" dirty="0">
                <a:latin typeface="Times New Roman" pitchFamily="18" charset="0"/>
                <a:cs typeface="Times New Roman" pitchFamily="18" charset="0"/>
              </a:rPr>
              <a:t>Since when smoking (age/duration)</a:t>
            </a:r>
          </a:p>
          <a:p>
            <a:pPr lvl="0">
              <a:buFont typeface="Wingdings" pitchFamily="2" charset="2"/>
              <a:buChar char="Ø"/>
            </a:pPr>
            <a:r>
              <a:rPr lang="en-IN" dirty="0">
                <a:latin typeface="Times New Roman" pitchFamily="18" charset="0"/>
                <a:cs typeface="Times New Roman" pitchFamily="18" charset="0"/>
              </a:rPr>
              <a:t>Alcoholic drinks    (a) No                 (b)  Yes             (c)   occasional            (d) Regular</a:t>
            </a:r>
          </a:p>
          <a:p>
            <a:pPr lvl="0">
              <a:buFont typeface="Wingdings" pitchFamily="2" charset="2"/>
              <a:buChar char="Ø"/>
            </a:pPr>
            <a:r>
              <a:rPr lang="en-IN" dirty="0">
                <a:latin typeface="Times New Roman" pitchFamily="18" charset="0"/>
                <a:cs typeface="Times New Roman" pitchFamily="18" charset="0"/>
              </a:rPr>
              <a:t>Type of drinks</a:t>
            </a:r>
          </a:p>
          <a:p>
            <a:pPr lvl="0">
              <a:buFont typeface="Wingdings" pitchFamily="2" charset="2"/>
              <a:buChar char="Ø"/>
            </a:pPr>
            <a:r>
              <a:rPr lang="en-IN" dirty="0">
                <a:latin typeface="Times New Roman" pitchFamily="18" charset="0"/>
                <a:cs typeface="Times New Roman" pitchFamily="18" charset="0"/>
              </a:rPr>
              <a:t>Frequency of drinks</a:t>
            </a:r>
          </a:p>
          <a:p>
            <a:pPr lvl="0">
              <a:buFont typeface="Wingdings" pitchFamily="2" charset="2"/>
              <a:buChar char="Ø"/>
            </a:pPr>
            <a:r>
              <a:rPr lang="en-IN" dirty="0">
                <a:latin typeface="Times New Roman" pitchFamily="18" charset="0"/>
                <a:cs typeface="Times New Roman" pitchFamily="18" charset="0"/>
              </a:rPr>
              <a:t>Since when drinking (age/duration</a:t>
            </a:r>
            <a:r>
              <a:rPr lang="en-IN" dirty="0" smtClean="0">
                <a:latin typeface="Times New Roman" pitchFamily="18" charset="0"/>
                <a:cs typeface="Times New Roman" pitchFamily="18" charset="0"/>
              </a:rPr>
              <a:t>)</a:t>
            </a:r>
            <a:r>
              <a:rPr lang="en-IN" dirty="0">
                <a:latin typeface="Times New Roman" pitchFamily="18" charset="0"/>
                <a:cs typeface="Times New Roman" pitchFamily="18" charset="0"/>
              </a:rPr>
              <a:t> </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endParaRPr lang="en-IN" dirty="0"/>
          </a:p>
        </p:txBody>
      </p:sp>
      <p:sp>
        <p:nvSpPr>
          <p:cNvPr id="3" name="Content Placeholder 2"/>
          <p:cNvSpPr>
            <a:spLocks noGrp="1"/>
          </p:cNvSpPr>
          <p:nvPr>
            <p:ph idx="1"/>
          </p:nvPr>
        </p:nvSpPr>
        <p:spPr>
          <a:xfrm>
            <a:off x="457200" y="836712"/>
            <a:ext cx="8229600" cy="6021288"/>
          </a:xfrm>
        </p:spPr>
        <p:txBody>
          <a:bodyPr>
            <a:normAutofit/>
          </a:bodyPr>
          <a:lstStyle/>
          <a:p>
            <a:pPr>
              <a:buNone/>
            </a:pPr>
            <a:r>
              <a:rPr lang="en-IN" dirty="0">
                <a:latin typeface="Times New Roman" pitchFamily="18" charset="0"/>
                <a:cs typeface="Times New Roman" pitchFamily="18" charset="0"/>
              </a:rPr>
              <a:t>4. Betel chewing   (a) No                 (b) yes             (c)   occasional            (d) Regular</a:t>
            </a:r>
          </a:p>
          <a:p>
            <a:pPr>
              <a:buNone/>
            </a:pPr>
            <a:r>
              <a:rPr lang="en-IN" dirty="0">
                <a:latin typeface="Times New Roman" pitchFamily="18" charset="0"/>
                <a:cs typeface="Times New Roman" pitchFamily="18" charset="0"/>
              </a:rPr>
              <a:t>1. with tobacco</a:t>
            </a:r>
          </a:p>
          <a:p>
            <a:pPr>
              <a:buNone/>
            </a:pPr>
            <a:r>
              <a:rPr lang="en-IN" dirty="0">
                <a:latin typeface="Times New Roman" pitchFamily="18" charset="0"/>
                <a:cs typeface="Times New Roman" pitchFamily="18" charset="0"/>
              </a:rPr>
              <a:t>2. without tobacco</a:t>
            </a:r>
          </a:p>
          <a:p>
            <a:pPr>
              <a:buNone/>
            </a:pPr>
            <a:r>
              <a:rPr lang="en-IN" dirty="0">
                <a:latin typeface="Times New Roman" pitchFamily="18" charset="0"/>
                <a:cs typeface="Times New Roman" pitchFamily="18" charset="0"/>
              </a:rPr>
              <a:t>3. Since when chewing tobacco</a:t>
            </a:r>
          </a:p>
          <a:p>
            <a:pPr>
              <a:buNone/>
            </a:pPr>
            <a:r>
              <a:rPr lang="en-IN" dirty="0">
                <a:latin typeface="Times New Roman" pitchFamily="18" charset="0"/>
                <a:cs typeface="Times New Roman" pitchFamily="18" charset="0"/>
              </a:rPr>
              <a:t>4. Frequency of Betel chewing</a:t>
            </a:r>
          </a:p>
          <a:p>
            <a:pPr>
              <a:buNone/>
            </a:pPr>
            <a:r>
              <a:rPr lang="en-IN" dirty="0">
                <a:latin typeface="Times New Roman" pitchFamily="18" charset="0"/>
                <a:cs typeface="Times New Roman" pitchFamily="18" charset="0"/>
              </a:rPr>
              <a:t>                   5. Monthly expenses on</a:t>
            </a:r>
          </a:p>
          <a:p>
            <a:pPr>
              <a:buNone/>
            </a:pPr>
            <a:r>
              <a:rPr lang="en-IN" dirty="0">
                <a:latin typeface="Times New Roman" pitchFamily="18" charset="0"/>
                <a:cs typeface="Times New Roman" pitchFamily="18" charset="0"/>
              </a:rPr>
              <a:t> (a) Smoking</a:t>
            </a:r>
          </a:p>
          <a:p>
            <a:pPr>
              <a:buNone/>
            </a:pPr>
            <a:r>
              <a:rPr lang="en-IN" dirty="0">
                <a:latin typeface="Times New Roman" pitchFamily="18" charset="0"/>
                <a:cs typeface="Times New Roman" pitchFamily="18" charset="0"/>
              </a:rPr>
              <a:t>(b) </a:t>
            </a:r>
            <a:r>
              <a:rPr lang="en-IN" dirty="0" smtClean="0">
                <a:latin typeface="Times New Roman" pitchFamily="18" charset="0"/>
                <a:cs typeface="Times New Roman" pitchFamily="18" charset="0"/>
              </a:rPr>
              <a:t>Alcoholic </a:t>
            </a:r>
            <a:r>
              <a:rPr lang="en-IN" dirty="0">
                <a:latin typeface="Times New Roman" pitchFamily="18" charset="0"/>
                <a:cs typeface="Times New Roman" pitchFamily="18" charset="0"/>
              </a:rPr>
              <a:t>drinks</a:t>
            </a:r>
          </a:p>
          <a:p>
            <a:pPr>
              <a:buNone/>
            </a:pPr>
            <a:r>
              <a:rPr lang="en-IN" dirty="0">
                <a:latin typeface="Times New Roman" pitchFamily="18" charset="0"/>
                <a:cs typeface="Times New Roman" pitchFamily="18" charset="0"/>
              </a:rPr>
              <a:t>(c) Betel chewing</a:t>
            </a:r>
          </a:p>
          <a:p>
            <a:pPr>
              <a:buNone/>
            </a:pPr>
            <a:endParaRPr lang="en-IN"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ctr">
              <a:buNone/>
            </a:pPr>
            <a:r>
              <a:rPr lang="en-IN" b="1" dirty="0">
                <a:solidFill>
                  <a:srgbClr val="FF0000"/>
                </a:solidFill>
                <a:latin typeface="Times New Roman" pitchFamily="18" charset="0"/>
                <a:cs typeface="Times New Roman" pitchFamily="18" charset="0"/>
              </a:rPr>
              <a:t>C. HISTORY OF PAST ILLNESS (DURING LAST YEAR)</a:t>
            </a:r>
            <a:endParaRPr lang="en-IN" dirty="0">
              <a:solidFill>
                <a:srgbClr val="FF0000"/>
              </a:solidFill>
              <a:latin typeface="Times New Roman" pitchFamily="18" charset="0"/>
              <a:cs typeface="Times New Roman" pitchFamily="18" charset="0"/>
            </a:endParaRPr>
          </a:p>
          <a:p>
            <a:pPr>
              <a:buNone/>
            </a:pPr>
            <a:r>
              <a:rPr lang="en-IN" dirty="0">
                <a:latin typeface="Times New Roman" pitchFamily="18" charset="0"/>
                <a:cs typeface="Times New Roman" pitchFamily="18" charset="0"/>
              </a:rPr>
              <a:t>1. Nature of illness                    2. Duration                                     3. Treatment taken at</a:t>
            </a:r>
          </a:p>
          <a:p>
            <a:pPr>
              <a:buNone/>
            </a:pPr>
            <a:r>
              <a:rPr lang="en-IN" b="1" dirty="0">
                <a:latin typeface="Times New Roman" pitchFamily="18" charset="0"/>
                <a:cs typeface="Times New Roman" pitchFamily="18" charset="0"/>
              </a:rPr>
              <a:t> </a:t>
            </a:r>
            <a:endParaRPr lang="en-IN" dirty="0">
              <a:latin typeface="Times New Roman" pitchFamily="18" charset="0"/>
              <a:cs typeface="Times New Roman" pitchFamily="18" charset="0"/>
            </a:endParaRPr>
          </a:p>
          <a:p>
            <a:pPr algn="ctr">
              <a:buNone/>
            </a:pPr>
            <a:r>
              <a:rPr lang="en-IN" b="1" dirty="0">
                <a:solidFill>
                  <a:srgbClr val="FF0000"/>
                </a:solidFill>
                <a:latin typeface="Times New Roman" pitchFamily="18" charset="0"/>
                <a:cs typeface="Times New Roman" pitchFamily="18" charset="0"/>
              </a:rPr>
              <a:t>D.  HISTORY OF PRESENT ILLNESS</a:t>
            </a:r>
            <a:endParaRPr lang="en-IN" dirty="0">
              <a:solidFill>
                <a:srgbClr val="FF0000"/>
              </a:solidFill>
              <a:latin typeface="Times New Roman" pitchFamily="18" charset="0"/>
              <a:cs typeface="Times New Roman" pitchFamily="18" charset="0"/>
            </a:endParaRPr>
          </a:p>
          <a:p>
            <a:pPr lvl="0">
              <a:buNone/>
            </a:pPr>
            <a:r>
              <a:rPr lang="en-IN" dirty="0" smtClean="0">
                <a:latin typeface="Times New Roman" pitchFamily="18" charset="0"/>
                <a:cs typeface="Times New Roman" pitchFamily="18" charset="0"/>
              </a:rPr>
              <a:t>1.Nature </a:t>
            </a:r>
            <a:r>
              <a:rPr lang="en-IN" dirty="0">
                <a:latin typeface="Times New Roman" pitchFamily="18" charset="0"/>
                <a:cs typeface="Times New Roman" pitchFamily="18" charset="0"/>
              </a:rPr>
              <a:t>of </a:t>
            </a:r>
            <a:r>
              <a:rPr lang="en-IN" dirty="0" smtClean="0">
                <a:latin typeface="Times New Roman" pitchFamily="18" charset="0"/>
                <a:cs typeface="Times New Roman" pitchFamily="18" charset="0"/>
              </a:rPr>
              <a:t>complaints                       </a:t>
            </a:r>
            <a:r>
              <a:rPr lang="en-IN" dirty="0">
                <a:latin typeface="Times New Roman" pitchFamily="18" charset="0"/>
                <a:cs typeface="Times New Roman" pitchFamily="18" charset="0"/>
              </a:rPr>
              <a:t>2. Duration</a:t>
            </a:r>
          </a:p>
          <a:p>
            <a:pPr>
              <a:buNone/>
            </a:pPr>
            <a:endParaRPr lang="en-IN"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
            <a:ext cx="9144000" cy="6858000"/>
          </a:xfrm>
        </p:spPr>
        <p:txBody>
          <a:bodyPr>
            <a:normAutofit lnSpcReduction="10000"/>
          </a:bodyPr>
          <a:lstStyle/>
          <a:p>
            <a:pPr algn="ctr">
              <a:buNone/>
            </a:pPr>
            <a:r>
              <a:rPr lang="en-IN" b="1" u="sng" dirty="0">
                <a:solidFill>
                  <a:srgbClr val="FF0000"/>
                </a:solidFill>
                <a:latin typeface="Times New Roman" pitchFamily="18" charset="0"/>
                <a:cs typeface="Times New Roman" pitchFamily="18" charset="0"/>
              </a:rPr>
              <a:t>E. FAMILY CONTACTS</a:t>
            </a:r>
            <a:endParaRPr lang="en-IN" dirty="0">
              <a:solidFill>
                <a:srgbClr val="FF0000"/>
              </a:solidFill>
              <a:latin typeface="Times New Roman" pitchFamily="18" charset="0"/>
              <a:cs typeface="Times New Roman" pitchFamily="18" charset="0"/>
            </a:endParaRPr>
          </a:p>
          <a:p>
            <a:pPr>
              <a:buNone/>
            </a:pPr>
            <a:r>
              <a:rPr lang="en-IN" dirty="0">
                <a:latin typeface="Times New Roman" pitchFamily="18" charset="0"/>
                <a:cs typeface="Times New Roman" pitchFamily="18" charset="0"/>
              </a:rPr>
              <a:t>1. Name of family member          2. Sex              3. Age            4. Relationship with patient</a:t>
            </a:r>
          </a:p>
          <a:p>
            <a:pPr algn="ctr">
              <a:buNone/>
            </a:pPr>
            <a:r>
              <a:rPr lang="en-IN" b="1" dirty="0">
                <a:solidFill>
                  <a:srgbClr val="FF0000"/>
                </a:solidFill>
                <a:latin typeface="Times New Roman" pitchFamily="18" charset="0"/>
                <a:cs typeface="Times New Roman" pitchFamily="18" charset="0"/>
              </a:rPr>
              <a:t>F. HISTORY OF CONTACT WITH A PATIENT OF SIMILAR ILLNESS BEFORE ONSET OF ILLNESS</a:t>
            </a:r>
            <a:endParaRPr lang="en-IN" dirty="0">
              <a:solidFill>
                <a:srgbClr val="FF0000"/>
              </a:solidFill>
              <a:latin typeface="Times New Roman" pitchFamily="18" charset="0"/>
              <a:cs typeface="Times New Roman" pitchFamily="18" charset="0"/>
            </a:endParaRPr>
          </a:p>
          <a:p>
            <a:pPr>
              <a:buNone/>
            </a:pPr>
            <a:r>
              <a:rPr lang="en-IN" dirty="0">
                <a:latin typeface="Times New Roman" pitchFamily="18" charset="0"/>
                <a:cs typeface="Times New Roman" pitchFamily="18" charset="0"/>
              </a:rPr>
              <a:t>1. Family contact</a:t>
            </a:r>
          </a:p>
          <a:p>
            <a:pPr>
              <a:buNone/>
            </a:pPr>
            <a:r>
              <a:rPr lang="en-IN" dirty="0">
                <a:latin typeface="Times New Roman" pitchFamily="18" charset="0"/>
                <a:cs typeface="Times New Roman" pitchFamily="18" charset="0"/>
              </a:rPr>
              <a:t>2. Work place contact</a:t>
            </a:r>
          </a:p>
          <a:p>
            <a:pPr>
              <a:buNone/>
            </a:pPr>
            <a:r>
              <a:rPr lang="en-IN" dirty="0">
                <a:latin typeface="Times New Roman" pitchFamily="18" charset="0"/>
                <a:cs typeface="Times New Roman" pitchFamily="18" charset="0"/>
              </a:rPr>
              <a:t>3. Neighbourhood contact</a:t>
            </a:r>
          </a:p>
          <a:p>
            <a:pPr>
              <a:buNone/>
            </a:pPr>
            <a:r>
              <a:rPr lang="en-IN" dirty="0">
                <a:latin typeface="Times New Roman" pitchFamily="18" charset="0"/>
                <a:cs typeface="Times New Roman" pitchFamily="18" charset="0"/>
              </a:rPr>
              <a:t>4. School contact</a:t>
            </a:r>
          </a:p>
          <a:p>
            <a:pPr>
              <a:buNone/>
            </a:pPr>
            <a:r>
              <a:rPr lang="en-IN" dirty="0">
                <a:latin typeface="Times New Roman" pitchFamily="18" charset="0"/>
                <a:cs typeface="Times New Roman" pitchFamily="18" charset="0"/>
              </a:rPr>
              <a:t>5. Village locality contact</a:t>
            </a:r>
          </a:p>
          <a:p>
            <a:pPr>
              <a:buNone/>
            </a:pPr>
            <a:r>
              <a:rPr lang="en-IN" dirty="0">
                <a:latin typeface="Times New Roman" pitchFamily="18" charset="0"/>
                <a:cs typeface="Times New Roman" pitchFamily="18" charset="0"/>
              </a:rPr>
              <a:t>6. No history of any contact</a:t>
            </a:r>
          </a:p>
          <a:p>
            <a:pPr>
              <a:buNone/>
            </a:pPr>
            <a:r>
              <a:rPr lang="en-IN" dirty="0">
                <a:latin typeface="Times New Roman" pitchFamily="18" charset="0"/>
                <a:cs typeface="Times New Roman" pitchFamily="18" charset="0"/>
              </a:rPr>
              <a:t>7. Any other</a:t>
            </a:r>
          </a:p>
          <a:p>
            <a:pPr>
              <a:buNone/>
            </a:pPr>
            <a:endParaRPr lang="en-IN"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IN" b="1" dirty="0" smtClean="0">
                <a:solidFill>
                  <a:srgbClr val="FF0000"/>
                </a:solidFill>
                <a:latin typeface="Times New Roman" pitchFamily="18" charset="0"/>
                <a:cs typeface="Times New Roman" pitchFamily="18" charset="0"/>
              </a:rPr>
              <a:t> G</a:t>
            </a:r>
            <a:r>
              <a:rPr lang="en-IN" b="1" dirty="0">
                <a:solidFill>
                  <a:srgbClr val="FF0000"/>
                </a:solidFill>
                <a:latin typeface="Times New Roman" pitchFamily="18" charset="0"/>
                <a:cs typeface="Times New Roman" pitchFamily="18" charset="0"/>
              </a:rPr>
              <a:t>. HISTORY OF ONSET OF ILLNESS IN HIS CONTACT (DESCRIBE THE NATURE OF CONTACT AND NATURE OF COMPLAINTS IN HIM)</a:t>
            </a:r>
            <a:endParaRPr lang="en-IN" dirty="0">
              <a:solidFill>
                <a:srgbClr val="FF0000"/>
              </a:solidFill>
              <a:latin typeface="Times New Roman" pitchFamily="18" charset="0"/>
              <a:cs typeface="Times New Roman" pitchFamily="18" charset="0"/>
            </a:endParaRPr>
          </a:p>
          <a:p>
            <a:pPr algn="ctr">
              <a:buNone/>
            </a:pPr>
            <a:r>
              <a:rPr lang="en-IN" dirty="0">
                <a:solidFill>
                  <a:srgbClr val="FF0000"/>
                </a:solidFill>
                <a:latin typeface="Times New Roman" pitchFamily="18" charset="0"/>
                <a:cs typeface="Times New Roman" pitchFamily="18" charset="0"/>
              </a:rPr>
              <a:t> </a:t>
            </a:r>
          </a:p>
          <a:p>
            <a:pPr algn="ctr"/>
            <a:endParaRPr lang="en-IN" dirty="0">
              <a:solidFill>
                <a:srgbClr val="FF0000"/>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5257800"/>
          </a:xfrm>
        </p:spPr>
        <p:txBody>
          <a:bodyPr>
            <a:normAutofit/>
          </a:bodyPr>
          <a:lstStyle/>
          <a:p>
            <a:pPr algn="ctr">
              <a:buNone/>
            </a:pPr>
            <a:r>
              <a:rPr lang="en-IN" b="1" dirty="0">
                <a:solidFill>
                  <a:srgbClr val="FF0000"/>
                </a:solidFill>
                <a:latin typeface="Times New Roman" pitchFamily="18" charset="0"/>
                <a:cs typeface="Times New Roman" pitchFamily="18" charset="0"/>
              </a:rPr>
              <a:t>H. GENERAL EXAMINATION</a:t>
            </a:r>
            <a:endParaRPr lang="en-IN" dirty="0">
              <a:solidFill>
                <a:srgbClr val="FF0000"/>
              </a:solidFill>
              <a:latin typeface="Times New Roman" pitchFamily="18" charset="0"/>
              <a:cs typeface="Times New Roman" pitchFamily="18" charset="0"/>
            </a:endParaRPr>
          </a:p>
          <a:p>
            <a:pPr>
              <a:buNone/>
            </a:pPr>
            <a:r>
              <a:rPr lang="en-IN" dirty="0">
                <a:latin typeface="Times New Roman" pitchFamily="18" charset="0"/>
                <a:cs typeface="Times New Roman" pitchFamily="18" charset="0"/>
              </a:rPr>
              <a:t> </a:t>
            </a:r>
          </a:p>
          <a:p>
            <a:pPr>
              <a:buNone/>
            </a:pPr>
            <a:r>
              <a:rPr lang="en-IN" b="1" dirty="0">
                <a:latin typeface="Times New Roman" pitchFamily="18" charset="0"/>
                <a:cs typeface="Times New Roman" pitchFamily="18" charset="0"/>
              </a:rPr>
              <a:t> </a:t>
            </a:r>
            <a:endParaRPr lang="en-IN" dirty="0">
              <a:latin typeface="Times New Roman" pitchFamily="18" charset="0"/>
              <a:cs typeface="Times New Roman" pitchFamily="18" charset="0"/>
            </a:endParaRPr>
          </a:p>
          <a:p>
            <a:pPr lvl="0" algn="ctr">
              <a:buNone/>
            </a:pPr>
            <a:r>
              <a:rPr lang="en-IN" b="1" dirty="0">
                <a:solidFill>
                  <a:srgbClr val="FF0000"/>
                </a:solidFill>
                <a:latin typeface="Times New Roman" pitchFamily="18" charset="0"/>
                <a:cs typeface="Times New Roman" pitchFamily="18" charset="0"/>
              </a:rPr>
              <a:t>SYSTEMIC EXAMINATION</a:t>
            </a:r>
            <a:endParaRPr lang="en-IN" dirty="0">
              <a:solidFill>
                <a:srgbClr val="FF0000"/>
              </a:solidFill>
              <a:latin typeface="Times New Roman" pitchFamily="18" charset="0"/>
              <a:cs typeface="Times New Roman" pitchFamily="18" charset="0"/>
            </a:endParaRPr>
          </a:p>
          <a:p>
            <a:pPr>
              <a:buNone/>
            </a:pPr>
            <a:r>
              <a:rPr lang="en-IN" b="1" dirty="0">
                <a:latin typeface="Times New Roman" pitchFamily="18" charset="0"/>
                <a:cs typeface="Times New Roman" pitchFamily="18" charset="0"/>
              </a:rPr>
              <a:t> Specially abdomen is to be examined for period of gestation and foetal heart sound heard</a:t>
            </a:r>
            <a:endParaRPr lang="en-IN" dirty="0">
              <a:latin typeface="Times New Roman" pitchFamily="18" charset="0"/>
              <a:cs typeface="Times New Roman" pitchFamily="18" charset="0"/>
            </a:endParaRPr>
          </a:p>
          <a:p>
            <a:pPr>
              <a:buNone/>
            </a:pPr>
            <a:r>
              <a:rPr lang="en-IN" b="1" dirty="0">
                <a:latin typeface="Times New Roman" pitchFamily="18" charset="0"/>
                <a:cs typeface="Times New Roman" pitchFamily="18" charset="0"/>
              </a:rPr>
              <a:t> </a:t>
            </a:r>
            <a:endParaRPr lang="en-IN" dirty="0">
              <a:latin typeface="Times New Roman" pitchFamily="18" charset="0"/>
              <a:cs typeface="Times New Roman" pitchFamily="18" charset="0"/>
            </a:endParaRPr>
          </a:p>
          <a:p>
            <a:pPr algn="ctr">
              <a:buNone/>
            </a:pPr>
            <a:r>
              <a:rPr lang="en-IN" b="1" dirty="0">
                <a:solidFill>
                  <a:srgbClr val="FF0000"/>
                </a:solidFill>
                <a:latin typeface="Times New Roman" pitchFamily="18" charset="0"/>
                <a:cs typeface="Times New Roman" pitchFamily="18" charset="0"/>
              </a:rPr>
              <a:t>J. INVESTIGATION DONE</a:t>
            </a:r>
            <a:endParaRPr lang="en-IN" dirty="0">
              <a:solidFill>
                <a:srgbClr val="FF0000"/>
              </a:solidFill>
              <a:latin typeface="Times New Roman" pitchFamily="18" charset="0"/>
              <a:cs typeface="Times New Roman" pitchFamily="18" charset="0"/>
            </a:endParaRPr>
          </a:p>
          <a:p>
            <a:pPr>
              <a:buNone/>
            </a:pPr>
            <a:endParaRPr lang="en-IN"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IN" b="1" u="sng" dirty="0">
                <a:solidFill>
                  <a:srgbClr val="FF0000"/>
                </a:solidFill>
                <a:latin typeface="Times New Roman" pitchFamily="18" charset="0"/>
                <a:cs typeface="Times New Roman" pitchFamily="18" charset="0"/>
              </a:rPr>
              <a:t>K. DIAGNOSIS AND MANAGEMENT</a:t>
            </a:r>
            <a:endParaRPr lang="en-IN" dirty="0">
              <a:solidFill>
                <a:srgbClr val="FF0000"/>
              </a:solidFill>
              <a:latin typeface="Times New Roman" pitchFamily="18" charset="0"/>
              <a:cs typeface="Times New Roman" pitchFamily="18" charset="0"/>
            </a:endParaRPr>
          </a:p>
          <a:p>
            <a:pPr>
              <a:buNone/>
            </a:pPr>
            <a:r>
              <a:rPr lang="en-IN" dirty="0">
                <a:latin typeface="Times New Roman" pitchFamily="18" charset="0"/>
                <a:cs typeface="Times New Roman" pitchFamily="18" charset="0"/>
              </a:rPr>
              <a:t>(a)  Effects of illness on the family (in terms of money and social impact)</a:t>
            </a:r>
          </a:p>
          <a:p>
            <a:pPr>
              <a:buNone/>
            </a:pPr>
            <a:r>
              <a:rPr lang="en-IN" dirty="0">
                <a:latin typeface="Times New Roman" pitchFamily="18" charset="0"/>
                <a:cs typeface="Times New Roman" pitchFamily="18" charset="0"/>
              </a:rPr>
              <a:t>(b) Role of physical, Biological &amp; psychological environment in the causation of this illness.</a:t>
            </a:r>
          </a:p>
          <a:p>
            <a:pPr>
              <a:buNone/>
            </a:pPr>
            <a:r>
              <a:rPr lang="en-IN" dirty="0">
                <a:latin typeface="Times New Roman" pitchFamily="18" charset="0"/>
                <a:cs typeface="Times New Roman" pitchFamily="18" charset="0"/>
              </a:rPr>
              <a:t>(c) Level of prevention failed in this case.</a:t>
            </a:r>
          </a:p>
          <a:p>
            <a:pPr>
              <a:buNone/>
            </a:pPr>
            <a:endParaRPr lang="en-IN"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IN" b="1" u="sng" dirty="0">
                <a:solidFill>
                  <a:srgbClr val="FF0000"/>
                </a:solidFill>
                <a:latin typeface="Times New Roman" pitchFamily="18" charset="0"/>
                <a:cs typeface="Times New Roman" pitchFamily="18" charset="0"/>
              </a:rPr>
              <a:t>L. SUGGEST RECOMMENDATION </a:t>
            </a:r>
            <a:r>
              <a:rPr lang="en-IN" b="1" u="sng" dirty="0" smtClean="0">
                <a:solidFill>
                  <a:srgbClr val="FF0000"/>
                </a:solidFill>
                <a:latin typeface="Times New Roman" pitchFamily="18" charset="0"/>
                <a:cs typeface="Times New Roman" pitchFamily="18" charset="0"/>
              </a:rPr>
              <a:t>AT</a:t>
            </a:r>
            <a:endParaRPr lang="en-IN" dirty="0">
              <a:solidFill>
                <a:srgbClr val="FF0000"/>
              </a:solidFill>
              <a:latin typeface="Times New Roman" pitchFamily="18" charset="0"/>
              <a:cs typeface="Times New Roman" pitchFamily="18" charset="0"/>
            </a:endParaRPr>
          </a:p>
          <a:p>
            <a:pPr>
              <a:buNone/>
            </a:pPr>
            <a:r>
              <a:rPr lang="en-IN" dirty="0">
                <a:latin typeface="Times New Roman" pitchFamily="18" charset="0"/>
                <a:cs typeface="Times New Roman" pitchFamily="18" charset="0"/>
              </a:rPr>
              <a:t>1. Individual level</a:t>
            </a:r>
          </a:p>
          <a:p>
            <a:pPr>
              <a:buNone/>
            </a:pPr>
            <a:r>
              <a:rPr lang="en-IN" dirty="0">
                <a:latin typeface="Times New Roman" pitchFamily="18" charset="0"/>
                <a:cs typeface="Times New Roman" pitchFamily="18" charset="0"/>
              </a:rPr>
              <a:t>2. Family level</a:t>
            </a:r>
          </a:p>
          <a:p>
            <a:pPr>
              <a:buNone/>
            </a:pPr>
            <a:r>
              <a:rPr lang="en-IN" dirty="0">
                <a:latin typeface="Times New Roman" pitchFamily="18" charset="0"/>
                <a:cs typeface="Times New Roman" pitchFamily="18" charset="0"/>
              </a:rPr>
              <a:t>3. Community level</a:t>
            </a:r>
          </a:p>
          <a:p>
            <a:pPr>
              <a:buNone/>
            </a:pPr>
            <a:endParaRPr lang="en-IN"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lnSpcReduction="10000"/>
          </a:bodyPr>
          <a:lstStyle/>
          <a:p>
            <a:pPr algn="ctr">
              <a:buNone/>
            </a:pPr>
            <a:r>
              <a:rPr lang="en-IN" b="1" dirty="0" smtClean="0">
                <a:solidFill>
                  <a:srgbClr val="FF0000"/>
                </a:solidFill>
                <a:latin typeface="Times New Roman" pitchFamily="18" charset="0"/>
                <a:cs typeface="Times New Roman" pitchFamily="18" charset="0"/>
              </a:rPr>
              <a:t>M. SOCIAL THERAPY AND REHABILITATION</a:t>
            </a:r>
            <a:endParaRPr lang="en-IN" dirty="0" smtClean="0">
              <a:solidFill>
                <a:srgbClr val="FF0000"/>
              </a:solidFill>
              <a:latin typeface="Times New Roman" pitchFamily="18" charset="0"/>
              <a:cs typeface="Times New Roman" pitchFamily="18" charset="0"/>
            </a:endParaRPr>
          </a:p>
          <a:p>
            <a:pPr>
              <a:buNone/>
            </a:pPr>
            <a:r>
              <a:rPr lang="en-IN" dirty="0" smtClean="0">
                <a:latin typeface="Times New Roman" pitchFamily="18" charset="0"/>
                <a:cs typeface="Times New Roman" pitchFamily="18" charset="0"/>
              </a:rPr>
              <a:t>1</a:t>
            </a:r>
            <a:r>
              <a:rPr lang="en-IN" dirty="0">
                <a:latin typeface="Times New Roman" pitchFamily="18" charset="0"/>
                <a:cs typeface="Times New Roman" pitchFamily="18" charset="0"/>
              </a:rPr>
              <a:t>. What should be done for rehabilitation?</a:t>
            </a:r>
          </a:p>
          <a:p>
            <a:pPr>
              <a:buNone/>
            </a:pPr>
            <a:r>
              <a:rPr lang="en-IN" dirty="0">
                <a:latin typeface="Times New Roman" pitchFamily="18" charset="0"/>
                <a:cs typeface="Times New Roman" pitchFamily="18" charset="0"/>
              </a:rPr>
              <a:t>2. What can be done to provide</a:t>
            </a:r>
          </a:p>
          <a:p>
            <a:pPr>
              <a:buNone/>
            </a:pPr>
            <a:r>
              <a:rPr lang="en-IN" dirty="0">
                <a:latin typeface="Times New Roman" pitchFamily="18" charset="0"/>
                <a:cs typeface="Times New Roman" pitchFamily="18" charset="0"/>
              </a:rPr>
              <a:t>a. Hospital and home </a:t>
            </a:r>
            <a:r>
              <a:rPr lang="en-IN" dirty="0" smtClean="0">
                <a:latin typeface="Times New Roman" pitchFamily="18" charset="0"/>
                <a:cs typeface="Times New Roman" pitchFamily="18" charset="0"/>
              </a:rPr>
              <a:t>treatment</a:t>
            </a:r>
            <a:r>
              <a:rPr lang="en-IN" dirty="0">
                <a:latin typeface="Times New Roman" pitchFamily="18" charset="0"/>
                <a:cs typeface="Times New Roman" pitchFamily="18" charset="0"/>
              </a:rPr>
              <a:t> </a:t>
            </a:r>
          </a:p>
          <a:p>
            <a:pPr>
              <a:buNone/>
            </a:pPr>
            <a:r>
              <a:rPr lang="en-IN" dirty="0">
                <a:latin typeface="Times New Roman" pitchFamily="18" charset="0"/>
                <a:cs typeface="Times New Roman" pitchFamily="18" charset="0"/>
              </a:rPr>
              <a:t>b. Financial </a:t>
            </a:r>
            <a:r>
              <a:rPr lang="en-IN" dirty="0" smtClean="0">
                <a:latin typeface="Times New Roman" pitchFamily="18" charset="0"/>
                <a:cs typeface="Times New Roman" pitchFamily="18" charset="0"/>
              </a:rPr>
              <a:t>assistance</a:t>
            </a:r>
            <a:r>
              <a:rPr lang="en-IN" dirty="0">
                <a:latin typeface="Times New Roman" pitchFamily="18" charset="0"/>
                <a:cs typeface="Times New Roman" pitchFamily="18" charset="0"/>
              </a:rPr>
              <a:t> </a:t>
            </a:r>
          </a:p>
          <a:p>
            <a:pPr>
              <a:buNone/>
            </a:pPr>
            <a:r>
              <a:rPr lang="en-IN" dirty="0">
                <a:latin typeface="Times New Roman" pitchFamily="18" charset="0"/>
                <a:cs typeface="Times New Roman" pitchFamily="18" charset="0"/>
              </a:rPr>
              <a:t>c. Food </a:t>
            </a:r>
            <a:r>
              <a:rPr lang="en-IN" dirty="0" smtClean="0">
                <a:latin typeface="Times New Roman" pitchFamily="18" charset="0"/>
                <a:cs typeface="Times New Roman" pitchFamily="18" charset="0"/>
              </a:rPr>
              <a:t>supplements</a:t>
            </a:r>
            <a:r>
              <a:rPr lang="en-IN" dirty="0">
                <a:latin typeface="Times New Roman" pitchFamily="18" charset="0"/>
                <a:cs typeface="Times New Roman" pitchFamily="18" charset="0"/>
              </a:rPr>
              <a:t> </a:t>
            </a:r>
          </a:p>
          <a:p>
            <a:pPr>
              <a:buNone/>
            </a:pPr>
            <a:r>
              <a:rPr lang="en-IN" dirty="0">
                <a:latin typeface="Times New Roman" pitchFamily="18" charset="0"/>
                <a:cs typeface="Times New Roman" pitchFamily="18" charset="0"/>
              </a:rPr>
              <a:t>d. </a:t>
            </a:r>
            <a:r>
              <a:rPr lang="en-IN" dirty="0" smtClean="0">
                <a:latin typeface="Times New Roman" pitchFamily="18" charset="0"/>
                <a:cs typeface="Times New Roman" pitchFamily="18" charset="0"/>
              </a:rPr>
              <a:t>Housing</a:t>
            </a:r>
            <a:r>
              <a:rPr lang="en-IN" dirty="0">
                <a:latin typeface="Times New Roman" pitchFamily="18" charset="0"/>
                <a:cs typeface="Times New Roman" pitchFamily="18" charset="0"/>
              </a:rPr>
              <a:t> </a:t>
            </a:r>
          </a:p>
          <a:p>
            <a:pPr>
              <a:buNone/>
            </a:pPr>
            <a:r>
              <a:rPr lang="en-IN" dirty="0">
                <a:latin typeface="Times New Roman" pitchFamily="18" charset="0"/>
                <a:cs typeface="Times New Roman" pitchFamily="18" charset="0"/>
              </a:rPr>
              <a:t>e. Vocational </a:t>
            </a:r>
            <a:r>
              <a:rPr lang="en-IN" dirty="0" smtClean="0">
                <a:latin typeface="Times New Roman" pitchFamily="18" charset="0"/>
                <a:cs typeface="Times New Roman" pitchFamily="18" charset="0"/>
              </a:rPr>
              <a:t>training</a:t>
            </a:r>
            <a:r>
              <a:rPr lang="en-IN" dirty="0">
                <a:latin typeface="Times New Roman" pitchFamily="18" charset="0"/>
                <a:cs typeface="Times New Roman" pitchFamily="18" charset="0"/>
              </a:rPr>
              <a:t> </a:t>
            </a:r>
          </a:p>
          <a:p>
            <a:pPr>
              <a:buNone/>
            </a:pPr>
            <a:r>
              <a:rPr lang="en-IN" dirty="0">
                <a:latin typeface="Times New Roman" pitchFamily="18" charset="0"/>
                <a:cs typeface="Times New Roman" pitchFamily="18" charset="0"/>
              </a:rPr>
              <a:t>f. Shelter </a:t>
            </a:r>
            <a:r>
              <a:rPr lang="en-IN" dirty="0" smtClean="0">
                <a:latin typeface="Times New Roman" pitchFamily="18" charset="0"/>
                <a:cs typeface="Times New Roman" pitchFamily="18" charset="0"/>
              </a:rPr>
              <a:t>jobs</a:t>
            </a:r>
            <a:r>
              <a:rPr lang="en-IN" dirty="0">
                <a:latin typeface="Times New Roman" pitchFamily="18" charset="0"/>
                <a:cs typeface="Times New Roman" pitchFamily="18" charset="0"/>
              </a:rPr>
              <a:t> </a:t>
            </a:r>
          </a:p>
          <a:p>
            <a:pPr>
              <a:buNone/>
            </a:pPr>
            <a:r>
              <a:rPr lang="en-IN" dirty="0">
                <a:latin typeface="Times New Roman" pitchFamily="18" charset="0"/>
                <a:cs typeface="Times New Roman" pitchFamily="18" charset="0"/>
              </a:rPr>
              <a:t>g. Better family </a:t>
            </a:r>
            <a:r>
              <a:rPr lang="en-IN" dirty="0" smtClean="0">
                <a:latin typeface="Times New Roman" pitchFamily="18" charset="0"/>
                <a:cs typeface="Times New Roman" pitchFamily="18" charset="0"/>
              </a:rPr>
              <a:t>relation</a:t>
            </a:r>
            <a:r>
              <a:rPr lang="en-IN" dirty="0">
                <a:latin typeface="Times New Roman" pitchFamily="18" charset="0"/>
                <a:cs typeface="Times New Roman" pitchFamily="18" charset="0"/>
              </a:rPr>
              <a:t> </a:t>
            </a:r>
          </a:p>
          <a:p>
            <a:pPr>
              <a:buNone/>
            </a:pPr>
            <a:r>
              <a:rPr lang="en-IN" dirty="0">
                <a:latin typeface="Times New Roman" pitchFamily="18" charset="0"/>
                <a:cs typeface="Times New Roman" pitchFamily="18" charset="0"/>
              </a:rPr>
              <a:t>h. Any other assistance</a:t>
            </a:r>
          </a:p>
          <a:p>
            <a:pPr>
              <a:buNone/>
            </a:pPr>
            <a:r>
              <a:rPr lang="en-IN" dirty="0">
                <a:latin typeface="Times New Roman" pitchFamily="18" charset="0"/>
                <a:cs typeface="Times New Roman" pitchFamily="18" charset="0"/>
              </a:rPr>
              <a:t> </a:t>
            </a:r>
          </a:p>
          <a:p>
            <a:pPr>
              <a:buNone/>
            </a:pPr>
            <a:endParaRPr lang="en-IN"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pPr algn="ctr">
              <a:buNone/>
            </a:pPr>
            <a:r>
              <a:rPr lang="en-IN" b="1" dirty="0">
                <a:solidFill>
                  <a:srgbClr val="FF0000"/>
                </a:solidFill>
                <a:latin typeface="Times New Roman" pitchFamily="18" charset="0"/>
                <a:cs typeface="Times New Roman" pitchFamily="18" charset="0"/>
              </a:rPr>
              <a:t>CONCLUSION</a:t>
            </a:r>
            <a:endParaRPr lang="en-IN" dirty="0">
              <a:solidFill>
                <a:srgbClr val="FF0000"/>
              </a:solidFill>
              <a:latin typeface="Times New Roman" pitchFamily="18" charset="0"/>
              <a:cs typeface="Times New Roman" pitchFamily="18" charset="0"/>
            </a:endParaRPr>
          </a:p>
          <a:p>
            <a:pPr lvl="0">
              <a:buNone/>
            </a:pPr>
            <a:r>
              <a:rPr lang="en-IN" dirty="0">
                <a:latin typeface="Times New Roman" pitchFamily="18" charset="0"/>
                <a:cs typeface="Times New Roman" pitchFamily="18" charset="0"/>
              </a:rPr>
              <a:t>Source of </a:t>
            </a:r>
            <a:r>
              <a:rPr lang="en-IN" dirty="0" smtClean="0">
                <a:latin typeface="Times New Roman" pitchFamily="18" charset="0"/>
                <a:cs typeface="Times New Roman" pitchFamily="18" charset="0"/>
              </a:rPr>
              <a:t>illness</a:t>
            </a:r>
            <a:r>
              <a:rPr lang="en-IN" dirty="0">
                <a:latin typeface="Times New Roman" pitchFamily="18" charset="0"/>
                <a:cs typeface="Times New Roman" pitchFamily="18" charset="0"/>
              </a:rPr>
              <a:t> </a:t>
            </a:r>
          </a:p>
          <a:p>
            <a:pPr lvl="0">
              <a:buNone/>
            </a:pPr>
            <a:r>
              <a:rPr lang="en-IN" dirty="0">
                <a:latin typeface="Times New Roman" pitchFamily="18" charset="0"/>
                <a:cs typeface="Times New Roman" pitchFamily="18" charset="0"/>
              </a:rPr>
              <a:t>Circumstances which led to </a:t>
            </a:r>
            <a:r>
              <a:rPr lang="en-IN" dirty="0" smtClean="0">
                <a:latin typeface="Times New Roman" pitchFamily="18" charset="0"/>
                <a:cs typeface="Times New Roman" pitchFamily="18" charset="0"/>
              </a:rPr>
              <a:t>disease</a:t>
            </a:r>
            <a:r>
              <a:rPr lang="en-IN" dirty="0">
                <a:latin typeface="Times New Roman" pitchFamily="18" charset="0"/>
                <a:cs typeface="Times New Roman" pitchFamily="18" charset="0"/>
              </a:rPr>
              <a:t> </a:t>
            </a:r>
          </a:p>
          <a:p>
            <a:pPr lvl="0">
              <a:buNone/>
            </a:pPr>
            <a:r>
              <a:rPr lang="en-IN" dirty="0">
                <a:latin typeface="Times New Roman" pitchFamily="18" charset="0"/>
                <a:cs typeface="Times New Roman" pitchFamily="18" charset="0"/>
              </a:rPr>
              <a:t>If the disease was </a:t>
            </a:r>
            <a:r>
              <a:rPr lang="en-IN" dirty="0" smtClean="0">
                <a:latin typeface="Times New Roman" pitchFamily="18" charset="0"/>
                <a:cs typeface="Times New Roman" pitchFamily="18" charset="0"/>
              </a:rPr>
              <a:t>preventable</a:t>
            </a:r>
            <a:r>
              <a:rPr lang="en-IN" dirty="0">
                <a:latin typeface="Times New Roman" pitchFamily="18" charset="0"/>
                <a:cs typeface="Times New Roman" pitchFamily="18" charset="0"/>
              </a:rPr>
              <a:t> </a:t>
            </a:r>
          </a:p>
          <a:p>
            <a:pPr lvl="0">
              <a:buNone/>
            </a:pPr>
            <a:r>
              <a:rPr lang="en-IN" dirty="0">
                <a:latin typeface="Times New Roman" pitchFamily="18" charset="0"/>
                <a:cs typeface="Times New Roman" pitchFamily="18" charset="0"/>
              </a:rPr>
              <a:t>Likely results of the </a:t>
            </a:r>
            <a:r>
              <a:rPr lang="en-IN" dirty="0" smtClean="0">
                <a:latin typeface="Times New Roman" pitchFamily="18" charset="0"/>
                <a:cs typeface="Times New Roman" pitchFamily="18" charset="0"/>
              </a:rPr>
              <a:t>disease</a:t>
            </a:r>
            <a:r>
              <a:rPr lang="en-IN" dirty="0">
                <a:latin typeface="Times New Roman" pitchFamily="18" charset="0"/>
                <a:cs typeface="Times New Roman" pitchFamily="18" charset="0"/>
              </a:rPr>
              <a:t> </a:t>
            </a:r>
          </a:p>
          <a:p>
            <a:pPr lvl="0">
              <a:buNone/>
            </a:pPr>
            <a:r>
              <a:rPr lang="en-IN" dirty="0">
                <a:latin typeface="Times New Roman" pitchFamily="18" charset="0"/>
                <a:cs typeface="Times New Roman" pitchFamily="18" charset="0"/>
              </a:rPr>
              <a:t>If there any danger of spread of disease to contacts and neighbours.</a:t>
            </a:r>
          </a:p>
          <a:p>
            <a:pPr>
              <a:buNone/>
            </a:pPr>
            <a:r>
              <a:rPr lang="en-IN" dirty="0">
                <a:latin typeface="Times New Roman" pitchFamily="18" charset="0"/>
                <a:cs typeface="Times New Roman" pitchFamily="18" charset="0"/>
              </a:rPr>
              <a:t> </a:t>
            </a:r>
          </a:p>
          <a:p>
            <a:pPr>
              <a:buNone/>
            </a:pPr>
            <a:endParaRPr lang="en-IN"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r>
              <a:rPr lang="en-US" b="1" dirty="0" smtClean="0">
                <a:solidFill>
                  <a:srgbClr val="FF0000"/>
                </a:solidFill>
                <a:latin typeface="Times New Roman" pitchFamily="18" charset="0"/>
                <a:cs typeface="Times New Roman" pitchFamily="18" charset="0"/>
              </a:rPr>
              <a:t>INTRODUCTION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“Progressive process associated with declines in structure and function, impaired maintenance and repair systems, increased susceptibility to disease and death and reduced reproductive capacity”</a:t>
            </a:r>
          </a:p>
          <a:p>
            <a:pPr>
              <a:buFont typeface="Wingdings" pitchFamily="2" charset="2"/>
              <a:buChar char="Ø"/>
            </a:pPr>
            <a:r>
              <a:rPr lang="en-US" b="1" dirty="0" smtClean="0">
                <a:solidFill>
                  <a:srgbClr val="FF0000"/>
                </a:solidFill>
                <a:latin typeface="Times New Roman" pitchFamily="18" charset="0"/>
                <a:cs typeface="Times New Roman" pitchFamily="18" charset="0"/>
              </a:rPr>
              <a:t>GERIATRICS-</a:t>
            </a:r>
            <a:r>
              <a:rPr lang="en-US" dirty="0" smtClean="0">
                <a:latin typeface="Times New Roman" pitchFamily="18" charset="0"/>
                <a:cs typeface="Times New Roman" pitchFamily="18" charset="0"/>
              </a:rPr>
              <a:t> “branch which deals with health care of aging people.</a:t>
            </a:r>
          </a:p>
          <a:p>
            <a:pPr>
              <a:buFont typeface="Wingdings" pitchFamily="2" charset="2"/>
              <a:buChar char="Ø"/>
            </a:pPr>
            <a:r>
              <a:rPr lang="en-US" b="1" dirty="0" smtClean="0">
                <a:solidFill>
                  <a:srgbClr val="FF0000"/>
                </a:solidFill>
                <a:latin typeface="Times New Roman" pitchFamily="18" charset="0"/>
                <a:cs typeface="Times New Roman" pitchFamily="18" charset="0"/>
              </a:rPr>
              <a:t>GERONTOLOGY- </a:t>
            </a:r>
            <a:r>
              <a:rPr lang="en-US" dirty="0" smtClean="0">
                <a:latin typeface="Times New Roman" pitchFamily="18" charset="0"/>
                <a:cs typeface="Times New Roman" pitchFamily="18" charset="0"/>
              </a:rPr>
              <a:t>Study of physical, biological, psychological and sociological changes which are incident to old age.</a:t>
            </a:r>
          </a:p>
          <a:p>
            <a:pPr>
              <a:buFont typeface="Wingdings" pitchFamily="2" charset="2"/>
              <a:buChar char="Ø"/>
            </a:pPr>
            <a:r>
              <a:rPr lang="en-US" b="1" dirty="0" smtClean="0">
                <a:solidFill>
                  <a:srgbClr val="FF0000"/>
                </a:solidFill>
                <a:latin typeface="Times New Roman" pitchFamily="18" charset="0"/>
                <a:cs typeface="Times New Roman" pitchFamily="18" charset="0"/>
              </a:rPr>
              <a:t>SENILITY-</a:t>
            </a:r>
            <a:r>
              <a:rPr lang="en-US" dirty="0" smtClean="0">
                <a:latin typeface="Times New Roman" pitchFamily="18" charset="0"/>
                <a:cs typeface="Times New Roman" pitchFamily="18" charset="0"/>
              </a:rPr>
              <a:t> Physical and mental weakness associated with old age</a:t>
            </a:r>
          </a:p>
          <a:p>
            <a:pPr>
              <a:buFont typeface="Wingdings" pitchFamily="2" charset="2"/>
              <a:buChar char="Ø"/>
            </a:pPr>
            <a:r>
              <a:rPr lang="en-US" b="1" dirty="0" smtClean="0">
                <a:solidFill>
                  <a:srgbClr val="FF0000"/>
                </a:solidFill>
                <a:latin typeface="Times New Roman" pitchFamily="18" charset="0"/>
                <a:cs typeface="Times New Roman" pitchFamily="18" charset="0"/>
              </a:rPr>
              <a:t>SENESCENCE-</a:t>
            </a:r>
            <a:r>
              <a:rPr lang="en-US" dirty="0" smtClean="0">
                <a:latin typeface="Times New Roman" pitchFamily="18" charset="0"/>
                <a:cs typeface="Times New Roman" pitchFamily="18" charset="0"/>
              </a:rPr>
              <a:t> Process of growing old.</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UNO defines old age as “person who is more than 60 years of age”</a:t>
            </a:r>
          </a:p>
          <a:p>
            <a:pPr>
              <a:buFont typeface="Wingdings" pitchFamily="2" charset="2"/>
              <a:buChar char="Ø"/>
            </a:pPr>
            <a:r>
              <a:rPr lang="en-US" dirty="0" smtClean="0">
                <a:latin typeface="Times New Roman" pitchFamily="18" charset="0"/>
                <a:cs typeface="Times New Roman" pitchFamily="18" charset="0"/>
              </a:rPr>
              <a:t>1999 Jan. “ National policy on older persons” GOI adopted “Senior Citizen” or “</a:t>
            </a:r>
            <a:r>
              <a:rPr lang="en-US" dirty="0" err="1" smtClean="0">
                <a:latin typeface="Times New Roman" pitchFamily="18" charset="0"/>
                <a:cs typeface="Times New Roman" pitchFamily="18" charset="0"/>
              </a:rPr>
              <a:t>elderly”as</a:t>
            </a:r>
            <a:r>
              <a:rPr lang="en-US" dirty="0" smtClean="0">
                <a:latin typeface="Times New Roman" pitchFamily="18" charset="0"/>
                <a:cs typeface="Times New Roman" pitchFamily="18" charset="0"/>
              </a:rPr>
              <a:t> a person who is 60 years of age or above.</a:t>
            </a:r>
          </a:p>
          <a:p>
            <a:pPr marL="514350" indent="-514350">
              <a:buFont typeface="+mj-lt"/>
              <a:buAutoNum type="arabicPeriod"/>
            </a:pPr>
            <a:r>
              <a:rPr lang="en-US" dirty="0" smtClean="0">
                <a:latin typeface="Times New Roman" pitchFamily="18" charset="0"/>
                <a:cs typeface="Times New Roman" pitchFamily="18" charset="0"/>
              </a:rPr>
              <a:t>60-74- “Young old”</a:t>
            </a:r>
          </a:p>
          <a:p>
            <a:pPr marL="514350" indent="-514350">
              <a:buFont typeface="+mj-lt"/>
              <a:buAutoNum type="arabicPeriod"/>
            </a:pPr>
            <a:r>
              <a:rPr lang="en-US" dirty="0" smtClean="0">
                <a:latin typeface="Times New Roman" pitchFamily="18" charset="0"/>
                <a:cs typeface="Times New Roman" pitchFamily="18" charset="0"/>
              </a:rPr>
              <a:t>75-84 – “ Middle old”</a:t>
            </a:r>
          </a:p>
          <a:p>
            <a:pPr marL="514350" indent="-514350">
              <a:buFont typeface="+mj-lt"/>
              <a:buAutoNum type="arabicPeriod"/>
            </a:pPr>
            <a:r>
              <a:rPr lang="en-US" dirty="0" smtClean="0">
                <a:latin typeface="Times New Roman" pitchFamily="18" charset="0"/>
                <a:cs typeface="Times New Roman" pitchFamily="18" charset="0"/>
              </a:rPr>
              <a:t>Above 85- “oldest old” or “infirm”</a:t>
            </a:r>
            <a:endParaRPr lang="en-IN"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COMMON GERIATRIC HEALTH PROBLEMS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Normal aging- no symptoms.</a:t>
            </a:r>
          </a:p>
          <a:p>
            <a:pPr>
              <a:buFont typeface="Wingdings" pitchFamily="2" charset="2"/>
              <a:buChar char="Ø"/>
            </a:pPr>
            <a:r>
              <a:rPr lang="en-US" dirty="0" smtClean="0">
                <a:latin typeface="Times New Roman" pitchFamily="18" charset="0"/>
                <a:cs typeface="Times New Roman" pitchFamily="18" charset="0"/>
              </a:rPr>
              <a:t>Abrupt decline in function-pathological not due to aging.</a:t>
            </a:r>
          </a:p>
          <a:p>
            <a:pPr>
              <a:buFont typeface="Wingdings" pitchFamily="2" charset="2"/>
              <a:buChar char="Ø"/>
            </a:pPr>
            <a:r>
              <a:rPr lang="en-US" dirty="0" smtClean="0">
                <a:latin typeface="Times New Roman" pitchFamily="18" charset="0"/>
                <a:cs typeface="Times New Roman" pitchFamily="18" charset="0"/>
              </a:rPr>
              <a:t>Multi-factorial process depends upon amount of care, consumed diet, environmental factors, personal habits, genetic factors and neglect of body in previous years.</a:t>
            </a:r>
            <a:endParaRPr lang="en-IN"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0" y="0"/>
          <a:ext cx="9144000" cy="5157192"/>
        </p:xfrm>
        <a:graphic>
          <a:graphicData uri="http://schemas.openxmlformats.org/drawingml/2006/table">
            <a:tbl>
              <a:tblPr firstRow="1" bandRow="1">
                <a:tableStyleId>{5C22544A-7EE6-4342-B048-85BDC9FD1C3A}</a:tableStyleId>
              </a:tblPr>
              <a:tblGrid>
                <a:gridCol w="3048000"/>
                <a:gridCol w="3048000"/>
                <a:gridCol w="3048000"/>
              </a:tblGrid>
              <a:tr h="373117">
                <a:tc>
                  <a:txBody>
                    <a:bodyPr/>
                    <a:lstStyle/>
                    <a:p>
                      <a:r>
                        <a:rPr lang="en-US" dirty="0" smtClean="0">
                          <a:latin typeface="Times New Roman" pitchFamily="18" charset="0"/>
                          <a:cs typeface="Times New Roman" pitchFamily="18" charset="0"/>
                        </a:rPr>
                        <a:t>BOTH GENDERS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MALE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FEMALE</a:t>
                      </a:r>
                      <a:endParaRPr lang="en-IN" dirty="0">
                        <a:latin typeface="Times New Roman" pitchFamily="18" charset="0"/>
                        <a:cs typeface="Times New Roman" pitchFamily="18" charset="0"/>
                      </a:endParaRPr>
                    </a:p>
                  </a:txBody>
                  <a:tcPr/>
                </a:tc>
              </a:tr>
              <a:tr h="4784075">
                <a:tc>
                  <a:txBody>
                    <a:bodyPr/>
                    <a:lstStyle/>
                    <a:p>
                      <a:r>
                        <a:rPr lang="en-US" dirty="0" smtClean="0">
                          <a:latin typeface="Times New Roman" pitchFamily="18" charset="0"/>
                          <a:cs typeface="Times New Roman" pitchFamily="18" charset="0"/>
                        </a:rPr>
                        <a:t>Ocular diseases</a:t>
                      </a:r>
                    </a:p>
                    <a:p>
                      <a:r>
                        <a:rPr lang="en-US" dirty="0" smtClean="0">
                          <a:latin typeface="Times New Roman" pitchFamily="18" charset="0"/>
                          <a:cs typeface="Times New Roman" pitchFamily="18" charset="0"/>
                        </a:rPr>
                        <a:t>Hearing defects</a:t>
                      </a:r>
                    </a:p>
                    <a:p>
                      <a:r>
                        <a:rPr lang="en-US" dirty="0" smtClean="0">
                          <a:latin typeface="Times New Roman" pitchFamily="18" charset="0"/>
                          <a:cs typeface="Times New Roman" pitchFamily="18" charset="0"/>
                        </a:rPr>
                        <a:t>Reduced muscular strength and coordination</a:t>
                      </a:r>
                    </a:p>
                    <a:p>
                      <a:r>
                        <a:rPr lang="en-US" dirty="0" smtClean="0">
                          <a:latin typeface="Times New Roman" pitchFamily="18" charset="0"/>
                          <a:cs typeface="Times New Roman" pitchFamily="18" charset="0"/>
                        </a:rPr>
                        <a:t>Accidents and injuries</a:t>
                      </a:r>
                    </a:p>
                    <a:p>
                      <a:r>
                        <a:rPr lang="en-US" dirty="0" smtClean="0">
                          <a:latin typeface="Times New Roman" pitchFamily="18" charset="0"/>
                          <a:cs typeface="Times New Roman" pitchFamily="18" charset="0"/>
                        </a:rPr>
                        <a:t>Nutritional deficiencies</a:t>
                      </a:r>
                    </a:p>
                    <a:p>
                      <a:r>
                        <a:rPr lang="en-US" dirty="0" smtClean="0">
                          <a:latin typeface="Times New Roman" pitchFamily="18" charset="0"/>
                          <a:cs typeface="Times New Roman" pitchFamily="18" charset="0"/>
                        </a:rPr>
                        <a:t>Dental problems</a:t>
                      </a:r>
                    </a:p>
                    <a:p>
                      <a:r>
                        <a:rPr lang="en-US" dirty="0" smtClean="0">
                          <a:latin typeface="Times New Roman" pitchFamily="18" charset="0"/>
                          <a:cs typeface="Times New Roman" pitchFamily="18" charset="0"/>
                        </a:rPr>
                        <a:t>CVD</a:t>
                      </a:r>
                    </a:p>
                    <a:p>
                      <a:r>
                        <a:rPr lang="en-US" dirty="0" smtClean="0">
                          <a:latin typeface="Times New Roman" pitchFamily="18" charset="0"/>
                          <a:cs typeface="Times New Roman" pitchFamily="18" charset="0"/>
                        </a:rPr>
                        <a:t>Increased</a:t>
                      </a:r>
                      <a:r>
                        <a:rPr lang="en-US" baseline="0" dirty="0" smtClean="0">
                          <a:latin typeface="Times New Roman" pitchFamily="18" charset="0"/>
                          <a:cs typeface="Times New Roman" pitchFamily="18" charset="0"/>
                        </a:rPr>
                        <a:t> susceptibility to adverse effects of physical environment</a:t>
                      </a:r>
                    </a:p>
                    <a:p>
                      <a:r>
                        <a:rPr lang="en-US" baseline="0" dirty="0" smtClean="0">
                          <a:latin typeface="Times New Roman" pitchFamily="18" charset="0"/>
                          <a:cs typeface="Times New Roman" pitchFamily="18" charset="0"/>
                        </a:rPr>
                        <a:t>Increased susceptibility to infections</a:t>
                      </a:r>
                    </a:p>
                    <a:p>
                      <a:r>
                        <a:rPr lang="en-US" baseline="0" dirty="0" smtClean="0">
                          <a:latin typeface="Times New Roman" pitchFamily="18" charset="0"/>
                          <a:cs typeface="Times New Roman" pitchFamily="18" charset="0"/>
                        </a:rPr>
                        <a:t>Degenerative neurological disease</a:t>
                      </a:r>
                    </a:p>
                    <a:p>
                      <a:r>
                        <a:rPr lang="en-US" baseline="0" dirty="0" smtClean="0">
                          <a:latin typeface="Times New Roman" pitchFamily="18" charset="0"/>
                          <a:cs typeface="Times New Roman" pitchFamily="18" charset="0"/>
                        </a:rPr>
                        <a:t>Complication of diabetes</a:t>
                      </a:r>
                    </a:p>
                    <a:p>
                      <a:r>
                        <a:rPr lang="en-US" baseline="0" dirty="0" smtClean="0">
                          <a:latin typeface="Times New Roman" pitchFamily="18" charset="0"/>
                          <a:cs typeface="Times New Roman" pitchFamily="18" charset="0"/>
                        </a:rPr>
                        <a:t>cancers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BPH</a:t>
                      </a:r>
                    </a:p>
                    <a:p>
                      <a:r>
                        <a:rPr lang="en-US" dirty="0" smtClean="0">
                          <a:latin typeface="Times New Roman" pitchFamily="18" charset="0"/>
                          <a:cs typeface="Times New Roman" pitchFamily="18" charset="0"/>
                        </a:rPr>
                        <a:t>Prostatic</a:t>
                      </a:r>
                      <a:r>
                        <a:rPr lang="en-US" baseline="0" dirty="0" smtClean="0">
                          <a:latin typeface="Times New Roman" pitchFamily="18" charset="0"/>
                          <a:cs typeface="Times New Roman" pitchFamily="18" charset="0"/>
                        </a:rPr>
                        <a:t> cancer</a:t>
                      </a:r>
                    </a:p>
                    <a:p>
                      <a:r>
                        <a:rPr lang="en-US" baseline="0" dirty="0" smtClean="0">
                          <a:latin typeface="Times New Roman" pitchFamily="18" charset="0"/>
                          <a:cs typeface="Times New Roman" pitchFamily="18" charset="0"/>
                        </a:rPr>
                        <a:t>Male sexual dysfunction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Menopausal</a:t>
                      </a:r>
                      <a:r>
                        <a:rPr lang="en-US" baseline="0" dirty="0" smtClean="0">
                          <a:latin typeface="Times New Roman" pitchFamily="18" charset="0"/>
                          <a:cs typeface="Times New Roman" pitchFamily="18" charset="0"/>
                        </a:rPr>
                        <a:t> problems</a:t>
                      </a:r>
                    </a:p>
                    <a:p>
                      <a:r>
                        <a:rPr lang="en-US" baseline="0" dirty="0" smtClean="0">
                          <a:latin typeface="Times New Roman" pitchFamily="18" charset="0"/>
                          <a:cs typeface="Times New Roman" pitchFamily="18" charset="0"/>
                        </a:rPr>
                        <a:t>Urinary incontinence</a:t>
                      </a:r>
                    </a:p>
                    <a:p>
                      <a:r>
                        <a:rPr lang="en-US" baseline="0" dirty="0" smtClean="0">
                          <a:latin typeface="Times New Roman" pitchFamily="18" charset="0"/>
                          <a:cs typeface="Times New Roman" pitchFamily="18" charset="0"/>
                        </a:rPr>
                        <a:t>Cancers and other disease of female genital tract</a:t>
                      </a:r>
                    </a:p>
                    <a:p>
                      <a:r>
                        <a:rPr lang="en-US" baseline="0" dirty="0" smtClean="0">
                          <a:latin typeface="Times New Roman" pitchFamily="18" charset="0"/>
                          <a:cs typeface="Times New Roman" pitchFamily="18" charset="0"/>
                        </a:rPr>
                        <a:t>Osteoporosis.</a:t>
                      </a:r>
                      <a:endParaRPr lang="en-IN" dirty="0">
                        <a:latin typeface="Times New Roman" pitchFamily="18" charset="0"/>
                        <a:cs typeface="Times New Roman" pitchFamily="18" charset="0"/>
                      </a:endParaRPr>
                    </a:p>
                  </a:txBody>
                  <a:tcPr/>
                </a:tc>
              </a:tr>
            </a:tbl>
          </a:graphicData>
        </a:graphic>
      </p:graphicFrame>
      <p:sp>
        <p:nvSpPr>
          <p:cNvPr id="5" name="TextBox 4"/>
          <p:cNvSpPr txBox="1"/>
          <p:nvPr/>
        </p:nvSpPr>
        <p:spPr>
          <a:xfrm>
            <a:off x="1115616" y="5661248"/>
            <a:ext cx="7017370" cy="584775"/>
          </a:xfrm>
          <a:prstGeom prst="rect">
            <a:avLst/>
          </a:prstGeom>
          <a:noFill/>
        </p:spPr>
        <p:txBody>
          <a:bodyPr wrap="none" rtlCol="0">
            <a:spAutoFit/>
          </a:bodyPr>
          <a:lstStyle/>
          <a:p>
            <a:r>
              <a:rPr lang="en-US" sz="3200" b="1" dirty="0" smtClean="0">
                <a:solidFill>
                  <a:srgbClr val="FF0000"/>
                </a:solidFill>
                <a:latin typeface="Times New Roman" pitchFamily="18" charset="0"/>
                <a:cs typeface="Times New Roman" pitchFamily="18" charset="0"/>
              </a:rPr>
              <a:t>HEALTH PROBLEMS OF ELDERLY</a:t>
            </a:r>
            <a:endParaRPr lang="en-IN" sz="3200" b="1" dirty="0">
              <a:solidFill>
                <a:srgbClr val="FF0000"/>
              </a:solidFill>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CHANGES IN BODY SYSTEM OF ELDERLY</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5303520"/>
        </p:xfrm>
        <a:graphic>
          <a:graphicData uri="http://schemas.openxmlformats.org/drawingml/2006/table">
            <a:tbl>
              <a:tblPr firstRow="1" bandRow="1">
                <a:tableStyleId>{5C22544A-7EE6-4342-B048-85BDC9FD1C3A}</a:tableStyleId>
              </a:tblPr>
              <a:tblGrid>
                <a:gridCol w="4572000"/>
                <a:gridCol w="4572000"/>
              </a:tblGrid>
              <a:tr h="370840">
                <a:tc>
                  <a:txBody>
                    <a:bodyPr/>
                    <a:lstStyle/>
                    <a:p>
                      <a:pPr algn="ctr"/>
                      <a:r>
                        <a:rPr lang="en-US" b="1" dirty="0" smtClean="0">
                          <a:solidFill>
                            <a:srgbClr val="FF0000"/>
                          </a:solidFill>
                          <a:latin typeface="Times New Roman" pitchFamily="18" charset="0"/>
                          <a:cs typeface="Times New Roman" pitchFamily="18" charset="0"/>
                        </a:rPr>
                        <a:t>NEUROLOGICAL SYSTEM</a:t>
                      </a:r>
                    </a:p>
                    <a:p>
                      <a:r>
                        <a:rPr lang="en-US" dirty="0" smtClean="0">
                          <a:latin typeface="Times New Roman" pitchFamily="18" charset="0"/>
                          <a:cs typeface="Times New Roman" pitchFamily="18" charset="0"/>
                        </a:rPr>
                        <a:t>Brain changes with brain</a:t>
                      </a:r>
                    </a:p>
                    <a:p>
                      <a:r>
                        <a:rPr lang="en-US" dirty="0" smtClean="0">
                          <a:latin typeface="Times New Roman" pitchFamily="18" charset="0"/>
                          <a:cs typeface="Times New Roman" pitchFamily="18" charset="0"/>
                        </a:rPr>
                        <a:t>Clinical depression common</a:t>
                      </a:r>
                    </a:p>
                    <a:p>
                      <a:r>
                        <a:rPr lang="en-US" dirty="0" smtClean="0">
                          <a:latin typeface="Times New Roman" pitchFamily="18" charset="0"/>
                          <a:cs typeface="Times New Roman" pitchFamily="18" charset="0"/>
                        </a:rPr>
                        <a:t>Altered mental status common</a:t>
                      </a:r>
                      <a:endParaRPr lang="en-IN" dirty="0">
                        <a:latin typeface="Times New Roman" pitchFamily="18" charset="0"/>
                        <a:cs typeface="Times New Roman" pitchFamily="18" charset="0"/>
                      </a:endParaRPr>
                    </a:p>
                  </a:txBody>
                  <a:tcPr/>
                </a:tc>
                <a:tc>
                  <a:txBody>
                    <a:bodyPr/>
                    <a:lstStyle/>
                    <a:p>
                      <a:pPr algn="ctr"/>
                      <a:r>
                        <a:rPr lang="en-US" dirty="0" smtClean="0">
                          <a:solidFill>
                            <a:srgbClr val="FF0000"/>
                          </a:solidFill>
                          <a:latin typeface="Times New Roman" pitchFamily="18" charset="0"/>
                          <a:cs typeface="Times New Roman" pitchFamily="18" charset="0"/>
                        </a:rPr>
                        <a:t>RESPIRATORY SYSTEM</a:t>
                      </a:r>
                    </a:p>
                    <a:p>
                      <a:r>
                        <a:rPr lang="en-US" dirty="0" smtClean="0">
                          <a:latin typeface="Times New Roman" pitchFamily="18" charset="0"/>
                          <a:cs typeface="Times New Roman" pitchFamily="18" charset="0"/>
                        </a:rPr>
                        <a:t>Cough powder</a:t>
                      </a:r>
                      <a:r>
                        <a:rPr lang="en-US" baseline="0" dirty="0" smtClean="0">
                          <a:latin typeface="Times New Roman" pitchFamily="18" charset="0"/>
                          <a:cs typeface="Times New Roman" pitchFamily="18" charset="0"/>
                        </a:rPr>
                        <a:t> is diminished</a:t>
                      </a:r>
                    </a:p>
                    <a:p>
                      <a:r>
                        <a:rPr lang="en-US" baseline="0" dirty="0" smtClean="0">
                          <a:latin typeface="Times New Roman" pitchFamily="18" charset="0"/>
                          <a:cs typeface="Times New Roman" pitchFamily="18" charset="0"/>
                        </a:rPr>
                        <a:t>Increased tendency for infection</a:t>
                      </a:r>
                    </a:p>
                    <a:p>
                      <a:r>
                        <a:rPr lang="en-US" baseline="0" dirty="0" smtClean="0">
                          <a:latin typeface="Times New Roman" pitchFamily="18" charset="0"/>
                          <a:cs typeface="Times New Roman" pitchFamily="18" charset="0"/>
                        </a:rPr>
                        <a:t>Less air and less exchange of gases due to general decline</a:t>
                      </a:r>
                      <a:endParaRPr lang="en-IN" dirty="0">
                        <a:latin typeface="Times New Roman" pitchFamily="18" charset="0"/>
                        <a:cs typeface="Times New Roman" pitchFamily="18" charset="0"/>
                      </a:endParaRPr>
                    </a:p>
                  </a:txBody>
                  <a:tcPr/>
                </a:tc>
              </a:tr>
              <a:tr h="370840">
                <a:tc>
                  <a:txBody>
                    <a:bodyPr/>
                    <a:lstStyle/>
                    <a:p>
                      <a:r>
                        <a:rPr lang="en-US" b="1" dirty="0" smtClean="0">
                          <a:solidFill>
                            <a:srgbClr val="FF0000"/>
                          </a:solidFill>
                          <a:latin typeface="Times New Roman" pitchFamily="18" charset="0"/>
                          <a:cs typeface="Times New Roman" pitchFamily="18" charset="0"/>
                        </a:rPr>
                        <a:t>CARDIOVASCULAR SYSTEM</a:t>
                      </a:r>
                    </a:p>
                    <a:p>
                      <a:r>
                        <a:rPr lang="en-US" dirty="0" smtClean="0">
                          <a:latin typeface="Times New Roman" pitchFamily="18" charset="0"/>
                          <a:cs typeface="Times New Roman" pitchFamily="18" charset="0"/>
                        </a:rPr>
                        <a:t>Hypertension</a:t>
                      </a:r>
                      <a:r>
                        <a:rPr lang="en-US" baseline="0" dirty="0" smtClean="0">
                          <a:latin typeface="Times New Roman" pitchFamily="18" charset="0"/>
                          <a:cs typeface="Times New Roman" pitchFamily="18" charset="0"/>
                        </a:rPr>
                        <a:t> common</a:t>
                      </a:r>
                    </a:p>
                    <a:p>
                      <a:r>
                        <a:rPr lang="en-US" baseline="0" dirty="0" smtClean="0">
                          <a:latin typeface="Times New Roman" pitchFamily="18" charset="0"/>
                          <a:cs typeface="Times New Roman" pitchFamily="18" charset="0"/>
                        </a:rPr>
                        <a:t>Changes in heart rate and rhythm</a:t>
                      </a:r>
                      <a:endParaRPr lang="en-IN" dirty="0">
                        <a:latin typeface="Times New Roman" pitchFamily="18" charset="0"/>
                        <a:cs typeface="Times New Roman" pitchFamily="18" charset="0"/>
                      </a:endParaRPr>
                    </a:p>
                  </a:txBody>
                  <a:tcPr/>
                </a:tc>
                <a:tc>
                  <a:txBody>
                    <a:bodyPr/>
                    <a:lstStyle/>
                    <a:p>
                      <a:pPr algn="ctr"/>
                      <a:r>
                        <a:rPr lang="en-US" b="1" dirty="0" smtClean="0">
                          <a:solidFill>
                            <a:srgbClr val="FF0000"/>
                          </a:solidFill>
                          <a:latin typeface="Times New Roman" pitchFamily="18" charset="0"/>
                          <a:cs typeface="Times New Roman" pitchFamily="18" charset="0"/>
                        </a:rPr>
                        <a:t>RENAL SYSTEM</a:t>
                      </a:r>
                    </a:p>
                    <a:p>
                      <a:r>
                        <a:rPr lang="en-US" dirty="0" smtClean="0">
                          <a:latin typeface="Times New Roman" pitchFamily="18" charset="0"/>
                          <a:cs typeface="Times New Roman" pitchFamily="18" charset="0"/>
                        </a:rPr>
                        <a:t>Drug</a:t>
                      </a:r>
                      <a:r>
                        <a:rPr lang="en-US" baseline="0" dirty="0" smtClean="0">
                          <a:latin typeface="Times New Roman" pitchFamily="18" charset="0"/>
                          <a:cs typeface="Times New Roman" pitchFamily="18" charset="0"/>
                        </a:rPr>
                        <a:t> toxicity problem common</a:t>
                      </a:r>
                    </a:p>
                    <a:p>
                      <a:r>
                        <a:rPr lang="en-US" baseline="0" dirty="0" smtClean="0">
                          <a:latin typeface="Times New Roman" pitchFamily="18" charset="0"/>
                          <a:cs typeface="Times New Roman" pitchFamily="18" charset="0"/>
                        </a:rPr>
                        <a:t>General decline in efficiency</a:t>
                      </a:r>
                      <a:endParaRPr lang="en-IN" dirty="0">
                        <a:latin typeface="Times New Roman" pitchFamily="18" charset="0"/>
                        <a:cs typeface="Times New Roman" pitchFamily="18" charset="0"/>
                      </a:endParaRPr>
                    </a:p>
                  </a:txBody>
                  <a:tcPr/>
                </a:tc>
              </a:tr>
              <a:tr h="370840">
                <a:tc>
                  <a:txBody>
                    <a:bodyPr/>
                    <a:lstStyle/>
                    <a:p>
                      <a:pPr algn="ctr"/>
                      <a:r>
                        <a:rPr lang="en-US" b="1" dirty="0" smtClean="0">
                          <a:solidFill>
                            <a:srgbClr val="FF0000"/>
                          </a:solidFill>
                          <a:latin typeface="Times New Roman" pitchFamily="18" charset="0"/>
                          <a:cs typeface="Times New Roman" pitchFamily="18" charset="0"/>
                        </a:rPr>
                        <a:t>GASTROINTESTINAL SYSTEM</a:t>
                      </a:r>
                    </a:p>
                    <a:p>
                      <a:r>
                        <a:rPr lang="en-US" dirty="0" smtClean="0">
                          <a:latin typeface="Times New Roman" pitchFamily="18" charset="0"/>
                          <a:cs typeface="Times New Roman" pitchFamily="18" charset="0"/>
                        </a:rPr>
                        <a:t>Constipation common</a:t>
                      </a:r>
                    </a:p>
                    <a:p>
                      <a:r>
                        <a:rPr lang="en-US" dirty="0" smtClean="0">
                          <a:latin typeface="Times New Roman" pitchFamily="18" charset="0"/>
                          <a:cs typeface="Times New Roman" pitchFamily="18" charset="0"/>
                        </a:rPr>
                        <a:t>Deterioration of structure in mouth common</a:t>
                      </a:r>
                    </a:p>
                    <a:p>
                      <a:r>
                        <a:rPr lang="en-US" dirty="0" smtClean="0">
                          <a:latin typeface="Times New Roman" pitchFamily="18" charset="0"/>
                          <a:cs typeface="Times New Roman" pitchFamily="18" charset="0"/>
                        </a:rPr>
                        <a:t>General decline in efficiency of liver</a:t>
                      </a:r>
                    </a:p>
                    <a:p>
                      <a:r>
                        <a:rPr lang="en-US" dirty="0" smtClean="0">
                          <a:latin typeface="Times New Roman" pitchFamily="18" charset="0"/>
                          <a:cs typeface="Times New Roman" pitchFamily="18" charset="0"/>
                        </a:rPr>
                        <a:t>Impaired swallowing</a:t>
                      </a:r>
                    </a:p>
                    <a:p>
                      <a:r>
                        <a:rPr lang="en-US" dirty="0" smtClean="0">
                          <a:latin typeface="Times New Roman" pitchFamily="18" charset="0"/>
                          <a:cs typeface="Times New Roman" pitchFamily="18" charset="0"/>
                        </a:rPr>
                        <a:t>Malnutrition</a:t>
                      </a:r>
                      <a:r>
                        <a:rPr lang="en-US" baseline="0" dirty="0" smtClean="0">
                          <a:latin typeface="Times New Roman" pitchFamily="18" charset="0"/>
                          <a:cs typeface="Times New Roman" pitchFamily="18" charset="0"/>
                        </a:rPr>
                        <a:t> and result of deterioration of small intestine</a:t>
                      </a:r>
                      <a:endParaRPr lang="en-IN" dirty="0">
                        <a:latin typeface="Times New Roman" pitchFamily="18" charset="0"/>
                        <a:cs typeface="Times New Roman" pitchFamily="18" charset="0"/>
                      </a:endParaRPr>
                    </a:p>
                  </a:txBody>
                  <a:tcPr/>
                </a:tc>
                <a:tc>
                  <a:txBody>
                    <a:bodyPr/>
                    <a:lstStyle/>
                    <a:p>
                      <a:pPr algn="ctr"/>
                      <a:r>
                        <a:rPr lang="en-US" b="1" dirty="0" smtClean="0">
                          <a:solidFill>
                            <a:srgbClr val="FF0000"/>
                          </a:solidFill>
                          <a:latin typeface="Times New Roman" pitchFamily="18" charset="0"/>
                          <a:cs typeface="Times New Roman" pitchFamily="18" charset="0"/>
                        </a:rPr>
                        <a:t>SKIN</a:t>
                      </a:r>
                    </a:p>
                    <a:p>
                      <a:r>
                        <a:rPr lang="en-US" dirty="0" smtClean="0">
                          <a:latin typeface="Times New Roman" pitchFamily="18" charset="0"/>
                          <a:cs typeface="Times New Roman" pitchFamily="18" charset="0"/>
                        </a:rPr>
                        <a:t>Perspires less</a:t>
                      </a:r>
                    </a:p>
                    <a:p>
                      <a:r>
                        <a:rPr lang="en-US" dirty="0" smtClean="0">
                          <a:latin typeface="Times New Roman" pitchFamily="18" charset="0"/>
                          <a:cs typeface="Times New Roman" pitchFamily="18" charset="0"/>
                        </a:rPr>
                        <a:t>Tears more easily</a:t>
                      </a:r>
                    </a:p>
                    <a:p>
                      <a:r>
                        <a:rPr lang="en-US" dirty="0" smtClean="0">
                          <a:latin typeface="Times New Roman" pitchFamily="18" charset="0"/>
                          <a:cs typeface="Times New Roman" pitchFamily="18" charset="0"/>
                        </a:rPr>
                        <a:t>Heals slowly</a:t>
                      </a:r>
                      <a:endParaRPr lang="en-IN" dirty="0">
                        <a:latin typeface="Times New Roman" pitchFamily="18" charset="0"/>
                        <a:cs typeface="Times New Roman" pitchFamily="18" charset="0"/>
                      </a:endParaRPr>
                    </a:p>
                  </a:txBody>
                  <a:tcPr/>
                </a:tc>
              </a:tr>
              <a:tr h="370840">
                <a:tc>
                  <a:txBody>
                    <a:bodyPr/>
                    <a:lstStyle/>
                    <a:p>
                      <a:r>
                        <a:rPr lang="en-US" b="1" dirty="0" smtClean="0">
                          <a:solidFill>
                            <a:srgbClr val="FF0000"/>
                          </a:solidFill>
                          <a:latin typeface="Times New Roman" pitchFamily="18" charset="0"/>
                          <a:cs typeface="Times New Roman" pitchFamily="18" charset="0"/>
                        </a:rPr>
                        <a:t>MUSCULOSKELETAL</a:t>
                      </a:r>
                      <a:r>
                        <a:rPr lang="en-US" b="1" baseline="0" dirty="0" smtClean="0">
                          <a:solidFill>
                            <a:srgbClr val="FF0000"/>
                          </a:solidFill>
                          <a:latin typeface="Times New Roman" pitchFamily="18" charset="0"/>
                          <a:cs typeface="Times New Roman" pitchFamily="18" charset="0"/>
                        </a:rPr>
                        <a:t> SYSTEM</a:t>
                      </a:r>
                    </a:p>
                    <a:p>
                      <a:r>
                        <a:rPr lang="en-US" baseline="0" dirty="0" smtClean="0">
                          <a:latin typeface="Times New Roman" pitchFamily="18" charset="0"/>
                          <a:cs typeface="Times New Roman" pitchFamily="18" charset="0"/>
                        </a:rPr>
                        <a:t>Osteoporosis common</a:t>
                      </a:r>
                    </a:p>
                    <a:p>
                      <a:r>
                        <a:rPr lang="en-US" baseline="0" dirty="0" smtClean="0">
                          <a:latin typeface="Times New Roman" pitchFamily="18" charset="0"/>
                          <a:cs typeface="Times New Roman" pitchFamily="18" charset="0"/>
                        </a:rPr>
                        <a:t>Osteoarthritis common</a:t>
                      </a:r>
                      <a:endParaRPr lang="en-IN" dirty="0">
                        <a:latin typeface="Times New Roman" pitchFamily="18" charset="0"/>
                        <a:cs typeface="Times New Roman" pitchFamily="18" charset="0"/>
                      </a:endParaRPr>
                    </a:p>
                  </a:txBody>
                  <a:tcPr/>
                </a:tc>
                <a:tc>
                  <a:txBody>
                    <a:bodyPr/>
                    <a:lstStyle/>
                    <a:p>
                      <a:pPr algn="ctr"/>
                      <a:r>
                        <a:rPr lang="en-US" b="1" dirty="0" smtClean="0">
                          <a:solidFill>
                            <a:srgbClr val="FF0000"/>
                          </a:solidFill>
                          <a:latin typeface="Times New Roman" pitchFamily="18" charset="0"/>
                          <a:cs typeface="Times New Roman" pitchFamily="18" charset="0"/>
                        </a:rPr>
                        <a:t>IMMUNE SYSTEM</a:t>
                      </a:r>
                    </a:p>
                    <a:p>
                      <a:r>
                        <a:rPr lang="en-US" dirty="0" smtClean="0">
                          <a:latin typeface="Times New Roman" pitchFamily="18" charset="0"/>
                          <a:cs typeface="Times New Roman" pitchFamily="18" charset="0"/>
                        </a:rPr>
                        <a:t>Fever often absent</a:t>
                      </a:r>
                    </a:p>
                    <a:p>
                      <a:r>
                        <a:rPr lang="en-US" dirty="0" smtClean="0">
                          <a:latin typeface="Times New Roman" pitchFamily="18" charset="0"/>
                          <a:cs typeface="Times New Roman" pitchFamily="18" charset="0"/>
                        </a:rPr>
                        <a:t>Lessened ability to fight disease</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BIOLOGICAL</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Aging is predictable biological process involving progressive cellular and physiological deterioration related to mental, physical, behavior and biomedical domains and increased susceptibility to various diseases and decreased ability to adapt to stress because of impaired homeostasis, changes nonreversible, independent of pathological conditions and contribute to loss of function or death.</a:t>
            </a:r>
          </a:p>
          <a:p>
            <a:pPr>
              <a:buFont typeface="Wingdings" pitchFamily="2" charset="2"/>
              <a:buChar char="Ø"/>
            </a:pPr>
            <a:r>
              <a:rPr lang="en-US" dirty="0" smtClean="0">
                <a:latin typeface="Times New Roman" pitchFamily="18" charset="0"/>
                <a:cs typeface="Times New Roman" pitchFamily="18" charset="0"/>
              </a:rPr>
              <a:t>Depends upon numerous factors and occur at different rates in different individuals. </a:t>
            </a:r>
            <a:endParaRPr lang="en-IN"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PSYCHOLOGICAL</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Physical, physiological, psychological conditions, social prestige, financial status, personal lifestyle, family support system-influences health of elders.</a:t>
            </a:r>
          </a:p>
          <a:p>
            <a:pPr>
              <a:buFont typeface="Wingdings" pitchFamily="2" charset="2"/>
              <a:buChar char="Ø"/>
            </a:pPr>
            <a:r>
              <a:rPr lang="en-US" dirty="0" smtClean="0">
                <a:latin typeface="Times New Roman" pitchFamily="18" charset="0"/>
                <a:cs typeface="Times New Roman" pitchFamily="18" charset="0"/>
              </a:rPr>
              <a:t>Period of critical changes in body, mind and spirit.</a:t>
            </a:r>
          </a:p>
          <a:p>
            <a:pPr>
              <a:buFont typeface="Wingdings" pitchFamily="2" charset="2"/>
              <a:buChar char="Ø"/>
            </a:pPr>
            <a:r>
              <a:rPr lang="en-US" dirty="0" smtClean="0">
                <a:latin typeface="Times New Roman" pitchFamily="18" charset="0"/>
                <a:cs typeface="Times New Roman" pitchFamily="18" charset="0"/>
              </a:rPr>
              <a:t>Loneliness, boredom, depression, dejection, grief and worrying about the future alter the normal physiological process.</a:t>
            </a:r>
          </a:p>
          <a:p>
            <a:pPr>
              <a:buFont typeface="Wingdings" pitchFamily="2" charset="2"/>
              <a:buChar char="Ø"/>
            </a:pPr>
            <a:r>
              <a:rPr lang="en-US" dirty="0" smtClean="0">
                <a:latin typeface="Times New Roman" pitchFamily="18" charset="0"/>
                <a:cs typeface="Times New Roman" pitchFamily="18" charset="0"/>
              </a:rPr>
              <a:t>Loss of memory, loss of confidence, sense of hopelessness, senile dementia, Alzheimer’s disease and other mental disorders.</a:t>
            </a:r>
            <a:endParaRPr lang="en-IN"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IN" dirty="0"/>
          </a:p>
        </p:txBody>
      </p:sp>
      <p:sp>
        <p:nvSpPr>
          <p:cNvPr id="3" name="Content Placeholder 2"/>
          <p:cNvSpPr>
            <a:spLocks noGrp="1"/>
          </p:cNvSpPr>
          <p:nvPr>
            <p:ph idx="1"/>
          </p:nvPr>
        </p:nvSpPr>
        <p:spPr>
          <a:xfrm>
            <a:off x="0" y="764704"/>
            <a:ext cx="9144000" cy="6093296"/>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General attitude towards old age, degradation of status in community, problems of isolation, loneliness and generation gap-socio-psychological frustration among elderly</a:t>
            </a:r>
          </a:p>
          <a:p>
            <a:pPr>
              <a:buFont typeface="Wingdings" pitchFamily="2" charset="2"/>
              <a:buChar char="Ø"/>
            </a:pPr>
            <a:r>
              <a:rPr lang="en-US" dirty="0" smtClean="0">
                <a:latin typeface="Times New Roman" pitchFamily="18" charset="0"/>
                <a:cs typeface="Times New Roman" pitchFamily="18" charset="0"/>
              </a:rPr>
              <a:t>Elder abuse-psychological abuse in term of verbal assaults, threats and fear of isolation, physical violence and financial exploitation.</a:t>
            </a:r>
          </a:p>
          <a:p>
            <a:pPr>
              <a:buFont typeface="Wingdings" pitchFamily="2" charset="2"/>
              <a:buChar char="Ø"/>
            </a:pPr>
            <a:r>
              <a:rPr lang="en-US" dirty="0" smtClean="0">
                <a:latin typeface="Times New Roman" pitchFamily="18" charset="0"/>
                <a:cs typeface="Times New Roman" pitchFamily="18" charset="0"/>
              </a:rPr>
              <a:t>More women than men-maltreatment in both physical and verbal abuse.</a:t>
            </a:r>
          </a:p>
          <a:p>
            <a:pPr>
              <a:buFont typeface="Wingdings" pitchFamily="2" charset="2"/>
              <a:buChar char="Ø"/>
            </a:pPr>
            <a:r>
              <a:rPr lang="en-US" dirty="0" smtClean="0">
                <a:latin typeface="Times New Roman" pitchFamily="18" charset="0"/>
                <a:cs typeface="Times New Roman" pitchFamily="18" charset="0"/>
              </a:rPr>
              <a:t>Old persons with high educational background and sufficient income-abuse. </a:t>
            </a:r>
            <a:endParaRPr lang="en-IN"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SOCIAL</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Reduction in income, social status, authority, power, respect a after retirement.</a:t>
            </a:r>
          </a:p>
          <a:p>
            <a:pPr>
              <a:buFont typeface="Wingdings" pitchFamily="2" charset="2"/>
              <a:buChar char="Ø"/>
            </a:pPr>
            <a:r>
              <a:rPr lang="en-US" dirty="0" smtClean="0">
                <a:latin typeface="Times New Roman" pitchFamily="18" charset="0"/>
                <a:cs typeface="Times New Roman" pitchFamily="18" charset="0"/>
              </a:rPr>
              <a:t>After loss of spouse, friends and colleagues-social isolation.</a:t>
            </a:r>
          </a:p>
          <a:p>
            <a:pPr>
              <a:buFont typeface="Wingdings" pitchFamily="2" charset="2"/>
              <a:buChar char="Ø"/>
            </a:pPr>
            <a:r>
              <a:rPr lang="en-US" dirty="0" smtClean="0">
                <a:latin typeface="Times New Roman" pitchFamily="18" charset="0"/>
                <a:cs typeface="Times New Roman" pitchFamily="18" charset="0"/>
              </a:rPr>
              <a:t>Loss of decision power by those surrendered property in favor of younger's members.</a:t>
            </a:r>
          </a:p>
          <a:p>
            <a:pPr>
              <a:buFont typeface="Wingdings" pitchFamily="2" charset="2"/>
              <a:buChar char="Ø"/>
            </a:pPr>
            <a:r>
              <a:rPr lang="en-US" dirty="0" smtClean="0">
                <a:latin typeface="Times New Roman" pitchFamily="18" charset="0"/>
                <a:cs typeface="Times New Roman" pitchFamily="18" charset="0"/>
              </a:rPr>
              <a:t>Ageism is accusing them as inefficient and discriminating against elderly people on basis of their age.</a:t>
            </a:r>
            <a:endParaRPr lang="en-IN"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PREVENTIVE AND COMMUNITY GERIATRICS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Art and science of preventing diseases in geriatric population and promoting their health and efficacy.</a:t>
            </a:r>
          </a:p>
          <a:p>
            <a:pPr>
              <a:buFont typeface="Wingdings" pitchFamily="2" charset="2"/>
              <a:buChar char="Ø"/>
            </a:pPr>
            <a:r>
              <a:rPr lang="en-US" dirty="0" smtClean="0">
                <a:latin typeface="Times New Roman" pitchFamily="18" charset="0"/>
                <a:cs typeface="Times New Roman" pitchFamily="18" charset="0"/>
              </a:rPr>
              <a:t>Process of aging should be smooth and physiological rather than pathological-mainly primary prevention.</a:t>
            </a:r>
            <a:endParaRPr lang="en-IN"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PRINCIPAL OF GERITRIC HEALTHCARE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Individual become more heterogeneous or dissimilar as they age.</a:t>
            </a:r>
          </a:p>
          <a:p>
            <a:pPr>
              <a:buFont typeface="Wingdings" pitchFamily="2" charset="2"/>
              <a:buChar char="Ø"/>
            </a:pPr>
            <a:r>
              <a:rPr lang="en-US" dirty="0" smtClean="0">
                <a:latin typeface="Times New Roman" pitchFamily="18" charset="0"/>
                <a:cs typeface="Times New Roman" pitchFamily="18" charset="0"/>
              </a:rPr>
              <a:t>Aging does not produce an abrupt decline in organ function but disease always does.</a:t>
            </a:r>
          </a:p>
          <a:p>
            <a:pPr>
              <a:buFont typeface="Wingdings" pitchFamily="2" charset="2"/>
              <a:buChar char="Ø"/>
            </a:pPr>
            <a:r>
              <a:rPr lang="en-US" dirty="0" smtClean="0">
                <a:latin typeface="Times New Roman" pitchFamily="18" charset="0"/>
                <a:cs typeface="Times New Roman" pitchFamily="18" charset="0"/>
              </a:rPr>
              <a:t>Aging process is accentuated by disease and attenuated by modification of risk factors such as smoking, sedentary lifestyle and obesity.</a:t>
            </a:r>
          </a:p>
          <a:p>
            <a:pPr>
              <a:buFont typeface="Wingdings" pitchFamily="2" charset="2"/>
              <a:buChar char="Ø"/>
            </a:pPr>
            <a:r>
              <a:rPr lang="en-US" dirty="0" smtClean="0">
                <a:latin typeface="Times New Roman" pitchFamily="18" charset="0"/>
                <a:cs typeface="Times New Roman" pitchFamily="18" charset="0"/>
              </a:rPr>
              <a:t>Investigation is essential tool for diagnosis but under or over investigation are to be avoided.</a:t>
            </a:r>
            <a:endParaRPr lang="en-IN"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HEALTH PROMOTION: HEALTHY AGING</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WHO- “Healthy aging is process of developing and maintaining the functional ability that enables well-being in older age”</a:t>
            </a:r>
          </a:p>
          <a:p>
            <a:pPr>
              <a:buFont typeface="Wingdings" pitchFamily="2" charset="2"/>
              <a:buChar char="Ø"/>
            </a:pPr>
            <a:r>
              <a:rPr lang="en-US" dirty="0" smtClean="0">
                <a:latin typeface="Times New Roman" pitchFamily="18" charset="0"/>
                <a:cs typeface="Times New Roman" pitchFamily="18" charset="0"/>
              </a:rPr>
              <a:t>Functional ability-the health related attributes that enables people to be and to do what they have reasons to value.</a:t>
            </a:r>
          </a:p>
          <a:p>
            <a:pPr>
              <a:buFont typeface="Wingdings" pitchFamily="2" charset="2"/>
              <a:buChar char="Ø"/>
            </a:pPr>
            <a:r>
              <a:rPr lang="en-US" dirty="0" smtClean="0">
                <a:latin typeface="Times New Roman" pitchFamily="18" charset="0"/>
                <a:cs typeface="Times New Roman" pitchFamily="18" charset="0"/>
              </a:rPr>
              <a:t>Healthy aging starts at birth so care of old age begins with childhood.</a:t>
            </a:r>
            <a:endParaRPr lang="en-IN"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Adoption of healthy lifestyle and promotive measures undertaken during childhood to ensure healthy aging.</a:t>
            </a:r>
          </a:p>
          <a:p>
            <a:pPr>
              <a:buFont typeface="Wingdings" pitchFamily="2" charset="2"/>
              <a:buChar char="Ø"/>
            </a:pPr>
            <a:r>
              <a:rPr lang="en-US" dirty="0" smtClean="0">
                <a:latin typeface="Times New Roman" pitchFamily="18" charset="0"/>
                <a:cs typeface="Times New Roman" pitchFamily="18" charset="0"/>
              </a:rPr>
              <a:t>Supportive “age friendly” environments allows older people to live fuller lives and maximize the contribution they make.</a:t>
            </a:r>
          </a:p>
          <a:p>
            <a:pPr>
              <a:buFont typeface="Wingdings" pitchFamily="2" charset="2"/>
              <a:buChar char="Ø"/>
            </a:pPr>
            <a:r>
              <a:rPr lang="en-US" dirty="0" smtClean="0">
                <a:latin typeface="Times New Roman" pitchFamily="18" charset="0"/>
                <a:cs typeface="Times New Roman" pitchFamily="18" charset="0"/>
              </a:rPr>
              <a:t>Older persons have small appetite, small frequent, nutrient dense foods should be included, both quality and quantity.</a:t>
            </a:r>
          </a:p>
          <a:p>
            <a:pPr>
              <a:buFont typeface="Wingdings" pitchFamily="2" charset="2"/>
              <a:buChar char="Ø"/>
            </a:pPr>
            <a:r>
              <a:rPr lang="en-US" dirty="0" smtClean="0">
                <a:latin typeface="Times New Roman" pitchFamily="18" charset="0"/>
                <a:cs typeface="Times New Roman" pitchFamily="18" charset="0"/>
              </a:rPr>
              <a:t>Nourishing, digestible, easy to chew and easy to swallow foods beverages.</a:t>
            </a:r>
          </a:p>
          <a:p>
            <a:pPr>
              <a:buFont typeface="Wingdings" pitchFamily="2" charset="2"/>
              <a:buChar char="Ø"/>
            </a:pPr>
            <a:r>
              <a:rPr lang="en-US" dirty="0" smtClean="0">
                <a:latin typeface="Times New Roman" pitchFamily="18" charset="0"/>
                <a:cs typeface="Times New Roman" pitchFamily="18" charset="0"/>
              </a:rPr>
              <a:t>4-5 serving of fruits and vegetables and cut down on fried foods with saturated and trans fats.</a:t>
            </a:r>
            <a:endParaRPr lang="en-IN"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EARLY DIAGNOSIS AND TREATMENT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Early detection and treatment of disease developing in young age- D.M., hypertension or early stage of cancer-decreased morbidity and mortality in geriatric age group.</a:t>
            </a:r>
            <a:endParaRPr lang="en-IN"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SCREENING</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latin typeface="Times New Roman" pitchFamily="18" charset="0"/>
                <a:cs typeface="Times New Roman" pitchFamily="18" charset="0"/>
              </a:rPr>
              <a:t>Screening camps-hypertension, D.M.by simple diagnostic procedure and identification of “early warning signs” for cancer training women about breast self examination for presence of lump in breast and exfoliative cytology of vaginal smear.</a:t>
            </a:r>
          </a:p>
          <a:p>
            <a:pPr>
              <a:buFont typeface="Wingdings" pitchFamily="2" charset="2"/>
              <a:buChar char="Ø"/>
            </a:pPr>
            <a:r>
              <a:rPr lang="en-US" dirty="0" smtClean="0">
                <a:latin typeface="Times New Roman" pitchFamily="18" charset="0"/>
                <a:cs typeface="Times New Roman" pitchFamily="18" charset="0"/>
              </a:rPr>
              <a:t>By conducting health assessment of elderly  and collecting information related to vision, joints, hearing, chest, BP, blood sugar etc. and data updated and maintained on subsequent visits.</a:t>
            </a:r>
            <a:endParaRPr lang="en-IN"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SCREENING OF ELDERLY</a:t>
            </a:r>
            <a:r>
              <a:rPr lang="en-US" dirty="0" smtClean="0"/>
              <a:t> </a:t>
            </a:r>
            <a:endParaRPr lang="en-IN" dirty="0"/>
          </a:p>
        </p:txBody>
      </p:sp>
      <p:graphicFrame>
        <p:nvGraphicFramePr>
          <p:cNvPr id="4" name="Content Placeholder 3"/>
          <p:cNvGraphicFramePr>
            <a:graphicFrameLocks noGrp="1"/>
          </p:cNvGraphicFramePr>
          <p:nvPr>
            <p:ph idx="1"/>
          </p:nvPr>
        </p:nvGraphicFramePr>
        <p:xfrm>
          <a:off x="0" y="1600200"/>
          <a:ext cx="9144000" cy="5191760"/>
        </p:xfrm>
        <a:graphic>
          <a:graphicData uri="http://schemas.openxmlformats.org/drawingml/2006/table">
            <a:tbl>
              <a:tblPr firstRow="1" bandRow="1">
                <a:tableStyleId>{5C22544A-7EE6-4342-B048-85BDC9FD1C3A}</a:tableStyleId>
              </a:tblPr>
              <a:tblGrid>
                <a:gridCol w="3491880"/>
                <a:gridCol w="5652120"/>
              </a:tblGrid>
              <a:tr h="370840">
                <a:tc>
                  <a:txBody>
                    <a:bodyPr/>
                    <a:lstStyle/>
                    <a:p>
                      <a:r>
                        <a:rPr lang="en-US" dirty="0" smtClean="0">
                          <a:latin typeface="Times New Roman" pitchFamily="18" charset="0"/>
                          <a:cs typeface="Times New Roman" pitchFamily="18" charset="0"/>
                        </a:rPr>
                        <a:t>Breast cancer</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Mammography</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Cataract </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Medical examination of eye</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Cervical cancer</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Cervical pap smear</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Colorectal cancer</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Stool for occult blood</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Coronary artery disease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Analysis of risk, ECG</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Deafness </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Medical evaluation</a:t>
                      </a:r>
                      <a:r>
                        <a:rPr lang="en-US" baseline="0" dirty="0" smtClean="0">
                          <a:latin typeface="Times New Roman" pitchFamily="18" charset="0"/>
                          <a:cs typeface="Times New Roman" pitchFamily="18" charset="0"/>
                        </a:rPr>
                        <a:t> (Whisper test) and audiometry</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Dementia</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Minimental state examination (MMSE)</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D.M.</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Blood sugar estimation</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Dyslipidaemia</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Lipid profile</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Glaucoma</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Tonometry for intraocular pressure</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Hypertension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Recording blood pressure</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Lung cancer</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X-ray (chest)</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Osteoporosis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Bone densitometry after risk assessment</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Prostrate cancer</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Rectal examination, PSA level</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PERIODIC HEALTH CHEK-UP</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Elderly person’s needs are multidisciplinary require medical, social, environmental and mental support.</a:t>
            </a:r>
          </a:p>
          <a:p>
            <a:pPr>
              <a:buFont typeface="Wingdings" pitchFamily="2" charset="2"/>
              <a:buChar char="Ø"/>
            </a:pPr>
            <a:r>
              <a:rPr lang="en-US" dirty="0" smtClean="0">
                <a:latin typeface="Times New Roman" pitchFamily="18" charset="0"/>
                <a:cs typeface="Times New Roman" pitchFamily="18" charset="0"/>
              </a:rPr>
              <a:t>Annual health check-up includes vision, hearing and laboratory examination of blood test, stool for occult blood and ECG.</a:t>
            </a:r>
          </a:p>
          <a:p>
            <a:pPr>
              <a:buFont typeface="Wingdings" pitchFamily="2" charset="2"/>
              <a:buChar char="Ø"/>
            </a:pPr>
            <a:r>
              <a:rPr lang="en-US" dirty="0" smtClean="0">
                <a:latin typeface="Times New Roman" pitchFamily="18" charset="0"/>
                <a:cs typeface="Times New Roman" pitchFamily="18" charset="0"/>
              </a:rPr>
              <a:t>Adequate advise on chronic morbidities like COPD, arthritis, D.M., hypertension etc. including lifestyle modification and dietary recommendations.</a:t>
            </a:r>
            <a:endParaRPr lang="en-IN"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latin typeface="Times New Roman" pitchFamily="18" charset="0"/>
                <a:cs typeface="Times New Roman" pitchFamily="18" charset="0"/>
              </a:rPr>
              <a:t>COMPONENTS OF COMPREHENSIVE GERIATRIC ASSESSMENT</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physical</a:t>
            </a:r>
          </a:p>
          <a:p>
            <a:pPr marL="514350" indent="-514350">
              <a:buFont typeface="+mj-lt"/>
              <a:buAutoNum type="arabicPeriod"/>
            </a:pPr>
            <a:r>
              <a:rPr lang="en-US" dirty="0" smtClean="0">
                <a:latin typeface="Times New Roman" pitchFamily="18" charset="0"/>
                <a:cs typeface="Times New Roman" pitchFamily="18" charset="0"/>
              </a:rPr>
              <a:t>Functional</a:t>
            </a:r>
          </a:p>
          <a:p>
            <a:pPr marL="514350" indent="-514350">
              <a:buFont typeface="+mj-lt"/>
              <a:buAutoNum type="arabicPeriod"/>
            </a:pPr>
            <a:r>
              <a:rPr lang="en-US" dirty="0" smtClean="0">
                <a:latin typeface="Times New Roman" pitchFamily="18" charset="0"/>
                <a:cs typeface="Times New Roman" pitchFamily="18" charset="0"/>
              </a:rPr>
              <a:t>Psychological: Cognitive, affective</a:t>
            </a:r>
          </a:p>
          <a:p>
            <a:pPr marL="514350" indent="-514350">
              <a:buFont typeface="+mj-lt"/>
              <a:buAutoNum type="arabicPeriod"/>
            </a:pPr>
            <a:r>
              <a:rPr lang="en-US" dirty="0" smtClean="0">
                <a:latin typeface="Times New Roman" pitchFamily="18" charset="0"/>
                <a:cs typeface="Times New Roman" pitchFamily="18" charset="0"/>
              </a:rPr>
              <a:t>Socioeconomic: Financial status, Social Support and care facility</a:t>
            </a:r>
          </a:p>
          <a:p>
            <a:pPr marL="514350" indent="-514350">
              <a:buFont typeface="+mj-lt"/>
              <a:buAutoNum type="arabicPeriod"/>
            </a:pPr>
            <a:r>
              <a:rPr lang="en-US" dirty="0" smtClean="0">
                <a:latin typeface="Times New Roman" pitchFamily="18" charset="0"/>
                <a:cs typeface="Times New Roman" pitchFamily="18" charset="0"/>
              </a:rPr>
              <a:t>environment</a:t>
            </a:r>
          </a:p>
          <a:p>
            <a:pPr marL="514350" indent="-514350">
              <a:buFont typeface="+mj-lt"/>
              <a:buAutoNum type="arabicPeriod"/>
            </a:pPr>
            <a:endParaRPr lang="en-IN"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REHABILITATION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Detection and treatment of debilitating chronic conditions with aim of minimizing residual disability and rehabilitation.</a:t>
            </a:r>
          </a:p>
          <a:p>
            <a:pPr>
              <a:buFont typeface="Wingdings" pitchFamily="2" charset="2"/>
              <a:buChar char="Ø"/>
            </a:pPr>
            <a:r>
              <a:rPr lang="en-US" dirty="0" smtClean="0">
                <a:latin typeface="Times New Roman" pitchFamily="18" charset="0"/>
                <a:cs typeface="Times New Roman" pitchFamily="18" charset="0"/>
              </a:rPr>
              <a:t>Rehabilitation done by enabling person to acquire skills that is needed to live independent life.</a:t>
            </a:r>
          </a:p>
          <a:p>
            <a:pPr>
              <a:buFont typeface="Wingdings" pitchFamily="2" charset="2"/>
              <a:buChar char="Ø"/>
            </a:pPr>
            <a:r>
              <a:rPr lang="en-US" dirty="0" smtClean="0">
                <a:latin typeface="Times New Roman" pitchFamily="18" charset="0"/>
                <a:cs typeface="Times New Roman" pitchFamily="18" charset="0"/>
              </a:rPr>
              <a:t>Preventive geriatric focuses on prevention and reduction of disability and improvement of quality of life of old age people.</a:t>
            </a:r>
          </a:p>
          <a:p>
            <a:pPr>
              <a:buFont typeface="Wingdings" pitchFamily="2" charset="2"/>
              <a:buChar char="Ø"/>
            </a:pPr>
            <a:r>
              <a:rPr lang="en-US" dirty="0" smtClean="0">
                <a:latin typeface="Times New Roman" pitchFamily="18" charset="0"/>
                <a:cs typeface="Times New Roman" pitchFamily="18" charset="0"/>
              </a:rPr>
              <a:t>Spectacles, dentures, sun glasses and hearing aids-free to needy aged person. </a:t>
            </a:r>
            <a:endParaRPr lang="en-IN"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GERIATRIC HEALTHCARE CENTERS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Wingdings" pitchFamily="2" charset="2"/>
              <a:buChar char="Ø"/>
            </a:pPr>
            <a:r>
              <a:rPr lang="en-US" dirty="0" smtClean="0">
                <a:latin typeface="Times New Roman" pitchFamily="18" charset="0"/>
                <a:cs typeface="Times New Roman" pitchFamily="18" charset="0"/>
              </a:rPr>
              <a:t>At dispensary or a general hospital.</a:t>
            </a:r>
          </a:p>
          <a:p>
            <a:pPr marL="514350" indent="-514350">
              <a:buFont typeface="Wingdings" pitchFamily="2" charset="2"/>
              <a:buChar char="Ø"/>
            </a:pPr>
            <a:r>
              <a:rPr lang="en-US" dirty="0" smtClean="0">
                <a:latin typeface="Times New Roman" pitchFamily="18" charset="0"/>
                <a:cs typeface="Times New Roman" pitchFamily="18" charset="0"/>
              </a:rPr>
              <a:t>Package of geriatric services at different levels under National Program for Health Care of Elderly(NPHCE)-at </a:t>
            </a:r>
            <a:r>
              <a:rPr lang="en-US" dirty="0" err="1" smtClean="0">
                <a:latin typeface="Times New Roman" pitchFamily="18" charset="0"/>
                <a:cs typeface="Times New Roman" pitchFamily="18" charset="0"/>
              </a:rPr>
              <a:t>subcenter</a:t>
            </a:r>
            <a:r>
              <a:rPr lang="en-US" dirty="0" smtClean="0">
                <a:latin typeface="Times New Roman" pitchFamily="18" charset="0"/>
                <a:cs typeface="Times New Roman" pitchFamily="18" charset="0"/>
              </a:rPr>
              <a:t>, PHC, CHC, district hospital and regional geriatric center (RGC) level. </a:t>
            </a:r>
            <a:endParaRPr lang="en-IN"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rmAutofit/>
          </a:bodyPr>
          <a:lstStyle/>
          <a:p>
            <a:r>
              <a:rPr lang="en-US" b="1" dirty="0" smtClean="0">
                <a:solidFill>
                  <a:srgbClr val="FF0000"/>
                </a:solidFill>
                <a:latin typeface="Times New Roman" pitchFamily="18" charset="0"/>
                <a:cs typeface="Times New Roman" pitchFamily="18" charset="0"/>
              </a:rPr>
              <a:t>CURRENT APPROACHES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052736"/>
            <a:ext cx="9144000" cy="5805264"/>
          </a:xfrm>
        </p:spPr>
        <p:txBody>
          <a:bodyPr>
            <a:normAutofit fontScale="92500" lnSpcReduction="10000"/>
          </a:bodyPr>
          <a:lstStyle/>
          <a:p>
            <a:pPr algn="ctr">
              <a:buNone/>
            </a:pPr>
            <a:r>
              <a:rPr lang="en-US" b="1" dirty="0" smtClean="0">
                <a:solidFill>
                  <a:srgbClr val="FF0000"/>
                </a:solidFill>
                <a:latin typeface="Times New Roman" pitchFamily="18" charset="0"/>
                <a:cs typeface="Times New Roman" pitchFamily="18" charset="0"/>
              </a:rPr>
              <a:t>GLOBAL APPROACH</a:t>
            </a:r>
          </a:p>
          <a:p>
            <a:pPr>
              <a:buFont typeface="Wingdings" pitchFamily="2" charset="2"/>
              <a:buChar char="Ø"/>
            </a:pPr>
            <a:r>
              <a:rPr lang="en-US" dirty="0" smtClean="0">
                <a:latin typeface="Times New Roman" pitchFamily="18" charset="0"/>
                <a:cs typeface="Times New Roman" pitchFamily="18" charset="0"/>
              </a:rPr>
              <a:t>Approach changes from curative and rehabilitative to prevention and promotion.</a:t>
            </a:r>
          </a:p>
          <a:p>
            <a:pPr>
              <a:buFont typeface="Wingdings" pitchFamily="2" charset="2"/>
              <a:buChar char="Ø"/>
            </a:pPr>
            <a:r>
              <a:rPr lang="en-US" dirty="0" smtClean="0">
                <a:latin typeface="Times New Roman" pitchFamily="18" charset="0"/>
                <a:cs typeface="Times New Roman" pitchFamily="18" charset="0"/>
              </a:rPr>
              <a:t>WHO (2002) Based on report on “the world report on aging 2015” changed healthy aging 2015-2030.</a:t>
            </a:r>
          </a:p>
          <a:p>
            <a:pPr>
              <a:buFont typeface="Wingdings" pitchFamily="2" charset="2"/>
              <a:buChar char="Ø"/>
            </a:pPr>
            <a:r>
              <a:rPr lang="en-US" b="1" dirty="0" smtClean="0">
                <a:solidFill>
                  <a:srgbClr val="FF0000"/>
                </a:solidFill>
                <a:latin typeface="Times New Roman" pitchFamily="18" charset="0"/>
                <a:cs typeface="Times New Roman" pitchFamily="18" charset="0"/>
              </a:rPr>
              <a:t>HEALTHY AGING (WHO) – </a:t>
            </a:r>
            <a:r>
              <a:rPr lang="en-US" dirty="0" smtClean="0">
                <a:latin typeface="Times New Roman" pitchFamily="18" charset="0"/>
                <a:cs typeface="Times New Roman" pitchFamily="18" charset="0"/>
              </a:rPr>
              <a:t>“ process of developing and maintaining the functional ability that enables well-being in older age”</a:t>
            </a:r>
          </a:p>
          <a:p>
            <a:pPr>
              <a:buFont typeface="Wingdings" pitchFamily="2" charset="2"/>
              <a:buChar char="Ø"/>
            </a:pPr>
            <a:r>
              <a:rPr lang="en-US" b="1" dirty="0" smtClean="0">
                <a:solidFill>
                  <a:srgbClr val="FF0000"/>
                </a:solidFill>
                <a:latin typeface="Times New Roman" pitchFamily="18" charset="0"/>
                <a:cs typeface="Times New Roman" pitchFamily="18" charset="0"/>
              </a:rPr>
              <a:t>FUNCTIONAL ABILITY- </a:t>
            </a:r>
            <a:r>
              <a:rPr lang="en-US" dirty="0" smtClean="0">
                <a:latin typeface="Times New Roman" pitchFamily="18" charset="0"/>
                <a:cs typeface="Times New Roman" pitchFamily="18" charset="0"/>
              </a:rPr>
              <a:t>“Abilities which enable all elderly to meet their basic needs and to learn, grow and make decisions, remain mobile to build and maintain relationships and to effectively contribute to society”</a:t>
            </a:r>
            <a:endParaRPr lang="en-IN"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October 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as International Day of Older Persons.</a:t>
            </a:r>
          </a:p>
          <a:p>
            <a:pPr>
              <a:buFont typeface="Wingdings" pitchFamily="2" charset="2"/>
              <a:buChar char="Ø"/>
            </a:pPr>
            <a:r>
              <a:rPr lang="en-US" dirty="0" smtClean="0">
                <a:latin typeface="Times New Roman" pitchFamily="18" charset="0"/>
                <a:cs typeface="Times New Roman" pitchFamily="18" charset="0"/>
              </a:rPr>
              <a:t>June 15</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as World Elder Abuse Day-various types of abuse faced by elderly.</a:t>
            </a:r>
          </a:p>
          <a:p>
            <a:pPr>
              <a:buFont typeface="Wingdings" pitchFamily="2" charset="2"/>
              <a:buChar char="Ø"/>
            </a:pPr>
            <a:r>
              <a:rPr lang="en-US" dirty="0" smtClean="0">
                <a:latin typeface="Times New Roman" pitchFamily="18" charset="0"/>
                <a:cs typeface="Times New Roman" pitchFamily="18" charset="0"/>
              </a:rPr>
              <a:t>World Health Assembly adopted “The Global Strategy and Action Plan for Aging and Health (GSAP).</a:t>
            </a:r>
          </a:p>
          <a:p>
            <a:pPr>
              <a:buFont typeface="Wingdings" pitchFamily="2" charset="2"/>
              <a:buChar char="Ø"/>
            </a:pPr>
            <a:r>
              <a:rPr lang="en-US" dirty="0" smtClean="0">
                <a:latin typeface="Times New Roman" pitchFamily="18" charset="0"/>
                <a:cs typeface="Times New Roman" pitchFamily="18" charset="0"/>
              </a:rPr>
              <a:t>May 2016-objective of this strategy- “framework to achieve healthy aging for all”</a:t>
            </a:r>
          </a:p>
          <a:p>
            <a:pPr>
              <a:buFont typeface="Wingdings" pitchFamily="2" charset="2"/>
              <a:buChar char="Ø"/>
            </a:pPr>
            <a:r>
              <a:rPr lang="en-US" dirty="0" smtClean="0">
                <a:latin typeface="Times New Roman" pitchFamily="18" charset="0"/>
                <a:cs typeface="Times New Roman" pitchFamily="18" charset="0"/>
              </a:rPr>
              <a:t>WHO(2020-2030)- “Decade of elderly”</a:t>
            </a:r>
            <a:endParaRPr lang="en-IN"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GLOBAL STRATEGY AND ACTION PLAN FOR AGING AND HEALTH</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3931920"/>
        </p:xfrm>
        <a:graphic>
          <a:graphicData uri="http://schemas.openxmlformats.org/drawingml/2006/table">
            <a:tbl>
              <a:tblPr firstRow="1" bandRow="1">
                <a:tableStyleId>{5C22544A-7EE6-4342-B048-85BDC9FD1C3A}</a:tableStyleId>
              </a:tblPr>
              <a:tblGrid>
                <a:gridCol w="1522512"/>
                <a:gridCol w="6707088"/>
              </a:tblGrid>
              <a:tr h="370840">
                <a:tc>
                  <a:txBody>
                    <a:bodyPr/>
                    <a:lstStyle/>
                    <a:p>
                      <a:r>
                        <a:rPr lang="en-US" sz="2000" dirty="0" smtClean="0">
                          <a:latin typeface="Times New Roman" pitchFamily="18" charset="0"/>
                          <a:cs typeface="Times New Roman" pitchFamily="18" charset="0"/>
                        </a:rPr>
                        <a:t>VISION</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A world in which every one can live a long and healthy life</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Strategic objectives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Commitment to action on healthy aging in every country</a:t>
                      </a:r>
                    </a:p>
                    <a:p>
                      <a:r>
                        <a:rPr lang="en-US" sz="2000" dirty="0" smtClean="0">
                          <a:latin typeface="Times New Roman" pitchFamily="18" charset="0"/>
                          <a:cs typeface="Times New Roman" pitchFamily="18" charset="0"/>
                        </a:rPr>
                        <a:t>developing age-friendly environments.</a:t>
                      </a:r>
                    </a:p>
                    <a:p>
                      <a:r>
                        <a:rPr lang="en-US" sz="2000" dirty="0" smtClean="0">
                          <a:latin typeface="Times New Roman" pitchFamily="18" charset="0"/>
                          <a:cs typeface="Times New Roman" pitchFamily="18" charset="0"/>
                        </a:rPr>
                        <a:t>Developing sustainable and equitable systems for providing long-term care (home, communities and institutions)</a:t>
                      </a:r>
                    </a:p>
                    <a:p>
                      <a:r>
                        <a:rPr lang="en-US" sz="2000" dirty="0" smtClean="0">
                          <a:latin typeface="Times New Roman" pitchFamily="18" charset="0"/>
                          <a:cs typeface="Times New Roman" pitchFamily="18" charset="0"/>
                        </a:rPr>
                        <a:t>Improving measurement, monitoring and research on healthy aging</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Action plan 2016-2020</a:t>
                      </a:r>
                      <a:r>
                        <a:rPr lang="en-US" sz="2000" baseline="0" dirty="0" smtClean="0">
                          <a:latin typeface="Times New Roman" pitchFamily="18" charset="0"/>
                          <a:cs typeface="Times New Roman" pitchFamily="18" charset="0"/>
                        </a:rPr>
                        <a:t> goals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5 years of evidence-based action to maximize functional ability that reaches every person</a:t>
                      </a:r>
                    </a:p>
                    <a:p>
                      <a:r>
                        <a:rPr lang="en-US" sz="2000" dirty="0" smtClean="0">
                          <a:latin typeface="Times New Roman" pitchFamily="18" charset="0"/>
                          <a:cs typeface="Times New Roman" pitchFamily="18" charset="0"/>
                        </a:rPr>
                        <a:t>By 2020 establish evidence and partnerships necessary to support a Decade of healthy</a:t>
                      </a:r>
                    </a:p>
                    <a:p>
                      <a:r>
                        <a:rPr lang="en-US" sz="2000" dirty="0" smtClean="0">
                          <a:latin typeface="Times New Roman" pitchFamily="18" charset="0"/>
                          <a:cs typeface="Times New Roman" pitchFamily="18" charset="0"/>
                        </a:rPr>
                        <a:t>Aging from 2020-2030</a:t>
                      </a:r>
                      <a:endParaRPr lang="en-IN" sz="20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NATIONAL APPROACH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Ministry of Social Justice and Empowerment (</a:t>
            </a:r>
            <a:r>
              <a:rPr lang="en-US" dirty="0" err="1" smtClean="0">
                <a:latin typeface="Times New Roman" pitchFamily="18" charset="0"/>
                <a:cs typeface="Times New Roman" pitchFamily="18" charset="0"/>
              </a:rPr>
              <a:t>MoSJE</a:t>
            </a:r>
            <a:r>
              <a:rPr lang="en-US" dirty="0" smtClean="0">
                <a:latin typeface="Times New Roman" pitchFamily="18" charset="0"/>
                <a:cs typeface="Times New Roman" pitchFamily="18" charset="0"/>
              </a:rPr>
              <a:t>)-social issue of elderly.</a:t>
            </a:r>
          </a:p>
          <a:p>
            <a:pPr>
              <a:buFont typeface="Wingdings" pitchFamily="2" charset="2"/>
              <a:buChar char="Ø"/>
            </a:pPr>
            <a:r>
              <a:rPr lang="en-US" dirty="0" smtClean="0">
                <a:latin typeface="Times New Roman" pitchFamily="18" charset="0"/>
                <a:cs typeface="Times New Roman" pitchFamily="18" charset="0"/>
              </a:rPr>
              <a:t>MoHFW-health concern.</a:t>
            </a:r>
          </a:p>
          <a:p>
            <a:pPr marL="514350" indent="-514350">
              <a:buFont typeface="+mj-lt"/>
              <a:buAutoNum type="arabicPeriod"/>
            </a:pPr>
            <a:r>
              <a:rPr lang="en-US" dirty="0" smtClean="0">
                <a:latin typeface="Times New Roman" pitchFamily="18" charset="0"/>
                <a:cs typeface="Times New Roman" pitchFamily="18" charset="0"/>
              </a:rPr>
              <a:t>National Policy on Older Persons (NPOP) 1999,2011</a:t>
            </a:r>
          </a:p>
          <a:p>
            <a:pPr marL="514350" indent="-514350">
              <a:buFont typeface="+mj-lt"/>
              <a:buAutoNum type="arabicPeriod"/>
            </a:pPr>
            <a:r>
              <a:rPr lang="en-US" dirty="0" smtClean="0">
                <a:latin typeface="Times New Roman" pitchFamily="18" charset="0"/>
                <a:cs typeface="Times New Roman" pitchFamily="18" charset="0"/>
              </a:rPr>
              <a:t>Maintenance and Welfare of Parents and Senior Citizen Act 2007</a:t>
            </a:r>
          </a:p>
          <a:p>
            <a:pPr marL="514350" indent="-514350">
              <a:buFont typeface="+mj-lt"/>
              <a:buAutoNum type="arabicPeriod"/>
            </a:pPr>
            <a:r>
              <a:rPr lang="en-US" dirty="0" smtClean="0">
                <a:latin typeface="Times New Roman" pitchFamily="18" charset="0"/>
                <a:cs typeface="Times New Roman" pitchFamily="18" charset="0"/>
              </a:rPr>
              <a:t>National Program for Health Care of Elderly -2010</a:t>
            </a:r>
            <a:endParaRPr lang="en-IN"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NATIONAL POLICY ON OLDER PERSONS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latin typeface="Times New Roman" pitchFamily="18" charset="0"/>
                <a:cs typeface="Times New Roman" pitchFamily="18" charset="0"/>
              </a:rPr>
              <a:t>Financial security</a:t>
            </a:r>
          </a:p>
          <a:p>
            <a:pPr marL="514350" indent="-514350">
              <a:buFont typeface="+mj-lt"/>
              <a:buAutoNum type="arabicPeriod"/>
            </a:pPr>
            <a:r>
              <a:rPr lang="en-US" dirty="0" smtClean="0">
                <a:latin typeface="Times New Roman" pitchFamily="18" charset="0"/>
                <a:cs typeface="Times New Roman" pitchFamily="18" charset="0"/>
              </a:rPr>
              <a:t>Healthcare and nutrition</a:t>
            </a:r>
          </a:p>
          <a:p>
            <a:pPr marL="514350" indent="-514350">
              <a:buFont typeface="+mj-lt"/>
              <a:buAutoNum type="arabicPeriod"/>
            </a:pPr>
            <a:r>
              <a:rPr lang="en-US" dirty="0" smtClean="0">
                <a:latin typeface="Times New Roman" pitchFamily="18" charset="0"/>
                <a:cs typeface="Times New Roman" pitchFamily="18" charset="0"/>
              </a:rPr>
              <a:t>Shelter, education, welfare</a:t>
            </a:r>
          </a:p>
          <a:p>
            <a:pPr marL="514350" indent="-514350">
              <a:buFont typeface="+mj-lt"/>
              <a:buAutoNum type="arabicPeriod"/>
            </a:pPr>
            <a:r>
              <a:rPr lang="en-US" dirty="0" smtClean="0">
                <a:latin typeface="Times New Roman" pitchFamily="18" charset="0"/>
                <a:cs typeface="Times New Roman" pitchFamily="18" charset="0"/>
              </a:rPr>
              <a:t>Protection of life and property</a:t>
            </a:r>
          </a:p>
          <a:p>
            <a:pPr marL="514350" indent="-514350">
              <a:buFont typeface="+mj-lt"/>
              <a:buAutoNum type="arabicPeriod"/>
            </a:pPr>
            <a:r>
              <a:rPr lang="en-US" dirty="0" smtClean="0">
                <a:latin typeface="Times New Roman" pitchFamily="18" charset="0"/>
                <a:cs typeface="Times New Roman" pitchFamily="18" charset="0"/>
              </a:rPr>
              <a:t>Involvement of NGOs</a:t>
            </a:r>
          </a:p>
          <a:p>
            <a:pPr marL="514350" indent="-514350">
              <a:buFont typeface="+mj-lt"/>
              <a:buAutoNum type="arabicPeriod"/>
            </a:pPr>
            <a:r>
              <a:rPr lang="en-US" dirty="0" smtClean="0">
                <a:latin typeface="Times New Roman" pitchFamily="18" charset="0"/>
                <a:cs typeface="Times New Roman" pitchFamily="18" charset="0"/>
              </a:rPr>
              <a:t>Training of manpower</a:t>
            </a:r>
          </a:p>
          <a:p>
            <a:pPr marL="514350" indent="-514350">
              <a:buFont typeface="+mj-lt"/>
              <a:buAutoNum type="arabicPeriod"/>
            </a:pPr>
            <a:r>
              <a:rPr lang="en-US" dirty="0" smtClean="0">
                <a:latin typeface="Times New Roman" pitchFamily="18" charset="0"/>
                <a:cs typeface="Times New Roman" pitchFamily="18" charset="0"/>
              </a:rPr>
              <a:t>Establishment of a National C </a:t>
            </a:r>
            <a:r>
              <a:rPr lang="en-US" dirty="0" err="1" smtClean="0">
                <a:latin typeface="Times New Roman" pitchFamily="18" charset="0"/>
                <a:cs typeface="Times New Roman" pitchFamily="18" charset="0"/>
              </a:rPr>
              <a:t>ouncil</a:t>
            </a:r>
            <a:r>
              <a:rPr lang="en-US" dirty="0" smtClean="0">
                <a:latin typeface="Times New Roman" pitchFamily="18" charset="0"/>
                <a:cs typeface="Times New Roman" pitchFamily="18" charset="0"/>
              </a:rPr>
              <a:t> for Senior Citizen</a:t>
            </a:r>
            <a:endParaRPr lang="en-IN"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MAINTENANCE OF SENIOR CITZEN ACT 2007</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Legal compulsion for children and successors to offer maintenance to senior citizen and parents by monthly allowance.</a:t>
            </a:r>
          </a:p>
          <a:p>
            <a:pPr>
              <a:buFont typeface="Wingdings" pitchFamily="2" charset="2"/>
              <a:buChar char="Ø"/>
            </a:pPr>
            <a:r>
              <a:rPr lang="en-US" dirty="0" smtClean="0">
                <a:latin typeface="Times New Roman" pitchFamily="18" charset="0"/>
                <a:cs typeface="Times New Roman" pitchFamily="18" charset="0"/>
              </a:rPr>
              <a:t>Provide simple, immediate and economical instrument for protection of life and property of older persons</a:t>
            </a:r>
          </a:p>
          <a:p>
            <a:pPr>
              <a:buFont typeface="Wingdings" pitchFamily="2" charset="2"/>
              <a:buChar char="Ø"/>
            </a:pPr>
            <a:r>
              <a:rPr lang="en-US" dirty="0" smtClean="0">
                <a:latin typeface="Times New Roman" pitchFamily="18" charset="0"/>
                <a:cs typeface="Times New Roman" pitchFamily="18" charset="0"/>
              </a:rPr>
              <a:t>Senior citizen not capable of maintain himself from own earning or out of property owned by him, entitle to get relief under this act.</a:t>
            </a:r>
          </a:p>
          <a:p>
            <a:pPr>
              <a:buFont typeface="Wingdings" pitchFamily="2" charset="2"/>
              <a:buChar char="Ø"/>
            </a:pPr>
            <a:r>
              <a:rPr lang="en-US" dirty="0" smtClean="0">
                <a:latin typeface="Times New Roman" pitchFamily="18" charset="0"/>
                <a:cs typeface="Times New Roman" pitchFamily="18" charset="0"/>
              </a:rPr>
              <a:t>If not maintained than get relief from Tribunal constituted under act.</a:t>
            </a:r>
            <a:endParaRPr lang="en-IN"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NATIONAL PROGRAM FOR HEALTH CARE OF ELDERLY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2010-11</a:t>
            </a:r>
          </a:p>
          <a:p>
            <a:pPr>
              <a:buFont typeface="Wingdings" pitchFamily="2" charset="2"/>
              <a:buChar char="Ø"/>
            </a:pPr>
            <a:r>
              <a:rPr lang="en-US" dirty="0" smtClean="0">
                <a:latin typeface="Times New Roman" pitchFamily="18" charset="0"/>
                <a:cs typeface="Times New Roman" pitchFamily="18" charset="0"/>
              </a:rPr>
              <a:t>Objective-distinct,  specialized and comprehensive healthcare to the elderlies at various healthcare delivery system level including services through outreach approach.</a:t>
            </a:r>
          </a:p>
          <a:p>
            <a:pPr>
              <a:buFont typeface="Wingdings" pitchFamily="2" charset="2"/>
              <a:buChar char="Ø"/>
            </a:pPr>
            <a:r>
              <a:rPr lang="en-US" dirty="0" smtClean="0">
                <a:latin typeface="Times New Roman" pitchFamily="18" charset="0"/>
                <a:cs typeface="Times New Roman" pitchFamily="18" charset="0"/>
              </a:rPr>
              <a:t>Funder and enactment supervised by MoHFW, GOI, after initial implement program run by State Govt.</a:t>
            </a:r>
          </a:p>
          <a:p>
            <a:pPr>
              <a:buFont typeface="Wingdings" pitchFamily="2" charset="2"/>
              <a:buChar char="Ø"/>
            </a:pPr>
            <a:r>
              <a:rPr lang="en-US" dirty="0" smtClean="0">
                <a:latin typeface="Times New Roman" pitchFamily="18" charset="0"/>
                <a:cs typeface="Times New Roman" pitchFamily="18" charset="0"/>
              </a:rPr>
              <a:t>Initially in 100 selected district, presently 600 district out of 716 in 36 States and UTs  </a:t>
            </a:r>
            <a:endParaRPr lang="en-IN"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VISION OF NPHCE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latin typeface="Times New Roman" pitchFamily="18" charset="0"/>
                <a:cs typeface="Times New Roman" pitchFamily="18" charset="0"/>
              </a:rPr>
              <a:t>To provide accessible, affordable and high quality long-term comprehensive and dedicated care services to aging populations.</a:t>
            </a:r>
          </a:p>
          <a:p>
            <a:pPr marL="514350" indent="-514350">
              <a:buFont typeface="+mj-lt"/>
              <a:buAutoNum type="arabicPeriod"/>
            </a:pPr>
            <a:r>
              <a:rPr lang="en-US" dirty="0" smtClean="0">
                <a:latin typeface="Times New Roman" pitchFamily="18" charset="0"/>
                <a:cs typeface="Times New Roman" pitchFamily="18" charset="0"/>
              </a:rPr>
              <a:t>Creating new “architecture” for aging.</a:t>
            </a:r>
          </a:p>
          <a:p>
            <a:pPr marL="514350" indent="-514350">
              <a:buFont typeface="+mj-lt"/>
              <a:buAutoNum type="arabicPeriod"/>
            </a:pPr>
            <a:r>
              <a:rPr lang="en-US" dirty="0" smtClean="0">
                <a:latin typeface="Times New Roman" pitchFamily="18" charset="0"/>
                <a:cs typeface="Times New Roman" pitchFamily="18" charset="0"/>
              </a:rPr>
              <a:t>To build a framework </a:t>
            </a:r>
            <a:r>
              <a:rPr lang="en-US" dirty="0" err="1" smtClean="0">
                <a:latin typeface="Times New Roman" pitchFamily="18" charset="0"/>
                <a:cs typeface="Times New Roman" pitchFamily="18" charset="0"/>
              </a:rPr>
              <a:t>tro</a:t>
            </a:r>
            <a:r>
              <a:rPr lang="en-US" dirty="0" smtClean="0">
                <a:latin typeface="Times New Roman" pitchFamily="18" charset="0"/>
                <a:cs typeface="Times New Roman" pitchFamily="18" charset="0"/>
              </a:rPr>
              <a:t> create an enabling environment for “a society for all ages”</a:t>
            </a:r>
          </a:p>
          <a:p>
            <a:pPr marL="514350" indent="-514350">
              <a:buFont typeface="+mj-lt"/>
              <a:buAutoNum type="arabicPeriod"/>
            </a:pPr>
            <a:r>
              <a:rPr lang="en-US" dirty="0" smtClean="0">
                <a:latin typeface="Times New Roman" pitchFamily="18" charset="0"/>
                <a:cs typeface="Times New Roman" pitchFamily="18" charset="0"/>
              </a:rPr>
              <a:t>To provide concept of active and healthy aging.</a:t>
            </a:r>
          </a:p>
          <a:p>
            <a:pPr marL="514350" indent="-514350">
              <a:buFont typeface="+mj-lt"/>
              <a:buAutoNum type="arabicPeriod"/>
            </a:pPr>
            <a:r>
              <a:rPr lang="en-US" dirty="0" smtClean="0">
                <a:latin typeface="Times New Roman" pitchFamily="18" charset="0"/>
                <a:cs typeface="Times New Roman" pitchFamily="18" charset="0"/>
              </a:rPr>
              <a:t>Convergence with NRHM, AYUSH and other departments like </a:t>
            </a:r>
            <a:r>
              <a:rPr lang="en-US" dirty="0" err="1" smtClean="0">
                <a:latin typeface="Times New Roman" pitchFamily="18" charset="0"/>
                <a:cs typeface="Times New Roman" pitchFamily="18" charset="0"/>
              </a:rPr>
              <a:t>MoSJE</a:t>
            </a:r>
            <a:endParaRPr lang="en-IN"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COMPONENTS OF PROGRAM</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Dedicated primary care through district hospital, CHC, PHC, SC.</a:t>
            </a:r>
          </a:p>
          <a:p>
            <a:pPr marL="514350" indent="-514350">
              <a:buFont typeface="+mj-lt"/>
              <a:buAutoNum type="arabicPeriod"/>
            </a:pPr>
            <a:r>
              <a:rPr lang="en-US" dirty="0" smtClean="0">
                <a:latin typeface="Times New Roman" pitchFamily="18" charset="0"/>
                <a:cs typeface="Times New Roman" pitchFamily="18" charset="0"/>
              </a:rPr>
              <a:t>Secondary and tertiary care through RGCs at selected medical colleges.</a:t>
            </a:r>
          </a:p>
          <a:p>
            <a:pPr marL="514350" indent="-514350">
              <a:buFont typeface="+mj-lt"/>
              <a:buAutoNum type="arabicPeriod"/>
            </a:pPr>
            <a:r>
              <a:rPr lang="en-US" dirty="0" smtClean="0">
                <a:latin typeface="Times New Roman" pitchFamily="18" charset="0"/>
                <a:cs typeface="Times New Roman" pitchFamily="18" charset="0"/>
              </a:rPr>
              <a:t>Centers of excellence- National Centers for Aging-AIMS </a:t>
            </a: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elhi and Madras Medical College, Chennai.</a:t>
            </a:r>
            <a:endParaRPr lang="en-IN"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STRATEGIES OF NPHCE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lgn="ctr">
              <a:buNone/>
            </a:pPr>
            <a:r>
              <a:rPr lang="en-US" b="1" dirty="0" smtClean="0">
                <a:solidFill>
                  <a:srgbClr val="FF0000"/>
                </a:solidFill>
                <a:latin typeface="Times New Roman" pitchFamily="18" charset="0"/>
                <a:cs typeface="Times New Roman" pitchFamily="18" charset="0"/>
              </a:rPr>
              <a:t>PREVENTIVE AND PROMOTIVE CARE</a:t>
            </a:r>
          </a:p>
          <a:p>
            <a:pPr>
              <a:buFont typeface="Wingdings" pitchFamily="2" charset="2"/>
              <a:buChar char="Ø"/>
            </a:pPr>
            <a:r>
              <a:rPr lang="en-US" dirty="0" smtClean="0">
                <a:latin typeface="Times New Roman" pitchFamily="18" charset="0"/>
                <a:cs typeface="Times New Roman" pitchFamily="18" charset="0"/>
              </a:rPr>
              <a:t>Regular physical exercise, balanced diet, stress management, avoidance of smoking or tobacco products, prevention of fall etc. are provided by expending access to </a:t>
            </a:r>
            <a:r>
              <a:rPr lang="en-US" dirty="0" smtClean="0">
                <a:latin typeface="Times New Roman" pitchFamily="18" charset="0"/>
                <a:cs typeface="Times New Roman" pitchFamily="18" charset="0"/>
              </a:rPr>
              <a:t> health practices through domiciliary visits by trained health workers.</a:t>
            </a:r>
          </a:p>
          <a:p>
            <a:pPr>
              <a:buFont typeface="Wingdings" pitchFamily="2" charset="2"/>
              <a:buChar char="Ø"/>
            </a:pPr>
            <a:r>
              <a:rPr lang="en-US" dirty="0" smtClean="0">
                <a:latin typeface="Times New Roman" pitchFamily="18" charset="0"/>
                <a:cs typeface="Times New Roman" pitchFamily="18" charset="0"/>
              </a:rPr>
              <a:t>Health education to elderly and caregivers.</a:t>
            </a:r>
          </a:p>
          <a:p>
            <a:pPr>
              <a:buFont typeface="Wingdings" pitchFamily="2" charset="2"/>
              <a:buChar char="Ø"/>
            </a:pPr>
            <a:r>
              <a:rPr lang="en-US" dirty="0" smtClean="0">
                <a:latin typeface="Times New Roman" pitchFamily="18" charset="0"/>
                <a:cs typeface="Times New Roman" pitchFamily="18" charset="0"/>
              </a:rPr>
              <a:t>Weekly clinic at PHCs – monitoring and assessment for infirmity.</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MANAGEMENT OF ILLNESS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Dedicated outdoor and indoor services at PHCs, CHCs, District hospitals and RGCs for management of chronic and disabling diseases by providing central assistance to State Governments.</a:t>
            </a:r>
            <a:endParaRPr lang="en-IN"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HEALTH MANPOWER DEVELOPMENT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 service training through specific modules developed for training of M.O., nurses, community-based workers-conducted.</a:t>
            </a:r>
          </a:p>
          <a:p>
            <a:pPr>
              <a:buFont typeface="Wingdings" pitchFamily="2" charset="2"/>
              <a:buChar char="Ø"/>
            </a:pPr>
            <a:r>
              <a:rPr lang="en-US" dirty="0" smtClean="0">
                <a:latin typeface="Times New Roman" pitchFamily="18" charset="0"/>
                <a:cs typeface="Times New Roman" pitchFamily="18" charset="0"/>
              </a:rPr>
              <a:t>PG course MD( geriatric medicine) imparted through 4 medical colleges (2 private and 2 government).</a:t>
            </a:r>
            <a:endParaRPr lang="en-IN"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MEDICAL REHABILITATION AND THRAPEUTIC INTERVENTIONS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Arranging therapeutic modalities-therapeutic exercises, training in activities of daily life (ADL) and treatment of pain and inflammation through physiotherapy unit at CHC, District Hospital and RGC levels.</a:t>
            </a:r>
            <a:endParaRPr lang="en-IN"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INFORMATION, EDUCATION AND COMMUNICATION(IEC)</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Health education program through mass media, folk media and other communication channels for promoting concept of healthy aging, importance of physical exercise, healthy habits and reduction of stress.</a:t>
            </a:r>
          </a:p>
          <a:p>
            <a:pPr>
              <a:buFont typeface="Wingdings" pitchFamily="2" charset="2"/>
              <a:buChar char="Ø"/>
            </a:pPr>
            <a:r>
              <a:rPr lang="en-US" dirty="0" smtClean="0">
                <a:latin typeface="Times New Roman" pitchFamily="18" charset="0"/>
                <a:cs typeface="Times New Roman" pitchFamily="18" charset="0"/>
              </a:rPr>
              <a:t>IEC activities promoted at regular camps.</a:t>
            </a:r>
            <a:endParaRPr lang="en-IN"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LONGITUDINAL AGINGF STUDY OF INDIA (LASI)</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2016-long term study carried out by International Institute for Population Sciences (IIPS) Mumbai along with international partners to assess medical and social characteristics of Indian elderly.</a:t>
            </a:r>
          </a:p>
          <a:p>
            <a:pPr>
              <a:buFont typeface="Wingdings" pitchFamily="2" charset="2"/>
              <a:buChar char="Ø"/>
            </a:pPr>
            <a:r>
              <a:rPr lang="en-US" dirty="0" smtClean="0">
                <a:latin typeface="Times New Roman" pitchFamily="18" charset="0"/>
                <a:cs typeface="Times New Roman" pitchFamily="18" charset="0"/>
              </a:rPr>
              <a:t>Follows 60,000 individuals across States and UTs for 5 years and proposed to extend 25 years.</a:t>
            </a:r>
            <a:endParaRPr lang="en-IN"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SOME OTHER INITIATIVES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INTEGRATED PROGRAM FOR OLDER PERSONS</a:t>
            </a:r>
          </a:p>
          <a:p>
            <a:endParaRPr lang="en-IN">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3161</TotalTime>
  <Words>2518</Words>
  <Application>Microsoft Office PowerPoint</Application>
  <PresentationFormat>On-screen Show (4:3)</PresentationFormat>
  <Paragraphs>318</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INDEX CASE OF GERIATRICS</vt:lpstr>
      <vt:lpstr>Slide 2</vt:lpstr>
      <vt:lpstr>Slide 3</vt:lpstr>
      <vt:lpstr>PERSONAL HABITS</vt:lpstr>
      <vt:lpstr>Slide 5</vt:lpstr>
      <vt:lpstr>Slide 6</vt:lpstr>
      <vt:lpstr>Slide 7</vt:lpstr>
      <vt:lpstr>Slide 8</vt:lpstr>
      <vt:lpstr>Slide 9</vt:lpstr>
      <vt:lpstr>Slide 10</vt:lpstr>
      <vt:lpstr>Slide 11</vt:lpstr>
      <vt:lpstr>Slide 12</vt:lpstr>
      <vt:lpstr>Slide 13</vt:lpstr>
      <vt:lpstr>INTRODUCTION</vt:lpstr>
      <vt:lpstr>Slide 15</vt:lpstr>
      <vt:lpstr>COMMON GERIATRIC HEALTH PROBLEMS</vt:lpstr>
      <vt:lpstr>Slide 17</vt:lpstr>
      <vt:lpstr>CHANGES IN BODY SYSTEM OF ELDERLY</vt:lpstr>
      <vt:lpstr>BIOLOGICAL</vt:lpstr>
      <vt:lpstr>PSYCHOLOGICAL</vt:lpstr>
      <vt:lpstr>Slide 21</vt:lpstr>
      <vt:lpstr>SOCIAL</vt:lpstr>
      <vt:lpstr>PREVENTIVE AND COMMUNITY GERIATRICS</vt:lpstr>
      <vt:lpstr>PRINCIPAL OF GERITRIC HEALTHCARE</vt:lpstr>
      <vt:lpstr>HEALTH PROMOTION: HEALTHY AGING</vt:lpstr>
      <vt:lpstr>Slide 26</vt:lpstr>
      <vt:lpstr>EARLY DIAGNOSIS AND TREATMENT</vt:lpstr>
      <vt:lpstr>SCREENING</vt:lpstr>
      <vt:lpstr>SCREENING OF ELDERLY </vt:lpstr>
      <vt:lpstr>PERIODIC HEALTH CHEK-UP</vt:lpstr>
      <vt:lpstr>COMPONENTS OF COMPREHENSIVE GERIATRIC ASSESSMENT</vt:lpstr>
      <vt:lpstr>REHABILITATION</vt:lpstr>
      <vt:lpstr>GERIATRIC HEALTHCARE CENTERS</vt:lpstr>
      <vt:lpstr>CURRENT APPROACHES</vt:lpstr>
      <vt:lpstr>Slide 35</vt:lpstr>
      <vt:lpstr>GLOBAL STRATEGY AND ACTION PLAN FOR AGING AND HEALTH</vt:lpstr>
      <vt:lpstr>NATIONAL APPROACH</vt:lpstr>
      <vt:lpstr>NATIONAL POLICY ON OLDER PERSONS</vt:lpstr>
      <vt:lpstr>MAINTENANCE OF SENIOR CITZEN ACT 2007</vt:lpstr>
      <vt:lpstr>NATIONAL PROGRAM FOR HEALTH CARE OF ELDERLY</vt:lpstr>
      <vt:lpstr>VISION OF NPHCE</vt:lpstr>
      <vt:lpstr>COMPONENTS OF PROGRAM</vt:lpstr>
      <vt:lpstr>STRATEGIES OF NPHCE</vt:lpstr>
      <vt:lpstr>MANAGEMENT OF ILLNESS</vt:lpstr>
      <vt:lpstr>HEALTH MANPOWER DEVELOPMENT</vt:lpstr>
      <vt:lpstr>MEDICAL REHABILITATION AND THRAPEUTIC INTERVENTIONS</vt:lpstr>
      <vt:lpstr>INFORMATION, EDUCATION AND COMMUNICATION(IEC)</vt:lpstr>
      <vt:lpstr>LONGITUDINAL AGINGF STUDY OF INDIA (LASI)</vt:lpstr>
      <vt:lpstr>SOME OTHER INITIATIVES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INDEX CASE OF GERIATRICS</dc:title>
  <dc:creator>Dr.Ajay Agarwal</dc:creator>
  <cp:lastModifiedBy>Dr.Ajay Agarwal</cp:lastModifiedBy>
  <cp:revision>8</cp:revision>
  <dcterms:created xsi:type="dcterms:W3CDTF">2023-01-17T04:56:04Z</dcterms:created>
  <dcterms:modified xsi:type="dcterms:W3CDTF">2023-01-19T09:37:05Z</dcterms:modified>
</cp:coreProperties>
</file>