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sldIdLst>
    <p:sldId id="256" r:id="rId2"/>
    <p:sldId id="257" r:id="rId3"/>
    <p:sldId id="259" r:id="rId4"/>
    <p:sldId id="288" r:id="rId5"/>
    <p:sldId id="258" r:id="rId6"/>
    <p:sldId id="260" r:id="rId7"/>
    <p:sldId id="261" r:id="rId8"/>
    <p:sldId id="262" r:id="rId9"/>
    <p:sldId id="267" r:id="rId10"/>
    <p:sldId id="263" r:id="rId11"/>
    <p:sldId id="264" r:id="rId12"/>
    <p:sldId id="265" r:id="rId13"/>
    <p:sldId id="266" r:id="rId14"/>
    <p:sldId id="268" r:id="rId15"/>
    <p:sldId id="274" r:id="rId16"/>
    <p:sldId id="275" r:id="rId17"/>
    <p:sldId id="276" r:id="rId18"/>
    <p:sldId id="269" r:id="rId19"/>
    <p:sldId id="270" r:id="rId20"/>
    <p:sldId id="271" r:id="rId21"/>
    <p:sldId id="272" r:id="rId22"/>
    <p:sldId id="273" r:id="rId23"/>
    <p:sldId id="277" r:id="rId24"/>
    <p:sldId id="278" r:id="rId25"/>
    <p:sldId id="279" r:id="rId26"/>
    <p:sldId id="280" r:id="rId27"/>
    <p:sldId id="283" r:id="rId28"/>
    <p:sldId id="285" r:id="rId29"/>
    <p:sldId id="291" r:id="rId30"/>
    <p:sldId id="286" r:id="rId31"/>
    <p:sldId id="289" r:id="rId32"/>
    <p:sldId id="290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969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859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4425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5264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353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7794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009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50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2954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5942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470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0508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1098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9582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3093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6908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1005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1541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330D2-4C84-4423-A67B-A60E63E42105}" type="datetimeFigureOut">
              <a:rPr lang="en-IN" smtClean="0"/>
              <a:t>21-02-2023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2898214-72BC-4789-9082-2F06996C1E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3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  <p:sldLayoutId id="2147483751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B01B8-632A-5B57-0622-9B0B7B7829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Deviated nasal septum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FB58FB-DD15-0C31-979C-0AA84FB981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en-IN" dirty="0">
                <a:solidFill>
                  <a:srgbClr val="FF0000"/>
                </a:solidFill>
              </a:rPr>
              <a:t>DR SHRADHA CHANDRA</a:t>
            </a:r>
          </a:p>
          <a:p>
            <a:pPr marL="342900" indent="-342900">
              <a:buFontTx/>
              <a:buChar char="-"/>
            </a:pPr>
            <a:r>
              <a:rPr lang="en-IN" dirty="0">
                <a:solidFill>
                  <a:srgbClr val="FF0000"/>
                </a:solidFill>
              </a:rPr>
              <a:t>Assistant Professor </a:t>
            </a:r>
          </a:p>
        </p:txBody>
      </p:sp>
    </p:spTree>
    <p:extLst>
      <p:ext uri="{BB962C8B-B14F-4D97-AF65-F5344CB8AC3E}">
        <p14:creationId xmlns:p14="http://schemas.microsoft.com/office/powerpoint/2010/main" val="3957296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83178-EF84-04F3-5A7B-AB9417C3F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066799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nasal septum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AFF144-CAA1-0F1C-C3F7-8BE877EC50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760" y="1121568"/>
            <a:ext cx="3906668" cy="52054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F93E39-EDAE-FA49-7BD3-53BCB2D68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854" y="1231105"/>
            <a:ext cx="4375052" cy="5095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95C03F-4627-E97D-63D4-CD8690A07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906" y="1231105"/>
            <a:ext cx="3635231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02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6739E-D6C1-BB0B-67A7-6C5934E8D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12543"/>
            <a:ext cx="10364451" cy="1097280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3F5A8-ECE4-C59E-5B48-954C77E1A3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069145"/>
            <a:ext cx="10363826" cy="5676311"/>
          </a:xfrm>
        </p:spPr>
        <p:txBody>
          <a:bodyPr/>
          <a:lstStyle/>
          <a:p>
            <a:r>
              <a:rPr lang="en-US" sz="2000" cap="none" dirty="0">
                <a:latin typeface="Arial" panose="020B0604020202020204" pitchFamily="34" charset="0"/>
                <a:cs typeface="Arial" panose="020B0604020202020204" pitchFamily="34" charset="0"/>
              </a:rPr>
              <a:t>Divided into 3 parts : columellar septum, membranous septum and septum proper.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cap="none" dirty="0">
                <a:latin typeface="Arial" panose="020B0604020202020204" pitchFamily="34" charset="0"/>
                <a:cs typeface="Arial" panose="020B0604020202020204" pitchFamily="34" charset="0"/>
              </a:rPr>
              <a:t>Columellar septum :</a:t>
            </a:r>
            <a:r>
              <a:rPr lang="en-US" sz="2000" cap="none" dirty="0">
                <a:latin typeface="Arial" panose="020B0604020202020204" pitchFamily="34" charset="0"/>
                <a:cs typeface="Arial" panose="020B0604020202020204" pitchFamily="34" charset="0"/>
              </a:rPr>
              <a:t> can be moved from side to side.</a:t>
            </a:r>
          </a:p>
          <a:p>
            <a:r>
              <a:rPr lang="en-US" sz="2000" cap="none" dirty="0">
                <a:latin typeface="Arial" panose="020B0604020202020204" pitchFamily="34" charset="0"/>
                <a:cs typeface="Arial" panose="020B0604020202020204" pitchFamily="34" charset="0"/>
              </a:rPr>
              <a:t>Covered by skin.</a:t>
            </a:r>
          </a:p>
          <a:p>
            <a:r>
              <a:rPr lang="en-US" sz="2000" cap="none" dirty="0">
                <a:latin typeface="Arial" panose="020B0604020202020204" pitchFamily="34" charset="0"/>
                <a:cs typeface="Arial" panose="020B0604020202020204" pitchFamily="34" charset="0"/>
              </a:rPr>
              <a:t>Contains medial crura of lower lateral cartilages, which are joined together with fibrous tissue.</a:t>
            </a:r>
          </a:p>
          <a:p>
            <a:pPr marL="457200" indent="-457200">
              <a:buAutoNum type="arabicPeriod" startAt="2"/>
            </a:pPr>
            <a:r>
              <a:rPr lang="en-IN" sz="2000" b="1" cap="none" dirty="0">
                <a:latin typeface="Arial" panose="020B0604020202020204" pitchFamily="34" charset="0"/>
                <a:cs typeface="Arial" panose="020B0604020202020204" pitchFamily="34" charset="0"/>
              </a:rPr>
              <a:t>Membranous septum :</a:t>
            </a:r>
            <a:r>
              <a:rPr lang="en-IN" sz="2000" cap="none" dirty="0">
                <a:latin typeface="Arial" panose="020B0604020202020204" pitchFamily="34" charset="0"/>
                <a:cs typeface="Arial" panose="020B0604020202020204" pitchFamily="34" charset="0"/>
              </a:rPr>
              <a:t> lies between the columella and caudal border of septal cartilage.</a:t>
            </a:r>
          </a:p>
          <a:p>
            <a:pPr marL="457200" indent="-457200">
              <a:buAutoNum type="arabicPeriod" startAt="2"/>
            </a:pPr>
            <a:r>
              <a:rPr lang="en-IN" sz="2000" b="1" cap="none" dirty="0">
                <a:latin typeface="Arial" panose="020B0604020202020204" pitchFamily="34" charset="0"/>
                <a:cs typeface="Arial" panose="020B0604020202020204" pitchFamily="34" charset="0"/>
              </a:rPr>
              <a:t>Septum proper </a:t>
            </a:r>
            <a:r>
              <a:rPr lang="en-IN" sz="2000" cap="none" dirty="0">
                <a:latin typeface="Arial" panose="020B0604020202020204" pitchFamily="34" charset="0"/>
                <a:cs typeface="Arial" panose="020B0604020202020204" pitchFamily="34" charset="0"/>
              </a:rPr>
              <a:t>: covered with mucus membrane.</a:t>
            </a:r>
          </a:p>
          <a:p>
            <a:r>
              <a:rPr lang="en-IN" cap="none" dirty="0" err="1">
                <a:latin typeface="Arial" panose="020B0604020202020204" pitchFamily="34" charset="0"/>
                <a:cs typeface="Arial" panose="020B0604020202020204" pitchFamily="34" charset="0"/>
              </a:rPr>
              <a:t>Osteocartilagenous</a:t>
            </a:r>
            <a:endParaRPr lang="en-IN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2000" cap="none" dirty="0">
                <a:latin typeface="Arial" panose="020B0604020202020204" pitchFamily="34" charset="0"/>
                <a:cs typeface="Arial" panose="020B0604020202020204" pitchFamily="34" charset="0"/>
              </a:rPr>
              <a:t>Made up of – a) perpendicular plate of ethmoid</a:t>
            </a:r>
          </a:p>
          <a:p>
            <a:r>
              <a:rPr lang="en-IN" cap="none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b) vomer</a:t>
            </a:r>
          </a:p>
          <a:p>
            <a:r>
              <a:rPr lang="en-IN" sz="2000" cap="none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en-IN" cap="none" dirty="0">
                <a:latin typeface="Arial" panose="020B0604020202020204" pitchFamily="34" charset="0"/>
                <a:cs typeface="Arial" panose="020B0604020202020204" pitchFamily="34" charset="0"/>
              </a:rPr>
              <a:t>c) septal cartilage</a:t>
            </a:r>
            <a:endParaRPr lang="en-IN" sz="20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9948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F0D9E7-D099-4D2D-54D7-5498C5A8E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664" y="286553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</a:t>
            </a:r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7B7C0D-ED7F-20E4-1A32-F004F84E6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2525" y="1110423"/>
            <a:ext cx="4873474" cy="679994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supply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996297F-97F8-8604-5240-64C2C2A0BA9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50465" y="2177717"/>
            <a:ext cx="4994991" cy="3613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2F5112-E869-F3CF-F565-6DA7D5A3D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10196" y="1066801"/>
            <a:ext cx="4881804" cy="679994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 supply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E599AE1-C5DB-7ADB-047C-56854785990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597746-B080-4E11-BA04-69EBB97B0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018666"/>
            <a:ext cx="5395416" cy="377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740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4B549-F6C0-D64E-FC7C-C36FED983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674054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 : osseocartilaginous framework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DA408D-764F-BC0E-7830-ECE78AB334B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138289" y="1927274"/>
            <a:ext cx="7877908" cy="493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764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1D7A6-E329-BCEB-798B-087EB13E3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Deviated Nasal Septum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11EF3-B326-26EE-844C-8DBC2DF704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48972"/>
            <a:ext cx="5023002" cy="4853354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 </a:t>
            </a:r>
            <a:r>
              <a:rPr lang="en-IN" sz="2400" b="1" dirty="0"/>
              <a:t>AETIOLOGY</a:t>
            </a:r>
          </a:p>
          <a:p>
            <a:r>
              <a:rPr lang="en-IN" sz="2400" cap="none" dirty="0"/>
              <a:t>Developmental error</a:t>
            </a:r>
          </a:p>
          <a:p>
            <a:r>
              <a:rPr lang="en-IN" sz="2400" cap="none" dirty="0"/>
              <a:t>Secondary to trauma</a:t>
            </a:r>
          </a:p>
          <a:p>
            <a:r>
              <a:rPr lang="en-IN" sz="2400" cap="none" dirty="0"/>
              <a:t>Racial factor – Caucasians are affected more than black Americans</a:t>
            </a:r>
          </a:p>
          <a:p>
            <a:r>
              <a:rPr lang="en-IN" sz="2400" cap="none" dirty="0"/>
              <a:t>Hereditary factor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A424CD-3139-AE63-0C46-0F17C3A64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689" y="1522574"/>
            <a:ext cx="6032311" cy="533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66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CD3E3-1DA2-0B0E-26B1-987EA6614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729" y="463773"/>
            <a:ext cx="10364451" cy="1596177"/>
          </a:xfrm>
        </p:spPr>
        <p:txBody>
          <a:bodyPr/>
          <a:lstStyle/>
          <a:p>
            <a:r>
              <a:rPr lang="en-IN" b="1" dirty="0"/>
              <a:t>TYPES</a:t>
            </a:r>
            <a:r>
              <a:rPr lang="en-IN" dirty="0"/>
              <a:t>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EF80B7-F32E-E68A-BA26-D8DA7E72C75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364566" y="2366963"/>
            <a:ext cx="8932985" cy="416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48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6236A-F3BD-A230-493B-5177ADE3A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686" y="611981"/>
            <a:ext cx="10364451" cy="1596177"/>
          </a:xfrm>
        </p:spPr>
        <p:txBody>
          <a:bodyPr/>
          <a:lstStyle/>
          <a:p>
            <a:r>
              <a:rPr lang="en-IN" b="1" dirty="0"/>
              <a:t>DIAGNOSIS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5E33329-B919-2A64-C634-8AC70DCC829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448972" y="1483519"/>
            <a:ext cx="955716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01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BC41A-5D0A-9DFA-DBEA-052EED00F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315" y="502202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Symptoms and sign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DC291C-A1A3-AD8E-CF41-BDD88044C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12363"/>
            <a:ext cx="9144000" cy="57456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0CABC6-E0A0-CC70-A9AD-7C641C8002B7}"/>
              </a:ext>
            </a:extLst>
          </p:cNvPr>
          <p:cNvSpPr/>
          <p:nvPr/>
        </p:nvSpPr>
        <p:spPr>
          <a:xfrm>
            <a:off x="1524000" y="1112363"/>
            <a:ext cx="9641685" cy="10410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601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E8482-6A4C-CEED-0B58-7D41B0A15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12" y="524274"/>
            <a:ext cx="10364451" cy="1596177"/>
          </a:xfrm>
        </p:spPr>
        <p:txBody>
          <a:bodyPr/>
          <a:lstStyle/>
          <a:p>
            <a:r>
              <a:rPr lang="en-IN" b="1" dirty="0"/>
              <a:t>DIAGNOSIS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DBDA3-73EF-5822-D638-70528925423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64566" y="1322363"/>
            <a:ext cx="9298745" cy="5036233"/>
          </a:xfrm>
        </p:spPr>
        <p:txBody>
          <a:bodyPr/>
          <a:lstStyle/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inspection, the position of deviation should be mapped in relation to L-strut.</a:t>
            </a:r>
          </a:p>
          <a:p>
            <a:r>
              <a:rPr lang="en-IN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Nasendoscopy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allow inspection of basic anatomy and variation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Nasal airflow can be demonstrated by misting of tongue spatula.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Absence or reduction in mist formation can be suggestive of structural blockage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who have undergone septal surgery in past, gentle palpation of the septum with an applicator (</a:t>
            </a:r>
            <a:r>
              <a:rPr lang="en-IN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Jobson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horne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probe) might indicate areas deficient of cartilage.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115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75513-CB7A-52B3-616D-03DC0A654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414998"/>
            <a:ext cx="10364451" cy="1596177"/>
          </a:xfrm>
        </p:spPr>
        <p:txBody>
          <a:bodyPr/>
          <a:lstStyle/>
          <a:p>
            <a:r>
              <a:rPr lang="en-IN" b="1" dirty="0"/>
              <a:t>DIAGNOSIS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21294-4DA0-99D0-FF25-2D89CB80BA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48972" y="1491175"/>
            <a:ext cx="8721970" cy="4951827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of continuous nasal obstruction – suggestive of anatomical blockage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intermittent obstruction – indicates more towards the mucosal elements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improvement in nasal obstruction after topical decongestants indicate mucosal elements in nasal obstruction </a:t>
            </a:r>
          </a:p>
        </p:txBody>
      </p:sp>
    </p:spTree>
    <p:extLst>
      <p:ext uri="{BB962C8B-B14F-4D97-AF65-F5344CB8AC3E}">
        <p14:creationId xmlns:p14="http://schemas.microsoft.com/office/powerpoint/2010/main" val="444439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D937B-23BB-C5C4-5B2E-9E074423A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9" y="353697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4CBC1-8663-B1C6-23F6-B619A2C7011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69108"/>
            <a:ext cx="10363826" cy="49316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SUBMUCOSAL RESECTION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Killian incision is useful for this procedure.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Killian incision is placed about 1 cm cephalad from the caudal end of the septum.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this point, flap can be raised more easily as the perichondrium is less adherent.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deviated part is freed from its peripheral bony and </a:t>
            </a:r>
            <a:r>
              <a:rPr lang="en-IN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cartilagenous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attachment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in-situ bony deviation can be fractured to put the bony septum in midline or it can be excised conservatively </a:t>
            </a:r>
          </a:p>
        </p:txBody>
      </p:sp>
    </p:spTree>
    <p:extLst>
      <p:ext uri="{BB962C8B-B14F-4D97-AF65-F5344CB8AC3E}">
        <p14:creationId xmlns:p14="http://schemas.microsoft.com/office/powerpoint/2010/main" val="2434165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1D66C54-3E96-5368-C0F0-BAB0248D8C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11250" y="1308100"/>
            <a:ext cx="9425452" cy="4614863"/>
          </a:xfrm>
        </p:spPr>
        <p:txBody>
          <a:bodyPr/>
          <a:lstStyle/>
          <a:p>
            <a:pPr marL="0" indent="0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SUBMUCOSAL RESECTION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Bony septum can be used as graft material for septal reconstruction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Or, it can be straightened and re-inserted in its place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be secured to the remaining septum by sutures to avoid displacement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8575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2845E-3FF0-7862-1701-3E664B368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929" y="541606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Septoplasty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4F9CE-4F4F-D03B-8C02-2CAC311AB4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2081" y="1744394"/>
            <a:ext cx="5106027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DNS causing nasal obstruction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cosmesis in case of external deformity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epistaxis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approach to middle meatus in FESS when </a:t>
            </a:r>
            <a:r>
              <a:rPr lang="en-IN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dns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obstructs access to the areas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Septal deviation causing sleep apnoea</a:t>
            </a:r>
          </a:p>
          <a:p>
            <a:endParaRPr lang="en-IN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0EB7C0-EC60-63B9-1337-1F4C51759FE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72200" y="1744394"/>
            <a:ext cx="5105401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Contraindications – 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sinus infection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Untreated diabetes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Hypertension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diathesis</a:t>
            </a:r>
          </a:p>
        </p:txBody>
      </p:sp>
    </p:spTree>
    <p:extLst>
      <p:ext uri="{BB962C8B-B14F-4D97-AF65-F5344CB8AC3E}">
        <p14:creationId xmlns:p14="http://schemas.microsoft.com/office/powerpoint/2010/main" val="455319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F35F8DE-E725-343A-2C3F-4F1981DC4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-127071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septoplasty</a:t>
            </a:r>
            <a:endParaRPr lang="en-IN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749F59-0B3B-F891-83AD-909A78856C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72157"/>
            <a:ext cx="10363826" cy="5170846"/>
          </a:xfrm>
        </p:spPr>
        <p:txBody>
          <a:bodyPr>
            <a:normAutofit/>
          </a:bodyPr>
          <a:lstStyle/>
          <a:p>
            <a:r>
              <a:rPr lang="en-IN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Anaesthesia  and analgesia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topical and local vasoconstrictive anaesthetic for not only the analgesic qualities but also for the vasoconstrictive effects.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Anaesthesia of choice is 1% xylocaine with 1 : 100,000 epinephrine used with a maximum suggested dose of 4 to 7 mg/kg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injection is started at the caudal end of the septum, and secondary injections are performed more posteriorly, until the mucosa is well blanched.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contralateral membrane should also be injected and also the area of the nasal floor around the maxillary crest.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After the injection is performed, waiting at least 10 minutes ensures maximum vasoconstriction</a:t>
            </a:r>
          </a:p>
          <a:p>
            <a:endParaRPr lang="en-GB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34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EE646-D0E5-96A1-820C-BFB864A3C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98" y="-211476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septoplasty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1562A-8D46-4213-6FE1-6F35A3551D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52025"/>
            <a:ext cx="10363826" cy="5106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Incisions</a:t>
            </a:r>
          </a:p>
          <a:p>
            <a:r>
              <a:rPr lang="en-IN" sz="2400" cap="none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Killians</a:t>
            </a:r>
            <a:r>
              <a:rPr lang="en-IN" sz="2400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incision 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created approximately 1 to 2 cm posterior to the caudal septal margin. 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greatest downfall is in its relative inaccessibility to the caudal septal edge and the higher potential for membrane tearing</a:t>
            </a:r>
          </a:p>
          <a:p>
            <a:endParaRPr lang="en-GB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cap="none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Hemitransfixion</a:t>
            </a:r>
            <a:r>
              <a:rPr lang="en-GB" sz="2400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GB" sz="2400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transfixion incision – </a:t>
            </a:r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at the caudal border of the septum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allows access to the deviated caudal septum and any posterior deflection. 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incision is created within the squamous epithelium of the vestibule and hence has less of a tendency to tear under stress.</a:t>
            </a:r>
            <a:endParaRPr lang="en-IN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613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5B7E4-DD2A-BA02-9470-2FD35E0A1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166" y="-155206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septoplasty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B91B4-6FF7-7B06-63AB-7BF060882E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139482"/>
            <a:ext cx="6120072" cy="5718517"/>
          </a:xfrm>
        </p:spPr>
        <p:txBody>
          <a:bodyPr>
            <a:normAutofit/>
          </a:bodyPr>
          <a:lstStyle/>
          <a:p>
            <a:r>
              <a:rPr lang="en-IN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Incisions</a:t>
            </a:r>
          </a:p>
          <a:p>
            <a:r>
              <a:rPr lang="en-GB" sz="2400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Full-transfixion incision - </a:t>
            </a:r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accomplished by incising completely through to the opposite membrane.</a:t>
            </a:r>
          </a:p>
          <a:p>
            <a:endParaRPr lang="en-GB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Marginal and </a:t>
            </a:r>
            <a:r>
              <a:rPr lang="en-GB" sz="2400" cap="none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transcolumellar</a:t>
            </a:r>
            <a:r>
              <a:rPr lang="en-GB" sz="2400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incisions – </a:t>
            </a:r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open rhinoplasty approach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open approach to the septum, after a trans-columellar skin incision is made, the medial crura are separated, and the caudal septum is then identified</a:t>
            </a:r>
            <a:endParaRPr lang="en-IN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035BDF-5769-CDDF-F8A1-578737151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454" y="1440971"/>
            <a:ext cx="4734500" cy="493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27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F3078-174E-649B-DB8D-F9EB76E32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-113003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septoplasty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900BB-D96D-A879-A2B7-FD1E586F6D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3174"/>
            <a:ext cx="10363826" cy="4791017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most cases, septal L–strut is involved</a:t>
            </a:r>
          </a:p>
          <a:p>
            <a:r>
              <a:rPr lang="en-IN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Hemitransfixion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incision provides access to the whole septum including caudal L-strut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incision in placed at the caudal edge of the septum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length of the incision depends on the access required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access is required to the floor of the nasal cavity then an extended </a:t>
            </a:r>
            <a:r>
              <a:rPr lang="en-IN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hemitransfixion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incision is used. </a:t>
            </a:r>
          </a:p>
        </p:txBody>
      </p:sp>
    </p:spTree>
    <p:extLst>
      <p:ext uri="{BB962C8B-B14F-4D97-AF65-F5344CB8AC3E}">
        <p14:creationId xmlns:p14="http://schemas.microsoft.com/office/powerpoint/2010/main" val="3059644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73BAB-283A-F8E5-1B77-A55575DEEE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900332"/>
            <a:ext cx="10363826" cy="4890867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Raising the flap on the concave side helps to – </a:t>
            </a:r>
          </a:p>
          <a:p>
            <a:pPr marL="457200" indent="-457200">
              <a:buAutoNum type="alphaLcParenR"/>
            </a:pP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allow access for </a:t>
            </a:r>
            <a:r>
              <a:rPr lang="en-IN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ecision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septal cartilage and bone</a:t>
            </a:r>
          </a:p>
          <a:p>
            <a:pPr marL="457200" indent="-457200">
              <a:buAutoNum type="alphaLcParenR"/>
            </a:pP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detach septal osseocartilaginous junction</a:t>
            </a:r>
          </a:p>
          <a:p>
            <a:pPr marL="457200" indent="-457200">
              <a:buAutoNum type="alphaLcParenR"/>
            </a:pP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score on the concave side</a:t>
            </a:r>
          </a:p>
          <a:p>
            <a:pPr marL="457200" indent="-457200">
              <a:buAutoNum type="alphaLcParenR"/>
            </a:pP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Reduces chance of septal perforation by keeping the opposite mucosa intact </a:t>
            </a:r>
          </a:p>
          <a:p>
            <a:pPr marL="457200" indent="-457200">
              <a:buAutoNum type="alphaLcParenR"/>
            </a:pPr>
            <a:endParaRPr lang="en-IN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flap is raised at the correct plane, minimal or no bleeding occurs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flap is raised anteriorly as far cephalically as possible.</a:t>
            </a:r>
          </a:p>
        </p:txBody>
      </p:sp>
    </p:spTree>
    <p:extLst>
      <p:ext uri="{BB962C8B-B14F-4D97-AF65-F5344CB8AC3E}">
        <p14:creationId xmlns:p14="http://schemas.microsoft.com/office/powerpoint/2010/main" val="4265546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E9799-EA4C-BEA3-1E42-A307915E46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914400"/>
            <a:ext cx="10363826" cy="5598942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osseocartilaginous junction is reached, it is disarticulated to gain access to the opposite side of bony septum.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must be taken not to perforate mucosa on the other side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Often, disarticulation is not enough for septum to return to midline, then a sliver of bone or cartilage needs to be removed.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Disarticulation of septal cartilage from the maxillary crest is required to allow the septum to move to midline (often a sliver of bone or cartilage needs to be removed)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1 cm of bony cartilaginous junction at the L-strut is left undisturbed if possible.</a:t>
            </a:r>
          </a:p>
        </p:txBody>
      </p:sp>
    </p:spTree>
    <p:extLst>
      <p:ext uri="{BB962C8B-B14F-4D97-AF65-F5344CB8AC3E}">
        <p14:creationId xmlns:p14="http://schemas.microsoft.com/office/powerpoint/2010/main" val="2111254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0B2B0-6850-FE2D-105B-A9F91235F45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163112"/>
            <a:ext cx="4446017" cy="4531775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access is required to the floor of the nasal cavity then an extended </a:t>
            </a:r>
            <a:r>
              <a:rPr lang="en-IN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hemitransfixion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incision is applied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allows raising a tunnel underneath the septal spur which reduces the chance of mucosal tear over the spur.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C0BF1F-258F-199B-462B-EFCCF6236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499" y="928468"/>
            <a:ext cx="4060434" cy="464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05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02D2-727D-013C-5569-8F9CA80D1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-113003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Septoplasty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5E0B6-F9C3-2420-3D40-FE2D75D2F21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3174"/>
            <a:ext cx="10363826" cy="4762881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deviated septum can be addressed by – </a:t>
            </a:r>
          </a:p>
          <a:p>
            <a:pPr marL="457200" indent="-457200">
              <a:buAutoNum type="arabicParenR"/>
            </a:pP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Cutting technique</a:t>
            </a:r>
          </a:p>
          <a:p>
            <a:pPr marL="457200" indent="-457200">
              <a:buAutoNum type="arabicParenR"/>
            </a:pP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Grafting technique</a:t>
            </a:r>
          </a:p>
          <a:p>
            <a:pPr marL="457200" indent="-457200">
              <a:buAutoNum type="arabicParenR"/>
            </a:pP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Suturing technique</a:t>
            </a:r>
          </a:p>
          <a:p>
            <a:pPr marL="457200" indent="-457200">
              <a:buAutoNum type="arabicParenR"/>
            </a:pP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Relocating technique</a:t>
            </a:r>
          </a:p>
          <a:p>
            <a:pPr marL="457200" indent="-457200">
              <a:buAutoNum type="arabicParenR"/>
            </a:pPr>
            <a:endParaRPr lang="en-IN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 can be used alone or in combination</a:t>
            </a:r>
          </a:p>
        </p:txBody>
      </p:sp>
    </p:spTree>
    <p:extLst>
      <p:ext uri="{BB962C8B-B14F-4D97-AF65-F5344CB8AC3E}">
        <p14:creationId xmlns:p14="http://schemas.microsoft.com/office/powerpoint/2010/main" val="3118800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74A71-DB2B-0FCF-9A80-897CE6B69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54493"/>
            <a:ext cx="10364451" cy="957065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Cutting technique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61DBD-8AAF-906D-E040-797F65BC7FD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111558"/>
            <a:ext cx="10363826" cy="4668373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Scoring is done on the concave side, allows the septum to become straight eliminating the deviation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S-shaped deformity, scoring need to be done on both concave side, hence there is need to raise the mucoperichondrial flaps on both the sides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Caudal septal deviation is managed by </a:t>
            </a:r>
            <a:r>
              <a:rPr lang="en-IN" sz="2400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swinging door technique 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1710BA-C557-E853-4711-88D45B7F5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4" y="3835021"/>
            <a:ext cx="9287870" cy="302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59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910FE-E0DD-D699-E7E8-F9FEADDC3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204" y="232300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Grafting technique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6BE62-BBA8-C8A5-1A49-9E740C23C7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2764" y="1423124"/>
            <a:ext cx="9867332" cy="5018619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deviated septum can be kept in a straight line if it is splinted against a graft.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suitable piece of perpendicular plate of ethmoid is harvested, which is thinned out and splinted against the concave side of the septum.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fine absorbable or non-absorbable suture is used to secure the graft to the septum.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technique is more reliable as it eliminates chance of residual deviation or over correction due to underscoring or overscoring.</a:t>
            </a:r>
          </a:p>
        </p:txBody>
      </p:sp>
    </p:spTree>
    <p:extLst>
      <p:ext uri="{BB962C8B-B14F-4D97-AF65-F5344CB8AC3E}">
        <p14:creationId xmlns:p14="http://schemas.microsoft.com/office/powerpoint/2010/main" val="3975300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A4361-E612-FB02-9273-DB3E3FE56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990" y="161105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Suturing technique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87C4E-1FB6-CA62-D68E-6F0EAAFD41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55845" y="1436771"/>
            <a:ext cx="8570794" cy="4354428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this, the septum is 1</a:t>
            </a:r>
            <a:r>
              <a:rPr lang="en-IN" sz="2400" cap="non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scored just enough to make it pliable so it can be shaped and kept in shape by fine sutures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entrance and exit sutures are placed on the convex side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fine non-absorbable suture is used and B/L mucoperichondrial flaps are raised so that the suture is covered by the septal mucosa. </a:t>
            </a:r>
          </a:p>
        </p:txBody>
      </p:sp>
    </p:spTree>
    <p:extLst>
      <p:ext uri="{BB962C8B-B14F-4D97-AF65-F5344CB8AC3E}">
        <p14:creationId xmlns:p14="http://schemas.microsoft.com/office/powerpoint/2010/main" val="2676039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1555E-CDF1-6139-FE96-01379E2C5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366525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Relocating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397C0-2F4A-E327-8F9E-DC2BC220D4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96788"/>
            <a:ext cx="9786071" cy="4194411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when the septum is dislocated off the midline and requires reinsertion into the maxillary crest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Achieved by suturing the septum either onto the periosteum of the anterior nasal spine or to the actual bone by drilling a hole onto it.</a:t>
            </a:r>
          </a:p>
          <a:p>
            <a:endParaRPr lang="en-IN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941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90F00-0D6D-DC70-CE3B-FD0567E24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320722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Polydioxanone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41E0F-3FFB-EB55-77BB-1E35CFDC4F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214694"/>
            <a:ext cx="5418787" cy="4322584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resorbable PDS to nasal septum reconstruction helps to support cartilage fragments during healing 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Degraded by hydrolysis that is completely absorbed by the body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in various sizes and thickness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592FDD-14FF-F3BA-C6F0-AE436AF67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925" y="1591702"/>
            <a:ext cx="5022376" cy="453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13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174D1-4173-3CD6-9683-0BB2BD0A3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162" y="405352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Columellar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0D102-8F60-7465-4F69-3FC62B9ADA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96177"/>
            <a:ext cx="5637151" cy="4750031"/>
          </a:xfrm>
        </p:spPr>
        <p:txBody>
          <a:bodyPr>
            <a:noAutofit/>
          </a:bodyPr>
          <a:lstStyle/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for minor caudal septal deviations in which the base of the nose is well supported by the medial crura along with a favourable alar-columellar relationship, a sutured-in-place columellar strut can effectively stabilize the base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graft is placed into a pocket dissected between the medial crura</a:t>
            </a:r>
            <a:endParaRPr lang="en-IN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A6A1A6-4445-C729-277A-BF997C84D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711" y="1838324"/>
            <a:ext cx="4072208" cy="425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89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E7AAD1-B9EC-D4CF-18FC-2F8E5BF7E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0050" y="542218"/>
            <a:ext cx="4873474" cy="679994"/>
          </a:xfrm>
        </p:spPr>
        <p:txBody>
          <a:bodyPr/>
          <a:lstStyle/>
          <a:p>
            <a:pPr algn="ctr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AE6F6A-6BD7-4C04-924A-F7C1DAC388A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624084"/>
            <a:ext cx="5106027" cy="4691698"/>
          </a:xfrm>
        </p:spPr>
        <p:txBody>
          <a:bodyPr>
            <a:normAutofit/>
          </a:bodyPr>
          <a:lstStyle/>
          <a:p>
            <a:r>
              <a:rPr lang="en-IN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extensive dissection of septum removing all deformed part leaving only a caudal and dorsal strut</a:t>
            </a:r>
          </a:p>
          <a:p>
            <a:r>
              <a:rPr lang="en-IN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done before 17 years of age</a:t>
            </a:r>
          </a:p>
          <a:p>
            <a:r>
              <a:rPr lang="en-IN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Mucoperichondrial and mucoperiosteal flaps are raised on both sides of septum</a:t>
            </a:r>
          </a:p>
          <a:p>
            <a:r>
              <a:rPr lang="en-IN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chances of complications</a:t>
            </a:r>
          </a:p>
          <a:p>
            <a:r>
              <a:rPr lang="en-IN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Re-operation is difficult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2E0ABE-E933-7398-28A9-246CFFC0EC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146" y="542218"/>
            <a:ext cx="4881804" cy="679994"/>
          </a:xfrm>
        </p:spPr>
        <p:txBody>
          <a:bodyPr/>
          <a:lstStyle/>
          <a:p>
            <a:pPr algn="ctr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septoplasty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A7680FE-D682-48DE-9ACC-601410B9EB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72200" y="1624084"/>
            <a:ext cx="5105401" cy="5233916"/>
          </a:xfrm>
        </p:spPr>
        <p:txBody>
          <a:bodyPr>
            <a:normAutofit/>
          </a:bodyPr>
          <a:lstStyle/>
          <a:p>
            <a:r>
              <a:rPr lang="en-IN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Removing minimal cartilage and bone, deformed parts are corrected and reimplanted </a:t>
            </a:r>
          </a:p>
          <a:p>
            <a:r>
              <a:rPr lang="en-IN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done in children</a:t>
            </a:r>
          </a:p>
          <a:p>
            <a:r>
              <a:rPr lang="en-IN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Flaps are raised only on one side and limited elevation on the other side</a:t>
            </a:r>
          </a:p>
          <a:p>
            <a:r>
              <a:rPr lang="en-IN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Deformed cartilage is corrected by scoring, cross-hatching realigning in the groove</a:t>
            </a:r>
          </a:p>
          <a:p>
            <a:r>
              <a:rPr lang="en-IN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chances of complications</a:t>
            </a:r>
          </a:p>
          <a:p>
            <a:r>
              <a:rPr lang="en-IN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Re-operation is easier</a:t>
            </a:r>
          </a:p>
          <a:p>
            <a:endParaRPr lang="en-IN" sz="2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290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2336C-C0EF-CB21-0CDF-0F527F09F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020" y="564208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op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32EE9-F76F-ECD7-2B24-A7A6D42446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14652"/>
            <a:ext cx="10363826" cy="4576548"/>
          </a:xfrm>
        </p:spPr>
        <p:txBody>
          <a:bodyPr>
            <a:noAutofit/>
          </a:bodyPr>
          <a:lstStyle/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conclusion of septal surgery, a light nasal pack is placed to prevent large clot accumulation and to prevent bleeding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surgeon disagree with this practice; packing has a tendency to adhere to mucosa, cause pain, and create bleeding when removed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Suturing is adequate for preventing the formation of a septal hematoma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nasal packs are removed, a regimen of saline flushing of the nose 4 times a day is initiated.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the instillation of antibiotic and saline drops into each vestibule.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Strenuous exercise is discouraged for a total of 6 weeks.</a:t>
            </a:r>
            <a:endParaRPr lang="en-IN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2231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CB6B1-797D-2BC7-E7A9-545853343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97" y="-159406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59768-5F20-F0F7-0478-532853CAE4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36771"/>
            <a:ext cx="10363826" cy="4772959"/>
          </a:xfrm>
        </p:spPr>
        <p:txBody>
          <a:bodyPr>
            <a:noAutofit/>
          </a:bodyPr>
          <a:lstStyle/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septoplasty complication is persistence in the subjective complaint of nasal obstruction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Septal hematoma</a:t>
            </a:r>
            <a:endParaRPr lang="en-GB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Septal perforations</a:t>
            </a:r>
            <a:endParaRPr lang="en-GB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Nasal shape changes (e.g., Tip deformity, dorsal nasal saddling) </a:t>
            </a:r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result from over-resection of the caudal septum or loss of dorsal nasal support.</a:t>
            </a:r>
          </a:p>
          <a:p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is rare</a:t>
            </a:r>
          </a:p>
          <a:p>
            <a:r>
              <a:rPr lang="en-GB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Synechiae can develop between the septum and the turbinate or lateral nasal wall secondary to traumatic techniques of suturing</a:t>
            </a:r>
            <a:endParaRPr lang="en-IN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3125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1EC2C-DD0E-0614-0C83-C4D57E745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2630911"/>
            <a:ext cx="10364451" cy="15961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60301004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4587</TotalTime>
  <Words>1556</Words>
  <Application>Microsoft Office PowerPoint</Application>
  <PresentationFormat>Widescreen</PresentationFormat>
  <Paragraphs>162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Times New Roman</vt:lpstr>
      <vt:lpstr>Trebuchet MS</vt:lpstr>
      <vt:lpstr>Wingdings 3</vt:lpstr>
      <vt:lpstr>Facet</vt:lpstr>
      <vt:lpstr>Deviated nasal septum</vt:lpstr>
      <vt:lpstr>Development of nasal septum</vt:lpstr>
      <vt:lpstr>Anatomy</vt:lpstr>
      <vt:lpstr>Anatomy</vt:lpstr>
      <vt:lpstr>Anatomy : osseocartilaginous framework</vt:lpstr>
      <vt:lpstr>Deviated Nasal Septum</vt:lpstr>
      <vt:lpstr>TYPES </vt:lpstr>
      <vt:lpstr>DIAGNOSIS</vt:lpstr>
      <vt:lpstr>Symptoms and sign</vt:lpstr>
      <vt:lpstr>DIAGNOSIS</vt:lpstr>
      <vt:lpstr>DIAGNOSIS</vt:lpstr>
      <vt:lpstr>Treatment</vt:lpstr>
      <vt:lpstr>PowerPoint Presentation</vt:lpstr>
      <vt:lpstr>Septoplasty</vt:lpstr>
      <vt:lpstr>septoplasty</vt:lpstr>
      <vt:lpstr>septoplasty</vt:lpstr>
      <vt:lpstr>septoplasty</vt:lpstr>
      <vt:lpstr>septoplasty</vt:lpstr>
      <vt:lpstr>PowerPoint Presentation</vt:lpstr>
      <vt:lpstr>PowerPoint Presentation</vt:lpstr>
      <vt:lpstr>PowerPoint Presentation</vt:lpstr>
      <vt:lpstr>Septoplasty techniques</vt:lpstr>
      <vt:lpstr>Cutting technique</vt:lpstr>
      <vt:lpstr>Grafting technique</vt:lpstr>
      <vt:lpstr>Suturing technique</vt:lpstr>
      <vt:lpstr>Relocating techniques</vt:lpstr>
      <vt:lpstr>Polydioxanone plates</vt:lpstr>
      <vt:lpstr>Columellar strut</vt:lpstr>
      <vt:lpstr>PowerPoint Presentation</vt:lpstr>
      <vt:lpstr>Post op care</vt:lpstr>
      <vt:lpstr>complications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Deviated nasal septum</dc:title>
  <dc:creator>Surabhi Goel</dc:creator>
  <cp:lastModifiedBy>ishita monga</cp:lastModifiedBy>
  <cp:revision>15</cp:revision>
  <dcterms:created xsi:type="dcterms:W3CDTF">2022-05-11T19:02:41Z</dcterms:created>
  <dcterms:modified xsi:type="dcterms:W3CDTF">2023-02-21T12:23:14Z</dcterms:modified>
</cp:coreProperties>
</file>