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5" r:id="rId1"/>
  </p:sldMasterIdLst>
  <p:notesMasterIdLst>
    <p:notesMasterId r:id="rId58"/>
  </p:notesMasterIdLst>
  <p:sldIdLst>
    <p:sldId id="355" r:id="rId2"/>
    <p:sldId id="344" r:id="rId3"/>
    <p:sldId id="393" r:id="rId4"/>
    <p:sldId id="394" r:id="rId5"/>
    <p:sldId id="329" r:id="rId6"/>
    <p:sldId id="356" r:id="rId7"/>
    <p:sldId id="395" r:id="rId8"/>
    <p:sldId id="396" r:id="rId9"/>
    <p:sldId id="317" r:id="rId10"/>
    <p:sldId id="428" r:id="rId11"/>
    <p:sldId id="357" r:id="rId12"/>
    <p:sldId id="314" r:id="rId13"/>
    <p:sldId id="260" r:id="rId14"/>
    <p:sldId id="320" r:id="rId15"/>
    <p:sldId id="346" r:id="rId16"/>
    <p:sldId id="432" r:id="rId17"/>
    <p:sldId id="433" r:id="rId18"/>
    <p:sldId id="262" r:id="rId19"/>
    <p:sldId id="349" r:id="rId20"/>
    <p:sldId id="268" r:id="rId21"/>
    <p:sldId id="267" r:id="rId22"/>
    <p:sldId id="271" r:id="rId23"/>
    <p:sldId id="341" r:id="rId24"/>
    <p:sldId id="321" r:id="rId25"/>
    <p:sldId id="287" r:id="rId26"/>
    <p:sldId id="371" r:id="rId27"/>
    <p:sldId id="282" r:id="rId28"/>
    <p:sldId id="377" r:id="rId29"/>
    <p:sldId id="378" r:id="rId30"/>
    <p:sldId id="322" r:id="rId31"/>
    <p:sldId id="326" r:id="rId32"/>
    <p:sldId id="380" r:id="rId33"/>
    <p:sldId id="283" r:id="rId34"/>
    <p:sldId id="398" r:id="rId35"/>
    <p:sldId id="284" r:id="rId36"/>
    <p:sldId id="289" r:id="rId37"/>
    <p:sldId id="290" r:id="rId38"/>
    <p:sldId id="292" r:id="rId39"/>
    <p:sldId id="437" r:id="rId40"/>
    <p:sldId id="399" r:id="rId41"/>
    <p:sldId id="296" r:id="rId42"/>
    <p:sldId id="384" r:id="rId43"/>
    <p:sldId id="386" r:id="rId44"/>
    <p:sldId id="298" r:id="rId45"/>
    <p:sldId id="435" r:id="rId46"/>
    <p:sldId id="299" r:id="rId47"/>
    <p:sldId id="407" r:id="rId48"/>
    <p:sldId id="404" r:id="rId49"/>
    <p:sldId id="412" r:id="rId50"/>
    <p:sldId id="414" r:id="rId51"/>
    <p:sldId id="302" r:id="rId52"/>
    <p:sldId id="440" r:id="rId53"/>
    <p:sldId id="422" r:id="rId54"/>
    <p:sldId id="303" r:id="rId55"/>
    <p:sldId id="309" r:id="rId56"/>
    <p:sldId id="392" r:id="rId57"/>
  </p:sldIdLst>
  <p:sldSz cx="9144000" cy="5143500" type="screen16x9"/>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CCFF"/>
    <a:srgbClr val="003399"/>
    <a:srgbClr val="3333CC"/>
    <a:srgbClr val="0033CC"/>
    <a:srgbClr val="FFCC99"/>
    <a:srgbClr val="CCCCFF"/>
    <a:srgbClr val="99CCFF"/>
    <a:srgbClr val="33CCFF"/>
    <a:srgbClr val="66CCFF"/>
    <a:srgbClr val="00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0"/>
    <p:restoredTop sz="80102" autoAdjust="0"/>
  </p:normalViewPr>
  <p:slideViewPr>
    <p:cSldViewPr>
      <p:cViewPr varScale="1">
        <p:scale>
          <a:sx n="77" d="100"/>
          <a:sy n="77" d="100"/>
        </p:scale>
        <p:origin x="-1176" y="-90"/>
      </p:cViewPr>
      <p:guideLst>
        <p:guide orient="horz" pos="2160"/>
        <p:guide orient="horz" pos="1620"/>
        <p:guide pos="2880"/>
      </p:guideLst>
    </p:cSldViewPr>
  </p:slideViewPr>
  <p:notesTextViewPr>
    <p:cViewPr>
      <p:scale>
        <a:sx n="100" d="100"/>
        <a:sy n="100" d="100"/>
      </p:scale>
      <p:origin x="0" y="0"/>
    </p:cViewPr>
  </p:notesTextViewPr>
  <p:sorterViewPr>
    <p:cViewPr>
      <p:scale>
        <a:sx n="66" d="100"/>
        <a:sy n="66" d="100"/>
      </p:scale>
      <p:origin x="0" y="724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1ABF7810-0D7F-47D4-8A84-AAA868CB0F57}" type="datetimeFigureOut">
              <a:rPr lang="en-US" smtClean="0"/>
              <a:pPr/>
              <a:t>11/10/2021</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AD2DF8B-2158-4BD1-B9A5-F63899C8BC0C}" type="slidenum">
              <a:rPr lang="en-US" smtClean="0"/>
              <a:pPr/>
              <a:t>‹#›</a:t>
            </a:fld>
            <a:endParaRPr lang="en-US"/>
          </a:p>
        </p:txBody>
      </p:sp>
    </p:spTree>
    <p:extLst>
      <p:ext uri="{BB962C8B-B14F-4D97-AF65-F5344CB8AC3E}">
        <p14:creationId xmlns:p14="http://schemas.microsoft.com/office/powerpoint/2010/main" xmlns="" val="3092979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aacijournal.biomedcentral.com/articles/10.1186/s13223-018-0280-7"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aacijournal.biomedcentral.com/articles/10.1186/s13223-018-0280-7"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aacijournal.biomedcentral.com/articles/10.1186/s13223-018-0280-7"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aacijournal.biomedcentral.com/articles/10.1186/s13223-018-0280-7"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JO"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dirty="0" err="1"/>
              <a:t>Anaphylaxix</a:t>
            </a:r>
            <a:endParaRPr lang="en-US" dirty="0"/>
          </a:p>
          <a:p>
            <a:r>
              <a:rPr lang="en-US" dirty="0"/>
              <a:t>Nephritis</a:t>
            </a:r>
          </a:p>
          <a:p>
            <a:r>
              <a:rPr lang="en-US" dirty="0" err="1"/>
              <a:t>Vasculitis</a:t>
            </a:r>
            <a:endParaRPr lang="en-US" dirty="0"/>
          </a:p>
          <a:p>
            <a:r>
              <a:rPr lang="en-US" dirty="0"/>
              <a:t>Tb , contact dermatitis</a:t>
            </a:r>
            <a:endParaRPr lang="ar-JO"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just" rtl="0"/>
            <a:r>
              <a:rPr lang="en-US" sz="1200" b="0" i="0" kern="1200" dirty="0">
                <a:solidFill>
                  <a:schemeClr val="tx1"/>
                </a:solidFill>
                <a:latin typeface="+mn-lt"/>
                <a:ea typeface="+mn-ea"/>
                <a:cs typeface="+mn-cs"/>
              </a:rPr>
              <a:t>Traditionally, </a:t>
            </a:r>
            <a:r>
              <a:rPr lang="en-US" sz="1200" b="0" i="0" u="sng" kern="1200" dirty="0">
                <a:solidFill>
                  <a:schemeClr val="tx1"/>
                </a:solidFill>
                <a:latin typeface="+mn-lt"/>
                <a:ea typeface="+mn-ea"/>
                <a:cs typeface="+mn-cs"/>
                <a:hlinkClick r:id="rId3"/>
              </a:rPr>
              <a:t>allergic rhinitis</a:t>
            </a:r>
            <a:r>
              <a:rPr lang="en-US" sz="1200" b="0" i="0" kern="1200" dirty="0">
                <a:solidFill>
                  <a:schemeClr val="tx1"/>
                </a:solidFill>
                <a:latin typeface="+mn-lt"/>
                <a:ea typeface="+mn-ea"/>
                <a:cs typeface="+mn-cs"/>
              </a:rPr>
              <a:t> has been categorized as</a:t>
            </a:r>
            <a:endParaRPr lang="en-US" dirty="0"/>
          </a:p>
          <a:p>
            <a:pPr algn="just" rtl="0"/>
            <a:endParaRPr lang="en-US" dirty="0"/>
          </a:p>
          <a:p>
            <a:pPr algn="just" rtl="0"/>
            <a:r>
              <a:rPr lang="en-US" dirty="0"/>
              <a:t>Classification of allergic rhinitis is seasonal, perennial, or episodic .</a:t>
            </a:r>
          </a:p>
          <a:p>
            <a:pPr algn="just" rtl="0">
              <a:buFont typeface="Wingdings" pitchFamily="2" charset="2"/>
              <a:buChar char="ü"/>
            </a:pPr>
            <a:r>
              <a:rPr lang="en-US" i="1" dirty="0">
                <a:solidFill>
                  <a:schemeClr val="accent2">
                    <a:lumMod val="60000"/>
                    <a:lumOff val="40000"/>
                  </a:schemeClr>
                </a:solidFill>
              </a:rPr>
              <a:t>Seasonal allergic rhinitis </a:t>
            </a:r>
            <a:r>
              <a:rPr lang="en-US" i="1" dirty="0"/>
              <a:t>is defined by symptoms that </a:t>
            </a:r>
            <a:r>
              <a:rPr lang="en-US" dirty="0"/>
              <a:t>occur during exposure to seasonal allergens</a:t>
            </a:r>
          </a:p>
          <a:p>
            <a:pPr algn="just" rtl="0">
              <a:buFont typeface="Wingdings" pitchFamily="2" charset="2"/>
              <a:buChar char="ü"/>
            </a:pPr>
            <a:r>
              <a:rPr lang="en-US" i="1" dirty="0">
                <a:solidFill>
                  <a:schemeClr val="accent2">
                    <a:lumMod val="60000"/>
                    <a:lumOff val="40000"/>
                  </a:schemeClr>
                </a:solidFill>
              </a:rPr>
              <a:t>Perennial allergic rhinitis</a:t>
            </a:r>
            <a:r>
              <a:rPr lang="en-US" i="1" dirty="0"/>
              <a:t>, defined as </a:t>
            </a:r>
            <a:r>
              <a:rPr lang="en-US" dirty="0"/>
              <a:t>nasal symptoms for more than 2 hours per day for more than 9 months of the year.</a:t>
            </a:r>
          </a:p>
          <a:p>
            <a:pPr algn="just" rtl="0">
              <a:buFont typeface="Wingdings" pitchFamily="2" charset="2"/>
              <a:buChar char="ü"/>
            </a:pPr>
            <a:r>
              <a:rPr lang="en-US" i="1" dirty="0">
                <a:solidFill>
                  <a:schemeClr val="accent2">
                    <a:lumMod val="60000"/>
                    <a:lumOff val="40000"/>
                  </a:schemeClr>
                </a:solidFill>
              </a:rPr>
              <a:t>Episodic rhinitis </a:t>
            </a:r>
            <a:r>
              <a:rPr lang="en-US" i="1" dirty="0"/>
              <a:t>refers to </a:t>
            </a:r>
            <a:r>
              <a:rPr lang="en-US" dirty="0"/>
              <a:t>symptoms on exposure to allergens that are not normally present in the environment.</a:t>
            </a:r>
          </a:p>
          <a:p>
            <a:pPr algn="just" rtl="0">
              <a:buFont typeface="Wingdings" pitchFamily="2" charset="2"/>
              <a:buChar char="ü"/>
            </a:pPr>
            <a:endParaRPr lang="en-US" dirty="0"/>
          </a:p>
          <a:p>
            <a:pPr algn="just" rtl="0">
              <a:buFont typeface="Wingdings" pitchFamily="2" charset="2"/>
              <a:buChar char="ü"/>
            </a:pPr>
            <a:r>
              <a:rPr lang="en-US" sz="1200" b="0" i="0" kern="1200" dirty="0">
                <a:solidFill>
                  <a:schemeClr val="tx1"/>
                </a:solidFill>
                <a:latin typeface="+mn-lt"/>
                <a:ea typeface="+mn-ea"/>
                <a:cs typeface="+mn-cs"/>
              </a:rPr>
              <a:t>However, not all patients fit into this classification scheme. For example, some allergic triggers, such as pollen, may be seasonal in cooler climates, but perennial in warmer climates, and patients with multiple “seasonal” allergies may have symptoms throughout most of the year [</a:t>
            </a:r>
            <a:r>
              <a:rPr lang="en-US" sz="1200" b="0" i="0" u="sng" kern="1200" dirty="0">
                <a:solidFill>
                  <a:schemeClr val="tx1"/>
                </a:solidFill>
                <a:latin typeface="+mn-lt"/>
                <a:ea typeface="+mn-ea"/>
                <a:cs typeface="+mn-cs"/>
                <a:hlinkClick r:id="rId3" tooltip="Lee P, Mace S. An approach to allergic rhinitis. Allergy Rounds. 2009;1:1."/>
              </a:rPr>
              <a:t>4</a:t>
            </a:r>
            <a:r>
              <a:rPr lang="en-US" sz="1200" b="0" i="0" kern="1200" dirty="0">
                <a:solidFill>
                  <a:schemeClr val="tx1"/>
                </a:solidFill>
                <a:latin typeface="+mn-lt"/>
                <a:ea typeface="+mn-ea"/>
                <a:cs typeface="+mn-cs"/>
              </a:rPr>
              <a:t>]. Therefore, allergic rhinitis is now classified according to symptom duration (intermittent or persistent) and severity (mild, moderate or severe)</a:t>
            </a:r>
            <a:endParaRPr lang="en-US" dirty="0"/>
          </a:p>
          <a:p>
            <a:endParaRPr lang="ar-JO"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sz="1200" dirty="0"/>
              <a:t>Allergic Rhinitis and its Impact on Asthma</a:t>
            </a:r>
          </a:p>
          <a:p>
            <a:endParaRPr lang="en-US" sz="1200" dirty="0"/>
          </a:p>
          <a:p>
            <a:r>
              <a:rPr lang="en-US" sz="1200" kern="1200" baseline="0" dirty="0">
                <a:solidFill>
                  <a:schemeClr val="tx1"/>
                </a:solidFill>
                <a:latin typeface="+mn-lt"/>
                <a:ea typeface="+mn-ea"/>
                <a:cs typeface="+mn-cs"/>
              </a:rPr>
              <a:t>The ARIA classification is</a:t>
            </a:r>
          </a:p>
          <a:p>
            <a:r>
              <a:rPr lang="en-US" sz="1200" kern="1200" baseline="0" dirty="0">
                <a:solidFill>
                  <a:schemeClr val="tx1"/>
                </a:solidFill>
                <a:latin typeface="+mn-lt"/>
                <a:ea typeface="+mn-ea"/>
                <a:cs typeface="+mn-cs"/>
              </a:rPr>
              <a:t>used to suggest a treatment algorithm, whereas the traditional classification</a:t>
            </a:r>
          </a:p>
          <a:p>
            <a:r>
              <a:rPr lang="en-US" sz="1200" kern="1200" baseline="0" dirty="0">
                <a:solidFill>
                  <a:schemeClr val="tx1"/>
                </a:solidFill>
                <a:latin typeface="+mn-lt"/>
                <a:ea typeface="+mn-ea"/>
                <a:cs typeface="+mn-cs"/>
              </a:rPr>
              <a:t>is used to help define the offending antigens.</a:t>
            </a:r>
            <a:endParaRPr lang="en-US" dirty="0"/>
          </a:p>
          <a:p>
            <a:endParaRPr lang="en-US" dirty="0"/>
          </a:p>
          <a:p>
            <a:r>
              <a:rPr lang="en-US" sz="1200" b="0" i="0" kern="1200" dirty="0">
                <a:solidFill>
                  <a:schemeClr val="tx1"/>
                </a:solidFill>
                <a:latin typeface="+mn-lt"/>
                <a:ea typeface="+mn-ea"/>
                <a:cs typeface="+mn-cs"/>
              </a:rPr>
              <a:t>It is important to classify the severity and duration of symptoms as this </a:t>
            </a:r>
            <a:r>
              <a:rPr lang="en-US" sz="1200" b="1" i="0" u="sng" kern="1200" dirty="0">
                <a:solidFill>
                  <a:schemeClr val="tx1"/>
                </a:solidFill>
                <a:latin typeface="+mn-lt"/>
                <a:ea typeface="+mn-ea"/>
                <a:cs typeface="+mn-cs"/>
              </a:rPr>
              <a:t>will guide the management approach for individual patients</a:t>
            </a:r>
            <a:endParaRPr lang="ar-JO" b="1" u="sng"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D2DF8B-2158-4BD1-B9A5-F63899C8BC0C}"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xmlns="" val="3978083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sz="1200" dirty="0"/>
              <a:t>Because individuals require low-dose exposure to an offending allergen over many years before development of symptoms, seasonal rhinitis </a:t>
            </a:r>
            <a:endParaRPr lang="ar-JO"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D2DF8B-2158-4BD1-B9A5-F63899C8BC0C}" type="slidenum">
              <a:rPr lang="en-US" smtClean="0"/>
              <a:pPr/>
              <a:t>13</a:t>
            </a:fld>
            <a:endParaRPr lang="en-US"/>
          </a:p>
        </p:txBody>
      </p:sp>
    </p:spTree>
    <p:extLst>
      <p:ext uri="{BB962C8B-B14F-4D97-AF65-F5344CB8AC3E}">
        <p14:creationId xmlns:p14="http://schemas.microsoft.com/office/powerpoint/2010/main" xmlns="" val="1464249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dirty="0"/>
              <a:t>1388</a:t>
            </a:r>
            <a:endParaRPr lang="ar-JO"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15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JO"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17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Histamine provocation, for</a:t>
            </a:r>
          </a:p>
          <a:p>
            <a:r>
              <a:rPr lang="fr-FR" sz="1200" kern="1200" baseline="0" dirty="0" err="1">
                <a:solidFill>
                  <a:schemeClr val="tx1"/>
                </a:solidFill>
                <a:latin typeface="+mn-lt"/>
                <a:ea typeface="+mn-ea"/>
                <a:cs typeface="+mn-cs"/>
              </a:rPr>
              <a:t>example</a:t>
            </a:r>
            <a:r>
              <a:rPr lang="fr-FR" sz="1200" kern="1200" baseline="0" dirty="0">
                <a:solidFill>
                  <a:schemeClr val="tx1"/>
                </a:solidFill>
                <a:latin typeface="+mn-lt"/>
                <a:ea typeface="+mn-ea"/>
                <a:cs typeface="+mn-cs"/>
              </a:rPr>
              <a:t>, </a:t>
            </a:r>
            <a:r>
              <a:rPr lang="fr-FR" sz="1200" kern="1200" baseline="0" dirty="0" err="1">
                <a:solidFill>
                  <a:schemeClr val="tx1"/>
                </a:solidFill>
                <a:latin typeface="+mn-lt"/>
                <a:ea typeface="+mn-ea"/>
                <a:cs typeface="+mn-cs"/>
              </a:rPr>
              <a:t>produces</a:t>
            </a:r>
            <a:r>
              <a:rPr lang="fr-FR" sz="1200" kern="1200" baseline="0" dirty="0">
                <a:solidFill>
                  <a:schemeClr val="tx1"/>
                </a:solidFill>
                <a:latin typeface="+mn-lt"/>
                <a:ea typeface="+mn-ea"/>
                <a:cs typeface="+mn-cs"/>
              </a:rPr>
              <a:t> </a:t>
            </a:r>
            <a:r>
              <a:rPr lang="fr-FR" sz="1200" kern="1200" baseline="0" dirty="0" err="1">
                <a:solidFill>
                  <a:schemeClr val="tx1"/>
                </a:solidFill>
                <a:latin typeface="+mn-lt"/>
                <a:ea typeface="+mn-ea"/>
                <a:cs typeface="+mn-cs"/>
              </a:rPr>
              <a:t>rhinorrhea</a:t>
            </a:r>
            <a:r>
              <a:rPr lang="fr-FR" sz="1200" kern="1200" baseline="0" dirty="0">
                <a:solidFill>
                  <a:schemeClr val="tx1"/>
                </a:solidFill>
                <a:latin typeface="+mn-lt"/>
                <a:ea typeface="+mn-ea"/>
                <a:cs typeface="+mn-cs"/>
              </a:rPr>
              <a:t>, congestion, </a:t>
            </a:r>
            <a:r>
              <a:rPr lang="fr-FR" sz="1200" kern="1200" baseline="0" dirty="0" err="1">
                <a:solidFill>
                  <a:schemeClr val="tx1"/>
                </a:solidFill>
                <a:latin typeface="+mn-lt"/>
                <a:ea typeface="+mn-ea"/>
                <a:cs typeface="+mn-cs"/>
              </a:rPr>
              <a:t>pruritus</a:t>
            </a:r>
            <a:r>
              <a:rPr lang="fr-FR" sz="1200" kern="1200" baseline="0" dirty="0">
                <a:solidFill>
                  <a:schemeClr val="tx1"/>
                </a:solidFill>
                <a:latin typeface="+mn-lt"/>
                <a:ea typeface="+mn-ea"/>
                <a:cs typeface="+mn-cs"/>
              </a:rPr>
              <a:t>,</a:t>
            </a:r>
          </a:p>
          <a:p>
            <a:r>
              <a:rPr lang="en-US" sz="1200" kern="1200" baseline="0" dirty="0">
                <a:solidFill>
                  <a:schemeClr val="tx1"/>
                </a:solidFill>
                <a:latin typeface="+mn-lt"/>
                <a:ea typeface="+mn-ea"/>
                <a:cs typeface="+mn-cs"/>
              </a:rPr>
              <a:t>and sneezing by stimulating receptors on sensory</a:t>
            </a:r>
          </a:p>
          <a:p>
            <a:r>
              <a:rPr lang="en-US" sz="1200" kern="1200" baseline="0" dirty="0">
                <a:solidFill>
                  <a:schemeClr val="tx1"/>
                </a:solidFill>
                <a:latin typeface="+mn-lt"/>
                <a:ea typeface="+mn-ea"/>
                <a:cs typeface="+mn-cs"/>
              </a:rPr>
              <a:t>nerves and blood vessels.60</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Instillation of serotonin</a:t>
            </a:r>
          </a:p>
          <a:p>
            <a:r>
              <a:rPr lang="en-US" sz="1200" kern="1200" baseline="0" dirty="0">
                <a:solidFill>
                  <a:schemeClr val="tx1"/>
                </a:solidFill>
                <a:latin typeface="+mn-lt"/>
                <a:ea typeface="+mn-ea"/>
                <a:cs typeface="+mn-cs"/>
              </a:rPr>
              <a:t>produces sneezing,61</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whereas PGD2</a:t>
            </a:r>
          </a:p>
          <a:p>
            <a:r>
              <a:rPr lang="en-US" sz="1200" kern="1200" baseline="0" dirty="0">
                <a:solidFill>
                  <a:schemeClr val="tx1"/>
                </a:solidFill>
                <a:latin typeface="+mn-lt"/>
                <a:ea typeface="+mn-ea"/>
                <a:cs typeface="+mn-cs"/>
              </a:rPr>
              <a:t>62 and kinins63 all</a:t>
            </a:r>
          </a:p>
          <a:p>
            <a:r>
              <a:rPr lang="en-US" sz="1200" kern="1200" baseline="0" dirty="0">
                <a:solidFill>
                  <a:schemeClr val="tx1"/>
                </a:solidFill>
                <a:latin typeface="+mn-lt"/>
                <a:ea typeface="+mn-ea"/>
                <a:cs typeface="+mn-cs"/>
              </a:rPr>
              <a:t>produce nasal congestion.</a:t>
            </a:r>
            <a:endParaRPr lang="en-US" dirty="0"/>
          </a:p>
        </p:txBody>
      </p:sp>
      <p:sp>
        <p:nvSpPr>
          <p:cNvPr id="4" name="Slide Number Placeholder 3"/>
          <p:cNvSpPr>
            <a:spLocks noGrp="1"/>
          </p:cNvSpPr>
          <p:nvPr>
            <p:ph type="sldNum" sz="quarter" idx="10"/>
          </p:nvPr>
        </p:nvSpPr>
        <p:spPr/>
        <p:txBody>
          <a:bodyPr/>
          <a:lstStyle/>
          <a:p>
            <a:fld id="{AAD2DF8B-2158-4BD1-B9A5-F63899C8BC0C}" type="slidenum">
              <a:rPr lang="en-US" smtClean="0"/>
              <a:pPr/>
              <a:t>18</a:t>
            </a:fld>
            <a:endParaRPr lang="en-US"/>
          </a:p>
        </p:txBody>
      </p:sp>
    </p:spTree>
    <p:extLst>
      <p:ext uri="{BB962C8B-B14F-4D97-AF65-F5344CB8AC3E}">
        <p14:creationId xmlns:p14="http://schemas.microsoft.com/office/powerpoint/2010/main" xmlns="" val="2855068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xfrm>
            <a:off x="2286000" y="514350"/>
            <a:ext cx="4572000" cy="2571750"/>
          </a:xfrm>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a:t>Action on sensory nerves induces itching and sneezing</a:t>
            </a:r>
            <a:r>
              <a:rPr lang="en-US" dirty="0"/>
              <a:t>, its </a:t>
            </a:r>
            <a:r>
              <a:rPr lang="en-US" b="1" dirty="0"/>
              <a:t>action on endothelial cells and blood vessels results in </a:t>
            </a:r>
            <a:r>
              <a:rPr lang="en-US" b="1" u="sng" dirty="0"/>
              <a:t>vasodilatation, plasma exudation and </a:t>
            </a:r>
            <a:r>
              <a:rPr lang="en-US" b="1" u="sng" dirty="0" err="1"/>
              <a:t>oedema</a:t>
            </a:r>
            <a:r>
              <a:rPr lang="en-US" u="sng" dirty="0"/>
              <a:t>. </a:t>
            </a:r>
          </a:p>
          <a:p>
            <a:pPr>
              <a:spcBef>
                <a:spcPct val="0"/>
              </a:spcBef>
            </a:pPr>
            <a:r>
              <a:rPr lang="en-US" b="1" dirty="0"/>
              <a:t>It is probably the major mediator of the early phase reaction</a:t>
            </a:r>
            <a:r>
              <a:rPr lang="en-US" dirty="0"/>
              <a:t>, </a:t>
            </a:r>
            <a:r>
              <a:rPr lang="en-US" b="1" u="sng" dirty="0"/>
              <a:t>but is also relevant in the late phase, when it probably emanates mainly from </a:t>
            </a:r>
            <a:r>
              <a:rPr lang="en-US" b="1" u="sng" dirty="0" err="1"/>
              <a:t>basophils</a:t>
            </a:r>
            <a:r>
              <a:rPr lang="en-US" b="1" u="sng" dirty="0"/>
              <a:t>.</a:t>
            </a:r>
            <a:r>
              <a:rPr lang="en-US" u="sng" dirty="0"/>
              <a:t> </a:t>
            </a:r>
          </a:p>
          <a:p>
            <a:pPr>
              <a:spcBef>
                <a:spcPct val="0"/>
              </a:spcBef>
            </a:pPr>
            <a:endParaRPr lang="en-US" b="1" dirty="0"/>
          </a:p>
          <a:p>
            <a:pPr>
              <a:spcBef>
                <a:spcPct val="0"/>
              </a:spcBef>
            </a:pPr>
            <a:r>
              <a:rPr lang="en-US" b="1" u="sng" dirty="0" err="1"/>
              <a:t>Upregulation</a:t>
            </a:r>
            <a:r>
              <a:rPr lang="en-US" b="1" u="sng" dirty="0"/>
              <a:t> of adhesion molecules on vascular endothelial </a:t>
            </a:r>
            <a:r>
              <a:rPr lang="en-US" dirty="0"/>
              <a:t>cells, </a:t>
            </a:r>
            <a:r>
              <a:rPr lang="en-US" u="sng" dirty="0"/>
              <a:t>increased production of cytokines IL-6 and IL-8 by endothelial cells and activation of epithelial cells with consequent ICAM 1 expression and cytokine production.</a:t>
            </a:r>
          </a:p>
          <a:p>
            <a:pPr>
              <a:spcBef>
                <a:spcPct val="0"/>
              </a:spcBef>
            </a:pPr>
            <a:endParaRPr lang="en-US" u="sng" dirty="0"/>
          </a:p>
          <a:p>
            <a:pPr algn="just"/>
            <a:r>
              <a:rPr lang="en-US" b="1" dirty="0">
                <a:solidFill>
                  <a:srgbClr val="003300"/>
                </a:solidFill>
                <a:effectLst>
                  <a:outerShdw blurRad="38100" dist="38100" dir="2700000" algn="tl">
                    <a:srgbClr val="000000">
                      <a:alpha val="43137"/>
                    </a:srgbClr>
                  </a:outerShdw>
                </a:effectLst>
              </a:rPr>
              <a:t>Histamine is preformed</a:t>
            </a:r>
            <a:r>
              <a:rPr lang="en-US" dirty="0">
                <a:solidFill>
                  <a:srgbClr val="003300"/>
                </a:solidFill>
                <a:effectLst>
                  <a:outerShdw blurRad="38100" dist="38100" dir="2700000" algn="tl">
                    <a:srgbClr val="000000">
                      <a:alpha val="43137"/>
                    </a:srgbClr>
                  </a:outerShdw>
                </a:effectLst>
              </a:rPr>
              <a:t> in Granules</a:t>
            </a:r>
          </a:p>
          <a:p>
            <a:pPr algn="just"/>
            <a:r>
              <a:rPr lang="en-US" dirty="0">
                <a:solidFill>
                  <a:srgbClr val="003300"/>
                </a:solidFill>
                <a:effectLst>
                  <a:outerShdw blurRad="38100" dist="38100" dir="2700000" algn="tl">
                    <a:srgbClr val="000000">
                      <a:alpha val="43137"/>
                    </a:srgbClr>
                  </a:outerShdw>
                </a:effectLst>
              </a:rPr>
              <a:t>Histamine causes </a:t>
            </a:r>
            <a:r>
              <a:rPr lang="en-US" b="1" dirty="0" err="1">
                <a:solidFill>
                  <a:srgbClr val="003300"/>
                </a:solidFill>
                <a:effectLst>
                  <a:outerShdw blurRad="38100" dist="38100" dir="2700000" algn="tl">
                    <a:srgbClr val="000000">
                      <a:alpha val="43137"/>
                    </a:srgbClr>
                  </a:outerShdw>
                </a:effectLst>
              </a:rPr>
              <a:t>rhinorrhea</a:t>
            </a:r>
            <a:r>
              <a:rPr lang="en-US" dirty="0">
                <a:solidFill>
                  <a:srgbClr val="003300"/>
                </a:solidFill>
                <a:effectLst>
                  <a:outerShdw blurRad="38100" dist="38100" dir="2700000" algn="tl">
                    <a:srgbClr val="000000">
                      <a:alpha val="43137"/>
                    </a:srgbClr>
                  </a:outerShdw>
                </a:effectLst>
              </a:rPr>
              <a:t> (By action on vascular endothelial cells and glandular secretions), </a:t>
            </a:r>
            <a:r>
              <a:rPr lang="en-US" b="1" dirty="0">
                <a:solidFill>
                  <a:srgbClr val="003300"/>
                </a:solidFill>
                <a:effectLst>
                  <a:outerShdw blurRad="38100" dist="38100" dir="2700000" algn="tl">
                    <a:srgbClr val="000000">
                      <a:alpha val="43137"/>
                    </a:srgbClr>
                  </a:outerShdw>
                </a:effectLst>
              </a:rPr>
              <a:t>sneezing, </a:t>
            </a:r>
            <a:r>
              <a:rPr lang="en-US" b="1" dirty="0" err="1">
                <a:solidFill>
                  <a:srgbClr val="003300"/>
                </a:solidFill>
                <a:effectLst>
                  <a:outerShdw blurRad="38100" dist="38100" dir="2700000" algn="tl">
                    <a:srgbClr val="000000">
                      <a:alpha val="43137"/>
                    </a:srgbClr>
                  </a:outerShdw>
                </a:effectLst>
              </a:rPr>
              <a:t>pruritis</a:t>
            </a:r>
            <a:r>
              <a:rPr lang="en-US" b="1" dirty="0">
                <a:solidFill>
                  <a:srgbClr val="003300"/>
                </a:solidFill>
                <a:effectLst>
                  <a:outerShdw blurRad="38100" dist="38100" dir="2700000" algn="tl">
                    <a:srgbClr val="000000">
                      <a:alpha val="43137"/>
                    </a:srgbClr>
                  </a:outerShdw>
                </a:effectLst>
              </a:rPr>
              <a:t> </a:t>
            </a:r>
            <a:r>
              <a:rPr lang="en-US" dirty="0">
                <a:solidFill>
                  <a:srgbClr val="003300"/>
                </a:solidFill>
                <a:effectLst>
                  <a:outerShdw blurRad="38100" dist="38100" dir="2700000" algn="tl">
                    <a:srgbClr val="000000">
                      <a:alpha val="43137"/>
                    </a:srgbClr>
                  </a:outerShdw>
                </a:effectLst>
              </a:rPr>
              <a:t>(By action on sensory nerves) and nasal obstruction (Not marked and of short duration)</a:t>
            </a:r>
          </a:p>
          <a:p>
            <a:pPr algn="just"/>
            <a:r>
              <a:rPr lang="en-US" dirty="0">
                <a:solidFill>
                  <a:srgbClr val="003300"/>
                </a:solidFill>
                <a:effectLst>
                  <a:outerShdw blurRad="38100" dist="38100" dir="2700000" algn="tl">
                    <a:srgbClr val="000000">
                      <a:alpha val="43137"/>
                    </a:srgbClr>
                  </a:outerShdw>
                </a:effectLst>
              </a:rPr>
              <a:t>The </a:t>
            </a:r>
            <a:r>
              <a:rPr lang="en-US" b="1" dirty="0">
                <a:solidFill>
                  <a:srgbClr val="003300"/>
                </a:solidFill>
                <a:effectLst>
                  <a:outerShdw blurRad="38100" dist="38100" dir="2700000" algn="tl">
                    <a:srgbClr val="000000">
                      <a:alpha val="43137"/>
                    </a:srgbClr>
                  </a:outerShdw>
                </a:effectLst>
              </a:rPr>
              <a:t>major mediator of the early phase reaction.</a:t>
            </a:r>
          </a:p>
          <a:p>
            <a:pPr algn="just"/>
            <a:r>
              <a:rPr lang="en-US" dirty="0">
                <a:solidFill>
                  <a:srgbClr val="003300"/>
                </a:solidFill>
                <a:effectLst>
                  <a:outerShdw blurRad="38100" dist="38100" dir="2700000" algn="tl">
                    <a:srgbClr val="000000">
                      <a:alpha val="43137"/>
                    </a:srgbClr>
                  </a:outerShdw>
                </a:effectLst>
              </a:rPr>
              <a:t>Histamine also possesses </a:t>
            </a:r>
            <a:r>
              <a:rPr lang="en-US" b="1" dirty="0" err="1">
                <a:solidFill>
                  <a:srgbClr val="003300"/>
                </a:solidFill>
                <a:effectLst>
                  <a:outerShdw blurRad="38100" dist="38100" dir="2700000" algn="tl">
                    <a:srgbClr val="000000">
                      <a:alpha val="43137"/>
                    </a:srgbClr>
                  </a:outerShdw>
                </a:effectLst>
              </a:rPr>
              <a:t>proinflammatory</a:t>
            </a:r>
            <a:r>
              <a:rPr lang="en-US" b="1" dirty="0">
                <a:solidFill>
                  <a:srgbClr val="003300"/>
                </a:solidFill>
                <a:effectLst>
                  <a:outerShdw blurRad="38100" dist="38100" dir="2700000" algn="tl">
                    <a:srgbClr val="000000">
                      <a:alpha val="43137"/>
                    </a:srgbClr>
                  </a:outerShdw>
                </a:effectLst>
              </a:rPr>
              <a:t> and </a:t>
            </a:r>
            <a:r>
              <a:rPr lang="en-US" b="1" dirty="0" err="1">
                <a:solidFill>
                  <a:srgbClr val="003300"/>
                </a:solidFill>
                <a:effectLst>
                  <a:outerShdw blurRad="38100" dist="38100" dir="2700000" algn="tl">
                    <a:srgbClr val="000000">
                      <a:alpha val="43137"/>
                    </a:srgbClr>
                  </a:outerShdw>
                </a:effectLst>
              </a:rPr>
              <a:t>immunomodulatory</a:t>
            </a:r>
            <a:r>
              <a:rPr lang="en-US" b="1" dirty="0">
                <a:solidFill>
                  <a:srgbClr val="003300"/>
                </a:solidFill>
                <a:effectLst>
                  <a:outerShdw blurRad="38100" dist="38100" dir="2700000" algn="tl">
                    <a:srgbClr val="000000">
                      <a:alpha val="43137"/>
                    </a:srgbClr>
                  </a:outerShdw>
                </a:effectLst>
              </a:rPr>
              <a:t> properties</a:t>
            </a:r>
          </a:p>
          <a:p>
            <a:pPr>
              <a:spcBef>
                <a:spcPct val="0"/>
              </a:spcBef>
            </a:pPr>
            <a:endParaRPr lang="en-US" u="sng" dirty="0"/>
          </a:p>
          <a:p>
            <a:pPr>
              <a:spcBef>
                <a:spcPct val="0"/>
              </a:spcBef>
            </a:pPr>
            <a:endParaRPr lang="en-US" u="sng" dirty="0"/>
          </a:p>
          <a:p>
            <a:pPr>
              <a:spcBef>
                <a:spcPct val="0"/>
              </a:spcBef>
            </a:pPr>
            <a:endParaRPr lang="en-US" u="sng" dirty="0"/>
          </a:p>
          <a:p>
            <a:pPr>
              <a:spcBef>
                <a:spcPct val="0"/>
              </a:spcBef>
            </a:pPr>
            <a:endParaRPr lang="en-US" u="sng" dirty="0"/>
          </a:p>
        </p:txBody>
      </p:sp>
      <p:sp>
        <p:nvSpPr>
          <p:cNvPr id="34820" name="Slide Number Placeholder 3"/>
          <p:cNvSpPr>
            <a:spLocks noGrp="1"/>
          </p:cNvSpPr>
          <p:nvPr>
            <p:ph type="sldNum" sz="quarter" idx="5"/>
          </p:nvPr>
        </p:nvSpPr>
        <p:spPr bwMode="auto">
          <a:noFill/>
          <a:ln>
            <a:miter lim="800000"/>
            <a:headEnd/>
            <a:tailEnd/>
          </a:ln>
        </p:spPr>
        <p:txBody>
          <a:bodyPr/>
          <a:lstStyle/>
          <a:p>
            <a:fld id="{4FA6FD88-FC19-4B9D-9F5B-882B702EC24B}" type="slidenum">
              <a:rPr lang="en-US"/>
              <a:pPr/>
              <a:t>20</a:t>
            </a:fld>
            <a:endParaRPr lang="en-US"/>
          </a:p>
        </p:txBody>
      </p:sp>
    </p:spTree>
    <p:extLst>
      <p:ext uri="{BB962C8B-B14F-4D97-AF65-F5344CB8AC3E}">
        <p14:creationId xmlns:p14="http://schemas.microsoft.com/office/powerpoint/2010/main" xmlns="" val="3402779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r>
              <a:rPr lang="en-US" dirty="0"/>
              <a:t>such as </a:t>
            </a:r>
            <a:r>
              <a:rPr lang="en-US" dirty="0" err="1"/>
              <a:t>eosinophils</a:t>
            </a:r>
            <a:r>
              <a:rPr lang="en-US" dirty="0"/>
              <a:t>, </a:t>
            </a:r>
            <a:r>
              <a:rPr lang="en-US" dirty="0" err="1"/>
              <a:t>basophils</a:t>
            </a:r>
            <a:r>
              <a:rPr lang="en-US" dirty="0"/>
              <a:t>, mast cells, T lymphocytes, </a:t>
            </a:r>
            <a:r>
              <a:rPr lang="en-US" dirty="0" err="1"/>
              <a:t>neutrophils</a:t>
            </a:r>
            <a:r>
              <a:rPr lang="en-US" dirty="0"/>
              <a:t> and macrophages into the local reaction site.</a:t>
            </a:r>
          </a:p>
          <a:p>
            <a:endParaRPr lang="en-US" dirty="0"/>
          </a:p>
          <a:p>
            <a:endParaRPr lang="en-US" dirty="0"/>
          </a:p>
        </p:txBody>
      </p:sp>
      <p:sp>
        <p:nvSpPr>
          <p:cNvPr id="4" name="Slide Number Placeholder 3"/>
          <p:cNvSpPr>
            <a:spLocks noGrp="1"/>
          </p:cNvSpPr>
          <p:nvPr>
            <p:ph type="sldNum" sz="quarter" idx="10"/>
          </p:nvPr>
        </p:nvSpPr>
        <p:spPr/>
        <p:txBody>
          <a:bodyPr/>
          <a:lstStyle/>
          <a:p>
            <a:fld id="{AAD2DF8B-2158-4BD1-B9A5-F63899C8BC0C}" type="slidenum">
              <a:rPr lang="en-US" smtClean="0"/>
              <a:pPr/>
              <a:t>21</a:t>
            </a:fld>
            <a:endParaRPr lang="en-US"/>
          </a:p>
        </p:txBody>
      </p:sp>
    </p:spTree>
    <p:extLst>
      <p:ext uri="{BB962C8B-B14F-4D97-AF65-F5344CB8AC3E}">
        <p14:creationId xmlns:p14="http://schemas.microsoft.com/office/powerpoint/2010/main" xmlns="" val="3053231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These are mostly</a:t>
            </a:r>
          </a:p>
          <a:p>
            <a:r>
              <a:rPr lang="en-US" sz="1200" kern="1200" baseline="0" dirty="0">
                <a:solidFill>
                  <a:schemeClr val="tx1"/>
                </a:solidFill>
                <a:latin typeface="+mn-lt"/>
                <a:ea typeface="+mn-ea"/>
                <a:cs typeface="+mn-cs"/>
              </a:rPr>
              <a:t>of the T-helper category, as evidenced by positive</a:t>
            </a:r>
          </a:p>
          <a:p>
            <a:r>
              <a:rPr lang="en-US" sz="1200" kern="1200" baseline="0" dirty="0">
                <a:solidFill>
                  <a:schemeClr val="tx1"/>
                </a:solidFill>
                <a:latin typeface="+mn-lt"/>
                <a:ea typeface="+mn-ea"/>
                <a:cs typeface="+mn-cs"/>
              </a:rPr>
              <a:t>staining with antibodies against CD4, and a portion</a:t>
            </a:r>
          </a:p>
          <a:p>
            <a:r>
              <a:rPr lang="en-US" sz="1200" kern="1200" baseline="0" dirty="0">
                <a:solidFill>
                  <a:schemeClr val="tx1"/>
                </a:solidFill>
                <a:latin typeface="+mn-lt"/>
                <a:ea typeface="+mn-ea"/>
                <a:cs typeface="+mn-cs"/>
              </a:rPr>
              <a:t>of them are activated, as documented by IL-2 receptor</a:t>
            </a:r>
          </a:p>
          <a:p>
            <a:r>
              <a:rPr lang="en-US" sz="1200" kern="1200" baseline="0" dirty="0">
                <a:solidFill>
                  <a:schemeClr val="tx1"/>
                </a:solidFill>
                <a:latin typeface="+mn-lt"/>
                <a:ea typeface="+mn-ea"/>
                <a:cs typeface="+mn-cs"/>
              </a:rPr>
              <a:t>expression (CD25+).71,72 These T lymphocytes</a:t>
            </a:r>
          </a:p>
          <a:p>
            <a:r>
              <a:rPr lang="en-US" sz="1200" kern="1200" baseline="0" dirty="0">
                <a:solidFill>
                  <a:schemeClr val="tx1"/>
                </a:solidFill>
                <a:latin typeface="+mn-lt"/>
                <a:ea typeface="+mn-ea"/>
                <a:cs typeface="+mn-cs"/>
              </a:rPr>
              <a:t>have been shown to express messenger ribonucleic</a:t>
            </a:r>
          </a:p>
          <a:p>
            <a:r>
              <a:rPr lang="en-US" sz="1200" kern="1200" baseline="0" dirty="0">
                <a:solidFill>
                  <a:schemeClr val="tx1"/>
                </a:solidFill>
                <a:latin typeface="+mn-lt"/>
                <a:ea typeface="+mn-ea"/>
                <a:cs typeface="+mn-cs"/>
              </a:rPr>
              <a:t>acid (mRNA) for TH2-type cytokines.</a:t>
            </a:r>
          </a:p>
          <a:p>
            <a:r>
              <a:rPr lang="en-US" sz="1200" kern="1200" baseline="0" dirty="0">
                <a:solidFill>
                  <a:schemeClr val="tx1"/>
                </a:solidFill>
                <a:latin typeface="+mn-lt"/>
                <a:ea typeface="+mn-ea"/>
                <a:cs typeface="+mn-cs"/>
              </a:rPr>
              <a:t>Typically, a slight initial increase in </a:t>
            </a:r>
            <a:r>
              <a:rPr lang="en-US" sz="1200" kern="1200" baseline="0" dirty="0" err="1">
                <a:solidFill>
                  <a:schemeClr val="tx1"/>
                </a:solidFill>
                <a:latin typeface="+mn-lt"/>
                <a:ea typeface="+mn-ea"/>
                <a:cs typeface="+mn-cs"/>
              </a:rPr>
              <a:t>eosinophils</a:t>
            </a:r>
            <a:r>
              <a:rPr lang="en-US" sz="1200" kern="1200" baseline="0" dirty="0">
                <a:solidFill>
                  <a:schemeClr val="tx1"/>
                </a:solidFill>
                <a:latin typeface="+mn-lt"/>
                <a:ea typeface="+mn-ea"/>
                <a:cs typeface="+mn-cs"/>
              </a:rPr>
              <a:t> in nasal secretions</a:t>
            </a:r>
          </a:p>
          <a:p>
            <a:r>
              <a:rPr lang="en-US" sz="1200" kern="1200" baseline="0" dirty="0">
                <a:solidFill>
                  <a:schemeClr val="tx1"/>
                </a:solidFill>
                <a:latin typeface="+mn-lt"/>
                <a:ea typeface="+mn-ea"/>
                <a:cs typeface="+mn-cs"/>
              </a:rPr>
              <a:t>is observed within 1 to 2 hours of challenge and is usually followed by</a:t>
            </a:r>
          </a:p>
          <a:p>
            <a:r>
              <a:rPr lang="en-US" sz="1200" kern="1200" baseline="0" dirty="0">
                <a:solidFill>
                  <a:schemeClr val="tx1"/>
                </a:solidFill>
                <a:latin typeface="+mn-lt"/>
                <a:ea typeface="+mn-ea"/>
                <a:cs typeface="+mn-cs"/>
              </a:rPr>
              <a:t>a peak 6 to 8 hours later.238 MBP, a mediator secreted by </a:t>
            </a:r>
            <a:r>
              <a:rPr lang="en-US" sz="1200" kern="1200" baseline="0" dirty="0" err="1">
                <a:solidFill>
                  <a:schemeClr val="tx1"/>
                </a:solidFill>
                <a:latin typeface="+mn-lt"/>
                <a:ea typeface="+mn-ea"/>
                <a:cs typeface="+mn-cs"/>
              </a:rPr>
              <a:t>eosinophils</a:t>
            </a:r>
            <a:r>
              <a:rPr lang="en-US" sz="1200" kern="1200" baseline="0" dirty="0">
                <a:solidFill>
                  <a:schemeClr val="tx1"/>
                </a:solidFill>
                <a:latin typeface="+mn-lt"/>
                <a:ea typeface="+mn-ea"/>
                <a:cs typeface="+mn-cs"/>
              </a:rPr>
              <a:t>,</a:t>
            </a:r>
          </a:p>
          <a:p>
            <a:r>
              <a:rPr lang="en-US" sz="1200" kern="1200" baseline="0" dirty="0">
                <a:solidFill>
                  <a:schemeClr val="tx1"/>
                </a:solidFill>
                <a:latin typeface="+mn-lt"/>
                <a:ea typeface="+mn-ea"/>
                <a:cs typeface="+mn-cs"/>
              </a:rPr>
              <a:t>is also recovered in nasal </a:t>
            </a:r>
            <a:r>
              <a:rPr lang="en-US" sz="1200" kern="1200" baseline="0" dirty="0" err="1">
                <a:solidFill>
                  <a:schemeClr val="tx1"/>
                </a:solidFill>
                <a:latin typeface="+mn-lt"/>
                <a:ea typeface="+mn-ea"/>
                <a:cs typeface="+mn-cs"/>
              </a:rPr>
              <a:t>lavages</a:t>
            </a:r>
            <a:r>
              <a:rPr lang="en-US" sz="1200" kern="1200" baseline="0" dirty="0">
                <a:solidFill>
                  <a:schemeClr val="tx1"/>
                </a:solidFill>
                <a:latin typeface="+mn-lt"/>
                <a:ea typeface="+mn-ea"/>
                <a:cs typeface="+mn-cs"/>
              </a:rPr>
              <a:t> hours after antigen provocation, and</a:t>
            </a:r>
          </a:p>
          <a:p>
            <a:r>
              <a:rPr lang="en-US" sz="1200" kern="1200" baseline="0" dirty="0">
                <a:solidFill>
                  <a:schemeClr val="tx1"/>
                </a:solidFill>
                <a:latin typeface="+mn-lt"/>
                <a:ea typeface="+mn-ea"/>
                <a:cs typeface="+mn-cs"/>
              </a:rPr>
              <a:t>its levels correlate with the number of </a:t>
            </a:r>
            <a:r>
              <a:rPr lang="en-US" sz="1200" kern="1200" baseline="0" dirty="0" err="1">
                <a:solidFill>
                  <a:schemeClr val="tx1"/>
                </a:solidFill>
                <a:latin typeface="+mn-lt"/>
                <a:ea typeface="+mn-ea"/>
                <a:cs typeface="+mn-cs"/>
              </a:rPr>
              <a:t>eosinophils</a:t>
            </a:r>
            <a:r>
              <a:rPr lang="en-US" sz="1200" kern="1200" baseline="0" dirty="0">
                <a:solidFill>
                  <a:schemeClr val="tx1"/>
                </a:solidFill>
                <a:latin typeface="+mn-lt"/>
                <a:ea typeface="+mn-ea"/>
                <a:cs typeface="+mn-cs"/>
              </a:rPr>
              <a:t>, suggesting that these</a:t>
            </a:r>
          </a:p>
          <a:p>
            <a:r>
              <a:rPr lang="en-US" sz="1200" kern="1200" baseline="0" dirty="0">
                <a:solidFill>
                  <a:schemeClr val="tx1"/>
                </a:solidFill>
                <a:latin typeface="+mn-lt"/>
                <a:ea typeface="+mn-ea"/>
                <a:cs typeface="+mn-cs"/>
              </a:rPr>
              <a:t>cells flow into nasal secretions and release inflammatory mediators.189</a:t>
            </a:r>
          </a:p>
          <a:p>
            <a:r>
              <a:rPr lang="en-US" sz="1200" kern="1200" baseline="0" dirty="0" err="1">
                <a:solidFill>
                  <a:schemeClr val="tx1"/>
                </a:solidFill>
                <a:latin typeface="+mn-lt"/>
                <a:ea typeface="+mn-ea"/>
                <a:cs typeface="+mn-cs"/>
              </a:rPr>
              <a:t>Basophils</a:t>
            </a:r>
            <a:r>
              <a:rPr lang="en-US" sz="1200" kern="1200" baseline="0" dirty="0">
                <a:solidFill>
                  <a:schemeClr val="tx1"/>
                </a:solidFill>
                <a:latin typeface="+mn-lt"/>
                <a:ea typeface="+mn-ea"/>
                <a:cs typeface="+mn-cs"/>
              </a:rPr>
              <a:t> constitute 1% of the recovered cells. Their number correlates</a:t>
            </a:r>
          </a:p>
          <a:p>
            <a:r>
              <a:rPr lang="en-US" sz="1200" kern="1200" baseline="0" dirty="0">
                <a:solidFill>
                  <a:schemeClr val="tx1"/>
                </a:solidFill>
                <a:latin typeface="+mn-lt"/>
                <a:ea typeface="+mn-ea"/>
                <a:cs typeface="+mn-cs"/>
              </a:rPr>
              <a:t>significantly with levels of histamine recovered in nasal secretions</a:t>
            </a:r>
          </a:p>
          <a:p>
            <a:r>
              <a:rPr lang="en-US" sz="1200" kern="1200" baseline="0" dirty="0">
                <a:solidFill>
                  <a:schemeClr val="tx1"/>
                </a:solidFill>
                <a:latin typeface="+mn-lt"/>
                <a:ea typeface="+mn-ea"/>
                <a:cs typeface="+mn-cs"/>
              </a:rPr>
              <a:t>during the late phase response, suggesting that these cells are the source</a:t>
            </a:r>
          </a:p>
          <a:p>
            <a:r>
              <a:rPr lang="en-US" sz="1200" kern="1200" baseline="0" dirty="0">
                <a:solidFill>
                  <a:schemeClr val="tx1"/>
                </a:solidFill>
                <a:latin typeface="+mn-lt"/>
                <a:ea typeface="+mn-ea"/>
                <a:cs typeface="+mn-cs"/>
              </a:rPr>
              <a:t>of the late rise in histamine</a:t>
            </a:r>
            <a:endParaRPr lang="en-US" dirty="0"/>
          </a:p>
        </p:txBody>
      </p:sp>
      <p:sp>
        <p:nvSpPr>
          <p:cNvPr id="4" name="Slide Number Placeholder 3"/>
          <p:cNvSpPr>
            <a:spLocks noGrp="1"/>
          </p:cNvSpPr>
          <p:nvPr>
            <p:ph type="sldNum" sz="quarter" idx="10"/>
          </p:nvPr>
        </p:nvSpPr>
        <p:spPr/>
        <p:txBody>
          <a:bodyPr/>
          <a:lstStyle/>
          <a:p>
            <a:fld id="{AAD2DF8B-2158-4BD1-B9A5-F63899C8BC0C}" type="slidenum">
              <a:rPr lang="en-US" smtClean="0"/>
              <a:pPr/>
              <a:t>22</a:t>
            </a:fld>
            <a:endParaRPr lang="en-US"/>
          </a:p>
        </p:txBody>
      </p:sp>
    </p:spTree>
    <p:extLst>
      <p:ext uri="{BB962C8B-B14F-4D97-AF65-F5344CB8AC3E}">
        <p14:creationId xmlns:p14="http://schemas.microsoft.com/office/powerpoint/2010/main" xmlns="" val="22876063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2286000" y="514350"/>
            <a:ext cx="4572000" cy="2571750"/>
          </a:xfrm>
        </p:spPr>
      </p:sp>
      <p:sp>
        <p:nvSpPr>
          <p:cNvPr id="3" name="عنصر نائب للملاحظات 2"/>
          <p:cNvSpPr>
            <a:spLocks noGrp="1"/>
          </p:cNvSpPr>
          <p:nvPr>
            <p:ph type="body" idx="1"/>
          </p:nvPr>
        </p:nvSpPr>
        <p:spPr/>
        <p:txBody>
          <a:bodyPr>
            <a:normAutofit/>
          </a:bodyPr>
          <a:lstStyle/>
          <a:p>
            <a:r>
              <a:rPr lang="en-US" dirty="0"/>
              <a:t>Although allergic rhinitis appears to be a local phenomenon</a:t>
            </a:r>
            <a:endParaRPr lang="ar-JO"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23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sz="1200" b="0" i="0" kern="1200" dirty="0">
                <a:solidFill>
                  <a:schemeClr val="tx1"/>
                </a:solidFill>
                <a:latin typeface="+mn-lt"/>
                <a:ea typeface="+mn-ea"/>
                <a:cs typeface="+mn-cs"/>
              </a:rPr>
              <a:t>A</a:t>
            </a:r>
          </a:p>
          <a:p>
            <a:r>
              <a:rPr lang="en-US" sz="1200" b="0" i="0" kern="1200" dirty="0">
                <a:solidFill>
                  <a:schemeClr val="tx1"/>
                </a:solidFill>
                <a:latin typeface="+mn-lt"/>
                <a:ea typeface="+mn-ea"/>
                <a:cs typeface="+mn-cs"/>
              </a:rPr>
              <a:t>A thorough history and physical examination are the cornerstones of establishing the diagnosis of allergic rhinitis</a:t>
            </a:r>
          </a:p>
          <a:p>
            <a:r>
              <a:rPr lang="en-US" sz="1200" b="0" i="0" kern="1200" dirty="0" err="1">
                <a:solidFill>
                  <a:schemeClr val="tx1"/>
                </a:solidFill>
                <a:latin typeface="+mn-lt"/>
                <a:ea typeface="+mn-ea"/>
                <a:cs typeface="+mn-cs"/>
              </a:rPr>
              <a:t>llergic</a:t>
            </a:r>
            <a:r>
              <a:rPr lang="en-US" sz="1200" b="0" i="0" kern="1200" dirty="0">
                <a:solidFill>
                  <a:schemeClr val="tx1"/>
                </a:solidFill>
                <a:latin typeface="+mn-lt"/>
                <a:ea typeface="+mn-ea"/>
                <a:cs typeface="+mn-cs"/>
              </a:rPr>
              <a:t> rhinitis is usually a long-standing condition that often goes undetected in the primary-care setting</a:t>
            </a:r>
            <a:endParaRPr lang="ar-JO"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24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sz="1200" b="0" i="0" kern="1200" dirty="0">
                <a:solidFill>
                  <a:schemeClr val="tx1"/>
                </a:solidFill>
                <a:latin typeface="+mn-lt"/>
                <a:ea typeface="+mn-ea"/>
                <a:cs typeface="+mn-cs"/>
              </a:rPr>
              <a:t>including pollens, furred animals, textile flooring/upholstery, tobacco smoke, humidity levels at home, as well as other potential noxious substances</a:t>
            </a:r>
            <a:endParaRPr lang="ar-JO"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26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pPr algn="justLow"/>
            <a:r>
              <a:rPr lang="en-US" dirty="0"/>
              <a:t>allergic shiners : puffiness of the eyelids and </a:t>
            </a:r>
            <a:r>
              <a:rPr lang="en-US" dirty="0" err="1"/>
              <a:t>periorbital</a:t>
            </a:r>
            <a:r>
              <a:rPr lang="en-US" dirty="0"/>
              <a:t> cyanosis, usually due to venous stasis secondary to chronic nasal obstruction. </a:t>
            </a:r>
          </a:p>
          <a:p>
            <a:pPr algn="justLow"/>
            <a:r>
              <a:rPr lang="en-US" dirty="0"/>
              <a:t>Adenoid </a:t>
            </a:r>
            <a:r>
              <a:rPr lang="en-US" dirty="0" err="1"/>
              <a:t>facies</a:t>
            </a:r>
            <a:r>
              <a:rPr lang="en-US" dirty="0"/>
              <a:t> : elongated </a:t>
            </a:r>
            <a:r>
              <a:rPr lang="en-US" dirty="0" err="1"/>
              <a:t>facies</a:t>
            </a:r>
            <a:r>
              <a:rPr lang="en-US" dirty="0"/>
              <a:t>, open mouth, flattened </a:t>
            </a:r>
            <a:r>
              <a:rPr lang="en-US" dirty="0" err="1"/>
              <a:t>malar</a:t>
            </a:r>
            <a:r>
              <a:rPr lang="en-US" dirty="0"/>
              <a:t> eminences, pinched nostrils, raised upper lips, high arched palate, and retracted jaws. </a:t>
            </a:r>
          </a:p>
          <a:p>
            <a:r>
              <a:rPr lang="en-US" dirty="0"/>
              <a:t>allergic salute : A supra tip </a:t>
            </a:r>
            <a:r>
              <a:rPr lang="en-US" dirty="0" err="1"/>
              <a:t>creaseat</a:t>
            </a:r>
            <a:r>
              <a:rPr lang="en-US" dirty="0"/>
              <a:t> the junction of the upper and lower lateral cartilages is a result of frequent pushing upward of the nasal tip</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err="1"/>
              <a:t>Dinnie’s</a:t>
            </a:r>
            <a:r>
              <a:rPr lang="en-US" b="1" dirty="0"/>
              <a:t> lines: </a:t>
            </a:r>
            <a:r>
              <a:rPr lang="en-US" dirty="0"/>
              <a:t>fine horizontal lines in the lower eyelids due to </a:t>
            </a:r>
            <a:r>
              <a:rPr lang="en-US" b="1" dirty="0"/>
              <a:t>spasms of </a:t>
            </a:r>
            <a:r>
              <a:rPr lang="en-US" b="1" dirty="0" err="1"/>
              <a:t>muller’s</a:t>
            </a:r>
            <a:r>
              <a:rPr lang="en-US" b="1" dirty="0"/>
              <a:t> muscles </a:t>
            </a:r>
            <a:r>
              <a:rPr lang="en-US" dirty="0"/>
              <a:t>in the lids</a:t>
            </a:r>
          </a:p>
          <a:p>
            <a:endParaRPr lang="en-US" dirty="0"/>
          </a:p>
        </p:txBody>
      </p:sp>
      <p:sp>
        <p:nvSpPr>
          <p:cNvPr id="4" name="Slide Number Placeholder 3"/>
          <p:cNvSpPr>
            <a:spLocks noGrp="1"/>
          </p:cNvSpPr>
          <p:nvPr>
            <p:ph type="sldNum" sz="quarter" idx="10"/>
          </p:nvPr>
        </p:nvSpPr>
        <p:spPr/>
        <p:txBody>
          <a:bodyPr/>
          <a:lstStyle/>
          <a:p>
            <a:fld id="{AAD2DF8B-2158-4BD1-B9A5-F63899C8BC0C}" type="slidenum">
              <a:rPr lang="en-US" smtClean="0"/>
              <a:pPr/>
              <a:t>27</a:t>
            </a:fld>
            <a:endParaRPr lang="en-US"/>
          </a:p>
        </p:txBody>
      </p:sp>
    </p:spTree>
    <p:extLst>
      <p:ext uri="{BB962C8B-B14F-4D97-AF65-F5344CB8AC3E}">
        <p14:creationId xmlns:p14="http://schemas.microsoft.com/office/powerpoint/2010/main" xmlns="" val="40709592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JO"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31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sz="1200" b="1" i="0" kern="1200" dirty="0" err="1">
                <a:solidFill>
                  <a:schemeClr val="tx1"/>
                </a:solidFill>
                <a:latin typeface="+mn-lt"/>
                <a:ea typeface="+mn-ea"/>
                <a:cs typeface="+mn-cs"/>
              </a:rPr>
              <a:t>Dennie</a:t>
            </a:r>
            <a:r>
              <a:rPr lang="en-US" sz="1200" b="1" i="0" kern="1200" dirty="0">
                <a:solidFill>
                  <a:schemeClr val="tx1"/>
                </a:solidFill>
                <a:latin typeface="+mn-lt"/>
                <a:ea typeface="+mn-ea"/>
                <a:cs typeface="+mn-cs"/>
              </a:rPr>
              <a:t>–Morgan line</a:t>
            </a:r>
            <a:r>
              <a:rPr lang="en-US" sz="1200" b="0" i="0" kern="1200" dirty="0">
                <a:solidFill>
                  <a:schemeClr val="tx1"/>
                </a:solidFill>
                <a:latin typeface="+mn-lt"/>
                <a:ea typeface="+mn-ea"/>
                <a:cs typeface="+mn-cs"/>
              </a:rPr>
              <a:t> or an </a:t>
            </a:r>
            <a:r>
              <a:rPr lang="en-US" sz="1200" b="1" i="0" kern="1200" dirty="0" err="1">
                <a:solidFill>
                  <a:schemeClr val="tx1"/>
                </a:solidFill>
                <a:latin typeface="+mn-lt"/>
                <a:ea typeface="+mn-ea"/>
                <a:cs typeface="+mn-cs"/>
              </a:rPr>
              <a:t>infraorbital</a:t>
            </a:r>
            <a:r>
              <a:rPr lang="en-US" sz="1200" b="1" i="0" kern="1200" dirty="0">
                <a:solidFill>
                  <a:schemeClr val="tx1"/>
                </a:solidFill>
                <a:latin typeface="+mn-lt"/>
                <a:ea typeface="+mn-ea"/>
                <a:cs typeface="+mn-cs"/>
              </a:rPr>
              <a:t> fold</a:t>
            </a:r>
            <a:endParaRPr lang="ar-JO"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32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JO"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35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noFill/>
          <a:ln>
            <a:miter lim="800000"/>
            <a:headEnd/>
            <a:tailEnd/>
          </a:ln>
        </p:spPr>
        <p:txBody>
          <a:bodyPr/>
          <a:lstStyle/>
          <a:p>
            <a:pPr defTabSz="966788"/>
            <a:fld id="{7555C5B5-09D4-480A-9F27-9FFD163743B0}" type="slidenum">
              <a:rPr lang="en-US">
                <a:latin typeface="Arial" charset="0"/>
              </a:rPr>
              <a:pPr defTabSz="966788"/>
              <a:t>36</a:t>
            </a:fld>
            <a:endParaRPr lang="en-US">
              <a:latin typeface="Arial" charset="0"/>
            </a:endParaRPr>
          </a:p>
        </p:txBody>
      </p:sp>
      <p:sp>
        <p:nvSpPr>
          <p:cNvPr id="62467" name="Rectangle 2"/>
          <p:cNvSpPr>
            <a:spLocks noGrp="1" noRot="1" noChangeAspect="1" noChangeArrowheads="1" noTextEdit="1"/>
          </p:cNvSpPr>
          <p:nvPr>
            <p:ph type="sldImg"/>
          </p:nvPr>
        </p:nvSpPr>
        <p:spPr bwMode="auto">
          <a:xfrm>
            <a:off x="2484438" y="541338"/>
            <a:ext cx="4795837" cy="2698750"/>
          </a:xfrm>
          <a:noFill/>
          <a:ln cap="flat">
            <a:solidFill>
              <a:srgbClr val="000000"/>
            </a:solidFill>
            <a:miter lim="800000"/>
            <a:headEnd/>
            <a:tailEnd/>
          </a:ln>
        </p:spPr>
      </p:sp>
      <p:sp>
        <p:nvSpPr>
          <p:cNvPr id="62468" name="Rectangle 3"/>
          <p:cNvSpPr>
            <a:spLocks noGrp="1" noChangeArrowheads="1"/>
          </p:cNvSpPr>
          <p:nvPr>
            <p:ph type="body" idx="1"/>
          </p:nvPr>
        </p:nvSpPr>
        <p:spPr bwMode="auto">
          <a:xfrm>
            <a:off x="1299633" y="3364706"/>
            <a:ext cx="7298267" cy="3187304"/>
          </a:xfrm>
          <a:noFill/>
        </p:spPr>
        <p:txBody>
          <a:bodyPr wrap="square" lIns="97332" tIns="48667" rIns="97332" bIns="48667"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n-US" dirty="0"/>
              <a:t>A drop of a standardized </a:t>
            </a:r>
            <a:r>
              <a:rPr lang="en-US" b="1" dirty="0"/>
              <a:t>allergen extract </a:t>
            </a:r>
            <a:r>
              <a:rPr lang="en-US" dirty="0"/>
              <a:t>is placed on the </a:t>
            </a:r>
            <a:r>
              <a:rPr lang="en-US" dirty="0" err="1"/>
              <a:t>volar</a:t>
            </a:r>
            <a:r>
              <a:rPr lang="en-US" dirty="0"/>
              <a:t> aspect of the forearm and then </a:t>
            </a:r>
            <a:r>
              <a:rPr lang="en-US" b="1" dirty="0"/>
              <a:t>pricked into the skin using a lancet</a:t>
            </a:r>
          </a:p>
          <a:p>
            <a:pPr>
              <a:spcBef>
                <a:spcPct val="0"/>
              </a:spcBef>
            </a:pPr>
            <a:endParaRPr lang="en-US" b="1" dirty="0"/>
          </a:p>
          <a:p>
            <a:pPr>
              <a:spcBef>
                <a:spcPct val="0"/>
              </a:spcBef>
            </a:pPr>
            <a:endParaRPr lang="en-US" b="1" dirty="0"/>
          </a:p>
          <a:p>
            <a:pPr>
              <a:spcBef>
                <a:spcPct val="0"/>
              </a:spcBef>
            </a:pPr>
            <a:endParaRPr lang="en-US" b="1" dirty="0"/>
          </a:p>
          <a:p>
            <a:pPr>
              <a:spcBef>
                <a:spcPct val="0"/>
              </a:spcBef>
            </a:pPr>
            <a:r>
              <a:rPr lang="en-US" b="1" dirty="0"/>
              <a:t>The wheal size does relate to the amount of </a:t>
            </a:r>
            <a:r>
              <a:rPr lang="en-US" b="1" dirty="0" err="1"/>
              <a:t>IgE</a:t>
            </a:r>
            <a:r>
              <a:rPr lang="en-US" b="1" dirty="0"/>
              <a:t>, although the relationship is not linear</a:t>
            </a:r>
            <a:r>
              <a:rPr lang="en-US" dirty="0"/>
              <a:t>.</a:t>
            </a:r>
          </a:p>
          <a:p>
            <a:pPr>
              <a:spcBef>
                <a:spcPct val="0"/>
              </a:spcBef>
            </a:pPr>
            <a:endParaRPr lang="en-US" dirty="0"/>
          </a:p>
          <a:p>
            <a:pPr>
              <a:spcBef>
                <a:spcPct val="0"/>
              </a:spcBef>
            </a:pPr>
            <a:r>
              <a:rPr lang="en-US" b="1" dirty="0"/>
              <a:t>relevant plant allergens vary in different parts of the world and so local sensitivity patterns need to be checked</a:t>
            </a:r>
            <a:r>
              <a:rPr lang="en-US" dirty="0"/>
              <a:t>. Other possible allergens include animals to which the patient has been exposed, moulds and occupational allergens such as latex.</a:t>
            </a:r>
          </a:p>
        </p:txBody>
      </p:sp>
    </p:spTree>
    <p:extLst>
      <p:ext uri="{BB962C8B-B14F-4D97-AF65-F5344CB8AC3E}">
        <p14:creationId xmlns:p14="http://schemas.microsoft.com/office/powerpoint/2010/main" xmlns="" val="22940340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They should be </a:t>
            </a:r>
            <a:r>
              <a:rPr lang="en-US" b="1" dirty="0"/>
              <a:t>used where there are contraindications to skin prick tests</a:t>
            </a:r>
            <a:r>
              <a:rPr lang="en-US" dirty="0"/>
              <a:t>, where skin prick tests are unavailable or difficult to interpret. </a:t>
            </a:r>
            <a:endParaRPr lang="ar-JO" dirty="0"/>
          </a:p>
          <a:p>
            <a:endParaRPr lang="ar-JO"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38</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xfrm>
            <a:off x="2286000" y="514350"/>
            <a:ext cx="4572000" cy="2571750"/>
          </a:xfrm>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normAutofit fontScale="77500" lnSpcReduction="20000"/>
          </a:bodyPr>
          <a:lstStyle/>
          <a:p>
            <a:pPr>
              <a:spcBef>
                <a:spcPct val="0"/>
              </a:spcBef>
            </a:pPr>
            <a:r>
              <a:rPr lang="en-US" sz="1200" kern="1200" dirty="0">
                <a:solidFill>
                  <a:schemeClr val="tx1"/>
                </a:solidFill>
                <a:latin typeface="+mn-lt"/>
                <a:ea typeface="+mn-ea"/>
                <a:cs typeface="+mn-cs"/>
              </a:rPr>
              <a:t>Primary prevention programs, designed to limit the incidence of asthma among atopic families, have not been successful</a:t>
            </a:r>
            <a:endParaRPr lang="en-US" u="sng" dirty="0"/>
          </a:p>
          <a:p>
            <a:pPr>
              <a:spcBef>
                <a:spcPct val="0"/>
              </a:spcBef>
            </a:pPr>
            <a:endParaRPr lang="en-US" u="sng" dirty="0"/>
          </a:p>
          <a:p>
            <a:pPr>
              <a:spcBef>
                <a:spcPct val="0"/>
              </a:spcBef>
            </a:pPr>
            <a:r>
              <a:rPr lang="en-US" u="sng" dirty="0" err="1"/>
              <a:t>Obsessional</a:t>
            </a:r>
            <a:r>
              <a:rPr lang="en-US" u="sng" dirty="0"/>
              <a:t> house dust mite avoidance measures are associated with improvement in lung function at three years, although, paradoxically, an increase in mite sensitization as determined by skin testing was observed</a:t>
            </a:r>
            <a:r>
              <a:rPr lang="en-US" dirty="0"/>
              <a:t>. </a:t>
            </a:r>
          </a:p>
          <a:p>
            <a:pPr>
              <a:spcBef>
                <a:spcPct val="0"/>
              </a:spcBef>
            </a:pPr>
            <a:endParaRPr lang="en-US" dirty="0"/>
          </a:p>
          <a:p>
            <a:pPr>
              <a:spcBef>
                <a:spcPct val="0"/>
              </a:spcBef>
            </a:pPr>
            <a:r>
              <a:rPr lang="en-US" dirty="0"/>
              <a:t>Allergens represent major provoking factors in allergic rhinitis in atopic, exposed and sensitized individuals. Major indoor allergens include house dust mite, domestic pets, cockroach and moulds. Seasonal rhinitis results from exposure to pollens, which vary dependent on geography and time of year. In northern Europe, tree pollens are prevalent in March-May, grass pollens in May-July, weed pollen throughout the summer and mould spores during summer until late autumn. In sensitized symptomatic individuals, allergen avoidance is desirable and should be regarded as complementary to usual pharmacotherapy with antihistamines and topical intranasal corticosteroids. However, allergen avoidance measures are frequently expensive, time-consuming, impracticable or, in the case of pollens, not feasible.</a:t>
            </a:r>
          </a:p>
          <a:p>
            <a:pPr>
              <a:spcBef>
                <a:spcPct val="0"/>
              </a:spcBef>
            </a:pPr>
            <a:r>
              <a:rPr lang="en-US" dirty="0"/>
              <a:t>Theoretical approaches to house dust mite avoidance/reduction are summarized below: [Grade D]</a:t>
            </a:r>
          </a:p>
          <a:p>
            <a:pPr>
              <a:spcBef>
                <a:spcPct val="0"/>
              </a:spcBef>
            </a:pPr>
            <a:r>
              <a:rPr lang="en-US" dirty="0"/>
              <a:t>• encase mattress and pillows in plastic covers or special allergen-proof fabric;</a:t>
            </a:r>
          </a:p>
          <a:p>
            <a:pPr>
              <a:spcBef>
                <a:spcPct val="0"/>
              </a:spcBef>
            </a:pPr>
            <a:r>
              <a:rPr lang="en-US" dirty="0"/>
              <a:t>• hot wash bedding (55°C) and damp wipe mite-proof covers every one to two weeks;</a:t>
            </a:r>
          </a:p>
          <a:p>
            <a:pPr>
              <a:spcBef>
                <a:spcPct val="0"/>
              </a:spcBef>
            </a:pPr>
            <a:r>
              <a:rPr lang="en-US" dirty="0"/>
              <a:t>• remove objects that accumulate dust or place in a cabinet;</a:t>
            </a:r>
          </a:p>
          <a:p>
            <a:pPr>
              <a:spcBef>
                <a:spcPct val="0"/>
              </a:spcBef>
            </a:pPr>
            <a:r>
              <a:rPr lang="en-US" dirty="0"/>
              <a:t>• store clothing in drawers and remove unused clothing from the bedroom;</a:t>
            </a:r>
          </a:p>
          <a:p>
            <a:pPr>
              <a:spcBef>
                <a:spcPct val="0"/>
              </a:spcBef>
            </a:pPr>
            <a:r>
              <a:rPr lang="en-US" dirty="0"/>
              <a:t>• remove upholstered furniture and replace with leather, plastic or vinyl furniture;</a:t>
            </a:r>
          </a:p>
          <a:p>
            <a:pPr>
              <a:spcBef>
                <a:spcPct val="0"/>
              </a:spcBef>
            </a:pPr>
            <a:r>
              <a:rPr lang="en-US" dirty="0"/>
              <a:t>• remove carpets, replace with washable rugs, install hardwood floors;</a:t>
            </a:r>
          </a:p>
          <a:p>
            <a:pPr>
              <a:spcBef>
                <a:spcPct val="0"/>
              </a:spcBef>
            </a:pPr>
            <a:r>
              <a:rPr lang="en-US" dirty="0"/>
              <a:t>• treat carpets with </a:t>
            </a:r>
            <a:r>
              <a:rPr lang="en-US" dirty="0" err="1"/>
              <a:t>acaricide</a:t>
            </a:r>
            <a:r>
              <a:rPr lang="en-US" dirty="0"/>
              <a:t>, 3 % tannic acid, vacuum regularly (ideally not patient)</a:t>
            </a:r>
          </a:p>
          <a:p>
            <a:pPr>
              <a:spcBef>
                <a:spcPct val="0"/>
              </a:spcBef>
            </a:pPr>
            <a:r>
              <a:rPr lang="en-US" dirty="0"/>
              <a:t>• use washable curtains or venetian blinds, clean every two weeks;</a:t>
            </a:r>
          </a:p>
          <a:p>
            <a:pPr>
              <a:spcBef>
                <a:spcPct val="0"/>
              </a:spcBef>
            </a:pPr>
            <a:r>
              <a:rPr lang="en-US" dirty="0"/>
              <a:t>• replace or wash air filters on air </a:t>
            </a:r>
            <a:r>
              <a:rPr lang="en-US" dirty="0" err="1"/>
              <a:t>cinditioners</a:t>
            </a:r>
            <a:r>
              <a:rPr lang="en-US" dirty="0"/>
              <a:t> every month to remove debris</a:t>
            </a:r>
          </a:p>
          <a:p>
            <a:pPr>
              <a:spcBef>
                <a:spcPct val="0"/>
              </a:spcBef>
            </a:pPr>
            <a:endParaRPr lang="en-US" dirty="0"/>
          </a:p>
          <a:p>
            <a:pPr>
              <a:spcBef>
                <a:spcPct val="0"/>
              </a:spcBef>
            </a:pPr>
            <a:r>
              <a:rPr lang="en-US" b="1" dirty="0"/>
              <a:t>Patients with allergic rhinitis with or without asthma who are sensitive to cats and dogs should be advised to remove the animals or, failing this, not to replace them.</a:t>
            </a:r>
            <a:endParaRPr lang="en-US" dirty="0"/>
          </a:p>
          <a:p>
            <a:pPr>
              <a:spcBef>
                <a:spcPct val="0"/>
              </a:spcBef>
            </a:pPr>
            <a:endParaRPr lang="en-US" dirty="0"/>
          </a:p>
          <a:p>
            <a:pPr>
              <a:spcBef>
                <a:spcPct val="0"/>
              </a:spcBef>
            </a:pPr>
            <a:r>
              <a:rPr lang="en-US" b="1" dirty="0"/>
              <a:t>Avoidance of pollen is frequently not possible</a:t>
            </a:r>
            <a:r>
              <a:rPr lang="en-US" dirty="0"/>
              <a:t>. Simple measures include keeping windows in cars and buildings tight shut. Cars may be fitted with a pollen filter. Patients should be recommended to avoid grassy open spaces. Paradoxically, pollen counts are highest in the late afternoon and evening when lower temperatures result in pollen counts falling to ground level. Recently, individual intranasal filters have demonstrated efficacy.</a:t>
            </a:r>
          </a:p>
          <a:p>
            <a:pPr>
              <a:spcBef>
                <a:spcPct val="0"/>
              </a:spcBef>
            </a:pPr>
            <a:endParaRPr lang="en-US" dirty="0"/>
          </a:p>
          <a:p>
            <a:pPr>
              <a:spcBef>
                <a:spcPct val="0"/>
              </a:spcBef>
            </a:pPr>
            <a:r>
              <a:rPr lang="en-US" b="1" dirty="0"/>
              <a:t>Food allergy almost never causes isolated nasal symptoms</a:t>
            </a:r>
            <a:r>
              <a:rPr lang="en-US" dirty="0"/>
              <a:t>, although rhinitis may occur with other organ involvement including the mouth, upper and lower airways, gastrointestinal tract and skin. Provoking foods include peanuts, tree nuts, fish, shellfish and fruit. </a:t>
            </a:r>
            <a:r>
              <a:rPr lang="en-US" b="1" dirty="0"/>
              <a:t>Milk and egg allergy are common in young children and usually resolve by four to eight years of age</a:t>
            </a:r>
          </a:p>
        </p:txBody>
      </p:sp>
      <p:sp>
        <p:nvSpPr>
          <p:cNvPr id="71684" name="Slide Number Placeholder 3"/>
          <p:cNvSpPr>
            <a:spLocks noGrp="1"/>
          </p:cNvSpPr>
          <p:nvPr>
            <p:ph type="sldNum" sz="quarter" idx="5"/>
          </p:nvPr>
        </p:nvSpPr>
        <p:spPr bwMode="auto">
          <a:noFill/>
          <a:ln>
            <a:miter lim="800000"/>
            <a:headEnd/>
            <a:tailEnd/>
          </a:ln>
        </p:spPr>
        <p:txBody>
          <a:bodyPr/>
          <a:lstStyle/>
          <a:p>
            <a:fld id="{6C8EAA5C-8596-47D5-9BAF-88B4ED564D69}" type="slidenum">
              <a:rPr lang="en-US"/>
              <a:pPr/>
              <a:t>41</a:t>
            </a:fld>
            <a:endParaRPr lang="en-US"/>
          </a:p>
        </p:txBody>
      </p:sp>
    </p:spTree>
    <p:extLst>
      <p:ext uri="{BB962C8B-B14F-4D97-AF65-F5344CB8AC3E}">
        <p14:creationId xmlns:p14="http://schemas.microsoft.com/office/powerpoint/2010/main" xmlns="" val="30743968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sz="1200" kern="1200" dirty="0">
                <a:solidFill>
                  <a:schemeClr val="tx1"/>
                </a:solidFill>
                <a:latin typeface="+mn-lt"/>
                <a:ea typeface="+mn-ea"/>
                <a:cs typeface="+mn-cs"/>
              </a:rPr>
              <a:t>Secondary prevention, which aims at favoring disease control in allergic rhinitis or allergic asthmatic patients, has led to contradictory results. </a:t>
            </a:r>
            <a:endParaRPr lang="ar-JO"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42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xfrm>
            <a:off x="2286000" y="514350"/>
            <a:ext cx="4572000" cy="2571750"/>
          </a:xfrm>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a:t>nor should they be used in patients on </a:t>
            </a:r>
            <a:r>
              <a:rPr lang="en-US" b="1" dirty="0" err="1"/>
              <a:t>antiarrhythmics</a:t>
            </a:r>
            <a:r>
              <a:rPr lang="en-US" b="1" dirty="0"/>
              <a:t>, those with low potassium or a congenital prolonged </a:t>
            </a:r>
            <a:r>
              <a:rPr lang="en-US" b="1" dirty="0" err="1"/>
              <a:t>QTc</a:t>
            </a:r>
            <a:r>
              <a:rPr lang="en-US" b="1" dirty="0"/>
              <a:t> interval</a:t>
            </a:r>
          </a:p>
          <a:p>
            <a:pPr>
              <a:spcBef>
                <a:spcPct val="0"/>
              </a:spcBef>
            </a:pPr>
            <a:endParaRPr lang="en-US" dirty="0"/>
          </a:p>
          <a:p>
            <a:pPr>
              <a:spcBef>
                <a:spcPct val="0"/>
              </a:spcBef>
            </a:pPr>
            <a:r>
              <a:rPr lang="en-US" b="1" dirty="0"/>
              <a:t>They appear to be more effective if used regularly </a:t>
            </a:r>
            <a:r>
              <a:rPr lang="en-US" dirty="0"/>
              <a:t>rather than </a:t>
            </a:r>
            <a:r>
              <a:rPr lang="en-US" dirty="0" err="1"/>
              <a:t>interrnittently</a:t>
            </a:r>
            <a:r>
              <a:rPr lang="en-US" dirty="0"/>
              <a:t> and may reduce allergic progression in children.</a:t>
            </a:r>
          </a:p>
          <a:p>
            <a:pPr>
              <a:spcBef>
                <a:spcPct val="0"/>
              </a:spcBef>
            </a:pPr>
            <a:endParaRPr lang="en-US" dirty="0"/>
          </a:p>
          <a:p>
            <a:pPr>
              <a:spcBef>
                <a:spcPct val="0"/>
              </a:spcBef>
            </a:pPr>
            <a:r>
              <a:rPr lang="en-US" sz="1200" b="1" i="0" u="sng" kern="1200" dirty="0">
                <a:solidFill>
                  <a:schemeClr val="tx1"/>
                </a:solidFill>
                <a:latin typeface="+mn-lt"/>
                <a:ea typeface="+mn-ea"/>
                <a:cs typeface="+mn-cs"/>
              </a:rPr>
              <a:t>mild, intermittent </a:t>
            </a:r>
            <a:r>
              <a:rPr lang="en-US" sz="1200" b="1" i="0" u="sng" kern="1200" dirty="0">
                <a:solidFill>
                  <a:schemeClr val="tx1"/>
                </a:solidFill>
                <a:latin typeface="+mn-lt"/>
                <a:ea typeface="+mn-ea"/>
                <a:cs typeface="+mn-cs"/>
                <a:hlinkClick r:id="rId3"/>
              </a:rPr>
              <a:t>allergic rhinitis</a:t>
            </a:r>
            <a:r>
              <a:rPr lang="en-US" sz="1200" b="0" i="0" kern="1200" dirty="0">
                <a:solidFill>
                  <a:schemeClr val="tx1"/>
                </a:solidFill>
                <a:latin typeface="+mn-lt"/>
                <a:ea typeface="+mn-ea"/>
                <a:cs typeface="+mn-cs"/>
              </a:rPr>
              <a:t> can generally be managed effectively with avoidance measures and oral antihistamines. However, as mentioned earlier, most patients presenting with </a:t>
            </a:r>
            <a:r>
              <a:rPr lang="en-US" sz="1200" b="0" i="0" u="sng" kern="1200" dirty="0">
                <a:solidFill>
                  <a:schemeClr val="tx1"/>
                </a:solidFill>
                <a:latin typeface="+mn-lt"/>
                <a:ea typeface="+mn-ea"/>
                <a:cs typeface="+mn-cs"/>
                <a:hlinkClick r:id="rId3"/>
              </a:rPr>
              <a:t>allergic rhinitis</a:t>
            </a:r>
            <a:r>
              <a:rPr lang="en-US" sz="1200" b="0" i="0" kern="1200" dirty="0">
                <a:solidFill>
                  <a:schemeClr val="tx1"/>
                </a:solidFill>
                <a:latin typeface="+mn-lt"/>
                <a:ea typeface="+mn-ea"/>
                <a:cs typeface="+mn-cs"/>
              </a:rPr>
              <a:t> have moderate-to-severe symptoms and, therefore, will require a trial of intranasal corticosteroids.</a:t>
            </a:r>
            <a:endParaRPr lang="en-US" dirty="0"/>
          </a:p>
        </p:txBody>
      </p:sp>
      <p:sp>
        <p:nvSpPr>
          <p:cNvPr id="74756" name="Slide Number Placeholder 3"/>
          <p:cNvSpPr>
            <a:spLocks noGrp="1"/>
          </p:cNvSpPr>
          <p:nvPr>
            <p:ph type="sldNum" sz="quarter" idx="5"/>
          </p:nvPr>
        </p:nvSpPr>
        <p:spPr bwMode="auto">
          <a:noFill/>
          <a:ln>
            <a:miter lim="800000"/>
            <a:headEnd/>
            <a:tailEnd/>
          </a:ln>
        </p:spPr>
        <p:txBody>
          <a:bodyPr/>
          <a:lstStyle/>
          <a:p>
            <a:fld id="{C278E2FF-0B3F-43E0-9F1A-4D34A742EBA9}" type="slidenum">
              <a:rPr lang="en-US"/>
              <a:pPr/>
              <a:t>44</a:t>
            </a:fld>
            <a:endParaRPr lang="en-US"/>
          </a:p>
        </p:txBody>
      </p:sp>
    </p:spTree>
    <p:extLst>
      <p:ext uri="{BB962C8B-B14F-4D97-AF65-F5344CB8AC3E}">
        <p14:creationId xmlns:p14="http://schemas.microsoft.com/office/powerpoint/2010/main" xmlns="" val="41188105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sz="1200" b="0" i="0" kern="1200" dirty="0">
                <a:solidFill>
                  <a:schemeClr val="tx1"/>
                </a:solidFill>
                <a:latin typeface="+mn-lt"/>
                <a:ea typeface="+mn-ea"/>
                <a:cs typeface="+mn-cs"/>
              </a:rPr>
              <a:t>first-line therapeutic options for patients with </a:t>
            </a:r>
            <a:r>
              <a:rPr lang="en-US" sz="1200" b="1" i="0" u="sng" kern="1200" dirty="0">
                <a:solidFill>
                  <a:schemeClr val="tx1"/>
                </a:solidFill>
                <a:latin typeface="+mn-lt"/>
                <a:ea typeface="+mn-ea"/>
                <a:cs typeface="+mn-cs"/>
              </a:rPr>
              <a:t>mild persistent or moderate/severe symptoms </a:t>
            </a:r>
            <a:r>
              <a:rPr lang="en-US" sz="1200" b="0" i="0" kern="1200" dirty="0">
                <a:solidFill>
                  <a:schemeClr val="tx1"/>
                </a:solidFill>
                <a:latin typeface="+mn-lt"/>
                <a:ea typeface="+mn-ea"/>
                <a:cs typeface="+mn-cs"/>
              </a:rPr>
              <a:t>and they can be used alone or in combination with oral antihistamines</a:t>
            </a:r>
          </a:p>
          <a:p>
            <a:endParaRPr lang="en-US" sz="1200" b="0" i="0" kern="1200" dirty="0">
              <a:solidFill>
                <a:schemeClr val="tx1"/>
              </a:solidFill>
              <a:latin typeface="+mn-lt"/>
              <a:ea typeface="+mn-ea"/>
              <a:cs typeface="+mn-cs"/>
            </a:endParaRPr>
          </a:p>
          <a:p>
            <a:r>
              <a:rPr lang="en-US" sz="1200" b="0" i="0" kern="1200" dirty="0">
                <a:solidFill>
                  <a:schemeClr val="tx1"/>
                </a:solidFill>
                <a:latin typeface="+mn-lt"/>
                <a:ea typeface="+mn-ea"/>
                <a:cs typeface="+mn-cs"/>
              </a:rPr>
              <a:t>mild, intermittent </a:t>
            </a:r>
            <a:r>
              <a:rPr lang="en-US" sz="1200" b="0" i="0" u="sng" kern="1200" dirty="0">
                <a:solidFill>
                  <a:schemeClr val="tx1"/>
                </a:solidFill>
                <a:latin typeface="+mn-lt"/>
                <a:ea typeface="+mn-ea"/>
                <a:cs typeface="+mn-cs"/>
                <a:hlinkClick r:id="rId3"/>
              </a:rPr>
              <a:t>allergic rhinitis</a:t>
            </a:r>
            <a:r>
              <a:rPr lang="en-US" sz="1200" b="0" i="0" kern="1200" dirty="0">
                <a:solidFill>
                  <a:schemeClr val="tx1"/>
                </a:solidFill>
                <a:latin typeface="+mn-lt"/>
                <a:ea typeface="+mn-ea"/>
                <a:cs typeface="+mn-cs"/>
              </a:rPr>
              <a:t> can generally be managed effectively with avoidance measures and oral antihistamines. However, as mentioned earlier, most patients presenting with </a:t>
            </a:r>
            <a:r>
              <a:rPr lang="en-US" sz="1200" b="0" i="0" u="sng" kern="1200" dirty="0">
                <a:solidFill>
                  <a:schemeClr val="tx1"/>
                </a:solidFill>
                <a:latin typeface="+mn-lt"/>
                <a:ea typeface="+mn-ea"/>
                <a:cs typeface="+mn-cs"/>
                <a:hlinkClick r:id="rId3"/>
              </a:rPr>
              <a:t>allergic rhinitis</a:t>
            </a:r>
            <a:r>
              <a:rPr lang="en-US" sz="1200" b="0" i="0" kern="1200" dirty="0">
                <a:solidFill>
                  <a:schemeClr val="tx1"/>
                </a:solidFill>
                <a:latin typeface="+mn-lt"/>
                <a:ea typeface="+mn-ea"/>
                <a:cs typeface="+mn-cs"/>
              </a:rPr>
              <a:t> have moderate-to-severe symptoms and, therefore, will require a trial of intranasal corticosteroids.</a:t>
            </a:r>
            <a:endParaRPr lang="ar-JO"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46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sz="1200" b="0" i="0" kern="1200" dirty="0">
                <a:solidFill>
                  <a:schemeClr val="tx1"/>
                </a:solidFill>
                <a:latin typeface="+mn-lt"/>
                <a:ea typeface="+mn-ea"/>
                <a:cs typeface="+mn-cs"/>
              </a:rPr>
              <a:t>to antihistamines and </a:t>
            </a:r>
            <a:r>
              <a:rPr lang="en-US" sz="1200" b="0" i="0" kern="1200" dirty="0" err="1">
                <a:solidFill>
                  <a:schemeClr val="tx1"/>
                </a:solidFill>
                <a:latin typeface="+mn-lt"/>
                <a:ea typeface="+mn-ea"/>
                <a:cs typeface="+mn-cs"/>
              </a:rPr>
              <a:t>leukotriene</a:t>
            </a:r>
            <a:r>
              <a:rPr lang="en-US" sz="1200" b="0" i="0" kern="1200" dirty="0">
                <a:solidFill>
                  <a:schemeClr val="tx1"/>
                </a:solidFill>
                <a:latin typeface="+mn-lt"/>
                <a:ea typeface="+mn-ea"/>
                <a:cs typeface="+mn-cs"/>
              </a:rPr>
              <a:t> receptor antagonists in controlling </a:t>
            </a:r>
            <a:endParaRPr lang="ar-JO"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47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sz="1200" b="0" i="0" kern="1200" dirty="0">
                <a:solidFill>
                  <a:schemeClr val="tx1"/>
                </a:solidFill>
                <a:latin typeface="+mn-lt"/>
                <a:ea typeface="+mn-ea"/>
                <a:cs typeface="+mn-cs"/>
              </a:rPr>
              <a:t>Although one short-term study found the combination of LTRAs and antihistamines to be as effective as intranasal corticosteroids [</a:t>
            </a:r>
            <a:r>
              <a:rPr lang="en-US" sz="1200" b="0" i="0" u="sng" kern="1200" dirty="0">
                <a:solidFill>
                  <a:schemeClr val="tx1"/>
                </a:solidFill>
                <a:latin typeface="+mn-lt"/>
                <a:ea typeface="+mn-ea"/>
                <a:cs typeface="+mn-cs"/>
                <a:hlinkClick r:id="rId3" tooltip="Wilson AM, Orr LC, Sims EJ, Lipworth BJ. Effects of monotherapy with intra-nasal corticosteroid or combined oral histamine and leukotriene receptor antagonists in seasonal allergic rhinitis. Clin Exp Allergy. 2001;31(1):61–8."/>
              </a:rPr>
              <a:t>38</a:t>
            </a:r>
            <a:r>
              <a:rPr lang="en-US" sz="1200" b="0" i="0" kern="1200" dirty="0">
                <a:solidFill>
                  <a:schemeClr val="tx1"/>
                </a:solidFill>
                <a:latin typeface="+mn-lt"/>
                <a:ea typeface="+mn-ea"/>
                <a:cs typeface="+mn-cs"/>
              </a:rPr>
              <a:t>], longer-term studies have found intranasal corticosteroids to be more effective than the combination for reducing nighttime and nasal symptoms</a:t>
            </a:r>
            <a:endParaRPr lang="ar-JO" dirty="0"/>
          </a:p>
        </p:txBody>
      </p:sp>
      <p:sp>
        <p:nvSpPr>
          <p:cNvPr id="4" name="عنصر نائب لرقم الشريحة 3"/>
          <p:cNvSpPr>
            <a:spLocks noGrp="1"/>
          </p:cNvSpPr>
          <p:nvPr>
            <p:ph type="sldNum" sz="quarter" idx="10"/>
          </p:nvPr>
        </p:nvSpPr>
        <p:spPr/>
        <p:txBody>
          <a:bodyPr/>
          <a:lstStyle/>
          <a:p>
            <a:fld id="{AAD2DF8B-2158-4BD1-B9A5-F63899C8BC0C}" type="slidenum">
              <a:rPr lang="en-US" smtClean="0"/>
              <a:pPr/>
              <a:t>49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xfrm>
            <a:off x="2286000" y="514350"/>
            <a:ext cx="4572000" cy="2571750"/>
          </a:xfrm>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z="1200" b="0" i="0" kern="1200" dirty="0">
                <a:solidFill>
                  <a:schemeClr val="tx1"/>
                </a:solidFill>
                <a:latin typeface="+mn-lt"/>
                <a:ea typeface="+mn-ea"/>
                <a:cs typeface="+mn-cs"/>
              </a:rPr>
              <a:t>the subcutaneous administration of </a:t>
            </a:r>
            <a:r>
              <a:rPr lang="en-US" sz="1200" b="1" i="0" u="sng" kern="1200" dirty="0">
                <a:solidFill>
                  <a:schemeClr val="tx1"/>
                </a:solidFill>
                <a:latin typeface="+mn-lt"/>
                <a:ea typeface="+mn-ea"/>
                <a:cs typeface="+mn-cs"/>
              </a:rPr>
              <a:t>gradually increasing quantities of </a:t>
            </a:r>
            <a:r>
              <a:rPr lang="en-US" sz="1200" b="0" i="0" kern="1200" dirty="0">
                <a:solidFill>
                  <a:schemeClr val="tx1"/>
                </a:solidFill>
                <a:latin typeface="+mn-lt"/>
                <a:ea typeface="+mn-ea"/>
                <a:cs typeface="+mn-cs"/>
              </a:rPr>
              <a:t>the patient’s relevant allergens until a dose is reached that is effective in inducing immunologic tolerance to the allergen</a:t>
            </a:r>
            <a:endParaRPr lang="en-US" dirty="0"/>
          </a:p>
        </p:txBody>
      </p:sp>
      <p:sp>
        <p:nvSpPr>
          <p:cNvPr id="86020" name="Slide Number Placeholder 3"/>
          <p:cNvSpPr>
            <a:spLocks noGrp="1"/>
          </p:cNvSpPr>
          <p:nvPr>
            <p:ph type="sldNum" sz="quarter" idx="5"/>
          </p:nvPr>
        </p:nvSpPr>
        <p:spPr bwMode="auto">
          <a:noFill/>
          <a:ln>
            <a:miter lim="800000"/>
            <a:headEnd/>
            <a:tailEnd/>
          </a:ln>
        </p:spPr>
        <p:txBody>
          <a:bodyPr/>
          <a:lstStyle/>
          <a:p>
            <a:fld id="{CCF58618-FF57-419D-B528-E54548BA7B1E}" type="slidenum">
              <a:rPr lang="en-US"/>
              <a:pPr/>
              <a:t>50</a:t>
            </a:fld>
            <a:endParaRPr lang="en-US"/>
          </a:p>
        </p:txBody>
      </p:sp>
    </p:spTree>
    <p:extLst>
      <p:ext uri="{BB962C8B-B14F-4D97-AF65-F5344CB8AC3E}">
        <p14:creationId xmlns:p14="http://schemas.microsoft.com/office/powerpoint/2010/main" xmlns="" val="41542167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xfrm>
            <a:off x="2286000" y="514350"/>
            <a:ext cx="4572000" cy="2571750"/>
          </a:xfrm>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Regular use for more than a few days can result in rhinitis </a:t>
            </a:r>
            <a:r>
              <a:rPr lang="en-US" dirty="0" err="1"/>
              <a:t>medicamentosa</a:t>
            </a:r>
            <a:r>
              <a:rPr lang="en-US" dirty="0"/>
              <a:t> with </a:t>
            </a:r>
            <a:r>
              <a:rPr lang="en-US" b="1" dirty="0"/>
              <a:t>abrogation of the normal response to alpha stimulation by the sympathetic nervous system as well as to the drug</a:t>
            </a:r>
          </a:p>
          <a:p>
            <a:pPr>
              <a:spcBef>
                <a:spcPct val="0"/>
              </a:spcBef>
            </a:pPr>
            <a:endParaRPr lang="en-US" b="1" dirty="0"/>
          </a:p>
          <a:p>
            <a:pPr>
              <a:spcBef>
                <a:spcPct val="0"/>
              </a:spcBef>
            </a:pPr>
            <a:r>
              <a:rPr lang="en-US" sz="1200" b="0" i="0" kern="1200" dirty="0">
                <a:solidFill>
                  <a:schemeClr val="tx1"/>
                </a:solidFill>
                <a:latin typeface="+mn-lt"/>
                <a:ea typeface="+mn-ea"/>
                <a:cs typeface="+mn-cs"/>
              </a:rPr>
              <a:t>contraindicated in patients with uncontrolled hypertension and severe coronary artery disease</a:t>
            </a:r>
            <a:endParaRPr lang="en-US" b="1" dirty="0"/>
          </a:p>
        </p:txBody>
      </p:sp>
      <p:sp>
        <p:nvSpPr>
          <p:cNvPr id="79876" name="Slide Number Placeholder 3"/>
          <p:cNvSpPr>
            <a:spLocks noGrp="1"/>
          </p:cNvSpPr>
          <p:nvPr>
            <p:ph type="sldNum" sz="quarter" idx="5"/>
          </p:nvPr>
        </p:nvSpPr>
        <p:spPr bwMode="auto">
          <a:noFill/>
          <a:ln>
            <a:miter lim="800000"/>
            <a:headEnd/>
            <a:tailEnd/>
          </a:ln>
        </p:spPr>
        <p:txBody>
          <a:bodyPr/>
          <a:lstStyle/>
          <a:p>
            <a:fld id="{EDF24BC1-B3A4-4652-B85A-536D6F6ED1BD}" type="slidenum">
              <a:rPr lang="en-US"/>
              <a:pPr/>
              <a:t>51</a:t>
            </a:fld>
            <a:endParaRPr lang="en-US"/>
          </a:p>
        </p:txBody>
      </p:sp>
    </p:spTree>
    <p:extLst>
      <p:ext uri="{BB962C8B-B14F-4D97-AF65-F5344CB8AC3E}">
        <p14:creationId xmlns:p14="http://schemas.microsoft.com/office/powerpoint/2010/main" xmlns="" val="7273735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xfrm>
            <a:off x="2286000" y="514350"/>
            <a:ext cx="4572000" cy="2571750"/>
          </a:xfrm>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Depot-injected preparations are not recommended because they are not removable if side effects occur.</a:t>
            </a:r>
          </a:p>
          <a:p>
            <a:pPr>
              <a:spcBef>
                <a:spcPct val="0"/>
              </a:spcBef>
            </a:pPr>
            <a:r>
              <a:rPr lang="en-US"/>
              <a:t>Injection of depot steroid into turbinates and polyps has been associate with blindness and is not recommended.</a:t>
            </a:r>
          </a:p>
        </p:txBody>
      </p:sp>
      <p:sp>
        <p:nvSpPr>
          <p:cNvPr id="82948" name="Slide Number Placeholder 3"/>
          <p:cNvSpPr>
            <a:spLocks noGrp="1"/>
          </p:cNvSpPr>
          <p:nvPr>
            <p:ph type="sldNum" sz="quarter" idx="5"/>
          </p:nvPr>
        </p:nvSpPr>
        <p:spPr bwMode="auto">
          <a:noFill/>
          <a:ln>
            <a:miter lim="800000"/>
            <a:headEnd/>
            <a:tailEnd/>
          </a:ln>
        </p:spPr>
        <p:txBody>
          <a:bodyPr/>
          <a:lstStyle/>
          <a:p>
            <a:fld id="{FE05159B-29E8-4779-A7E7-6BCF781AE1A1}" type="slidenum">
              <a:rPr lang="en-US"/>
              <a:pPr/>
              <a:t>53</a:t>
            </a:fld>
            <a:endParaRPr lang="en-US"/>
          </a:p>
        </p:txBody>
      </p:sp>
    </p:spTree>
    <p:extLst>
      <p:ext uri="{BB962C8B-B14F-4D97-AF65-F5344CB8AC3E}">
        <p14:creationId xmlns:p14="http://schemas.microsoft.com/office/powerpoint/2010/main" xmlns="" val="1630145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2" name="مستطيل 11"/>
          <p:cNvSpPr/>
          <p:nvPr/>
        </p:nvSpPr>
        <p:spPr>
          <a:xfrm>
            <a:off x="0" y="0"/>
            <a:ext cx="9144000" cy="51435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مستطيل مستدير الزوايا 12"/>
          <p:cNvSpPr/>
          <p:nvPr/>
        </p:nvSpPr>
        <p:spPr>
          <a:xfrm>
            <a:off x="65313" y="52317"/>
            <a:ext cx="9013372" cy="501915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عنوان فرعي 8"/>
          <p:cNvSpPr>
            <a:spLocks noGrp="1"/>
          </p:cNvSpPr>
          <p:nvPr>
            <p:ph type="subTitle" idx="1"/>
          </p:nvPr>
        </p:nvSpPr>
        <p:spPr>
          <a:xfrm>
            <a:off x="1295400" y="2400300"/>
            <a:ext cx="6400800" cy="120015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B653013A-9975-4AEF-BDC7-14ED58BE4C1E}" type="datetimeFigureOut">
              <a:rPr lang="en-US" smtClean="0"/>
              <a:pPr/>
              <a:t>11/10/2021</a:t>
            </a:fld>
            <a:endParaRPr lang="en-US"/>
          </a:p>
        </p:txBody>
      </p:sp>
      <p:sp>
        <p:nvSpPr>
          <p:cNvPr id="17" name="عنصر نائب للتذييل 16"/>
          <p:cNvSpPr>
            <a:spLocks noGrp="1"/>
          </p:cNvSpPr>
          <p:nvPr>
            <p:ph type="ftr" sz="quarter" idx="11"/>
          </p:nvPr>
        </p:nvSpPr>
        <p:spPr/>
        <p:txBody>
          <a:bodyPr/>
          <a:lstStyle/>
          <a:p>
            <a:endParaRPr lang="en-US"/>
          </a:p>
        </p:txBody>
      </p:sp>
      <p:sp>
        <p:nvSpPr>
          <p:cNvPr id="29" name="عنصر نائب لرقم الشريحة 28"/>
          <p:cNvSpPr>
            <a:spLocks noGrp="1"/>
          </p:cNvSpPr>
          <p:nvPr>
            <p:ph type="sldNum" sz="quarter" idx="12"/>
          </p:nvPr>
        </p:nvSpPr>
        <p:spPr/>
        <p:txBody>
          <a:bodyPr lIns="0" tIns="0" rIns="0" bIns="0">
            <a:noAutofit/>
          </a:bodyPr>
          <a:lstStyle>
            <a:lvl1pPr>
              <a:defRPr sz="1400">
                <a:solidFill>
                  <a:srgbClr val="FFFFFF"/>
                </a:solidFill>
              </a:defRPr>
            </a:lvl1pPr>
          </a:lstStyle>
          <a:p>
            <a:fld id="{1AF11C5E-1CBB-40C4-9FBD-154F1406AA39}" type="slidenum">
              <a:rPr lang="en-US" smtClean="0"/>
              <a:pPr/>
              <a:t>‹#›</a:t>
            </a:fld>
            <a:endParaRPr lang="en-US"/>
          </a:p>
        </p:txBody>
      </p:sp>
      <p:sp>
        <p:nvSpPr>
          <p:cNvPr id="7" name="مستطيل 6"/>
          <p:cNvSpPr/>
          <p:nvPr/>
        </p:nvSpPr>
        <p:spPr>
          <a:xfrm>
            <a:off x="62932" y="1086978"/>
            <a:ext cx="9021537" cy="1145512"/>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62932" y="1047540"/>
            <a:ext cx="9021537" cy="90435"/>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a:off x="62932" y="2232487"/>
            <a:ext cx="9021537" cy="82899"/>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1129448"/>
            <a:ext cx="8229600" cy="1102519"/>
          </a:xfrm>
        </p:spPr>
        <p:txBody>
          <a:bodyPr anchor="ctr"/>
          <a:lstStyle>
            <a:lvl1pPr algn="ctr">
              <a:defRPr lang="en-US" dirty="0">
                <a:solidFill>
                  <a:srgbClr val="FFFFFF"/>
                </a:solidFill>
              </a:defRPr>
            </a:lvl1pPr>
          </a:lstStyle>
          <a:p>
            <a:r>
              <a:rPr kumimoji="0" lang="ar-SA"/>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B653013A-9975-4AEF-BDC7-14ED58BE4C1E}" type="datetimeFigureOut">
              <a:rPr lang="en-US" smtClean="0"/>
              <a:pPr/>
              <a:t>11/10/2021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1AF11C5E-1CBB-40C4-9FBD-154F1406AA39}" type="slidenum">
              <a:rPr lang="en-US" smtClean="0"/>
              <a:pPr/>
              <a:t>‹#›</a:t>
            </a:fld>
            <a:endParaRPr lang="en-US"/>
          </a:p>
        </p:txBody>
      </p:sp>
      <p:sp>
        <p:nvSpPr>
          <p:cNvPr id="8" name="عنصر نائب للمحتوى 7"/>
          <p:cNvSpPr>
            <a:spLocks noGrp="1"/>
          </p:cNvSpPr>
          <p:nvPr>
            <p:ph sz="quarter" idx="1"/>
          </p:nvPr>
        </p:nvSpPr>
        <p:spPr>
          <a:xfrm>
            <a:off x="914400" y="1085850"/>
            <a:ext cx="7772400" cy="34290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1" name="مستطيل 10"/>
          <p:cNvSpPr/>
          <p:nvPr/>
        </p:nvSpPr>
        <p:spPr>
          <a:xfrm>
            <a:off x="0" y="0"/>
            <a:ext cx="9144000" cy="51435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مستطيل مستدير الزوايا 9"/>
          <p:cNvSpPr/>
          <p:nvPr/>
        </p:nvSpPr>
        <p:spPr>
          <a:xfrm>
            <a:off x="65313" y="52317"/>
            <a:ext cx="9013372" cy="501915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722313" y="714376"/>
            <a:ext cx="7772400" cy="1021556"/>
          </a:xfrm>
        </p:spPr>
        <p:txBody>
          <a:bodyPr anchor="b" anchorCtr="0"/>
          <a:lstStyle>
            <a:lvl1pPr algn="l">
              <a:buNone/>
              <a:defRPr sz="4000" b="0" cap="none"/>
            </a:lvl1pPr>
          </a:lstStyle>
          <a:p>
            <a:r>
              <a:rPr kumimoji="0" lang="ar-SA"/>
              <a:t>انقر لتحرير نمط العنوان الرئيسي</a:t>
            </a:r>
            <a:endParaRPr kumimoji="0" lang="en-US"/>
          </a:p>
        </p:txBody>
      </p:sp>
      <p:sp>
        <p:nvSpPr>
          <p:cNvPr id="3" name="عنصر نائب للنص 2"/>
          <p:cNvSpPr>
            <a:spLocks noGrp="1"/>
          </p:cNvSpPr>
          <p:nvPr>
            <p:ph type="body" idx="1"/>
          </p:nvPr>
        </p:nvSpPr>
        <p:spPr>
          <a:xfrm>
            <a:off x="722313" y="1910953"/>
            <a:ext cx="7772400" cy="1003697"/>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a:t>انقر لتحرير أنماط النص الرئيسي</a:t>
            </a:r>
          </a:p>
        </p:txBody>
      </p:sp>
      <p:sp>
        <p:nvSpPr>
          <p:cNvPr id="4" name="عنصر نائب للتاريخ 3"/>
          <p:cNvSpPr>
            <a:spLocks noGrp="1"/>
          </p:cNvSpPr>
          <p:nvPr>
            <p:ph type="dt" sz="half" idx="10"/>
          </p:nvPr>
        </p:nvSpPr>
        <p:spPr/>
        <p:txBody>
          <a:bodyPr/>
          <a:lstStyle/>
          <a:p>
            <a:fld id="{B653013A-9975-4AEF-BDC7-14ED58BE4C1E}" type="datetimeFigureOut">
              <a:rPr lang="en-US" smtClean="0"/>
              <a:pPr/>
              <a:t>11/10/2021</a:t>
            </a:fld>
            <a:endParaRPr lang="en-US"/>
          </a:p>
        </p:txBody>
      </p:sp>
      <p:sp>
        <p:nvSpPr>
          <p:cNvPr id="5" name="عنصر نائب للتذييل 4"/>
          <p:cNvSpPr>
            <a:spLocks noGrp="1"/>
          </p:cNvSpPr>
          <p:nvPr>
            <p:ph type="ftr" sz="quarter" idx="11"/>
          </p:nvPr>
        </p:nvSpPr>
        <p:spPr>
          <a:xfrm>
            <a:off x="800100" y="4629150"/>
            <a:ext cx="4000500" cy="342900"/>
          </a:xfrm>
        </p:spPr>
        <p:txBody>
          <a:bodyPr/>
          <a:lstStyle/>
          <a:p>
            <a:endParaRPr lang="en-US"/>
          </a:p>
        </p:txBody>
      </p:sp>
      <p:sp>
        <p:nvSpPr>
          <p:cNvPr id="7" name="مستطيل 6"/>
          <p:cNvSpPr/>
          <p:nvPr/>
        </p:nvSpPr>
        <p:spPr>
          <a:xfrm flipV="1">
            <a:off x="69413" y="1782623"/>
            <a:ext cx="9013515" cy="6858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69147" y="1756107"/>
            <a:ext cx="9013781" cy="3428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68307" y="1851660"/>
            <a:ext cx="9014621" cy="3429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146304" y="4656582"/>
            <a:ext cx="457200" cy="342900"/>
          </a:xfrm>
        </p:spPr>
        <p:txBody>
          <a:bodyPr/>
          <a:lstStyle/>
          <a:p>
            <a:fld id="{1AF11C5E-1CBB-40C4-9FBD-154F1406AA3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B653013A-9975-4AEF-BDC7-14ED58BE4C1E}" type="datetimeFigureOut">
              <a:rPr lang="en-US" smtClean="0"/>
              <a:pPr/>
              <a:t>11/10/2021</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1AF11C5E-1CBB-40C4-9FBD-154F1406AA39}" type="slidenum">
              <a:rPr lang="en-US" smtClean="0"/>
              <a:pPr/>
              <a:t>‹#›</a:t>
            </a:fld>
            <a:endParaRPr lang="en-US"/>
          </a:p>
        </p:txBody>
      </p:sp>
      <p:sp>
        <p:nvSpPr>
          <p:cNvPr id="9" name="عنصر نائب للمحتوى 8"/>
          <p:cNvSpPr>
            <a:spLocks noGrp="1"/>
          </p:cNvSpPr>
          <p:nvPr>
            <p:ph sz="quarter" idx="1"/>
          </p:nvPr>
        </p:nvSpPr>
        <p:spPr>
          <a:xfrm>
            <a:off x="914400" y="1085850"/>
            <a:ext cx="3749040" cy="34290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1" name="عنصر نائب للمحتوى 10"/>
          <p:cNvSpPr>
            <a:spLocks noGrp="1"/>
          </p:cNvSpPr>
          <p:nvPr>
            <p:ph sz="quarter" idx="2"/>
          </p:nvPr>
        </p:nvSpPr>
        <p:spPr>
          <a:xfrm>
            <a:off x="4933950" y="1085850"/>
            <a:ext cx="3749040" cy="34290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04788"/>
            <a:ext cx="7772400" cy="857250"/>
          </a:xfrm>
        </p:spPr>
        <p:txBody>
          <a:bodyPr anchor="b" anchorCtr="0"/>
          <a:lstStyle>
            <a:lvl1pPr>
              <a:defRPr/>
            </a:lvl1pPr>
          </a:lstStyle>
          <a:p>
            <a:r>
              <a:rPr kumimoji="0" lang="ar-SA"/>
              <a:t>انقر لتحرير نمط العنوان الرئيسي</a:t>
            </a:r>
            <a:endParaRPr kumimoji="0" lang="en-US"/>
          </a:p>
        </p:txBody>
      </p:sp>
      <p:sp>
        <p:nvSpPr>
          <p:cNvPr id="3" name="عنصر نائب للنص 2"/>
          <p:cNvSpPr>
            <a:spLocks noGrp="1"/>
          </p:cNvSpPr>
          <p:nvPr>
            <p:ph type="body" idx="1"/>
          </p:nvPr>
        </p:nvSpPr>
        <p:spPr>
          <a:xfrm>
            <a:off x="914400" y="1085850"/>
            <a:ext cx="3733800" cy="5715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4" name="عنصر نائب للنص 3"/>
          <p:cNvSpPr>
            <a:spLocks noGrp="1"/>
          </p:cNvSpPr>
          <p:nvPr>
            <p:ph type="body" sz="half" idx="3"/>
          </p:nvPr>
        </p:nvSpPr>
        <p:spPr>
          <a:xfrm>
            <a:off x="4953000" y="1085850"/>
            <a:ext cx="3733800" cy="5715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7" name="عنصر نائب للتاريخ 6"/>
          <p:cNvSpPr>
            <a:spLocks noGrp="1"/>
          </p:cNvSpPr>
          <p:nvPr>
            <p:ph type="dt" sz="half" idx="10"/>
          </p:nvPr>
        </p:nvSpPr>
        <p:spPr/>
        <p:txBody>
          <a:bodyPr/>
          <a:lstStyle/>
          <a:p>
            <a:fld id="{B653013A-9975-4AEF-BDC7-14ED58BE4C1E}" type="datetimeFigureOut">
              <a:rPr lang="en-US" smtClean="0"/>
              <a:pPr/>
              <a:t>11/10/2021</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1AF11C5E-1CBB-40C4-9FBD-154F1406AA39}" type="slidenum">
              <a:rPr lang="en-US" smtClean="0"/>
              <a:pPr/>
              <a:t>‹#›</a:t>
            </a:fld>
            <a:endParaRPr lang="en-US"/>
          </a:p>
        </p:txBody>
      </p:sp>
      <p:sp>
        <p:nvSpPr>
          <p:cNvPr id="11" name="عنصر نائب للمحتوى 10"/>
          <p:cNvSpPr>
            <a:spLocks noGrp="1"/>
          </p:cNvSpPr>
          <p:nvPr>
            <p:ph sz="half" idx="2"/>
          </p:nvPr>
        </p:nvSpPr>
        <p:spPr>
          <a:xfrm>
            <a:off x="914400" y="1685925"/>
            <a:ext cx="3733800" cy="291465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3" name="عنصر نائب للمحتوى 12"/>
          <p:cNvSpPr>
            <a:spLocks noGrp="1"/>
          </p:cNvSpPr>
          <p:nvPr>
            <p:ph sz="half" idx="4"/>
          </p:nvPr>
        </p:nvSpPr>
        <p:spPr>
          <a:xfrm>
            <a:off x="4953000" y="1685925"/>
            <a:ext cx="3733800" cy="291465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B653013A-9975-4AEF-BDC7-14ED58BE4C1E}" type="datetimeFigureOut">
              <a:rPr lang="en-US" smtClean="0"/>
              <a:pPr/>
              <a:t>11/10/2021</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1AF11C5E-1CBB-40C4-9FBD-154F1406AA3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653013A-9975-4AEF-BDC7-14ED58BE4C1E}" type="datetimeFigureOut">
              <a:rPr lang="en-US" smtClean="0"/>
              <a:pPr/>
              <a:t>11/10/2021</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1AF11C5E-1CBB-40C4-9FBD-154F1406AA3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0" y="0"/>
            <a:ext cx="9144000" cy="51435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مستطيل مستدير الزوايا 8"/>
          <p:cNvSpPr/>
          <p:nvPr/>
        </p:nvSpPr>
        <p:spPr>
          <a:xfrm>
            <a:off x="64008" y="52316"/>
            <a:ext cx="9013372" cy="5020056"/>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914400" y="204788"/>
            <a:ext cx="7772400" cy="857250"/>
          </a:xfrm>
        </p:spPr>
        <p:txBody>
          <a:bodyPr anchor="b" anchorCtr="0"/>
          <a:lstStyle>
            <a:lvl1pPr algn="l">
              <a:buNone/>
              <a:defRPr sz="4000" b="0"/>
            </a:lvl1pPr>
          </a:lstStyle>
          <a:p>
            <a:r>
              <a:rPr kumimoji="0" lang="ar-SA"/>
              <a:t>انقر لتحرير نمط العنوان الرئيسي</a:t>
            </a:r>
            <a:endParaRPr kumimoji="0" lang="en-US"/>
          </a:p>
        </p:txBody>
      </p:sp>
      <p:sp>
        <p:nvSpPr>
          <p:cNvPr id="3" name="عنصر نائب للنص 2"/>
          <p:cNvSpPr>
            <a:spLocks noGrp="1"/>
          </p:cNvSpPr>
          <p:nvPr>
            <p:ph type="body" idx="2"/>
          </p:nvPr>
        </p:nvSpPr>
        <p:spPr>
          <a:xfrm>
            <a:off x="914400" y="1200150"/>
            <a:ext cx="1905000" cy="337185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ar-SA"/>
              <a:t>انقر لتحرير أنماط النص الرئيسي</a:t>
            </a:r>
          </a:p>
        </p:txBody>
      </p:sp>
      <p:sp>
        <p:nvSpPr>
          <p:cNvPr id="5" name="عنصر نائب للتاريخ 4"/>
          <p:cNvSpPr>
            <a:spLocks noGrp="1"/>
          </p:cNvSpPr>
          <p:nvPr>
            <p:ph type="dt" sz="half" idx="10"/>
          </p:nvPr>
        </p:nvSpPr>
        <p:spPr/>
        <p:txBody>
          <a:bodyPr/>
          <a:lstStyle/>
          <a:p>
            <a:fld id="{B653013A-9975-4AEF-BDC7-14ED58BE4C1E}" type="datetimeFigureOut">
              <a:rPr lang="en-US" smtClean="0"/>
              <a:pPr/>
              <a:t>11/10/2021</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1AF11C5E-1CBB-40C4-9FBD-154F1406AA39}" type="slidenum">
              <a:rPr lang="en-US" smtClean="0"/>
              <a:pPr/>
              <a:t>‹#›</a:t>
            </a:fld>
            <a:endParaRPr lang="en-US"/>
          </a:p>
        </p:txBody>
      </p:sp>
      <p:sp>
        <p:nvSpPr>
          <p:cNvPr id="11" name="عنصر نائب للمحتوى 10"/>
          <p:cNvSpPr>
            <a:spLocks noGrp="1"/>
          </p:cNvSpPr>
          <p:nvPr>
            <p:ph sz="quarter" idx="1"/>
          </p:nvPr>
        </p:nvSpPr>
        <p:spPr>
          <a:xfrm>
            <a:off x="2971800" y="1200150"/>
            <a:ext cx="5715000" cy="337185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3675413"/>
            <a:ext cx="7315200" cy="391716"/>
          </a:xfrm>
        </p:spPr>
        <p:txBody>
          <a:bodyPr anchor="ctr">
            <a:noAutofit/>
          </a:bodyPr>
          <a:lstStyle>
            <a:lvl1pPr algn="l">
              <a:buNone/>
              <a:defRPr sz="2800" b="0"/>
            </a:lvl1pPr>
          </a:lstStyle>
          <a:p>
            <a:r>
              <a:rPr kumimoji="0" lang="ar-SA"/>
              <a:t>انقر لتحرير نمط العنوان الرئيسي</a:t>
            </a:r>
            <a:endParaRPr kumimoji="0" lang="en-US"/>
          </a:p>
        </p:txBody>
      </p:sp>
      <p:sp>
        <p:nvSpPr>
          <p:cNvPr id="4" name="عنصر نائب للنص 3"/>
          <p:cNvSpPr>
            <a:spLocks noGrp="1"/>
          </p:cNvSpPr>
          <p:nvPr>
            <p:ph type="body" sz="half" idx="2"/>
          </p:nvPr>
        </p:nvSpPr>
        <p:spPr>
          <a:xfrm>
            <a:off x="914400" y="4084369"/>
            <a:ext cx="7315200" cy="51435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ar-SA"/>
              <a:t>انقر لتحرير أنماط النص الرئيسي</a:t>
            </a:r>
          </a:p>
        </p:txBody>
      </p:sp>
      <p:sp>
        <p:nvSpPr>
          <p:cNvPr id="5" name="عنصر نائب للتاريخ 4"/>
          <p:cNvSpPr>
            <a:spLocks noGrp="1"/>
          </p:cNvSpPr>
          <p:nvPr>
            <p:ph type="dt" sz="half" idx="10"/>
          </p:nvPr>
        </p:nvSpPr>
        <p:spPr/>
        <p:txBody>
          <a:bodyPr/>
          <a:lstStyle/>
          <a:p>
            <a:fld id="{B653013A-9975-4AEF-BDC7-14ED58BE4C1E}" type="datetimeFigureOut">
              <a:rPr lang="en-US" smtClean="0"/>
              <a:pPr/>
              <a:t>11/10/2021</a:t>
            </a:fld>
            <a:endParaRPr lang="en-US"/>
          </a:p>
        </p:txBody>
      </p:sp>
      <p:sp>
        <p:nvSpPr>
          <p:cNvPr id="6" name="عنصر نائب للتذييل 5"/>
          <p:cNvSpPr>
            <a:spLocks noGrp="1"/>
          </p:cNvSpPr>
          <p:nvPr>
            <p:ph type="ftr" sz="quarter" idx="11"/>
          </p:nvPr>
        </p:nvSpPr>
        <p:spPr>
          <a:xfrm>
            <a:off x="914400" y="4629150"/>
            <a:ext cx="3886200" cy="342900"/>
          </a:xfrm>
        </p:spPr>
        <p:txBody>
          <a:bodyPr/>
          <a:lstStyle/>
          <a:p>
            <a:endParaRPr lang="en-US"/>
          </a:p>
        </p:txBody>
      </p:sp>
      <p:sp>
        <p:nvSpPr>
          <p:cNvPr id="7" name="عنصر نائب لرقم الشريحة 6"/>
          <p:cNvSpPr>
            <a:spLocks noGrp="1"/>
          </p:cNvSpPr>
          <p:nvPr>
            <p:ph type="sldNum" sz="quarter" idx="12"/>
          </p:nvPr>
        </p:nvSpPr>
        <p:spPr>
          <a:xfrm>
            <a:off x="146304" y="4656582"/>
            <a:ext cx="457200" cy="342900"/>
          </a:xfrm>
        </p:spPr>
        <p:txBody>
          <a:bodyPr/>
          <a:lstStyle/>
          <a:p>
            <a:fld id="{1AF11C5E-1CBB-40C4-9FBD-154F1406AA39}" type="slidenum">
              <a:rPr lang="en-US" smtClean="0"/>
              <a:pPr/>
              <a:t>‹#›</a:t>
            </a:fld>
            <a:endParaRPr lang="en-US"/>
          </a:p>
        </p:txBody>
      </p:sp>
      <p:sp>
        <p:nvSpPr>
          <p:cNvPr id="11" name="مستطيل 10"/>
          <p:cNvSpPr/>
          <p:nvPr/>
        </p:nvSpPr>
        <p:spPr>
          <a:xfrm flipV="1">
            <a:off x="68307" y="3512666"/>
            <a:ext cx="9006840" cy="6858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a:xfrm>
            <a:off x="68509" y="3487856"/>
            <a:ext cx="9006639" cy="3428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p:nvPr/>
        </p:nvSpPr>
        <p:spPr>
          <a:xfrm>
            <a:off x="68511" y="3579919"/>
            <a:ext cx="9006637" cy="3660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عنصر نائب للصورة 2"/>
          <p:cNvSpPr>
            <a:spLocks noGrp="1"/>
          </p:cNvSpPr>
          <p:nvPr>
            <p:ph type="pic" idx="1"/>
          </p:nvPr>
        </p:nvSpPr>
        <p:spPr>
          <a:xfrm>
            <a:off x="68309" y="50007"/>
            <a:ext cx="9001873" cy="3436144"/>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ar-SA"/>
              <a:t>انقر فوق الرمز لإضافة صورة</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B653013A-9975-4AEF-BDC7-14ED58BE4C1E}" type="datetimeFigureOut">
              <a:rPr lang="en-US" smtClean="0"/>
              <a:pPr/>
              <a:t>11/10/2021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1AF11C5E-1CBB-40C4-9FBD-154F1406AA3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05981"/>
            <a:ext cx="2011680" cy="4388644"/>
          </a:xfrm>
        </p:spPr>
        <p:txBody>
          <a:bodyPr vert="eaVert"/>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914400" y="205980"/>
            <a:ext cx="5562600" cy="4388644"/>
          </a:xfrm>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B653013A-9975-4AEF-BDC7-14ED58BE4C1E}" type="datetimeFigureOut">
              <a:rPr lang="en-US" smtClean="0"/>
              <a:pPr/>
              <a:t>11/10/2021</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1AF11C5E-1CBB-40C4-9FBD-154F1406AA3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11/10/2021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مستطيل 8"/>
          <p:cNvSpPr/>
          <p:nvPr/>
        </p:nvSpPr>
        <p:spPr>
          <a:xfrm>
            <a:off x="0" y="0"/>
            <a:ext cx="9144000" cy="51435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مستطيل مستدير الزوايا 7"/>
          <p:cNvSpPr/>
          <p:nvPr/>
        </p:nvSpPr>
        <p:spPr>
          <a:xfrm>
            <a:off x="64008" y="52316"/>
            <a:ext cx="9013372" cy="5020056"/>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عنصر نائب للعنوان 21"/>
          <p:cNvSpPr>
            <a:spLocks noGrp="1"/>
          </p:cNvSpPr>
          <p:nvPr>
            <p:ph type="title"/>
          </p:nvPr>
        </p:nvSpPr>
        <p:spPr>
          <a:xfrm>
            <a:off x="914400" y="205979"/>
            <a:ext cx="7772400" cy="857250"/>
          </a:xfrm>
          <a:prstGeom prst="rect">
            <a:avLst/>
          </a:prstGeom>
        </p:spPr>
        <p:txBody>
          <a:bodyPr bIns="91440" anchor="b" anchorCtr="0">
            <a:normAutofit/>
          </a:bodyPr>
          <a:lstStyle/>
          <a:p>
            <a:r>
              <a:rPr kumimoji="0" lang="ar-SA"/>
              <a:t>انقر لتحرير نمط العنوان الرئيسي</a:t>
            </a:r>
            <a:endParaRPr kumimoji="0" lang="en-US"/>
          </a:p>
        </p:txBody>
      </p:sp>
      <p:sp>
        <p:nvSpPr>
          <p:cNvPr id="13" name="عنصر نائب للنص 12"/>
          <p:cNvSpPr>
            <a:spLocks noGrp="1"/>
          </p:cNvSpPr>
          <p:nvPr>
            <p:ph type="body" idx="1"/>
          </p:nvPr>
        </p:nvSpPr>
        <p:spPr>
          <a:xfrm>
            <a:off x="914400" y="1085850"/>
            <a:ext cx="7772400" cy="3429000"/>
          </a:xfrm>
          <a:prstGeom prst="rect">
            <a:avLst/>
          </a:prstGeom>
        </p:spPr>
        <p:txBody>
          <a:bodyPr>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4" name="عنصر نائب للتاريخ 13"/>
          <p:cNvSpPr>
            <a:spLocks noGrp="1"/>
          </p:cNvSpPr>
          <p:nvPr>
            <p:ph type="dt" sz="half" idx="2"/>
          </p:nvPr>
        </p:nvSpPr>
        <p:spPr>
          <a:xfrm>
            <a:off x="6172200" y="4643437"/>
            <a:ext cx="2476500" cy="357188"/>
          </a:xfrm>
          <a:prstGeom prst="rect">
            <a:avLst/>
          </a:prstGeom>
        </p:spPr>
        <p:txBody>
          <a:bodyPr anchor="ctr" anchorCtr="0"/>
          <a:lstStyle>
            <a:lvl1pPr algn="r" eaLnBrk="1" latinLnBrk="0" hangingPunct="1">
              <a:defRPr kumimoji="0" sz="1400">
                <a:solidFill>
                  <a:schemeClr val="tx2"/>
                </a:solidFill>
              </a:defRPr>
            </a:lvl1pPr>
          </a:lstStyle>
          <a:p>
            <a:fld id="{B653013A-9975-4AEF-BDC7-14ED58BE4C1E}" type="datetimeFigureOut">
              <a:rPr lang="en-US" smtClean="0"/>
              <a:pPr/>
              <a:t>11/10/2021</a:t>
            </a:fld>
            <a:endParaRPr lang="en-US"/>
          </a:p>
        </p:txBody>
      </p:sp>
      <p:sp>
        <p:nvSpPr>
          <p:cNvPr id="3" name="عنصر نائب للتذييل 2"/>
          <p:cNvSpPr>
            <a:spLocks noGrp="1"/>
          </p:cNvSpPr>
          <p:nvPr>
            <p:ph type="ftr" sz="quarter" idx="3"/>
          </p:nvPr>
        </p:nvSpPr>
        <p:spPr>
          <a:xfrm>
            <a:off x="914400" y="4629150"/>
            <a:ext cx="3962400" cy="3429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عنصر نائب لرقم الشريحة 22"/>
          <p:cNvSpPr>
            <a:spLocks noGrp="1"/>
          </p:cNvSpPr>
          <p:nvPr>
            <p:ph type="sldNum" sz="quarter" idx="4"/>
          </p:nvPr>
        </p:nvSpPr>
        <p:spPr>
          <a:xfrm>
            <a:off x="146304" y="4657725"/>
            <a:ext cx="457200" cy="3429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1AF11C5E-1CBB-40C4-9FBD-154F1406AA3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274320" indent="-274320" algn="r" rtl="1"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r" rtl="1"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r" rtl="1"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r" rtl="1"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r" rtl="1"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r" rtl="1"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r" rtl="1"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r" rtl="1"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647700" cy="4267200"/>
          </a:xfrm>
          <a:custGeom>
            <a:avLst/>
            <a:gdLst/>
            <a:ahLst/>
            <a:cxnLst/>
            <a:rect l="l" t="t" r="r" b="b"/>
            <a:pathLst>
              <a:path w="647700" h="4267200">
                <a:moveTo>
                  <a:pt x="647700" y="0"/>
                </a:moveTo>
                <a:lnTo>
                  <a:pt x="25907" y="0"/>
                </a:lnTo>
                <a:lnTo>
                  <a:pt x="0" y="253"/>
                </a:lnTo>
                <a:lnTo>
                  <a:pt x="0" y="4267200"/>
                </a:lnTo>
                <a:lnTo>
                  <a:pt x="647700" y="6603"/>
                </a:lnTo>
                <a:lnTo>
                  <a:pt x="647700" y="0"/>
                </a:lnTo>
                <a:close/>
              </a:path>
            </a:pathLst>
          </a:custGeom>
          <a:solidFill>
            <a:srgbClr val="5FCAEE">
              <a:alpha val="70195"/>
            </a:srgbClr>
          </a:solidFill>
        </p:spPr>
        <p:txBody>
          <a:bodyPr wrap="square" lIns="0" tIns="0" rIns="0" bIns="0" rtlCol="0"/>
          <a:lstStyle/>
          <a:p>
            <a:endParaRPr/>
          </a:p>
        </p:txBody>
      </p:sp>
      <p:sp>
        <p:nvSpPr>
          <p:cNvPr id="3" name="object 3"/>
          <p:cNvSpPr/>
          <p:nvPr/>
        </p:nvSpPr>
        <p:spPr>
          <a:xfrm>
            <a:off x="7028688" y="0"/>
            <a:ext cx="914400" cy="5143500"/>
          </a:xfrm>
          <a:custGeom>
            <a:avLst/>
            <a:gdLst/>
            <a:ahLst/>
            <a:cxnLst/>
            <a:rect l="l" t="t" r="r" b="b"/>
            <a:pathLst>
              <a:path w="914400" h="5143500">
                <a:moveTo>
                  <a:pt x="0" y="0"/>
                </a:moveTo>
                <a:lnTo>
                  <a:pt x="914400" y="5143499"/>
                </a:lnTo>
              </a:path>
            </a:pathLst>
          </a:custGeom>
          <a:ln w="9144">
            <a:solidFill>
              <a:srgbClr val="5FCAEE"/>
            </a:solidFill>
          </a:ln>
        </p:spPr>
        <p:txBody>
          <a:bodyPr wrap="square" lIns="0" tIns="0" rIns="0" bIns="0" rtlCol="0"/>
          <a:lstStyle/>
          <a:p>
            <a:endParaRPr/>
          </a:p>
        </p:txBody>
      </p:sp>
      <p:sp>
        <p:nvSpPr>
          <p:cNvPr id="4" name="object 4"/>
          <p:cNvSpPr/>
          <p:nvPr/>
        </p:nvSpPr>
        <p:spPr>
          <a:xfrm>
            <a:off x="5568698" y="2761488"/>
            <a:ext cx="3573145" cy="2382520"/>
          </a:xfrm>
          <a:custGeom>
            <a:avLst/>
            <a:gdLst/>
            <a:ahLst/>
            <a:cxnLst/>
            <a:rect l="l" t="t" r="r" b="b"/>
            <a:pathLst>
              <a:path w="3573145" h="2382520">
                <a:moveTo>
                  <a:pt x="3572636" y="0"/>
                </a:moveTo>
                <a:lnTo>
                  <a:pt x="0" y="2382439"/>
                </a:lnTo>
              </a:path>
            </a:pathLst>
          </a:custGeom>
          <a:ln w="9144">
            <a:solidFill>
              <a:srgbClr val="5FCAEE"/>
            </a:solidFill>
          </a:ln>
        </p:spPr>
        <p:txBody>
          <a:bodyPr wrap="square" lIns="0" tIns="0" rIns="0" bIns="0" rtlCol="0"/>
          <a:lstStyle/>
          <a:p>
            <a:endParaRPr/>
          </a:p>
        </p:txBody>
      </p:sp>
      <p:sp>
        <p:nvSpPr>
          <p:cNvPr id="5" name="object 5"/>
          <p:cNvSpPr/>
          <p:nvPr/>
        </p:nvSpPr>
        <p:spPr>
          <a:xfrm>
            <a:off x="6885432" y="0"/>
            <a:ext cx="2255520" cy="5143500"/>
          </a:xfrm>
          <a:custGeom>
            <a:avLst/>
            <a:gdLst/>
            <a:ahLst/>
            <a:cxnLst/>
            <a:rect l="l" t="t" r="r" b="b"/>
            <a:pathLst>
              <a:path w="2255520" h="5143500">
                <a:moveTo>
                  <a:pt x="2255519" y="0"/>
                </a:moveTo>
                <a:lnTo>
                  <a:pt x="1532343" y="0"/>
                </a:lnTo>
                <a:lnTo>
                  <a:pt x="0" y="5143497"/>
                </a:lnTo>
                <a:lnTo>
                  <a:pt x="2255519" y="5143497"/>
                </a:lnTo>
                <a:lnTo>
                  <a:pt x="2255519" y="0"/>
                </a:lnTo>
                <a:close/>
              </a:path>
            </a:pathLst>
          </a:custGeom>
          <a:solidFill>
            <a:srgbClr val="5FCAEE">
              <a:alpha val="36077"/>
            </a:srgbClr>
          </a:solidFill>
        </p:spPr>
        <p:txBody>
          <a:bodyPr wrap="square" lIns="0" tIns="0" rIns="0" bIns="0" rtlCol="0"/>
          <a:lstStyle/>
          <a:p>
            <a:endParaRPr/>
          </a:p>
        </p:txBody>
      </p:sp>
      <p:sp>
        <p:nvSpPr>
          <p:cNvPr id="6" name="object 6"/>
          <p:cNvSpPr/>
          <p:nvPr/>
        </p:nvSpPr>
        <p:spPr>
          <a:xfrm>
            <a:off x="7203497" y="0"/>
            <a:ext cx="1940560" cy="5143500"/>
          </a:xfrm>
          <a:custGeom>
            <a:avLst/>
            <a:gdLst/>
            <a:ahLst/>
            <a:cxnLst/>
            <a:rect l="l" t="t" r="r" b="b"/>
            <a:pathLst>
              <a:path w="1940559" h="5143500">
                <a:moveTo>
                  <a:pt x="1940501" y="0"/>
                </a:moveTo>
                <a:lnTo>
                  <a:pt x="0" y="0"/>
                </a:lnTo>
                <a:lnTo>
                  <a:pt x="906086" y="5143497"/>
                </a:lnTo>
                <a:lnTo>
                  <a:pt x="1940501" y="5143497"/>
                </a:lnTo>
                <a:lnTo>
                  <a:pt x="1940501" y="0"/>
                </a:lnTo>
                <a:close/>
              </a:path>
            </a:pathLst>
          </a:custGeom>
          <a:solidFill>
            <a:srgbClr val="5FCAEE">
              <a:alpha val="19999"/>
            </a:srgbClr>
          </a:solidFill>
        </p:spPr>
        <p:txBody>
          <a:bodyPr wrap="square" lIns="0" tIns="0" rIns="0" bIns="0" rtlCol="0"/>
          <a:lstStyle/>
          <a:p>
            <a:endParaRPr/>
          </a:p>
        </p:txBody>
      </p:sp>
      <p:sp>
        <p:nvSpPr>
          <p:cNvPr id="7" name="object 7"/>
          <p:cNvSpPr/>
          <p:nvPr/>
        </p:nvSpPr>
        <p:spPr>
          <a:xfrm>
            <a:off x="6699504" y="2286000"/>
            <a:ext cx="2444750" cy="2857500"/>
          </a:xfrm>
          <a:custGeom>
            <a:avLst/>
            <a:gdLst/>
            <a:ahLst/>
            <a:cxnLst/>
            <a:rect l="l" t="t" r="r" b="b"/>
            <a:pathLst>
              <a:path w="2444750" h="2857500">
                <a:moveTo>
                  <a:pt x="2444496" y="0"/>
                </a:moveTo>
                <a:lnTo>
                  <a:pt x="0" y="2857499"/>
                </a:lnTo>
                <a:lnTo>
                  <a:pt x="2444496" y="2857499"/>
                </a:lnTo>
                <a:lnTo>
                  <a:pt x="2444496" y="0"/>
                </a:lnTo>
                <a:close/>
              </a:path>
            </a:pathLst>
          </a:custGeom>
          <a:solidFill>
            <a:srgbClr val="17AFE3">
              <a:alpha val="65881"/>
            </a:srgbClr>
          </a:solidFill>
        </p:spPr>
        <p:txBody>
          <a:bodyPr wrap="square" lIns="0" tIns="0" rIns="0" bIns="0" rtlCol="0"/>
          <a:lstStyle/>
          <a:p>
            <a:endParaRPr/>
          </a:p>
        </p:txBody>
      </p:sp>
      <p:sp>
        <p:nvSpPr>
          <p:cNvPr id="8" name="object 8"/>
          <p:cNvSpPr/>
          <p:nvPr/>
        </p:nvSpPr>
        <p:spPr>
          <a:xfrm>
            <a:off x="7003452" y="0"/>
            <a:ext cx="2138045" cy="5143500"/>
          </a:xfrm>
          <a:custGeom>
            <a:avLst/>
            <a:gdLst/>
            <a:ahLst/>
            <a:cxnLst/>
            <a:rect l="l" t="t" r="r" b="b"/>
            <a:pathLst>
              <a:path w="2138045" h="5143500">
                <a:moveTo>
                  <a:pt x="2137503" y="0"/>
                </a:moveTo>
                <a:lnTo>
                  <a:pt x="0" y="0"/>
                </a:lnTo>
                <a:lnTo>
                  <a:pt x="1849974" y="5143497"/>
                </a:lnTo>
                <a:lnTo>
                  <a:pt x="2137503" y="5143497"/>
                </a:lnTo>
                <a:lnTo>
                  <a:pt x="2137503" y="0"/>
                </a:lnTo>
                <a:close/>
              </a:path>
            </a:pathLst>
          </a:custGeom>
          <a:solidFill>
            <a:srgbClr val="17AFE3">
              <a:alpha val="50195"/>
            </a:srgbClr>
          </a:solidFill>
        </p:spPr>
        <p:txBody>
          <a:bodyPr wrap="square" lIns="0" tIns="0" rIns="0" bIns="0" rtlCol="0"/>
          <a:lstStyle/>
          <a:p>
            <a:endParaRPr/>
          </a:p>
        </p:txBody>
      </p:sp>
      <p:sp>
        <p:nvSpPr>
          <p:cNvPr id="9" name="object 9"/>
          <p:cNvSpPr/>
          <p:nvPr/>
        </p:nvSpPr>
        <p:spPr>
          <a:xfrm>
            <a:off x="8174740" y="0"/>
            <a:ext cx="966469" cy="5143500"/>
          </a:xfrm>
          <a:custGeom>
            <a:avLst/>
            <a:gdLst/>
            <a:ahLst/>
            <a:cxnLst/>
            <a:rect l="l" t="t" r="r" b="b"/>
            <a:pathLst>
              <a:path w="966470" h="5143500">
                <a:moveTo>
                  <a:pt x="966215" y="0"/>
                </a:moveTo>
                <a:lnTo>
                  <a:pt x="762873" y="0"/>
                </a:lnTo>
                <a:lnTo>
                  <a:pt x="0" y="5143497"/>
                </a:lnTo>
                <a:lnTo>
                  <a:pt x="966215" y="5143497"/>
                </a:lnTo>
                <a:lnTo>
                  <a:pt x="966215" y="0"/>
                </a:lnTo>
                <a:close/>
              </a:path>
            </a:pathLst>
          </a:custGeom>
          <a:solidFill>
            <a:srgbClr val="2D83C3">
              <a:alpha val="70195"/>
            </a:srgbClr>
          </a:solidFill>
        </p:spPr>
        <p:txBody>
          <a:bodyPr wrap="square" lIns="0" tIns="0" rIns="0" bIns="0" rtlCol="0"/>
          <a:lstStyle/>
          <a:p>
            <a:endParaRPr/>
          </a:p>
        </p:txBody>
      </p:sp>
      <p:sp>
        <p:nvSpPr>
          <p:cNvPr id="10" name="object 10"/>
          <p:cNvSpPr/>
          <p:nvPr/>
        </p:nvSpPr>
        <p:spPr>
          <a:xfrm>
            <a:off x="8204680" y="0"/>
            <a:ext cx="936625" cy="5143500"/>
          </a:xfrm>
          <a:custGeom>
            <a:avLst/>
            <a:gdLst/>
            <a:ahLst/>
            <a:cxnLst/>
            <a:rect l="l" t="t" r="r" b="b"/>
            <a:pathLst>
              <a:path w="936625" h="5143500">
                <a:moveTo>
                  <a:pt x="936275" y="0"/>
                </a:moveTo>
                <a:lnTo>
                  <a:pt x="0" y="0"/>
                </a:lnTo>
                <a:lnTo>
                  <a:pt x="830991" y="5143497"/>
                </a:lnTo>
                <a:lnTo>
                  <a:pt x="936275" y="5143497"/>
                </a:lnTo>
                <a:lnTo>
                  <a:pt x="936275" y="0"/>
                </a:lnTo>
                <a:close/>
              </a:path>
            </a:pathLst>
          </a:custGeom>
          <a:solidFill>
            <a:srgbClr val="226192">
              <a:alpha val="79998"/>
            </a:srgbClr>
          </a:solidFill>
        </p:spPr>
        <p:txBody>
          <a:bodyPr wrap="square" lIns="0" tIns="0" rIns="0" bIns="0" rtlCol="0"/>
          <a:lstStyle/>
          <a:p>
            <a:endParaRPr/>
          </a:p>
        </p:txBody>
      </p:sp>
      <p:sp>
        <p:nvSpPr>
          <p:cNvPr id="11" name="object 11"/>
          <p:cNvSpPr/>
          <p:nvPr/>
        </p:nvSpPr>
        <p:spPr>
          <a:xfrm>
            <a:off x="7778495" y="2692908"/>
            <a:ext cx="1362710" cy="2451100"/>
          </a:xfrm>
          <a:custGeom>
            <a:avLst/>
            <a:gdLst/>
            <a:ahLst/>
            <a:cxnLst/>
            <a:rect l="l" t="t" r="r" b="b"/>
            <a:pathLst>
              <a:path w="1362709" h="2451100">
                <a:moveTo>
                  <a:pt x="1362455" y="0"/>
                </a:moveTo>
                <a:lnTo>
                  <a:pt x="0" y="2450592"/>
                </a:lnTo>
                <a:lnTo>
                  <a:pt x="1362455" y="2450592"/>
                </a:lnTo>
                <a:lnTo>
                  <a:pt x="1362455" y="0"/>
                </a:lnTo>
                <a:close/>
              </a:path>
            </a:pathLst>
          </a:custGeom>
          <a:solidFill>
            <a:srgbClr val="17AFE3">
              <a:alpha val="65881"/>
            </a:srgbClr>
          </a:solidFill>
        </p:spPr>
        <p:txBody>
          <a:bodyPr wrap="square" lIns="0" tIns="0" rIns="0" bIns="0" rtlCol="0"/>
          <a:lstStyle/>
          <a:p>
            <a:endParaRPr/>
          </a:p>
        </p:txBody>
      </p:sp>
      <p:sp>
        <p:nvSpPr>
          <p:cNvPr id="12" name="object 12"/>
          <p:cNvSpPr txBox="1"/>
          <p:nvPr/>
        </p:nvSpPr>
        <p:spPr>
          <a:xfrm>
            <a:off x="857224" y="1428742"/>
            <a:ext cx="4191000" cy="668773"/>
          </a:xfrm>
          <a:prstGeom prst="rect">
            <a:avLst/>
          </a:prstGeom>
          <a:solidFill>
            <a:srgbClr val="CFDADF"/>
          </a:solidFill>
        </p:spPr>
        <p:txBody>
          <a:bodyPr vert="horz" wrap="square" lIns="0" tIns="78105" rIns="0" bIns="0" rtlCol="0">
            <a:spAutoFit/>
          </a:bodyPr>
          <a:lstStyle/>
          <a:p>
            <a:pPr algn="ctr" rtl="1">
              <a:lnSpc>
                <a:spcPts val="4585"/>
              </a:lnSpc>
              <a:spcBef>
                <a:spcPts val="615"/>
              </a:spcBef>
            </a:pPr>
            <a:r>
              <a:rPr lang="en-US" sz="4400" b="1" spc="-5" dirty="0">
                <a:solidFill>
                  <a:srgbClr val="001F5F"/>
                </a:solidFill>
                <a:latin typeface="Trebuchet MS"/>
                <a:cs typeface="Trebuchet MS"/>
              </a:rPr>
              <a:t>Allergic Rhinitis </a:t>
            </a:r>
            <a:endParaRPr sz="4400" b="1" spc="-5">
              <a:solidFill>
                <a:srgbClr val="001F5F"/>
              </a:solidFill>
              <a:latin typeface="Trebuchet MS"/>
              <a:cs typeface="Trebuchet MS"/>
            </a:endParaRPr>
          </a:p>
        </p:txBody>
      </p:sp>
      <p:sp>
        <p:nvSpPr>
          <p:cNvPr id="13" name="object 13"/>
          <p:cNvSpPr txBox="1"/>
          <p:nvPr/>
        </p:nvSpPr>
        <p:spPr>
          <a:xfrm>
            <a:off x="642910" y="2688982"/>
            <a:ext cx="4892678" cy="1059264"/>
          </a:xfrm>
          <a:prstGeom prst="rect">
            <a:avLst/>
          </a:prstGeom>
        </p:spPr>
        <p:txBody>
          <a:bodyPr vert="horz" wrap="square" lIns="0" tIns="129540" rIns="0" bIns="0" rtlCol="0">
            <a:spAutoFit/>
          </a:bodyPr>
          <a:lstStyle/>
          <a:p>
            <a:pPr marR="6350" algn="ctr">
              <a:lnSpc>
                <a:spcPct val="100000"/>
              </a:lnSpc>
              <a:spcBef>
                <a:spcPts val="520"/>
              </a:spcBef>
            </a:pPr>
            <a:r>
              <a:rPr lang="en-US" sz="1600" dirty="0">
                <a:solidFill>
                  <a:schemeClr val="accent2">
                    <a:lumMod val="60000"/>
                    <a:lumOff val="40000"/>
                  </a:schemeClr>
                </a:solidFill>
                <a:effectLst>
                  <a:outerShdw blurRad="38100" dist="38100" dir="2700000" algn="tl">
                    <a:srgbClr val="000000">
                      <a:alpha val="43137"/>
                    </a:srgbClr>
                  </a:outerShdw>
                </a:effectLst>
                <a:latin typeface="Trebuchet MS"/>
                <a:cs typeface="Trebuchet MS"/>
              </a:rPr>
              <a:t>Dr. </a:t>
            </a:r>
            <a:r>
              <a:rPr lang="en-US" sz="1600">
                <a:solidFill>
                  <a:schemeClr val="accent2">
                    <a:lumMod val="60000"/>
                    <a:lumOff val="40000"/>
                  </a:schemeClr>
                </a:solidFill>
                <a:effectLst>
                  <a:outerShdw blurRad="38100" dist="38100" dir="2700000" algn="tl">
                    <a:srgbClr val="000000">
                      <a:alpha val="43137"/>
                    </a:srgbClr>
                  </a:outerShdw>
                </a:effectLst>
                <a:latin typeface="Trebuchet MS"/>
                <a:cs typeface="Trebuchet MS"/>
              </a:rPr>
              <a:t>Baeth Al-Rawashdeh</a:t>
            </a:r>
            <a:endParaRPr lang="en-US" dirty="0">
              <a:latin typeface="Trebuchet MS"/>
              <a:cs typeface="Trebuchet MS"/>
            </a:endParaRPr>
          </a:p>
          <a:p>
            <a:pPr marR="6350" algn="ctr">
              <a:lnSpc>
                <a:spcPct val="100000"/>
              </a:lnSpc>
              <a:spcBef>
                <a:spcPts val="520"/>
              </a:spcBef>
            </a:pPr>
            <a:endParaRPr lang="en-US" dirty="0">
              <a:latin typeface="Trebuchet MS"/>
              <a:cs typeface="Trebuchet MS"/>
            </a:endParaRPr>
          </a:p>
          <a:p>
            <a:pPr marR="6350" algn="ctr">
              <a:lnSpc>
                <a:spcPct val="100000"/>
              </a:lnSpc>
              <a:spcBef>
                <a:spcPts val="520"/>
              </a:spcBef>
            </a:pPr>
            <a:endParaRPr dirty="0">
              <a:latin typeface="Trebuchet MS"/>
              <a:cs typeface="Trebuchet MS"/>
            </a:endParaRPr>
          </a:p>
        </p:txBody>
      </p:sp>
      <p:sp>
        <p:nvSpPr>
          <p:cNvPr id="14" name="object 14"/>
          <p:cNvSpPr/>
          <p:nvPr/>
        </p:nvSpPr>
        <p:spPr>
          <a:xfrm>
            <a:off x="5562603" y="-18"/>
            <a:ext cx="3581399" cy="352044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900939" y="1836802"/>
            <a:ext cx="2008631" cy="212255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000628" y="714362"/>
            <a:ext cx="3815711" cy="3929090"/>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428596" y="285734"/>
            <a:ext cx="3878276" cy="628377"/>
          </a:xfrm>
          <a:prstGeom prst="rect">
            <a:avLst/>
          </a:prstGeom>
        </p:spPr>
        <p:txBody>
          <a:bodyPr vert="horz" wrap="square" lIns="0" tIns="12700" rIns="0" bIns="0" rtlCol="0">
            <a:spAutoFit/>
          </a:bodyPr>
          <a:lstStyle/>
          <a:p>
            <a:pPr marL="12700">
              <a:lnSpc>
                <a:spcPct val="100000"/>
              </a:lnSpc>
              <a:spcBef>
                <a:spcPts val="100"/>
              </a:spcBef>
            </a:pPr>
            <a:r>
              <a:rPr dirty="0"/>
              <a:t>OUTLINE</a:t>
            </a:r>
          </a:p>
        </p:txBody>
      </p:sp>
      <p:sp>
        <p:nvSpPr>
          <p:cNvPr id="6" name="Content Placeholder 2"/>
          <p:cNvSpPr>
            <a:spLocks noGrp="1"/>
          </p:cNvSpPr>
          <p:nvPr>
            <p:ph sz="quarter" idx="1"/>
          </p:nvPr>
        </p:nvSpPr>
        <p:spPr>
          <a:xfrm>
            <a:off x="357158" y="1085850"/>
            <a:ext cx="4357718" cy="3429000"/>
          </a:xfrm>
        </p:spPr>
        <p:txBody>
          <a:bodyPr>
            <a:normAutofit fontScale="92500" lnSpcReduction="20000"/>
          </a:bodyPr>
          <a:lstStyle/>
          <a:p>
            <a:pPr algn="l" rtl="0"/>
            <a:r>
              <a:rPr lang="en-US" b="1" dirty="0">
                <a:effectLst>
                  <a:outerShdw blurRad="38100" dist="38100" dir="2700000" algn="tl">
                    <a:srgbClr val="000000">
                      <a:alpha val="43137"/>
                    </a:srgbClr>
                  </a:outerShdw>
                </a:effectLst>
              </a:rPr>
              <a:t>Definition.</a:t>
            </a:r>
          </a:p>
          <a:p>
            <a:pPr algn="l" rtl="0"/>
            <a:r>
              <a:rPr lang="en-US" b="1" dirty="0">
                <a:effectLst>
                  <a:outerShdw blurRad="38100" dist="38100" dir="2700000" algn="tl">
                    <a:srgbClr val="000000">
                      <a:alpha val="43137"/>
                    </a:srgbClr>
                  </a:outerShdw>
                </a:effectLst>
              </a:rPr>
              <a:t>Classification of allergic rhinitis</a:t>
            </a:r>
          </a:p>
          <a:p>
            <a:pPr algn="l" rtl="0"/>
            <a:r>
              <a:rPr lang="en-US" b="1" dirty="0">
                <a:effectLst>
                  <a:outerShdw blurRad="38100" dist="38100" dir="2700000" algn="tl">
                    <a:srgbClr val="000000">
                      <a:alpha val="43137"/>
                    </a:srgbClr>
                  </a:outerShdw>
                </a:effectLst>
              </a:rPr>
              <a:t>Epidemiology.</a:t>
            </a:r>
          </a:p>
          <a:p>
            <a:pPr algn="l" rtl="0"/>
            <a:r>
              <a:rPr lang="en-US" b="1" dirty="0">
                <a:effectLst>
                  <a:outerShdw blurRad="38100" dist="38100" dir="2700000" algn="tl">
                    <a:srgbClr val="000000">
                      <a:alpha val="43137"/>
                    </a:srgbClr>
                  </a:outerShdw>
                </a:effectLst>
              </a:rPr>
              <a:t>Risk factors</a:t>
            </a:r>
          </a:p>
          <a:p>
            <a:pPr algn="l" rtl="0"/>
            <a:r>
              <a:rPr lang="en-US" b="1" dirty="0" err="1">
                <a:effectLst>
                  <a:outerShdw blurRad="38100" dist="38100" dir="2700000" algn="tl">
                    <a:srgbClr val="000000">
                      <a:alpha val="43137"/>
                    </a:srgbClr>
                  </a:outerShdw>
                </a:effectLst>
              </a:rPr>
              <a:t>Pathophysiology</a:t>
            </a:r>
            <a:endParaRPr lang="en-US" b="1" dirty="0">
              <a:effectLst>
                <a:outerShdw blurRad="38100" dist="38100" dir="2700000" algn="tl">
                  <a:srgbClr val="000000">
                    <a:alpha val="43137"/>
                  </a:srgbClr>
                </a:outerShdw>
              </a:effectLst>
            </a:endParaRPr>
          </a:p>
          <a:p>
            <a:pPr algn="l" rtl="0"/>
            <a:r>
              <a:rPr lang="en-US" b="1" dirty="0">
                <a:effectLst>
                  <a:outerShdw blurRad="38100" dist="38100" dir="2700000" algn="tl">
                    <a:srgbClr val="000000">
                      <a:alpha val="43137"/>
                    </a:srgbClr>
                  </a:outerShdw>
                </a:effectLst>
              </a:rPr>
              <a:t>Diagnosis</a:t>
            </a:r>
          </a:p>
          <a:p>
            <a:pPr algn="l" rtl="0"/>
            <a:r>
              <a:rPr lang="en-US" b="1" dirty="0">
                <a:effectLst>
                  <a:outerShdw blurRad="38100" dist="38100" dir="2700000" algn="tl">
                    <a:srgbClr val="000000">
                      <a:alpha val="43137"/>
                    </a:srgbClr>
                  </a:outerShdw>
                </a:effectLst>
              </a:rPr>
              <a:t>Investigation</a:t>
            </a:r>
          </a:p>
          <a:p>
            <a:pPr algn="l" rtl="0"/>
            <a:r>
              <a:rPr lang="en-US" b="1" dirty="0">
                <a:effectLst>
                  <a:outerShdw blurRad="38100" dist="38100" dir="2700000" algn="tl">
                    <a:srgbClr val="000000">
                      <a:alpha val="43137"/>
                    </a:srgbClr>
                  </a:outerShdw>
                </a:effectLst>
              </a:rPr>
              <a:t>Treatment.</a:t>
            </a:r>
          </a:p>
          <a:p>
            <a:pPr algn="l" rtl="0"/>
            <a:endParaRPr lang="en-US" dirty="0"/>
          </a:p>
          <a:p>
            <a:pPr algn="l" rtl="0"/>
            <a:endParaRPr lang="en-US" dirty="0"/>
          </a:p>
          <a:p>
            <a:pPr algn="l" rtl="0"/>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dirty="0"/>
              <a:t>Introduction </a:t>
            </a:r>
            <a:endParaRPr lang="ar-JO" dirty="0"/>
          </a:p>
        </p:txBody>
      </p:sp>
      <p:sp>
        <p:nvSpPr>
          <p:cNvPr id="3" name="عنصر نائب للمحتوى 2"/>
          <p:cNvSpPr>
            <a:spLocks noGrp="1"/>
          </p:cNvSpPr>
          <p:nvPr>
            <p:ph sz="quarter" idx="1"/>
          </p:nvPr>
        </p:nvSpPr>
        <p:spPr>
          <a:xfrm>
            <a:off x="642910" y="1142990"/>
            <a:ext cx="7772400" cy="3429000"/>
          </a:xfrm>
        </p:spPr>
        <p:txBody>
          <a:bodyPr/>
          <a:lstStyle/>
          <a:p>
            <a:pPr algn="l" rtl="0"/>
            <a:r>
              <a:rPr lang="en-US" b="1" u="sng" dirty="0"/>
              <a:t>Rhinitis</a:t>
            </a:r>
            <a:r>
              <a:rPr lang="en-US" dirty="0"/>
              <a:t> is broadly defined as inflammation of the nasal mucosa.</a:t>
            </a:r>
          </a:p>
          <a:p>
            <a:pPr algn="l" rtl="0"/>
            <a:r>
              <a:rPr lang="en-US" dirty="0"/>
              <a:t> It is a common disorder that affects up to 40% of the population .</a:t>
            </a:r>
          </a:p>
          <a:p>
            <a:pPr algn="l" rtl="0"/>
            <a:r>
              <a:rPr lang="en-US" dirty="0"/>
              <a:t> Allergic rhinitis is the most common type of chronic rhinitis, affecting 10–20% of the population</a:t>
            </a:r>
            <a:endParaRPr lang="ar-JO"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sz="quarter" idx="1"/>
          </p:nvPr>
        </p:nvSpPr>
        <p:spPr/>
        <p:txBody>
          <a:bodyPr/>
          <a:lstStyle/>
          <a:p>
            <a:endParaRPr lang="ar-JO"/>
          </a:p>
        </p:txBody>
      </p:sp>
      <p:pic>
        <p:nvPicPr>
          <p:cNvPr id="268290" name="Picture 2" descr="ÙØªÙØ¬Ø© Ø¨Ø­Ø« Ø§ÙØµÙØ± Ø¹Ù âªEtiological classification of rhinitisâ¬â"/>
          <p:cNvPicPr>
            <a:picLocks noChangeAspect="1" noChangeArrowheads="1"/>
          </p:cNvPicPr>
          <p:nvPr/>
        </p:nvPicPr>
        <p:blipFill>
          <a:blip r:embed="rId2"/>
          <a:srcRect/>
          <a:stretch>
            <a:fillRect/>
          </a:stretch>
        </p:blipFill>
        <p:spPr bwMode="auto">
          <a:xfrm>
            <a:off x="857224" y="357172"/>
            <a:ext cx="7500990" cy="4205304"/>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28600"/>
            <a:ext cx="8229600" cy="857250"/>
          </a:xfrm>
        </p:spPr>
        <p:txBody>
          <a:bodyPr vert="horz" lIns="91440" tIns="45720" rIns="91440" bIns="45720" rtlCol="0" anchor="ctr">
            <a:normAutofit/>
            <a:scene3d>
              <a:camera prst="orthographicFront"/>
              <a:lightRig rig="threePt" dir="t"/>
            </a:scene3d>
            <a:sp3d extrusionH="57150">
              <a:bevelT w="38100" h="38100"/>
            </a:sp3d>
          </a:bodyPr>
          <a:lstStyle/>
          <a:p>
            <a:r>
              <a:rPr lang="en-US" sz="3600" b="1" dirty="0">
                <a:ln>
                  <a:solidFill>
                    <a:schemeClr val="accent1">
                      <a:lumMod val="60000"/>
                      <a:lumOff val="40000"/>
                    </a:schemeClr>
                  </a:solidFill>
                </a:ln>
                <a:solidFill>
                  <a:schemeClr val="accent3">
                    <a:lumMod val="50000"/>
                  </a:schemeClr>
                </a:solidFill>
                <a:effectLst>
                  <a:glow rad="228600">
                    <a:schemeClr val="accent3">
                      <a:lumMod val="60000"/>
                      <a:lumOff val="40000"/>
                      <a:alpha val="40000"/>
                    </a:schemeClr>
                  </a:glow>
                </a:effectLst>
              </a:rPr>
              <a:t>Definition of Allergic Rhinitis</a:t>
            </a:r>
          </a:p>
        </p:txBody>
      </p:sp>
      <p:sp>
        <p:nvSpPr>
          <p:cNvPr id="5" name="Content Placeholder 2"/>
          <p:cNvSpPr>
            <a:spLocks noGrp="1"/>
          </p:cNvSpPr>
          <p:nvPr>
            <p:ph sz="quarter" idx="1"/>
          </p:nvPr>
        </p:nvSpPr>
        <p:spPr>
          <a:xfrm>
            <a:off x="642910" y="1142990"/>
            <a:ext cx="7772400" cy="3429000"/>
          </a:xfrm>
        </p:spPr>
        <p:txBody>
          <a:bodyPr>
            <a:normAutofit/>
          </a:bodyPr>
          <a:lstStyle/>
          <a:p>
            <a:pPr algn="just" rtl="0"/>
            <a:r>
              <a:rPr lang="en-US" dirty="0" err="1"/>
              <a:t>IgE</a:t>
            </a:r>
            <a:r>
              <a:rPr lang="en-US" dirty="0"/>
              <a:t> – mediated immunologic response of nasal mucosa to air-borne allergens.</a:t>
            </a:r>
            <a:endParaRPr lang="ar-JO" dirty="0"/>
          </a:p>
          <a:p>
            <a:pPr algn="just" rtl="0"/>
            <a:endParaRPr lang="en-US" dirty="0">
              <a:solidFill>
                <a:srgbClr val="003300"/>
              </a:solidFill>
            </a:endParaRPr>
          </a:p>
          <a:p>
            <a:pPr algn="just" rtl="0"/>
            <a:r>
              <a:rPr lang="en-US" dirty="0">
                <a:solidFill>
                  <a:srgbClr val="003300"/>
                </a:solidFill>
              </a:rPr>
              <a:t>type I hypersensitivity reaction</a:t>
            </a:r>
          </a:p>
          <a:p>
            <a:pPr algn="just" rtl="0"/>
            <a:r>
              <a:rPr lang="en-US" dirty="0">
                <a:solidFill>
                  <a:srgbClr val="003300"/>
                </a:solidFill>
              </a:rPr>
              <a:t> mast cell–mediated immune reaction, whereby the release of mast cell or </a:t>
            </a:r>
            <a:r>
              <a:rPr lang="en-US" dirty="0" err="1">
                <a:solidFill>
                  <a:srgbClr val="003300"/>
                </a:solidFill>
              </a:rPr>
              <a:t>basophil</a:t>
            </a:r>
            <a:r>
              <a:rPr lang="en-US" dirty="0">
                <a:solidFill>
                  <a:srgbClr val="003300"/>
                </a:solidFill>
              </a:rPr>
              <a:t> mediators creates responses to sensitizing allergens.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sz="quarter" idx="1"/>
          </p:nvPr>
        </p:nvSpPr>
        <p:spPr/>
        <p:txBody>
          <a:bodyPr/>
          <a:lstStyle/>
          <a:p>
            <a:endParaRPr lang="ar-JO"/>
          </a:p>
        </p:txBody>
      </p:sp>
      <p:pic>
        <p:nvPicPr>
          <p:cNvPr id="1026" name="Picture 2" descr="See the source image"/>
          <p:cNvPicPr>
            <a:picLocks noChangeAspect="1" noChangeArrowheads="1"/>
          </p:cNvPicPr>
          <p:nvPr/>
        </p:nvPicPr>
        <p:blipFill>
          <a:blip r:embed="rId3"/>
          <a:srcRect/>
          <a:stretch>
            <a:fillRect/>
          </a:stretch>
        </p:blipFill>
        <p:spPr bwMode="auto">
          <a:xfrm>
            <a:off x="642910" y="428610"/>
            <a:ext cx="8072494" cy="4094163"/>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51435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0000">
              <a:alpha val="50195"/>
            </a:srgbClr>
          </a:solidFill>
        </p:spPr>
        <p:txBody>
          <a:bodyPr wrap="square" lIns="0" tIns="0" rIns="0" bIns="0" rtlCol="0"/>
          <a:lstStyle/>
          <a:p>
            <a:endParaRPr lang="en-US" dirty="0"/>
          </a:p>
          <a:p>
            <a:endParaRPr lang="en-US" dirty="0"/>
          </a:p>
          <a:p>
            <a:r>
              <a:rPr lang="en-US" dirty="0"/>
              <a:t>           </a:t>
            </a:r>
            <a:endParaRPr sz="3200" b="1">
              <a:solidFill>
                <a:schemeClr val="bg1"/>
              </a:solidFill>
              <a:effectLst>
                <a:outerShdw blurRad="38100" dist="38100" dir="2700000" algn="tl">
                  <a:srgbClr val="000000">
                    <a:alpha val="43137"/>
                  </a:srgbClr>
                </a:outerShdw>
              </a:effectLst>
            </a:endParaRPr>
          </a:p>
        </p:txBody>
      </p:sp>
      <p:sp>
        <p:nvSpPr>
          <p:cNvPr id="3" name="object 3"/>
          <p:cNvSpPr/>
          <p:nvPr/>
        </p:nvSpPr>
        <p:spPr>
          <a:xfrm>
            <a:off x="1000100" y="1000114"/>
            <a:ext cx="7153300" cy="3857636"/>
          </a:xfrm>
          <a:prstGeom prst="rect">
            <a:avLst/>
          </a:prstGeom>
          <a:blipFill>
            <a:blip r:embed="rId3" cstate="print"/>
            <a:stretch>
              <a:fillRect/>
            </a:stretch>
          </a:blipFill>
        </p:spPr>
        <p:txBody>
          <a:bodyPr wrap="square" lIns="0" tIns="0" rIns="0" bIns="0" rtlCol="0"/>
          <a:lstStyle/>
          <a:p>
            <a:endParaRPr/>
          </a:p>
        </p:txBody>
      </p:sp>
      <p:sp>
        <p:nvSpPr>
          <p:cNvPr id="4" name="مربع نص 3"/>
          <p:cNvSpPr txBox="1"/>
          <p:nvPr/>
        </p:nvSpPr>
        <p:spPr>
          <a:xfrm>
            <a:off x="1285852" y="214296"/>
            <a:ext cx="5572164" cy="461665"/>
          </a:xfrm>
          <a:prstGeom prst="rect">
            <a:avLst/>
          </a:prstGeom>
          <a:noFill/>
        </p:spPr>
        <p:txBody>
          <a:bodyPr wrap="square" rtlCol="1">
            <a:spAutoFit/>
          </a:bodyPr>
          <a:lstStyle/>
          <a:p>
            <a:r>
              <a:rPr lang="en-US" sz="2400" b="1" dirty="0">
                <a:solidFill>
                  <a:schemeClr val="bg1"/>
                </a:solidFill>
                <a:effectLst>
                  <a:outerShdw blurRad="38100" dist="38100" dir="2700000" algn="tl">
                    <a:srgbClr val="000000">
                      <a:alpha val="43137"/>
                    </a:srgbClr>
                  </a:outerShdw>
                </a:effectLst>
              </a:rPr>
              <a:t>Classification of Allergic Rhinitis</a:t>
            </a:r>
            <a:endParaRPr lang="ar-JO" sz="2400" dirty="0"/>
          </a:p>
        </p:txBody>
      </p:sp>
      <p:sp>
        <p:nvSpPr>
          <p:cNvPr id="251906" name="AutoShape 2" descr="ÙØªÙØ¬Ø© Ø¨Ø­Ø« Ø§ÙØµÙØ± Ø¹Ù âªallergic rhinitis perrenial seasonalâ¬â"/>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JO"/>
          </a:p>
        </p:txBody>
      </p:sp>
      <p:sp>
        <p:nvSpPr>
          <p:cNvPr id="251908" name="AutoShape 4" descr="ÙØªÙØ¬Ø© Ø¨Ø­Ø« Ø§ÙØµÙØ± Ø¹Ù âªallergic rhinitis perrenial seasonalâ¬â"/>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JO"/>
          </a:p>
        </p:txBody>
      </p:sp>
      <p:pic>
        <p:nvPicPr>
          <p:cNvPr id="7" name="صورة 6" descr="herorhinits_800x403.jpg"/>
          <p:cNvPicPr>
            <a:picLocks noChangeAspect="1"/>
          </p:cNvPicPr>
          <p:nvPr/>
        </p:nvPicPr>
        <p:blipFill>
          <a:blip r:embed="rId4"/>
          <a:stretch>
            <a:fillRect/>
          </a:stretch>
        </p:blipFill>
        <p:spPr>
          <a:xfrm>
            <a:off x="1000100" y="3500444"/>
            <a:ext cx="7215238" cy="164305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7158" y="214296"/>
            <a:ext cx="9572660" cy="1120820"/>
          </a:xfrm>
          <a:prstGeom prst="rect">
            <a:avLst/>
          </a:prstGeom>
        </p:spPr>
        <p:txBody>
          <a:bodyPr vert="horz" wrap="square" lIns="0" tIns="12700" rIns="0" bIns="0" rtlCol="0">
            <a:spAutoFit/>
          </a:bodyPr>
          <a:lstStyle/>
          <a:p>
            <a:pPr marL="12700" rtl="0">
              <a:spcBef>
                <a:spcPts val="100"/>
              </a:spcBef>
            </a:pPr>
            <a:r>
              <a:rPr lang="ar-JO" sz="2400" b="1" dirty="0"/>
              <a:t> </a:t>
            </a:r>
            <a:r>
              <a:rPr lang="en-US" sz="2400" b="1" dirty="0"/>
              <a:t>Allergic Rhinitis and its Impact on Asthma</a:t>
            </a:r>
            <a:br>
              <a:rPr lang="en-US" sz="2400" b="1" dirty="0"/>
            </a:br>
            <a:r>
              <a:rPr lang="en-US" sz="2400" b="1" dirty="0"/>
              <a:t>(ARIA ) classification</a:t>
            </a:r>
            <a:br>
              <a:rPr lang="en-US" sz="2400" b="1" dirty="0"/>
            </a:br>
            <a:endParaRPr sz="2400" b="1" spc="-5" dirty="0">
              <a:solidFill>
                <a:srgbClr val="EADEC2"/>
              </a:solidFill>
              <a:latin typeface="Times New Roman"/>
              <a:cs typeface="Times New Roman"/>
            </a:endParaRPr>
          </a:p>
        </p:txBody>
      </p:sp>
      <p:pic>
        <p:nvPicPr>
          <p:cNvPr id="299010" name="Picture 2" descr="ÙØªÙØ¬Ø© Ø¨Ø­Ø« Ø§ÙØµÙØ± Ø¹Ù âªThe Allergic Rhinitis and its Impact on Asthma (ARIA)â¬â"/>
          <p:cNvPicPr>
            <a:picLocks noChangeAspect="1" noChangeArrowheads="1"/>
          </p:cNvPicPr>
          <p:nvPr/>
        </p:nvPicPr>
        <p:blipFill>
          <a:blip r:embed="rId3"/>
          <a:srcRect/>
          <a:stretch>
            <a:fillRect/>
          </a:stretch>
        </p:blipFill>
        <p:spPr bwMode="auto">
          <a:xfrm>
            <a:off x="785786" y="1000114"/>
            <a:ext cx="7596184" cy="388746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00034" y="0"/>
            <a:ext cx="8229600" cy="857250"/>
          </a:xfrm>
        </p:spPr>
        <p:txBody>
          <a:bodyPr vert="horz" lIns="91440" tIns="45720" rIns="91440" bIns="45720" rtlCol="0" anchor="ctr">
            <a:normAutofit fontScale="90000"/>
            <a:scene3d>
              <a:camera prst="orthographicFront"/>
              <a:lightRig rig="threePt" dir="t"/>
            </a:scene3d>
            <a:sp3d extrusionH="57150">
              <a:bevelT w="38100" h="38100"/>
            </a:sp3d>
          </a:bodyPr>
          <a:lstStyle/>
          <a:p>
            <a:r>
              <a:rPr lang="en-US" sz="5400" b="1" dirty="0">
                <a:ln>
                  <a:solidFill>
                    <a:schemeClr val="accent1">
                      <a:lumMod val="60000"/>
                      <a:lumOff val="40000"/>
                    </a:schemeClr>
                  </a:solidFill>
                </a:ln>
                <a:solidFill>
                  <a:schemeClr val="accent3">
                    <a:lumMod val="50000"/>
                  </a:schemeClr>
                </a:solidFill>
                <a:effectLst>
                  <a:glow rad="228600">
                    <a:schemeClr val="accent3">
                      <a:lumMod val="60000"/>
                      <a:lumOff val="40000"/>
                      <a:alpha val="40000"/>
                    </a:schemeClr>
                  </a:glow>
                </a:effectLst>
              </a:rPr>
              <a:t>Epidemiology</a:t>
            </a:r>
          </a:p>
        </p:txBody>
      </p:sp>
      <p:sp>
        <p:nvSpPr>
          <p:cNvPr id="3" name="Content Placeholder 2"/>
          <p:cNvSpPr>
            <a:spLocks noGrp="1"/>
          </p:cNvSpPr>
          <p:nvPr>
            <p:ph sz="quarter" idx="1"/>
          </p:nvPr>
        </p:nvSpPr>
        <p:spPr>
          <a:xfrm>
            <a:off x="214282" y="1000114"/>
            <a:ext cx="8643966" cy="3394472"/>
          </a:xfrm>
        </p:spPr>
        <p:txBody>
          <a:bodyPr>
            <a:noAutofit/>
          </a:bodyPr>
          <a:lstStyle/>
          <a:p>
            <a:pPr algn="just" rtl="0"/>
            <a:r>
              <a:rPr lang="en-US" sz="2400" dirty="0"/>
              <a:t> Allergic rhinitis is common, affecting </a:t>
            </a:r>
            <a:r>
              <a:rPr lang="en-US" sz="2400" dirty="0">
                <a:solidFill>
                  <a:srgbClr val="FF0000"/>
                </a:solidFill>
              </a:rPr>
              <a:t>10 to 30 percent </a:t>
            </a:r>
            <a:r>
              <a:rPr lang="en-US" sz="2400" dirty="0"/>
              <a:t>of children and adults in the United States and other industrialized countries</a:t>
            </a:r>
          </a:p>
          <a:p>
            <a:pPr algn="just" rtl="0"/>
            <a:endParaRPr lang="en-US" sz="2400" dirty="0">
              <a:solidFill>
                <a:srgbClr val="003300"/>
              </a:solidFill>
              <a:effectLst>
                <a:outerShdw blurRad="38100" dist="38100" dir="2700000" algn="tl">
                  <a:srgbClr val="000000">
                    <a:alpha val="43137"/>
                  </a:srgbClr>
                </a:outerShdw>
              </a:effectLst>
            </a:endParaRPr>
          </a:p>
          <a:p>
            <a:pPr algn="just" rtl="0"/>
            <a:r>
              <a:rPr lang="en-US" sz="2400" dirty="0">
                <a:solidFill>
                  <a:srgbClr val="003300"/>
                </a:solidFill>
              </a:rPr>
              <a:t>higher in </a:t>
            </a:r>
            <a:r>
              <a:rPr lang="en-US" sz="2400" dirty="0">
                <a:solidFill>
                  <a:srgbClr val="FF0000"/>
                </a:solidFill>
              </a:rPr>
              <a:t>children and adolescents</a:t>
            </a:r>
            <a:r>
              <a:rPr lang="en-US" sz="2400" dirty="0">
                <a:solidFill>
                  <a:srgbClr val="003300"/>
                </a:solidFill>
              </a:rPr>
              <a:t> than in adults.</a:t>
            </a:r>
          </a:p>
          <a:p>
            <a:pPr algn="just" rtl="0"/>
            <a:endParaRPr lang="en-US" sz="2400" dirty="0">
              <a:solidFill>
                <a:srgbClr val="003300"/>
              </a:solidFill>
            </a:endParaRPr>
          </a:p>
          <a:p>
            <a:pPr algn="just" rtl="0"/>
            <a:r>
              <a:rPr lang="en-US" sz="2400" dirty="0"/>
              <a:t>The overall prevalence of </a:t>
            </a:r>
            <a:r>
              <a:rPr lang="en-US" sz="2400" dirty="0" err="1"/>
              <a:t>rhinoconjunctivitis</a:t>
            </a:r>
            <a:r>
              <a:rPr lang="en-US" sz="2400" dirty="0"/>
              <a:t> in children aged </a:t>
            </a:r>
            <a:r>
              <a:rPr lang="en-US" sz="2400" dirty="0">
                <a:solidFill>
                  <a:srgbClr val="FF0000"/>
                </a:solidFill>
              </a:rPr>
              <a:t>6 to 7 years </a:t>
            </a:r>
            <a:r>
              <a:rPr lang="en-US" sz="2400" dirty="0"/>
              <a:t>and </a:t>
            </a:r>
            <a:r>
              <a:rPr lang="en-US" sz="2400" dirty="0">
                <a:solidFill>
                  <a:srgbClr val="FF0000"/>
                </a:solidFill>
              </a:rPr>
              <a:t>13 to 14 </a:t>
            </a:r>
            <a:r>
              <a:rPr lang="en-US" sz="2400" dirty="0"/>
              <a:t>years was </a:t>
            </a:r>
            <a:r>
              <a:rPr lang="en-US" sz="2400" dirty="0">
                <a:solidFill>
                  <a:srgbClr val="FF0000"/>
                </a:solidFill>
              </a:rPr>
              <a:t>8.5</a:t>
            </a:r>
            <a:r>
              <a:rPr lang="en-US" sz="2400" dirty="0"/>
              <a:t> and </a:t>
            </a:r>
            <a:r>
              <a:rPr lang="en-US" sz="2400" dirty="0">
                <a:solidFill>
                  <a:srgbClr val="FF0000"/>
                </a:solidFill>
              </a:rPr>
              <a:t>14.6</a:t>
            </a:r>
            <a:r>
              <a:rPr lang="en-US" sz="2400" dirty="0"/>
              <a:t> percent, respectively.</a:t>
            </a:r>
            <a:endParaRPr lang="en-US" sz="2400" dirty="0">
              <a:solidFill>
                <a:srgbClr val="0033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486846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لمحتوى 5"/>
          <p:cNvSpPr>
            <a:spLocks noGrp="1"/>
          </p:cNvSpPr>
          <p:nvPr>
            <p:ph sz="quarter" idx="1"/>
          </p:nvPr>
        </p:nvSpPr>
        <p:spPr>
          <a:xfrm>
            <a:off x="500034" y="785800"/>
            <a:ext cx="8229600" cy="3429000"/>
          </a:xfrm>
        </p:spPr>
        <p:txBody>
          <a:bodyPr/>
          <a:lstStyle/>
          <a:p>
            <a:pPr algn="l" rtl="0"/>
            <a:r>
              <a:rPr lang="en-US" sz="2800" dirty="0"/>
              <a:t>  rarely occurs in children younger than 2 years</a:t>
            </a:r>
          </a:p>
          <a:p>
            <a:pPr algn="l" rtl="0"/>
            <a:endParaRPr lang="en-US" sz="2800" dirty="0"/>
          </a:p>
          <a:p>
            <a:pPr algn="l" rtl="0"/>
            <a:r>
              <a:rPr lang="en-US" sz="2800" dirty="0"/>
              <a:t>  Most patients with allergic rhinitis have symptoms before age </a:t>
            </a:r>
            <a:r>
              <a:rPr lang="en-US" sz="2800" b="1" u="sng" dirty="0"/>
              <a:t>20 y </a:t>
            </a:r>
          </a:p>
          <a:p>
            <a:pPr algn="l" rtl="0"/>
            <a:endParaRPr lang="en-US" sz="2800" b="1" u="sng" dirty="0"/>
          </a:p>
          <a:p>
            <a:pPr algn="l" rtl="0"/>
            <a:r>
              <a:rPr lang="en-US" sz="2800" dirty="0">
                <a:solidFill>
                  <a:srgbClr val="FF0000"/>
                </a:solidFill>
              </a:rPr>
              <a:t>In childhood, boys outnumber girls</a:t>
            </a:r>
            <a:r>
              <a:rPr lang="en-US" sz="2800" dirty="0"/>
              <a:t>; the gender ratio becomes approximately </a:t>
            </a:r>
            <a:r>
              <a:rPr lang="en-US" sz="2800" dirty="0">
                <a:solidFill>
                  <a:srgbClr val="FF0000"/>
                </a:solidFill>
              </a:rPr>
              <a:t>equal in adults</a:t>
            </a:r>
            <a:r>
              <a:rPr lang="en-US" sz="2800" dirty="0">
                <a:solidFill>
                  <a:srgbClr val="003300"/>
                </a:solidFill>
              </a:rPr>
              <a:t>. </a:t>
            </a:r>
          </a:p>
          <a:p>
            <a:pPr algn="l" rtl="0"/>
            <a:endParaRPr lang="ar-JO"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a:xfrm>
            <a:off x="642910" y="214296"/>
            <a:ext cx="7772400" cy="857250"/>
          </a:xfrm>
        </p:spPr>
        <p:txBody>
          <a:bodyPr/>
          <a:lstStyle/>
          <a:p>
            <a:endParaRPr lang="ar-JO" dirty="0"/>
          </a:p>
        </p:txBody>
      </p:sp>
      <p:sp>
        <p:nvSpPr>
          <p:cNvPr id="6" name="عنصر نائب للمحتوى 5"/>
          <p:cNvSpPr>
            <a:spLocks noGrp="1"/>
          </p:cNvSpPr>
          <p:nvPr>
            <p:ph sz="quarter" idx="1"/>
          </p:nvPr>
        </p:nvSpPr>
        <p:spPr>
          <a:xfrm>
            <a:off x="571472" y="1428742"/>
            <a:ext cx="7772400" cy="3429000"/>
          </a:xfrm>
        </p:spPr>
        <p:txBody>
          <a:bodyPr>
            <a:normAutofit/>
          </a:bodyPr>
          <a:lstStyle/>
          <a:p>
            <a:pPr algn="l" rtl="0"/>
            <a:r>
              <a:rPr lang="en-US" sz="2800" b="1" u="sng" dirty="0"/>
              <a:t>The severity of the disease </a:t>
            </a:r>
            <a:r>
              <a:rPr lang="en-US" sz="2800" dirty="0"/>
              <a:t>remains relatively constant throughout childhood and early adulthood, usually </a:t>
            </a:r>
            <a:r>
              <a:rPr lang="en-US" sz="2800" dirty="0">
                <a:solidFill>
                  <a:srgbClr val="FF0000"/>
                </a:solidFill>
              </a:rPr>
              <a:t>improves in middle age</a:t>
            </a:r>
            <a:r>
              <a:rPr lang="en-US" sz="2800" dirty="0"/>
              <a:t>, and is seldom a problem in the elderly</a:t>
            </a:r>
          </a:p>
          <a:p>
            <a:pPr algn="just" rtl="0"/>
            <a:endParaRPr lang="en-US" sz="2800" dirty="0">
              <a:solidFill>
                <a:srgbClr val="003300"/>
              </a:solidFill>
            </a:endParaRPr>
          </a:p>
          <a:p>
            <a:endParaRPr lang="ar-JO"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1828800"/>
            <a:ext cx="8229600" cy="857250"/>
          </a:xfrm>
        </p:spPr>
        <p:txBody>
          <a:bodyPr/>
          <a:lstStyle/>
          <a:p>
            <a:r>
              <a:rPr lang="en-US" i="1" dirty="0" err="1">
                <a:ln>
                  <a:solidFill>
                    <a:schemeClr val="accent1">
                      <a:lumMod val="60000"/>
                      <a:lumOff val="40000"/>
                    </a:schemeClr>
                  </a:solidFill>
                </a:ln>
                <a:solidFill>
                  <a:schemeClr val="accent1">
                    <a:lumMod val="50000"/>
                  </a:schemeClr>
                </a:solidFill>
                <a:effectLst>
                  <a:glow rad="63500">
                    <a:schemeClr val="accent3">
                      <a:satMod val="175000"/>
                      <a:alpha val="40000"/>
                    </a:schemeClr>
                  </a:glow>
                </a:effectLst>
              </a:rPr>
              <a:t>Pathophysiology</a:t>
            </a:r>
            <a:r>
              <a:rPr lang="en-US" i="1" dirty="0">
                <a:ln>
                  <a:solidFill>
                    <a:schemeClr val="accent1">
                      <a:lumMod val="60000"/>
                      <a:lumOff val="40000"/>
                    </a:schemeClr>
                  </a:solidFill>
                </a:ln>
                <a:solidFill>
                  <a:schemeClr val="accent1">
                    <a:lumMod val="50000"/>
                  </a:schemeClr>
                </a:solidFill>
                <a:effectLst>
                  <a:glow rad="63500">
                    <a:schemeClr val="accent3">
                      <a:satMod val="175000"/>
                      <a:alpha val="40000"/>
                    </a:schemeClr>
                  </a:glow>
                </a:effectLst>
              </a:rPr>
              <a:t> of Allergic Rhinitis</a:t>
            </a:r>
            <a:endParaRPr lang="en-US" dirty="0">
              <a:ln>
                <a:solidFill>
                  <a:schemeClr val="accent1">
                    <a:lumMod val="60000"/>
                    <a:lumOff val="40000"/>
                  </a:schemeClr>
                </a:solidFill>
              </a:ln>
              <a:solidFill>
                <a:schemeClr val="accent1">
                  <a:lumMod val="50000"/>
                </a:schemeClr>
              </a:solidFill>
              <a:effectLst>
                <a:glow rad="63500">
                  <a:schemeClr val="accent3">
                    <a:satMod val="175000"/>
                    <a:alpha val="40000"/>
                  </a:schemeClr>
                </a:glow>
              </a:effectLs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00050"/>
            <a:ext cx="8229600" cy="857250"/>
          </a:xfrm>
        </p:spPr>
        <p:txBody>
          <a:bodyPr>
            <a:normAutofit fontScale="90000"/>
          </a:bodyPr>
          <a:lstStyle/>
          <a:p>
            <a:r>
              <a:rPr lang="en-US" i="1" dirty="0"/>
              <a:t>The reaction can be considered in four phase:</a:t>
            </a:r>
          </a:p>
        </p:txBody>
      </p:sp>
      <p:sp>
        <p:nvSpPr>
          <p:cNvPr id="3" name="Content Placeholder 2"/>
          <p:cNvSpPr>
            <a:spLocks noGrp="1"/>
          </p:cNvSpPr>
          <p:nvPr>
            <p:ph sz="quarter" idx="1"/>
          </p:nvPr>
        </p:nvSpPr>
        <p:spPr>
          <a:xfrm>
            <a:off x="457200" y="1485901"/>
            <a:ext cx="8229600" cy="3394472"/>
          </a:xfrm>
        </p:spPr>
        <p:txBody>
          <a:bodyPr>
            <a:normAutofit/>
          </a:bodyPr>
          <a:lstStyle/>
          <a:p>
            <a:pPr algn="l" rtl="0"/>
            <a:endParaRPr lang="en-US" dirty="0"/>
          </a:p>
          <a:p>
            <a:pPr marL="651510" indent="-514350" algn="l" rtl="0" fontAlgn="auto">
              <a:spcAft>
                <a:spcPts val="0"/>
              </a:spcAft>
              <a:buFont typeface="+mj-lt"/>
              <a:buAutoNum type="arabicPeriod"/>
              <a:defRPr/>
            </a:pPr>
            <a:r>
              <a:rPr lang="en-US" dirty="0"/>
              <a:t>Sensitization</a:t>
            </a:r>
          </a:p>
          <a:p>
            <a:pPr marL="651510" indent="-514350" algn="l" rtl="0" fontAlgn="auto">
              <a:spcAft>
                <a:spcPts val="0"/>
              </a:spcAft>
              <a:buFont typeface="+mj-lt"/>
              <a:buAutoNum type="arabicPeriod"/>
              <a:defRPr/>
            </a:pPr>
            <a:r>
              <a:rPr lang="en-US" dirty="0"/>
              <a:t>Early phase reaction</a:t>
            </a:r>
          </a:p>
          <a:p>
            <a:pPr marL="651510" indent="-514350" algn="l" rtl="0" fontAlgn="auto">
              <a:spcAft>
                <a:spcPts val="0"/>
              </a:spcAft>
              <a:buFont typeface="+mj-lt"/>
              <a:buAutoNum type="arabicPeriod"/>
              <a:defRPr/>
            </a:pPr>
            <a:r>
              <a:rPr lang="en-US" dirty="0"/>
              <a:t>Late phase reaction</a:t>
            </a:r>
          </a:p>
          <a:p>
            <a:pPr marL="651510" indent="-514350" algn="l" rtl="0" fontAlgn="auto">
              <a:spcAft>
                <a:spcPts val="0"/>
              </a:spcAft>
              <a:buFont typeface="+mj-lt"/>
              <a:buAutoNum type="arabicPeriod"/>
              <a:defRPr/>
            </a:pPr>
            <a:r>
              <a:rPr lang="en-US" dirty="0"/>
              <a:t>Systemic activation</a:t>
            </a:r>
          </a:p>
          <a:p>
            <a:pPr algn="l" rtl="0">
              <a:buNone/>
            </a:pPr>
            <a:endParaRPr lang="en-US"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500048"/>
            <a:ext cx="7772400" cy="857250"/>
          </a:xfrm>
        </p:spPr>
        <p:txBody>
          <a:bodyPr>
            <a:normAutofit fontScale="90000"/>
          </a:bodyPr>
          <a:lstStyle/>
          <a:p>
            <a:r>
              <a:rPr lang="en-US" dirty="0"/>
              <a:t>1.Sensitization</a:t>
            </a:r>
            <a:br>
              <a:rPr lang="en-US" dirty="0"/>
            </a:br>
            <a:endParaRPr lang="en-US" dirty="0"/>
          </a:p>
        </p:txBody>
      </p:sp>
      <p:sp>
        <p:nvSpPr>
          <p:cNvPr id="3" name="Content Placeholder 2"/>
          <p:cNvSpPr>
            <a:spLocks noGrp="1"/>
          </p:cNvSpPr>
          <p:nvPr>
            <p:ph sz="quarter" idx="1"/>
          </p:nvPr>
        </p:nvSpPr>
        <p:spPr>
          <a:xfrm>
            <a:off x="285720" y="1085850"/>
            <a:ext cx="8401080" cy="3429000"/>
          </a:xfrm>
        </p:spPr>
        <p:txBody>
          <a:bodyPr/>
          <a:lstStyle/>
          <a:p>
            <a:pPr lvl="0" algn="l" rtl="0"/>
            <a:r>
              <a:rPr lang="en-US" sz="3000" dirty="0">
                <a:solidFill>
                  <a:prstClr val="black"/>
                </a:solidFill>
              </a:rPr>
              <a:t>Initial stage : </a:t>
            </a:r>
          </a:p>
          <a:p>
            <a:pPr lvl="0">
              <a:buNone/>
            </a:pPr>
            <a:endParaRPr lang="en-US" sz="3000" dirty="0">
              <a:solidFill>
                <a:prstClr val="black"/>
              </a:solidFill>
            </a:endParaRPr>
          </a:p>
          <a:p>
            <a:pPr lvl="0" algn="l" rtl="0">
              <a:buNone/>
            </a:pPr>
            <a:r>
              <a:rPr lang="en-US" sz="3000" dirty="0">
                <a:solidFill>
                  <a:prstClr val="black"/>
                </a:solidFill>
              </a:rPr>
              <a:t>low-dose exposure               production of </a:t>
            </a:r>
          </a:p>
          <a:p>
            <a:pPr lvl="0" algn="r">
              <a:buNone/>
            </a:pPr>
            <a:r>
              <a:rPr lang="en-US" sz="3000" dirty="0">
                <a:solidFill>
                  <a:prstClr val="black"/>
                </a:solidFill>
              </a:rPr>
              <a:t>specific </a:t>
            </a:r>
            <a:r>
              <a:rPr lang="en-US" sz="3000" dirty="0" err="1">
                <a:solidFill>
                  <a:prstClr val="black"/>
                </a:solidFill>
              </a:rPr>
              <a:t>IgE</a:t>
            </a:r>
            <a:r>
              <a:rPr lang="en-US" sz="3000" dirty="0">
                <a:solidFill>
                  <a:prstClr val="black"/>
                </a:solidFill>
              </a:rPr>
              <a:t> antibodies</a:t>
            </a:r>
            <a:endParaRPr lang="en-US" dirty="0"/>
          </a:p>
        </p:txBody>
      </p:sp>
      <p:sp>
        <p:nvSpPr>
          <p:cNvPr id="4" name="Right Arrow 3"/>
          <p:cNvSpPr/>
          <p:nvPr/>
        </p:nvSpPr>
        <p:spPr>
          <a:xfrm>
            <a:off x="3048000" y="1885950"/>
            <a:ext cx="1214446" cy="12144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491165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81000" y="428610"/>
            <a:ext cx="8458200" cy="437199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85720" y="571486"/>
            <a:ext cx="8572560" cy="417195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7378" name="Picture 2" descr="ÙØªÙØ¬Ø© Ø¨Ø­Ø« Ø§ÙØµÙØ± Ø¹Ù âªige mast cells fab endâ¬â"/>
          <p:cNvPicPr>
            <a:picLocks noChangeAspect="1" noChangeArrowheads="1"/>
          </p:cNvPicPr>
          <p:nvPr/>
        </p:nvPicPr>
        <p:blipFill>
          <a:blip r:embed="rId3"/>
          <a:srcRect r="-14484"/>
          <a:stretch>
            <a:fillRect/>
          </a:stretch>
        </p:blipFill>
        <p:spPr bwMode="auto">
          <a:xfrm>
            <a:off x="1000100" y="642924"/>
            <a:ext cx="7143800" cy="4071966"/>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05978"/>
            <a:ext cx="8229600" cy="651272"/>
          </a:xfrm>
        </p:spPr>
        <p:txBody>
          <a:bodyPr>
            <a:normAutofit fontScale="90000"/>
          </a:bodyPr>
          <a:lstStyle/>
          <a:p>
            <a:r>
              <a:rPr lang="en-US" sz="3600" dirty="0"/>
              <a:t>2.Early Response to Antigen</a:t>
            </a:r>
          </a:p>
        </p:txBody>
      </p:sp>
      <p:sp>
        <p:nvSpPr>
          <p:cNvPr id="4" name="Content Placeholder 3"/>
          <p:cNvSpPr>
            <a:spLocks noGrp="1"/>
          </p:cNvSpPr>
          <p:nvPr>
            <p:ph sz="quarter" idx="1"/>
          </p:nvPr>
        </p:nvSpPr>
        <p:spPr>
          <a:xfrm>
            <a:off x="428596" y="785800"/>
            <a:ext cx="5000660" cy="4000528"/>
          </a:xfrm>
        </p:spPr>
        <p:txBody>
          <a:bodyPr>
            <a:noAutofit/>
          </a:bodyPr>
          <a:lstStyle/>
          <a:p>
            <a:pPr algn="just" rtl="0"/>
            <a:r>
              <a:rPr lang="en-US" sz="1800" dirty="0">
                <a:solidFill>
                  <a:srgbClr val="FF0000"/>
                </a:solidFill>
              </a:rPr>
              <a:t>Within minutes</a:t>
            </a:r>
            <a:r>
              <a:rPr lang="en-US" sz="1800" dirty="0"/>
              <a:t> after exposure of an allergic patient to antigen.</a:t>
            </a:r>
          </a:p>
          <a:p>
            <a:pPr algn="just" rtl="0"/>
            <a:endParaRPr lang="en-US" sz="1800" dirty="0"/>
          </a:p>
          <a:p>
            <a:pPr algn="just" rtl="0"/>
            <a:r>
              <a:rPr lang="en-US" sz="1800" dirty="0"/>
              <a:t> The patient first senses </a:t>
            </a:r>
            <a:r>
              <a:rPr lang="en-US" sz="1800" dirty="0">
                <a:solidFill>
                  <a:srgbClr val="FF0000"/>
                </a:solidFill>
              </a:rPr>
              <a:t>tingling</a:t>
            </a:r>
            <a:r>
              <a:rPr lang="en-US" sz="1800" dirty="0"/>
              <a:t> and </a:t>
            </a:r>
            <a:r>
              <a:rPr lang="en-US" sz="1800" b="1" u="sng" dirty="0"/>
              <a:t>itching, followed by sneezing, </a:t>
            </a:r>
            <a:r>
              <a:rPr lang="en-US" sz="1800" b="1" u="sng" dirty="0" err="1"/>
              <a:t>rhinorrhea</a:t>
            </a:r>
            <a:r>
              <a:rPr lang="en-US" sz="1800" dirty="0"/>
              <a:t>, and, last, </a:t>
            </a:r>
            <a:r>
              <a:rPr lang="en-US" sz="1800" dirty="0">
                <a:solidFill>
                  <a:srgbClr val="FF0000"/>
                </a:solidFill>
              </a:rPr>
              <a:t>nasal congestion.</a:t>
            </a:r>
          </a:p>
          <a:p>
            <a:pPr algn="just" rtl="0"/>
            <a:endParaRPr lang="en-US" sz="1800" dirty="0"/>
          </a:p>
          <a:p>
            <a:pPr algn="just" rtl="0"/>
            <a:r>
              <a:rPr lang="en-US" sz="1800" dirty="0"/>
              <a:t>increases are noted in the levels of several mediators, including </a:t>
            </a:r>
            <a:r>
              <a:rPr lang="en-US" sz="1800" b="1" u="sng" dirty="0"/>
              <a:t>histamine</a:t>
            </a:r>
            <a:r>
              <a:rPr lang="en-US" sz="1800" dirty="0"/>
              <a:t>, </a:t>
            </a:r>
            <a:r>
              <a:rPr lang="en-US" sz="1800" dirty="0" err="1"/>
              <a:t>kinins</a:t>
            </a:r>
            <a:r>
              <a:rPr lang="en-US" sz="1800" dirty="0"/>
              <a:t>, </a:t>
            </a:r>
            <a:r>
              <a:rPr lang="en-US" sz="1800" dirty="0" err="1"/>
              <a:t>tryptase</a:t>
            </a:r>
            <a:r>
              <a:rPr lang="en-US" sz="1800" dirty="0"/>
              <a:t>, </a:t>
            </a:r>
            <a:r>
              <a:rPr lang="en-US" sz="1800" b="1" u="sng" dirty="0"/>
              <a:t>PGD2</a:t>
            </a:r>
            <a:r>
              <a:rPr lang="en-US" sz="1800" dirty="0"/>
              <a:t>, </a:t>
            </a:r>
            <a:r>
              <a:rPr lang="en-US" sz="1800" b="1" u="sng" dirty="0" err="1"/>
              <a:t>leukotriene</a:t>
            </a:r>
            <a:r>
              <a:rPr lang="en-US" sz="1800" b="1" u="sng" dirty="0"/>
              <a:t> C4 </a:t>
            </a:r>
            <a:r>
              <a:rPr lang="en-US" sz="1800" dirty="0"/>
              <a:t>(LTC4), </a:t>
            </a:r>
            <a:r>
              <a:rPr lang="en-US" sz="1800" dirty="0" err="1"/>
              <a:t>leukotriene</a:t>
            </a:r>
            <a:r>
              <a:rPr lang="en-US" sz="1800" dirty="0"/>
              <a:t> B4 (LTB4), major basic protein (MBP) and platelet-activating factor (PAF).</a:t>
            </a:r>
          </a:p>
        </p:txBody>
      </p:sp>
      <p:pic>
        <p:nvPicPr>
          <p:cNvPr id="71682" name="Picture 2" descr="http://www.entjo.com/web/images/stories/xxxx.jpg"/>
          <p:cNvPicPr>
            <a:picLocks noChangeAspect="1" noChangeArrowheads="1"/>
          </p:cNvPicPr>
          <p:nvPr/>
        </p:nvPicPr>
        <p:blipFill>
          <a:blip r:embed="rId3" cstate="print"/>
          <a:srcRect/>
          <a:stretch>
            <a:fillRect/>
          </a:stretch>
        </p:blipFill>
        <p:spPr bwMode="auto">
          <a:xfrm>
            <a:off x="6215074" y="714362"/>
            <a:ext cx="2433655" cy="1738925"/>
          </a:xfrm>
          <a:prstGeom prst="rect">
            <a:avLst/>
          </a:prstGeom>
          <a:noFill/>
        </p:spPr>
      </p:pic>
      <p:pic>
        <p:nvPicPr>
          <p:cNvPr id="216066" name="Picture 2" descr="ØµÙØ±Ø© Ø°Ø§Øª ØµÙØ©"/>
          <p:cNvPicPr>
            <a:picLocks noChangeAspect="1" noChangeArrowheads="1"/>
          </p:cNvPicPr>
          <p:nvPr/>
        </p:nvPicPr>
        <p:blipFill>
          <a:blip r:embed="rId4"/>
          <a:srcRect/>
          <a:stretch>
            <a:fillRect/>
          </a:stretch>
        </p:blipFill>
        <p:spPr bwMode="auto">
          <a:xfrm>
            <a:off x="6215074" y="2500312"/>
            <a:ext cx="2438400" cy="2438400"/>
          </a:xfrm>
          <a:prstGeom prst="rect">
            <a:avLst/>
          </a:prstGeom>
          <a:noFill/>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7" y="1394269"/>
            <a:ext cx="3030855" cy="443070"/>
          </a:xfrm>
          <a:prstGeom prst="rect">
            <a:avLst/>
          </a:prstGeom>
        </p:spPr>
        <p:txBody>
          <a:bodyPr vert="horz" wrap="square" lIns="0" tIns="12065" rIns="0" bIns="0" rtlCol="0">
            <a:spAutoFit/>
          </a:bodyPr>
          <a:lstStyle/>
          <a:p>
            <a:pPr marL="12700">
              <a:lnSpc>
                <a:spcPct val="100000"/>
              </a:lnSpc>
              <a:spcBef>
                <a:spcPts val="95"/>
              </a:spcBef>
            </a:pPr>
            <a:r>
              <a:rPr sz="2800" spc="20" dirty="0">
                <a:solidFill>
                  <a:srgbClr val="FFFFFF"/>
                </a:solidFill>
                <a:latin typeface="Comic Sans MS"/>
                <a:cs typeface="Comic Sans MS"/>
              </a:rPr>
              <a:t>Irritation </a:t>
            </a:r>
            <a:r>
              <a:rPr sz="2800" spc="10" dirty="0">
                <a:solidFill>
                  <a:srgbClr val="FFFFFF"/>
                </a:solidFill>
                <a:latin typeface="Comic Sans MS"/>
                <a:cs typeface="Comic Sans MS"/>
              </a:rPr>
              <a:t>of</a:t>
            </a:r>
            <a:r>
              <a:rPr sz="2800" spc="50" dirty="0">
                <a:solidFill>
                  <a:srgbClr val="FFFFFF"/>
                </a:solidFill>
                <a:latin typeface="Comic Sans MS"/>
                <a:cs typeface="Comic Sans MS"/>
              </a:rPr>
              <a:t> </a:t>
            </a:r>
            <a:r>
              <a:rPr sz="2800" spc="10" dirty="0">
                <a:solidFill>
                  <a:srgbClr val="FFFFFF"/>
                </a:solidFill>
                <a:latin typeface="Comic Sans MS"/>
                <a:cs typeface="Comic Sans MS"/>
              </a:rPr>
              <a:t>free</a:t>
            </a:r>
            <a:endParaRPr sz="2800">
              <a:latin typeface="Comic Sans MS"/>
              <a:cs typeface="Comic Sans MS"/>
            </a:endParaRPr>
          </a:p>
        </p:txBody>
      </p:sp>
      <p:sp>
        <p:nvSpPr>
          <p:cNvPr id="3" name="object 3"/>
          <p:cNvSpPr txBox="1"/>
          <p:nvPr/>
        </p:nvSpPr>
        <p:spPr>
          <a:xfrm>
            <a:off x="459747" y="1746597"/>
            <a:ext cx="3540749" cy="443070"/>
          </a:xfrm>
          <a:prstGeom prst="rect">
            <a:avLst/>
          </a:prstGeom>
        </p:spPr>
        <p:txBody>
          <a:bodyPr vert="horz" wrap="square" lIns="0" tIns="12065" rIns="0" bIns="0" rtlCol="0">
            <a:spAutoFit/>
          </a:bodyPr>
          <a:lstStyle/>
          <a:p>
            <a:pPr marL="12700">
              <a:lnSpc>
                <a:spcPct val="100000"/>
              </a:lnSpc>
              <a:spcBef>
                <a:spcPts val="95"/>
              </a:spcBef>
            </a:pPr>
            <a:r>
              <a:rPr sz="2800" spc="10">
                <a:latin typeface="Comic Sans MS"/>
                <a:cs typeface="Comic Sans MS"/>
              </a:rPr>
              <a:t>nerve</a:t>
            </a:r>
            <a:r>
              <a:rPr sz="2800" spc="25">
                <a:latin typeface="Comic Sans MS"/>
                <a:cs typeface="Comic Sans MS"/>
              </a:rPr>
              <a:t> </a:t>
            </a:r>
            <a:r>
              <a:rPr sz="2800" spc="20">
                <a:latin typeface="Comic Sans MS"/>
                <a:cs typeface="Comic Sans MS"/>
              </a:rPr>
              <a:t>endings</a:t>
            </a:r>
            <a:r>
              <a:rPr lang="ar-JO" sz="2800" spc="20" dirty="0">
                <a:latin typeface="Comic Sans MS"/>
                <a:cs typeface="Comic Sans MS"/>
              </a:rPr>
              <a:t>  </a:t>
            </a:r>
            <a:r>
              <a:rPr sz="2800" spc="20">
                <a:latin typeface="Comic Sans MS"/>
                <a:cs typeface="Comic Sans MS"/>
              </a:rPr>
              <a:t>----</a:t>
            </a:r>
            <a:endParaRPr sz="2800">
              <a:latin typeface="Comic Sans MS"/>
              <a:cs typeface="Comic Sans MS"/>
            </a:endParaRPr>
          </a:p>
        </p:txBody>
      </p:sp>
      <p:sp>
        <p:nvSpPr>
          <p:cNvPr id="4" name="object 4"/>
          <p:cNvSpPr txBox="1"/>
          <p:nvPr/>
        </p:nvSpPr>
        <p:spPr>
          <a:xfrm>
            <a:off x="3714744" y="1714494"/>
            <a:ext cx="3515360" cy="466153"/>
          </a:xfrm>
          <a:prstGeom prst="rect">
            <a:avLst/>
          </a:prstGeom>
        </p:spPr>
        <p:txBody>
          <a:bodyPr vert="horz" wrap="square" lIns="0" tIns="12065" rIns="0" bIns="0" rtlCol="0">
            <a:spAutoFit/>
          </a:bodyPr>
          <a:lstStyle/>
          <a:p>
            <a:pPr marL="12700">
              <a:lnSpc>
                <a:spcPct val="100000"/>
              </a:lnSpc>
              <a:spcBef>
                <a:spcPts val="95"/>
              </a:spcBef>
            </a:pPr>
            <a:r>
              <a:rPr sz="2950" i="1" spc="-60" dirty="0">
                <a:solidFill>
                  <a:srgbClr val="FF0000"/>
                </a:solidFill>
                <a:latin typeface="Comic Sans MS"/>
                <a:cs typeface="Comic Sans MS"/>
              </a:rPr>
              <a:t>Itching </a:t>
            </a:r>
            <a:r>
              <a:rPr sz="2950" i="1" spc="-75" dirty="0">
                <a:solidFill>
                  <a:srgbClr val="FF0000"/>
                </a:solidFill>
                <a:latin typeface="Comic Sans MS"/>
                <a:cs typeface="Comic Sans MS"/>
              </a:rPr>
              <a:t>and</a:t>
            </a:r>
            <a:r>
              <a:rPr sz="2950" i="1" spc="90" dirty="0">
                <a:solidFill>
                  <a:srgbClr val="FF0000"/>
                </a:solidFill>
                <a:latin typeface="Comic Sans MS"/>
                <a:cs typeface="Comic Sans MS"/>
              </a:rPr>
              <a:t> </a:t>
            </a:r>
            <a:r>
              <a:rPr sz="2950" i="1" spc="-60" dirty="0">
                <a:solidFill>
                  <a:srgbClr val="FF0000"/>
                </a:solidFill>
                <a:latin typeface="Comic Sans MS"/>
                <a:cs typeface="Comic Sans MS"/>
              </a:rPr>
              <a:t>sneezing</a:t>
            </a:r>
            <a:endParaRPr sz="2950">
              <a:solidFill>
                <a:srgbClr val="FF0000"/>
              </a:solidFill>
              <a:latin typeface="Comic Sans MS"/>
              <a:cs typeface="Comic Sans MS"/>
            </a:endParaRPr>
          </a:p>
        </p:txBody>
      </p:sp>
      <p:sp>
        <p:nvSpPr>
          <p:cNvPr id="5" name="object 5"/>
          <p:cNvSpPr txBox="1"/>
          <p:nvPr/>
        </p:nvSpPr>
        <p:spPr>
          <a:xfrm>
            <a:off x="428596" y="2340568"/>
            <a:ext cx="5357850" cy="956030"/>
          </a:xfrm>
          <a:prstGeom prst="rect">
            <a:avLst/>
          </a:prstGeom>
        </p:spPr>
        <p:txBody>
          <a:bodyPr vert="horz" wrap="square" lIns="0" tIns="55244" rIns="0" bIns="0" rtlCol="0">
            <a:spAutoFit/>
          </a:bodyPr>
          <a:lstStyle/>
          <a:p>
            <a:pPr marL="12700">
              <a:lnSpc>
                <a:spcPct val="100000"/>
              </a:lnSpc>
              <a:spcBef>
                <a:spcPts val="434"/>
              </a:spcBef>
            </a:pPr>
            <a:r>
              <a:rPr sz="2800" spc="15" dirty="0">
                <a:latin typeface="Comic Sans MS"/>
                <a:cs typeface="Comic Sans MS"/>
              </a:rPr>
              <a:t>Increased</a:t>
            </a:r>
            <a:endParaRPr sz="2800">
              <a:latin typeface="Comic Sans MS"/>
              <a:cs typeface="Comic Sans MS"/>
            </a:endParaRPr>
          </a:p>
          <a:p>
            <a:pPr marL="12700">
              <a:lnSpc>
                <a:spcPct val="100000"/>
              </a:lnSpc>
              <a:spcBef>
                <a:spcPts val="340"/>
              </a:spcBef>
              <a:tabLst>
                <a:tab pos="3166110" algn="l"/>
              </a:tabLst>
            </a:pPr>
            <a:r>
              <a:rPr sz="2800" spc="10" dirty="0">
                <a:latin typeface="Comic Sans MS"/>
                <a:cs typeface="Comic Sans MS"/>
              </a:rPr>
              <a:t>mucus</a:t>
            </a:r>
            <a:r>
              <a:rPr sz="2800" spc="65" dirty="0">
                <a:latin typeface="Comic Sans MS"/>
                <a:cs typeface="Comic Sans MS"/>
              </a:rPr>
              <a:t> </a:t>
            </a:r>
            <a:r>
              <a:rPr sz="2800" spc="20" dirty="0">
                <a:latin typeface="Comic Sans MS"/>
                <a:cs typeface="Comic Sans MS"/>
              </a:rPr>
              <a:t>production	</a:t>
            </a:r>
            <a:r>
              <a:rPr sz="2800" spc="15" dirty="0">
                <a:latin typeface="Comic Sans MS"/>
                <a:cs typeface="Comic Sans MS"/>
              </a:rPr>
              <a:t>------</a:t>
            </a:r>
            <a:endParaRPr sz="2800">
              <a:latin typeface="Comic Sans MS"/>
              <a:cs typeface="Comic Sans MS"/>
            </a:endParaRPr>
          </a:p>
        </p:txBody>
      </p:sp>
      <p:sp>
        <p:nvSpPr>
          <p:cNvPr id="6" name="object 6"/>
          <p:cNvSpPr txBox="1"/>
          <p:nvPr/>
        </p:nvSpPr>
        <p:spPr>
          <a:xfrm>
            <a:off x="4643438" y="2857502"/>
            <a:ext cx="2067560" cy="466794"/>
          </a:xfrm>
          <a:prstGeom prst="rect">
            <a:avLst/>
          </a:prstGeom>
        </p:spPr>
        <p:txBody>
          <a:bodyPr vert="horz" wrap="square" lIns="0" tIns="12700" rIns="0" bIns="0" rtlCol="0">
            <a:spAutoFit/>
          </a:bodyPr>
          <a:lstStyle/>
          <a:p>
            <a:pPr marL="12700">
              <a:lnSpc>
                <a:spcPct val="100000"/>
              </a:lnSpc>
              <a:spcBef>
                <a:spcPts val="100"/>
              </a:spcBef>
            </a:pPr>
            <a:r>
              <a:rPr sz="2950" i="1" spc="-60" dirty="0">
                <a:solidFill>
                  <a:srgbClr val="FF0000"/>
                </a:solidFill>
                <a:latin typeface="Comic Sans MS"/>
                <a:cs typeface="Comic Sans MS"/>
              </a:rPr>
              <a:t>Rhinorrhoea</a:t>
            </a:r>
            <a:endParaRPr sz="2950">
              <a:solidFill>
                <a:srgbClr val="FF0000"/>
              </a:solidFill>
              <a:latin typeface="Comic Sans MS"/>
              <a:cs typeface="Comic Sans MS"/>
            </a:endParaRPr>
          </a:p>
        </p:txBody>
      </p:sp>
      <p:sp>
        <p:nvSpPr>
          <p:cNvPr id="7" name="object 7"/>
          <p:cNvSpPr txBox="1"/>
          <p:nvPr/>
        </p:nvSpPr>
        <p:spPr>
          <a:xfrm>
            <a:off x="459740" y="3337162"/>
            <a:ext cx="5318760" cy="1751120"/>
          </a:xfrm>
          <a:prstGeom prst="rect">
            <a:avLst/>
          </a:prstGeom>
        </p:spPr>
        <p:txBody>
          <a:bodyPr vert="horz" wrap="square" lIns="0" tIns="12065" rIns="0" bIns="0" rtlCol="0">
            <a:spAutoFit/>
          </a:bodyPr>
          <a:lstStyle/>
          <a:p>
            <a:pPr marL="12700">
              <a:lnSpc>
                <a:spcPct val="100000"/>
              </a:lnSpc>
              <a:spcBef>
                <a:spcPts val="95"/>
              </a:spcBef>
            </a:pPr>
            <a:endParaRPr lang="ar-JO" sz="2800" spc="20" dirty="0">
              <a:latin typeface="Comic Sans MS"/>
              <a:cs typeface="Comic Sans MS"/>
            </a:endParaRPr>
          </a:p>
          <a:p>
            <a:pPr marL="12700">
              <a:lnSpc>
                <a:spcPct val="100000"/>
              </a:lnSpc>
              <a:spcBef>
                <a:spcPts val="95"/>
              </a:spcBef>
            </a:pPr>
            <a:r>
              <a:rPr sz="2800" spc="20">
                <a:latin typeface="Comic Sans MS"/>
                <a:cs typeface="Comic Sans MS"/>
              </a:rPr>
              <a:t>Vasodilation </a:t>
            </a:r>
            <a:r>
              <a:rPr sz="2800" spc="15" dirty="0">
                <a:latin typeface="Comic Sans MS"/>
                <a:cs typeface="Comic Sans MS"/>
              </a:rPr>
              <a:t>--------</a:t>
            </a:r>
            <a:r>
              <a:rPr sz="2800" spc="120" dirty="0">
                <a:latin typeface="Comic Sans MS"/>
                <a:cs typeface="Comic Sans MS"/>
              </a:rPr>
              <a:t> </a:t>
            </a:r>
            <a:r>
              <a:rPr sz="2950" i="1" spc="-55" dirty="0">
                <a:solidFill>
                  <a:srgbClr val="FF0000"/>
                </a:solidFill>
                <a:latin typeface="Comic Sans MS"/>
                <a:cs typeface="Comic Sans MS"/>
              </a:rPr>
              <a:t>Congestion</a:t>
            </a:r>
            <a:endParaRPr sz="2950">
              <a:solidFill>
                <a:srgbClr val="FF0000"/>
              </a:solidFill>
              <a:latin typeface="Comic Sans MS"/>
              <a:cs typeface="Comic Sans MS"/>
            </a:endParaRPr>
          </a:p>
          <a:p>
            <a:pPr marL="12700">
              <a:lnSpc>
                <a:spcPct val="100000"/>
              </a:lnSpc>
              <a:spcBef>
                <a:spcPts val="3190"/>
              </a:spcBef>
            </a:pPr>
            <a:r>
              <a:rPr sz="2800" spc="15" dirty="0">
                <a:latin typeface="Comic Sans MS"/>
                <a:cs typeface="Comic Sans MS"/>
              </a:rPr>
              <a:t>Increased</a:t>
            </a:r>
            <a:endParaRPr sz="2800">
              <a:latin typeface="Comic Sans MS"/>
              <a:cs typeface="Comic Sans MS"/>
            </a:endParaRPr>
          </a:p>
        </p:txBody>
      </p:sp>
      <p:sp>
        <p:nvSpPr>
          <p:cNvPr id="8" name="object 8"/>
          <p:cNvSpPr txBox="1"/>
          <p:nvPr/>
        </p:nvSpPr>
        <p:spPr>
          <a:xfrm>
            <a:off x="459747" y="4330217"/>
            <a:ext cx="4227195" cy="443070"/>
          </a:xfrm>
          <a:prstGeom prst="rect">
            <a:avLst/>
          </a:prstGeom>
        </p:spPr>
        <p:txBody>
          <a:bodyPr vert="horz" wrap="square" lIns="0" tIns="12065" rIns="0" bIns="0" rtlCol="0">
            <a:spAutoFit/>
          </a:bodyPr>
          <a:lstStyle/>
          <a:p>
            <a:pPr marL="12700">
              <a:lnSpc>
                <a:spcPct val="100000"/>
              </a:lnSpc>
              <a:spcBef>
                <a:spcPts val="95"/>
              </a:spcBef>
            </a:pPr>
            <a:r>
              <a:rPr sz="2800" spc="15" dirty="0">
                <a:latin typeface="Comic Sans MS"/>
                <a:cs typeface="Comic Sans MS"/>
              </a:rPr>
              <a:t>vascular</a:t>
            </a:r>
            <a:r>
              <a:rPr sz="2800" spc="35" dirty="0">
                <a:latin typeface="Comic Sans MS"/>
                <a:cs typeface="Comic Sans MS"/>
              </a:rPr>
              <a:t> </a:t>
            </a:r>
            <a:r>
              <a:rPr sz="2800" spc="25" dirty="0">
                <a:latin typeface="Comic Sans MS"/>
                <a:cs typeface="Comic Sans MS"/>
              </a:rPr>
              <a:t>permeability----</a:t>
            </a:r>
            <a:endParaRPr sz="2800">
              <a:latin typeface="Comic Sans MS"/>
              <a:cs typeface="Comic Sans MS"/>
            </a:endParaRPr>
          </a:p>
        </p:txBody>
      </p:sp>
      <p:sp>
        <p:nvSpPr>
          <p:cNvPr id="9" name="object 9"/>
          <p:cNvSpPr txBox="1"/>
          <p:nvPr/>
        </p:nvSpPr>
        <p:spPr>
          <a:xfrm>
            <a:off x="4786314" y="4357700"/>
            <a:ext cx="1379220" cy="466153"/>
          </a:xfrm>
          <a:prstGeom prst="rect">
            <a:avLst/>
          </a:prstGeom>
        </p:spPr>
        <p:txBody>
          <a:bodyPr vert="horz" wrap="square" lIns="0" tIns="12065" rIns="0" bIns="0" rtlCol="0">
            <a:spAutoFit/>
          </a:bodyPr>
          <a:lstStyle/>
          <a:p>
            <a:pPr marL="12700">
              <a:lnSpc>
                <a:spcPct val="100000"/>
              </a:lnSpc>
              <a:spcBef>
                <a:spcPts val="95"/>
              </a:spcBef>
            </a:pPr>
            <a:r>
              <a:rPr sz="2950" i="1" spc="-105" dirty="0">
                <a:solidFill>
                  <a:srgbClr val="FF0000"/>
                </a:solidFill>
                <a:latin typeface="Comic Sans MS"/>
                <a:cs typeface="Comic Sans MS"/>
              </a:rPr>
              <a:t>O</a:t>
            </a:r>
            <a:r>
              <a:rPr sz="2950" i="1" spc="-60" dirty="0">
                <a:solidFill>
                  <a:srgbClr val="FF0000"/>
                </a:solidFill>
                <a:latin typeface="Comic Sans MS"/>
                <a:cs typeface="Comic Sans MS"/>
              </a:rPr>
              <a:t>e</a:t>
            </a:r>
            <a:r>
              <a:rPr sz="2950" i="1" spc="-75" dirty="0">
                <a:solidFill>
                  <a:srgbClr val="FF0000"/>
                </a:solidFill>
                <a:latin typeface="Comic Sans MS"/>
                <a:cs typeface="Comic Sans MS"/>
              </a:rPr>
              <a:t>d</a:t>
            </a:r>
            <a:r>
              <a:rPr sz="2950" i="1" spc="-60" dirty="0">
                <a:solidFill>
                  <a:srgbClr val="FF0000"/>
                </a:solidFill>
                <a:latin typeface="Comic Sans MS"/>
                <a:cs typeface="Comic Sans MS"/>
              </a:rPr>
              <a:t>e</a:t>
            </a:r>
            <a:r>
              <a:rPr sz="2950" i="1" spc="-100" dirty="0">
                <a:solidFill>
                  <a:srgbClr val="FF0000"/>
                </a:solidFill>
                <a:latin typeface="Comic Sans MS"/>
                <a:cs typeface="Comic Sans MS"/>
              </a:rPr>
              <a:t>m</a:t>
            </a:r>
            <a:r>
              <a:rPr sz="2950" i="1" spc="-80" dirty="0">
                <a:solidFill>
                  <a:srgbClr val="FF0000"/>
                </a:solidFill>
                <a:latin typeface="Comic Sans MS"/>
                <a:cs typeface="Comic Sans MS"/>
              </a:rPr>
              <a:t>a</a:t>
            </a:r>
            <a:endParaRPr sz="2950">
              <a:solidFill>
                <a:srgbClr val="FF0000"/>
              </a:solidFill>
              <a:latin typeface="Comic Sans MS"/>
              <a:cs typeface="Comic Sans MS"/>
            </a:endParaRPr>
          </a:p>
        </p:txBody>
      </p:sp>
      <p:sp>
        <p:nvSpPr>
          <p:cNvPr id="10" name="object 10"/>
          <p:cNvSpPr txBox="1">
            <a:spLocks noGrp="1"/>
          </p:cNvSpPr>
          <p:nvPr>
            <p:ph type="title"/>
          </p:nvPr>
        </p:nvSpPr>
        <p:spPr>
          <a:xfrm>
            <a:off x="214282" y="571486"/>
            <a:ext cx="7432040" cy="614912"/>
          </a:xfrm>
          <a:prstGeom prst="rect">
            <a:avLst/>
          </a:prstGeom>
        </p:spPr>
        <p:txBody>
          <a:bodyPr vert="horz" wrap="square" lIns="0" tIns="12065" rIns="0" bIns="0" rtlCol="0">
            <a:spAutoFit/>
          </a:bodyPr>
          <a:lstStyle/>
          <a:p>
            <a:pPr algn="ctr">
              <a:lnSpc>
                <a:spcPts val="4740"/>
              </a:lnSpc>
            </a:pPr>
            <a:r>
              <a:rPr sz="4000" b="0" spc="-10">
                <a:solidFill>
                  <a:srgbClr val="003399"/>
                </a:solidFill>
                <a:latin typeface="Comic Sans MS"/>
                <a:cs typeface="Comic Sans MS"/>
              </a:rPr>
              <a:t>How </a:t>
            </a:r>
            <a:r>
              <a:rPr sz="4000" b="0" spc="-5" dirty="0">
                <a:solidFill>
                  <a:srgbClr val="003399"/>
                </a:solidFill>
                <a:latin typeface="Comic Sans MS"/>
                <a:cs typeface="Comic Sans MS"/>
              </a:rPr>
              <a:t>are </a:t>
            </a:r>
            <a:r>
              <a:rPr sz="4000" b="0" spc="-10" dirty="0">
                <a:solidFill>
                  <a:srgbClr val="003399"/>
                </a:solidFill>
                <a:latin typeface="Comic Sans MS"/>
                <a:cs typeface="Comic Sans MS"/>
              </a:rPr>
              <a:t>the </a:t>
            </a:r>
            <a:r>
              <a:rPr sz="4000" b="0" spc="-5">
                <a:solidFill>
                  <a:srgbClr val="003399"/>
                </a:solidFill>
                <a:latin typeface="Comic Sans MS"/>
                <a:cs typeface="Comic Sans MS"/>
              </a:rPr>
              <a:t>symptoms</a:t>
            </a:r>
            <a:r>
              <a:rPr sz="4000" b="0" spc="50">
                <a:solidFill>
                  <a:srgbClr val="003399"/>
                </a:solidFill>
                <a:latin typeface="Comic Sans MS"/>
                <a:cs typeface="Comic Sans MS"/>
              </a:rPr>
              <a:t> </a:t>
            </a:r>
            <a:r>
              <a:rPr sz="4000" b="0" spc="-10">
                <a:solidFill>
                  <a:srgbClr val="003399"/>
                </a:solidFill>
                <a:latin typeface="Comic Sans MS"/>
                <a:cs typeface="Comic Sans MS"/>
              </a:rPr>
              <a:t>caused?</a:t>
            </a:r>
            <a:endParaRPr sz="4000">
              <a:solidFill>
                <a:srgbClr val="003399"/>
              </a:solidFill>
              <a:latin typeface="Comic Sans MS"/>
              <a:cs typeface="Comic Sans MS"/>
            </a:endParaRPr>
          </a:p>
        </p:txBody>
      </p:sp>
      <p:sp>
        <p:nvSpPr>
          <p:cNvPr id="11" name="object 11"/>
          <p:cNvSpPr/>
          <p:nvPr/>
        </p:nvSpPr>
        <p:spPr>
          <a:xfrm>
            <a:off x="6781807" y="3314749"/>
            <a:ext cx="2362199" cy="172716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fontAlgn="auto">
              <a:spcAft>
                <a:spcPts val="0"/>
              </a:spcAft>
              <a:defRPr/>
            </a:pPr>
            <a:r>
              <a:rPr lang="en-US" dirty="0">
                <a:ln>
                  <a:solidFill>
                    <a:schemeClr val="accent5">
                      <a:lumMod val="50000"/>
                    </a:schemeClr>
                  </a:solidFill>
                </a:ln>
                <a:solidFill>
                  <a:schemeClr val="accent5">
                    <a:lumMod val="75000"/>
                  </a:schemeClr>
                </a:solidFill>
                <a:effectLst>
                  <a:glow rad="101600">
                    <a:schemeClr val="accent3">
                      <a:satMod val="175000"/>
                      <a:alpha val="40000"/>
                    </a:schemeClr>
                  </a:glow>
                </a:effectLst>
              </a:rPr>
              <a:t>Histamine</a:t>
            </a:r>
          </a:p>
        </p:txBody>
      </p:sp>
      <p:sp>
        <p:nvSpPr>
          <p:cNvPr id="33794" name="Content Placeholder 1"/>
          <p:cNvSpPr>
            <a:spLocks noGrp="1"/>
          </p:cNvSpPr>
          <p:nvPr>
            <p:ph sz="quarter" idx="1"/>
          </p:nvPr>
        </p:nvSpPr>
        <p:spPr>
          <a:xfrm>
            <a:off x="0" y="1214428"/>
            <a:ext cx="8072462" cy="1116802"/>
          </a:xfrm>
        </p:spPr>
        <p:txBody>
          <a:bodyPr>
            <a:normAutofit/>
          </a:bodyPr>
          <a:lstStyle/>
          <a:p>
            <a:pPr algn="just" rtl="0"/>
            <a:r>
              <a:rPr lang="en-US" dirty="0">
                <a:solidFill>
                  <a:srgbClr val="003300"/>
                </a:solidFill>
                <a:effectLst>
                  <a:outerShdw blurRad="38100" dist="38100" dir="2700000" algn="tl">
                    <a:srgbClr val="000000">
                      <a:alpha val="43137"/>
                    </a:srgbClr>
                  </a:outerShdw>
                </a:effectLst>
              </a:rPr>
              <a:t>The </a:t>
            </a:r>
            <a:r>
              <a:rPr lang="en-US" b="1" dirty="0">
                <a:solidFill>
                  <a:srgbClr val="003300"/>
                </a:solidFill>
                <a:effectLst>
                  <a:outerShdw blurRad="38100" dist="38100" dir="2700000" algn="tl">
                    <a:srgbClr val="000000">
                      <a:alpha val="43137"/>
                    </a:srgbClr>
                  </a:outerShdw>
                </a:effectLst>
              </a:rPr>
              <a:t>major mediator of the early phase reaction.</a:t>
            </a:r>
          </a:p>
        </p:txBody>
      </p:sp>
      <p:pic>
        <p:nvPicPr>
          <p:cNvPr id="68610" name="Picture 2" descr="http://www.q-o-l.net/images/index_clip_image006.jpg"/>
          <p:cNvPicPr>
            <a:picLocks noChangeAspect="1" noChangeArrowheads="1"/>
          </p:cNvPicPr>
          <p:nvPr/>
        </p:nvPicPr>
        <p:blipFill>
          <a:blip r:embed="rId3" cstate="print"/>
          <a:srcRect/>
          <a:stretch>
            <a:fillRect/>
          </a:stretch>
        </p:blipFill>
        <p:spPr bwMode="auto">
          <a:xfrm>
            <a:off x="1285852" y="1857370"/>
            <a:ext cx="5857916" cy="3000396"/>
          </a:xfrm>
          <a:prstGeom prst="roundRect">
            <a:avLst>
              <a:gd name="adj" fmla="val 8594"/>
            </a:avLst>
          </a:prstGeom>
          <a:solidFill>
            <a:srgbClr val="FFFFFF">
              <a:shade val="85000"/>
            </a:srgbClr>
          </a:solidFill>
          <a:ln>
            <a:noFill/>
          </a:ln>
          <a:effectLst>
            <a:glow rad="101600">
              <a:srgbClr val="003300">
                <a:alpha val="60000"/>
              </a:srgbClr>
            </a:glow>
            <a:reflection blurRad="12700" stA="38000" endPos="28000" dist="5000" dir="5400000" sy="-100000" algn="bl" rotWithShape="0"/>
          </a:effectLst>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00034" y="642924"/>
            <a:ext cx="8229600" cy="857250"/>
          </a:xfrm>
        </p:spPr>
        <p:txBody>
          <a:bodyPr>
            <a:normAutofit fontScale="90000"/>
          </a:bodyPr>
          <a:lstStyle/>
          <a:p>
            <a:r>
              <a:rPr lang="en-US" dirty="0"/>
              <a:t>3.Late phase reaction</a:t>
            </a:r>
            <a:br>
              <a:rPr lang="en-US" dirty="0"/>
            </a:br>
            <a:endParaRPr lang="en-US" dirty="0"/>
          </a:p>
        </p:txBody>
      </p:sp>
      <p:sp>
        <p:nvSpPr>
          <p:cNvPr id="6" name="Content Placeholder 5"/>
          <p:cNvSpPr>
            <a:spLocks noGrp="1"/>
          </p:cNvSpPr>
          <p:nvPr>
            <p:ph sz="quarter" idx="1"/>
          </p:nvPr>
        </p:nvSpPr>
        <p:spPr>
          <a:xfrm>
            <a:off x="457200" y="971551"/>
            <a:ext cx="8229600" cy="3623072"/>
          </a:xfrm>
        </p:spPr>
        <p:txBody>
          <a:bodyPr>
            <a:normAutofit/>
          </a:bodyPr>
          <a:lstStyle/>
          <a:p>
            <a:pPr algn="l" rtl="0"/>
            <a:r>
              <a:rPr lang="en-US" sz="2000" dirty="0"/>
              <a:t>Hours after antigen challenge, some patients experience a </a:t>
            </a:r>
            <a:r>
              <a:rPr lang="en-US" sz="2000" dirty="0">
                <a:solidFill>
                  <a:srgbClr val="FF0000"/>
                </a:solidFill>
              </a:rPr>
              <a:t>recurrence of symptoms</a:t>
            </a:r>
            <a:r>
              <a:rPr lang="en-US" sz="2000" dirty="0"/>
              <a:t>, most notably </a:t>
            </a:r>
            <a:r>
              <a:rPr lang="en-US" sz="2000" dirty="0">
                <a:solidFill>
                  <a:srgbClr val="FF0000"/>
                </a:solidFill>
              </a:rPr>
              <a:t>nasal congestion</a:t>
            </a:r>
            <a:r>
              <a:rPr lang="en-US" sz="2000" dirty="0"/>
              <a:t>.</a:t>
            </a:r>
          </a:p>
          <a:p>
            <a:pPr algn="l" rtl="0"/>
            <a:endParaRPr lang="en-US" sz="2000" dirty="0"/>
          </a:p>
          <a:p>
            <a:pPr algn="l" rtl="0"/>
            <a:r>
              <a:rPr lang="en-US" sz="2000" dirty="0"/>
              <a:t>striking characteristic of the late-phase response is </a:t>
            </a:r>
            <a:r>
              <a:rPr lang="en-US" sz="2000" b="1" u="sng" dirty="0"/>
              <a:t>cellular inflammation</a:t>
            </a:r>
            <a:r>
              <a:rPr lang="en-US" sz="2000" dirty="0"/>
              <a:t>.</a:t>
            </a:r>
          </a:p>
          <a:p>
            <a:pPr algn="l" rtl="0"/>
            <a:endParaRPr lang="en-US" sz="2000" dirty="0"/>
          </a:p>
          <a:p>
            <a:pPr algn="l" rtl="0"/>
            <a:r>
              <a:rPr lang="en-US" sz="2000" dirty="0"/>
              <a:t>suggesting that nasal secretions and the nasal mucosa are two separate compartments with different inflammatory cellular predominance during allergic inflammation.</a:t>
            </a:r>
          </a:p>
          <a:p>
            <a:pPr algn="l" rtl="0"/>
            <a:endParaRPr lang="en-US" sz="2000" dirty="0"/>
          </a:p>
          <a:p>
            <a:pPr algn="l" rtl="0"/>
            <a:endParaRPr lang="en-US" sz="2000" dirty="0"/>
          </a:p>
          <a:p>
            <a:pPr algn="l" rtl="0"/>
            <a:endParaRPr lang="en-US" sz="2000"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571472" y="1085850"/>
            <a:ext cx="8358246" cy="3429000"/>
          </a:xfrm>
        </p:spPr>
        <p:txBody>
          <a:bodyPr/>
          <a:lstStyle/>
          <a:p>
            <a:pPr algn="l" rtl="0"/>
            <a:endParaRPr lang="en-US" dirty="0"/>
          </a:p>
          <a:p>
            <a:pPr algn="l" rtl="0"/>
            <a:r>
              <a:rPr lang="en-US" b="1" u="sng" dirty="0" err="1"/>
              <a:t>polymorphonuclear</a:t>
            </a:r>
            <a:r>
              <a:rPr lang="en-US" dirty="0"/>
              <a:t> cells and </a:t>
            </a:r>
            <a:r>
              <a:rPr lang="en-US" dirty="0" err="1"/>
              <a:t>eosinophils</a:t>
            </a:r>
            <a:r>
              <a:rPr lang="en-US" dirty="0"/>
              <a:t> predominating in </a:t>
            </a:r>
            <a:r>
              <a:rPr lang="en-US" b="1" u="sng" dirty="0"/>
              <a:t>nasal secretions </a:t>
            </a:r>
          </a:p>
          <a:p>
            <a:pPr algn="l" rtl="0"/>
            <a:endParaRPr lang="en-US" dirty="0"/>
          </a:p>
          <a:p>
            <a:pPr algn="l" rtl="0"/>
            <a:r>
              <a:rPr lang="en-US" dirty="0"/>
              <a:t> </a:t>
            </a:r>
            <a:r>
              <a:rPr lang="en-US" b="1" u="sng" dirty="0"/>
              <a:t>mononuclear </a:t>
            </a:r>
            <a:r>
              <a:rPr lang="en-US" dirty="0"/>
              <a:t>cells predominating in the </a:t>
            </a:r>
            <a:r>
              <a:rPr lang="en-US" b="1" u="sng" dirty="0"/>
              <a:t>nasal mucosa.</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4.Systemic activation</a:t>
            </a:r>
            <a:endParaRPr lang="ar-JO" dirty="0"/>
          </a:p>
        </p:txBody>
      </p:sp>
      <p:sp>
        <p:nvSpPr>
          <p:cNvPr id="3" name="عنصر نائب للمحتوى 2"/>
          <p:cNvSpPr>
            <a:spLocks noGrp="1"/>
          </p:cNvSpPr>
          <p:nvPr>
            <p:ph sz="quarter" idx="1"/>
          </p:nvPr>
        </p:nvSpPr>
        <p:spPr>
          <a:xfrm>
            <a:off x="457200" y="1200151"/>
            <a:ext cx="8329642" cy="3394472"/>
          </a:xfrm>
        </p:spPr>
        <p:txBody>
          <a:bodyPr>
            <a:normAutofit fontScale="77500" lnSpcReduction="20000"/>
          </a:bodyPr>
          <a:lstStyle/>
          <a:p>
            <a:pPr algn="l" rtl="0">
              <a:buNone/>
            </a:pPr>
            <a:endParaRPr lang="en-US" dirty="0"/>
          </a:p>
          <a:p>
            <a:pPr algn="l" rtl="0">
              <a:buNone/>
            </a:pPr>
            <a:r>
              <a:rPr lang="en-US" dirty="0"/>
              <a:t>    - There is evidence of </a:t>
            </a:r>
            <a:r>
              <a:rPr lang="en-US" dirty="0" err="1"/>
              <a:t>upregulation</a:t>
            </a:r>
            <a:r>
              <a:rPr lang="en-US" dirty="0"/>
              <a:t> of production and release of </a:t>
            </a:r>
            <a:r>
              <a:rPr lang="en-US" dirty="0" err="1">
                <a:solidFill>
                  <a:srgbClr val="FF0000"/>
                </a:solidFill>
              </a:rPr>
              <a:t>eosinophil</a:t>
            </a:r>
            <a:r>
              <a:rPr lang="en-US" dirty="0">
                <a:solidFill>
                  <a:srgbClr val="FF0000"/>
                </a:solidFill>
              </a:rPr>
              <a:t> and </a:t>
            </a:r>
            <a:r>
              <a:rPr lang="en-US" dirty="0" err="1">
                <a:solidFill>
                  <a:srgbClr val="FF0000"/>
                </a:solidFill>
              </a:rPr>
              <a:t>basophil</a:t>
            </a:r>
            <a:r>
              <a:rPr lang="en-US" dirty="0">
                <a:solidFill>
                  <a:srgbClr val="FF0000"/>
                </a:solidFill>
              </a:rPr>
              <a:t> </a:t>
            </a:r>
            <a:r>
              <a:rPr lang="en-US" dirty="0"/>
              <a:t>precursors </a:t>
            </a:r>
            <a:r>
              <a:rPr lang="en-US" dirty="0">
                <a:solidFill>
                  <a:srgbClr val="FF0000"/>
                </a:solidFill>
              </a:rPr>
              <a:t>from the bone marrow </a:t>
            </a:r>
            <a:r>
              <a:rPr lang="en-US" dirty="0"/>
              <a:t>in response to allergen contact in the nose or lung.</a:t>
            </a:r>
          </a:p>
          <a:p>
            <a:pPr algn="l" rtl="0">
              <a:buNone/>
            </a:pPr>
            <a:endParaRPr lang="en-US" dirty="0"/>
          </a:p>
          <a:p>
            <a:pPr algn="l" rtl="0">
              <a:buNone/>
            </a:pPr>
            <a:r>
              <a:rPr lang="en-US" dirty="0"/>
              <a:t>   - The resultant circulating precursors are attracted to the reaction site and to other parts of the respiratory tract by </a:t>
            </a:r>
            <a:r>
              <a:rPr lang="en-US" dirty="0" err="1">
                <a:solidFill>
                  <a:srgbClr val="FF0000"/>
                </a:solidFill>
              </a:rPr>
              <a:t>selectins</a:t>
            </a:r>
            <a:r>
              <a:rPr lang="en-US" dirty="0">
                <a:solidFill>
                  <a:srgbClr val="FF0000"/>
                </a:solidFill>
              </a:rPr>
              <a:t> and adhesion molecules </a:t>
            </a:r>
            <a:r>
              <a:rPr lang="en-US" dirty="0"/>
              <a:t>and infiltrate the tissue, where they mature. </a:t>
            </a:r>
          </a:p>
          <a:p>
            <a:pPr algn="l" rtl="0">
              <a:buNone/>
            </a:pPr>
            <a:endParaRPr lang="en-US" dirty="0"/>
          </a:p>
          <a:p>
            <a:pPr algn="l" rtl="0">
              <a:buNone/>
            </a:pPr>
            <a:r>
              <a:rPr lang="en-US" dirty="0"/>
              <a:t> - This process is also evident in nasal </a:t>
            </a:r>
            <a:r>
              <a:rPr lang="en-US" dirty="0" err="1"/>
              <a:t>polyposis</a:t>
            </a:r>
            <a:r>
              <a:rPr lang="en-US" dirty="0"/>
              <a:t> and may be responsible for some of the notable </a:t>
            </a:r>
            <a:r>
              <a:rPr lang="en-US" dirty="0">
                <a:solidFill>
                  <a:srgbClr val="FF0000"/>
                </a:solidFill>
              </a:rPr>
              <a:t>rhinitis/asthma link</a:t>
            </a:r>
            <a:endParaRPr lang="ar-JO"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Diagnosis</a:t>
            </a:r>
          </a:p>
        </p:txBody>
      </p:sp>
      <p:pic>
        <p:nvPicPr>
          <p:cNvPr id="4" name="Content Placeholder 3"/>
          <p:cNvPicPr>
            <a:picLocks noGrp="1" noChangeAspect="1"/>
          </p:cNvPicPr>
          <p:nvPr>
            <p:ph sz="quarter" idx="1"/>
          </p:nvPr>
        </p:nvPicPr>
        <p:blipFill>
          <a:blip r:embed="rId3"/>
          <a:stretch>
            <a:fillRect/>
          </a:stretch>
        </p:blipFill>
        <p:spPr>
          <a:xfrm>
            <a:off x="3566160" y="1085850"/>
            <a:ext cx="2468880" cy="3429000"/>
          </a:xfrm>
          <a:prstGeom prst="rect">
            <a:avLst/>
          </a:prstGeom>
        </p:spPr>
      </p:pic>
      <p:pic>
        <p:nvPicPr>
          <p:cNvPr id="5" name="Picture 4"/>
          <p:cNvPicPr>
            <a:picLocks noChangeAspect="1"/>
          </p:cNvPicPr>
          <p:nvPr/>
        </p:nvPicPr>
        <p:blipFill>
          <a:blip r:embed="rId4"/>
          <a:stretch>
            <a:fillRect/>
          </a:stretch>
        </p:blipFill>
        <p:spPr>
          <a:xfrm>
            <a:off x="1356360" y="1063229"/>
            <a:ext cx="3291840" cy="3345180"/>
          </a:xfrm>
          <a:prstGeom prst="rect">
            <a:avLst/>
          </a:prstGeom>
        </p:spPr>
      </p:pic>
    </p:spTree>
    <p:extLst>
      <p:ext uri="{BB962C8B-B14F-4D97-AF65-F5344CB8AC3E}">
        <p14:creationId xmlns:p14="http://schemas.microsoft.com/office/powerpoint/2010/main" xmlns="" val="528019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229600" cy="857250"/>
          </a:xfrm>
        </p:spPr>
        <p:txBody>
          <a:bodyPr/>
          <a:lstStyle/>
          <a:p>
            <a:r>
              <a:rPr lang="en-US" dirty="0"/>
              <a:t>History </a:t>
            </a:r>
          </a:p>
        </p:txBody>
      </p:sp>
      <p:sp>
        <p:nvSpPr>
          <p:cNvPr id="3" name="Content Placeholder 2"/>
          <p:cNvSpPr>
            <a:spLocks noGrp="1"/>
          </p:cNvSpPr>
          <p:nvPr>
            <p:ph sz="quarter" idx="1"/>
          </p:nvPr>
        </p:nvSpPr>
        <p:spPr>
          <a:xfrm>
            <a:off x="0" y="928676"/>
            <a:ext cx="8501090" cy="3508772"/>
          </a:xfrm>
        </p:spPr>
        <p:txBody>
          <a:bodyPr>
            <a:noAutofit/>
          </a:bodyPr>
          <a:lstStyle/>
          <a:p>
            <a:pPr algn="just" rtl="0"/>
            <a:r>
              <a:rPr lang="en-US" sz="2000" dirty="0"/>
              <a:t>The classic symptoms of seasonal allergic rhinitis are </a:t>
            </a:r>
            <a:r>
              <a:rPr lang="en-US" sz="2000" dirty="0">
                <a:solidFill>
                  <a:srgbClr val="FF0000"/>
                </a:solidFill>
              </a:rPr>
              <a:t>recurrent episodes of sneezing, </a:t>
            </a:r>
            <a:r>
              <a:rPr lang="en-US" sz="2000" dirty="0" err="1">
                <a:solidFill>
                  <a:srgbClr val="FF0000"/>
                </a:solidFill>
              </a:rPr>
              <a:t>pruritus</a:t>
            </a:r>
            <a:r>
              <a:rPr lang="en-US" sz="2000" dirty="0">
                <a:solidFill>
                  <a:srgbClr val="FF0000"/>
                </a:solidFill>
              </a:rPr>
              <a:t>, </a:t>
            </a:r>
            <a:r>
              <a:rPr lang="en-US" sz="2000" dirty="0" err="1">
                <a:solidFill>
                  <a:srgbClr val="FF0000"/>
                </a:solidFill>
              </a:rPr>
              <a:t>rhinorrhea</a:t>
            </a:r>
            <a:r>
              <a:rPr lang="en-US" sz="2000" dirty="0">
                <a:solidFill>
                  <a:srgbClr val="FF0000"/>
                </a:solidFill>
              </a:rPr>
              <a:t>, nasal congestion, and </a:t>
            </a:r>
            <a:r>
              <a:rPr lang="en-US" sz="2000" dirty="0" err="1">
                <a:solidFill>
                  <a:srgbClr val="FF0000"/>
                </a:solidFill>
              </a:rPr>
              <a:t>lacrimation</a:t>
            </a:r>
            <a:r>
              <a:rPr lang="en-US" sz="2000" dirty="0">
                <a:solidFill>
                  <a:srgbClr val="FF0000"/>
                </a:solidFill>
              </a:rPr>
              <a:t> </a:t>
            </a:r>
            <a:r>
              <a:rPr lang="en-US" sz="2000" dirty="0"/>
              <a:t>that occur after exposure to the offending allergen.</a:t>
            </a:r>
          </a:p>
          <a:p>
            <a:pPr algn="just" rtl="0">
              <a:buNone/>
            </a:pPr>
            <a:endParaRPr lang="en-US" sz="2000" dirty="0"/>
          </a:p>
          <a:p>
            <a:pPr algn="just" rtl="0"/>
            <a:r>
              <a:rPr lang="en-US" sz="2000" b="1" u="sng" dirty="0">
                <a:solidFill>
                  <a:srgbClr val="FF0000"/>
                </a:solidFill>
              </a:rPr>
              <a:t>Itching</a:t>
            </a:r>
            <a:r>
              <a:rPr lang="en-US" sz="2000" dirty="0"/>
              <a:t> is the symptom </a:t>
            </a:r>
            <a:r>
              <a:rPr lang="en-US" sz="2000" u="sng" dirty="0"/>
              <a:t>most suggestive </a:t>
            </a:r>
            <a:r>
              <a:rPr lang="en-US" sz="2000" dirty="0"/>
              <a:t>of an allergic etiology and involves not only the nose but also the palate, throat, eyes, and ears.</a:t>
            </a:r>
          </a:p>
        </p:txBody>
      </p:sp>
      <p:sp>
        <p:nvSpPr>
          <p:cNvPr id="4" name="object 4"/>
          <p:cNvSpPr/>
          <p:nvPr/>
        </p:nvSpPr>
        <p:spPr>
          <a:xfrm>
            <a:off x="6500826" y="3143254"/>
            <a:ext cx="2214546" cy="185738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لمحتوى 5"/>
          <p:cNvSpPr>
            <a:spLocks noGrp="1"/>
          </p:cNvSpPr>
          <p:nvPr>
            <p:ph sz="quarter" idx="1"/>
          </p:nvPr>
        </p:nvSpPr>
        <p:spPr>
          <a:xfrm>
            <a:off x="642910" y="642924"/>
            <a:ext cx="7772400" cy="4286256"/>
          </a:xfrm>
        </p:spPr>
        <p:txBody>
          <a:bodyPr>
            <a:normAutofit/>
          </a:bodyPr>
          <a:lstStyle/>
          <a:p>
            <a:pPr algn="just" rtl="0"/>
            <a:r>
              <a:rPr lang="en-US" sz="2400" b="1" u="sng" dirty="0"/>
              <a:t>The environmental history</a:t>
            </a:r>
          </a:p>
          <a:p>
            <a:pPr algn="just" rtl="0"/>
            <a:r>
              <a:rPr lang="en-US" sz="2400" b="1" u="sng" dirty="0"/>
              <a:t>Systemic symptoms and </a:t>
            </a:r>
            <a:r>
              <a:rPr lang="en-US" sz="2400" b="1" u="sng" dirty="0" err="1"/>
              <a:t>comorbidities</a:t>
            </a:r>
            <a:r>
              <a:rPr lang="en-US" sz="2400" b="1" u="sng" dirty="0"/>
              <a:t> </a:t>
            </a:r>
            <a:r>
              <a:rPr lang="en-US" sz="2400" dirty="0"/>
              <a:t>that may accompany allergic rhinitis include </a:t>
            </a:r>
            <a:r>
              <a:rPr lang="en-US" sz="2400" dirty="0">
                <a:solidFill>
                  <a:srgbClr val="FF0000"/>
                </a:solidFill>
              </a:rPr>
              <a:t>asthma , snoring,  sleep problems , </a:t>
            </a:r>
            <a:r>
              <a:rPr lang="en-US" sz="2400" dirty="0" err="1">
                <a:solidFill>
                  <a:srgbClr val="FF0000"/>
                </a:solidFill>
              </a:rPr>
              <a:t>otitis</a:t>
            </a:r>
            <a:r>
              <a:rPr lang="en-US" sz="2400" dirty="0">
                <a:solidFill>
                  <a:srgbClr val="FF0000"/>
                </a:solidFill>
              </a:rPr>
              <a:t> media </a:t>
            </a:r>
            <a:r>
              <a:rPr lang="en-US" sz="2400" dirty="0"/>
              <a:t>.</a:t>
            </a:r>
          </a:p>
          <a:p>
            <a:pPr algn="just" rtl="0"/>
            <a:r>
              <a:rPr lang="en-US" sz="2400" b="1" u="sng" dirty="0"/>
              <a:t>family history </a:t>
            </a:r>
            <a:r>
              <a:rPr lang="en-US" sz="2400" dirty="0"/>
              <a:t>of allergic diseases such as allergic rhinitis, asthma, and atopic dermatitis.</a:t>
            </a:r>
          </a:p>
          <a:p>
            <a:pPr algn="just" rtl="0"/>
            <a:r>
              <a:rPr lang="en-US" sz="2400" b="1" u="sng" dirty="0"/>
              <a:t>the impact </a:t>
            </a:r>
            <a:r>
              <a:rPr lang="en-US" sz="2400" dirty="0"/>
              <a:t>of symptoms on quality of life</a:t>
            </a:r>
          </a:p>
          <a:p>
            <a:endParaRPr lang="ar-JO"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00034" y="1428742"/>
            <a:ext cx="4038600" cy="3308757"/>
          </a:xfrm>
        </p:spPr>
        <p:txBody>
          <a:bodyPr>
            <a:normAutofit/>
          </a:bodyPr>
          <a:lstStyle/>
          <a:p>
            <a:pPr algn="justLow" rtl="0">
              <a:buNone/>
            </a:pPr>
            <a:r>
              <a:rPr lang="en-US" dirty="0"/>
              <a:t> Examination of the face </a:t>
            </a:r>
          </a:p>
          <a:p>
            <a:pPr algn="justLow" rtl="0">
              <a:buNone/>
            </a:pPr>
            <a:endParaRPr lang="en-US" dirty="0"/>
          </a:p>
          <a:p>
            <a:pPr algn="justLow" rtl="0"/>
            <a:r>
              <a:rPr lang="en-US" dirty="0"/>
              <a:t>allergic shiners . </a:t>
            </a:r>
          </a:p>
          <a:p>
            <a:pPr algn="justLow" rtl="0"/>
            <a:r>
              <a:rPr lang="en-US" dirty="0"/>
              <a:t>Adenoid </a:t>
            </a:r>
            <a:r>
              <a:rPr lang="en-US" dirty="0" err="1"/>
              <a:t>facies</a:t>
            </a:r>
            <a:endParaRPr lang="en-US" dirty="0"/>
          </a:p>
          <a:p>
            <a:pPr algn="l" rtl="0"/>
            <a:r>
              <a:rPr lang="en-US" dirty="0"/>
              <a:t>allergic salute .</a:t>
            </a:r>
          </a:p>
          <a:p>
            <a:pPr algn="l" rtl="0"/>
            <a:r>
              <a:rPr lang="en-US" dirty="0"/>
              <a:t>Injection of bulbar conjunctiva</a:t>
            </a:r>
          </a:p>
          <a:p>
            <a:pPr algn="l" rtl="0"/>
            <a:endParaRPr lang="en-US" dirty="0"/>
          </a:p>
          <a:p>
            <a:pPr algn="l" rtl="0"/>
            <a:endParaRPr lang="en-US" dirty="0"/>
          </a:p>
        </p:txBody>
      </p:sp>
      <p:sp>
        <p:nvSpPr>
          <p:cNvPr id="4" name="Title 1"/>
          <p:cNvSpPr>
            <a:spLocks noGrp="1"/>
          </p:cNvSpPr>
          <p:nvPr>
            <p:ph type="title"/>
          </p:nvPr>
        </p:nvSpPr>
        <p:spPr>
          <a:xfrm>
            <a:off x="714348" y="214296"/>
            <a:ext cx="7772400" cy="857250"/>
          </a:xfrm>
        </p:spPr>
        <p:txBody>
          <a:bodyPr/>
          <a:lstStyle/>
          <a:p>
            <a:r>
              <a:rPr lang="en-US" dirty="0"/>
              <a:t>Physical Examination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sz="quarter" idx="1"/>
          </p:nvPr>
        </p:nvSpPr>
        <p:spPr>
          <a:xfrm>
            <a:off x="677333" y="1504950"/>
            <a:ext cx="7772400" cy="2743200"/>
          </a:xfrm>
        </p:spPr>
        <p:txBody>
          <a:bodyPr/>
          <a:lstStyle/>
          <a:p>
            <a:endParaRPr lang="en-US" sz="2489" b="1">
              <a:solidFill>
                <a:schemeClr val="bg1"/>
              </a:solidFill>
            </a:endParaRPr>
          </a:p>
          <a:p>
            <a:endParaRPr lang="en-US" b="1">
              <a:solidFill>
                <a:schemeClr val="bg1"/>
              </a:solidFill>
            </a:endParaRPr>
          </a:p>
          <a:p>
            <a:endParaRPr lang="en-US" b="1">
              <a:solidFill>
                <a:schemeClr val="bg1"/>
              </a:solidFill>
            </a:endParaRPr>
          </a:p>
        </p:txBody>
      </p:sp>
      <p:pic>
        <p:nvPicPr>
          <p:cNvPr id="91140" name="Picture 4" descr="C:\WINDOWS\Desktop\R-2 folder\Allergic Rhinitis Folder\Zitelli4-6.bmp"/>
          <p:cNvPicPr>
            <a:picLocks noChangeAspect="1" noChangeArrowheads="1"/>
          </p:cNvPicPr>
          <p:nvPr/>
        </p:nvPicPr>
        <p:blipFill>
          <a:blip r:embed="rId2">
            <a:extLst>
              <a:ext uri="{28A0092B-C50C-407E-A947-70E740481C1C}">
                <a14:useLocalDpi xmlns:a14="http://schemas.microsoft.com/office/drawing/2010/main" xmlns="" val="0"/>
              </a:ext>
            </a:extLst>
          </a:blip>
          <a:srcRect l="2777" b="1888"/>
          <a:stretch>
            <a:fillRect/>
          </a:stretch>
        </p:blipFill>
        <p:spPr bwMode="auto">
          <a:xfrm>
            <a:off x="1286933" y="539750"/>
            <a:ext cx="6705600" cy="4200525"/>
          </a:xfrm>
          <a:prstGeom prst="rect">
            <a:avLst/>
          </a:prstGeom>
          <a:noFill/>
          <a:extLst>
            <a:ext uri="{909E8E84-426E-40DD-AFC4-6F175D3DCCD1}">
              <a14:hiddenFill xmlns:a14="http://schemas.microsoft.com/office/drawing/2010/main" xmlns="">
                <a:solidFill>
                  <a:srgbClr val="FFFFFF"/>
                </a:solidFill>
              </a14:hiddenFill>
            </a:ext>
          </a:extLst>
        </p:spPr>
      </p:pic>
      <p:pic>
        <p:nvPicPr>
          <p:cNvPr id="179202" name="Picture 2" descr="ÙØªÙØ¬Ø© Ø¨Ø­Ø« Ø§ÙØµÙØ± Ø¹Ù âªallergic saluteâ¬â"/>
          <p:cNvPicPr>
            <a:picLocks noChangeAspect="1" noChangeArrowheads="1"/>
          </p:cNvPicPr>
          <p:nvPr/>
        </p:nvPicPr>
        <p:blipFill>
          <a:blip r:embed="rId3"/>
          <a:srcRect/>
          <a:stretch>
            <a:fillRect/>
          </a:stretch>
        </p:blipFill>
        <p:spPr bwMode="auto">
          <a:xfrm>
            <a:off x="5786446" y="2285998"/>
            <a:ext cx="3101627" cy="2081204"/>
          </a:xfrm>
          <a:prstGeom prst="rect">
            <a:avLst/>
          </a:prstGeom>
          <a:noFill/>
        </p:spPr>
      </p:pic>
    </p:spTree>
    <p:extLst>
      <p:ext uri="{BB962C8B-B14F-4D97-AF65-F5344CB8AC3E}">
        <p14:creationId xmlns:p14="http://schemas.microsoft.com/office/powerpoint/2010/main" xmlns="" val="33465758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sz="quarter" idx="1"/>
          </p:nvPr>
        </p:nvSpPr>
        <p:spPr>
          <a:xfrm>
            <a:off x="677333" y="1504950"/>
            <a:ext cx="7772400" cy="2743200"/>
          </a:xfrm>
        </p:spPr>
        <p:txBody>
          <a:bodyPr/>
          <a:lstStyle/>
          <a:p>
            <a:endParaRPr lang="en-US" sz="2489" b="1">
              <a:solidFill>
                <a:schemeClr val="bg1"/>
              </a:solidFill>
            </a:endParaRPr>
          </a:p>
          <a:p>
            <a:endParaRPr lang="en-US" b="1">
              <a:solidFill>
                <a:schemeClr val="bg1"/>
              </a:solidFill>
            </a:endParaRPr>
          </a:p>
          <a:p>
            <a:endParaRPr lang="en-US" b="1">
              <a:solidFill>
                <a:schemeClr val="bg1"/>
              </a:solidFill>
            </a:endParaRPr>
          </a:p>
        </p:txBody>
      </p:sp>
      <p:pic>
        <p:nvPicPr>
          <p:cNvPr id="90116" name="Picture 4" descr="C:\WINDOWS\Desktop\R-2 folder\Allergic Rhinitis Folder\Zitelli4-4.bmp"/>
          <p:cNvPicPr>
            <a:picLocks noChangeAspect="1" noChangeArrowheads="1"/>
          </p:cNvPicPr>
          <p:nvPr/>
        </p:nvPicPr>
        <p:blipFill>
          <a:blip r:embed="rId2">
            <a:extLst>
              <a:ext uri="{28A0092B-C50C-407E-A947-70E740481C1C}">
                <a14:useLocalDpi xmlns:a14="http://schemas.microsoft.com/office/drawing/2010/main" xmlns="" val="0"/>
              </a:ext>
            </a:extLst>
          </a:blip>
          <a:srcRect l="827" b="4034"/>
          <a:stretch>
            <a:fillRect/>
          </a:stretch>
        </p:blipFill>
        <p:spPr bwMode="auto">
          <a:xfrm>
            <a:off x="541867" y="1047750"/>
            <a:ext cx="8128000" cy="2895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697885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sz="quarter" idx="1"/>
          </p:nvPr>
        </p:nvSpPr>
        <p:spPr>
          <a:xfrm>
            <a:off x="677333" y="1504950"/>
            <a:ext cx="7772400" cy="2743200"/>
          </a:xfrm>
        </p:spPr>
        <p:txBody>
          <a:bodyPr/>
          <a:lstStyle/>
          <a:p>
            <a:endParaRPr lang="en-US" sz="2489" b="1">
              <a:solidFill>
                <a:schemeClr val="bg1"/>
              </a:solidFill>
            </a:endParaRPr>
          </a:p>
          <a:p>
            <a:endParaRPr lang="en-US" b="1">
              <a:solidFill>
                <a:schemeClr val="bg1"/>
              </a:solidFill>
            </a:endParaRPr>
          </a:p>
          <a:p>
            <a:endParaRPr lang="en-US" b="1">
              <a:solidFill>
                <a:schemeClr val="bg1"/>
              </a:solidFill>
            </a:endParaRPr>
          </a:p>
        </p:txBody>
      </p:sp>
      <p:pic>
        <p:nvPicPr>
          <p:cNvPr id="89095" name="Picture 7" descr="C:\WINDOWS\Desktop\R-2 folder\Allergic Rhinitis Folder\Zitelli4-23.bmp"/>
          <p:cNvPicPr>
            <a:picLocks noChangeAspect="1" noChangeArrowheads="1"/>
          </p:cNvPicPr>
          <p:nvPr/>
        </p:nvPicPr>
        <p:blipFill>
          <a:blip r:embed="rId2">
            <a:extLst>
              <a:ext uri="{28A0092B-C50C-407E-A947-70E740481C1C}">
                <a14:useLocalDpi xmlns:a14="http://schemas.microsoft.com/office/drawing/2010/main" xmlns="" val="0"/>
              </a:ext>
            </a:extLst>
          </a:blip>
          <a:srcRect l="1666" b="1604"/>
          <a:stretch>
            <a:fillRect/>
          </a:stretch>
        </p:blipFill>
        <p:spPr bwMode="auto">
          <a:xfrm>
            <a:off x="677351" y="539750"/>
            <a:ext cx="7992533" cy="3962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934247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sz="quarter" idx="1"/>
          </p:nvPr>
        </p:nvSpPr>
        <p:spPr>
          <a:xfrm>
            <a:off x="677333" y="1504950"/>
            <a:ext cx="7772400" cy="2743200"/>
          </a:xfrm>
        </p:spPr>
        <p:txBody>
          <a:bodyPr/>
          <a:lstStyle/>
          <a:p>
            <a:endParaRPr lang="en-US" sz="2489" b="1">
              <a:solidFill>
                <a:schemeClr val="bg1"/>
              </a:solidFill>
            </a:endParaRPr>
          </a:p>
          <a:p>
            <a:endParaRPr lang="en-US" b="1">
              <a:solidFill>
                <a:schemeClr val="bg1"/>
              </a:solidFill>
            </a:endParaRPr>
          </a:p>
          <a:p>
            <a:endParaRPr lang="en-US" b="1">
              <a:solidFill>
                <a:schemeClr val="bg1"/>
              </a:solidFill>
            </a:endParaRPr>
          </a:p>
        </p:txBody>
      </p:sp>
      <p:pic>
        <p:nvPicPr>
          <p:cNvPr id="93187" name="Picture 3" descr="C:\WINDOWS\Desktop\R-2 folder\Allergic Rhinitis Folder\Zitelli4-8.bmp"/>
          <p:cNvPicPr>
            <a:picLocks noChangeAspect="1" noChangeArrowheads="1"/>
          </p:cNvPicPr>
          <p:nvPr/>
        </p:nvPicPr>
        <p:blipFill>
          <a:blip r:embed="rId3">
            <a:extLst>
              <a:ext uri="{28A0092B-C50C-407E-A947-70E740481C1C}">
                <a14:useLocalDpi xmlns:a14="http://schemas.microsoft.com/office/drawing/2010/main" xmlns="" val="0"/>
              </a:ext>
            </a:extLst>
          </a:blip>
          <a:srcRect l="1755" b="5490"/>
          <a:stretch>
            <a:fillRect/>
          </a:stretch>
        </p:blipFill>
        <p:spPr bwMode="auto">
          <a:xfrm>
            <a:off x="745084" y="438151"/>
            <a:ext cx="7586133" cy="420793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34320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sz="quarter" idx="1"/>
          </p:nvPr>
        </p:nvSpPr>
        <p:spPr/>
        <p:txBody>
          <a:bodyPr/>
          <a:lstStyle/>
          <a:p>
            <a:endParaRPr lang="ar-JO"/>
          </a:p>
        </p:txBody>
      </p:sp>
      <p:pic>
        <p:nvPicPr>
          <p:cNvPr id="1026" name="Picture 2" descr="Dennie-Morgan-Falte.jpg"/>
          <p:cNvPicPr>
            <a:picLocks noChangeAspect="1" noChangeArrowheads="1"/>
          </p:cNvPicPr>
          <p:nvPr/>
        </p:nvPicPr>
        <p:blipFill>
          <a:blip r:embed="rId3"/>
          <a:srcRect/>
          <a:stretch>
            <a:fillRect/>
          </a:stretch>
        </p:blipFill>
        <p:spPr bwMode="auto">
          <a:xfrm>
            <a:off x="2071670" y="714362"/>
            <a:ext cx="4357718" cy="3286148"/>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dirty="0"/>
              <a:t>Nose and throat </a:t>
            </a:r>
          </a:p>
        </p:txBody>
      </p:sp>
      <p:sp>
        <p:nvSpPr>
          <p:cNvPr id="3" name="Content Placeholder 2"/>
          <p:cNvSpPr>
            <a:spLocks noGrp="1"/>
          </p:cNvSpPr>
          <p:nvPr>
            <p:ph sz="quarter" idx="1"/>
          </p:nvPr>
        </p:nvSpPr>
        <p:spPr>
          <a:xfrm>
            <a:off x="428596" y="928676"/>
            <a:ext cx="8229600" cy="3394472"/>
          </a:xfrm>
        </p:spPr>
        <p:txBody>
          <a:bodyPr/>
          <a:lstStyle/>
          <a:p>
            <a:pPr algn="l" rtl="0"/>
            <a:r>
              <a:rPr lang="en-US" b="1" dirty="0"/>
              <a:t>Inferior turbinate Mucosal edema, </a:t>
            </a:r>
            <a:r>
              <a:rPr lang="en-US" dirty="0"/>
              <a:t>pale, bluish, and edematous, and coated with thin, clear secretions.</a:t>
            </a:r>
          </a:p>
          <a:p>
            <a:pPr algn="l" rtl="0"/>
            <a:endParaRPr lang="en-US" dirty="0"/>
          </a:p>
          <a:p>
            <a:pPr algn="l" rtl="0"/>
            <a:r>
              <a:rPr lang="en-US" b="1" dirty="0"/>
              <a:t> </a:t>
            </a:r>
            <a:r>
              <a:rPr lang="en-US" b="1" dirty="0" err="1"/>
              <a:t>Cobblestoning</a:t>
            </a:r>
            <a:r>
              <a:rPr lang="en-US" b="1" dirty="0"/>
              <a:t> of posterior pharyngeal wall</a:t>
            </a:r>
          </a:p>
          <a:p>
            <a:pPr algn="l" rtl="0"/>
            <a:endParaRPr lang="en-US" dirty="0"/>
          </a:p>
        </p:txBody>
      </p:sp>
      <p:pic>
        <p:nvPicPr>
          <p:cNvPr id="5" name="Picture 7"/>
          <p:cNvPicPr>
            <a:picLocks noChangeAspect="1"/>
          </p:cNvPicPr>
          <p:nvPr/>
        </p:nvPicPr>
        <p:blipFill>
          <a:blip r:embed="rId2" cstate="print"/>
          <a:srcRect/>
          <a:stretch>
            <a:fillRect/>
          </a:stretch>
        </p:blipFill>
        <p:spPr bwMode="auto">
          <a:xfrm>
            <a:off x="914400" y="3137306"/>
            <a:ext cx="3316288" cy="2006203"/>
          </a:xfrm>
          <a:prstGeom prst="rect">
            <a:avLst/>
          </a:prstGeom>
          <a:noFill/>
          <a:ln w="9525">
            <a:noFill/>
            <a:miter lim="800000"/>
            <a:headEnd/>
            <a:tailEnd/>
          </a:ln>
        </p:spPr>
      </p:pic>
      <p:pic>
        <p:nvPicPr>
          <p:cNvPr id="6" name="Picture 5"/>
          <p:cNvPicPr>
            <a:picLocks noChangeAspect="1"/>
          </p:cNvPicPr>
          <p:nvPr/>
        </p:nvPicPr>
        <p:blipFill>
          <a:blip r:embed="rId3" cstate="print"/>
          <a:stretch>
            <a:fillRect/>
          </a:stretch>
        </p:blipFill>
        <p:spPr>
          <a:xfrm>
            <a:off x="4876810" y="3028950"/>
            <a:ext cx="4209833" cy="2114550"/>
          </a:xfrm>
          <a:prstGeom prst="rect">
            <a:avLst/>
          </a:prstGeom>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sz="quarter" idx="1"/>
          </p:nvPr>
        </p:nvSpPr>
        <p:spPr/>
        <p:txBody>
          <a:bodyPr/>
          <a:lstStyle/>
          <a:p>
            <a:pPr algn="l" rtl="0"/>
            <a:r>
              <a:rPr lang="en-US" dirty="0"/>
              <a:t>Ears … </a:t>
            </a:r>
            <a:r>
              <a:rPr lang="en-US" b="1" dirty="0"/>
              <a:t>OME</a:t>
            </a:r>
          </a:p>
          <a:p>
            <a:pPr algn="l" rtl="0"/>
            <a:endParaRPr lang="en-US" dirty="0"/>
          </a:p>
          <a:p>
            <a:pPr algn="l" rtl="0"/>
            <a:r>
              <a:rPr lang="en-US" b="1" dirty="0"/>
              <a:t>conjunctivitis</a:t>
            </a:r>
            <a:endParaRPr lang="en-US" dirty="0"/>
          </a:p>
          <a:p>
            <a:pPr algn="l" rtl="0"/>
            <a:endParaRPr lang="en-US" dirty="0"/>
          </a:p>
          <a:p>
            <a:pPr algn="l" rtl="0"/>
            <a:r>
              <a:rPr lang="en-US" dirty="0"/>
              <a:t>the chest and skin should be examined carefully for signs of concurrent </a:t>
            </a:r>
            <a:r>
              <a:rPr lang="en-US" b="1" dirty="0"/>
              <a:t>asthma</a:t>
            </a:r>
            <a:r>
              <a:rPr lang="en-US" dirty="0"/>
              <a:t> (e.g., wheezing) or </a:t>
            </a:r>
            <a:r>
              <a:rPr lang="en-US" b="1" dirty="0"/>
              <a:t>dermatitis</a:t>
            </a:r>
            <a:endParaRPr lang="ar-JO" b="1"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771650"/>
            <a:ext cx="8229600" cy="857250"/>
          </a:xfrm>
        </p:spPr>
        <p:txBody>
          <a:bodyPr>
            <a:noAutofit/>
          </a:bodyPr>
          <a:lstStyle/>
          <a:p>
            <a:r>
              <a:rPr lang="en-US" sz="7200" dirty="0"/>
              <a:t>Investigations</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1485899" y="0"/>
            <a:ext cx="6172200" cy="85725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3663" tIns="46038" rIns="93663" bIns="46038" numCol="1" anchorCtr="0" compatLnSpc="1">
            <a:prstTxWarp prst="textNoShape">
              <a:avLst/>
            </a:prstTxWarp>
            <a:normAutofit fontScale="90000"/>
          </a:bodyPr>
          <a:lstStyle/>
          <a:p>
            <a:pPr fontAlgn="auto">
              <a:spcAft>
                <a:spcPts val="0"/>
              </a:spcAft>
              <a:defRPr/>
            </a:pPr>
            <a:r>
              <a:rPr lang="tr-TR" dirty="0">
                <a:solidFill>
                  <a:schemeClr val="accent2">
                    <a:lumMod val="60000"/>
                    <a:lumOff val="40000"/>
                  </a:schemeClr>
                </a:solidFill>
                <a:latin typeface="Garamond" panose="02020404030301010803" pitchFamily="18" charset="0"/>
              </a:rPr>
              <a:t>Allergy </a:t>
            </a:r>
            <a:r>
              <a:rPr lang="en-US" dirty="0">
                <a:solidFill>
                  <a:schemeClr val="accent2">
                    <a:lumMod val="60000"/>
                    <a:lumOff val="40000"/>
                  </a:schemeClr>
                </a:solidFill>
                <a:latin typeface="Garamond" panose="02020404030301010803" pitchFamily="18" charset="0"/>
              </a:rPr>
              <a:t>s</a:t>
            </a:r>
            <a:r>
              <a:rPr lang="tr-TR" dirty="0">
                <a:solidFill>
                  <a:schemeClr val="accent2">
                    <a:lumMod val="60000"/>
                    <a:lumOff val="40000"/>
                  </a:schemeClr>
                </a:solidFill>
                <a:latin typeface="Garamond" panose="02020404030301010803" pitchFamily="18" charset="0"/>
              </a:rPr>
              <a:t>kin </a:t>
            </a:r>
            <a:r>
              <a:rPr lang="en-US" dirty="0">
                <a:solidFill>
                  <a:schemeClr val="accent2">
                    <a:lumMod val="60000"/>
                    <a:lumOff val="40000"/>
                  </a:schemeClr>
                </a:solidFill>
                <a:latin typeface="Garamond" panose="02020404030301010803" pitchFamily="18" charset="0"/>
              </a:rPr>
              <a:t>p</a:t>
            </a:r>
            <a:r>
              <a:rPr lang="tr-TR" dirty="0">
                <a:solidFill>
                  <a:schemeClr val="accent2">
                    <a:lumMod val="60000"/>
                    <a:lumOff val="40000"/>
                  </a:schemeClr>
                </a:solidFill>
                <a:latin typeface="Garamond" panose="02020404030301010803" pitchFamily="18" charset="0"/>
              </a:rPr>
              <a:t>rick </a:t>
            </a:r>
            <a:r>
              <a:rPr lang="en-US" dirty="0">
                <a:solidFill>
                  <a:schemeClr val="accent2">
                    <a:lumMod val="60000"/>
                    <a:lumOff val="40000"/>
                  </a:schemeClr>
                </a:solidFill>
                <a:latin typeface="Garamond" panose="02020404030301010803" pitchFamily="18" charset="0"/>
              </a:rPr>
              <a:t>t</a:t>
            </a:r>
            <a:r>
              <a:rPr lang="tr-TR" dirty="0">
                <a:solidFill>
                  <a:schemeClr val="accent2">
                    <a:lumMod val="60000"/>
                    <a:lumOff val="40000"/>
                  </a:schemeClr>
                </a:solidFill>
                <a:latin typeface="Garamond" panose="02020404030301010803" pitchFamily="18" charset="0"/>
              </a:rPr>
              <a:t>esting</a:t>
            </a:r>
            <a:r>
              <a:rPr lang="en-US" dirty="0">
                <a:solidFill>
                  <a:schemeClr val="accent2">
                    <a:lumMod val="60000"/>
                    <a:lumOff val="40000"/>
                  </a:schemeClr>
                </a:solidFill>
                <a:latin typeface="Garamond" panose="02020404030301010803" pitchFamily="18" charset="0"/>
              </a:rPr>
              <a:t> (SPT)</a:t>
            </a:r>
            <a:endParaRPr lang="tr-TR" dirty="0">
              <a:solidFill>
                <a:schemeClr val="accent2">
                  <a:lumMod val="60000"/>
                  <a:lumOff val="40000"/>
                </a:schemeClr>
              </a:solidFill>
              <a:latin typeface="Garamond" panose="02020404030301010803" pitchFamily="18" charset="0"/>
            </a:endParaRPr>
          </a:p>
        </p:txBody>
      </p:sp>
      <p:sp>
        <p:nvSpPr>
          <p:cNvPr id="61443" name="Rectangle 3"/>
          <p:cNvSpPr>
            <a:spLocks noGrp="1" noChangeArrowheads="1"/>
          </p:cNvSpPr>
          <p:nvPr>
            <p:ph sz="quarter" idx="1"/>
          </p:nvPr>
        </p:nvSpPr>
        <p:spPr>
          <a:xfrm>
            <a:off x="0" y="3571882"/>
            <a:ext cx="8072462" cy="1857358"/>
          </a:xfrm>
        </p:spPr>
        <p:txBody>
          <a:bodyPr lIns="93663" tIns="46038" rIns="93663" bIns="46038">
            <a:normAutofit/>
          </a:bodyPr>
          <a:lstStyle/>
          <a:p>
            <a:pPr algn="ctr" rtl="0"/>
            <a:endParaRPr lang="en-US" dirty="0"/>
          </a:p>
          <a:p>
            <a:pPr algn="ctr" rtl="0"/>
            <a:r>
              <a:rPr lang="en-US" dirty="0"/>
              <a:t>Reactions </a:t>
            </a:r>
            <a:r>
              <a:rPr lang="en-US" dirty="0">
                <a:solidFill>
                  <a:srgbClr val="FF0000"/>
                </a:solidFill>
              </a:rPr>
              <a:t>greater than </a:t>
            </a:r>
            <a:r>
              <a:rPr lang="en-US" b="1" dirty="0">
                <a:solidFill>
                  <a:srgbClr val="FF0000"/>
                </a:solidFill>
              </a:rPr>
              <a:t>2 mm in under fives </a:t>
            </a:r>
            <a:r>
              <a:rPr lang="en-US" dirty="0">
                <a:solidFill>
                  <a:srgbClr val="FF0000"/>
                </a:solidFill>
              </a:rPr>
              <a:t>and </a:t>
            </a:r>
            <a:r>
              <a:rPr lang="en-US" b="1" dirty="0">
                <a:solidFill>
                  <a:srgbClr val="FF0000"/>
                </a:solidFill>
              </a:rPr>
              <a:t>3 mm in older subjects</a:t>
            </a:r>
            <a:r>
              <a:rPr lang="en-US" dirty="0">
                <a:solidFill>
                  <a:srgbClr val="FF0000"/>
                </a:solidFill>
              </a:rPr>
              <a:t> </a:t>
            </a:r>
            <a:r>
              <a:rPr lang="en-US" dirty="0"/>
              <a:t>are regarded as positive</a:t>
            </a:r>
          </a:p>
          <a:p>
            <a:pPr algn="ctr" rtl="0"/>
            <a:endParaRPr lang="en-US" dirty="0"/>
          </a:p>
        </p:txBody>
      </p:sp>
      <p:pic>
        <p:nvPicPr>
          <p:cNvPr id="168962" name="Picture 2" descr="ÙØªÙØ¬Ø© Ø¨Ø­Ø« Ø§ÙØµÙØ± Ø¹Ù âªallergy skin prick testâ¬â"/>
          <p:cNvPicPr>
            <a:picLocks noChangeAspect="1" noChangeArrowheads="1"/>
          </p:cNvPicPr>
          <p:nvPr/>
        </p:nvPicPr>
        <p:blipFill>
          <a:blip r:embed="rId3"/>
          <a:srcRect/>
          <a:stretch>
            <a:fillRect/>
          </a:stretch>
        </p:blipFill>
        <p:spPr bwMode="auto">
          <a:xfrm>
            <a:off x="2928926" y="1142990"/>
            <a:ext cx="5286412" cy="2786082"/>
          </a:xfrm>
          <a:prstGeom prst="rect">
            <a:avLst/>
          </a:prstGeom>
          <a:noFill/>
        </p:spPr>
      </p:pic>
      <p:sp>
        <p:nvSpPr>
          <p:cNvPr id="168964" name="AutoShape 4" descr="ÙØªÙØ¬Ø© Ø¨Ø­Ø« Ø§ÙØµÙØ± Ø¹Ù âªallergy skin prick testâ¬â"/>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JO"/>
          </a:p>
        </p:txBody>
      </p:sp>
      <p:sp>
        <p:nvSpPr>
          <p:cNvPr id="168966" name="AutoShape 6" descr="ÙØªÙØ¬Ø© Ø¨Ø­Ø« Ø§ÙØµÙØ± Ø¹Ù âªallergy skin prick testâ¬â"/>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JO"/>
          </a:p>
        </p:txBody>
      </p:sp>
      <p:sp>
        <p:nvSpPr>
          <p:cNvPr id="168968" name="AutoShape 8" descr="ÙØªÙØ¬Ø© Ø¨Ø­Ø« Ø§ÙØµÙØ± Ø¹Ù âªallergy skin prick testâ¬â"/>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JO"/>
          </a:p>
        </p:txBody>
      </p:sp>
      <p:pic>
        <p:nvPicPr>
          <p:cNvPr id="168970" name="Picture 10" descr="ÙØªÙØ¬Ø© Ø¨Ø­Ø« Ø§ÙØµÙØ± Ø¹Ù âªallergy skin prick testâ¬â"/>
          <p:cNvPicPr>
            <a:picLocks noChangeAspect="1" noChangeArrowheads="1"/>
          </p:cNvPicPr>
          <p:nvPr/>
        </p:nvPicPr>
        <p:blipFill>
          <a:blip r:embed="rId4" cstate="print"/>
          <a:srcRect/>
          <a:stretch>
            <a:fillRect/>
          </a:stretch>
        </p:blipFill>
        <p:spPr bwMode="auto">
          <a:xfrm>
            <a:off x="500034" y="1142990"/>
            <a:ext cx="1987974" cy="2650632"/>
          </a:xfrm>
          <a:prstGeom prst="rect">
            <a:avLst/>
          </a:prstGeom>
          <a:noFill/>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fontAlgn="auto">
              <a:spcAft>
                <a:spcPts val="0"/>
              </a:spcAft>
              <a:defRPr/>
            </a:pPr>
            <a:r>
              <a:rPr lang="en-US" b="0" dirty="0"/>
              <a:t>Sensitivity and specificity of SPT</a:t>
            </a:r>
            <a:endParaRPr lang="en-US" dirty="0"/>
          </a:p>
        </p:txBody>
      </p:sp>
      <p:sp>
        <p:nvSpPr>
          <p:cNvPr id="63490" name="Content Placeholder 1"/>
          <p:cNvSpPr>
            <a:spLocks noGrp="1"/>
          </p:cNvSpPr>
          <p:nvPr>
            <p:ph sz="quarter" idx="1"/>
          </p:nvPr>
        </p:nvSpPr>
        <p:spPr>
          <a:xfrm>
            <a:off x="0" y="1063228"/>
            <a:ext cx="9144000" cy="4080272"/>
          </a:xfrm>
        </p:spPr>
        <p:txBody>
          <a:bodyPr>
            <a:normAutofit/>
          </a:bodyPr>
          <a:lstStyle/>
          <a:p>
            <a:pPr algn="l" rtl="0"/>
            <a:r>
              <a:rPr lang="en-US" b="1" dirty="0"/>
              <a:t>A positive skin prick test is not indicative of clinical allergy </a:t>
            </a:r>
            <a:r>
              <a:rPr lang="en-US" b="1" dirty="0">
                <a:solidFill>
                  <a:srgbClr val="FF0000"/>
                </a:solidFill>
              </a:rPr>
              <a:t>unless supported by the relevant history</a:t>
            </a:r>
            <a:r>
              <a:rPr lang="en-US" b="1" dirty="0"/>
              <a:t>. </a:t>
            </a:r>
          </a:p>
          <a:p>
            <a:pPr algn="l" rtl="0"/>
            <a:endParaRPr lang="en-US" b="1" dirty="0"/>
          </a:p>
          <a:p>
            <a:pPr algn="l" rtl="0"/>
            <a:r>
              <a:rPr lang="en-US" b="1" dirty="0"/>
              <a:t>Positive skin prick tests occur in </a:t>
            </a:r>
            <a:r>
              <a:rPr lang="en-US" b="1" dirty="0">
                <a:solidFill>
                  <a:srgbClr val="FF0000"/>
                </a:solidFill>
              </a:rPr>
              <a:t>25-30 percent </a:t>
            </a:r>
            <a:r>
              <a:rPr lang="en-US" b="1" dirty="0"/>
              <a:t>of adults, only </a:t>
            </a:r>
            <a:r>
              <a:rPr lang="en-US" b="1" dirty="0">
                <a:solidFill>
                  <a:srgbClr val="FF0000"/>
                </a:solidFill>
              </a:rPr>
              <a:t>10-15 percent </a:t>
            </a:r>
            <a:r>
              <a:rPr lang="en-US" b="1" dirty="0"/>
              <a:t>develop symptoms.</a:t>
            </a:r>
          </a:p>
          <a:p>
            <a:pPr algn="l" rtl="0"/>
            <a:endParaRPr lang="en-US" b="1" dirty="0"/>
          </a:p>
          <a:p>
            <a:pPr algn="l" rtl="0"/>
            <a:r>
              <a:rPr lang="en-US" dirty="0"/>
              <a:t>The risk of </a:t>
            </a:r>
            <a:r>
              <a:rPr lang="en-US" b="1" dirty="0"/>
              <a:t>clinical </a:t>
            </a:r>
            <a:r>
              <a:rPr lang="en-US" b="1" dirty="0">
                <a:solidFill>
                  <a:srgbClr val="FF0000"/>
                </a:solidFill>
              </a:rPr>
              <a:t>allergy increases with the size </a:t>
            </a:r>
            <a:r>
              <a:rPr lang="en-US" b="1" dirty="0"/>
              <a:t>of the skin reaction.</a:t>
            </a:r>
          </a:p>
          <a:p>
            <a:pPr algn="l" rtl="0"/>
            <a:endParaRPr lang="en-US" b="1"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8"/>
            <a:ext cx="8229600" cy="1063229"/>
          </a:xfrm>
        </p:spPr>
        <p:txBody>
          <a:bodyPr>
            <a:normAutofit/>
          </a:bodyPr>
          <a:lstStyle/>
          <a:p>
            <a:pPr fontAlgn="auto">
              <a:spcAft>
                <a:spcPts val="0"/>
              </a:spcAft>
              <a:defRPr/>
            </a:pPr>
            <a:r>
              <a:rPr lang="en-US" sz="2800" b="0" dirty="0"/>
              <a:t>Specific </a:t>
            </a:r>
            <a:r>
              <a:rPr lang="en-US" sz="2800" b="0" dirty="0" err="1"/>
              <a:t>IgE</a:t>
            </a:r>
            <a:r>
              <a:rPr lang="en-US" sz="2800" b="0" dirty="0"/>
              <a:t> (RAST study)</a:t>
            </a:r>
            <a:br>
              <a:rPr lang="en-US" sz="2800" b="0" dirty="0"/>
            </a:br>
            <a:r>
              <a:rPr lang="en-US" sz="2800" b="0" dirty="0" err="1"/>
              <a:t>Radioallergosorbent</a:t>
            </a:r>
            <a:r>
              <a:rPr lang="en-US" sz="2800" b="0" dirty="0"/>
              <a:t> Test</a:t>
            </a:r>
            <a:endParaRPr lang="en-US" sz="2800" dirty="0"/>
          </a:p>
        </p:txBody>
      </p:sp>
      <p:sp>
        <p:nvSpPr>
          <p:cNvPr id="65538" name="Content Placeholder 1"/>
          <p:cNvSpPr>
            <a:spLocks noGrp="1"/>
          </p:cNvSpPr>
          <p:nvPr>
            <p:ph sz="quarter" idx="1"/>
          </p:nvPr>
        </p:nvSpPr>
        <p:spPr>
          <a:xfrm>
            <a:off x="0" y="1285866"/>
            <a:ext cx="4786314" cy="3651662"/>
          </a:xfrm>
        </p:spPr>
        <p:txBody>
          <a:bodyPr>
            <a:normAutofit/>
          </a:bodyPr>
          <a:lstStyle/>
          <a:p>
            <a:pPr algn="l" rtl="0"/>
            <a:r>
              <a:rPr lang="en-US" b="1" dirty="0"/>
              <a:t>more expensive</a:t>
            </a:r>
          </a:p>
          <a:p>
            <a:pPr algn="l" rtl="0"/>
            <a:r>
              <a:rPr lang="en-US" b="1" dirty="0"/>
              <a:t> delayed</a:t>
            </a:r>
          </a:p>
          <a:p>
            <a:pPr algn="l" rtl="0"/>
            <a:r>
              <a:rPr lang="en-US" b="1" dirty="0"/>
              <a:t>take longer </a:t>
            </a:r>
          </a:p>
          <a:p>
            <a:pPr algn="l" rtl="0"/>
            <a:r>
              <a:rPr lang="en-US" b="1" dirty="0"/>
              <a:t> no more sensitive or specific than skin prick tests. </a:t>
            </a:r>
          </a:p>
          <a:p>
            <a:pPr algn="l" rtl="0"/>
            <a:endParaRPr lang="en-US" dirty="0"/>
          </a:p>
        </p:txBody>
      </p:sp>
      <p:pic>
        <p:nvPicPr>
          <p:cNvPr id="65540" name="Picture 4"/>
          <p:cNvPicPr>
            <a:picLocks noChangeAspect="1"/>
          </p:cNvPicPr>
          <p:nvPr/>
        </p:nvPicPr>
        <p:blipFill>
          <a:blip r:embed="rId3" cstate="print"/>
          <a:srcRect/>
          <a:stretch>
            <a:fillRect/>
          </a:stretch>
        </p:blipFill>
        <p:spPr bwMode="auto">
          <a:xfrm>
            <a:off x="4786314" y="1285866"/>
            <a:ext cx="3929067" cy="3357586"/>
          </a:xfrm>
          <a:prstGeom prst="rect">
            <a:avLst/>
          </a:prstGeom>
          <a:noFill/>
          <a:ln w="9525">
            <a:noFill/>
            <a:miter lim="800000"/>
            <a:headEnd/>
            <a:tailEnd/>
          </a:ln>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738" name="Picture 2" descr="ÙØªÙØ¬Ø© Ø¨Ø­Ø« Ø§ÙØµÙØ± Ø¹Ù âªPharmacotherapy and Immunotherapy for Allergic Rhinitisâ¬â"/>
          <p:cNvPicPr>
            <a:picLocks noChangeAspect="1" noChangeArrowheads="1"/>
          </p:cNvPicPr>
          <p:nvPr/>
        </p:nvPicPr>
        <p:blipFill>
          <a:blip r:embed="rId2"/>
          <a:srcRect/>
          <a:stretch>
            <a:fillRect/>
          </a:stretch>
        </p:blipFill>
        <p:spPr bwMode="auto">
          <a:xfrm>
            <a:off x="0" y="0"/>
            <a:ext cx="9144000" cy="51435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sz="quarter" idx="1"/>
          </p:nvPr>
        </p:nvSpPr>
        <p:spPr/>
        <p:txBody>
          <a:bodyPr/>
          <a:lstStyle/>
          <a:p>
            <a:endParaRPr lang="ar-JO"/>
          </a:p>
        </p:txBody>
      </p:sp>
      <p:sp>
        <p:nvSpPr>
          <p:cNvPr id="4" name="عنصر نائب للمحتوى 3"/>
          <p:cNvSpPr>
            <a:spLocks noGrp="1"/>
          </p:cNvSpPr>
          <p:nvPr>
            <p:ph sz="quarter" idx="2"/>
          </p:nvPr>
        </p:nvSpPr>
        <p:spPr/>
        <p:txBody>
          <a:bodyPr/>
          <a:lstStyle/>
          <a:p>
            <a:endParaRPr lang="ar-JO"/>
          </a:p>
        </p:txBody>
      </p:sp>
      <p:sp>
        <p:nvSpPr>
          <p:cNvPr id="275458" name="AutoShape 2" descr="figure2"/>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JO"/>
          </a:p>
        </p:txBody>
      </p:sp>
      <p:sp>
        <p:nvSpPr>
          <p:cNvPr id="275460" name="AutoShape 4" descr="figure2"/>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JO"/>
          </a:p>
        </p:txBody>
      </p:sp>
      <p:sp>
        <p:nvSpPr>
          <p:cNvPr id="275462" name="AutoShape 6" descr="figure2"/>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JO"/>
          </a:p>
        </p:txBody>
      </p:sp>
      <p:pic>
        <p:nvPicPr>
          <p:cNvPr id="275464" name="Picture 8" descr="ÙØªÙØ¬Ø© Ø¨Ø­Ø« Ø§ÙØµÙØ± Ø¹Ù âªstepwise algorithm for the treatment of allergic rhinitisâ¬â"/>
          <p:cNvPicPr>
            <a:picLocks noChangeAspect="1" noChangeArrowheads="1"/>
          </p:cNvPicPr>
          <p:nvPr/>
        </p:nvPicPr>
        <p:blipFill>
          <a:blip r:embed="rId2"/>
          <a:srcRect/>
          <a:stretch>
            <a:fillRect/>
          </a:stretch>
        </p:blipFill>
        <p:spPr bwMode="auto">
          <a:xfrm>
            <a:off x="2428860" y="285734"/>
            <a:ext cx="4071966" cy="4572032"/>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1472" y="357172"/>
            <a:ext cx="8115328" cy="857250"/>
          </a:xfrm>
        </p:spPr>
        <p:txBody>
          <a:bodyPr>
            <a:noAutofit/>
          </a:bodyPr>
          <a:lstStyle/>
          <a:p>
            <a:pPr fontAlgn="auto">
              <a:spcAft>
                <a:spcPts val="0"/>
              </a:spcAft>
              <a:defRPr/>
            </a:pPr>
            <a:r>
              <a:rPr lang="pt-BR" sz="3200" b="1" dirty="0"/>
              <a:t>Allergen avoidance and environmental control</a:t>
            </a:r>
            <a:endParaRPr lang="en-US" sz="3200" b="1" dirty="0"/>
          </a:p>
        </p:txBody>
      </p:sp>
      <p:sp>
        <p:nvSpPr>
          <p:cNvPr id="3" name="Content Placeholder 2"/>
          <p:cNvSpPr>
            <a:spLocks noGrp="1"/>
          </p:cNvSpPr>
          <p:nvPr>
            <p:ph sz="quarter" idx="1"/>
          </p:nvPr>
        </p:nvSpPr>
        <p:spPr>
          <a:xfrm>
            <a:off x="285720" y="1200150"/>
            <a:ext cx="6715140" cy="3943350"/>
          </a:xfrm>
        </p:spPr>
        <p:txBody>
          <a:bodyPr>
            <a:normAutofit/>
          </a:bodyPr>
          <a:lstStyle/>
          <a:p>
            <a:pPr marL="548640" indent="-411480" algn="l" rtl="0" fontAlgn="auto">
              <a:spcAft>
                <a:spcPts val="0"/>
              </a:spcAft>
              <a:buFont typeface="Wingdings 2"/>
              <a:buChar char=""/>
              <a:defRPr/>
            </a:pPr>
            <a:r>
              <a:rPr lang="en-US" sz="2800" b="1" dirty="0"/>
              <a:t>Primary prevention</a:t>
            </a:r>
          </a:p>
          <a:p>
            <a:pPr marL="548640" indent="-411480" algn="l" rtl="0" fontAlgn="auto">
              <a:spcAft>
                <a:spcPts val="0"/>
              </a:spcAft>
              <a:buFontTx/>
              <a:buChar char="-"/>
              <a:defRPr/>
            </a:pPr>
            <a:r>
              <a:rPr lang="en-US" sz="2800" dirty="0"/>
              <a:t>Early uses of antibiotics and vaccinations (↑)</a:t>
            </a:r>
          </a:p>
          <a:p>
            <a:pPr marL="548640" indent="-411480" algn="l" rtl="0" fontAlgn="auto">
              <a:spcAft>
                <a:spcPts val="0"/>
              </a:spcAft>
              <a:buFontTx/>
              <a:buChar char="-"/>
              <a:defRPr/>
            </a:pPr>
            <a:r>
              <a:rPr lang="en-US" sz="2800" dirty="0"/>
              <a:t>High allergenic foods during early life (↑)</a:t>
            </a:r>
          </a:p>
          <a:p>
            <a:pPr marL="548640" indent="-411480" algn="l" rtl="0" fontAlgn="auto">
              <a:spcAft>
                <a:spcPts val="0"/>
              </a:spcAft>
              <a:buFontTx/>
              <a:buChar char="-"/>
              <a:defRPr/>
            </a:pPr>
            <a:r>
              <a:rPr lang="en-US" sz="2800" dirty="0"/>
              <a:t>Smoking during pregnancy (↑)</a:t>
            </a:r>
          </a:p>
          <a:p>
            <a:pPr marL="548640" indent="-411480" algn="l" rtl="0" fontAlgn="auto">
              <a:spcAft>
                <a:spcPts val="0"/>
              </a:spcAft>
              <a:buFontTx/>
              <a:buChar char="-"/>
              <a:defRPr/>
            </a:pPr>
            <a:endParaRPr lang="en-US" sz="2800" dirty="0"/>
          </a:p>
          <a:p>
            <a:pPr marL="548640" indent="-411480" algn="l" rtl="0" fontAlgn="auto">
              <a:spcAft>
                <a:spcPts val="0"/>
              </a:spcAft>
              <a:buFontTx/>
              <a:buChar char="-"/>
              <a:defRPr/>
            </a:pPr>
            <a:endParaRPr lang="en-US" sz="2800" dirty="0"/>
          </a:p>
          <a:p>
            <a:pPr marL="548640" indent="-411480" algn="l" rtl="0" fontAlgn="auto">
              <a:spcAft>
                <a:spcPts val="0"/>
              </a:spcAft>
              <a:buFontTx/>
              <a:buChar char="-"/>
              <a:defRPr/>
            </a:pPr>
            <a:endParaRPr lang="en-US" sz="2800" dirty="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2"/>
          </p:nvPr>
        </p:nvSpPr>
        <p:spPr>
          <a:xfrm>
            <a:off x="428596" y="571486"/>
            <a:ext cx="8429684" cy="3943350"/>
          </a:xfrm>
        </p:spPr>
        <p:txBody>
          <a:bodyPr>
            <a:normAutofit/>
          </a:bodyPr>
          <a:lstStyle/>
          <a:p>
            <a:pPr marL="548640" indent="-411480" algn="l" rtl="0" fontAlgn="auto">
              <a:spcAft>
                <a:spcPts val="0"/>
              </a:spcAft>
              <a:buFont typeface="Wingdings 2"/>
              <a:buChar char=""/>
              <a:defRPr/>
            </a:pPr>
            <a:r>
              <a:rPr lang="en-US" sz="2800" b="1" dirty="0"/>
              <a:t>Secondary measures</a:t>
            </a:r>
          </a:p>
          <a:p>
            <a:pPr marL="548640" indent="-411480" algn="l" rtl="0" fontAlgn="auto">
              <a:spcAft>
                <a:spcPts val="0"/>
              </a:spcAft>
              <a:buFontTx/>
              <a:buChar char="-"/>
              <a:defRPr/>
            </a:pPr>
            <a:r>
              <a:rPr lang="en-US" sz="2800" dirty="0"/>
              <a:t>Major indoor allergens include house dust mite, domestic pets, cockroach and moulds.</a:t>
            </a:r>
          </a:p>
          <a:p>
            <a:pPr marL="548640" indent="-411480" algn="l" rtl="0" fontAlgn="auto">
              <a:spcAft>
                <a:spcPts val="0"/>
              </a:spcAft>
              <a:buFontTx/>
              <a:buChar char="-"/>
              <a:defRPr/>
            </a:pPr>
            <a:endParaRPr lang="en-US" sz="2800" dirty="0"/>
          </a:p>
          <a:p>
            <a:pPr marL="548640" indent="-411480" algn="l" rtl="0" fontAlgn="auto">
              <a:spcAft>
                <a:spcPts val="0"/>
              </a:spcAft>
              <a:buFont typeface="Wingdings 2"/>
              <a:buChar char=""/>
              <a:defRPr/>
            </a:pPr>
            <a:r>
              <a:rPr lang="en-US" sz="2800" dirty="0"/>
              <a:t>However, allergen avoidance measures are frequently </a:t>
            </a:r>
            <a:r>
              <a:rPr lang="en-US" sz="2800" dirty="0">
                <a:solidFill>
                  <a:srgbClr val="FF0000"/>
                </a:solidFill>
              </a:rPr>
              <a:t>expensive, time-consuming, impracticable</a:t>
            </a:r>
            <a:r>
              <a:rPr lang="en-US" sz="2800" dirty="0"/>
              <a:t> or, in the case of pollens</a:t>
            </a:r>
            <a:r>
              <a:rPr lang="en-US" sz="2800" dirty="0">
                <a:solidFill>
                  <a:srgbClr val="FF0000"/>
                </a:solidFill>
              </a:rPr>
              <a:t>, not feasible</a:t>
            </a:r>
          </a:p>
          <a:p>
            <a:pPr marL="548640" indent="-411480" algn="l" rtl="0" fontAlgn="auto">
              <a:spcAft>
                <a:spcPts val="0"/>
              </a:spcAft>
              <a:buFontTx/>
              <a:buChar char="-"/>
              <a:defRPr/>
            </a:pPr>
            <a:endParaRPr lang="en-US" sz="2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sz="quarter" idx="1"/>
          </p:nvPr>
        </p:nvSpPr>
        <p:spPr/>
        <p:txBody>
          <a:bodyPr>
            <a:normAutofit/>
          </a:bodyPr>
          <a:lstStyle/>
          <a:p>
            <a:pPr algn="l" rtl="0"/>
            <a:r>
              <a:rPr lang="en-US" sz="2400" b="1" u="sng" dirty="0"/>
              <a:t>Food allergy</a:t>
            </a:r>
            <a:r>
              <a:rPr lang="en-US" sz="2400" b="1" dirty="0"/>
              <a:t> almost never causes isolated nasal symptoms</a:t>
            </a:r>
          </a:p>
          <a:p>
            <a:pPr algn="l" rtl="0"/>
            <a:endParaRPr lang="en-US" sz="2400" dirty="0"/>
          </a:p>
          <a:p>
            <a:pPr algn="l" rtl="0"/>
            <a:r>
              <a:rPr lang="en-US" sz="2400" dirty="0"/>
              <a:t> Provoking foods include </a:t>
            </a:r>
            <a:r>
              <a:rPr lang="en-US" sz="2400" dirty="0">
                <a:solidFill>
                  <a:srgbClr val="FF0000"/>
                </a:solidFill>
              </a:rPr>
              <a:t>peanuts, tree nuts, fish, shellfish and fruit</a:t>
            </a:r>
            <a:r>
              <a:rPr lang="en-US" sz="2400" dirty="0"/>
              <a:t>. </a:t>
            </a:r>
            <a:r>
              <a:rPr lang="en-US" sz="2400" b="1" u="sng" dirty="0"/>
              <a:t>Milk and egg </a:t>
            </a:r>
            <a:r>
              <a:rPr lang="en-US" sz="2400" b="1" dirty="0"/>
              <a:t>allergy are common in young children and usually resolve by four to eight years of age</a:t>
            </a:r>
          </a:p>
          <a:p>
            <a:pPr algn="l" rtl="0"/>
            <a:endParaRPr lang="ar-JO" sz="2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fontAlgn="auto">
              <a:spcAft>
                <a:spcPts val="0"/>
              </a:spcAft>
              <a:defRPr/>
            </a:pPr>
            <a:r>
              <a:rPr lang="en-US" dirty="0"/>
              <a:t>Antihistamines</a:t>
            </a:r>
          </a:p>
        </p:txBody>
      </p:sp>
      <p:sp>
        <p:nvSpPr>
          <p:cNvPr id="3" name="Content Placeholder 2"/>
          <p:cNvSpPr>
            <a:spLocks noGrp="1"/>
          </p:cNvSpPr>
          <p:nvPr>
            <p:ph sz="quarter" idx="1"/>
          </p:nvPr>
        </p:nvSpPr>
        <p:spPr>
          <a:xfrm>
            <a:off x="0" y="1200150"/>
            <a:ext cx="8715404" cy="2014542"/>
          </a:xfrm>
        </p:spPr>
        <p:txBody>
          <a:bodyPr>
            <a:normAutofit/>
          </a:bodyPr>
          <a:lstStyle/>
          <a:p>
            <a:pPr marL="548640" indent="-411480" algn="l" rtl="0" fontAlgn="auto">
              <a:spcAft>
                <a:spcPts val="0"/>
              </a:spcAft>
              <a:buFont typeface="Wingdings 2"/>
              <a:buChar char=""/>
              <a:defRPr/>
            </a:pPr>
            <a:r>
              <a:rPr lang="en-US" dirty="0"/>
              <a:t>These rapidly </a:t>
            </a:r>
            <a:r>
              <a:rPr lang="en-US" dirty="0">
                <a:solidFill>
                  <a:srgbClr val="FF0000"/>
                </a:solidFill>
              </a:rPr>
              <a:t>relieve running, itching and sneezing</a:t>
            </a:r>
            <a:r>
              <a:rPr lang="en-US" dirty="0"/>
              <a:t>, </a:t>
            </a:r>
            <a:r>
              <a:rPr lang="en-US" u="sng" dirty="0"/>
              <a:t>but have little or no effect on blockage</a:t>
            </a:r>
          </a:p>
        </p:txBody>
      </p:sp>
      <p:pic>
        <p:nvPicPr>
          <p:cNvPr id="73733" name="Picture 4"/>
          <p:cNvPicPr>
            <a:picLocks noChangeAspect="1"/>
          </p:cNvPicPr>
          <p:nvPr/>
        </p:nvPicPr>
        <p:blipFill>
          <a:blip r:embed="rId3" cstate="print"/>
          <a:srcRect/>
          <a:stretch>
            <a:fillRect/>
          </a:stretch>
        </p:blipFill>
        <p:spPr bwMode="auto">
          <a:xfrm>
            <a:off x="5357818" y="2643188"/>
            <a:ext cx="2607471" cy="1876425"/>
          </a:xfrm>
          <a:prstGeom prst="rect">
            <a:avLst/>
          </a:prstGeom>
          <a:noFill/>
          <a:ln w="9525">
            <a:noFill/>
            <a:miter lim="800000"/>
            <a:headEnd/>
            <a:tailEnd/>
          </a:ln>
        </p:spPr>
      </p:pic>
      <p:pic>
        <p:nvPicPr>
          <p:cNvPr id="73734" name="Picture 6"/>
          <p:cNvPicPr>
            <a:picLocks noChangeAspect="1"/>
          </p:cNvPicPr>
          <p:nvPr/>
        </p:nvPicPr>
        <p:blipFill>
          <a:blip r:embed="rId4" cstate="print"/>
          <a:srcRect/>
          <a:stretch>
            <a:fillRect/>
          </a:stretch>
        </p:blipFill>
        <p:spPr bwMode="auto">
          <a:xfrm>
            <a:off x="1785918" y="2643188"/>
            <a:ext cx="2643206" cy="1928826"/>
          </a:xfrm>
          <a:prstGeom prst="rect">
            <a:avLst/>
          </a:prstGeom>
          <a:noFill/>
          <a:ln w="9525">
            <a:noFill/>
            <a:miter lim="800000"/>
            <a:headEnd/>
            <a:tailEnd/>
          </a:ln>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sz="quarter" idx="1"/>
          </p:nvPr>
        </p:nvSpPr>
        <p:spPr/>
        <p:txBody>
          <a:bodyPr/>
          <a:lstStyle/>
          <a:p>
            <a:endParaRPr lang="ar-JO"/>
          </a:p>
        </p:txBody>
      </p:sp>
      <p:sp>
        <p:nvSpPr>
          <p:cNvPr id="4" name="عنصر نائب للمحتوى 3"/>
          <p:cNvSpPr>
            <a:spLocks noGrp="1"/>
          </p:cNvSpPr>
          <p:nvPr>
            <p:ph sz="quarter" idx="2"/>
          </p:nvPr>
        </p:nvSpPr>
        <p:spPr/>
        <p:txBody>
          <a:bodyPr/>
          <a:lstStyle/>
          <a:p>
            <a:endParaRPr lang="ar-JO"/>
          </a:p>
        </p:txBody>
      </p:sp>
      <p:pic>
        <p:nvPicPr>
          <p:cNvPr id="369666" name="Picture 2" descr="ÙØªÙØ¬Ø© Ø¨Ø­Ø« Ø§ÙØµÙØ± Ø¹Ù âªintranasal antihistamineâ¬â"/>
          <p:cNvPicPr>
            <a:picLocks noChangeAspect="1" noChangeArrowheads="1"/>
          </p:cNvPicPr>
          <p:nvPr/>
        </p:nvPicPr>
        <p:blipFill>
          <a:blip r:embed="rId2"/>
          <a:srcRect/>
          <a:stretch>
            <a:fillRect/>
          </a:stretch>
        </p:blipFill>
        <p:spPr bwMode="auto">
          <a:xfrm>
            <a:off x="214282" y="214296"/>
            <a:ext cx="8643998" cy="464347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05508"/>
            <a:ext cx="8229600" cy="857250"/>
          </a:xfrm>
        </p:spPr>
        <p:txBody>
          <a:bodyPr>
            <a:normAutofit/>
          </a:bodyPr>
          <a:lstStyle/>
          <a:p>
            <a:pPr fontAlgn="auto">
              <a:spcAft>
                <a:spcPts val="0"/>
              </a:spcAft>
              <a:defRPr/>
            </a:pPr>
            <a:r>
              <a:rPr lang="en-US" sz="3600" dirty="0"/>
              <a:t>Topical </a:t>
            </a:r>
            <a:r>
              <a:rPr lang="en-US" sz="3600" dirty="0" err="1"/>
              <a:t>Glucocorticosteroids</a:t>
            </a:r>
            <a:endParaRPr lang="en-US" sz="3600" dirty="0"/>
          </a:p>
        </p:txBody>
      </p:sp>
      <p:sp>
        <p:nvSpPr>
          <p:cNvPr id="75778" name="Content Placeholder 1"/>
          <p:cNvSpPr>
            <a:spLocks noGrp="1"/>
          </p:cNvSpPr>
          <p:nvPr>
            <p:ph sz="quarter" idx="1"/>
          </p:nvPr>
        </p:nvSpPr>
        <p:spPr>
          <a:xfrm>
            <a:off x="285720" y="1071552"/>
            <a:ext cx="8501122" cy="1251344"/>
          </a:xfrm>
        </p:spPr>
        <p:txBody>
          <a:bodyPr>
            <a:noAutofit/>
          </a:bodyPr>
          <a:lstStyle/>
          <a:p>
            <a:pPr algn="l" rtl="0"/>
            <a:r>
              <a:rPr lang="en-US" sz="1800" dirty="0"/>
              <a:t>first-line therapeutic options for patients with </a:t>
            </a:r>
            <a:r>
              <a:rPr lang="en-US" sz="1800" b="1" u="sng" dirty="0"/>
              <a:t>mild persistent or moderate/severe symptoms</a:t>
            </a:r>
            <a:r>
              <a:rPr lang="en-US" sz="1800" dirty="0"/>
              <a:t> and they can be used alone or in combination with oral antihistamines</a:t>
            </a:r>
            <a:endParaRPr lang="ar-JO" sz="1800" dirty="0"/>
          </a:p>
          <a:p>
            <a:pPr algn="l" rtl="0"/>
            <a:endParaRPr lang="en-US" sz="1800" dirty="0"/>
          </a:p>
          <a:p>
            <a:pPr algn="l" rtl="0"/>
            <a:r>
              <a:rPr lang="en-US" sz="1800" dirty="0"/>
              <a:t>These are </a:t>
            </a:r>
            <a:r>
              <a:rPr lang="en-US" sz="1800" b="1" dirty="0"/>
              <a:t>the most effective treatment </a:t>
            </a:r>
            <a:r>
              <a:rPr lang="en-US" sz="1800" dirty="0"/>
              <a:t>for rhinitis, </a:t>
            </a:r>
            <a:r>
              <a:rPr lang="en-US" sz="1800" b="1" dirty="0"/>
              <a:t>especially if started prior to allergen exposure</a:t>
            </a:r>
            <a:r>
              <a:rPr lang="en-US" sz="1800" dirty="0"/>
              <a:t>. </a:t>
            </a:r>
            <a:r>
              <a:rPr lang="en-US" sz="1800" b="1" dirty="0"/>
              <a:t>Regular treatment is necessary</a:t>
            </a:r>
            <a:r>
              <a:rPr lang="en-US" sz="1800" dirty="0"/>
              <a:t>.</a:t>
            </a:r>
          </a:p>
          <a:p>
            <a:pPr algn="l" rtl="0"/>
            <a:endParaRPr lang="en-US" sz="1800" dirty="0"/>
          </a:p>
          <a:p>
            <a:pPr algn="l" rtl="0"/>
            <a:endParaRPr lang="en-US" sz="1800" dirty="0"/>
          </a:p>
        </p:txBody>
      </p:sp>
      <p:pic>
        <p:nvPicPr>
          <p:cNvPr id="75780" name="Picture 3"/>
          <p:cNvPicPr>
            <a:picLocks noChangeAspect="1"/>
          </p:cNvPicPr>
          <p:nvPr/>
        </p:nvPicPr>
        <p:blipFill>
          <a:blip r:embed="rId3" cstate="print"/>
          <a:srcRect/>
          <a:stretch>
            <a:fillRect/>
          </a:stretch>
        </p:blipFill>
        <p:spPr bwMode="auto">
          <a:xfrm>
            <a:off x="714348" y="3143254"/>
            <a:ext cx="2032397" cy="1765697"/>
          </a:xfrm>
          <a:prstGeom prst="rect">
            <a:avLst/>
          </a:prstGeom>
          <a:noFill/>
          <a:ln w="9525">
            <a:noFill/>
            <a:miter lim="800000"/>
            <a:headEnd/>
            <a:tailEnd/>
          </a:ln>
        </p:spPr>
      </p:pic>
      <p:pic>
        <p:nvPicPr>
          <p:cNvPr id="75781" name="Picture 4"/>
          <p:cNvPicPr>
            <a:picLocks noChangeAspect="1"/>
          </p:cNvPicPr>
          <p:nvPr/>
        </p:nvPicPr>
        <p:blipFill>
          <a:blip r:embed="rId4" cstate="print"/>
          <a:srcRect/>
          <a:stretch>
            <a:fillRect/>
          </a:stretch>
        </p:blipFill>
        <p:spPr bwMode="auto">
          <a:xfrm>
            <a:off x="2857488" y="3071816"/>
            <a:ext cx="1724025" cy="1765697"/>
          </a:xfrm>
          <a:prstGeom prst="rect">
            <a:avLst/>
          </a:prstGeom>
          <a:noFill/>
          <a:ln w="9525">
            <a:noFill/>
            <a:miter lim="800000"/>
            <a:headEnd/>
            <a:tailEnd/>
          </a:ln>
        </p:spPr>
      </p:pic>
      <p:pic>
        <p:nvPicPr>
          <p:cNvPr id="75782" name="Picture 5"/>
          <p:cNvPicPr>
            <a:picLocks noChangeAspect="1"/>
          </p:cNvPicPr>
          <p:nvPr/>
        </p:nvPicPr>
        <p:blipFill>
          <a:blip r:embed="rId5" cstate="print"/>
          <a:srcRect/>
          <a:stretch>
            <a:fillRect/>
          </a:stretch>
        </p:blipFill>
        <p:spPr bwMode="auto">
          <a:xfrm>
            <a:off x="5286380" y="2912590"/>
            <a:ext cx="3470670" cy="2230910"/>
          </a:xfrm>
          <a:prstGeom prst="rect">
            <a:avLst/>
          </a:prstGeom>
          <a:noFill/>
          <a:ln w="9525">
            <a:noFill/>
            <a:miter lim="800000"/>
            <a:headEnd/>
            <a:tailEnd/>
          </a:ln>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sz="quarter" idx="1"/>
          </p:nvPr>
        </p:nvSpPr>
        <p:spPr/>
        <p:txBody>
          <a:bodyPr>
            <a:normAutofit/>
          </a:bodyPr>
          <a:lstStyle/>
          <a:p>
            <a:pPr algn="l" rtl="0"/>
            <a:r>
              <a:rPr lang="en-US" sz="2400" dirty="0"/>
              <a:t>Nasal steroids </a:t>
            </a:r>
            <a:r>
              <a:rPr lang="en-US" sz="2400" b="1" dirty="0"/>
              <a:t>reduce inflammation </a:t>
            </a:r>
            <a:r>
              <a:rPr lang="en-US" sz="2400" dirty="0"/>
              <a:t>and consequent </a:t>
            </a:r>
            <a:r>
              <a:rPr lang="en-US" sz="2400" dirty="0" err="1"/>
              <a:t>hyperreactivity</a:t>
            </a:r>
            <a:r>
              <a:rPr lang="en-US" sz="2400" dirty="0"/>
              <a:t>, reduce </a:t>
            </a:r>
            <a:r>
              <a:rPr lang="en-US" sz="2400" dirty="0">
                <a:solidFill>
                  <a:srgbClr val="FF0000"/>
                </a:solidFill>
              </a:rPr>
              <a:t>nasal symptoms, eye symptoms</a:t>
            </a:r>
            <a:r>
              <a:rPr lang="en-US" sz="2400" dirty="0"/>
              <a:t> and </a:t>
            </a:r>
            <a:r>
              <a:rPr lang="en-US" sz="2400" dirty="0">
                <a:solidFill>
                  <a:srgbClr val="FF0000"/>
                </a:solidFill>
              </a:rPr>
              <a:t>improve the sense of smell</a:t>
            </a:r>
            <a:r>
              <a:rPr lang="en-US" sz="2400" dirty="0"/>
              <a:t>.</a:t>
            </a:r>
          </a:p>
          <a:p>
            <a:pPr algn="l" rtl="0"/>
            <a:endParaRPr lang="en-US" sz="2400" dirty="0"/>
          </a:p>
          <a:p>
            <a:pPr algn="l" rtl="0"/>
            <a:r>
              <a:rPr lang="en-US" sz="2400" dirty="0">
                <a:solidFill>
                  <a:srgbClr val="FF0000"/>
                </a:solidFill>
              </a:rPr>
              <a:t>reduce lower airway symptoms </a:t>
            </a:r>
            <a:r>
              <a:rPr lang="en-US" sz="2400" dirty="0"/>
              <a:t>in patients with concurrent asthma and allergic rhinitis</a:t>
            </a:r>
          </a:p>
          <a:p>
            <a:endParaRPr lang="ar-JO" sz="2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sz="quarter" idx="1"/>
          </p:nvPr>
        </p:nvSpPr>
        <p:spPr/>
        <p:txBody>
          <a:bodyPr/>
          <a:lstStyle/>
          <a:p>
            <a:endParaRPr lang="ar-JO"/>
          </a:p>
        </p:txBody>
      </p:sp>
      <p:pic>
        <p:nvPicPr>
          <p:cNvPr id="4" name="Picture 4"/>
          <p:cNvPicPr>
            <a:picLocks noChangeAspect="1"/>
          </p:cNvPicPr>
          <p:nvPr/>
        </p:nvPicPr>
        <p:blipFill>
          <a:blip r:embed="rId2" cstate="print"/>
          <a:srcRect/>
          <a:stretch>
            <a:fillRect/>
          </a:stretch>
        </p:blipFill>
        <p:spPr bwMode="auto">
          <a:xfrm>
            <a:off x="1571604" y="642924"/>
            <a:ext cx="5572164" cy="3899297"/>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fontAlgn="auto">
              <a:spcAft>
                <a:spcPts val="0"/>
              </a:spcAft>
              <a:defRPr/>
            </a:pPr>
            <a:r>
              <a:rPr lang="en-US" dirty="0" err="1"/>
              <a:t>Antileukotriens</a:t>
            </a:r>
            <a:endParaRPr lang="en-US" dirty="0"/>
          </a:p>
        </p:txBody>
      </p:sp>
      <p:sp>
        <p:nvSpPr>
          <p:cNvPr id="83970" name="Content Placeholder 1"/>
          <p:cNvSpPr>
            <a:spLocks noGrp="1"/>
          </p:cNvSpPr>
          <p:nvPr>
            <p:ph sz="quarter" idx="1"/>
          </p:nvPr>
        </p:nvSpPr>
        <p:spPr>
          <a:xfrm>
            <a:off x="6" y="1063230"/>
            <a:ext cx="5499497" cy="3531394"/>
          </a:xfrm>
        </p:spPr>
        <p:txBody>
          <a:bodyPr>
            <a:normAutofit fontScale="85000" lnSpcReduction="20000"/>
          </a:bodyPr>
          <a:lstStyle/>
          <a:p>
            <a:pPr algn="l" rtl="0"/>
            <a:r>
              <a:rPr lang="en-US" dirty="0" err="1">
                <a:solidFill>
                  <a:srgbClr val="FF0000"/>
                </a:solidFill>
              </a:rPr>
              <a:t>Montelukast</a:t>
            </a:r>
            <a:r>
              <a:rPr lang="en-US" dirty="0">
                <a:solidFill>
                  <a:srgbClr val="FF0000"/>
                </a:solidFill>
              </a:rPr>
              <a:t> and </a:t>
            </a:r>
            <a:r>
              <a:rPr lang="en-US" dirty="0" err="1">
                <a:solidFill>
                  <a:srgbClr val="FF0000"/>
                </a:solidFill>
              </a:rPr>
              <a:t>Zafirlukast</a:t>
            </a:r>
            <a:endParaRPr lang="en-US" dirty="0">
              <a:solidFill>
                <a:srgbClr val="FF0000"/>
              </a:solidFill>
            </a:endParaRPr>
          </a:p>
          <a:p>
            <a:pPr algn="l" rtl="0"/>
            <a:endParaRPr lang="en-US" dirty="0"/>
          </a:p>
          <a:p>
            <a:pPr algn="l" rtl="0"/>
            <a:r>
              <a:rPr lang="en-US" dirty="0"/>
              <a:t>They are effective </a:t>
            </a:r>
            <a:r>
              <a:rPr lang="en-US" b="1" dirty="0"/>
              <a:t>against congestion and mucus production</a:t>
            </a:r>
            <a:r>
              <a:rPr lang="en-US" dirty="0"/>
              <a:t>, with </a:t>
            </a:r>
            <a:r>
              <a:rPr lang="en-US" b="1" dirty="0"/>
              <a:t>efficacy similar to that of </a:t>
            </a:r>
            <a:r>
              <a:rPr lang="en-US" b="1" dirty="0" err="1"/>
              <a:t>loratadine</a:t>
            </a:r>
            <a:r>
              <a:rPr lang="en-US" dirty="0"/>
              <a:t>, but less than topical corticosteroids.</a:t>
            </a:r>
          </a:p>
          <a:p>
            <a:pPr algn="l" rtl="0"/>
            <a:endParaRPr lang="en-US" dirty="0"/>
          </a:p>
          <a:p>
            <a:pPr algn="l" rtl="0"/>
            <a:r>
              <a:rPr lang="en-US" dirty="0">
                <a:solidFill>
                  <a:srgbClr val="FF0000"/>
                </a:solidFill>
              </a:rPr>
              <a:t>Combination</a:t>
            </a:r>
            <a:r>
              <a:rPr lang="en-US" dirty="0"/>
              <a:t> of an </a:t>
            </a:r>
            <a:r>
              <a:rPr lang="en-US" dirty="0" err="1"/>
              <a:t>antileukotriene</a:t>
            </a:r>
            <a:r>
              <a:rPr lang="en-US" dirty="0"/>
              <a:t> plus an antihistamine was superior to either alone in one study, but in a second study did not show much clinically significant added benefit.</a:t>
            </a:r>
          </a:p>
        </p:txBody>
      </p:sp>
      <p:pic>
        <p:nvPicPr>
          <p:cNvPr id="83972" name="Picture 3"/>
          <p:cNvPicPr>
            <a:picLocks noChangeAspect="1"/>
          </p:cNvPicPr>
          <p:nvPr/>
        </p:nvPicPr>
        <p:blipFill>
          <a:blip r:embed="rId3" cstate="print"/>
          <a:srcRect/>
          <a:stretch>
            <a:fillRect/>
          </a:stretch>
        </p:blipFill>
        <p:spPr bwMode="auto">
          <a:xfrm>
            <a:off x="5499498" y="1516857"/>
            <a:ext cx="3520678" cy="1827610"/>
          </a:xfrm>
          <a:prstGeom prst="rect">
            <a:avLst/>
          </a:prstGeom>
          <a:noFill/>
          <a:ln w="9525">
            <a:noFill/>
            <a:miter lim="800000"/>
            <a:headEnd/>
            <a:tailEnd/>
          </a:ln>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10989" y="0"/>
            <a:ext cx="8229600" cy="857250"/>
          </a:xfrm>
        </p:spPr>
        <p:txBody>
          <a:bodyPr/>
          <a:lstStyle/>
          <a:p>
            <a:pPr fontAlgn="auto">
              <a:spcAft>
                <a:spcPts val="0"/>
              </a:spcAft>
              <a:defRPr/>
            </a:pPr>
            <a:r>
              <a:rPr lang="en-US" dirty="0"/>
              <a:t>Immunotherapy</a:t>
            </a:r>
          </a:p>
        </p:txBody>
      </p:sp>
      <p:sp>
        <p:nvSpPr>
          <p:cNvPr id="2" name="Content Placeholder 1"/>
          <p:cNvSpPr>
            <a:spLocks noGrp="1"/>
          </p:cNvSpPr>
          <p:nvPr>
            <p:ph sz="quarter" idx="1"/>
          </p:nvPr>
        </p:nvSpPr>
        <p:spPr>
          <a:xfrm>
            <a:off x="0" y="857250"/>
            <a:ext cx="5715000" cy="4286250"/>
          </a:xfrm>
        </p:spPr>
        <p:txBody>
          <a:bodyPr>
            <a:normAutofit fontScale="92500" lnSpcReduction="10000"/>
          </a:bodyPr>
          <a:lstStyle/>
          <a:p>
            <a:pPr marL="548640" indent="-411480" algn="l" rtl="0" fontAlgn="auto">
              <a:spcAft>
                <a:spcPts val="0"/>
              </a:spcAft>
              <a:buFont typeface="Wingdings 2"/>
              <a:buChar char=""/>
              <a:defRPr/>
            </a:pPr>
            <a:r>
              <a:rPr lang="en-US" b="1" dirty="0"/>
              <a:t>repeated administration of an allergen </a:t>
            </a:r>
            <a:r>
              <a:rPr lang="en-US" dirty="0"/>
              <a:t>extract in order to induce a state of </a:t>
            </a:r>
            <a:r>
              <a:rPr lang="en-US" b="1" dirty="0"/>
              <a:t>immunological tolerance</a:t>
            </a:r>
            <a:r>
              <a:rPr lang="en-US" dirty="0"/>
              <a:t>.</a:t>
            </a:r>
          </a:p>
          <a:p>
            <a:pPr marL="548640" indent="-411480" algn="l" rtl="0" fontAlgn="auto">
              <a:spcAft>
                <a:spcPts val="0"/>
              </a:spcAft>
              <a:buFont typeface="Wingdings 2"/>
              <a:buChar char=""/>
              <a:defRPr/>
            </a:pPr>
            <a:endParaRPr lang="en-US" dirty="0"/>
          </a:p>
          <a:p>
            <a:pPr marL="548640" indent="-411480" algn="l" rtl="0">
              <a:buFont typeface="Wingdings 2"/>
              <a:buChar char=""/>
              <a:defRPr/>
            </a:pPr>
            <a:r>
              <a:rPr lang="en-US" dirty="0"/>
              <a:t> for patients with </a:t>
            </a:r>
            <a:r>
              <a:rPr lang="en-US" dirty="0">
                <a:solidFill>
                  <a:srgbClr val="FF0000"/>
                </a:solidFill>
              </a:rPr>
              <a:t>severe symptoms </a:t>
            </a:r>
            <a:r>
              <a:rPr lang="en-US" dirty="0"/>
              <a:t>in whom optimal avoidance measures and pharmacotherapy are </a:t>
            </a:r>
            <a:r>
              <a:rPr lang="en-US" dirty="0">
                <a:solidFill>
                  <a:srgbClr val="FF0000"/>
                </a:solidFill>
              </a:rPr>
              <a:t>insufficient</a:t>
            </a:r>
            <a:r>
              <a:rPr lang="en-US" dirty="0"/>
              <a:t> to control symptoms or are </a:t>
            </a:r>
            <a:r>
              <a:rPr lang="en-US" dirty="0">
                <a:solidFill>
                  <a:srgbClr val="FF0000"/>
                </a:solidFill>
              </a:rPr>
              <a:t>not well tolerated</a:t>
            </a:r>
          </a:p>
          <a:p>
            <a:pPr marL="548640" indent="-411480" algn="l" rtl="0" fontAlgn="auto">
              <a:spcAft>
                <a:spcPts val="0"/>
              </a:spcAft>
              <a:buFont typeface="Wingdings 2"/>
              <a:buChar char=""/>
              <a:defRPr/>
            </a:pPr>
            <a:endParaRPr lang="en-US" dirty="0"/>
          </a:p>
          <a:p>
            <a:pPr marL="822960" lvl="1" indent="-411480" algn="l" rtl="0">
              <a:buFont typeface="Wingdings 2"/>
              <a:buChar char=""/>
              <a:defRPr/>
            </a:pPr>
            <a:r>
              <a:rPr lang="en-US" dirty="0"/>
              <a:t>Immunotherapy is </a:t>
            </a:r>
            <a:r>
              <a:rPr lang="en-US" b="1" dirty="0"/>
              <a:t>more effective in patients with a limited spectrum of allergies.</a:t>
            </a:r>
            <a:endParaRPr lang="en-US" dirty="0"/>
          </a:p>
        </p:txBody>
      </p:sp>
      <p:pic>
        <p:nvPicPr>
          <p:cNvPr id="84996" name="Picture 3"/>
          <p:cNvPicPr>
            <a:picLocks noChangeAspect="1"/>
          </p:cNvPicPr>
          <p:nvPr/>
        </p:nvPicPr>
        <p:blipFill>
          <a:blip r:embed="rId3" cstate="print"/>
          <a:srcRect/>
          <a:stretch>
            <a:fillRect/>
          </a:stretch>
        </p:blipFill>
        <p:spPr bwMode="auto">
          <a:xfrm>
            <a:off x="5715000" y="857252"/>
            <a:ext cx="3420666" cy="1228725"/>
          </a:xfrm>
          <a:prstGeom prst="rect">
            <a:avLst/>
          </a:prstGeom>
          <a:noFill/>
          <a:ln w="9525">
            <a:noFill/>
            <a:miter lim="800000"/>
            <a:headEnd/>
            <a:tailEnd/>
          </a:ln>
        </p:spPr>
      </p:pic>
      <p:pic>
        <p:nvPicPr>
          <p:cNvPr id="84997" name="Picture 4"/>
          <p:cNvPicPr>
            <a:picLocks noChangeAspect="1"/>
          </p:cNvPicPr>
          <p:nvPr/>
        </p:nvPicPr>
        <p:blipFill>
          <a:blip r:embed="rId4" cstate="print"/>
          <a:srcRect/>
          <a:stretch>
            <a:fillRect/>
          </a:stretch>
        </p:blipFill>
        <p:spPr bwMode="auto">
          <a:xfrm>
            <a:off x="5715000" y="2490795"/>
            <a:ext cx="3420666" cy="2652713"/>
          </a:xfrm>
          <a:prstGeom prst="rect">
            <a:avLst/>
          </a:prstGeom>
          <a:noFill/>
          <a:ln w="9525">
            <a:noFill/>
            <a:miter lim="800000"/>
            <a:headEnd/>
            <a:tailEnd/>
          </a:ln>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98402"/>
            <a:ext cx="8229600" cy="857250"/>
          </a:xfrm>
        </p:spPr>
        <p:txBody>
          <a:bodyPr/>
          <a:lstStyle/>
          <a:p>
            <a:pPr fontAlgn="auto">
              <a:spcAft>
                <a:spcPts val="0"/>
              </a:spcAft>
              <a:defRPr/>
            </a:pPr>
            <a:r>
              <a:rPr lang="en-US" dirty="0"/>
              <a:t>Decongestants</a:t>
            </a:r>
          </a:p>
        </p:txBody>
      </p:sp>
      <p:sp>
        <p:nvSpPr>
          <p:cNvPr id="78850" name="Content Placeholder 1"/>
          <p:cNvSpPr>
            <a:spLocks noGrp="1"/>
          </p:cNvSpPr>
          <p:nvPr>
            <p:ph sz="quarter" idx="1"/>
          </p:nvPr>
        </p:nvSpPr>
        <p:spPr>
          <a:xfrm>
            <a:off x="0" y="1063228"/>
            <a:ext cx="5257800" cy="4080272"/>
          </a:xfrm>
        </p:spPr>
        <p:txBody>
          <a:bodyPr>
            <a:normAutofit fontScale="77500" lnSpcReduction="20000"/>
          </a:bodyPr>
          <a:lstStyle/>
          <a:p>
            <a:pPr algn="l" rtl="0"/>
            <a:r>
              <a:rPr lang="en-US" dirty="0"/>
              <a:t>Used topically, these</a:t>
            </a:r>
            <a:r>
              <a:rPr lang="en-US" dirty="0">
                <a:solidFill>
                  <a:srgbClr val="FF0000"/>
                </a:solidFill>
              </a:rPr>
              <a:t> </a:t>
            </a:r>
            <a:r>
              <a:rPr lang="en-US" b="1" dirty="0">
                <a:solidFill>
                  <a:srgbClr val="FF0000"/>
                </a:solidFill>
              </a:rPr>
              <a:t>reduce nasal obstruction</a:t>
            </a:r>
            <a:r>
              <a:rPr lang="en-US" b="1" dirty="0"/>
              <a:t>, but </a:t>
            </a:r>
            <a:r>
              <a:rPr lang="en-US" b="1" dirty="0">
                <a:solidFill>
                  <a:srgbClr val="FF0000"/>
                </a:solidFill>
              </a:rPr>
              <a:t>increase </a:t>
            </a:r>
            <a:r>
              <a:rPr lang="en-US" b="1" dirty="0" err="1">
                <a:solidFill>
                  <a:srgbClr val="FF0000"/>
                </a:solidFill>
              </a:rPr>
              <a:t>rhinorrhoea</a:t>
            </a:r>
            <a:r>
              <a:rPr lang="en-US" b="1" dirty="0"/>
              <a:t>.</a:t>
            </a:r>
          </a:p>
          <a:p>
            <a:pPr algn="l" rtl="0"/>
            <a:endParaRPr lang="en-US" b="1" dirty="0"/>
          </a:p>
          <a:p>
            <a:pPr algn="l" rtl="0"/>
            <a:r>
              <a:rPr lang="en-US" dirty="0"/>
              <a:t>Regular use for more than a few days can result in </a:t>
            </a:r>
            <a:r>
              <a:rPr lang="en-US" b="1" dirty="0">
                <a:solidFill>
                  <a:srgbClr val="FF0000"/>
                </a:solidFill>
              </a:rPr>
              <a:t>rhinitis </a:t>
            </a:r>
            <a:r>
              <a:rPr lang="en-US" b="1" dirty="0" err="1">
                <a:solidFill>
                  <a:srgbClr val="FF0000"/>
                </a:solidFill>
              </a:rPr>
              <a:t>medicamentosa</a:t>
            </a:r>
            <a:endParaRPr lang="en-US" b="1" dirty="0">
              <a:solidFill>
                <a:srgbClr val="FF0000"/>
              </a:solidFill>
            </a:endParaRPr>
          </a:p>
          <a:p>
            <a:pPr algn="l" rtl="0"/>
            <a:endParaRPr lang="en-US" b="1" dirty="0"/>
          </a:p>
          <a:p>
            <a:pPr algn="l" rtl="0"/>
            <a:r>
              <a:rPr lang="en-US" b="1" dirty="0">
                <a:solidFill>
                  <a:srgbClr val="FF0000"/>
                </a:solidFill>
              </a:rPr>
              <a:t>Very short-term use</a:t>
            </a:r>
            <a:r>
              <a:rPr lang="en-US" dirty="0"/>
              <a:t> (for flying, OME, and </a:t>
            </a:r>
            <a:r>
              <a:rPr lang="en-US" dirty="0" err="1"/>
              <a:t>rhinosinusitis</a:t>
            </a:r>
            <a:r>
              <a:rPr lang="en-US" dirty="0"/>
              <a:t>) is therefore recommended.</a:t>
            </a:r>
          </a:p>
          <a:p>
            <a:pPr algn="l" rtl="0"/>
            <a:endParaRPr lang="en-US" dirty="0"/>
          </a:p>
          <a:p>
            <a:pPr algn="l" rtl="0"/>
            <a:r>
              <a:rPr lang="en-US" b="1" dirty="0"/>
              <a:t>Systemic decongestants (</a:t>
            </a:r>
            <a:r>
              <a:rPr lang="en-US" dirty="0"/>
              <a:t>pseudoephedrine, </a:t>
            </a:r>
            <a:r>
              <a:rPr lang="en-US" dirty="0" err="1"/>
              <a:t>phenylephrine</a:t>
            </a:r>
            <a:r>
              <a:rPr lang="en-US" dirty="0"/>
              <a:t>) </a:t>
            </a:r>
            <a:r>
              <a:rPr lang="en-US" b="1" dirty="0"/>
              <a:t> are relatively ineffective and have side effects </a:t>
            </a:r>
            <a:r>
              <a:rPr lang="en-US" dirty="0"/>
              <a:t>such as </a:t>
            </a:r>
            <a:r>
              <a:rPr lang="en-US" dirty="0">
                <a:solidFill>
                  <a:srgbClr val="FF0000"/>
                </a:solidFill>
              </a:rPr>
              <a:t>hyperactivity and insomnia</a:t>
            </a:r>
            <a:r>
              <a:rPr lang="en-US" dirty="0"/>
              <a:t> in children and </a:t>
            </a:r>
            <a:r>
              <a:rPr lang="en-US" dirty="0">
                <a:solidFill>
                  <a:srgbClr val="FF0000"/>
                </a:solidFill>
              </a:rPr>
              <a:t>hypertension</a:t>
            </a:r>
            <a:r>
              <a:rPr lang="en-US" dirty="0"/>
              <a:t> in adults.</a:t>
            </a:r>
          </a:p>
        </p:txBody>
      </p:sp>
      <p:pic>
        <p:nvPicPr>
          <p:cNvPr id="78852" name="Picture 3"/>
          <p:cNvPicPr>
            <a:picLocks noChangeAspect="1"/>
          </p:cNvPicPr>
          <p:nvPr/>
        </p:nvPicPr>
        <p:blipFill>
          <a:blip r:embed="rId3" cstate="print"/>
          <a:srcRect/>
          <a:stretch>
            <a:fillRect/>
          </a:stretch>
        </p:blipFill>
        <p:spPr bwMode="auto">
          <a:xfrm>
            <a:off x="5257800" y="1063228"/>
            <a:ext cx="1809750" cy="2008584"/>
          </a:xfrm>
          <a:prstGeom prst="rect">
            <a:avLst/>
          </a:prstGeom>
          <a:noFill/>
          <a:ln w="9525">
            <a:noFill/>
            <a:miter lim="800000"/>
            <a:headEnd/>
            <a:tailEnd/>
          </a:ln>
        </p:spPr>
      </p:pic>
      <p:pic>
        <p:nvPicPr>
          <p:cNvPr id="78853" name="Picture 4"/>
          <p:cNvPicPr>
            <a:picLocks noChangeAspect="1"/>
          </p:cNvPicPr>
          <p:nvPr/>
        </p:nvPicPr>
        <p:blipFill>
          <a:blip r:embed="rId4" cstate="print"/>
          <a:srcRect/>
          <a:stretch>
            <a:fillRect/>
          </a:stretch>
        </p:blipFill>
        <p:spPr bwMode="auto">
          <a:xfrm>
            <a:off x="7067550" y="3071812"/>
            <a:ext cx="2071688" cy="2071688"/>
          </a:xfrm>
          <a:prstGeom prst="rect">
            <a:avLst/>
          </a:prstGeom>
          <a:noFill/>
          <a:ln w="9525">
            <a:noFill/>
            <a:miter lim="800000"/>
            <a:headEnd/>
            <a:tailEnd/>
          </a:ln>
        </p:spPr>
      </p:pic>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785786" y="571486"/>
            <a:ext cx="7772400" cy="3429000"/>
          </a:xfrm>
        </p:spPr>
        <p:txBody>
          <a:bodyPr>
            <a:normAutofit/>
          </a:bodyPr>
          <a:lstStyle/>
          <a:p>
            <a:pPr algn="l" rtl="0">
              <a:buNone/>
            </a:pPr>
            <a:r>
              <a:rPr lang="en-US" b="1" u="sng" dirty="0" err="1"/>
              <a:t>Salaine</a:t>
            </a:r>
            <a:r>
              <a:rPr lang="en-US" b="1" u="sng" dirty="0"/>
              <a:t> nasal irrigation  </a:t>
            </a:r>
          </a:p>
          <a:p>
            <a:pPr algn="l" rtl="0">
              <a:buNone/>
            </a:pPr>
            <a:endParaRPr lang="en-US" b="1" u="sng" dirty="0"/>
          </a:p>
          <a:p>
            <a:pPr algn="l" rtl="0">
              <a:buNone/>
            </a:pPr>
            <a:r>
              <a:rPr lang="en-US" dirty="0"/>
              <a:t>using isotonic solution can be recommended as </a:t>
            </a:r>
            <a:r>
              <a:rPr lang="en-US" dirty="0">
                <a:solidFill>
                  <a:srgbClr val="FF0000"/>
                </a:solidFill>
              </a:rPr>
              <a:t>complementary therapy </a:t>
            </a:r>
            <a:r>
              <a:rPr lang="en-US" dirty="0"/>
              <a:t>in AR. It is </a:t>
            </a:r>
            <a:r>
              <a:rPr lang="en-US" dirty="0">
                <a:solidFill>
                  <a:srgbClr val="FF0000"/>
                </a:solidFill>
              </a:rPr>
              <a:t>well tolerated, inexpensive</a:t>
            </a:r>
          </a:p>
          <a:p>
            <a:pPr algn="l" rtl="0">
              <a:buNone/>
            </a:pPr>
            <a:endParaRPr lang="en-US" dirty="0">
              <a:solidFill>
                <a:srgbClr val="FF0000"/>
              </a:solidFill>
            </a:endParaRPr>
          </a:p>
          <a:p>
            <a:pPr algn="l" rtl="0">
              <a:buNone/>
            </a:pPr>
            <a:r>
              <a:rPr lang="en-US" dirty="0"/>
              <a:t>May </a:t>
            </a:r>
            <a:r>
              <a:rPr lang="en-US" dirty="0">
                <a:solidFill>
                  <a:srgbClr val="FF0000"/>
                </a:solidFill>
              </a:rPr>
              <a:t>reduce disease severity </a:t>
            </a:r>
            <a:r>
              <a:rPr lang="en-US" dirty="0"/>
              <a:t>compared with no saline irrigation at up to three months</a:t>
            </a:r>
            <a:endParaRPr lang="ar-JO" dirty="0">
              <a:solidFill>
                <a:srgbClr val="FF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fontAlgn="auto">
              <a:spcAft>
                <a:spcPts val="0"/>
              </a:spcAft>
              <a:defRPr/>
            </a:pPr>
            <a:r>
              <a:rPr lang="en-US" dirty="0"/>
              <a:t>Systemic Corticosteroids</a:t>
            </a:r>
          </a:p>
        </p:txBody>
      </p:sp>
      <p:sp>
        <p:nvSpPr>
          <p:cNvPr id="81922" name="Content Placeholder 1"/>
          <p:cNvSpPr>
            <a:spLocks noGrp="1"/>
          </p:cNvSpPr>
          <p:nvPr>
            <p:ph sz="quarter" idx="1"/>
          </p:nvPr>
        </p:nvSpPr>
        <p:spPr>
          <a:xfrm>
            <a:off x="0" y="1063228"/>
            <a:ext cx="5687616" cy="4080272"/>
          </a:xfrm>
        </p:spPr>
        <p:txBody>
          <a:bodyPr>
            <a:normAutofit fontScale="92500" lnSpcReduction="20000"/>
          </a:bodyPr>
          <a:lstStyle/>
          <a:p>
            <a:pPr algn="l" rtl="0"/>
            <a:r>
              <a:rPr lang="en-US" dirty="0"/>
              <a:t>These can be used to </a:t>
            </a:r>
            <a:r>
              <a:rPr lang="en-US" dirty="0">
                <a:solidFill>
                  <a:srgbClr val="FF0000"/>
                </a:solidFill>
              </a:rPr>
              <a:t>unblock the nose </a:t>
            </a:r>
            <a:r>
              <a:rPr lang="en-US" dirty="0"/>
              <a:t>at the start of treatment or provided </a:t>
            </a:r>
            <a:r>
              <a:rPr lang="en-US" b="1" dirty="0">
                <a:solidFill>
                  <a:srgbClr val="FF0000"/>
                </a:solidFill>
              </a:rPr>
              <a:t>for very severe symptoms </a:t>
            </a:r>
            <a:r>
              <a:rPr lang="en-US" dirty="0"/>
              <a:t>during the </a:t>
            </a:r>
            <a:r>
              <a:rPr lang="en-US" dirty="0" err="1"/>
              <a:t>hayfever</a:t>
            </a:r>
            <a:r>
              <a:rPr lang="en-US" dirty="0"/>
              <a:t> season.</a:t>
            </a:r>
          </a:p>
          <a:p>
            <a:pPr algn="l" rtl="0"/>
            <a:endParaRPr lang="en-US" dirty="0"/>
          </a:p>
          <a:p>
            <a:pPr algn="l" rtl="0"/>
            <a:r>
              <a:rPr lang="en-US" dirty="0"/>
              <a:t>Regular use is associated with significant </a:t>
            </a:r>
            <a:r>
              <a:rPr lang="en-US" b="1" dirty="0">
                <a:solidFill>
                  <a:srgbClr val="FF0000"/>
                </a:solidFill>
              </a:rPr>
              <a:t>systemic side effects </a:t>
            </a:r>
            <a:r>
              <a:rPr lang="en-US" dirty="0"/>
              <a:t>and therefore </a:t>
            </a:r>
            <a:r>
              <a:rPr lang="en-US" b="1" dirty="0"/>
              <a:t>only occasional intermittent use for a few days at a time is sensible</a:t>
            </a:r>
            <a:r>
              <a:rPr lang="en-US" dirty="0"/>
              <a:t>. </a:t>
            </a:r>
          </a:p>
          <a:p>
            <a:pPr algn="l" rtl="0"/>
            <a:endParaRPr lang="en-US" dirty="0"/>
          </a:p>
          <a:p>
            <a:pPr algn="l" rtl="0"/>
            <a:r>
              <a:rPr lang="en-US" dirty="0"/>
              <a:t>They should be combined with topical corticosteroid and the usual precautions apply. </a:t>
            </a:r>
          </a:p>
        </p:txBody>
      </p:sp>
      <p:pic>
        <p:nvPicPr>
          <p:cNvPr id="81924" name="Picture 3"/>
          <p:cNvPicPr>
            <a:picLocks noChangeAspect="1"/>
          </p:cNvPicPr>
          <p:nvPr/>
        </p:nvPicPr>
        <p:blipFill>
          <a:blip r:embed="rId3" cstate="print"/>
          <a:srcRect/>
          <a:stretch>
            <a:fillRect/>
          </a:stretch>
        </p:blipFill>
        <p:spPr bwMode="auto">
          <a:xfrm>
            <a:off x="5859066" y="1640682"/>
            <a:ext cx="2930128" cy="2235994"/>
          </a:xfrm>
          <a:prstGeom prst="rect">
            <a:avLst/>
          </a:prstGeom>
          <a:noFill/>
          <a:ln w="9525">
            <a:noFill/>
            <a:miter lim="800000"/>
            <a:headEnd/>
            <a:tailEnd/>
          </a:ln>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fontAlgn="auto">
              <a:spcAft>
                <a:spcPts val="0"/>
              </a:spcAft>
              <a:defRPr/>
            </a:pPr>
            <a:r>
              <a:rPr lang="en-US" dirty="0"/>
              <a:t>Ipratropium Bromide</a:t>
            </a:r>
          </a:p>
        </p:txBody>
      </p:sp>
      <p:sp>
        <p:nvSpPr>
          <p:cNvPr id="80898" name="Content Placeholder 1"/>
          <p:cNvSpPr>
            <a:spLocks noGrp="1"/>
          </p:cNvSpPr>
          <p:nvPr>
            <p:ph sz="quarter" idx="1"/>
          </p:nvPr>
        </p:nvSpPr>
        <p:spPr>
          <a:xfrm>
            <a:off x="1" y="1200151"/>
            <a:ext cx="5822156" cy="3775472"/>
          </a:xfrm>
        </p:spPr>
        <p:txBody>
          <a:bodyPr>
            <a:normAutofit/>
          </a:bodyPr>
          <a:lstStyle/>
          <a:p>
            <a:pPr algn="l" rtl="0"/>
            <a:r>
              <a:rPr lang="en-US" sz="2000" dirty="0"/>
              <a:t>This </a:t>
            </a:r>
            <a:r>
              <a:rPr lang="en-US" sz="2000" b="1" dirty="0">
                <a:solidFill>
                  <a:srgbClr val="FF0000"/>
                </a:solidFill>
              </a:rPr>
              <a:t>atropine-like nasal spray </a:t>
            </a:r>
            <a:r>
              <a:rPr lang="en-US" sz="2000" dirty="0"/>
              <a:t>is useful </a:t>
            </a:r>
            <a:r>
              <a:rPr lang="en-US" sz="2000" b="1" dirty="0">
                <a:solidFill>
                  <a:srgbClr val="FF0000"/>
                </a:solidFill>
              </a:rPr>
              <a:t>against watery </a:t>
            </a:r>
            <a:r>
              <a:rPr lang="en-US" sz="2000" b="1" dirty="0" err="1">
                <a:solidFill>
                  <a:srgbClr val="FF0000"/>
                </a:solidFill>
              </a:rPr>
              <a:t>rhinorrhoea</a:t>
            </a:r>
            <a:r>
              <a:rPr lang="en-US" sz="2000" b="1" dirty="0">
                <a:solidFill>
                  <a:srgbClr val="FF0000"/>
                </a:solidFill>
              </a:rPr>
              <a:t> </a:t>
            </a:r>
            <a:r>
              <a:rPr lang="en-US" sz="2000" dirty="0"/>
              <a:t>and may, if regularly used, be curative.</a:t>
            </a:r>
          </a:p>
          <a:p>
            <a:pPr algn="l" rtl="0"/>
            <a:endParaRPr lang="en-US" sz="2000" dirty="0"/>
          </a:p>
          <a:p>
            <a:pPr algn="l" rtl="0"/>
            <a:r>
              <a:rPr lang="en-US" sz="2000" dirty="0"/>
              <a:t>Occasionally it is helpful in patients with allergic rhinitis </a:t>
            </a:r>
            <a:r>
              <a:rPr lang="en-US" sz="2000" b="1" dirty="0">
                <a:solidFill>
                  <a:srgbClr val="FF0000"/>
                </a:solidFill>
              </a:rPr>
              <a:t>who do not respond to topical corticosteroids alone</a:t>
            </a:r>
            <a:r>
              <a:rPr lang="en-US" sz="2000" b="1" dirty="0"/>
              <a:t>.</a:t>
            </a:r>
          </a:p>
          <a:p>
            <a:pPr algn="l" rtl="0"/>
            <a:endParaRPr lang="en-US" sz="2000" b="1" dirty="0"/>
          </a:p>
          <a:p>
            <a:pPr algn="l" rtl="0"/>
            <a:r>
              <a:rPr lang="en-US" sz="2000" dirty="0"/>
              <a:t>Side effects can include </a:t>
            </a:r>
            <a:r>
              <a:rPr lang="en-US" sz="2000" b="1" dirty="0">
                <a:solidFill>
                  <a:srgbClr val="FF0000"/>
                </a:solidFill>
              </a:rPr>
              <a:t>worsening of glaucoma or </a:t>
            </a:r>
            <a:r>
              <a:rPr lang="en-US" sz="2000" b="1" dirty="0" err="1">
                <a:solidFill>
                  <a:srgbClr val="FF0000"/>
                </a:solidFill>
              </a:rPr>
              <a:t>prostatism</a:t>
            </a:r>
            <a:r>
              <a:rPr lang="en-US" sz="2000" b="1" dirty="0">
                <a:solidFill>
                  <a:srgbClr val="FF0000"/>
                </a:solidFill>
              </a:rPr>
              <a:t> and dry mouth and eyes.</a:t>
            </a:r>
          </a:p>
        </p:txBody>
      </p:sp>
      <p:pic>
        <p:nvPicPr>
          <p:cNvPr id="80900" name="Picture 4"/>
          <p:cNvPicPr>
            <a:picLocks noChangeAspect="1"/>
          </p:cNvPicPr>
          <p:nvPr/>
        </p:nvPicPr>
        <p:blipFill>
          <a:blip r:embed="rId2" cstate="print"/>
          <a:srcRect/>
          <a:stretch>
            <a:fillRect/>
          </a:stretch>
        </p:blipFill>
        <p:spPr bwMode="auto">
          <a:xfrm>
            <a:off x="5822157" y="1577588"/>
            <a:ext cx="3321844" cy="2215753"/>
          </a:xfrm>
          <a:prstGeom prst="rect">
            <a:avLst/>
          </a:prstGeom>
          <a:noFill/>
          <a:ln w="9525">
            <a:noFill/>
            <a:miter lim="800000"/>
            <a:headEnd/>
            <a:tailEnd/>
          </a:ln>
        </p:spPr>
      </p:pic>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857250"/>
          </a:xfrm>
        </p:spPr>
        <p:txBody>
          <a:bodyPr/>
          <a:lstStyle/>
          <a:p>
            <a:pPr fontAlgn="auto">
              <a:spcAft>
                <a:spcPts val="0"/>
              </a:spcAft>
              <a:defRPr/>
            </a:pPr>
            <a:r>
              <a:rPr lang="en-US" dirty="0"/>
              <a:t>Surgery</a:t>
            </a:r>
          </a:p>
        </p:txBody>
      </p:sp>
      <p:sp>
        <p:nvSpPr>
          <p:cNvPr id="89090" name="Content Placeholder 1"/>
          <p:cNvSpPr>
            <a:spLocks noGrp="1"/>
          </p:cNvSpPr>
          <p:nvPr>
            <p:ph sz="quarter" idx="1"/>
          </p:nvPr>
        </p:nvSpPr>
        <p:spPr>
          <a:xfrm>
            <a:off x="0" y="1134684"/>
            <a:ext cx="5580460" cy="4080272"/>
          </a:xfrm>
        </p:spPr>
        <p:txBody>
          <a:bodyPr>
            <a:normAutofit fontScale="92500" lnSpcReduction="10000"/>
          </a:bodyPr>
          <a:lstStyle/>
          <a:p>
            <a:pPr algn="l" rtl="0"/>
            <a:r>
              <a:rPr lang="en-US" dirty="0"/>
              <a:t>Nasal surgery may be needed where there is a </a:t>
            </a:r>
            <a:r>
              <a:rPr lang="en-US" b="1" dirty="0">
                <a:solidFill>
                  <a:srgbClr val="FF0000"/>
                </a:solidFill>
              </a:rPr>
              <a:t>marked </a:t>
            </a:r>
            <a:r>
              <a:rPr lang="en-US" b="1" dirty="0" err="1">
                <a:solidFill>
                  <a:srgbClr val="FF0000"/>
                </a:solidFill>
              </a:rPr>
              <a:t>septal</a:t>
            </a:r>
            <a:r>
              <a:rPr lang="en-US" b="1" dirty="0">
                <a:solidFill>
                  <a:srgbClr val="FF0000"/>
                </a:solidFill>
              </a:rPr>
              <a:t> deviation or bony turbinate enlargement </a:t>
            </a:r>
            <a:r>
              <a:rPr lang="en-US" dirty="0"/>
              <a:t>which makes topical nasal sprays usage difficult.</a:t>
            </a:r>
          </a:p>
          <a:p>
            <a:pPr algn="l" rtl="0"/>
            <a:endParaRPr lang="en-US" dirty="0"/>
          </a:p>
          <a:p>
            <a:pPr algn="l" rtl="0"/>
            <a:r>
              <a:rPr lang="en-US" dirty="0"/>
              <a:t>Mucosal hypertrophy is preferably dealt with medically if possible, since </a:t>
            </a:r>
            <a:r>
              <a:rPr lang="en-US" dirty="0">
                <a:solidFill>
                  <a:srgbClr val="FF0000"/>
                </a:solidFill>
              </a:rPr>
              <a:t>after surgery the problem tends to recur within months.</a:t>
            </a:r>
          </a:p>
          <a:p>
            <a:pPr algn="l" rtl="0"/>
            <a:endParaRPr lang="en-US" dirty="0"/>
          </a:p>
          <a:p>
            <a:pPr algn="l" rtl="0"/>
            <a:r>
              <a:rPr lang="en-US" b="1" dirty="0">
                <a:solidFill>
                  <a:srgbClr val="FF0000"/>
                </a:solidFill>
              </a:rPr>
              <a:t>Endoscopic sinus surgery</a:t>
            </a:r>
            <a:r>
              <a:rPr lang="en-US" b="1" dirty="0"/>
              <a:t> </a:t>
            </a:r>
            <a:r>
              <a:rPr lang="en-US" dirty="0"/>
              <a:t>may also be needed to relieve symptoms of rhino sinusitis</a:t>
            </a:r>
          </a:p>
        </p:txBody>
      </p:sp>
      <p:pic>
        <p:nvPicPr>
          <p:cNvPr id="89092" name="Picture 3"/>
          <p:cNvPicPr>
            <a:picLocks noChangeAspect="1"/>
          </p:cNvPicPr>
          <p:nvPr/>
        </p:nvPicPr>
        <p:blipFill>
          <a:blip r:embed="rId2" cstate="print"/>
          <a:srcRect/>
          <a:stretch>
            <a:fillRect/>
          </a:stretch>
        </p:blipFill>
        <p:spPr bwMode="auto">
          <a:xfrm>
            <a:off x="5788836" y="1191825"/>
            <a:ext cx="3312319" cy="1831181"/>
          </a:xfrm>
          <a:prstGeom prst="rect">
            <a:avLst/>
          </a:prstGeom>
          <a:noFill/>
          <a:ln w="9525">
            <a:noFill/>
            <a:miter lim="800000"/>
            <a:headEnd/>
            <a:tailEnd/>
          </a:ln>
        </p:spPr>
      </p:pic>
      <p:pic>
        <p:nvPicPr>
          <p:cNvPr id="89093" name="Picture 4"/>
          <p:cNvPicPr>
            <a:picLocks noChangeAspect="1"/>
          </p:cNvPicPr>
          <p:nvPr/>
        </p:nvPicPr>
        <p:blipFill>
          <a:blip r:embed="rId3" cstate="print"/>
          <a:srcRect/>
          <a:stretch>
            <a:fillRect/>
          </a:stretch>
        </p:blipFill>
        <p:spPr bwMode="auto">
          <a:xfrm>
            <a:off x="5788826" y="2937273"/>
            <a:ext cx="3355181" cy="2206228"/>
          </a:xfrm>
          <a:prstGeom prst="rect">
            <a:avLst/>
          </a:prstGeom>
          <a:noFill/>
          <a:ln w="9525">
            <a:noFill/>
            <a:miter lim="800000"/>
            <a:headEnd/>
            <a:tailEnd/>
          </a:ln>
        </p:spPr>
      </p:pic>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sp>
        <p:nvSpPr>
          <p:cNvPr id="3" name="عنصر نائب للمحتوى 2"/>
          <p:cNvSpPr>
            <a:spLocks noGrp="1"/>
          </p:cNvSpPr>
          <p:nvPr>
            <p:ph sz="quarter" idx="1"/>
          </p:nvPr>
        </p:nvSpPr>
        <p:spPr/>
        <p:txBody>
          <a:bodyPr/>
          <a:lstStyle/>
          <a:p>
            <a:endParaRPr lang="ar-JO"/>
          </a:p>
        </p:txBody>
      </p:sp>
      <p:pic>
        <p:nvPicPr>
          <p:cNvPr id="158722" name="Picture 2" descr="ÙØªÙØ¬Ø© Ø¨Ø­Ø« Ø§ÙØµÙØ± Ø¹Ù âªallergic rhinitis thank youâ¬â"/>
          <p:cNvPicPr>
            <a:picLocks noChangeAspect="1" noChangeArrowheads="1"/>
          </p:cNvPicPr>
          <p:nvPr/>
        </p:nvPicPr>
        <p:blipFill>
          <a:blip r:embed="rId2"/>
          <a:srcRect/>
          <a:stretch>
            <a:fillRect/>
          </a:stretch>
        </p:blipFill>
        <p:spPr bwMode="auto">
          <a:xfrm>
            <a:off x="0" y="0"/>
            <a:ext cx="9144000" cy="51435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وازنة">
  <a:themeElements>
    <a:clrScheme name="موازنة">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موازنة">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وازنة">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8809</TotalTime>
  <Words>2834</Words>
  <Application>Microsoft Macintosh PowerPoint</Application>
  <PresentationFormat>On-screen Show (16:9)</PresentationFormat>
  <Paragraphs>347</Paragraphs>
  <Slides>56</Slides>
  <Notes>31</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موازنة</vt:lpstr>
      <vt:lpstr>Slide 1</vt:lpstr>
      <vt:lpstr>OUTLINE</vt:lpstr>
      <vt:lpstr>Introduction </vt:lpstr>
      <vt:lpstr>Slide 4</vt:lpstr>
      <vt:lpstr>Definition of Allergic Rhinitis</vt:lpstr>
      <vt:lpstr>Slide 6</vt:lpstr>
      <vt:lpstr>Slide 7</vt:lpstr>
      <vt:lpstr> Allergic Rhinitis and its Impact on Asthma (ARIA ) classification </vt:lpstr>
      <vt:lpstr>Epidemiology</vt:lpstr>
      <vt:lpstr>Slide 10</vt:lpstr>
      <vt:lpstr>Slide 11</vt:lpstr>
      <vt:lpstr>Pathophysiology of Allergic Rhinitis</vt:lpstr>
      <vt:lpstr>The reaction can be considered in four phase:</vt:lpstr>
      <vt:lpstr>1.Sensitization </vt:lpstr>
      <vt:lpstr>Slide 15</vt:lpstr>
      <vt:lpstr>Slide 16</vt:lpstr>
      <vt:lpstr>Slide 17</vt:lpstr>
      <vt:lpstr>2.Early Response to Antigen</vt:lpstr>
      <vt:lpstr>How are the symptoms caused?</vt:lpstr>
      <vt:lpstr>Histamine</vt:lpstr>
      <vt:lpstr>3.Late phase reaction </vt:lpstr>
      <vt:lpstr>Slide 22</vt:lpstr>
      <vt:lpstr>4.Systemic activation</vt:lpstr>
      <vt:lpstr>Diagnosis</vt:lpstr>
      <vt:lpstr>History </vt:lpstr>
      <vt:lpstr>Slide 26</vt:lpstr>
      <vt:lpstr>Physical Examination</vt:lpstr>
      <vt:lpstr>Slide 28</vt:lpstr>
      <vt:lpstr>Slide 29</vt:lpstr>
      <vt:lpstr>Slide 30</vt:lpstr>
      <vt:lpstr>Slide 31</vt:lpstr>
      <vt:lpstr>Slide 32</vt:lpstr>
      <vt:lpstr>Nose and throat </vt:lpstr>
      <vt:lpstr>Slide 34</vt:lpstr>
      <vt:lpstr>Investigations</vt:lpstr>
      <vt:lpstr>Allergy skin prick testing (SPT)</vt:lpstr>
      <vt:lpstr>Sensitivity and specificity of SPT</vt:lpstr>
      <vt:lpstr>Specific IgE (RAST study) Radioallergosorbent Test</vt:lpstr>
      <vt:lpstr>Slide 39</vt:lpstr>
      <vt:lpstr>Slide 40</vt:lpstr>
      <vt:lpstr>Allergen avoidance and environmental control</vt:lpstr>
      <vt:lpstr>Slide 42</vt:lpstr>
      <vt:lpstr>Slide 43</vt:lpstr>
      <vt:lpstr>Antihistamines</vt:lpstr>
      <vt:lpstr>Slide 45</vt:lpstr>
      <vt:lpstr>Topical Glucocorticosteroids</vt:lpstr>
      <vt:lpstr>Slide 47</vt:lpstr>
      <vt:lpstr>Slide 48</vt:lpstr>
      <vt:lpstr>Antileukotriens</vt:lpstr>
      <vt:lpstr>Immunotherapy</vt:lpstr>
      <vt:lpstr>Decongestants</vt:lpstr>
      <vt:lpstr>Slide 52</vt:lpstr>
      <vt:lpstr>Systemic Corticosteroids</vt:lpstr>
      <vt:lpstr>Ipratropium Bromide</vt:lpstr>
      <vt:lpstr>Surgery</vt:lpstr>
      <vt:lpstr>Slide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bashar maryam</dc:creator>
  <cp:lastModifiedBy>Admin</cp:lastModifiedBy>
  <cp:revision>191</cp:revision>
  <dcterms:created xsi:type="dcterms:W3CDTF">2015-08-04T07:11:49Z</dcterms:created>
  <dcterms:modified xsi:type="dcterms:W3CDTF">2021-11-10T09:36:40Z</dcterms:modified>
</cp:coreProperties>
</file>