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</p:sldIdLst>
  <p:sldSz cx="13004800" cy="9753600"/>
  <p:notesSz cx="13004800" cy="9753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69" autoAdjust="0"/>
  </p:normalViewPr>
  <p:slideViewPr>
    <p:cSldViewPr>
      <p:cViewPr varScale="1">
        <p:scale>
          <a:sx n="47" d="100"/>
          <a:sy n="47" d="100"/>
        </p:scale>
        <p:origin x="147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200" b="0" i="0">
                <a:solidFill>
                  <a:srgbClr val="3A859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00" b="0" i="0">
                <a:solidFill>
                  <a:srgbClr val="3A859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6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00" b="0" i="0">
                <a:solidFill>
                  <a:srgbClr val="3A859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200" b="0" i="0">
                <a:solidFill>
                  <a:srgbClr val="3A859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0001" y="663927"/>
            <a:ext cx="11484796" cy="974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200" b="0" i="0">
                <a:solidFill>
                  <a:srgbClr val="3A859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0386" y="2145318"/>
            <a:ext cx="7844790" cy="6419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11" Type="http://schemas.openxmlformats.org/officeDocument/2006/relationships/image" Target="../media/image32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png"/><Relationship Id="rId9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64000" y="3023616"/>
            <a:ext cx="5715000" cy="1354217"/>
          </a:xfrm>
        </p:spPr>
        <p:txBody>
          <a:bodyPr/>
          <a:lstStyle/>
          <a:p>
            <a:r>
              <a:rPr lang="en-US" sz="8800" dirty="0" smtClean="0">
                <a:solidFill>
                  <a:srgbClr val="FF0000"/>
                </a:solidFill>
                <a:latin typeface="Bernard MT Condensed" panose="02050806060905020404" pitchFamily="18" charset="0"/>
              </a:rPr>
              <a:t>NASAL POYPS</a:t>
            </a:r>
            <a:endParaRPr lang="en-US" sz="8800" dirty="0">
              <a:solidFill>
                <a:srgbClr val="FF000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>
          <a:xfrm>
            <a:off x="5511800" y="6934200"/>
            <a:ext cx="7493000" cy="2286000"/>
          </a:xfrm>
        </p:spPr>
        <p:txBody>
          <a:bodyPr/>
          <a:lstStyle/>
          <a:p>
            <a:r>
              <a:rPr lang="en-US" dirty="0" smtClean="0">
                <a:latin typeface="Bodoni MT Black" panose="02070A03080606020203" pitchFamily="18" charset="0"/>
              </a:rPr>
              <a:t>Dr.Satguru Saran Singh</a:t>
            </a:r>
          </a:p>
          <a:p>
            <a:r>
              <a:rPr lang="en-US" dirty="0" smtClean="0">
                <a:latin typeface="Bodoni MT Black" panose="02070A03080606020203" pitchFamily="18" charset="0"/>
              </a:rPr>
              <a:t>Assistant Professor</a:t>
            </a:r>
          </a:p>
          <a:p>
            <a:r>
              <a:rPr lang="en-US" dirty="0" smtClean="0">
                <a:latin typeface="Bodoni MT Black" panose="02070A03080606020203" pitchFamily="18" charset="0"/>
              </a:rPr>
              <a:t>Department of ENT</a:t>
            </a:r>
            <a:endParaRPr lang="en-US" dirty="0">
              <a:latin typeface="Bodoni MT Black" panose="02070A030806060202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81100"/>
            <a:ext cx="12357100" cy="7797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83400" y="9080500"/>
            <a:ext cx="698500" cy="241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34300" y="533400"/>
            <a:ext cx="2387600" cy="4445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6505" y="8919457"/>
            <a:ext cx="3202305" cy="729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600" dirty="0">
                <a:solidFill>
                  <a:srgbClr val="B30800"/>
                </a:solidFill>
              </a:rPr>
              <a:t>sinus</a:t>
            </a:r>
            <a:r>
              <a:rPr sz="4600" spc="45" dirty="0">
                <a:solidFill>
                  <a:srgbClr val="B30800"/>
                </a:solidFill>
              </a:rPr>
              <a:t> </a:t>
            </a:r>
            <a:r>
              <a:rPr sz="4600" spc="-10" dirty="0">
                <a:solidFill>
                  <a:srgbClr val="BA0A00"/>
                </a:solidFill>
              </a:rPr>
              <a:t>mucosa</a:t>
            </a:r>
            <a:endParaRPr sz="4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9300" y="5880100"/>
            <a:ext cx="4279900" cy="2844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43700" y="5880100"/>
            <a:ext cx="4279900" cy="2844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81500" y="2298700"/>
            <a:ext cx="4279900" cy="28575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758690">
              <a:lnSpc>
                <a:spcPct val="100000"/>
              </a:lnSpc>
              <a:spcBef>
                <a:spcPts val="125"/>
              </a:spcBef>
            </a:pPr>
            <a:r>
              <a:rPr sz="6100" spc="70" dirty="0">
                <a:solidFill>
                  <a:srgbClr val="5D4D7C"/>
                </a:solidFill>
              </a:rPr>
              <a:t>TYPES</a:t>
            </a:r>
            <a:endParaRPr sz="6100"/>
          </a:p>
        </p:txBody>
      </p:sp>
      <p:sp>
        <p:nvSpPr>
          <p:cNvPr id="6" name="object 6"/>
          <p:cNvSpPr txBox="1"/>
          <p:nvPr/>
        </p:nvSpPr>
        <p:spPr>
          <a:xfrm>
            <a:off x="5269714" y="3556529"/>
            <a:ext cx="2867660" cy="581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50" dirty="0">
                <a:latin typeface="Calibri"/>
                <a:cs typeface="Calibri"/>
              </a:rPr>
              <a:t>NASAL</a:t>
            </a:r>
            <a:r>
              <a:rPr sz="3650" spc="280" dirty="0">
                <a:latin typeface="Calibri"/>
                <a:cs typeface="Calibri"/>
              </a:rPr>
              <a:t> </a:t>
            </a:r>
            <a:r>
              <a:rPr sz="3650" spc="-10" dirty="0">
                <a:latin typeface="Calibri"/>
                <a:cs typeface="Calibri"/>
              </a:rPr>
              <a:t>POLYPS</a:t>
            </a:r>
            <a:endParaRPr sz="36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36113" y="6617229"/>
            <a:ext cx="2376805" cy="162496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065" marR="5080" indent="-6350" algn="ctr">
              <a:lnSpc>
                <a:spcPts val="4100"/>
              </a:lnSpc>
              <a:spcBef>
                <a:spcPts val="465"/>
              </a:spcBef>
            </a:pPr>
            <a:r>
              <a:rPr sz="3650" spc="-10" dirty="0">
                <a:latin typeface="Calibri"/>
                <a:cs typeface="Calibri"/>
              </a:rPr>
              <a:t>BILATERAL ETHMOIDAL </a:t>
            </a:r>
            <a:r>
              <a:rPr sz="3750" spc="-10" dirty="0">
                <a:latin typeface="Calibri"/>
                <a:cs typeface="Calibri"/>
              </a:rPr>
              <a:t>POLYP</a:t>
            </a:r>
            <a:endParaRPr sz="37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16013" y="6617230"/>
            <a:ext cx="3292403" cy="1034129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076325" marR="5080" indent="-1064260">
              <a:lnSpc>
                <a:spcPct val="101000"/>
              </a:lnSpc>
              <a:spcBef>
                <a:spcPts val="65"/>
              </a:spcBef>
            </a:pPr>
            <a:r>
              <a:rPr sz="3300" spc="229" dirty="0" smtClean="0">
                <a:latin typeface="Calibri"/>
                <a:cs typeface="Calibri"/>
              </a:rPr>
              <a:t>ANTROCHOANAL </a:t>
            </a:r>
            <a:r>
              <a:rPr sz="3300" spc="190" dirty="0">
                <a:latin typeface="Calibri"/>
                <a:cs typeface="Calibri"/>
              </a:rPr>
              <a:t>POLYP</a:t>
            </a:r>
            <a:endParaRPr sz="3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400" y="952500"/>
            <a:ext cx="9245600" cy="48641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93800" y="6527800"/>
            <a:ext cx="8940800" cy="495300"/>
          </a:xfrm>
          <a:custGeom>
            <a:avLst/>
            <a:gdLst/>
            <a:ahLst/>
            <a:cxnLst/>
            <a:rect l="l" t="t" r="r" b="b"/>
            <a:pathLst>
              <a:path w="8940800" h="495300">
                <a:moveTo>
                  <a:pt x="8940797" y="495299"/>
                </a:moveTo>
                <a:lnTo>
                  <a:pt x="0" y="495299"/>
                </a:lnTo>
                <a:lnTo>
                  <a:pt x="0" y="0"/>
                </a:lnTo>
                <a:lnTo>
                  <a:pt x="8940797" y="0"/>
                </a:lnTo>
                <a:lnTo>
                  <a:pt x="8940797" y="495299"/>
                </a:lnTo>
                <a:close/>
              </a:path>
            </a:pathLst>
          </a:custGeom>
          <a:solidFill>
            <a:srgbClr val="1C9E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3603" y="6299729"/>
            <a:ext cx="8973185" cy="847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400" spc="-555" dirty="0">
                <a:solidFill>
                  <a:srgbClr val="FFFFFF"/>
                </a:solidFill>
                <a:latin typeface="Arial MT"/>
                <a:cs typeface="Arial MT"/>
              </a:rPr>
              <a:t>BILATERAL</a:t>
            </a:r>
            <a:r>
              <a:rPr sz="5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5400" spc="-390" dirty="0">
                <a:solidFill>
                  <a:srgbClr val="FFFFFF"/>
                </a:solidFill>
                <a:latin typeface="Arial MT"/>
                <a:cs typeface="Arial MT"/>
              </a:rPr>
              <a:t>ETHMOIDAL</a:t>
            </a:r>
            <a:r>
              <a:rPr sz="5400" spc="2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5400" spc="-775" dirty="0">
                <a:solidFill>
                  <a:srgbClr val="FFFFFF"/>
                </a:solidFill>
                <a:latin typeface="Arial MT"/>
                <a:cs typeface="Arial MT"/>
              </a:rPr>
              <a:t>POLYP</a:t>
            </a:r>
            <a:endParaRPr sz="5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2800" y="965200"/>
            <a:ext cx="457200" cy="50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21400" y="965200"/>
            <a:ext cx="469900" cy="5080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357207" y="8282305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1313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57207" y="5882004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0F0F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57207" y="3493558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1313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077133" y="663927"/>
            <a:ext cx="3305175" cy="974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536065" algn="l"/>
              </a:tabLst>
            </a:pPr>
            <a:r>
              <a:rPr spc="40" dirty="0">
                <a:solidFill>
                  <a:srgbClr val="00B152"/>
                </a:solidFill>
              </a:rPr>
              <a:t>ETI</a:t>
            </a:r>
            <a:r>
              <a:rPr dirty="0">
                <a:solidFill>
                  <a:srgbClr val="00B152"/>
                </a:solidFill>
              </a:rPr>
              <a:t>	</a:t>
            </a:r>
            <a:r>
              <a:rPr spc="-20" dirty="0">
                <a:solidFill>
                  <a:srgbClr val="05AC4F"/>
                </a:solidFill>
              </a:rPr>
              <a:t>LOGY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31550" y="2136411"/>
            <a:ext cx="10664825" cy="639064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768350" indent="-755650">
              <a:lnSpc>
                <a:spcPct val="100000"/>
              </a:lnSpc>
              <a:spcBef>
                <a:spcPts val="1275"/>
              </a:spcBef>
              <a:buChar char="•"/>
              <a:tabLst>
                <a:tab pos="768350" algn="l"/>
              </a:tabLst>
            </a:pPr>
            <a:r>
              <a:rPr sz="4600" dirty="0">
                <a:latin typeface="Calibri"/>
                <a:cs typeface="Calibri"/>
              </a:rPr>
              <a:t>Inflammatory</a:t>
            </a:r>
            <a:r>
              <a:rPr sz="4600" spc="254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conditions</a:t>
            </a:r>
            <a:r>
              <a:rPr sz="4600" spc="320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of</a:t>
            </a:r>
            <a:r>
              <a:rPr sz="4600" spc="-45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nasal</a:t>
            </a:r>
            <a:r>
              <a:rPr sz="4600" spc="-20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mucosa</a:t>
            </a:r>
            <a:endParaRPr sz="4600">
              <a:latin typeface="Calibri"/>
              <a:cs typeface="Calibri"/>
            </a:endParaRPr>
          </a:p>
          <a:p>
            <a:pPr marL="1346835">
              <a:lnSpc>
                <a:spcPct val="100000"/>
              </a:lnSpc>
              <a:spcBef>
                <a:spcPts val="1030"/>
              </a:spcBef>
            </a:pPr>
            <a:r>
              <a:rPr sz="3900" spc="-10" dirty="0">
                <a:latin typeface="Calibri"/>
                <a:cs typeface="Calibri"/>
              </a:rPr>
              <a:t>Rhinosinusitis</a:t>
            </a:r>
            <a:endParaRPr sz="3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60"/>
              </a:spcBef>
            </a:pPr>
            <a:endParaRPr sz="3900">
              <a:latin typeface="Calibri"/>
              <a:cs typeface="Calibri"/>
            </a:endParaRPr>
          </a:p>
          <a:p>
            <a:pPr marL="755015" marR="3289300" indent="-755015" algn="ctr">
              <a:lnSpc>
                <a:spcPct val="100000"/>
              </a:lnSpc>
              <a:buChar char="•"/>
              <a:tabLst>
                <a:tab pos="755015" algn="l"/>
                <a:tab pos="5485130" algn="l"/>
              </a:tabLst>
            </a:pPr>
            <a:r>
              <a:rPr sz="4650" dirty="0">
                <a:latin typeface="Calibri"/>
                <a:cs typeface="Calibri"/>
              </a:rPr>
              <a:t>Disorders</a:t>
            </a:r>
            <a:r>
              <a:rPr sz="4650" spc="-40" dirty="0">
                <a:latin typeface="Calibri"/>
                <a:cs typeface="Calibri"/>
              </a:rPr>
              <a:t> </a:t>
            </a:r>
            <a:r>
              <a:rPr sz="4650" dirty="0">
                <a:latin typeface="Calibri"/>
                <a:cs typeface="Calibri"/>
              </a:rPr>
              <a:t>of</a:t>
            </a:r>
            <a:r>
              <a:rPr sz="4650" spc="-90" dirty="0">
                <a:latin typeface="Calibri"/>
                <a:cs typeface="Calibri"/>
              </a:rPr>
              <a:t> </a:t>
            </a:r>
            <a:r>
              <a:rPr sz="4650" spc="-10" dirty="0">
                <a:latin typeface="Calibri"/>
                <a:cs typeface="Calibri"/>
              </a:rPr>
              <a:t>ciliary</a:t>
            </a:r>
            <a:r>
              <a:rPr sz="4650" dirty="0">
                <a:latin typeface="Calibri"/>
                <a:cs typeface="Calibri"/>
              </a:rPr>
              <a:t>	</a:t>
            </a:r>
            <a:r>
              <a:rPr sz="4650" spc="-10" dirty="0">
                <a:latin typeface="Calibri"/>
                <a:cs typeface="Calibri"/>
              </a:rPr>
              <a:t>motility</a:t>
            </a:r>
            <a:endParaRPr sz="4650">
              <a:latin typeface="Calibri"/>
              <a:cs typeface="Calibri"/>
            </a:endParaRPr>
          </a:p>
          <a:p>
            <a:pPr marR="3278504" algn="ctr">
              <a:lnSpc>
                <a:spcPct val="100000"/>
              </a:lnSpc>
              <a:spcBef>
                <a:spcPts val="969"/>
              </a:spcBef>
            </a:pPr>
            <a:r>
              <a:rPr sz="3950" spc="-10" dirty="0">
                <a:latin typeface="Calibri"/>
                <a:cs typeface="Calibri"/>
              </a:rPr>
              <a:t>Kartagener's</a:t>
            </a:r>
            <a:r>
              <a:rPr sz="3950" spc="-25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syndrome</a:t>
            </a:r>
            <a:endParaRPr sz="3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40"/>
              </a:spcBef>
            </a:pPr>
            <a:endParaRPr sz="3950">
              <a:latin typeface="Calibri"/>
              <a:cs typeface="Calibri"/>
            </a:endParaRPr>
          </a:p>
          <a:p>
            <a:pPr marL="782320" indent="-769620">
              <a:lnSpc>
                <a:spcPct val="100000"/>
              </a:lnSpc>
              <a:buChar char="•"/>
              <a:tabLst>
                <a:tab pos="782320" algn="l"/>
              </a:tabLst>
            </a:pPr>
            <a:r>
              <a:rPr sz="4600" dirty="0">
                <a:latin typeface="Calibri"/>
                <a:cs typeface="Calibri"/>
              </a:rPr>
              <a:t>Abnormal</a:t>
            </a:r>
            <a:r>
              <a:rPr sz="4600" spc="220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composition</a:t>
            </a:r>
            <a:r>
              <a:rPr sz="4600" spc="204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of</a:t>
            </a:r>
            <a:r>
              <a:rPr sz="4600" spc="55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nasal</a:t>
            </a:r>
            <a:r>
              <a:rPr sz="4600" spc="-45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mucus</a:t>
            </a:r>
            <a:endParaRPr sz="4600">
              <a:latin typeface="Calibri"/>
              <a:cs typeface="Calibri"/>
            </a:endParaRPr>
          </a:p>
          <a:p>
            <a:pPr marL="1352550">
              <a:lnSpc>
                <a:spcPct val="100000"/>
              </a:lnSpc>
              <a:spcBef>
                <a:spcPts val="1030"/>
              </a:spcBef>
            </a:pPr>
            <a:r>
              <a:rPr sz="3900" dirty="0">
                <a:latin typeface="Calibri"/>
                <a:cs typeface="Calibri"/>
              </a:rPr>
              <a:t>Cystic</a:t>
            </a:r>
            <a:r>
              <a:rPr sz="3900" spc="15" dirty="0">
                <a:latin typeface="Calibri"/>
                <a:cs typeface="Calibri"/>
              </a:rPr>
              <a:t> </a:t>
            </a:r>
            <a:r>
              <a:rPr sz="3900" spc="-10" dirty="0">
                <a:latin typeface="Calibri"/>
                <a:cs typeface="Calibri"/>
              </a:rPr>
              <a:t>fibrosis</a:t>
            </a:r>
            <a:endParaRPr sz="3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1900" y="3987800"/>
            <a:ext cx="4051300" cy="4622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2800" y="965200"/>
            <a:ext cx="457200" cy="50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1400" y="965200"/>
            <a:ext cx="469900" cy="50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446107" y="8332682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113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46107" y="7811134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113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46107" y="7292551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113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46107" y="6771005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113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46107" y="6249458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113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46107" y="5727912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113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46107" y="5209327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113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446107" y="4671483"/>
            <a:ext cx="231140" cy="29845"/>
            <a:chOff x="1446107" y="4671483"/>
            <a:chExt cx="231140" cy="29845"/>
          </a:xfrm>
        </p:grpSpPr>
        <p:sp>
          <p:nvSpPr>
            <p:cNvPr id="13" name="object 13"/>
            <p:cNvSpPr/>
            <p:nvPr/>
          </p:nvSpPr>
          <p:spPr>
            <a:xfrm>
              <a:off x="1446107" y="4699634"/>
              <a:ext cx="231140" cy="0"/>
            </a:xfrm>
            <a:custGeom>
              <a:avLst/>
              <a:gdLst/>
              <a:ahLst/>
              <a:cxnLst/>
              <a:rect l="l" t="t" r="r" b="b"/>
              <a:pathLst>
                <a:path w="231139">
                  <a:moveTo>
                    <a:pt x="0" y="0"/>
                  </a:moveTo>
                  <a:lnTo>
                    <a:pt x="2311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46107" y="4687781"/>
              <a:ext cx="231140" cy="0"/>
            </a:xfrm>
            <a:custGeom>
              <a:avLst/>
              <a:gdLst/>
              <a:ahLst/>
              <a:cxnLst/>
              <a:rect l="l" t="t" r="r" b="b"/>
              <a:pathLst>
                <a:path w="231139">
                  <a:moveTo>
                    <a:pt x="0" y="0"/>
                  </a:moveTo>
                  <a:lnTo>
                    <a:pt x="2311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46107" y="4672964"/>
              <a:ext cx="231140" cy="0"/>
            </a:xfrm>
            <a:custGeom>
              <a:avLst/>
              <a:gdLst/>
              <a:ahLst/>
              <a:cxnLst/>
              <a:rect l="l" t="t" r="r" b="b"/>
              <a:pathLst>
                <a:path w="231139">
                  <a:moveTo>
                    <a:pt x="0" y="0"/>
                  </a:moveTo>
                  <a:lnTo>
                    <a:pt x="23113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1446107" y="4166234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113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315112" y="358245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95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5077133" y="663927"/>
            <a:ext cx="3300729" cy="974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548765" algn="l"/>
              </a:tabLst>
            </a:pPr>
            <a:r>
              <a:rPr spc="40" dirty="0">
                <a:solidFill>
                  <a:srgbClr val="03B35D"/>
                </a:solidFill>
              </a:rPr>
              <a:t>ETI</a:t>
            </a:r>
            <a:r>
              <a:rPr dirty="0">
                <a:solidFill>
                  <a:srgbClr val="03B35D"/>
                </a:solidFill>
              </a:rPr>
              <a:t>	</a:t>
            </a:r>
            <a:r>
              <a:rPr spc="-20" dirty="0">
                <a:solidFill>
                  <a:srgbClr val="01AC50"/>
                </a:solidFill>
              </a:rPr>
              <a:t>LOGY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42022" y="2191808"/>
            <a:ext cx="11247755" cy="634682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529590" marR="5080" indent="-517525">
              <a:lnSpc>
                <a:spcPts val="3700"/>
              </a:lnSpc>
              <a:spcBef>
                <a:spcPts val="930"/>
              </a:spcBef>
              <a:buChar char="•"/>
              <a:tabLst>
                <a:tab pos="529590" algn="l"/>
                <a:tab pos="532130" algn="l"/>
                <a:tab pos="2363470" algn="l"/>
              </a:tabLst>
            </a:pPr>
            <a:r>
              <a:rPr sz="3800" dirty="0">
                <a:latin typeface="Calibri"/>
                <a:cs typeface="Calibri"/>
              </a:rPr>
              <a:t>	</a:t>
            </a:r>
            <a:r>
              <a:rPr sz="3800" spc="-10" dirty="0" smtClean="0">
                <a:latin typeface="Calibri"/>
                <a:cs typeface="Calibri"/>
              </a:rPr>
              <a:t>Various</a:t>
            </a:r>
            <a:r>
              <a:rPr lang="en-US" sz="3800" spc="-10" dirty="0" smtClean="0">
                <a:latin typeface="Calibri"/>
                <a:cs typeface="Calibri"/>
              </a:rPr>
              <a:t> </a:t>
            </a:r>
            <a:r>
              <a:rPr lang="en-US" sz="3800" dirty="0" smtClean="0">
                <a:latin typeface="Calibri"/>
                <a:cs typeface="Calibri"/>
              </a:rPr>
              <a:t>d</a:t>
            </a:r>
            <a:r>
              <a:rPr sz="3800" dirty="0" smtClean="0">
                <a:latin typeface="Calibri"/>
                <a:cs typeface="Calibri"/>
              </a:rPr>
              <a:t>isease</a:t>
            </a:r>
            <a:r>
              <a:rPr sz="3800" spc="-15" dirty="0" smtClean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associated</a:t>
            </a:r>
            <a:r>
              <a:rPr sz="3800" spc="50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with</a:t>
            </a:r>
            <a:r>
              <a:rPr sz="3800" spc="-60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the</a:t>
            </a:r>
            <a:r>
              <a:rPr sz="3800" spc="-15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formation</a:t>
            </a:r>
            <a:r>
              <a:rPr sz="3800" spc="35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of</a:t>
            </a:r>
            <a:r>
              <a:rPr sz="3800" spc="-114" dirty="0">
                <a:latin typeface="Calibri"/>
                <a:cs typeface="Calibri"/>
              </a:rPr>
              <a:t> </a:t>
            </a:r>
            <a:r>
              <a:rPr sz="3800" spc="-10" dirty="0">
                <a:latin typeface="Calibri"/>
                <a:cs typeface="Calibri"/>
              </a:rPr>
              <a:t>nasal </a:t>
            </a:r>
            <a:r>
              <a:rPr sz="3800" dirty="0">
                <a:latin typeface="Calibri"/>
                <a:cs typeface="Calibri"/>
              </a:rPr>
              <a:t>polyps</a:t>
            </a:r>
            <a:r>
              <a:rPr sz="3800" spc="-30" dirty="0">
                <a:latin typeface="Calibri"/>
                <a:cs typeface="Calibri"/>
              </a:rPr>
              <a:t> </a:t>
            </a:r>
            <a:r>
              <a:rPr sz="3800" spc="-20" dirty="0">
                <a:latin typeface="Calibri"/>
                <a:cs typeface="Calibri"/>
              </a:rPr>
              <a:t>are:</a:t>
            </a:r>
            <a:endParaRPr sz="3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800" dirty="0">
              <a:latin typeface="Calibri"/>
              <a:cs typeface="Calibri"/>
            </a:endParaRPr>
          </a:p>
          <a:p>
            <a:pPr marL="1088390" marR="6258560" indent="2540">
              <a:lnSpc>
                <a:spcPct val="100099"/>
              </a:lnSpc>
            </a:pPr>
            <a:r>
              <a:rPr sz="3400" dirty="0">
                <a:latin typeface="Calibri"/>
                <a:cs typeface="Calibri"/>
              </a:rPr>
              <a:t>Chronic</a:t>
            </a:r>
            <a:r>
              <a:rPr sz="3400" spc="13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rhinosinusitis </a:t>
            </a:r>
            <a:r>
              <a:rPr sz="3400" dirty="0">
                <a:latin typeface="Calibri"/>
                <a:cs typeface="Calibri"/>
              </a:rPr>
              <a:t>Kartagener</a:t>
            </a:r>
            <a:r>
              <a:rPr sz="3400" spc="33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syndrome </a:t>
            </a:r>
            <a:r>
              <a:rPr sz="3400" dirty="0">
                <a:latin typeface="Calibri"/>
                <a:cs typeface="Calibri"/>
              </a:rPr>
              <a:t>Cystic</a:t>
            </a:r>
            <a:r>
              <a:rPr sz="3400" spc="7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fibrosis</a:t>
            </a:r>
            <a:r>
              <a:rPr sz="3400" spc="850" dirty="0">
                <a:latin typeface="Calibri"/>
                <a:cs typeface="Calibri"/>
              </a:rPr>
              <a:t> </a:t>
            </a:r>
            <a:r>
              <a:rPr sz="3450" spc="-10" dirty="0">
                <a:latin typeface="Calibri"/>
                <a:cs typeface="Calibri"/>
              </a:rPr>
              <a:t>Asthma</a:t>
            </a:r>
            <a:endParaRPr sz="3450" dirty="0">
              <a:latin typeface="Calibri"/>
              <a:cs typeface="Calibri"/>
            </a:endParaRPr>
          </a:p>
          <a:p>
            <a:pPr marL="1091565" marR="6057900">
              <a:lnSpc>
                <a:spcPct val="100600"/>
              </a:lnSpc>
              <a:spcBef>
                <a:spcPts val="40"/>
              </a:spcBef>
            </a:pPr>
            <a:r>
              <a:rPr sz="3350" dirty="0">
                <a:latin typeface="Calibri"/>
                <a:cs typeface="Calibri"/>
              </a:rPr>
              <a:t>Aspirin</a:t>
            </a:r>
            <a:r>
              <a:rPr sz="3350" spc="330" dirty="0">
                <a:latin typeface="Calibri"/>
                <a:cs typeface="Calibri"/>
              </a:rPr>
              <a:t> </a:t>
            </a:r>
            <a:r>
              <a:rPr sz="3350" spc="-10" dirty="0">
                <a:latin typeface="Calibri"/>
                <a:cs typeface="Calibri"/>
              </a:rPr>
              <a:t>tolerance </a:t>
            </a:r>
            <a:r>
              <a:rPr sz="3400" dirty="0">
                <a:latin typeface="Calibri"/>
                <a:cs typeface="Calibri"/>
              </a:rPr>
              <a:t>Allergic</a:t>
            </a:r>
            <a:r>
              <a:rPr sz="3400" spc="22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fungal</a:t>
            </a:r>
            <a:r>
              <a:rPr sz="3400" spc="16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sinusitis </a:t>
            </a:r>
            <a:r>
              <a:rPr sz="3400" dirty="0">
                <a:latin typeface="Calibri"/>
                <a:cs typeface="Calibri"/>
              </a:rPr>
              <a:t>Young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syndrome</a:t>
            </a:r>
            <a:endParaRPr sz="3400" dirty="0">
              <a:latin typeface="Calibri"/>
              <a:cs typeface="Calibri"/>
            </a:endParaRPr>
          </a:p>
          <a:p>
            <a:pPr marL="1088390" marR="5805805" indent="2540">
              <a:lnSpc>
                <a:spcPct val="100499"/>
              </a:lnSpc>
            </a:pPr>
            <a:r>
              <a:rPr sz="3400" spc="-10" dirty="0">
                <a:latin typeface="Calibri"/>
                <a:cs typeface="Calibri"/>
              </a:rPr>
              <a:t>Churg-</a:t>
            </a:r>
            <a:r>
              <a:rPr sz="3400" dirty="0">
                <a:latin typeface="Calibri"/>
                <a:cs typeface="Calibri"/>
              </a:rPr>
              <a:t>Strauss</a:t>
            </a:r>
            <a:r>
              <a:rPr sz="3400" spc="27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syndrome </a:t>
            </a:r>
            <a:r>
              <a:rPr sz="3400" dirty="0">
                <a:latin typeface="Calibri"/>
                <a:cs typeface="Calibri"/>
              </a:rPr>
              <a:t>Nasal</a:t>
            </a:r>
            <a:r>
              <a:rPr sz="3400" spc="27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mastocytosis</a:t>
            </a:r>
            <a:endParaRPr sz="3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500" y="2374900"/>
            <a:ext cx="12369800" cy="7061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27700" y="965200"/>
            <a:ext cx="469900" cy="50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73800" y="965200"/>
            <a:ext cx="419100" cy="508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07200" y="965200"/>
            <a:ext cx="292100" cy="508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88200" y="965200"/>
            <a:ext cx="406400" cy="508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48700" y="965200"/>
            <a:ext cx="330200" cy="5080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97115" y="657754"/>
            <a:ext cx="4630420" cy="9810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644265" algn="l"/>
              </a:tabLst>
            </a:pPr>
            <a:r>
              <a:rPr sz="6250" spc="-20" dirty="0">
                <a:solidFill>
                  <a:srgbClr val="00AF4D"/>
                </a:solidFill>
              </a:rPr>
              <a:t>PATH</a:t>
            </a:r>
            <a:r>
              <a:rPr sz="6250" dirty="0">
                <a:solidFill>
                  <a:srgbClr val="00AF4D"/>
                </a:solidFill>
              </a:rPr>
              <a:t>	</a:t>
            </a:r>
            <a:r>
              <a:rPr sz="6250" spc="-25" dirty="0">
                <a:solidFill>
                  <a:srgbClr val="07AA54"/>
                </a:solidFill>
              </a:rPr>
              <a:t>ESI</a:t>
            </a:r>
            <a:endParaRPr sz="6250"/>
          </a:p>
        </p:txBody>
      </p:sp>
      <p:sp>
        <p:nvSpPr>
          <p:cNvPr id="9" name="object 9"/>
          <p:cNvSpPr txBox="1"/>
          <p:nvPr/>
        </p:nvSpPr>
        <p:spPr>
          <a:xfrm>
            <a:off x="446043" y="2391657"/>
            <a:ext cx="3632835" cy="729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600" spc="-10" dirty="0">
                <a:latin typeface="Calibri"/>
                <a:cs typeface="Calibri"/>
              </a:rPr>
              <a:t>Nasal</a:t>
            </a:r>
            <a:r>
              <a:rPr sz="4600" spc="-225" dirty="0">
                <a:latin typeface="Calibri"/>
                <a:cs typeface="Calibri"/>
              </a:rPr>
              <a:t> </a:t>
            </a:r>
            <a:r>
              <a:rPr sz="4600" spc="-50" dirty="0">
                <a:latin typeface="Calibri"/>
                <a:cs typeface="Calibri"/>
              </a:rPr>
              <a:t>mucosa</a:t>
            </a:r>
            <a:r>
              <a:rPr sz="4600" spc="-210" dirty="0">
                <a:latin typeface="Calibri"/>
                <a:cs typeface="Calibri"/>
              </a:rPr>
              <a:t> </a:t>
            </a:r>
            <a:endParaRPr sz="46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9787" y="2246855"/>
            <a:ext cx="6547484" cy="1696085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5"/>
              </a:spcBef>
            </a:pPr>
            <a:r>
              <a:rPr sz="4600" spc="-10" dirty="0">
                <a:latin typeface="Calibri"/>
                <a:cs typeface="Calibri"/>
              </a:rPr>
              <a:t>becomes</a:t>
            </a:r>
            <a:r>
              <a:rPr sz="4600" spc="-114" dirty="0">
                <a:latin typeface="Calibri"/>
                <a:cs typeface="Calibri"/>
              </a:rPr>
              <a:t> </a:t>
            </a:r>
            <a:r>
              <a:rPr sz="4600" spc="-45" dirty="0">
                <a:latin typeface="Calibri"/>
                <a:cs typeface="Calibri"/>
              </a:rPr>
              <a:t>edematous</a:t>
            </a:r>
            <a:r>
              <a:rPr sz="4600" spc="5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due</a:t>
            </a:r>
            <a:r>
              <a:rPr sz="4600" spc="-225" dirty="0">
                <a:latin typeface="Calibri"/>
                <a:cs typeface="Calibri"/>
              </a:rPr>
              <a:t> </a:t>
            </a:r>
            <a:r>
              <a:rPr sz="4600" spc="-25" dirty="0">
                <a:latin typeface="Calibri"/>
                <a:cs typeface="Calibri"/>
              </a:rPr>
              <a:t>to</a:t>
            </a:r>
            <a:endParaRPr sz="4600" dirty="0">
              <a:latin typeface="Calibri"/>
              <a:cs typeface="Calibri"/>
            </a:endParaRPr>
          </a:p>
          <a:p>
            <a:pPr marR="624840" algn="ctr">
              <a:lnSpc>
                <a:spcPct val="100000"/>
              </a:lnSpc>
              <a:spcBef>
                <a:spcPts val="1130"/>
              </a:spcBef>
            </a:pPr>
            <a:r>
              <a:rPr sz="4450" dirty="0">
                <a:latin typeface="Calibri"/>
                <a:cs typeface="Calibri"/>
              </a:rPr>
              <a:t>collection</a:t>
            </a:r>
            <a:r>
              <a:rPr sz="4450" spc="200" dirty="0">
                <a:latin typeface="Calibri"/>
                <a:cs typeface="Calibri"/>
              </a:rPr>
              <a:t> </a:t>
            </a:r>
            <a:r>
              <a:rPr sz="4450" dirty="0">
                <a:latin typeface="Calibri"/>
                <a:cs typeface="Calibri"/>
              </a:rPr>
              <a:t>of</a:t>
            </a:r>
            <a:r>
              <a:rPr sz="4450" spc="85" dirty="0">
                <a:latin typeface="Calibri"/>
                <a:cs typeface="Calibri"/>
              </a:rPr>
              <a:t> </a:t>
            </a:r>
            <a:r>
              <a:rPr sz="4450" spc="-25" dirty="0">
                <a:latin typeface="Calibri"/>
                <a:cs typeface="Calibri"/>
              </a:rPr>
              <a:t>ECF</a:t>
            </a:r>
            <a:endParaRPr sz="44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66212" y="4868509"/>
            <a:ext cx="9202420" cy="32461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28955" algn="ctr">
              <a:lnSpc>
                <a:spcPct val="100000"/>
              </a:lnSpc>
              <a:spcBef>
                <a:spcPts val="114"/>
              </a:spcBef>
            </a:pPr>
            <a:r>
              <a:rPr sz="4700" spc="-60" dirty="0">
                <a:latin typeface="Calibri"/>
                <a:cs typeface="Calibri"/>
              </a:rPr>
              <a:t>polypoidal</a:t>
            </a:r>
            <a:r>
              <a:rPr sz="4700" spc="-85" dirty="0">
                <a:latin typeface="Calibri"/>
                <a:cs typeface="Calibri"/>
              </a:rPr>
              <a:t> </a:t>
            </a:r>
            <a:r>
              <a:rPr sz="4700" spc="-10" dirty="0">
                <a:latin typeface="Calibri"/>
                <a:cs typeface="Calibri"/>
              </a:rPr>
              <a:t>change</a:t>
            </a:r>
            <a:endParaRPr sz="4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70"/>
              </a:spcBef>
            </a:pPr>
            <a:endParaRPr sz="4700" dirty="0">
              <a:latin typeface="Calibri"/>
              <a:cs typeface="Calibri"/>
            </a:endParaRPr>
          </a:p>
          <a:p>
            <a:pPr marL="1039494" algn="ctr">
              <a:lnSpc>
                <a:spcPct val="100000"/>
              </a:lnSpc>
            </a:pPr>
            <a:r>
              <a:rPr sz="4750" spc="-60" dirty="0">
                <a:latin typeface="Calibri"/>
                <a:cs typeface="Calibri"/>
              </a:rPr>
              <a:t>Sessile</a:t>
            </a:r>
            <a:r>
              <a:rPr sz="4750" spc="-204" dirty="0">
                <a:latin typeface="Calibri"/>
                <a:cs typeface="Calibri"/>
              </a:rPr>
              <a:t> </a:t>
            </a:r>
            <a:r>
              <a:rPr lang="en-US" sz="4750" spc="355" dirty="0" smtClean="0">
                <a:latin typeface="Calibri"/>
                <a:cs typeface="Calibri"/>
              </a:rPr>
              <a:t>to </a:t>
            </a:r>
            <a:r>
              <a:rPr sz="4750" spc="-80" dirty="0" err="1" smtClean="0">
                <a:latin typeface="Calibri"/>
                <a:cs typeface="Calibri"/>
              </a:rPr>
              <a:t>pedunculated</a:t>
            </a:r>
            <a:endParaRPr sz="475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sz="4700" spc="-10" dirty="0">
                <a:latin typeface="Calibri"/>
                <a:cs typeface="Calibri"/>
              </a:rPr>
              <a:t>(due</a:t>
            </a:r>
            <a:r>
              <a:rPr sz="4700" spc="-260" dirty="0">
                <a:latin typeface="Calibri"/>
                <a:cs typeface="Calibri"/>
              </a:rPr>
              <a:t> </a:t>
            </a:r>
            <a:r>
              <a:rPr sz="4700" spc="-20" dirty="0">
                <a:latin typeface="Calibri"/>
                <a:cs typeface="Calibri"/>
              </a:rPr>
              <a:t>to</a:t>
            </a:r>
            <a:r>
              <a:rPr sz="4700" spc="-245" dirty="0">
                <a:latin typeface="Calibri"/>
                <a:cs typeface="Calibri"/>
              </a:rPr>
              <a:t> </a:t>
            </a:r>
            <a:r>
              <a:rPr sz="4700" dirty="0">
                <a:latin typeface="Calibri"/>
                <a:cs typeface="Calibri"/>
              </a:rPr>
              <a:t>gravity</a:t>
            </a:r>
            <a:r>
              <a:rPr sz="4700" spc="-185" dirty="0">
                <a:latin typeface="Calibri"/>
                <a:cs typeface="Calibri"/>
              </a:rPr>
              <a:t> </a:t>
            </a:r>
            <a:r>
              <a:rPr sz="4700" spc="-20" dirty="0">
                <a:latin typeface="Calibri"/>
                <a:cs typeface="Calibri"/>
              </a:rPr>
              <a:t>and</a:t>
            </a:r>
            <a:r>
              <a:rPr sz="4700" spc="-245" dirty="0">
                <a:latin typeface="Calibri"/>
                <a:cs typeface="Calibri"/>
              </a:rPr>
              <a:t> </a:t>
            </a:r>
            <a:r>
              <a:rPr sz="4700" spc="-40" dirty="0">
                <a:latin typeface="Calibri"/>
                <a:cs typeface="Calibri"/>
              </a:rPr>
              <a:t>excessive</a:t>
            </a:r>
            <a:r>
              <a:rPr sz="4700" spc="-55" dirty="0">
                <a:latin typeface="Calibri"/>
                <a:cs typeface="Calibri"/>
              </a:rPr>
              <a:t> </a:t>
            </a:r>
            <a:r>
              <a:rPr sz="4700" spc="-45" dirty="0">
                <a:latin typeface="Calibri"/>
                <a:cs typeface="Calibri"/>
              </a:rPr>
              <a:t>sneezing)</a:t>
            </a:r>
            <a:endParaRPr sz="4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5000" y="6883400"/>
            <a:ext cx="406400" cy="368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10300" y="5753100"/>
            <a:ext cx="317500" cy="342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35300" y="2336800"/>
            <a:ext cx="406400" cy="355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23000" y="965200"/>
            <a:ext cx="469900" cy="5080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986183" y="3364652"/>
            <a:ext cx="53340" cy="2252345"/>
            <a:chOff x="7986183" y="3364652"/>
            <a:chExt cx="53340" cy="2252345"/>
          </a:xfrm>
        </p:grpSpPr>
        <p:sp>
          <p:nvSpPr>
            <p:cNvPr id="7" name="object 7"/>
            <p:cNvSpPr/>
            <p:nvPr/>
          </p:nvSpPr>
          <p:spPr>
            <a:xfrm>
              <a:off x="7987664" y="3364652"/>
              <a:ext cx="0" cy="2163445"/>
            </a:xfrm>
            <a:custGeom>
              <a:avLst/>
              <a:gdLst/>
              <a:ahLst/>
              <a:cxnLst/>
              <a:rect l="l" t="t" r="r" b="b"/>
              <a:pathLst>
                <a:path h="2163445">
                  <a:moveTo>
                    <a:pt x="0" y="21632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B7C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99518" y="3364652"/>
              <a:ext cx="0" cy="2186940"/>
            </a:xfrm>
            <a:custGeom>
              <a:avLst/>
              <a:gdLst/>
              <a:ahLst/>
              <a:cxnLst/>
              <a:rect l="l" t="t" r="r" b="b"/>
              <a:pathLst>
                <a:path h="2186940">
                  <a:moveTo>
                    <a:pt x="0" y="21869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B7C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38041" y="3364652"/>
              <a:ext cx="0" cy="2252345"/>
            </a:xfrm>
            <a:custGeom>
              <a:avLst/>
              <a:gdLst/>
              <a:ahLst/>
              <a:cxnLst/>
              <a:rect l="l" t="t" r="r" b="b"/>
              <a:pathLst>
                <a:path h="2252345">
                  <a:moveTo>
                    <a:pt x="0" y="225213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B7C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492415" y="657754"/>
            <a:ext cx="3999865" cy="9810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234565" algn="l"/>
              </a:tabLst>
            </a:pPr>
            <a:r>
              <a:rPr sz="6250" spc="-20" dirty="0">
                <a:solidFill>
                  <a:srgbClr val="03AC4F"/>
                </a:solidFill>
              </a:rPr>
              <a:t>PATH</a:t>
            </a:r>
            <a:r>
              <a:rPr sz="6250" dirty="0">
                <a:solidFill>
                  <a:srgbClr val="03AC4F"/>
                </a:solidFill>
              </a:rPr>
              <a:t>	</a:t>
            </a:r>
            <a:r>
              <a:rPr sz="6250" spc="-20" dirty="0">
                <a:solidFill>
                  <a:srgbClr val="01AF4D"/>
                </a:solidFill>
              </a:rPr>
              <a:t>LOGY</a:t>
            </a:r>
            <a:endParaRPr sz="6250"/>
          </a:p>
        </p:txBody>
      </p:sp>
      <p:sp>
        <p:nvSpPr>
          <p:cNvPr id="11" name="object 11"/>
          <p:cNvSpPr txBox="1"/>
          <p:nvPr/>
        </p:nvSpPr>
        <p:spPr>
          <a:xfrm>
            <a:off x="760694" y="2204155"/>
            <a:ext cx="8875395" cy="105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145"/>
              </a:lnSpc>
              <a:spcBef>
                <a:spcPts val="95"/>
              </a:spcBef>
              <a:tabLst>
                <a:tab pos="2831465" algn="l"/>
                <a:tab pos="5240655" algn="l"/>
              </a:tabLst>
            </a:pPr>
            <a:r>
              <a:rPr sz="3700" dirty="0">
                <a:latin typeface="Calibri"/>
                <a:cs typeface="Calibri"/>
              </a:rPr>
              <a:t>Early</a:t>
            </a:r>
            <a:r>
              <a:rPr sz="3700" spc="160" dirty="0">
                <a:latin typeface="Calibri"/>
                <a:cs typeface="Calibri"/>
              </a:rPr>
              <a:t> </a:t>
            </a:r>
            <a:r>
              <a:rPr sz="3700" spc="-20" dirty="0">
                <a:latin typeface="Calibri"/>
                <a:cs typeface="Calibri"/>
              </a:rPr>
              <a:t>stage</a:t>
            </a:r>
            <a:r>
              <a:rPr sz="3700" dirty="0">
                <a:latin typeface="Calibri"/>
                <a:cs typeface="Calibri"/>
              </a:rPr>
              <a:t>	Nasal</a:t>
            </a:r>
            <a:r>
              <a:rPr sz="3700" spc="280" dirty="0">
                <a:latin typeface="Calibri"/>
                <a:cs typeface="Calibri"/>
              </a:rPr>
              <a:t> </a:t>
            </a:r>
            <a:r>
              <a:rPr sz="3700" spc="-25" dirty="0" smtClean="0">
                <a:latin typeface="Calibri"/>
                <a:cs typeface="Calibri"/>
              </a:rPr>
              <a:t>po</a:t>
            </a:r>
            <a:r>
              <a:rPr lang="en-US" sz="3700" spc="-25" dirty="0" smtClean="0">
                <a:latin typeface="Calibri"/>
                <a:cs typeface="Calibri"/>
              </a:rPr>
              <a:t>lyp</a:t>
            </a:r>
            <a:r>
              <a:rPr sz="3700" dirty="0">
                <a:latin typeface="Calibri"/>
                <a:cs typeface="Calibri"/>
              </a:rPr>
              <a:t>	(surface</a:t>
            </a:r>
            <a:r>
              <a:rPr sz="3700" spc="305" dirty="0">
                <a:latin typeface="Calibri"/>
                <a:cs typeface="Calibri"/>
              </a:rPr>
              <a:t> </a:t>
            </a:r>
            <a:r>
              <a:rPr sz="3700" spc="-10" dirty="0">
                <a:latin typeface="Calibri"/>
                <a:cs typeface="Calibri"/>
              </a:rPr>
              <a:t>covered</a:t>
            </a:r>
            <a:endParaRPr sz="3700" dirty="0">
              <a:latin typeface="Calibri"/>
              <a:cs typeface="Calibri"/>
            </a:endParaRPr>
          </a:p>
          <a:p>
            <a:pPr marL="2940050">
              <a:lnSpc>
                <a:spcPts val="3965"/>
              </a:lnSpc>
            </a:pPr>
            <a:r>
              <a:rPr sz="3550" spc="125" dirty="0">
                <a:latin typeface="Calibri"/>
                <a:cs typeface="Calibri"/>
              </a:rPr>
              <a:t>ciliated</a:t>
            </a:r>
            <a:r>
              <a:rPr sz="3550" spc="200" dirty="0">
                <a:latin typeface="Calibri"/>
                <a:cs typeface="Calibri"/>
              </a:rPr>
              <a:t> </a:t>
            </a:r>
            <a:r>
              <a:rPr sz="3550" spc="130" dirty="0">
                <a:latin typeface="Calibri"/>
                <a:cs typeface="Calibri"/>
              </a:rPr>
              <a:t>columnar</a:t>
            </a:r>
            <a:r>
              <a:rPr sz="3550" spc="305" dirty="0">
                <a:latin typeface="Calibri"/>
                <a:cs typeface="Calibri"/>
              </a:rPr>
              <a:t> </a:t>
            </a:r>
            <a:r>
              <a:rPr sz="3550" spc="120" dirty="0">
                <a:latin typeface="Calibri"/>
                <a:cs typeface="Calibri"/>
              </a:rPr>
              <a:t>epithelium)</a:t>
            </a:r>
            <a:endParaRPr sz="35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92170" y="3813175"/>
            <a:ext cx="7325995" cy="4628126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308735" marR="3128010" indent="316865" algn="r">
              <a:lnSpc>
                <a:spcPct val="97800"/>
              </a:lnSpc>
              <a:spcBef>
                <a:spcPts val="190"/>
              </a:spcBef>
            </a:pPr>
            <a:r>
              <a:rPr sz="2600" spc="-45" dirty="0">
                <a:solidFill>
                  <a:srgbClr val="9A1118"/>
                </a:solidFill>
                <a:latin typeface="Calibri"/>
                <a:cs typeface="Calibri"/>
              </a:rPr>
              <a:t>Metaplastic</a:t>
            </a:r>
            <a:r>
              <a:rPr sz="2600" spc="40" dirty="0">
                <a:solidFill>
                  <a:srgbClr val="9A1118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A34650"/>
                </a:solidFill>
                <a:latin typeface="Calibri"/>
                <a:cs typeface="Calibri"/>
              </a:rPr>
              <a:t>change </a:t>
            </a:r>
            <a:r>
              <a:rPr sz="2600" dirty="0">
                <a:solidFill>
                  <a:srgbClr val="333333"/>
                </a:solidFill>
                <a:latin typeface="Calibri"/>
                <a:cs typeface="Calibri"/>
              </a:rPr>
              <a:t>in</a:t>
            </a:r>
            <a:r>
              <a:rPr sz="2600" spc="-1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A35054"/>
                </a:solidFill>
                <a:latin typeface="Calibri"/>
                <a:cs typeface="Calibri"/>
              </a:rPr>
              <a:t>exposure</a:t>
            </a:r>
            <a:r>
              <a:rPr sz="2600" spc="-70" dirty="0">
                <a:solidFill>
                  <a:srgbClr val="A35054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A30118"/>
                </a:solidFill>
                <a:latin typeface="Calibri"/>
                <a:cs typeface="Calibri"/>
              </a:rPr>
              <a:t>to </a:t>
            </a:r>
            <a:r>
              <a:rPr sz="2600" spc="-35" dirty="0">
                <a:solidFill>
                  <a:srgbClr val="2D2D2D"/>
                </a:solidFill>
                <a:latin typeface="Calibri"/>
                <a:cs typeface="Calibri"/>
              </a:rPr>
              <a:t>atmospheric</a:t>
            </a:r>
            <a:r>
              <a:rPr sz="2600" spc="80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2600" spc="-30" dirty="0">
                <a:solidFill>
                  <a:srgbClr val="691D18"/>
                </a:solidFill>
                <a:latin typeface="Calibri"/>
                <a:cs typeface="Calibri"/>
              </a:rPr>
              <a:t>irritation</a:t>
            </a:r>
            <a:endParaRPr sz="2600" dirty="0">
              <a:latin typeface="Calibri"/>
              <a:cs typeface="Calibri"/>
            </a:endParaRPr>
          </a:p>
          <a:p>
            <a:pPr marL="55880" marR="5080" indent="-43815">
              <a:lnSpc>
                <a:spcPct val="201799"/>
              </a:lnSpc>
              <a:spcBef>
                <a:spcPts val="40"/>
              </a:spcBef>
              <a:tabLst>
                <a:tab pos="2955925" algn="l"/>
              </a:tabLst>
            </a:pPr>
            <a:r>
              <a:rPr sz="3800" spc="-10" dirty="0" smtClean="0">
                <a:latin typeface="Calibri"/>
                <a:cs typeface="Calibri"/>
              </a:rPr>
              <a:t>Transitional</a:t>
            </a:r>
            <a:r>
              <a:rPr lang="en-US" sz="3800" dirty="0">
                <a:latin typeface="Calibri"/>
                <a:cs typeface="Calibri"/>
              </a:rPr>
              <a:t>  </a:t>
            </a:r>
            <a:r>
              <a:rPr lang="en-US" sz="3800" dirty="0" smtClean="0">
                <a:latin typeface="Calibri"/>
                <a:cs typeface="Calibri"/>
              </a:rPr>
              <a:t>   </a:t>
            </a:r>
            <a:r>
              <a:rPr sz="3800" dirty="0" smtClean="0">
                <a:latin typeface="Calibri"/>
                <a:cs typeface="Calibri"/>
              </a:rPr>
              <a:t>squamous</a:t>
            </a:r>
            <a:r>
              <a:rPr sz="3800" spc="335" dirty="0" smtClean="0">
                <a:latin typeface="Calibri"/>
                <a:cs typeface="Calibri"/>
              </a:rPr>
              <a:t> </a:t>
            </a:r>
            <a:r>
              <a:rPr sz="3800" spc="-10" dirty="0">
                <a:latin typeface="Calibri"/>
                <a:cs typeface="Calibri"/>
              </a:rPr>
              <a:t>epithelium </a:t>
            </a:r>
            <a:r>
              <a:rPr sz="3800" dirty="0">
                <a:latin typeface="Calibri"/>
                <a:cs typeface="Calibri"/>
              </a:rPr>
              <a:t>large</a:t>
            </a:r>
            <a:r>
              <a:rPr sz="3800" spc="30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ICS filled</a:t>
            </a:r>
            <a:r>
              <a:rPr sz="3800" spc="40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with</a:t>
            </a:r>
            <a:r>
              <a:rPr sz="3800" spc="-5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serous</a:t>
            </a:r>
            <a:r>
              <a:rPr sz="3800" spc="-55" dirty="0">
                <a:latin typeface="Calibri"/>
                <a:cs typeface="Calibri"/>
              </a:rPr>
              <a:t> </a:t>
            </a:r>
            <a:r>
              <a:rPr sz="3800" spc="-10" dirty="0">
                <a:latin typeface="Calibri"/>
                <a:cs typeface="Calibri"/>
              </a:rPr>
              <a:t>fluid</a:t>
            </a:r>
            <a:endParaRPr sz="3800" dirty="0">
              <a:latin typeface="Calibri"/>
              <a:cs typeface="Calibri"/>
            </a:endParaRPr>
          </a:p>
          <a:p>
            <a:pPr marL="449580" marR="511175" indent="-323850">
              <a:lnSpc>
                <a:spcPct val="78900"/>
              </a:lnSpc>
              <a:spcBef>
                <a:spcPts val="1100"/>
              </a:spcBef>
            </a:pPr>
            <a:r>
              <a:rPr sz="3800" dirty="0">
                <a:latin typeface="Calibri"/>
                <a:cs typeface="Calibri"/>
              </a:rPr>
              <a:t>+</a:t>
            </a:r>
            <a:r>
              <a:rPr sz="3800" spc="-50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infiltration</a:t>
            </a:r>
            <a:r>
              <a:rPr sz="3800" spc="210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with</a:t>
            </a:r>
            <a:r>
              <a:rPr sz="3800" spc="50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eosinophils</a:t>
            </a:r>
            <a:r>
              <a:rPr sz="3800" spc="229" dirty="0">
                <a:latin typeface="Calibri"/>
                <a:cs typeface="Calibri"/>
              </a:rPr>
              <a:t> </a:t>
            </a:r>
            <a:r>
              <a:rPr sz="3800" spc="-25" dirty="0">
                <a:latin typeface="Calibri"/>
                <a:cs typeface="Calibri"/>
              </a:rPr>
              <a:t>and </a:t>
            </a:r>
            <a:r>
              <a:rPr sz="3800" dirty="0">
                <a:latin typeface="Calibri"/>
                <a:cs typeface="Calibri"/>
              </a:rPr>
              <a:t>round</a:t>
            </a:r>
            <a:r>
              <a:rPr sz="3800" spc="245" dirty="0">
                <a:latin typeface="Calibri"/>
                <a:cs typeface="Calibri"/>
              </a:rPr>
              <a:t> </a:t>
            </a:r>
            <a:r>
              <a:rPr sz="3800" spc="-10" dirty="0">
                <a:latin typeface="Calibri"/>
                <a:cs typeface="Calibri"/>
              </a:rPr>
              <a:t>cells</a:t>
            </a:r>
            <a:endParaRPr sz="38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8004" y="6751108"/>
            <a:ext cx="2266950" cy="603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800" spc="-10" dirty="0">
                <a:latin typeface="Calibri"/>
                <a:cs typeface="Calibri"/>
              </a:rPr>
              <a:t>Submucosa</a:t>
            </a:r>
            <a:endParaRPr sz="3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3800" y="7937500"/>
            <a:ext cx="317500" cy="355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0600" y="3035300"/>
            <a:ext cx="368300" cy="5207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8100" y="2438400"/>
            <a:ext cx="419100" cy="393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87800" y="965200"/>
            <a:ext cx="330200" cy="508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49900" y="965200"/>
            <a:ext cx="469900" cy="508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08700" y="965200"/>
            <a:ext cx="266700" cy="508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42100" y="965200"/>
            <a:ext cx="469900" cy="5080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00900" y="965200"/>
            <a:ext cx="368300" cy="5080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835900" y="965200"/>
            <a:ext cx="419100" cy="5080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585200" y="965200"/>
            <a:ext cx="406400" cy="50800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446107" y="8143027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0F0F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6107" y="7470351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0F0F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46107" y="6809527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0F0F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46107" y="6136852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1313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4327833" y="663927"/>
            <a:ext cx="4189095" cy="974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250565" algn="l"/>
                <a:tab pos="3974465" algn="l"/>
              </a:tabLst>
            </a:pPr>
            <a:r>
              <a:rPr spc="-25" dirty="0">
                <a:solidFill>
                  <a:srgbClr val="00B152"/>
                </a:solidFill>
              </a:rPr>
              <a:t>ITE</a:t>
            </a:r>
            <a:r>
              <a:rPr dirty="0">
                <a:solidFill>
                  <a:srgbClr val="00B152"/>
                </a:solidFill>
              </a:rPr>
              <a:t>	</a:t>
            </a:r>
            <a:r>
              <a:rPr spc="-50" dirty="0">
                <a:solidFill>
                  <a:srgbClr val="01B154"/>
                </a:solidFill>
              </a:rPr>
              <a:t>I</a:t>
            </a:r>
            <a:r>
              <a:rPr dirty="0">
                <a:solidFill>
                  <a:srgbClr val="01B154"/>
                </a:solidFill>
              </a:rPr>
              <a:t>	</a:t>
            </a:r>
            <a:r>
              <a:rPr spc="-50" dirty="0">
                <a:solidFill>
                  <a:srgbClr val="00B149"/>
                </a:solidFill>
              </a:rPr>
              <a:t>I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30968" y="2220030"/>
            <a:ext cx="10937875" cy="3494404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533400" marR="5080" indent="-519430">
              <a:lnSpc>
                <a:spcPct val="91200"/>
              </a:lnSpc>
              <a:spcBef>
                <a:spcPts val="600"/>
              </a:spcBef>
              <a:buChar char="•"/>
              <a:tabLst>
                <a:tab pos="533400" algn="l"/>
                <a:tab pos="1029969" algn="l"/>
                <a:tab pos="7106284" algn="l"/>
              </a:tabLst>
            </a:pPr>
            <a:r>
              <a:rPr sz="4550" dirty="0">
                <a:latin typeface="Calibri"/>
                <a:cs typeface="Calibri"/>
              </a:rPr>
              <a:t>	ultiple</a:t>
            </a:r>
            <a:r>
              <a:rPr sz="4550" spc="-30" dirty="0">
                <a:latin typeface="Calibri"/>
                <a:cs typeface="Calibri"/>
              </a:rPr>
              <a:t> </a:t>
            </a:r>
            <a:r>
              <a:rPr sz="4550" dirty="0">
                <a:latin typeface="Calibri"/>
                <a:cs typeface="Calibri"/>
              </a:rPr>
              <a:t>nasal</a:t>
            </a:r>
            <a:r>
              <a:rPr sz="4550" spc="-100" dirty="0">
                <a:latin typeface="Calibri"/>
                <a:cs typeface="Calibri"/>
              </a:rPr>
              <a:t> </a:t>
            </a:r>
            <a:r>
              <a:rPr sz="4550" dirty="0">
                <a:latin typeface="Calibri"/>
                <a:cs typeface="Calibri"/>
              </a:rPr>
              <a:t>polyps</a:t>
            </a:r>
            <a:r>
              <a:rPr sz="4550" spc="-45" dirty="0">
                <a:latin typeface="Calibri"/>
                <a:cs typeface="Calibri"/>
              </a:rPr>
              <a:t> </a:t>
            </a:r>
            <a:r>
              <a:rPr sz="4550" dirty="0">
                <a:latin typeface="Calibri"/>
                <a:cs typeface="Calibri"/>
              </a:rPr>
              <a:t>always</a:t>
            </a:r>
            <a:r>
              <a:rPr sz="4550" spc="-70" dirty="0">
                <a:latin typeface="Calibri"/>
                <a:cs typeface="Calibri"/>
              </a:rPr>
              <a:t> </a:t>
            </a:r>
            <a:r>
              <a:rPr sz="4550" dirty="0">
                <a:latin typeface="Calibri"/>
                <a:cs typeface="Calibri"/>
              </a:rPr>
              <a:t>arise</a:t>
            </a:r>
            <a:r>
              <a:rPr sz="4550" spc="-75" dirty="0">
                <a:latin typeface="Calibri"/>
                <a:cs typeface="Calibri"/>
              </a:rPr>
              <a:t> </a:t>
            </a:r>
            <a:r>
              <a:rPr sz="4550" dirty="0">
                <a:latin typeface="Calibri"/>
                <a:cs typeface="Calibri"/>
              </a:rPr>
              <a:t>from</a:t>
            </a:r>
            <a:r>
              <a:rPr sz="4550" spc="-55" dirty="0">
                <a:latin typeface="Calibri"/>
                <a:cs typeface="Calibri"/>
              </a:rPr>
              <a:t> </a:t>
            </a:r>
            <a:r>
              <a:rPr sz="4550" spc="-25" dirty="0">
                <a:latin typeface="Calibri"/>
                <a:cs typeface="Calibri"/>
              </a:rPr>
              <a:t>the </a:t>
            </a:r>
            <a:r>
              <a:rPr sz="4450" spc="45" dirty="0">
                <a:latin typeface="Calibri"/>
                <a:cs typeface="Calibri"/>
              </a:rPr>
              <a:t>lateral</a:t>
            </a:r>
            <a:r>
              <a:rPr sz="4450" spc="85" dirty="0">
                <a:latin typeface="Calibri"/>
                <a:cs typeface="Calibri"/>
              </a:rPr>
              <a:t> </a:t>
            </a:r>
            <a:r>
              <a:rPr sz="4450" spc="140" dirty="0">
                <a:latin typeface="Calibri"/>
                <a:cs typeface="Calibri"/>
              </a:rPr>
              <a:t>wall</a:t>
            </a:r>
            <a:r>
              <a:rPr sz="4450" spc="-30" dirty="0">
                <a:latin typeface="Calibri"/>
                <a:cs typeface="Calibri"/>
              </a:rPr>
              <a:t> </a:t>
            </a:r>
            <a:r>
              <a:rPr sz="4450" dirty="0">
                <a:latin typeface="Calibri"/>
                <a:cs typeface="Calibri"/>
              </a:rPr>
              <a:t>of</a:t>
            </a:r>
            <a:r>
              <a:rPr sz="4450" spc="-5" dirty="0">
                <a:latin typeface="Calibri"/>
                <a:cs typeface="Calibri"/>
              </a:rPr>
              <a:t> </a:t>
            </a:r>
            <a:r>
              <a:rPr sz="4450" dirty="0">
                <a:latin typeface="Calibri"/>
                <a:cs typeface="Calibri"/>
              </a:rPr>
              <a:t>nose,</a:t>
            </a:r>
            <a:r>
              <a:rPr sz="4450" spc="165" dirty="0">
                <a:latin typeface="Calibri"/>
                <a:cs typeface="Calibri"/>
              </a:rPr>
              <a:t> </a:t>
            </a:r>
            <a:r>
              <a:rPr sz="4450" spc="-10" dirty="0">
                <a:latin typeface="Calibri"/>
                <a:cs typeface="Calibri"/>
              </a:rPr>
              <a:t>usual</a:t>
            </a:r>
            <a:r>
              <a:rPr sz="4450" dirty="0">
                <a:latin typeface="Calibri"/>
                <a:cs typeface="Calibri"/>
              </a:rPr>
              <a:t>	from</a:t>
            </a:r>
            <a:r>
              <a:rPr sz="4450" spc="140" dirty="0">
                <a:latin typeface="Calibri"/>
                <a:cs typeface="Calibri"/>
              </a:rPr>
              <a:t> </a:t>
            </a:r>
            <a:r>
              <a:rPr sz="4450" dirty="0">
                <a:latin typeface="Calibri"/>
                <a:cs typeface="Calibri"/>
              </a:rPr>
              <a:t>the</a:t>
            </a:r>
            <a:r>
              <a:rPr sz="4450" spc="50" dirty="0">
                <a:latin typeface="Calibri"/>
                <a:cs typeface="Calibri"/>
              </a:rPr>
              <a:t> </a:t>
            </a:r>
            <a:r>
              <a:rPr sz="4450" spc="45" dirty="0">
                <a:latin typeface="Calibri"/>
                <a:cs typeface="Calibri"/>
              </a:rPr>
              <a:t>middle </a:t>
            </a:r>
            <a:r>
              <a:rPr sz="4550" spc="-10" dirty="0">
                <a:latin typeface="Calibri"/>
                <a:cs typeface="Calibri"/>
              </a:rPr>
              <a:t>meatus</a:t>
            </a:r>
            <a:endParaRPr sz="4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5"/>
              </a:spcBef>
              <a:buFont typeface="Calibri"/>
              <a:buChar char="•"/>
            </a:pPr>
            <a:endParaRPr sz="4550">
              <a:latin typeface="Calibri"/>
              <a:cs typeface="Calibri"/>
            </a:endParaRPr>
          </a:p>
          <a:p>
            <a:pPr marL="535940" indent="-523240">
              <a:lnSpc>
                <a:spcPct val="100000"/>
              </a:lnSpc>
              <a:buChar char="•"/>
              <a:tabLst>
                <a:tab pos="535940" algn="l"/>
              </a:tabLst>
            </a:pPr>
            <a:r>
              <a:rPr sz="4700" spc="-80" dirty="0">
                <a:latin typeface="Calibri"/>
                <a:cs typeface="Calibri"/>
              </a:rPr>
              <a:t>Common</a:t>
            </a:r>
            <a:r>
              <a:rPr sz="4700" spc="-165" dirty="0">
                <a:latin typeface="Calibri"/>
                <a:cs typeface="Calibri"/>
              </a:rPr>
              <a:t> </a:t>
            </a:r>
            <a:r>
              <a:rPr sz="4700" spc="-10" dirty="0">
                <a:latin typeface="Calibri"/>
                <a:cs typeface="Calibri"/>
              </a:rPr>
              <a:t>sites:</a:t>
            </a:r>
            <a:endParaRPr sz="4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5982" y="5681662"/>
            <a:ext cx="3833918" cy="27288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321945">
              <a:lnSpc>
                <a:spcPct val="112500"/>
              </a:lnSpc>
              <a:spcBef>
                <a:spcPts val="125"/>
              </a:spcBef>
            </a:pPr>
            <a:r>
              <a:rPr lang="en-US" sz="3900" dirty="0" err="1">
                <a:latin typeface="Calibri"/>
                <a:cs typeface="Calibri"/>
              </a:rPr>
              <a:t>U</a:t>
            </a:r>
            <a:r>
              <a:rPr sz="3900" dirty="0" err="1" smtClean="0">
                <a:latin typeface="Calibri"/>
                <a:cs typeface="Calibri"/>
              </a:rPr>
              <a:t>ncinate</a:t>
            </a:r>
            <a:r>
              <a:rPr sz="3900" spc="-10" dirty="0" err="1" smtClean="0">
                <a:latin typeface="Calibri"/>
                <a:cs typeface="Calibri"/>
              </a:rPr>
              <a:t>proces</a:t>
            </a:r>
            <a:r>
              <a:rPr lang="en-US" sz="3900" spc="-10" dirty="0" err="1" smtClean="0">
                <a:latin typeface="Calibri"/>
                <a:cs typeface="Calibri"/>
              </a:rPr>
              <a:t>s</a:t>
            </a:r>
            <a:r>
              <a:rPr sz="3900" spc="-10" dirty="0" smtClean="0">
                <a:latin typeface="Calibri"/>
                <a:cs typeface="Calibri"/>
              </a:rPr>
              <a:t> </a:t>
            </a:r>
            <a:r>
              <a:rPr sz="3900" dirty="0">
                <a:latin typeface="Calibri"/>
                <a:cs typeface="Calibri"/>
              </a:rPr>
              <a:t>Bulla</a:t>
            </a:r>
            <a:r>
              <a:rPr sz="3900" spc="160" dirty="0">
                <a:latin typeface="Calibri"/>
                <a:cs typeface="Calibri"/>
              </a:rPr>
              <a:t> </a:t>
            </a:r>
            <a:r>
              <a:rPr sz="3900" spc="-20" dirty="0">
                <a:latin typeface="Calibri"/>
                <a:cs typeface="Calibri"/>
              </a:rPr>
              <a:t>ethmoidalis </a:t>
            </a:r>
            <a:r>
              <a:rPr sz="3900" dirty="0">
                <a:latin typeface="Calibri"/>
                <a:cs typeface="Calibri"/>
              </a:rPr>
              <a:t>Ostia</a:t>
            </a:r>
            <a:r>
              <a:rPr sz="3900" spc="180" dirty="0">
                <a:latin typeface="Calibri"/>
                <a:cs typeface="Calibri"/>
              </a:rPr>
              <a:t> </a:t>
            </a:r>
            <a:r>
              <a:rPr sz="3900" dirty="0">
                <a:latin typeface="Calibri"/>
                <a:cs typeface="Calibri"/>
              </a:rPr>
              <a:t>of</a:t>
            </a:r>
            <a:r>
              <a:rPr sz="3900" spc="-55" dirty="0">
                <a:latin typeface="Calibri"/>
                <a:cs typeface="Calibri"/>
              </a:rPr>
              <a:t> </a:t>
            </a:r>
            <a:r>
              <a:rPr sz="3900" spc="-10" dirty="0">
                <a:latin typeface="Calibri"/>
                <a:cs typeface="Calibri"/>
              </a:rPr>
              <a:t>sinuses </a:t>
            </a:r>
            <a:r>
              <a:rPr sz="3900" dirty="0">
                <a:latin typeface="Calibri"/>
                <a:cs typeface="Calibri"/>
              </a:rPr>
              <a:t>Medial</a:t>
            </a:r>
            <a:r>
              <a:rPr sz="3900" spc="190" dirty="0">
                <a:latin typeface="Calibri"/>
                <a:cs typeface="Calibri"/>
              </a:rPr>
              <a:t> </a:t>
            </a:r>
            <a:r>
              <a:rPr sz="3900" spc="-10" dirty="0">
                <a:latin typeface="Calibri"/>
                <a:cs typeface="Calibri"/>
              </a:rPr>
              <a:t>surface</a:t>
            </a:r>
            <a:endParaRPr sz="39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25593" y="7761287"/>
            <a:ext cx="5094605" cy="625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900" dirty="0">
                <a:latin typeface="Calibri"/>
                <a:cs typeface="Calibri"/>
              </a:rPr>
              <a:t>edge</a:t>
            </a:r>
            <a:r>
              <a:rPr sz="3900" spc="65" dirty="0">
                <a:latin typeface="Calibri"/>
                <a:cs typeface="Calibri"/>
              </a:rPr>
              <a:t> </a:t>
            </a:r>
            <a:r>
              <a:rPr sz="3900" dirty="0">
                <a:latin typeface="Calibri"/>
                <a:cs typeface="Calibri"/>
              </a:rPr>
              <a:t>of</a:t>
            </a:r>
            <a:r>
              <a:rPr sz="3900" spc="-10" dirty="0">
                <a:latin typeface="Calibri"/>
                <a:cs typeface="Calibri"/>
              </a:rPr>
              <a:t> </a:t>
            </a:r>
            <a:r>
              <a:rPr sz="3900" dirty="0">
                <a:latin typeface="Calibri"/>
                <a:cs typeface="Calibri"/>
              </a:rPr>
              <a:t>middle</a:t>
            </a:r>
            <a:r>
              <a:rPr sz="3900" spc="290" dirty="0">
                <a:latin typeface="Calibri"/>
                <a:cs typeface="Calibri"/>
              </a:rPr>
              <a:t> </a:t>
            </a:r>
            <a:r>
              <a:rPr sz="3900" spc="-10" dirty="0">
                <a:latin typeface="Calibri"/>
                <a:cs typeface="Calibri"/>
              </a:rPr>
              <a:t>turbinate</a:t>
            </a:r>
            <a:endParaRPr sz="3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26700" y="1866900"/>
            <a:ext cx="2578100" cy="1130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65000" y="12700"/>
            <a:ext cx="939800" cy="8255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409690" y="9688406"/>
            <a:ext cx="2898140" cy="65405"/>
            <a:chOff x="6409690" y="9688406"/>
            <a:chExt cx="2898140" cy="65405"/>
          </a:xfrm>
        </p:grpSpPr>
        <p:sp>
          <p:nvSpPr>
            <p:cNvPr id="5" name="object 5"/>
            <p:cNvSpPr/>
            <p:nvPr/>
          </p:nvSpPr>
          <p:spPr>
            <a:xfrm>
              <a:off x="8442537" y="9740264"/>
              <a:ext cx="358775" cy="0"/>
            </a:xfrm>
            <a:custGeom>
              <a:avLst/>
              <a:gdLst/>
              <a:ahLst/>
              <a:cxnLst/>
              <a:rect l="l" t="t" r="r" b="b"/>
              <a:pathLst>
                <a:path w="358775">
                  <a:moveTo>
                    <a:pt x="0" y="0"/>
                  </a:moveTo>
                  <a:lnTo>
                    <a:pt x="358563" y="0"/>
                  </a:lnTo>
                </a:path>
              </a:pathLst>
            </a:custGeom>
            <a:ln w="26669">
              <a:solidFill>
                <a:srgbClr val="777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09690" y="9701741"/>
              <a:ext cx="2898140" cy="0"/>
            </a:xfrm>
            <a:custGeom>
              <a:avLst/>
              <a:gdLst/>
              <a:ahLst/>
              <a:cxnLst/>
              <a:rect l="l" t="t" r="r" b="b"/>
              <a:pathLst>
                <a:path w="2898140">
                  <a:moveTo>
                    <a:pt x="0" y="0"/>
                  </a:moveTo>
                  <a:lnTo>
                    <a:pt x="2898139" y="0"/>
                  </a:lnTo>
                </a:path>
              </a:pathLst>
            </a:custGeom>
            <a:ln w="26669">
              <a:solidFill>
                <a:srgbClr val="777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9423400" y="3302000"/>
            <a:ext cx="3581400" cy="3238500"/>
            <a:chOff x="9423400" y="3302000"/>
            <a:chExt cx="3581400" cy="32385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13900" y="3302000"/>
              <a:ext cx="3390900" cy="30988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3400" y="5384800"/>
              <a:ext cx="673100" cy="1155700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48800" y="7683500"/>
            <a:ext cx="1968500" cy="134620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0" dirty="0">
                <a:solidFill>
                  <a:srgbClr val="03BF57"/>
                </a:solidFill>
              </a:rPr>
              <a:t>SYMPTOMS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730386" y="2145318"/>
            <a:ext cx="7844790" cy="6487032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540385" indent="-527050">
              <a:lnSpc>
                <a:spcPct val="100000"/>
              </a:lnSpc>
              <a:spcBef>
                <a:spcPts val="1105"/>
              </a:spcBef>
              <a:buChar char="•"/>
              <a:tabLst>
                <a:tab pos="540385" algn="l"/>
              </a:tabLst>
            </a:pPr>
            <a:r>
              <a:rPr spc="-40" dirty="0"/>
              <a:t>Mostly</a:t>
            </a:r>
            <a:r>
              <a:rPr spc="-5" dirty="0"/>
              <a:t> </a:t>
            </a:r>
            <a:r>
              <a:rPr spc="-20" dirty="0"/>
              <a:t>seen</a:t>
            </a:r>
            <a:r>
              <a:rPr spc="-180" dirty="0"/>
              <a:t> </a:t>
            </a:r>
            <a:r>
              <a:rPr dirty="0"/>
              <a:t>in</a:t>
            </a:r>
            <a:r>
              <a:rPr spc="-260" dirty="0"/>
              <a:t> </a:t>
            </a:r>
            <a:r>
              <a:rPr spc="-10" dirty="0"/>
              <a:t>adults</a:t>
            </a:r>
          </a:p>
          <a:p>
            <a:pPr marL="539750" marR="426084" indent="-527050">
              <a:lnSpc>
                <a:spcPts val="5350"/>
              </a:lnSpc>
              <a:spcBef>
                <a:spcPts val="1440"/>
              </a:spcBef>
              <a:buChar char="•"/>
              <a:tabLst>
                <a:tab pos="542290" algn="l"/>
              </a:tabLst>
            </a:pPr>
            <a:r>
              <a:rPr sz="4700" spc="-55" dirty="0"/>
              <a:t>Nasal</a:t>
            </a:r>
            <a:r>
              <a:rPr sz="4700" spc="-215" dirty="0"/>
              <a:t> </a:t>
            </a:r>
            <a:r>
              <a:rPr sz="4700" dirty="0" smtClean="0"/>
              <a:t>stuffiness</a:t>
            </a:r>
            <a:r>
              <a:rPr lang="en-US" sz="4700" spc="-254" dirty="0"/>
              <a:t> </a:t>
            </a:r>
            <a:r>
              <a:rPr sz="4700" spc="-45" dirty="0" smtClean="0"/>
              <a:t>leading</a:t>
            </a:r>
            <a:r>
              <a:rPr sz="4700" spc="-65" dirty="0" smtClean="0"/>
              <a:t> </a:t>
            </a:r>
            <a:r>
              <a:rPr sz="4700" spc="-55" dirty="0"/>
              <a:t>to 	</a:t>
            </a:r>
            <a:r>
              <a:rPr sz="4700" spc="-70" dirty="0"/>
              <a:t>total</a:t>
            </a:r>
            <a:r>
              <a:rPr sz="4700" spc="-200" dirty="0"/>
              <a:t> </a:t>
            </a:r>
            <a:r>
              <a:rPr sz="4700" dirty="0"/>
              <a:t>nasal</a:t>
            </a:r>
            <a:r>
              <a:rPr sz="4700" spc="-240" dirty="0"/>
              <a:t> </a:t>
            </a:r>
            <a:r>
              <a:rPr sz="4700" spc="-10" dirty="0"/>
              <a:t>obstruction</a:t>
            </a:r>
            <a:endParaRPr sz="4700" dirty="0"/>
          </a:p>
          <a:p>
            <a:pPr marL="542290" indent="-526415">
              <a:lnSpc>
                <a:spcPct val="100000"/>
              </a:lnSpc>
              <a:spcBef>
                <a:spcPts val="1130"/>
              </a:spcBef>
              <a:buChar char="•"/>
              <a:tabLst>
                <a:tab pos="542290" algn="l"/>
              </a:tabLst>
            </a:pPr>
            <a:r>
              <a:rPr sz="4450" dirty="0"/>
              <a:t>Partial/total</a:t>
            </a:r>
            <a:r>
              <a:rPr sz="4450" spc="320" dirty="0"/>
              <a:t> </a:t>
            </a:r>
            <a:r>
              <a:rPr sz="4450" spc="80" dirty="0"/>
              <a:t>loss</a:t>
            </a:r>
            <a:r>
              <a:rPr sz="4450" spc="-75" dirty="0"/>
              <a:t> </a:t>
            </a:r>
            <a:r>
              <a:rPr sz="4450" spc="70" dirty="0"/>
              <a:t>of</a:t>
            </a:r>
            <a:r>
              <a:rPr sz="4450" spc="55" dirty="0"/>
              <a:t> </a:t>
            </a:r>
            <a:r>
              <a:rPr sz="4450" spc="60" dirty="0"/>
              <a:t>smell</a:t>
            </a:r>
            <a:endParaRPr sz="4450" dirty="0"/>
          </a:p>
          <a:p>
            <a:pPr marL="527685" indent="-514350">
              <a:lnSpc>
                <a:spcPct val="100000"/>
              </a:lnSpc>
              <a:spcBef>
                <a:spcPts val="960"/>
              </a:spcBef>
              <a:buChar char="•"/>
              <a:tabLst>
                <a:tab pos="527685" algn="l"/>
              </a:tabLst>
            </a:pPr>
            <a:r>
              <a:rPr dirty="0"/>
              <a:t>Headache</a:t>
            </a:r>
            <a:r>
              <a:rPr spc="-150" dirty="0"/>
              <a:t> </a:t>
            </a:r>
            <a:r>
              <a:rPr spc="-50" dirty="0"/>
              <a:t>(associated</a:t>
            </a:r>
            <a:r>
              <a:rPr spc="-125" dirty="0"/>
              <a:t> </a:t>
            </a:r>
            <a:r>
              <a:rPr spc="-35" dirty="0"/>
              <a:t>sinusitis)</a:t>
            </a:r>
          </a:p>
          <a:p>
            <a:pPr marL="530860" marR="445770" indent="-518795">
              <a:lnSpc>
                <a:spcPts val="5350"/>
              </a:lnSpc>
              <a:spcBef>
                <a:spcPts val="1390"/>
              </a:spcBef>
              <a:buChar char="•"/>
              <a:tabLst>
                <a:tab pos="536575" algn="l"/>
              </a:tabLst>
            </a:pPr>
            <a:r>
              <a:rPr sz="4750" spc="-40" dirty="0"/>
              <a:t>Sneezing</a:t>
            </a:r>
            <a:r>
              <a:rPr sz="4750" spc="-175" dirty="0"/>
              <a:t> </a:t>
            </a:r>
            <a:r>
              <a:rPr sz="4750" spc="-65" dirty="0"/>
              <a:t>and</a:t>
            </a:r>
            <a:r>
              <a:rPr sz="4750" spc="-170" dirty="0"/>
              <a:t> </a:t>
            </a:r>
            <a:r>
              <a:rPr sz="4750" spc="-125" dirty="0"/>
              <a:t>watery</a:t>
            </a:r>
            <a:r>
              <a:rPr sz="4750" spc="-145" dirty="0"/>
              <a:t> </a:t>
            </a:r>
            <a:r>
              <a:rPr sz="4750" spc="-10" dirty="0"/>
              <a:t>nasal 	</a:t>
            </a:r>
            <a:r>
              <a:rPr sz="4750" spc="-85" dirty="0"/>
              <a:t>discharge</a:t>
            </a:r>
            <a:r>
              <a:rPr sz="4750" spc="-155" dirty="0"/>
              <a:t> </a:t>
            </a:r>
            <a:r>
              <a:rPr sz="4750" spc="-90" dirty="0"/>
              <a:t>(associated</a:t>
            </a:r>
            <a:r>
              <a:rPr sz="4750" spc="-150" dirty="0"/>
              <a:t> </a:t>
            </a:r>
            <a:r>
              <a:rPr sz="4750" spc="-95" dirty="0"/>
              <a:t>allergy)</a:t>
            </a:r>
            <a:endParaRPr sz="4750" dirty="0"/>
          </a:p>
          <a:p>
            <a:pPr marL="540385" indent="-527050">
              <a:lnSpc>
                <a:spcPct val="100000"/>
              </a:lnSpc>
              <a:spcBef>
                <a:spcPts val="930"/>
              </a:spcBef>
              <a:buChar char="•"/>
              <a:tabLst>
                <a:tab pos="540385" algn="l"/>
              </a:tabLst>
            </a:pPr>
            <a:r>
              <a:rPr spc="-60" dirty="0"/>
              <a:t>Protruding</a:t>
            </a:r>
            <a:r>
              <a:rPr spc="-40" dirty="0"/>
              <a:t> </a:t>
            </a:r>
            <a:r>
              <a:rPr spc="-20" dirty="0"/>
              <a:t>mass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541366" y="3109559"/>
            <a:ext cx="64769" cy="744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700" spc="-919" dirty="0">
                <a:solidFill>
                  <a:srgbClr val="AE8760"/>
                </a:solidFill>
                <a:latin typeface="Calibri"/>
                <a:cs typeface="Calibri"/>
              </a:rPr>
              <a:t>,</a:t>
            </a:r>
            <a:endParaRPr sz="47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95033" y="3109559"/>
            <a:ext cx="73025" cy="744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700" spc="-1650" dirty="0">
                <a:solidFill>
                  <a:srgbClr val="9E7E57"/>
                </a:solidFill>
                <a:latin typeface="Calibri"/>
                <a:cs typeface="Calibri"/>
              </a:rPr>
              <a:t>“</a:t>
            </a:r>
            <a:endParaRPr sz="4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500" y="2057400"/>
            <a:ext cx="165100" cy="25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75700" y="2374900"/>
            <a:ext cx="3098800" cy="3530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737100">
              <a:lnSpc>
                <a:spcPct val="100000"/>
              </a:lnSpc>
              <a:spcBef>
                <a:spcPts val="120"/>
              </a:spcBef>
            </a:pPr>
            <a:r>
              <a:rPr spc="45" dirty="0">
                <a:solidFill>
                  <a:srgbClr val="00AE4F"/>
                </a:solidFill>
              </a:rPr>
              <a:t>SIGNS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52493" y="2214033"/>
            <a:ext cx="6621145" cy="32073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11809" indent="-499109">
              <a:lnSpc>
                <a:spcPts val="3415"/>
              </a:lnSpc>
              <a:spcBef>
                <a:spcPts val="114"/>
              </a:spcBef>
              <a:buChar char="•"/>
              <a:tabLst>
                <a:tab pos="511809" algn="l"/>
              </a:tabLst>
            </a:pPr>
            <a:r>
              <a:rPr sz="2900" dirty="0">
                <a:latin typeface="Calibri"/>
                <a:cs typeface="Calibri"/>
              </a:rPr>
              <a:t>On</a:t>
            </a:r>
            <a:r>
              <a:rPr sz="2900" spc="-165" dirty="0">
                <a:latin typeface="Calibri"/>
                <a:cs typeface="Calibri"/>
              </a:rPr>
              <a:t> </a:t>
            </a:r>
            <a:r>
              <a:rPr lang="en-US" sz="2900" dirty="0" smtClean="0">
                <a:solidFill>
                  <a:schemeClr val="tx1"/>
                </a:solidFill>
                <a:latin typeface="Calibri"/>
                <a:cs typeface="Calibri"/>
              </a:rPr>
              <a:t>anterior</a:t>
            </a:r>
            <a:r>
              <a:rPr sz="2900" spc="-55" dirty="0" smtClean="0">
                <a:solidFill>
                  <a:srgbClr val="1CA85E"/>
                </a:solidFill>
                <a:latin typeface="Calibri"/>
                <a:cs typeface="Calibri"/>
              </a:rPr>
              <a:t> </a:t>
            </a:r>
            <a:r>
              <a:rPr sz="2900" spc="-10" dirty="0">
                <a:latin typeface="Calibri"/>
                <a:cs typeface="Calibri"/>
              </a:rPr>
              <a:t>rhinoscopy,</a:t>
            </a:r>
            <a:r>
              <a:rPr sz="2900" spc="-40" dirty="0">
                <a:latin typeface="Calibri"/>
                <a:cs typeface="Calibri"/>
              </a:rPr>
              <a:t> </a:t>
            </a:r>
            <a:r>
              <a:rPr sz="2900" spc="-20" dirty="0">
                <a:latin typeface="Calibri"/>
                <a:cs typeface="Calibri"/>
              </a:rPr>
              <a:t>polyps</a:t>
            </a:r>
            <a:r>
              <a:rPr sz="2900" spc="-135" dirty="0">
                <a:latin typeface="Calibri"/>
                <a:cs typeface="Calibri"/>
              </a:rPr>
              <a:t> </a:t>
            </a:r>
            <a:r>
              <a:rPr sz="2900" spc="-10" dirty="0">
                <a:latin typeface="Calibri"/>
                <a:cs typeface="Calibri"/>
              </a:rPr>
              <a:t>appear</a:t>
            </a:r>
            <a:r>
              <a:rPr sz="2900" spc="-95" dirty="0">
                <a:latin typeface="Calibri"/>
                <a:cs typeface="Calibri"/>
              </a:rPr>
              <a:t> </a:t>
            </a:r>
            <a:r>
              <a:rPr sz="2900" spc="-25" dirty="0">
                <a:latin typeface="Calibri"/>
                <a:cs typeface="Calibri"/>
              </a:rPr>
              <a:t>as</a:t>
            </a:r>
            <a:endParaRPr sz="2900" dirty="0">
              <a:latin typeface="Calibri"/>
              <a:cs typeface="Calibri"/>
            </a:endParaRPr>
          </a:p>
          <a:p>
            <a:pPr marL="1089660" lvl="1" indent="-431800">
              <a:lnSpc>
                <a:spcPts val="3075"/>
              </a:lnSpc>
              <a:buChar char="—"/>
              <a:tabLst>
                <a:tab pos="1089660" algn="l"/>
              </a:tabLst>
            </a:pPr>
            <a:r>
              <a:rPr sz="2650" spc="-35" dirty="0">
                <a:latin typeface="Calibri"/>
                <a:cs typeface="Calibri"/>
              </a:rPr>
              <a:t>Smooth,</a:t>
            </a:r>
            <a:r>
              <a:rPr sz="2650" spc="-10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glistening</a:t>
            </a:r>
            <a:endParaRPr sz="2650" dirty="0">
              <a:latin typeface="Calibri"/>
              <a:cs typeface="Calibri"/>
            </a:endParaRPr>
          </a:p>
          <a:p>
            <a:pPr marL="1086485" lvl="1" indent="-428625">
              <a:lnSpc>
                <a:spcPts val="3075"/>
              </a:lnSpc>
              <a:buChar char="—"/>
              <a:tabLst>
                <a:tab pos="1086485" algn="l"/>
              </a:tabLst>
            </a:pPr>
            <a:r>
              <a:rPr sz="2650" spc="-60" dirty="0">
                <a:latin typeface="Calibri"/>
                <a:cs typeface="Calibri"/>
              </a:rPr>
              <a:t>Grape-</a:t>
            </a:r>
            <a:r>
              <a:rPr sz="2650" dirty="0">
                <a:latin typeface="Calibri"/>
                <a:cs typeface="Calibri"/>
              </a:rPr>
              <a:t>like</a:t>
            </a:r>
            <a:r>
              <a:rPr sz="2650" spc="2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masses</a:t>
            </a:r>
            <a:endParaRPr sz="2650" dirty="0">
              <a:latin typeface="Calibri"/>
              <a:cs typeface="Calibri"/>
            </a:endParaRPr>
          </a:p>
          <a:p>
            <a:pPr marL="1084580" lvl="1" indent="-427355">
              <a:lnSpc>
                <a:spcPts val="3055"/>
              </a:lnSpc>
              <a:buChar char="—"/>
              <a:tabLst>
                <a:tab pos="1084580" algn="l"/>
              </a:tabLst>
            </a:pPr>
            <a:r>
              <a:rPr sz="2700" spc="-60" dirty="0">
                <a:latin typeface="Calibri"/>
                <a:cs typeface="Calibri"/>
              </a:rPr>
              <a:t>Often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pale</a:t>
            </a:r>
            <a:r>
              <a:rPr sz="2700" spc="-1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color</a:t>
            </a:r>
            <a:endParaRPr sz="2700" dirty="0">
              <a:latin typeface="Calibri"/>
              <a:cs typeface="Calibri"/>
            </a:endParaRPr>
          </a:p>
          <a:p>
            <a:pPr marL="1085215" lvl="1" indent="-427990">
              <a:lnSpc>
                <a:spcPts val="3050"/>
              </a:lnSpc>
              <a:buChar char="—"/>
              <a:tabLst>
                <a:tab pos="1085215" algn="l"/>
              </a:tabLst>
            </a:pPr>
            <a:r>
              <a:rPr sz="2700" spc="-60" dirty="0">
                <a:latin typeface="Calibri"/>
                <a:cs typeface="Calibri"/>
              </a:rPr>
              <a:t>May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be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sessile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35" dirty="0">
                <a:latin typeface="Calibri"/>
                <a:cs typeface="Calibri"/>
              </a:rPr>
              <a:t>or</a:t>
            </a:r>
            <a:r>
              <a:rPr sz="2700" spc="-1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pedunculated</a:t>
            </a:r>
            <a:endParaRPr sz="2700" dirty="0">
              <a:latin typeface="Calibri"/>
              <a:cs typeface="Calibri"/>
            </a:endParaRPr>
          </a:p>
          <a:p>
            <a:pPr marL="1085215" lvl="1" indent="-427990">
              <a:lnSpc>
                <a:spcPts val="3100"/>
              </a:lnSpc>
              <a:buChar char="—"/>
              <a:tabLst>
                <a:tab pos="1085215" algn="l"/>
              </a:tabLst>
            </a:pPr>
            <a:r>
              <a:rPr sz="2700" spc="-30" dirty="0">
                <a:latin typeface="Calibri"/>
                <a:cs typeface="Calibri"/>
              </a:rPr>
              <a:t>Insensitive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to</a:t>
            </a:r>
            <a:r>
              <a:rPr sz="2700" spc="-1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probing</a:t>
            </a:r>
            <a:endParaRPr sz="2700" dirty="0">
              <a:latin typeface="Calibri"/>
              <a:cs typeface="Calibri"/>
            </a:endParaRPr>
          </a:p>
          <a:p>
            <a:pPr marL="1085215" lvl="1" indent="-427990">
              <a:lnSpc>
                <a:spcPts val="3125"/>
              </a:lnSpc>
              <a:buChar char="—"/>
              <a:tabLst>
                <a:tab pos="1085215" algn="l"/>
              </a:tabLst>
            </a:pPr>
            <a:r>
              <a:rPr sz="2700" spc="-55" dirty="0">
                <a:latin typeface="Calibri"/>
                <a:cs typeface="Calibri"/>
              </a:rPr>
              <a:t>Do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not </a:t>
            </a:r>
            <a:r>
              <a:rPr sz="2700" spc="-60" dirty="0">
                <a:latin typeface="Calibri"/>
                <a:cs typeface="Calibri"/>
              </a:rPr>
              <a:t>bleed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on</a:t>
            </a:r>
            <a:r>
              <a:rPr sz="2700" spc="-1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touch</a:t>
            </a:r>
            <a:endParaRPr sz="2700" dirty="0">
              <a:latin typeface="Calibri"/>
              <a:cs typeface="Calibri"/>
            </a:endParaRPr>
          </a:p>
          <a:p>
            <a:pPr marL="1085215" lvl="1" indent="-427355">
              <a:lnSpc>
                <a:spcPts val="3135"/>
              </a:lnSpc>
              <a:buChar char="—"/>
              <a:tabLst>
                <a:tab pos="1085215" algn="l"/>
              </a:tabLst>
            </a:pPr>
            <a:r>
              <a:rPr sz="2650" spc="-10" dirty="0">
                <a:latin typeface="Calibri"/>
                <a:cs typeface="Calibri"/>
              </a:rPr>
              <a:t>Often</a:t>
            </a:r>
            <a:r>
              <a:rPr sz="2650" spc="-105" dirty="0">
                <a:latin typeface="Calibri"/>
                <a:cs typeface="Calibri"/>
              </a:rPr>
              <a:t> </a:t>
            </a:r>
            <a:r>
              <a:rPr sz="2650" spc="-20" dirty="0">
                <a:latin typeface="Calibri"/>
                <a:cs typeface="Calibri"/>
              </a:rPr>
              <a:t>multiple</a:t>
            </a:r>
            <a:r>
              <a:rPr sz="2650" spc="-75" dirty="0">
                <a:latin typeface="Calibri"/>
                <a:cs typeface="Calibri"/>
              </a:rPr>
              <a:t> </a:t>
            </a:r>
            <a:r>
              <a:rPr sz="2650" spc="-20" dirty="0">
                <a:latin typeface="Calibri"/>
                <a:cs typeface="Calibri"/>
              </a:rPr>
              <a:t>and</a:t>
            </a:r>
            <a:r>
              <a:rPr sz="2650" spc="-13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bilateral</a:t>
            </a:r>
            <a:endParaRPr sz="265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1912" y="5700359"/>
            <a:ext cx="4892675" cy="90931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11175" indent="-498475">
              <a:lnSpc>
                <a:spcPts val="3470"/>
              </a:lnSpc>
              <a:spcBef>
                <a:spcPts val="114"/>
              </a:spcBef>
              <a:buChar char="•"/>
              <a:tabLst>
                <a:tab pos="511175" algn="l"/>
              </a:tabLst>
            </a:pPr>
            <a:r>
              <a:rPr sz="2950" spc="-65" dirty="0">
                <a:latin typeface="Calibri"/>
                <a:cs typeface="Calibri"/>
              </a:rPr>
              <a:t>Broadening</a:t>
            </a:r>
            <a:r>
              <a:rPr sz="2950" spc="40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of</a:t>
            </a:r>
            <a:r>
              <a:rPr sz="2950" spc="-155" dirty="0">
                <a:latin typeface="Calibri"/>
                <a:cs typeface="Calibri"/>
              </a:rPr>
              <a:t> </a:t>
            </a:r>
            <a:r>
              <a:rPr sz="2950" spc="-20" dirty="0">
                <a:latin typeface="Calibri"/>
                <a:cs typeface="Calibri"/>
              </a:rPr>
              <a:t>nose</a:t>
            </a:r>
            <a:endParaRPr sz="2950">
              <a:latin typeface="Calibri"/>
              <a:cs typeface="Calibri"/>
            </a:endParaRPr>
          </a:p>
          <a:p>
            <a:pPr marL="511175" indent="-498475">
              <a:lnSpc>
                <a:spcPts val="3470"/>
              </a:lnSpc>
              <a:buChar char="•"/>
              <a:tabLst>
                <a:tab pos="511175" algn="l"/>
              </a:tabLst>
            </a:pPr>
            <a:r>
              <a:rPr sz="2950" spc="-45" dirty="0">
                <a:latin typeface="Calibri"/>
                <a:cs typeface="Calibri"/>
              </a:rPr>
              <a:t>Increase</a:t>
            </a:r>
            <a:r>
              <a:rPr sz="2950" spc="-105" dirty="0">
                <a:latin typeface="Calibri"/>
                <a:cs typeface="Calibri"/>
              </a:rPr>
              <a:t> </a:t>
            </a:r>
            <a:r>
              <a:rPr sz="2950" spc="-60" dirty="0">
                <a:latin typeface="Calibri"/>
                <a:cs typeface="Calibri"/>
              </a:rPr>
              <a:t>intercanthal</a:t>
            </a:r>
            <a:r>
              <a:rPr sz="2950" spc="-50" dirty="0">
                <a:latin typeface="Calibri"/>
                <a:cs typeface="Calibri"/>
              </a:rPr>
              <a:t> </a:t>
            </a:r>
            <a:r>
              <a:rPr sz="2950" spc="-40" dirty="0">
                <a:latin typeface="Calibri"/>
                <a:cs typeface="Calibri"/>
              </a:rPr>
              <a:t>distance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84256" y="5978348"/>
            <a:ext cx="2444115" cy="4184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50" dirty="0">
                <a:latin typeface="Calibri"/>
                <a:cs typeface="Calibri"/>
              </a:rPr>
              <a:t>long</a:t>
            </a:r>
            <a:r>
              <a:rPr sz="2550" spc="-60" dirty="0">
                <a:latin typeface="Calibri"/>
                <a:cs typeface="Calibri"/>
              </a:rPr>
              <a:t> </a:t>
            </a:r>
            <a:r>
              <a:rPr sz="2550" dirty="0">
                <a:latin typeface="Calibri"/>
                <a:cs typeface="Calibri"/>
              </a:rPr>
              <a:t>standing</a:t>
            </a:r>
            <a:r>
              <a:rPr sz="2550" spc="-50" dirty="0">
                <a:latin typeface="Calibri"/>
                <a:cs typeface="Calibri"/>
              </a:rPr>
              <a:t> </a:t>
            </a:r>
            <a:r>
              <a:rPr sz="2550" spc="-20" dirty="0">
                <a:latin typeface="Calibri"/>
                <a:cs typeface="Calibri"/>
              </a:rPr>
              <a:t>case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9212" y="6995759"/>
            <a:ext cx="10971530" cy="1696720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523875" marR="5080" indent="-511809">
              <a:lnSpc>
                <a:spcPct val="76300"/>
              </a:lnSpc>
              <a:spcBef>
                <a:spcPts val="955"/>
              </a:spcBef>
              <a:buChar char="•"/>
              <a:tabLst>
                <a:tab pos="527685" algn="l"/>
              </a:tabLst>
            </a:pPr>
            <a:r>
              <a:rPr sz="2950" spc="-45" dirty="0">
                <a:latin typeface="Calibri"/>
                <a:cs typeface="Calibri"/>
              </a:rPr>
              <a:t>May</a:t>
            </a:r>
            <a:r>
              <a:rPr sz="2950" spc="-135" dirty="0">
                <a:latin typeface="Calibri"/>
                <a:cs typeface="Calibri"/>
              </a:rPr>
              <a:t> </a:t>
            </a:r>
            <a:r>
              <a:rPr sz="2950" spc="-70" dirty="0">
                <a:latin typeface="Calibri"/>
                <a:cs typeface="Calibri"/>
              </a:rPr>
              <a:t>protrude</a:t>
            </a:r>
            <a:r>
              <a:rPr sz="2950" spc="-95" dirty="0">
                <a:latin typeface="Calibri"/>
                <a:cs typeface="Calibri"/>
              </a:rPr>
              <a:t> </a:t>
            </a:r>
            <a:r>
              <a:rPr sz="2950" spc="-30" dirty="0">
                <a:latin typeface="Calibri"/>
                <a:cs typeface="Calibri"/>
              </a:rPr>
              <a:t>from</a:t>
            </a:r>
            <a:r>
              <a:rPr sz="2950" spc="-85" dirty="0">
                <a:latin typeface="Calibri"/>
                <a:cs typeface="Calibri"/>
              </a:rPr>
              <a:t> </a:t>
            </a:r>
            <a:r>
              <a:rPr sz="2950" spc="-10" dirty="0">
                <a:latin typeface="Calibri"/>
                <a:cs typeface="Calibri"/>
              </a:rPr>
              <a:t>the</a:t>
            </a:r>
            <a:r>
              <a:rPr sz="2950" spc="-130" dirty="0">
                <a:latin typeface="Calibri"/>
                <a:cs typeface="Calibri"/>
              </a:rPr>
              <a:t> </a:t>
            </a:r>
            <a:r>
              <a:rPr sz="2950" spc="-35" dirty="0">
                <a:latin typeface="Calibri"/>
                <a:cs typeface="Calibri"/>
              </a:rPr>
              <a:t>nostril</a:t>
            </a:r>
            <a:r>
              <a:rPr sz="2950" spc="-130" dirty="0">
                <a:latin typeface="Calibri"/>
                <a:cs typeface="Calibri"/>
              </a:rPr>
              <a:t> </a:t>
            </a:r>
            <a:r>
              <a:rPr sz="2950" spc="-25" dirty="0">
                <a:latin typeface="Calibri"/>
                <a:cs typeface="Calibri"/>
              </a:rPr>
              <a:t>and</a:t>
            </a:r>
            <a:r>
              <a:rPr sz="2950" spc="-140" dirty="0">
                <a:latin typeface="Calibri"/>
                <a:cs typeface="Calibri"/>
              </a:rPr>
              <a:t> </a:t>
            </a:r>
            <a:r>
              <a:rPr sz="2950" spc="-35" dirty="0">
                <a:latin typeface="Calibri"/>
                <a:cs typeface="Calibri"/>
              </a:rPr>
              <a:t>appear</a:t>
            </a:r>
            <a:r>
              <a:rPr sz="2950" spc="-130" dirty="0">
                <a:latin typeface="Calibri"/>
                <a:cs typeface="Calibri"/>
              </a:rPr>
              <a:t> </a:t>
            </a:r>
            <a:r>
              <a:rPr sz="2950" spc="-25" dirty="0">
                <a:latin typeface="Calibri"/>
                <a:cs typeface="Calibri"/>
              </a:rPr>
              <a:t>pink</a:t>
            </a:r>
            <a:r>
              <a:rPr sz="2950" spc="-135" dirty="0">
                <a:latin typeface="Calibri"/>
                <a:cs typeface="Calibri"/>
              </a:rPr>
              <a:t> </a:t>
            </a:r>
            <a:r>
              <a:rPr sz="2950" dirty="0">
                <a:latin typeface="Calibri"/>
                <a:cs typeface="Calibri"/>
              </a:rPr>
              <a:t>and</a:t>
            </a:r>
            <a:r>
              <a:rPr sz="2950" spc="-114" dirty="0">
                <a:latin typeface="Calibri"/>
                <a:cs typeface="Calibri"/>
              </a:rPr>
              <a:t> </a:t>
            </a:r>
            <a:r>
              <a:rPr sz="2950" spc="-85" dirty="0">
                <a:latin typeface="Calibri"/>
                <a:cs typeface="Calibri"/>
              </a:rPr>
              <a:t>vascular,</a:t>
            </a:r>
            <a:r>
              <a:rPr sz="2950" spc="15" dirty="0">
                <a:latin typeface="Calibri"/>
                <a:cs typeface="Calibri"/>
              </a:rPr>
              <a:t> </a:t>
            </a:r>
            <a:r>
              <a:rPr sz="2950" spc="-20" dirty="0">
                <a:latin typeface="Calibri"/>
                <a:cs typeface="Calibri"/>
              </a:rPr>
              <a:t>simulating 	</a:t>
            </a:r>
            <a:r>
              <a:rPr sz="2950" spc="-10" dirty="0">
                <a:latin typeface="Calibri"/>
                <a:cs typeface="Calibri"/>
              </a:rPr>
              <a:t>neoplasm</a:t>
            </a:r>
            <a:endParaRPr sz="2950">
              <a:latin typeface="Calibri"/>
              <a:cs typeface="Calibri"/>
            </a:endParaRPr>
          </a:p>
          <a:p>
            <a:pPr marL="523875" indent="-511175">
              <a:lnSpc>
                <a:spcPct val="100000"/>
              </a:lnSpc>
              <a:spcBef>
                <a:spcPts val="3359"/>
              </a:spcBef>
              <a:buChar char="•"/>
              <a:tabLst>
                <a:tab pos="523875" algn="l"/>
              </a:tabLst>
            </a:pPr>
            <a:r>
              <a:rPr sz="2950" spc="-45" dirty="0">
                <a:latin typeface="Calibri"/>
                <a:cs typeface="Calibri"/>
              </a:rPr>
              <a:t>Purulent</a:t>
            </a:r>
            <a:r>
              <a:rPr sz="2950" spc="-100" dirty="0">
                <a:latin typeface="Calibri"/>
                <a:cs typeface="Calibri"/>
              </a:rPr>
              <a:t> </a:t>
            </a:r>
            <a:r>
              <a:rPr sz="2950" spc="-55" dirty="0">
                <a:latin typeface="Calibri"/>
                <a:cs typeface="Calibri"/>
              </a:rPr>
              <a:t>discharge</a:t>
            </a:r>
            <a:r>
              <a:rPr sz="2950" spc="25" dirty="0">
                <a:latin typeface="Calibri"/>
                <a:cs typeface="Calibri"/>
              </a:rPr>
              <a:t> </a:t>
            </a:r>
            <a:r>
              <a:rPr sz="2950" spc="-60" dirty="0">
                <a:latin typeface="Calibri"/>
                <a:cs typeface="Calibri"/>
              </a:rPr>
              <a:t>(associated</a:t>
            </a:r>
            <a:r>
              <a:rPr sz="2950" spc="20" dirty="0">
                <a:latin typeface="Calibri"/>
                <a:cs typeface="Calibri"/>
              </a:rPr>
              <a:t> </a:t>
            </a:r>
            <a:r>
              <a:rPr sz="2950" spc="-10" dirty="0">
                <a:latin typeface="Calibri"/>
                <a:cs typeface="Calibri"/>
              </a:rPr>
              <a:t>sinusitis)</a:t>
            </a:r>
            <a:endParaRPr sz="2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1700" y="965200"/>
            <a:ext cx="406400" cy="50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0800" y="965200"/>
            <a:ext cx="406400" cy="50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13700" y="965200"/>
            <a:ext cx="330200" cy="50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446107" y="8282305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0F0F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46107" y="5882004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1313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46107" y="5158952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0F0F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127933" y="663927"/>
            <a:ext cx="2858770" cy="974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729739" algn="l"/>
              </a:tabLst>
            </a:pPr>
            <a:r>
              <a:rPr spc="55" dirty="0">
                <a:solidFill>
                  <a:srgbClr val="07AE5B"/>
                </a:solidFill>
              </a:rPr>
              <a:t>IAG</a:t>
            </a:r>
            <a:r>
              <a:rPr dirty="0">
                <a:solidFill>
                  <a:srgbClr val="07AE5B"/>
                </a:solidFill>
              </a:rPr>
              <a:t>	</a:t>
            </a:r>
            <a:r>
              <a:rPr spc="50" dirty="0">
                <a:solidFill>
                  <a:srgbClr val="03AF56"/>
                </a:solidFill>
              </a:rPr>
              <a:t>OSI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32132" y="2277357"/>
            <a:ext cx="7274559" cy="624967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35305" indent="-522605">
              <a:lnSpc>
                <a:spcPct val="100000"/>
              </a:lnSpc>
              <a:spcBef>
                <a:spcPts val="114"/>
              </a:spcBef>
              <a:buChar char="•"/>
              <a:tabLst>
                <a:tab pos="535305" algn="l"/>
              </a:tabLst>
            </a:pPr>
            <a:r>
              <a:rPr sz="4600" dirty="0">
                <a:latin typeface="Calibri"/>
                <a:cs typeface="Calibri"/>
              </a:rPr>
              <a:t>Clinical</a:t>
            </a:r>
            <a:r>
              <a:rPr sz="4600" spc="150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examination</a:t>
            </a:r>
            <a:endParaRPr sz="4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14"/>
              </a:spcBef>
              <a:buFont typeface="Calibri"/>
              <a:buChar char="•"/>
            </a:pPr>
            <a:endParaRPr sz="4600">
              <a:latin typeface="Calibri"/>
              <a:cs typeface="Calibri"/>
            </a:endParaRPr>
          </a:p>
          <a:p>
            <a:pPr marL="535305" indent="-522605">
              <a:lnSpc>
                <a:spcPct val="100000"/>
              </a:lnSpc>
              <a:buChar char="•"/>
              <a:tabLst>
                <a:tab pos="535305" algn="l"/>
              </a:tabLst>
            </a:pPr>
            <a:r>
              <a:rPr sz="4600" dirty="0">
                <a:latin typeface="Calibri"/>
                <a:cs typeface="Calibri"/>
              </a:rPr>
              <a:t>CT</a:t>
            </a:r>
            <a:r>
              <a:rPr sz="4600" spc="10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scan</a:t>
            </a:r>
            <a:r>
              <a:rPr sz="4600" spc="-75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of</a:t>
            </a:r>
            <a:r>
              <a:rPr sz="4600" spc="-80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paranasal</a:t>
            </a:r>
            <a:r>
              <a:rPr sz="4600" spc="140" dirty="0"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sinuses</a:t>
            </a:r>
            <a:endParaRPr sz="4600">
              <a:latin typeface="Calibri"/>
              <a:cs typeface="Calibri"/>
            </a:endParaRPr>
          </a:p>
          <a:p>
            <a:pPr marL="1109980" marR="2557145" indent="1905">
              <a:lnSpc>
                <a:spcPct val="121800"/>
              </a:lnSpc>
              <a:spcBef>
                <a:spcPts val="10"/>
              </a:spcBef>
            </a:pPr>
            <a:r>
              <a:rPr sz="3900" dirty="0">
                <a:latin typeface="Calibri"/>
                <a:cs typeface="Calibri"/>
              </a:rPr>
              <a:t>exclude</a:t>
            </a:r>
            <a:r>
              <a:rPr sz="3900" spc="-45" dirty="0">
                <a:latin typeface="Calibri"/>
                <a:cs typeface="Calibri"/>
              </a:rPr>
              <a:t> </a:t>
            </a:r>
            <a:r>
              <a:rPr sz="3900" spc="-10" dirty="0">
                <a:latin typeface="Calibri"/>
                <a:cs typeface="Calibri"/>
              </a:rPr>
              <a:t>neoplasia </a:t>
            </a:r>
            <a:r>
              <a:rPr sz="3900" dirty="0">
                <a:latin typeface="Calibri"/>
                <a:cs typeface="Calibri"/>
              </a:rPr>
              <a:t>plan</a:t>
            </a:r>
            <a:r>
              <a:rPr sz="3900" spc="114" dirty="0">
                <a:latin typeface="Calibri"/>
                <a:cs typeface="Calibri"/>
              </a:rPr>
              <a:t> </a:t>
            </a:r>
            <a:r>
              <a:rPr sz="3900" spc="-10" dirty="0">
                <a:latin typeface="Calibri"/>
                <a:cs typeface="Calibri"/>
              </a:rPr>
              <a:t>surgery</a:t>
            </a:r>
            <a:endParaRPr sz="3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910"/>
              </a:spcBef>
            </a:pPr>
            <a:endParaRPr sz="39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buChar char="•"/>
              <a:tabLst>
                <a:tab pos="527050" algn="l"/>
              </a:tabLst>
            </a:pPr>
            <a:r>
              <a:rPr sz="4550" dirty="0">
                <a:latin typeface="Calibri"/>
                <a:cs typeface="Calibri"/>
              </a:rPr>
              <a:t>Histological</a:t>
            </a:r>
            <a:r>
              <a:rPr sz="4550" spc="455" dirty="0">
                <a:latin typeface="Calibri"/>
                <a:cs typeface="Calibri"/>
              </a:rPr>
              <a:t> </a:t>
            </a:r>
            <a:r>
              <a:rPr sz="4550" spc="-10" dirty="0">
                <a:latin typeface="Calibri"/>
                <a:cs typeface="Calibri"/>
              </a:rPr>
              <a:t>examination</a:t>
            </a:r>
            <a:endParaRPr sz="4550">
              <a:latin typeface="Calibri"/>
              <a:cs typeface="Calibri"/>
            </a:endParaRPr>
          </a:p>
          <a:p>
            <a:pPr marL="1111885">
              <a:lnSpc>
                <a:spcPct val="100000"/>
              </a:lnSpc>
              <a:spcBef>
                <a:spcPts val="1090"/>
              </a:spcBef>
              <a:tabLst>
                <a:tab pos="3222625" algn="l"/>
              </a:tabLst>
            </a:pPr>
            <a:r>
              <a:rPr sz="3900" spc="-10" dirty="0">
                <a:latin typeface="Calibri"/>
                <a:cs typeface="Calibri"/>
              </a:rPr>
              <a:t>especial</a:t>
            </a:r>
            <a:r>
              <a:rPr sz="3900" dirty="0">
                <a:latin typeface="Calibri"/>
                <a:cs typeface="Calibri"/>
              </a:rPr>
              <a:t>	in</a:t>
            </a:r>
            <a:r>
              <a:rPr sz="3900" spc="20" dirty="0">
                <a:latin typeface="Calibri"/>
                <a:cs typeface="Calibri"/>
              </a:rPr>
              <a:t> </a:t>
            </a:r>
            <a:r>
              <a:rPr sz="3900" dirty="0">
                <a:latin typeface="Calibri"/>
                <a:cs typeface="Calibri"/>
              </a:rPr>
              <a:t>people</a:t>
            </a:r>
            <a:r>
              <a:rPr sz="3900" spc="210" dirty="0">
                <a:latin typeface="Calibri"/>
                <a:cs typeface="Calibri"/>
              </a:rPr>
              <a:t> </a:t>
            </a:r>
            <a:r>
              <a:rPr sz="3900" dirty="0">
                <a:latin typeface="Calibri"/>
                <a:cs typeface="Calibri"/>
              </a:rPr>
              <a:t>&gt;40</a:t>
            </a:r>
            <a:r>
              <a:rPr sz="3900" spc="85" dirty="0">
                <a:latin typeface="Calibri"/>
                <a:cs typeface="Calibri"/>
              </a:rPr>
              <a:t> </a:t>
            </a:r>
            <a:r>
              <a:rPr sz="3900" spc="-10" dirty="0">
                <a:latin typeface="Calibri"/>
                <a:cs typeface="Calibri"/>
              </a:rPr>
              <a:t>years</a:t>
            </a:r>
            <a:endParaRPr sz="3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5400" y="3327400"/>
            <a:ext cx="368300" cy="406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77100" y="965200"/>
            <a:ext cx="292100" cy="5080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446107" y="7331075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0F0F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6107" y="4320327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1313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77264" y="657754"/>
            <a:ext cx="4050665" cy="9810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126105" algn="l"/>
              </a:tabLst>
            </a:pPr>
            <a:r>
              <a:rPr sz="6250" spc="-10" dirty="0">
                <a:solidFill>
                  <a:srgbClr val="05B157"/>
                </a:solidFill>
              </a:rPr>
              <a:t>TREATM</a:t>
            </a:r>
            <a:r>
              <a:rPr sz="6250" dirty="0">
                <a:solidFill>
                  <a:srgbClr val="05B157"/>
                </a:solidFill>
              </a:rPr>
              <a:t>	</a:t>
            </a:r>
            <a:r>
              <a:rPr sz="6250" spc="-25" dirty="0">
                <a:solidFill>
                  <a:srgbClr val="00B550"/>
                </a:solidFill>
              </a:rPr>
              <a:t>NT</a:t>
            </a:r>
            <a:endParaRPr sz="6250"/>
          </a:p>
        </p:txBody>
      </p:sp>
      <p:sp>
        <p:nvSpPr>
          <p:cNvPr id="7" name="object 7"/>
          <p:cNvSpPr txBox="1"/>
          <p:nvPr/>
        </p:nvSpPr>
        <p:spPr>
          <a:xfrm>
            <a:off x="731550" y="2134129"/>
            <a:ext cx="11055350" cy="6038215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345"/>
              </a:spcBef>
            </a:pPr>
            <a:r>
              <a:rPr sz="4500" spc="-10" dirty="0">
                <a:solidFill>
                  <a:srgbClr val="1FA560"/>
                </a:solidFill>
                <a:latin typeface="Calibri"/>
                <a:cs typeface="Calibri"/>
              </a:rPr>
              <a:t>CONSERVATIVE</a:t>
            </a:r>
            <a:endParaRPr sz="4500">
              <a:latin typeface="Calibri"/>
              <a:cs typeface="Calibri"/>
            </a:endParaRPr>
          </a:p>
          <a:p>
            <a:pPr marL="541020" marR="1423035" indent="-527050">
              <a:lnSpc>
                <a:spcPct val="109000"/>
              </a:lnSpc>
              <a:spcBef>
                <a:spcPts val="765"/>
              </a:spcBef>
              <a:buChar char="•"/>
              <a:tabLst>
                <a:tab pos="1109980" algn="l"/>
                <a:tab pos="3550285" algn="l"/>
                <a:tab pos="4881880" algn="l"/>
              </a:tabLst>
            </a:pPr>
            <a:r>
              <a:rPr sz="4500" spc="60" dirty="0">
                <a:latin typeface="Calibri"/>
                <a:cs typeface="Calibri"/>
              </a:rPr>
              <a:t>Antihistaminics</a:t>
            </a:r>
            <a:r>
              <a:rPr sz="4500" dirty="0">
                <a:latin typeface="Calibri"/>
                <a:cs typeface="Calibri"/>
              </a:rPr>
              <a:t>	control</a:t>
            </a:r>
            <a:r>
              <a:rPr sz="4500" spc="155" dirty="0">
                <a:latin typeface="Calibri"/>
                <a:cs typeface="Calibri"/>
              </a:rPr>
              <a:t> </a:t>
            </a:r>
            <a:r>
              <a:rPr sz="4500" dirty="0">
                <a:latin typeface="Calibri"/>
                <a:cs typeface="Calibri"/>
              </a:rPr>
              <a:t>of</a:t>
            </a:r>
            <a:r>
              <a:rPr sz="4500" spc="229" dirty="0">
                <a:latin typeface="Calibri"/>
                <a:cs typeface="Calibri"/>
              </a:rPr>
              <a:t> </a:t>
            </a:r>
            <a:r>
              <a:rPr sz="4500" spc="-10" dirty="0">
                <a:latin typeface="Calibri"/>
                <a:cs typeface="Calibri"/>
              </a:rPr>
              <a:t>allergy 	</a:t>
            </a:r>
            <a:r>
              <a:rPr sz="3950" dirty="0">
                <a:latin typeface="Calibri"/>
                <a:cs typeface="Calibri"/>
              </a:rPr>
              <a:t>may</a:t>
            </a:r>
            <a:r>
              <a:rPr sz="3950" spc="-25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revert</a:t>
            </a:r>
            <a:r>
              <a:rPr sz="3950" dirty="0">
                <a:latin typeface="Calibri"/>
                <a:cs typeface="Calibri"/>
              </a:rPr>
              <a:t>	early</a:t>
            </a:r>
            <a:r>
              <a:rPr sz="3950" spc="-70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polypoidal</a:t>
            </a:r>
            <a:r>
              <a:rPr sz="3950" spc="1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changes</a:t>
            </a:r>
            <a:r>
              <a:rPr sz="3950" spc="-65" dirty="0">
                <a:latin typeface="Calibri"/>
                <a:cs typeface="Calibri"/>
              </a:rPr>
              <a:t> </a:t>
            </a:r>
            <a:r>
              <a:rPr sz="3950" spc="-20" dirty="0">
                <a:latin typeface="Calibri"/>
                <a:cs typeface="Calibri"/>
              </a:rPr>
              <a:t>with 	</a:t>
            </a:r>
            <a:r>
              <a:rPr sz="3950" spc="-10" dirty="0">
                <a:latin typeface="Calibri"/>
                <a:cs typeface="Calibri"/>
              </a:rPr>
              <a:t>oedematous</a:t>
            </a:r>
            <a:r>
              <a:rPr sz="3950" spc="-2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mucosa</a:t>
            </a:r>
            <a:r>
              <a:rPr sz="3950" spc="-1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to</a:t>
            </a:r>
            <a:r>
              <a:rPr sz="3950" spc="-130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normal</a:t>
            </a:r>
            <a:endParaRPr sz="3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85"/>
              </a:spcBef>
              <a:buFont typeface="Calibri"/>
              <a:buChar char="•"/>
            </a:pPr>
            <a:endParaRPr sz="3950">
              <a:latin typeface="Calibri"/>
              <a:cs typeface="Calibri"/>
            </a:endParaRPr>
          </a:p>
          <a:p>
            <a:pPr marL="530225" indent="-517525">
              <a:lnSpc>
                <a:spcPct val="100000"/>
              </a:lnSpc>
              <a:buChar char="•"/>
              <a:tabLst>
                <a:tab pos="530225" algn="l"/>
              </a:tabLst>
            </a:pPr>
            <a:r>
              <a:rPr sz="4650" dirty="0">
                <a:latin typeface="Calibri"/>
                <a:cs typeface="Calibri"/>
              </a:rPr>
              <a:t>Short</a:t>
            </a:r>
            <a:r>
              <a:rPr sz="4650" spc="-130" dirty="0">
                <a:latin typeface="Calibri"/>
                <a:cs typeface="Calibri"/>
              </a:rPr>
              <a:t> </a:t>
            </a:r>
            <a:r>
              <a:rPr sz="4650" dirty="0">
                <a:latin typeface="Calibri"/>
                <a:cs typeface="Calibri"/>
              </a:rPr>
              <a:t>course</a:t>
            </a:r>
            <a:r>
              <a:rPr sz="4650" spc="-20" dirty="0">
                <a:latin typeface="Calibri"/>
                <a:cs typeface="Calibri"/>
              </a:rPr>
              <a:t> </a:t>
            </a:r>
            <a:r>
              <a:rPr sz="4650" spc="-10" dirty="0">
                <a:latin typeface="Calibri"/>
                <a:cs typeface="Calibri"/>
              </a:rPr>
              <a:t>steroids</a:t>
            </a:r>
            <a:endParaRPr sz="4650">
              <a:latin typeface="Calibri"/>
              <a:cs typeface="Calibri"/>
            </a:endParaRPr>
          </a:p>
          <a:p>
            <a:pPr marL="1109345" marR="5080" indent="5080">
              <a:lnSpc>
                <a:spcPts val="4700"/>
              </a:lnSpc>
              <a:spcBef>
                <a:spcPts val="1120"/>
              </a:spcBef>
            </a:pPr>
            <a:r>
              <a:rPr sz="3950" dirty="0">
                <a:latin typeface="Calibri"/>
                <a:cs typeface="Calibri"/>
              </a:rPr>
              <a:t>in</a:t>
            </a:r>
            <a:r>
              <a:rPr sz="3950" spc="-15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people</a:t>
            </a:r>
            <a:r>
              <a:rPr sz="3950" spc="-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who</a:t>
            </a:r>
            <a:r>
              <a:rPr sz="3950" spc="-90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cannot</a:t>
            </a:r>
            <a:r>
              <a:rPr sz="3950" spc="55" dirty="0">
                <a:latin typeface="Calibri"/>
                <a:cs typeface="Calibri"/>
              </a:rPr>
              <a:t> </a:t>
            </a:r>
            <a:r>
              <a:rPr sz="3950" spc="-25" dirty="0">
                <a:latin typeface="Calibri"/>
                <a:cs typeface="Calibri"/>
              </a:rPr>
              <a:t>tolerate</a:t>
            </a:r>
            <a:r>
              <a:rPr sz="3950" spc="-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antihistaminics</a:t>
            </a:r>
            <a:r>
              <a:rPr sz="3950" spc="-110" dirty="0">
                <a:latin typeface="Calibri"/>
                <a:cs typeface="Calibri"/>
              </a:rPr>
              <a:t> </a:t>
            </a:r>
            <a:r>
              <a:rPr sz="3950" spc="-25" dirty="0">
                <a:latin typeface="Calibri"/>
                <a:cs typeface="Calibri"/>
              </a:rPr>
              <a:t>or </a:t>
            </a:r>
            <a:r>
              <a:rPr sz="3950" dirty="0">
                <a:latin typeface="Calibri"/>
                <a:cs typeface="Calibri"/>
              </a:rPr>
              <a:t>with</a:t>
            </a:r>
            <a:r>
              <a:rPr sz="3950" spc="25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asthma</a:t>
            </a:r>
            <a:endParaRPr sz="3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2200" y="2514600"/>
            <a:ext cx="266700" cy="368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77100" y="965200"/>
            <a:ext cx="292100" cy="508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77264" y="657754"/>
            <a:ext cx="4050665" cy="9810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126105" algn="l"/>
              </a:tabLst>
            </a:pPr>
            <a:r>
              <a:rPr sz="6250" spc="-10" dirty="0">
                <a:solidFill>
                  <a:srgbClr val="00B656"/>
                </a:solidFill>
              </a:rPr>
              <a:t>TREATM</a:t>
            </a:r>
            <a:r>
              <a:rPr sz="6250" dirty="0">
                <a:solidFill>
                  <a:srgbClr val="00B656"/>
                </a:solidFill>
              </a:rPr>
              <a:t>	</a:t>
            </a:r>
            <a:r>
              <a:rPr sz="6250" spc="-25" dirty="0">
                <a:solidFill>
                  <a:srgbClr val="00AE52"/>
                </a:solidFill>
              </a:rPr>
              <a:t>NT</a:t>
            </a:r>
            <a:endParaRPr sz="6250"/>
          </a:p>
        </p:txBody>
      </p:sp>
      <p:sp>
        <p:nvSpPr>
          <p:cNvPr id="5" name="object 5"/>
          <p:cNvSpPr txBox="1"/>
          <p:nvPr/>
        </p:nvSpPr>
        <p:spPr>
          <a:xfrm>
            <a:off x="730968" y="2142948"/>
            <a:ext cx="6932295" cy="5031740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692785">
              <a:lnSpc>
                <a:spcPct val="100000"/>
              </a:lnSpc>
              <a:spcBef>
                <a:spcPts val="1175"/>
              </a:spcBef>
            </a:pPr>
            <a:endParaRPr sz="4600" dirty="0">
              <a:latin typeface="Calibri"/>
              <a:cs typeface="Calibri"/>
            </a:endParaRPr>
          </a:p>
          <a:p>
            <a:pPr marL="540385" indent="-527050">
              <a:lnSpc>
                <a:spcPct val="100000"/>
              </a:lnSpc>
              <a:spcBef>
                <a:spcPts val="1080"/>
              </a:spcBef>
              <a:buChar char="•"/>
              <a:tabLst>
                <a:tab pos="540385" algn="l"/>
              </a:tabLst>
            </a:pPr>
            <a:r>
              <a:rPr sz="4600" spc="-10" dirty="0">
                <a:latin typeface="Calibri"/>
                <a:cs typeface="Calibri"/>
              </a:rPr>
              <a:t>Polypectomy</a:t>
            </a:r>
            <a:endParaRPr sz="4600" dirty="0">
              <a:latin typeface="Calibri"/>
              <a:cs typeface="Calibri"/>
            </a:endParaRPr>
          </a:p>
          <a:p>
            <a:pPr marL="539115" indent="-526415">
              <a:lnSpc>
                <a:spcPct val="100000"/>
              </a:lnSpc>
              <a:spcBef>
                <a:spcPts val="880"/>
              </a:spcBef>
              <a:buChar char="•"/>
              <a:tabLst>
                <a:tab pos="539115" algn="l"/>
              </a:tabLst>
            </a:pPr>
            <a:r>
              <a:rPr sz="4700" spc="-80" dirty="0">
                <a:latin typeface="Calibri"/>
                <a:cs typeface="Calibri"/>
              </a:rPr>
              <a:t>Intranasal </a:t>
            </a:r>
            <a:r>
              <a:rPr sz="4700" spc="-70" dirty="0">
                <a:latin typeface="Calibri"/>
                <a:cs typeface="Calibri"/>
              </a:rPr>
              <a:t>ethmoidectomy</a:t>
            </a:r>
            <a:endParaRPr sz="4700" dirty="0">
              <a:latin typeface="Calibri"/>
              <a:cs typeface="Calibri"/>
            </a:endParaRPr>
          </a:p>
          <a:p>
            <a:pPr marL="539750" indent="-527050">
              <a:lnSpc>
                <a:spcPct val="100000"/>
              </a:lnSpc>
              <a:spcBef>
                <a:spcPts val="1010"/>
              </a:spcBef>
              <a:buChar char="•"/>
              <a:tabLst>
                <a:tab pos="539750" algn="l"/>
              </a:tabLst>
            </a:pPr>
            <a:r>
              <a:rPr sz="4650" spc="-60" dirty="0">
                <a:latin typeface="Calibri"/>
                <a:cs typeface="Calibri"/>
              </a:rPr>
              <a:t>Extranasal</a:t>
            </a:r>
            <a:r>
              <a:rPr sz="4650" spc="-40" dirty="0">
                <a:latin typeface="Calibri"/>
                <a:cs typeface="Calibri"/>
              </a:rPr>
              <a:t> ethmoidectomy</a:t>
            </a:r>
            <a:endParaRPr sz="4650" dirty="0">
              <a:latin typeface="Calibri"/>
              <a:cs typeface="Calibri"/>
            </a:endParaRPr>
          </a:p>
          <a:p>
            <a:pPr marL="534035" indent="-521334">
              <a:lnSpc>
                <a:spcPct val="100000"/>
              </a:lnSpc>
              <a:spcBef>
                <a:spcPts val="869"/>
              </a:spcBef>
              <a:buChar char="•"/>
              <a:tabLst>
                <a:tab pos="534035" algn="l"/>
              </a:tabLst>
            </a:pPr>
            <a:r>
              <a:rPr sz="4700" spc="-120" dirty="0">
                <a:latin typeface="Calibri"/>
                <a:cs typeface="Calibri"/>
              </a:rPr>
              <a:t>Transantral</a:t>
            </a:r>
            <a:r>
              <a:rPr sz="4700" spc="30" dirty="0">
                <a:latin typeface="Calibri"/>
                <a:cs typeface="Calibri"/>
              </a:rPr>
              <a:t> </a:t>
            </a:r>
            <a:r>
              <a:rPr sz="4700" spc="-130" dirty="0">
                <a:latin typeface="Calibri"/>
                <a:cs typeface="Calibri"/>
              </a:rPr>
              <a:t>ethmoidectomy</a:t>
            </a:r>
            <a:endParaRPr sz="4700" dirty="0">
              <a:latin typeface="Calibri"/>
              <a:cs typeface="Calibri"/>
            </a:endParaRPr>
          </a:p>
          <a:p>
            <a:pPr marL="539115" indent="-526415">
              <a:lnSpc>
                <a:spcPct val="100000"/>
              </a:lnSpc>
              <a:spcBef>
                <a:spcPts val="960"/>
              </a:spcBef>
              <a:buChar char="•"/>
              <a:tabLst>
                <a:tab pos="539115" algn="l"/>
                <a:tab pos="3321685" algn="l"/>
              </a:tabLst>
            </a:pPr>
            <a:r>
              <a:rPr sz="4700" spc="-10" dirty="0">
                <a:latin typeface="Calibri"/>
                <a:cs typeface="Calibri"/>
              </a:rPr>
              <a:t>Endoscopic</a:t>
            </a:r>
            <a:r>
              <a:rPr sz="4700" dirty="0">
                <a:latin typeface="Calibri"/>
                <a:cs typeface="Calibri"/>
              </a:rPr>
              <a:t>	</a:t>
            </a:r>
            <a:r>
              <a:rPr sz="4700" spc="-35" dirty="0">
                <a:latin typeface="Calibri"/>
                <a:cs typeface="Calibri"/>
              </a:rPr>
              <a:t>sinus</a:t>
            </a:r>
            <a:r>
              <a:rPr sz="4700" spc="-135" dirty="0">
                <a:latin typeface="Calibri"/>
                <a:cs typeface="Calibri"/>
              </a:rPr>
              <a:t> </a:t>
            </a:r>
            <a:r>
              <a:rPr sz="4700" spc="-10" dirty="0">
                <a:latin typeface="Calibri"/>
                <a:cs typeface="Calibri"/>
              </a:rPr>
              <a:t>surgery</a:t>
            </a:r>
            <a:endParaRPr sz="4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400" y="952500"/>
            <a:ext cx="9245600" cy="48641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43000" y="6515100"/>
            <a:ext cx="6464300" cy="444500"/>
          </a:xfrm>
          <a:custGeom>
            <a:avLst/>
            <a:gdLst/>
            <a:ahLst/>
            <a:cxnLst/>
            <a:rect l="l" t="t" r="r" b="b"/>
            <a:pathLst>
              <a:path w="6464300" h="444500">
                <a:moveTo>
                  <a:pt x="6464298" y="444499"/>
                </a:moveTo>
                <a:lnTo>
                  <a:pt x="0" y="444499"/>
                </a:lnTo>
                <a:lnTo>
                  <a:pt x="0" y="0"/>
                </a:lnTo>
                <a:lnTo>
                  <a:pt x="6464298" y="0"/>
                </a:lnTo>
                <a:lnTo>
                  <a:pt x="6464298" y="444499"/>
                </a:lnTo>
                <a:close/>
              </a:path>
            </a:pathLst>
          </a:custGeom>
          <a:solidFill>
            <a:srgbClr val="2F82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3970" y="6260923"/>
            <a:ext cx="643699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spc="-655" dirty="0">
                <a:solidFill>
                  <a:srgbClr val="FFFFFF"/>
                </a:solidFill>
                <a:latin typeface="Arial MT"/>
                <a:cs typeface="Arial MT"/>
              </a:rPr>
              <a:t>ANTROCHOANAL</a:t>
            </a:r>
            <a:r>
              <a:rPr sz="5200" spc="5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5200" spc="-885" dirty="0">
                <a:solidFill>
                  <a:srgbClr val="FFFFFF"/>
                </a:solidFill>
                <a:latin typeface="Arial MT"/>
                <a:cs typeface="Arial MT"/>
              </a:rPr>
              <a:t>POLYP</a:t>
            </a:r>
            <a:endParaRPr sz="5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49700" y="5969000"/>
            <a:ext cx="1625600" cy="495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2800" y="5689600"/>
            <a:ext cx="1473200" cy="2235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3200" y="4279900"/>
            <a:ext cx="558800" cy="431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12100" y="0"/>
            <a:ext cx="4597400" cy="34036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56056" y="211137"/>
            <a:ext cx="4591685" cy="8921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650" dirty="0">
                <a:solidFill>
                  <a:srgbClr val="34859E"/>
                </a:solidFill>
              </a:rPr>
              <a:t>SITE</a:t>
            </a:r>
            <a:r>
              <a:rPr sz="5650" spc="204" dirty="0">
                <a:solidFill>
                  <a:srgbClr val="34859E"/>
                </a:solidFill>
              </a:rPr>
              <a:t> </a:t>
            </a:r>
            <a:r>
              <a:rPr sz="5650" dirty="0">
                <a:solidFill>
                  <a:srgbClr val="348291"/>
                </a:solidFill>
              </a:rPr>
              <a:t>OF</a:t>
            </a:r>
            <a:r>
              <a:rPr sz="5650" spc="70" dirty="0">
                <a:solidFill>
                  <a:srgbClr val="348291"/>
                </a:solidFill>
              </a:rPr>
              <a:t> </a:t>
            </a:r>
            <a:r>
              <a:rPr sz="5650" spc="-10" dirty="0">
                <a:solidFill>
                  <a:srgbClr val="2F8597"/>
                </a:solidFill>
              </a:rPr>
              <a:t>ORIGIN</a:t>
            </a:r>
            <a:endParaRPr sz="5650"/>
          </a:p>
        </p:txBody>
      </p:sp>
      <p:sp>
        <p:nvSpPr>
          <p:cNvPr id="7" name="object 7"/>
          <p:cNvSpPr txBox="1"/>
          <p:nvPr/>
        </p:nvSpPr>
        <p:spPr>
          <a:xfrm>
            <a:off x="629368" y="1287109"/>
            <a:ext cx="7900670" cy="518922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520065" marR="5080" indent="-508000">
              <a:lnSpc>
                <a:spcPct val="98300"/>
              </a:lnSpc>
              <a:spcBef>
                <a:spcPts val="210"/>
              </a:spcBef>
              <a:buChar char="•"/>
              <a:tabLst>
                <a:tab pos="520065" algn="l"/>
                <a:tab pos="528320" algn="l"/>
              </a:tabLst>
            </a:pPr>
            <a:r>
              <a:rPr sz="4700" dirty="0">
                <a:latin typeface="Calibri"/>
                <a:cs typeface="Calibri"/>
              </a:rPr>
              <a:t>	</a:t>
            </a:r>
            <a:r>
              <a:rPr sz="4700" spc="-20" dirty="0">
                <a:latin typeface="Calibri"/>
                <a:cs typeface="Calibri"/>
              </a:rPr>
              <a:t>Arise</a:t>
            </a:r>
            <a:r>
              <a:rPr sz="4700" spc="-250" dirty="0">
                <a:latin typeface="Calibri"/>
                <a:cs typeface="Calibri"/>
              </a:rPr>
              <a:t> </a:t>
            </a:r>
            <a:r>
              <a:rPr sz="4700" spc="-80" dirty="0">
                <a:latin typeface="Calibri"/>
                <a:cs typeface="Calibri"/>
              </a:rPr>
              <a:t>from</a:t>
            </a:r>
            <a:r>
              <a:rPr sz="4700" spc="-185" dirty="0">
                <a:latin typeface="Calibri"/>
                <a:cs typeface="Calibri"/>
              </a:rPr>
              <a:t> </a:t>
            </a:r>
            <a:r>
              <a:rPr sz="4700" spc="-45" dirty="0">
                <a:latin typeface="Calibri"/>
                <a:cs typeface="Calibri"/>
              </a:rPr>
              <a:t>the</a:t>
            </a:r>
            <a:r>
              <a:rPr sz="4700" spc="-220" dirty="0">
                <a:latin typeface="Calibri"/>
                <a:cs typeface="Calibri"/>
              </a:rPr>
              <a:t> </a:t>
            </a:r>
            <a:r>
              <a:rPr sz="4700" spc="-40" dirty="0">
                <a:latin typeface="Calibri"/>
                <a:cs typeface="Calibri"/>
              </a:rPr>
              <a:t>mucosa</a:t>
            </a:r>
            <a:r>
              <a:rPr sz="4700" spc="-170" dirty="0">
                <a:latin typeface="Calibri"/>
                <a:cs typeface="Calibri"/>
              </a:rPr>
              <a:t> </a:t>
            </a:r>
            <a:r>
              <a:rPr sz="4700" spc="-25" dirty="0">
                <a:latin typeface="Calibri"/>
                <a:cs typeface="Calibri"/>
              </a:rPr>
              <a:t>of </a:t>
            </a:r>
            <a:r>
              <a:rPr sz="4600" dirty="0">
                <a:solidFill>
                  <a:srgbClr val="1A565E"/>
                </a:solidFill>
                <a:latin typeface="Calibri"/>
                <a:cs typeface="Calibri"/>
              </a:rPr>
              <a:t>maxillary</a:t>
            </a:r>
            <a:r>
              <a:rPr sz="4600" spc="240" dirty="0">
                <a:solidFill>
                  <a:srgbClr val="1A565E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215960"/>
                </a:solidFill>
                <a:latin typeface="Calibri"/>
                <a:cs typeface="Calibri"/>
              </a:rPr>
              <a:t>antrum</a:t>
            </a:r>
            <a:r>
              <a:rPr sz="4600" spc="-15" dirty="0">
                <a:solidFill>
                  <a:srgbClr val="215960"/>
                </a:solidFill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near</a:t>
            </a:r>
            <a:r>
              <a:rPr sz="4600" spc="110" dirty="0">
                <a:latin typeface="Calibri"/>
                <a:cs typeface="Calibri"/>
              </a:rPr>
              <a:t> </a:t>
            </a:r>
            <a:r>
              <a:rPr sz="4600" spc="-25" dirty="0">
                <a:latin typeface="Calibri"/>
                <a:cs typeface="Calibri"/>
              </a:rPr>
              <a:t>its </a:t>
            </a:r>
            <a:r>
              <a:rPr sz="4650" spc="-40" dirty="0">
                <a:latin typeface="Calibri"/>
                <a:cs typeface="Calibri"/>
              </a:rPr>
              <a:t>accessory</a:t>
            </a:r>
            <a:r>
              <a:rPr sz="4650" spc="-75" dirty="0">
                <a:latin typeface="Calibri"/>
                <a:cs typeface="Calibri"/>
              </a:rPr>
              <a:t> </a:t>
            </a:r>
            <a:r>
              <a:rPr sz="4650" spc="-45" dirty="0">
                <a:latin typeface="Calibri"/>
                <a:cs typeface="Calibri"/>
              </a:rPr>
              <a:t>ostium,</a:t>
            </a:r>
            <a:r>
              <a:rPr sz="4650" spc="-90" dirty="0">
                <a:latin typeface="Calibri"/>
                <a:cs typeface="Calibri"/>
              </a:rPr>
              <a:t> </a:t>
            </a:r>
            <a:r>
              <a:rPr sz="4650" spc="-45" dirty="0">
                <a:latin typeface="Calibri"/>
                <a:cs typeface="Calibri"/>
              </a:rPr>
              <a:t>comes</a:t>
            </a:r>
            <a:r>
              <a:rPr sz="4650" spc="-125" dirty="0">
                <a:latin typeface="Calibri"/>
                <a:cs typeface="Calibri"/>
              </a:rPr>
              <a:t> </a:t>
            </a:r>
            <a:r>
              <a:rPr sz="4650" dirty="0">
                <a:latin typeface="Calibri"/>
                <a:cs typeface="Calibri"/>
              </a:rPr>
              <a:t>out</a:t>
            </a:r>
            <a:r>
              <a:rPr sz="4650" spc="-265" dirty="0">
                <a:latin typeface="Calibri"/>
                <a:cs typeface="Calibri"/>
              </a:rPr>
              <a:t> </a:t>
            </a:r>
            <a:r>
              <a:rPr sz="4650" spc="-25" dirty="0">
                <a:latin typeface="Calibri"/>
                <a:cs typeface="Calibri"/>
              </a:rPr>
              <a:t>of </a:t>
            </a:r>
            <a:r>
              <a:rPr sz="4650" dirty="0">
                <a:latin typeface="Calibri"/>
                <a:cs typeface="Calibri"/>
              </a:rPr>
              <a:t>it,</a:t>
            </a:r>
            <a:r>
              <a:rPr sz="4650" spc="-160" dirty="0">
                <a:latin typeface="Calibri"/>
                <a:cs typeface="Calibri"/>
              </a:rPr>
              <a:t> </a:t>
            </a:r>
            <a:r>
              <a:rPr sz="4650" dirty="0">
                <a:latin typeface="Calibri"/>
                <a:cs typeface="Calibri"/>
              </a:rPr>
              <a:t>and</a:t>
            </a:r>
            <a:r>
              <a:rPr sz="4650" spc="-10" dirty="0">
                <a:latin typeface="Calibri"/>
                <a:cs typeface="Calibri"/>
              </a:rPr>
              <a:t> </a:t>
            </a:r>
            <a:r>
              <a:rPr sz="4650" dirty="0">
                <a:latin typeface="Calibri"/>
                <a:cs typeface="Calibri"/>
              </a:rPr>
              <a:t>grows</a:t>
            </a:r>
            <a:r>
              <a:rPr sz="4650" spc="-95" dirty="0">
                <a:latin typeface="Calibri"/>
                <a:cs typeface="Calibri"/>
              </a:rPr>
              <a:t> </a:t>
            </a:r>
            <a:r>
              <a:rPr sz="4650" spc="100" dirty="0">
                <a:latin typeface="Calibri"/>
                <a:cs typeface="Calibri"/>
              </a:rPr>
              <a:t>in</a:t>
            </a:r>
            <a:r>
              <a:rPr sz="4650" spc="-265" dirty="0">
                <a:latin typeface="Calibri"/>
                <a:cs typeface="Calibri"/>
              </a:rPr>
              <a:t> </a:t>
            </a:r>
            <a:r>
              <a:rPr sz="4650" dirty="0">
                <a:latin typeface="Calibri"/>
                <a:cs typeface="Calibri"/>
              </a:rPr>
              <a:t>the</a:t>
            </a:r>
            <a:r>
              <a:rPr sz="4650" spc="-125" dirty="0">
                <a:latin typeface="Calibri"/>
                <a:cs typeface="Calibri"/>
              </a:rPr>
              <a:t> </a:t>
            </a:r>
            <a:r>
              <a:rPr sz="4650" spc="-10" dirty="0">
                <a:solidFill>
                  <a:srgbClr val="2F5E69"/>
                </a:solidFill>
                <a:latin typeface="Calibri"/>
                <a:cs typeface="Calibri"/>
              </a:rPr>
              <a:t>choana</a:t>
            </a:r>
            <a:endParaRPr sz="4650">
              <a:latin typeface="Calibri"/>
              <a:cs typeface="Calibri"/>
            </a:endParaRPr>
          </a:p>
          <a:p>
            <a:pPr marL="524510">
              <a:lnSpc>
                <a:spcPts val="5500"/>
              </a:lnSpc>
              <a:tabLst>
                <a:tab pos="1561465" algn="l"/>
              </a:tabLst>
            </a:pPr>
            <a:r>
              <a:rPr sz="4650" spc="60" dirty="0">
                <a:latin typeface="Calibri"/>
                <a:cs typeface="Calibri"/>
              </a:rPr>
              <a:t>a</a:t>
            </a:r>
            <a:r>
              <a:rPr sz="4650" dirty="0">
                <a:latin typeface="Calibri"/>
                <a:cs typeface="Calibri"/>
              </a:rPr>
              <a:t>	nasal</a:t>
            </a:r>
            <a:r>
              <a:rPr sz="4650" spc="50" dirty="0">
                <a:latin typeface="Calibri"/>
                <a:cs typeface="Calibri"/>
              </a:rPr>
              <a:t> </a:t>
            </a:r>
            <a:r>
              <a:rPr sz="4650" spc="-10" dirty="0">
                <a:latin typeface="Calibri"/>
                <a:cs typeface="Calibri"/>
              </a:rPr>
              <a:t>cavity</a:t>
            </a:r>
            <a:endParaRPr sz="4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89"/>
              </a:spcBef>
            </a:pPr>
            <a:endParaRPr sz="4650">
              <a:latin typeface="Calibri"/>
              <a:cs typeface="Calibri"/>
            </a:endParaRPr>
          </a:p>
          <a:p>
            <a:pPr marL="521334" indent="-508634">
              <a:lnSpc>
                <a:spcPct val="100000"/>
              </a:lnSpc>
              <a:spcBef>
                <a:spcPts val="5"/>
              </a:spcBef>
              <a:buChar char="•"/>
              <a:tabLst>
                <a:tab pos="521334" algn="l"/>
                <a:tab pos="4042410" algn="l"/>
              </a:tabLst>
            </a:pPr>
            <a:r>
              <a:rPr sz="4700" spc="-25" dirty="0">
                <a:latin typeface="Calibri"/>
                <a:cs typeface="Calibri"/>
              </a:rPr>
              <a:t>Thus,</a:t>
            </a:r>
            <a:r>
              <a:rPr sz="4700" spc="-100" dirty="0">
                <a:latin typeface="Calibri"/>
                <a:cs typeface="Calibri"/>
              </a:rPr>
              <a:t> </a:t>
            </a:r>
            <a:r>
              <a:rPr sz="4700" dirty="0">
                <a:latin typeface="Calibri"/>
                <a:cs typeface="Calibri"/>
              </a:rPr>
              <a:t>it</a:t>
            </a:r>
            <a:r>
              <a:rPr sz="4700" spc="-270" dirty="0">
                <a:latin typeface="Calibri"/>
                <a:cs typeface="Calibri"/>
              </a:rPr>
              <a:t> </a:t>
            </a:r>
            <a:r>
              <a:rPr sz="4700" spc="-25" dirty="0">
                <a:latin typeface="Calibri"/>
                <a:cs typeface="Calibri"/>
              </a:rPr>
              <a:t>has</a:t>
            </a:r>
            <a:r>
              <a:rPr sz="4700" dirty="0">
                <a:latin typeface="Calibri"/>
                <a:cs typeface="Calibri"/>
              </a:rPr>
              <a:t>	</a:t>
            </a:r>
            <a:r>
              <a:rPr sz="4700" spc="-10" dirty="0">
                <a:latin typeface="Calibri"/>
                <a:cs typeface="Calibri"/>
              </a:rPr>
              <a:t>arts:</a:t>
            </a:r>
            <a:endParaRPr sz="47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4235" y="6455127"/>
            <a:ext cx="6614795" cy="2197100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756920" indent="-744220">
              <a:lnSpc>
                <a:spcPct val="100000"/>
              </a:lnSpc>
              <a:spcBef>
                <a:spcPts val="1170"/>
              </a:spcBef>
              <a:buAutoNum type="arabicPeriod"/>
              <a:tabLst>
                <a:tab pos="756920" algn="l"/>
              </a:tabLst>
            </a:pPr>
            <a:r>
              <a:rPr sz="3850" dirty="0">
                <a:latin typeface="Calibri"/>
                <a:cs typeface="Calibri"/>
              </a:rPr>
              <a:t>Antral:</a:t>
            </a:r>
            <a:r>
              <a:rPr sz="3850" spc="385" dirty="0">
                <a:latin typeface="Calibri"/>
                <a:cs typeface="Calibri"/>
              </a:rPr>
              <a:t> </a:t>
            </a:r>
            <a:r>
              <a:rPr sz="3850" dirty="0">
                <a:latin typeface="Calibri"/>
                <a:cs typeface="Calibri"/>
              </a:rPr>
              <a:t>thin</a:t>
            </a:r>
            <a:r>
              <a:rPr sz="3850" spc="425" dirty="0">
                <a:latin typeface="Calibri"/>
                <a:cs typeface="Calibri"/>
              </a:rPr>
              <a:t> </a:t>
            </a:r>
            <a:r>
              <a:rPr sz="3850" spc="-20" dirty="0" smtClean="0">
                <a:latin typeface="Calibri"/>
                <a:cs typeface="Calibri"/>
              </a:rPr>
              <a:t>stal</a:t>
            </a:r>
            <a:r>
              <a:rPr lang="en-US" sz="3850" spc="-20" dirty="0">
                <a:latin typeface="Calibri"/>
                <a:cs typeface="Calibri"/>
              </a:rPr>
              <a:t>k</a:t>
            </a:r>
            <a:endParaRPr sz="3850" dirty="0">
              <a:latin typeface="Calibri"/>
              <a:cs typeface="Calibri"/>
            </a:endParaRPr>
          </a:p>
          <a:p>
            <a:pPr marL="755015" indent="-741045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755015" algn="l"/>
              </a:tabLst>
            </a:pPr>
            <a:r>
              <a:rPr sz="3850" dirty="0">
                <a:latin typeface="Calibri"/>
                <a:cs typeface="Calibri"/>
              </a:rPr>
              <a:t>Choanal:</a:t>
            </a:r>
            <a:r>
              <a:rPr sz="3850" spc="345" dirty="0">
                <a:latin typeface="Calibri"/>
                <a:cs typeface="Calibri"/>
              </a:rPr>
              <a:t> </a:t>
            </a:r>
            <a:r>
              <a:rPr sz="3850" dirty="0">
                <a:latin typeface="Calibri"/>
                <a:cs typeface="Calibri"/>
              </a:rPr>
              <a:t>round</a:t>
            </a:r>
            <a:r>
              <a:rPr sz="3850" spc="425" dirty="0">
                <a:latin typeface="Calibri"/>
                <a:cs typeface="Calibri"/>
              </a:rPr>
              <a:t> </a:t>
            </a:r>
            <a:r>
              <a:rPr sz="3850" dirty="0">
                <a:latin typeface="Calibri"/>
                <a:cs typeface="Calibri"/>
              </a:rPr>
              <a:t>and</a:t>
            </a:r>
            <a:r>
              <a:rPr sz="3850" spc="385" dirty="0">
                <a:latin typeface="Calibri"/>
                <a:cs typeface="Calibri"/>
              </a:rPr>
              <a:t> </a:t>
            </a:r>
            <a:r>
              <a:rPr sz="3850" spc="-10" dirty="0">
                <a:latin typeface="Calibri"/>
                <a:cs typeface="Calibri"/>
              </a:rPr>
              <a:t>globular</a:t>
            </a:r>
            <a:endParaRPr sz="3850" dirty="0">
              <a:latin typeface="Calibri"/>
              <a:cs typeface="Calibri"/>
            </a:endParaRPr>
          </a:p>
          <a:p>
            <a:pPr marL="749300" indent="-73279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749300" algn="l"/>
                <a:tab pos="5673725" algn="l"/>
              </a:tabLst>
            </a:pPr>
            <a:r>
              <a:rPr sz="3850" spc="55" dirty="0">
                <a:latin typeface="Calibri"/>
                <a:cs typeface="Calibri"/>
              </a:rPr>
              <a:t>Nasal:</a:t>
            </a:r>
            <a:r>
              <a:rPr sz="3850" spc="225" dirty="0">
                <a:latin typeface="Calibri"/>
                <a:cs typeface="Calibri"/>
              </a:rPr>
              <a:t> </a:t>
            </a:r>
            <a:r>
              <a:rPr sz="3850" dirty="0">
                <a:latin typeface="Calibri"/>
                <a:cs typeface="Calibri"/>
              </a:rPr>
              <a:t>flat</a:t>
            </a:r>
            <a:r>
              <a:rPr sz="3850" spc="160" dirty="0">
                <a:latin typeface="Calibri"/>
                <a:cs typeface="Calibri"/>
              </a:rPr>
              <a:t> </a:t>
            </a:r>
            <a:r>
              <a:rPr sz="3850" dirty="0">
                <a:latin typeface="Calibri"/>
                <a:cs typeface="Calibri"/>
              </a:rPr>
              <a:t>from</a:t>
            </a:r>
            <a:r>
              <a:rPr sz="3850" spc="245" dirty="0">
                <a:latin typeface="Calibri"/>
                <a:cs typeface="Calibri"/>
              </a:rPr>
              <a:t> </a:t>
            </a:r>
            <a:r>
              <a:rPr sz="3850" dirty="0">
                <a:latin typeface="Calibri"/>
                <a:cs typeface="Calibri"/>
              </a:rPr>
              <a:t>side</a:t>
            </a:r>
            <a:r>
              <a:rPr sz="3850" spc="185" dirty="0">
                <a:latin typeface="Calibri"/>
                <a:cs typeface="Calibri"/>
              </a:rPr>
              <a:t> </a:t>
            </a:r>
            <a:r>
              <a:rPr sz="3850" spc="-25" dirty="0">
                <a:latin typeface="Calibri"/>
                <a:cs typeface="Calibri"/>
              </a:rPr>
              <a:t>to</a:t>
            </a:r>
            <a:r>
              <a:rPr sz="3850" dirty="0">
                <a:latin typeface="Calibri"/>
                <a:cs typeface="Calibri"/>
              </a:rPr>
              <a:t>	</a:t>
            </a:r>
            <a:r>
              <a:rPr sz="3850" spc="-20" dirty="0">
                <a:latin typeface="Calibri"/>
                <a:cs typeface="Calibri"/>
              </a:rPr>
              <a:t>side</a:t>
            </a:r>
            <a:endParaRPr sz="38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12583" y="6891514"/>
            <a:ext cx="149225" cy="633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950" spc="-50" dirty="0">
                <a:solidFill>
                  <a:srgbClr val="545454"/>
                </a:solidFill>
                <a:latin typeface="Calibri"/>
                <a:cs typeface="Calibri"/>
              </a:rPr>
              <a:t>I</a:t>
            </a:r>
            <a:endParaRPr sz="3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6200" y="5664200"/>
            <a:ext cx="355600" cy="5207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3000" y="4965700"/>
            <a:ext cx="838200" cy="381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37400" y="4965700"/>
            <a:ext cx="533400" cy="381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22800" y="965200"/>
            <a:ext cx="457200" cy="508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21400" y="965200"/>
            <a:ext cx="469900" cy="5080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077133" y="663927"/>
            <a:ext cx="3300729" cy="974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548765" algn="l"/>
              </a:tabLst>
            </a:pPr>
            <a:r>
              <a:rPr spc="40" dirty="0">
                <a:solidFill>
                  <a:srgbClr val="34899E"/>
                </a:solidFill>
              </a:rPr>
              <a:t>ETI</a:t>
            </a:r>
            <a:r>
              <a:rPr dirty="0">
                <a:solidFill>
                  <a:srgbClr val="34899E"/>
                </a:solidFill>
              </a:rPr>
              <a:t>	</a:t>
            </a:r>
            <a:r>
              <a:rPr spc="-20" dirty="0">
                <a:solidFill>
                  <a:srgbClr val="3187A0"/>
                </a:solidFill>
              </a:rPr>
              <a:t>LOGY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31550" y="2136607"/>
            <a:ext cx="10879455" cy="4058920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539115" indent="-526415">
              <a:lnSpc>
                <a:spcPct val="100000"/>
              </a:lnSpc>
              <a:spcBef>
                <a:spcPts val="1175"/>
              </a:spcBef>
              <a:buChar char="•"/>
              <a:tabLst>
                <a:tab pos="539115" algn="l"/>
              </a:tabLst>
            </a:pPr>
            <a:r>
              <a:rPr sz="4650" spc="-25" dirty="0">
                <a:latin typeface="Calibri"/>
                <a:cs typeface="Calibri"/>
              </a:rPr>
              <a:t>Exact</a:t>
            </a:r>
            <a:r>
              <a:rPr sz="4650" spc="-145" dirty="0">
                <a:latin typeface="Calibri"/>
                <a:cs typeface="Calibri"/>
              </a:rPr>
              <a:t> </a:t>
            </a:r>
            <a:r>
              <a:rPr sz="4650" spc="-30" dirty="0">
                <a:latin typeface="Calibri"/>
                <a:cs typeface="Calibri"/>
              </a:rPr>
              <a:t>cause</a:t>
            </a:r>
            <a:r>
              <a:rPr sz="4650" spc="-114" dirty="0">
                <a:latin typeface="Calibri"/>
                <a:cs typeface="Calibri"/>
              </a:rPr>
              <a:t> </a:t>
            </a:r>
            <a:r>
              <a:rPr sz="4650" dirty="0">
                <a:latin typeface="Calibri"/>
                <a:cs typeface="Calibri"/>
              </a:rPr>
              <a:t>is</a:t>
            </a:r>
            <a:r>
              <a:rPr sz="4650" spc="-265" dirty="0">
                <a:latin typeface="Calibri"/>
                <a:cs typeface="Calibri"/>
              </a:rPr>
              <a:t> </a:t>
            </a:r>
            <a:r>
              <a:rPr sz="4650" spc="-10" dirty="0">
                <a:solidFill>
                  <a:srgbClr val="FF0000"/>
                </a:solidFill>
                <a:latin typeface="Calibri"/>
                <a:cs typeface="Calibri"/>
              </a:rPr>
              <a:t>unknown</a:t>
            </a:r>
            <a:endParaRPr sz="465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527050" indent="-501650">
              <a:lnSpc>
                <a:spcPts val="5410"/>
              </a:lnSpc>
              <a:spcBef>
                <a:spcPts val="1070"/>
              </a:spcBef>
              <a:buClr>
                <a:srgbClr val="1C596B"/>
              </a:buClr>
              <a:buChar char="•"/>
              <a:tabLst>
                <a:tab pos="527050" algn="l"/>
              </a:tabLst>
            </a:pPr>
            <a:r>
              <a:rPr sz="4600" dirty="0">
                <a:solidFill>
                  <a:srgbClr val="FF0000"/>
                </a:solidFill>
                <a:latin typeface="Calibri"/>
                <a:cs typeface="Calibri"/>
              </a:rPr>
              <a:t>Nasal</a:t>
            </a:r>
            <a:r>
              <a:rPr sz="4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FF0000"/>
                </a:solidFill>
                <a:latin typeface="Calibri"/>
                <a:cs typeface="Calibri"/>
              </a:rPr>
              <a:t>allergy</a:t>
            </a:r>
            <a:r>
              <a:rPr sz="46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600" spc="-10" dirty="0">
                <a:latin typeface="Calibri"/>
                <a:cs typeface="Calibri"/>
              </a:rPr>
              <a:t>coupled</a:t>
            </a:r>
            <a:r>
              <a:rPr sz="4600" spc="50" dirty="0">
                <a:latin typeface="Calibri"/>
                <a:cs typeface="Calibri"/>
              </a:rPr>
              <a:t> </a:t>
            </a:r>
            <a:r>
              <a:rPr sz="4600" dirty="0">
                <a:latin typeface="Calibri"/>
                <a:cs typeface="Calibri"/>
              </a:rPr>
              <a:t>with</a:t>
            </a:r>
            <a:r>
              <a:rPr sz="4600" spc="5" dirty="0"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FF0000"/>
                </a:solidFill>
                <a:latin typeface="Calibri"/>
                <a:cs typeface="Calibri"/>
              </a:rPr>
              <a:t>sinus</a:t>
            </a:r>
            <a:r>
              <a:rPr sz="46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600" dirty="0">
                <a:solidFill>
                  <a:srgbClr val="FF0000"/>
                </a:solidFill>
                <a:latin typeface="Calibri"/>
                <a:cs typeface="Calibri"/>
              </a:rPr>
              <a:t>infection</a:t>
            </a:r>
            <a:r>
              <a:rPr sz="4600" spc="180" dirty="0">
                <a:solidFill>
                  <a:srgbClr val="2D595E"/>
                </a:solidFill>
                <a:latin typeface="Calibri"/>
                <a:cs typeface="Calibri"/>
              </a:rPr>
              <a:t> </a:t>
            </a:r>
            <a:r>
              <a:rPr sz="4600" spc="-25" dirty="0">
                <a:latin typeface="Calibri"/>
                <a:cs typeface="Calibri"/>
              </a:rPr>
              <a:t>is</a:t>
            </a:r>
            <a:endParaRPr sz="4600" dirty="0">
              <a:latin typeface="Calibri"/>
              <a:cs typeface="Calibri"/>
            </a:endParaRPr>
          </a:p>
          <a:p>
            <a:pPr marL="537210">
              <a:lnSpc>
                <a:spcPts val="5530"/>
              </a:lnSpc>
            </a:pPr>
            <a:r>
              <a:rPr sz="4700" spc="-30" dirty="0">
                <a:latin typeface="Calibri"/>
                <a:cs typeface="Calibri"/>
              </a:rPr>
              <a:t>incriminated</a:t>
            </a:r>
            <a:endParaRPr sz="4700" dirty="0">
              <a:latin typeface="Calibri"/>
              <a:cs typeface="Calibri"/>
            </a:endParaRPr>
          </a:p>
          <a:p>
            <a:pPr marL="542925" indent="-530225">
              <a:lnSpc>
                <a:spcPct val="100000"/>
              </a:lnSpc>
              <a:spcBef>
                <a:spcPts val="1010"/>
              </a:spcBef>
              <a:buChar char="•"/>
              <a:tabLst>
                <a:tab pos="542925" algn="l"/>
                <a:tab pos="7077075" algn="l"/>
              </a:tabLst>
            </a:pPr>
            <a:r>
              <a:rPr sz="4650" spc="-10" dirty="0">
                <a:latin typeface="Calibri"/>
                <a:cs typeface="Calibri"/>
              </a:rPr>
              <a:t>Seen</a:t>
            </a:r>
            <a:r>
              <a:rPr sz="4650" spc="-140" dirty="0">
                <a:latin typeface="Calibri"/>
                <a:cs typeface="Calibri"/>
              </a:rPr>
              <a:t> </a:t>
            </a:r>
            <a:r>
              <a:rPr sz="4650" dirty="0">
                <a:latin typeface="Calibri"/>
                <a:cs typeface="Calibri"/>
              </a:rPr>
              <a:t>in</a:t>
            </a:r>
            <a:r>
              <a:rPr sz="4650" spc="-265" dirty="0">
                <a:latin typeface="Calibri"/>
                <a:cs typeface="Calibri"/>
              </a:rPr>
              <a:t> </a:t>
            </a:r>
            <a:r>
              <a:rPr sz="4650" dirty="0">
                <a:solidFill>
                  <a:srgbClr val="B1080A"/>
                </a:solidFill>
                <a:latin typeface="Calibri"/>
                <a:cs typeface="Calibri"/>
              </a:rPr>
              <a:t>children</a:t>
            </a:r>
            <a:r>
              <a:rPr sz="4650" spc="-180" dirty="0">
                <a:solidFill>
                  <a:srgbClr val="B1080A"/>
                </a:solidFill>
                <a:latin typeface="Calibri"/>
                <a:cs typeface="Calibri"/>
              </a:rPr>
              <a:t> </a:t>
            </a:r>
            <a:r>
              <a:rPr sz="4650" spc="-25" dirty="0" smtClean="0">
                <a:latin typeface="Calibri"/>
                <a:cs typeface="Calibri"/>
              </a:rPr>
              <a:t>and</a:t>
            </a:r>
            <a:r>
              <a:rPr lang="en-US" sz="4650" dirty="0">
                <a:latin typeface="Calibri"/>
                <a:cs typeface="Calibri"/>
              </a:rPr>
              <a:t> </a:t>
            </a:r>
            <a:r>
              <a:rPr lang="en-US" sz="4650" dirty="0" smtClean="0">
                <a:latin typeface="Calibri"/>
                <a:cs typeface="Calibri"/>
              </a:rPr>
              <a:t>            </a:t>
            </a:r>
            <a:r>
              <a:rPr sz="4650" spc="-10" dirty="0" smtClean="0">
                <a:solidFill>
                  <a:srgbClr val="C80813"/>
                </a:solidFill>
                <a:latin typeface="Calibri"/>
                <a:cs typeface="Calibri"/>
              </a:rPr>
              <a:t>adults</a:t>
            </a:r>
            <a:endParaRPr sz="4650" dirty="0">
              <a:latin typeface="Calibri"/>
              <a:cs typeface="Calibri"/>
            </a:endParaRPr>
          </a:p>
          <a:p>
            <a:pPr marL="539750" indent="-527050">
              <a:lnSpc>
                <a:spcPct val="100000"/>
              </a:lnSpc>
              <a:spcBef>
                <a:spcPts val="919"/>
              </a:spcBef>
              <a:buChar char="•"/>
              <a:tabLst>
                <a:tab pos="539750" algn="l"/>
                <a:tab pos="2381250" algn="l"/>
              </a:tabLst>
            </a:pPr>
            <a:r>
              <a:rPr sz="4650" spc="-10" dirty="0">
                <a:latin typeface="Calibri"/>
                <a:cs typeface="Calibri"/>
              </a:rPr>
              <a:t>Usual</a:t>
            </a:r>
            <a:r>
              <a:rPr sz="4650" dirty="0">
                <a:latin typeface="Calibri"/>
                <a:cs typeface="Calibri"/>
              </a:rPr>
              <a:t>	</a:t>
            </a:r>
            <a:r>
              <a:rPr sz="4650" dirty="0">
                <a:solidFill>
                  <a:srgbClr val="F40C0A"/>
                </a:solidFill>
                <a:latin typeface="Calibri"/>
                <a:cs typeface="Calibri"/>
              </a:rPr>
              <a:t>single</a:t>
            </a:r>
            <a:r>
              <a:rPr sz="4650" spc="-135" dirty="0">
                <a:solidFill>
                  <a:srgbClr val="F40C0A"/>
                </a:solidFill>
                <a:latin typeface="Calibri"/>
                <a:cs typeface="Calibri"/>
              </a:rPr>
              <a:t> </a:t>
            </a:r>
            <a:r>
              <a:rPr sz="4650" dirty="0">
                <a:latin typeface="Calibri"/>
                <a:cs typeface="Calibri"/>
              </a:rPr>
              <a:t>and</a:t>
            </a:r>
            <a:r>
              <a:rPr sz="4650" spc="-225" dirty="0">
                <a:latin typeface="Calibri"/>
                <a:cs typeface="Calibri"/>
              </a:rPr>
              <a:t> </a:t>
            </a:r>
            <a:r>
              <a:rPr sz="4650" spc="-10" dirty="0">
                <a:solidFill>
                  <a:srgbClr val="ED0E11"/>
                </a:solidFill>
                <a:latin typeface="Calibri"/>
                <a:cs typeface="Calibri"/>
              </a:rPr>
              <a:t>unilateral</a:t>
            </a:r>
            <a:endParaRPr sz="46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2425700"/>
            <a:ext cx="304800" cy="3683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898390" y="8049683"/>
            <a:ext cx="269875" cy="29845"/>
            <a:chOff x="4898390" y="8049683"/>
            <a:chExt cx="269875" cy="29845"/>
          </a:xfrm>
        </p:grpSpPr>
        <p:sp>
          <p:nvSpPr>
            <p:cNvPr id="6" name="object 6"/>
            <p:cNvSpPr/>
            <p:nvPr/>
          </p:nvSpPr>
          <p:spPr>
            <a:xfrm>
              <a:off x="4898390" y="8077834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0" y="0"/>
                  </a:moveTo>
                  <a:lnTo>
                    <a:pt x="269663" y="0"/>
                  </a:lnTo>
                </a:path>
              </a:pathLst>
            </a:custGeom>
            <a:ln w="3175">
              <a:solidFill>
                <a:srgbClr val="1C1C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98390" y="8065981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0" y="0"/>
                  </a:moveTo>
                  <a:lnTo>
                    <a:pt x="269663" y="0"/>
                  </a:lnTo>
                </a:path>
              </a:pathLst>
            </a:custGeom>
            <a:ln w="3175">
              <a:solidFill>
                <a:srgbClr val="1C1C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98390" y="8051164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0" y="0"/>
                  </a:moveTo>
                  <a:lnTo>
                    <a:pt x="269663" y="0"/>
                  </a:lnTo>
                </a:path>
              </a:pathLst>
            </a:custGeom>
            <a:ln w="3175">
              <a:solidFill>
                <a:srgbClr val="1C1C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941483" y="6603576"/>
            <a:ext cx="269875" cy="53340"/>
            <a:chOff x="5941483" y="6603576"/>
            <a:chExt cx="269875" cy="53340"/>
          </a:xfrm>
        </p:grpSpPr>
        <p:sp>
          <p:nvSpPr>
            <p:cNvPr id="10" name="object 10"/>
            <p:cNvSpPr/>
            <p:nvPr/>
          </p:nvSpPr>
          <p:spPr>
            <a:xfrm>
              <a:off x="5941483" y="6643581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0" y="0"/>
                  </a:moveTo>
                  <a:lnTo>
                    <a:pt x="269663" y="0"/>
                  </a:lnTo>
                </a:path>
              </a:pathLst>
            </a:custGeom>
            <a:ln w="26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41483" y="6616911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10">
                  <a:moveTo>
                    <a:pt x="0" y="0"/>
                  </a:moveTo>
                  <a:lnTo>
                    <a:pt x="257809" y="0"/>
                  </a:lnTo>
                </a:path>
              </a:pathLst>
            </a:custGeom>
            <a:ln w="266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446107" y="5332307"/>
            <a:ext cx="257810" cy="29845"/>
            <a:chOff x="1446107" y="5332307"/>
            <a:chExt cx="257810" cy="29845"/>
          </a:xfrm>
        </p:grpSpPr>
        <p:sp>
          <p:nvSpPr>
            <p:cNvPr id="13" name="object 13"/>
            <p:cNvSpPr/>
            <p:nvPr/>
          </p:nvSpPr>
          <p:spPr>
            <a:xfrm>
              <a:off x="1446107" y="5360458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10">
                  <a:moveTo>
                    <a:pt x="0" y="0"/>
                  </a:moveTo>
                  <a:lnTo>
                    <a:pt x="257809" y="0"/>
                  </a:lnTo>
                </a:path>
              </a:pathLst>
            </a:custGeom>
            <a:ln w="3175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46107" y="5345641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10">
                  <a:moveTo>
                    <a:pt x="0" y="0"/>
                  </a:moveTo>
                  <a:lnTo>
                    <a:pt x="257809" y="0"/>
                  </a:lnTo>
                </a:path>
              </a:pathLst>
            </a:custGeom>
            <a:ln w="3175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46107" y="5333788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10">
                  <a:moveTo>
                    <a:pt x="0" y="0"/>
                  </a:moveTo>
                  <a:lnTo>
                    <a:pt x="257809" y="0"/>
                  </a:lnTo>
                </a:path>
              </a:pathLst>
            </a:custGeom>
            <a:ln w="3175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446107" y="4710007"/>
            <a:ext cx="257810" cy="41910"/>
            <a:chOff x="1446107" y="4710007"/>
            <a:chExt cx="257810" cy="41910"/>
          </a:xfrm>
        </p:grpSpPr>
        <p:sp>
          <p:nvSpPr>
            <p:cNvPr id="17" name="object 17"/>
            <p:cNvSpPr/>
            <p:nvPr/>
          </p:nvSpPr>
          <p:spPr>
            <a:xfrm>
              <a:off x="1446107" y="4738157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10">
                  <a:moveTo>
                    <a:pt x="0" y="0"/>
                  </a:moveTo>
                  <a:lnTo>
                    <a:pt x="257809" y="0"/>
                  </a:lnTo>
                </a:path>
              </a:pathLst>
            </a:custGeom>
            <a:ln w="26669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46107" y="4723342"/>
              <a:ext cx="243204" cy="0"/>
            </a:xfrm>
            <a:custGeom>
              <a:avLst/>
              <a:gdLst/>
              <a:ahLst/>
              <a:cxnLst/>
              <a:rect l="l" t="t" r="r" b="b"/>
              <a:pathLst>
                <a:path w="243205">
                  <a:moveTo>
                    <a:pt x="0" y="0"/>
                  </a:moveTo>
                  <a:lnTo>
                    <a:pt x="242993" y="0"/>
                  </a:lnTo>
                </a:path>
              </a:pathLst>
            </a:custGeom>
            <a:ln w="26669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00">
              <a:lnSpc>
                <a:spcPct val="100000"/>
              </a:lnSpc>
              <a:spcBef>
                <a:spcPts val="120"/>
              </a:spcBef>
            </a:pPr>
            <a:r>
              <a:rPr spc="-10" dirty="0" smtClean="0">
                <a:solidFill>
                  <a:srgbClr val="2B8C9A"/>
                </a:solidFill>
              </a:rPr>
              <a:t>SYMPTO</a:t>
            </a:r>
            <a:r>
              <a:rPr lang="en-US" spc="-10" dirty="0" smtClean="0">
                <a:solidFill>
                  <a:srgbClr val="2B8C9A"/>
                </a:solidFill>
              </a:rPr>
              <a:t>MS</a:t>
            </a:r>
            <a:endParaRPr spc="-10" dirty="0">
              <a:solidFill>
                <a:srgbClr val="2B8C9A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5041" y="2206625"/>
            <a:ext cx="8706485" cy="614847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125"/>
              </a:spcBef>
              <a:buFont typeface="Arial" panose="020B0604020202020204" pitchFamily="34" charset="0"/>
              <a:buChar char="•"/>
              <a:tabLst>
                <a:tab pos="886460" algn="l"/>
                <a:tab pos="4294505" algn="l"/>
              </a:tabLst>
            </a:pPr>
            <a:r>
              <a:rPr lang="en-US" sz="4350" dirty="0" smtClean="0">
                <a:latin typeface="Calibri"/>
                <a:cs typeface="Calibri"/>
              </a:rPr>
              <a:t>   U</a:t>
            </a:r>
            <a:r>
              <a:rPr sz="4350" dirty="0" smtClean="0">
                <a:latin typeface="Calibri"/>
                <a:cs typeface="Calibri"/>
              </a:rPr>
              <a:t>nilateral</a:t>
            </a:r>
            <a:r>
              <a:rPr sz="4350" spc="-80" dirty="0" smtClean="0">
                <a:latin typeface="Calibri"/>
                <a:cs typeface="Calibri"/>
              </a:rPr>
              <a:t> </a:t>
            </a:r>
            <a:r>
              <a:rPr sz="4350" spc="-10" dirty="0">
                <a:latin typeface="Calibri"/>
                <a:cs typeface="Calibri"/>
              </a:rPr>
              <a:t>nasal</a:t>
            </a:r>
            <a:r>
              <a:rPr sz="4350" dirty="0">
                <a:latin typeface="Calibri"/>
                <a:cs typeface="Calibri"/>
              </a:rPr>
              <a:t>	</a:t>
            </a:r>
            <a:r>
              <a:rPr sz="4350" spc="-10" dirty="0">
                <a:latin typeface="Calibri"/>
                <a:cs typeface="Calibri"/>
              </a:rPr>
              <a:t>obstruction</a:t>
            </a:r>
            <a:endParaRPr sz="4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  <a:buFont typeface="Calibri"/>
              <a:buChar char="•"/>
            </a:pPr>
            <a:endParaRPr sz="4350" dirty="0">
              <a:latin typeface="Calibri"/>
              <a:cs typeface="Calibri"/>
            </a:endParaRPr>
          </a:p>
          <a:p>
            <a:pPr marL="525780" indent="-513080">
              <a:lnSpc>
                <a:spcPct val="100000"/>
              </a:lnSpc>
              <a:spcBef>
                <a:spcPts val="5"/>
              </a:spcBef>
              <a:buChar char="•"/>
              <a:tabLst>
                <a:tab pos="525780" algn="l"/>
                <a:tab pos="3938904" algn="l"/>
              </a:tabLst>
            </a:pPr>
            <a:r>
              <a:rPr sz="4350" dirty="0">
                <a:latin typeface="Calibri"/>
                <a:cs typeface="Calibri"/>
              </a:rPr>
              <a:t>Bilateral</a:t>
            </a:r>
            <a:r>
              <a:rPr sz="4350" spc="-120" dirty="0">
                <a:latin typeface="Calibri"/>
                <a:cs typeface="Calibri"/>
              </a:rPr>
              <a:t> </a:t>
            </a:r>
            <a:r>
              <a:rPr sz="4350" spc="-20" dirty="0">
                <a:latin typeface="Calibri"/>
                <a:cs typeface="Calibri"/>
              </a:rPr>
              <a:t>nasal</a:t>
            </a:r>
            <a:r>
              <a:rPr sz="4350" dirty="0">
                <a:latin typeface="Calibri"/>
                <a:cs typeface="Calibri"/>
              </a:rPr>
              <a:t>	</a:t>
            </a:r>
            <a:r>
              <a:rPr sz="4350" spc="-10" dirty="0">
                <a:latin typeface="Calibri"/>
                <a:cs typeface="Calibri"/>
              </a:rPr>
              <a:t>obstruction</a:t>
            </a:r>
            <a:endParaRPr sz="4350" dirty="0">
              <a:latin typeface="Calibri"/>
              <a:cs typeface="Calibri"/>
            </a:endParaRPr>
          </a:p>
          <a:p>
            <a:pPr marL="1099820" marR="5080" indent="6350">
              <a:lnSpc>
                <a:spcPts val="4900"/>
              </a:lnSpc>
              <a:spcBef>
                <a:spcPts val="160"/>
              </a:spcBef>
            </a:pPr>
            <a:r>
              <a:rPr sz="3750" spc="-10" dirty="0">
                <a:latin typeface="Calibri"/>
                <a:cs typeface="Calibri"/>
              </a:rPr>
              <a:t>when</a:t>
            </a:r>
            <a:r>
              <a:rPr sz="3750" spc="-155" dirty="0">
                <a:latin typeface="Calibri"/>
                <a:cs typeface="Calibri"/>
              </a:rPr>
              <a:t> </a:t>
            </a:r>
            <a:r>
              <a:rPr sz="3750" spc="-10" dirty="0">
                <a:latin typeface="Calibri"/>
                <a:cs typeface="Calibri"/>
              </a:rPr>
              <a:t>polyp</a:t>
            </a:r>
            <a:r>
              <a:rPr sz="3750" spc="-155" dirty="0">
                <a:latin typeface="Calibri"/>
                <a:cs typeface="Calibri"/>
              </a:rPr>
              <a:t> </a:t>
            </a:r>
            <a:r>
              <a:rPr sz="3750" spc="-45" dirty="0">
                <a:latin typeface="Calibri"/>
                <a:cs typeface="Calibri"/>
              </a:rPr>
              <a:t>grows</a:t>
            </a:r>
            <a:r>
              <a:rPr sz="3750" spc="-165" dirty="0">
                <a:latin typeface="Calibri"/>
                <a:cs typeface="Calibri"/>
              </a:rPr>
              <a:t> </a:t>
            </a:r>
            <a:r>
              <a:rPr sz="3750" dirty="0">
                <a:latin typeface="Calibri"/>
                <a:cs typeface="Calibri"/>
              </a:rPr>
              <a:t>into</a:t>
            </a:r>
            <a:r>
              <a:rPr sz="3750" spc="-160" dirty="0">
                <a:latin typeface="Calibri"/>
                <a:cs typeface="Calibri"/>
              </a:rPr>
              <a:t> </a:t>
            </a:r>
            <a:r>
              <a:rPr sz="3750" dirty="0">
                <a:latin typeface="Calibri"/>
                <a:cs typeface="Calibri"/>
              </a:rPr>
              <a:t>the</a:t>
            </a:r>
            <a:r>
              <a:rPr sz="3750" spc="-170" dirty="0">
                <a:latin typeface="Calibri"/>
                <a:cs typeface="Calibri"/>
              </a:rPr>
              <a:t> </a:t>
            </a:r>
            <a:r>
              <a:rPr sz="3750" spc="-35" dirty="0">
                <a:latin typeface="Calibri"/>
                <a:cs typeface="Calibri"/>
              </a:rPr>
              <a:t>nasopharynx </a:t>
            </a:r>
            <a:r>
              <a:rPr sz="3750" spc="-20" dirty="0">
                <a:latin typeface="Calibri"/>
                <a:cs typeface="Calibri"/>
              </a:rPr>
              <a:t>starts</a:t>
            </a:r>
            <a:r>
              <a:rPr sz="3750" spc="-90" dirty="0">
                <a:latin typeface="Calibri"/>
                <a:cs typeface="Calibri"/>
              </a:rPr>
              <a:t> </a:t>
            </a:r>
            <a:r>
              <a:rPr sz="3750" spc="-50" dirty="0">
                <a:latin typeface="Calibri"/>
                <a:cs typeface="Calibri"/>
              </a:rPr>
              <a:t>obstructing</a:t>
            </a:r>
            <a:r>
              <a:rPr sz="3750" spc="60" dirty="0">
                <a:latin typeface="Calibri"/>
                <a:cs typeface="Calibri"/>
              </a:rPr>
              <a:t> </a:t>
            </a:r>
            <a:r>
              <a:rPr sz="3750" dirty="0">
                <a:latin typeface="Calibri"/>
                <a:cs typeface="Calibri"/>
              </a:rPr>
              <a:t>the</a:t>
            </a:r>
            <a:r>
              <a:rPr sz="3750" spc="-215" dirty="0">
                <a:latin typeface="Calibri"/>
                <a:cs typeface="Calibri"/>
              </a:rPr>
              <a:t> </a:t>
            </a:r>
            <a:r>
              <a:rPr sz="3750" spc="-30" dirty="0">
                <a:latin typeface="Calibri"/>
                <a:cs typeface="Calibri"/>
              </a:rPr>
              <a:t>opposite</a:t>
            </a:r>
            <a:r>
              <a:rPr sz="3750" spc="-70" dirty="0">
                <a:latin typeface="Calibri"/>
                <a:cs typeface="Calibri"/>
              </a:rPr>
              <a:t> </a:t>
            </a:r>
            <a:r>
              <a:rPr sz="3750" spc="-10" dirty="0">
                <a:latin typeface="Calibri"/>
                <a:cs typeface="Calibri"/>
              </a:rPr>
              <a:t>choana</a:t>
            </a:r>
            <a:endParaRPr sz="37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3750" dirty="0">
              <a:latin typeface="Calibri"/>
              <a:cs typeface="Calibri"/>
            </a:endParaRPr>
          </a:p>
          <a:p>
            <a:pPr marL="530860" indent="-517525">
              <a:lnSpc>
                <a:spcPct val="100000"/>
              </a:lnSpc>
              <a:buChar char="•"/>
              <a:tabLst>
                <a:tab pos="530860" algn="l"/>
                <a:tab pos="2934970" algn="l"/>
                <a:tab pos="5586730" algn="l"/>
              </a:tabLst>
            </a:pPr>
            <a:r>
              <a:rPr sz="4250" dirty="0">
                <a:latin typeface="Calibri"/>
                <a:cs typeface="Calibri"/>
              </a:rPr>
              <a:t>Thick</a:t>
            </a:r>
            <a:r>
              <a:rPr sz="4250" spc="100" dirty="0">
                <a:latin typeface="Calibri"/>
                <a:cs typeface="Calibri"/>
              </a:rPr>
              <a:t> </a:t>
            </a:r>
            <a:r>
              <a:rPr sz="4250" spc="55" dirty="0">
                <a:latin typeface="Calibri"/>
                <a:cs typeface="Calibri"/>
              </a:rPr>
              <a:t>and</a:t>
            </a:r>
            <a:r>
              <a:rPr sz="4250" dirty="0">
                <a:latin typeface="Calibri"/>
                <a:cs typeface="Calibri"/>
              </a:rPr>
              <a:t>	dull</a:t>
            </a:r>
            <a:r>
              <a:rPr sz="4250" spc="190" dirty="0">
                <a:latin typeface="Calibri"/>
                <a:cs typeface="Calibri"/>
              </a:rPr>
              <a:t> </a:t>
            </a:r>
            <a:r>
              <a:rPr sz="4250" spc="-10" dirty="0">
                <a:latin typeface="Calibri"/>
                <a:cs typeface="Calibri"/>
              </a:rPr>
              <a:t>voice</a:t>
            </a:r>
            <a:r>
              <a:rPr sz="4250" dirty="0">
                <a:latin typeface="Calibri"/>
                <a:cs typeface="Calibri"/>
              </a:rPr>
              <a:t>	</a:t>
            </a:r>
            <a:r>
              <a:rPr sz="4250" spc="-10" dirty="0" err="1" smtClean="0">
                <a:solidFill>
                  <a:srgbClr val="B60E13"/>
                </a:solidFill>
                <a:latin typeface="Calibri"/>
                <a:cs typeface="Calibri"/>
              </a:rPr>
              <a:t>hyponasality</a:t>
            </a:r>
            <a:endParaRPr sz="42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0"/>
              </a:spcBef>
              <a:buFont typeface="Calibri"/>
              <a:buChar char="•"/>
            </a:pPr>
            <a:endParaRPr sz="4250" dirty="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5"/>
              </a:spcBef>
              <a:buChar char="•"/>
              <a:tabLst>
                <a:tab pos="526415" algn="l"/>
                <a:tab pos="4544695" algn="l"/>
              </a:tabLst>
            </a:pPr>
            <a:r>
              <a:rPr sz="4300" dirty="0">
                <a:latin typeface="Calibri"/>
                <a:cs typeface="Calibri"/>
              </a:rPr>
              <a:t>Nasal</a:t>
            </a:r>
            <a:r>
              <a:rPr sz="4300" spc="150" dirty="0">
                <a:latin typeface="Calibri"/>
                <a:cs typeface="Calibri"/>
              </a:rPr>
              <a:t> </a:t>
            </a:r>
            <a:r>
              <a:rPr sz="4300" spc="-10" dirty="0">
                <a:latin typeface="Calibri"/>
                <a:cs typeface="Calibri"/>
              </a:rPr>
              <a:t>discharge</a:t>
            </a:r>
            <a:r>
              <a:rPr sz="4300" dirty="0">
                <a:latin typeface="Calibri"/>
                <a:cs typeface="Calibri"/>
              </a:rPr>
              <a:t>	mostly</a:t>
            </a:r>
            <a:r>
              <a:rPr sz="4300" spc="-215" dirty="0">
                <a:latin typeface="Calibri"/>
                <a:cs typeface="Calibri"/>
              </a:rPr>
              <a:t> </a:t>
            </a:r>
            <a:r>
              <a:rPr sz="4300" spc="-10" dirty="0">
                <a:latin typeface="Calibri"/>
                <a:cs typeface="Calibri"/>
              </a:rPr>
              <a:t>mucoid</a:t>
            </a:r>
            <a:endParaRPr sz="4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1000" y="3124200"/>
            <a:ext cx="4076700" cy="2755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2900" y="2552700"/>
            <a:ext cx="127000" cy="3810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446107" y="8027458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113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1440" y="2210329"/>
            <a:ext cx="6374130" cy="7130798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518795" marR="5080" indent="-504825">
              <a:lnSpc>
                <a:spcPts val="3700"/>
              </a:lnSpc>
              <a:spcBef>
                <a:spcPts val="785"/>
              </a:spcBef>
              <a:buChar char="•"/>
              <a:tabLst>
                <a:tab pos="518795" algn="l"/>
                <a:tab pos="532765" algn="l"/>
                <a:tab pos="4925695" algn="l"/>
              </a:tabLst>
            </a:pPr>
            <a:r>
              <a:rPr sz="3650" dirty="0">
                <a:latin typeface="Calibri"/>
                <a:cs typeface="Calibri"/>
              </a:rPr>
              <a:t>	</a:t>
            </a:r>
            <a:r>
              <a:rPr sz="3650" spc="55" dirty="0">
                <a:latin typeface="Calibri"/>
                <a:cs typeface="Calibri"/>
              </a:rPr>
              <a:t>Anterior</a:t>
            </a:r>
            <a:r>
              <a:rPr sz="3650" spc="320" dirty="0">
                <a:latin typeface="Calibri"/>
                <a:cs typeface="Calibri"/>
              </a:rPr>
              <a:t> </a:t>
            </a:r>
            <a:r>
              <a:rPr sz="3650" spc="80" dirty="0">
                <a:latin typeface="Calibri"/>
                <a:cs typeface="Calibri"/>
              </a:rPr>
              <a:t>rhinoscopy</a:t>
            </a:r>
            <a:r>
              <a:rPr sz="3650" dirty="0">
                <a:latin typeface="Calibri"/>
                <a:cs typeface="Calibri"/>
              </a:rPr>
              <a:t>	may</a:t>
            </a:r>
            <a:r>
              <a:rPr sz="3650" spc="285" dirty="0">
                <a:latin typeface="Calibri"/>
                <a:cs typeface="Calibri"/>
              </a:rPr>
              <a:t> </a:t>
            </a:r>
            <a:r>
              <a:rPr sz="3650" spc="-25" dirty="0">
                <a:latin typeface="Calibri"/>
                <a:cs typeface="Calibri"/>
              </a:rPr>
              <a:t>be </a:t>
            </a:r>
            <a:r>
              <a:rPr sz="3650" spc="114" dirty="0">
                <a:latin typeface="Calibri"/>
                <a:cs typeface="Calibri"/>
              </a:rPr>
              <a:t>missed</a:t>
            </a:r>
            <a:r>
              <a:rPr sz="3650" spc="229" dirty="0">
                <a:latin typeface="Calibri"/>
                <a:cs typeface="Calibri"/>
              </a:rPr>
              <a:t> </a:t>
            </a:r>
            <a:r>
              <a:rPr sz="3650" dirty="0">
                <a:latin typeface="Calibri"/>
                <a:cs typeface="Calibri"/>
              </a:rPr>
              <a:t>as</a:t>
            </a:r>
            <a:r>
              <a:rPr sz="3650" spc="160" dirty="0">
                <a:latin typeface="Calibri"/>
                <a:cs typeface="Calibri"/>
              </a:rPr>
              <a:t> </a:t>
            </a:r>
            <a:r>
              <a:rPr sz="3650" spc="90" dirty="0">
                <a:latin typeface="Calibri"/>
                <a:cs typeface="Calibri"/>
              </a:rPr>
              <a:t>it</a:t>
            </a:r>
            <a:r>
              <a:rPr sz="3650" spc="-45" dirty="0">
                <a:latin typeface="Calibri"/>
                <a:cs typeface="Calibri"/>
              </a:rPr>
              <a:t> </a:t>
            </a:r>
            <a:r>
              <a:rPr sz="3650" dirty="0">
                <a:latin typeface="Calibri"/>
                <a:cs typeface="Calibri"/>
              </a:rPr>
              <a:t>grows</a:t>
            </a:r>
            <a:r>
              <a:rPr sz="3650" spc="280" dirty="0">
                <a:latin typeface="Calibri"/>
                <a:cs typeface="Calibri"/>
              </a:rPr>
              <a:t> </a:t>
            </a:r>
            <a:r>
              <a:rPr sz="3650" spc="-10" dirty="0">
                <a:latin typeface="Calibri"/>
                <a:cs typeface="Calibri"/>
              </a:rPr>
              <a:t>posteriorly</a:t>
            </a:r>
            <a:endParaRPr sz="36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45"/>
              </a:spcBef>
              <a:buFont typeface="Calibri"/>
              <a:buChar char="•"/>
            </a:pPr>
            <a:endParaRPr sz="3650" dirty="0">
              <a:latin typeface="Calibri"/>
              <a:cs typeface="Calibri"/>
            </a:endParaRPr>
          </a:p>
          <a:p>
            <a:pPr marL="525145" marR="168275" indent="-513080">
              <a:lnSpc>
                <a:spcPts val="3700"/>
              </a:lnSpc>
              <a:buClr>
                <a:srgbClr val="0C464F"/>
              </a:buClr>
              <a:buChar char="•"/>
              <a:tabLst>
                <a:tab pos="532130" algn="l"/>
              </a:tabLst>
            </a:pPr>
            <a:r>
              <a:rPr sz="3850" dirty="0">
                <a:latin typeface="Calibri"/>
                <a:cs typeface="Calibri"/>
              </a:rPr>
              <a:t>Large,</a:t>
            </a:r>
            <a:r>
              <a:rPr sz="3850" spc="65" dirty="0">
                <a:latin typeface="Calibri"/>
                <a:cs typeface="Calibri"/>
              </a:rPr>
              <a:t> </a:t>
            </a:r>
            <a:r>
              <a:rPr sz="3850" dirty="0">
                <a:latin typeface="Calibri"/>
                <a:cs typeface="Calibri"/>
              </a:rPr>
              <a:t>smooth,</a:t>
            </a:r>
            <a:r>
              <a:rPr sz="3850" spc="80" dirty="0">
                <a:latin typeface="Calibri"/>
                <a:cs typeface="Calibri"/>
              </a:rPr>
              <a:t> </a:t>
            </a:r>
            <a:r>
              <a:rPr lang="en-US" sz="3850" dirty="0" smtClean="0">
                <a:solidFill>
                  <a:schemeClr val="tx1"/>
                </a:solidFill>
                <a:latin typeface="Calibri"/>
                <a:cs typeface="Calibri"/>
              </a:rPr>
              <a:t>pale </a:t>
            </a:r>
            <a:r>
              <a:rPr sz="3850" spc="-20" dirty="0" smtClean="0">
                <a:latin typeface="Calibri"/>
                <a:cs typeface="Calibri"/>
              </a:rPr>
              <a:t>mass </a:t>
            </a:r>
            <a:r>
              <a:rPr sz="3850" spc="-20" dirty="0">
                <a:latin typeface="Calibri"/>
                <a:cs typeface="Calibri"/>
              </a:rPr>
              <a:t>	</a:t>
            </a:r>
            <a:r>
              <a:rPr sz="3850" spc="-40" dirty="0">
                <a:latin typeface="Calibri"/>
                <a:cs typeface="Calibri"/>
              </a:rPr>
              <a:t>covered</a:t>
            </a:r>
            <a:r>
              <a:rPr sz="3850" dirty="0">
                <a:latin typeface="Calibri"/>
                <a:cs typeface="Calibri"/>
              </a:rPr>
              <a:t> with</a:t>
            </a:r>
            <a:r>
              <a:rPr sz="3850" spc="-90" dirty="0">
                <a:latin typeface="Calibri"/>
                <a:cs typeface="Calibri"/>
              </a:rPr>
              <a:t> </a:t>
            </a:r>
            <a:r>
              <a:rPr sz="3850" dirty="0">
                <a:latin typeface="Calibri"/>
                <a:cs typeface="Calibri"/>
              </a:rPr>
              <a:t>nasal</a:t>
            </a:r>
            <a:r>
              <a:rPr sz="3850" spc="-160" dirty="0">
                <a:latin typeface="Calibri"/>
                <a:cs typeface="Calibri"/>
              </a:rPr>
              <a:t> </a:t>
            </a:r>
            <a:r>
              <a:rPr sz="3850" spc="-25" dirty="0">
                <a:latin typeface="Calibri"/>
                <a:cs typeface="Calibri"/>
              </a:rPr>
              <a:t>discharge</a:t>
            </a:r>
            <a:endParaRPr sz="3850" dirty="0">
              <a:latin typeface="Calibri"/>
              <a:cs typeface="Calibri"/>
            </a:endParaRPr>
          </a:p>
          <a:p>
            <a:pPr marL="523875" indent="-511175">
              <a:lnSpc>
                <a:spcPts val="4105"/>
              </a:lnSpc>
              <a:spcBef>
                <a:spcPts val="4660"/>
              </a:spcBef>
              <a:buClr>
                <a:srgbClr val="1D5660"/>
              </a:buClr>
              <a:buChar char="•"/>
              <a:tabLst>
                <a:tab pos="523875" algn="l"/>
                <a:tab pos="5078730" algn="l"/>
              </a:tabLst>
            </a:pPr>
            <a:r>
              <a:rPr sz="3800" dirty="0">
                <a:latin typeface="Calibri"/>
                <a:cs typeface="Calibri"/>
              </a:rPr>
              <a:t>Soft,</a:t>
            </a:r>
            <a:r>
              <a:rPr sz="3800" spc="15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can</a:t>
            </a:r>
            <a:r>
              <a:rPr sz="3800" spc="75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be</a:t>
            </a:r>
            <a:r>
              <a:rPr sz="3800" spc="40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moved</a:t>
            </a:r>
            <a:r>
              <a:rPr sz="3800" spc="45" dirty="0">
                <a:latin typeface="Calibri"/>
                <a:cs typeface="Calibri"/>
              </a:rPr>
              <a:t> </a:t>
            </a:r>
            <a:r>
              <a:rPr sz="3800" spc="-50" dirty="0" smtClean="0">
                <a:latin typeface="Calibri"/>
                <a:cs typeface="Calibri"/>
              </a:rPr>
              <a:t>u</a:t>
            </a:r>
            <a:r>
              <a:rPr lang="en-US" sz="3800" spc="-50" dirty="0">
                <a:latin typeface="Calibri"/>
                <a:cs typeface="Calibri"/>
              </a:rPr>
              <a:t>p</a:t>
            </a:r>
            <a:r>
              <a:rPr sz="3800" dirty="0">
                <a:latin typeface="Calibri"/>
                <a:cs typeface="Calibri"/>
              </a:rPr>
              <a:t>	</a:t>
            </a:r>
            <a:r>
              <a:rPr sz="3800" spc="-25" dirty="0" smtClean="0">
                <a:latin typeface="Calibri"/>
                <a:cs typeface="Calibri"/>
              </a:rPr>
              <a:t>an</a:t>
            </a:r>
            <a:r>
              <a:rPr lang="en-US" sz="3800" spc="-25" dirty="0" smtClean="0">
                <a:latin typeface="Calibri"/>
                <a:cs typeface="Calibri"/>
              </a:rPr>
              <a:t>d</a:t>
            </a:r>
            <a:endParaRPr sz="3800" dirty="0">
              <a:latin typeface="Calibri"/>
              <a:cs typeface="Calibri"/>
            </a:endParaRPr>
          </a:p>
          <a:p>
            <a:pPr marL="530860">
              <a:lnSpc>
                <a:spcPts val="4165"/>
              </a:lnSpc>
            </a:pPr>
            <a:r>
              <a:rPr sz="3850" dirty="0">
                <a:latin typeface="Calibri"/>
                <a:cs typeface="Calibri"/>
              </a:rPr>
              <a:t>down</a:t>
            </a:r>
            <a:r>
              <a:rPr sz="3850" spc="-75" dirty="0">
                <a:latin typeface="Calibri"/>
                <a:cs typeface="Calibri"/>
              </a:rPr>
              <a:t> </a:t>
            </a:r>
            <a:r>
              <a:rPr sz="3850" dirty="0">
                <a:latin typeface="Calibri"/>
                <a:cs typeface="Calibri"/>
              </a:rPr>
              <a:t>with</a:t>
            </a:r>
            <a:r>
              <a:rPr sz="3850" spc="-90" dirty="0">
                <a:latin typeface="Calibri"/>
                <a:cs typeface="Calibri"/>
              </a:rPr>
              <a:t> </a:t>
            </a:r>
            <a:r>
              <a:rPr sz="3850" dirty="0" smtClean="0">
                <a:latin typeface="Calibri"/>
                <a:cs typeface="Calibri"/>
              </a:rPr>
              <a:t>the</a:t>
            </a:r>
            <a:r>
              <a:rPr lang="en-US" sz="3850" spc="-155" dirty="0">
                <a:latin typeface="Calibri"/>
                <a:cs typeface="Calibri"/>
              </a:rPr>
              <a:t> </a:t>
            </a:r>
            <a:r>
              <a:rPr sz="3850" spc="-10" dirty="0" smtClean="0">
                <a:latin typeface="Calibri"/>
                <a:cs typeface="Calibri"/>
              </a:rPr>
              <a:t>probe</a:t>
            </a:r>
            <a:r>
              <a:rPr lang="en-US" sz="3850" spc="-10" dirty="0" smtClean="0">
                <a:latin typeface="Calibri"/>
                <a:cs typeface="Calibri"/>
              </a:rPr>
              <a:t>, insensitive to touch and does not bleed on probing</a:t>
            </a:r>
            <a:endParaRPr sz="3850" dirty="0">
              <a:latin typeface="Calibri"/>
              <a:cs typeface="Calibri"/>
            </a:endParaRPr>
          </a:p>
          <a:p>
            <a:pPr marL="525780" indent="-513080">
              <a:lnSpc>
                <a:spcPct val="100000"/>
              </a:lnSpc>
              <a:spcBef>
                <a:spcPts val="4630"/>
              </a:spcBef>
              <a:buChar char="•"/>
              <a:tabLst>
                <a:tab pos="525780" algn="l"/>
              </a:tabLst>
            </a:pPr>
            <a:r>
              <a:rPr sz="3800" dirty="0">
                <a:latin typeface="Calibri"/>
                <a:cs typeface="Calibri"/>
              </a:rPr>
              <a:t>May</a:t>
            </a:r>
            <a:r>
              <a:rPr sz="3800" spc="60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protrude</a:t>
            </a:r>
            <a:r>
              <a:rPr sz="3800" spc="145" dirty="0">
                <a:latin typeface="Calibri"/>
                <a:cs typeface="Calibri"/>
              </a:rPr>
              <a:t> </a:t>
            </a:r>
            <a:r>
              <a:rPr sz="3800" dirty="0">
                <a:latin typeface="Calibri"/>
                <a:cs typeface="Calibri"/>
              </a:rPr>
              <a:t>from</a:t>
            </a:r>
            <a:r>
              <a:rPr sz="3800" spc="275" dirty="0">
                <a:latin typeface="Calibri"/>
                <a:cs typeface="Calibri"/>
              </a:rPr>
              <a:t> </a:t>
            </a:r>
            <a:r>
              <a:rPr sz="3800" spc="-10" dirty="0">
                <a:latin typeface="Calibri"/>
                <a:cs typeface="Calibri"/>
              </a:rPr>
              <a:t>nostril</a:t>
            </a:r>
            <a:endParaRPr sz="3800" dirty="0">
              <a:latin typeface="Calibri"/>
              <a:cs typeface="Calibri"/>
            </a:endParaRPr>
          </a:p>
          <a:p>
            <a:pPr marL="623570" algn="ctr">
              <a:lnSpc>
                <a:spcPct val="100000"/>
              </a:lnSpc>
              <a:spcBef>
                <a:spcPts val="40"/>
              </a:spcBef>
            </a:pPr>
            <a:r>
              <a:rPr sz="3400" dirty="0">
                <a:latin typeface="Calibri"/>
                <a:cs typeface="Calibri"/>
              </a:rPr>
              <a:t>shows</a:t>
            </a:r>
            <a:r>
              <a:rPr sz="3400" spc="-8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pink,</a:t>
            </a:r>
            <a:r>
              <a:rPr sz="3400" spc="-13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congested</a:t>
            </a:r>
            <a:r>
              <a:rPr sz="3400" spc="25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loop</a:t>
            </a:r>
            <a:endParaRPr sz="3400" dirty="0">
              <a:latin typeface="Calibri"/>
              <a:cs typeface="Calibri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EXAMINATION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41800" y="7302500"/>
            <a:ext cx="1270000" cy="1765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58200" y="6629400"/>
            <a:ext cx="4178300" cy="2768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66900" y="3175000"/>
            <a:ext cx="1193800" cy="3429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446107" y="4841875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0F0F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46107" y="3380952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663" y="0"/>
                </a:lnTo>
              </a:path>
            </a:pathLst>
          </a:custGeom>
          <a:ln w="26669">
            <a:solidFill>
              <a:srgbClr val="3F5B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17500" y="7035800"/>
            <a:ext cx="3632200" cy="1879600"/>
            <a:chOff x="317500" y="7035800"/>
            <a:chExt cx="3632200" cy="187960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500" y="7035800"/>
              <a:ext cx="3632200" cy="18796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17500" y="7035800"/>
              <a:ext cx="3619500" cy="1866900"/>
            </a:xfrm>
            <a:custGeom>
              <a:avLst/>
              <a:gdLst/>
              <a:ahLst/>
              <a:cxnLst/>
              <a:rect l="l" t="t" r="r" b="b"/>
              <a:pathLst>
                <a:path w="3619500" h="1866900">
                  <a:moveTo>
                    <a:pt x="3619499" y="1866899"/>
                  </a:moveTo>
                  <a:lnTo>
                    <a:pt x="0" y="1866899"/>
                  </a:lnTo>
                  <a:lnTo>
                    <a:pt x="0" y="0"/>
                  </a:lnTo>
                  <a:lnTo>
                    <a:pt x="3619499" y="0"/>
                  </a:lnTo>
                  <a:lnTo>
                    <a:pt x="3619499" y="1866899"/>
                  </a:lnTo>
                  <a:close/>
                </a:path>
              </a:pathLst>
            </a:custGeom>
            <a:solidFill>
              <a:srgbClr val="A885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46800" y="7353300"/>
            <a:ext cx="1219200" cy="17526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31550" y="2024875"/>
            <a:ext cx="11797665" cy="561149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1205"/>
              </a:spcBef>
              <a:buChar char="•"/>
              <a:tabLst>
                <a:tab pos="526415" algn="l"/>
              </a:tabLst>
            </a:pPr>
            <a:r>
              <a:rPr sz="4650" dirty="0">
                <a:latin typeface="Calibri"/>
                <a:cs typeface="Calibri"/>
              </a:rPr>
              <a:t>Posterior</a:t>
            </a:r>
            <a:r>
              <a:rPr sz="4650" spc="-200" dirty="0">
                <a:latin typeface="Calibri"/>
                <a:cs typeface="Calibri"/>
              </a:rPr>
              <a:t> </a:t>
            </a:r>
            <a:r>
              <a:rPr sz="4650" spc="-10" dirty="0">
                <a:latin typeface="Calibri"/>
                <a:cs typeface="Calibri"/>
              </a:rPr>
              <a:t>rhinoscopy</a:t>
            </a:r>
            <a:endParaRPr sz="4650" dirty="0">
              <a:latin typeface="Calibri"/>
              <a:cs typeface="Calibri"/>
            </a:endParaRPr>
          </a:p>
          <a:p>
            <a:pPr marL="2367280">
              <a:lnSpc>
                <a:spcPct val="100000"/>
              </a:lnSpc>
              <a:spcBef>
                <a:spcPts val="969"/>
              </a:spcBef>
            </a:pPr>
            <a:r>
              <a:rPr sz="3950" dirty="0">
                <a:solidFill>
                  <a:schemeClr val="tx1"/>
                </a:solidFill>
                <a:latin typeface="Calibri"/>
                <a:cs typeface="Calibri"/>
              </a:rPr>
              <a:t>lar</a:t>
            </a:r>
            <a:r>
              <a:rPr sz="3950" spc="-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chemeClr val="tx1"/>
                </a:solidFill>
                <a:latin typeface="Calibri"/>
                <a:cs typeface="Calibri"/>
              </a:rPr>
              <a:t>mass</a:t>
            </a:r>
            <a:r>
              <a:rPr sz="3950" spc="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chemeClr val="tx1"/>
                </a:solidFill>
                <a:latin typeface="Calibri"/>
                <a:cs typeface="Calibri"/>
              </a:rPr>
              <a:t>filling</a:t>
            </a:r>
            <a:r>
              <a:rPr sz="3950" spc="1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sz="3950" spc="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chemeClr val="tx1"/>
                </a:solidFill>
                <a:latin typeface="Calibri"/>
                <a:cs typeface="Calibri"/>
              </a:rPr>
              <a:t>choana</a:t>
            </a:r>
            <a:r>
              <a:rPr sz="3950" spc="204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chemeClr val="tx1"/>
                </a:solidFill>
                <a:latin typeface="Calibri"/>
                <a:cs typeface="Calibri"/>
              </a:rPr>
              <a:t>or</a:t>
            </a:r>
            <a:r>
              <a:rPr sz="3950" spc="-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chemeClr val="tx1"/>
                </a:solidFill>
                <a:latin typeface="Calibri"/>
                <a:cs typeface="Calibri"/>
              </a:rPr>
              <a:t>the </a:t>
            </a:r>
            <a:r>
              <a:rPr sz="3950" spc="-10" dirty="0">
                <a:solidFill>
                  <a:schemeClr val="tx1"/>
                </a:solidFill>
                <a:latin typeface="Calibri"/>
                <a:cs typeface="Calibri"/>
              </a:rPr>
              <a:t>nasopharynx</a:t>
            </a:r>
            <a:endParaRPr sz="395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85"/>
              </a:spcBef>
            </a:pPr>
            <a:endParaRPr sz="3950" dirty="0">
              <a:latin typeface="Calibri"/>
              <a:cs typeface="Calibri"/>
            </a:endParaRPr>
          </a:p>
          <a:p>
            <a:pPr marL="1113790">
              <a:lnSpc>
                <a:spcPct val="100000"/>
              </a:lnSpc>
              <a:spcBef>
                <a:spcPts val="5"/>
              </a:spcBef>
              <a:tabLst>
                <a:tab pos="9077960" algn="l"/>
              </a:tabLst>
            </a:pPr>
            <a:r>
              <a:rPr sz="3900" dirty="0">
                <a:solidFill>
                  <a:schemeClr val="tx1"/>
                </a:solidFill>
                <a:latin typeface="Calibri"/>
                <a:cs typeface="Calibri"/>
              </a:rPr>
              <a:t>A</a:t>
            </a:r>
            <a:r>
              <a:rPr sz="3900" spc="4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00" dirty="0">
                <a:solidFill>
                  <a:schemeClr val="tx1"/>
                </a:solidFill>
                <a:latin typeface="Calibri"/>
                <a:cs typeface="Calibri"/>
              </a:rPr>
              <a:t>large</a:t>
            </a:r>
            <a:r>
              <a:rPr sz="3900" spc="3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00" dirty="0">
                <a:solidFill>
                  <a:schemeClr val="tx1"/>
                </a:solidFill>
                <a:latin typeface="Calibri"/>
                <a:cs typeface="Calibri"/>
              </a:rPr>
              <a:t>polyp</a:t>
            </a:r>
            <a:r>
              <a:rPr sz="3900" spc="2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00" dirty="0">
                <a:solidFill>
                  <a:schemeClr val="tx1"/>
                </a:solidFill>
                <a:latin typeface="Calibri"/>
                <a:cs typeface="Calibri"/>
              </a:rPr>
              <a:t>may</a:t>
            </a:r>
            <a:r>
              <a:rPr sz="3900" spc="26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00" dirty="0">
                <a:solidFill>
                  <a:schemeClr val="tx1"/>
                </a:solidFill>
                <a:latin typeface="Calibri"/>
                <a:cs typeface="Calibri"/>
              </a:rPr>
              <a:t>hang</a:t>
            </a:r>
            <a:r>
              <a:rPr sz="3900" spc="22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00" dirty="0">
                <a:solidFill>
                  <a:schemeClr val="tx1"/>
                </a:solidFill>
                <a:latin typeface="Calibri"/>
                <a:cs typeface="Calibri"/>
              </a:rPr>
              <a:t>down</a:t>
            </a:r>
            <a:r>
              <a:rPr sz="3900" spc="254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00" spc="-10" dirty="0">
                <a:solidFill>
                  <a:schemeClr val="tx1"/>
                </a:solidFill>
                <a:latin typeface="Calibri"/>
                <a:cs typeface="Calibri"/>
              </a:rPr>
              <a:t>behind</a:t>
            </a:r>
            <a:r>
              <a:rPr sz="390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sz="3900" spc="55" dirty="0">
                <a:solidFill>
                  <a:schemeClr val="tx1"/>
                </a:solidFill>
                <a:latin typeface="Calibri"/>
                <a:cs typeface="Calibri"/>
              </a:rPr>
              <a:t>soft</a:t>
            </a:r>
            <a:r>
              <a:rPr sz="3900" spc="11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900" spc="-10" dirty="0">
                <a:solidFill>
                  <a:schemeClr val="tx1"/>
                </a:solidFill>
                <a:latin typeface="Calibri"/>
                <a:cs typeface="Calibri"/>
              </a:rPr>
              <a:t>palate</a:t>
            </a:r>
            <a:endParaRPr sz="39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113155">
              <a:lnSpc>
                <a:spcPct val="100000"/>
              </a:lnSpc>
              <a:spcBef>
                <a:spcPts val="170"/>
              </a:spcBef>
            </a:pPr>
            <a:r>
              <a:rPr sz="3850" dirty="0">
                <a:solidFill>
                  <a:schemeClr val="tx1"/>
                </a:solidFill>
                <a:latin typeface="Calibri"/>
                <a:cs typeface="Calibri"/>
              </a:rPr>
              <a:t>and</a:t>
            </a:r>
            <a:r>
              <a:rPr sz="3850" spc="1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850" spc="45" dirty="0">
                <a:solidFill>
                  <a:schemeClr val="tx1"/>
                </a:solidFill>
                <a:latin typeface="Calibri"/>
                <a:cs typeface="Calibri"/>
              </a:rPr>
              <a:t>present</a:t>
            </a:r>
            <a:r>
              <a:rPr sz="3850" spc="21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850" spc="80" dirty="0">
                <a:solidFill>
                  <a:schemeClr val="tx1"/>
                </a:solidFill>
                <a:latin typeface="Calibri"/>
                <a:cs typeface="Calibri"/>
              </a:rPr>
              <a:t>in</a:t>
            </a:r>
            <a:r>
              <a:rPr sz="3850" spc="10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3850" spc="55" dirty="0">
                <a:solidFill>
                  <a:schemeClr val="tx1"/>
                </a:solidFill>
                <a:latin typeface="Calibri"/>
                <a:cs typeface="Calibri"/>
              </a:rPr>
              <a:t>oropharynx</a:t>
            </a:r>
            <a:endParaRPr sz="385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75"/>
              </a:spcBef>
            </a:pPr>
            <a:endParaRPr sz="3850" dirty="0">
              <a:latin typeface="Calibri"/>
              <a:cs typeface="Calibri"/>
            </a:endParaRPr>
          </a:p>
          <a:p>
            <a:pPr marL="1349375" algn="ctr">
              <a:lnSpc>
                <a:spcPct val="100000"/>
              </a:lnSpc>
              <a:spcBef>
                <a:spcPts val="5"/>
              </a:spcBef>
              <a:tabLst>
                <a:tab pos="2034539" algn="l"/>
              </a:tabLst>
            </a:pPr>
            <a:r>
              <a:rPr sz="3850" spc="-2110" dirty="0">
                <a:solidFill>
                  <a:srgbClr val="C17B5E"/>
                </a:solidFill>
                <a:latin typeface="Calibri"/>
                <a:cs typeface="Calibri"/>
              </a:rPr>
              <a:t>—</a:t>
            </a:r>
            <a:r>
              <a:rPr sz="3850" dirty="0">
                <a:solidFill>
                  <a:srgbClr val="C17B5E"/>
                </a:solidFill>
                <a:latin typeface="Calibri"/>
                <a:cs typeface="Calibri"/>
              </a:rPr>
              <a:t>	</a:t>
            </a:r>
            <a:r>
              <a:rPr sz="3850" spc="-95" dirty="0">
                <a:solidFill>
                  <a:srgbClr val="777777"/>
                </a:solidFill>
                <a:latin typeface="Calibri"/>
                <a:cs typeface="Calibri"/>
              </a:rPr>
              <a:t>......</a:t>
            </a:r>
            <a:endParaRPr sz="3850" dirty="0">
              <a:latin typeface="Calibri"/>
              <a:cs typeface="Calibri"/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EXAMINATION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00" y="6858000"/>
            <a:ext cx="1028700" cy="3683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970530">
              <a:lnSpc>
                <a:spcPct val="100000"/>
              </a:lnSpc>
              <a:spcBef>
                <a:spcPts val="120"/>
              </a:spcBef>
            </a:pPr>
            <a:r>
              <a:rPr spc="-10" dirty="0" smtClean="0">
                <a:solidFill>
                  <a:srgbClr val="2D8093"/>
                </a:solidFill>
              </a:rPr>
              <a:t>INVESTIGATI</a:t>
            </a:r>
            <a:r>
              <a:rPr lang="en-US" spc="-10" dirty="0" smtClean="0">
                <a:solidFill>
                  <a:srgbClr val="2D8093"/>
                </a:solidFill>
              </a:rPr>
              <a:t>ONS</a:t>
            </a:r>
            <a:endParaRPr spc="-10" dirty="0">
              <a:solidFill>
                <a:srgbClr val="2D8093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6786" y="2141097"/>
            <a:ext cx="8430895" cy="7269939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525780" indent="-513080">
              <a:lnSpc>
                <a:spcPct val="100000"/>
              </a:lnSpc>
              <a:spcBef>
                <a:spcPts val="790"/>
              </a:spcBef>
              <a:buClr>
                <a:srgbClr val="285B59"/>
              </a:buClr>
              <a:buChar char="•"/>
              <a:tabLst>
                <a:tab pos="525780" algn="l"/>
              </a:tabLst>
            </a:pPr>
            <a:r>
              <a:rPr sz="4200" spc="50" dirty="0">
                <a:solidFill>
                  <a:srgbClr val="265266"/>
                </a:solidFill>
                <a:latin typeface="Calibri"/>
                <a:cs typeface="Calibri"/>
              </a:rPr>
              <a:t>Nasal</a:t>
            </a:r>
            <a:r>
              <a:rPr sz="4200" spc="140" dirty="0">
                <a:solidFill>
                  <a:srgbClr val="265266"/>
                </a:solidFill>
                <a:latin typeface="Calibri"/>
                <a:cs typeface="Calibri"/>
              </a:rPr>
              <a:t> </a:t>
            </a:r>
            <a:r>
              <a:rPr sz="4200" spc="-10" dirty="0">
                <a:solidFill>
                  <a:srgbClr val="286467"/>
                </a:solidFill>
                <a:latin typeface="Calibri"/>
                <a:cs typeface="Calibri"/>
              </a:rPr>
              <a:t>endoscopy</a:t>
            </a:r>
            <a:endParaRPr sz="4200" dirty="0">
              <a:latin typeface="Calibri"/>
              <a:cs typeface="Calibri"/>
            </a:endParaRPr>
          </a:p>
          <a:p>
            <a:pPr marL="1658620" marR="5080" lvl="1" indent="-325755">
              <a:lnSpc>
                <a:spcPct val="108500"/>
              </a:lnSpc>
              <a:spcBef>
                <a:spcPts val="190"/>
              </a:spcBef>
              <a:buChar char="•"/>
              <a:tabLst>
                <a:tab pos="1658620" algn="l"/>
                <a:tab pos="1667510" algn="l"/>
              </a:tabLst>
            </a:pPr>
            <a:r>
              <a:rPr sz="3150" dirty="0">
                <a:latin typeface="Calibri"/>
                <a:cs typeface="Calibri"/>
              </a:rPr>
              <a:t>	May</a:t>
            </a:r>
            <a:r>
              <a:rPr sz="3150" spc="-125" dirty="0">
                <a:latin typeface="Calibri"/>
                <a:cs typeface="Calibri"/>
              </a:rPr>
              <a:t> </a:t>
            </a:r>
            <a:r>
              <a:rPr sz="3150" spc="-20" dirty="0">
                <a:latin typeface="Calibri"/>
                <a:cs typeface="Calibri"/>
              </a:rPr>
              <a:t>reveal</a:t>
            </a:r>
            <a:r>
              <a:rPr sz="3150" spc="-114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choanal</a:t>
            </a:r>
            <a:r>
              <a:rPr sz="3150" spc="-10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or</a:t>
            </a:r>
            <a:r>
              <a:rPr sz="3150" spc="-145" dirty="0">
                <a:latin typeface="Calibri"/>
                <a:cs typeface="Calibri"/>
              </a:rPr>
              <a:t> </a:t>
            </a:r>
            <a:r>
              <a:rPr sz="3150" spc="-25" dirty="0">
                <a:latin typeface="Calibri"/>
                <a:cs typeface="Calibri"/>
              </a:rPr>
              <a:t>antrochoanal</a:t>
            </a:r>
            <a:r>
              <a:rPr sz="3150" spc="-5" dirty="0">
                <a:latin typeface="Calibri"/>
                <a:cs typeface="Calibri"/>
              </a:rPr>
              <a:t> </a:t>
            </a:r>
            <a:r>
              <a:rPr sz="3150" spc="-10" dirty="0">
                <a:latin typeface="Calibri"/>
                <a:cs typeface="Calibri"/>
              </a:rPr>
              <a:t>polyp </a:t>
            </a:r>
            <a:r>
              <a:rPr sz="3150" dirty="0">
                <a:latin typeface="Calibri"/>
                <a:cs typeface="Calibri"/>
              </a:rPr>
              <a:t>hidden </a:t>
            </a:r>
            <a:r>
              <a:rPr sz="3150" spc="-30" dirty="0">
                <a:latin typeface="Calibri"/>
                <a:cs typeface="Calibri"/>
              </a:rPr>
              <a:t>posteriorly</a:t>
            </a:r>
            <a:r>
              <a:rPr sz="3150" spc="11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in</a:t>
            </a:r>
            <a:r>
              <a:rPr sz="3150" spc="-30" dirty="0">
                <a:latin typeface="Calibri"/>
                <a:cs typeface="Calibri"/>
              </a:rPr>
              <a:t> </a:t>
            </a:r>
            <a:r>
              <a:rPr sz="3150" spc="-10" dirty="0">
                <a:latin typeface="Calibri"/>
                <a:cs typeface="Calibri"/>
              </a:rPr>
              <a:t>the</a:t>
            </a:r>
            <a:r>
              <a:rPr sz="3150" spc="-17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nasal</a:t>
            </a:r>
            <a:r>
              <a:rPr sz="3150" spc="-100" dirty="0">
                <a:latin typeface="Calibri"/>
                <a:cs typeface="Calibri"/>
              </a:rPr>
              <a:t> </a:t>
            </a:r>
            <a:r>
              <a:rPr sz="3150" spc="-10" dirty="0">
                <a:latin typeface="Calibri"/>
                <a:cs typeface="Calibri"/>
              </a:rPr>
              <a:t>cavity</a:t>
            </a:r>
            <a:endParaRPr sz="315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520"/>
              </a:spcBef>
              <a:buFont typeface="Calibri"/>
              <a:buChar char="•"/>
            </a:pPr>
            <a:endParaRPr sz="3150" dirty="0">
              <a:latin typeface="Calibri"/>
              <a:cs typeface="Calibri"/>
            </a:endParaRPr>
          </a:p>
          <a:p>
            <a:pPr marL="532765" indent="-520065">
              <a:lnSpc>
                <a:spcPct val="100000"/>
              </a:lnSpc>
              <a:spcBef>
                <a:spcPts val="5"/>
              </a:spcBef>
              <a:buClr>
                <a:srgbClr val="21596D"/>
              </a:buClr>
              <a:buChar char="•"/>
              <a:tabLst>
                <a:tab pos="532765" algn="l"/>
              </a:tabLst>
            </a:pPr>
            <a:r>
              <a:rPr sz="4200" dirty="0">
                <a:solidFill>
                  <a:srgbClr val="1A5B6B"/>
                </a:solidFill>
                <a:latin typeface="Calibri"/>
                <a:cs typeface="Calibri"/>
              </a:rPr>
              <a:t>Xrays</a:t>
            </a:r>
            <a:r>
              <a:rPr sz="4200" spc="245" dirty="0">
                <a:solidFill>
                  <a:srgbClr val="1A5B6B"/>
                </a:solidFill>
                <a:latin typeface="Calibri"/>
                <a:cs typeface="Calibri"/>
              </a:rPr>
              <a:t> </a:t>
            </a:r>
            <a:r>
              <a:rPr sz="4200" dirty="0">
                <a:solidFill>
                  <a:srgbClr val="2D5662"/>
                </a:solidFill>
                <a:latin typeface="Calibri"/>
                <a:cs typeface="Calibri"/>
              </a:rPr>
              <a:t>of</a:t>
            </a:r>
            <a:r>
              <a:rPr sz="4200" spc="150" dirty="0">
                <a:solidFill>
                  <a:srgbClr val="2D5662"/>
                </a:solidFill>
                <a:latin typeface="Calibri"/>
                <a:cs typeface="Calibri"/>
              </a:rPr>
              <a:t> </a:t>
            </a:r>
            <a:r>
              <a:rPr sz="4200" dirty="0">
                <a:solidFill>
                  <a:srgbClr val="234F54"/>
                </a:solidFill>
                <a:latin typeface="Calibri"/>
                <a:cs typeface="Calibri"/>
              </a:rPr>
              <a:t>paranasal</a:t>
            </a:r>
            <a:r>
              <a:rPr sz="4200" spc="500" dirty="0">
                <a:solidFill>
                  <a:srgbClr val="234F54"/>
                </a:solidFill>
                <a:latin typeface="Calibri"/>
                <a:cs typeface="Calibri"/>
              </a:rPr>
              <a:t> </a:t>
            </a:r>
            <a:r>
              <a:rPr sz="4200" spc="-10" dirty="0">
                <a:solidFill>
                  <a:srgbClr val="1A4D4F"/>
                </a:solidFill>
                <a:latin typeface="Calibri"/>
                <a:cs typeface="Calibri"/>
              </a:rPr>
              <a:t>sinuses</a:t>
            </a:r>
            <a:endParaRPr sz="4200" dirty="0">
              <a:latin typeface="Calibri"/>
              <a:cs typeface="Calibri"/>
            </a:endParaRPr>
          </a:p>
          <a:p>
            <a:pPr marL="1655445" lvl="1" indent="-321310">
              <a:lnSpc>
                <a:spcPct val="100000"/>
              </a:lnSpc>
              <a:spcBef>
                <a:spcPts val="459"/>
              </a:spcBef>
              <a:buChar char="•"/>
              <a:tabLst>
                <a:tab pos="1655445" algn="l"/>
              </a:tabLst>
            </a:pPr>
            <a:r>
              <a:rPr sz="3100" dirty="0">
                <a:latin typeface="Calibri"/>
                <a:cs typeface="Calibri"/>
              </a:rPr>
              <a:t>May</a:t>
            </a:r>
            <a:r>
              <a:rPr sz="3100" spc="40" dirty="0">
                <a:latin typeface="Calibri"/>
                <a:cs typeface="Calibri"/>
              </a:rPr>
              <a:t> </a:t>
            </a:r>
            <a:r>
              <a:rPr sz="3100" dirty="0">
                <a:latin typeface="Calibri"/>
                <a:cs typeface="Calibri"/>
              </a:rPr>
              <a:t>show</a:t>
            </a:r>
            <a:r>
              <a:rPr sz="3100" spc="15" dirty="0">
                <a:latin typeface="Calibri"/>
                <a:cs typeface="Calibri"/>
              </a:rPr>
              <a:t> </a:t>
            </a:r>
            <a:r>
              <a:rPr sz="3100" dirty="0">
                <a:latin typeface="Calibri"/>
                <a:cs typeface="Calibri"/>
              </a:rPr>
              <a:t>opacity</a:t>
            </a:r>
            <a:r>
              <a:rPr sz="3100" spc="60" dirty="0">
                <a:latin typeface="Calibri"/>
                <a:cs typeface="Calibri"/>
              </a:rPr>
              <a:t> </a:t>
            </a:r>
            <a:r>
              <a:rPr sz="3100" dirty="0">
                <a:latin typeface="Calibri"/>
                <a:cs typeface="Calibri"/>
              </a:rPr>
              <a:t>of</a:t>
            </a:r>
            <a:r>
              <a:rPr sz="3100" spc="-155" dirty="0">
                <a:latin typeface="Calibri"/>
                <a:cs typeface="Calibri"/>
              </a:rPr>
              <a:t> </a:t>
            </a:r>
            <a:r>
              <a:rPr sz="3100" dirty="0">
                <a:latin typeface="Calibri"/>
                <a:cs typeface="Calibri"/>
              </a:rPr>
              <a:t>the</a:t>
            </a:r>
            <a:r>
              <a:rPr sz="3100" spc="30" dirty="0">
                <a:latin typeface="Calibri"/>
                <a:cs typeface="Calibri"/>
              </a:rPr>
              <a:t> </a:t>
            </a:r>
            <a:r>
              <a:rPr sz="3100" spc="-10" dirty="0">
                <a:latin typeface="Calibri"/>
                <a:cs typeface="Calibri"/>
              </a:rPr>
              <a:t>involved</a:t>
            </a:r>
            <a:r>
              <a:rPr sz="3100" spc="90" dirty="0">
                <a:latin typeface="Calibri"/>
                <a:cs typeface="Calibri"/>
              </a:rPr>
              <a:t> </a:t>
            </a:r>
            <a:r>
              <a:rPr sz="3100" spc="-10" dirty="0">
                <a:latin typeface="Calibri"/>
                <a:cs typeface="Calibri"/>
              </a:rPr>
              <a:t>antrum</a:t>
            </a:r>
            <a:endParaRPr sz="31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395"/>
              </a:spcBef>
              <a:buFont typeface="Calibri"/>
              <a:buChar char="•"/>
            </a:pPr>
            <a:endParaRPr sz="3100" dirty="0">
              <a:latin typeface="Calibri"/>
              <a:cs typeface="Calibri"/>
            </a:endParaRPr>
          </a:p>
          <a:p>
            <a:pPr marL="525780" indent="-513080">
              <a:lnSpc>
                <a:spcPct val="100000"/>
              </a:lnSpc>
              <a:buClr>
                <a:srgbClr val="235974"/>
              </a:buClr>
              <a:buChar char="•"/>
              <a:tabLst>
                <a:tab pos="525780" algn="l"/>
              </a:tabLst>
            </a:pPr>
            <a:r>
              <a:rPr sz="4200" dirty="0">
                <a:solidFill>
                  <a:srgbClr val="2F5470"/>
                </a:solidFill>
                <a:latin typeface="Calibri"/>
                <a:cs typeface="Calibri"/>
              </a:rPr>
              <a:t>Lateral</a:t>
            </a:r>
            <a:r>
              <a:rPr sz="4200" spc="315" dirty="0">
                <a:solidFill>
                  <a:srgbClr val="2F5470"/>
                </a:solidFill>
                <a:latin typeface="Calibri"/>
                <a:cs typeface="Calibri"/>
              </a:rPr>
              <a:t> </a:t>
            </a:r>
            <a:r>
              <a:rPr sz="4200" spc="30" dirty="0">
                <a:solidFill>
                  <a:srgbClr val="235669"/>
                </a:solidFill>
                <a:latin typeface="Calibri"/>
                <a:cs typeface="Calibri"/>
              </a:rPr>
              <a:t>view</a:t>
            </a:r>
            <a:endParaRPr sz="4200" dirty="0">
              <a:latin typeface="Calibri"/>
              <a:cs typeface="Calibri"/>
            </a:endParaRPr>
          </a:p>
          <a:p>
            <a:pPr marL="1665605" lvl="1" indent="-332105">
              <a:lnSpc>
                <a:spcPct val="100000"/>
              </a:lnSpc>
              <a:spcBef>
                <a:spcPts val="409"/>
              </a:spcBef>
              <a:buChar char="•"/>
              <a:tabLst>
                <a:tab pos="1665605" algn="l"/>
              </a:tabLst>
            </a:pPr>
            <a:r>
              <a:rPr sz="3150" spc="-10" dirty="0">
                <a:latin typeface="Calibri"/>
                <a:cs typeface="Calibri"/>
              </a:rPr>
              <a:t>globular</a:t>
            </a:r>
            <a:r>
              <a:rPr sz="3150" spc="-15" dirty="0">
                <a:latin typeface="Calibri"/>
                <a:cs typeface="Calibri"/>
              </a:rPr>
              <a:t> </a:t>
            </a:r>
            <a:r>
              <a:rPr sz="3150" spc="-20" dirty="0">
                <a:latin typeface="Calibri"/>
                <a:cs typeface="Calibri"/>
              </a:rPr>
              <a:t>swelling</a:t>
            </a:r>
            <a:r>
              <a:rPr sz="3150" spc="-10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in</a:t>
            </a:r>
            <a:r>
              <a:rPr sz="3150" spc="-120" dirty="0">
                <a:latin typeface="Calibri"/>
                <a:cs typeface="Calibri"/>
              </a:rPr>
              <a:t> </a:t>
            </a:r>
            <a:r>
              <a:rPr sz="3150" spc="-25" dirty="0">
                <a:latin typeface="Calibri"/>
                <a:cs typeface="Calibri"/>
              </a:rPr>
              <a:t>postnasal</a:t>
            </a:r>
            <a:r>
              <a:rPr sz="3150" spc="55" dirty="0">
                <a:latin typeface="Calibri"/>
                <a:cs typeface="Calibri"/>
              </a:rPr>
              <a:t> </a:t>
            </a:r>
            <a:r>
              <a:rPr sz="3150" spc="-10" dirty="0">
                <a:latin typeface="Calibri"/>
                <a:cs typeface="Calibri"/>
              </a:rPr>
              <a:t>space</a:t>
            </a:r>
            <a:endParaRPr sz="3150" dirty="0">
              <a:latin typeface="Calibri"/>
              <a:cs typeface="Calibri"/>
            </a:endParaRPr>
          </a:p>
          <a:p>
            <a:pPr marL="1657985" lvl="1" indent="-324485">
              <a:lnSpc>
                <a:spcPct val="100000"/>
              </a:lnSpc>
              <a:spcBef>
                <a:spcPts val="420"/>
              </a:spcBef>
              <a:buChar char="•"/>
              <a:tabLst>
                <a:tab pos="1657985" algn="l"/>
              </a:tabLst>
            </a:pPr>
            <a:r>
              <a:rPr sz="3150" dirty="0">
                <a:latin typeface="Calibri"/>
                <a:cs typeface="Calibri"/>
              </a:rPr>
              <a:t>column</a:t>
            </a:r>
            <a:r>
              <a:rPr sz="3150" spc="1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of</a:t>
            </a:r>
            <a:r>
              <a:rPr sz="3150" spc="-12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air</a:t>
            </a:r>
            <a:r>
              <a:rPr sz="3150" spc="-100" dirty="0">
                <a:latin typeface="Calibri"/>
                <a:cs typeface="Calibri"/>
              </a:rPr>
              <a:t> </a:t>
            </a:r>
            <a:r>
              <a:rPr sz="3150" spc="-10" dirty="0">
                <a:latin typeface="Calibri"/>
                <a:cs typeface="Calibri"/>
              </a:rPr>
              <a:t>behind</a:t>
            </a:r>
            <a:r>
              <a:rPr sz="3150" spc="-65" dirty="0">
                <a:latin typeface="Calibri"/>
                <a:cs typeface="Calibri"/>
              </a:rPr>
              <a:t> </a:t>
            </a:r>
            <a:r>
              <a:rPr sz="3150" dirty="0">
                <a:latin typeface="Calibri"/>
                <a:cs typeface="Calibri"/>
              </a:rPr>
              <a:t>the</a:t>
            </a:r>
            <a:r>
              <a:rPr sz="3150" spc="-65" dirty="0">
                <a:latin typeface="Calibri"/>
                <a:cs typeface="Calibri"/>
              </a:rPr>
              <a:t> </a:t>
            </a:r>
            <a:r>
              <a:rPr sz="3150" spc="-10" dirty="0" smtClean="0">
                <a:latin typeface="Calibri"/>
                <a:cs typeface="Calibri"/>
              </a:rPr>
              <a:t>polyp</a:t>
            </a:r>
            <a:endParaRPr lang="en-US" sz="3150" spc="-10" dirty="0" smtClean="0">
              <a:latin typeface="Calibri"/>
              <a:cs typeface="Calibri"/>
            </a:endParaRPr>
          </a:p>
          <a:p>
            <a:pPr marL="1333500" lvl="1">
              <a:lnSpc>
                <a:spcPct val="100000"/>
              </a:lnSpc>
              <a:spcBef>
                <a:spcPts val="420"/>
              </a:spcBef>
              <a:tabLst>
                <a:tab pos="1657985" algn="l"/>
              </a:tabLst>
            </a:pPr>
            <a:endParaRPr lang="en-US" sz="3150" spc="-10" dirty="0" smtClean="0">
              <a:latin typeface="Calibri"/>
              <a:cs typeface="Calibri"/>
            </a:endParaRPr>
          </a:p>
          <a:p>
            <a:pPr marL="1333500" lvl="1">
              <a:lnSpc>
                <a:spcPct val="100000"/>
              </a:lnSpc>
              <a:spcBef>
                <a:spcPts val="420"/>
              </a:spcBef>
              <a:tabLst>
                <a:tab pos="1657985" algn="l"/>
              </a:tabLst>
            </a:pPr>
            <a:endParaRPr sz="31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484630">
              <a:lnSpc>
                <a:spcPct val="100000"/>
              </a:lnSpc>
              <a:spcBef>
                <a:spcPts val="120"/>
              </a:spcBef>
            </a:pPr>
            <a:r>
              <a:rPr dirty="0"/>
              <a:t>DIFFERENTIAL</a:t>
            </a:r>
            <a:r>
              <a:rPr spc="865" dirty="0"/>
              <a:t> </a:t>
            </a:r>
            <a:r>
              <a:rPr spc="45" dirty="0">
                <a:solidFill>
                  <a:srgbClr val="3682A3"/>
                </a:solidFill>
              </a:rPr>
              <a:t>DIAGNOSIS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318" y="2211153"/>
            <a:ext cx="5643880" cy="741425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751205" indent="-737235">
              <a:lnSpc>
                <a:spcPct val="100000"/>
              </a:lnSpc>
              <a:spcBef>
                <a:spcPts val="640"/>
              </a:spcBef>
              <a:buAutoNum type="arabicPeriod"/>
              <a:tabLst>
                <a:tab pos="751205" algn="l"/>
              </a:tabLst>
            </a:pPr>
            <a:r>
              <a:rPr sz="3000" dirty="0">
                <a:latin typeface="Calibri"/>
                <a:cs typeface="Calibri"/>
              </a:rPr>
              <a:t>A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35" dirty="0">
                <a:latin typeface="Calibri"/>
                <a:cs typeface="Calibri"/>
              </a:rPr>
              <a:t>blob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of</a:t>
            </a:r>
            <a:r>
              <a:rPr sz="3000" spc="-10" dirty="0">
                <a:latin typeface="Calibri"/>
                <a:cs typeface="Calibri"/>
              </a:rPr>
              <a:t> mucus</a:t>
            </a:r>
            <a:endParaRPr sz="3000">
              <a:latin typeface="Calibri"/>
              <a:cs typeface="Calibri"/>
            </a:endParaRPr>
          </a:p>
          <a:p>
            <a:pPr marL="1327785" lvl="1" indent="-756920">
              <a:lnSpc>
                <a:spcPct val="100000"/>
              </a:lnSpc>
              <a:spcBef>
                <a:spcPts val="450"/>
              </a:spcBef>
              <a:buClr>
                <a:srgbClr val="232323"/>
              </a:buClr>
              <a:buChar char="—"/>
              <a:tabLst>
                <a:tab pos="1327785" algn="l"/>
              </a:tabLst>
            </a:pPr>
            <a:r>
              <a:rPr sz="2350" spc="-40" dirty="0">
                <a:latin typeface="Calibri"/>
                <a:cs typeface="Calibri"/>
              </a:rPr>
              <a:t>disappear</a:t>
            </a:r>
            <a:r>
              <a:rPr sz="2350" spc="-5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on</a:t>
            </a:r>
            <a:r>
              <a:rPr sz="2350" spc="-75" dirty="0">
                <a:latin typeface="Calibri"/>
                <a:cs typeface="Calibri"/>
              </a:rPr>
              <a:t> </a:t>
            </a:r>
            <a:r>
              <a:rPr sz="2350" spc="-50" dirty="0">
                <a:latin typeface="Calibri"/>
                <a:cs typeface="Calibri"/>
              </a:rPr>
              <a:t>blowing</a:t>
            </a:r>
            <a:r>
              <a:rPr sz="2350" spc="15" dirty="0">
                <a:latin typeface="Calibri"/>
                <a:cs typeface="Calibri"/>
              </a:rPr>
              <a:t> </a:t>
            </a:r>
            <a:r>
              <a:rPr sz="2350" spc="-20" dirty="0">
                <a:latin typeface="Calibri"/>
                <a:cs typeface="Calibri"/>
              </a:rPr>
              <a:t>nose</a:t>
            </a:r>
            <a:endParaRPr sz="23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810"/>
              </a:spcBef>
              <a:buFont typeface="Calibri"/>
              <a:buChar char="—"/>
            </a:pPr>
            <a:endParaRPr sz="2350">
              <a:latin typeface="Calibri"/>
              <a:cs typeface="Calibri"/>
            </a:endParaRPr>
          </a:p>
          <a:p>
            <a:pPr marL="751205" indent="-738505">
              <a:lnSpc>
                <a:spcPct val="100000"/>
              </a:lnSpc>
              <a:buAutoNum type="arabicPeriod"/>
              <a:tabLst>
                <a:tab pos="751205" algn="l"/>
              </a:tabLst>
            </a:pPr>
            <a:r>
              <a:rPr sz="2950" spc="-30" dirty="0">
                <a:latin typeface="Calibri"/>
                <a:cs typeface="Calibri"/>
              </a:rPr>
              <a:t>Hypertrophied</a:t>
            </a:r>
            <a:r>
              <a:rPr sz="2950" spc="30" dirty="0">
                <a:latin typeface="Calibri"/>
                <a:cs typeface="Calibri"/>
              </a:rPr>
              <a:t> </a:t>
            </a:r>
            <a:r>
              <a:rPr sz="2950" spc="-20" dirty="0">
                <a:latin typeface="Calibri"/>
                <a:cs typeface="Calibri"/>
              </a:rPr>
              <a:t>middle</a:t>
            </a:r>
            <a:r>
              <a:rPr sz="2950" spc="-120" dirty="0">
                <a:latin typeface="Calibri"/>
                <a:cs typeface="Calibri"/>
              </a:rPr>
              <a:t> </a:t>
            </a:r>
            <a:r>
              <a:rPr sz="2950" spc="-10" dirty="0">
                <a:latin typeface="Calibri"/>
                <a:cs typeface="Calibri"/>
              </a:rPr>
              <a:t>turbinate</a:t>
            </a:r>
            <a:endParaRPr sz="2950">
              <a:latin typeface="Calibri"/>
              <a:cs typeface="Calibri"/>
            </a:endParaRPr>
          </a:p>
          <a:p>
            <a:pPr marL="1331595" lvl="1" indent="-760730">
              <a:lnSpc>
                <a:spcPct val="100000"/>
              </a:lnSpc>
              <a:spcBef>
                <a:spcPts val="459"/>
              </a:spcBef>
              <a:buClr>
                <a:srgbClr val="212121"/>
              </a:buClr>
              <a:buChar char="—"/>
              <a:tabLst>
                <a:tab pos="1331595" algn="l"/>
              </a:tabLst>
            </a:pPr>
            <a:r>
              <a:rPr sz="2350" spc="-50" dirty="0">
                <a:latin typeface="Calibri"/>
                <a:cs typeface="Calibri"/>
              </a:rPr>
              <a:t>pink</a:t>
            </a:r>
            <a:r>
              <a:rPr sz="2350" spc="-60" dirty="0">
                <a:latin typeface="Calibri"/>
                <a:cs typeface="Calibri"/>
              </a:rPr>
              <a:t> </a:t>
            </a:r>
            <a:r>
              <a:rPr sz="2350" spc="-10" dirty="0">
                <a:latin typeface="Calibri"/>
                <a:cs typeface="Calibri"/>
              </a:rPr>
              <a:t>appearance</a:t>
            </a:r>
            <a:endParaRPr sz="2350">
              <a:latin typeface="Calibri"/>
              <a:cs typeface="Calibri"/>
            </a:endParaRPr>
          </a:p>
          <a:p>
            <a:pPr marL="1331595" lvl="1" indent="-760730">
              <a:lnSpc>
                <a:spcPct val="100000"/>
              </a:lnSpc>
              <a:spcBef>
                <a:spcPts val="480"/>
              </a:spcBef>
              <a:buClr>
                <a:srgbClr val="282828"/>
              </a:buClr>
              <a:buChar char="—"/>
              <a:tabLst>
                <a:tab pos="1331595" algn="l"/>
              </a:tabLst>
            </a:pPr>
            <a:r>
              <a:rPr sz="2350" spc="-50" dirty="0">
                <a:latin typeface="Calibri"/>
                <a:cs typeface="Calibri"/>
              </a:rPr>
              <a:t>hard</a:t>
            </a:r>
            <a:r>
              <a:rPr sz="2350" spc="25" dirty="0">
                <a:latin typeface="Calibri"/>
                <a:cs typeface="Calibri"/>
              </a:rPr>
              <a:t> </a:t>
            </a:r>
            <a:r>
              <a:rPr sz="2350" spc="-35" dirty="0">
                <a:latin typeface="Calibri"/>
                <a:cs typeface="Calibri"/>
              </a:rPr>
              <a:t>feel</a:t>
            </a:r>
            <a:r>
              <a:rPr sz="2350" spc="-6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of</a:t>
            </a:r>
            <a:r>
              <a:rPr sz="2350" spc="-70" dirty="0">
                <a:latin typeface="Calibri"/>
                <a:cs typeface="Calibri"/>
              </a:rPr>
              <a:t> </a:t>
            </a:r>
            <a:r>
              <a:rPr sz="2350" spc="-50" dirty="0">
                <a:latin typeface="Calibri"/>
                <a:cs typeface="Calibri"/>
              </a:rPr>
              <a:t>bone</a:t>
            </a:r>
            <a:r>
              <a:rPr sz="2350" spc="-7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on</a:t>
            </a:r>
            <a:r>
              <a:rPr sz="2350" spc="-135" dirty="0">
                <a:latin typeface="Calibri"/>
                <a:cs typeface="Calibri"/>
              </a:rPr>
              <a:t> </a:t>
            </a:r>
            <a:r>
              <a:rPr sz="2350" spc="-55" dirty="0">
                <a:latin typeface="Calibri"/>
                <a:cs typeface="Calibri"/>
              </a:rPr>
              <a:t>probe</a:t>
            </a:r>
            <a:r>
              <a:rPr sz="2350" spc="-75" dirty="0">
                <a:latin typeface="Calibri"/>
                <a:cs typeface="Calibri"/>
              </a:rPr>
              <a:t> </a:t>
            </a:r>
            <a:r>
              <a:rPr sz="2350" spc="-10" dirty="0">
                <a:latin typeface="Calibri"/>
                <a:cs typeface="Calibri"/>
              </a:rPr>
              <a:t>testing</a:t>
            </a:r>
            <a:endParaRPr sz="23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710"/>
              </a:spcBef>
              <a:buFont typeface="Calibri"/>
              <a:buChar char="—"/>
            </a:pPr>
            <a:endParaRPr sz="2350">
              <a:latin typeface="Calibri"/>
              <a:cs typeface="Calibri"/>
            </a:endParaRPr>
          </a:p>
          <a:p>
            <a:pPr marL="751205" indent="-736600">
              <a:lnSpc>
                <a:spcPct val="100000"/>
              </a:lnSpc>
              <a:buAutoNum type="arabicPeriod"/>
              <a:tabLst>
                <a:tab pos="751205" algn="l"/>
              </a:tabLst>
            </a:pPr>
            <a:r>
              <a:rPr sz="2950" spc="-10" dirty="0">
                <a:latin typeface="Calibri"/>
                <a:cs typeface="Calibri"/>
              </a:rPr>
              <a:t>Angiofibroma</a:t>
            </a:r>
            <a:endParaRPr sz="2950">
              <a:latin typeface="Calibri"/>
              <a:cs typeface="Calibri"/>
            </a:endParaRPr>
          </a:p>
          <a:p>
            <a:pPr marL="1333500" lvl="1" indent="-761365">
              <a:lnSpc>
                <a:spcPct val="100000"/>
              </a:lnSpc>
              <a:spcBef>
                <a:spcPts val="610"/>
              </a:spcBef>
              <a:buClr>
                <a:srgbClr val="232323"/>
              </a:buClr>
              <a:buChar char="—"/>
              <a:tabLst>
                <a:tab pos="1333500" algn="l"/>
              </a:tabLst>
            </a:pPr>
            <a:r>
              <a:rPr sz="2200" dirty="0">
                <a:latin typeface="Calibri"/>
                <a:cs typeface="Calibri"/>
              </a:rPr>
              <a:t>history</a:t>
            </a:r>
            <a:r>
              <a:rPr sz="2200" spc="1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profuse</a:t>
            </a:r>
            <a:r>
              <a:rPr sz="2200" spc="1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recurrent</a:t>
            </a:r>
            <a:r>
              <a:rPr sz="2200" spc="2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epistaxis</a:t>
            </a:r>
            <a:endParaRPr sz="2200">
              <a:latin typeface="Calibri"/>
              <a:cs typeface="Calibri"/>
            </a:endParaRPr>
          </a:p>
          <a:p>
            <a:pPr marL="1336675" lvl="1" indent="-764540">
              <a:lnSpc>
                <a:spcPct val="100000"/>
              </a:lnSpc>
              <a:spcBef>
                <a:spcPts val="660"/>
              </a:spcBef>
              <a:buClr>
                <a:srgbClr val="161616"/>
              </a:buClr>
              <a:buChar char="—"/>
              <a:tabLst>
                <a:tab pos="1336675" algn="l"/>
              </a:tabLst>
            </a:pPr>
            <a:r>
              <a:rPr sz="2200" dirty="0">
                <a:latin typeface="Calibri"/>
                <a:cs typeface="Calibri"/>
              </a:rPr>
              <a:t>firm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70" dirty="0">
                <a:latin typeface="Calibri"/>
                <a:cs typeface="Calibri"/>
              </a:rPr>
              <a:t>in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consistency</a:t>
            </a:r>
            <a:endParaRPr sz="2200">
              <a:latin typeface="Calibri"/>
              <a:cs typeface="Calibri"/>
            </a:endParaRPr>
          </a:p>
          <a:p>
            <a:pPr marL="1329055" lvl="1" indent="-756920">
              <a:lnSpc>
                <a:spcPct val="100000"/>
              </a:lnSpc>
              <a:spcBef>
                <a:spcPts val="660"/>
              </a:spcBef>
              <a:buClr>
                <a:srgbClr val="232323"/>
              </a:buClr>
              <a:buChar char="—"/>
              <a:tabLst>
                <a:tab pos="1329055" algn="l"/>
              </a:tabLst>
            </a:pPr>
            <a:r>
              <a:rPr sz="2200" dirty="0">
                <a:latin typeface="Calibri"/>
                <a:cs typeface="Calibri"/>
              </a:rPr>
              <a:t>easily</a:t>
            </a:r>
            <a:r>
              <a:rPr sz="2200" spc="1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bleed</a:t>
            </a:r>
            <a:r>
              <a:rPr sz="2200" spc="2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on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touch</a:t>
            </a:r>
            <a:endParaRPr sz="2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975"/>
              </a:spcBef>
              <a:buFont typeface="Calibri"/>
              <a:buChar char="—"/>
            </a:pPr>
            <a:endParaRPr sz="2200">
              <a:latin typeface="Calibri"/>
              <a:cs typeface="Calibri"/>
            </a:endParaRPr>
          </a:p>
          <a:p>
            <a:pPr marL="751840" indent="-739140">
              <a:lnSpc>
                <a:spcPct val="100000"/>
              </a:lnSpc>
              <a:buAutoNum type="arabicPeriod"/>
              <a:tabLst>
                <a:tab pos="751840" algn="l"/>
              </a:tabLst>
            </a:pPr>
            <a:r>
              <a:rPr sz="2900" spc="-10" dirty="0">
                <a:latin typeface="Calibri"/>
                <a:cs typeface="Calibri"/>
              </a:rPr>
              <a:t>Neoplasms</a:t>
            </a:r>
            <a:endParaRPr sz="2900">
              <a:latin typeface="Calibri"/>
              <a:cs typeface="Calibri"/>
            </a:endParaRPr>
          </a:p>
          <a:p>
            <a:pPr marL="1336675" lvl="1" indent="-764540">
              <a:lnSpc>
                <a:spcPct val="100000"/>
              </a:lnSpc>
              <a:spcBef>
                <a:spcPts val="770"/>
              </a:spcBef>
              <a:buClr>
                <a:srgbClr val="212121"/>
              </a:buClr>
              <a:buChar char="—"/>
              <a:tabLst>
                <a:tab pos="1336675" algn="l"/>
              </a:tabLst>
            </a:pPr>
            <a:r>
              <a:rPr sz="2150" dirty="0">
                <a:latin typeface="Calibri"/>
                <a:cs typeface="Calibri"/>
              </a:rPr>
              <a:t>fleshy</a:t>
            </a:r>
            <a:r>
              <a:rPr sz="2150" spc="21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pink</a:t>
            </a:r>
            <a:r>
              <a:rPr sz="2150" spc="240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appearance</a:t>
            </a:r>
            <a:endParaRPr sz="2150">
              <a:latin typeface="Calibri"/>
              <a:cs typeface="Calibri"/>
            </a:endParaRPr>
          </a:p>
          <a:p>
            <a:pPr marL="1323975" lvl="1" indent="-751840">
              <a:lnSpc>
                <a:spcPct val="100000"/>
              </a:lnSpc>
              <a:spcBef>
                <a:spcPts val="670"/>
              </a:spcBef>
              <a:buClr>
                <a:srgbClr val="282828"/>
              </a:buClr>
              <a:buChar char="—"/>
              <a:tabLst>
                <a:tab pos="1323975" algn="l"/>
              </a:tabLst>
            </a:pPr>
            <a:r>
              <a:rPr sz="2200" dirty="0">
                <a:latin typeface="Calibri"/>
                <a:cs typeface="Calibri"/>
              </a:rPr>
              <a:t>friable</a:t>
            </a:r>
            <a:r>
              <a:rPr sz="2200" spc="1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nature</a:t>
            </a:r>
            <a:endParaRPr sz="2200">
              <a:latin typeface="Calibri"/>
              <a:cs typeface="Calibri"/>
            </a:endParaRPr>
          </a:p>
          <a:p>
            <a:pPr marL="1324610" lvl="1" indent="-752475">
              <a:lnSpc>
                <a:spcPct val="100000"/>
              </a:lnSpc>
              <a:spcBef>
                <a:spcPts val="610"/>
              </a:spcBef>
              <a:buClr>
                <a:srgbClr val="282828"/>
              </a:buClr>
              <a:buChar char="—"/>
              <a:tabLst>
                <a:tab pos="1324610" algn="l"/>
              </a:tabLst>
            </a:pPr>
            <a:r>
              <a:rPr sz="2150" dirty="0">
                <a:latin typeface="Calibri"/>
                <a:cs typeface="Calibri"/>
              </a:rPr>
              <a:t>tendency</a:t>
            </a:r>
            <a:r>
              <a:rPr sz="2150" spc="31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to</a:t>
            </a:r>
            <a:r>
              <a:rPr sz="2150" spc="190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bleed)</a:t>
            </a:r>
            <a:endParaRPr sz="2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77100" y="965200"/>
            <a:ext cx="292100" cy="50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446107" y="6526530"/>
            <a:ext cx="257810" cy="29845"/>
            <a:chOff x="1446107" y="6526530"/>
            <a:chExt cx="257810" cy="29845"/>
          </a:xfrm>
        </p:grpSpPr>
        <p:sp>
          <p:nvSpPr>
            <p:cNvPr id="4" name="object 4"/>
            <p:cNvSpPr/>
            <p:nvPr/>
          </p:nvSpPr>
          <p:spPr>
            <a:xfrm>
              <a:off x="1446107" y="6554681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10">
                  <a:moveTo>
                    <a:pt x="0" y="0"/>
                  </a:moveTo>
                  <a:lnTo>
                    <a:pt x="257809" y="0"/>
                  </a:lnTo>
                </a:path>
              </a:pathLst>
            </a:custGeom>
            <a:ln w="3175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46107" y="6542829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10">
                  <a:moveTo>
                    <a:pt x="0" y="0"/>
                  </a:moveTo>
                  <a:lnTo>
                    <a:pt x="257809" y="0"/>
                  </a:lnTo>
                </a:path>
              </a:pathLst>
            </a:custGeom>
            <a:ln w="3175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46107" y="6528011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10">
                  <a:moveTo>
                    <a:pt x="0" y="0"/>
                  </a:moveTo>
                  <a:lnTo>
                    <a:pt x="257809" y="0"/>
                  </a:lnTo>
                </a:path>
              </a:pathLst>
            </a:custGeom>
            <a:ln w="3175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77490" y="688622"/>
            <a:ext cx="4051935" cy="9442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128645" algn="l"/>
              </a:tabLst>
            </a:pPr>
            <a:r>
              <a:rPr sz="6000" spc="50" dirty="0">
                <a:solidFill>
                  <a:srgbClr val="2B879C"/>
                </a:solidFill>
              </a:rPr>
              <a:t>TREATM</a:t>
            </a:r>
            <a:r>
              <a:rPr sz="6000" dirty="0">
                <a:solidFill>
                  <a:srgbClr val="2B879C"/>
                </a:solidFill>
              </a:rPr>
              <a:t>	</a:t>
            </a:r>
            <a:r>
              <a:rPr sz="6000" spc="140" dirty="0">
                <a:solidFill>
                  <a:srgbClr val="3185A0"/>
                </a:solidFill>
              </a:rPr>
              <a:t>NT</a:t>
            </a:r>
            <a:endParaRPr sz="6000"/>
          </a:p>
        </p:txBody>
      </p:sp>
      <p:sp>
        <p:nvSpPr>
          <p:cNvPr id="8" name="object 8"/>
          <p:cNvSpPr txBox="1"/>
          <p:nvPr/>
        </p:nvSpPr>
        <p:spPr>
          <a:xfrm>
            <a:off x="736786" y="2300993"/>
            <a:ext cx="11466195" cy="5915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36575" indent="-523240">
              <a:lnSpc>
                <a:spcPct val="100000"/>
              </a:lnSpc>
              <a:spcBef>
                <a:spcPts val="130"/>
              </a:spcBef>
              <a:buClr>
                <a:srgbClr val="16596B"/>
              </a:buClr>
              <a:buChar char="•"/>
              <a:tabLst>
                <a:tab pos="536575" algn="l"/>
                <a:tab pos="2741295" algn="l"/>
              </a:tabLst>
            </a:pPr>
            <a:r>
              <a:rPr sz="4100" spc="55" dirty="0">
                <a:solidFill>
                  <a:schemeClr val="tx1"/>
                </a:solidFill>
                <a:latin typeface="Calibri"/>
                <a:cs typeface="Calibri"/>
              </a:rPr>
              <a:t>Avulsion</a:t>
            </a:r>
            <a:r>
              <a:rPr sz="4100" dirty="0">
                <a:solidFill>
                  <a:srgbClr val="1C5664"/>
                </a:solidFill>
                <a:latin typeface="Calibri"/>
                <a:cs typeface="Calibri"/>
              </a:rPr>
              <a:t>	</a:t>
            </a:r>
            <a:r>
              <a:rPr sz="4100" dirty="0">
                <a:latin typeface="Calibri"/>
                <a:cs typeface="Calibri"/>
              </a:rPr>
              <a:t>nasal/oral</a:t>
            </a:r>
            <a:r>
              <a:rPr sz="4100" spc="405" dirty="0">
                <a:latin typeface="Calibri"/>
                <a:cs typeface="Calibri"/>
              </a:rPr>
              <a:t> </a:t>
            </a:r>
            <a:r>
              <a:rPr sz="4100" spc="-10" dirty="0">
                <a:latin typeface="Calibri"/>
                <a:cs typeface="Calibri"/>
              </a:rPr>
              <a:t>route</a:t>
            </a:r>
            <a:endParaRPr sz="4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75"/>
              </a:spcBef>
              <a:buFont typeface="Calibri"/>
              <a:buChar char="•"/>
            </a:pPr>
            <a:endParaRPr sz="4100" dirty="0">
              <a:latin typeface="Calibri"/>
              <a:cs typeface="Calibri"/>
            </a:endParaRPr>
          </a:p>
          <a:p>
            <a:pPr marL="527050" indent="-513715">
              <a:lnSpc>
                <a:spcPct val="100000"/>
              </a:lnSpc>
              <a:buChar char="•"/>
              <a:tabLst>
                <a:tab pos="527050" algn="l"/>
              </a:tabLst>
            </a:pPr>
            <a:r>
              <a:rPr sz="4100" spc="50" dirty="0">
                <a:latin typeface="Calibri"/>
                <a:cs typeface="Calibri"/>
              </a:rPr>
              <a:t>Recurrence</a:t>
            </a:r>
            <a:r>
              <a:rPr sz="4100" spc="355" dirty="0">
                <a:latin typeface="Calibri"/>
                <a:cs typeface="Calibri"/>
              </a:rPr>
              <a:t> </a:t>
            </a:r>
            <a:r>
              <a:rPr sz="4100" dirty="0">
                <a:latin typeface="Calibri"/>
                <a:cs typeface="Calibri"/>
              </a:rPr>
              <a:t>is</a:t>
            </a:r>
            <a:r>
              <a:rPr sz="4100" spc="140" dirty="0">
                <a:latin typeface="Calibri"/>
                <a:cs typeface="Calibri"/>
              </a:rPr>
              <a:t> </a:t>
            </a:r>
            <a:r>
              <a:rPr sz="4100" spc="65" dirty="0">
                <a:solidFill>
                  <a:schemeClr val="tx1"/>
                </a:solidFill>
                <a:latin typeface="Calibri"/>
                <a:cs typeface="Calibri"/>
              </a:rPr>
              <a:t>uncommon</a:t>
            </a:r>
            <a:r>
              <a:rPr sz="4100" spc="385" dirty="0">
                <a:solidFill>
                  <a:srgbClr val="F60305"/>
                </a:solidFill>
                <a:latin typeface="Calibri"/>
                <a:cs typeface="Calibri"/>
              </a:rPr>
              <a:t> </a:t>
            </a:r>
            <a:r>
              <a:rPr sz="4100" dirty="0">
                <a:latin typeface="Calibri"/>
                <a:cs typeface="Calibri"/>
              </a:rPr>
              <a:t>after</a:t>
            </a:r>
            <a:r>
              <a:rPr sz="4100" spc="254" dirty="0">
                <a:latin typeface="Calibri"/>
                <a:cs typeface="Calibri"/>
              </a:rPr>
              <a:t> </a:t>
            </a:r>
            <a:r>
              <a:rPr sz="4100" dirty="0">
                <a:latin typeface="Calibri"/>
                <a:cs typeface="Calibri"/>
              </a:rPr>
              <a:t>complete</a:t>
            </a:r>
            <a:r>
              <a:rPr sz="4100" spc="405" dirty="0">
                <a:latin typeface="Calibri"/>
                <a:cs typeface="Calibri"/>
              </a:rPr>
              <a:t> </a:t>
            </a:r>
            <a:r>
              <a:rPr sz="4100" spc="-10" dirty="0">
                <a:latin typeface="Calibri"/>
                <a:cs typeface="Calibri"/>
              </a:rPr>
              <a:t>removal</a:t>
            </a:r>
            <a:endParaRPr sz="4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25"/>
              </a:spcBef>
              <a:buFont typeface="Calibri"/>
              <a:buChar char="•"/>
            </a:pPr>
            <a:endParaRPr sz="4100" dirty="0">
              <a:latin typeface="Calibri"/>
              <a:cs typeface="Calibri"/>
            </a:endParaRPr>
          </a:p>
          <a:p>
            <a:pPr marL="539115" indent="-526415">
              <a:lnSpc>
                <a:spcPct val="100000"/>
              </a:lnSpc>
              <a:buChar char="•"/>
              <a:tabLst>
                <a:tab pos="539115" algn="l"/>
                <a:tab pos="8307070" algn="l"/>
              </a:tabLst>
            </a:pPr>
            <a:r>
              <a:rPr sz="4150" dirty="0">
                <a:latin typeface="Calibri"/>
                <a:cs typeface="Calibri"/>
              </a:rPr>
              <a:t>In</a:t>
            </a:r>
            <a:r>
              <a:rPr sz="4150" spc="20" dirty="0">
                <a:latin typeface="Calibri"/>
                <a:cs typeface="Calibri"/>
              </a:rPr>
              <a:t> </a:t>
            </a:r>
            <a:r>
              <a:rPr sz="4150" dirty="0">
                <a:latin typeface="Calibri"/>
                <a:cs typeface="Calibri"/>
              </a:rPr>
              <a:t>case</a:t>
            </a:r>
            <a:r>
              <a:rPr sz="4150" spc="170" dirty="0">
                <a:latin typeface="Calibri"/>
                <a:cs typeface="Calibri"/>
              </a:rPr>
              <a:t> </a:t>
            </a:r>
            <a:r>
              <a:rPr sz="4150" dirty="0">
                <a:latin typeface="Calibri"/>
                <a:cs typeface="Calibri"/>
              </a:rPr>
              <a:t>of</a:t>
            </a:r>
            <a:r>
              <a:rPr sz="4150" spc="-45" dirty="0">
                <a:latin typeface="Calibri"/>
                <a:cs typeface="Calibri"/>
              </a:rPr>
              <a:t> </a:t>
            </a:r>
            <a:r>
              <a:rPr sz="4150" dirty="0">
                <a:latin typeface="Calibri"/>
                <a:cs typeface="Calibri"/>
              </a:rPr>
              <a:t>reccurence,</a:t>
            </a:r>
            <a:r>
              <a:rPr sz="4150" spc="325" dirty="0">
                <a:latin typeface="Calibri"/>
                <a:cs typeface="Calibri"/>
              </a:rPr>
              <a:t> </a:t>
            </a:r>
            <a:r>
              <a:rPr sz="4150" spc="-10" dirty="0">
                <a:latin typeface="Calibri"/>
                <a:cs typeface="Calibri"/>
              </a:rPr>
              <a:t>Caldwell-</a:t>
            </a:r>
            <a:r>
              <a:rPr sz="4150" spc="-25" dirty="0">
                <a:latin typeface="Calibri"/>
                <a:cs typeface="Calibri"/>
              </a:rPr>
              <a:t>Luc</a:t>
            </a:r>
            <a:r>
              <a:rPr sz="4150" dirty="0">
                <a:latin typeface="Calibri"/>
                <a:cs typeface="Calibri"/>
              </a:rPr>
              <a:t>	</a:t>
            </a:r>
            <a:r>
              <a:rPr sz="4150" spc="-10" dirty="0">
                <a:latin typeface="Calibri"/>
                <a:cs typeface="Calibri"/>
              </a:rPr>
              <a:t>operation</a:t>
            </a:r>
            <a:endParaRPr sz="4150" dirty="0">
              <a:latin typeface="Calibri"/>
              <a:cs typeface="Calibri"/>
            </a:endParaRPr>
          </a:p>
          <a:p>
            <a:pPr marL="1108710">
              <a:lnSpc>
                <a:spcPct val="100000"/>
              </a:lnSpc>
              <a:spcBef>
                <a:spcPts val="1170"/>
              </a:spcBef>
            </a:pPr>
            <a:r>
              <a:rPr sz="3500" spc="60" dirty="0">
                <a:latin typeface="Calibri"/>
                <a:cs typeface="Calibri"/>
              </a:rPr>
              <a:t>Complete</a:t>
            </a:r>
            <a:r>
              <a:rPr sz="3500" spc="240" dirty="0">
                <a:latin typeface="Calibri"/>
                <a:cs typeface="Calibri"/>
              </a:rPr>
              <a:t> </a:t>
            </a:r>
            <a:r>
              <a:rPr sz="3500" spc="45" dirty="0">
                <a:latin typeface="Calibri"/>
                <a:cs typeface="Calibri"/>
              </a:rPr>
              <a:t>removal</a:t>
            </a:r>
            <a:r>
              <a:rPr sz="3500" spc="405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of</a:t>
            </a:r>
            <a:r>
              <a:rPr sz="3500" spc="20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polyp</a:t>
            </a:r>
            <a:r>
              <a:rPr sz="3500" spc="265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from</a:t>
            </a:r>
            <a:r>
              <a:rPr sz="3500" spc="25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site</a:t>
            </a:r>
            <a:r>
              <a:rPr sz="3500" spc="125" dirty="0">
                <a:latin typeface="Calibri"/>
                <a:cs typeface="Calibri"/>
              </a:rPr>
              <a:t> </a:t>
            </a:r>
            <a:r>
              <a:rPr sz="3500" spc="70" dirty="0">
                <a:latin typeface="Calibri"/>
                <a:cs typeface="Calibri"/>
              </a:rPr>
              <a:t>of</a:t>
            </a:r>
            <a:r>
              <a:rPr sz="3500" spc="225" dirty="0">
                <a:latin typeface="Calibri"/>
                <a:cs typeface="Calibri"/>
              </a:rPr>
              <a:t> </a:t>
            </a:r>
            <a:r>
              <a:rPr sz="3500" spc="-10" dirty="0">
                <a:latin typeface="Calibri"/>
                <a:cs typeface="Calibri"/>
              </a:rPr>
              <a:t>origin</a:t>
            </a:r>
            <a:endParaRPr sz="3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25"/>
              </a:spcBef>
            </a:pPr>
            <a:endParaRPr sz="3500" dirty="0">
              <a:latin typeface="Calibri"/>
              <a:cs typeface="Calibri"/>
            </a:endParaRPr>
          </a:p>
          <a:p>
            <a:pPr marL="525780" indent="-513080">
              <a:lnSpc>
                <a:spcPct val="100000"/>
              </a:lnSpc>
              <a:spcBef>
                <a:spcPts val="5"/>
              </a:spcBef>
              <a:buClr>
                <a:srgbClr val="185970"/>
              </a:buClr>
              <a:buChar char="•"/>
              <a:tabLst>
                <a:tab pos="525780" algn="l"/>
              </a:tabLst>
            </a:pPr>
            <a:r>
              <a:rPr sz="4200" dirty="0">
                <a:solidFill>
                  <a:srgbClr val="2A5B6B"/>
                </a:solidFill>
                <a:latin typeface="Calibri"/>
                <a:cs typeface="Calibri"/>
              </a:rPr>
              <a:t>Endoscopic</a:t>
            </a:r>
            <a:r>
              <a:rPr sz="4200" spc="484" dirty="0">
                <a:solidFill>
                  <a:srgbClr val="2A5B6B"/>
                </a:solidFill>
                <a:latin typeface="Calibri"/>
                <a:cs typeface="Calibri"/>
              </a:rPr>
              <a:t> </a:t>
            </a:r>
            <a:r>
              <a:rPr sz="4200" dirty="0">
                <a:solidFill>
                  <a:srgbClr val="2D525D"/>
                </a:solidFill>
                <a:latin typeface="Calibri"/>
                <a:cs typeface="Calibri"/>
              </a:rPr>
              <a:t>sinus</a:t>
            </a:r>
            <a:r>
              <a:rPr sz="4200" spc="145" dirty="0">
                <a:solidFill>
                  <a:srgbClr val="2D525D"/>
                </a:solidFill>
                <a:latin typeface="Calibri"/>
                <a:cs typeface="Calibri"/>
              </a:rPr>
              <a:t> </a:t>
            </a:r>
            <a:r>
              <a:rPr sz="4200" dirty="0">
                <a:solidFill>
                  <a:srgbClr val="264F5D"/>
                </a:solidFill>
                <a:latin typeface="Calibri"/>
                <a:cs typeface="Calibri"/>
              </a:rPr>
              <a:t>surgery</a:t>
            </a:r>
            <a:r>
              <a:rPr sz="4200" spc="290" dirty="0">
                <a:solidFill>
                  <a:srgbClr val="264F5D"/>
                </a:solidFill>
                <a:latin typeface="Calibri"/>
                <a:cs typeface="Calibri"/>
              </a:rPr>
              <a:t> </a:t>
            </a:r>
            <a:r>
              <a:rPr sz="4200" dirty="0">
                <a:latin typeface="Calibri"/>
                <a:cs typeface="Calibri"/>
              </a:rPr>
              <a:t>is</a:t>
            </a:r>
            <a:r>
              <a:rPr sz="4200" spc="90" dirty="0">
                <a:latin typeface="Calibri"/>
                <a:cs typeface="Calibri"/>
              </a:rPr>
              <a:t> </a:t>
            </a:r>
            <a:r>
              <a:rPr sz="4200" dirty="0">
                <a:latin typeface="Calibri"/>
                <a:cs typeface="Calibri"/>
              </a:rPr>
              <a:t>now</a:t>
            </a:r>
            <a:r>
              <a:rPr sz="4200" spc="160" dirty="0">
                <a:latin typeface="Calibri"/>
                <a:cs typeface="Calibri"/>
              </a:rPr>
              <a:t> </a:t>
            </a:r>
            <a:r>
              <a:rPr sz="4200" spc="-10" dirty="0">
                <a:latin typeface="Calibri"/>
                <a:cs typeface="Calibri"/>
              </a:rPr>
              <a:t>preferred</a:t>
            </a:r>
            <a:endParaRPr sz="4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700" y="431800"/>
            <a:ext cx="11734800" cy="6477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9000" y="7581900"/>
            <a:ext cx="1193800" cy="2159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56063" y="1095727"/>
            <a:ext cx="54419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25" dirty="0">
                <a:latin typeface="Calibri"/>
                <a:cs typeface="Calibri"/>
              </a:rPr>
              <a:t>Age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7846" y="1749954"/>
            <a:ext cx="1102360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50" spc="-60" dirty="0">
                <a:latin typeface="Calibri"/>
                <a:cs typeface="Calibri"/>
              </a:rPr>
              <a:t>Etiology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8883" y="2435401"/>
            <a:ext cx="1125220" cy="4330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50" spc="-30" dirty="0">
                <a:latin typeface="Calibri"/>
                <a:cs typeface="Calibri"/>
              </a:rPr>
              <a:t>Number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8364" y="3089627"/>
            <a:ext cx="127381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45" dirty="0">
                <a:latin typeface="Calibri"/>
                <a:cs typeface="Calibri"/>
              </a:rPr>
              <a:t>Laterality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7986" y="3750027"/>
            <a:ext cx="85153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25" dirty="0">
                <a:latin typeface="Calibri"/>
                <a:cs typeface="Calibri"/>
              </a:rPr>
              <a:t>Origin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9336" y="4664427"/>
            <a:ext cx="104775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40" dirty="0">
                <a:latin typeface="Calibri"/>
                <a:cs typeface="Calibri"/>
              </a:rPr>
              <a:t>Growth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2713" y="6290027"/>
            <a:ext cx="1710689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50" dirty="0">
                <a:latin typeface="Calibri"/>
                <a:cs typeface="Calibri"/>
              </a:rPr>
              <a:t>Size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90" dirty="0">
                <a:latin typeface="Calibri"/>
                <a:cs typeface="Calibri"/>
              </a:rPr>
              <a:t>&amp;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-50" dirty="0">
                <a:latin typeface="Calibri"/>
                <a:cs typeface="Calibri"/>
              </a:rPr>
              <a:t>shape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8364" y="7433027"/>
            <a:ext cx="152844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65" dirty="0">
                <a:latin typeface="Calibri"/>
                <a:cs typeface="Calibri"/>
              </a:rPr>
              <a:t>Recurrence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9421" y="8569854"/>
            <a:ext cx="1416685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50" spc="-100" dirty="0">
                <a:latin typeface="Calibri"/>
                <a:cs typeface="Calibri"/>
              </a:rPr>
              <a:t>Treatment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669926" y="1095727"/>
            <a:ext cx="247650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90" dirty="0">
                <a:solidFill>
                  <a:srgbClr val="000000"/>
                </a:solidFill>
              </a:rPr>
              <a:t>Common</a:t>
            </a:r>
            <a:r>
              <a:rPr sz="2700" spc="55" dirty="0">
                <a:solidFill>
                  <a:srgbClr val="000000"/>
                </a:solidFill>
              </a:rPr>
              <a:t> </a:t>
            </a:r>
            <a:r>
              <a:rPr sz="2700" dirty="0">
                <a:solidFill>
                  <a:srgbClr val="000000"/>
                </a:solidFill>
              </a:rPr>
              <a:t>in</a:t>
            </a:r>
            <a:r>
              <a:rPr sz="2700" spc="-110" dirty="0">
                <a:solidFill>
                  <a:srgbClr val="000000"/>
                </a:solidFill>
              </a:rPr>
              <a:t> </a:t>
            </a:r>
            <a:r>
              <a:rPr sz="2700" spc="-10" dirty="0">
                <a:solidFill>
                  <a:srgbClr val="000000"/>
                </a:solidFill>
              </a:rPr>
              <a:t>adults</a:t>
            </a:r>
            <a:endParaRPr sz="2700"/>
          </a:p>
        </p:txBody>
      </p:sp>
      <p:sp>
        <p:nvSpPr>
          <p:cNvPr id="14" name="object 14"/>
          <p:cNvSpPr txBox="1"/>
          <p:nvPr/>
        </p:nvSpPr>
        <p:spPr>
          <a:xfrm>
            <a:off x="4667662" y="1756127"/>
            <a:ext cx="274320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35" dirty="0">
                <a:latin typeface="Calibri"/>
                <a:cs typeface="Calibri"/>
              </a:rPr>
              <a:t>Allergy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-35" dirty="0">
                <a:latin typeface="Calibri"/>
                <a:cs typeface="Calibri"/>
              </a:rPr>
              <a:t>or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multifocal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70483" y="2435401"/>
            <a:ext cx="1153160" cy="4330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50" spc="-25" dirty="0">
                <a:latin typeface="Calibri"/>
                <a:cs typeface="Calibri"/>
              </a:rPr>
              <a:t>Multiple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69445" y="3083454"/>
            <a:ext cx="1139190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50" spc="-55" dirty="0">
                <a:latin typeface="Calibri"/>
                <a:cs typeface="Calibri"/>
              </a:rPr>
              <a:t>Bilateral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69964" y="3750027"/>
            <a:ext cx="244538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45" dirty="0">
                <a:latin typeface="Calibri"/>
                <a:cs typeface="Calibri"/>
              </a:rPr>
              <a:t>Ethmoidal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sinuses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60934" y="4670601"/>
            <a:ext cx="3293110" cy="814069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indent="9525">
              <a:lnSpc>
                <a:spcPts val="3000"/>
              </a:lnSpc>
              <a:spcBef>
                <a:spcPts val="370"/>
              </a:spcBef>
            </a:pPr>
            <a:r>
              <a:rPr sz="2650" spc="-10" dirty="0">
                <a:latin typeface="Calibri"/>
                <a:cs typeface="Calibri"/>
              </a:rPr>
              <a:t>Mostly</a:t>
            </a:r>
            <a:r>
              <a:rPr sz="2650" spc="-85" dirty="0">
                <a:latin typeface="Calibri"/>
                <a:cs typeface="Calibri"/>
              </a:rPr>
              <a:t> </a:t>
            </a:r>
            <a:r>
              <a:rPr sz="2650" spc="-30" dirty="0">
                <a:latin typeface="Calibri"/>
                <a:cs typeface="Calibri"/>
              </a:rPr>
              <a:t>anteriorly</a:t>
            </a:r>
            <a:r>
              <a:rPr sz="2650" spc="-95" dirty="0">
                <a:latin typeface="Calibri"/>
                <a:cs typeface="Calibri"/>
              </a:rPr>
              <a:t> </a:t>
            </a:r>
            <a:r>
              <a:rPr sz="2650" spc="105" dirty="0">
                <a:latin typeface="Calibri"/>
                <a:cs typeface="Calibri"/>
              </a:rPr>
              <a:t>&amp;</a:t>
            </a:r>
            <a:r>
              <a:rPr sz="2650" spc="-195" dirty="0">
                <a:latin typeface="Calibri"/>
                <a:cs typeface="Calibri"/>
              </a:rPr>
              <a:t> </a:t>
            </a:r>
            <a:r>
              <a:rPr sz="2650" spc="-25" dirty="0">
                <a:latin typeface="Calibri"/>
                <a:cs typeface="Calibri"/>
              </a:rPr>
              <a:t>may </a:t>
            </a:r>
            <a:r>
              <a:rPr sz="2650" spc="-10" dirty="0">
                <a:latin typeface="Calibri"/>
                <a:cs typeface="Calibri"/>
              </a:rPr>
              <a:t>present</a:t>
            </a:r>
            <a:r>
              <a:rPr sz="2650" spc="-50" dirty="0">
                <a:latin typeface="Calibri"/>
                <a:cs typeface="Calibri"/>
              </a:rPr>
              <a:t> </a:t>
            </a:r>
            <a:r>
              <a:rPr sz="2650" dirty="0">
                <a:latin typeface="Calibri"/>
                <a:cs typeface="Calibri"/>
              </a:rPr>
              <a:t>at</a:t>
            </a:r>
            <a:r>
              <a:rPr sz="2650" spc="-90" dirty="0">
                <a:latin typeface="Calibri"/>
                <a:cs typeface="Calibri"/>
              </a:rPr>
              <a:t> </a:t>
            </a:r>
            <a:r>
              <a:rPr sz="2650" dirty="0">
                <a:latin typeface="Calibri"/>
                <a:cs typeface="Calibri"/>
              </a:rPr>
              <a:t>the</a:t>
            </a:r>
            <a:r>
              <a:rPr sz="2650" spc="-150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nares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60473" y="6290027"/>
            <a:ext cx="3486785" cy="83439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9525">
              <a:lnSpc>
                <a:spcPts val="3100"/>
              </a:lnSpc>
              <a:spcBef>
                <a:spcPts val="340"/>
              </a:spcBef>
            </a:pPr>
            <a:r>
              <a:rPr sz="2700" spc="-35" dirty="0">
                <a:latin typeface="Calibri"/>
                <a:cs typeface="Calibri"/>
              </a:rPr>
              <a:t>Usually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small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90" dirty="0">
                <a:latin typeface="Calibri"/>
                <a:cs typeface="Calibri"/>
              </a:rPr>
              <a:t>&amp;</a:t>
            </a:r>
            <a:r>
              <a:rPr sz="2700" spc="-170" dirty="0">
                <a:latin typeface="Calibri"/>
                <a:cs typeface="Calibri"/>
              </a:rPr>
              <a:t> </a:t>
            </a:r>
            <a:r>
              <a:rPr sz="2700" spc="-85" dirty="0">
                <a:latin typeface="Calibri"/>
                <a:cs typeface="Calibri"/>
              </a:rPr>
              <a:t>grape-</a:t>
            </a:r>
            <a:r>
              <a:rPr sz="2700" spc="-20" dirty="0">
                <a:latin typeface="Calibri"/>
                <a:cs typeface="Calibri"/>
              </a:rPr>
              <a:t>like </a:t>
            </a:r>
            <a:r>
              <a:rPr sz="2700" spc="-10" dirty="0">
                <a:latin typeface="Calibri"/>
                <a:cs typeface="Calibri"/>
              </a:rPr>
              <a:t>masses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70483" y="8582201"/>
            <a:ext cx="3568700" cy="826769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4604" marR="5080" indent="-2540">
              <a:lnSpc>
                <a:spcPts val="3100"/>
              </a:lnSpc>
              <a:spcBef>
                <a:spcPts val="290"/>
              </a:spcBef>
            </a:pPr>
            <a:r>
              <a:rPr sz="2650" spc="-50" dirty="0">
                <a:latin typeface="Calibri"/>
                <a:cs typeface="Calibri"/>
              </a:rPr>
              <a:t>Polypectomy,</a:t>
            </a:r>
            <a:r>
              <a:rPr sz="2650" spc="-3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endoscopic </a:t>
            </a:r>
            <a:r>
              <a:rPr sz="2650" spc="-35" dirty="0">
                <a:latin typeface="Calibri"/>
                <a:cs typeface="Calibri"/>
              </a:rPr>
              <a:t>surgery</a:t>
            </a:r>
            <a:r>
              <a:rPr sz="2650" spc="-30" dirty="0">
                <a:latin typeface="Calibri"/>
                <a:cs typeface="Calibri"/>
              </a:rPr>
              <a:t> </a:t>
            </a:r>
            <a:r>
              <a:rPr sz="2650" dirty="0">
                <a:latin typeface="Calibri"/>
                <a:cs typeface="Calibri"/>
              </a:rPr>
              <a:t>or</a:t>
            </a:r>
            <a:r>
              <a:rPr sz="2650" spc="-120" dirty="0">
                <a:latin typeface="Calibri"/>
                <a:cs typeface="Calibri"/>
              </a:rPr>
              <a:t> </a:t>
            </a:r>
            <a:r>
              <a:rPr sz="2650" spc="-45" dirty="0">
                <a:latin typeface="Calibri"/>
                <a:cs typeface="Calibri"/>
              </a:rPr>
              <a:t>ethmoidectomy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68533" y="1089554"/>
            <a:ext cx="2733040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50" spc="-110" dirty="0">
                <a:latin typeface="Calibri"/>
                <a:cs typeface="Calibri"/>
              </a:rPr>
              <a:t>Common</a:t>
            </a:r>
            <a:r>
              <a:rPr sz="2750" spc="-10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in</a:t>
            </a:r>
            <a:r>
              <a:rPr sz="2750" spc="-80" dirty="0">
                <a:latin typeface="Calibri"/>
                <a:cs typeface="Calibri"/>
              </a:rPr>
              <a:t> </a:t>
            </a:r>
            <a:r>
              <a:rPr sz="2750" spc="-60" dirty="0">
                <a:latin typeface="Calibri"/>
                <a:cs typeface="Calibri"/>
              </a:rPr>
              <a:t>children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568345" y="1749954"/>
            <a:ext cx="1221740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50" spc="-60" dirty="0">
                <a:latin typeface="Calibri"/>
                <a:cs typeface="Calibri"/>
              </a:rPr>
              <a:t>Infection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73213" y="2429227"/>
            <a:ext cx="104013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35" dirty="0">
                <a:latin typeface="Calibri"/>
                <a:cs typeface="Calibri"/>
              </a:rPr>
              <a:t>Solitary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69199" y="3089627"/>
            <a:ext cx="133604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50" dirty="0">
                <a:latin typeface="Calibri"/>
                <a:cs typeface="Calibri"/>
              </a:rPr>
              <a:t>Unilateral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59834" y="3762375"/>
            <a:ext cx="3610610" cy="2113915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22860" marR="877569" indent="-1270">
              <a:lnSpc>
                <a:spcPts val="3100"/>
              </a:lnSpc>
              <a:spcBef>
                <a:spcPts val="244"/>
              </a:spcBef>
            </a:pPr>
            <a:r>
              <a:rPr sz="2600" dirty="0">
                <a:latin typeface="Calibri"/>
                <a:cs typeface="Calibri"/>
              </a:rPr>
              <a:t>Maxillary</a:t>
            </a:r>
            <a:r>
              <a:rPr sz="2600" spc="1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sinus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near </a:t>
            </a:r>
            <a:r>
              <a:rPr sz="2600" spc="-10" dirty="0">
                <a:latin typeface="Calibri"/>
                <a:cs typeface="Calibri"/>
              </a:rPr>
              <a:t>ostium</a:t>
            </a:r>
            <a:endParaRPr sz="2600">
              <a:latin typeface="Calibri"/>
              <a:cs typeface="Calibri"/>
            </a:endParaRPr>
          </a:p>
          <a:p>
            <a:pPr marL="12700" marR="5080" indent="9525">
              <a:lnSpc>
                <a:spcPct val="97400"/>
              </a:lnSpc>
              <a:spcBef>
                <a:spcPts val="910"/>
              </a:spcBef>
            </a:pPr>
            <a:r>
              <a:rPr sz="2650" spc="-25" dirty="0">
                <a:latin typeface="Calibri"/>
                <a:cs typeface="Calibri"/>
              </a:rPr>
              <a:t>Backwards</a:t>
            </a:r>
            <a:r>
              <a:rPr sz="2650" spc="-65" dirty="0">
                <a:latin typeface="Calibri"/>
                <a:cs typeface="Calibri"/>
              </a:rPr>
              <a:t> </a:t>
            </a:r>
            <a:r>
              <a:rPr sz="2650" dirty="0">
                <a:latin typeface="Calibri"/>
                <a:cs typeface="Calibri"/>
              </a:rPr>
              <a:t>to</a:t>
            </a:r>
            <a:r>
              <a:rPr sz="2650" spc="-100" dirty="0">
                <a:latin typeface="Calibri"/>
                <a:cs typeface="Calibri"/>
              </a:rPr>
              <a:t> </a:t>
            </a:r>
            <a:r>
              <a:rPr sz="2650" spc="-40" dirty="0">
                <a:latin typeface="Calibri"/>
                <a:cs typeface="Calibri"/>
              </a:rPr>
              <a:t>choana,</a:t>
            </a:r>
            <a:r>
              <a:rPr sz="2650" spc="-110" dirty="0">
                <a:latin typeface="Calibri"/>
                <a:cs typeface="Calibri"/>
              </a:rPr>
              <a:t> </a:t>
            </a:r>
            <a:r>
              <a:rPr sz="2650" spc="-25" dirty="0">
                <a:latin typeface="Calibri"/>
                <a:cs typeface="Calibri"/>
              </a:rPr>
              <a:t>may </a:t>
            </a:r>
            <a:r>
              <a:rPr sz="2650" dirty="0">
                <a:latin typeface="Calibri"/>
                <a:cs typeface="Calibri"/>
              </a:rPr>
              <a:t>hang</a:t>
            </a:r>
            <a:r>
              <a:rPr sz="2650" spc="-14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down</a:t>
            </a:r>
            <a:r>
              <a:rPr sz="2650" spc="-204" dirty="0">
                <a:latin typeface="Calibri"/>
                <a:cs typeface="Calibri"/>
              </a:rPr>
              <a:t> </a:t>
            </a:r>
            <a:r>
              <a:rPr sz="2650" dirty="0">
                <a:latin typeface="Calibri"/>
                <a:cs typeface="Calibri"/>
              </a:rPr>
              <a:t>behind</a:t>
            </a:r>
            <a:r>
              <a:rPr sz="2650" spc="-30" dirty="0">
                <a:latin typeface="Calibri"/>
                <a:cs typeface="Calibri"/>
              </a:rPr>
              <a:t> </a:t>
            </a:r>
            <a:r>
              <a:rPr sz="2650" spc="-20" dirty="0">
                <a:latin typeface="Calibri"/>
                <a:cs typeface="Calibri"/>
              </a:rPr>
              <a:t>soft </a:t>
            </a:r>
            <a:r>
              <a:rPr sz="2550" spc="-10" dirty="0">
                <a:latin typeface="Calibri"/>
                <a:cs typeface="Calibri"/>
              </a:rPr>
              <a:t>palate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70056" y="6302375"/>
            <a:ext cx="3029585" cy="82041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3085"/>
              </a:lnSpc>
              <a:spcBef>
                <a:spcPts val="125"/>
              </a:spcBef>
            </a:pPr>
            <a:r>
              <a:rPr sz="2600" spc="-30" dirty="0">
                <a:latin typeface="Calibri"/>
                <a:cs typeface="Calibri"/>
              </a:rPr>
              <a:t>Trilobed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(antral,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nasal,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ts val="3145"/>
              </a:lnSpc>
            </a:pPr>
            <a:r>
              <a:rPr sz="2650" spc="-35" dirty="0">
                <a:latin typeface="Calibri"/>
                <a:cs typeface="Calibri"/>
              </a:rPr>
              <a:t>choanal</a:t>
            </a:r>
            <a:r>
              <a:rPr sz="2650" spc="-8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part)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70737" y="7451549"/>
            <a:ext cx="3113405" cy="8121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>
              <a:lnSpc>
                <a:spcPct val="101299"/>
              </a:lnSpc>
              <a:spcBef>
                <a:spcPts val="85"/>
              </a:spcBef>
            </a:pPr>
            <a:r>
              <a:rPr sz="2550" dirty="0">
                <a:latin typeface="Calibri"/>
                <a:cs typeface="Calibri"/>
              </a:rPr>
              <a:t>Uncommon</a:t>
            </a:r>
            <a:r>
              <a:rPr sz="2550" spc="65" dirty="0">
                <a:latin typeface="Calibri"/>
                <a:cs typeface="Calibri"/>
              </a:rPr>
              <a:t> </a:t>
            </a:r>
            <a:r>
              <a:rPr sz="2550" dirty="0">
                <a:latin typeface="Calibri"/>
                <a:cs typeface="Calibri"/>
              </a:rPr>
              <a:t>if</a:t>
            </a:r>
            <a:r>
              <a:rPr sz="2550" spc="10" dirty="0">
                <a:latin typeface="Calibri"/>
                <a:cs typeface="Calibri"/>
              </a:rPr>
              <a:t> </a:t>
            </a:r>
            <a:r>
              <a:rPr sz="2550" spc="-10" dirty="0">
                <a:latin typeface="Calibri"/>
                <a:cs typeface="Calibri"/>
              </a:rPr>
              <a:t>removed completely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60757" y="8582201"/>
            <a:ext cx="3409315" cy="824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20"/>
              </a:spcBef>
            </a:pPr>
            <a:r>
              <a:rPr sz="2650" spc="-50" dirty="0">
                <a:latin typeface="Calibri"/>
                <a:cs typeface="Calibri"/>
              </a:rPr>
              <a:t>Polypectomy,</a:t>
            </a:r>
            <a:r>
              <a:rPr sz="2650" spc="-35" dirty="0">
                <a:latin typeface="Calibri"/>
                <a:cs typeface="Calibri"/>
              </a:rPr>
              <a:t> </a:t>
            </a:r>
            <a:r>
              <a:rPr sz="2650" spc="-25" dirty="0">
                <a:latin typeface="Calibri"/>
                <a:cs typeface="Calibri"/>
              </a:rPr>
              <a:t>endoscopic</a:t>
            </a:r>
            <a:endParaRPr sz="2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550" spc="-10" dirty="0">
                <a:latin typeface="Calibri"/>
                <a:cs typeface="Calibri"/>
              </a:rPr>
              <a:t>removal</a:t>
            </a:r>
            <a:endParaRPr sz="2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2425700"/>
            <a:ext cx="7924800" cy="1244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388</Words>
  <Application>Microsoft Office PowerPoint</Application>
  <PresentationFormat>Custom</PresentationFormat>
  <Paragraphs>196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 MT</vt:lpstr>
      <vt:lpstr>Bernard MT Condensed</vt:lpstr>
      <vt:lpstr>Bodoni MT Black</vt:lpstr>
      <vt:lpstr>Calibri</vt:lpstr>
      <vt:lpstr>Office Theme</vt:lpstr>
      <vt:lpstr>NASAL POYPS</vt:lpstr>
      <vt:lpstr>sinus mucosa</vt:lpstr>
      <vt:lpstr>TYPES</vt:lpstr>
      <vt:lpstr>BILATERAL ETHMOIDAL POLYP</vt:lpstr>
      <vt:lpstr>ETI LOGY</vt:lpstr>
      <vt:lpstr>ETI LOGY</vt:lpstr>
      <vt:lpstr>PATH ESI</vt:lpstr>
      <vt:lpstr>PATH LOGY</vt:lpstr>
      <vt:lpstr>ITE I I</vt:lpstr>
      <vt:lpstr>SYMPTOMS</vt:lpstr>
      <vt:lpstr>SIGNS</vt:lpstr>
      <vt:lpstr>IAG OSI</vt:lpstr>
      <vt:lpstr>TREATM NT</vt:lpstr>
      <vt:lpstr>TREATM NT</vt:lpstr>
      <vt:lpstr>ANTROCHOANAL POLYP</vt:lpstr>
      <vt:lpstr>SITE OF ORIGIN</vt:lpstr>
      <vt:lpstr>ETI LOGY</vt:lpstr>
      <vt:lpstr>SYMPTOMS</vt:lpstr>
      <vt:lpstr>ON EXAMINATION</vt:lpstr>
      <vt:lpstr>ON EXAMINATION</vt:lpstr>
      <vt:lpstr>INVESTIGATIONS</vt:lpstr>
      <vt:lpstr>DIFFERENTIAL DIAGNOSIS</vt:lpstr>
      <vt:lpstr>TREATM NT</vt:lpstr>
      <vt:lpstr>PowerPoint Presentation</vt:lpstr>
      <vt:lpstr>Common in adults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NASAL POYPS</dc:title>
  <cp:lastModifiedBy>SONY</cp:lastModifiedBy>
  <cp:revision>16</cp:revision>
  <dcterms:created xsi:type="dcterms:W3CDTF">2024-06-03T03:41:12Z</dcterms:created>
  <dcterms:modified xsi:type="dcterms:W3CDTF">2024-06-04T15:35:55Z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2021-10-25T00:00:00Z</vt:filetime>
  </property>
  <property fmtid="{D5CDD505-2E9C-101B-9397-08002B2CF9AE}" pid="3" name="Producer">
    <vt:lpwstr>jsPDF 0.0.0</vt:lpwstr>
  </property>
  <property fmtid="{D5CDD505-2E9C-101B-9397-08002B2CF9AE}" pid="4" name="LastSaved">
    <vt:filetime>2021-10-25T00:00:00Z</vt:filetime>
  </property>
</Properties>
</file>