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310" r:id="rId7"/>
    <p:sldId id="261" r:id="rId8"/>
    <p:sldId id="262" r:id="rId9"/>
    <p:sldId id="263" r:id="rId10"/>
    <p:sldId id="265" r:id="rId11"/>
    <p:sldId id="264" r:id="rId12"/>
    <p:sldId id="266" r:id="rId13"/>
    <p:sldId id="270" r:id="rId14"/>
    <p:sldId id="271" r:id="rId15"/>
    <p:sldId id="267" r:id="rId16"/>
    <p:sldId id="269" r:id="rId17"/>
    <p:sldId id="268" r:id="rId18"/>
    <p:sldId id="278" r:id="rId19"/>
    <p:sldId id="272" r:id="rId20"/>
    <p:sldId id="273" r:id="rId21"/>
    <p:sldId id="274" r:id="rId22"/>
    <p:sldId id="275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D4BD5-9996-4CCC-AA84-FAA4D2A99123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104F4-0F3F-43E9-8DBD-EA5270545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8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104F4-0F3F-43E9-8DBD-EA5270545EB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0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FACIAL NERVE PLASY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Dr.Satguru</a:t>
            </a:r>
            <a:r>
              <a:rPr lang="en-US" dirty="0" smtClean="0"/>
              <a:t> Saran Singh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smtClean="0"/>
              <a:t>Department of 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Pons to parotid </a:t>
            </a:r>
          </a:p>
          <a:p>
            <a:r>
              <a:rPr lang="en-US" dirty="0" smtClean="0"/>
              <a:t>Mixed nerve – sensory root (nerve of </a:t>
            </a:r>
            <a:r>
              <a:rPr lang="en-US" dirty="0" err="1" smtClean="0"/>
              <a:t>wrisberg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                       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visceral </a:t>
            </a:r>
            <a:r>
              <a:rPr lang="en-US" dirty="0" err="1" smtClean="0"/>
              <a:t>efferents</a:t>
            </a:r>
            <a:r>
              <a:rPr lang="en-US" dirty="0" smtClean="0"/>
              <a:t>-motor root </a:t>
            </a:r>
          </a:p>
          <a:p>
            <a:r>
              <a:rPr lang="en-US" dirty="0" smtClean="0"/>
              <a:t>General visceral efferent – </a:t>
            </a:r>
            <a:r>
              <a:rPr lang="en-US" dirty="0" err="1" smtClean="0"/>
              <a:t>secretomotor</a:t>
            </a:r>
            <a:r>
              <a:rPr lang="en-US" dirty="0" smtClean="0"/>
              <a:t> </a:t>
            </a:r>
            <a:r>
              <a:rPr lang="en-US" dirty="0" err="1" smtClean="0"/>
              <a:t>fibres</a:t>
            </a:r>
            <a:r>
              <a:rPr lang="en-US" dirty="0" smtClean="0"/>
              <a:t> to </a:t>
            </a:r>
            <a:r>
              <a:rPr lang="en-US" dirty="0" err="1" smtClean="0"/>
              <a:t>lacrimal</a:t>
            </a:r>
            <a:r>
              <a:rPr lang="en-US" dirty="0" smtClean="0"/>
              <a:t> ,</a:t>
            </a:r>
            <a:r>
              <a:rPr lang="en-US" dirty="0" err="1" smtClean="0"/>
              <a:t>submandiblar</a:t>
            </a:r>
            <a:r>
              <a:rPr lang="en-US" dirty="0" smtClean="0"/>
              <a:t> ,sublingual glands &amp; small </a:t>
            </a:r>
            <a:r>
              <a:rPr lang="en-US" dirty="0" err="1" smtClean="0"/>
              <a:t>secretory</a:t>
            </a:r>
            <a:r>
              <a:rPr lang="en-US" dirty="0" smtClean="0"/>
              <a:t> glands in nasal mucosa &amp; palate</a:t>
            </a:r>
          </a:p>
          <a:p>
            <a:r>
              <a:rPr lang="en-US" dirty="0" smtClean="0"/>
              <a:t>Special visceral afferent – taste from ant 2/3 rd tongue via </a:t>
            </a:r>
            <a:r>
              <a:rPr lang="en-US" dirty="0" err="1" smtClean="0"/>
              <a:t>chorda</a:t>
            </a:r>
            <a:r>
              <a:rPr lang="en-US" dirty="0" smtClean="0"/>
              <a:t> tympani  ,soft &amp; hard palate via greater superficial </a:t>
            </a:r>
            <a:r>
              <a:rPr lang="en-US" dirty="0" err="1" smtClean="0"/>
              <a:t>petrosal</a:t>
            </a:r>
            <a:r>
              <a:rPr lang="en-US" dirty="0" smtClean="0"/>
              <a:t> nerve </a:t>
            </a:r>
          </a:p>
          <a:p>
            <a:r>
              <a:rPr lang="en-US" dirty="0" smtClean="0"/>
              <a:t>General somatic </a:t>
            </a:r>
            <a:r>
              <a:rPr lang="en-US" dirty="0"/>
              <a:t>a</a:t>
            </a:r>
            <a:r>
              <a:rPr lang="en-US" dirty="0" smtClean="0"/>
              <a:t>fferents </a:t>
            </a:r>
            <a:r>
              <a:rPr lang="en-US" dirty="0" smtClean="0"/>
              <a:t>–general sensation from </a:t>
            </a:r>
            <a:r>
              <a:rPr lang="en-US" dirty="0" err="1" smtClean="0"/>
              <a:t>concha,postero</a:t>
            </a:r>
            <a:r>
              <a:rPr lang="en-US" dirty="0" smtClean="0"/>
              <a:t>-sup part of external canal &amp;  tympanic </a:t>
            </a:r>
            <a:r>
              <a:rPr lang="en-US" dirty="0" err="1" smtClean="0"/>
              <a:t>memb</a:t>
            </a:r>
            <a:r>
              <a:rPr lang="en-US" dirty="0" smtClean="0"/>
              <a:t>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Motor </a:t>
            </a:r>
            <a:r>
              <a:rPr lang="en-US" dirty="0" err="1" smtClean="0"/>
              <a:t>ncleus</a:t>
            </a:r>
            <a:r>
              <a:rPr lang="en-US" dirty="0" smtClean="0"/>
              <a:t> – </a:t>
            </a:r>
            <a:r>
              <a:rPr lang="en-US" dirty="0" err="1" smtClean="0"/>
              <a:t>pons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4977c61d700fe70478d29cd2dae1184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457200"/>
            <a:ext cx="8534400" cy="62484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t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457200"/>
            <a:ext cx="7772400" cy="61722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he-facial-nucle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304800"/>
            <a:ext cx="8534400" cy="6096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84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44982"/>
            <a:ext cx="7239000" cy="35761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facial-nerve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457200"/>
            <a:ext cx="7848599" cy="6172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Intracranial </a:t>
            </a:r>
          </a:p>
          <a:p>
            <a:r>
              <a:rPr lang="en-US" dirty="0" err="1" smtClean="0"/>
              <a:t>Intratemporal</a:t>
            </a:r>
            <a:endParaRPr lang="en-US" dirty="0" smtClean="0"/>
          </a:p>
          <a:p>
            <a:r>
              <a:rPr lang="en-US" dirty="0" err="1" smtClean="0"/>
              <a:t>Extracranial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INTRACRANIAL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Intracranial part –From </a:t>
            </a:r>
            <a:r>
              <a:rPr lang="en-US" dirty="0" err="1" smtClean="0"/>
              <a:t>pons</a:t>
            </a:r>
            <a:r>
              <a:rPr lang="en-US" dirty="0" smtClean="0"/>
              <a:t> to Internal </a:t>
            </a:r>
            <a:r>
              <a:rPr lang="en-US" dirty="0" err="1" smtClean="0"/>
              <a:t>Acostic</a:t>
            </a:r>
            <a:r>
              <a:rPr lang="en-US" dirty="0" smtClean="0"/>
              <a:t> </a:t>
            </a:r>
            <a:r>
              <a:rPr lang="en-US" dirty="0" err="1" smtClean="0"/>
              <a:t>meatus</a:t>
            </a:r>
            <a:endParaRPr lang="en-US" dirty="0" smtClean="0"/>
          </a:p>
          <a:p>
            <a:r>
              <a:rPr lang="en-US" dirty="0" smtClean="0"/>
              <a:t>15-17 mm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Intratemporal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Frm</a:t>
            </a:r>
            <a:r>
              <a:rPr lang="en-US" dirty="0" smtClean="0"/>
              <a:t> IAM  to </a:t>
            </a:r>
            <a:r>
              <a:rPr lang="en-US" dirty="0" err="1" smtClean="0"/>
              <a:t>stylomastoid</a:t>
            </a:r>
            <a:r>
              <a:rPr lang="en-US" dirty="0" smtClean="0"/>
              <a:t> foramen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Meatal</a:t>
            </a:r>
            <a:r>
              <a:rPr lang="en-US" dirty="0" smtClean="0"/>
              <a:t> segment – 8-10 mm ,within IAM </a:t>
            </a:r>
          </a:p>
          <a:p>
            <a:r>
              <a:rPr lang="en-US" dirty="0" smtClean="0"/>
              <a:t>Labyrinthine segment 4 mm – </a:t>
            </a:r>
            <a:r>
              <a:rPr lang="en-US" dirty="0" err="1" smtClean="0"/>
              <a:t>fundus</a:t>
            </a:r>
            <a:r>
              <a:rPr lang="en-US" dirty="0" smtClean="0"/>
              <a:t> of </a:t>
            </a:r>
            <a:r>
              <a:rPr lang="en-US" dirty="0" err="1" smtClean="0"/>
              <a:t>meatus</a:t>
            </a:r>
            <a:r>
              <a:rPr lang="en-US" dirty="0" smtClean="0"/>
              <a:t> to </a:t>
            </a:r>
            <a:r>
              <a:rPr lang="en-US" dirty="0" err="1" smtClean="0"/>
              <a:t>geniclate</a:t>
            </a:r>
            <a:r>
              <a:rPr lang="en-US" dirty="0" smtClean="0"/>
              <a:t> ganglion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   shortest segment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   Narrowest – 0.61- 0.68 mm</a:t>
            </a:r>
          </a:p>
          <a:p>
            <a:r>
              <a:rPr lang="en-US" dirty="0" smtClean="0"/>
              <a:t>  Tympanic segment 11mm –</a:t>
            </a:r>
            <a:r>
              <a:rPr lang="en-US" dirty="0" err="1" smtClean="0"/>
              <a:t>frm</a:t>
            </a:r>
            <a:r>
              <a:rPr lang="en-US" dirty="0" smtClean="0"/>
              <a:t> GG to just above pyramidal eminence</a:t>
            </a:r>
          </a:p>
          <a:p>
            <a:r>
              <a:rPr lang="en-US" dirty="0" smtClean="0"/>
              <a:t>   Mastoid / vertical segment – 13 mm 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dirty="0" err="1" smtClean="0"/>
              <a:t>Frm</a:t>
            </a:r>
            <a:r>
              <a:rPr lang="en-US" dirty="0" smtClean="0"/>
              <a:t> pyramid to </a:t>
            </a:r>
            <a:r>
              <a:rPr lang="en-US" dirty="0" err="1" smtClean="0"/>
              <a:t>Stylomastoid</a:t>
            </a:r>
            <a:r>
              <a:rPr lang="en-US" dirty="0" smtClean="0"/>
              <a:t> foramen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 - 2023-02-02T093021.47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609600"/>
            <a:ext cx="8382000" cy="5867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ourse+of+facial+nerv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Extracranial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Frm</a:t>
            </a:r>
            <a:r>
              <a:rPr lang="en-US" dirty="0" smtClean="0"/>
              <a:t> </a:t>
            </a:r>
            <a:r>
              <a:rPr lang="en-US" dirty="0" err="1" smtClean="0"/>
              <a:t>stylomastoid</a:t>
            </a:r>
            <a:r>
              <a:rPr lang="en-US" dirty="0" smtClean="0"/>
              <a:t> foramen to peripheral branches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s (36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219200"/>
            <a:ext cx="7696200" cy="54101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ranches-of-the-Facial-Nerve-Muscles-of-Facial-Expression-copyrigh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609600"/>
            <a:ext cx="8153399" cy="5867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-Shot-2020-09-11-at-2.07.49-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0"/>
            <a:ext cx="85344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Greater superficial </a:t>
            </a:r>
            <a:r>
              <a:rPr lang="en-US" dirty="0" err="1" smtClean="0"/>
              <a:t>petrosal</a:t>
            </a:r>
            <a:r>
              <a:rPr lang="en-US" dirty="0" smtClean="0"/>
              <a:t> nerve –</a:t>
            </a:r>
            <a:r>
              <a:rPr lang="en-US" dirty="0" err="1" smtClean="0"/>
              <a:t>frm</a:t>
            </a:r>
            <a:r>
              <a:rPr lang="en-US" dirty="0" smtClean="0"/>
              <a:t> GG &amp; carries </a:t>
            </a:r>
            <a:r>
              <a:rPr lang="en-US" dirty="0" err="1" smtClean="0"/>
              <a:t>secretomotor</a:t>
            </a:r>
            <a:r>
              <a:rPr lang="en-US" dirty="0" smtClean="0"/>
              <a:t> </a:t>
            </a:r>
            <a:r>
              <a:rPr lang="en-US" dirty="0" err="1" smtClean="0"/>
              <a:t>fibres</a:t>
            </a:r>
            <a:r>
              <a:rPr lang="en-US" dirty="0" smtClean="0"/>
              <a:t> to </a:t>
            </a:r>
            <a:r>
              <a:rPr lang="en-US" dirty="0" err="1" smtClean="0"/>
              <a:t>lacrimal</a:t>
            </a:r>
            <a:r>
              <a:rPr lang="en-US" dirty="0" smtClean="0"/>
              <a:t> gland &amp; glands of nasal mucosa and palate </a:t>
            </a:r>
          </a:p>
          <a:p>
            <a:r>
              <a:rPr lang="en-US" dirty="0" smtClean="0"/>
              <a:t>Nerve to </a:t>
            </a:r>
            <a:r>
              <a:rPr lang="en-US" dirty="0" err="1" smtClean="0"/>
              <a:t>stapedius</a:t>
            </a:r>
            <a:r>
              <a:rPr lang="en-US" dirty="0" smtClean="0"/>
              <a:t> – Arises at level of 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 err="1" smtClean="0"/>
              <a:t>genu</a:t>
            </a:r>
            <a:r>
              <a:rPr lang="en-US" dirty="0" smtClean="0"/>
              <a:t> &amp; supplies </a:t>
            </a:r>
            <a:r>
              <a:rPr lang="en-US" dirty="0" err="1" smtClean="0"/>
              <a:t>stapedius</a:t>
            </a:r>
            <a:r>
              <a:rPr lang="en-US" dirty="0" smtClean="0"/>
              <a:t> muscle </a:t>
            </a:r>
          </a:p>
          <a:p>
            <a:r>
              <a:rPr lang="en-US" dirty="0" err="1" smtClean="0"/>
              <a:t>Chorda</a:t>
            </a:r>
            <a:r>
              <a:rPr lang="en-US" dirty="0" smtClean="0"/>
              <a:t> tympani – middle of vertical segment , passes btw </a:t>
            </a:r>
            <a:r>
              <a:rPr lang="en-US" dirty="0" err="1" smtClean="0"/>
              <a:t>incus</a:t>
            </a:r>
            <a:r>
              <a:rPr lang="en-US" dirty="0" smtClean="0"/>
              <a:t> &amp; neck of </a:t>
            </a:r>
            <a:r>
              <a:rPr lang="en-US" dirty="0" err="1" smtClean="0"/>
              <a:t>malleus</a:t>
            </a:r>
            <a:r>
              <a:rPr lang="en-US" dirty="0" smtClean="0"/>
              <a:t> &amp; leaves thru </a:t>
            </a:r>
            <a:r>
              <a:rPr lang="en-US" dirty="0" err="1" smtClean="0"/>
              <a:t>petrotympanic</a:t>
            </a:r>
            <a:r>
              <a:rPr lang="en-US" dirty="0" smtClean="0"/>
              <a:t> fissure.</a:t>
            </a:r>
          </a:p>
          <a:p>
            <a:pPr>
              <a:buNone/>
            </a:pPr>
            <a:r>
              <a:rPr lang="en-US" dirty="0" smtClean="0"/>
              <a:t>   it carries </a:t>
            </a:r>
            <a:r>
              <a:rPr lang="en-US" dirty="0" err="1" smtClean="0"/>
              <a:t>secretomotor</a:t>
            </a:r>
            <a:r>
              <a:rPr lang="en-US" dirty="0" smtClean="0"/>
              <a:t>  </a:t>
            </a:r>
            <a:r>
              <a:rPr lang="en-US" dirty="0" err="1" smtClean="0"/>
              <a:t>fibres</a:t>
            </a:r>
            <a:r>
              <a:rPr lang="en-US" dirty="0" smtClean="0"/>
              <a:t> to </a:t>
            </a:r>
            <a:r>
              <a:rPr lang="en-US" dirty="0" err="1" smtClean="0"/>
              <a:t>submandibular</a:t>
            </a:r>
            <a:r>
              <a:rPr lang="en-US" dirty="0" smtClean="0"/>
              <a:t> ,sublingual glands ,brings taste from ant 2/3rds of </a:t>
            </a:r>
            <a:r>
              <a:rPr lang="en-US" dirty="0" err="1" smtClean="0"/>
              <a:t>tonge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Muscular branches – </a:t>
            </a:r>
            <a:r>
              <a:rPr lang="en-US" dirty="0" err="1" smtClean="0"/>
              <a:t>stylohyoid</a:t>
            </a:r>
            <a:r>
              <a:rPr lang="en-US" dirty="0" smtClean="0"/>
              <a:t> &amp; post belly of </a:t>
            </a:r>
            <a:r>
              <a:rPr lang="en-US" dirty="0" err="1" smtClean="0"/>
              <a:t>digastric</a:t>
            </a:r>
            <a:endParaRPr lang="en-US" dirty="0" smtClean="0"/>
          </a:p>
          <a:p>
            <a:r>
              <a:rPr lang="en-US" dirty="0" smtClean="0"/>
              <a:t>Peripheral branches </a:t>
            </a:r>
          </a:p>
          <a:p>
            <a:pPr>
              <a:buNone/>
            </a:pPr>
            <a:r>
              <a:rPr lang="en-US" dirty="0" smtClean="0"/>
              <a:t>Upper- </a:t>
            </a:r>
            <a:r>
              <a:rPr lang="en-US" dirty="0" err="1" smtClean="0"/>
              <a:t>temperofacial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Lower-</a:t>
            </a:r>
            <a:r>
              <a:rPr lang="en-US" dirty="0" err="1" smtClean="0"/>
              <a:t>cervicofacial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Temporal </a:t>
            </a:r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Zygomatic</a:t>
            </a:r>
            <a:r>
              <a:rPr lang="en-US" smtClean="0"/>
              <a:t>                </a:t>
            </a:r>
            <a:r>
              <a:rPr lang="en-US" smtClean="0"/>
              <a:t> 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Buccal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Marginal </a:t>
            </a:r>
            <a:r>
              <a:rPr lang="en-US" dirty="0" err="1" smtClean="0"/>
              <a:t>mandiblar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cervical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SUPPLY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5007936"/>
          </a:xfrm>
        </p:spPr>
        <p:txBody>
          <a:bodyPr/>
          <a:lstStyle/>
          <a:p>
            <a:r>
              <a:rPr lang="en-US" dirty="0" err="1" smtClean="0"/>
              <a:t>Anteroinf</a:t>
            </a:r>
            <a:r>
              <a:rPr lang="en-US" dirty="0" smtClean="0"/>
              <a:t> </a:t>
            </a:r>
            <a:r>
              <a:rPr lang="en-US" dirty="0" err="1" smtClean="0"/>
              <a:t>cerebellar</a:t>
            </a:r>
            <a:r>
              <a:rPr lang="en-US" dirty="0" smtClean="0"/>
              <a:t> artery  - CP angle</a:t>
            </a:r>
          </a:p>
          <a:p>
            <a:r>
              <a:rPr lang="en-US" dirty="0" smtClean="0"/>
              <a:t>Labyrinthine artery –IAC</a:t>
            </a:r>
          </a:p>
          <a:p>
            <a:r>
              <a:rPr lang="en-US" dirty="0" smtClean="0"/>
              <a:t>Superficial </a:t>
            </a:r>
            <a:r>
              <a:rPr lang="en-US" dirty="0" err="1" smtClean="0"/>
              <a:t>petrosal</a:t>
            </a:r>
            <a:r>
              <a:rPr lang="en-US" dirty="0" smtClean="0"/>
              <a:t> artery –GG </a:t>
            </a:r>
          </a:p>
          <a:p>
            <a:r>
              <a:rPr lang="en-US" dirty="0" err="1" smtClean="0"/>
              <a:t>Stylomastoid</a:t>
            </a:r>
            <a:r>
              <a:rPr lang="en-US" dirty="0" smtClean="0"/>
              <a:t> artery – mastoid &amp; tympanic segment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download - 2023-02-02T100428.18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04800"/>
            <a:ext cx="8153400" cy="632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 - 2023-02-02T101508.67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04800"/>
            <a:ext cx="8610600" cy="62484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Cartilaginous pointer – nerve lies 1 cm deep &amp; slightly anterior &amp; </a:t>
            </a:r>
            <a:r>
              <a:rPr lang="en-US" dirty="0" err="1" smtClean="0"/>
              <a:t>inf</a:t>
            </a:r>
            <a:r>
              <a:rPr lang="en-US" dirty="0" smtClean="0"/>
              <a:t> to pointer.</a:t>
            </a:r>
          </a:p>
          <a:p>
            <a:endParaRPr lang="en-US" dirty="0" smtClean="0"/>
          </a:p>
          <a:p>
            <a:r>
              <a:rPr lang="en-US" dirty="0" err="1" smtClean="0"/>
              <a:t>Tympanomastoid</a:t>
            </a:r>
            <a:r>
              <a:rPr lang="en-US" dirty="0" smtClean="0"/>
              <a:t> suture – Nerve lies 6-8 mm deep to suture.</a:t>
            </a:r>
          </a:p>
          <a:p>
            <a:r>
              <a:rPr lang="en-US" dirty="0" err="1" smtClean="0"/>
              <a:t>Styloid</a:t>
            </a:r>
            <a:r>
              <a:rPr lang="en-US" dirty="0" smtClean="0"/>
              <a:t> process – nerve crosses lateral to </a:t>
            </a:r>
            <a:r>
              <a:rPr lang="en-US" dirty="0" err="1" smtClean="0"/>
              <a:t>styloid</a:t>
            </a:r>
            <a:r>
              <a:rPr lang="en-US" dirty="0" smtClean="0"/>
              <a:t> process.</a:t>
            </a:r>
          </a:p>
          <a:p>
            <a:r>
              <a:rPr lang="en-US" dirty="0" smtClean="0"/>
              <a:t>Posterior belly of </a:t>
            </a:r>
            <a:r>
              <a:rPr lang="en-US" dirty="0" err="1" smtClean="0"/>
              <a:t>digastric</a:t>
            </a:r>
            <a:r>
              <a:rPr lang="en-US" dirty="0" smtClean="0"/>
              <a:t> – nerve lies between it &amp; </a:t>
            </a:r>
            <a:r>
              <a:rPr lang="en-US" dirty="0" err="1" smtClean="0"/>
              <a:t>styloid</a:t>
            </a:r>
            <a:r>
              <a:rPr lang="en-US" dirty="0" smtClean="0"/>
              <a:t> process.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VARIATION+AND+ANOMALIES+OF+FACIAL+NERV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304800"/>
            <a:ext cx="8382000" cy="60198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 - 2023-02-02T105804.46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609600"/>
            <a:ext cx="8305800" cy="57150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 (12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609600"/>
            <a:ext cx="7778750" cy="594360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s (3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0"/>
            <a:ext cx="8458200" cy="67056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Electrodiagnostic</a:t>
            </a:r>
            <a:r>
              <a:rPr lang="en-US" dirty="0" smtClean="0"/>
              <a:t> tests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v"/>
            </a:pPr>
            <a:r>
              <a:rPr lang="en-US" dirty="0" smtClean="0"/>
              <a:t>Minimal nerve </a:t>
            </a:r>
            <a:r>
              <a:rPr lang="en-US" dirty="0" err="1" smtClean="0"/>
              <a:t>excitabilty</a:t>
            </a:r>
            <a:r>
              <a:rPr lang="en-US" dirty="0" smtClean="0"/>
              <a:t> tests – diff btw 2 sides exceeds 3.5 amp ,test + for degeneration</a:t>
            </a:r>
          </a:p>
          <a:p>
            <a:pPr lvl="1">
              <a:buNone/>
            </a:pPr>
            <a:r>
              <a:rPr lang="en-US" dirty="0" smtClean="0"/>
              <a:t>       48- 72 hr .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Maximal stimulation test – equal , decreased ,absent</a:t>
            </a:r>
          </a:p>
          <a:p>
            <a:pPr lvl="1">
              <a:buNone/>
            </a:pPr>
            <a:r>
              <a:rPr lang="en-US" dirty="0" smtClean="0"/>
              <a:t>Decreased /absent – degeneration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err="1" smtClean="0"/>
              <a:t>Electroneuronography</a:t>
            </a:r>
            <a:r>
              <a:rPr lang="en-US" dirty="0" smtClean="0"/>
              <a:t> –degeneration of 90% </a:t>
            </a:r>
            <a:r>
              <a:rPr lang="en-US" dirty="0" err="1" smtClean="0"/>
              <a:t>occuring</a:t>
            </a:r>
            <a:r>
              <a:rPr lang="en-US" dirty="0" smtClean="0"/>
              <a:t> in 1</a:t>
            </a:r>
            <a:r>
              <a:rPr lang="en-US" baseline="30000" dirty="0" smtClean="0"/>
              <a:t>st</a:t>
            </a:r>
            <a:r>
              <a:rPr lang="en-US" dirty="0" smtClean="0"/>
              <a:t> 14 days –poorer prognosis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Electromyography –motor activity of facial muscles.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   Fibrillation potentials –</a:t>
            </a:r>
            <a:r>
              <a:rPr lang="en-US" dirty="0" err="1" smtClean="0"/>
              <a:t>spont</a:t>
            </a:r>
            <a:r>
              <a:rPr lang="en-US" dirty="0" smtClean="0"/>
              <a:t> </a:t>
            </a:r>
            <a:r>
              <a:rPr lang="en-US" dirty="0" err="1" smtClean="0"/>
              <a:t>invol</a:t>
            </a:r>
            <a:r>
              <a:rPr lang="en-US" dirty="0" smtClean="0"/>
              <a:t> action potentials in a </a:t>
            </a:r>
            <a:r>
              <a:rPr lang="en-US" dirty="0" err="1" smtClean="0"/>
              <a:t>denervated</a:t>
            </a:r>
            <a:r>
              <a:rPr lang="en-US" dirty="0" smtClean="0"/>
              <a:t> muscle.(14-21 after </a:t>
            </a:r>
            <a:r>
              <a:rPr lang="en-US" dirty="0" err="1" smtClean="0"/>
              <a:t>denervation</a:t>
            </a:r>
            <a:r>
              <a:rPr lang="en-US" dirty="0" smtClean="0"/>
              <a:t> 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err="1" smtClean="0"/>
              <a:t>Polyphasic</a:t>
            </a:r>
            <a:r>
              <a:rPr lang="en-US" dirty="0" smtClean="0"/>
              <a:t> </a:t>
            </a:r>
            <a:r>
              <a:rPr lang="en-US" dirty="0" err="1" smtClean="0"/>
              <a:t>reinnervation</a:t>
            </a:r>
            <a:r>
              <a:rPr lang="en-US" dirty="0" smtClean="0"/>
              <a:t> -6-12 wks prior to clinical evidence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Central </a:t>
            </a:r>
          </a:p>
          <a:p>
            <a:pPr>
              <a:buNone/>
            </a:pPr>
            <a:r>
              <a:rPr lang="en-US" dirty="0" smtClean="0"/>
              <a:t>             brain abscess</a:t>
            </a:r>
          </a:p>
          <a:p>
            <a:pPr>
              <a:buNone/>
            </a:pPr>
            <a:r>
              <a:rPr lang="en-US" dirty="0" smtClean="0"/>
              <a:t>             </a:t>
            </a:r>
            <a:r>
              <a:rPr lang="en-US" dirty="0" err="1" smtClean="0"/>
              <a:t>pontine</a:t>
            </a:r>
            <a:r>
              <a:rPr lang="en-US" dirty="0" smtClean="0"/>
              <a:t> </a:t>
            </a:r>
            <a:r>
              <a:rPr lang="en-US" dirty="0" err="1" smtClean="0"/>
              <a:t>gliomas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polio</a:t>
            </a:r>
          </a:p>
          <a:p>
            <a:pPr>
              <a:buNone/>
            </a:pPr>
            <a:r>
              <a:rPr lang="en-US" dirty="0" smtClean="0"/>
              <a:t>             multiple sclerosis</a:t>
            </a:r>
          </a:p>
          <a:p>
            <a:pPr>
              <a:buNone/>
            </a:pPr>
            <a:r>
              <a:rPr lang="en-US" dirty="0" smtClean="0"/>
              <a:t>Intracranial part (CP angle)</a:t>
            </a:r>
          </a:p>
          <a:p>
            <a:pPr>
              <a:buNone/>
            </a:pPr>
            <a:r>
              <a:rPr lang="en-US" dirty="0" smtClean="0"/>
              <a:t>              Acoustic </a:t>
            </a:r>
            <a:r>
              <a:rPr lang="en-US" dirty="0" err="1" smtClean="0"/>
              <a:t>neuroma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</a:t>
            </a:r>
            <a:r>
              <a:rPr lang="en-US" dirty="0" err="1" smtClean="0"/>
              <a:t>meningioma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cong </a:t>
            </a:r>
            <a:r>
              <a:rPr lang="en-US" dirty="0" err="1" smtClean="0"/>
              <a:t>cholesteastoma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metastatic carcinoma</a:t>
            </a:r>
          </a:p>
          <a:p>
            <a:pPr>
              <a:buNone/>
            </a:pPr>
            <a:r>
              <a:rPr lang="en-US" dirty="0" smtClean="0"/>
              <a:t>              meningitis    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Intratemporal</a:t>
            </a:r>
            <a:r>
              <a:rPr lang="en-US" dirty="0" smtClean="0"/>
              <a:t> part</a:t>
            </a:r>
          </a:p>
          <a:p>
            <a:pPr>
              <a:buNone/>
            </a:pPr>
            <a:r>
              <a:rPr lang="en-US" dirty="0" smtClean="0"/>
              <a:t>               idiopathic-bells palsy </a:t>
            </a:r>
          </a:p>
          <a:p>
            <a:pPr>
              <a:buNone/>
            </a:pPr>
            <a:r>
              <a:rPr lang="en-US" dirty="0" smtClean="0"/>
              <a:t>                                 - </a:t>
            </a:r>
            <a:r>
              <a:rPr lang="en-US" dirty="0" err="1" smtClean="0"/>
              <a:t>melkersson</a:t>
            </a:r>
            <a:r>
              <a:rPr lang="en-US" dirty="0" smtClean="0"/>
              <a:t> syndrome</a:t>
            </a:r>
          </a:p>
          <a:p>
            <a:pPr>
              <a:buNone/>
            </a:pPr>
            <a:r>
              <a:rPr lang="en-US" dirty="0" smtClean="0"/>
              <a:t>Infectious-</a:t>
            </a:r>
            <a:r>
              <a:rPr lang="en-US" dirty="0" err="1" smtClean="0"/>
              <a:t>asom,csom,herpes</a:t>
            </a:r>
            <a:r>
              <a:rPr lang="en-US" dirty="0" smtClean="0"/>
              <a:t> zoster </a:t>
            </a:r>
            <a:r>
              <a:rPr lang="en-US" dirty="0" err="1" smtClean="0"/>
              <a:t>otics,MOE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Trauma – surgical :</a:t>
            </a:r>
            <a:r>
              <a:rPr lang="en-US" dirty="0" err="1" smtClean="0"/>
              <a:t>mastoidectomy</a:t>
            </a:r>
            <a:r>
              <a:rPr lang="en-US" dirty="0" smtClean="0"/>
              <a:t> &amp; </a:t>
            </a:r>
            <a:r>
              <a:rPr lang="en-US" dirty="0" err="1" smtClean="0"/>
              <a:t>stapedectomy</a:t>
            </a: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                 Accidental: fractures of temporal bone </a:t>
            </a:r>
          </a:p>
          <a:p>
            <a:pPr>
              <a:buNone/>
            </a:pPr>
            <a:r>
              <a:rPr lang="en-US" dirty="0" err="1" smtClean="0"/>
              <a:t>Neoplasms</a:t>
            </a:r>
            <a:r>
              <a:rPr lang="en-US" dirty="0" smtClean="0"/>
              <a:t>- malignancies of ext &amp; middle </a:t>
            </a:r>
            <a:r>
              <a:rPr lang="en-US" dirty="0" err="1" smtClean="0"/>
              <a:t>ear,glomus</a:t>
            </a:r>
            <a:r>
              <a:rPr lang="en-US" dirty="0" smtClean="0"/>
              <a:t> </a:t>
            </a:r>
            <a:r>
              <a:rPr lang="en-US" dirty="0" err="1" smtClean="0"/>
              <a:t>tmr,facial</a:t>
            </a:r>
            <a:r>
              <a:rPr lang="en-US" dirty="0" smtClean="0"/>
              <a:t> nerve </a:t>
            </a:r>
            <a:r>
              <a:rPr lang="en-US" dirty="0" err="1" smtClean="0"/>
              <a:t>neuroma,mets</a:t>
            </a:r>
            <a:r>
              <a:rPr lang="en-US" dirty="0" smtClean="0"/>
              <a:t> to temporal bone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Extracranial</a:t>
            </a:r>
            <a:r>
              <a:rPr lang="en-US" dirty="0" smtClean="0"/>
              <a:t> –malignancy of </a:t>
            </a:r>
            <a:r>
              <a:rPr lang="en-US" dirty="0" err="1" smtClean="0"/>
              <a:t>parotid,surgery</a:t>
            </a:r>
            <a:r>
              <a:rPr lang="en-US" dirty="0" smtClean="0"/>
              <a:t> of parotid ,accidental injury in </a:t>
            </a:r>
            <a:r>
              <a:rPr lang="en-US" dirty="0" err="1" smtClean="0"/>
              <a:t>parotid,neonatal</a:t>
            </a:r>
            <a:r>
              <a:rPr lang="en-US" dirty="0" smtClean="0"/>
              <a:t> facial injury (obstetrical forceps )</a:t>
            </a:r>
          </a:p>
          <a:p>
            <a:r>
              <a:rPr lang="en-US" dirty="0" smtClean="0"/>
              <a:t>Systemic diseases –DM , </a:t>
            </a:r>
            <a:r>
              <a:rPr lang="en-US" dirty="0" err="1" smtClean="0"/>
              <a:t>hypothyroidis,uraemia,polyarteritis</a:t>
            </a:r>
            <a:r>
              <a:rPr lang="en-US" dirty="0" smtClean="0"/>
              <a:t> </a:t>
            </a:r>
            <a:r>
              <a:rPr lang="en-US" dirty="0" err="1" smtClean="0"/>
              <a:t>nodosa,wegeners</a:t>
            </a:r>
            <a:r>
              <a:rPr lang="en-US" dirty="0" smtClean="0"/>
              <a:t> </a:t>
            </a:r>
            <a:r>
              <a:rPr lang="en-US" dirty="0" err="1" smtClean="0"/>
              <a:t>granulomatosis</a:t>
            </a:r>
            <a:r>
              <a:rPr lang="en-US" dirty="0" smtClean="0"/>
              <a:t> ,</a:t>
            </a:r>
            <a:r>
              <a:rPr lang="en-US" dirty="0" err="1" smtClean="0"/>
              <a:t>sarcoidosis,leprosy,lekemia,demyelinating</a:t>
            </a:r>
            <a:r>
              <a:rPr lang="en-US" dirty="0" smtClean="0"/>
              <a:t> disease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BELLS PALSY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60-75% of facial paralysis </a:t>
            </a:r>
          </a:p>
          <a:p>
            <a:r>
              <a:rPr lang="en-US" dirty="0" smtClean="0"/>
              <a:t>Idiopathic , peripheral facial paralysis or paresis of acute onset.</a:t>
            </a:r>
          </a:p>
          <a:p>
            <a:r>
              <a:rPr lang="en-US" dirty="0" smtClean="0"/>
              <a:t>Equal sexes affected</a:t>
            </a:r>
          </a:p>
          <a:p>
            <a:r>
              <a:rPr lang="en-US" dirty="0" smtClean="0"/>
              <a:t>Any age </a:t>
            </a:r>
            <a:r>
              <a:rPr lang="en-US" dirty="0" err="1" smtClean="0"/>
              <a:t>grp</a:t>
            </a:r>
            <a:r>
              <a:rPr lang="en-US" dirty="0" smtClean="0"/>
              <a:t> maybe  affected </a:t>
            </a:r>
          </a:p>
          <a:p>
            <a:r>
              <a:rPr lang="en-US" dirty="0" err="1" smtClean="0"/>
              <a:t>Postive</a:t>
            </a:r>
            <a:r>
              <a:rPr lang="en-US" dirty="0" smtClean="0"/>
              <a:t> family history -6-8 %</a:t>
            </a:r>
          </a:p>
          <a:p>
            <a:r>
              <a:rPr lang="en-US" dirty="0" smtClean="0"/>
              <a:t>Risk is more in DM ,pregnant women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Viral infections – HSV ,HZ,EBV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Vascular ischemia –</a:t>
            </a:r>
            <a:r>
              <a:rPr lang="en-US" dirty="0" err="1" smtClean="0"/>
              <a:t>pri</a:t>
            </a:r>
            <a:r>
              <a:rPr lang="en-US" dirty="0" smtClean="0"/>
              <a:t> –</a:t>
            </a:r>
            <a:r>
              <a:rPr lang="en-US" dirty="0" err="1" smtClean="0"/>
              <a:t>cold,emotional</a:t>
            </a:r>
            <a:r>
              <a:rPr lang="en-US" dirty="0" smtClean="0"/>
              <a:t> stress</a:t>
            </a:r>
          </a:p>
          <a:p>
            <a:pPr>
              <a:buNone/>
            </a:pPr>
            <a:r>
              <a:rPr lang="en-US" dirty="0" smtClean="0"/>
              <a:t>                                    sec – result of </a:t>
            </a:r>
            <a:r>
              <a:rPr lang="en-US" dirty="0" err="1" smtClean="0"/>
              <a:t>pri</a:t>
            </a:r>
            <a:r>
              <a:rPr lang="en-US" dirty="0" smtClean="0"/>
              <a:t> </a:t>
            </a:r>
            <a:r>
              <a:rPr lang="en-US" dirty="0" err="1" smtClean="0"/>
              <a:t>ischaemia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Hereditary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Autoimmune disorder 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 - 2023-02-02T151445.64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28600"/>
            <a:ext cx="7467600" cy="64008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 - 2023-02-02T151732.04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066800"/>
            <a:ext cx="7239000" cy="54102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exclusion</a:t>
            </a:r>
          </a:p>
          <a:p>
            <a:r>
              <a:rPr lang="en-US" dirty="0" smtClean="0"/>
              <a:t>History</a:t>
            </a:r>
          </a:p>
          <a:p>
            <a:r>
              <a:rPr lang="en-US" dirty="0" err="1" smtClean="0"/>
              <a:t>Ent</a:t>
            </a:r>
            <a:r>
              <a:rPr lang="en-US" dirty="0" smtClean="0"/>
              <a:t> examination</a:t>
            </a:r>
          </a:p>
          <a:p>
            <a:r>
              <a:rPr lang="en-US" dirty="0" smtClean="0"/>
              <a:t>X ray studies</a:t>
            </a:r>
          </a:p>
          <a:p>
            <a:r>
              <a:rPr lang="en-US" dirty="0" smtClean="0"/>
              <a:t>Blood sugar</a:t>
            </a:r>
          </a:p>
          <a:p>
            <a:r>
              <a:rPr lang="en-US" dirty="0" smtClean="0"/>
              <a:t>Serology</a:t>
            </a:r>
          </a:p>
          <a:p>
            <a:r>
              <a:rPr lang="en-US" dirty="0" smtClean="0"/>
              <a:t>Nerve </a:t>
            </a:r>
            <a:r>
              <a:rPr lang="en-US" dirty="0" err="1" smtClean="0"/>
              <a:t>excitabilty</a:t>
            </a:r>
            <a:r>
              <a:rPr lang="en-US" dirty="0" smtClean="0"/>
              <a:t> tests</a:t>
            </a:r>
          </a:p>
          <a:p>
            <a:r>
              <a:rPr lang="en-US" dirty="0" err="1" smtClean="0"/>
              <a:t>Topodiagnostic</a:t>
            </a:r>
            <a:r>
              <a:rPr lang="en-US" dirty="0" smtClean="0"/>
              <a:t> tests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Reassurance</a:t>
            </a:r>
          </a:p>
          <a:p>
            <a:r>
              <a:rPr lang="en-US" dirty="0" smtClean="0"/>
              <a:t>Analgesics</a:t>
            </a:r>
          </a:p>
          <a:p>
            <a:r>
              <a:rPr lang="en-US" dirty="0" smtClean="0"/>
              <a:t>Eye care</a:t>
            </a:r>
          </a:p>
          <a:p>
            <a:r>
              <a:rPr lang="en-US" dirty="0" smtClean="0"/>
              <a:t>physiotherapy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Steroids – </a:t>
            </a:r>
            <a:r>
              <a:rPr lang="en-US" dirty="0" err="1" smtClean="0"/>
              <a:t>prednisolone</a:t>
            </a:r>
            <a:r>
              <a:rPr lang="en-US" dirty="0" smtClean="0"/>
              <a:t> 1mg/kg </a:t>
            </a:r>
          </a:p>
          <a:p>
            <a:pPr>
              <a:buNone/>
            </a:pPr>
            <a:r>
              <a:rPr lang="en-US" dirty="0" smtClean="0"/>
              <a:t>       Surgical  -  nerve decompression – vertical &amp; tympanic </a:t>
            </a:r>
            <a:r>
              <a:rPr lang="en-US" dirty="0" err="1" smtClean="0"/>
              <a:t>segmnent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Prognosis – 85-90% recover fully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Melkersson</a:t>
            </a:r>
            <a:r>
              <a:rPr lang="en-US" dirty="0" smtClean="0"/>
              <a:t>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Idiopathic</a:t>
            </a:r>
          </a:p>
          <a:p>
            <a:r>
              <a:rPr lang="en-US" dirty="0" smtClean="0"/>
              <a:t>Triad  - facial paralysis, lip swelling ,fissured </a:t>
            </a:r>
            <a:r>
              <a:rPr lang="en-US" dirty="0" err="1" smtClean="0"/>
              <a:t>tonge</a:t>
            </a:r>
            <a:endParaRPr lang="en-US" dirty="0" smtClean="0"/>
          </a:p>
          <a:p>
            <a:r>
              <a:rPr lang="en-US" dirty="0" smtClean="0"/>
              <a:t>recurrent</a:t>
            </a:r>
          </a:p>
          <a:p>
            <a:endParaRPr lang="en-US" dirty="0"/>
          </a:p>
        </p:txBody>
      </p:sp>
      <p:pic>
        <p:nvPicPr>
          <p:cNvPr id="5" name="Content Placeholder 4" descr="13760_2021_1709_Fig1_HTML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14800" y="1524000"/>
            <a:ext cx="5029200" cy="5334000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Recurrent facial palsy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Bilateral facial palsy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Bells palsy</a:t>
            </a:r>
          </a:p>
          <a:p>
            <a:r>
              <a:rPr lang="en-US" dirty="0" err="1" smtClean="0"/>
              <a:t>Melkersson</a:t>
            </a:r>
            <a:r>
              <a:rPr lang="en-US" dirty="0" smtClean="0"/>
              <a:t> syndrome</a:t>
            </a:r>
          </a:p>
          <a:p>
            <a:r>
              <a:rPr lang="en-US" dirty="0" smtClean="0"/>
              <a:t>Diabetes</a:t>
            </a:r>
          </a:p>
          <a:p>
            <a:r>
              <a:rPr lang="en-US" dirty="0" err="1" smtClean="0"/>
              <a:t>Sarcoidosis</a:t>
            </a:r>
            <a:endParaRPr lang="en-US" dirty="0" smtClean="0"/>
          </a:p>
          <a:p>
            <a:r>
              <a:rPr lang="en-US" dirty="0" err="1" smtClean="0"/>
              <a:t>Tumours</a:t>
            </a:r>
            <a:endParaRPr lang="en-US" dirty="0" smtClean="0"/>
          </a:p>
          <a:p>
            <a:r>
              <a:rPr lang="en-US" dirty="0" smtClean="0"/>
              <a:t>Recurrent palsy on same side – </a:t>
            </a:r>
            <a:r>
              <a:rPr lang="en-US" dirty="0" err="1" smtClean="0"/>
              <a:t>tmrs</a:t>
            </a:r>
            <a:r>
              <a:rPr lang="en-US" dirty="0" smtClean="0"/>
              <a:t> in 30 %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Gillain</a:t>
            </a:r>
            <a:r>
              <a:rPr lang="en-US" dirty="0" smtClean="0"/>
              <a:t> </a:t>
            </a:r>
            <a:r>
              <a:rPr lang="en-US" dirty="0" err="1" smtClean="0"/>
              <a:t>barre</a:t>
            </a:r>
            <a:r>
              <a:rPr lang="en-US" dirty="0" smtClean="0"/>
              <a:t> syndrome</a:t>
            </a:r>
          </a:p>
          <a:p>
            <a:r>
              <a:rPr lang="en-US" dirty="0" err="1" smtClean="0"/>
              <a:t>Sarcoidosis</a:t>
            </a:r>
            <a:endParaRPr lang="en-US" dirty="0" smtClean="0"/>
          </a:p>
          <a:p>
            <a:r>
              <a:rPr lang="en-US" dirty="0" smtClean="0"/>
              <a:t>Sickle cell disease</a:t>
            </a:r>
          </a:p>
          <a:p>
            <a:r>
              <a:rPr lang="en-US" dirty="0" smtClean="0"/>
              <a:t>Acute leukemia</a:t>
            </a:r>
          </a:p>
          <a:p>
            <a:r>
              <a:rPr lang="en-US" dirty="0" smtClean="0"/>
              <a:t>Bulbar palsy</a:t>
            </a:r>
          </a:p>
          <a:p>
            <a:r>
              <a:rPr lang="en-US" dirty="0" smtClean="0"/>
              <a:t>Leprosy</a:t>
            </a:r>
          </a:p>
          <a:p>
            <a:r>
              <a:rPr lang="en-US" dirty="0" smtClean="0"/>
              <a:t>Systemic diseases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Ramsay hunt syndrome/Herpes zoster </a:t>
            </a:r>
            <a:r>
              <a:rPr lang="en-US" dirty="0" err="1" smtClean="0"/>
              <a:t>oticus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Facial palsy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Vesicular rash </a:t>
            </a:r>
            <a:r>
              <a:rPr lang="en-US" dirty="0" err="1" smtClean="0"/>
              <a:t>eac</a:t>
            </a:r>
            <a:r>
              <a:rPr lang="en-US" dirty="0" smtClean="0"/>
              <a:t> &amp; </a:t>
            </a:r>
            <a:r>
              <a:rPr lang="en-US" dirty="0" err="1" smtClean="0"/>
              <a:t>pinna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Anaesthesia</a:t>
            </a:r>
            <a:r>
              <a:rPr lang="en-US" dirty="0" smtClean="0"/>
              <a:t> of face , giddiness</a:t>
            </a:r>
            <a:endParaRPr lang="en-US" dirty="0"/>
          </a:p>
        </p:txBody>
      </p:sp>
      <p:pic>
        <p:nvPicPr>
          <p:cNvPr id="5" name="Content Placeholder 4" descr="download - 2023-02-03T085150.256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33900" y="3048794"/>
            <a:ext cx="2809875" cy="1628775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Temporal lobe fractures</a:t>
            </a:r>
            <a:endParaRPr lang="en-US" dirty="0"/>
          </a:p>
        </p:txBody>
      </p:sp>
      <p:pic>
        <p:nvPicPr>
          <p:cNvPr id="4" name="Content Placeholder 3" descr="978-3-642-00499-5_12_Fig4_HTM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00200"/>
            <a:ext cx="7162800" cy="4953000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Captur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609600"/>
            <a:ext cx="7391400" cy="6019799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UMN- </a:t>
            </a:r>
            <a:r>
              <a:rPr lang="en-US" dirty="0" err="1" smtClean="0"/>
              <a:t>opp</a:t>
            </a:r>
            <a:r>
              <a:rPr lang="en-US" dirty="0" smtClean="0"/>
              <a:t> side lower </a:t>
            </a:r>
            <a:r>
              <a:rPr lang="en-US" dirty="0" err="1" smtClean="0"/>
              <a:t>half,wrinkling</a:t>
            </a:r>
            <a:r>
              <a:rPr lang="en-US" dirty="0" smtClean="0"/>
              <a:t> +,</a:t>
            </a:r>
            <a:r>
              <a:rPr lang="en-US" dirty="0" err="1" smtClean="0"/>
              <a:t>invol</a:t>
            </a:r>
            <a:r>
              <a:rPr lang="en-US" dirty="0" smtClean="0"/>
              <a:t> emotional </a:t>
            </a:r>
            <a:r>
              <a:rPr lang="en-US" dirty="0" err="1" smtClean="0"/>
              <a:t>movements,tone</a:t>
            </a:r>
            <a:r>
              <a:rPr lang="en-US" dirty="0" smtClean="0"/>
              <a:t> of facial muscles +</a:t>
            </a:r>
          </a:p>
          <a:p>
            <a:r>
              <a:rPr lang="en-US" dirty="0" smtClean="0"/>
              <a:t>Nucleus – 6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cn</a:t>
            </a:r>
            <a:r>
              <a:rPr lang="en-US" dirty="0" smtClean="0"/>
              <a:t> palsy</a:t>
            </a:r>
          </a:p>
          <a:p>
            <a:r>
              <a:rPr lang="en-US" dirty="0" smtClean="0"/>
              <a:t>CP angle –vestibular+ auditory </a:t>
            </a:r>
            <a:r>
              <a:rPr lang="en-US" dirty="0" err="1" smtClean="0"/>
              <a:t>defects,V,IX,X,XI</a:t>
            </a:r>
            <a:r>
              <a:rPr lang="en-US" dirty="0" smtClean="0"/>
              <a:t> CN</a:t>
            </a:r>
          </a:p>
          <a:p>
            <a:r>
              <a:rPr lang="en-US" dirty="0" smtClean="0"/>
              <a:t>Bony canal – </a:t>
            </a:r>
            <a:r>
              <a:rPr lang="en-US" dirty="0" err="1" smtClean="0"/>
              <a:t>frm</a:t>
            </a:r>
            <a:r>
              <a:rPr lang="en-US" dirty="0" smtClean="0"/>
              <a:t> IAM to SMF –</a:t>
            </a:r>
            <a:r>
              <a:rPr lang="en-US" dirty="0" err="1" smtClean="0"/>
              <a:t>topodiagnostic</a:t>
            </a:r>
            <a:r>
              <a:rPr lang="en-US" dirty="0" smtClean="0"/>
              <a:t> tests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SCHIRMER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Lesion – proximal to GG  - </a:t>
            </a:r>
            <a:r>
              <a:rPr lang="en-US" dirty="0" err="1" smtClean="0"/>
              <a:t>secretomotor</a:t>
            </a:r>
            <a:r>
              <a:rPr lang="en-US" dirty="0" smtClean="0"/>
              <a:t> </a:t>
            </a:r>
            <a:r>
              <a:rPr lang="en-US" dirty="0" err="1" smtClean="0"/>
              <a:t>fibres</a:t>
            </a:r>
            <a:r>
              <a:rPr lang="en-US" dirty="0" smtClean="0"/>
              <a:t> to </a:t>
            </a:r>
            <a:r>
              <a:rPr lang="en-US" dirty="0" err="1" smtClean="0"/>
              <a:t>lacrimal</a:t>
            </a:r>
            <a:r>
              <a:rPr lang="en-US" dirty="0" smtClean="0"/>
              <a:t> gland at the GG via GSPN</a:t>
            </a:r>
          </a:p>
          <a:p>
            <a:r>
              <a:rPr lang="en-US" dirty="0" smtClean="0"/>
              <a:t> Filter paper – no.41 </a:t>
            </a:r>
            <a:r>
              <a:rPr lang="en-US" dirty="0" err="1" smtClean="0"/>
              <a:t>whatman</a:t>
            </a:r>
            <a:r>
              <a:rPr lang="en-US" dirty="0" smtClean="0"/>
              <a:t> – 5mm wide 35 mm length</a:t>
            </a:r>
          </a:p>
          <a:p>
            <a:r>
              <a:rPr lang="en-US" dirty="0" smtClean="0"/>
              <a:t>&lt; 10 mm after 5 </a:t>
            </a:r>
            <a:r>
              <a:rPr lang="en-US" dirty="0" err="1" smtClean="0"/>
              <a:t>mins</a:t>
            </a:r>
            <a:r>
              <a:rPr lang="en-US" dirty="0" smtClean="0"/>
              <a:t> - </a:t>
            </a:r>
            <a:r>
              <a:rPr lang="en-US" dirty="0" err="1" smtClean="0"/>
              <a:t>abnl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 descr="download - 2023-02-03T091420.81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62400" y="1905000"/>
            <a:ext cx="4114799" cy="4343400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Stapedial</a:t>
            </a:r>
            <a:r>
              <a:rPr lang="en-US" dirty="0" smtClean="0"/>
              <a:t> reflex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Lost in lesions above n. to </a:t>
            </a:r>
            <a:r>
              <a:rPr lang="en-US" dirty="0" err="1" smtClean="0"/>
              <a:t>stapedius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Taste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Lesion above </a:t>
            </a:r>
            <a:r>
              <a:rPr lang="en-US" dirty="0" err="1" smtClean="0"/>
              <a:t>chorda</a:t>
            </a:r>
            <a:r>
              <a:rPr lang="en-US" dirty="0" smtClean="0"/>
              <a:t> tympani</a:t>
            </a:r>
            <a:endParaRPr lang="en-US" dirty="0"/>
          </a:p>
        </p:txBody>
      </p:sp>
      <p:pic>
        <p:nvPicPr>
          <p:cNvPr id="5" name="Content Placeholder 4" descr="download - 2023-02-03T094445.048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429000" y="914400"/>
            <a:ext cx="4689475" cy="5486400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Submandibular</a:t>
            </a:r>
            <a:r>
              <a:rPr lang="en-US" dirty="0" smtClean="0"/>
              <a:t> salivary flow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decreased </a:t>
            </a:r>
            <a:r>
              <a:rPr lang="en-US" dirty="0" err="1" smtClean="0"/>
              <a:t>saivation</a:t>
            </a:r>
            <a:r>
              <a:rPr lang="en-US" dirty="0" smtClean="0"/>
              <a:t> – Lesion above </a:t>
            </a:r>
            <a:r>
              <a:rPr lang="en-US" dirty="0" err="1" smtClean="0"/>
              <a:t>chorda</a:t>
            </a:r>
            <a:r>
              <a:rPr lang="en-US" dirty="0" smtClean="0"/>
              <a:t> </a:t>
            </a:r>
            <a:r>
              <a:rPr lang="en-US" dirty="0" err="1" smtClean="0"/>
              <a:t>tymapani</a:t>
            </a:r>
            <a:endParaRPr lang="en-US" dirty="0"/>
          </a:p>
        </p:txBody>
      </p:sp>
      <p:pic>
        <p:nvPicPr>
          <p:cNvPr id="5" name="Content Placeholder 4" descr="download - 2023-02-03T094947.63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62400" y="1676400"/>
            <a:ext cx="4419600" cy="4572000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Incomplete recovery </a:t>
            </a:r>
          </a:p>
          <a:p>
            <a:r>
              <a:rPr lang="en-US" dirty="0" smtClean="0"/>
              <a:t>Exposure </a:t>
            </a:r>
            <a:r>
              <a:rPr lang="en-US" dirty="0" err="1" smtClean="0"/>
              <a:t>keratitis</a:t>
            </a:r>
            <a:endParaRPr lang="en-US" dirty="0" smtClean="0"/>
          </a:p>
          <a:p>
            <a:r>
              <a:rPr lang="en-US" dirty="0" err="1" smtClean="0"/>
              <a:t>Synkinesis</a:t>
            </a:r>
            <a:r>
              <a:rPr lang="en-US" dirty="0" smtClean="0"/>
              <a:t> ( mass movements ) –cross </a:t>
            </a:r>
            <a:r>
              <a:rPr lang="en-US" dirty="0" err="1" smtClean="0"/>
              <a:t>innervation</a:t>
            </a:r>
            <a:r>
              <a:rPr lang="en-US" dirty="0" smtClean="0"/>
              <a:t> </a:t>
            </a:r>
          </a:p>
          <a:p>
            <a:r>
              <a:rPr lang="en-US" dirty="0" smtClean="0"/>
              <a:t>Contractures</a:t>
            </a:r>
          </a:p>
          <a:p>
            <a:r>
              <a:rPr lang="en-US" dirty="0" smtClean="0"/>
              <a:t>Psychological  &amp; social problems 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download (13)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457200"/>
            <a:ext cx="4267200" cy="6172200"/>
          </a:xfrm>
        </p:spPr>
      </p:pic>
      <p:pic>
        <p:nvPicPr>
          <p:cNvPr id="6" name="Content Placeholder 5" descr="download - 2023-02-03T100553.77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6" y="457200"/>
            <a:ext cx="4271964" cy="6172199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Freys</a:t>
            </a:r>
            <a:r>
              <a:rPr lang="en-US" dirty="0" smtClean="0"/>
              <a:t> syndrome /gustatory sweating</a:t>
            </a:r>
            <a:endParaRPr lang="en-US" dirty="0"/>
          </a:p>
        </p:txBody>
      </p:sp>
      <p:pic>
        <p:nvPicPr>
          <p:cNvPr id="5" name="Content Placeholder 4" descr="download - 2023-02-03T100857.54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828800"/>
            <a:ext cx="4495800" cy="50292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Sweating &amp; flushing of skin over parotid area during mastication</a:t>
            </a:r>
          </a:p>
          <a:p>
            <a:r>
              <a:rPr lang="en-US" dirty="0" smtClean="0"/>
              <a:t>Parotid surgery 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Facial nerve  surgery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543800" cy="4931736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Decompression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End to end </a:t>
            </a:r>
            <a:r>
              <a:rPr lang="en-US" dirty="0" err="1" smtClean="0"/>
              <a:t>anastomosis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Nerve /graft cable- greater auricular ,</a:t>
            </a:r>
            <a:r>
              <a:rPr lang="en-US" dirty="0" err="1" smtClean="0"/>
              <a:t>sural</a:t>
            </a:r>
            <a:r>
              <a:rPr lang="en-US" dirty="0" smtClean="0"/>
              <a:t> </a:t>
            </a:r>
            <a:r>
              <a:rPr lang="en-US" dirty="0" err="1" smtClean="0"/>
              <a:t>nerve,lateral</a:t>
            </a:r>
            <a:r>
              <a:rPr lang="en-US" dirty="0" smtClean="0"/>
              <a:t> </a:t>
            </a:r>
            <a:r>
              <a:rPr lang="en-US" dirty="0" err="1" smtClean="0"/>
              <a:t>cutaneous</a:t>
            </a:r>
            <a:r>
              <a:rPr lang="en-US" dirty="0" smtClean="0"/>
              <a:t> nerve of thigh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Hypoglossal –facial </a:t>
            </a:r>
            <a:r>
              <a:rPr lang="en-US" dirty="0" err="1" smtClean="0"/>
              <a:t>anastomsis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Plastic procedures – facial slings , face lift </a:t>
            </a:r>
            <a:r>
              <a:rPr lang="en-US" dirty="0" err="1" smtClean="0"/>
              <a:t>operation,slings</a:t>
            </a:r>
            <a:r>
              <a:rPr lang="en-US" dirty="0" smtClean="0"/>
              <a:t> of </a:t>
            </a:r>
            <a:r>
              <a:rPr lang="en-US" dirty="0" err="1" smtClean="0"/>
              <a:t>masseter</a:t>
            </a:r>
            <a:r>
              <a:rPr lang="en-US" dirty="0" smtClean="0"/>
              <a:t> &amp; </a:t>
            </a:r>
            <a:r>
              <a:rPr lang="en-US" dirty="0" err="1" smtClean="0"/>
              <a:t>temporalis</a:t>
            </a:r>
            <a:r>
              <a:rPr lang="en-US" dirty="0" smtClean="0"/>
              <a:t> muscle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8443</TotalTime>
  <Words>881</Words>
  <Application>Microsoft Office PowerPoint</Application>
  <PresentationFormat>On-screen Show (4:3)</PresentationFormat>
  <Paragraphs>167</Paragraphs>
  <Slides>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Calibri</vt:lpstr>
      <vt:lpstr>Trebuchet MS</vt:lpstr>
      <vt:lpstr>Wingdings</vt:lpstr>
      <vt:lpstr>Wingdings 2</vt:lpstr>
      <vt:lpstr>Opulent</vt:lpstr>
      <vt:lpstr>FACIAL NERVE PLASY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INTRACRANIAL</vt:lpstr>
      <vt:lpstr>Intratemporal  Frm IAM  to stylomastoid foramen</vt:lpstr>
      <vt:lpstr>PowerPoint Presentation</vt:lpstr>
      <vt:lpstr>PowerPoint Presentation</vt:lpstr>
      <vt:lpstr>Extracranial </vt:lpstr>
      <vt:lpstr>PowerPoint Presentation</vt:lpstr>
      <vt:lpstr>PowerPoint Presentation</vt:lpstr>
      <vt:lpstr>PowerPoint Presentation</vt:lpstr>
      <vt:lpstr>BRANCHES</vt:lpstr>
      <vt:lpstr>PowerPoint Presentation</vt:lpstr>
      <vt:lpstr>BLOOD SUPPLY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Electrodiagnostic tests </vt:lpstr>
      <vt:lpstr>PowerPoint Presentation</vt:lpstr>
      <vt:lpstr>PowerPoint Presentation</vt:lpstr>
      <vt:lpstr>PowerPoint Presentation</vt:lpstr>
      <vt:lpstr>BELLS PALSY</vt:lpstr>
      <vt:lpstr>AETIOLOGY</vt:lpstr>
      <vt:lpstr>PowerPoint Presentation</vt:lpstr>
      <vt:lpstr>PowerPoint Presentation</vt:lpstr>
      <vt:lpstr>Diagnosis</vt:lpstr>
      <vt:lpstr>general</vt:lpstr>
      <vt:lpstr>medical</vt:lpstr>
      <vt:lpstr>Melkersson syndrome</vt:lpstr>
      <vt:lpstr>PowerPoint Presentation</vt:lpstr>
      <vt:lpstr>Ramsay hunt syndrome/Herpes zoster oticus</vt:lpstr>
      <vt:lpstr>Temporal lobe fractures</vt:lpstr>
      <vt:lpstr>PowerPoint Presentation</vt:lpstr>
      <vt:lpstr>PowerPoint Presentation</vt:lpstr>
      <vt:lpstr>SCHIRMER TEST</vt:lpstr>
      <vt:lpstr>Stapedial reflex </vt:lpstr>
      <vt:lpstr>Taste test</vt:lpstr>
      <vt:lpstr>Submandibular salivary flow test</vt:lpstr>
      <vt:lpstr>complications</vt:lpstr>
      <vt:lpstr>PowerPoint Presentation</vt:lpstr>
      <vt:lpstr>Freys syndrome /gustatory sweating</vt:lpstr>
      <vt:lpstr>Facial nerve  surgery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FACIAL NERVE PLASY</dc:title>
  <dc:creator>lenovo</dc:creator>
  <cp:lastModifiedBy>SONY</cp:lastModifiedBy>
  <cp:revision>86</cp:revision>
  <dcterms:created xsi:type="dcterms:W3CDTF">2006-08-16T00:00:00Z</dcterms:created>
  <dcterms:modified xsi:type="dcterms:W3CDTF">2024-05-14T16:17:52Z</dcterms:modified>
</cp:coreProperties>
</file>