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093D303-8760-47BA-80D9-E104C4DD1993}" type="datetimeFigureOut">
              <a:rPr lang="en-US" smtClean="0"/>
              <a:pPr/>
              <a:t>7/9/2024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FCDEF89-21B0-4A57-ACFC-5169C7A6DB5A}"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093D303-8760-47BA-80D9-E104C4DD1993}" type="datetimeFigureOut">
              <a:rPr lang="en-US" smtClean="0"/>
              <a:pPr/>
              <a:t>7/9/2024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CDEF89-21B0-4A57-ACFC-5169C7A6DB5A}"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093D303-8760-47BA-80D9-E104C4DD1993}" type="datetimeFigureOut">
              <a:rPr lang="en-US" smtClean="0"/>
              <a:pPr/>
              <a:t>7/9/2024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FCDEF89-21B0-4A57-ACFC-5169C7A6DB5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093D303-8760-47BA-80D9-E104C4DD1993}" type="datetimeFigureOut">
              <a:rPr lang="en-US" smtClean="0"/>
              <a:pPr/>
              <a:t>7/9/2024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CDEF89-21B0-4A57-ACFC-5169C7A6DB5A}"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093D303-8760-47BA-80D9-E104C4DD1993}" type="datetimeFigureOut">
              <a:rPr lang="en-US" smtClean="0"/>
              <a:pPr/>
              <a:t>7/9/2024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CDEF89-21B0-4A57-ACFC-5169C7A6DB5A}"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093D303-8760-47BA-80D9-E104C4DD1993}" type="datetimeFigureOut">
              <a:rPr lang="en-US" smtClean="0"/>
              <a:pPr/>
              <a:t>7/9/2024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CDEF89-21B0-4A57-ACFC-5169C7A6DB5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93D303-8760-47BA-80D9-E104C4DD1993}" type="datetimeFigureOut">
              <a:rPr lang="en-US" smtClean="0"/>
              <a:pPr/>
              <a:t>7/9/2024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CDEF89-21B0-4A57-ACFC-5169C7A6DB5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093D303-8760-47BA-80D9-E104C4DD1993}" type="datetimeFigureOut">
              <a:rPr lang="en-US" smtClean="0"/>
              <a:pPr/>
              <a:t>7/9/2024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CDEF89-21B0-4A57-ACFC-5169C7A6DB5A}"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093D303-8760-47BA-80D9-E104C4DD1993}" type="datetimeFigureOut">
              <a:rPr lang="en-US" smtClean="0"/>
              <a:pPr/>
              <a:t>7/9/2024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FFCDEF89-21B0-4A57-ACFC-5169C7A6DB5A}"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93D303-8760-47BA-80D9-E104C4DD1993}" type="datetimeFigureOut">
              <a:rPr lang="en-US" smtClean="0"/>
              <a:pPr/>
              <a:t>7/9/2024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CDEF89-21B0-4A57-ACFC-5169C7A6DB5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93D303-8760-47BA-80D9-E104C4DD1993}" type="datetimeFigureOut">
              <a:rPr lang="en-US" smtClean="0"/>
              <a:pPr/>
              <a:t>7/9/2024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CDEF89-21B0-4A57-ACFC-5169C7A6DB5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093D303-8760-47BA-80D9-E104C4DD1993}" type="datetimeFigureOut">
              <a:rPr lang="en-US" smtClean="0"/>
              <a:pPr/>
              <a:t>7/9/2024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FCDEF89-21B0-4A57-ACFC-5169C7A6DB5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28600" y="3200400"/>
            <a:ext cx="8610600" cy="3429000"/>
          </a:xfrm>
        </p:spPr>
        <p:txBody>
          <a:bodyPr>
            <a:normAutofit/>
          </a:bodyPr>
          <a:lstStyle/>
          <a:p>
            <a:pPr algn="r"/>
            <a:endParaRPr lang="en-US" dirty="0" smtClean="0"/>
          </a:p>
          <a:p>
            <a:pPr algn="r"/>
            <a:endParaRPr lang="en-US" dirty="0" smtClean="0"/>
          </a:p>
          <a:p>
            <a:pPr algn="r"/>
            <a:endParaRPr lang="en-US" dirty="0" smtClean="0"/>
          </a:p>
          <a:p>
            <a:pPr algn="r"/>
            <a:r>
              <a:rPr lang="en-US" dirty="0" smtClean="0">
                <a:solidFill>
                  <a:schemeClr val="tx1"/>
                </a:solidFill>
                <a:latin typeface="Times New Roman" pitchFamily="18" charset="0"/>
                <a:cs typeface="Times New Roman" pitchFamily="18" charset="0"/>
              </a:rPr>
              <a:t>By:-</a:t>
            </a:r>
          </a:p>
          <a:p>
            <a:pPr algn="r"/>
            <a:r>
              <a:rPr lang="en-US" dirty="0" err="1" smtClean="0">
                <a:solidFill>
                  <a:schemeClr val="tx1"/>
                </a:solidFill>
                <a:latin typeface="Times New Roman" pitchFamily="18" charset="0"/>
                <a:cs typeface="Times New Roman" pitchFamily="18" charset="0"/>
              </a:rPr>
              <a:t>Dr.SATGURU</a:t>
            </a:r>
            <a:r>
              <a:rPr lang="en-US" dirty="0" smtClean="0">
                <a:solidFill>
                  <a:schemeClr val="tx1"/>
                </a:solidFill>
                <a:latin typeface="Times New Roman" pitchFamily="18" charset="0"/>
                <a:cs typeface="Times New Roman" pitchFamily="18" charset="0"/>
              </a:rPr>
              <a:t> SARAN SINGH</a:t>
            </a:r>
            <a:endParaRPr lang="en-US" dirty="0" smtClean="0">
              <a:solidFill>
                <a:schemeClr val="tx1"/>
              </a:solidFill>
              <a:latin typeface="Times New Roman" pitchFamily="18" charset="0"/>
              <a:cs typeface="Times New Roman" pitchFamily="18" charset="0"/>
            </a:endParaRPr>
          </a:p>
          <a:p>
            <a:pPr algn="r"/>
            <a:r>
              <a:rPr lang="en-US" dirty="0" smtClean="0">
                <a:solidFill>
                  <a:schemeClr val="tx1"/>
                </a:solidFill>
                <a:latin typeface="Times New Roman" pitchFamily="18" charset="0"/>
                <a:cs typeface="Times New Roman" pitchFamily="18" charset="0"/>
              </a:rPr>
              <a:t>Department of ENT&amp;HNS</a:t>
            </a:r>
          </a:p>
          <a:p>
            <a:pPr algn="r"/>
            <a:r>
              <a:rPr lang="en-US" dirty="0" err="1" smtClean="0">
                <a:solidFill>
                  <a:schemeClr val="tx1"/>
                </a:solidFill>
                <a:latin typeface="Times New Roman" pitchFamily="18" charset="0"/>
                <a:cs typeface="Times New Roman" pitchFamily="18" charset="0"/>
              </a:rPr>
              <a:t>Rohilkhand</a:t>
            </a:r>
            <a:r>
              <a:rPr lang="en-US" smtClean="0">
                <a:solidFill>
                  <a:schemeClr val="tx1"/>
                </a:solidFill>
                <a:latin typeface="Times New Roman" pitchFamily="18" charset="0"/>
                <a:cs typeface="Times New Roman" pitchFamily="18" charset="0"/>
              </a:rPr>
              <a:t> </a:t>
            </a:r>
            <a:r>
              <a:rPr lang="en-US" smtClean="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Medical College &amp; Hospital</a:t>
            </a:r>
          </a:p>
          <a:p>
            <a:pPr algn="r"/>
            <a:endParaRPr lang="en-US" dirty="0"/>
          </a:p>
        </p:txBody>
      </p:sp>
      <p:sp>
        <p:nvSpPr>
          <p:cNvPr id="4" name="Title 3"/>
          <p:cNvSpPr>
            <a:spLocks noGrp="1"/>
          </p:cNvSpPr>
          <p:nvPr>
            <p:ph type="ctrTitle"/>
          </p:nvPr>
        </p:nvSpPr>
        <p:spPr>
          <a:xfrm>
            <a:off x="457200" y="1447800"/>
            <a:ext cx="8229600" cy="1523999"/>
          </a:xfrm>
        </p:spPr>
        <p:txBody>
          <a:bodyPr/>
          <a:lstStyle/>
          <a:p>
            <a:r>
              <a:rPr b="1" smtClean="0">
                <a:solidFill>
                  <a:schemeClr val="tx1"/>
                </a:solidFill>
                <a:latin typeface="Times New Roman" pitchFamily="18" charset="0"/>
                <a:cs typeface="Times New Roman" pitchFamily="18" charset="0"/>
              </a:rPr>
              <a:t>Acute and Chronic Sinusitis </a:t>
            </a:r>
            <a:endParaRPr lang="en-US"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normAutofit fontScale="90000"/>
          </a:bodyPr>
          <a:lstStyle/>
          <a:p>
            <a:pPr algn="ctr"/>
            <a:r>
              <a:rPr lang="en-US" b="1" dirty="0" smtClean="0">
                <a:solidFill>
                  <a:srgbClr val="C00000"/>
                </a:solidFill>
                <a:latin typeface="Times New Roman" pitchFamily="18" charset="0"/>
                <a:cs typeface="Times New Roman" pitchFamily="18" charset="0"/>
              </a:rPr>
              <a:t>OVERVIEW OF ANATOMY OF PARANASAL SINUSES</a:t>
            </a:r>
            <a:endParaRPr lang="en-US" b="1" dirty="0">
              <a:solidFill>
                <a:srgbClr val="C00000"/>
              </a:solidFill>
              <a:latin typeface="Times New Roman" pitchFamily="18" charset="0"/>
              <a:cs typeface="Times New Roman" pitchFamily="18" charset="0"/>
            </a:endParaRPr>
          </a:p>
        </p:txBody>
      </p:sp>
      <p:pic>
        <p:nvPicPr>
          <p:cNvPr id="3" name="Picture 2" descr="pns 2.jpg"/>
          <p:cNvPicPr>
            <a:picLocks noChangeAspect="1"/>
          </p:cNvPicPr>
          <p:nvPr/>
        </p:nvPicPr>
        <p:blipFill>
          <a:blip r:embed="rId2"/>
          <a:stretch>
            <a:fillRect/>
          </a:stretch>
        </p:blipFill>
        <p:spPr>
          <a:xfrm>
            <a:off x="228600" y="1828800"/>
            <a:ext cx="8458200" cy="44958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868362"/>
          </a:xfrm>
        </p:spPr>
        <p:txBody>
          <a:bodyPr>
            <a:normAutofit/>
          </a:bodyPr>
          <a:lstStyle/>
          <a:p>
            <a:pPr algn="ctr"/>
            <a:r>
              <a:rPr lang="en-US" sz="3600" b="1" dirty="0" smtClean="0">
                <a:solidFill>
                  <a:srgbClr val="C00000"/>
                </a:solidFill>
                <a:latin typeface="Times New Roman" pitchFamily="18" charset="0"/>
                <a:cs typeface="Times New Roman" pitchFamily="18" charset="0"/>
              </a:rPr>
              <a:t>ACUTE SINUSITIS </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0" y="1219200"/>
            <a:ext cx="9144000" cy="5638800"/>
          </a:xfrm>
        </p:spPr>
        <p:txBody>
          <a:bodyPr>
            <a:normAutofit fontScale="92500"/>
          </a:bodyPr>
          <a:lstStyle/>
          <a:p>
            <a:pPr>
              <a:buFont typeface="Wingdings" pitchFamily="2" charset="2"/>
              <a:buChar char="Ø"/>
            </a:pPr>
            <a:r>
              <a:rPr lang="en-US" dirty="0" smtClean="0">
                <a:latin typeface="Times New Roman" pitchFamily="18" charset="0"/>
                <a:cs typeface="Times New Roman" pitchFamily="18" charset="0"/>
              </a:rPr>
              <a:t>Acute inflammation of sinus mucosa is called ACUTE SINUSITIS.</a:t>
            </a:r>
          </a:p>
          <a:p>
            <a:pPr>
              <a:buFont typeface="Wingdings" pitchFamily="2" charset="2"/>
              <a:buChar char="Ø"/>
            </a:pPr>
            <a:r>
              <a:rPr lang="en-US" dirty="0" smtClean="0">
                <a:latin typeface="Times New Roman" pitchFamily="18" charset="0"/>
                <a:cs typeface="Times New Roman" pitchFamily="18" charset="0"/>
              </a:rPr>
              <a:t>Symptoms resolves in </a:t>
            </a:r>
            <a:r>
              <a:rPr lang="en-US" dirty="0" smtClean="0">
                <a:solidFill>
                  <a:srgbClr val="C00000"/>
                </a:solidFill>
                <a:latin typeface="Times New Roman" pitchFamily="18" charset="0"/>
                <a:cs typeface="Times New Roman" pitchFamily="18" charset="0"/>
              </a:rPr>
              <a:t>&lt;12 weeks</a:t>
            </a:r>
          </a:p>
          <a:p>
            <a:pPr>
              <a:buFont typeface="Wingdings" pitchFamily="2" charset="2"/>
              <a:buChar char="Ø"/>
            </a:pPr>
            <a:r>
              <a:rPr lang="en-US" dirty="0" smtClean="0">
                <a:latin typeface="Times New Roman" pitchFamily="18" charset="0"/>
                <a:cs typeface="Times New Roman" pitchFamily="18" charset="0"/>
              </a:rPr>
              <a:t>Most common sinus involved :- </a:t>
            </a:r>
            <a:r>
              <a:rPr lang="en-US" dirty="0" smtClean="0">
                <a:solidFill>
                  <a:srgbClr val="C00000"/>
                </a:solidFill>
                <a:latin typeface="Times New Roman" pitchFamily="18" charset="0"/>
                <a:cs typeface="Times New Roman" pitchFamily="18" charset="0"/>
              </a:rPr>
              <a:t>(Maxillary)&gt;</a:t>
            </a:r>
            <a:r>
              <a:rPr lang="en-US" dirty="0" smtClean="0">
                <a:latin typeface="Times New Roman" pitchFamily="18" charset="0"/>
                <a:cs typeface="Times New Roman" pitchFamily="18" charset="0"/>
              </a:rPr>
              <a:t>Ethmoid&gt;Frontal&gt;Sphenoid</a:t>
            </a:r>
          </a:p>
          <a:p>
            <a:pPr>
              <a:buFont typeface="Wingdings" pitchFamily="2" charset="2"/>
              <a:buChar char="Ø"/>
            </a:pPr>
            <a:r>
              <a:rPr lang="en-US" dirty="0" smtClean="0">
                <a:latin typeface="Times New Roman" pitchFamily="18" charset="0"/>
                <a:cs typeface="Times New Roman" pitchFamily="18" charset="0"/>
              </a:rPr>
              <a:t>Sinusitis:- 1)</a:t>
            </a:r>
            <a:r>
              <a:rPr lang="en-US" dirty="0" smtClean="0">
                <a:solidFill>
                  <a:srgbClr val="C00000"/>
                </a:solidFill>
                <a:latin typeface="Times New Roman" pitchFamily="18" charset="0"/>
                <a:cs typeface="Times New Roman" pitchFamily="18" charset="0"/>
              </a:rPr>
              <a:t>Multisinusitis</a:t>
            </a:r>
            <a:r>
              <a:rPr lang="en-US" dirty="0" smtClean="0">
                <a:latin typeface="Times New Roman" pitchFamily="18" charset="0"/>
                <a:cs typeface="Times New Roman" pitchFamily="18" charset="0"/>
              </a:rPr>
              <a:t> (more than one sinus is infectd) </a:t>
            </a:r>
          </a:p>
          <a:p>
            <a:pPr>
              <a:buNone/>
            </a:pPr>
            <a:r>
              <a:rPr lang="en-US" dirty="0" smtClean="0">
                <a:latin typeface="Times New Roman" pitchFamily="18" charset="0"/>
                <a:cs typeface="Times New Roman" pitchFamily="18" charset="0"/>
              </a:rPr>
              <a:t>                     2) </a:t>
            </a:r>
            <a:r>
              <a:rPr lang="en-US" dirty="0" smtClean="0">
                <a:solidFill>
                  <a:srgbClr val="C00000"/>
                </a:solidFill>
                <a:latin typeface="Times New Roman" pitchFamily="18" charset="0"/>
                <a:cs typeface="Times New Roman" pitchFamily="18" charset="0"/>
              </a:rPr>
              <a:t>Pansinusitis</a:t>
            </a:r>
            <a:r>
              <a:rPr lang="en-US" dirty="0" smtClean="0">
                <a:latin typeface="Times New Roman" pitchFamily="18" charset="0"/>
                <a:cs typeface="Times New Roman" pitchFamily="18" charset="0"/>
              </a:rPr>
              <a:t> (all sinuses of one or both sides are involved           </a:t>
            </a:r>
          </a:p>
          <a:p>
            <a:pPr>
              <a:buNone/>
            </a:pPr>
            <a:r>
              <a:rPr lang="en-US" dirty="0" smtClean="0">
                <a:latin typeface="Times New Roman" pitchFamily="18" charset="0"/>
                <a:cs typeface="Times New Roman" pitchFamily="18" charset="0"/>
              </a:rPr>
              <a:t>                                             simultaneously).</a:t>
            </a:r>
          </a:p>
          <a:p>
            <a:pPr>
              <a:buFont typeface="Wingdings" pitchFamily="2" charset="2"/>
              <a:buChar char="Ø"/>
            </a:pPr>
            <a:r>
              <a:rPr lang="en-US" dirty="0" smtClean="0">
                <a:latin typeface="Times New Roman" pitchFamily="18" charset="0"/>
                <a:cs typeface="Times New Roman" pitchFamily="18" charset="0"/>
              </a:rPr>
              <a:t>Depending on whether inflammatory products of  sinus cavity drain into nasal cavity through natural ostia or not , sinusitis is of 2 types:-  </a:t>
            </a:r>
          </a:p>
          <a:p>
            <a:pPr>
              <a:buNone/>
            </a:pPr>
            <a:r>
              <a:rPr lang="en-US" dirty="0" smtClean="0">
                <a:latin typeface="Times New Roman" pitchFamily="18" charset="0"/>
                <a:cs typeface="Times New Roman" pitchFamily="18" charset="0"/>
              </a:rPr>
              <a:t>    </a:t>
            </a:r>
            <a:r>
              <a:rPr lang="en-US" dirty="0" smtClean="0">
                <a:solidFill>
                  <a:srgbClr val="C00000"/>
                </a:solidFill>
                <a:latin typeface="Times New Roman" pitchFamily="18" charset="0"/>
                <a:cs typeface="Times New Roman" pitchFamily="18" charset="0"/>
              </a:rPr>
              <a:t>1) Open type</a:t>
            </a:r>
          </a:p>
          <a:p>
            <a:pPr>
              <a:buNone/>
            </a:pPr>
            <a:r>
              <a:rPr lang="en-US" dirty="0" smtClean="0">
                <a:solidFill>
                  <a:srgbClr val="C00000"/>
                </a:solidFill>
                <a:latin typeface="Times New Roman" pitchFamily="18" charset="0"/>
                <a:cs typeface="Times New Roman" pitchFamily="18" charset="0"/>
              </a:rPr>
              <a:t>    2) Closed type   </a:t>
            </a:r>
          </a:p>
          <a:p>
            <a:pPr>
              <a:buFont typeface="Wingdings" pitchFamily="2" charset="2"/>
              <a:buChar char="Ø"/>
            </a:pPr>
            <a:endParaRPr lang="en-US" dirty="0" smtClean="0"/>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715962"/>
          </a:xfrm>
        </p:spPr>
        <p:txBody>
          <a:bodyPr>
            <a:normAutofit/>
          </a:bodyPr>
          <a:lstStyle/>
          <a:p>
            <a:pPr algn="ctr"/>
            <a:r>
              <a:rPr lang="en-US" sz="3600" b="1" dirty="0" smtClean="0">
                <a:solidFill>
                  <a:srgbClr val="C00000"/>
                </a:solidFill>
                <a:latin typeface="Times New Roman" pitchFamily="18" charset="0"/>
                <a:cs typeface="Times New Roman" pitchFamily="18" charset="0"/>
              </a:rPr>
              <a:t>CAUSES OF SINUSITIS</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228600" y="1066800"/>
            <a:ext cx="8915400" cy="5791200"/>
          </a:xfrm>
        </p:spPr>
        <p:txBody>
          <a:bodyPr>
            <a:normAutofit fontScale="62500" lnSpcReduction="20000"/>
          </a:bodyPr>
          <a:lstStyle/>
          <a:p>
            <a:pPr marL="514350" indent="-514350">
              <a:buFont typeface="Wingdings" pitchFamily="2" charset="2"/>
              <a:buChar char="Ø"/>
            </a:pPr>
            <a:r>
              <a:rPr lang="en-US" sz="3800" u="sng" dirty="0" smtClean="0">
                <a:latin typeface="Times New Roman" pitchFamily="18" charset="0"/>
                <a:cs typeface="Times New Roman" pitchFamily="18" charset="0"/>
              </a:rPr>
              <a:t>EXCITNG CAUSES:-</a:t>
            </a:r>
          </a:p>
          <a:p>
            <a:pPr marL="514350" indent="-514350">
              <a:buNone/>
            </a:pPr>
            <a:r>
              <a:rPr lang="en-US" sz="3800" dirty="0" smtClean="0">
                <a:solidFill>
                  <a:srgbClr val="C00000"/>
                </a:solidFill>
                <a:latin typeface="Times New Roman" pitchFamily="18" charset="0"/>
                <a:cs typeface="Times New Roman" pitchFamily="18" charset="0"/>
              </a:rPr>
              <a:t>  </a:t>
            </a:r>
            <a:r>
              <a:rPr lang="en-US" sz="3800" dirty="0" smtClean="0">
                <a:latin typeface="Times New Roman" pitchFamily="18" charset="0"/>
                <a:cs typeface="Times New Roman" pitchFamily="18" charset="0"/>
              </a:rPr>
              <a:t>1)</a:t>
            </a:r>
            <a:r>
              <a:rPr lang="en-US" sz="3800" dirty="0" smtClean="0">
                <a:solidFill>
                  <a:srgbClr val="C00000"/>
                </a:solidFill>
                <a:latin typeface="Times New Roman" pitchFamily="18" charset="0"/>
                <a:cs typeface="Times New Roman" pitchFamily="18" charset="0"/>
              </a:rPr>
              <a:t>Nasal infections:- </a:t>
            </a:r>
            <a:r>
              <a:rPr lang="en-US" sz="3800" dirty="0" smtClean="0">
                <a:latin typeface="Times New Roman" pitchFamily="18" charset="0"/>
                <a:cs typeface="Times New Roman" pitchFamily="18" charset="0"/>
              </a:rPr>
              <a:t>viral rhinitis followed by bacterial invasion.</a:t>
            </a:r>
          </a:p>
          <a:p>
            <a:pPr marL="514350" indent="-514350">
              <a:buNone/>
            </a:pPr>
            <a:r>
              <a:rPr lang="en-US" sz="3800" dirty="0" smtClean="0">
                <a:latin typeface="Times New Roman" pitchFamily="18" charset="0"/>
                <a:cs typeface="Times New Roman" pitchFamily="18" charset="0"/>
              </a:rPr>
              <a:t>  2)</a:t>
            </a:r>
            <a:r>
              <a:rPr lang="en-US" sz="3800" dirty="0" smtClean="0">
                <a:solidFill>
                  <a:srgbClr val="C00000"/>
                </a:solidFill>
                <a:latin typeface="Times New Roman" pitchFamily="18" charset="0"/>
                <a:cs typeface="Times New Roman" pitchFamily="18" charset="0"/>
              </a:rPr>
              <a:t>Swimming and diving</a:t>
            </a:r>
          </a:p>
          <a:p>
            <a:pPr marL="514350" indent="-514350">
              <a:buNone/>
            </a:pPr>
            <a:r>
              <a:rPr lang="en-US" sz="3800" dirty="0" smtClean="0">
                <a:latin typeface="Times New Roman" pitchFamily="18" charset="0"/>
                <a:cs typeface="Times New Roman" pitchFamily="18" charset="0"/>
              </a:rPr>
              <a:t>  3)</a:t>
            </a:r>
            <a:r>
              <a:rPr lang="en-US" sz="3800" dirty="0" smtClean="0">
                <a:solidFill>
                  <a:srgbClr val="C00000"/>
                </a:solidFill>
                <a:latin typeface="Times New Roman" pitchFamily="18" charset="0"/>
                <a:cs typeface="Times New Roman" pitchFamily="18" charset="0"/>
              </a:rPr>
              <a:t>Trauma:-</a:t>
            </a:r>
            <a:r>
              <a:rPr lang="en-US" sz="3800" dirty="0" smtClean="0">
                <a:latin typeface="Times New Roman" pitchFamily="18" charset="0"/>
                <a:cs typeface="Times New Roman" pitchFamily="18" charset="0"/>
              </a:rPr>
              <a:t> compound fractures or penetrating injuries of </a:t>
            </a:r>
          </a:p>
          <a:p>
            <a:pPr marL="514350" indent="-514350">
              <a:buNone/>
            </a:pPr>
            <a:r>
              <a:rPr lang="en-US" sz="3800" dirty="0" smtClean="0">
                <a:latin typeface="Times New Roman" pitchFamily="18" charset="0"/>
                <a:cs typeface="Times New Roman" pitchFamily="18" charset="0"/>
              </a:rPr>
              <a:t>                      sinuses( Frontal,Maxillary,Ethmoid).</a:t>
            </a:r>
          </a:p>
          <a:p>
            <a:pPr marL="514350" indent="-514350">
              <a:buNone/>
            </a:pPr>
            <a:r>
              <a:rPr lang="en-US" sz="3800" dirty="0" smtClean="0">
                <a:latin typeface="Times New Roman" pitchFamily="18" charset="0"/>
                <a:cs typeface="Times New Roman" pitchFamily="18" charset="0"/>
              </a:rPr>
              <a:t>  4)</a:t>
            </a:r>
            <a:r>
              <a:rPr lang="en-US" sz="3800" dirty="0" smtClean="0">
                <a:solidFill>
                  <a:srgbClr val="C00000"/>
                </a:solidFill>
                <a:latin typeface="Times New Roman" pitchFamily="18" charset="0"/>
                <a:cs typeface="Times New Roman" pitchFamily="18" charset="0"/>
              </a:rPr>
              <a:t>Dental infections (molar or premolar teeth) </a:t>
            </a:r>
          </a:p>
          <a:p>
            <a:pPr marL="514350" indent="-514350">
              <a:buNone/>
            </a:pPr>
            <a:endParaRPr lang="en-US" sz="3800" dirty="0" smtClean="0">
              <a:latin typeface="Times New Roman" pitchFamily="18" charset="0"/>
              <a:cs typeface="Times New Roman" pitchFamily="18" charset="0"/>
            </a:endParaRPr>
          </a:p>
          <a:p>
            <a:pPr marL="514350" indent="-514350">
              <a:buFont typeface="Wingdings" pitchFamily="2" charset="2"/>
              <a:buChar char="Ø"/>
            </a:pPr>
            <a:r>
              <a:rPr lang="en-US" sz="3800" u="sng" dirty="0" smtClean="0">
                <a:latin typeface="Times New Roman" pitchFamily="18" charset="0"/>
                <a:cs typeface="Times New Roman" pitchFamily="18" charset="0"/>
              </a:rPr>
              <a:t>BACTERIOLOGY:</a:t>
            </a:r>
            <a:r>
              <a:rPr lang="en-US" sz="3800" dirty="0" smtClean="0">
                <a:latin typeface="Times New Roman" pitchFamily="18" charset="0"/>
                <a:cs typeface="Times New Roman" pitchFamily="18" charset="0"/>
              </a:rPr>
              <a:t>-</a:t>
            </a:r>
          </a:p>
          <a:p>
            <a:pPr marL="514350" indent="-514350">
              <a:buNone/>
            </a:pPr>
            <a:r>
              <a:rPr lang="en-US" sz="3800" dirty="0" smtClean="0">
                <a:latin typeface="Times New Roman" pitchFamily="18" charset="0"/>
                <a:cs typeface="Times New Roman" pitchFamily="18" charset="0"/>
              </a:rPr>
              <a:t>      Streptococcus pyogenes &amp; Streptococcus pneumoniae</a:t>
            </a:r>
          </a:p>
          <a:p>
            <a:pPr marL="514350" indent="-514350">
              <a:buNone/>
            </a:pPr>
            <a:r>
              <a:rPr lang="en-US" sz="3800" dirty="0" smtClean="0">
                <a:latin typeface="Times New Roman" pitchFamily="18" charset="0"/>
                <a:cs typeface="Times New Roman" pitchFamily="18" charset="0"/>
              </a:rPr>
              <a:t>      Haemophilus inluenzae , Moraxella catarrhalis  </a:t>
            </a:r>
          </a:p>
          <a:p>
            <a:pPr marL="514350" indent="-514350">
              <a:buNone/>
            </a:pPr>
            <a:r>
              <a:rPr lang="en-US" sz="3800" dirty="0" smtClean="0">
                <a:latin typeface="Times New Roman" pitchFamily="18" charset="0"/>
                <a:cs typeface="Times New Roman" pitchFamily="18" charset="0"/>
              </a:rPr>
              <a:t>      Staphylococcus aureus , Kleibsella pneumoniae</a:t>
            </a:r>
          </a:p>
          <a:p>
            <a:pPr marL="514350" indent="-514350">
              <a:buNone/>
            </a:pPr>
            <a:r>
              <a:rPr lang="en-US" sz="3800" dirty="0" smtClean="0">
                <a:latin typeface="Times New Roman" pitchFamily="18" charset="0"/>
                <a:cs typeface="Times New Roman" pitchFamily="18" charset="0"/>
              </a:rPr>
              <a:t>      Anaerobic organizms &amp; mixed infections seen in sinusitis of dental </a:t>
            </a:r>
          </a:p>
          <a:p>
            <a:pPr marL="514350" indent="-514350">
              <a:buNone/>
            </a:pPr>
            <a:r>
              <a:rPr lang="en-US" sz="3800" dirty="0" smtClean="0">
                <a:latin typeface="Times New Roman" pitchFamily="18" charset="0"/>
                <a:cs typeface="Times New Roman" pitchFamily="18" charset="0"/>
              </a:rPr>
              <a:t>      origin.</a:t>
            </a:r>
          </a:p>
          <a:p>
            <a:pPr marL="514350" indent="-514350">
              <a:buNone/>
            </a:pPr>
            <a:r>
              <a:rPr lang="en-US" sz="3800" dirty="0" smtClean="0">
                <a:solidFill>
                  <a:srgbClr val="C00000"/>
                </a:solidFill>
                <a:latin typeface="Times New Roman" pitchFamily="18" charset="0"/>
                <a:cs typeface="Times New Roman" pitchFamily="18" charset="0"/>
              </a:rPr>
              <a:t>      </a:t>
            </a:r>
          </a:p>
          <a:p>
            <a:pPr marL="514350" indent="-514350">
              <a:buNone/>
            </a:pPr>
            <a:r>
              <a:rPr lang="en-US" dirty="0" smtClean="0"/>
              <a:t>     </a:t>
            </a:r>
          </a:p>
          <a:p>
            <a:pPr marL="514350" indent="-514350">
              <a:buNone/>
            </a:pPr>
            <a:r>
              <a:rPr lang="en-US" dirty="0" smtClean="0"/>
              <a:t>       </a:t>
            </a:r>
          </a:p>
          <a:p>
            <a:pPr marL="514350" indent="-514350">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0"/>
            <a:ext cx="8686800" cy="6555641"/>
          </a:xfrm>
          <a:prstGeom prst="rect">
            <a:avLst/>
          </a:prstGeom>
        </p:spPr>
        <p:txBody>
          <a:bodyPr wrap="square">
            <a:spAutoFit/>
          </a:bodyPr>
          <a:lstStyle/>
          <a:p>
            <a:r>
              <a:rPr lang="en-US" dirty="0" smtClean="0">
                <a:latin typeface="Times New Roman" pitchFamily="18" charset="0"/>
                <a:cs typeface="Times New Roman" pitchFamily="18" charset="0"/>
              </a:rPr>
              <a:t> </a:t>
            </a:r>
          </a:p>
          <a:p>
            <a:pPr>
              <a:buClr>
                <a:srgbClr val="C00000"/>
              </a:buClr>
              <a:buFont typeface="Wingdings" pitchFamily="2" charset="2"/>
              <a:buChar char="Ø"/>
            </a:pPr>
            <a:r>
              <a:rPr lang="en-US" dirty="0">
                <a:latin typeface="Times New Roman" pitchFamily="18" charset="0"/>
                <a:cs typeface="Times New Roman" pitchFamily="18" charset="0"/>
              </a:rPr>
              <a:t> </a:t>
            </a:r>
            <a:r>
              <a:rPr lang="en-US" sz="2400" u="sng" dirty="0" smtClean="0">
                <a:latin typeface="Times New Roman" pitchFamily="18" charset="0"/>
                <a:cs typeface="Times New Roman" pitchFamily="18" charset="0"/>
              </a:rPr>
              <a:t>PREDISPOSING CAUSES</a:t>
            </a:r>
          </a:p>
          <a:p>
            <a:pPr>
              <a:buClr>
                <a:srgbClr val="C00000"/>
              </a:buClr>
            </a:pPr>
            <a:endParaRPr lang="en-US" dirty="0">
              <a:latin typeface="Times New Roman" pitchFamily="18" charset="0"/>
              <a:cs typeface="Times New Roman" pitchFamily="18" charset="0"/>
            </a:endParaRPr>
          </a:p>
          <a:p>
            <a:pPr algn="just">
              <a:buClr>
                <a:srgbClr val="C00000"/>
              </a:buClr>
            </a:pPr>
            <a:r>
              <a:rPr lang="en-US" dirty="0" smtClean="0">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A. LOCAL :-</a:t>
            </a:r>
          </a:p>
          <a:p>
            <a:pPr algn="just">
              <a:buClr>
                <a:srgbClr val="C00000"/>
              </a:buClr>
            </a:pPr>
            <a:r>
              <a:rPr lang="en-US" sz="2400" dirty="0">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1)Obstruction to sinus ventilation and drainage </a:t>
            </a:r>
            <a:r>
              <a:rPr lang="en-US" sz="2400" dirty="0" smtClean="0">
                <a:latin typeface="Times New Roman" pitchFamily="18" charset="0"/>
                <a:cs typeface="Times New Roman" pitchFamily="18" charset="0"/>
              </a:rPr>
              <a:t>( nasal packing ,      deviated septum , nasal polyp , hypertrophy turbinates , structural abnormality of ethmoidal cells , oedema of sinus ostia due to vasomotor rhinitis or allergy , Benign or malignant neoplasm).</a:t>
            </a:r>
          </a:p>
          <a:p>
            <a:pPr algn="just">
              <a:buClr>
                <a:srgbClr val="C00000"/>
              </a:buClr>
            </a:pPr>
            <a:r>
              <a:rPr lang="en-US" sz="2400" dirty="0" smtClean="0">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2)Stasis of secretions in nasal cavity </a:t>
            </a:r>
            <a:r>
              <a:rPr lang="en-US" sz="2400" dirty="0" smtClean="0">
                <a:latin typeface="Times New Roman" pitchFamily="18" charset="0"/>
                <a:cs typeface="Times New Roman" pitchFamily="18" charset="0"/>
              </a:rPr>
              <a:t>( cystic fibrosis,enlarged adenoids ,choanal atresia)</a:t>
            </a:r>
          </a:p>
          <a:p>
            <a:pPr algn="just">
              <a:buClr>
                <a:srgbClr val="C00000"/>
              </a:buClr>
            </a:pPr>
            <a:r>
              <a:rPr lang="en-US" sz="2400" dirty="0" smtClean="0">
                <a:solidFill>
                  <a:srgbClr val="C00000"/>
                </a:solidFill>
                <a:latin typeface="Times New Roman" pitchFamily="18" charset="0"/>
                <a:cs typeface="Times New Roman" pitchFamily="18" charset="0"/>
              </a:rPr>
              <a:t> 3) Previous attacks of sinusitis</a:t>
            </a:r>
          </a:p>
          <a:p>
            <a:pPr algn="just">
              <a:buClr>
                <a:srgbClr val="C00000"/>
              </a:buClr>
            </a:pPr>
            <a:endParaRPr lang="en-US" sz="2400" dirty="0">
              <a:solidFill>
                <a:srgbClr val="C00000"/>
              </a:solidFill>
              <a:latin typeface="Times New Roman" pitchFamily="18" charset="0"/>
              <a:cs typeface="Times New Roman" pitchFamily="18" charset="0"/>
            </a:endParaRPr>
          </a:p>
          <a:p>
            <a:pPr marL="457200" indent="-457200" algn="just">
              <a:buClr>
                <a:srgbClr val="C00000"/>
              </a:buClr>
            </a:pPr>
            <a:r>
              <a:rPr lang="en-US" sz="2400" dirty="0" smtClean="0">
                <a:solidFill>
                  <a:srgbClr val="C00000"/>
                </a:solidFill>
                <a:latin typeface="Times New Roman" pitchFamily="18" charset="0"/>
                <a:cs typeface="Times New Roman" pitchFamily="18" charset="0"/>
              </a:rPr>
              <a:t> B. GENERAL:-</a:t>
            </a:r>
          </a:p>
          <a:p>
            <a:pPr marL="457200" indent="-457200" algn="just">
              <a:buClr>
                <a:srgbClr val="C00000"/>
              </a:buClr>
            </a:pPr>
            <a:r>
              <a:rPr lang="en-US" sz="2400" dirty="0" smtClean="0">
                <a:solidFill>
                  <a:srgbClr val="C00000"/>
                </a:solidFill>
                <a:latin typeface="Times New Roman" pitchFamily="18" charset="0"/>
                <a:cs typeface="Times New Roman" pitchFamily="18" charset="0"/>
              </a:rPr>
              <a:t>  1) Enviornment </a:t>
            </a:r>
            <a:r>
              <a:rPr lang="en-US" sz="2400" dirty="0" smtClean="0">
                <a:latin typeface="Times New Roman" pitchFamily="18" charset="0"/>
                <a:cs typeface="Times New Roman" pitchFamily="18" charset="0"/>
              </a:rPr>
              <a:t>(cold and wet climate, atmospheric polluion, smoke</a:t>
            </a:r>
          </a:p>
          <a:p>
            <a:pPr marL="457200" indent="-457200" algn="just">
              <a:buClr>
                <a:srgbClr val="C00000"/>
              </a:buCl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dust and overcrowding)</a:t>
            </a:r>
          </a:p>
          <a:p>
            <a:pPr marL="457200" indent="-457200" algn="just">
              <a:buClr>
                <a:srgbClr val="C00000"/>
              </a:buCl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2)Poor general health</a:t>
            </a:r>
            <a:r>
              <a:rPr lang="en-US" sz="2400" dirty="0" smtClean="0">
                <a:latin typeface="Times New Roman" pitchFamily="18" charset="0"/>
                <a:cs typeface="Times New Roman" pitchFamily="18" charset="0"/>
              </a:rPr>
              <a:t>(recurrent attacks of exanthematous fever, diabetes, immunodeficiency syndromes , nutritional deficiencies)</a:t>
            </a:r>
          </a:p>
          <a:p>
            <a:pPr marL="457200" indent="-457200" algn="just">
              <a:buClr>
                <a:srgbClr val="C00000"/>
              </a:buCl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endParaRPr lang="en-US" sz="2400" dirty="0">
              <a:solidFill>
                <a:srgbClr val="C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15962"/>
          </a:xfrm>
        </p:spPr>
        <p:txBody>
          <a:bodyPr>
            <a:normAutofit/>
          </a:bodyPr>
          <a:lstStyle/>
          <a:p>
            <a:pPr algn="ctr"/>
            <a:r>
              <a:rPr lang="en-US" sz="3600" b="1" dirty="0" smtClean="0">
                <a:solidFill>
                  <a:srgbClr val="C00000"/>
                </a:solidFill>
                <a:latin typeface="Times New Roman" pitchFamily="18" charset="0"/>
                <a:cs typeface="Times New Roman" pitchFamily="18" charset="0"/>
              </a:rPr>
              <a:t>PATHOLOGY OF SINUSITS</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0" y="1143000"/>
            <a:ext cx="9144000" cy="5715000"/>
          </a:xfrm>
        </p:spPr>
        <p:txBody>
          <a:bodyPr>
            <a:normAutofit fontScale="92500"/>
          </a:bodyPr>
          <a:lstStyle/>
          <a:p>
            <a:pPr algn="ctr">
              <a:buNone/>
            </a:pPr>
            <a:r>
              <a:rPr lang="en-US" dirty="0" smtClean="0">
                <a:latin typeface="Times New Roman" pitchFamily="18" charset="0"/>
                <a:cs typeface="Times New Roman" pitchFamily="18" charset="0"/>
              </a:rPr>
              <a:t>Acute inflammation of sinus mucosa</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Hyperaemia,exudation of fluid,pouring out of polymorphonuclear cells</a:t>
            </a:r>
          </a:p>
          <a:p>
            <a:pPr algn="ctr">
              <a:buNone/>
            </a:pPr>
            <a:r>
              <a:rPr lang="en-US" dirty="0" smtClean="0">
                <a:latin typeface="Times New Roman" pitchFamily="18" charset="0"/>
                <a:cs typeface="Times New Roman" pitchFamily="18" charset="0"/>
              </a:rPr>
              <a:t> </a:t>
            </a:r>
          </a:p>
          <a:p>
            <a:pPr algn="ctr">
              <a:buNone/>
            </a:pPr>
            <a:r>
              <a:rPr lang="en-US" dirty="0" smtClean="0">
                <a:latin typeface="Times New Roman" pitchFamily="18" charset="0"/>
                <a:cs typeface="Times New Roman" pitchFamily="18" charset="0"/>
              </a:rPr>
              <a:t>Increased activity of serous and mucous glands</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Depending on virulence of organizms,defence of host and capability of sinus ostia to drain exudates the disease may be:-</a:t>
            </a:r>
          </a:p>
          <a:p>
            <a:pPr algn="ctr">
              <a:buNone/>
            </a:pPr>
            <a:r>
              <a:rPr lang="en-US"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               mild( Non suppurative)                        severe( Suppurative )</a:t>
            </a:r>
          </a:p>
          <a:p>
            <a:pPr algn="r">
              <a:buNone/>
            </a:pPr>
            <a:endParaRPr lang="en-US" dirty="0" smtClean="0">
              <a:latin typeface="Times New Roman" pitchFamily="18" charset="0"/>
              <a:cs typeface="Times New Roman" pitchFamily="18" charset="0"/>
            </a:endParaRPr>
          </a:p>
          <a:p>
            <a:pPr algn="r">
              <a:buNone/>
            </a:pPr>
            <a:r>
              <a:rPr lang="en-US" dirty="0" smtClean="0">
                <a:latin typeface="Times New Roman" pitchFamily="18" charset="0"/>
                <a:cs typeface="Times New Roman" pitchFamily="18" charset="0"/>
              </a:rPr>
              <a:t>cause destrction of mucosal lining </a:t>
            </a:r>
            <a:endParaRPr lang="en-US" dirty="0">
              <a:latin typeface="Times New Roman" pitchFamily="18" charset="0"/>
              <a:cs typeface="Times New Roman" pitchFamily="18" charset="0"/>
            </a:endParaRPr>
          </a:p>
        </p:txBody>
      </p:sp>
      <p:sp>
        <p:nvSpPr>
          <p:cNvPr id="4" name="Down Arrow 3"/>
          <p:cNvSpPr/>
          <p:nvPr/>
        </p:nvSpPr>
        <p:spPr>
          <a:xfrm>
            <a:off x="4343400" y="1524000"/>
            <a:ext cx="2286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4343400" y="2667000"/>
            <a:ext cx="2286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4343400" y="3429000"/>
            <a:ext cx="228600" cy="457200"/>
          </a:xfrm>
          <a:prstGeom prst="downArrow">
            <a:avLst>
              <a:gd name="adj1" fmla="val 50000"/>
              <a:gd name="adj2" fmla="val 558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urved Right Arrow 6"/>
          <p:cNvSpPr/>
          <p:nvPr/>
        </p:nvSpPr>
        <p:spPr>
          <a:xfrm>
            <a:off x="1295400" y="4724400"/>
            <a:ext cx="426720" cy="4572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Left Arrow 7"/>
          <p:cNvSpPr/>
          <p:nvPr/>
        </p:nvSpPr>
        <p:spPr>
          <a:xfrm>
            <a:off x="7239000" y="4724400"/>
            <a:ext cx="502920" cy="3810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Down Arrow 8"/>
          <p:cNvSpPr/>
          <p:nvPr/>
        </p:nvSpPr>
        <p:spPr>
          <a:xfrm>
            <a:off x="6858000" y="5562600"/>
            <a:ext cx="2286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639762"/>
          </a:xfrm>
        </p:spPr>
        <p:txBody>
          <a:bodyPr>
            <a:noAutofit/>
          </a:bodyPr>
          <a:lstStyle/>
          <a:p>
            <a:pPr algn="ctr"/>
            <a:r>
              <a:rPr lang="en-US" sz="3600" b="1" dirty="0" smtClean="0">
                <a:solidFill>
                  <a:srgbClr val="C00000"/>
                </a:solidFill>
                <a:latin typeface="Times New Roman" pitchFamily="18" charset="0"/>
                <a:cs typeface="Times New Roman" pitchFamily="18" charset="0"/>
              </a:rPr>
              <a:t>1.Acute Maxillary Sinusitis </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0" y="1143000"/>
            <a:ext cx="9144000" cy="5715000"/>
          </a:xfrm>
        </p:spPr>
        <p:txBody>
          <a:bodyPr>
            <a:normAutofit lnSpcReduction="10000"/>
          </a:bodyPr>
          <a:lstStyle/>
          <a:p>
            <a:pPr algn="just">
              <a:buFont typeface="Wingdings" pitchFamily="2" charset="2"/>
              <a:buChar char="Ø"/>
            </a:pPr>
            <a:r>
              <a:rPr lang="en-US" sz="2400" dirty="0" smtClean="0">
                <a:latin typeface="Times New Roman" pitchFamily="18" charset="0"/>
                <a:cs typeface="Times New Roman" pitchFamily="18" charset="0"/>
              </a:rPr>
              <a:t>Causes:- 1)</a:t>
            </a:r>
            <a:r>
              <a:rPr lang="en-US" sz="2400" dirty="0" smtClean="0">
                <a:solidFill>
                  <a:srgbClr val="C00000"/>
                </a:solidFill>
                <a:latin typeface="Times New Roman" pitchFamily="18" charset="0"/>
                <a:cs typeface="Times New Roman" pitchFamily="18" charset="0"/>
              </a:rPr>
              <a:t>MOST COMMON</a:t>
            </a:r>
            <a:r>
              <a:rPr lang="en-US" sz="2400" dirty="0" smtClean="0">
                <a:latin typeface="Times New Roman" pitchFamily="18" charset="0"/>
                <a:cs typeface="Times New Roman" pitchFamily="18" charset="0"/>
              </a:rPr>
              <a:t>(Viral rhinitis followed by bacterial </a:t>
            </a:r>
          </a:p>
          <a:p>
            <a:pPr algn="just">
              <a:buNone/>
            </a:pPr>
            <a:r>
              <a:rPr lang="en-US" sz="2400" dirty="0" smtClean="0">
                <a:latin typeface="Times New Roman" pitchFamily="18" charset="0"/>
                <a:cs typeface="Times New Roman" pitchFamily="18" charset="0"/>
              </a:rPr>
              <a:t>                      invasion).</a:t>
            </a:r>
          </a:p>
          <a:p>
            <a:pPr algn="just">
              <a:buNone/>
            </a:pPr>
            <a:r>
              <a:rPr lang="en-US" sz="2400" dirty="0" smtClean="0">
                <a:latin typeface="Times New Roman" pitchFamily="18" charset="0"/>
                <a:cs typeface="Times New Roman" pitchFamily="18" charset="0"/>
              </a:rPr>
              <a:t>                   2)Diving and swimming</a:t>
            </a:r>
          </a:p>
          <a:p>
            <a:pPr algn="just">
              <a:buNone/>
            </a:pPr>
            <a:r>
              <a:rPr lang="en-US" sz="2400" dirty="0" smtClean="0">
                <a:latin typeface="Times New Roman" pitchFamily="18" charset="0"/>
                <a:cs typeface="Times New Roman" pitchFamily="18" charset="0"/>
              </a:rPr>
              <a:t>                   3)Dental infections (because roots of premolar and molar </a:t>
            </a:r>
          </a:p>
          <a:p>
            <a:pPr algn="just">
              <a:buNone/>
            </a:pPr>
            <a:r>
              <a:rPr lang="en-US" sz="2400" dirty="0" smtClean="0">
                <a:latin typeface="Times New Roman" pitchFamily="18" charset="0"/>
                <a:cs typeface="Times New Roman" pitchFamily="18" charset="0"/>
              </a:rPr>
              <a:t>                      teeth are realated to floor of sinus and may be </a:t>
            </a:r>
            <a:r>
              <a:rPr lang="en-US" sz="2400" dirty="0" err="1" smtClean="0">
                <a:latin typeface="Times New Roman" pitchFamily="18" charset="0"/>
                <a:cs typeface="Times New Roman" pitchFamily="18" charset="0"/>
              </a:rPr>
              <a:t>seprated</a:t>
            </a:r>
            <a:r>
              <a:rPr lang="en-US" sz="2400" dirty="0" smtClean="0">
                <a:latin typeface="Times New Roman" pitchFamily="18" charset="0"/>
                <a:cs typeface="Times New Roman" pitchFamily="18" charset="0"/>
              </a:rPr>
              <a:t> by </a:t>
            </a:r>
          </a:p>
          <a:p>
            <a:pPr algn="just">
              <a:buNone/>
            </a:pPr>
            <a:r>
              <a:rPr lang="en-US" sz="2400" dirty="0" smtClean="0">
                <a:latin typeface="Times New Roman" pitchFamily="18" charset="0"/>
                <a:cs typeface="Times New Roman" pitchFamily="18" charset="0"/>
              </a:rPr>
              <a:t>                      thin layer of mucosal covering).</a:t>
            </a:r>
          </a:p>
          <a:p>
            <a:pPr algn="just">
              <a:buNone/>
            </a:pPr>
            <a:r>
              <a:rPr lang="en-US" sz="2400" dirty="0" smtClean="0">
                <a:latin typeface="Times New Roman" pitchFamily="18" charset="0"/>
                <a:cs typeface="Times New Roman" pitchFamily="18" charset="0"/>
              </a:rPr>
              <a:t>                  4)Trauma( penetrating injuries or compound fractures)</a:t>
            </a:r>
          </a:p>
          <a:p>
            <a:pPr algn="just">
              <a:buFont typeface="Wingdings" pitchFamily="2" charset="2"/>
              <a:buChar char="Ø"/>
            </a:pPr>
            <a:r>
              <a:rPr lang="en-US" sz="2400" dirty="0" smtClean="0">
                <a:latin typeface="Times New Roman" pitchFamily="18" charset="0"/>
                <a:cs typeface="Times New Roman" pitchFamily="18" charset="0"/>
              </a:rPr>
              <a:t>C/F:- </a:t>
            </a:r>
          </a:p>
          <a:p>
            <a:pPr marL="457200" indent="-457200" algn="just">
              <a:buNone/>
            </a:pPr>
            <a:r>
              <a:rPr lang="en-US" sz="2400" dirty="0" smtClean="0">
                <a:latin typeface="Times New Roman" pitchFamily="18" charset="0"/>
                <a:cs typeface="Times New Roman" pitchFamily="18" charset="0"/>
              </a:rPr>
              <a:t>1) Constitutional symptoms:- fever,malaise,bodyache</a:t>
            </a:r>
          </a:p>
          <a:p>
            <a:pPr marL="457200" indent="-457200" algn="just">
              <a:buNone/>
            </a:pPr>
            <a:r>
              <a:rPr lang="en-US" sz="2400" dirty="0" smtClean="0">
                <a:latin typeface="Times New Roman" pitchFamily="18" charset="0"/>
                <a:cs typeface="Times New Roman" pitchFamily="18" charset="0"/>
              </a:rPr>
              <a:t>2) Headache(confined to forehead)</a:t>
            </a:r>
          </a:p>
          <a:p>
            <a:pPr marL="457200" indent="-457200" algn="just">
              <a:buNone/>
            </a:pPr>
            <a:r>
              <a:rPr lang="en-US" sz="2400" dirty="0" smtClean="0">
                <a:latin typeface="Times New Roman" pitchFamily="18" charset="0"/>
                <a:cs typeface="Times New Roman" pitchFamily="18" charset="0"/>
              </a:rPr>
              <a:t>3) Pain(over upper jaw,may be refferred to gums or teeth, aggravated on</a:t>
            </a:r>
          </a:p>
          <a:p>
            <a:pPr marL="457200" indent="-457200" algn="just">
              <a:buNone/>
            </a:pPr>
            <a:r>
              <a:rPr lang="en-US" sz="2400" dirty="0" smtClean="0">
                <a:latin typeface="Times New Roman" pitchFamily="18" charset="0"/>
                <a:cs typeface="Times New Roman" pitchFamily="18" charset="0"/>
              </a:rPr>
              <a:t>    coughing or chewing, may be refferred to ipsilateral supraorbital</a:t>
            </a:r>
          </a:p>
          <a:p>
            <a:pPr marL="457200" indent="-457200" algn="just">
              <a:buNone/>
            </a:pPr>
            <a:r>
              <a:rPr lang="en-US" sz="2400" dirty="0" smtClean="0">
                <a:latin typeface="Times New Roman" pitchFamily="18" charset="0"/>
                <a:cs typeface="Times New Roman" pitchFamily="18" charset="0"/>
              </a:rPr>
              <a:t>    region).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0"/>
            <a:ext cx="8991600" cy="6001643"/>
          </a:xfrm>
          <a:prstGeom prst="rect">
            <a:avLst/>
          </a:prstGeom>
        </p:spPr>
        <p:txBody>
          <a:bodyPr wrap="square">
            <a:spAutoFit/>
          </a:bodyPr>
          <a:lstStyle/>
          <a:p>
            <a:pPr marL="457200" indent="-457200" algn="just">
              <a:buNone/>
            </a:pPr>
            <a:r>
              <a:rPr lang="en-US" sz="2400" dirty="0" smtClean="0">
                <a:latin typeface="Times New Roman" pitchFamily="18" charset="0"/>
                <a:cs typeface="Times New Roman" pitchFamily="18" charset="0"/>
              </a:rPr>
              <a:t>4) Tenderness( pressure over anterior wall of antrum produces pain)</a:t>
            </a:r>
          </a:p>
          <a:p>
            <a:pPr marL="457200" indent="-457200" algn="just">
              <a:buNone/>
            </a:pPr>
            <a:r>
              <a:rPr lang="en-US" sz="2400" dirty="0" smtClean="0">
                <a:latin typeface="Times New Roman" pitchFamily="18" charset="0"/>
                <a:cs typeface="Times New Roman" pitchFamily="18" charset="0"/>
              </a:rPr>
              <a:t>5) Redness and edema of cheek</a:t>
            </a:r>
            <a:r>
              <a:rPr lang="en-US" sz="2400" dirty="0" smtClean="0">
                <a:solidFill>
                  <a:srgbClr val="C00000"/>
                </a:solidFill>
                <a:latin typeface="Times New Roman" pitchFamily="18" charset="0"/>
                <a:cs typeface="Times New Roman" pitchFamily="18" charset="0"/>
              </a:rPr>
              <a:t>( lower lid </a:t>
            </a:r>
            <a:r>
              <a:rPr lang="en-US" sz="2400" dirty="0" smtClean="0">
                <a:latin typeface="Times New Roman" pitchFamily="18" charset="0"/>
                <a:cs typeface="Times New Roman" pitchFamily="18" charset="0"/>
              </a:rPr>
              <a:t>becomes puffy )  </a:t>
            </a:r>
          </a:p>
          <a:p>
            <a:pPr marL="457200" indent="-457200" algn="just">
              <a:buNone/>
            </a:pPr>
            <a:r>
              <a:rPr lang="en-US" sz="2400" dirty="0" smtClean="0">
                <a:latin typeface="Times New Roman" pitchFamily="18" charset="0"/>
                <a:cs typeface="Times New Roman" pitchFamily="18" charset="0"/>
              </a:rPr>
              <a:t>6) Nasal discharge ( pus or mucopus in middle maetus)</a:t>
            </a:r>
          </a:p>
          <a:p>
            <a:pPr marL="457200" indent="-457200" algn="just">
              <a:buNone/>
            </a:pPr>
            <a:r>
              <a:rPr lang="en-US" sz="2400" dirty="0" smtClean="0">
                <a:latin typeface="Times New Roman" pitchFamily="18" charset="0"/>
                <a:cs typeface="Times New Roman" pitchFamily="18" charset="0"/>
              </a:rPr>
              <a:t>7) Post nasal discharge( may be seen on upper soft palae on posterior</a:t>
            </a:r>
          </a:p>
          <a:p>
            <a:pPr marL="457200" indent="-457200" algn="just">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endoscopy) </a:t>
            </a:r>
          </a:p>
          <a:p>
            <a:pPr marL="457200" indent="-457200" algn="just">
              <a:buNone/>
            </a:pPr>
            <a:r>
              <a:rPr lang="en-US" sz="2400" b="1" u="sng" dirty="0" smtClean="0">
                <a:solidFill>
                  <a:srgbClr val="C00000"/>
                </a:solidFill>
                <a:latin typeface="Times New Roman" pitchFamily="18" charset="0"/>
                <a:cs typeface="Times New Roman" pitchFamily="18" charset="0"/>
              </a:rPr>
              <a:t>Postural test </a:t>
            </a:r>
            <a:r>
              <a:rPr lang="en-US" sz="2400" b="1" dirty="0" smtClean="0">
                <a:solidFill>
                  <a:srgbClr val="C00000"/>
                </a:solidFill>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if no pus seen in middle maetus,it is decongested</a:t>
            </a:r>
          </a:p>
          <a:p>
            <a:pPr marL="457200" indent="-457200" algn="just">
              <a:buNone/>
            </a:pPr>
            <a:r>
              <a:rPr lang="en-US" sz="2400" dirty="0">
                <a:solidFill>
                  <a:srgbClr val="C00000"/>
                </a:solidFill>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                     with pledget of cotton soaked with vasoconstrictor and </a:t>
            </a:r>
          </a:p>
          <a:p>
            <a:pPr marL="457200" indent="-457200" algn="just">
              <a:buNone/>
            </a:pPr>
            <a:r>
              <a:rPr lang="en-US" sz="2400" dirty="0">
                <a:solidFill>
                  <a:srgbClr val="C00000"/>
                </a:solidFill>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                     patient is asked to sit with the affected sinus turned up. </a:t>
            </a:r>
          </a:p>
          <a:p>
            <a:pPr marL="457200" indent="-457200" algn="just">
              <a:buNone/>
            </a:pPr>
            <a:r>
              <a:rPr lang="en-US" sz="2400" dirty="0">
                <a:solidFill>
                  <a:srgbClr val="C00000"/>
                </a:solidFill>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                     examination done after 10-15 min may show discharge </a:t>
            </a:r>
          </a:p>
          <a:p>
            <a:pPr marL="457200" indent="-457200" algn="just">
              <a:buNone/>
            </a:pPr>
            <a:r>
              <a:rPr lang="en-US" sz="2400" dirty="0">
                <a:solidFill>
                  <a:srgbClr val="C00000"/>
                </a:solidFill>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                     middle maetus. </a:t>
            </a:r>
          </a:p>
          <a:p>
            <a:pPr marL="457200" indent="-457200" algn="just">
              <a:buNone/>
            </a:pPr>
            <a:endParaRPr lang="en-US" sz="2400" dirty="0">
              <a:solidFill>
                <a:srgbClr val="C00000"/>
              </a:solidFill>
              <a:latin typeface="Times New Roman" pitchFamily="18" charset="0"/>
              <a:cs typeface="Times New Roman" pitchFamily="18" charset="0"/>
            </a:endParaRPr>
          </a:p>
          <a:p>
            <a:pPr marL="457200" indent="-457200" algn="just">
              <a:buClr>
                <a:srgbClr val="C00000"/>
              </a:buClr>
              <a:buFont typeface="Wingdings" pitchFamily="2" charset="2"/>
              <a:buChar char="Ø"/>
            </a:pPr>
            <a:r>
              <a:rPr lang="en-US" sz="2400" dirty="0" smtClean="0">
                <a:latin typeface="Times New Roman" pitchFamily="18" charset="0"/>
                <a:cs typeface="Times New Roman" pitchFamily="18" charset="0"/>
              </a:rPr>
              <a:t>Diagnosis:-</a:t>
            </a:r>
          </a:p>
          <a:p>
            <a:pPr marL="457200" indent="-457200" algn="just">
              <a:buClr>
                <a:srgbClr val="C00000"/>
              </a:buCl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1) Transillumination test:-Affected sinus will be found opaque.</a:t>
            </a:r>
          </a:p>
          <a:p>
            <a:pPr marL="457200" indent="-457200" algn="just">
              <a:buClr>
                <a:srgbClr val="C00000"/>
              </a:buCl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2) X-Rays(water’s view):-shows opacity or fluid level in affected sinus</a:t>
            </a:r>
          </a:p>
          <a:p>
            <a:pPr marL="457200" indent="-457200" algn="just">
              <a:buClr>
                <a:srgbClr val="C00000"/>
              </a:buCl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3) CT Scan</a:t>
            </a:r>
          </a:p>
          <a:p>
            <a:pPr marL="457200" indent="-457200" algn="just">
              <a:buClr>
                <a:srgbClr val="C00000"/>
              </a:buClr>
            </a:pPr>
            <a:r>
              <a:rPr lang="en-US" sz="2400" dirty="0">
                <a:solidFill>
                  <a:srgbClr val="C00000"/>
                </a:solidFill>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8600"/>
            <a:ext cx="9144000" cy="7109639"/>
          </a:xfrm>
          <a:prstGeom prst="rect">
            <a:avLst/>
          </a:prstGeom>
        </p:spPr>
        <p:txBody>
          <a:bodyPr wrap="square">
            <a:spAutoFit/>
          </a:bodyPr>
          <a:lstStyle/>
          <a:p>
            <a:pPr algn="just">
              <a:buClr>
                <a:srgbClr val="C00000"/>
              </a:buClr>
              <a:buFont typeface="Wingdings" pitchFamily="2" charset="2"/>
              <a:buChar char="Ø"/>
            </a:pPr>
            <a:r>
              <a:rPr lang="en-US" sz="2400" dirty="0" smtClean="0">
                <a:latin typeface="Times New Roman" pitchFamily="18" charset="0"/>
                <a:cs typeface="Times New Roman" pitchFamily="18" charset="0"/>
              </a:rPr>
              <a:t>TREATMENT:-</a:t>
            </a:r>
          </a:p>
          <a:p>
            <a:pPr algn="just"/>
            <a:r>
              <a:rPr lang="en-US" sz="2400" dirty="0" smtClean="0">
                <a:latin typeface="Times New Roman" pitchFamily="18" charset="0"/>
                <a:cs typeface="Times New Roman" pitchFamily="18" charset="0"/>
              </a:rPr>
              <a:t>    </a:t>
            </a:r>
          </a:p>
          <a:p>
            <a:pPr algn="just"/>
            <a:r>
              <a:rPr lang="en-US" sz="2400" dirty="0" smtClean="0">
                <a:latin typeface="Times New Roman" pitchFamily="18" charset="0"/>
                <a:cs typeface="Times New Roman" pitchFamily="18" charset="0"/>
              </a:rPr>
              <a:t> </a:t>
            </a:r>
            <a:r>
              <a:rPr lang="en-US" sz="2400" u="sng" dirty="0" smtClean="0">
                <a:latin typeface="Times New Roman" pitchFamily="18" charset="0"/>
                <a:cs typeface="Times New Roman" pitchFamily="18" charset="0"/>
              </a:rPr>
              <a:t>MEDICAL </a:t>
            </a:r>
          </a:p>
          <a:p>
            <a:pPr marL="342900" indent="-342900" algn="just">
              <a:buAutoNum type="arabicPeriod"/>
            </a:pPr>
            <a:r>
              <a:rPr lang="en-US" sz="2400" dirty="0" smtClean="0">
                <a:latin typeface="Times New Roman" pitchFamily="18" charset="0"/>
                <a:cs typeface="Times New Roman" pitchFamily="18" charset="0"/>
              </a:rPr>
              <a:t>Antimicrobial drugs:-Ampicillin and amoxicillin are quite effective     and cover a wide range of  organizms.    </a:t>
            </a:r>
          </a:p>
          <a:p>
            <a:pPr marL="342900" indent="-342900" algn="just"/>
            <a:r>
              <a:rPr lang="en-US" sz="2400" dirty="0" smtClean="0">
                <a:latin typeface="Times New Roman" pitchFamily="18" charset="0"/>
                <a:cs typeface="Times New Roman" pitchFamily="18" charset="0"/>
              </a:rPr>
              <a:t>    Erythromycin or doxycycline or cotrimoxazole are equally effective and can be given to those who are sensitive to penicillin.</a:t>
            </a:r>
          </a:p>
          <a:p>
            <a:pPr marL="342900" indent="-342900" algn="just"/>
            <a:r>
              <a:rPr lang="en-US" sz="2400" dirty="0" smtClean="0">
                <a:latin typeface="Times New Roman" pitchFamily="18" charset="0"/>
                <a:cs typeface="Times New Roman" pitchFamily="18" charset="0"/>
              </a:rPr>
              <a:t>    β- lactamase producing strains of H. influenzae and M. catarrhalis may</a:t>
            </a:r>
          </a:p>
          <a:p>
            <a:pPr marL="342900" indent="-342900" algn="just"/>
            <a:r>
              <a:rPr lang="en-US" sz="2400" dirty="0" smtClean="0">
                <a:latin typeface="Times New Roman" pitchFamily="18" charset="0"/>
                <a:cs typeface="Times New Roman" pitchFamily="18" charset="0"/>
              </a:rPr>
              <a:t>    use  amoxicillin/ clavulanic acid or cefuroxime axetil.</a:t>
            </a:r>
          </a:p>
          <a:p>
            <a:pPr marL="342900" indent="-342900" algn="just"/>
            <a:r>
              <a:rPr lang="en-US" sz="2400" dirty="0" smtClean="0">
                <a:latin typeface="Times New Roman" pitchFamily="18" charset="0"/>
                <a:cs typeface="Times New Roman" pitchFamily="18" charset="0"/>
              </a:rPr>
              <a:t>2.Nasal decongestant drops:- One per cent ephedrine or 0.1% </a:t>
            </a:r>
            <a:r>
              <a:rPr lang="en-US" sz="2400" dirty="0" err="1" smtClean="0">
                <a:latin typeface="Times New Roman" pitchFamily="18" charset="0"/>
                <a:cs typeface="Times New Roman" pitchFamily="18" charset="0"/>
              </a:rPr>
              <a:t>xylo</a:t>
            </a:r>
            <a:r>
              <a:rPr lang="en-US" sz="2400" dirty="0" smtClean="0">
                <a:latin typeface="Times New Roman" pitchFamily="18" charset="0"/>
                <a:cs typeface="Times New Roman" pitchFamily="18" charset="0"/>
              </a:rPr>
              <a:t>- or oxymetazoline </a:t>
            </a:r>
          </a:p>
          <a:p>
            <a:pPr marL="342900" indent="-342900" algn="just"/>
            <a:r>
              <a:rPr lang="en-US" sz="2400" dirty="0" smtClean="0">
                <a:latin typeface="Times New Roman" pitchFamily="18" charset="0"/>
                <a:cs typeface="Times New Roman" pitchFamily="18" charset="0"/>
              </a:rPr>
              <a:t>3.Steam inhalation:- Steam inhalation alone or medicated with menthol or Tr. Benzoin Co. provides symptomatic relief and encourages sinus drainage. </a:t>
            </a:r>
          </a:p>
          <a:p>
            <a:pPr marL="342900" indent="-342900" algn="just"/>
            <a:r>
              <a:rPr lang="en-US" sz="2400" dirty="0" smtClean="0">
                <a:latin typeface="Times New Roman" pitchFamily="18" charset="0"/>
                <a:cs typeface="Times New Roman" pitchFamily="18" charset="0"/>
              </a:rPr>
              <a:t>4.Analgesics:- Paracetamol or any other suitable analgesic should be given for relief of pain and headache. </a:t>
            </a:r>
          </a:p>
          <a:p>
            <a:pPr marL="342900" indent="-342900" algn="just"/>
            <a:endParaRPr lang="en-US" sz="2400" dirty="0" smtClean="0">
              <a:latin typeface="Times New Roman" pitchFamily="18" charset="0"/>
              <a:cs typeface="Times New Roman" pitchFamily="18" charset="0"/>
            </a:endParaRPr>
          </a:p>
          <a:p>
            <a:pPr marL="342900" indent="-342900" algn="just"/>
            <a:endParaRPr lang="en-US" sz="2400" dirty="0" smtClean="0">
              <a:latin typeface="Times New Roman" pitchFamily="18" charset="0"/>
              <a:cs typeface="Times New Roman" pitchFamily="18" charset="0"/>
            </a:endParaRPr>
          </a:p>
          <a:p>
            <a:pPr marL="342900" indent="-342900" algn="just"/>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763000" cy="5909310"/>
          </a:xfrm>
          <a:prstGeom prst="rect">
            <a:avLst/>
          </a:prstGeom>
        </p:spPr>
        <p:txBody>
          <a:bodyPr wrap="square">
            <a:spAutoFit/>
          </a:bodyPr>
          <a:lstStyle/>
          <a:p>
            <a:pPr marL="342900" indent="-342900" algn="just"/>
            <a:r>
              <a:rPr lang="en-US" sz="2400" dirty="0" smtClean="0">
                <a:latin typeface="Times New Roman" pitchFamily="18" charset="0"/>
                <a:cs typeface="Times New Roman" pitchFamily="18" charset="0"/>
              </a:rPr>
              <a:t>5.Hot fomentation</a:t>
            </a:r>
          </a:p>
          <a:p>
            <a:pPr marL="342900" indent="-342900" algn="just"/>
            <a:endParaRPr lang="en-US" dirty="0" smtClean="0">
              <a:latin typeface="Times New Roman" pitchFamily="18" charset="0"/>
              <a:cs typeface="Times New Roman" pitchFamily="18" charset="0"/>
            </a:endParaRPr>
          </a:p>
          <a:p>
            <a:pPr marL="342900" indent="-342900" algn="just"/>
            <a:r>
              <a:rPr lang="en-US" sz="2400" u="sng" dirty="0" smtClean="0">
                <a:latin typeface="Times New Roman" pitchFamily="18" charset="0"/>
                <a:cs typeface="Times New Roman" pitchFamily="18" charset="0"/>
              </a:rPr>
              <a:t> SURGICAL</a:t>
            </a:r>
          </a:p>
          <a:p>
            <a:pPr marL="342900" indent="-342900" algn="just"/>
            <a:r>
              <a:rPr lang="en-US" sz="2400" dirty="0" smtClean="0">
                <a:latin typeface="Times New Roman" pitchFamily="18" charset="0"/>
                <a:cs typeface="Times New Roman" pitchFamily="18" charset="0"/>
              </a:rPr>
              <a:t>1) Antral lavage.:- Lavage is rarely necessary. It is done only when</a:t>
            </a:r>
          </a:p>
          <a:p>
            <a:pPr marL="342900" indent="-342900" algn="just"/>
            <a:r>
              <a:rPr lang="en-US" sz="2400" dirty="0" smtClean="0">
                <a:latin typeface="Times New Roman" pitchFamily="18" charset="0"/>
                <a:cs typeface="Times New Roman" pitchFamily="18" charset="0"/>
              </a:rPr>
              <a:t>                              medical treatment has failed.</a:t>
            </a:r>
          </a:p>
          <a:p>
            <a:pPr marL="342900" indent="-342900" algn="just"/>
            <a:endParaRPr lang="en-US" sz="2400" dirty="0" smtClean="0">
              <a:latin typeface="Times New Roman" pitchFamily="18" charset="0"/>
              <a:cs typeface="Times New Roman" pitchFamily="18" charset="0"/>
            </a:endParaRPr>
          </a:p>
          <a:p>
            <a:pPr marL="342900" indent="-342900" algn="just"/>
            <a:endParaRPr lang="en-US" sz="2400" dirty="0" smtClean="0">
              <a:latin typeface="Times New Roman" pitchFamily="18" charset="0"/>
              <a:cs typeface="Times New Roman" pitchFamily="18" charset="0"/>
            </a:endParaRPr>
          </a:p>
          <a:p>
            <a:pPr marL="342900" indent="-342900" algn="just">
              <a:buClr>
                <a:srgbClr val="C00000"/>
              </a:buClr>
              <a:buFont typeface="Wingdings" pitchFamily="2" charset="2"/>
              <a:buChar char="Ø"/>
            </a:pPr>
            <a:r>
              <a:rPr lang="en-US" sz="2400" dirty="0" smtClean="0">
                <a:latin typeface="Times New Roman" pitchFamily="18" charset="0"/>
                <a:cs typeface="Times New Roman" pitchFamily="18" charset="0"/>
              </a:rPr>
              <a:t>Complications:-</a:t>
            </a:r>
          </a:p>
          <a:p>
            <a:pPr marL="342900" indent="-342900" algn="just">
              <a:buClr>
                <a:srgbClr val="C00000"/>
              </a:buClr>
            </a:pPr>
            <a:r>
              <a:rPr lang="en-US" sz="2400" dirty="0" smtClean="0">
                <a:latin typeface="Times New Roman" pitchFamily="18" charset="0"/>
                <a:cs typeface="Times New Roman" pitchFamily="18" charset="0"/>
              </a:rPr>
              <a:t>1)Acute maxillary sinusitis may change to subacute or chronic sinusitis</a:t>
            </a:r>
          </a:p>
          <a:p>
            <a:pPr marL="342900" indent="-342900" algn="just">
              <a:buClr>
                <a:srgbClr val="C00000"/>
              </a:buClr>
            </a:pPr>
            <a:r>
              <a:rPr lang="en-US" sz="2400" dirty="0" smtClean="0"/>
              <a:t>2</a:t>
            </a:r>
            <a:r>
              <a:rPr lang="en-US" sz="2400" dirty="0" smtClean="0">
                <a:latin typeface="Times New Roman" pitchFamily="18" charset="0"/>
                <a:cs typeface="Times New Roman" pitchFamily="18" charset="0"/>
              </a:rPr>
              <a:t>) Frontal sinusitis </a:t>
            </a:r>
          </a:p>
          <a:p>
            <a:pPr marL="342900" indent="-342900" algn="just">
              <a:buClr>
                <a:srgbClr val="C00000"/>
              </a:buClr>
            </a:pPr>
            <a:r>
              <a:rPr lang="en-US" sz="2400" dirty="0" smtClean="0">
                <a:latin typeface="Times New Roman" pitchFamily="18" charset="0"/>
                <a:cs typeface="Times New Roman" pitchFamily="18" charset="0"/>
              </a:rPr>
              <a:t>3) Osteitis or osteomyelitis of the maxilla</a:t>
            </a:r>
          </a:p>
          <a:p>
            <a:pPr marL="342900" indent="-342900" algn="just">
              <a:buClr>
                <a:srgbClr val="C00000"/>
              </a:buClr>
            </a:pPr>
            <a:r>
              <a:rPr lang="en-US" sz="2400" dirty="0" smtClean="0">
                <a:latin typeface="Times New Roman" pitchFamily="18" charset="0"/>
                <a:cs typeface="Times New Roman" pitchFamily="18" charset="0"/>
              </a:rPr>
              <a:t>4)Orbital cellulitis or abscess. Infection spreads to the orbit because of oedema either directly from the roof of maxillary sinus or indirectly, after involvement of ethmoid sinuses.</a:t>
            </a:r>
          </a:p>
          <a:p>
            <a:pPr marL="342900" indent="-342900" algn="just"/>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pPr algn="ctr"/>
            <a:r>
              <a:rPr lang="en-US" sz="3600" b="1" dirty="0" smtClean="0">
                <a:solidFill>
                  <a:srgbClr val="C00000"/>
                </a:solidFill>
                <a:latin typeface="Times New Roman" pitchFamily="18" charset="0"/>
                <a:cs typeface="Times New Roman" pitchFamily="18" charset="0"/>
              </a:rPr>
              <a:t>2. Acute ethmoid sinusitis</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152400" y="1143000"/>
            <a:ext cx="8839200" cy="5562600"/>
          </a:xfrm>
        </p:spPr>
        <p:txBody>
          <a:bodyPr>
            <a:normAutofit lnSpcReduction="10000"/>
          </a:bodyPr>
          <a:lstStyle/>
          <a:p>
            <a:pPr>
              <a:buFont typeface="Wingdings" pitchFamily="2" charset="2"/>
              <a:buChar char="Ø"/>
            </a:pPr>
            <a:r>
              <a:rPr lang="en-US" sz="2400" dirty="0" smtClean="0">
                <a:latin typeface="Times New Roman" pitchFamily="18" charset="0"/>
                <a:cs typeface="Times New Roman" pitchFamily="18" charset="0"/>
              </a:rPr>
              <a:t>Assosiated with infection of other sinuses</a:t>
            </a:r>
          </a:p>
          <a:p>
            <a:pPr>
              <a:buFont typeface="Wingdings" pitchFamily="2" charset="2"/>
              <a:buChar char="Ø"/>
            </a:pPr>
            <a:r>
              <a:rPr lang="en-US" sz="2400" dirty="0" smtClean="0">
                <a:latin typeface="Times New Roman" pitchFamily="18" charset="0"/>
                <a:cs typeface="Times New Roman" pitchFamily="18" charset="0"/>
              </a:rPr>
              <a:t>Ethmoid sinuses oftenly involved in infants and young children.</a:t>
            </a:r>
          </a:p>
          <a:p>
            <a:pPr>
              <a:buFont typeface="Wingdings" pitchFamily="2" charset="2"/>
              <a:buChar char="Ø"/>
            </a:pPr>
            <a:r>
              <a:rPr lang="en-US" sz="2400" dirty="0" smtClean="0">
                <a:latin typeface="Times New Roman" pitchFamily="18" charset="0"/>
                <a:cs typeface="Times New Roman" pitchFamily="18" charset="0"/>
              </a:rPr>
              <a:t>C/f:-</a:t>
            </a:r>
          </a:p>
          <a:p>
            <a:pPr>
              <a:buNone/>
            </a:pPr>
            <a:r>
              <a:rPr lang="en-US" sz="2400" dirty="0" smtClean="0">
                <a:latin typeface="Times New Roman" pitchFamily="18" charset="0"/>
                <a:cs typeface="Times New Roman" pitchFamily="18" charset="0"/>
              </a:rPr>
              <a:t>  1) Pain:-over bridge of nose, medial and deep to eye,aggravated by</a:t>
            </a:r>
          </a:p>
          <a:p>
            <a:pPr>
              <a:buNone/>
            </a:pPr>
            <a:r>
              <a:rPr lang="en-US" sz="2400" dirty="0" smtClean="0">
                <a:latin typeface="Times New Roman" pitchFamily="18" charset="0"/>
                <a:cs typeface="Times New Roman" pitchFamily="18" charset="0"/>
              </a:rPr>
              <a:t>                movements of eyeball.</a:t>
            </a:r>
          </a:p>
          <a:p>
            <a:pPr>
              <a:buNone/>
            </a:pPr>
            <a:r>
              <a:rPr lang="en-US" sz="2400" dirty="0" smtClean="0">
                <a:latin typeface="Times New Roman" pitchFamily="18" charset="0"/>
                <a:cs typeface="Times New Roman" pitchFamily="18" charset="0"/>
              </a:rPr>
              <a:t>  2)Oedema of lids (</a:t>
            </a:r>
            <a:r>
              <a:rPr lang="en-US" sz="2400" dirty="0" smtClean="0">
                <a:solidFill>
                  <a:srgbClr val="C00000"/>
                </a:solidFill>
                <a:latin typeface="Times New Roman" pitchFamily="18" charset="0"/>
                <a:cs typeface="Times New Roman" pitchFamily="18" charset="0"/>
              </a:rPr>
              <a:t>both eyelids </a:t>
            </a:r>
            <a:r>
              <a:rPr lang="en-US" sz="2400" dirty="0" smtClean="0">
                <a:latin typeface="Times New Roman" pitchFamily="18" charset="0"/>
                <a:cs typeface="Times New Roman" pitchFamily="18" charset="0"/>
              </a:rPr>
              <a:t>become puffy and swollen)</a:t>
            </a:r>
          </a:p>
          <a:p>
            <a:pPr>
              <a:buNone/>
            </a:pPr>
            <a:r>
              <a:rPr lang="en-US" sz="2400" dirty="0" smtClean="0">
                <a:latin typeface="Times New Roman" pitchFamily="18" charset="0"/>
                <a:cs typeface="Times New Roman" pitchFamily="18" charset="0"/>
              </a:rPr>
              <a:t>   3)Nasal discharge (seen on superior or middle maetus)</a:t>
            </a:r>
          </a:p>
          <a:p>
            <a:pPr>
              <a:buNone/>
            </a:pPr>
            <a:r>
              <a:rPr lang="en-US" sz="2400" dirty="0" smtClean="0">
                <a:latin typeface="Times New Roman" pitchFamily="18" charset="0"/>
                <a:cs typeface="Times New Roman" pitchFamily="18" charset="0"/>
              </a:rPr>
              <a:t>   4)Swelling of middle turbinate</a:t>
            </a:r>
          </a:p>
          <a:p>
            <a:pPr>
              <a:buFont typeface="Wingdings" pitchFamily="2" charset="2"/>
              <a:buChar char="Ø"/>
            </a:pPr>
            <a:r>
              <a:rPr lang="en-US" sz="2400" dirty="0" smtClean="0">
                <a:latin typeface="Times New Roman" pitchFamily="18" charset="0"/>
                <a:cs typeface="Times New Roman" pitchFamily="18" charset="0"/>
              </a:rPr>
              <a:t>Treatment:;</a:t>
            </a:r>
          </a:p>
          <a:p>
            <a:pPr>
              <a:buNone/>
            </a:pPr>
            <a:r>
              <a:rPr lang="en-US" sz="2400" dirty="0" smtClean="0">
                <a:latin typeface="Times New Roman" pitchFamily="18" charset="0"/>
                <a:cs typeface="Times New Roman" pitchFamily="18" charset="0"/>
              </a:rPr>
              <a:t>   1) Medical treatment </a:t>
            </a:r>
          </a:p>
          <a:p>
            <a:pPr>
              <a:buNone/>
            </a:pPr>
            <a:r>
              <a:rPr lang="en-US" sz="2400" dirty="0" smtClean="0">
                <a:latin typeface="Times New Roman" pitchFamily="18" charset="0"/>
                <a:cs typeface="Times New Roman" pitchFamily="18" charset="0"/>
              </a:rPr>
              <a:t>   2) Visual deteioration and exophthalmos indicates abscess in the    </a:t>
            </a:r>
          </a:p>
          <a:p>
            <a:pPr>
              <a:buNone/>
            </a:pPr>
            <a:r>
              <a:rPr lang="en-US" sz="2400" dirty="0" smtClean="0">
                <a:latin typeface="Times New Roman" pitchFamily="18" charset="0"/>
                <a:cs typeface="Times New Roman" pitchFamily="18" charset="0"/>
              </a:rPr>
              <a:t>       posterior orbit and may require drainage of ethmoid sinuses </a:t>
            </a:r>
          </a:p>
          <a:p>
            <a:pPr>
              <a:buNone/>
            </a:pPr>
            <a:r>
              <a:rPr lang="en-US" sz="2400" dirty="0" smtClean="0">
                <a:latin typeface="Times New Roman" pitchFamily="18" charset="0"/>
                <a:cs typeface="Times New Roman" pitchFamily="18" charset="0"/>
              </a:rPr>
              <a:t>       through </a:t>
            </a:r>
            <a:r>
              <a:rPr lang="en-US" sz="2400" dirty="0" smtClean="0">
                <a:solidFill>
                  <a:srgbClr val="C00000"/>
                </a:solidFill>
                <a:latin typeface="Times New Roman" pitchFamily="18" charset="0"/>
                <a:cs typeface="Times New Roman" pitchFamily="18" charset="0"/>
              </a:rPr>
              <a:t>external ethmoidectomy</a:t>
            </a:r>
            <a:r>
              <a:rPr lang="en-US" sz="2400" dirty="0" smtClean="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686800" cy="2308324"/>
          </a:xfrm>
          <a:prstGeom prst="rect">
            <a:avLst/>
          </a:prstGeom>
        </p:spPr>
        <p:txBody>
          <a:bodyPr wrap="square">
            <a:spAutoFit/>
          </a:bodyPr>
          <a:lstStyle/>
          <a:p>
            <a:pPr>
              <a:buClr>
                <a:srgbClr val="C00000"/>
              </a:buClr>
              <a:buFont typeface="Wingdings" pitchFamily="2" charset="2"/>
              <a:buChar char="Ø"/>
            </a:pPr>
            <a:r>
              <a:rPr lang="en-US" sz="2400" dirty="0" smtClean="0">
                <a:latin typeface="Times New Roman" pitchFamily="18" charset="0"/>
                <a:cs typeface="Times New Roman" pitchFamily="18" charset="0"/>
              </a:rPr>
              <a:t>Complications:-</a:t>
            </a:r>
          </a:p>
          <a:p>
            <a:pPr>
              <a:buClr>
                <a:srgbClr val="C00000"/>
              </a:buClr>
            </a:pPr>
            <a:r>
              <a:rPr lang="en-US" sz="2400" dirty="0" smtClean="0">
                <a:latin typeface="Times New Roman" pitchFamily="18" charset="0"/>
                <a:cs typeface="Times New Roman" pitchFamily="18" charset="0"/>
              </a:rPr>
              <a:t> 1. Orbital cellulitis and abscess.</a:t>
            </a:r>
          </a:p>
          <a:p>
            <a:pPr>
              <a:buClr>
                <a:srgbClr val="C00000"/>
              </a:buClr>
            </a:pPr>
            <a:r>
              <a:rPr lang="en-US" sz="2400" dirty="0" smtClean="0">
                <a:latin typeface="Times New Roman" pitchFamily="18" charset="0"/>
                <a:cs typeface="Times New Roman" pitchFamily="18" charset="0"/>
              </a:rPr>
              <a:t> 2. Visual deterioration and blindness due to involvement of optic </a:t>
            </a:r>
          </a:p>
          <a:p>
            <a:pPr>
              <a:buClr>
                <a:srgbClr val="C00000"/>
              </a:buClr>
            </a:pPr>
            <a:r>
              <a:rPr lang="en-US" sz="2400" dirty="0" smtClean="0">
                <a:latin typeface="Times New Roman" pitchFamily="18" charset="0"/>
                <a:cs typeface="Times New Roman" pitchFamily="18" charset="0"/>
              </a:rPr>
              <a:t>     nerve.</a:t>
            </a:r>
          </a:p>
          <a:p>
            <a:pPr>
              <a:buClr>
                <a:srgbClr val="C00000"/>
              </a:buClr>
            </a:pPr>
            <a:r>
              <a:rPr lang="en-US" sz="2400" dirty="0" smtClean="0">
                <a:latin typeface="Times New Roman" pitchFamily="18" charset="0"/>
                <a:cs typeface="Times New Roman" pitchFamily="18" charset="0"/>
              </a:rPr>
              <a:t> 3. Cavernous sinus thrombosis. </a:t>
            </a:r>
          </a:p>
          <a:p>
            <a:pPr>
              <a:buClr>
                <a:srgbClr val="C00000"/>
              </a:buClr>
            </a:pPr>
            <a:r>
              <a:rPr lang="en-US" sz="2400" dirty="0" smtClean="0">
                <a:latin typeface="Times New Roman" pitchFamily="18" charset="0"/>
                <a:cs typeface="Times New Roman" pitchFamily="18" charset="0"/>
              </a:rPr>
              <a:t> 4. Extradural abscess, meningitis or brain abscess.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991600" cy="914400"/>
          </a:xfrm>
        </p:spPr>
        <p:txBody>
          <a:bodyPr>
            <a:normAutofit/>
          </a:bodyPr>
          <a:lstStyle/>
          <a:p>
            <a:pPr algn="ctr"/>
            <a:r>
              <a:rPr lang="en-US" sz="3600" b="1" dirty="0" smtClean="0">
                <a:solidFill>
                  <a:srgbClr val="C00000"/>
                </a:solidFill>
                <a:latin typeface="Times New Roman" pitchFamily="18" charset="0"/>
                <a:cs typeface="Times New Roman" pitchFamily="18" charset="0"/>
              </a:rPr>
              <a:t>3. Acute Frontal Sinusitis</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152400" y="1143000"/>
            <a:ext cx="8991600" cy="5715000"/>
          </a:xfrm>
        </p:spPr>
        <p:txBody>
          <a:bodyPr>
            <a:normAutofit/>
          </a:bodyPr>
          <a:lstStyle/>
          <a:p>
            <a:pPr>
              <a:buFont typeface="Wingdings" pitchFamily="2" charset="2"/>
              <a:buChar char="Ø"/>
            </a:pPr>
            <a:r>
              <a:rPr lang="en-US" sz="2400" dirty="0" smtClean="0">
                <a:latin typeface="Times New Roman" pitchFamily="18" charset="0"/>
                <a:cs typeface="Times New Roman" pitchFamily="18" charset="0"/>
              </a:rPr>
              <a:t>C/f:-</a:t>
            </a:r>
          </a:p>
          <a:p>
            <a:pPr>
              <a:buNone/>
            </a:pPr>
            <a:r>
              <a:rPr lang="en-US" sz="2400" dirty="0" smtClean="0">
                <a:latin typeface="Times New Roman" pitchFamily="18" charset="0"/>
                <a:cs typeface="Times New Roman" pitchFamily="18" charset="0"/>
              </a:rPr>
              <a:t>1) Frontal headache:- Usually severe and localized over the</a:t>
            </a:r>
          </a:p>
          <a:p>
            <a:pPr algn="just">
              <a:buNone/>
            </a:pPr>
            <a:r>
              <a:rPr lang="en-US" sz="2400" dirty="0" smtClean="0">
                <a:latin typeface="Times New Roman" pitchFamily="18" charset="0"/>
                <a:cs typeface="Times New Roman" pitchFamily="18" charset="0"/>
              </a:rPr>
              <a:t>    affected sinus .It shows characteristic periodicity, i.e.comes up on waking, gradually increases and reaches its peak by about mid day and then starts subsiding. It is also called “office headache” because of its presence only during the office hours. </a:t>
            </a:r>
          </a:p>
          <a:p>
            <a:pPr algn="just">
              <a:buNone/>
            </a:pPr>
            <a:r>
              <a:rPr lang="en-US" sz="2400" dirty="0" smtClean="0">
                <a:latin typeface="Times New Roman" pitchFamily="18" charset="0"/>
                <a:cs typeface="Times New Roman" pitchFamily="18" charset="0"/>
              </a:rPr>
              <a:t>2) Tenderness:- Pressure upwards on the floor of frontal sinus, just above the medial canthus, causes exquisite pain. </a:t>
            </a:r>
          </a:p>
          <a:p>
            <a:pPr algn="just">
              <a:buNone/>
            </a:pPr>
            <a:r>
              <a:rPr lang="en-US" sz="2400" dirty="0" smtClean="0">
                <a:latin typeface="Times New Roman" pitchFamily="18" charset="0"/>
                <a:cs typeface="Times New Roman" pitchFamily="18" charset="0"/>
              </a:rPr>
              <a:t>3) Oedema of </a:t>
            </a:r>
            <a:r>
              <a:rPr lang="en-US" sz="2400" dirty="0" smtClean="0">
                <a:solidFill>
                  <a:srgbClr val="C00000"/>
                </a:solidFill>
                <a:latin typeface="Times New Roman" pitchFamily="18" charset="0"/>
                <a:cs typeface="Times New Roman" pitchFamily="18" charset="0"/>
              </a:rPr>
              <a:t>upper eyelid </a:t>
            </a:r>
            <a:r>
              <a:rPr lang="en-US" sz="2400" dirty="0" smtClean="0">
                <a:latin typeface="Times New Roman" pitchFamily="18" charset="0"/>
                <a:cs typeface="Times New Roman" pitchFamily="18" charset="0"/>
              </a:rPr>
              <a:t>with suffused conjunctiva and photophobia.</a:t>
            </a:r>
          </a:p>
          <a:p>
            <a:pPr algn="just">
              <a:buNone/>
            </a:pPr>
            <a:r>
              <a:rPr lang="en-US" sz="2400" dirty="0" smtClean="0">
                <a:latin typeface="Times New Roman" pitchFamily="18" charset="0"/>
                <a:cs typeface="Times New Roman" pitchFamily="18" charset="0"/>
              </a:rPr>
              <a:t>4) Nasal discharge:- A vertical streak of mucopus is seen high up in the anterior part of the middle meatus</a:t>
            </a:r>
            <a:r>
              <a:rPr lang="en-US" dirty="0" smtClean="0"/>
              <a:t>.</a:t>
            </a:r>
          </a:p>
          <a:p>
            <a:pPr algn="just">
              <a:buFont typeface="Wingdings" pitchFamily="2" charset="2"/>
              <a:buChar char="Ø"/>
            </a:pPr>
            <a:r>
              <a:rPr lang="en-US" dirty="0" smtClean="0">
                <a:latin typeface="Times New Roman" pitchFamily="18" charset="0"/>
                <a:cs typeface="Times New Roman" pitchFamily="18" charset="0"/>
              </a:rPr>
              <a:t>Diagnosis:-1)X-Rays( both water’s and lateral view)</a:t>
            </a:r>
          </a:p>
          <a:p>
            <a:pPr algn="just">
              <a:buNone/>
            </a:pPr>
            <a:r>
              <a:rPr lang="en-US" dirty="0" smtClean="0">
                <a:latin typeface="Times New Roman" pitchFamily="18" charset="0"/>
                <a:cs typeface="Times New Roman" pitchFamily="18" charset="0"/>
              </a:rPr>
              <a:t>                      2)CT Scan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97346"/>
            <a:ext cx="9144000" cy="6740307"/>
          </a:xfrm>
          <a:prstGeom prst="rect">
            <a:avLst/>
          </a:prstGeom>
        </p:spPr>
        <p:txBody>
          <a:bodyPr wrap="square">
            <a:spAutoFit/>
          </a:bodyPr>
          <a:lstStyle/>
          <a:p>
            <a:pPr>
              <a:buClr>
                <a:srgbClr val="C00000"/>
              </a:buClr>
              <a:buFont typeface="Wingdings" pitchFamily="2" charset="2"/>
              <a:buChar char="Ø"/>
            </a:pPr>
            <a:r>
              <a:rPr lang="en-US" sz="2400" dirty="0" smtClean="0">
                <a:latin typeface="Times New Roman" pitchFamily="18" charset="0"/>
                <a:cs typeface="Times New Roman" pitchFamily="18" charset="0"/>
              </a:rPr>
              <a:t>Treatment:-</a:t>
            </a:r>
          </a:p>
          <a:p>
            <a:r>
              <a:rPr lang="en-US" sz="2400" dirty="0" smtClean="0">
                <a:latin typeface="Times New Roman" pitchFamily="18" charset="0"/>
                <a:cs typeface="Times New Roman" pitchFamily="18" charset="0"/>
              </a:rPr>
              <a:t> 1) MEDICAL :- same as for acute maxillary sinusitis, i.e. antimicrobials, decongestion of the sinus </a:t>
            </a:r>
            <a:r>
              <a:rPr lang="en-US" sz="2400" dirty="0" err="1" smtClean="0">
                <a:latin typeface="Times New Roman" pitchFamily="18" charset="0"/>
                <a:cs typeface="Times New Roman" pitchFamily="18" charset="0"/>
              </a:rPr>
              <a:t>ostium</a:t>
            </a:r>
            <a:r>
              <a:rPr lang="en-US" sz="2400" dirty="0" smtClean="0">
                <a:latin typeface="Times New Roman" pitchFamily="18" charset="0"/>
                <a:cs typeface="Times New Roman" pitchFamily="18" charset="0"/>
              </a:rPr>
              <a:t> or drainage and analgesics.</a:t>
            </a:r>
          </a:p>
          <a:p>
            <a:r>
              <a:rPr lang="en-US" sz="2400" dirty="0" smtClean="0">
                <a:latin typeface="Times New Roman" pitchFamily="18" charset="0"/>
                <a:cs typeface="Times New Roman" pitchFamily="18" charset="0"/>
              </a:rPr>
              <a:t>Placing a pledget of cotton soaked in a vasoconstrictor in the middle meatus, once or twice daily, helps to relieve </a:t>
            </a:r>
            <a:r>
              <a:rPr lang="en-US" sz="2400" dirty="0" err="1" smtClean="0">
                <a:latin typeface="Times New Roman" pitchFamily="18" charset="0"/>
                <a:cs typeface="Times New Roman" pitchFamily="18" charset="0"/>
              </a:rPr>
              <a:t>ostial</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oedema.If</a:t>
            </a:r>
            <a:r>
              <a:rPr lang="en-US" sz="2400" dirty="0" smtClean="0">
                <a:latin typeface="Times New Roman" pitchFamily="18" charset="0"/>
                <a:cs typeface="Times New Roman" pitchFamily="18" charset="0"/>
              </a:rPr>
              <a:t> patient shows response to medical treatment and pain is relieved, treatment is continued for full 10 days to 2 weeks.</a:t>
            </a:r>
          </a:p>
          <a:p>
            <a:r>
              <a:rPr lang="en-US" sz="2400" dirty="0" smtClean="0">
                <a:latin typeface="Times New Roman" pitchFamily="18" charset="0"/>
                <a:cs typeface="Times New Roman" pitchFamily="18" charset="0"/>
              </a:rPr>
              <a:t>2) SURGICAL :-</a:t>
            </a:r>
            <a:r>
              <a:rPr lang="en-US" sz="2400" dirty="0" smtClean="0">
                <a:solidFill>
                  <a:srgbClr val="C00000"/>
                </a:solidFill>
                <a:latin typeface="Times New Roman" pitchFamily="18" charset="0"/>
                <a:cs typeface="Times New Roman" pitchFamily="18" charset="0"/>
              </a:rPr>
              <a:t>Trephination of frontal sinus</a:t>
            </a:r>
            <a:r>
              <a:rPr lang="en-US" sz="2400" dirty="0" smtClean="0">
                <a:latin typeface="Times New Roman" pitchFamily="18" charset="0"/>
                <a:cs typeface="Times New Roman" pitchFamily="18" charset="0"/>
              </a:rPr>
              <a:t>:- If there is persistence or exacerbation of pain or pyrexia in spite of medical treatment for 48 h, or if the lid swelling is increasing and threatening orbital cellulitis, frontal sinus is drained externally.</a:t>
            </a:r>
          </a:p>
          <a:p>
            <a:pPr algn="ctr"/>
            <a:r>
              <a:rPr lang="en-US" sz="2400" dirty="0" smtClean="0">
                <a:latin typeface="Times New Roman" pitchFamily="18" charset="0"/>
                <a:cs typeface="Times New Roman" pitchFamily="18" charset="0"/>
              </a:rPr>
              <a:t>2cm long horizontal incision is made in </a:t>
            </a:r>
            <a:r>
              <a:rPr lang="en-US" sz="2400" dirty="0" err="1" smtClean="0">
                <a:latin typeface="Times New Roman" pitchFamily="18" charset="0"/>
                <a:cs typeface="Times New Roman" pitchFamily="18" charset="0"/>
              </a:rPr>
              <a:t>superomedial</a:t>
            </a:r>
            <a:r>
              <a:rPr lang="en-US" sz="2400" dirty="0" smtClean="0">
                <a:latin typeface="Times New Roman" pitchFamily="18" charset="0"/>
                <a:cs typeface="Times New Roman" pitchFamily="18" charset="0"/>
              </a:rPr>
              <a:t> aspect of the orbit below the eyebrow</a:t>
            </a:r>
          </a:p>
          <a:p>
            <a:pPr algn="ctr"/>
            <a:endParaRPr lang="en-US" sz="2400" dirty="0" smtClean="0">
              <a:latin typeface="Times New Roman" pitchFamily="18" charset="0"/>
              <a:cs typeface="Times New Roman" pitchFamily="18" charset="0"/>
            </a:endParaRPr>
          </a:p>
          <a:p>
            <a:pPr algn="ctr"/>
            <a:r>
              <a:rPr lang="en-US" sz="2400" dirty="0" smtClean="0">
                <a:latin typeface="Times New Roman" pitchFamily="18" charset="0"/>
                <a:cs typeface="Times New Roman" pitchFamily="18" charset="0"/>
              </a:rPr>
              <a:t>Floor of frontal sinus is exposed and hole drilled with a burr</a:t>
            </a:r>
          </a:p>
          <a:p>
            <a:pPr algn="ctr"/>
            <a:endParaRPr lang="en-US" sz="2400" dirty="0" smtClean="0">
              <a:latin typeface="Times New Roman" pitchFamily="18" charset="0"/>
              <a:cs typeface="Times New Roman" pitchFamily="18" charset="0"/>
            </a:endParaRPr>
          </a:p>
          <a:p>
            <a:pPr algn="ctr"/>
            <a:r>
              <a:rPr lang="en-US" sz="2400" dirty="0" smtClean="0">
                <a:latin typeface="Times New Roman" pitchFamily="18" charset="0"/>
                <a:cs typeface="Times New Roman" pitchFamily="18" charset="0"/>
              </a:rPr>
              <a:t>Pus taken for c/s . Plastic tube inserted and fixed</a:t>
            </a:r>
          </a:p>
          <a:p>
            <a:pPr algn="ctr"/>
            <a:endParaRPr lang="en-US" sz="2400" dirty="0" smtClean="0">
              <a:latin typeface="Times New Roman" pitchFamily="18" charset="0"/>
              <a:cs typeface="Times New Roman" pitchFamily="18" charset="0"/>
            </a:endParaRPr>
          </a:p>
        </p:txBody>
      </p:sp>
      <p:sp>
        <p:nvSpPr>
          <p:cNvPr id="3" name="Down Arrow 2"/>
          <p:cNvSpPr/>
          <p:nvPr/>
        </p:nvSpPr>
        <p:spPr>
          <a:xfrm>
            <a:off x="4572000" y="5029200"/>
            <a:ext cx="2286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own Arrow 3"/>
          <p:cNvSpPr/>
          <p:nvPr/>
        </p:nvSpPr>
        <p:spPr>
          <a:xfrm>
            <a:off x="4572000" y="5715000"/>
            <a:ext cx="228600" cy="381000"/>
          </a:xfrm>
          <a:prstGeom prst="downArrow">
            <a:avLst>
              <a:gd name="adj1" fmla="val 50000"/>
              <a:gd name="adj2" fmla="val 647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0"/>
            <a:ext cx="8991600" cy="4893647"/>
          </a:xfrm>
          <a:prstGeom prst="rect">
            <a:avLst/>
          </a:prstGeom>
        </p:spPr>
        <p:txBody>
          <a:bodyPr wrap="square">
            <a:spAutoFit/>
          </a:bodyPr>
          <a:lstStyle/>
          <a:p>
            <a:pPr algn="ctr"/>
            <a:endParaRPr lang="en-US" sz="2400" dirty="0" smtClean="0">
              <a:latin typeface="Times New Roman" pitchFamily="18" charset="0"/>
              <a:cs typeface="Times New Roman" pitchFamily="18" charset="0"/>
            </a:endParaRPr>
          </a:p>
          <a:p>
            <a:pPr algn="ctr"/>
            <a:endParaRPr lang="en-US" sz="2400" dirty="0" smtClean="0">
              <a:latin typeface="Times New Roman" pitchFamily="18" charset="0"/>
              <a:cs typeface="Times New Roman" pitchFamily="18" charset="0"/>
            </a:endParaRPr>
          </a:p>
          <a:p>
            <a:pPr algn="ctr"/>
            <a:r>
              <a:rPr lang="en-US" sz="2400" dirty="0" smtClean="0">
                <a:latin typeface="Times New Roman" pitchFamily="18" charset="0"/>
                <a:cs typeface="Times New Roman" pitchFamily="18" charset="0"/>
              </a:rPr>
              <a:t>Sinus can now be irrigated with normal saline two or three times daily until frontonasal duct become patent which can be detrmined by adding few drops of methylene blue to the irrigating fluid and its exit may be seen through nose.</a:t>
            </a:r>
          </a:p>
          <a:p>
            <a:pPr algn="ctr"/>
            <a:endParaRPr lang="en-US" sz="2400" dirty="0" smtClean="0">
              <a:latin typeface="Times New Roman" pitchFamily="18" charset="0"/>
              <a:cs typeface="Times New Roman" pitchFamily="18" charset="0"/>
            </a:endParaRPr>
          </a:p>
          <a:p>
            <a:pPr algn="ctr"/>
            <a:r>
              <a:rPr lang="en-US" sz="2400" dirty="0" smtClean="0">
                <a:latin typeface="Times New Roman" pitchFamily="18" charset="0"/>
                <a:cs typeface="Times New Roman" pitchFamily="18" charset="0"/>
              </a:rPr>
              <a:t>Drainage tube is removed when frontonasal duct becomes patent </a:t>
            </a:r>
          </a:p>
          <a:p>
            <a:endParaRPr lang="en-US" sz="2400" dirty="0" smtClean="0">
              <a:latin typeface="Times New Roman" pitchFamily="18" charset="0"/>
              <a:cs typeface="Times New Roman" pitchFamily="18" charset="0"/>
            </a:endParaRPr>
          </a:p>
          <a:p>
            <a:pPr>
              <a:buClr>
                <a:srgbClr val="C00000"/>
              </a:buClr>
              <a:buFont typeface="Wingdings" pitchFamily="2" charset="2"/>
              <a:buChar char="Ø"/>
            </a:pPr>
            <a:r>
              <a:rPr lang="en-US" sz="2400" dirty="0" smtClean="0">
                <a:latin typeface="Times New Roman" pitchFamily="18" charset="0"/>
                <a:cs typeface="Times New Roman" pitchFamily="18" charset="0"/>
              </a:rPr>
              <a:t>Complications:-</a:t>
            </a:r>
          </a:p>
          <a:p>
            <a:pPr>
              <a:buClr>
                <a:srgbClr val="C00000"/>
              </a:buClr>
            </a:pPr>
            <a:endParaRPr lang="en-US" sz="2400" dirty="0" smtClean="0">
              <a:latin typeface="Times New Roman" pitchFamily="18" charset="0"/>
              <a:cs typeface="Times New Roman" pitchFamily="18" charset="0"/>
            </a:endParaRPr>
          </a:p>
          <a:p>
            <a:pPr>
              <a:buClr>
                <a:srgbClr val="C00000"/>
              </a:buClr>
            </a:pPr>
            <a:endParaRPr lang="en-US" sz="2400" dirty="0" smtClean="0">
              <a:latin typeface="Times New Roman" pitchFamily="18" charset="0"/>
              <a:cs typeface="Times New Roman" pitchFamily="18" charset="0"/>
            </a:endParaRPr>
          </a:p>
          <a:p>
            <a:pPr algn="ctr"/>
            <a:endParaRPr lang="en-US" sz="2400" dirty="0">
              <a:latin typeface="Times New Roman" pitchFamily="18" charset="0"/>
              <a:cs typeface="Times New Roman" pitchFamily="18" charset="0"/>
            </a:endParaRPr>
          </a:p>
        </p:txBody>
      </p:sp>
      <p:sp>
        <p:nvSpPr>
          <p:cNvPr id="3" name="Down Arrow 2"/>
          <p:cNvSpPr/>
          <p:nvPr/>
        </p:nvSpPr>
        <p:spPr>
          <a:xfrm>
            <a:off x="3962400" y="2286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own Arrow 3"/>
          <p:cNvSpPr/>
          <p:nvPr/>
        </p:nvSpPr>
        <p:spPr>
          <a:xfrm>
            <a:off x="4038600" y="2286000"/>
            <a:ext cx="1524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228600" y="3733800"/>
            <a:ext cx="8763000" cy="1569660"/>
          </a:xfrm>
          <a:prstGeom prst="rect">
            <a:avLst/>
          </a:prstGeom>
        </p:spPr>
        <p:txBody>
          <a:bodyPr wrap="square">
            <a:spAutoFit/>
          </a:bodyPr>
          <a:lstStyle/>
          <a:p>
            <a:pPr marL="342900" indent="-342900"/>
            <a:r>
              <a:rPr lang="en-US" sz="2400" dirty="0" smtClean="0">
                <a:latin typeface="Times New Roman" pitchFamily="18" charset="0"/>
                <a:cs typeface="Times New Roman" pitchFamily="18" charset="0"/>
              </a:rPr>
              <a:t>1) Orbital cellulitis. </a:t>
            </a:r>
          </a:p>
          <a:p>
            <a:pPr marL="342900" indent="-342900"/>
            <a:r>
              <a:rPr lang="en-US" sz="2400" dirty="0" smtClean="0">
                <a:latin typeface="Times New Roman" pitchFamily="18" charset="0"/>
                <a:cs typeface="Times New Roman" pitchFamily="18" charset="0"/>
              </a:rPr>
              <a:t>2) Osteomyelitis of frontal bone and fistula formation</a:t>
            </a:r>
          </a:p>
          <a:p>
            <a:pPr marL="342900" indent="-342900"/>
            <a:r>
              <a:rPr lang="en-US" sz="2400" dirty="0" smtClean="0">
                <a:latin typeface="Times New Roman" pitchFamily="18" charset="0"/>
                <a:cs typeface="Times New Roman" pitchFamily="18" charset="0"/>
              </a:rPr>
              <a:t>3) Meningitis, extradural abscess or frontal lobe abscess.</a:t>
            </a:r>
          </a:p>
          <a:p>
            <a:pPr marL="342900" indent="-342900"/>
            <a:r>
              <a:rPr lang="en-US" sz="2400" dirty="0" smtClean="0">
                <a:latin typeface="Times New Roman" pitchFamily="18" charset="0"/>
                <a:cs typeface="Times New Roman" pitchFamily="18" charset="0"/>
              </a:rPr>
              <a:t>4) Chronic frontal sinusitis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715962"/>
          </a:xfrm>
        </p:spPr>
        <p:txBody>
          <a:bodyPr>
            <a:normAutofit/>
          </a:bodyPr>
          <a:lstStyle/>
          <a:p>
            <a:pPr algn="ctr"/>
            <a:r>
              <a:rPr lang="en-US" sz="3600" b="1" dirty="0" smtClean="0">
                <a:solidFill>
                  <a:srgbClr val="C00000"/>
                </a:solidFill>
                <a:latin typeface="Times New Roman" pitchFamily="18" charset="0"/>
                <a:cs typeface="Times New Roman" pitchFamily="18" charset="0"/>
              </a:rPr>
              <a:t>4. Acute Sphenoid Sinusitis</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0" y="1219200"/>
            <a:ext cx="8991600" cy="5486400"/>
          </a:xfrm>
        </p:spPr>
        <p:txBody>
          <a:bodyPr/>
          <a:lstStyle/>
          <a:p>
            <a:pPr>
              <a:buFont typeface="Wingdings" pitchFamily="2" charset="2"/>
              <a:buChar char="Ø"/>
            </a:pPr>
            <a:r>
              <a:rPr lang="en-US" dirty="0" smtClean="0">
                <a:latin typeface="Times New Roman" pitchFamily="18" charset="0"/>
                <a:cs typeface="Times New Roman" pitchFamily="18" charset="0"/>
              </a:rPr>
              <a:t>Isolated involvement is rare.</a:t>
            </a:r>
          </a:p>
          <a:p>
            <a:pPr>
              <a:buFont typeface="Wingdings" pitchFamily="2" charset="2"/>
              <a:buChar char="Ø"/>
            </a:pPr>
            <a:r>
              <a:rPr lang="en-US" dirty="0" smtClean="0">
                <a:latin typeface="Times New Roman" pitchFamily="18" charset="0"/>
                <a:cs typeface="Times New Roman" pitchFamily="18" charset="0"/>
              </a:rPr>
              <a:t>Often a part of pansinusitis or assosiated with infection of posterior ethmoid sinuses.</a:t>
            </a:r>
          </a:p>
          <a:p>
            <a:pPr>
              <a:buFont typeface="Wingdings" pitchFamily="2" charset="2"/>
              <a:buChar char="Ø"/>
            </a:pPr>
            <a:r>
              <a:rPr lang="en-US" dirty="0" smtClean="0">
                <a:latin typeface="Times New Roman" pitchFamily="18" charset="0"/>
                <a:cs typeface="Times New Roman" pitchFamily="18" charset="0"/>
              </a:rPr>
              <a:t>C/F:-</a:t>
            </a:r>
          </a:p>
          <a:p>
            <a:pPr>
              <a:buNone/>
            </a:pPr>
            <a:r>
              <a:rPr lang="en-US" dirty="0" smtClean="0">
                <a:latin typeface="Times New Roman" pitchFamily="18" charset="0"/>
                <a:cs typeface="Times New Roman" pitchFamily="18" charset="0"/>
              </a:rPr>
              <a:t> 1)Headache(localized to occiput or vertex or may be reffered  to mastoid region.</a:t>
            </a:r>
          </a:p>
          <a:p>
            <a:pPr>
              <a:buNone/>
            </a:pPr>
            <a:r>
              <a:rPr lang="en-US" dirty="0" smtClean="0">
                <a:latin typeface="Times New Roman" pitchFamily="18" charset="0"/>
                <a:cs typeface="Times New Roman" pitchFamily="18" charset="0"/>
              </a:rPr>
              <a:t> 2)Post Nasal discharge:- streak of pus may be seen on </a:t>
            </a:r>
            <a:r>
              <a:rPr lang="en-US" dirty="0" smtClean="0">
                <a:solidFill>
                  <a:srgbClr val="C00000"/>
                </a:solidFill>
                <a:latin typeface="Times New Roman" pitchFamily="18" charset="0"/>
                <a:cs typeface="Times New Roman" pitchFamily="18" charset="0"/>
              </a:rPr>
              <a:t>roof or posterior wall of nasopharynx or above posterior end of middle turbinate.</a:t>
            </a:r>
          </a:p>
          <a:p>
            <a:pPr>
              <a:buFont typeface="Wingdings" pitchFamily="2" charset="2"/>
              <a:buChar char="Ø"/>
            </a:pPr>
            <a:r>
              <a:rPr lang="en-US" dirty="0" smtClean="0">
                <a:latin typeface="Times New Roman" pitchFamily="18" charset="0"/>
                <a:cs typeface="Times New Roman" pitchFamily="18" charset="0"/>
              </a:rPr>
              <a:t>Diagnosis:- 1)X Ray lateral view in supine or prone position to </a:t>
            </a:r>
          </a:p>
          <a:p>
            <a:pPr>
              <a:buNone/>
            </a:pPr>
            <a:r>
              <a:rPr lang="en-US" dirty="0" smtClean="0">
                <a:latin typeface="Times New Roman" pitchFamily="18" charset="0"/>
                <a:cs typeface="Times New Roman" pitchFamily="18" charset="0"/>
              </a:rPr>
              <a:t>                          demonstrate fluid level.</a:t>
            </a:r>
          </a:p>
          <a:p>
            <a:pPr>
              <a:buNone/>
            </a:pPr>
            <a:r>
              <a:rPr lang="en-US" dirty="0" smtClean="0">
                <a:latin typeface="Times New Roman" pitchFamily="18" charset="0"/>
                <a:cs typeface="Times New Roman" pitchFamily="18" charset="0"/>
              </a:rPr>
              <a:t>                       2)CT Scan</a:t>
            </a:r>
          </a:p>
          <a:p>
            <a:pPr>
              <a:buNone/>
            </a:pPr>
            <a:endParaRPr lang="en-US"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900550"/>
            <a:ext cx="8991600" cy="522288"/>
          </a:xfrm>
        </p:spPr>
        <p:txBody>
          <a:bodyPr/>
          <a:lstStyle/>
          <a:p>
            <a:pPr algn="ctr"/>
            <a:r>
              <a:rPr lang="en-US" sz="3600" b="1" u="sng" dirty="0" smtClean="0">
                <a:solidFill>
                  <a:srgbClr val="C00000"/>
                </a:solidFill>
                <a:latin typeface="Times New Roman" pitchFamily="18" charset="0"/>
                <a:cs typeface="Times New Roman" pitchFamily="18" charset="0"/>
              </a:rPr>
              <a:t>Chronic sinusitis </a:t>
            </a:r>
            <a:endParaRPr lang="en-US" sz="3600" b="1" u="sng" dirty="0">
              <a:solidFill>
                <a:srgbClr val="C00000"/>
              </a:solidFill>
              <a:latin typeface="Times New Roman" pitchFamily="18" charset="0"/>
              <a:cs typeface="Times New Roman" pitchFamily="18" charset="0"/>
            </a:endParaRPr>
          </a:p>
        </p:txBody>
      </p:sp>
      <p:sp>
        <p:nvSpPr>
          <p:cNvPr id="3" name="Text Placeholder 2"/>
          <p:cNvSpPr>
            <a:spLocks noGrp="1"/>
          </p:cNvSpPr>
          <p:nvPr>
            <p:ph type="body" sz="half" idx="2"/>
          </p:nvPr>
        </p:nvSpPr>
        <p:spPr>
          <a:xfrm>
            <a:off x="228600" y="5445825"/>
            <a:ext cx="8915400" cy="685800"/>
          </a:xfrm>
        </p:spPr>
        <p:txBody>
          <a:bodyPr>
            <a:normAutofit/>
          </a:bodyPr>
          <a:lstStyle/>
          <a:p>
            <a:pPr algn="ctr"/>
            <a:r>
              <a:rPr lang="en-US" sz="2400" dirty="0" smtClean="0">
                <a:latin typeface="Times New Roman" pitchFamily="18" charset="0"/>
                <a:cs typeface="Times New Roman" pitchFamily="18" charset="0"/>
              </a:rPr>
              <a:t>Sinus infection lasting for months or years (&gt;12 weeks)</a:t>
            </a:r>
            <a:endParaRPr lang="en-US" sz="2400" dirty="0">
              <a:latin typeface="Times New Roman" pitchFamily="18" charset="0"/>
              <a:cs typeface="Times New Roman" pitchFamily="18" charset="0"/>
            </a:endParaRPr>
          </a:p>
        </p:txBody>
      </p:sp>
      <p:pic>
        <p:nvPicPr>
          <p:cNvPr id="5" name="Picture Placeholder 4" descr="chronic sinusitis.jpg"/>
          <p:cNvPicPr>
            <a:picLocks noGrp="1" noChangeAspect="1"/>
          </p:cNvPicPr>
          <p:nvPr>
            <p:ph type="pic" idx="1"/>
          </p:nvPr>
        </p:nvPicPr>
        <p:blipFill>
          <a:blip r:embed="rId2"/>
          <a:srcRect t="16056" b="16056"/>
          <a:stretch>
            <a:fillRect/>
          </a:stretch>
        </p:blipFill>
        <p:spPr>
          <a:xfrm>
            <a:off x="68308" y="304800"/>
            <a:ext cx="9001873" cy="41910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944562"/>
          </a:xfrm>
        </p:spPr>
        <p:txBody>
          <a:bodyPr>
            <a:normAutofit fontScale="90000"/>
          </a:bodyPr>
          <a:lstStyle/>
          <a:p>
            <a:pPr algn="ctr"/>
            <a:r>
              <a:rPr lang="en-US" b="1" dirty="0" smtClean="0">
                <a:solidFill>
                  <a:srgbClr val="C00000"/>
                </a:solidFill>
                <a:latin typeface="Times New Roman" pitchFamily="18" charset="0"/>
                <a:cs typeface="Times New Roman" pitchFamily="18" charset="0"/>
              </a:rPr>
              <a:t>Pathophysiology and causes of chronic sinusitis </a:t>
            </a:r>
            <a:endParaRPr lang="en-US" b="1" dirty="0">
              <a:solidFill>
                <a:srgbClr val="C00000"/>
              </a:solidFill>
              <a:latin typeface="Times New Roman" pitchFamily="18" charset="0"/>
              <a:cs typeface="Times New Roman" pitchFamily="18" charset="0"/>
            </a:endParaRPr>
          </a:p>
        </p:txBody>
      </p:sp>
      <p:pic>
        <p:nvPicPr>
          <p:cNvPr id="4" name="Content Placeholder 3" descr="pathology.jpg"/>
          <p:cNvPicPr>
            <a:picLocks noGrp="1" noChangeAspect="1"/>
          </p:cNvPicPr>
          <p:nvPr>
            <p:ph sz="quarter" idx="1"/>
          </p:nvPr>
        </p:nvPicPr>
        <p:blipFill>
          <a:blip r:embed="rId2"/>
          <a:stretch>
            <a:fillRect/>
          </a:stretch>
        </p:blipFill>
        <p:spPr>
          <a:xfrm>
            <a:off x="152400" y="1066800"/>
            <a:ext cx="8763000" cy="55626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686800" cy="944562"/>
          </a:xfrm>
        </p:spPr>
        <p:txBody>
          <a:bodyPr>
            <a:normAutofit/>
          </a:bodyPr>
          <a:lstStyle/>
          <a:p>
            <a:pPr algn="ctr"/>
            <a:r>
              <a:rPr lang="en-US" sz="3600" b="1" dirty="0" smtClean="0">
                <a:solidFill>
                  <a:srgbClr val="C00000"/>
                </a:solidFill>
                <a:latin typeface="Times New Roman" pitchFamily="18" charset="0"/>
                <a:cs typeface="Times New Roman" pitchFamily="18" charset="0"/>
              </a:rPr>
              <a:t>Pathology of chronic sinusitis </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sz="quarter" idx="4294967295"/>
          </p:nvPr>
        </p:nvSpPr>
        <p:spPr>
          <a:xfrm>
            <a:off x="152400" y="1447800"/>
            <a:ext cx="8991600" cy="5181600"/>
          </a:xfrm>
        </p:spPr>
        <p:txBody>
          <a:bodyPr>
            <a:normAutofit/>
          </a:bodyPr>
          <a:lstStyle/>
          <a:p>
            <a:pPr algn="just">
              <a:buFont typeface="Wingdings" pitchFamily="2" charset="2"/>
              <a:buChar char="Ø"/>
            </a:pPr>
            <a:r>
              <a:rPr lang="en-US" sz="2400" dirty="0" smtClean="0">
                <a:latin typeface="Times New Roman" pitchFamily="18" charset="0"/>
                <a:cs typeface="Times New Roman" pitchFamily="18" charset="0"/>
              </a:rPr>
              <a:t>In chronic infections, process of destruction and attempts at healing proceed simultaneously.</a:t>
            </a:r>
          </a:p>
          <a:p>
            <a:pPr algn="just">
              <a:buFont typeface="Wingdings" pitchFamily="2" charset="2"/>
              <a:buChar char="Ø"/>
            </a:pPr>
            <a:r>
              <a:rPr lang="en-US" sz="2400" dirty="0" smtClean="0">
                <a:latin typeface="Times New Roman" pitchFamily="18" charset="0"/>
                <a:cs typeface="Times New Roman" pitchFamily="18" charset="0"/>
              </a:rPr>
              <a:t> Sinus mucosa becomes thick and polypoidal (hypertrophic sinusitis) or undergoes atrophy (atrophic sinusitis). </a:t>
            </a:r>
          </a:p>
          <a:p>
            <a:pPr algn="just">
              <a:buFont typeface="Wingdings" pitchFamily="2" charset="2"/>
              <a:buChar char="Ø"/>
            </a:pPr>
            <a:r>
              <a:rPr lang="en-US" sz="2400" dirty="0" smtClean="0">
                <a:latin typeface="Times New Roman" pitchFamily="18" charset="0"/>
                <a:cs typeface="Times New Roman" pitchFamily="18" charset="0"/>
              </a:rPr>
              <a:t>Surface epithelium may show desquamation, regeneration or metaplasia.</a:t>
            </a:r>
          </a:p>
          <a:p>
            <a:pPr algn="just">
              <a:buFont typeface="Wingdings" pitchFamily="2" charset="2"/>
              <a:buChar char="Ø"/>
            </a:pPr>
            <a:r>
              <a:rPr lang="en-US" sz="2400" dirty="0" smtClean="0">
                <a:latin typeface="Times New Roman" pitchFamily="18" charset="0"/>
                <a:cs typeface="Times New Roman" pitchFamily="18" charset="0"/>
              </a:rPr>
              <a:t>Submucosa is infiltrated with lymphocytes and plasma cells and may show microabscesses, granulations, fibrosis or polyp formation.</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8600"/>
            <a:ext cx="9144000" cy="6001643"/>
          </a:xfrm>
          <a:prstGeom prst="rect">
            <a:avLst/>
          </a:prstGeom>
        </p:spPr>
        <p:txBody>
          <a:bodyPr wrap="square">
            <a:spAutoFit/>
          </a:bodyPr>
          <a:lstStyle/>
          <a:p>
            <a:pPr>
              <a:buClr>
                <a:srgbClr val="C00000"/>
              </a:buClr>
              <a:buFont typeface="Wingdings" pitchFamily="2" charset="2"/>
              <a:buChar char="Ø"/>
            </a:pPr>
            <a:r>
              <a:rPr lang="en-US" sz="2400" b="1" u="sng" dirty="0" smtClean="0">
                <a:solidFill>
                  <a:srgbClr val="C00000"/>
                </a:solidFill>
                <a:latin typeface="Times New Roman" pitchFamily="18" charset="0"/>
                <a:cs typeface="Times New Roman" pitchFamily="18" charset="0"/>
              </a:rPr>
              <a:t>C/f  of chronic sinusitis :- </a:t>
            </a:r>
          </a:p>
          <a:p>
            <a:r>
              <a:rPr lang="en-US" sz="2400" dirty="0" smtClean="0">
                <a:latin typeface="Times New Roman" pitchFamily="18" charset="0"/>
                <a:cs typeface="Times New Roman" pitchFamily="18" charset="0"/>
              </a:rPr>
              <a:t>1)are often vague and similar to those of acute sinusitis but of lesser   severity.     </a:t>
            </a:r>
          </a:p>
          <a:p>
            <a:r>
              <a:rPr lang="en-US" sz="2400" dirty="0" smtClean="0">
                <a:latin typeface="Times New Roman" pitchFamily="18" charset="0"/>
                <a:cs typeface="Times New Roman" pitchFamily="18" charset="0"/>
              </a:rPr>
              <a:t>2)M/C complain </a:t>
            </a:r>
            <a:r>
              <a:rPr lang="en-US" sz="2400" dirty="0" smtClean="0">
                <a:solidFill>
                  <a:srgbClr val="C00000"/>
                </a:solidFill>
                <a:latin typeface="Times New Roman" pitchFamily="18" charset="0"/>
                <a:cs typeface="Times New Roman" pitchFamily="18" charset="0"/>
              </a:rPr>
              <a:t>Purulent nasal discharge </a:t>
            </a:r>
          </a:p>
          <a:p>
            <a:r>
              <a:rPr lang="en-US" sz="2400" dirty="0" smtClean="0">
                <a:latin typeface="Times New Roman" pitchFamily="18" charset="0"/>
                <a:cs typeface="Times New Roman" pitchFamily="18" charset="0"/>
              </a:rPr>
              <a:t>3)Foul-smelling discharge suggests anaerobic infection. </a:t>
            </a:r>
          </a:p>
          <a:p>
            <a:r>
              <a:rPr lang="en-US" sz="2400" dirty="0" smtClean="0">
                <a:latin typeface="Times New Roman" pitchFamily="18" charset="0"/>
                <a:cs typeface="Times New Roman" pitchFamily="18" charset="0"/>
              </a:rPr>
              <a:t>4)Local pain and headache are often not marked except in acute exacerbations.                            </a:t>
            </a:r>
          </a:p>
          <a:p>
            <a:r>
              <a:rPr lang="en-US" sz="2400" dirty="0" smtClean="0">
                <a:latin typeface="Times New Roman" pitchFamily="18" charset="0"/>
                <a:cs typeface="Times New Roman" pitchFamily="18" charset="0"/>
              </a:rPr>
              <a:t>5)nasal stuffiness and anosmia </a:t>
            </a:r>
          </a:p>
          <a:p>
            <a:endParaRPr lang="en-US" sz="2400" dirty="0" smtClean="0">
              <a:latin typeface="Times New Roman" pitchFamily="18" charset="0"/>
              <a:cs typeface="Times New Roman" pitchFamily="18" charset="0"/>
            </a:endParaRPr>
          </a:p>
          <a:p>
            <a:pPr>
              <a:buClr>
                <a:srgbClr val="C00000"/>
              </a:buClr>
              <a:buFont typeface="Wingdings" pitchFamily="2" charset="2"/>
              <a:buChar char="Ø"/>
            </a:pPr>
            <a:r>
              <a:rPr lang="en-US" sz="2400" b="1" u="sng" dirty="0" smtClean="0">
                <a:solidFill>
                  <a:srgbClr val="C00000"/>
                </a:solidFill>
                <a:latin typeface="Times New Roman" pitchFamily="18" charset="0"/>
                <a:cs typeface="Times New Roman" pitchFamily="18" charset="0"/>
              </a:rPr>
              <a:t>Diagnosis:-</a:t>
            </a:r>
          </a:p>
          <a:p>
            <a:pPr algn="just">
              <a:buClr>
                <a:srgbClr val="C00000"/>
              </a:buClr>
            </a:pPr>
            <a:r>
              <a:rPr lang="en-US" sz="2400" dirty="0" smtClean="0">
                <a:latin typeface="Times New Roman" pitchFamily="18" charset="0"/>
                <a:cs typeface="Times New Roman" pitchFamily="18" charset="0"/>
              </a:rPr>
              <a:t>1) X-ray of the involved sinus may show mucosal thickening or opacity. </a:t>
            </a:r>
          </a:p>
          <a:p>
            <a:pPr algn="just">
              <a:buClr>
                <a:srgbClr val="C00000"/>
              </a:buClr>
            </a:pPr>
            <a:r>
              <a:rPr lang="en-US" sz="2400" dirty="0" smtClean="0">
                <a:latin typeface="Times New Roman" pitchFamily="18" charset="0"/>
                <a:cs typeface="Times New Roman" pitchFamily="18" charset="0"/>
              </a:rPr>
              <a:t>2)X-rays after injection of contrast material may show soft tissue changes in the sinus mucosa.</a:t>
            </a:r>
          </a:p>
          <a:p>
            <a:pPr algn="just">
              <a:buClr>
                <a:srgbClr val="C00000"/>
              </a:buClr>
            </a:pPr>
            <a:r>
              <a:rPr lang="en-US" sz="2400" dirty="0" smtClean="0">
                <a:latin typeface="Times New Roman" pitchFamily="18" charset="0"/>
                <a:cs typeface="Times New Roman" pitchFamily="18" charset="0"/>
              </a:rPr>
              <a:t>3)CT scan is particularly useful in ethmoid and sphenoid sinus infections. </a:t>
            </a:r>
          </a:p>
          <a:p>
            <a:pPr algn="just">
              <a:buClr>
                <a:srgbClr val="C00000"/>
              </a:buClr>
            </a:pPr>
            <a:r>
              <a:rPr lang="en-US" sz="2400" dirty="0" smtClean="0">
                <a:latin typeface="Times New Roman" pitchFamily="18" charset="0"/>
                <a:cs typeface="Times New Roman" pitchFamily="18" charset="0"/>
              </a:rPr>
              <a:t>4)Aspiration and irrigation:- Finding of pus in the sinus is confirmatory. </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914400"/>
          </a:xfrm>
        </p:spPr>
        <p:txBody>
          <a:bodyPr>
            <a:normAutofit/>
          </a:bodyPr>
          <a:lstStyle/>
          <a:p>
            <a:pPr algn="ctr"/>
            <a:r>
              <a:rPr lang="en-US" sz="3600" dirty="0" smtClean="0">
                <a:solidFill>
                  <a:srgbClr val="C00000"/>
                </a:solidFill>
                <a:latin typeface="Times New Roman" pitchFamily="18" charset="0"/>
                <a:cs typeface="Times New Roman" pitchFamily="18" charset="0"/>
              </a:rPr>
              <a:t>Treatment of chronic sinusitis</a:t>
            </a:r>
            <a:endParaRPr lang="en-US" sz="3600" dirty="0">
              <a:solidFill>
                <a:srgbClr val="C0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152400" y="1143000"/>
            <a:ext cx="8991600" cy="5715000"/>
          </a:xfrm>
        </p:spPr>
        <p:txBody>
          <a:bodyPr>
            <a:normAutofit lnSpcReduction="10000"/>
          </a:bodyPr>
          <a:lstStyle/>
          <a:p>
            <a:pPr algn="just">
              <a:buFont typeface="Wingdings" pitchFamily="2" charset="2"/>
              <a:buChar char="Ø"/>
            </a:pPr>
            <a:r>
              <a:rPr lang="en-US" sz="2400" dirty="0" smtClean="0">
                <a:latin typeface="Times New Roman" pitchFamily="18" charset="0"/>
                <a:cs typeface="Times New Roman" pitchFamily="18" charset="0"/>
              </a:rPr>
              <a:t>Initially t/t is conservative :- antibiotics,decongestants,antihistaminics</a:t>
            </a:r>
          </a:p>
          <a:p>
            <a:pPr algn="just">
              <a:buNone/>
            </a:pPr>
            <a:r>
              <a:rPr lang="en-US" sz="2400" dirty="0" smtClean="0">
                <a:latin typeface="Times New Roman" pitchFamily="18" charset="0"/>
                <a:cs typeface="Times New Roman" pitchFamily="18" charset="0"/>
              </a:rPr>
              <a:t>                                                  and sinus irrigations.</a:t>
            </a:r>
          </a:p>
          <a:p>
            <a:pPr algn="just">
              <a:buFont typeface="Wingdings" pitchFamily="2" charset="2"/>
              <a:buChar char="Ø"/>
            </a:pPr>
            <a:r>
              <a:rPr lang="en-US" sz="2400" b="1" u="sng" dirty="0" smtClean="0">
                <a:latin typeface="Times New Roman" pitchFamily="18" charset="0"/>
                <a:cs typeface="Times New Roman" pitchFamily="18" charset="0"/>
              </a:rPr>
              <a:t>Surgical t/t for chronic sinusitis :-</a:t>
            </a:r>
          </a:p>
          <a:p>
            <a:pPr algn="just">
              <a:buNone/>
            </a:pPr>
            <a:endParaRPr lang="en-US" sz="2400" b="1" dirty="0" smtClean="0">
              <a:latin typeface="Times New Roman" pitchFamily="18" charset="0"/>
              <a:cs typeface="Times New Roman" pitchFamily="18" charset="0"/>
            </a:endParaRPr>
          </a:p>
          <a:p>
            <a:pPr algn="just">
              <a:buNone/>
            </a:pPr>
            <a:r>
              <a:rPr lang="en-US" sz="2400" b="1" dirty="0" smtClean="0">
                <a:latin typeface="Times New Roman" pitchFamily="18" charset="0"/>
                <a:cs typeface="Times New Roman" pitchFamily="18" charset="0"/>
              </a:rPr>
              <a:t>1) Chronic maxillary sinusitis:-</a:t>
            </a:r>
          </a:p>
          <a:p>
            <a:pPr algn="just"/>
            <a:r>
              <a:rPr lang="en-US" sz="2400" dirty="0" smtClean="0">
                <a:solidFill>
                  <a:srgbClr val="C00000"/>
                </a:solidFill>
                <a:latin typeface="Times New Roman" pitchFamily="18" charset="0"/>
                <a:cs typeface="Times New Roman" pitchFamily="18" charset="0"/>
              </a:rPr>
              <a:t>Antral puncture and irrigation </a:t>
            </a:r>
            <a:r>
              <a:rPr lang="en-US" sz="2400" dirty="0" smtClean="0">
                <a:latin typeface="Times New Roman" pitchFamily="18" charset="0"/>
                <a:cs typeface="Times New Roman" pitchFamily="18" charset="0"/>
              </a:rPr>
              <a:t>(sinus cavity is irrigated with a cannula passed through inferior maetus).</a:t>
            </a:r>
          </a:p>
          <a:p>
            <a:pPr algn="just"/>
            <a:r>
              <a:rPr lang="en-US" sz="2400" dirty="0" smtClean="0">
                <a:solidFill>
                  <a:srgbClr val="C00000"/>
                </a:solidFill>
                <a:latin typeface="Times New Roman" pitchFamily="18" charset="0"/>
                <a:cs typeface="Times New Roman" pitchFamily="18" charset="0"/>
              </a:rPr>
              <a:t>Intranasal </a:t>
            </a:r>
            <a:r>
              <a:rPr lang="en-US" sz="2400" dirty="0" err="1" smtClean="0">
                <a:solidFill>
                  <a:srgbClr val="C00000"/>
                </a:solidFill>
                <a:latin typeface="Times New Roman" pitchFamily="18" charset="0"/>
                <a:cs typeface="Times New Roman" pitchFamily="18" charset="0"/>
              </a:rPr>
              <a:t>antrostomy</a:t>
            </a:r>
            <a:r>
              <a:rPr lang="en-US" sz="2400" dirty="0" smtClean="0">
                <a:latin typeface="Times New Roman" pitchFamily="18" charset="0"/>
                <a:cs typeface="Times New Roman" pitchFamily="18" charset="0"/>
              </a:rPr>
              <a:t>(a window is created in inferior maetus to provide aeration to sinus).</a:t>
            </a:r>
          </a:p>
          <a:p>
            <a:pPr algn="just"/>
            <a:r>
              <a:rPr lang="en-US" sz="2400" dirty="0" smtClean="0">
                <a:solidFill>
                  <a:srgbClr val="C00000"/>
                </a:solidFill>
                <a:latin typeface="Times New Roman" pitchFamily="18" charset="0"/>
                <a:cs typeface="Times New Roman" pitchFamily="18" charset="0"/>
              </a:rPr>
              <a:t>Caldwell- luc operation</a:t>
            </a:r>
            <a:r>
              <a:rPr lang="en-US" sz="2400" dirty="0" smtClean="0">
                <a:latin typeface="Times New Roman" pitchFamily="18" charset="0"/>
                <a:cs typeface="Times New Roman" pitchFamily="18" charset="0"/>
              </a:rPr>
              <a:t>(antrum is entered through its anterior wall by a sublabial incision and a window is created b/w inferior maetus and antrum). </a:t>
            </a:r>
          </a:p>
          <a:p>
            <a:pPr algn="just">
              <a:buNone/>
            </a:pPr>
            <a:r>
              <a:rPr lang="en-US" sz="2400" dirty="0" smtClean="0">
                <a:latin typeface="Times New Roman" pitchFamily="18" charset="0"/>
                <a:cs typeface="Times New Roman" pitchFamily="18" charset="0"/>
              </a:rPr>
              <a:t>      </a:t>
            </a:r>
          </a:p>
          <a:p>
            <a:pPr algn="just">
              <a:buNone/>
            </a:pPr>
            <a:r>
              <a:rPr lang="en-US" sz="2400" b="1" dirty="0" smtClean="0">
                <a:latin typeface="Times New Roman" pitchFamily="18" charset="0"/>
                <a:cs typeface="Times New Roman" pitchFamily="18" charset="0"/>
              </a:rPr>
              <a:t> </a:t>
            </a:r>
            <a:endParaRPr lang="en-US"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1"/>
            <a:ext cx="8534400" cy="6370975"/>
          </a:xfrm>
          <a:prstGeom prst="rect">
            <a:avLst/>
          </a:prstGeom>
        </p:spPr>
        <p:txBody>
          <a:bodyPr wrap="square">
            <a:spAutoFit/>
          </a:bodyPr>
          <a:lstStyle/>
          <a:p>
            <a:pPr algn="just"/>
            <a:r>
              <a:rPr lang="en-US" sz="2400" dirty="0" smtClean="0">
                <a:latin typeface="Times New Roman" pitchFamily="18" charset="0"/>
                <a:cs typeface="Times New Roman" pitchFamily="18" charset="0"/>
              </a:rPr>
              <a:t>2) </a:t>
            </a:r>
            <a:r>
              <a:rPr lang="en-US" sz="2400" b="1" dirty="0" smtClean="0">
                <a:latin typeface="Times New Roman" pitchFamily="18" charset="0"/>
                <a:cs typeface="Times New Roman" pitchFamily="18" charset="0"/>
              </a:rPr>
              <a:t>Chronic frontal sinusitis:-</a:t>
            </a:r>
          </a:p>
          <a:p>
            <a:pPr algn="just">
              <a:buClr>
                <a:srgbClr val="C00000"/>
              </a:buClr>
              <a:buFont typeface="Arial" pitchFamily="34" charset="0"/>
              <a:buChar char="•"/>
            </a:pPr>
            <a:r>
              <a:rPr lang="en-US" sz="2400" dirty="0" smtClean="0">
                <a:solidFill>
                  <a:srgbClr val="C00000"/>
                </a:solidFill>
                <a:latin typeface="Times New Roman" pitchFamily="18" charset="0"/>
                <a:cs typeface="Times New Roman" pitchFamily="18" charset="0"/>
              </a:rPr>
              <a:t>Intranasal drainage operations</a:t>
            </a:r>
            <a:r>
              <a:rPr lang="en-US" sz="2400" dirty="0" smtClean="0">
                <a:latin typeface="Times New Roman" pitchFamily="18" charset="0"/>
                <a:cs typeface="Times New Roman" pitchFamily="18" charset="0"/>
              </a:rPr>
              <a:t>(correction of deviated septum , removal of ployp, intranasal ethmoidectomy provide drainage through frontonasal duct).</a:t>
            </a:r>
          </a:p>
          <a:p>
            <a:pPr algn="just">
              <a:buClr>
                <a:srgbClr val="C00000"/>
              </a:buClr>
              <a:buFont typeface="Arial" pitchFamily="34" charset="0"/>
              <a:buChar char="•"/>
            </a:pPr>
            <a:r>
              <a:rPr lang="en-US" sz="2400" dirty="0" smtClean="0">
                <a:solidFill>
                  <a:srgbClr val="C00000"/>
                </a:solidFill>
                <a:latin typeface="Times New Roman" pitchFamily="18" charset="0"/>
                <a:cs typeface="Times New Roman" pitchFamily="18" charset="0"/>
              </a:rPr>
              <a:t>Trephination of frontal sinus</a:t>
            </a:r>
          </a:p>
          <a:p>
            <a:pPr algn="just">
              <a:buClr>
                <a:srgbClr val="C00000"/>
              </a:buClr>
              <a:buFont typeface="Arial" pitchFamily="34" charset="0"/>
              <a:buChar char="•"/>
            </a:pPr>
            <a:r>
              <a:rPr lang="en-US" sz="2400" dirty="0" smtClean="0">
                <a:solidFill>
                  <a:srgbClr val="C00000"/>
                </a:solidFill>
                <a:latin typeface="Times New Roman" pitchFamily="18" charset="0"/>
                <a:cs typeface="Times New Roman" pitchFamily="18" charset="0"/>
              </a:rPr>
              <a:t>External frontoethmoidectomy or howarth’s or lynch operation </a:t>
            </a:r>
            <a:r>
              <a:rPr lang="en-US" sz="2400" dirty="0" smtClean="0">
                <a:latin typeface="Times New Roman" pitchFamily="18" charset="0"/>
                <a:cs typeface="Times New Roman" pitchFamily="18" charset="0"/>
              </a:rPr>
              <a:t>(frontal sinus is entered through its floor by curvilinear incision round the inner margin of orbit . Diseased mucosa is removed , ethmoid cells exenterated and new frontonasal duct created ).</a:t>
            </a:r>
            <a:r>
              <a:rPr lang="en-US" dirty="0" smtClean="0"/>
              <a:t> </a:t>
            </a:r>
          </a:p>
          <a:p>
            <a:pPr algn="just">
              <a:buClr>
                <a:srgbClr val="C00000"/>
              </a:buClr>
              <a:buFont typeface="Arial" pitchFamily="34" charset="0"/>
              <a:buChar char="•"/>
            </a:pPr>
            <a:r>
              <a:rPr lang="en-US" sz="2400" dirty="0" smtClean="0">
                <a:solidFill>
                  <a:srgbClr val="C00000"/>
                </a:solidFill>
                <a:latin typeface="Times New Roman" pitchFamily="18" charset="0"/>
                <a:cs typeface="Times New Roman" pitchFamily="18" charset="0"/>
              </a:rPr>
              <a:t>Osteopalstic flap operation </a:t>
            </a:r>
            <a:r>
              <a:rPr lang="en-US" sz="2400" dirty="0" smtClean="0">
                <a:latin typeface="Times New Roman" pitchFamily="18" charset="0"/>
                <a:cs typeface="Times New Roman" pitchFamily="18" charset="0"/>
              </a:rPr>
              <a:t>( a coronal or brow incision is given. Anterior wall of sinus reflected as osteoplastic flap,based inferiorly)</a:t>
            </a:r>
          </a:p>
          <a:p>
            <a:pPr algn="just">
              <a:buClr>
                <a:srgbClr val="C00000"/>
              </a:buClr>
            </a:pPr>
            <a:endParaRPr lang="en-US" sz="2400" dirty="0" smtClean="0">
              <a:latin typeface="Times New Roman" pitchFamily="18" charset="0"/>
              <a:cs typeface="Times New Roman" pitchFamily="18" charset="0"/>
            </a:endParaRPr>
          </a:p>
          <a:p>
            <a:pPr algn="just">
              <a:buClr>
                <a:srgbClr val="C00000"/>
              </a:buClr>
            </a:pPr>
            <a:r>
              <a:rPr lang="en-US" sz="2400" dirty="0" smtClean="0">
                <a:latin typeface="Times New Roman" pitchFamily="18" charset="0"/>
                <a:cs typeface="Times New Roman" pitchFamily="18" charset="0"/>
              </a:rPr>
              <a:t>3</a:t>
            </a:r>
            <a:r>
              <a:rPr lang="en-US" sz="2400" b="1" dirty="0" smtClean="0">
                <a:latin typeface="Times New Roman" pitchFamily="18" charset="0"/>
                <a:cs typeface="Times New Roman" pitchFamily="18" charset="0"/>
              </a:rPr>
              <a:t>) Chronic ethmoid sinusitis:-</a:t>
            </a:r>
          </a:p>
          <a:p>
            <a:pPr algn="just">
              <a:buClr>
                <a:srgbClr val="C00000"/>
              </a:buClr>
              <a:buFont typeface="Arial" pitchFamily="34" charset="0"/>
              <a:buChar char="•"/>
            </a:pPr>
            <a:r>
              <a:rPr lang="en-US" sz="2400" dirty="0" smtClean="0">
                <a:solidFill>
                  <a:srgbClr val="C00000"/>
                </a:solidFill>
                <a:latin typeface="Times New Roman" pitchFamily="18" charset="0"/>
                <a:cs typeface="Times New Roman" pitchFamily="18" charset="0"/>
              </a:rPr>
              <a:t>Intranasal ethmoidectomy</a:t>
            </a:r>
            <a:r>
              <a:rPr lang="en-US" sz="2400" dirty="0" smtClean="0">
                <a:latin typeface="Times New Roman" pitchFamily="18" charset="0"/>
                <a:cs typeface="Times New Roman" pitchFamily="18" charset="0"/>
              </a:rPr>
              <a:t>(for chronic ethmoiditis with polyp formation)</a:t>
            </a:r>
          </a:p>
          <a:p>
            <a:pPr algn="just">
              <a:buClr>
                <a:srgbClr val="C00000"/>
              </a:buClr>
              <a:buFont typeface="Arial" pitchFamily="34" charset="0"/>
              <a:buChar char="•"/>
            </a:pPr>
            <a:r>
              <a:rPr lang="en-US" sz="2400" dirty="0" smtClean="0">
                <a:solidFill>
                  <a:srgbClr val="C00000"/>
                </a:solidFill>
                <a:latin typeface="Times New Roman" pitchFamily="18" charset="0"/>
                <a:cs typeface="Times New Roman" pitchFamily="18" charset="0"/>
              </a:rPr>
              <a:t>External ethmoidectomy </a:t>
            </a:r>
            <a:r>
              <a:rPr lang="en-US" sz="2400" dirty="0" smtClean="0">
                <a:latin typeface="Times New Roman" pitchFamily="18" charset="0"/>
                <a:cs typeface="Times New Roman" pitchFamily="18" charset="0"/>
              </a:rPr>
              <a:t>(ethmoid sinus approached via medial orbital incision).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86800" cy="1569660"/>
          </a:xfrm>
          <a:prstGeom prst="rect">
            <a:avLst/>
          </a:prstGeom>
        </p:spPr>
        <p:txBody>
          <a:bodyPr wrap="square">
            <a:spAutoFit/>
          </a:bodyPr>
          <a:lstStyle/>
          <a:p>
            <a:r>
              <a:rPr lang="en-US" sz="2400" b="1" dirty="0" smtClean="0">
                <a:latin typeface="Times New Roman" pitchFamily="18" charset="0"/>
                <a:cs typeface="Times New Roman" pitchFamily="18" charset="0"/>
              </a:rPr>
              <a:t>4)Chronic sphenoiditis:-</a:t>
            </a:r>
          </a:p>
          <a:p>
            <a:pPr>
              <a:buClr>
                <a:srgbClr val="C00000"/>
              </a:buClr>
              <a:buFont typeface="Arial" pitchFamily="34" charset="0"/>
              <a:buChar char="•"/>
            </a:pPr>
            <a:r>
              <a:rPr lang="en-US" sz="2400" b="1" dirty="0" smtClean="0">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Sphenoidotomy</a:t>
            </a:r>
            <a:r>
              <a:rPr lang="en-US" dirty="0" smtClean="0"/>
              <a:t>  </a:t>
            </a:r>
            <a:r>
              <a:rPr lang="en-US" sz="2400" dirty="0" smtClean="0">
                <a:latin typeface="Times New Roman" pitchFamily="18" charset="0"/>
                <a:cs typeface="Times New Roman" pitchFamily="18" charset="0"/>
              </a:rPr>
              <a:t>(Access to the sphenoid sinus can be obtained by removal of its anterior wall and it is accomplished by external ethmoidectomy or trans- </a:t>
            </a:r>
            <a:r>
              <a:rPr lang="en-US" sz="2400" dirty="0" err="1" smtClean="0">
                <a:latin typeface="Times New Roman" pitchFamily="18" charset="0"/>
                <a:cs typeface="Times New Roman" pitchFamily="18" charset="0"/>
              </a:rPr>
              <a:t>septal</a:t>
            </a:r>
            <a:r>
              <a:rPr lang="en-US" sz="2400" dirty="0" smtClean="0">
                <a:latin typeface="Times New Roman" pitchFamily="18" charset="0"/>
                <a:cs typeface="Times New Roman" pitchFamily="18" charset="0"/>
              </a:rPr>
              <a:t> approach).</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solidFill>
                  <a:srgbClr val="C00000"/>
                </a:solidFill>
                <a:latin typeface="Times New Roman" pitchFamily="18" charset="0"/>
                <a:cs typeface="Times New Roman" pitchFamily="18" charset="0"/>
              </a:rPr>
              <a:t>Fungal infection of sinuses</a:t>
            </a:r>
            <a:endParaRPr lang="en-US" sz="3600" b="1" dirty="0">
              <a:solidFill>
                <a:srgbClr val="C00000"/>
              </a:solidFill>
              <a:latin typeface="Times New Roman" pitchFamily="18" charset="0"/>
              <a:cs typeface="Times New Roman" pitchFamily="18" charset="0"/>
            </a:endParaRPr>
          </a:p>
        </p:txBody>
      </p:sp>
      <p:sp>
        <p:nvSpPr>
          <p:cNvPr id="3" name="Text Placeholder 2"/>
          <p:cNvSpPr>
            <a:spLocks noGrp="1"/>
          </p:cNvSpPr>
          <p:nvPr>
            <p:ph type="body" sz="half" idx="2"/>
          </p:nvPr>
        </p:nvSpPr>
        <p:spPr/>
        <p:txBody>
          <a:bodyPr>
            <a:normAutofit/>
          </a:bodyPr>
          <a:lstStyle/>
          <a:p>
            <a:r>
              <a:rPr lang="en-US" sz="2400" dirty="0" smtClean="0">
                <a:latin typeface="Times New Roman" pitchFamily="18" charset="0"/>
                <a:cs typeface="Times New Roman" pitchFamily="18" charset="0"/>
              </a:rPr>
              <a:t>M/C species </a:t>
            </a:r>
            <a:r>
              <a:rPr lang="en-US" sz="2400" dirty="0" smtClean="0">
                <a:solidFill>
                  <a:srgbClr val="C00000"/>
                </a:solidFill>
                <a:latin typeface="Times New Roman" pitchFamily="18" charset="0"/>
                <a:cs typeface="Times New Roman" pitchFamily="18" charset="0"/>
              </a:rPr>
              <a:t>(</a:t>
            </a:r>
            <a:r>
              <a:rPr lang="en-US" sz="2400" i="1" dirty="0" smtClean="0">
                <a:solidFill>
                  <a:srgbClr val="C00000"/>
                </a:solidFill>
                <a:latin typeface="Times New Roman" pitchFamily="18" charset="0"/>
                <a:cs typeface="Times New Roman" pitchFamily="18" charset="0"/>
              </a:rPr>
              <a:t>Aspergillus, Alternaria , Rhizopus , Mucor)</a:t>
            </a:r>
            <a:endParaRPr lang="en-US" sz="2400" i="1" dirty="0">
              <a:solidFill>
                <a:srgbClr val="C00000"/>
              </a:solidFill>
              <a:latin typeface="Times New Roman" pitchFamily="18" charset="0"/>
              <a:cs typeface="Times New Roman" pitchFamily="18" charset="0"/>
            </a:endParaRPr>
          </a:p>
        </p:txBody>
      </p:sp>
      <p:pic>
        <p:nvPicPr>
          <p:cNvPr id="5" name="Picture Placeholder 4" descr="fungal sinusitis.jpg"/>
          <p:cNvPicPr>
            <a:picLocks noGrp="1" noChangeAspect="1"/>
          </p:cNvPicPr>
          <p:nvPr>
            <p:ph type="pic" idx="1"/>
          </p:nvPr>
        </p:nvPicPr>
        <p:blipFill>
          <a:blip r:embed="rId2"/>
          <a:srcRect t="11902" b="11902"/>
          <a:stretch>
            <a:fillRect/>
          </a:stretch>
        </p:blipFill>
        <p:spPr>
          <a:xfrm>
            <a:off x="762000" y="152400"/>
            <a:ext cx="7620000" cy="44958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868362"/>
          </a:xfrm>
        </p:spPr>
        <p:txBody>
          <a:bodyPr>
            <a:normAutofit/>
          </a:bodyPr>
          <a:lstStyle/>
          <a:p>
            <a:pPr algn="ctr"/>
            <a:r>
              <a:rPr lang="en-US" sz="3600" b="1" dirty="0" smtClean="0">
                <a:solidFill>
                  <a:srgbClr val="C00000"/>
                </a:solidFill>
                <a:latin typeface="Times New Roman" pitchFamily="18" charset="0"/>
                <a:cs typeface="Times New Roman" pitchFamily="18" charset="0"/>
              </a:rPr>
              <a:t>Varieties of fugal infection of sinuses</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228600" y="1447800"/>
            <a:ext cx="8686800" cy="5105400"/>
          </a:xfrm>
        </p:spPr>
        <p:txBody>
          <a:bodyPr>
            <a:normAutofit/>
          </a:bodyPr>
          <a:lstStyle/>
          <a:p>
            <a:pPr marL="514350" indent="-514350">
              <a:buFont typeface="+mj-lt"/>
              <a:buAutoNum type="arabicPeriod"/>
            </a:pPr>
            <a:r>
              <a:rPr lang="en-US" sz="2800" dirty="0" smtClean="0">
                <a:latin typeface="Times New Roman" pitchFamily="18" charset="0"/>
                <a:cs typeface="Times New Roman" pitchFamily="18" charset="0"/>
              </a:rPr>
              <a:t>Fungal ball</a:t>
            </a:r>
          </a:p>
          <a:p>
            <a:pPr marL="514350" indent="-514350">
              <a:buFont typeface="+mj-lt"/>
              <a:buAutoNum type="arabicPeriod"/>
            </a:pPr>
            <a:r>
              <a:rPr lang="en-US" sz="2800" dirty="0" smtClean="0">
                <a:latin typeface="Times New Roman" pitchFamily="18" charset="0"/>
                <a:cs typeface="Times New Roman" pitchFamily="18" charset="0"/>
              </a:rPr>
              <a:t>Allergic fungal sinusitis</a:t>
            </a:r>
          </a:p>
          <a:p>
            <a:pPr marL="514350" indent="-514350">
              <a:buFont typeface="+mj-lt"/>
              <a:buAutoNum type="arabicPeriod"/>
            </a:pPr>
            <a:r>
              <a:rPr lang="en-US" sz="2800" dirty="0" smtClean="0">
                <a:latin typeface="Times New Roman" pitchFamily="18" charset="0"/>
                <a:cs typeface="Times New Roman" pitchFamily="18" charset="0"/>
              </a:rPr>
              <a:t>Chronic invasive </a:t>
            </a:r>
            <a:r>
              <a:rPr lang="en-US" sz="2800" dirty="0" err="1" smtClean="0">
                <a:latin typeface="Times New Roman" pitchFamily="18" charset="0"/>
                <a:cs typeface="Times New Roman" pitchFamily="18" charset="0"/>
              </a:rPr>
              <a:t>snusitis</a:t>
            </a:r>
            <a:endParaRPr lang="en-US" sz="2800" dirty="0" smtClean="0">
              <a:latin typeface="Times New Roman" pitchFamily="18" charset="0"/>
              <a:cs typeface="Times New Roman" pitchFamily="18" charset="0"/>
            </a:endParaRPr>
          </a:p>
          <a:p>
            <a:pPr marL="514350" indent="-514350">
              <a:buFont typeface="+mj-lt"/>
              <a:buAutoNum type="arabicPeriod"/>
            </a:pPr>
            <a:r>
              <a:rPr lang="en-US" sz="2800" dirty="0" smtClean="0">
                <a:latin typeface="Times New Roman" pitchFamily="18" charset="0"/>
                <a:cs typeface="Times New Roman" pitchFamily="18" charset="0"/>
              </a:rPr>
              <a:t>Fulminant fungal sinusitis</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944562"/>
          </a:xfrm>
        </p:spPr>
        <p:txBody>
          <a:bodyPr>
            <a:normAutofit/>
          </a:bodyPr>
          <a:lstStyle/>
          <a:p>
            <a:r>
              <a:rPr lang="en-US" sz="3600" b="1" dirty="0" smtClean="0">
                <a:solidFill>
                  <a:srgbClr val="C00000"/>
                </a:solidFill>
                <a:latin typeface="Times New Roman" pitchFamily="18" charset="0"/>
                <a:cs typeface="Times New Roman" pitchFamily="18" charset="0"/>
              </a:rPr>
              <a:t>1.Fungal Ball:-</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228600" y="1447800"/>
            <a:ext cx="8686800" cy="5181600"/>
          </a:xfrm>
        </p:spPr>
        <p:txBody>
          <a:bodyPr>
            <a:normAutofit/>
          </a:bodyPr>
          <a:lstStyle/>
          <a:p>
            <a:pPr algn="just"/>
            <a:r>
              <a:rPr lang="en-US" sz="2400" dirty="0" smtClean="0">
                <a:latin typeface="Times New Roman" pitchFamily="18" charset="0"/>
                <a:cs typeface="Times New Roman" pitchFamily="18" charset="0"/>
              </a:rPr>
              <a:t>Due to implantation of fungus in the healthy sinus.</a:t>
            </a:r>
          </a:p>
          <a:p>
            <a:pPr algn="just"/>
            <a:r>
              <a:rPr lang="en-US" sz="2400" dirty="0" smtClean="0">
                <a:latin typeface="Times New Roman" pitchFamily="18" charset="0"/>
                <a:cs typeface="Times New Roman" pitchFamily="18" charset="0"/>
              </a:rPr>
              <a:t>M/C sinus involved </a:t>
            </a:r>
            <a:r>
              <a:rPr lang="en-US" sz="2400" dirty="0" smtClean="0">
                <a:solidFill>
                  <a:srgbClr val="C00000"/>
                </a:solidFill>
                <a:latin typeface="Times New Roman" pitchFamily="18" charset="0"/>
                <a:cs typeface="Times New Roman" pitchFamily="18" charset="0"/>
              </a:rPr>
              <a:t>Maxillary sinus.</a:t>
            </a:r>
          </a:p>
          <a:p>
            <a:pPr algn="just"/>
            <a:r>
              <a:rPr lang="en-US" sz="2400" dirty="0" smtClean="0">
                <a:latin typeface="Times New Roman" pitchFamily="18" charset="0"/>
                <a:cs typeface="Times New Roman" pitchFamily="18" charset="0"/>
              </a:rPr>
              <a:t>CT scan shows hyperdense area with no bone erosion.</a:t>
            </a:r>
          </a:p>
          <a:p>
            <a:pPr algn="just"/>
            <a:r>
              <a:rPr lang="en-US" sz="2400" dirty="0" smtClean="0">
                <a:latin typeface="Times New Roman" pitchFamily="18" charset="0"/>
                <a:cs typeface="Times New Roman" pitchFamily="18" charset="0"/>
              </a:rPr>
              <a:t>T/t:- 1)Surgical removal of fungal ball</a:t>
            </a:r>
          </a:p>
          <a:p>
            <a:pPr algn="just">
              <a:buNone/>
            </a:pPr>
            <a:r>
              <a:rPr lang="en-US" sz="2400" dirty="0" smtClean="0">
                <a:latin typeface="Times New Roman" pitchFamily="18" charset="0"/>
                <a:cs typeface="Times New Roman" pitchFamily="18" charset="0"/>
              </a:rPr>
              <a:t>             2)Adequate drainage of sinus</a:t>
            </a:r>
          </a:p>
          <a:p>
            <a:pPr algn="just">
              <a:buNone/>
            </a:pPr>
            <a:r>
              <a:rPr lang="en-US" sz="2400" dirty="0" smtClean="0">
                <a:latin typeface="Times New Roman" pitchFamily="18" charset="0"/>
                <a:cs typeface="Times New Roman" pitchFamily="18" charset="0"/>
              </a:rPr>
              <a:t>             3)</a:t>
            </a:r>
            <a:r>
              <a:rPr lang="en-US" sz="2400" dirty="0" smtClean="0">
                <a:solidFill>
                  <a:srgbClr val="C00000"/>
                </a:solidFill>
                <a:latin typeface="Times New Roman" pitchFamily="18" charset="0"/>
                <a:cs typeface="Times New Roman" pitchFamily="18" charset="0"/>
              </a:rPr>
              <a:t>No antifungal therapy  </a:t>
            </a:r>
            <a:endParaRPr lang="en-US" sz="2400" dirty="0">
              <a:solidFill>
                <a:srgbClr val="C00000"/>
              </a:solidFill>
              <a:latin typeface="Times New Roman" pitchFamily="18" charset="0"/>
              <a:cs typeface="Times New Roman" pitchFamily="18" charset="0"/>
            </a:endParaRPr>
          </a:p>
        </p:txBody>
      </p:sp>
      <p:pic>
        <p:nvPicPr>
          <p:cNvPr id="4" name="Picture 3" descr="fungal ball.jpg"/>
          <p:cNvPicPr>
            <a:picLocks noChangeAspect="1"/>
          </p:cNvPicPr>
          <p:nvPr/>
        </p:nvPicPr>
        <p:blipFill>
          <a:blip r:embed="rId2"/>
          <a:stretch>
            <a:fillRect/>
          </a:stretch>
        </p:blipFill>
        <p:spPr>
          <a:xfrm>
            <a:off x="4876800" y="4038600"/>
            <a:ext cx="3810000" cy="25908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868362"/>
          </a:xfrm>
        </p:spPr>
        <p:txBody>
          <a:bodyPr>
            <a:normAutofit/>
          </a:bodyPr>
          <a:lstStyle/>
          <a:p>
            <a:r>
              <a:rPr lang="en-US" sz="3600" b="1" dirty="0" smtClean="0">
                <a:solidFill>
                  <a:srgbClr val="C00000"/>
                </a:solidFill>
                <a:latin typeface="Times New Roman" pitchFamily="18" charset="0"/>
                <a:cs typeface="Times New Roman" pitchFamily="18" charset="0"/>
              </a:rPr>
              <a:t>2.Allergic fungal sinusitis</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228600" y="1447800"/>
            <a:ext cx="8686800" cy="5181600"/>
          </a:xfrm>
        </p:spPr>
        <p:txBody>
          <a:bodyPr>
            <a:normAutofit/>
          </a:bodyPr>
          <a:lstStyle/>
          <a:p>
            <a:pPr algn="just"/>
            <a:r>
              <a:rPr lang="en-US" sz="2400" dirty="0" smtClean="0">
                <a:latin typeface="Times New Roman" pitchFamily="18" charset="0"/>
                <a:cs typeface="Times New Roman" pitchFamily="18" charset="0"/>
              </a:rPr>
              <a:t>Due to allergic reaction to causative fungus.</a:t>
            </a:r>
          </a:p>
          <a:p>
            <a:pPr algn="just"/>
            <a:r>
              <a:rPr lang="en-US" sz="2400" dirty="0" smtClean="0">
                <a:latin typeface="Times New Roman" pitchFamily="18" charset="0"/>
                <a:cs typeface="Times New Roman" pitchFamily="18" charset="0"/>
              </a:rPr>
              <a:t>Presents with </a:t>
            </a:r>
            <a:r>
              <a:rPr lang="en-US" sz="2400" dirty="0" smtClean="0">
                <a:solidFill>
                  <a:srgbClr val="C00000"/>
                </a:solidFill>
                <a:latin typeface="Times New Roman" pitchFamily="18" charset="0"/>
                <a:cs typeface="Times New Roman" pitchFamily="18" charset="0"/>
              </a:rPr>
              <a:t>mucin or sinonasal polyposis </a:t>
            </a:r>
            <a:r>
              <a:rPr lang="en-US" sz="2400" dirty="0" smtClean="0">
                <a:latin typeface="Times New Roman" pitchFamily="18" charset="0"/>
                <a:cs typeface="Times New Roman" pitchFamily="18" charset="0"/>
              </a:rPr>
              <a:t>(contains RBCs, charcot laden crystals and fungal hyphae).</a:t>
            </a:r>
          </a:p>
          <a:p>
            <a:pPr algn="just"/>
            <a:r>
              <a:rPr lang="en-US" sz="2400" dirty="0" smtClean="0">
                <a:latin typeface="Times New Roman" pitchFamily="18" charset="0"/>
                <a:cs typeface="Times New Roman" pitchFamily="18" charset="0"/>
              </a:rPr>
              <a:t>CT Scan shows:- Hyperdense area with mucosa thickening</a:t>
            </a:r>
          </a:p>
          <a:p>
            <a:pPr algn="just">
              <a:buNone/>
            </a:pPr>
            <a:r>
              <a:rPr lang="en-US" sz="2400" dirty="0" smtClean="0">
                <a:latin typeface="Times New Roman" pitchFamily="18" charset="0"/>
                <a:cs typeface="Times New Roman" pitchFamily="18" charset="0"/>
              </a:rPr>
              <a:t>                                Bone erosion may be seen due to pressure.                                     </a:t>
            </a:r>
          </a:p>
          <a:p>
            <a:pPr algn="just">
              <a:buNone/>
            </a:pPr>
            <a:r>
              <a:rPr lang="en-US" sz="2400" dirty="0" smtClean="0">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No fungal invasion </a:t>
            </a:r>
            <a:r>
              <a:rPr lang="en-US" sz="2400" dirty="0" smtClean="0">
                <a:latin typeface="Times New Roman" pitchFamily="18" charset="0"/>
                <a:cs typeface="Times New Roman" pitchFamily="18" charset="0"/>
              </a:rPr>
              <a:t>in sinus mucosa. </a:t>
            </a:r>
          </a:p>
          <a:p>
            <a:pPr algn="just"/>
            <a:r>
              <a:rPr lang="en-US" sz="2400" dirty="0" smtClean="0">
                <a:latin typeface="Times New Roman" pitchFamily="18" charset="0"/>
                <a:cs typeface="Times New Roman" pitchFamily="18" charset="0"/>
              </a:rPr>
              <a:t>T/t:-1)Endoscopic clearance of sinus with provision of ventilaton   and drainage.</a:t>
            </a:r>
          </a:p>
          <a:p>
            <a:pPr algn="just">
              <a:buNone/>
            </a:pPr>
            <a:r>
              <a:rPr lang="en-US" sz="2400" dirty="0" smtClean="0">
                <a:latin typeface="Times New Roman" pitchFamily="18" charset="0"/>
                <a:cs typeface="Times New Roman" pitchFamily="18" charset="0"/>
              </a:rPr>
              <a:t>           2) Pre and Post-op steroids                              </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715962"/>
          </a:xfrm>
        </p:spPr>
        <p:txBody>
          <a:bodyPr>
            <a:normAutofit/>
          </a:bodyPr>
          <a:lstStyle/>
          <a:p>
            <a:r>
              <a:rPr lang="en-US" sz="3600" b="1" dirty="0" smtClean="0">
                <a:solidFill>
                  <a:srgbClr val="C00000"/>
                </a:solidFill>
                <a:latin typeface="Times New Roman" pitchFamily="18" charset="0"/>
                <a:cs typeface="Times New Roman" pitchFamily="18" charset="0"/>
              </a:rPr>
              <a:t>3.Chronic Invasive Sinusitis</a:t>
            </a:r>
            <a:endParaRPr lang="en-US" sz="3600" b="1" dirty="0">
              <a:solidFill>
                <a:srgbClr val="C0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228600" y="1143000"/>
            <a:ext cx="8915400" cy="5715000"/>
          </a:xfrm>
        </p:spPr>
        <p:txBody>
          <a:bodyPr>
            <a:normAutofit/>
          </a:bodyPr>
          <a:lstStyle/>
          <a:p>
            <a:r>
              <a:rPr lang="en-US" sz="2400" dirty="0" smtClean="0">
                <a:latin typeface="Times New Roman" pitchFamily="18" charset="0"/>
                <a:cs typeface="Times New Roman" pitchFamily="18" charset="0"/>
              </a:rPr>
              <a:t>Fungus invades sinus mucosa.</a:t>
            </a:r>
          </a:p>
          <a:p>
            <a:r>
              <a:rPr lang="en-US" sz="2400" dirty="0" smtClean="0">
                <a:latin typeface="Times New Roman" pitchFamily="18" charset="0"/>
                <a:cs typeface="Times New Roman" pitchFamily="18" charset="0"/>
              </a:rPr>
              <a:t>Presents with chronic sinusitis</a:t>
            </a:r>
          </a:p>
          <a:p>
            <a:r>
              <a:rPr lang="en-US" sz="2400" dirty="0" smtClean="0">
                <a:latin typeface="Times New Roman" pitchFamily="18" charset="0"/>
                <a:cs typeface="Times New Roman" pitchFamily="18" charset="0"/>
              </a:rPr>
              <a:t>CT Scan :-1)Bone erosion</a:t>
            </a:r>
          </a:p>
          <a:p>
            <a:pPr>
              <a:buNone/>
            </a:pPr>
            <a:r>
              <a:rPr lang="en-US" sz="2400" dirty="0" smtClean="0">
                <a:latin typeface="Times New Roman" pitchFamily="18" charset="0"/>
                <a:cs typeface="Times New Roman" pitchFamily="18" charset="0"/>
              </a:rPr>
              <a:t>                    2)Thickened mucosa with opacification of sinus</a:t>
            </a:r>
          </a:p>
          <a:p>
            <a:pPr>
              <a:buNone/>
            </a:pPr>
            <a:r>
              <a:rPr lang="en-US" sz="2400" dirty="0" smtClean="0">
                <a:latin typeface="Times New Roman" pitchFamily="18" charset="0"/>
                <a:cs typeface="Times New Roman" pitchFamily="18" charset="0"/>
              </a:rPr>
              <a:t>                    3)Intracranial or Intraorbital invasion</a:t>
            </a:r>
          </a:p>
          <a:p>
            <a:pPr>
              <a:buNone/>
            </a:pPr>
            <a:r>
              <a:rPr lang="en-US" sz="2400" dirty="0" smtClean="0">
                <a:latin typeface="Times New Roman" pitchFamily="18" charset="0"/>
                <a:cs typeface="Times New Roman" pitchFamily="18" charset="0"/>
              </a:rPr>
              <a:t>                    4)Invasion of submucosa</a:t>
            </a:r>
          </a:p>
          <a:p>
            <a:r>
              <a:rPr lang="en-US" sz="2400" dirty="0" smtClean="0">
                <a:latin typeface="Times New Roman" pitchFamily="18" charset="0"/>
                <a:cs typeface="Times New Roman" pitchFamily="18" charset="0"/>
              </a:rPr>
              <a:t>T/t:-surgical removal of involved bone, mucosa and soft tissue</a:t>
            </a:r>
          </a:p>
          <a:p>
            <a:pPr>
              <a:buNone/>
            </a:pPr>
            <a:endParaRPr lang="en-US" sz="2400" dirty="0" smtClean="0">
              <a:latin typeface="Times New Roman" pitchFamily="18" charset="0"/>
              <a:cs typeface="Times New Roman" pitchFamily="18" charset="0"/>
            </a:endParaRPr>
          </a:p>
          <a:p>
            <a:pPr algn="ctr">
              <a:buNone/>
            </a:pPr>
            <a:r>
              <a:rPr lang="en-US" sz="2400" dirty="0" smtClean="0">
                <a:latin typeface="Times New Roman" pitchFamily="18" charset="0"/>
                <a:cs typeface="Times New Roman" pitchFamily="18" charset="0"/>
              </a:rPr>
              <a:t>F/b by anti fungal therapy with </a:t>
            </a:r>
            <a:r>
              <a:rPr lang="en-US" sz="2400" dirty="0" smtClean="0">
                <a:solidFill>
                  <a:srgbClr val="C00000"/>
                </a:solidFill>
                <a:latin typeface="Times New Roman" pitchFamily="18" charset="0"/>
                <a:cs typeface="Times New Roman" pitchFamily="18" charset="0"/>
              </a:rPr>
              <a:t>i.v amphotericin B(2-3g</a:t>
            </a:r>
            <a:r>
              <a:rPr lang="en-US" sz="2400" dirty="0" smtClean="0">
                <a:latin typeface="Times New Roman" pitchFamily="18" charset="0"/>
                <a:cs typeface="Times New Roman" pitchFamily="18" charset="0"/>
              </a:rPr>
              <a:t>)</a:t>
            </a:r>
          </a:p>
          <a:p>
            <a:pPr algn="ctr">
              <a:buNone/>
            </a:pPr>
            <a:endParaRPr lang="en-US" sz="2400" dirty="0" smtClean="0">
              <a:latin typeface="Times New Roman" pitchFamily="18" charset="0"/>
              <a:cs typeface="Times New Roman" pitchFamily="18" charset="0"/>
            </a:endParaRPr>
          </a:p>
          <a:p>
            <a:pPr algn="ctr">
              <a:buNone/>
            </a:pPr>
            <a:r>
              <a:rPr lang="en-US" sz="2400" dirty="0" smtClean="0">
                <a:latin typeface="Times New Roman" pitchFamily="18" charset="0"/>
                <a:cs typeface="Times New Roman" pitchFamily="18" charset="0"/>
              </a:rPr>
              <a:t>F/b </a:t>
            </a:r>
            <a:r>
              <a:rPr lang="en-US" sz="2400" dirty="0" smtClean="0">
                <a:solidFill>
                  <a:srgbClr val="C00000"/>
                </a:solidFill>
                <a:latin typeface="Times New Roman" pitchFamily="18" charset="0"/>
                <a:cs typeface="Times New Roman" pitchFamily="18" charset="0"/>
              </a:rPr>
              <a:t>itraconazole therapy for 12 months or more </a:t>
            </a:r>
            <a:r>
              <a:rPr lang="en-US" sz="2400" dirty="0" smtClean="0">
                <a:latin typeface="Times New Roman" pitchFamily="18" charset="0"/>
                <a:cs typeface="Times New Roman" pitchFamily="18" charset="0"/>
              </a:rPr>
              <a:t>monitored by serial CT or MRI scans.</a:t>
            </a:r>
            <a:endParaRPr lang="en-US" sz="2400" dirty="0">
              <a:latin typeface="Times New Roman" pitchFamily="18" charset="0"/>
              <a:cs typeface="Times New Roman" pitchFamily="18" charset="0"/>
            </a:endParaRPr>
          </a:p>
        </p:txBody>
      </p:sp>
      <p:sp>
        <p:nvSpPr>
          <p:cNvPr id="4" name="Down Arrow 3"/>
          <p:cNvSpPr/>
          <p:nvPr/>
        </p:nvSpPr>
        <p:spPr>
          <a:xfrm>
            <a:off x="3505200" y="4267200"/>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3505200" y="5181600"/>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050"/>
            <a:ext cx="8991600" cy="869950"/>
          </a:xfrm>
        </p:spPr>
        <p:txBody>
          <a:bodyPr>
            <a:normAutofit fontScale="90000"/>
          </a:bodyPr>
          <a:lstStyle/>
          <a:p>
            <a:pPr algn="ctr"/>
            <a:r>
              <a:rPr lang="en-US" b="1" dirty="0" smtClean="0">
                <a:solidFill>
                  <a:srgbClr val="C00000"/>
                </a:solidFill>
                <a:latin typeface="Times New Roman" pitchFamily="18" charset="0"/>
                <a:cs typeface="Times New Roman" pitchFamily="18" charset="0"/>
              </a:rPr>
              <a:t>4.Fulminant fungal sinusitis(commonly seen in immunocompromised or diabetics)</a:t>
            </a:r>
            <a:endParaRPr lang="en-US" b="1" dirty="0">
              <a:solidFill>
                <a:srgbClr val="C00000"/>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304800" y="1447800"/>
            <a:ext cx="4343400" cy="609600"/>
          </a:xfrm>
        </p:spPr>
        <p:txBody>
          <a:bodyPr/>
          <a:lstStyle/>
          <a:p>
            <a:pPr algn="ctr"/>
            <a:r>
              <a:rPr lang="en-US" u="sng" dirty="0" err="1" smtClean="0">
                <a:latin typeface="Times New Roman" pitchFamily="18" charset="0"/>
                <a:cs typeface="Times New Roman" pitchFamily="18" charset="0"/>
              </a:rPr>
              <a:t>Mucur</a:t>
            </a:r>
            <a:endParaRPr lang="en-US" u="sng" dirty="0">
              <a:latin typeface="Times New Roman" pitchFamily="18" charset="0"/>
              <a:cs typeface="Times New Roman" pitchFamily="18" charset="0"/>
            </a:endParaRPr>
          </a:p>
        </p:txBody>
      </p:sp>
      <p:sp>
        <p:nvSpPr>
          <p:cNvPr id="4" name="Text Placeholder 3"/>
          <p:cNvSpPr>
            <a:spLocks noGrp="1"/>
          </p:cNvSpPr>
          <p:nvPr>
            <p:ph type="body" sz="half" idx="3"/>
          </p:nvPr>
        </p:nvSpPr>
        <p:spPr>
          <a:xfrm>
            <a:off x="4953000" y="1447800"/>
            <a:ext cx="4038600" cy="533400"/>
          </a:xfrm>
        </p:spPr>
        <p:txBody>
          <a:bodyPr/>
          <a:lstStyle/>
          <a:p>
            <a:pPr algn="ctr"/>
            <a:r>
              <a:rPr lang="en-US" u="sng" dirty="0" smtClean="0">
                <a:latin typeface="Times New Roman" pitchFamily="18" charset="0"/>
                <a:cs typeface="Times New Roman" pitchFamily="18" charset="0"/>
              </a:rPr>
              <a:t>Aspergillus</a:t>
            </a:r>
            <a:endParaRPr lang="en-US" u="sng" dirty="0">
              <a:latin typeface="Times New Roman" pitchFamily="18" charset="0"/>
              <a:cs typeface="Times New Roman" pitchFamily="18" charset="0"/>
            </a:endParaRPr>
          </a:p>
        </p:txBody>
      </p:sp>
      <p:sp>
        <p:nvSpPr>
          <p:cNvPr id="5" name="Content Placeholder 4"/>
          <p:cNvSpPr>
            <a:spLocks noGrp="1"/>
          </p:cNvSpPr>
          <p:nvPr>
            <p:ph sz="half" idx="2"/>
          </p:nvPr>
        </p:nvSpPr>
        <p:spPr>
          <a:xfrm>
            <a:off x="304800" y="2247900"/>
            <a:ext cx="4343400" cy="4305300"/>
          </a:xfrm>
        </p:spPr>
        <p:txBody>
          <a:bodyPr>
            <a:normAutofit/>
          </a:bodyPr>
          <a:lstStyle/>
          <a:p>
            <a:r>
              <a:rPr lang="en-US" sz="2400" dirty="0" smtClean="0">
                <a:latin typeface="Times New Roman" pitchFamily="18" charset="0"/>
                <a:cs typeface="Times New Roman" pitchFamily="18" charset="0"/>
              </a:rPr>
              <a:t>Cause rhinicerebral disease</a:t>
            </a:r>
          </a:p>
          <a:p>
            <a:r>
              <a:rPr lang="en-US" sz="2400" dirty="0" smtClean="0">
                <a:latin typeface="Times New Roman" pitchFamily="18" charset="0"/>
                <a:cs typeface="Times New Roman" pitchFamily="18" charset="0"/>
              </a:rPr>
              <a:t>Invasion of blood vessels cause ischaemic necrosis .</a:t>
            </a:r>
          </a:p>
          <a:p>
            <a:r>
              <a:rPr lang="en-US" sz="2400" dirty="0" smtClean="0">
                <a:latin typeface="Times New Roman" pitchFamily="18" charset="0"/>
                <a:cs typeface="Times New Roman" pitchFamily="18" charset="0"/>
              </a:rPr>
              <a:t>Presents as </a:t>
            </a:r>
            <a:r>
              <a:rPr lang="en-US" sz="2400" dirty="0" smtClean="0">
                <a:solidFill>
                  <a:srgbClr val="C00000"/>
                </a:solidFill>
                <a:latin typeface="Times New Roman" pitchFamily="18" charset="0"/>
                <a:cs typeface="Times New Roman" pitchFamily="18" charset="0"/>
              </a:rPr>
              <a:t>black ESCHAR</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Involves  skull base, brain,face,eye,palate and inferior turbinate.</a:t>
            </a:r>
          </a:p>
          <a:p>
            <a:r>
              <a:rPr lang="en-US" sz="2400" dirty="0" smtClean="0">
                <a:latin typeface="Times New Roman" pitchFamily="18" charset="0"/>
                <a:cs typeface="Times New Roman" pitchFamily="18" charset="0"/>
              </a:rPr>
              <a:t>T/T:-Surgical debribement of necrotic tissue and i.v amphotericin B.</a:t>
            </a:r>
          </a:p>
          <a:p>
            <a:endParaRPr lang="en-US" dirty="0"/>
          </a:p>
        </p:txBody>
      </p:sp>
      <p:sp>
        <p:nvSpPr>
          <p:cNvPr id="6" name="Content Placeholder 5"/>
          <p:cNvSpPr>
            <a:spLocks noGrp="1"/>
          </p:cNvSpPr>
          <p:nvPr>
            <p:ph sz="half" idx="4"/>
          </p:nvPr>
        </p:nvSpPr>
        <p:spPr>
          <a:xfrm>
            <a:off x="4953000" y="2247900"/>
            <a:ext cx="4038600" cy="4305300"/>
          </a:xfrm>
        </p:spPr>
        <p:txBody>
          <a:bodyPr/>
          <a:lstStyle/>
          <a:p>
            <a:r>
              <a:rPr lang="en-US" sz="2400" dirty="0" smtClean="0">
                <a:latin typeface="Times New Roman" pitchFamily="18" charset="0"/>
                <a:cs typeface="Times New Roman" pitchFamily="18" charset="0"/>
              </a:rPr>
              <a:t>Cause acute fulminant sinusitis.</a:t>
            </a:r>
          </a:p>
          <a:p>
            <a:r>
              <a:rPr lang="en-US" sz="2400" dirty="0" smtClean="0">
                <a:latin typeface="Times New Roman" pitchFamily="18" charset="0"/>
                <a:cs typeface="Times New Roman" pitchFamily="18" charset="0"/>
              </a:rPr>
              <a:t>Tissue invasion</a:t>
            </a:r>
          </a:p>
          <a:p>
            <a:r>
              <a:rPr lang="en-US" sz="2400" dirty="0" smtClean="0">
                <a:latin typeface="Times New Roman" pitchFamily="18" charset="0"/>
                <a:cs typeface="Times New Roman" pitchFamily="18" charset="0"/>
              </a:rPr>
              <a:t>Presents with acute sinusitis and sepsis.</a:t>
            </a:r>
          </a:p>
          <a:p>
            <a:r>
              <a:rPr lang="en-US" sz="2400" dirty="0" smtClean="0">
                <a:latin typeface="Times New Roman" pitchFamily="18" charset="0"/>
                <a:cs typeface="Times New Roman" pitchFamily="18" charset="0"/>
              </a:rPr>
              <a:t>T/T:-Antifungal therapy and surgery.</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447</TotalTime>
  <Words>2130</Words>
  <Application>Microsoft Office PowerPoint</Application>
  <PresentationFormat>On-screen Show (4:3)</PresentationFormat>
  <Paragraphs>263</Paragraphs>
  <Slides>29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Franklin Gothic Book</vt:lpstr>
      <vt:lpstr>Perpetua</vt:lpstr>
      <vt:lpstr>Times New Roman</vt:lpstr>
      <vt:lpstr>Wingdings</vt:lpstr>
      <vt:lpstr>Wingdings 2</vt:lpstr>
      <vt:lpstr>Equity</vt:lpstr>
      <vt:lpstr>Acute and Chronic Sinusitis </vt:lpstr>
      <vt:lpstr>OVERVIEW OF ANATOMY OF PARANASAL SINUSES</vt:lpstr>
      <vt:lpstr>ACUTE SINUSITIS </vt:lpstr>
      <vt:lpstr>CAUSES OF SINUSITIS</vt:lpstr>
      <vt:lpstr>PowerPoint Presentation</vt:lpstr>
      <vt:lpstr>PATHOLOGY OF SINUSITS</vt:lpstr>
      <vt:lpstr>1.Acute Maxillary Sinusitis </vt:lpstr>
      <vt:lpstr>PowerPoint Presentation</vt:lpstr>
      <vt:lpstr>PowerPoint Presentation</vt:lpstr>
      <vt:lpstr>PowerPoint Presentation</vt:lpstr>
      <vt:lpstr>2. Acute ethmoid sinusitis</vt:lpstr>
      <vt:lpstr>PowerPoint Presentation</vt:lpstr>
      <vt:lpstr>3. Acute Frontal Sinusitis</vt:lpstr>
      <vt:lpstr>PowerPoint Presentation</vt:lpstr>
      <vt:lpstr>PowerPoint Presentation</vt:lpstr>
      <vt:lpstr>4. Acute Sphenoid Sinusitis</vt:lpstr>
      <vt:lpstr>Chronic sinusitis </vt:lpstr>
      <vt:lpstr>Pathophysiology and causes of chronic sinusitis </vt:lpstr>
      <vt:lpstr>Pathology of chronic sinusitis </vt:lpstr>
      <vt:lpstr>PowerPoint Presentation</vt:lpstr>
      <vt:lpstr>Treatment of chronic sinusitis</vt:lpstr>
      <vt:lpstr>PowerPoint Presentation</vt:lpstr>
      <vt:lpstr>PowerPoint Presentation</vt:lpstr>
      <vt:lpstr>Fungal infection of sinuses</vt:lpstr>
      <vt:lpstr>Varieties of fugal infection of sinuses</vt:lpstr>
      <vt:lpstr>1.Fungal Ball:-</vt:lpstr>
      <vt:lpstr>2.Allergic fungal sinusitis</vt:lpstr>
      <vt:lpstr>3.Chronic Invasive Sinusitis</vt:lpstr>
      <vt:lpstr>4.Fulminant fungal sinusitis(commonly seen in immunocompromised or diabetics)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NEW</dc:creator>
  <cp:lastModifiedBy>SONY</cp:lastModifiedBy>
  <cp:revision>105</cp:revision>
  <dcterms:created xsi:type="dcterms:W3CDTF">2020-06-07T13:16:01Z</dcterms:created>
  <dcterms:modified xsi:type="dcterms:W3CDTF">2024-07-09T04:19:23Z</dcterms:modified>
</cp:coreProperties>
</file>