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1"/>
  </p:notesMasterIdLst>
  <p:sldIdLst>
    <p:sldId id="485" r:id="rId2"/>
    <p:sldId id="481" r:id="rId3"/>
    <p:sldId id="298" r:id="rId4"/>
    <p:sldId id="299" r:id="rId5"/>
    <p:sldId id="338" r:id="rId6"/>
    <p:sldId id="484" r:id="rId7"/>
    <p:sldId id="339" r:id="rId8"/>
    <p:sldId id="447" r:id="rId9"/>
    <p:sldId id="340" r:id="rId10"/>
    <p:sldId id="341" r:id="rId11"/>
    <p:sldId id="342" r:id="rId12"/>
    <p:sldId id="448" r:id="rId13"/>
    <p:sldId id="450" r:id="rId14"/>
    <p:sldId id="373" r:id="rId15"/>
    <p:sldId id="452" r:id="rId16"/>
    <p:sldId id="453" r:id="rId17"/>
    <p:sldId id="416" r:id="rId18"/>
    <p:sldId id="417" r:id="rId19"/>
    <p:sldId id="454" r:id="rId20"/>
    <p:sldId id="455" r:id="rId21"/>
    <p:sldId id="456" r:id="rId22"/>
    <p:sldId id="482" r:id="rId23"/>
    <p:sldId id="418" r:id="rId24"/>
    <p:sldId id="419" r:id="rId25"/>
    <p:sldId id="420" r:id="rId26"/>
    <p:sldId id="346" r:id="rId27"/>
    <p:sldId id="457" r:id="rId28"/>
    <p:sldId id="378" r:id="rId29"/>
    <p:sldId id="427" r:id="rId30"/>
    <p:sldId id="428" r:id="rId31"/>
    <p:sldId id="433" r:id="rId32"/>
    <p:sldId id="458" r:id="rId33"/>
    <p:sldId id="459" r:id="rId34"/>
    <p:sldId id="460" r:id="rId35"/>
    <p:sldId id="461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69" r:id="rId44"/>
    <p:sldId id="472" r:id="rId45"/>
    <p:sldId id="473" r:id="rId46"/>
    <p:sldId id="474" r:id="rId47"/>
    <p:sldId id="475" r:id="rId48"/>
    <p:sldId id="476" r:id="rId49"/>
    <p:sldId id="477" r:id="rId50"/>
    <p:sldId id="478" r:id="rId51"/>
    <p:sldId id="479" r:id="rId52"/>
    <p:sldId id="480" r:id="rId53"/>
    <p:sldId id="335" r:id="rId54"/>
    <p:sldId id="366" r:id="rId55"/>
    <p:sldId id="483" r:id="rId56"/>
    <p:sldId id="324" r:id="rId57"/>
    <p:sldId id="438" r:id="rId58"/>
    <p:sldId id="439" r:id="rId59"/>
    <p:sldId id="337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333333"/>
    <a:srgbClr val="263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4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8FBC-5AF9-41E4-804B-0857BED5E970}" type="datetimeFigureOut">
              <a:rPr lang="en-US" smtClean="0"/>
              <a:pPr/>
              <a:t>9/6/2024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1CD0-A379-424E-9901-5022636414B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775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-457200" algn="l" eaLnBrk="1" hangingPunct="1"/>
            <a:endParaRPr lang="en-US" sz="120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70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329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029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034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446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3048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740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1676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86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6799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0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768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909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891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656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1223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461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48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4614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71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9438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4754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033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237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13828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9808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3300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3093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0318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64071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78453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4227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82978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0232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1034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8263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9990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4876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06059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2605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6285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2241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6512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86793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0780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471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5359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 smtClean="0"/>
              <a:t>Answer to MCQ – 1]  C</a:t>
            </a:r>
            <a:r>
              <a:rPr lang="en-IN" baseline="0" dirty="0" smtClean="0"/>
              <a:t> 2] B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53756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 smtClean="0"/>
              <a:t>Answer to MCQ – 3</a:t>
            </a:r>
            <a:r>
              <a:rPr lang="en-IN" baseline="0" dirty="0" smtClean="0"/>
              <a:t>] C </a:t>
            </a:r>
            <a:r>
              <a:rPr lang="en-IN" dirty="0" smtClean="0"/>
              <a:t>, 4]</a:t>
            </a:r>
            <a:r>
              <a:rPr lang="en-IN" baseline="0" dirty="0" smtClean="0"/>
              <a:t> D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006342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 smtClean="0"/>
              <a:t>Answer to MCQ – 5</a:t>
            </a:r>
            <a:r>
              <a:rPr lang="en-IN" baseline="0" dirty="0" smtClean="0"/>
              <a:t>] C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41009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:</a:t>
            </a:r>
            <a:r>
              <a:rPr lang="en-US" baseline="0" dirty="0" smtClean="0"/>
              <a:t> Herpes Zoster </a:t>
            </a:r>
            <a:r>
              <a:rPr lang="en-US" baseline="0" dirty="0" err="1" smtClean="0"/>
              <a:t>Ophthalmicus</a:t>
            </a:r>
            <a:r>
              <a:rPr lang="en-US" baseline="0" dirty="0" smtClean="0"/>
              <a:t>, unilateral grouped vesicles involving the trigeminal nerve ( ophthalmic) with positive Hutchinson’s sign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9788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Psuedokoebnerisation</a:t>
            </a:r>
            <a:r>
              <a:rPr lang="en-US" baseline="0" dirty="0" smtClean="0"/>
              <a:t>, warts, </a:t>
            </a:r>
            <a:r>
              <a:rPr lang="en-US" baseline="0" dirty="0" err="1" smtClean="0"/>
              <a:t>molluscum</a:t>
            </a:r>
            <a:r>
              <a:rPr lang="en-US" baseline="0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28003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 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Peri-ungual</a:t>
            </a:r>
            <a:r>
              <a:rPr lang="en-US" baseline="0" dirty="0" smtClean="0"/>
              <a:t> wart, </a:t>
            </a:r>
            <a:r>
              <a:rPr lang="en-US" baseline="0" smtClean="0"/>
              <a:t>Human Papilloma </a:t>
            </a:r>
            <a:r>
              <a:rPr lang="en-US" baseline="0" dirty="0" smtClean="0"/>
              <a:t>Virus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12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6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9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1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4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8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6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1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5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2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1008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42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0108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3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91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4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D940-334A-47FF-95EF-30E9AB220B75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VIRAL infections 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Dr  </a:t>
            </a:r>
            <a:r>
              <a:rPr lang="en-IN" dirty="0" err="1" smtClean="0"/>
              <a:t>pooja</a:t>
            </a:r>
            <a:endParaRPr lang="en-IN" dirty="0" smtClean="0"/>
          </a:p>
          <a:p>
            <a:r>
              <a:rPr lang="en-IN" dirty="0" smtClean="0"/>
              <a:t>Senior resident </a:t>
            </a:r>
          </a:p>
          <a:p>
            <a:r>
              <a:rPr lang="en-IN" dirty="0" smtClean="0"/>
              <a:t>29/05/2024</a:t>
            </a:r>
          </a:p>
        </p:txBody>
      </p:sp>
    </p:spTree>
    <p:extLst>
      <p:ext uri="{BB962C8B-B14F-4D97-AF65-F5344CB8AC3E}">
        <p14:creationId xmlns:p14="http://schemas.microsoft.com/office/powerpoint/2010/main" val="286107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CONTENTS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00034" y="1785926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Etiopathogenesis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Molluscum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contagiosum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papilloma virus infection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infection</a:t>
            </a:r>
          </a:p>
          <a:p>
            <a:pPr marL="358775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 zoster infection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691034" y="1785926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Epstein Barr virus infection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herpes infection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Viral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exanthem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Uncommon viral infection of skin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MCQs</a:t>
            </a:r>
          </a:p>
          <a:p>
            <a:pPr marL="358775" lvl="0" indent="-358775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  quiz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 anchor="ctr" anchorCtr="1">
            <a:normAutofit/>
          </a:bodyPr>
          <a:lstStyle/>
          <a:p>
            <a:r>
              <a:rPr lang="en-US" sz="2400" u="sng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virus</a:t>
            </a:r>
            <a:br>
              <a:rPr lang="en-US" sz="2400" u="sng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u="sng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 VIRUS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Enveloped (double stranded)</a:t>
            </a: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Hepadnaviridae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lvl="4" indent="-361950"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Non-enveloped (double stranded)</a:t>
            </a: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Papillomaviridae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Polyomaviridae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Adenoviridae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lvl="4" indent="-361950"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stranded (non-enveloped)</a:t>
            </a: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Parvoviridae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138" lvl="4" indent="-357188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Poxviridae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4525963"/>
          </a:xfrm>
        </p:spPr>
        <p:txBody>
          <a:bodyPr>
            <a:noAutofit/>
          </a:bodyPr>
          <a:lstStyle/>
          <a:p>
            <a:pPr marL="536575" lvl="4" indent="-268288"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RNA Virus</a:t>
            </a: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Flaviviridae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Togaviridae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Picornaviridae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Calciviridae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Orthomyxoviridae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Paramyxoviridae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Rhabdoviridae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Arenaviridae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993775" lvl="4" indent="-268288">
              <a:buFont typeface="Arial" pitchFamily="34" charset="0"/>
              <a:buChar char="•"/>
            </a:pPr>
            <a:r>
              <a:rPr lang="en-US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Reoviridae</a:t>
            </a: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20000"/>
              <a:buFont typeface="Wingdings" pitchFamily="2" charset="2"/>
              <a:buChar char="§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Etiopathogenesis</a:t>
            </a:r>
            <a:endParaRPr lang="en-US" sz="2400" u="sng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240211"/>
          </a:xfrm>
        </p:spPr>
        <p:txBody>
          <a:bodyPr>
            <a:noAutofit/>
          </a:bodyPr>
          <a:lstStyle/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Cell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lysis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(Herpes)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Cell proliferation (Pox, HPV)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Carcinogenesis  (Cervical Ca,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Hepatoma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Exanthemata 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Viraemia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Type 3 hypersensitivity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Arthus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reaction, virus lodged in dermal capillaries and replicate in epidermis.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Persistent infection: Periods of latency and reactivation  (HSV, VZV)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715304" cy="4572032"/>
          </a:xfrm>
        </p:spPr>
        <p:txBody>
          <a:bodyPr>
            <a:noAutofit/>
          </a:bodyPr>
          <a:lstStyle/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Caused by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molluscum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contagiosum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virus , a DNA virus of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Poxviridae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family.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affects children and sexually active adults.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easily transmitted by direct skin to skin contact. 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varies from 2 weeks to 6 months.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lesions are discrete, dome shaped,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umbilicated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papules.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D/D: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Cryptococcosis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Histoplasmosis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Penicillinosis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Molluscum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 </a:t>
            </a: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Contagiosum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7" descr="D:\Bacterial Infections\DSC0245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/>
          <a:srcRect l="2103" b="6596"/>
          <a:stretch/>
        </p:blipFill>
        <p:spPr bwMode="auto">
          <a:xfrm>
            <a:off x="807863" y="2296320"/>
            <a:ext cx="3140249" cy="319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backup as on 5th july 2015\RGMC\IADVL-DLS\IADVL PPT Final1\DLS\Viral\Photos\molluscum-in-HI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3868738" y="2944759"/>
            <a:ext cx="3089275" cy="231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66800" y="5715000"/>
            <a:ext cx="2507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Molluscum</a:t>
            </a:r>
            <a:r>
              <a:rPr lang="en-US" dirty="0" smtClean="0"/>
              <a:t> </a:t>
            </a:r>
            <a:r>
              <a:rPr lang="en-US" dirty="0" err="1" smtClean="0"/>
              <a:t>Contagiosum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0" y="5715000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Molluscum</a:t>
            </a:r>
            <a:r>
              <a:rPr lang="en-US" dirty="0" smtClean="0"/>
              <a:t> In HIV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85927"/>
            <a:ext cx="8640960" cy="2643206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 examination of expressed material when clinical diagnosis is doubtful.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histopathology-Henderson-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aterson bodies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molluscum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bodies).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Enucleation,  Cryotherapy using liquid nitrogen, Curettage or diathermy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Pulsed dye laser.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phenol or 40 % silver nitrate.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10 % KOH, 0.5 %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podophyllotoxin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Imiquimod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cream.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1 -3 %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cidofovir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ointment or cream, 0.9 %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cantharidin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Povidone iodine with 15 – 20 % salicylic acid.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: Levamisole, Cimetidine.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Diagnosis and treatment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715304" cy="4525963"/>
          </a:xfrm>
        </p:spPr>
        <p:txBody>
          <a:bodyPr>
            <a:noAutofit/>
          </a:bodyPr>
          <a:lstStyle/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100 types of HPV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Genome of HPV-Early genes (E1-E7), Late genes (L1-L2)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: direct or indirect contact (nail biters, shaving, occupational, swimming pool)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Sexual transmission : genital /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perianal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wart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Autoinoculation</a:t>
            </a:r>
          </a:p>
          <a:p>
            <a:pPr marL="361950" indent="-361950" fontAlgn="auto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Human </a:t>
            </a: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Papilloma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 Virus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8001056" cy="4572032"/>
          </a:xfrm>
        </p:spPr>
        <p:txBody>
          <a:bodyPr>
            <a:noAutofit/>
          </a:bodyPr>
          <a:lstStyle/>
          <a:p>
            <a:pPr marL="358775" indent="-358775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it-IT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genital :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Verruca vulgaris (Common warts)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Verruca Plana (Plane warts)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Filiform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Digitate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Palmoplantar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Periungual </a:t>
            </a:r>
          </a:p>
          <a:p>
            <a:pPr marL="358775" indent="-358775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it-IT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Genital :</a:t>
            </a:r>
          </a:p>
          <a:p>
            <a:pPr marL="722313" indent="-360363" fontAlgn="auto">
              <a:lnSpc>
                <a:spcPct val="120000"/>
              </a:lnSpc>
              <a:spcAft>
                <a:spcPts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Condyloma  Acuminata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Clinical Types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HPV types-1,2,4,27 and 57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seen in young children and adults.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Meat butchers, frequent immersion of hand in water are risk factors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Papules with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verrucous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surface.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Commonest site-Hands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(Fingers and palms)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Warts do not have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dermatoglyphics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backup as on 5th july 2015\RGMC\IADVL-DLS\IADVL PPT Final1\DLS\Viral\Photos\Verruca-vulgaris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/>
          <a:srcRect l="23546" t="4459"/>
          <a:stretch/>
        </p:blipFill>
        <p:spPr bwMode="auto">
          <a:xfrm>
            <a:off x="5410200" y="2189540"/>
            <a:ext cx="3276600" cy="3302109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Common Wart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HPV types-3,10,28 and 41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factors-sun exposure, swimmers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sites-Face, lower legs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milimetres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brown or skin coloured flat topped papules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Koebnerisation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seen</a:t>
            </a:r>
          </a:p>
        </p:txBody>
      </p:sp>
      <p:pic>
        <p:nvPicPr>
          <p:cNvPr id="3074" name="Picture 2" descr="D:\backup as on 5th july 2015\RGMC\IADVL-DLS\IADVL PPT Final1\DLS\Viral\Photos\Verrucapla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3868738" y="2940898"/>
            <a:ext cx="3089275" cy="2320817"/>
          </a:xfrm>
          <a:prstGeom prst="rect">
            <a:avLst/>
          </a:prstGeom>
          <a:noFill/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</a:rPr>
              <a:t>Verruca</a:t>
            </a:r>
            <a:r>
              <a:rPr lang="en-US" sz="2400" u="sng" dirty="0" smtClean="0">
                <a:solidFill>
                  <a:schemeClr val="accent2"/>
                </a:solidFill>
              </a:rPr>
              <a:t> Plana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HPV types-1, 2, 4, 27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Seen at pressure points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paring is done-multiple small black points seen (dilated capillary loops)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Myrmecia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Mosaic type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from corn and callosity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7" descr="D:\Bacterial Infections\DSC01106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/>
          <a:srcRect r="1735" b="7277"/>
          <a:stretch/>
        </p:blipFill>
        <p:spPr bwMode="auto">
          <a:xfrm>
            <a:off x="4572000" y="1828800"/>
            <a:ext cx="4114799" cy="381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</a:rPr>
              <a:t>Palmo</a:t>
            </a:r>
            <a:r>
              <a:rPr lang="en-US" sz="2400" u="sng" dirty="0" smtClean="0">
                <a:solidFill>
                  <a:schemeClr val="accent2"/>
                </a:solidFill>
              </a:rPr>
              <a:t>-Plantar warts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3633" y="23150"/>
            <a:ext cx="6347714" cy="13208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>
          <a:xfrm>
            <a:off x="593600" y="1343950"/>
            <a:ext cx="3088109" cy="208505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Filiform  and digitate warts</a:t>
            </a:r>
          </a:p>
          <a:p>
            <a:pPr marL="725488" indent="-361950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Finger like projection</a:t>
            </a:r>
          </a:p>
          <a:p>
            <a:pPr marL="363538" indent="0">
              <a:lnSpc>
                <a:spcPct val="120000"/>
              </a:lnSpc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211960" y="1271937"/>
            <a:ext cx="3088110" cy="2132506"/>
          </a:xfrm>
        </p:spPr>
        <p:txBody>
          <a:bodyPr/>
          <a:lstStyle/>
          <a:p>
            <a:pPr marL="361950" lvl="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err="1">
                <a:solidFill>
                  <a:srgbClr val="C050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Periungual</a:t>
            </a:r>
            <a:r>
              <a:rPr lang="en-US" sz="2000" b="1" dirty="0">
                <a:solidFill>
                  <a:srgbClr val="C050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warts</a:t>
            </a:r>
          </a:p>
          <a:p>
            <a:pPr marL="725488" lvl="0" indent="-361950">
              <a:lnSpc>
                <a:spcPct val="12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Seen in nail biters</a:t>
            </a:r>
          </a:p>
          <a:p>
            <a:pPr marL="725488" lvl="0" indent="-361950">
              <a:lnSpc>
                <a:spcPct val="120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Recalcitrant to treatment</a:t>
            </a:r>
          </a:p>
        </p:txBody>
      </p:sp>
      <p:pic>
        <p:nvPicPr>
          <p:cNvPr id="8" name="Picture 2" descr="D:\Bacterial Infections\DSCN1832.JPG"/>
          <p:cNvPicPr>
            <a:picLocks noChangeAspect="1" noChangeArrowheads="1"/>
          </p:cNvPicPr>
          <p:nvPr/>
        </p:nvPicPr>
        <p:blipFill rotWithShape="1">
          <a:blip r:embed="rId3"/>
          <a:srcRect t="28198" r="25101" b="8778"/>
          <a:stretch/>
        </p:blipFill>
        <p:spPr bwMode="auto">
          <a:xfrm>
            <a:off x="4572000" y="3459286"/>
            <a:ext cx="3816424" cy="340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D:\backup as on 5th july 2015\RGMC\IADVL-DLS\IADVL PPT Final1\DLS\Viral\Photos\Digitate-wart.jpg"/>
          <p:cNvPicPr>
            <a:picLocks noChangeAspect="1" noChangeArrowheads="1"/>
          </p:cNvPicPr>
          <p:nvPr/>
        </p:nvPicPr>
        <p:blipFill>
          <a:blip r:embed="rId4"/>
          <a:srcRect l="16266" r="50"/>
          <a:stretch>
            <a:fillRect/>
          </a:stretch>
        </p:blipFill>
        <p:spPr>
          <a:xfrm>
            <a:off x="508969" y="3413659"/>
            <a:ext cx="3847007" cy="344434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929618" cy="4500594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risk genital HPV types-6 and 11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 genital HPV types-16 and 18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Condyloma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acuminata</a:t>
            </a:r>
            <a:endParaRPr lang="en-US" sz="20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3538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 mm to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size</a:t>
            </a:r>
          </a:p>
          <a:p>
            <a:pPr marL="725488" indent="-363538">
              <a:lnSpc>
                <a:spcPct val="120000"/>
              </a:lnSpc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Lobulated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papules usually multifocal, cauliflower like mass may be seen in moist occluded areas</a:t>
            </a:r>
          </a:p>
          <a:p>
            <a:pPr marL="725488" indent="-363538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intraurethral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men, mucosal surface of cervix or vulva,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perianal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skin, vulva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Giant </a:t>
            </a: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Condyloma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acuminata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Buschke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owenstein tumor)</a:t>
            </a:r>
          </a:p>
          <a:p>
            <a:pPr marL="725488" indent="-363538">
              <a:lnSpc>
                <a:spcPct val="120000"/>
              </a:lnSpc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Verrucous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carcinoma, may invade and metastasize to LN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Genital Warts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929618" cy="450059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Bowenoid</a:t>
            </a: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paulosis</a:t>
            </a:r>
            <a:endParaRPr lang="en-US" sz="20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3538">
              <a:lnSpc>
                <a:spcPct val="120000"/>
              </a:lnSpc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Hyperpigmented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papules or flat surface</a:t>
            </a:r>
          </a:p>
          <a:p>
            <a:pPr marL="725488" indent="-363538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HPV types-16,18</a:t>
            </a:r>
          </a:p>
          <a:p>
            <a:pPr marL="725488" indent="-363538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Sites- Penis,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Perianal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area, vulva</a:t>
            </a: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</a:p>
          <a:p>
            <a:pPr marL="722313" indent="-360363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</a:t>
            </a:r>
          </a:p>
          <a:p>
            <a:pPr marL="722313" indent="-360363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Histopathology-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Papillomatosis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acanthosis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360363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hybridisation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Immunohistochemistry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Genital Warts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814972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Genital Wart</a:t>
            </a:r>
            <a:endParaRPr lang="en-US" sz="2000" dirty="0"/>
          </a:p>
        </p:txBody>
      </p:sp>
      <p:pic>
        <p:nvPicPr>
          <p:cNvPr id="5" name="Picture 2" descr="D:\backup as on 5th july 2015\RGMC\IADVL-DLS\IADVL PPT Final1\DLS\Viral\Photos\C.-Acuminata-2.jpg"/>
          <p:cNvPicPr>
            <a:picLocks noChangeAspect="1" noChangeArrowheads="1"/>
          </p:cNvPicPr>
          <p:nvPr/>
        </p:nvPicPr>
        <p:blipFill rotWithShape="1">
          <a:blip r:embed="rId3"/>
          <a:srcRect l="10233"/>
          <a:stretch/>
        </p:blipFill>
        <p:spPr bwMode="auto">
          <a:xfrm>
            <a:off x="2066794" y="1620528"/>
            <a:ext cx="5597219" cy="395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572428" cy="4500594"/>
          </a:xfrm>
        </p:spPr>
        <p:txBody>
          <a:bodyPr>
            <a:noAutofit/>
          </a:bodyPr>
          <a:lstStyle/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Salicylic Acid, Lactic acid / Salicylic Acid combination 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cautery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Podophyllin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TCA (35%-85%)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Imiquimod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Green Tea Extract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Sinecatechins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5FU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Cryotherapy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Electrocautery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Radiosurgery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CO2 Laser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Newer therapies - Mycobacterium W vaccine, MMR vaccine</a:t>
            </a:r>
          </a:p>
          <a:p>
            <a:pPr>
              <a:lnSpc>
                <a:spcPct val="120000"/>
              </a:lnSpc>
              <a:defRPr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Treatment</a:t>
            </a:r>
            <a:endParaRPr kumimoji="0" lang="en-US" sz="2400" i="0" u="sng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4"/>
            <a:ext cx="8048620" cy="3907617"/>
          </a:xfrm>
        </p:spPr>
        <p:txBody>
          <a:bodyPr>
            <a:noAutofit/>
          </a:bodyPr>
          <a:lstStyle/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1  (Herpes simplex virus 1 (HSV 1))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2 (Herpes simplex virus 2 (HSV 2))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3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-Zoster virus (VZV))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 4 (Epstein Barr virus (EBV))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5 (Cytomegalovirus (CMV))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 Herpes virus 6 (HHV 6)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 Herpes virus 7 (HHV 7)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 virus 8 ( Kaposi’s sarcoma associated Herpes Virus (KSV)(HHV 8))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Human Herpes Virus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4"/>
            <a:ext cx="8048620" cy="3907617"/>
          </a:xfrm>
        </p:spPr>
        <p:txBody>
          <a:bodyPr>
            <a:noAutofit/>
          </a:bodyPr>
          <a:lstStyle/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Virus I :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Herpes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Labialis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Herpetic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Gingivostomatitis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Herpetic whitlow, Herpetic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gladiatorum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Herpes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sycosis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Keratoconjunctivitis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Virus II :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Herpes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progenitalis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Herpetic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vulvovaginitis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Complicated :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Eczema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herpeticum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Disseminated HSV   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Virus in HIV :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Chronic, recurrent, ulcer,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eschar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formation and  dissemination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Herpes Virus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4"/>
            <a:ext cx="8048620" cy="3907617"/>
          </a:xfrm>
        </p:spPr>
        <p:txBody>
          <a:bodyPr>
            <a:noAutofit/>
          </a:bodyPr>
          <a:lstStyle/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involve the skin and mucous surfaces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disseminated in neonates 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immunocompromised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hosts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Produces primary infection - enters a latent or dormant stage, residing in the sensory ganglia - can be reactivated at any time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HSV-1 : &gt;90% of primary infections caused by HSV-1 are subclinical; more common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HSV-2- usually the genital pathogen and usual pathogen of neonatal herpes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20000"/>
              </a:lnSpc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Herpes simplex infections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>
          <a:xfrm>
            <a:off x="0" y="2101041"/>
            <a:ext cx="4248472" cy="4634797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95 % HSV – 1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: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Grouped vesicles on an erythematous base.  </a:t>
            </a:r>
          </a:p>
          <a:p>
            <a:pPr marL="725488" lvl="1" indent="-36195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prodrome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tingling or itching.</a:t>
            </a:r>
          </a:p>
          <a:p>
            <a:pPr marL="725488" lvl="1" indent="-36195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severity of recurrent lesions.</a:t>
            </a:r>
          </a:p>
          <a:p>
            <a:pPr marL="725488" lvl="1" indent="-36195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 flu like symptoms may be present.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</a:rPr>
              <a:t>Orolabial</a:t>
            </a:r>
            <a:r>
              <a:rPr lang="en-US" sz="2400" u="sng" dirty="0" smtClean="0">
                <a:solidFill>
                  <a:schemeClr val="accent2"/>
                </a:solidFill>
              </a:rPr>
              <a:t> Herpes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pic>
        <p:nvPicPr>
          <p:cNvPr id="7" name="Content Placeholder 6" descr="D:\backup as on 5th july 2015\RGMC\IADVL-DLS\IADVL PPT Final1\DLS\Viral\Photos\Herpes-Labialis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/>
          <a:srcRect l="6371"/>
          <a:stretch/>
        </p:blipFill>
        <p:spPr bwMode="auto">
          <a:xfrm>
            <a:off x="4048250" y="2000240"/>
            <a:ext cx="5095750" cy="479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Herpetic </a:t>
            </a:r>
            <a:r>
              <a:rPr lang="en-US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Gingivostomatitis</a:t>
            </a:r>
            <a:endParaRPr lang="en-US" sz="24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fever, irritability, anorexia, mouth pain, drooling</a:t>
            </a:r>
          </a:p>
          <a:p>
            <a:pPr marL="725488" indent="-361950">
              <a:lnSpc>
                <a:spcPct val="120000"/>
              </a:lnSpc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Gingivae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becomes intensely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erythematous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edematous, friable and tends to bleed</a:t>
            </a:r>
          </a:p>
          <a:p>
            <a:pPr marL="725488" indent="-361950">
              <a:lnSpc>
                <a:spcPct val="12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last 5-14 days, but virus can be shed for weeks following resolution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785926"/>
            <a:ext cx="4762472" cy="3907617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Aphthous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ulcer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Herpangina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Stevens Johnson Syndrome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Syphilis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1285860"/>
            <a:ext cx="3658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Differential diagnosis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23908" y="1785926"/>
            <a:ext cx="6905612" cy="3907617"/>
          </a:xfrm>
        </p:spPr>
        <p:txBody>
          <a:bodyPr>
            <a:noAutofit/>
          </a:bodyPr>
          <a:lstStyle/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Tzanck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smear-</a:t>
            </a:r>
          </a:p>
          <a:p>
            <a:pPr marL="758825" lvl="1" indent="-3587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Method-scraping base of freshly ruptured vesicle</a:t>
            </a:r>
          </a:p>
          <a:p>
            <a:pPr marL="758825" lvl="1" indent="-3587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with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Giemsa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Wright stain</a:t>
            </a:r>
          </a:p>
          <a:p>
            <a:pPr marL="758825" lvl="1" indent="-3587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for multinucleated giant cells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HSV antibody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titre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IgM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Immunofluoroscence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PCR-most sensitive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Diagnosis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23908" y="1785926"/>
            <a:ext cx="7619992" cy="4500594"/>
          </a:xfrm>
        </p:spPr>
        <p:txBody>
          <a:bodyPr>
            <a:noAutofit/>
          </a:bodyPr>
          <a:lstStyle/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Herpetic </a:t>
            </a: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Sycosis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2313" indent="-358775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Shaving after facial herpes induces a slowly spreading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folliculitis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beard with few isolated vesicles.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 </a:t>
            </a: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Gladiatorum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Herpetic whitlow</a:t>
            </a:r>
          </a:p>
          <a:p>
            <a:pPr marL="722313" indent="-358775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Herpetic infection of the fingers.</a:t>
            </a:r>
          </a:p>
          <a:p>
            <a:pPr marL="722313" indent="-358775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(thumb sucking)</a:t>
            </a:r>
          </a:p>
          <a:p>
            <a:pPr marL="722313" indent="-358775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Adults : 2/3 cases HSV-2, Children nearly 100% HSV-1</a:t>
            </a:r>
          </a:p>
          <a:p>
            <a:pPr marL="358775" indent="-358775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Herpetic Infections ( </a:t>
            </a:r>
            <a:r>
              <a:rPr lang="en-US" sz="2400" u="sng" dirty="0" err="1" smtClean="0">
                <a:solidFill>
                  <a:schemeClr val="accent2"/>
                </a:solidFill>
              </a:rPr>
              <a:t>contd</a:t>
            </a:r>
            <a:r>
              <a:rPr lang="en-US" sz="2400" u="sng" dirty="0" smtClean="0">
                <a:solidFill>
                  <a:schemeClr val="accent2"/>
                </a:solidFill>
              </a:rPr>
              <a:t>)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84576"/>
          </a:xfrm>
        </p:spPr>
        <p:txBody>
          <a:bodyPr>
            <a:noAutofit/>
          </a:bodyPr>
          <a:lstStyle/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of HSV-2 in majority of cases. 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Spread by Skin to Skin contact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lesions are infective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Asymptomatic shedding accounts for the majority of transmission.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 HSV-1 infection does not protect from  HSV-2 infection but may lessen severity of first outbreak.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infection: 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Grouped vesicles which appear for 7-14 days.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Fever, Flu like symptoms, inguinal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lymphadenopathy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proctitis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if rectal involvement. </a:t>
            </a:r>
          </a:p>
          <a:p>
            <a:pPr marL="361950" indent="-361950">
              <a:buFont typeface="Wingdings" pitchFamily="2" charset="2"/>
              <a:buChar char="§"/>
            </a:pP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lesions with typical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prodrome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burning/itching followed by outbreak which is less severe than the primary infection healing in 6-10 days.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Calibri" pitchFamily="34" charset="0"/>
              </a:rPr>
              <a:t>Genital Herpes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715016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Genital Herpes simplex infection</a:t>
            </a: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1263650"/>
            <a:ext cx="3938587" cy="40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5"/>
            <a:ext cx="8334372" cy="2000264"/>
          </a:xfrm>
        </p:spPr>
        <p:txBody>
          <a:bodyPr>
            <a:noAutofit/>
          </a:bodyPr>
          <a:lstStyle/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</a:t>
            </a: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Topical :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Penciclovir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Cidofovir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: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Treatment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graphicFrame>
        <p:nvGraphicFramePr>
          <p:cNvPr id="4" name="Group 164"/>
          <p:cNvGraphicFramePr>
            <a:graphicFrameLocks/>
          </p:cNvGraphicFramePr>
          <p:nvPr/>
        </p:nvGraphicFramePr>
        <p:xfrm>
          <a:off x="785786" y="3500438"/>
          <a:ext cx="7543799" cy="276226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600200"/>
                <a:gridCol w="1905000"/>
                <a:gridCol w="1752600"/>
                <a:gridCol w="2285999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Antiviral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Primary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 (10 days)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Recurrence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(5 days)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Suppressive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6 months - 1yr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Acyclovir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 mg 5 times / day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tid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Valaciclovir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 gm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500-1000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Famciclovir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tid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250 mg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bd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4"/>
            <a:ext cx="8334372" cy="3907617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Extent of initial involvement predicts outcome: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Localized :  rarely fatal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Disseminated disease fatal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 in newborns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Majority present with vesicles.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Disseminated herpes with CNS involvement may occur without skin involvement.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 cases never have vesicles.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Acyclovir 250 mg/(m)2 q8 hours x7 days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Intrauterine and Neonatal Herpes</a:t>
            </a:r>
            <a:endParaRPr lang="en-US" sz="2400" u="sng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500034" y="1857364"/>
            <a:ext cx="8334372" cy="3907617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crops can appear over 7-10 days (like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mild or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fulminant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area of involvement is large, can be lots of fluid loss and potentially fatal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Onset of high fever, irritability, and discomfort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Lesions appear in crops in areas of currently or recently affected skin (for those with atopic eczema or chronic dermatitis)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Lesions begin as pustules, then rupture and crust over the course of a couple of days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Lesions can become hemorrhagic.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secondary bacterial infections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Eczema </a:t>
            </a: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herpeticum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 </a:t>
            </a:r>
            <a:b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</a:b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(Kaposi’s </a:t>
            </a: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varicelliform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 eruption)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rm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Acute and highly contagious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exanthem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occurs mostly in children.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Rash begins on face, scalp and spreads to trunk.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Lesions scattered than clustered and progress from rose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colored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macules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papules, vesicles, pustules and crust.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are infectious 4 days before and 5 days after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exanthem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appears.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Varicella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 (chicken pox)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908720"/>
            <a:ext cx="7858180" cy="5949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bacterial infection may result in scarring.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complications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 : neonates and adults (1/400)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Reyes syndrome: encephalitis, hepatitis with aspirin use.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Thrombocytopenia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Purpura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Fulminans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DIC with low proteins C and 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: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(800mg 5 times a day/1week) for severe cases, high risk individuals and adults (&gt;13 years).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Aspirin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Isolate from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immunocompromised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432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</a:rPr>
              <a:t>Varicella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715016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Varicella</a:t>
            </a:r>
            <a:endParaRPr lang="en-US" sz="2000" dirty="0"/>
          </a:p>
        </p:txBody>
      </p:sp>
      <p:pic>
        <p:nvPicPr>
          <p:cNvPr id="5" name="Picture 2" descr="D:\backup as on 5th july 2015\RGMC\IADVL-DLS\IADVL PPT Final1\DLS\Viral\Photos\Varicella.jpg"/>
          <p:cNvPicPr>
            <a:picLocks noChangeAspect="1" noChangeArrowheads="1"/>
          </p:cNvPicPr>
          <p:nvPr/>
        </p:nvPicPr>
        <p:blipFill rotWithShape="1">
          <a:blip r:embed="rId3"/>
          <a:srcRect l="19342" t="-1" b="-2740"/>
          <a:stretch/>
        </p:blipFill>
        <p:spPr bwMode="auto">
          <a:xfrm>
            <a:off x="2956142" y="1295400"/>
            <a:ext cx="4626314" cy="441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Vaccine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 attenuated virus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present immunity appears to be lasting.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-like syndrome (MLSV)</a:t>
            </a:r>
          </a:p>
          <a:p>
            <a:pPr marL="1071563" indent="-346075" defTabSz="1071563">
              <a:lnSpc>
                <a:spcPct val="150000"/>
              </a:lnSpc>
              <a:buFont typeface="Calibri" pitchFamily="34" charset="0"/>
              <a:buChar char="–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days after exposure to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virus.</a:t>
            </a:r>
          </a:p>
          <a:p>
            <a:pPr marL="1071563" indent="-346075" defTabSz="1071563">
              <a:lnSpc>
                <a:spcPct val="150000"/>
              </a:lnSpc>
              <a:buFont typeface="Calibri" pitchFamily="34" charset="0"/>
              <a:buChar char="–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35-50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macules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papules, few vesicles.</a:t>
            </a:r>
          </a:p>
          <a:p>
            <a:pPr marL="1071563" indent="-346075" defTabSz="1071563">
              <a:lnSpc>
                <a:spcPct val="150000"/>
              </a:lnSpc>
              <a:buFont typeface="Calibri" pitchFamily="34" charset="0"/>
              <a:buChar char="–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afebrile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course lasting 5 days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Prevention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risk of spontaneous abortion (3% by 20 wks), congenital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 and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death.  Possible increase in pre-term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Mother at increased risk for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pneumonia.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Hypoplastic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limbs,  scars, ocular and CNS disease.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&gt; M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1-2% risk,  highest between weeks 13 and 20.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 smtClean="0">
                <a:solidFill>
                  <a:schemeClr val="accent2"/>
                </a:solidFill>
              </a:rPr>
              <a:t>Varicella</a:t>
            </a:r>
            <a:r>
              <a:rPr lang="en-US" sz="2400" u="sng" dirty="0" smtClean="0">
                <a:solidFill>
                  <a:schemeClr val="accent2"/>
                </a:solidFill>
              </a:rPr>
              <a:t> in Pregnancy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194" y="836712"/>
            <a:ext cx="7858180" cy="602128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Reactivation of latent herpes zoster infection from the dorsal root ganglia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1-5 days new lesions develop, these become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pustular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crust.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 along a dermatome at times involving adjacent dermatomes.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Preceded by pain, itching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the lesion is dependent on age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 2-3weeks,  Elderly 5-6 weeks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Severity of lesions,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immunosuppression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 of H.Z. increases with age (&gt;50 yrs) and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immunosuppression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432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Herpes Zoster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Heals without scaring in young.  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incidence of scarring in elderly and severe eruptions.</a:t>
            </a: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Disseminated Zoster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Defined as &gt;20 vesicles outside dermatome.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Chiefly elderly or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Immunocompromised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Hemorrhagic/gangrenous lesions with outlying vesicles or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bullae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symptoms include fever,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meningeal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irritation.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Herpes Zoster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715016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Herpes Zoster</a:t>
            </a:r>
            <a:endParaRPr lang="en-US" sz="2000" dirty="0"/>
          </a:p>
        </p:txBody>
      </p:sp>
      <p:pic>
        <p:nvPicPr>
          <p:cNvPr id="4" name="Picture 2" descr="D:\backup as on 5th july 2015\RGMC\IADVL-DLS\IADVL PPT Final1\DLS\Viral\Photos\H-Zoster.jpg"/>
          <p:cNvPicPr>
            <a:picLocks noChangeAspect="1" noChangeArrowheads="1"/>
          </p:cNvPicPr>
          <p:nvPr/>
        </p:nvPicPr>
        <p:blipFill rotWithShape="1">
          <a:blip r:embed="rId3"/>
          <a:srcRect r="4570"/>
          <a:stretch/>
        </p:blipFill>
        <p:spPr bwMode="auto">
          <a:xfrm>
            <a:off x="1881513" y="1536151"/>
            <a:ext cx="5158114" cy="405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of fifth cranial nerve, ophthalmic branch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 location on  tip/side of nose- ‘Hutchinson’s sign’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Ocular complications </a:t>
            </a:r>
          </a:p>
          <a:p>
            <a:pPr marL="725488" lvl="0" indent="-363538">
              <a:lnSpc>
                <a:spcPct val="150000"/>
              </a:lnSpc>
              <a:defRPr/>
            </a:pPr>
            <a:r>
              <a:rPr lang="en-I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Uveitis , </a:t>
            </a:r>
            <a:r>
              <a:rPr lang="en-IN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Keratitis</a:t>
            </a:r>
          </a:p>
          <a:p>
            <a:pPr marL="725488" lvl="0" indent="-363538">
              <a:lnSpc>
                <a:spcPct val="150000"/>
              </a:lnSpc>
              <a:defRPr/>
            </a:pPr>
            <a:r>
              <a:rPr lang="en-IN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I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common: glaucoma,  optic neuritis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Encephalitis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Herpes Zoster </a:t>
            </a:r>
            <a:r>
              <a:rPr lang="en-US" sz="2400" u="sng" dirty="0" err="1" smtClean="0">
                <a:solidFill>
                  <a:schemeClr val="accent2"/>
                </a:solidFill>
              </a:rPr>
              <a:t>Ophthalmicus</a:t>
            </a:r>
            <a:r>
              <a:rPr lang="en-US" sz="2400" u="sng" dirty="0" smtClean="0">
                <a:solidFill>
                  <a:schemeClr val="accent2"/>
                </a:solidFill>
              </a:rPr>
              <a:t> 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5715016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Herpes Zoster </a:t>
            </a:r>
            <a:r>
              <a:rPr lang="en-US" sz="2000" dirty="0" err="1" smtClean="0"/>
              <a:t>Ophthalmicus</a:t>
            </a:r>
            <a:endParaRPr lang="en-US" sz="2000" dirty="0"/>
          </a:p>
        </p:txBody>
      </p:sp>
      <p:pic>
        <p:nvPicPr>
          <p:cNvPr id="4" name="Picture 2" descr="D:\backup as on 5th july 2015\RGMC\IADVL-DLS\IADVL PPT Final1\DLS\Viral\Photos\H-Zoster.jpg"/>
          <p:cNvPicPr>
            <a:picLocks noChangeAspect="1" noChangeArrowheads="1"/>
          </p:cNvPicPr>
          <p:nvPr/>
        </p:nvPicPr>
        <p:blipFill rotWithShape="1">
          <a:blip r:embed="rId3"/>
          <a:srcRect b="8427"/>
          <a:stretch/>
        </p:blipFill>
        <p:spPr bwMode="auto">
          <a:xfrm>
            <a:off x="1551926" y="1536150"/>
            <a:ext cx="5719705" cy="395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 and auditory nerve involvement with inflammation of geniculate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ganglion 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Zoster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external ear or TM, herpes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auricularis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ipsilateral facial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paralysis 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auricularis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facial paralysis and auditory symptoms.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chemeClr val="accent2"/>
                </a:solidFill>
                <a:latin typeface="Algerian" panose="04020705040A02060702" pitchFamily="82" charset="0"/>
              </a:rPr>
              <a:t>R</a:t>
            </a: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amsay Hunt syndrome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858180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: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Tzanck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direct fluorescent antibody, culture, PCR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Symptomatic treatment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Antivirals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Acyclovir 800mg x 5times/day for 1 week (may lessen severity of symptoms in acute outbreak. May lessen incidence of PHN).</a:t>
            </a: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Famciclovir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250-500 mg TDS</a:t>
            </a: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Valaciclovir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1gm TDS</a:t>
            </a: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	Duration : 1week in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immunocompetent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None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2 weeks in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immunosuppressed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Diagnosis and Treatment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6995120" cy="5877272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Postherpetic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neuralgia-  nerve pain due to damage caused by VZ virus.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burning pain, intermittent stabbing pain or shooting pain, stimulus evoked pain including Allodynia.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: prodromal pain, severe pain during acute phase, greater rash severity,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opthalmic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zoster.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Topical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Capsaicin, topical lidocaine.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:analgesics ( NSAIDS), tricyclic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antidepressants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amitryptiline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anticonvulsants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gabapentin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Injectable : lidocaine / steroids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Post Herpetic Neuralgia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629" y="908720"/>
            <a:ext cx="7786742" cy="594928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Infectious mononucleosis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3-7 wk incubation period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Bilateral enlargement of cervical and other lymph glands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igh grade fever, malaise, splenomegaly.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Pharyngitis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hyperplasia of lymphoid tissue are the most frequent signs.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Ampicillin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triggers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maculopapular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eruption.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Macular or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morbilliform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rash.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Mucous membranes with 5-20 pinhead sized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petechiae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junction of soft palate with hard. 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Forscheimer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spots)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Atypical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lymphocytosis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more than 10 % atypical cells.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8605" y="-348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Epstein Barr Virus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 findings :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WBC count 10,000 to 40,000.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large lymphocytes (Downey cells) are 10% of total leukocyte count.</a:t>
            </a:r>
          </a:p>
          <a:p>
            <a:pPr marL="725488" indent="-363538">
              <a:lnSpc>
                <a:spcPct val="15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Heterophile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antibodies 1:160 of higher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EBV is associated with lymphoma esp. Hodgkin's disease.</a:t>
            </a:r>
          </a:p>
          <a:p>
            <a:pPr marL="361950" indent="-3619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: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supportive.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Epstein Barr Virus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chronic shedding of EBV in the oral cavity.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Presentation:  Poorly demarcated, corrugated, white plaques on lateral aspect of tongue.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Unlike thrush, cannot be removed by scraping.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Occurs with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immunosuppression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AIDS) and warrants HIV workup.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required</a:t>
            </a:r>
          </a:p>
          <a:p>
            <a:pPr marL="725488" indent="-363538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Podophyllin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tretinoin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used but lesions recur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Oral Hairy </a:t>
            </a:r>
            <a:r>
              <a:rPr lang="en-US" sz="2400" u="sng" dirty="0" err="1" smtClean="0">
                <a:solidFill>
                  <a:schemeClr val="accent2"/>
                </a:solidFill>
                <a:latin typeface="Algerian" panose="04020705040A02060702" pitchFamily="82" charset="0"/>
              </a:rPr>
              <a:t>Leukoplakia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6A causes 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sclerosis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HHV 6B causes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Exanthem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subitum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Roseola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Infantum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Roseola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Infantum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(sixth disease) presents as abrupt fever,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inflammed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tympanic membrane,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periorbital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hematuria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maculopapular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rash.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: seizures, thrombocytopenia, intussusception,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hemophagocytic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 and fatal hepatitis.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Human Herpes virus 6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7 has been associated with 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febrile illness in children,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exanthem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subitum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questionably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pityriais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rosea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persistent infection in salivary glands and is believed to be the mode of infection.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7 infection can reactivate HHV6 from latency.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Human </a:t>
            </a:r>
            <a:r>
              <a:rPr lang="en-US" sz="2400" u="sng" dirty="0" err="1" smtClean="0">
                <a:solidFill>
                  <a:schemeClr val="accent2"/>
                </a:solidFill>
              </a:rPr>
              <a:t>Herpesvirus</a:t>
            </a:r>
            <a:r>
              <a:rPr lang="en-US" sz="2400" u="sng" dirty="0" smtClean="0">
                <a:solidFill>
                  <a:schemeClr val="accent2"/>
                </a:solidFill>
              </a:rPr>
              <a:t> 7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proliferative diseases are associated with HHV 8:                                    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Kaposi sarcoma, Primary effusion lymphoma and </a:t>
            </a:r>
            <a:r>
              <a:rPr lang="en-IN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Castelman’s</a:t>
            </a:r>
            <a:r>
              <a:rPr lang="en-IN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disease.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Kaposi’s Sarcoma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AIDs, African and Mediterranean cases.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Seroprevalence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correlates with prevalence of KS in a given population.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predicts and precedes subsequent development of KS.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8 is found in KS lesions, saliva, blood and semen of infected individuals.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Human </a:t>
            </a:r>
            <a:r>
              <a:rPr lang="en-US" sz="2400" u="sng" dirty="0" err="1" smtClean="0">
                <a:solidFill>
                  <a:schemeClr val="accent2"/>
                </a:solidFill>
              </a:rPr>
              <a:t>Herpesvirus</a:t>
            </a:r>
            <a:r>
              <a:rPr lang="en-US" sz="2400" u="sng" dirty="0" smtClean="0">
                <a:solidFill>
                  <a:schemeClr val="accent2"/>
                </a:solidFill>
              </a:rPr>
              <a:t> 8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Macular :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Rubella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EBV (infectious mononucleosis) 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herpesvirus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 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roseola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herpesvirus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  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Maculopapular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Togavirus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Measles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parvovirus B19 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erythema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infectiosum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Viral </a:t>
            </a:r>
            <a:r>
              <a:rPr lang="en-US" sz="2400" u="sng" dirty="0" err="1" smtClean="0">
                <a:solidFill>
                  <a:schemeClr val="accent2"/>
                </a:solidFill>
              </a:rPr>
              <a:t>Exanthems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Maculopapular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vesicular :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Coxsackie A (5, 9, 10,16)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Echovirus (4, 9, 11)   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Maculopapular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petechial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Togavirus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Chikungunya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Bunyavirus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haemorrhagic fever (Lassa)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Coxsackie A9 and Hepatitis B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</a:rPr>
              <a:t>Viral </a:t>
            </a:r>
            <a:r>
              <a:rPr lang="en-US" sz="2400" u="sng" dirty="0" err="1" smtClean="0">
                <a:solidFill>
                  <a:schemeClr val="accent2"/>
                </a:solidFill>
              </a:rPr>
              <a:t>Exanthems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786742" cy="4286280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Pox Viruses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Cowpox,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Orf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Milker’s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nodule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Epstein Barr Virus :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Infectious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Mononucleousis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OHL,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Gianotti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Crosti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Lymphomas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insect-borne and haemorrhagic fevers:</a:t>
            </a:r>
          </a:p>
          <a:p>
            <a:pPr marL="725488" indent="-363538">
              <a:lnSpc>
                <a:spcPct val="120000"/>
              </a:lnSpc>
              <a:buNone/>
              <a:tabLst>
                <a:tab pos="803275" algn="l"/>
              </a:tabLst>
              <a:defRPr/>
            </a:pP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(Toga,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Flavi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Arena,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Filo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Bunya)</a:t>
            </a:r>
          </a:p>
          <a:p>
            <a:pPr marL="725488" indent="-363538">
              <a:lnSpc>
                <a:spcPct val="120000"/>
              </a:lnSpc>
              <a:tabLst>
                <a:tab pos="803275" algn="l"/>
              </a:tabLst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Chikungunya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Dengue,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Kyasanur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Forest Disease, Lassa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Picorna</a:t>
            </a:r>
            <a:r>
              <a:rPr lang="en-IN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Viruses :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Herpangina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hand, foot and mouth disease.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 smtClean="0">
                <a:solidFill>
                  <a:schemeClr val="accent2"/>
                </a:solidFill>
              </a:rPr>
              <a:t>Uncommon Viral Infections of the Skin</a:t>
            </a:r>
            <a:endParaRPr kumimoji="0" lang="en-US" sz="2400" b="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3577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Q.1)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Henderson-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aterson bodies is seen in</a:t>
            </a:r>
            <a:endParaRPr lang="en-IN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61950"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Wart</a:t>
            </a:r>
          </a:p>
          <a:p>
            <a:pPr marL="630238" indent="-361950">
              <a:buFont typeface="+mj-lt"/>
              <a:buAutoNum type="alphaUcPeriod"/>
            </a:pPr>
            <a:r>
              <a:rPr lang="pt-B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</a:t>
            </a:r>
          </a:p>
          <a:p>
            <a:pPr marL="630238" indent="-361950">
              <a:buFont typeface="+mj-lt"/>
              <a:buAutoNum type="alphaUcPeriod"/>
            </a:pPr>
            <a:r>
              <a:rPr lang="pt-B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Molluscum Contagiosum</a:t>
            </a:r>
          </a:p>
          <a:p>
            <a:pPr marL="630238" indent="-361950">
              <a:buFont typeface="+mj-lt"/>
              <a:buAutoNum type="alphaUcPeriod"/>
            </a:pPr>
            <a:r>
              <a:rPr lang="pt-B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EBV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UcParenR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Q.2)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diseases are associated with Epstein-Barr virus infection,  except :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61950"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Infectious mononucleosis</a:t>
            </a:r>
          </a:p>
          <a:p>
            <a:pPr marL="630238" indent="-361950">
              <a:buFont typeface="+mj-lt"/>
              <a:buAutoNum type="alphaUcPeriod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Bowenoid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papulosis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61950"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Nasopharyngeal carcinoma</a:t>
            </a:r>
          </a:p>
          <a:p>
            <a:pPr marL="630238" indent="-361950"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 hairy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leukoplakia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Calibri" pitchFamily="34" charset="0"/>
              </a:rPr>
              <a:t>MCQ’S</a:t>
            </a:r>
            <a:endParaRPr kumimoji="0" lang="en-US" sz="240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953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Q.3)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Kaposi’s Sarcoma is associated with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2300" indent="-355600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6</a:t>
            </a:r>
          </a:p>
          <a:p>
            <a:pPr marL="622300" indent="-355600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7</a:t>
            </a:r>
          </a:p>
          <a:p>
            <a:pPr marL="622300" indent="-355600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8</a:t>
            </a:r>
          </a:p>
          <a:p>
            <a:pPr marL="622300" indent="-355600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HHV 3</a:t>
            </a:r>
          </a:p>
          <a:p>
            <a:pPr marL="622300" indent="-355600">
              <a:buNone/>
              <a:tabLst>
                <a:tab pos="622300" algn="l"/>
              </a:tabLst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2300" indent="-622300">
              <a:buNone/>
              <a:tabLst>
                <a:tab pos="622300" algn="l"/>
              </a:tabLst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Q.4)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All are differential diagnosis of plantar wart except -</a:t>
            </a:r>
          </a:p>
          <a:p>
            <a:pPr marL="630238" indent="-363538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Corn</a:t>
            </a:r>
          </a:p>
          <a:p>
            <a:pPr marL="630238" indent="-363538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Callosities </a:t>
            </a:r>
          </a:p>
          <a:p>
            <a:pPr marL="630238" indent="-363538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Punctate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Keratoderma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63538"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Plantar psoriasis</a:t>
            </a:r>
          </a:p>
          <a:p>
            <a:pPr marL="723900" indent="-457200">
              <a:buNone/>
              <a:tabLst>
                <a:tab pos="622300" algn="l"/>
              </a:tabLst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Calibri" pitchFamily="34" charset="0"/>
              </a:rPr>
              <a:t>MCQ’S</a:t>
            </a:r>
            <a:endParaRPr kumimoji="0" lang="en-US" sz="240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928802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Q.5)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  <a:r>
              <a:rPr lang="en-IN" sz="2000" dirty="0" smtClean="0">
                <a:latin typeface="Calibri" pitchFamily="34" charset="0"/>
              </a:rPr>
              <a:t>HPV is responsible for cancer of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622300" lvl="0" indent="-355600">
              <a:spcBef>
                <a:spcPct val="20000"/>
              </a:spcBef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/>
              <a:t>Brain</a:t>
            </a:r>
          </a:p>
          <a:p>
            <a:pPr marL="622300" lvl="0" indent="-355600">
              <a:spcBef>
                <a:spcPct val="20000"/>
              </a:spcBef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/>
              <a:t>Lung</a:t>
            </a:r>
          </a:p>
          <a:p>
            <a:pPr marL="622300" lvl="0" indent="-355600">
              <a:spcBef>
                <a:spcPct val="20000"/>
              </a:spcBef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/>
              <a:t>Cervix</a:t>
            </a:r>
          </a:p>
          <a:p>
            <a:pPr marL="622300" lvl="0" indent="-355600">
              <a:spcBef>
                <a:spcPct val="20000"/>
              </a:spcBef>
              <a:buFont typeface="+mj-lt"/>
              <a:buAutoNum type="alphaUcPeriod"/>
              <a:tabLst>
                <a:tab pos="622300" algn="l"/>
              </a:tabLst>
            </a:pPr>
            <a:r>
              <a:rPr lang="en-US" sz="2000" dirty="0" smtClean="0"/>
              <a:t>Prostate</a:t>
            </a:r>
          </a:p>
          <a:p>
            <a:pPr marL="622300" marR="0" lvl="0" indent="-355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>
                <a:tab pos="622300" algn="l"/>
              </a:tabLst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239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622300" algn="l"/>
              </a:tabLst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smtClean="0">
                <a:solidFill>
                  <a:schemeClr val="accent2"/>
                </a:solidFill>
                <a:latin typeface="Calibri" pitchFamily="34" charset="0"/>
              </a:rPr>
              <a:t>MCQ’S</a:t>
            </a:r>
            <a:endParaRPr kumimoji="0" lang="en-US" sz="2400" u="sng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4414" y="5786454"/>
            <a:ext cx="6643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Diagnose and describe the lesions</a:t>
            </a:r>
            <a:endParaRPr lang="en-IN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2322708" y="1752600"/>
            <a:ext cx="4640905" cy="4022930"/>
            <a:chOff x="2981308" y="1753827"/>
            <a:chExt cx="3915613" cy="3921678"/>
          </a:xfrm>
        </p:grpSpPr>
        <p:pic>
          <p:nvPicPr>
            <p:cNvPr id="4" name="Picture 3" descr="D:\backup as on 5th july 2015\RGMC\IADVL-DLS\IADVL PPT Final1\DLS\Viral\Photos\H-zosterV.jpg"/>
            <p:cNvPicPr>
              <a:picLocks noChangeAspect="1" noChangeArrowheads="1"/>
            </p:cNvPicPr>
            <p:nvPr/>
          </p:nvPicPr>
          <p:blipFill rotWithShape="1">
            <a:blip r:embed="rId3"/>
            <a:srcRect l="17632" t="6075"/>
            <a:stretch/>
          </p:blipFill>
          <p:spPr>
            <a:xfrm>
              <a:off x="2981308" y="1753827"/>
              <a:ext cx="3915613" cy="392167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2981308" y="2920220"/>
              <a:ext cx="1014757" cy="86597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8" name="Rectangle 7"/>
          <p:cNvSpPr/>
          <p:nvPr/>
        </p:nvSpPr>
        <p:spPr>
          <a:xfrm>
            <a:off x="3581400" y="1066800"/>
            <a:ext cx="1558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Photo Quiz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52" y="5786454"/>
            <a:ext cx="6643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Identify the Phenomenon and describe the condition where it is seen</a:t>
            </a:r>
            <a:endParaRPr lang="en-IN" sz="2000" dirty="0"/>
          </a:p>
        </p:txBody>
      </p:sp>
      <p:pic>
        <p:nvPicPr>
          <p:cNvPr id="4" name="Picture 2" descr="D:\backup as on 5th july 2015\RGMC\IADVL-DLS\IADVL PPT Final1\DLS\Viral\Photos\koebner's-phenomenon.jpg"/>
          <p:cNvPicPr>
            <a:picLocks noChangeAspect="1" noChangeArrowheads="1"/>
          </p:cNvPicPr>
          <p:nvPr/>
        </p:nvPicPr>
        <p:blipFill rotWithShape="1">
          <a:blip r:embed="rId3"/>
          <a:srcRect l="2887"/>
          <a:stretch/>
        </p:blipFill>
        <p:spPr bwMode="auto">
          <a:xfrm>
            <a:off x="2129424" y="2057400"/>
            <a:ext cx="4985933" cy="385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10000" y="1524000"/>
            <a:ext cx="1558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Photo Quiz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00232" y="5786454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Q.</a:t>
            </a:r>
            <a:r>
              <a:rPr lang="en-US" sz="2000" dirty="0" smtClean="0"/>
              <a:t> Identify the condition and the causative organism?</a:t>
            </a:r>
            <a:endParaRPr lang="en-IN" sz="2000" dirty="0"/>
          </a:p>
        </p:txBody>
      </p:sp>
      <p:pic>
        <p:nvPicPr>
          <p:cNvPr id="4" name="Picture 2" descr="D:\backup as on 5th july 2015\RGMC\IADVL-DLS\IADVL PPT Final1\DLS\Viral\Photos\Varicel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95613" y="1544034"/>
            <a:ext cx="3390899" cy="4028106"/>
          </a:xfrm>
          <a:prstGeom prst="rect">
            <a:avLst/>
          </a:prstGeom>
          <a:noFill/>
        </p:spPr>
      </p:pic>
      <p:pic>
        <p:nvPicPr>
          <p:cNvPr id="1026" name="Picture 2" descr="D:\backup as on 5th july 2015\RGMC\IADVL-DLS\IADVL PPT Final1\DLS\Viral\Photos\Periungu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1" y="1382281"/>
            <a:ext cx="6019800" cy="426129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505200" y="914400"/>
            <a:ext cx="1558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 smtClean="0">
                <a:solidFill>
                  <a:srgbClr val="A76F7F"/>
                </a:solidFill>
                <a:latin typeface="Calibri" pitchFamily="34" charset="0"/>
              </a:rPr>
              <a:t>Photo Quiz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0134" y="3129977"/>
            <a:ext cx="7498080" cy="58477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Thank You!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14728</TotalTime>
  <Words>2525</Words>
  <Application>Microsoft Office PowerPoint</Application>
  <PresentationFormat>On-screen Show (4:3)</PresentationFormat>
  <Paragraphs>492</Paragraphs>
  <Slides>59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Algerian</vt:lpstr>
      <vt:lpstr>Arial</vt:lpstr>
      <vt:lpstr>Calibri</vt:lpstr>
      <vt:lpstr>Times New Roman</vt:lpstr>
      <vt:lpstr>Trebuchet MS</vt:lpstr>
      <vt:lpstr>Wingdings</vt:lpstr>
      <vt:lpstr>Wingdings 2</vt:lpstr>
      <vt:lpstr>Wingdings 3</vt:lpstr>
      <vt:lpstr>Facet</vt:lpstr>
      <vt:lpstr>VIRAL infections </vt:lpstr>
      <vt:lpstr>PowerPoint Presentation</vt:lpstr>
      <vt:lpstr>Classification of virus </vt:lpstr>
      <vt:lpstr>Etiopathogenesis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Skin and Basic Skin Lesions</dc:title>
  <dc:creator>PCUSER</dc:creator>
  <cp:lastModifiedBy>Ashwin</cp:lastModifiedBy>
  <cp:revision>1167</cp:revision>
  <dcterms:created xsi:type="dcterms:W3CDTF">2008-12-15T17:24:22Z</dcterms:created>
  <dcterms:modified xsi:type="dcterms:W3CDTF">2024-09-06T05:19:21Z</dcterms:modified>
</cp:coreProperties>
</file>