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7"/>
  </p:notesMasterIdLst>
  <p:sldIdLst>
    <p:sldId id="256" r:id="rId2"/>
    <p:sldId id="258" r:id="rId3"/>
    <p:sldId id="334" r:id="rId4"/>
    <p:sldId id="259" r:id="rId5"/>
    <p:sldId id="260" r:id="rId6"/>
    <p:sldId id="261" r:id="rId7"/>
    <p:sldId id="262" r:id="rId8"/>
    <p:sldId id="263" r:id="rId9"/>
    <p:sldId id="264" r:id="rId10"/>
    <p:sldId id="265" r:id="rId11"/>
    <p:sldId id="266" r:id="rId12"/>
    <p:sldId id="333" r:id="rId13"/>
    <p:sldId id="267" r:id="rId14"/>
    <p:sldId id="268" r:id="rId15"/>
    <p:sldId id="269" r:id="rId16"/>
    <p:sldId id="270" r:id="rId17"/>
    <p:sldId id="271" r:id="rId18"/>
    <p:sldId id="273" r:id="rId19"/>
    <p:sldId id="275" r:id="rId20"/>
    <p:sldId id="276" r:id="rId21"/>
    <p:sldId id="277" r:id="rId22"/>
    <p:sldId id="278" r:id="rId23"/>
    <p:sldId id="279" r:id="rId24"/>
    <p:sldId id="280" r:id="rId25"/>
    <p:sldId id="282" r:id="rId26"/>
    <p:sldId id="284" r:id="rId27"/>
    <p:sldId id="287" r:id="rId28"/>
    <p:sldId id="288" r:id="rId29"/>
    <p:sldId id="291" r:id="rId30"/>
    <p:sldId id="292" r:id="rId31"/>
    <p:sldId id="295" r:id="rId32"/>
    <p:sldId id="297" r:id="rId33"/>
    <p:sldId id="298" r:id="rId34"/>
    <p:sldId id="299" r:id="rId35"/>
    <p:sldId id="300" r:id="rId36"/>
    <p:sldId id="302" r:id="rId37"/>
    <p:sldId id="301" r:id="rId38"/>
    <p:sldId id="303" r:id="rId39"/>
    <p:sldId id="304" r:id="rId40"/>
    <p:sldId id="306" r:id="rId41"/>
    <p:sldId id="308" r:id="rId42"/>
    <p:sldId id="309" r:id="rId43"/>
    <p:sldId id="307" r:id="rId44"/>
    <p:sldId id="346" r:id="rId45"/>
    <p:sldId id="348" r:id="rId46"/>
    <p:sldId id="310" r:id="rId47"/>
    <p:sldId id="311" r:id="rId48"/>
    <p:sldId id="312" r:id="rId49"/>
    <p:sldId id="336" r:id="rId50"/>
    <p:sldId id="338" r:id="rId51"/>
    <p:sldId id="339" r:id="rId52"/>
    <p:sldId id="317" r:id="rId53"/>
    <p:sldId id="340" r:id="rId54"/>
    <p:sldId id="341" r:id="rId55"/>
    <p:sldId id="342" r:id="rId56"/>
    <p:sldId id="343" r:id="rId57"/>
    <p:sldId id="344" r:id="rId58"/>
    <p:sldId id="345"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15" r:id="rId75"/>
    <p:sldId id="316" r:id="rId76"/>
  </p:sldIdLst>
  <p:sldSz cx="9144000" cy="6858000" type="screen4x3"/>
  <p:notesSz cx="6858000" cy="9144000"/>
  <p:defaultText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434" autoAdjust="0"/>
  </p:normalViewPr>
  <p:slideViewPr>
    <p:cSldViewPr>
      <p:cViewPr varScale="1">
        <p:scale>
          <a:sx n="66" d="100"/>
          <a:sy n="66" d="100"/>
        </p:scale>
        <p:origin x="1416" y="78"/>
      </p:cViewPr>
      <p:guideLst>
        <p:guide orient="horz" pos="2160"/>
        <p:guide pos="2880"/>
      </p:guideLst>
    </p:cSldViewPr>
  </p:slideViewPr>
  <p:outlineViewPr>
    <p:cViewPr>
      <p:scale>
        <a:sx n="33" d="100"/>
        <a:sy n="33" d="100"/>
      </p:scale>
      <p:origin x="0" y="-6066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h-TH"/>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707FB5-0AA4-4154-B6D1-E4FEC472FB45}" type="datetimeFigureOut">
              <a:rPr lang="th-TH" smtClean="0"/>
              <a:pPr/>
              <a:t>30/03/65</a:t>
            </a:fld>
            <a:endParaRPr lang="th-TH"/>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h-TH"/>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h-TH"/>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3EA1A0-133E-4FA7-910C-3884824CDD43}" type="slidenum">
              <a:rPr lang="th-TH" smtClean="0"/>
              <a:pPr/>
              <a:t>‹#›</a:t>
            </a:fld>
            <a:endParaRPr lang="th-TH"/>
          </a:p>
        </p:txBody>
      </p:sp>
    </p:spTree>
    <p:extLst>
      <p:ext uri="{BB962C8B-B14F-4D97-AF65-F5344CB8AC3E}">
        <p14:creationId xmlns:p14="http://schemas.microsoft.com/office/powerpoint/2010/main" val="3930725932"/>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03EA1A0-133E-4FA7-910C-3884824CDD43}" type="slidenum">
              <a:rPr lang="th-TH" smtClean="0"/>
              <a:pPr/>
              <a:t>38</a:t>
            </a:fld>
            <a:endParaRPr lang="th-TH"/>
          </a:p>
        </p:txBody>
      </p:sp>
    </p:spTree>
    <p:extLst>
      <p:ext uri="{BB962C8B-B14F-4D97-AF65-F5344CB8AC3E}">
        <p14:creationId xmlns:p14="http://schemas.microsoft.com/office/powerpoint/2010/main" val="3441485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h-TH" dirty="0"/>
          </a:p>
        </p:txBody>
      </p:sp>
      <p:sp>
        <p:nvSpPr>
          <p:cNvPr id="4" name="Slide Number Placeholder 3"/>
          <p:cNvSpPr>
            <a:spLocks noGrp="1"/>
          </p:cNvSpPr>
          <p:nvPr>
            <p:ph type="sldNum" sz="quarter" idx="10"/>
          </p:nvPr>
        </p:nvSpPr>
        <p:spPr/>
        <p:txBody>
          <a:bodyPr/>
          <a:lstStyle/>
          <a:p>
            <a:fld id="{E03EA1A0-133E-4FA7-910C-3884824CDD43}" type="slidenum">
              <a:rPr lang="th-TH" smtClean="0"/>
              <a:pPr/>
              <a:t>39</a:t>
            </a:fld>
            <a:endParaRPr lang="th-TH"/>
          </a:p>
        </p:txBody>
      </p:sp>
    </p:spTree>
    <p:extLst>
      <p:ext uri="{BB962C8B-B14F-4D97-AF65-F5344CB8AC3E}">
        <p14:creationId xmlns:p14="http://schemas.microsoft.com/office/powerpoint/2010/main" val="1379298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4329161-B104-4C19-B126-7C4FCBA87FEC}" type="slidenum">
              <a:rPr lang="en-US" smtClean="0"/>
              <a:pPr/>
              <a:t>49</a:t>
            </a:fld>
            <a:endParaRPr lang="en-US"/>
          </a:p>
        </p:txBody>
      </p:sp>
    </p:spTree>
    <p:extLst>
      <p:ext uri="{BB962C8B-B14F-4D97-AF65-F5344CB8AC3E}">
        <p14:creationId xmlns:p14="http://schemas.microsoft.com/office/powerpoint/2010/main" val="2095075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4329161-B104-4C19-B126-7C4FCBA87FEC}" type="slidenum">
              <a:rPr lang="en-US" smtClean="0"/>
              <a:pPr/>
              <a:t>53</a:t>
            </a:fld>
            <a:endParaRPr lang="en-US"/>
          </a:p>
        </p:txBody>
      </p:sp>
    </p:spTree>
    <p:extLst>
      <p:ext uri="{BB962C8B-B14F-4D97-AF65-F5344CB8AC3E}">
        <p14:creationId xmlns:p14="http://schemas.microsoft.com/office/powerpoint/2010/main" val="1322531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4329161-B104-4C19-B126-7C4FCBA87FEC}" type="slidenum">
              <a:rPr lang="en-US" smtClean="0"/>
              <a:pPr/>
              <a:t>59</a:t>
            </a:fld>
            <a:endParaRPr lang="en-US"/>
          </a:p>
        </p:txBody>
      </p:sp>
    </p:spTree>
    <p:extLst>
      <p:ext uri="{BB962C8B-B14F-4D97-AF65-F5344CB8AC3E}">
        <p14:creationId xmlns:p14="http://schemas.microsoft.com/office/powerpoint/2010/main" val="1473666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4329161-B104-4C19-B126-7C4FCBA87FEC}" type="slidenum">
              <a:rPr lang="en-US" smtClean="0"/>
              <a:pPr/>
              <a:t>60</a:t>
            </a:fld>
            <a:endParaRPr lang="en-US"/>
          </a:p>
        </p:txBody>
      </p:sp>
    </p:spTree>
    <p:extLst>
      <p:ext uri="{BB962C8B-B14F-4D97-AF65-F5344CB8AC3E}">
        <p14:creationId xmlns:p14="http://schemas.microsoft.com/office/powerpoint/2010/main" val="3128141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4329161-B104-4C19-B126-7C4FCBA87FEC}" type="slidenum">
              <a:rPr lang="en-US" smtClean="0"/>
              <a:pPr/>
              <a:t>71</a:t>
            </a:fld>
            <a:endParaRPr lang="en-US"/>
          </a:p>
        </p:txBody>
      </p:sp>
    </p:spTree>
    <p:extLst>
      <p:ext uri="{BB962C8B-B14F-4D97-AF65-F5344CB8AC3E}">
        <p14:creationId xmlns:p14="http://schemas.microsoft.com/office/powerpoint/2010/main" val="15977974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9315DB76-A88A-49BE-BDF8-014B42933DA7}" type="datetimeFigureOut">
              <a:rPr lang="th-TH" smtClean="0"/>
              <a:pPr/>
              <a:t>30/03/65</a:t>
            </a:fld>
            <a:endParaRPr lang="th-TH"/>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th-TH"/>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3F902781-3B63-4C59-BE47-799D83CD8227}" type="slidenum">
              <a:rPr lang="th-TH" smtClean="0"/>
              <a:pPr/>
              <a:t>‹#›</a:t>
            </a:fld>
            <a:endParaRPr lang="th-TH"/>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315DB76-A88A-49BE-BDF8-014B42933DA7}" type="datetimeFigureOut">
              <a:rPr lang="th-TH" smtClean="0"/>
              <a:pPr/>
              <a:t>30/03/65</a:t>
            </a:fld>
            <a:endParaRPr lang="th-TH"/>
          </a:p>
        </p:txBody>
      </p:sp>
      <p:sp>
        <p:nvSpPr>
          <p:cNvPr id="5" name="Footer Placeholder 4"/>
          <p:cNvSpPr>
            <a:spLocks noGrp="1"/>
          </p:cNvSpPr>
          <p:nvPr>
            <p:ph type="ftr" sz="quarter" idx="11"/>
          </p:nvPr>
        </p:nvSpPr>
        <p:spPr/>
        <p:txBody>
          <a:bodyPr/>
          <a:lstStyle>
            <a:extLst/>
          </a:lstStyle>
          <a:p>
            <a:endParaRPr lang="th-TH"/>
          </a:p>
        </p:txBody>
      </p:sp>
      <p:sp>
        <p:nvSpPr>
          <p:cNvPr id="6" name="Slide Number Placeholder 5"/>
          <p:cNvSpPr>
            <a:spLocks noGrp="1"/>
          </p:cNvSpPr>
          <p:nvPr>
            <p:ph type="sldNum" sz="quarter" idx="12"/>
          </p:nvPr>
        </p:nvSpPr>
        <p:spPr/>
        <p:txBody>
          <a:bodyPr/>
          <a:lstStyle>
            <a:extLst/>
          </a:lstStyle>
          <a:p>
            <a:fld id="{3F902781-3B63-4C59-BE47-799D83CD8227}" type="slidenum">
              <a:rPr lang="th-TH" smtClean="0"/>
              <a:pPr/>
              <a:t>‹#›</a:t>
            </a:fld>
            <a:endParaRPr lang="th-T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9315DB76-A88A-49BE-BDF8-014B42933DA7}" type="datetimeFigureOut">
              <a:rPr lang="th-TH" smtClean="0"/>
              <a:pPr/>
              <a:t>30/03/65</a:t>
            </a:fld>
            <a:endParaRPr lang="th-TH"/>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th-TH"/>
          </a:p>
        </p:txBody>
      </p:sp>
      <p:sp>
        <p:nvSpPr>
          <p:cNvPr id="6" name="Slide Number Placeholder 5"/>
          <p:cNvSpPr>
            <a:spLocks noGrp="1"/>
          </p:cNvSpPr>
          <p:nvPr>
            <p:ph type="sldNum" sz="quarter" idx="12"/>
          </p:nvPr>
        </p:nvSpPr>
        <p:spPr>
          <a:xfrm>
            <a:off x="6733952" y="6555112"/>
            <a:ext cx="588336" cy="228600"/>
          </a:xfrm>
        </p:spPr>
        <p:txBody>
          <a:bodyPr/>
          <a:lstStyle>
            <a:extLst/>
          </a:lstStyle>
          <a:p>
            <a:fld id="{3F902781-3B63-4C59-BE47-799D83CD8227}" type="slidenum">
              <a:rPr lang="th-TH" smtClean="0"/>
              <a:pPr/>
              <a:t>‹#›</a:t>
            </a:fld>
            <a:endParaRPr lang="th-TH"/>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315DB76-A88A-49BE-BDF8-014B42933DA7}" type="datetimeFigureOut">
              <a:rPr lang="th-TH" smtClean="0"/>
              <a:pPr/>
              <a:t>30/03/65</a:t>
            </a:fld>
            <a:endParaRPr lang="th-TH"/>
          </a:p>
        </p:txBody>
      </p:sp>
      <p:sp>
        <p:nvSpPr>
          <p:cNvPr id="6" name="Footer Placeholder 5"/>
          <p:cNvSpPr>
            <a:spLocks noGrp="1"/>
          </p:cNvSpPr>
          <p:nvPr>
            <p:ph type="ftr" sz="quarter" idx="11"/>
          </p:nvPr>
        </p:nvSpPr>
        <p:spPr/>
        <p:txBody>
          <a:bodyPr/>
          <a:lstStyle>
            <a:extLst/>
          </a:lstStyle>
          <a:p>
            <a:endParaRPr lang="th-TH"/>
          </a:p>
        </p:txBody>
      </p:sp>
      <p:sp>
        <p:nvSpPr>
          <p:cNvPr id="7" name="Slide Number Placeholder 6"/>
          <p:cNvSpPr>
            <a:spLocks noGrp="1"/>
          </p:cNvSpPr>
          <p:nvPr>
            <p:ph type="sldNum" sz="quarter" idx="12"/>
          </p:nvPr>
        </p:nvSpPr>
        <p:spPr/>
        <p:txBody>
          <a:bodyPr/>
          <a:lstStyle>
            <a:extLst/>
          </a:lstStyle>
          <a:p>
            <a:fld id="{3F902781-3B63-4C59-BE47-799D83CD8227}" type="slidenum">
              <a:rPr lang="th-TH" smtClean="0"/>
              <a:pPr/>
              <a:t>‹#›</a:t>
            </a:fld>
            <a:endParaRPr lang="th-T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315DB76-A88A-49BE-BDF8-014B42933DA7}" type="datetimeFigureOut">
              <a:rPr lang="th-TH" smtClean="0"/>
              <a:pPr/>
              <a:t>30/03/65</a:t>
            </a:fld>
            <a:endParaRPr lang="th-TH"/>
          </a:p>
        </p:txBody>
      </p:sp>
      <p:sp>
        <p:nvSpPr>
          <p:cNvPr id="8" name="Footer Placeholder 7"/>
          <p:cNvSpPr>
            <a:spLocks noGrp="1"/>
          </p:cNvSpPr>
          <p:nvPr>
            <p:ph type="ftr" sz="quarter" idx="11"/>
          </p:nvPr>
        </p:nvSpPr>
        <p:spPr/>
        <p:txBody>
          <a:bodyPr/>
          <a:lstStyle>
            <a:extLst/>
          </a:lstStyle>
          <a:p>
            <a:endParaRPr lang="th-TH"/>
          </a:p>
        </p:txBody>
      </p:sp>
      <p:sp>
        <p:nvSpPr>
          <p:cNvPr id="9" name="Slide Number Placeholder 8"/>
          <p:cNvSpPr>
            <a:spLocks noGrp="1"/>
          </p:cNvSpPr>
          <p:nvPr>
            <p:ph type="sldNum" sz="quarter" idx="12"/>
          </p:nvPr>
        </p:nvSpPr>
        <p:spPr/>
        <p:txBody>
          <a:bodyPr/>
          <a:lstStyle>
            <a:extLst/>
          </a:lstStyle>
          <a:p>
            <a:fld id="{3F902781-3B63-4C59-BE47-799D83CD8227}" type="slidenum">
              <a:rPr lang="th-TH" smtClean="0"/>
              <a:pPr/>
              <a:t>‹#›</a:t>
            </a:fld>
            <a:endParaRPr lang="th-T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315DB76-A88A-49BE-BDF8-014B42933DA7}" type="datetimeFigureOut">
              <a:rPr lang="th-TH" smtClean="0"/>
              <a:pPr/>
              <a:t>30/03/65</a:t>
            </a:fld>
            <a:endParaRPr lang="th-TH"/>
          </a:p>
        </p:txBody>
      </p:sp>
      <p:sp>
        <p:nvSpPr>
          <p:cNvPr id="4" name="Footer Placeholder 3"/>
          <p:cNvSpPr>
            <a:spLocks noGrp="1"/>
          </p:cNvSpPr>
          <p:nvPr>
            <p:ph type="ftr" sz="quarter" idx="11"/>
          </p:nvPr>
        </p:nvSpPr>
        <p:spPr/>
        <p:txBody>
          <a:bodyPr/>
          <a:lstStyle>
            <a:extLst/>
          </a:lstStyle>
          <a:p>
            <a:endParaRPr lang="th-TH"/>
          </a:p>
        </p:txBody>
      </p:sp>
      <p:sp>
        <p:nvSpPr>
          <p:cNvPr id="5" name="Slide Number Placeholder 4"/>
          <p:cNvSpPr>
            <a:spLocks noGrp="1"/>
          </p:cNvSpPr>
          <p:nvPr>
            <p:ph type="sldNum" sz="quarter" idx="12"/>
          </p:nvPr>
        </p:nvSpPr>
        <p:spPr/>
        <p:txBody>
          <a:bodyPr/>
          <a:lstStyle>
            <a:extLst/>
          </a:lstStyle>
          <a:p>
            <a:fld id="{3F902781-3B63-4C59-BE47-799D83CD8227}" type="slidenum">
              <a:rPr lang="th-TH" smtClean="0"/>
              <a:pPr/>
              <a:t>‹#›</a:t>
            </a:fld>
            <a:endParaRPr lang="th-T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9315DB76-A88A-49BE-BDF8-014B42933DA7}" type="datetimeFigureOut">
              <a:rPr lang="th-TH" smtClean="0"/>
              <a:pPr/>
              <a:t>30/03/65</a:t>
            </a:fld>
            <a:endParaRPr lang="th-TH"/>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th-TH"/>
          </a:p>
        </p:txBody>
      </p:sp>
      <p:sp>
        <p:nvSpPr>
          <p:cNvPr id="4" name="Slide Number Placeholder 3"/>
          <p:cNvSpPr>
            <a:spLocks noGrp="1"/>
          </p:cNvSpPr>
          <p:nvPr>
            <p:ph type="sldNum" sz="quarter" idx="12"/>
          </p:nvPr>
        </p:nvSpPr>
        <p:spPr/>
        <p:txBody>
          <a:bodyPr/>
          <a:lstStyle>
            <a:extLst/>
          </a:lstStyle>
          <a:p>
            <a:fld id="{3F902781-3B63-4C59-BE47-799D83CD8227}" type="slidenum">
              <a:rPr lang="th-TH" smtClean="0"/>
              <a:pPr/>
              <a:t>‹#›</a:t>
            </a:fld>
            <a:endParaRPr lang="th-T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315DB76-A88A-49BE-BDF8-014B42933DA7}" type="datetimeFigureOut">
              <a:rPr lang="th-TH" smtClean="0"/>
              <a:pPr/>
              <a:t>30/03/65</a:t>
            </a:fld>
            <a:endParaRPr lang="th-TH"/>
          </a:p>
        </p:txBody>
      </p:sp>
      <p:sp>
        <p:nvSpPr>
          <p:cNvPr id="6" name="Footer Placeholder 5"/>
          <p:cNvSpPr>
            <a:spLocks noGrp="1"/>
          </p:cNvSpPr>
          <p:nvPr>
            <p:ph type="ftr" sz="quarter" idx="11"/>
          </p:nvPr>
        </p:nvSpPr>
        <p:spPr/>
        <p:txBody>
          <a:bodyPr/>
          <a:lstStyle>
            <a:extLst/>
          </a:lstStyle>
          <a:p>
            <a:endParaRPr lang="th-TH"/>
          </a:p>
        </p:txBody>
      </p:sp>
      <p:sp>
        <p:nvSpPr>
          <p:cNvPr id="7" name="Slide Number Placeholder 6"/>
          <p:cNvSpPr>
            <a:spLocks noGrp="1"/>
          </p:cNvSpPr>
          <p:nvPr>
            <p:ph type="sldNum" sz="quarter" idx="12"/>
          </p:nvPr>
        </p:nvSpPr>
        <p:spPr/>
        <p:txBody>
          <a:bodyPr/>
          <a:lstStyle>
            <a:extLst/>
          </a:lstStyle>
          <a:p>
            <a:fld id="{3F902781-3B63-4C59-BE47-799D83CD8227}" type="slidenum">
              <a:rPr lang="th-TH" smtClean="0"/>
              <a:pPr/>
              <a:t>‹#›</a:t>
            </a:fld>
            <a:endParaRPr lang="th-T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9315DB76-A88A-49BE-BDF8-014B42933DA7}" type="datetimeFigureOut">
              <a:rPr lang="th-TH" smtClean="0"/>
              <a:pPr/>
              <a:t>30/03/65</a:t>
            </a:fld>
            <a:endParaRPr lang="th-TH"/>
          </a:p>
        </p:txBody>
      </p:sp>
      <p:sp>
        <p:nvSpPr>
          <p:cNvPr id="6" name="Footer Placeholder 5"/>
          <p:cNvSpPr>
            <a:spLocks noGrp="1"/>
          </p:cNvSpPr>
          <p:nvPr>
            <p:ph type="ftr" sz="quarter" idx="11"/>
          </p:nvPr>
        </p:nvSpPr>
        <p:spPr/>
        <p:txBody>
          <a:bodyPr/>
          <a:lstStyle>
            <a:extLst/>
          </a:lstStyle>
          <a:p>
            <a:endParaRPr lang="th-TH"/>
          </a:p>
        </p:txBody>
      </p:sp>
      <p:sp>
        <p:nvSpPr>
          <p:cNvPr id="7" name="Slide Number Placeholder 6"/>
          <p:cNvSpPr>
            <a:spLocks noGrp="1"/>
          </p:cNvSpPr>
          <p:nvPr>
            <p:ph type="sldNum" sz="quarter" idx="12"/>
          </p:nvPr>
        </p:nvSpPr>
        <p:spPr/>
        <p:txBody>
          <a:bodyPr/>
          <a:lstStyle>
            <a:extLst/>
          </a:lstStyle>
          <a:p>
            <a:fld id="{3F902781-3B63-4C59-BE47-799D83CD8227}" type="slidenum">
              <a:rPr lang="th-TH" smtClean="0"/>
              <a:pPr/>
              <a:t>‹#›</a:t>
            </a:fld>
            <a:endParaRPr lang="th-TH"/>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315DB76-A88A-49BE-BDF8-014B42933DA7}" type="datetimeFigureOut">
              <a:rPr lang="th-TH" smtClean="0"/>
              <a:pPr/>
              <a:t>30/03/65</a:t>
            </a:fld>
            <a:endParaRPr lang="th-TH"/>
          </a:p>
        </p:txBody>
      </p:sp>
      <p:sp>
        <p:nvSpPr>
          <p:cNvPr id="5" name="Footer Placeholder 4"/>
          <p:cNvSpPr>
            <a:spLocks noGrp="1"/>
          </p:cNvSpPr>
          <p:nvPr>
            <p:ph type="ftr" sz="quarter" idx="11"/>
          </p:nvPr>
        </p:nvSpPr>
        <p:spPr/>
        <p:txBody>
          <a:bodyPr/>
          <a:lstStyle>
            <a:extLst/>
          </a:lstStyle>
          <a:p>
            <a:endParaRPr lang="th-TH"/>
          </a:p>
        </p:txBody>
      </p:sp>
      <p:sp>
        <p:nvSpPr>
          <p:cNvPr id="6" name="Slide Number Placeholder 5"/>
          <p:cNvSpPr>
            <a:spLocks noGrp="1"/>
          </p:cNvSpPr>
          <p:nvPr>
            <p:ph type="sldNum" sz="quarter" idx="12"/>
          </p:nvPr>
        </p:nvSpPr>
        <p:spPr/>
        <p:txBody>
          <a:bodyPr/>
          <a:lstStyle>
            <a:extLst/>
          </a:lstStyle>
          <a:p>
            <a:fld id="{3F902781-3B63-4C59-BE47-799D83CD8227}" type="slidenum">
              <a:rPr lang="th-TH" smtClean="0"/>
              <a:pPr/>
              <a:t>‹#›</a:t>
            </a:fld>
            <a:endParaRPr lang="th-T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9315DB76-A88A-49BE-BDF8-014B42933DA7}" type="datetimeFigureOut">
              <a:rPr lang="th-TH" smtClean="0"/>
              <a:pPr/>
              <a:t>30/03/65</a:t>
            </a:fld>
            <a:endParaRPr lang="th-TH"/>
          </a:p>
        </p:txBody>
      </p:sp>
      <p:sp>
        <p:nvSpPr>
          <p:cNvPr id="5" name="Footer Placeholder 4"/>
          <p:cNvSpPr>
            <a:spLocks noGrp="1"/>
          </p:cNvSpPr>
          <p:nvPr>
            <p:ph type="ftr" sz="quarter" idx="11"/>
          </p:nvPr>
        </p:nvSpPr>
        <p:spPr>
          <a:xfrm>
            <a:off x="457200" y="6556248"/>
            <a:ext cx="3657600" cy="228600"/>
          </a:xfrm>
        </p:spPr>
        <p:txBody>
          <a:bodyPr/>
          <a:lstStyle>
            <a:extLst/>
          </a:lstStyle>
          <a:p>
            <a:endParaRPr lang="th-TH"/>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3F902781-3B63-4C59-BE47-799D83CD8227}" type="slidenum">
              <a:rPr lang="th-TH" smtClean="0"/>
              <a:pPr/>
              <a:t>‹#›</a:t>
            </a:fld>
            <a:endParaRPr lang="th-TH"/>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7C56BF0C-2DA6-4494-AF89-B8FBD5D42CA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4">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9315DB76-A88A-49BE-BDF8-014B42933DA7}" type="datetimeFigureOut">
              <a:rPr lang="th-TH" smtClean="0"/>
              <a:pPr/>
              <a:t>30/03/65</a:t>
            </a:fld>
            <a:endParaRPr lang="th-TH"/>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th-TH"/>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3F902781-3B63-4C59-BE47-799D83CD8227}" type="slidenum">
              <a:rPr lang="th-TH" smtClean="0"/>
              <a:pPr/>
              <a:t>‹#›</a:t>
            </a:fld>
            <a:endParaRPr lang="th-TH"/>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yamagiku.co.jp/pathology/photo/photo133-1.htm"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nature.com/cgi-taf/DynaPage.taf?file=/bdj/journal/v189/n7/full/4800767a.html" TargetMode="Externa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syphilis</a:t>
            </a:r>
            <a:endParaRPr lang="th-TH" dirty="0">
              <a:latin typeface="Times New Roman" panose="02020603050405020304" pitchFamily="18" charset="0"/>
            </a:endParaRPr>
          </a:p>
        </p:txBody>
      </p:sp>
      <p:sp>
        <p:nvSpPr>
          <p:cNvPr id="3" name="Subtitle 2"/>
          <p:cNvSpPr>
            <a:spLocks noGrp="1"/>
          </p:cNvSpPr>
          <p:nvPr>
            <p:ph type="subTitle" idx="1"/>
          </p:nvPr>
        </p:nvSpPr>
        <p:spPr/>
        <p:txBody>
          <a:bodyPr/>
          <a:lstStyle/>
          <a:p>
            <a:endParaRPr lang="th-TH"/>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solidFill>
                <a:latin typeface="Times New Roman" panose="02020603050405020304" pitchFamily="18" charset="0"/>
                <a:cs typeface="Times New Roman" panose="02020603050405020304" pitchFamily="18" charset="0"/>
              </a:rPr>
              <a:t>Learning points</a:t>
            </a:r>
            <a:endParaRPr lang="en-US" dirty="0">
              <a:solidFill>
                <a:schemeClr val="tx2"/>
              </a:solidFill>
              <a:latin typeface="Times New Roman" panose="02020603050405020304" pitchFamily="18" charset="0"/>
              <a:cs typeface="Times New Roman" panose="02020603050405020304" pitchFamily="18" charset="0"/>
            </a:endParaRPr>
          </a:p>
        </p:txBody>
      </p:sp>
      <p:sp>
        <p:nvSpPr>
          <p:cNvPr id="10243" name="Content Placeholder 2"/>
          <p:cNvSpPr>
            <a:spLocks noGrp="1"/>
          </p:cNvSpPr>
          <p:nvPr>
            <p:ph idx="1"/>
          </p:nvPr>
        </p:nvSpPr>
        <p:spPr/>
        <p:txBody>
          <a:bodyPr/>
          <a:lstStyle/>
          <a:p>
            <a:r>
              <a:rPr lang="en-US" smtClean="0">
                <a:latin typeface="Times New Roman" panose="02020603050405020304" pitchFamily="18" charset="0"/>
                <a:cs typeface="Times New Roman" panose="02020603050405020304" pitchFamily="18" charset="0"/>
              </a:rPr>
              <a:t>INTRODUCTION</a:t>
            </a:r>
          </a:p>
          <a:p>
            <a:r>
              <a:rPr lang="en-US" smtClean="0">
                <a:latin typeface="Times New Roman" panose="02020603050405020304" pitchFamily="18" charset="0"/>
                <a:cs typeface="Times New Roman" panose="02020603050405020304" pitchFamily="18" charset="0"/>
              </a:rPr>
              <a:t>ETIOLOGY</a:t>
            </a:r>
          </a:p>
          <a:p>
            <a:r>
              <a:rPr lang="en-US" smtClean="0">
                <a:latin typeface="Times New Roman" panose="02020603050405020304" pitchFamily="18" charset="0"/>
                <a:cs typeface="Times New Roman" panose="02020603050405020304" pitchFamily="18" charset="0"/>
              </a:rPr>
              <a:t>MICROBIOLOGY</a:t>
            </a:r>
          </a:p>
          <a:p>
            <a:r>
              <a:rPr lang="en-US" smtClean="0">
                <a:latin typeface="Times New Roman" panose="02020603050405020304" pitchFamily="18" charset="0"/>
                <a:cs typeface="Times New Roman" panose="02020603050405020304" pitchFamily="18" charset="0"/>
              </a:rPr>
              <a:t>PATHOGENESIS</a:t>
            </a:r>
          </a:p>
          <a:p>
            <a:r>
              <a:rPr lang="en-US" smtClean="0">
                <a:latin typeface="Times New Roman" panose="02020603050405020304" pitchFamily="18" charset="0"/>
                <a:cs typeface="Times New Roman" panose="02020603050405020304" pitchFamily="18" charset="0"/>
              </a:rPr>
              <a:t>CLASSIFICATION</a:t>
            </a:r>
          </a:p>
          <a:p>
            <a:r>
              <a:rPr lang="en-US" smtClean="0">
                <a:latin typeface="Times New Roman" panose="02020603050405020304" pitchFamily="18" charset="0"/>
                <a:cs typeface="Times New Roman" panose="02020603050405020304" pitchFamily="18" charset="0"/>
              </a:rPr>
              <a:t>PRIMARY SYPHILIS</a:t>
            </a:r>
          </a:p>
          <a:p>
            <a:r>
              <a:rPr lang="en-US" smtClean="0">
                <a:latin typeface="Times New Roman" panose="02020603050405020304" pitchFamily="18" charset="0"/>
                <a:cs typeface="Times New Roman" panose="02020603050405020304" pitchFamily="18" charset="0"/>
              </a:rPr>
              <a:t>SCONDARY SYPHILIS</a:t>
            </a:r>
          </a:p>
          <a:p>
            <a:r>
              <a:rPr lang="en-US" smtClean="0">
                <a:latin typeface="Times New Roman" panose="02020603050405020304" pitchFamily="18" charset="0"/>
                <a:cs typeface="Times New Roman" panose="02020603050405020304" pitchFamily="18" charset="0"/>
              </a:rPr>
              <a:t>TERTIARY SYPHILIS</a:t>
            </a:r>
          </a:p>
          <a:p>
            <a:r>
              <a:rPr lang="en-US" smtClean="0">
                <a:latin typeface="Times New Roman" panose="02020603050405020304" pitchFamily="18" charset="0"/>
                <a:cs typeface="Times New Roman" panose="02020603050405020304" pitchFamily="18" charset="0"/>
              </a:rPr>
              <a:t>CONGENITAL SYPHILIS</a:t>
            </a:r>
          </a:p>
          <a:p>
            <a:r>
              <a:rPr lang="en-US" smtClean="0">
                <a:latin typeface="Times New Roman" panose="02020603050405020304" pitchFamily="18" charset="0"/>
                <a:cs typeface="Times New Roman" panose="02020603050405020304" pitchFamily="18" charset="0"/>
              </a:rPr>
              <a:t>LAB DIAGNOSIS AND TREATMENT</a:t>
            </a:r>
          </a:p>
          <a:p>
            <a:endParaRPr lang="en-US" smtClean="0">
              <a:latin typeface="Times New Roman" panose="02020603050405020304" pitchFamily="18" charset="0"/>
              <a:cs typeface="Times New Roman" panose="02020603050405020304" pitchFamily="18" charset="0"/>
            </a:endParaRPr>
          </a:p>
          <a:p>
            <a:endParaRPr lang="en-US" smtClean="0">
              <a:latin typeface="Times New Roman" panose="02020603050405020304" pitchFamily="18" charset="0"/>
              <a:cs typeface="Times New Roman" panose="02020603050405020304" pitchFamily="18" charset="0"/>
            </a:endParaRPr>
          </a:p>
          <a:p>
            <a:endParaRPr lang="en-US" smtClean="0">
              <a:latin typeface="Times New Roman" panose="02020603050405020304" pitchFamily="18" charset="0"/>
              <a:cs typeface="Times New Roman" panose="02020603050405020304" pitchFamily="18" charset="0"/>
            </a:endParaRPr>
          </a:p>
          <a:p>
            <a:endParaRPr lang="en-US" smtClean="0">
              <a:latin typeface="Times New Roman" panose="02020603050405020304" pitchFamily="18" charset="0"/>
              <a:cs typeface="Times New Roman" panose="02020603050405020304" pitchFamily="18" charset="0"/>
            </a:endParaRPr>
          </a:p>
          <a:p>
            <a:endParaRPr lang="en-US" smtClean="0">
              <a:latin typeface="Times New Roman" panose="02020603050405020304" pitchFamily="18" charset="0"/>
              <a:cs typeface="Times New Roman" panose="02020603050405020304" pitchFamily="18" charset="0"/>
            </a:endParaRPr>
          </a:p>
          <a:p>
            <a:endParaRPr lang="en-US"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latin typeface="Times New Roman" panose="02020603050405020304" pitchFamily="18" charset="0"/>
                <a:cs typeface="Times New Roman" panose="02020603050405020304" pitchFamily="18" charset="0"/>
              </a:rPr>
              <a:t>Spirochetes </a:t>
            </a:r>
          </a:p>
          <a:p>
            <a:r>
              <a:rPr lang="en-IN" dirty="0" smtClean="0">
                <a:latin typeface="Times New Roman" panose="02020603050405020304" pitchFamily="18" charset="0"/>
                <a:cs typeface="Times New Roman" panose="02020603050405020304" pitchFamily="18" charset="0"/>
              </a:rPr>
              <a:t>Family </a:t>
            </a:r>
            <a:r>
              <a:rPr lang="en-IN" dirty="0" err="1" smtClean="0">
                <a:latin typeface="Times New Roman" panose="02020603050405020304" pitchFamily="18" charset="0"/>
                <a:cs typeface="Times New Roman" panose="02020603050405020304" pitchFamily="18" charset="0"/>
              </a:rPr>
              <a:t>spirochates</a:t>
            </a:r>
            <a:r>
              <a:rPr lang="en-IN" dirty="0" smtClean="0">
                <a:latin typeface="Times New Roman" panose="02020603050405020304" pitchFamily="18" charset="0"/>
                <a:cs typeface="Times New Roman" panose="02020603050405020304" pitchFamily="18" charset="0"/>
              </a:rPr>
              <a:t> </a:t>
            </a:r>
          </a:p>
          <a:p>
            <a:r>
              <a:rPr lang="en-IN" dirty="0" smtClean="0">
                <a:latin typeface="Times New Roman" panose="02020603050405020304" pitchFamily="18" charset="0"/>
                <a:cs typeface="Times New Roman" panose="02020603050405020304" pitchFamily="18" charset="0"/>
              </a:rPr>
              <a:t>Genera </a:t>
            </a:r>
            <a:r>
              <a:rPr lang="en-IN" dirty="0" err="1" smtClean="0">
                <a:latin typeface="Times New Roman" panose="02020603050405020304" pitchFamily="18" charset="0"/>
                <a:cs typeface="Times New Roman" panose="02020603050405020304" pitchFamily="18" charset="0"/>
              </a:rPr>
              <a:t>treponema</a:t>
            </a:r>
            <a:r>
              <a:rPr lang="en-IN" dirty="0" smtClean="0">
                <a:latin typeface="Times New Roman" panose="02020603050405020304" pitchFamily="18" charset="0"/>
                <a:cs typeface="Times New Roman" panose="02020603050405020304" pitchFamily="18" charset="0"/>
              </a:rPr>
              <a:t>…. </a:t>
            </a:r>
            <a:r>
              <a:rPr lang="en-IN" dirty="0" err="1" smtClean="0">
                <a:latin typeface="Times New Roman" panose="02020603050405020304" pitchFamily="18" charset="0"/>
                <a:cs typeface="Times New Roman" panose="02020603050405020304" pitchFamily="18" charset="0"/>
              </a:rPr>
              <a:t>borrelia</a:t>
            </a:r>
            <a:r>
              <a:rPr lang="en-IN" dirty="0" smtClean="0">
                <a:latin typeface="Times New Roman" panose="02020603050405020304" pitchFamily="18" charset="0"/>
                <a:cs typeface="Times New Roman" panose="02020603050405020304" pitchFamily="18" charset="0"/>
              </a:rPr>
              <a:t> …..</a:t>
            </a:r>
            <a:r>
              <a:rPr lang="en-IN" dirty="0" err="1" smtClean="0">
                <a:latin typeface="Times New Roman" panose="02020603050405020304" pitchFamily="18" charset="0"/>
                <a:cs typeface="Times New Roman" panose="02020603050405020304" pitchFamily="18" charset="0"/>
              </a:rPr>
              <a:t>leptospira</a:t>
            </a:r>
            <a:endParaRPr lang="en-IN" dirty="0" smtClean="0">
              <a:latin typeface="Times New Roman" panose="02020603050405020304" pitchFamily="18" charset="0"/>
              <a:cs typeface="Times New Roman" panose="02020603050405020304" pitchFamily="18" charset="0"/>
            </a:endParaRPr>
          </a:p>
          <a:p>
            <a:r>
              <a:rPr lang="en-IN" dirty="0" smtClean="0">
                <a:latin typeface="Times New Roman" panose="02020603050405020304" pitchFamily="18" charset="0"/>
                <a:cs typeface="Times New Roman" panose="02020603050405020304" pitchFamily="18" charset="0"/>
              </a:rPr>
              <a:t>Pathogenic </a:t>
            </a:r>
          </a:p>
          <a:p>
            <a:r>
              <a:rPr lang="en-IN" dirty="0" err="1" smtClean="0">
                <a:latin typeface="Times New Roman" panose="02020603050405020304" pitchFamily="18" charset="0"/>
                <a:cs typeface="Times New Roman" panose="02020603050405020304" pitchFamily="18" charset="0"/>
              </a:rPr>
              <a:t>T.palladium</a:t>
            </a:r>
            <a:r>
              <a:rPr lang="en-IN" dirty="0" smtClean="0">
                <a:latin typeface="Times New Roman" panose="02020603050405020304" pitchFamily="18" charset="0"/>
                <a:cs typeface="Times New Roman" panose="02020603050405020304" pitchFamily="18" charset="0"/>
              </a:rPr>
              <a:t> </a:t>
            </a:r>
            <a:r>
              <a:rPr lang="en-IN" dirty="0" err="1" smtClean="0">
                <a:latin typeface="Times New Roman" panose="02020603050405020304" pitchFamily="18" charset="0"/>
                <a:cs typeface="Times New Roman" panose="02020603050405020304" pitchFamily="18" charset="0"/>
              </a:rPr>
              <a:t>ssp</a:t>
            </a:r>
            <a:r>
              <a:rPr lang="en-IN" dirty="0" smtClean="0">
                <a:latin typeface="Times New Roman" panose="02020603050405020304" pitchFamily="18" charset="0"/>
                <a:cs typeface="Times New Roman" panose="02020603050405020304" pitchFamily="18" charset="0"/>
              </a:rPr>
              <a:t> </a:t>
            </a:r>
            <a:r>
              <a:rPr lang="en-IN" dirty="0" err="1" smtClean="0">
                <a:latin typeface="Times New Roman" panose="02020603050405020304" pitchFamily="18" charset="0"/>
                <a:cs typeface="Times New Roman" panose="02020603050405020304" pitchFamily="18" charset="0"/>
              </a:rPr>
              <a:t>pertunue</a:t>
            </a:r>
            <a:r>
              <a:rPr lang="en-IN" dirty="0" smtClean="0">
                <a:latin typeface="Times New Roman" panose="02020603050405020304" pitchFamily="18" charset="0"/>
                <a:cs typeface="Times New Roman" panose="02020603050405020304" pitchFamily="18" charset="0"/>
              </a:rPr>
              <a:t> (yaws)</a:t>
            </a:r>
          </a:p>
          <a:p>
            <a:r>
              <a:rPr lang="en-IN" dirty="0" err="1" smtClean="0">
                <a:latin typeface="Times New Roman" panose="02020603050405020304" pitchFamily="18" charset="0"/>
                <a:cs typeface="Times New Roman" panose="02020603050405020304" pitchFamily="18" charset="0"/>
              </a:rPr>
              <a:t>T.palladium</a:t>
            </a:r>
            <a:r>
              <a:rPr lang="en-IN" dirty="0" smtClean="0">
                <a:latin typeface="Times New Roman" panose="02020603050405020304" pitchFamily="18" charset="0"/>
                <a:cs typeface="Times New Roman" panose="02020603050405020304" pitchFamily="18" charset="0"/>
              </a:rPr>
              <a:t> </a:t>
            </a:r>
            <a:r>
              <a:rPr lang="en-IN" dirty="0" err="1" smtClean="0">
                <a:latin typeface="Times New Roman" panose="02020603050405020304" pitchFamily="18" charset="0"/>
                <a:cs typeface="Times New Roman" panose="02020603050405020304" pitchFamily="18" charset="0"/>
              </a:rPr>
              <a:t>ssp</a:t>
            </a:r>
            <a:r>
              <a:rPr lang="en-IN" dirty="0" smtClean="0">
                <a:latin typeface="Times New Roman" panose="02020603050405020304" pitchFamily="18" charset="0"/>
                <a:cs typeface="Times New Roman" panose="02020603050405020304" pitchFamily="18" charset="0"/>
              </a:rPr>
              <a:t> </a:t>
            </a:r>
            <a:r>
              <a:rPr lang="en-IN" dirty="0" err="1" smtClean="0">
                <a:latin typeface="Times New Roman" panose="02020603050405020304" pitchFamily="18" charset="0"/>
                <a:cs typeface="Times New Roman" panose="02020603050405020304" pitchFamily="18" charset="0"/>
              </a:rPr>
              <a:t>endemicum</a:t>
            </a:r>
            <a:r>
              <a:rPr lang="en-IN" dirty="0" smtClean="0">
                <a:latin typeface="Times New Roman" panose="02020603050405020304" pitchFamily="18" charset="0"/>
                <a:cs typeface="Times New Roman" panose="02020603050405020304" pitchFamily="18" charset="0"/>
              </a:rPr>
              <a:t> ( endemic syphilis)</a:t>
            </a:r>
          </a:p>
          <a:p>
            <a:r>
              <a:rPr lang="en-IN" b="1" i="1" dirty="0" smtClean="0">
                <a:latin typeface="Times New Roman" panose="02020603050405020304" pitchFamily="18" charset="0"/>
                <a:cs typeface="Times New Roman" panose="02020603050405020304" pitchFamily="18" charset="0"/>
              </a:rPr>
              <a:t>T. palladium </a:t>
            </a:r>
            <a:r>
              <a:rPr lang="en-IN" b="1" i="1" dirty="0" err="1" smtClean="0">
                <a:latin typeface="Times New Roman" panose="02020603050405020304" pitchFamily="18" charset="0"/>
                <a:cs typeface="Times New Roman" panose="02020603050405020304" pitchFamily="18" charset="0"/>
              </a:rPr>
              <a:t>ssp</a:t>
            </a:r>
            <a:r>
              <a:rPr lang="en-IN" b="1" i="1" dirty="0" smtClean="0">
                <a:latin typeface="Times New Roman" panose="02020603050405020304" pitchFamily="18" charset="0"/>
                <a:cs typeface="Times New Roman" panose="02020603050405020304" pitchFamily="18" charset="0"/>
              </a:rPr>
              <a:t> palladium ( syphilis )</a:t>
            </a:r>
          </a:p>
        </p:txBody>
      </p:sp>
    </p:spTree>
    <p:extLst>
      <p:ext uri="{BB962C8B-B14F-4D97-AF65-F5344CB8AC3E}">
        <p14:creationId xmlns:p14="http://schemas.microsoft.com/office/powerpoint/2010/main" val="469231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rtlCol="0">
            <a:normAutofit fontScale="90000"/>
          </a:bodyPr>
          <a:lstStyle/>
          <a:p>
            <a:pPr eaLnBrk="1" fontAlgn="auto" hangingPunct="1">
              <a:spcAft>
                <a:spcPts val="0"/>
              </a:spcAft>
              <a:defRPr/>
            </a:pPr>
            <a:r>
              <a:rPr lang="en-US" dirty="0" smtClean="0">
                <a:solidFill>
                  <a:schemeClr val="accent1"/>
                </a:solidFill>
                <a:latin typeface="Times New Roman" panose="02020603050405020304" pitchFamily="18" charset="0"/>
                <a:cs typeface="Times New Roman" panose="02020603050405020304" pitchFamily="18" charset="0"/>
              </a:rPr>
              <a:t>Introduction</a:t>
            </a:r>
            <a:br>
              <a:rPr lang="en-US" dirty="0" smtClean="0">
                <a:solidFill>
                  <a:schemeClr val="accent1"/>
                </a:solidFill>
                <a:latin typeface="Times New Roman" panose="02020603050405020304" pitchFamily="18" charset="0"/>
                <a:cs typeface="Times New Roman" panose="02020603050405020304" pitchFamily="18" charset="0"/>
              </a:rPr>
            </a:br>
            <a:endParaRPr lang="en-US" dirty="0" smtClean="0">
              <a:solidFill>
                <a:schemeClr val="accent1"/>
              </a:solidFill>
              <a:latin typeface="Times New Roman" panose="02020603050405020304" pitchFamily="18" charset="0"/>
              <a:cs typeface="Times New Roman" panose="02020603050405020304" pitchFamily="18" charset="0"/>
            </a:endParaRPr>
          </a:p>
        </p:txBody>
      </p:sp>
      <p:sp>
        <p:nvSpPr>
          <p:cNvPr id="11267" name="Content Placeholder 2"/>
          <p:cNvSpPr>
            <a:spLocks noGrp="1"/>
          </p:cNvSpPr>
          <p:nvPr>
            <p:ph idx="1"/>
          </p:nvPr>
        </p:nvSpPr>
        <p:spPr/>
        <p:txBody>
          <a:bodyPr/>
          <a:lstStyle/>
          <a:p>
            <a:pPr algn="just" eaLnBrk="1" hangingPunct="1"/>
            <a:r>
              <a:rPr lang="en-US" dirty="0" smtClean="0">
                <a:latin typeface="Times New Roman" panose="02020603050405020304" pitchFamily="18" charset="0"/>
                <a:cs typeface="Times New Roman" panose="02020603050405020304" pitchFamily="18" charset="0"/>
              </a:rPr>
              <a:t>“Great Imitator” </a:t>
            </a:r>
          </a:p>
          <a:p>
            <a:pPr algn="just" eaLnBrk="1" hangingPunct="1"/>
            <a:endParaRPr lang="en-US" dirty="0" smtClean="0">
              <a:latin typeface="Times New Roman" panose="02020603050405020304" pitchFamily="18" charset="0"/>
              <a:cs typeface="Times New Roman" panose="02020603050405020304" pitchFamily="18" charset="0"/>
            </a:endParaRPr>
          </a:p>
          <a:p>
            <a:pPr algn="just" eaLnBrk="1" hangingPunct="1"/>
            <a:r>
              <a:rPr lang="en-US" dirty="0" smtClean="0">
                <a:latin typeface="Times New Roman" panose="02020603050405020304" pitchFamily="18" charset="0"/>
                <a:cs typeface="Times New Roman" panose="02020603050405020304" pitchFamily="18" charset="0"/>
              </a:rPr>
              <a:t> Sexually transmitted disease - </a:t>
            </a:r>
            <a:r>
              <a:rPr lang="en-US" dirty="0" err="1" smtClean="0">
                <a:latin typeface="Times New Roman" panose="02020603050405020304" pitchFamily="18" charset="0"/>
                <a:cs typeface="Times New Roman" panose="02020603050405020304" pitchFamily="18" charset="0"/>
              </a:rPr>
              <a:t>spirochaete</a:t>
            </a:r>
            <a:r>
              <a:rPr lang="en-US" dirty="0" smtClean="0">
                <a:latin typeface="Times New Roman" panose="02020603050405020304" pitchFamily="18" charset="0"/>
                <a:cs typeface="Times New Roman" panose="02020603050405020304" pitchFamily="18" charset="0"/>
              </a:rPr>
              <a:t> bacterium </a:t>
            </a:r>
            <a:r>
              <a:rPr lang="en-US" dirty="0" err="1" smtClean="0">
                <a:latin typeface="Times New Roman" panose="02020603050405020304" pitchFamily="18" charset="0"/>
                <a:cs typeface="Times New Roman" panose="02020603050405020304" pitchFamily="18" charset="0"/>
              </a:rPr>
              <a:t>Treponema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pallidum</a:t>
            </a:r>
            <a:r>
              <a:rPr lang="en-US" dirty="0" smtClean="0">
                <a:latin typeface="Times New Roman" panose="02020603050405020304" pitchFamily="18" charset="0"/>
                <a:cs typeface="Times New Roman" panose="02020603050405020304" pitchFamily="18" charset="0"/>
              </a:rPr>
              <a:t> </a:t>
            </a:r>
          </a:p>
          <a:p>
            <a:pPr algn="just" eaLnBrk="1" hangingPunct="1"/>
            <a:endParaRPr lang="en-US" dirty="0" smtClean="0">
              <a:latin typeface="Times New Roman" panose="02020603050405020304" pitchFamily="18" charset="0"/>
              <a:cs typeface="Times New Roman" panose="02020603050405020304" pitchFamily="18" charset="0"/>
            </a:endParaRPr>
          </a:p>
          <a:p>
            <a:pPr algn="just" eaLnBrk="1" hangingPunct="1"/>
            <a:r>
              <a:rPr lang="en-US" dirty="0" smtClean="0">
                <a:latin typeface="Times New Roman" panose="02020603050405020304" pitchFamily="18" charset="0"/>
                <a:cs typeface="Times New Roman" panose="02020603050405020304" pitchFamily="18" charset="0"/>
              </a:rPr>
              <a:t>Chronic systemic infectious disease - may affect any organ during  its </a:t>
            </a:r>
            <a:r>
              <a:rPr lang="en-US" dirty="0" err="1" smtClean="0">
                <a:latin typeface="Times New Roman" panose="02020603050405020304" pitchFamily="18" charset="0"/>
                <a:cs typeface="Times New Roman" panose="02020603050405020304" pitchFamily="18" charset="0"/>
              </a:rPr>
              <a:t>course..life</a:t>
            </a:r>
            <a:r>
              <a:rPr lang="en-US" dirty="0" smtClean="0">
                <a:latin typeface="Times New Roman" panose="02020603050405020304" pitchFamily="18" charset="0"/>
                <a:cs typeface="Times New Roman" panose="02020603050405020304" pitchFamily="18" charset="0"/>
              </a:rPr>
              <a:t> threatening consequences in the CVS &amp; CNS.</a:t>
            </a:r>
          </a:p>
          <a:p>
            <a:pPr algn="just" eaLnBrk="1" hangingPunct="1"/>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fontAlgn="auto" hangingPunct="1">
              <a:spcAft>
                <a:spcPts val="0"/>
              </a:spcAft>
              <a:defRPr/>
            </a:pPr>
            <a:endParaRPr lang="en-US" smtClean="0">
              <a:latin typeface="Times New Roman" panose="02020603050405020304" pitchFamily="18" charset="0"/>
              <a:cs typeface="Times New Roman" panose="02020603050405020304" pitchFamily="18" charset="0"/>
            </a:endParaRPr>
          </a:p>
        </p:txBody>
      </p:sp>
      <p:sp>
        <p:nvSpPr>
          <p:cNvPr id="12291" name="Content Placeholder 2"/>
          <p:cNvSpPr>
            <a:spLocks noGrp="1"/>
          </p:cNvSpPr>
          <p:nvPr>
            <p:ph idx="1"/>
          </p:nvPr>
        </p:nvSpPr>
        <p:spPr/>
        <p:txBody>
          <a:bodyPr/>
          <a:lstStyle/>
          <a:p>
            <a:pPr algn="just" eaLnBrk="1" hangingPunct="1"/>
            <a:r>
              <a:rPr lang="en-US" dirty="0" smtClean="0">
                <a:latin typeface="Times New Roman" panose="02020603050405020304" pitchFamily="18" charset="0"/>
                <a:cs typeface="Times New Roman" panose="02020603050405020304" pitchFamily="18" charset="0"/>
              </a:rPr>
              <a:t> Name derived from a poem “syphilis </a:t>
            </a:r>
            <a:r>
              <a:rPr lang="en-US" dirty="0" err="1" smtClean="0">
                <a:latin typeface="Times New Roman" panose="02020603050405020304" pitchFamily="18" charset="0"/>
                <a:cs typeface="Times New Roman" panose="02020603050405020304" pitchFamily="18" charset="0"/>
              </a:rPr>
              <a:t>sive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morbus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gallicus</a:t>
            </a:r>
            <a:r>
              <a:rPr lang="en-US" dirty="0" smtClean="0">
                <a:latin typeface="Times New Roman" panose="02020603050405020304" pitchFamily="18" charset="0"/>
                <a:cs typeface="Times New Roman" panose="02020603050405020304" pitchFamily="18" charset="0"/>
              </a:rPr>
              <a:t>” written by a physician </a:t>
            </a:r>
            <a:r>
              <a:rPr lang="en-US" dirty="0" err="1" smtClean="0">
                <a:latin typeface="Times New Roman" panose="02020603050405020304" pitchFamily="18" charset="0"/>
                <a:cs typeface="Times New Roman" panose="02020603050405020304" pitchFamily="18" charset="0"/>
              </a:rPr>
              <a:t>Girolamo</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Fracastoro</a:t>
            </a:r>
            <a:r>
              <a:rPr lang="en-US" dirty="0" smtClean="0">
                <a:latin typeface="Times New Roman" panose="02020603050405020304" pitchFamily="18" charset="0"/>
                <a:cs typeface="Times New Roman" panose="02020603050405020304" pitchFamily="18" charset="0"/>
              </a:rPr>
              <a:t>,</a:t>
            </a:r>
          </a:p>
          <a:p>
            <a:pPr algn="just" eaLnBrk="1" hangingPunct="1"/>
            <a:endParaRPr lang="en-US" dirty="0" smtClean="0">
              <a:latin typeface="Times New Roman" panose="02020603050405020304" pitchFamily="18" charset="0"/>
              <a:cs typeface="Times New Roman" panose="02020603050405020304" pitchFamily="18" charset="0"/>
            </a:endParaRPr>
          </a:p>
          <a:p>
            <a:pPr algn="just" eaLnBrk="1" hangingPunct="1"/>
            <a:r>
              <a:rPr lang="en-US" dirty="0" smtClean="0">
                <a:latin typeface="Times New Roman" panose="02020603050405020304" pitchFamily="18" charset="0"/>
                <a:cs typeface="Times New Roman" panose="02020603050405020304" pitchFamily="18" charset="0"/>
              </a:rPr>
              <a:t> ….. syphilis happens to be the name of a shepherd who suffered this disease as a curse for insulting the god Apollo.</a:t>
            </a:r>
          </a:p>
          <a:p>
            <a:pPr algn="just" eaLnBrk="1" hangingPunct="1"/>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sz="half" idx="1"/>
          </p:nvPr>
        </p:nvSpPr>
        <p:spPr>
          <a:xfrm>
            <a:off x="381000" y="304800"/>
            <a:ext cx="6096000" cy="5715000"/>
          </a:xfrm>
        </p:spPr>
        <p:txBody>
          <a:bodyPr/>
          <a:lstStyle/>
          <a:p>
            <a:pPr marL="457200" indent="-457200">
              <a:lnSpc>
                <a:spcPct val="90000"/>
              </a:lnSpc>
              <a:buFont typeface="Wingdings 2" pitchFamily="18" charset="2"/>
              <a:buNone/>
            </a:pPr>
            <a:r>
              <a:rPr lang="en-US" sz="2300" b="1" smtClean="0">
                <a:latin typeface="Times New Roman" panose="02020603050405020304" pitchFamily="18" charset="0"/>
                <a:cs typeface="Times New Roman" panose="02020603050405020304" pitchFamily="18" charset="0"/>
              </a:rPr>
              <a:t>ETIOLOGY</a:t>
            </a:r>
          </a:p>
          <a:p>
            <a:pPr marL="457200" indent="-457200">
              <a:lnSpc>
                <a:spcPct val="90000"/>
              </a:lnSpc>
              <a:buFont typeface="Wingdings 2" pitchFamily="18" charset="2"/>
              <a:buNone/>
            </a:pPr>
            <a:r>
              <a:rPr lang="en-US" sz="2800" b="1" smtClean="0">
                <a:latin typeface="Times New Roman" panose="02020603050405020304" pitchFamily="18" charset="0"/>
                <a:cs typeface="Times New Roman" panose="02020603050405020304" pitchFamily="18" charset="0"/>
              </a:rPr>
              <a:t>TREPONEMA PALLIDUM</a:t>
            </a:r>
            <a:r>
              <a:rPr lang="en-US" sz="2800" smtClean="0">
                <a:latin typeface="Times New Roman" panose="02020603050405020304" pitchFamily="18" charset="0"/>
                <a:cs typeface="Times New Roman" panose="02020603050405020304" pitchFamily="18" charset="0"/>
              </a:rPr>
              <a:t> </a:t>
            </a:r>
          </a:p>
          <a:p>
            <a:pPr marL="457200" indent="-457200">
              <a:lnSpc>
                <a:spcPct val="90000"/>
              </a:lnSpc>
            </a:pPr>
            <a:endParaRPr lang="en-US" sz="2300" smtClean="0">
              <a:latin typeface="Times New Roman" panose="02020603050405020304" pitchFamily="18" charset="0"/>
              <a:cs typeface="Times New Roman" panose="02020603050405020304" pitchFamily="18" charset="0"/>
            </a:endParaRPr>
          </a:p>
          <a:p>
            <a:pPr marL="457200" indent="-457200">
              <a:lnSpc>
                <a:spcPct val="90000"/>
              </a:lnSpc>
            </a:pPr>
            <a:r>
              <a:rPr lang="en-US" sz="2300" smtClean="0">
                <a:latin typeface="Times New Roman" panose="02020603050405020304" pitchFamily="18" charset="0"/>
                <a:cs typeface="Times New Roman" panose="02020603050405020304" pitchFamily="18" charset="0"/>
              </a:rPr>
              <a:t>(Trepos – turn &amp; Nema – thread</a:t>
            </a:r>
          </a:p>
          <a:p>
            <a:pPr marL="457200" indent="-457200">
              <a:lnSpc>
                <a:spcPct val="90000"/>
              </a:lnSpc>
              <a:buFont typeface="Wingdings 2" pitchFamily="18" charset="2"/>
              <a:buNone/>
            </a:pPr>
            <a:r>
              <a:rPr lang="en-US" sz="2400" smtClean="0">
                <a:latin typeface="Times New Roman" panose="02020603050405020304" pitchFamily="18" charset="0"/>
                <a:cs typeface="Times New Roman" panose="02020603050405020304" pitchFamily="18" charset="0"/>
              </a:rPr>
              <a:t>     Pallidum = refers to its pale</a:t>
            </a:r>
          </a:p>
          <a:p>
            <a:pPr marL="457200" indent="-457200">
              <a:lnSpc>
                <a:spcPct val="90000"/>
              </a:lnSpc>
              <a:buFont typeface="Wingdings 2" pitchFamily="18" charset="2"/>
              <a:buNone/>
            </a:pPr>
            <a:r>
              <a:rPr lang="en-US" sz="2400" smtClean="0">
                <a:latin typeface="Times New Roman" panose="02020603050405020304" pitchFamily="18" charset="0"/>
                <a:cs typeface="Times New Roman" panose="02020603050405020304" pitchFamily="18" charset="0"/>
              </a:rPr>
              <a:t>     staining)</a:t>
            </a:r>
          </a:p>
          <a:p>
            <a:pPr marL="457200" indent="-457200">
              <a:lnSpc>
                <a:spcPct val="90000"/>
              </a:lnSpc>
            </a:pPr>
            <a:r>
              <a:rPr lang="en-US" sz="2300" smtClean="0">
                <a:latin typeface="Times New Roman" panose="02020603050405020304" pitchFamily="18" charset="0"/>
                <a:cs typeface="Times New Roman" panose="02020603050405020304" pitchFamily="18" charset="0"/>
              </a:rPr>
              <a:t>Nichol first isolated in 1912</a:t>
            </a:r>
          </a:p>
          <a:p>
            <a:pPr marL="457200" indent="-457200">
              <a:lnSpc>
                <a:spcPct val="90000"/>
              </a:lnSpc>
            </a:pPr>
            <a:r>
              <a:rPr lang="en-US" sz="2300" smtClean="0">
                <a:latin typeface="Times New Roman" panose="02020603050405020304" pitchFamily="18" charset="0"/>
                <a:cs typeface="Times New Roman" panose="02020603050405020304" pitchFamily="18" charset="0"/>
              </a:rPr>
              <a:t>Closely coiled, slender, spiral spirochaetes</a:t>
            </a:r>
          </a:p>
          <a:p>
            <a:pPr marL="457200" indent="-457200">
              <a:lnSpc>
                <a:spcPct val="90000"/>
              </a:lnSpc>
            </a:pPr>
            <a:r>
              <a:rPr lang="en-US" sz="2300" smtClean="0">
                <a:latin typeface="Times New Roman" panose="02020603050405020304" pitchFamily="18" charset="0"/>
                <a:cs typeface="Times New Roman" panose="02020603050405020304" pitchFamily="18" charset="0"/>
              </a:rPr>
              <a:t>Pointed or rounded ends, 8-20 regular coils</a:t>
            </a:r>
          </a:p>
          <a:p>
            <a:pPr marL="457200" indent="-457200">
              <a:lnSpc>
                <a:spcPct val="90000"/>
              </a:lnSpc>
            </a:pPr>
            <a:r>
              <a:rPr lang="en-US" sz="2300" smtClean="0">
                <a:latin typeface="Times New Roman" panose="02020603050405020304" pitchFamily="18" charset="0"/>
                <a:cs typeface="Times New Roman" panose="02020603050405020304" pitchFamily="18" charset="0"/>
              </a:rPr>
              <a:t>Length –8 -16 micrometer; width0.1 – 0.15 micrometer</a:t>
            </a:r>
          </a:p>
          <a:p>
            <a:pPr marL="457200" indent="-457200">
              <a:lnSpc>
                <a:spcPct val="90000"/>
              </a:lnSpc>
            </a:pPr>
            <a:r>
              <a:rPr lang="en-US" sz="2300" smtClean="0">
                <a:latin typeface="Times New Roman" panose="02020603050405020304" pitchFamily="18" charset="0"/>
                <a:cs typeface="Times New Roman" panose="02020603050405020304" pitchFamily="18" charset="0"/>
              </a:rPr>
              <a:t>Identified by negative staining with Indian Ink</a:t>
            </a:r>
          </a:p>
        </p:txBody>
      </p:sp>
      <p:pic>
        <p:nvPicPr>
          <p:cNvPr id="15363" name="Picture 6" descr="syphilis1"/>
          <p:cNvPicPr>
            <a:picLocks noGrp="1" noChangeAspect="1" noChangeArrowheads="1"/>
          </p:cNvPicPr>
          <p:nvPr>
            <p:ph sz="half" idx="2"/>
          </p:nvPr>
        </p:nvPicPr>
        <p:blipFill>
          <a:blip r:embed="rId2"/>
          <a:srcRect/>
          <a:stretch>
            <a:fillRect/>
          </a:stretch>
        </p:blipFill>
        <p:spPr>
          <a:xfrm>
            <a:off x="5181600" y="381000"/>
            <a:ext cx="2819400" cy="2362200"/>
          </a:xfr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endParaRPr lang="en-US">
              <a:latin typeface="Times New Roman" panose="02020603050405020304" pitchFamily="18" charset="0"/>
              <a:cs typeface="Times New Roman" panose="02020603050405020304" pitchFamily="18" charset="0"/>
            </a:endParaRPr>
          </a:p>
        </p:txBody>
      </p:sp>
      <p:sp>
        <p:nvSpPr>
          <p:cNvPr id="16387" name="Content Placeholder 5"/>
          <p:cNvSpPr>
            <a:spLocks noGrp="1"/>
          </p:cNvSpPr>
          <p:nvPr>
            <p:ph idx="1"/>
          </p:nvPr>
        </p:nvSpPr>
        <p:spPr/>
        <p:txBody>
          <a:bodyPr/>
          <a:lstStyle/>
          <a:p>
            <a:r>
              <a:rPr lang="en-US" smtClean="0">
                <a:latin typeface="Times New Roman" panose="02020603050405020304" pitchFamily="18" charset="0"/>
                <a:cs typeface="Times New Roman" panose="02020603050405020304" pitchFamily="18" charset="0"/>
              </a:rPr>
              <a:t>Morphology &amp; motility – DARK GROUND MICROSCOPY</a:t>
            </a:r>
          </a:p>
          <a:p>
            <a:r>
              <a:rPr lang="en-US" smtClean="0">
                <a:latin typeface="Times New Roman" panose="02020603050405020304" pitchFamily="18" charset="0"/>
                <a:cs typeface="Times New Roman" panose="02020603050405020304" pitchFamily="18" charset="0"/>
              </a:rPr>
              <a:t>Virulent strain (Nichol’ s strain) – not cultured</a:t>
            </a:r>
          </a:p>
          <a:p>
            <a:r>
              <a:rPr lang="en-US" smtClean="0">
                <a:latin typeface="Times New Roman" panose="02020603050405020304" pitchFamily="18" charset="0"/>
                <a:cs typeface="Times New Roman" panose="02020603050405020304" pitchFamily="18" charset="0"/>
              </a:rPr>
              <a:t>Non virulent strain (Reiter’s strain)- Thioglycolate medium</a:t>
            </a:r>
          </a:p>
          <a:p>
            <a:endParaRPr lang="en-US"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239000" cy="1234440"/>
          </a:xfrm>
        </p:spPr>
        <p:txBody>
          <a:bodyPr rtlCol="0">
            <a:normAutofit fontScale="90000"/>
          </a:bodyPr>
          <a:lstStyle/>
          <a:p>
            <a:pPr eaLnBrk="1" fontAlgn="auto" hangingPunct="1">
              <a:spcAft>
                <a:spcPts val="0"/>
              </a:spcAft>
              <a:defRPr/>
            </a:pP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t>
            </a:r>
            <a:br>
              <a:rPr lang="en-US" dirty="0" smtClean="0">
                <a:latin typeface="Times New Roman" panose="02020603050405020304" pitchFamily="18" charset="0"/>
                <a:cs typeface="Times New Roman" panose="02020603050405020304" pitchFamily="18" charset="0"/>
              </a:rPr>
            </a:br>
            <a:r>
              <a:rPr lang="en-US" dirty="0" smtClean="0">
                <a:solidFill>
                  <a:schemeClr val="accent1"/>
                </a:solidFill>
                <a:latin typeface="Times New Roman" panose="02020603050405020304" pitchFamily="18" charset="0"/>
                <a:cs typeface="Times New Roman" panose="02020603050405020304" pitchFamily="18" charset="0"/>
              </a:rPr>
              <a:t>RISK FACTORS AND HIGH RISK  GROUP </a:t>
            </a:r>
          </a:p>
        </p:txBody>
      </p:sp>
      <p:sp>
        <p:nvSpPr>
          <p:cNvPr id="17411" name="Content Placeholder 2"/>
          <p:cNvSpPr>
            <a:spLocks noGrp="1"/>
          </p:cNvSpPr>
          <p:nvPr>
            <p:ph idx="1"/>
          </p:nvPr>
        </p:nvSpPr>
        <p:spPr/>
        <p:txBody>
          <a:bodyPr/>
          <a:lstStyle/>
          <a:p>
            <a:pPr algn="just" eaLnBrk="1" hangingPunct="1"/>
            <a:r>
              <a:rPr lang="en-US" dirty="0" smtClean="0">
                <a:latin typeface="Times New Roman" panose="02020603050405020304" pitchFamily="18" charset="0"/>
                <a:cs typeface="Times New Roman" panose="02020603050405020304" pitchFamily="18" charset="0"/>
              </a:rPr>
              <a:t>Sexual promiscuity and prostitution – twin around which revolve others risk factors </a:t>
            </a:r>
          </a:p>
          <a:p>
            <a:pPr algn="just" eaLnBrk="1" hangingPunct="1"/>
            <a:endParaRPr lang="en-US" dirty="0" smtClean="0">
              <a:latin typeface="Times New Roman" panose="02020603050405020304" pitchFamily="18" charset="0"/>
              <a:cs typeface="Times New Roman" panose="02020603050405020304" pitchFamily="18" charset="0"/>
            </a:endParaRPr>
          </a:p>
          <a:p>
            <a:pPr algn="just" eaLnBrk="1" hangingPunct="1"/>
            <a:r>
              <a:rPr lang="en-US" dirty="0" smtClean="0">
                <a:latin typeface="Times New Roman" panose="02020603050405020304" pitchFamily="18" charset="0"/>
                <a:cs typeface="Times New Roman" panose="02020603050405020304" pitchFamily="18" charset="0"/>
              </a:rPr>
              <a:t>Population explosion, migration of people from rural to urban areas seeking work, over crowding and low standards of  living, low moral standards, ignorance and lack of sex education account for spread of disease. </a:t>
            </a:r>
          </a:p>
          <a:p>
            <a:pPr algn="just" eaLnBrk="1" hangingPunct="1"/>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rtlCol="0">
            <a:normAutofit fontScale="90000"/>
          </a:bodyPr>
          <a:lstStyle/>
          <a:p>
            <a:pPr eaLnBrk="1" fontAlgn="auto" hangingPunct="1">
              <a:spcAft>
                <a:spcPts val="0"/>
              </a:spcAft>
              <a:defRPr/>
            </a:pPr>
            <a:r>
              <a:rPr lang="en-US" dirty="0" smtClean="0">
                <a:solidFill>
                  <a:schemeClr val="accent1"/>
                </a:solidFill>
                <a:latin typeface="Times New Roman" panose="02020603050405020304" pitchFamily="18" charset="0"/>
                <a:cs typeface="Times New Roman" panose="02020603050405020304" pitchFamily="18" charset="0"/>
              </a:rPr>
              <a:t>TRANSMISSION OF SYPHILIS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p:txBody>
      </p:sp>
      <p:sp>
        <p:nvSpPr>
          <p:cNvPr id="19459" name="Content Placeholder 2"/>
          <p:cNvSpPr>
            <a:spLocks noGrp="1"/>
          </p:cNvSpPr>
          <p:nvPr>
            <p:ph idx="1"/>
          </p:nvPr>
        </p:nvSpPr>
        <p:spPr>
          <a:xfrm>
            <a:off x="457200" y="1295400"/>
            <a:ext cx="7239000" cy="5160963"/>
          </a:xfrm>
        </p:spPr>
        <p:txBody>
          <a:bodyPr/>
          <a:lstStyle/>
          <a:p>
            <a:pPr eaLnBrk="1" hangingPunct="1"/>
            <a:r>
              <a:rPr lang="en-US" dirty="0" smtClean="0">
                <a:latin typeface="Times New Roman" panose="02020603050405020304" pitchFamily="18" charset="0"/>
                <a:cs typeface="Times New Roman" panose="02020603050405020304" pitchFamily="18" charset="0"/>
              </a:rPr>
              <a:t>Direct sexual contact with an infected person </a:t>
            </a:r>
          </a:p>
          <a:p>
            <a:pPr eaLnBrk="1" hangingPunct="1"/>
            <a:endParaRPr lang="en-US" dirty="0" smtClean="0">
              <a:latin typeface="Times New Roman" panose="02020603050405020304" pitchFamily="18" charset="0"/>
              <a:cs typeface="Times New Roman" panose="02020603050405020304" pitchFamily="18" charset="0"/>
            </a:endParaRPr>
          </a:p>
          <a:p>
            <a:pPr eaLnBrk="1" hangingPunct="1"/>
            <a:r>
              <a:rPr lang="en-US" dirty="0" smtClean="0">
                <a:latin typeface="Times New Roman" panose="02020603050405020304" pitchFamily="18" charset="0"/>
                <a:cs typeface="Times New Roman" panose="02020603050405020304" pitchFamily="18" charset="0"/>
              </a:rPr>
              <a:t>Vertical transmission from infected mother to fetus</a:t>
            </a:r>
          </a:p>
          <a:p>
            <a:pPr eaLnBrk="1" hangingPunct="1"/>
            <a:endParaRPr lang="en-US" dirty="0" smtClean="0">
              <a:latin typeface="Times New Roman" panose="02020603050405020304" pitchFamily="18" charset="0"/>
              <a:cs typeface="Times New Roman" panose="02020603050405020304" pitchFamily="18" charset="0"/>
            </a:endParaRPr>
          </a:p>
          <a:p>
            <a:pPr eaLnBrk="1" hangingPunct="1"/>
            <a:r>
              <a:rPr lang="en-US" dirty="0" smtClean="0">
                <a:latin typeface="Times New Roman" panose="02020603050405020304" pitchFamily="18" charset="0"/>
                <a:cs typeface="Times New Roman" panose="02020603050405020304" pitchFamily="18" charset="0"/>
              </a:rPr>
              <a:t>Transfusion of infected blood – prenatal syphilis </a:t>
            </a:r>
          </a:p>
          <a:p>
            <a:pPr eaLnBrk="1" hangingPunct="1"/>
            <a:endParaRPr lang="en-US" dirty="0" smtClean="0">
              <a:latin typeface="Times New Roman" panose="02020603050405020304" pitchFamily="18" charset="0"/>
              <a:cs typeface="Times New Roman" panose="02020603050405020304" pitchFamily="18" charset="0"/>
            </a:endParaRPr>
          </a:p>
          <a:p>
            <a:pPr eaLnBrk="1" hangingPunct="1"/>
            <a:r>
              <a:rPr lang="en-US" dirty="0" smtClean="0">
                <a:latin typeface="Times New Roman" panose="02020603050405020304" pitchFamily="18" charset="0"/>
                <a:cs typeface="Times New Roman" panose="02020603050405020304" pitchFamily="18" charset="0"/>
              </a:rPr>
              <a:t>Contact with exudates from chancre (highly contagious)</a:t>
            </a:r>
          </a:p>
          <a:p>
            <a:pPr eaLnBrk="1" hangingPunct="1"/>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239000" cy="685800"/>
          </a:xfrm>
        </p:spPr>
        <p:txBody>
          <a:bodyPr rtlCol="0">
            <a:normAutofit fontScale="90000"/>
          </a:bodyPr>
          <a:lstStyle/>
          <a:p>
            <a:pPr eaLnBrk="1" fontAlgn="auto" hangingPunct="1">
              <a:spcAft>
                <a:spcPts val="0"/>
              </a:spcAft>
              <a:defRPr/>
            </a:pPr>
            <a:r>
              <a:rPr lang="en-US" dirty="0" smtClean="0">
                <a:solidFill>
                  <a:schemeClr val="accent1"/>
                </a:solidFill>
                <a:latin typeface="Times New Roman" panose="02020603050405020304" pitchFamily="18" charset="0"/>
                <a:cs typeface="Times New Roman" panose="02020603050405020304" pitchFamily="18" charset="0"/>
              </a:rPr>
              <a:t>STAGES OF SYPHILIS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p:txBody>
      </p:sp>
      <p:sp>
        <p:nvSpPr>
          <p:cNvPr id="16387" name="Content Placeholder 2"/>
          <p:cNvSpPr>
            <a:spLocks noGrp="1"/>
          </p:cNvSpPr>
          <p:nvPr>
            <p:ph idx="1"/>
          </p:nvPr>
        </p:nvSpPr>
        <p:spPr>
          <a:xfrm>
            <a:off x="457200" y="914400"/>
            <a:ext cx="8229600" cy="5486400"/>
          </a:xfrm>
        </p:spPr>
        <p:txBody>
          <a:bodyPr>
            <a:normAutofit fontScale="92500" lnSpcReduction="10000"/>
          </a:bodyPr>
          <a:lstStyle/>
          <a:p>
            <a:pPr marL="274320" indent="-274320" eaLnBrk="1" fontAlgn="auto" hangingPunct="1">
              <a:spcAft>
                <a:spcPts val="0"/>
              </a:spcAft>
              <a:buFont typeface="Arial" charset="0"/>
              <a:buNone/>
              <a:defRPr/>
            </a:pPr>
            <a:r>
              <a:rPr lang="en-US" sz="2000"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Contact (1/3 become infected)</a:t>
            </a:r>
          </a:p>
          <a:p>
            <a:pPr marL="274320" indent="-274320" eaLnBrk="1" fontAlgn="auto" hangingPunct="1">
              <a:spcAft>
                <a:spcPts val="0"/>
              </a:spcAft>
              <a:buFont typeface="Arial" charset="0"/>
              <a:buNone/>
              <a:defRPr/>
            </a:pPr>
            <a:r>
              <a:rPr lang="en-US" sz="2200" dirty="0" smtClean="0">
                <a:latin typeface="Times New Roman" panose="02020603050405020304" pitchFamily="18" charset="0"/>
                <a:cs typeface="Times New Roman" panose="02020603050405020304" pitchFamily="18" charset="0"/>
              </a:rPr>
              <a:t>                                                  ↓ 10-90 days</a:t>
            </a:r>
          </a:p>
          <a:p>
            <a:pPr marL="274320" indent="-274320" eaLnBrk="1" fontAlgn="auto" hangingPunct="1">
              <a:spcAft>
                <a:spcPts val="0"/>
              </a:spcAft>
              <a:buFont typeface="Arial" charset="0"/>
              <a:buNone/>
              <a:defRPr/>
            </a:pPr>
            <a:r>
              <a:rPr lang="en-US" sz="2200" dirty="0" smtClean="0">
                <a:latin typeface="Times New Roman" panose="02020603050405020304" pitchFamily="18" charset="0"/>
                <a:cs typeface="Times New Roman" panose="02020603050405020304" pitchFamily="18" charset="0"/>
              </a:rPr>
              <a:t>                                       Primary (chancre)</a:t>
            </a:r>
          </a:p>
          <a:p>
            <a:pPr marL="274320" indent="-274320" eaLnBrk="1" fontAlgn="auto" hangingPunct="1">
              <a:spcAft>
                <a:spcPts val="0"/>
              </a:spcAft>
              <a:buFont typeface="Arial" charset="0"/>
              <a:buNone/>
              <a:defRPr/>
            </a:pPr>
            <a:r>
              <a:rPr lang="en-US" sz="2200" dirty="0" smtClean="0">
                <a:latin typeface="Times New Roman" panose="02020603050405020304" pitchFamily="18" charset="0"/>
                <a:cs typeface="Times New Roman" panose="02020603050405020304" pitchFamily="18" charset="0"/>
              </a:rPr>
              <a:t>                                                  ↓ 3-12 wks </a:t>
            </a:r>
          </a:p>
          <a:p>
            <a:pPr marL="274320" indent="-274320" eaLnBrk="1" fontAlgn="auto" hangingPunct="1">
              <a:spcAft>
                <a:spcPts val="0"/>
              </a:spcAft>
              <a:buFont typeface="Arial" charset="0"/>
              <a:buNone/>
              <a:defRPr/>
            </a:pPr>
            <a:r>
              <a:rPr lang="en-US" sz="2200" dirty="0" smtClean="0">
                <a:latin typeface="Times New Roman" panose="02020603050405020304" pitchFamily="18" charset="0"/>
                <a:cs typeface="Times New Roman" panose="02020603050405020304" pitchFamily="18" charset="0"/>
              </a:rPr>
              <a:t>                                        Secondary syphilis </a:t>
            </a:r>
          </a:p>
          <a:p>
            <a:pPr marL="274320" indent="-274320" eaLnBrk="1" fontAlgn="auto" hangingPunct="1">
              <a:spcAft>
                <a:spcPts val="0"/>
              </a:spcAft>
              <a:buFont typeface="Arial" charset="0"/>
              <a:buNone/>
              <a:defRPr/>
            </a:pPr>
            <a:r>
              <a:rPr lang="en-US" sz="2200" dirty="0" smtClean="0">
                <a:latin typeface="Times New Roman" panose="02020603050405020304" pitchFamily="18" charset="0"/>
                <a:cs typeface="Times New Roman" panose="02020603050405020304" pitchFamily="18" charset="0"/>
              </a:rPr>
              <a:t>                                                  ↓ 4-12 wks </a:t>
            </a:r>
          </a:p>
          <a:p>
            <a:pPr marL="274320" indent="-274320" eaLnBrk="1" fontAlgn="auto" hangingPunct="1">
              <a:spcAft>
                <a:spcPts val="0"/>
              </a:spcAft>
              <a:buFont typeface="Arial" charset="0"/>
              <a:buNone/>
              <a:defRPr/>
            </a:pPr>
            <a:r>
              <a:rPr lang="en-US" sz="2200" dirty="0" smtClean="0">
                <a:latin typeface="Times New Roman" panose="02020603050405020304" pitchFamily="18" charset="0"/>
                <a:cs typeface="Times New Roman" panose="02020603050405020304" pitchFamily="18" charset="0"/>
              </a:rPr>
              <a:t>                                Early latent → Relapsing (25%)</a:t>
            </a:r>
          </a:p>
          <a:p>
            <a:pPr marL="274320" indent="-274320" eaLnBrk="1" fontAlgn="auto" hangingPunct="1">
              <a:spcAft>
                <a:spcPts val="0"/>
              </a:spcAft>
              <a:buFont typeface="Arial" charset="0"/>
              <a:buNone/>
              <a:defRPr/>
            </a:pPr>
            <a:r>
              <a:rPr lang="en-US" sz="2200" dirty="0" smtClean="0">
                <a:latin typeface="Times New Roman" panose="02020603050405020304" pitchFamily="18" charset="0"/>
                <a:cs typeface="Times New Roman" panose="02020603050405020304" pitchFamily="18" charset="0"/>
              </a:rPr>
              <a:t>                                                     (1 yr from contact)</a:t>
            </a:r>
          </a:p>
          <a:p>
            <a:pPr marL="274320" indent="-274320" eaLnBrk="1" fontAlgn="auto" hangingPunct="1">
              <a:spcAft>
                <a:spcPts val="0"/>
              </a:spcAft>
              <a:buFont typeface="Arial" charset="0"/>
              <a:buNone/>
              <a:defRPr/>
            </a:pPr>
            <a:r>
              <a:rPr lang="en-US" sz="2200" dirty="0" smtClean="0">
                <a:latin typeface="Times New Roman" panose="02020603050405020304" pitchFamily="18" charset="0"/>
                <a:cs typeface="Times New Roman" panose="02020603050405020304" pitchFamily="18" charset="0"/>
              </a:rPr>
              <a:t>                                                   ↓</a:t>
            </a:r>
          </a:p>
          <a:p>
            <a:pPr marL="274320" indent="-274320" eaLnBrk="1" fontAlgn="auto" hangingPunct="1">
              <a:spcAft>
                <a:spcPts val="0"/>
              </a:spcAft>
              <a:buFont typeface="Arial" charset="0"/>
              <a:buNone/>
              <a:defRPr/>
            </a:pPr>
            <a:r>
              <a:rPr lang="en-US" sz="2200" dirty="0" smtClean="0">
                <a:latin typeface="Times New Roman" panose="02020603050405020304" pitchFamily="18" charset="0"/>
                <a:cs typeface="Times New Roman" panose="02020603050405020304" pitchFamily="18" charset="0"/>
              </a:rPr>
              <a:t>                                  Late latent (more than 1 yr)</a:t>
            </a:r>
          </a:p>
          <a:p>
            <a:pPr marL="274320" indent="-274320" eaLnBrk="1" fontAlgn="auto" hangingPunct="1">
              <a:spcAft>
                <a:spcPts val="0"/>
              </a:spcAft>
              <a:buFont typeface="Arial" charset="0"/>
              <a:buNone/>
              <a:defRPr/>
            </a:pPr>
            <a:r>
              <a:rPr lang="en-US" sz="2200" dirty="0" smtClean="0">
                <a:latin typeface="Times New Roman" panose="02020603050405020304" pitchFamily="18" charset="0"/>
                <a:cs typeface="Times New Roman" panose="02020603050405020304" pitchFamily="18" charset="0"/>
              </a:rPr>
              <a:t>          </a:t>
            </a:r>
          </a:p>
          <a:p>
            <a:pPr marL="274320" indent="-274320" eaLnBrk="1" fontAlgn="auto" hangingPunct="1">
              <a:spcAft>
                <a:spcPts val="0"/>
              </a:spcAft>
              <a:buFont typeface="Arial" charset="0"/>
              <a:buNone/>
              <a:defRPr/>
            </a:pPr>
            <a:r>
              <a:rPr lang="en-US" sz="2200" dirty="0" smtClean="0">
                <a:latin typeface="Times New Roman" panose="02020603050405020304" pitchFamily="18" charset="0"/>
                <a:cs typeface="Times New Roman" panose="02020603050405020304" pitchFamily="18" charset="0"/>
              </a:rPr>
              <a:t>                    Remission (2/3)	      Tertiary (1/3)</a:t>
            </a:r>
          </a:p>
          <a:p>
            <a:pPr marL="274320" indent="-274320" eaLnBrk="1" fontAlgn="auto" hangingPunct="1">
              <a:spcAft>
                <a:spcPts val="0"/>
              </a:spcAft>
              <a:buFont typeface="Arial" charset="0"/>
              <a:buNone/>
              <a:defRPr/>
            </a:pPr>
            <a:r>
              <a:rPr lang="en-US" sz="2200" dirty="0" smtClean="0">
                <a:latin typeface="Times New Roman" panose="02020603050405020304" pitchFamily="18" charset="0"/>
                <a:cs typeface="Times New Roman" panose="02020603050405020304" pitchFamily="18" charset="0"/>
              </a:rPr>
              <a:t>					        - Late benign (16%)</a:t>
            </a:r>
          </a:p>
          <a:p>
            <a:pPr marL="274320" indent="-274320" eaLnBrk="1" fontAlgn="auto" hangingPunct="1">
              <a:spcAft>
                <a:spcPts val="0"/>
              </a:spcAft>
              <a:buFont typeface="Arial" charset="0"/>
              <a:buNone/>
              <a:defRPr/>
            </a:pPr>
            <a:r>
              <a:rPr lang="en-US" sz="2200" dirty="0" smtClean="0">
                <a:latin typeface="Times New Roman" panose="02020603050405020304" pitchFamily="18" charset="0"/>
                <a:cs typeface="Times New Roman" panose="02020603050405020304" pitchFamily="18" charset="0"/>
              </a:rPr>
              <a:t>					        - Cardiovascular (9.6%)</a:t>
            </a:r>
          </a:p>
          <a:p>
            <a:pPr marL="274320" indent="-274320" eaLnBrk="1" fontAlgn="auto" hangingPunct="1">
              <a:spcAft>
                <a:spcPts val="0"/>
              </a:spcAft>
              <a:buFont typeface="Arial" charset="0"/>
              <a:buNone/>
              <a:defRPr/>
            </a:pPr>
            <a:r>
              <a:rPr lang="en-US" sz="2200" dirty="0" smtClean="0">
                <a:latin typeface="Times New Roman" panose="02020603050405020304" pitchFamily="18" charset="0"/>
                <a:cs typeface="Times New Roman" panose="02020603050405020304" pitchFamily="18" charset="0"/>
              </a:rPr>
              <a:t>					        - </a:t>
            </a:r>
            <a:r>
              <a:rPr lang="en-US" sz="2200" dirty="0" err="1" smtClean="0">
                <a:latin typeface="Times New Roman" panose="02020603050405020304" pitchFamily="18" charset="0"/>
                <a:cs typeface="Times New Roman" panose="02020603050405020304" pitchFamily="18" charset="0"/>
              </a:rPr>
              <a:t>Neurosyphilis</a:t>
            </a:r>
            <a:r>
              <a:rPr lang="en-US" sz="2200" dirty="0" smtClean="0">
                <a:latin typeface="Times New Roman" panose="02020603050405020304" pitchFamily="18" charset="0"/>
                <a:cs typeface="Times New Roman" panose="02020603050405020304" pitchFamily="18" charset="0"/>
              </a:rPr>
              <a:t> (6.5%)</a:t>
            </a:r>
          </a:p>
          <a:p>
            <a:pPr marL="274320" indent="-274320" eaLnBrk="1" fontAlgn="auto" hangingPunct="1">
              <a:spcAft>
                <a:spcPts val="0"/>
              </a:spcAft>
              <a:buFont typeface="Wingdings 2"/>
              <a:buChar char=""/>
              <a:defRPr/>
            </a:pPr>
            <a:endParaRPr lang="en-US" sz="2200" dirty="0" smtClean="0">
              <a:latin typeface="Times New Roman" panose="02020603050405020304" pitchFamily="18" charset="0"/>
              <a:cs typeface="Times New Roman" panose="02020603050405020304" pitchFamily="18" charset="0"/>
            </a:endParaRPr>
          </a:p>
        </p:txBody>
      </p:sp>
      <p:cxnSp>
        <p:nvCxnSpPr>
          <p:cNvPr id="21" name="Straight Arrow Connector 20"/>
          <p:cNvCxnSpPr/>
          <p:nvPr/>
        </p:nvCxnSpPr>
        <p:spPr>
          <a:xfrm rot="16200000" flipH="1">
            <a:off x="4495800" y="4495800"/>
            <a:ext cx="3048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0800000" flipV="1">
            <a:off x="3962400" y="4495800"/>
            <a:ext cx="3810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rtlCol="0">
            <a:normAutofit fontScale="90000"/>
          </a:bodyPr>
          <a:lstStyle/>
          <a:p>
            <a:pPr eaLnBrk="1" fontAlgn="auto" hangingPunct="1">
              <a:spcAft>
                <a:spcPts val="0"/>
              </a:spcAft>
              <a:defRPr/>
            </a:pPr>
            <a:r>
              <a:rPr lang="en-US" dirty="0" smtClean="0">
                <a:solidFill>
                  <a:schemeClr val="accent1"/>
                </a:solidFill>
                <a:latin typeface="Times New Roman" panose="02020603050405020304" pitchFamily="18" charset="0"/>
                <a:cs typeface="Times New Roman" panose="02020603050405020304" pitchFamily="18" charset="0"/>
              </a:rPr>
              <a:t>CLASSIFICATION </a:t>
            </a:r>
            <a:br>
              <a:rPr lang="en-US" dirty="0" smtClean="0">
                <a:solidFill>
                  <a:schemeClr val="accent1"/>
                </a:solidFill>
                <a:latin typeface="Times New Roman" panose="02020603050405020304" pitchFamily="18" charset="0"/>
                <a:cs typeface="Times New Roman" panose="02020603050405020304" pitchFamily="18" charset="0"/>
              </a:rPr>
            </a:br>
            <a:endParaRPr lang="en-US" dirty="0" smtClean="0">
              <a:solidFill>
                <a:schemeClr val="accent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990600"/>
            <a:ext cx="7239000" cy="5465763"/>
          </a:xfrm>
        </p:spPr>
        <p:txBody>
          <a:bodyPr rtlCol="0">
            <a:normAutofit lnSpcReduction="10000"/>
          </a:bodyPr>
          <a:lstStyle/>
          <a:p>
            <a:pPr marL="274320" indent="-274320" eaLnBrk="1" fontAlgn="auto" hangingPunct="1">
              <a:spcAft>
                <a:spcPts val="0"/>
              </a:spcAft>
              <a:buFont typeface="Arial" pitchFamily="34" charset="0"/>
              <a:buNone/>
              <a:defRPr/>
            </a:pPr>
            <a:r>
              <a:rPr lang="en-US" b="1" i="1" dirty="0" smtClean="0">
                <a:latin typeface="Times New Roman" panose="02020603050405020304" pitchFamily="18" charset="0"/>
                <a:cs typeface="Times New Roman" panose="02020603050405020304" pitchFamily="18" charset="0"/>
              </a:rPr>
              <a:t>Acquired syphilis:</a:t>
            </a:r>
          </a:p>
          <a:p>
            <a:pPr marL="274320" indent="-274320" eaLnBrk="1" fontAlgn="auto" hangingPunct="1">
              <a:spcAft>
                <a:spcPts val="0"/>
              </a:spcAft>
              <a:buFont typeface="Wingdings 2"/>
              <a:buChar char=""/>
              <a:defRPr/>
            </a:pPr>
            <a:r>
              <a:rPr lang="en-US" b="1" dirty="0" smtClean="0">
                <a:latin typeface="Times New Roman" panose="02020603050405020304" pitchFamily="18" charset="0"/>
                <a:cs typeface="Times New Roman" panose="02020603050405020304" pitchFamily="18" charset="0"/>
              </a:rPr>
              <a:t>Early syphilis (Infectious phase) &lt;2yr</a:t>
            </a:r>
          </a:p>
          <a:p>
            <a:pPr marL="274320" indent="-274320" eaLnBrk="1" fontAlgn="auto" hangingPunct="1">
              <a:spcAft>
                <a:spcPts val="0"/>
              </a:spcAft>
              <a:buFont typeface="Wingdings" pitchFamily="2" charset="2"/>
              <a:buChar char="Ø"/>
              <a:defRPr/>
            </a:pPr>
            <a:r>
              <a:rPr lang="en-US" dirty="0" smtClean="0">
                <a:latin typeface="Times New Roman" panose="02020603050405020304" pitchFamily="18" charset="0"/>
                <a:cs typeface="Times New Roman" panose="02020603050405020304" pitchFamily="18" charset="0"/>
              </a:rPr>
              <a:t>Primary syphilis </a:t>
            </a:r>
          </a:p>
          <a:p>
            <a:pPr marL="274320" indent="-274320" eaLnBrk="1" fontAlgn="auto" hangingPunct="1">
              <a:spcAft>
                <a:spcPts val="0"/>
              </a:spcAft>
              <a:buFont typeface="Wingdings" pitchFamily="2" charset="2"/>
              <a:buChar char="Ø"/>
              <a:defRPr/>
            </a:pPr>
            <a:r>
              <a:rPr lang="en-US" dirty="0" smtClean="0">
                <a:latin typeface="Times New Roman" panose="02020603050405020304" pitchFamily="18" charset="0"/>
                <a:cs typeface="Times New Roman" panose="02020603050405020304" pitchFamily="18" charset="0"/>
              </a:rPr>
              <a:t>Secondary syphilis </a:t>
            </a:r>
          </a:p>
          <a:p>
            <a:pPr marL="274320" indent="-274320" eaLnBrk="1" fontAlgn="auto" hangingPunct="1">
              <a:spcAft>
                <a:spcPts val="0"/>
              </a:spcAft>
              <a:buFont typeface="Wingdings" pitchFamily="2" charset="2"/>
              <a:buChar char="Ø"/>
              <a:defRPr/>
            </a:pPr>
            <a:r>
              <a:rPr lang="en-US" dirty="0" smtClean="0">
                <a:latin typeface="Times New Roman" panose="02020603050405020304" pitchFamily="18" charset="0"/>
                <a:cs typeface="Times New Roman" panose="02020603050405020304" pitchFamily="18" charset="0"/>
              </a:rPr>
              <a:t>Early latent syphilis </a:t>
            </a:r>
          </a:p>
          <a:p>
            <a:pPr marL="274320" indent="-274320" eaLnBrk="1" fontAlgn="auto" hangingPunct="1">
              <a:spcAft>
                <a:spcPts val="0"/>
              </a:spcAft>
              <a:buFont typeface="Wingdings 2"/>
              <a:buChar char=""/>
              <a:defRPr/>
            </a:pPr>
            <a:endParaRPr lang="en-US" b="1" dirty="0" smtClean="0">
              <a:latin typeface="Times New Roman" panose="02020603050405020304" pitchFamily="18" charset="0"/>
              <a:cs typeface="Times New Roman" panose="02020603050405020304" pitchFamily="18" charset="0"/>
            </a:endParaRPr>
          </a:p>
          <a:p>
            <a:pPr>
              <a:defRPr/>
            </a:pPr>
            <a:r>
              <a:rPr lang="en-US" b="1" dirty="0" smtClean="0">
                <a:latin typeface="Times New Roman" panose="02020603050405020304" pitchFamily="18" charset="0"/>
                <a:cs typeface="Times New Roman" panose="02020603050405020304" pitchFamily="18" charset="0"/>
              </a:rPr>
              <a:t>Late Syphilis (non infectious phase</a:t>
            </a:r>
            <a:r>
              <a:rPr lang="en-US"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&gt;2yr</a:t>
            </a:r>
          </a:p>
          <a:p>
            <a:pPr marL="274320" indent="-274320" eaLnBrk="1" fontAlgn="auto" hangingPunct="1">
              <a:spcAft>
                <a:spcPts val="0"/>
              </a:spcAft>
              <a:buFont typeface="Wingdings" pitchFamily="2" charset="2"/>
              <a:buChar char="Ø"/>
              <a:defRPr/>
            </a:pPr>
            <a:r>
              <a:rPr lang="en-US" dirty="0" smtClean="0">
                <a:latin typeface="Times New Roman" panose="02020603050405020304" pitchFamily="18" charset="0"/>
                <a:cs typeface="Times New Roman" panose="02020603050405020304" pitchFamily="18" charset="0"/>
              </a:rPr>
              <a:t>Late latent syphilis </a:t>
            </a:r>
          </a:p>
          <a:p>
            <a:pPr marL="274320" indent="-274320" eaLnBrk="1" fontAlgn="auto" hangingPunct="1">
              <a:spcAft>
                <a:spcPts val="0"/>
              </a:spcAft>
              <a:buFont typeface="Wingdings" pitchFamily="2" charset="2"/>
              <a:buChar char="Ø"/>
              <a:defRPr/>
            </a:pPr>
            <a:r>
              <a:rPr lang="en-US" dirty="0" smtClean="0">
                <a:latin typeface="Times New Roman" panose="02020603050405020304" pitchFamily="18" charset="0"/>
                <a:cs typeface="Times New Roman" panose="02020603050405020304" pitchFamily="18" charset="0"/>
              </a:rPr>
              <a:t>Tertiary syphilis </a:t>
            </a:r>
          </a:p>
          <a:p>
            <a:pPr marL="521208" lvl="1" eaLnBrk="1" fontAlgn="auto" hangingPunct="1">
              <a:spcAft>
                <a:spcPts val="0"/>
              </a:spcAft>
              <a:buClr>
                <a:schemeClr val="accent4"/>
              </a:buClr>
              <a:buFont typeface="Arial" pitchFamily="34" charset="0"/>
              <a:buChar char="–"/>
              <a:defRPr/>
            </a:pPr>
            <a:r>
              <a:rPr lang="en-US" dirty="0" smtClean="0">
                <a:solidFill>
                  <a:schemeClr val="tx1"/>
                </a:solidFill>
                <a:latin typeface="Times New Roman" panose="02020603050405020304" pitchFamily="18" charset="0"/>
                <a:cs typeface="Times New Roman" panose="02020603050405020304" pitchFamily="18" charset="0"/>
              </a:rPr>
              <a:t>Benign tertiary </a:t>
            </a:r>
          </a:p>
          <a:p>
            <a:pPr marL="521208" lvl="1" eaLnBrk="1" fontAlgn="auto" hangingPunct="1">
              <a:spcAft>
                <a:spcPts val="0"/>
              </a:spcAft>
              <a:buClr>
                <a:schemeClr val="accent4"/>
              </a:buClr>
              <a:buFont typeface="Arial" pitchFamily="34" charset="0"/>
              <a:buChar char="–"/>
              <a:defRPr/>
            </a:pPr>
            <a:r>
              <a:rPr lang="en-US" dirty="0" smtClean="0">
                <a:solidFill>
                  <a:schemeClr val="tx1"/>
                </a:solidFill>
                <a:latin typeface="Times New Roman" panose="02020603050405020304" pitchFamily="18" charset="0"/>
                <a:cs typeface="Times New Roman" panose="02020603050405020304" pitchFamily="18" charset="0"/>
              </a:rPr>
              <a:t>Cardiovascular syphilis </a:t>
            </a:r>
          </a:p>
          <a:p>
            <a:pPr marL="521208" lvl="1" eaLnBrk="1" fontAlgn="auto" hangingPunct="1">
              <a:spcAft>
                <a:spcPts val="0"/>
              </a:spcAft>
              <a:buClr>
                <a:schemeClr val="accent4"/>
              </a:buClr>
              <a:buFont typeface="Arial" pitchFamily="34" charset="0"/>
              <a:buChar char="–"/>
              <a:defRPr/>
            </a:pPr>
            <a:r>
              <a:rPr lang="en-US" dirty="0" err="1" smtClean="0">
                <a:solidFill>
                  <a:schemeClr val="tx1"/>
                </a:solidFill>
                <a:latin typeface="Times New Roman" panose="02020603050405020304" pitchFamily="18" charset="0"/>
                <a:cs typeface="Times New Roman" panose="02020603050405020304" pitchFamily="18" charset="0"/>
              </a:rPr>
              <a:t>Neurosyphilis</a:t>
            </a:r>
            <a:r>
              <a:rPr lang="en-US" dirty="0" smtClean="0">
                <a:solidFill>
                  <a:schemeClr val="tx1"/>
                </a:solidFill>
                <a:latin typeface="Times New Roman" panose="02020603050405020304" pitchFamily="18" charset="0"/>
                <a:cs typeface="Times New Roman" panose="02020603050405020304" pitchFamily="18" charset="0"/>
              </a:rPr>
              <a:t> </a:t>
            </a:r>
          </a:p>
          <a:p>
            <a:pPr marL="274320" indent="-274320" eaLnBrk="1" fontAlgn="auto" hangingPunct="1">
              <a:spcAft>
                <a:spcPts val="0"/>
              </a:spcAft>
              <a:buFont typeface="Arial" pitchFamily="34" charset="0"/>
              <a:buChar char="•"/>
              <a:defRPr/>
            </a:pPr>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Prenatal syphilis</a:t>
            </a:r>
            <a:endParaRPr lang="en-IN" dirty="0"/>
          </a:p>
        </p:txBody>
      </p:sp>
      <p:sp>
        <p:nvSpPr>
          <p:cNvPr id="3" name="Content Placeholder 2"/>
          <p:cNvSpPr>
            <a:spLocks noGrp="1"/>
          </p:cNvSpPr>
          <p:nvPr>
            <p:ph idx="1"/>
          </p:nvPr>
        </p:nvSpPr>
        <p:spPr/>
        <p:txBody>
          <a:bodyPr/>
          <a:lstStyle/>
          <a:p>
            <a:pPr>
              <a:lnSpc>
                <a:spcPct val="150000"/>
              </a:lnSpc>
            </a:pPr>
            <a:r>
              <a:rPr lang="en-IN" dirty="0" smtClean="0">
                <a:latin typeface="Times New Roman" panose="02020603050405020304" pitchFamily="18" charset="0"/>
                <a:cs typeface="Times New Roman" panose="02020603050405020304" pitchFamily="18" charset="0"/>
              </a:rPr>
              <a:t>Early phase &lt;2yr</a:t>
            </a:r>
          </a:p>
          <a:p>
            <a:pPr marL="0" indent="0">
              <a:lnSpc>
                <a:spcPct val="150000"/>
              </a:lnSpc>
              <a:buNone/>
            </a:pPr>
            <a:r>
              <a:rPr lang="en-IN" dirty="0" smtClean="0">
                <a:latin typeface="Times New Roman" panose="02020603050405020304" pitchFamily="18" charset="0"/>
                <a:cs typeface="Times New Roman" panose="02020603050405020304" pitchFamily="18" charset="0"/>
              </a:rPr>
              <a:t>Analogous to secondary syphilis</a:t>
            </a:r>
          </a:p>
          <a:p>
            <a:pPr>
              <a:lnSpc>
                <a:spcPct val="150000"/>
              </a:lnSpc>
            </a:pPr>
            <a:r>
              <a:rPr lang="en-IN" dirty="0" smtClean="0">
                <a:latin typeface="Times New Roman" panose="02020603050405020304" pitchFamily="18" charset="0"/>
                <a:cs typeface="Times New Roman" panose="02020603050405020304" pitchFamily="18" charset="0"/>
              </a:rPr>
              <a:t>Late phase &gt;2 </a:t>
            </a:r>
            <a:r>
              <a:rPr lang="en-IN" dirty="0" err="1" smtClean="0">
                <a:latin typeface="Times New Roman" panose="02020603050405020304" pitchFamily="18" charset="0"/>
                <a:cs typeface="Times New Roman" panose="02020603050405020304" pitchFamily="18" charset="0"/>
              </a:rPr>
              <a:t>yr</a:t>
            </a:r>
            <a:endParaRPr lang="en-IN" dirty="0" smtClean="0">
              <a:latin typeface="Times New Roman" panose="02020603050405020304" pitchFamily="18" charset="0"/>
              <a:cs typeface="Times New Roman" panose="02020603050405020304" pitchFamily="18" charset="0"/>
            </a:endParaRPr>
          </a:p>
          <a:p>
            <a:pPr marL="0" indent="0">
              <a:lnSpc>
                <a:spcPct val="150000"/>
              </a:lnSpc>
              <a:buNone/>
            </a:pPr>
            <a:r>
              <a:rPr lang="en-IN" dirty="0" smtClean="0">
                <a:latin typeface="Times New Roman" panose="02020603050405020304" pitchFamily="18" charset="0"/>
                <a:cs typeface="Times New Roman" panose="02020603050405020304" pitchFamily="18" charset="0"/>
              </a:rPr>
              <a:t>Analogous to tertiary syphilis </a:t>
            </a:r>
          </a:p>
          <a:p>
            <a:pPr>
              <a:lnSpc>
                <a:spcPct val="150000"/>
              </a:lnSpc>
            </a:pPr>
            <a:r>
              <a:rPr lang="en-IN" dirty="0" smtClean="0">
                <a:latin typeface="Times New Roman" panose="02020603050405020304" pitchFamily="18" charset="0"/>
                <a:cs typeface="Times New Roman" panose="02020603050405020304" pitchFamily="18" charset="0"/>
              </a:rPr>
              <a:t>Stigmata</a:t>
            </a:r>
          </a:p>
          <a:p>
            <a:pPr marL="0" indent="0">
              <a:lnSpc>
                <a:spcPct val="150000"/>
              </a:lnSpc>
              <a:buNone/>
            </a:pPr>
            <a:r>
              <a:rPr lang="en-IN" dirty="0" smtClean="0">
                <a:latin typeface="Times New Roman" panose="02020603050405020304" pitchFamily="18" charset="0"/>
                <a:cs typeface="Times New Roman" panose="02020603050405020304" pitchFamily="18" charset="0"/>
              </a:rPr>
              <a:t>Scars and deformities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0324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rtlCol="0">
            <a:normAutofit fontScale="90000"/>
          </a:bodyPr>
          <a:lstStyle/>
          <a:p>
            <a:pPr eaLnBrk="1" fontAlgn="auto" hangingPunct="1">
              <a:spcAft>
                <a:spcPts val="0"/>
              </a:spcAft>
              <a:defRPr/>
            </a:pPr>
            <a:r>
              <a:rPr lang="en-US" dirty="0" smtClean="0">
                <a:solidFill>
                  <a:schemeClr val="accent1"/>
                </a:solidFill>
                <a:latin typeface="Times New Roman" panose="02020603050405020304" pitchFamily="18" charset="0"/>
                <a:cs typeface="Times New Roman" panose="02020603050405020304" pitchFamily="18" charset="0"/>
              </a:rPr>
              <a:t>PRIMARY SYPHILIS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p:txBody>
      </p:sp>
      <p:sp>
        <p:nvSpPr>
          <p:cNvPr id="28675" name="Content Placeholder 2"/>
          <p:cNvSpPr>
            <a:spLocks noGrp="1"/>
          </p:cNvSpPr>
          <p:nvPr>
            <p:ph idx="1"/>
          </p:nvPr>
        </p:nvSpPr>
        <p:spPr/>
        <p:txBody>
          <a:bodyPr/>
          <a:lstStyle/>
          <a:p>
            <a:pPr eaLnBrk="1" hangingPunct="1"/>
            <a:r>
              <a:rPr lang="en-US" dirty="0" smtClean="0">
                <a:latin typeface="Times New Roman" panose="02020603050405020304" pitchFamily="18" charset="0"/>
                <a:cs typeface="Times New Roman" panose="02020603050405020304" pitchFamily="18" charset="0"/>
              </a:rPr>
              <a:t>After an IP of 10-90 days, a primary chancre develops at the site of inoculation (</a:t>
            </a:r>
            <a:r>
              <a:rPr lang="en-US" dirty="0" err="1" smtClean="0">
                <a:latin typeface="Times New Roman" panose="02020603050405020304" pitchFamily="18" charset="0"/>
                <a:cs typeface="Times New Roman" panose="02020603050405020304" pitchFamily="18" charset="0"/>
              </a:rPr>
              <a:t>avg</a:t>
            </a:r>
            <a:r>
              <a:rPr lang="en-US" dirty="0" smtClean="0">
                <a:latin typeface="Times New Roman" panose="02020603050405020304" pitchFamily="18" charset="0"/>
                <a:cs typeface="Times New Roman" panose="02020603050405020304" pitchFamily="18" charset="0"/>
              </a:rPr>
              <a:t> 21 days)</a:t>
            </a:r>
          </a:p>
          <a:p>
            <a:pPr eaLnBrk="1" hangingPunct="1"/>
            <a:r>
              <a:rPr lang="en-US" dirty="0" smtClean="0">
                <a:latin typeface="Times New Roman" panose="02020603050405020304" pitchFamily="18" charset="0"/>
                <a:cs typeface="Times New Roman" panose="02020603050405020304" pitchFamily="18" charset="0"/>
              </a:rPr>
              <a:t>500-1000 organism</a:t>
            </a:r>
          </a:p>
          <a:p>
            <a:pPr eaLnBrk="1" hangingPunct="1"/>
            <a:r>
              <a:rPr lang="en-US" dirty="0" smtClean="0">
                <a:latin typeface="Times New Roman" panose="02020603050405020304" pitchFamily="18" charset="0"/>
                <a:cs typeface="Times New Roman" panose="02020603050405020304" pitchFamily="18" charset="0"/>
              </a:rPr>
              <a:t>Small dull red macule →papule→ ulcerates (Chancre)- classical lesion of primary syphilis </a:t>
            </a:r>
          </a:p>
          <a:p>
            <a:pPr eaLnBrk="1" hangingPunct="1"/>
            <a:endParaRPr lang="en-US" dirty="0" smtClean="0">
              <a:latin typeface="Times New Roman" panose="02020603050405020304" pitchFamily="18" charset="0"/>
              <a:cs typeface="Times New Roman" panose="02020603050405020304" pitchFamily="18" charset="0"/>
            </a:endParaRPr>
          </a:p>
          <a:p>
            <a:pPr eaLnBrk="1" hangingPunct="1"/>
            <a:r>
              <a:rPr lang="en-US" dirty="0" smtClean="0">
                <a:latin typeface="Times New Roman" panose="02020603050405020304" pitchFamily="18" charset="0"/>
                <a:cs typeface="Times New Roman" panose="02020603050405020304" pitchFamily="18" charset="0"/>
              </a:rPr>
              <a:t>The classic </a:t>
            </a:r>
            <a:r>
              <a:rPr lang="en-US" dirty="0" err="1" smtClean="0">
                <a:latin typeface="Times New Roman" panose="02020603050405020304" pitchFamily="18" charset="0"/>
                <a:cs typeface="Times New Roman" panose="02020603050405020304" pitchFamily="18" charset="0"/>
              </a:rPr>
              <a:t>hunterian</a:t>
            </a:r>
            <a:r>
              <a:rPr lang="en-US" dirty="0" smtClean="0">
                <a:latin typeface="Times New Roman" panose="02020603050405020304" pitchFamily="18" charset="0"/>
                <a:cs typeface="Times New Roman" panose="02020603050405020304" pitchFamily="18" charset="0"/>
              </a:rPr>
              <a:t> chancre is a single, painless, indurated ulcer, round to oval in shape, clearly defined with rolled borders </a:t>
            </a:r>
          </a:p>
          <a:p>
            <a:pPr eaLnBrk="1" hangingPunct="1">
              <a:buFont typeface="Arial" pitchFamily="34" charset="0"/>
              <a:buChar char="•"/>
            </a:pPr>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fontAlgn="auto" hangingPunct="1">
              <a:spcAft>
                <a:spcPts val="0"/>
              </a:spcAft>
              <a:defRPr/>
            </a:pPr>
            <a:endParaRPr lang="en-US" smtClean="0">
              <a:latin typeface="Times New Roman" panose="02020603050405020304" pitchFamily="18" charset="0"/>
              <a:cs typeface="Times New Roman" panose="02020603050405020304" pitchFamily="18" charset="0"/>
            </a:endParaRPr>
          </a:p>
        </p:txBody>
      </p:sp>
      <p:sp>
        <p:nvSpPr>
          <p:cNvPr id="29699" name="Content Placeholder 2"/>
          <p:cNvSpPr>
            <a:spLocks noGrp="1"/>
          </p:cNvSpPr>
          <p:nvPr>
            <p:ph idx="1"/>
          </p:nvPr>
        </p:nvSpPr>
        <p:spPr/>
        <p:txBody>
          <a:bodyPr/>
          <a:lstStyle/>
          <a:p>
            <a:pPr eaLnBrk="1" hangingPunct="1">
              <a:buFont typeface="Wingdings 2" pitchFamily="18" charset="2"/>
              <a:buNone/>
            </a:pPr>
            <a:r>
              <a:rPr lang="en-US" smtClean="0">
                <a:latin typeface="Times New Roman" panose="02020603050405020304" pitchFamily="18" charset="0"/>
                <a:cs typeface="Times New Roman" panose="02020603050405020304" pitchFamily="18" charset="0"/>
              </a:rPr>
              <a:t>   and ham coloured smooth base but sometimes may be covered with greyish slough or slightly haemorrhagic curst.</a:t>
            </a:r>
          </a:p>
          <a:p>
            <a:pPr eaLnBrk="1" hangingPunct="1"/>
            <a:endParaRPr lang="en-US" smtClean="0">
              <a:latin typeface="Times New Roman" panose="02020603050405020304" pitchFamily="18" charset="0"/>
              <a:cs typeface="Times New Roman" panose="02020603050405020304" pitchFamily="18" charset="0"/>
            </a:endParaRPr>
          </a:p>
          <a:p>
            <a:pPr eaLnBrk="1" hangingPunct="1"/>
            <a:r>
              <a:rPr lang="en-US" smtClean="0">
                <a:latin typeface="Times New Roman" panose="02020603050405020304" pitchFamily="18" charset="0"/>
                <a:cs typeface="Times New Roman" panose="02020603050405020304" pitchFamily="18" charset="0"/>
              </a:rPr>
              <a:t> Size of the chancre - 0.3 to 3cm</a:t>
            </a:r>
          </a:p>
          <a:p>
            <a:pPr eaLnBrk="1" hangingPunct="1"/>
            <a:endParaRPr lang="en-US" smtClean="0">
              <a:latin typeface="Times New Roman" panose="02020603050405020304" pitchFamily="18" charset="0"/>
              <a:cs typeface="Times New Roman" panose="02020603050405020304" pitchFamily="18" charset="0"/>
            </a:endParaRPr>
          </a:p>
          <a:p>
            <a:pPr eaLnBrk="1" hangingPunct="1">
              <a:buFont typeface="Wingdings 2" pitchFamily="18" charset="2"/>
              <a:buNone/>
            </a:pPr>
            <a:endParaRPr lang="en-US" smtClean="0">
              <a:latin typeface="Times New Roman" panose="02020603050405020304" pitchFamily="18" charset="0"/>
              <a:cs typeface="Times New Roman" panose="02020603050405020304" pitchFamily="18" charset="0"/>
            </a:endParaRPr>
          </a:p>
          <a:p>
            <a:pPr eaLnBrk="1" hangingPunct="1">
              <a:buFont typeface="Wingdings 2" pitchFamily="18" charset="2"/>
              <a:buNone/>
            </a:pPr>
            <a:endParaRPr lang="en-US"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1">
            <a:hlinkClick r:id="rId2"/>
          </p:cNvPr>
          <p:cNvPicPr>
            <a:picLocks noChangeAspect="1" noChangeArrowheads="1"/>
          </p:cNvPicPr>
          <p:nvPr/>
        </p:nvPicPr>
        <p:blipFill>
          <a:blip r:embed="rId3"/>
          <a:srcRect/>
          <a:stretch>
            <a:fillRect/>
          </a:stretch>
        </p:blipFill>
        <p:spPr bwMode="auto">
          <a:xfrm>
            <a:off x="1295400" y="1371600"/>
            <a:ext cx="5486400" cy="441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a:spLocks noGrp="1"/>
          </p:cNvSpPr>
          <p:nvPr>
            <p:ph idx="1"/>
          </p:nvPr>
        </p:nvSpPr>
        <p:spPr>
          <a:xfrm>
            <a:off x="457200" y="609600"/>
            <a:ext cx="7239000" cy="5846763"/>
          </a:xfrm>
        </p:spPr>
        <p:txBody>
          <a:bodyPr/>
          <a:lstStyle/>
          <a:p>
            <a:pPr eaLnBrk="1" hangingPunct="1"/>
            <a:r>
              <a:rPr lang="en-US" smtClean="0">
                <a:latin typeface="Times New Roman" panose="02020603050405020304" pitchFamily="18" charset="0"/>
                <a:cs typeface="Times New Roman" panose="02020603050405020304" pitchFamily="18" charset="0"/>
              </a:rPr>
              <a:t>In men, the chancre on the genitalia is seen on the coronal sulcus (35%), glans (29%), shaft (22%) prepuce (19%) frenulum (10%) and urinary meatus (1%)</a:t>
            </a:r>
          </a:p>
          <a:p>
            <a:pPr eaLnBrk="1" hangingPunct="1"/>
            <a:endParaRPr lang="en-US" smtClean="0">
              <a:latin typeface="Times New Roman" panose="02020603050405020304" pitchFamily="18" charset="0"/>
              <a:cs typeface="Times New Roman" panose="02020603050405020304" pitchFamily="18" charset="0"/>
            </a:endParaRPr>
          </a:p>
          <a:p>
            <a:pPr eaLnBrk="1" hangingPunct="1"/>
            <a:r>
              <a:rPr lang="en-US" smtClean="0">
                <a:latin typeface="Times New Roman" panose="02020603050405020304" pitchFamily="18" charset="0"/>
                <a:cs typeface="Times New Roman" panose="02020603050405020304" pitchFamily="18" charset="0"/>
              </a:rPr>
              <a:t>In women, the genital chancres are seen on the vulva, vagina or cervix </a:t>
            </a:r>
          </a:p>
          <a:p>
            <a:pPr eaLnBrk="1" hangingPunct="1"/>
            <a:endParaRPr lang="en-US" smtClean="0">
              <a:latin typeface="Times New Roman" panose="02020603050405020304" pitchFamily="18" charset="0"/>
              <a:cs typeface="Times New Roman" panose="02020603050405020304" pitchFamily="18" charset="0"/>
            </a:endParaRPr>
          </a:p>
          <a:p>
            <a:pPr eaLnBrk="1" hangingPunct="1"/>
            <a:r>
              <a:rPr lang="en-US" smtClean="0">
                <a:latin typeface="Times New Roman" panose="02020603050405020304" pitchFamily="18" charset="0"/>
                <a:cs typeface="Times New Roman" panose="02020603050405020304" pitchFamily="18" charset="0"/>
              </a:rPr>
              <a:t>Extragenital chancres occur in 12-14% of the patients. </a:t>
            </a:r>
          </a:p>
          <a:p>
            <a:pPr eaLnBrk="1" hangingPunct="1"/>
            <a:endParaRPr lang="en-US" smtClean="0">
              <a:latin typeface="Times New Roman" panose="02020603050405020304" pitchFamily="18" charset="0"/>
              <a:cs typeface="Times New Roman" panose="02020603050405020304" pitchFamily="18" charset="0"/>
            </a:endParaRPr>
          </a:p>
          <a:p>
            <a:pPr eaLnBrk="1" hangingPunct="1"/>
            <a:r>
              <a:rPr lang="en-US" smtClean="0">
                <a:latin typeface="Times New Roman" panose="02020603050405020304" pitchFamily="18" charset="0"/>
                <a:cs typeface="Times New Roman" panose="02020603050405020304" pitchFamily="18" charset="0"/>
              </a:rPr>
              <a:t>Related to oral / anal sex, 2/3 occur above neck ,½ on lips, perianal area or oral cavity .</a:t>
            </a:r>
          </a:p>
          <a:p>
            <a:pPr eaLnBrk="1" hangingPunct="1">
              <a:buFont typeface="Arial" pitchFamily="34" charset="0"/>
              <a:buChar char="•"/>
            </a:pPr>
            <a:endParaRPr lang="en-US"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descr="STD 7"/>
          <p:cNvPicPr>
            <a:picLocks noChangeAspect="1" noChangeArrowheads="1"/>
          </p:cNvPicPr>
          <p:nvPr/>
        </p:nvPicPr>
        <p:blipFill>
          <a:blip r:embed="rId2"/>
          <a:srcRect/>
          <a:stretch>
            <a:fillRect/>
          </a:stretch>
        </p:blipFill>
        <p:spPr bwMode="auto">
          <a:xfrm>
            <a:off x="-32" y="4762"/>
            <a:ext cx="4114800" cy="3352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5843" name="Picture 3" descr="STD 6"/>
          <p:cNvPicPr>
            <a:picLocks noChangeAspect="1" noChangeArrowheads="1"/>
          </p:cNvPicPr>
          <p:nvPr/>
        </p:nvPicPr>
        <p:blipFill>
          <a:blip r:embed="rId3"/>
          <a:srcRect/>
          <a:stretch>
            <a:fillRect/>
          </a:stretch>
        </p:blipFill>
        <p:spPr bwMode="auto">
          <a:xfrm>
            <a:off x="-32" y="3357562"/>
            <a:ext cx="4038600" cy="3492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2" descr="C:\Users\suresh\Desktop\syphilis photos\001.jpg"/>
          <p:cNvPicPr>
            <a:picLocks noChangeAspect="1" noChangeArrowheads="1"/>
          </p:cNvPicPr>
          <p:nvPr/>
        </p:nvPicPr>
        <p:blipFill>
          <a:blip r:embed="rId4"/>
          <a:srcRect l="13333" t="5357"/>
          <a:stretch>
            <a:fillRect/>
          </a:stretch>
        </p:blipFill>
        <p:spPr bwMode="auto">
          <a:xfrm>
            <a:off x="4143372" y="571480"/>
            <a:ext cx="4071966" cy="48244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descr="4800767f1">
            <a:hlinkClick r:id="rId2" tooltip="Click to link to British Dental Journal"/>
          </p:cNvPr>
          <p:cNvPicPr>
            <a:picLocks noChangeAspect="1" noChangeArrowheads="1"/>
          </p:cNvPicPr>
          <p:nvPr/>
        </p:nvPicPr>
        <p:blipFill>
          <a:blip r:embed="rId3"/>
          <a:srcRect/>
          <a:stretch>
            <a:fillRect/>
          </a:stretch>
        </p:blipFill>
        <p:spPr bwMode="auto">
          <a:xfrm>
            <a:off x="0" y="0"/>
            <a:ext cx="4214810" cy="3917551"/>
          </a:xfrm>
          <a:prstGeom prst="rect">
            <a:avLst/>
          </a:prstGeom>
          <a:noFill/>
          <a:ln w="9525">
            <a:noFill/>
            <a:miter lim="800000"/>
            <a:headEnd/>
            <a:tailEnd/>
          </a:ln>
        </p:spPr>
      </p:pic>
      <p:pic>
        <p:nvPicPr>
          <p:cNvPr id="3" name="Picture 3" descr="Syphilis08"/>
          <p:cNvPicPr>
            <a:picLocks noChangeAspect="1" noChangeArrowheads="1"/>
          </p:cNvPicPr>
          <p:nvPr/>
        </p:nvPicPr>
        <p:blipFill>
          <a:blip r:embed="rId4">
            <a:lum contrast="54000"/>
          </a:blip>
          <a:srcRect/>
          <a:stretch>
            <a:fillRect/>
          </a:stretch>
        </p:blipFill>
        <p:spPr bwMode="auto">
          <a:xfrm>
            <a:off x="3571868" y="3000372"/>
            <a:ext cx="4594100" cy="38576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rtlCol="0">
            <a:normAutofit fontScale="90000"/>
          </a:bodyPr>
          <a:lstStyle/>
          <a:p>
            <a:pPr eaLnBrk="1" fontAlgn="auto" hangingPunct="1">
              <a:spcAft>
                <a:spcPts val="0"/>
              </a:spcAft>
              <a:defRPr/>
            </a:pPr>
            <a:r>
              <a:rPr lang="en-US" dirty="0" smtClean="0">
                <a:solidFill>
                  <a:schemeClr val="accent1"/>
                </a:solidFill>
                <a:latin typeface="Times New Roman" panose="02020603050405020304" pitchFamily="18" charset="0"/>
                <a:cs typeface="Times New Roman" panose="02020603050405020304" pitchFamily="18" charset="0"/>
              </a:rPr>
              <a:t>COMPLICATIONS</a:t>
            </a:r>
            <a:r>
              <a:rPr lang="en-US" dirty="0" smtClean="0">
                <a:latin typeface="Times New Roman" panose="02020603050405020304" pitchFamily="18" charset="0"/>
                <a:cs typeface="Times New Roman" panose="02020603050405020304" pitchFamily="18" charset="0"/>
              </a:rPr>
              <a:t> </a:t>
            </a:r>
            <a:br>
              <a:rPr lang="en-US" dirty="0" smtClean="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p:txBody>
      </p:sp>
      <p:sp>
        <p:nvSpPr>
          <p:cNvPr id="46083" name="Content Placeholder 2"/>
          <p:cNvSpPr>
            <a:spLocks noGrp="1"/>
          </p:cNvSpPr>
          <p:nvPr>
            <p:ph idx="1"/>
          </p:nvPr>
        </p:nvSpPr>
        <p:spPr>
          <a:xfrm>
            <a:off x="457200" y="1447800"/>
            <a:ext cx="7239000" cy="5008563"/>
          </a:xfrm>
        </p:spPr>
        <p:txBody>
          <a:bodyPr/>
          <a:lstStyle/>
          <a:p>
            <a:pPr eaLnBrk="1" hangingPunct="1"/>
            <a:r>
              <a:rPr lang="en-US" smtClean="0">
                <a:latin typeface="Times New Roman" panose="02020603050405020304" pitchFamily="18" charset="0"/>
                <a:cs typeface="Times New Roman" panose="02020603050405020304" pitchFamily="18" charset="0"/>
              </a:rPr>
              <a:t>Oedema </a:t>
            </a:r>
          </a:p>
          <a:p>
            <a:pPr eaLnBrk="1" hangingPunct="1"/>
            <a:r>
              <a:rPr lang="en-US" smtClean="0">
                <a:latin typeface="Times New Roman" panose="02020603050405020304" pitchFamily="18" charset="0"/>
                <a:cs typeface="Times New Roman" panose="02020603050405020304" pitchFamily="18" charset="0"/>
              </a:rPr>
              <a:t>Phimosis </a:t>
            </a:r>
          </a:p>
          <a:p>
            <a:pPr eaLnBrk="1" hangingPunct="1"/>
            <a:r>
              <a:rPr lang="en-US" smtClean="0">
                <a:latin typeface="Times New Roman" panose="02020603050405020304" pitchFamily="18" charset="0"/>
                <a:cs typeface="Times New Roman" panose="02020603050405020304" pitchFamily="18" charset="0"/>
              </a:rPr>
              <a:t>Erosive balanitis </a:t>
            </a:r>
          </a:p>
          <a:p>
            <a:pPr eaLnBrk="1" hangingPunct="1"/>
            <a:r>
              <a:rPr lang="en-US" smtClean="0">
                <a:latin typeface="Times New Roman" panose="02020603050405020304" pitchFamily="18" charset="0"/>
                <a:cs typeface="Times New Roman" panose="02020603050405020304" pitchFamily="18" charset="0"/>
              </a:rPr>
              <a:t>Lymphangitis </a:t>
            </a:r>
          </a:p>
          <a:p>
            <a:pPr eaLnBrk="1" hangingPunct="1"/>
            <a:r>
              <a:rPr lang="en-US" smtClean="0">
                <a:latin typeface="Times New Roman" panose="02020603050405020304" pitchFamily="18" charset="0"/>
                <a:cs typeface="Times New Roman" panose="02020603050405020304" pitchFamily="18" charset="0"/>
              </a:rPr>
              <a:t>Thrombophlebitis of the dorsal vein </a:t>
            </a:r>
          </a:p>
          <a:p>
            <a:pPr eaLnBrk="1" hangingPunct="1"/>
            <a:r>
              <a:rPr lang="en-US" smtClean="0">
                <a:latin typeface="Times New Roman" panose="02020603050405020304" pitchFamily="18" charset="0"/>
                <a:cs typeface="Times New Roman" panose="02020603050405020304" pitchFamily="18" charset="0"/>
              </a:rPr>
              <a:t>Phagedenic chancre – due to co- infection with fusospirochaetes, characterized by necrotising perforation of  prepuce, or gangrene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39000" cy="1143000"/>
          </a:xfrm>
        </p:spPr>
        <p:txBody>
          <a:bodyPr rtlCol="0">
            <a:normAutofit fontScale="90000"/>
          </a:bodyPr>
          <a:lstStyle/>
          <a:p>
            <a:pPr eaLnBrk="1" fontAlgn="auto" hangingPunct="1">
              <a:spcAft>
                <a:spcPts val="0"/>
              </a:spcAft>
              <a:defRPr/>
            </a:pPr>
            <a:r>
              <a:rPr lang="en-US" dirty="0" smtClean="0">
                <a:solidFill>
                  <a:schemeClr val="accent1"/>
                </a:solidFill>
                <a:latin typeface="Times New Roman" panose="02020603050405020304" pitchFamily="18" charset="0"/>
                <a:cs typeface="Times New Roman" panose="02020603050405020304" pitchFamily="18" charset="0"/>
              </a:rPr>
              <a:t>DIFFERENTIAL DIAGNOSIS </a:t>
            </a:r>
            <a:br>
              <a:rPr lang="en-US" dirty="0" smtClean="0">
                <a:solidFill>
                  <a:schemeClr val="accent1"/>
                </a:solidFill>
                <a:latin typeface="Times New Roman" panose="02020603050405020304" pitchFamily="18" charset="0"/>
                <a:cs typeface="Times New Roman" panose="02020603050405020304" pitchFamily="18" charset="0"/>
              </a:rPr>
            </a:br>
            <a:endParaRPr lang="en-US" dirty="0" smtClean="0">
              <a:solidFill>
                <a:schemeClr val="accent1"/>
              </a:solidFill>
              <a:latin typeface="Times New Roman" panose="02020603050405020304" pitchFamily="18" charset="0"/>
              <a:cs typeface="Times New Roman" panose="02020603050405020304" pitchFamily="18" charset="0"/>
            </a:endParaRPr>
          </a:p>
        </p:txBody>
      </p:sp>
      <p:sp>
        <p:nvSpPr>
          <p:cNvPr id="47107" name="Content Placeholder 2"/>
          <p:cNvSpPr>
            <a:spLocks noGrp="1"/>
          </p:cNvSpPr>
          <p:nvPr>
            <p:ph idx="1"/>
          </p:nvPr>
        </p:nvSpPr>
        <p:spPr/>
        <p:txBody>
          <a:bodyPr/>
          <a:lstStyle/>
          <a:p>
            <a:pPr eaLnBrk="1" hangingPunct="1"/>
            <a:r>
              <a:rPr lang="en-US" smtClean="0">
                <a:latin typeface="Times New Roman" panose="02020603050405020304" pitchFamily="18" charset="0"/>
                <a:cs typeface="Times New Roman" panose="02020603050405020304" pitchFamily="18" charset="0"/>
              </a:rPr>
              <a:t>Chancroid </a:t>
            </a:r>
          </a:p>
          <a:p>
            <a:pPr eaLnBrk="1" hangingPunct="1"/>
            <a:r>
              <a:rPr lang="en-US" smtClean="0">
                <a:latin typeface="Times New Roman" panose="02020603050405020304" pitchFamily="18" charset="0"/>
                <a:cs typeface="Times New Roman" panose="02020603050405020304" pitchFamily="18" charset="0"/>
              </a:rPr>
              <a:t>Genital herpes </a:t>
            </a:r>
          </a:p>
          <a:p>
            <a:pPr eaLnBrk="1" hangingPunct="1"/>
            <a:r>
              <a:rPr lang="en-US" smtClean="0">
                <a:latin typeface="Times New Roman" panose="02020603050405020304" pitchFamily="18" charset="0"/>
                <a:cs typeface="Times New Roman" panose="02020603050405020304" pitchFamily="18" charset="0"/>
              </a:rPr>
              <a:t>Granuloma inguinale </a:t>
            </a:r>
          </a:p>
          <a:p>
            <a:pPr eaLnBrk="1" hangingPunct="1"/>
            <a:r>
              <a:rPr lang="en-US" smtClean="0">
                <a:latin typeface="Times New Roman" panose="02020603050405020304" pitchFamily="18" charset="0"/>
                <a:cs typeface="Times New Roman" panose="02020603050405020304" pitchFamily="18" charset="0"/>
              </a:rPr>
              <a:t>Traumatic ulcer </a:t>
            </a:r>
          </a:p>
          <a:p>
            <a:pPr eaLnBrk="1" hangingPunct="1"/>
            <a:r>
              <a:rPr lang="en-US" smtClean="0">
                <a:latin typeface="Times New Roman" panose="02020603050405020304" pitchFamily="18" charset="0"/>
                <a:cs typeface="Times New Roman" panose="02020603050405020304" pitchFamily="18" charset="0"/>
              </a:rPr>
              <a:t>LGV</a:t>
            </a:r>
          </a:p>
          <a:p>
            <a:pPr eaLnBrk="1" hangingPunct="1"/>
            <a:r>
              <a:rPr lang="en-US" smtClean="0">
                <a:latin typeface="Times New Roman" panose="02020603050405020304" pitchFamily="18" charset="0"/>
                <a:cs typeface="Times New Roman" panose="02020603050405020304" pitchFamily="18" charset="0"/>
              </a:rPr>
              <a:t>Behcet’s disease </a:t>
            </a:r>
          </a:p>
          <a:p>
            <a:pPr eaLnBrk="1" hangingPunct="1"/>
            <a:r>
              <a:rPr lang="en-US" smtClean="0">
                <a:latin typeface="Times New Roman" panose="02020603050405020304" pitchFamily="18" charset="0"/>
                <a:cs typeface="Times New Roman" panose="02020603050405020304" pitchFamily="18" charset="0"/>
              </a:rPr>
              <a:t>Squamous cell carcinoma </a:t>
            </a:r>
          </a:p>
          <a:p>
            <a:pPr eaLnBrk="1" hangingPunct="1"/>
            <a:r>
              <a:rPr lang="en-US" smtClean="0">
                <a:latin typeface="Times New Roman" panose="02020603050405020304" pitchFamily="18" charset="0"/>
                <a:cs typeface="Times New Roman" panose="02020603050405020304" pitchFamily="18" charset="0"/>
              </a:rPr>
              <a:t>Fixed drug eruption </a:t>
            </a:r>
          </a:p>
          <a:p>
            <a:pPr eaLnBrk="1" hangingPunct="1"/>
            <a:r>
              <a:rPr lang="en-US" smtClean="0">
                <a:latin typeface="Times New Roman" panose="02020603050405020304" pitchFamily="18" charset="0"/>
                <a:cs typeface="Times New Roman" panose="02020603050405020304" pitchFamily="18" charset="0"/>
              </a:rPr>
              <a:t>Erosive candidial balanitis or vulvitis.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solidFill>
                <a:latin typeface="Times New Roman" panose="02020603050405020304" pitchFamily="18" charset="0"/>
                <a:cs typeface="Times New Roman" panose="02020603050405020304" pitchFamily="18" charset="0"/>
              </a:rPr>
              <a:t>treatment</a:t>
            </a:r>
            <a:endParaRPr lang="en-US" dirty="0">
              <a:solidFill>
                <a:schemeClr val="tx2"/>
              </a:solidFill>
              <a:latin typeface="Times New Roman" panose="02020603050405020304" pitchFamily="18" charset="0"/>
              <a:cs typeface="Times New Roman" panose="02020603050405020304" pitchFamily="18" charset="0"/>
            </a:endParaRPr>
          </a:p>
        </p:txBody>
      </p:sp>
      <p:sp>
        <p:nvSpPr>
          <p:cNvPr id="48131" name="Content Placeholder 2"/>
          <p:cNvSpPr>
            <a:spLocks noGrp="1"/>
          </p:cNvSpPr>
          <p:nvPr>
            <p:ph idx="1"/>
          </p:nvPr>
        </p:nvSpPr>
        <p:spPr/>
        <p:txBody>
          <a:bodyPr/>
          <a:lstStyle/>
          <a:p>
            <a:r>
              <a:rPr lang="en-US" smtClean="0">
                <a:latin typeface="Times New Roman" panose="02020603050405020304" pitchFamily="18" charset="0"/>
                <a:cs typeface="Times New Roman" panose="02020603050405020304" pitchFamily="18" charset="0"/>
              </a:rPr>
              <a:t>A single dose of benzathine penicillin G, 2.4 million units i.m</a:t>
            </a:r>
          </a:p>
          <a:p>
            <a:pPr>
              <a:buFont typeface="Wingdings" pitchFamily="2" charset="2"/>
              <a:buNone/>
            </a:pPr>
            <a:r>
              <a:rPr lang="en-US" smtClean="0">
                <a:latin typeface="Times New Roman" panose="02020603050405020304" pitchFamily="18" charset="0"/>
                <a:cs typeface="Times New Roman" panose="02020603050405020304" pitchFamily="18" charset="0"/>
              </a:rPr>
              <a:t>   </a:t>
            </a:r>
            <a:r>
              <a:rPr lang="en-US" sz="2400" smtClean="0">
                <a:latin typeface="Times New Roman" panose="02020603050405020304" pitchFamily="18" charset="0"/>
                <a:cs typeface="Times New Roman" panose="02020603050405020304" pitchFamily="18" charset="0"/>
              </a:rPr>
              <a:t>(1.2 million units i.m on each buttock)</a:t>
            </a:r>
          </a:p>
          <a:p>
            <a:r>
              <a:rPr lang="en-US" smtClean="0">
                <a:latin typeface="Times New Roman" panose="02020603050405020304" pitchFamily="18" charset="0"/>
                <a:cs typeface="Times New Roman" panose="02020603050405020304" pitchFamily="18" charset="0"/>
              </a:rPr>
              <a:t>Given after intradermal test dose.</a:t>
            </a:r>
          </a:p>
          <a:p>
            <a:pPr>
              <a:buFont typeface="Wingdings" pitchFamily="2" charset="2"/>
              <a:buNone/>
            </a:pPr>
            <a:r>
              <a:rPr lang="en-US" u="sng" smtClean="0">
                <a:latin typeface="Times New Roman" panose="02020603050405020304" pitchFamily="18" charset="0"/>
                <a:cs typeface="Times New Roman" panose="02020603050405020304" pitchFamily="18" charset="0"/>
              </a:rPr>
              <a:t>Alternate:</a:t>
            </a:r>
          </a:p>
          <a:p>
            <a:r>
              <a:rPr lang="en-US" smtClean="0">
                <a:latin typeface="Times New Roman" panose="02020603050405020304" pitchFamily="18" charset="0"/>
                <a:cs typeface="Times New Roman" panose="02020603050405020304" pitchFamily="18" charset="0"/>
              </a:rPr>
              <a:t>Procaine penicillin G 1.2million units / day i.m X 10 days</a:t>
            </a:r>
          </a:p>
          <a:p>
            <a:pPr>
              <a:buFont typeface="Wingdings" pitchFamily="2" charset="2"/>
              <a:buNone/>
            </a:pPr>
            <a:r>
              <a:rPr lang="en-US" sz="2400" u="sng" smtClean="0">
                <a:latin typeface="Times New Roman" panose="02020603050405020304" pitchFamily="18" charset="0"/>
                <a:cs typeface="Times New Roman" panose="02020603050405020304" pitchFamily="18" charset="0"/>
              </a:rPr>
              <a:t>PENICILLIN ALLERGY</a:t>
            </a:r>
          </a:p>
          <a:p>
            <a:r>
              <a:rPr lang="en-US" sz="2400" smtClean="0">
                <a:latin typeface="Times New Roman" panose="02020603050405020304" pitchFamily="18" charset="0"/>
                <a:cs typeface="Times New Roman" panose="02020603050405020304" pitchFamily="18" charset="0"/>
              </a:rPr>
              <a:t>Doxycycline 100 mg orally BD x 2 wks.</a:t>
            </a:r>
          </a:p>
          <a:p>
            <a:r>
              <a:rPr lang="en-US" sz="2400" smtClean="0">
                <a:latin typeface="Times New Roman" panose="02020603050405020304" pitchFamily="18" charset="0"/>
                <a:cs typeface="Times New Roman" panose="02020603050405020304" pitchFamily="18" charset="0"/>
              </a:rPr>
              <a:t>Tetracycline 500 mg orally QID x 2 wks. </a:t>
            </a:r>
          </a:p>
          <a:p>
            <a:endParaRPr lang="en-US"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39000" cy="1143000"/>
          </a:xfrm>
        </p:spPr>
        <p:txBody>
          <a:bodyPr rtlCol="0">
            <a:normAutofit fontScale="90000"/>
          </a:bodyPr>
          <a:lstStyle/>
          <a:p>
            <a:pPr eaLnBrk="1" fontAlgn="auto" hangingPunct="1">
              <a:spcAft>
                <a:spcPts val="0"/>
              </a:spcAft>
              <a:defRPr/>
            </a:pPr>
            <a:r>
              <a:rPr lang="en-US" dirty="0" smtClean="0">
                <a:solidFill>
                  <a:schemeClr val="accent1"/>
                </a:solidFill>
                <a:latin typeface="Times New Roman" panose="02020603050405020304" pitchFamily="18" charset="0"/>
                <a:cs typeface="Times New Roman" panose="02020603050405020304" pitchFamily="18" charset="0"/>
              </a:rPr>
              <a:t>SECONDARY SYPHILIS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p:txBody>
      </p:sp>
      <p:sp>
        <p:nvSpPr>
          <p:cNvPr id="49155" name="Content Placeholder 2"/>
          <p:cNvSpPr>
            <a:spLocks noGrp="1"/>
          </p:cNvSpPr>
          <p:nvPr>
            <p:ph idx="1"/>
          </p:nvPr>
        </p:nvSpPr>
        <p:spPr>
          <a:xfrm>
            <a:off x="457200" y="1143000"/>
            <a:ext cx="7239000" cy="5313363"/>
          </a:xfrm>
        </p:spPr>
        <p:txBody>
          <a:bodyPr/>
          <a:lstStyle/>
          <a:p>
            <a:pPr algn="just" eaLnBrk="1" hangingPunct="1"/>
            <a:r>
              <a:rPr lang="en-US" dirty="0" smtClean="0">
                <a:latin typeface="Times New Roman" panose="02020603050405020304" pitchFamily="18" charset="0"/>
                <a:cs typeface="Times New Roman" panose="02020603050405020304" pitchFamily="18" charset="0"/>
              </a:rPr>
              <a:t>The signs and symptoms of secondary syphilis usually develop 6-8 weeks after the appearance of the primary chancre </a:t>
            </a:r>
          </a:p>
          <a:p>
            <a:pPr algn="just" eaLnBrk="1" hangingPunct="1"/>
            <a:endParaRPr lang="en-US" dirty="0" smtClean="0">
              <a:latin typeface="Times New Roman" panose="02020603050405020304" pitchFamily="18" charset="0"/>
              <a:cs typeface="Times New Roman" panose="02020603050405020304" pitchFamily="18" charset="0"/>
            </a:endParaRPr>
          </a:p>
          <a:p>
            <a:pPr algn="just" eaLnBrk="1" hangingPunct="1"/>
            <a:r>
              <a:rPr lang="en-US" dirty="0" smtClean="0">
                <a:latin typeface="Times New Roman" panose="02020603050405020304" pitchFamily="18" charset="0"/>
                <a:cs typeface="Times New Roman" panose="02020603050405020304" pitchFamily="18" charset="0"/>
              </a:rPr>
              <a:t>In 10-40% of the patients - chancre may persist even after appearance of the secondary rash </a:t>
            </a:r>
          </a:p>
          <a:p>
            <a:pPr algn="just" eaLnBrk="1" hangingPunct="1"/>
            <a:endParaRPr lang="en-US" dirty="0" smtClean="0">
              <a:latin typeface="Times New Roman" panose="02020603050405020304" pitchFamily="18" charset="0"/>
              <a:cs typeface="Times New Roman" panose="02020603050405020304" pitchFamily="18" charset="0"/>
            </a:endParaRPr>
          </a:p>
          <a:p>
            <a:pPr algn="just" eaLnBrk="1" hangingPunct="1"/>
            <a:r>
              <a:rPr lang="en-US" dirty="0" smtClean="0">
                <a:latin typeface="Times New Roman" panose="02020603050405020304" pitchFamily="18" charset="0"/>
                <a:cs typeface="Times New Roman" panose="02020603050405020304" pitchFamily="18" charset="0"/>
              </a:rPr>
              <a:t>Constitutional symptoms like fever, malaise, headache, stiff neck, myalgia, arthralgia, </a:t>
            </a:r>
            <a:r>
              <a:rPr lang="en-US" dirty="0" err="1" smtClean="0">
                <a:latin typeface="Times New Roman" panose="02020603050405020304" pitchFamily="18" charset="0"/>
                <a:cs typeface="Times New Roman" panose="02020603050405020304" pitchFamily="18" charset="0"/>
              </a:rPr>
              <a:t>wt</a:t>
            </a:r>
            <a:r>
              <a:rPr lang="en-US" dirty="0" smtClean="0">
                <a:latin typeface="Times New Roman" panose="02020603050405020304" pitchFamily="18" charset="0"/>
                <a:cs typeface="Times New Roman" panose="02020603050405020304" pitchFamily="18" charset="0"/>
              </a:rPr>
              <a:t> loss may </a:t>
            </a:r>
            <a:r>
              <a:rPr lang="en-US" dirty="0" err="1" smtClean="0">
                <a:latin typeface="Times New Roman" panose="02020603050405020304" pitchFamily="18" charset="0"/>
                <a:cs typeface="Times New Roman" panose="02020603050405020304" pitchFamily="18" charset="0"/>
              </a:rPr>
              <a:t>preceede</a:t>
            </a:r>
            <a:r>
              <a:rPr lang="en-US" dirty="0" smtClean="0">
                <a:latin typeface="Times New Roman" panose="02020603050405020304" pitchFamily="18" charset="0"/>
                <a:cs typeface="Times New Roman" panose="02020603050405020304" pitchFamily="18" charset="0"/>
              </a:rPr>
              <a:t> or accompany the lesions </a:t>
            </a:r>
          </a:p>
          <a:p>
            <a:pPr algn="just" eaLnBrk="1" hangingPunct="1">
              <a:buFont typeface="Arial" pitchFamily="34" charset="0"/>
              <a:buChar char="•"/>
            </a:pPr>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rtlCol="0">
            <a:normAutofit fontScale="90000"/>
          </a:bodyPr>
          <a:lstStyle/>
          <a:p>
            <a:pPr eaLnBrk="1" fontAlgn="auto" hangingPunct="1">
              <a:spcAft>
                <a:spcPts val="0"/>
              </a:spcAft>
              <a:defRPr/>
            </a:pPr>
            <a:r>
              <a:rPr lang="en-US" dirty="0" err="1" smtClean="0">
                <a:solidFill>
                  <a:schemeClr val="accent1"/>
                </a:solidFill>
                <a:latin typeface="Times New Roman" panose="02020603050405020304" pitchFamily="18" charset="0"/>
                <a:cs typeface="Times New Roman" panose="02020603050405020304" pitchFamily="18" charset="0"/>
              </a:rPr>
              <a:t>Cutaneous</a:t>
            </a:r>
            <a:r>
              <a:rPr lang="en-US" dirty="0" smtClean="0">
                <a:solidFill>
                  <a:schemeClr val="accent1"/>
                </a:solidFill>
                <a:latin typeface="Times New Roman" panose="02020603050405020304" pitchFamily="18" charset="0"/>
                <a:cs typeface="Times New Roman" panose="02020603050405020304" pitchFamily="18" charset="0"/>
              </a:rPr>
              <a:t> manifestations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p:txBody>
      </p:sp>
      <p:sp>
        <p:nvSpPr>
          <p:cNvPr id="52227" name="Content Placeholder 2"/>
          <p:cNvSpPr>
            <a:spLocks noGrp="1"/>
          </p:cNvSpPr>
          <p:nvPr>
            <p:ph idx="1"/>
          </p:nvPr>
        </p:nvSpPr>
        <p:spPr/>
        <p:txBody>
          <a:bodyPr/>
          <a:lstStyle/>
          <a:p>
            <a:pPr algn="just" eaLnBrk="1" hangingPunct="1"/>
            <a:r>
              <a:rPr lang="en-US" dirty="0" smtClean="0">
                <a:latin typeface="Times New Roman" panose="02020603050405020304" pitchFamily="18" charset="0"/>
                <a:cs typeface="Times New Roman" panose="02020603050405020304" pitchFamily="18" charset="0"/>
              </a:rPr>
              <a:t>The cutaneous lesions may be macular, </a:t>
            </a:r>
            <a:r>
              <a:rPr lang="en-US" dirty="0" err="1" smtClean="0">
                <a:latin typeface="Times New Roman" panose="02020603050405020304" pitchFamily="18" charset="0"/>
                <a:cs typeface="Times New Roman" panose="02020603050405020304" pitchFamily="18" charset="0"/>
              </a:rPr>
              <a:t>papular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maculopapular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papulosquamous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psoriasiform</a:t>
            </a:r>
            <a:r>
              <a:rPr lang="en-US" dirty="0" smtClean="0">
                <a:latin typeface="Times New Roman" panose="02020603050405020304" pitchFamily="18" charset="0"/>
                <a:cs typeface="Times New Roman" panose="02020603050405020304" pitchFamily="18" charset="0"/>
              </a:rPr>
              <a:t>, annular, </a:t>
            </a:r>
            <a:r>
              <a:rPr lang="en-US" dirty="0" err="1" smtClean="0">
                <a:latin typeface="Times New Roman" panose="02020603050405020304" pitchFamily="18" charset="0"/>
                <a:cs typeface="Times New Roman" panose="02020603050405020304" pitchFamily="18" charset="0"/>
              </a:rPr>
              <a:t>pustular</a:t>
            </a:r>
            <a:r>
              <a:rPr lang="en-US" dirty="0" smtClean="0">
                <a:latin typeface="Times New Roman" panose="02020603050405020304" pitchFamily="18" charset="0"/>
                <a:cs typeface="Times New Roman" panose="02020603050405020304" pitchFamily="18" charset="0"/>
              </a:rPr>
              <a:t> or follicular. </a:t>
            </a:r>
          </a:p>
          <a:p>
            <a:pPr algn="just" eaLnBrk="1" hangingPunct="1"/>
            <a:endParaRPr lang="en-US" dirty="0" smtClean="0">
              <a:latin typeface="Times New Roman" panose="02020603050405020304" pitchFamily="18" charset="0"/>
              <a:cs typeface="Times New Roman" panose="02020603050405020304" pitchFamily="18" charset="0"/>
            </a:endParaRPr>
          </a:p>
          <a:p>
            <a:pPr algn="just" eaLnBrk="1" hangingPunct="1"/>
            <a:r>
              <a:rPr lang="en-US" dirty="0" smtClean="0">
                <a:latin typeface="Times New Roman" panose="02020603050405020304" pitchFamily="18" charset="0"/>
                <a:cs typeface="Times New Roman" panose="02020603050405020304" pitchFamily="18" charset="0"/>
              </a:rPr>
              <a:t>Macular or </a:t>
            </a:r>
            <a:r>
              <a:rPr lang="en-US" dirty="0" err="1" smtClean="0">
                <a:latin typeface="Times New Roman" panose="02020603050405020304" pitchFamily="18" charset="0"/>
                <a:cs typeface="Times New Roman" panose="02020603050405020304" pitchFamily="18" charset="0"/>
              </a:rPr>
              <a:t>maculopapular</a:t>
            </a:r>
            <a:r>
              <a:rPr lang="en-US" dirty="0" smtClean="0">
                <a:latin typeface="Times New Roman" panose="02020603050405020304" pitchFamily="18" charset="0"/>
                <a:cs typeface="Times New Roman" panose="02020603050405020304" pitchFamily="18" charset="0"/>
              </a:rPr>
              <a:t> rash- commonest ( 50% of the </a:t>
            </a:r>
            <a:r>
              <a:rPr lang="en-US" dirty="0" err="1" smtClean="0">
                <a:latin typeface="Times New Roman" panose="02020603050405020304" pitchFamily="18" charset="0"/>
                <a:cs typeface="Times New Roman" panose="02020603050405020304" pitchFamily="18" charset="0"/>
              </a:rPr>
              <a:t>pts</a:t>
            </a:r>
            <a:r>
              <a:rPr lang="en-US" dirty="0" smtClean="0">
                <a:latin typeface="Times New Roman" panose="02020603050405020304" pitchFamily="18" charset="0"/>
                <a:cs typeface="Times New Roman" panose="02020603050405020304" pitchFamily="18" charset="0"/>
              </a:rPr>
              <a:t>) </a:t>
            </a:r>
          </a:p>
          <a:p>
            <a:pPr algn="just" eaLnBrk="1" hangingPunct="1"/>
            <a:endParaRPr lang="en-US" dirty="0" smtClean="0">
              <a:latin typeface="Times New Roman" panose="02020603050405020304" pitchFamily="18" charset="0"/>
              <a:cs typeface="Times New Roman" panose="02020603050405020304" pitchFamily="18" charset="0"/>
            </a:endParaRPr>
          </a:p>
          <a:p>
            <a:pPr algn="just" eaLnBrk="1" hangingPunct="1"/>
            <a:r>
              <a:rPr lang="en-US" dirty="0" smtClean="0">
                <a:latin typeface="Times New Roman" panose="02020603050405020304" pitchFamily="18" charset="0"/>
                <a:cs typeface="Times New Roman" panose="02020603050405020304" pitchFamily="18" charset="0"/>
              </a:rPr>
              <a:t>The rash is usually distributed bilaterally and symmetrically </a:t>
            </a:r>
          </a:p>
          <a:p>
            <a:pPr algn="just" eaLnBrk="1" hangingPunct="1"/>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suresh\Desktop\syphilis photos\001 019.jpg"/>
          <p:cNvPicPr>
            <a:picLocks noChangeAspect="1" noChangeArrowheads="1"/>
          </p:cNvPicPr>
          <p:nvPr/>
        </p:nvPicPr>
        <p:blipFill>
          <a:blip r:embed="rId2"/>
          <a:srcRect r="6580" b="3391"/>
          <a:stretch>
            <a:fillRect/>
          </a:stretch>
        </p:blipFill>
        <p:spPr bwMode="auto">
          <a:xfrm>
            <a:off x="3857620" y="1928802"/>
            <a:ext cx="4338630" cy="4929198"/>
          </a:xfrm>
          <a:prstGeom prst="rect">
            <a:avLst/>
          </a:prstGeom>
          <a:noFill/>
          <a:ln w="9525">
            <a:noFill/>
            <a:miter lim="800000"/>
            <a:headEnd/>
            <a:tailEnd/>
          </a:ln>
        </p:spPr>
      </p:pic>
      <p:pic>
        <p:nvPicPr>
          <p:cNvPr id="54274" name="Picture 2" descr="C:\Users\suresh\Desktop\syphilis photos\001 005.jpg"/>
          <p:cNvPicPr>
            <a:picLocks noChangeAspect="1" noChangeArrowheads="1"/>
          </p:cNvPicPr>
          <p:nvPr/>
        </p:nvPicPr>
        <p:blipFill>
          <a:blip r:embed="rId3"/>
          <a:srcRect t="11290" r="6944" b="4839"/>
          <a:stretch>
            <a:fillRect/>
          </a:stretch>
        </p:blipFill>
        <p:spPr bwMode="auto">
          <a:xfrm>
            <a:off x="0" y="0"/>
            <a:ext cx="4000496" cy="44291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Users\suresh\Desktop\syphilis photos\001 004.jpg"/>
          <p:cNvPicPr>
            <a:picLocks noChangeAspect="1" noChangeArrowheads="1"/>
          </p:cNvPicPr>
          <p:nvPr/>
        </p:nvPicPr>
        <p:blipFill>
          <a:blip r:embed="rId2"/>
          <a:srcRect/>
          <a:stretch>
            <a:fillRect/>
          </a:stretch>
        </p:blipFill>
        <p:spPr bwMode="auto">
          <a:xfrm>
            <a:off x="-32" y="-71462"/>
            <a:ext cx="4605730" cy="3643338"/>
          </a:xfrm>
          <a:prstGeom prst="rect">
            <a:avLst/>
          </a:prstGeom>
          <a:noFill/>
          <a:ln w="9525">
            <a:noFill/>
            <a:miter lim="800000"/>
            <a:headEnd/>
            <a:tailEnd/>
          </a:ln>
        </p:spPr>
      </p:pic>
      <p:pic>
        <p:nvPicPr>
          <p:cNvPr id="3" name="Picture 2" descr="C:\Users\suresh\Desktop\syphilis photos\001 008.jpg"/>
          <p:cNvPicPr>
            <a:picLocks noChangeAspect="1" noChangeArrowheads="1"/>
          </p:cNvPicPr>
          <p:nvPr/>
        </p:nvPicPr>
        <p:blipFill>
          <a:blip r:embed="rId3"/>
          <a:srcRect/>
          <a:stretch>
            <a:fillRect/>
          </a:stretch>
        </p:blipFill>
        <p:spPr bwMode="auto">
          <a:xfrm>
            <a:off x="3942610" y="3429000"/>
            <a:ext cx="4220306" cy="34289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Users\suresh\Desktop\syphilis photos\001 006.jpg"/>
          <p:cNvPicPr>
            <a:picLocks noChangeAspect="1" noChangeArrowheads="1"/>
          </p:cNvPicPr>
          <p:nvPr/>
        </p:nvPicPr>
        <p:blipFill>
          <a:blip r:embed="rId2"/>
          <a:srcRect l="2597" t="1923" r="2597"/>
          <a:stretch>
            <a:fillRect/>
          </a:stretch>
        </p:blipFill>
        <p:spPr bwMode="auto">
          <a:xfrm>
            <a:off x="0" y="0"/>
            <a:ext cx="4214810" cy="2786058"/>
          </a:xfrm>
          <a:prstGeom prst="rect">
            <a:avLst/>
          </a:prstGeom>
          <a:noFill/>
          <a:ln w="9525">
            <a:noFill/>
            <a:miter lim="800000"/>
            <a:headEnd/>
            <a:tailEnd/>
          </a:ln>
        </p:spPr>
      </p:pic>
      <p:pic>
        <p:nvPicPr>
          <p:cNvPr id="3" name="Picture 2" descr="C:\Users\suresh\Desktop\syphilis photos\001 022.jpg"/>
          <p:cNvPicPr>
            <a:picLocks noChangeAspect="1" noChangeArrowheads="1"/>
          </p:cNvPicPr>
          <p:nvPr/>
        </p:nvPicPr>
        <p:blipFill>
          <a:blip r:embed="rId3"/>
          <a:srcRect l="1587" t="2042" r="3175"/>
          <a:stretch>
            <a:fillRect/>
          </a:stretch>
        </p:blipFill>
        <p:spPr bwMode="auto">
          <a:xfrm>
            <a:off x="4214810" y="1500174"/>
            <a:ext cx="4000528" cy="3429000"/>
          </a:xfrm>
          <a:prstGeom prst="rect">
            <a:avLst/>
          </a:prstGeom>
          <a:noFill/>
          <a:ln w="9525">
            <a:noFill/>
            <a:miter lim="800000"/>
            <a:headEnd/>
            <a:tailEnd/>
          </a:ln>
        </p:spPr>
      </p:pic>
      <p:pic>
        <p:nvPicPr>
          <p:cNvPr id="4" name="Picture 2" descr="C:\Users\suresh\Desktop\syphilis photos\001 009.jpg"/>
          <p:cNvPicPr>
            <a:picLocks noChangeAspect="1" noChangeArrowheads="1"/>
          </p:cNvPicPr>
          <p:nvPr/>
        </p:nvPicPr>
        <p:blipFill>
          <a:blip r:embed="rId4"/>
          <a:srcRect r="7576"/>
          <a:stretch>
            <a:fillRect/>
          </a:stretch>
        </p:blipFill>
        <p:spPr bwMode="auto">
          <a:xfrm>
            <a:off x="0" y="3151870"/>
            <a:ext cx="4214810" cy="37061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2"/>
          <p:cNvSpPr>
            <a:spLocks noGrp="1"/>
          </p:cNvSpPr>
          <p:nvPr>
            <p:ph idx="1"/>
          </p:nvPr>
        </p:nvSpPr>
        <p:spPr>
          <a:xfrm>
            <a:off x="457200" y="533400"/>
            <a:ext cx="7239000" cy="5922963"/>
          </a:xfrm>
        </p:spPr>
        <p:txBody>
          <a:bodyPr/>
          <a:lstStyle/>
          <a:p>
            <a:pPr algn="just" eaLnBrk="1" hangingPunct="1"/>
            <a:r>
              <a:rPr lang="en-US" dirty="0" err="1" smtClean="0">
                <a:solidFill>
                  <a:schemeClr val="accent1"/>
                </a:solidFill>
                <a:latin typeface="Times New Roman" panose="02020603050405020304" pitchFamily="18" charset="0"/>
                <a:cs typeface="Times New Roman" panose="02020603050405020304" pitchFamily="18" charset="0"/>
              </a:rPr>
              <a:t>Condyloma</a:t>
            </a:r>
            <a:r>
              <a:rPr lang="en-US" dirty="0" smtClean="0">
                <a:solidFill>
                  <a:schemeClr val="accent1"/>
                </a:solidFill>
                <a:latin typeface="Times New Roman" panose="02020603050405020304" pitchFamily="18" charset="0"/>
                <a:cs typeface="Times New Roman" panose="02020603050405020304" pitchFamily="18" charset="0"/>
              </a:rPr>
              <a:t> </a:t>
            </a:r>
            <a:r>
              <a:rPr lang="en-US" dirty="0" err="1" smtClean="0">
                <a:solidFill>
                  <a:schemeClr val="accent1"/>
                </a:solidFill>
                <a:latin typeface="Times New Roman" panose="02020603050405020304" pitchFamily="18" charset="0"/>
                <a:cs typeface="Times New Roman" panose="02020603050405020304" pitchFamily="18" charset="0"/>
              </a:rPr>
              <a:t>lata</a:t>
            </a:r>
            <a:r>
              <a:rPr lang="en-US" dirty="0" smtClean="0">
                <a:solidFill>
                  <a:schemeClr val="accent1"/>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pale, elevated, moist, oozy sharply demarcated with flat surfaces which develop in warm and moist areas of the body such as genitals, perineum, perianal region, under breasts, axillae, groin. </a:t>
            </a:r>
          </a:p>
          <a:p>
            <a:pPr algn="just" eaLnBrk="1" hangingPunct="1"/>
            <a:endParaRPr lang="en-US" dirty="0" smtClean="0">
              <a:latin typeface="Times New Roman" panose="02020603050405020304" pitchFamily="18" charset="0"/>
              <a:cs typeface="Times New Roman" panose="02020603050405020304" pitchFamily="18" charset="0"/>
            </a:endParaRPr>
          </a:p>
          <a:p>
            <a:pPr algn="just" eaLnBrk="1" hangingPunct="1"/>
            <a:r>
              <a:rPr lang="en-US" dirty="0" smtClean="0">
                <a:latin typeface="Times New Roman" panose="02020603050405020304" pitchFamily="18" charset="0"/>
                <a:cs typeface="Times New Roman" panose="02020603050405020304" pitchFamily="18" charset="0"/>
              </a:rPr>
              <a:t>It is highly infectious and seen in 25-60% of </a:t>
            </a:r>
            <a:r>
              <a:rPr lang="en-US" dirty="0" err="1" smtClean="0">
                <a:latin typeface="Times New Roman" panose="02020603050405020304" pitchFamily="18" charset="0"/>
                <a:cs typeface="Times New Roman" panose="02020603050405020304" pitchFamily="18" charset="0"/>
              </a:rPr>
              <a:t>pts</a:t>
            </a:r>
            <a:r>
              <a:rPr lang="en-US" dirty="0" smtClean="0">
                <a:latin typeface="Times New Roman" panose="02020603050405020304" pitchFamily="18" charset="0"/>
                <a:cs typeface="Times New Roman" panose="02020603050405020304" pitchFamily="18" charset="0"/>
              </a:rPr>
              <a:t> with secondary </a:t>
            </a:r>
            <a:r>
              <a:rPr lang="en-US" dirty="0" err="1" smtClean="0">
                <a:latin typeface="Times New Roman" panose="02020603050405020304" pitchFamily="18" charset="0"/>
                <a:cs typeface="Times New Roman" panose="02020603050405020304" pitchFamily="18" charset="0"/>
              </a:rPr>
              <a:t>shyphilis</a:t>
            </a:r>
            <a:r>
              <a:rPr lang="en-US" dirty="0" smtClean="0">
                <a:latin typeface="Times New Roman" panose="02020603050405020304" pitchFamily="18" charset="0"/>
                <a:cs typeface="Times New Roman" panose="02020603050405020304" pitchFamily="18" charset="0"/>
              </a:rPr>
              <a:t>. </a:t>
            </a:r>
          </a:p>
          <a:p>
            <a:pPr algn="just" eaLnBrk="1" hangingPunct="1"/>
            <a:endParaRPr lang="en-US" dirty="0" smtClean="0">
              <a:latin typeface="Times New Roman" panose="02020603050405020304" pitchFamily="18" charset="0"/>
              <a:cs typeface="Times New Roman" panose="02020603050405020304" pitchFamily="18" charset="0"/>
            </a:endParaRPr>
          </a:p>
          <a:p>
            <a:pPr algn="just" eaLnBrk="1" hangingPunct="1"/>
            <a:r>
              <a:rPr lang="en-US" dirty="0" smtClean="0">
                <a:latin typeface="Times New Roman" panose="02020603050405020304" pitchFamily="18" charset="0"/>
                <a:cs typeface="Times New Roman" panose="02020603050405020304" pitchFamily="18" charset="0"/>
              </a:rPr>
              <a:t>At labial commissures and </a:t>
            </a:r>
            <a:r>
              <a:rPr lang="en-US" dirty="0" err="1" smtClean="0">
                <a:latin typeface="Times New Roman" panose="02020603050405020304" pitchFamily="18" charset="0"/>
                <a:cs typeface="Times New Roman" panose="02020603050405020304" pitchFamily="18" charset="0"/>
              </a:rPr>
              <a:t>nosolabial</a:t>
            </a:r>
            <a:r>
              <a:rPr lang="en-US" dirty="0" smtClean="0">
                <a:latin typeface="Times New Roman" panose="02020603050405020304" pitchFamily="18" charset="0"/>
                <a:cs typeface="Times New Roman" panose="02020603050405020304" pitchFamily="18" charset="0"/>
              </a:rPr>
              <a:t> folds, these lesions become elevated and fissured and are called “</a:t>
            </a:r>
            <a:r>
              <a:rPr lang="en-US" dirty="0" smtClean="0">
                <a:solidFill>
                  <a:schemeClr val="accent1"/>
                </a:solidFill>
                <a:latin typeface="Times New Roman" panose="02020603050405020304" pitchFamily="18" charset="0"/>
                <a:cs typeface="Times New Roman" panose="02020603050405020304" pitchFamily="18" charset="0"/>
              </a:rPr>
              <a:t>spilt papules</a:t>
            </a:r>
            <a:r>
              <a:rPr lang="en-US" dirty="0" smtClean="0">
                <a:latin typeface="Times New Roman" panose="02020603050405020304" pitchFamily="18" charset="0"/>
                <a:cs typeface="Times New Roman" panose="02020603050405020304" pitchFamily="18" charset="0"/>
              </a:rPr>
              <a:t>”</a:t>
            </a:r>
          </a:p>
          <a:p>
            <a:pPr algn="just" eaLnBrk="1" hangingPunct="1">
              <a:buFont typeface="Arial" pitchFamily="34" charset="0"/>
              <a:buChar char="•"/>
            </a:pPr>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Users\suresh\Desktop\syphilis photos\001 011.jpg"/>
          <p:cNvPicPr>
            <a:picLocks noChangeAspect="1" noChangeArrowheads="1"/>
          </p:cNvPicPr>
          <p:nvPr/>
        </p:nvPicPr>
        <p:blipFill>
          <a:blip r:embed="rId2"/>
          <a:srcRect r="6757" b="1817"/>
          <a:stretch>
            <a:fillRect/>
          </a:stretch>
        </p:blipFill>
        <p:spPr bwMode="auto">
          <a:xfrm>
            <a:off x="0" y="0"/>
            <a:ext cx="4357686" cy="3643314"/>
          </a:xfrm>
          <a:prstGeom prst="rect">
            <a:avLst/>
          </a:prstGeom>
          <a:noFill/>
          <a:ln w="9525">
            <a:noFill/>
            <a:miter lim="800000"/>
            <a:headEnd/>
            <a:tailEnd/>
          </a:ln>
        </p:spPr>
      </p:pic>
      <p:pic>
        <p:nvPicPr>
          <p:cNvPr id="3" name="Picture 2" descr="C:\Users\suresh\Desktop\syphilis photos\001 013.jpg"/>
          <p:cNvPicPr>
            <a:picLocks noChangeAspect="1" noChangeArrowheads="1"/>
          </p:cNvPicPr>
          <p:nvPr/>
        </p:nvPicPr>
        <p:blipFill>
          <a:blip r:embed="rId3"/>
          <a:srcRect r="1587" b="3922"/>
          <a:stretch>
            <a:fillRect/>
          </a:stretch>
        </p:blipFill>
        <p:spPr bwMode="auto">
          <a:xfrm>
            <a:off x="3543484" y="3071810"/>
            <a:ext cx="4609908" cy="3786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Content Placeholder 2"/>
          <p:cNvSpPr>
            <a:spLocks noGrp="1"/>
          </p:cNvSpPr>
          <p:nvPr>
            <p:ph idx="1"/>
          </p:nvPr>
        </p:nvSpPr>
        <p:spPr>
          <a:xfrm>
            <a:off x="457200" y="754781"/>
            <a:ext cx="7239000" cy="5770563"/>
          </a:xfrm>
        </p:spPr>
        <p:txBody>
          <a:bodyPr/>
          <a:lstStyle/>
          <a:p>
            <a:pPr algn="just" eaLnBrk="1" hangingPunct="1"/>
            <a:r>
              <a:rPr lang="en-US" dirty="0" smtClean="0">
                <a:latin typeface="Times New Roman" panose="02020603050405020304" pitchFamily="18" charset="0"/>
                <a:cs typeface="Times New Roman" panose="02020603050405020304" pitchFamily="18" charset="0"/>
              </a:rPr>
              <a:t>Mucous membrane involvement – mucous patches are painless, shallow lesions covered with gray macerated scaling that may appear anywhere in the mouth, more frequent along tongue and lips </a:t>
            </a:r>
          </a:p>
          <a:p>
            <a:pPr algn="just" eaLnBrk="1" hangingPunct="1"/>
            <a:endParaRPr lang="en-US" dirty="0" smtClean="0">
              <a:latin typeface="Times New Roman" panose="02020603050405020304" pitchFamily="18" charset="0"/>
              <a:cs typeface="Times New Roman" panose="02020603050405020304" pitchFamily="18" charset="0"/>
            </a:endParaRPr>
          </a:p>
          <a:p>
            <a:pPr algn="just" eaLnBrk="1" hangingPunct="1"/>
            <a:r>
              <a:rPr lang="en-US" dirty="0" smtClean="0">
                <a:latin typeface="Times New Roman" panose="02020603050405020304" pitchFamily="18" charset="0"/>
                <a:cs typeface="Times New Roman" panose="02020603050405020304" pitchFamily="18" charset="0"/>
              </a:rPr>
              <a:t>Mucosal lesions are in the form of </a:t>
            </a:r>
            <a:r>
              <a:rPr lang="en-US" dirty="0" err="1" smtClean="0">
                <a:latin typeface="Times New Roman" panose="02020603050405020304" pitchFamily="18" charset="0"/>
                <a:cs typeface="Times New Roman" panose="02020603050405020304" pitchFamily="18" charset="0"/>
              </a:rPr>
              <a:t>serpiginous</a:t>
            </a:r>
            <a:r>
              <a:rPr lang="en-US" dirty="0" smtClean="0">
                <a:latin typeface="Times New Roman" panose="02020603050405020304" pitchFamily="18" charset="0"/>
                <a:cs typeface="Times New Roman" panose="02020603050405020304" pitchFamily="18" charset="0"/>
              </a:rPr>
              <a:t> ulcers- “</a:t>
            </a:r>
            <a:r>
              <a:rPr lang="en-US" dirty="0" smtClean="0">
                <a:solidFill>
                  <a:schemeClr val="accent1"/>
                </a:solidFill>
                <a:latin typeface="Times New Roman" panose="02020603050405020304" pitchFamily="18" charset="0"/>
                <a:cs typeface="Times New Roman" panose="02020603050405020304" pitchFamily="18" charset="0"/>
              </a:rPr>
              <a:t>snail track</a:t>
            </a:r>
            <a:r>
              <a:rPr lang="en-US" dirty="0" smtClean="0">
                <a:latin typeface="Times New Roman" panose="02020603050405020304" pitchFamily="18" charset="0"/>
                <a:cs typeface="Times New Roman" panose="02020603050405020304" pitchFamily="18" charset="0"/>
              </a:rPr>
              <a:t>”  ulcers, superficial erosions, papules, plaques. </a:t>
            </a:r>
          </a:p>
          <a:p>
            <a:pPr algn="just" eaLnBrk="1" hangingPunct="1"/>
            <a:endParaRPr lang="en-US" dirty="0" smtClean="0">
              <a:latin typeface="Times New Roman" panose="02020603050405020304" pitchFamily="18" charset="0"/>
              <a:cs typeface="Times New Roman" panose="02020603050405020304" pitchFamily="18" charset="0"/>
            </a:endParaRPr>
          </a:p>
          <a:p>
            <a:pPr algn="just" eaLnBrk="1" hangingPunct="1"/>
            <a:r>
              <a:rPr lang="en-US" dirty="0" smtClean="0">
                <a:latin typeface="Times New Roman" panose="02020603050405020304" pitchFamily="18" charset="0"/>
                <a:cs typeface="Times New Roman" panose="02020603050405020304" pitchFamily="18" charset="0"/>
              </a:rPr>
              <a:t>The oral mucosa, tongue, lips palate, pharynx, larynx, tonsils, epiglottis may be affected. </a:t>
            </a:r>
          </a:p>
          <a:p>
            <a:pPr algn="just" eaLnBrk="1" hangingPunct="1">
              <a:buFont typeface="Arial" pitchFamily="34" charset="0"/>
              <a:buChar char="•"/>
            </a:pPr>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3" descr="C:\Users\suresh\Desktop\syphilis photos\001 015.jpg"/>
          <p:cNvPicPr>
            <a:picLocks noChangeAspect="1" noChangeArrowheads="1"/>
          </p:cNvPicPr>
          <p:nvPr/>
        </p:nvPicPr>
        <p:blipFill>
          <a:blip r:embed="rId2"/>
          <a:srcRect/>
          <a:stretch>
            <a:fillRect/>
          </a:stretch>
        </p:blipFill>
        <p:spPr bwMode="auto">
          <a:xfrm>
            <a:off x="1" y="-142900"/>
            <a:ext cx="4429124" cy="3669846"/>
          </a:xfrm>
          <a:prstGeom prst="rect">
            <a:avLst/>
          </a:prstGeom>
          <a:noFill/>
          <a:ln w="9525">
            <a:noFill/>
            <a:miter lim="800000"/>
            <a:headEnd/>
            <a:tailEnd/>
          </a:ln>
        </p:spPr>
      </p:pic>
      <p:pic>
        <p:nvPicPr>
          <p:cNvPr id="3" name="Picture 2" descr="C:\Users\suresh\Desktop\syphilis photos\001 017.jpg"/>
          <p:cNvPicPr>
            <a:picLocks noChangeAspect="1" noChangeArrowheads="1"/>
          </p:cNvPicPr>
          <p:nvPr/>
        </p:nvPicPr>
        <p:blipFill>
          <a:blip r:embed="rId3"/>
          <a:srcRect r="4349" b="5263"/>
          <a:stretch>
            <a:fillRect/>
          </a:stretch>
        </p:blipFill>
        <p:spPr bwMode="auto">
          <a:xfrm>
            <a:off x="4429124" y="0"/>
            <a:ext cx="3929060" cy="3357538"/>
          </a:xfrm>
          <a:prstGeom prst="rect">
            <a:avLst/>
          </a:prstGeom>
          <a:noFill/>
          <a:ln w="9525">
            <a:noFill/>
            <a:miter lim="800000"/>
            <a:headEnd/>
            <a:tailEnd/>
          </a:ln>
        </p:spPr>
      </p:pic>
      <p:pic>
        <p:nvPicPr>
          <p:cNvPr id="4" name="Picture 2" descr="C:\Users\suresh\Desktop\syphilis photos\001 023.jpg"/>
          <p:cNvPicPr>
            <a:picLocks noChangeAspect="1" noChangeArrowheads="1"/>
          </p:cNvPicPr>
          <p:nvPr/>
        </p:nvPicPr>
        <p:blipFill>
          <a:blip r:embed="rId4"/>
          <a:srcRect t="3636" r="5882" b="1817"/>
          <a:stretch>
            <a:fillRect/>
          </a:stretch>
        </p:blipFill>
        <p:spPr bwMode="auto">
          <a:xfrm>
            <a:off x="0" y="3500439"/>
            <a:ext cx="4357686" cy="3357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Content Placeholder 2"/>
          <p:cNvSpPr>
            <a:spLocks noGrp="1"/>
          </p:cNvSpPr>
          <p:nvPr>
            <p:ph idx="1"/>
          </p:nvPr>
        </p:nvSpPr>
        <p:spPr>
          <a:xfrm>
            <a:off x="457200" y="-357214"/>
            <a:ext cx="7239000" cy="7215214"/>
          </a:xfrm>
        </p:spPr>
        <p:txBody>
          <a:bodyPr>
            <a:normAutofit/>
          </a:bodyPr>
          <a:lstStyle/>
          <a:p>
            <a:pPr eaLnBrk="1" hangingPunct="1">
              <a:buFont typeface="Wingdings 2" pitchFamily="18" charset="2"/>
              <a:buNone/>
            </a:pPr>
            <a:endParaRPr lang="en-US" dirty="0" smtClean="0">
              <a:latin typeface="Times New Roman" panose="02020603050405020304" pitchFamily="18" charset="0"/>
              <a:cs typeface="Times New Roman" panose="02020603050405020304" pitchFamily="18" charset="0"/>
            </a:endParaRPr>
          </a:p>
          <a:p>
            <a:pPr eaLnBrk="1" hangingPunct="1"/>
            <a:endParaRPr lang="en-US" dirty="0" smtClean="0">
              <a:latin typeface="Times New Roman" panose="02020603050405020304" pitchFamily="18" charset="0"/>
              <a:cs typeface="Times New Roman" panose="02020603050405020304" pitchFamily="18" charset="0"/>
            </a:endParaRPr>
          </a:p>
          <a:p>
            <a:pPr eaLnBrk="1" hangingPunct="1"/>
            <a:r>
              <a:rPr lang="en-US" dirty="0" smtClean="0">
                <a:latin typeface="Times New Roman" panose="02020603050405020304" pitchFamily="18" charset="0"/>
                <a:cs typeface="Times New Roman" panose="02020603050405020304" pitchFamily="18" charset="0"/>
              </a:rPr>
              <a:t>Follicular rash on the scalp may give rise to 2 patterns of hair loss. </a:t>
            </a:r>
          </a:p>
          <a:p>
            <a:pPr eaLnBrk="1" hangingPunct="1"/>
            <a:endParaRPr lang="en-US" dirty="0" smtClean="0">
              <a:latin typeface="Times New Roman" panose="02020603050405020304" pitchFamily="18" charset="0"/>
              <a:cs typeface="Times New Roman" panose="02020603050405020304" pitchFamily="18" charset="0"/>
            </a:endParaRPr>
          </a:p>
          <a:p>
            <a:pPr eaLnBrk="1" hangingPunct="1"/>
            <a:r>
              <a:rPr lang="en-US" dirty="0" smtClean="0">
                <a:latin typeface="Times New Roman" panose="02020603050405020304" pitchFamily="18" charset="0"/>
                <a:cs typeface="Times New Roman" panose="02020603050405020304" pitchFamily="18" charset="0"/>
              </a:rPr>
              <a:t>Irregular non-scarring </a:t>
            </a:r>
          </a:p>
          <a:p>
            <a:pPr eaLnBrk="1" hangingPunct="1">
              <a:buNone/>
            </a:pPr>
            <a:r>
              <a:rPr lang="en-US" dirty="0" smtClean="0">
                <a:latin typeface="Times New Roman" panose="02020603050405020304" pitchFamily="18" charset="0"/>
                <a:cs typeface="Times New Roman" panose="02020603050405020304" pitchFamily="18" charset="0"/>
              </a:rPr>
              <a:t>	patchy alopecia – </a:t>
            </a:r>
          </a:p>
          <a:p>
            <a:pPr eaLnBrk="1" hangingPunct="1">
              <a:buNone/>
            </a:pPr>
            <a:r>
              <a:rPr lang="en-US" dirty="0" smtClean="0">
                <a:latin typeface="Times New Roman" panose="02020603050405020304" pitchFamily="18" charset="0"/>
                <a:cs typeface="Times New Roman" panose="02020603050405020304" pitchFamily="18" charset="0"/>
              </a:rPr>
              <a:t>“</a:t>
            </a:r>
            <a:r>
              <a:rPr lang="en-US" dirty="0" smtClean="0">
                <a:solidFill>
                  <a:schemeClr val="accent1"/>
                </a:solidFill>
                <a:latin typeface="Times New Roman" panose="02020603050405020304" pitchFamily="18" charset="0"/>
                <a:cs typeface="Times New Roman" panose="02020603050405020304" pitchFamily="18" charset="0"/>
              </a:rPr>
              <a:t>moth eaten alopecia</a:t>
            </a:r>
            <a:r>
              <a:rPr lang="en-US" dirty="0" smtClean="0">
                <a:latin typeface="Times New Roman" panose="02020603050405020304" pitchFamily="18" charset="0"/>
                <a:cs typeface="Times New Roman" panose="02020603050405020304" pitchFamily="18" charset="0"/>
              </a:rPr>
              <a:t>”</a:t>
            </a:r>
          </a:p>
          <a:p>
            <a:pPr eaLnBrk="1" hangingPunct="1"/>
            <a:endParaRPr lang="en-US" dirty="0" smtClean="0">
              <a:latin typeface="Times New Roman" panose="02020603050405020304" pitchFamily="18" charset="0"/>
              <a:cs typeface="Times New Roman" panose="02020603050405020304" pitchFamily="18" charset="0"/>
            </a:endParaRPr>
          </a:p>
          <a:p>
            <a:pPr eaLnBrk="1" hangingPunct="1"/>
            <a:endParaRPr lang="en-US" dirty="0" smtClean="0">
              <a:latin typeface="Times New Roman" panose="02020603050405020304" pitchFamily="18" charset="0"/>
              <a:cs typeface="Times New Roman" panose="02020603050405020304" pitchFamily="18" charset="0"/>
            </a:endParaRPr>
          </a:p>
          <a:p>
            <a:pPr eaLnBrk="1" hangingPunct="1"/>
            <a:endParaRPr lang="en-US" dirty="0" smtClean="0">
              <a:latin typeface="Times New Roman" panose="02020603050405020304" pitchFamily="18" charset="0"/>
              <a:cs typeface="Times New Roman" panose="02020603050405020304" pitchFamily="18" charset="0"/>
            </a:endParaRPr>
          </a:p>
          <a:p>
            <a:pPr eaLnBrk="1" hangingPunct="1"/>
            <a:endParaRPr lang="en-US" dirty="0" smtClean="0">
              <a:latin typeface="Times New Roman" panose="02020603050405020304" pitchFamily="18" charset="0"/>
              <a:cs typeface="Times New Roman" panose="02020603050405020304" pitchFamily="18" charset="0"/>
            </a:endParaRPr>
          </a:p>
          <a:p>
            <a:pPr eaLnBrk="1" hangingPunct="1"/>
            <a:r>
              <a:rPr lang="en-US" dirty="0" smtClean="0">
                <a:latin typeface="Times New Roman" panose="02020603050405020304" pitchFamily="18" charset="0"/>
                <a:cs typeface="Times New Roman" panose="02020603050405020304" pitchFamily="18" charset="0"/>
              </a:rPr>
              <a:t>It usually occurs at the margins of the scalp or rarely in the beard area, eyebrows </a:t>
            </a:r>
          </a:p>
          <a:p>
            <a:pPr eaLnBrk="1" hangingPunct="1">
              <a:buFont typeface="Arial" pitchFamily="34" charset="0"/>
              <a:buNone/>
            </a:pPr>
            <a:endParaRPr lang="en-US" dirty="0" smtClean="0">
              <a:latin typeface="Times New Roman" panose="02020603050405020304" pitchFamily="18" charset="0"/>
              <a:cs typeface="Times New Roman" panose="02020603050405020304" pitchFamily="18" charset="0"/>
            </a:endParaRPr>
          </a:p>
          <a:p>
            <a:pPr eaLnBrk="1" hangingPunct="1">
              <a:buFont typeface="Arial" pitchFamily="34" charset="0"/>
              <a:buChar char="•"/>
            </a:pPr>
            <a:endParaRPr lang="en-US" dirty="0" smtClean="0">
              <a:latin typeface="Times New Roman" panose="02020603050405020304" pitchFamily="18" charset="0"/>
              <a:cs typeface="Times New Roman" panose="02020603050405020304" pitchFamily="18" charset="0"/>
            </a:endParaRPr>
          </a:p>
        </p:txBody>
      </p:sp>
      <p:pic>
        <p:nvPicPr>
          <p:cNvPr id="3" name="Picture 2" descr="C:\Users\suresh\Desktop\syphilis photos\001 003.jpg"/>
          <p:cNvPicPr>
            <a:picLocks noChangeAspect="1" noChangeArrowheads="1"/>
          </p:cNvPicPr>
          <p:nvPr/>
        </p:nvPicPr>
        <p:blipFill>
          <a:blip r:embed="rId2"/>
          <a:srcRect t="7272" r="3125"/>
          <a:stretch>
            <a:fillRect/>
          </a:stretch>
        </p:blipFill>
        <p:spPr bwMode="auto">
          <a:xfrm>
            <a:off x="4310062" y="1785926"/>
            <a:ext cx="3833838" cy="32861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C:\Users\suresh\Desktop\syphilis photos\001 002.jpg"/>
          <p:cNvPicPr>
            <a:picLocks noChangeAspect="1" noChangeArrowheads="1"/>
          </p:cNvPicPr>
          <p:nvPr/>
        </p:nvPicPr>
        <p:blipFill>
          <a:blip r:embed="rId2"/>
          <a:srcRect r="6410" b="3571"/>
          <a:stretch>
            <a:fillRect/>
          </a:stretch>
        </p:blipFill>
        <p:spPr bwMode="auto">
          <a:xfrm>
            <a:off x="1219200" y="152400"/>
            <a:ext cx="5562600" cy="617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39000" cy="1143000"/>
          </a:xfrm>
        </p:spPr>
        <p:txBody>
          <a:bodyPr rtlCol="0">
            <a:normAutofit fontScale="90000"/>
          </a:bodyPr>
          <a:lstStyle/>
          <a:p>
            <a:pPr eaLnBrk="1" fontAlgn="auto" hangingPunct="1">
              <a:spcAft>
                <a:spcPts val="0"/>
              </a:spcAft>
              <a:defRPr/>
            </a:pPr>
            <a:r>
              <a:rPr lang="en-US" dirty="0" smtClean="0">
                <a:solidFill>
                  <a:schemeClr val="accent1"/>
                </a:solidFill>
                <a:latin typeface="Times New Roman" panose="02020603050405020304" pitchFamily="18" charset="0"/>
                <a:cs typeface="Times New Roman" panose="02020603050405020304" pitchFamily="18" charset="0"/>
              </a:rPr>
              <a:t>DIFFERENTIAL DIAGNOSIS:</a:t>
            </a:r>
            <a:br>
              <a:rPr lang="en-US" dirty="0" smtClean="0">
                <a:solidFill>
                  <a:schemeClr val="accent1"/>
                </a:solidFill>
                <a:latin typeface="Times New Roman" panose="02020603050405020304" pitchFamily="18" charset="0"/>
                <a:cs typeface="Times New Roman" panose="02020603050405020304" pitchFamily="18" charset="0"/>
              </a:rPr>
            </a:br>
            <a:endParaRPr lang="en-US" dirty="0" smtClean="0">
              <a:solidFill>
                <a:schemeClr val="accent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990600"/>
            <a:ext cx="7239000" cy="5465763"/>
          </a:xfrm>
        </p:spPr>
        <p:txBody>
          <a:bodyPr rtlCol="0">
            <a:normAutofit fontScale="92500"/>
          </a:bodyPr>
          <a:lstStyle/>
          <a:p>
            <a:pPr marL="274320" indent="-274320" algn="just" eaLnBrk="1" fontAlgn="auto" hangingPunct="1">
              <a:spcAft>
                <a:spcPts val="0"/>
              </a:spcAft>
              <a:buFont typeface="Wingdings 2"/>
              <a:buChar char=""/>
              <a:defRPr/>
            </a:pPr>
            <a:r>
              <a:rPr lang="en-US" dirty="0" smtClean="0">
                <a:latin typeface="Times New Roman" panose="02020603050405020304" pitchFamily="18" charset="0"/>
                <a:cs typeface="Times New Roman" panose="02020603050405020304" pitchFamily="18" charset="0"/>
              </a:rPr>
              <a:t>Macular – drug rash, P. </a:t>
            </a:r>
            <a:r>
              <a:rPr lang="en-US" dirty="0" err="1" smtClean="0">
                <a:latin typeface="Times New Roman" panose="02020603050405020304" pitchFamily="18" charset="0"/>
                <a:cs typeface="Times New Roman" panose="02020603050405020304" pitchFamily="18" charset="0"/>
              </a:rPr>
              <a:t>versicolor</a:t>
            </a:r>
            <a:r>
              <a:rPr lang="en-US" dirty="0" smtClean="0">
                <a:latin typeface="Times New Roman" panose="02020603050405020304" pitchFamily="18" charset="0"/>
                <a:cs typeface="Times New Roman" panose="02020603050405020304" pitchFamily="18" charset="0"/>
              </a:rPr>
              <a:t>, EM ,measles rubella </a:t>
            </a:r>
          </a:p>
          <a:p>
            <a:pPr marL="274320" indent="-274320" algn="just" eaLnBrk="1" fontAlgn="auto" hangingPunct="1">
              <a:spcAft>
                <a:spcPts val="0"/>
              </a:spcAft>
              <a:buFont typeface="Wingdings 2"/>
              <a:buChar char=""/>
              <a:defRPr/>
            </a:pPr>
            <a:endParaRPr lang="en-US" dirty="0" smtClean="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Wingdings 2"/>
              <a:buChar char=""/>
              <a:defRPr/>
            </a:pPr>
            <a:r>
              <a:rPr lang="en-US" dirty="0" err="1" smtClean="0">
                <a:latin typeface="Times New Roman" panose="02020603050405020304" pitchFamily="18" charset="0"/>
                <a:cs typeface="Times New Roman" panose="02020603050405020304" pitchFamily="18" charset="0"/>
              </a:rPr>
              <a:t>Papular</a:t>
            </a:r>
            <a:r>
              <a:rPr lang="en-US" dirty="0" smtClean="0">
                <a:latin typeface="Times New Roman" panose="02020603050405020304" pitchFamily="18" charset="0"/>
                <a:cs typeface="Times New Roman" panose="02020603050405020304" pitchFamily="18" charset="0"/>
              </a:rPr>
              <a:t> – drug rash, LP ,acne </a:t>
            </a:r>
            <a:r>
              <a:rPr lang="en-US" dirty="0" err="1" smtClean="0">
                <a:latin typeface="Times New Roman" panose="02020603050405020304" pitchFamily="18" charset="0"/>
                <a:cs typeface="Times New Roman" panose="02020603050405020304" pitchFamily="18" charset="0"/>
              </a:rPr>
              <a:t>vulgaris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papular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urticaria</a:t>
            </a:r>
            <a:r>
              <a:rPr lang="en-US" dirty="0" smtClean="0">
                <a:latin typeface="Times New Roman" panose="02020603050405020304" pitchFamily="18" charset="0"/>
                <a:cs typeface="Times New Roman" panose="02020603050405020304" pitchFamily="18" charset="0"/>
              </a:rPr>
              <a:t> </a:t>
            </a:r>
          </a:p>
          <a:p>
            <a:pPr marL="274320" indent="-274320" algn="just" eaLnBrk="1" fontAlgn="auto" hangingPunct="1">
              <a:spcAft>
                <a:spcPts val="0"/>
              </a:spcAft>
              <a:buFont typeface="Wingdings 2"/>
              <a:buChar char=""/>
              <a:defRPr/>
            </a:pPr>
            <a:endParaRPr lang="en-US" dirty="0" smtClean="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Wingdings 2"/>
              <a:buChar char=""/>
              <a:defRPr/>
            </a:pPr>
            <a:r>
              <a:rPr lang="en-US" dirty="0" err="1" smtClean="0">
                <a:latin typeface="Times New Roman" panose="02020603050405020304" pitchFamily="18" charset="0"/>
                <a:cs typeface="Times New Roman" panose="02020603050405020304" pitchFamily="18" charset="0"/>
              </a:rPr>
              <a:t>Papulosquamous</a:t>
            </a:r>
            <a:r>
              <a:rPr lang="en-US" dirty="0" smtClean="0">
                <a:latin typeface="Times New Roman" panose="02020603050405020304" pitchFamily="18" charset="0"/>
                <a:cs typeface="Times New Roman" panose="02020603050405020304" pitchFamily="18" charset="0"/>
              </a:rPr>
              <a:t> – Psoriasis, </a:t>
            </a:r>
            <a:r>
              <a:rPr lang="en-US" dirty="0" err="1" smtClean="0">
                <a:latin typeface="Times New Roman" panose="02020603050405020304" pitchFamily="18" charset="0"/>
                <a:cs typeface="Times New Roman" panose="02020603050405020304" pitchFamily="18" charset="0"/>
              </a:rPr>
              <a:t>seborrhoeic</a:t>
            </a:r>
            <a:r>
              <a:rPr lang="en-US" dirty="0" smtClean="0">
                <a:latin typeface="Times New Roman" panose="02020603050405020304" pitchFamily="18" charset="0"/>
                <a:cs typeface="Times New Roman" panose="02020603050405020304" pitchFamily="18" charset="0"/>
              </a:rPr>
              <a:t> dermatitis </a:t>
            </a:r>
          </a:p>
          <a:p>
            <a:pPr marL="274320" indent="-274320" algn="just" eaLnBrk="1" fontAlgn="auto" hangingPunct="1">
              <a:spcAft>
                <a:spcPts val="0"/>
              </a:spcAft>
              <a:buFont typeface="Wingdings 2"/>
              <a:buChar char=""/>
              <a:defRPr/>
            </a:pPr>
            <a:endParaRPr lang="en-US" dirty="0" smtClean="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Wingdings 2"/>
              <a:buChar char=""/>
              <a:defRPr/>
            </a:pPr>
            <a:r>
              <a:rPr lang="en-US" dirty="0" smtClean="0">
                <a:latin typeface="Times New Roman" panose="02020603050405020304" pitchFamily="18" charset="0"/>
                <a:cs typeface="Times New Roman" panose="02020603050405020304" pitchFamily="18" charset="0"/>
              </a:rPr>
              <a:t>Annular – annular LP, </a:t>
            </a:r>
            <a:r>
              <a:rPr lang="en-US" dirty="0" err="1" smtClean="0">
                <a:latin typeface="Times New Roman" panose="02020603050405020304" pitchFamily="18" charset="0"/>
                <a:cs typeface="Times New Roman" panose="02020603050405020304" pitchFamily="18" charset="0"/>
              </a:rPr>
              <a:t>granuloma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annulare</a:t>
            </a:r>
            <a:r>
              <a:rPr lang="en-US" dirty="0" smtClean="0">
                <a:latin typeface="Times New Roman" panose="02020603050405020304" pitchFamily="18" charset="0"/>
                <a:cs typeface="Times New Roman" panose="02020603050405020304" pitchFamily="18" charset="0"/>
              </a:rPr>
              <a:t>, impetigo, </a:t>
            </a:r>
            <a:r>
              <a:rPr lang="en-US" dirty="0" err="1" smtClean="0">
                <a:latin typeface="Times New Roman" panose="02020603050405020304" pitchFamily="18" charset="0"/>
                <a:cs typeface="Times New Roman" panose="02020603050405020304" pitchFamily="18" charset="0"/>
              </a:rPr>
              <a:t>dermatophyte</a:t>
            </a:r>
            <a:r>
              <a:rPr lang="en-US" dirty="0" smtClean="0">
                <a:latin typeface="Times New Roman" panose="02020603050405020304" pitchFamily="18" charset="0"/>
                <a:cs typeface="Times New Roman" panose="02020603050405020304" pitchFamily="18" charset="0"/>
              </a:rPr>
              <a:t> infection </a:t>
            </a:r>
          </a:p>
          <a:p>
            <a:pPr marL="274320" indent="-274320" algn="just" eaLnBrk="1" fontAlgn="auto" hangingPunct="1">
              <a:spcAft>
                <a:spcPts val="0"/>
              </a:spcAft>
              <a:buFont typeface="Wingdings 2"/>
              <a:buChar char=""/>
              <a:defRPr/>
            </a:pPr>
            <a:endParaRPr lang="en-US" dirty="0" smtClean="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Wingdings 2"/>
              <a:buChar char=""/>
              <a:defRPr/>
            </a:pPr>
            <a:r>
              <a:rPr lang="en-US" dirty="0" err="1" smtClean="0">
                <a:latin typeface="Times New Roman" panose="02020603050405020304" pitchFamily="18" charset="0"/>
                <a:cs typeface="Times New Roman" panose="02020603050405020304" pitchFamily="18" charset="0"/>
              </a:rPr>
              <a:t>Pustular</a:t>
            </a:r>
            <a:r>
              <a:rPr lang="en-US" dirty="0" smtClean="0">
                <a:latin typeface="Times New Roman" panose="02020603050405020304" pitchFamily="18" charset="0"/>
                <a:cs typeface="Times New Roman" panose="02020603050405020304" pitchFamily="18" charset="0"/>
              </a:rPr>
              <a:t> – Acne </a:t>
            </a:r>
            <a:r>
              <a:rPr lang="en-US" dirty="0" err="1" smtClean="0">
                <a:latin typeface="Times New Roman" panose="02020603050405020304" pitchFamily="18" charset="0"/>
                <a:cs typeface="Times New Roman" panose="02020603050405020304" pitchFamily="18" charset="0"/>
              </a:rPr>
              <a:t>vulgaris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ecthyma</a:t>
            </a:r>
            <a:r>
              <a:rPr lang="en-US" dirty="0" smtClean="0">
                <a:latin typeface="Times New Roman" panose="02020603050405020304" pitchFamily="18" charset="0"/>
                <a:cs typeface="Times New Roman" panose="02020603050405020304" pitchFamily="18" charset="0"/>
              </a:rPr>
              <a:t>, eruptions due to bromides and iodides </a:t>
            </a:r>
          </a:p>
          <a:p>
            <a:pPr marL="274320" indent="-274320" algn="just" eaLnBrk="1" fontAlgn="auto" hangingPunct="1">
              <a:spcAft>
                <a:spcPts val="0"/>
              </a:spcAft>
              <a:buFont typeface="Arial" pitchFamily="34" charset="0"/>
              <a:buChar char="•"/>
              <a:defRPr/>
            </a:pPr>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Content Placeholder 2"/>
          <p:cNvSpPr>
            <a:spLocks noGrp="1"/>
          </p:cNvSpPr>
          <p:nvPr>
            <p:ph idx="1"/>
          </p:nvPr>
        </p:nvSpPr>
        <p:spPr>
          <a:xfrm>
            <a:off x="457200" y="685800"/>
            <a:ext cx="7239000" cy="5770563"/>
          </a:xfrm>
        </p:spPr>
        <p:txBody>
          <a:bodyPr/>
          <a:lstStyle/>
          <a:p>
            <a:pPr eaLnBrk="1" hangingPunct="1"/>
            <a:r>
              <a:rPr lang="en-US" smtClean="0">
                <a:latin typeface="Times New Roman" panose="02020603050405020304" pitchFamily="18" charset="0"/>
                <a:cs typeface="Times New Roman" panose="02020603050405020304" pitchFamily="18" charset="0"/>
              </a:rPr>
              <a:t>Follicular – Lichen scrofulosorum, PRP, lichen spinulosus</a:t>
            </a:r>
          </a:p>
          <a:p>
            <a:pPr eaLnBrk="1" hangingPunct="1"/>
            <a:endParaRPr lang="en-US" smtClean="0">
              <a:latin typeface="Times New Roman" panose="02020603050405020304" pitchFamily="18" charset="0"/>
              <a:cs typeface="Times New Roman" panose="02020603050405020304" pitchFamily="18" charset="0"/>
            </a:endParaRPr>
          </a:p>
          <a:p>
            <a:pPr eaLnBrk="1" hangingPunct="1"/>
            <a:r>
              <a:rPr lang="en-US" smtClean="0">
                <a:latin typeface="Times New Roman" panose="02020603050405020304" pitchFamily="18" charset="0"/>
                <a:cs typeface="Times New Roman" panose="02020603050405020304" pitchFamily="18" charset="0"/>
              </a:rPr>
              <a:t>Alopecia – Alopecia areata, T.capitis </a:t>
            </a:r>
          </a:p>
          <a:p>
            <a:pPr eaLnBrk="1" hangingPunct="1"/>
            <a:endParaRPr lang="en-US" smtClean="0">
              <a:latin typeface="Times New Roman" panose="02020603050405020304" pitchFamily="18" charset="0"/>
              <a:cs typeface="Times New Roman" panose="02020603050405020304" pitchFamily="18" charset="0"/>
            </a:endParaRPr>
          </a:p>
          <a:p>
            <a:pPr eaLnBrk="1" hangingPunct="1"/>
            <a:r>
              <a:rPr lang="en-US" smtClean="0">
                <a:latin typeface="Times New Roman" panose="02020603050405020304" pitchFamily="18" charset="0"/>
                <a:cs typeface="Times New Roman" panose="02020603050405020304" pitchFamily="18" charset="0"/>
              </a:rPr>
              <a:t>Leukoderma syphiliticum – P. versicolor </a:t>
            </a:r>
          </a:p>
          <a:p>
            <a:pPr eaLnBrk="1" hangingPunct="1"/>
            <a:endParaRPr lang="en-US" smtClean="0">
              <a:latin typeface="Times New Roman" panose="02020603050405020304" pitchFamily="18" charset="0"/>
              <a:cs typeface="Times New Roman" panose="02020603050405020304" pitchFamily="18" charset="0"/>
            </a:endParaRPr>
          </a:p>
          <a:p>
            <a:pPr eaLnBrk="1" hangingPunct="1"/>
            <a:r>
              <a:rPr lang="en-US" smtClean="0">
                <a:latin typeface="Times New Roman" panose="02020603050405020304" pitchFamily="18" charset="0"/>
                <a:cs typeface="Times New Roman" panose="02020603050405020304" pitchFamily="18" charset="0"/>
              </a:rPr>
              <a:t>Condyloma lata – condyloma accuminata </a:t>
            </a:r>
          </a:p>
          <a:p>
            <a:pPr eaLnBrk="1" hangingPunct="1"/>
            <a:endParaRPr lang="en-US" smtClean="0">
              <a:latin typeface="Times New Roman" panose="02020603050405020304" pitchFamily="18" charset="0"/>
              <a:cs typeface="Times New Roman" panose="02020603050405020304" pitchFamily="18" charset="0"/>
            </a:endParaRPr>
          </a:p>
          <a:p>
            <a:pPr eaLnBrk="1" hangingPunct="1"/>
            <a:r>
              <a:rPr lang="en-US" smtClean="0">
                <a:latin typeface="Times New Roman" panose="02020603050405020304" pitchFamily="18" charset="0"/>
                <a:cs typeface="Times New Roman" panose="02020603050405020304" pitchFamily="18" charset="0"/>
              </a:rPr>
              <a:t>Mucosal lesions over throat and tonsils  – vincent’s angina, tonsillitis, diphtheria </a:t>
            </a:r>
          </a:p>
          <a:p>
            <a:pPr eaLnBrk="1" hangingPunct="1"/>
            <a:endParaRPr lang="en-US"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solidFill>
                <a:latin typeface="Times New Roman" panose="02020603050405020304" pitchFamily="18" charset="0"/>
                <a:cs typeface="Times New Roman" panose="02020603050405020304" pitchFamily="18" charset="0"/>
              </a:rPr>
              <a:t>treatment</a:t>
            </a:r>
            <a:endParaRPr lang="en-US" dirty="0">
              <a:solidFill>
                <a:schemeClr val="tx2"/>
              </a:solidFill>
              <a:latin typeface="Times New Roman" panose="02020603050405020304" pitchFamily="18" charset="0"/>
              <a:cs typeface="Times New Roman" panose="02020603050405020304" pitchFamily="18" charset="0"/>
            </a:endParaRPr>
          </a:p>
        </p:txBody>
      </p:sp>
      <p:sp>
        <p:nvSpPr>
          <p:cNvPr id="87043" name="Content Placeholder 2"/>
          <p:cNvSpPr>
            <a:spLocks noGrp="1"/>
          </p:cNvSpPr>
          <p:nvPr>
            <p:ph idx="1"/>
          </p:nvPr>
        </p:nvSpPr>
        <p:spPr/>
        <p:txBody>
          <a:bodyPr/>
          <a:lstStyle/>
          <a:p>
            <a:r>
              <a:rPr lang="en-US" smtClean="0">
                <a:latin typeface="Times New Roman" panose="02020603050405020304" pitchFamily="18" charset="0"/>
                <a:cs typeface="Times New Roman" panose="02020603050405020304" pitchFamily="18" charset="0"/>
              </a:rPr>
              <a:t>A single dose of benzathine penicillin G, 2.4 million units i.m</a:t>
            </a:r>
          </a:p>
          <a:p>
            <a:pPr>
              <a:buFont typeface="Wingdings" pitchFamily="2" charset="2"/>
              <a:buNone/>
            </a:pPr>
            <a:r>
              <a:rPr lang="en-US" smtClean="0">
                <a:latin typeface="Times New Roman" panose="02020603050405020304" pitchFamily="18" charset="0"/>
                <a:cs typeface="Times New Roman" panose="02020603050405020304" pitchFamily="18" charset="0"/>
              </a:rPr>
              <a:t>   </a:t>
            </a:r>
            <a:r>
              <a:rPr lang="en-US" sz="2400" smtClean="0">
                <a:latin typeface="Times New Roman" panose="02020603050405020304" pitchFamily="18" charset="0"/>
                <a:cs typeface="Times New Roman" panose="02020603050405020304" pitchFamily="18" charset="0"/>
              </a:rPr>
              <a:t>(1.2 million units i.m on each buttock)</a:t>
            </a:r>
          </a:p>
          <a:p>
            <a:r>
              <a:rPr lang="en-US" smtClean="0">
                <a:latin typeface="Times New Roman" panose="02020603050405020304" pitchFamily="18" charset="0"/>
                <a:cs typeface="Times New Roman" panose="02020603050405020304" pitchFamily="18" charset="0"/>
              </a:rPr>
              <a:t>Given after intradermal test dose.</a:t>
            </a:r>
          </a:p>
          <a:p>
            <a:pPr>
              <a:buFont typeface="Wingdings" pitchFamily="2" charset="2"/>
              <a:buNone/>
            </a:pPr>
            <a:r>
              <a:rPr lang="en-US" u="sng" smtClean="0">
                <a:latin typeface="Times New Roman" panose="02020603050405020304" pitchFamily="18" charset="0"/>
                <a:cs typeface="Times New Roman" panose="02020603050405020304" pitchFamily="18" charset="0"/>
              </a:rPr>
              <a:t>Alternate:</a:t>
            </a:r>
          </a:p>
          <a:p>
            <a:r>
              <a:rPr lang="en-US" smtClean="0">
                <a:latin typeface="Times New Roman" panose="02020603050405020304" pitchFamily="18" charset="0"/>
                <a:cs typeface="Times New Roman" panose="02020603050405020304" pitchFamily="18" charset="0"/>
              </a:rPr>
              <a:t>Procaine penicillin G 1.2million units / day i.m X 10 days</a:t>
            </a:r>
          </a:p>
          <a:p>
            <a:pPr>
              <a:buFont typeface="Wingdings" pitchFamily="2" charset="2"/>
              <a:buNone/>
            </a:pPr>
            <a:r>
              <a:rPr lang="en-US" sz="2400" u="sng" smtClean="0">
                <a:latin typeface="Times New Roman" panose="02020603050405020304" pitchFamily="18" charset="0"/>
                <a:cs typeface="Times New Roman" panose="02020603050405020304" pitchFamily="18" charset="0"/>
              </a:rPr>
              <a:t>PENICILLIN ALLERGY</a:t>
            </a:r>
          </a:p>
          <a:p>
            <a:r>
              <a:rPr lang="en-US" sz="2400" smtClean="0">
                <a:latin typeface="Times New Roman" panose="02020603050405020304" pitchFamily="18" charset="0"/>
                <a:cs typeface="Times New Roman" panose="02020603050405020304" pitchFamily="18" charset="0"/>
              </a:rPr>
              <a:t>Doxycycline 100 mg orally BD x 2 wks.</a:t>
            </a:r>
          </a:p>
          <a:p>
            <a:r>
              <a:rPr lang="en-US" sz="2400" smtClean="0">
                <a:latin typeface="Times New Roman" panose="02020603050405020304" pitchFamily="18" charset="0"/>
                <a:cs typeface="Times New Roman" panose="02020603050405020304" pitchFamily="18" charset="0"/>
              </a:rPr>
              <a:t>Tetracycline 500 mg orally QID x 2 wks. </a:t>
            </a:r>
          </a:p>
          <a:p>
            <a:endParaRPr lang="en-US"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4000" dirty="0" smtClean="0">
                <a:solidFill>
                  <a:schemeClr val="tx2"/>
                </a:solidFill>
                <a:latin typeface="Times New Roman" panose="02020603050405020304" pitchFamily="18" charset="0"/>
                <a:cs typeface="Times New Roman" panose="02020603050405020304" pitchFamily="18" charset="0"/>
              </a:rPr>
              <a:t>LATENT STAGE </a:t>
            </a:r>
            <a:br>
              <a:rPr lang="en-US" sz="4000" dirty="0" smtClean="0">
                <a:solidFill>
                  <a:schemeClr val="tx2"/>
                </a:solidFill>
                <a:latin typeface="Times New Roman" panose="02020603050405020304" pitchFamily="18" charset="0"/>
                <a:cs typeface="Times New Roman" panose="02020603050405020304" pitchFamily="18" charset="0"/>
              </a:rPr>
            </a:br>
            <a:endParaRPr lang="en-US" dirty="0">
              <a:solidFill>
                <a:schemeClr val="tx2"/>
              </a:solidFill>
              <a:latin typeface="Times New Roman" panose="02020603050405020304" pitchFamily="18" charset="0"/>
              <a:cs typeface="Times New Roman" panose="02020603050405020304" pitchFamily="18" charset="0"/>
            </a:endParaRPr>
          </a:p>
        </p:txBody>
      </p:sp>
      <p:sp>
        <p:nvSpPr>
          <p:cNvPr id="88067" name="Content Placeholder 2"/>
          <p:cNvSpPr>
            <a:spLocks noGrp="1"/>
          </p:cNvSpPr>
          <p:nvPr>
            <p:ph idx="1"/>
          </p:nvPr>
        </p:nvSpPr>
        <p:spPr/>
        <p:txBody>
          <a:bodyPr/>
          <a:lstStyle/>
          <a:p>
            <a:r>
              <a:rPr lang="en-US" sz="2400" smtClean="0">
                <a:latin typeface="Times New Roman" panose="02020603050405020304" pitchFamily="18" charset="0"/>
                <a:cs typeface="Times New Roman" panose="02020603050405020304" pitchFamily="18" charset="0"/>
              </a:rPr>
              <a:t>Diagnosis depends on positive blood tests</a:t>
            </a:r>
          </a:p>
          <a:p>
            <a:pPr>
              <a:buFont typeface="Wingdings" pitchFamily="2" charset="2"/>
              <a:buNone/>
            </a:pPr>
            <a:r>
              <a:rPr lang="en-US" sz="2400" smtClean="0">
                <a:latin typeface="Times New Roman" panose="02020603050405020304" pitchFamily="18" charset="0"/>
                <a:cs typeface="Times New Roman" panose="02020603050405020304" pitchFamily="18" charset="0"/>
              </a:rPr>
              <a:t>	Absence of clinical evidence – asymptomatic state – latency</a:t>
            </a:r>
          </a:p>
          <a:p>
            <a:pPr>
              <a:buFont typeface="Wingdings" pitchFamily="2" charset="2"/>
              <a:buNone/>
            </a:pPr>
            <a:r>
              <a:rPr lang="en-US" sz="2800" b="1" smtClean="0">
                <a:latin typeface="Times New Roman" panose="02020603050405020304" pitchFamily="18" charset="0"/>
                <a:cs typeface="Times New Roman" panose="02020603050405020304" pitchFamily="18" charset="0"/>
              </a:rPr>
              <a:t>Diagnosis</a:t>
            </a:r>
            <a:r>
              <a:rPr lang="en-US" sz="2800" smtClean="0">
                <a:latin typeface="Times New Roman" panose="02020603050405020304" pitchFamily="18" charset="0"/>
                <a:cs typeface="Times New Roman" panose="02020603050405020304" pitchFamily="18" charset="0"/>
              </a:rPr>
              <a:t>:</a:t>
            </a:r>
          </a:p>
          <a:p>
            <a:r>
              <a:rPr lang="en-US" sz="2400" smtClean="0">
                <a:latin typeface="Times New Roman" panose="02020603050405020304" pitchFamily="18" charset="0"/>
                <a:cs typeface="Times New Roman" panose="02020603050405020304" pitchFamily="18" charset="0"/>
              </a:rPr>
              <a:t>Routine reagin test- VDRL slide test</a:t>
            </a:r>
          </a:p>
          <a:p>
            <a:r>
              <a:rPr lang="en-US" sz="2400" smtClean="0">
                <a:latin typeface="Times New Roman" panose="02020603050405020304" pitchFamily="18" charset="0"/>
                <a:cs typeface="Times New Roman" panose="02020603050405020304" pitchFamily="18" charset="0"/>
              </a:rPr>
              <a:t>Specific test – TPI, FTA –A BS, TPHA</a:t>
            </a:r>
          </a:p>
          <a:p>
            <a:pPr>
              <a:buFont typeface="Wingdings" pitchFamily="2" charset="2"/>
              <a:buNone/>
            </a:pPr>
            <a:endParaRPr lang="en-US" sz="2400" smtClean="0">
              <a:latin typeface="Times New Roman" panose="02020603050405020304" pitchFamily="18" charset="0"/>
              <a:cs typeface="Times New Roman" panose="02020603050405020304" pitchFamily="18" charset="0"/>
            </a:endParaRPr>
          </a:p>
          <a:p>
            <a:pPr>
              <a:buFont typeface="Wingdings" pitchFamily="2" charset="2"/>
              <a:buNone/>
            </a:pPr>
            <a:r>
              <a:rPr lang="en-US" sz="2400" smtClean="0">
                <a:latin typeface="Times New Roman" panose="02020603050405020304" pitchFamily="18" charset="0"/>
                <a:cs typeface="Times New Roman" panose="02020603050405020304" pitchFamily="18" charset="0"/>
              </a:rPr>
              <a:t>Treatment : </a:t>
            </a:r>
          </a:p>
          <a:p>
            <a:r>
              <a:rPr lang="en-US" sz="2400" smtClean="0">
                <a:latin typeface="Times New Roman" panose="02020603050405020304" pitchFamily="18" charset="0"/>
                <a:cs typeface="Times New Roman" panose="02020603050405020304" pitchFamily="18" charset="0"/>
              </a:rPr>
              <a:t>Benzathine pencillin G 2.4 million units 1M single dose</a:t>
            </a:r>
          </a:p>
          <a:p>
            <a:endParaRPr lang="en-US"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latin typeface="Times New Roman" panose="02020603050405020304" pitchFamily="18" charset="0"/>
                <a:cs typeface="Times New Roman" panose="02020603050405020304" pitchFamily="18" charset="0"/>
              </a:rPr>
              <a:t>Tertiary syphilis</a:t>
            </a:r>
            <a:endParaRPr lang="th-TH" dirty="0">
              <a:solidFill>
                <a:schemeClr val="accent1"/>
              </a:solidFill>
              <a:latin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Three forms-</a:t>
            </a:r>
          </a:p>
          <a:p>
            <a:pPr>
              <a:buFont typeface="Arial" pitchFamily="34" charset="0"/>
              <a:buChar char="•"/>
            </a:pPr>
            <a:r>
              <a:rPr lang="en-US" dirty="0" smtClean="0">
                <a:latin typeface="Times New Roman" panose="02020603050405020304" pitchFamily="18" charset="0"/>
                <a:cs typeface="Times New Roman" panose="02020603050405020304" pitchFamily="18" charset="0"/>
              </a:rPr>
              <a:t>Benign tertiary syphilis</a:t>
            </a:r>
          </a:p>
          <a:p>
            <a:pPr>
              <a:buFont typeface="Arial" pitchFamily="34" charset="0"/>
              <a:buChar char="•"/>
            </a:pPr>
            <a:r>
              <a:rPr lang="en-US" dirty="0" smtClean="0">
                <a:latin typeface="Times New Roman" panose="02020603050405020304" pitchFamily="18" charset="0"/>
                <a:cs typeface="Times New Roman" panose="02020603050405020304" pitchFamily="18" charset="0"/>
              </a:rPr>
              <a:t>Cardiovascular syphilis</a:t>
            </a:r>
          </a:p>
          <a:p>
            <a:pPr>
              <a:buFont typeface="Arial" pitchFamily="34" charset="0"/>
              <a:buChar char="•"/>
            </a:pPr>
            <a:r>
              <a:rPr lang="en-US" dirty="0" err="1" smtClean="0">
                <a:latin typeface="Times New Roman" panose="02020603050405020304" pitchFamily="18" charset="0"/>
                <a:cs typeface="Times New Roman" panose="02020603050405020304" pitchFamily="18" charset="0"/>
              </a:rPr>
              <a:t>Neurosyphilis</a:t>
            </a:r>
            <a:endParaRPr lang="en-US" dirty="0" smtClean="0">
              <a:latin typeface="Times New Roman" panose="02020603050405020304" pitchFamily="18" charset="0"/>
              <a:cs typeface="Times New Roman" panose="02020603050405020304" pitchFamily="18" charset="0"/>
            </a:endParaRPr>
          </a:p>
          <a:p>
            <a:pPr>
              <a:buNone/>
            </a:pPr>
            <a:endParaRPr lang="th-TH" dirty="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2057399"/>
          </a:xfrm>
        </p:spPr>
        <p:txBody>
          <a:bodyPr>
            <a:normAutofit fontScale="90000"/>
          </a:bodyPr>
          <a:lstStyle/>
          <a:p>
            <a:pPr>
              <a:defRPr/>
            </a:pPr>
            <a:r>
              <a:rPr lang="en-US" sz="4000" dirty="0" smtClean="0">
                <a:latin typeface="Times New Roman" panose="02020603050405020304" pitchFamily="18" charset="0"/>
                <a:cs typeface="Times New Roman" panose="02020603050405020304" pitchFamily="18" charset="0"/>
              </a:rPr>
              <a:t/>
            </a:r>
            <a:br>
              <a:rPr lang="en-US" sz="4000"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
            </a:r>
            <a:br>
              <a:rPr lang="en-US" sz="4000"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 </a:t>
            </a:r>
            <a:r>
              <a:rPr lang="en-US" sz="4000" dirty="0" smtClean="0">
                <a:solidFill>
                  <a:schemeClr val="tx2"/>
                </a:solidFill>
                <a:latin typeface="Times New Roman" panose="02020603050405020304" pitchFamily="18" charset="0"/>
                <a:cs typeface="Times New Roman" panose="02020603050405020304" pitchFamily="18" charset="0"/>
              </a:rPr>
              <a:t>LATE BENIGN SYPHILIS </a:t>
            </a:r>
            <a:br>
              <a:rPr lang="en-US" sz="4000" dirty="0" smtClean="0">
                <a:solidFill>
                  <a:schemeClr val="tx2"/>
                </a:solidFill>
                <a:latin typeface="Times New Roman" panose="02020603050405020304" pitchFamily="18" charset="0"/>
                <a:cs typeface="Times New Roman" panose="02020603050405020304" pitchFamily="18" charset="0"/>
              </a:rPr>
            </a:br>
            <a:r>
              <a:rPr lang="en-US" sz="4000" dirty="0" smtClean="0">
                <a:solidFill>
                  <a:schemeClr val="tx2"/>
                </a:solidFill>
                <a:latin typeface="Times New Roman" panose="02020603050405020304" pitchFamily="18" charset="0"/>
                <a:cs typeface="Times New Roman" panose="02020603050405020304" pitchFamily="18" charset="0"/>
              </a:rPr>
              <a:t>(GUMMATOUS SYPHILIS) </a:t>
            </a:r>
            <a:br>
              <a:rPr lang="en-US" sz="4000" dirty="0" smtClean="0">
                <a:solidFill>
                  <a:schemeClr val="tx2"/>
                </a:solidFill>
                <a:latin typeface="Times New Roman" panose="02020603050405020304" pitchFamily="18" charset="0"/>
                <a:cs typeface="Times New Roman" panose="02020603050405020304" pitchFamily="18" charset="0"/>
              </a:rPr>
            </a:br>
            <a:endParaRPr lang="en-US" dirty="0">
              <a:solidFill>
                <a:schemeClr val="tx2"/>
              </a:solidFill>
              <a:latin typeface="Times New Roman" panose="02020603050405020304" pitchFamily="18" charset="0"/>
              <a:cs typeface="Times New Roman" panose="02020603050405020304" pitchFamily="18" charset="0"/>
            </a:endParaRPr>
          </a:p>
        </p:txBody>
      </p:sp>
      <p:sp>
        <p:nvSpPr>
          <p:cNvPr id="91139" name="Content Placeholder 2"/>
          <p:cNvSpPr>
            <a:spLocks noGrp="1"/>
          </p:cNvSpPr>
          <p:nvPr>
            <p:ph idx="1"/>
          </p:nvPr>
        </p:nvSpPr>
        <p:spPr/>
        <p:txBody>
          <a:bodyPr>
            <a:normAutofit/>
          </a:bodyPr>
          <a:lstStyle/>
          <a:p>
            <a:pPr algn="just"/>
            <a:r>
              <a:rPr lang="en-US" sz="2400" dirty="0" smtClean="0">
                <a:latin typeface="Times New Roman" panose="02020603050405020304" pitchFamily="18" charset="0"/>
                <a:cs typeface="Times New Roman" panose="02020603050405020304" pitchFamily="18" charset="0"/>
              </a:rPr>
              <a:t>First lesions seen – 3 – 10 </a:t>
            </a:r>
            <a:r>
              <a:rPr lang="en-US" sz="2400" dirty="0" err="1" smtClean="0">
                <a:latin typeface="Times New Roman" panose="02020603050405020304" pitchFamily="18" charset="0"/>
                <a:cs typeface="Times New Roman" panose="02020603050405020304" pitchFamily="18" charset="0"/>
              </a:rPr>
              <a:t>yrs</a:t>
            </a:r>
            <a:r>
              <a:rPr lang="en-US" sz="2400" dirty="0" smtClean="0">
                <a:latin typeface="Times New Roman" panose="02020603050405020304" pitchFamily="18" charset="0"/>
                <a:cs typeface="Times New Roman" panose="02020603050405020304" pitchFamily="18" charset="0"/>
              </a:rPr>
              <a:t> after primary &amp; secondary stages </a:t>
            </a:r>
          </a:p>
          <a:p>
            <a:pPr algn="just"/>
            <a:r>
              <a:rPr lang="en-US" sz="2400" dirty="0" smtClean="0">
                <a:latin typeface="Times New Roman" panose="02020603050405020304" pitchFamily="18" charset="0"/>
                <a:cs typeface="Times New Roman" panose="02020603050405020304" pitchFamily="18" charset="0"/>
              </a:rPr>
              <a:t>Painless nodules which ulcerates</a:t>
            </a:r>
          </a:p>
          <a:p>
            <a:pPr algn="just"/>
            <a:r>
              <a:rPr lang="en-US" sz="2400" dirty="0" err="1" smtClean="0">
                <a:latin typeface="Times New Roman" panose="02020603050405020304" pitchFamily="18" charset="0"/>
                <a:cs typeface="Times New Roman" panose="02020603050405020304" pitchFamily="18" charset="0"/>
              </a:rPr>
              <a:t>Involves:Covering</a:t>
            </a:r>
            <a:r>
              <a:rPr lang="en-US" sz="2400" dirty="0" smtClean="0">
                <a:latin typeface="Times New Roman" panose="02020603050405020304" pitchFamily="18" charset="0"/>
                <a:cs typeface="Times New Roman" panose="02020603050405020304" pitchFamily="18" charset="0"/>
              </a:rPr>
              <a:t> structures – skin, mucous membrane, subcutaneous  &amp; </a:t>
            </a:r>
            <a:r>
              <a:rPr lang="en-US" sz="2400" dirty="0" err="1" smtClean="0">
                <a:latin typeface="Times New Roman" panose="02020603050405020304" pitchFamily="18" charset="0"/>
                <a:cs typeface="Times New Roman" panose="02020603050405020304" pitchFamily="18" charset="0"/>
              </a:rPr>
              <a:t>submucous</a:t>
            </a:r>
            <a:r>
              <a:rPr lang="en-US" sz="2400" dirty="0" smtClean="0">
                <a:latin typeface="Times New Roman" panose="02020603050405020304" pitchFamily="18" charset="0"/>
                <a:cs typeface="Times New Roman" panose="02020603050405020304" pitchFamily="18" charset="0"/>
              </a:rPr>
              <a:t> tissues</a:t>
            </a:r>
          </a:p>
          <a:p>
            <a:pPr algn="just"/>
            <a:r>
              <a:rPr lang="en-US" sz="2400" dirty="0" smtClean="0">
                <a:latin typeface="Times New Roman" panose="02020603050405020304" pitchFamily="18" charset="0"/>
                <a:cs typeface="Times New Roman" panose="02020603050405020304" pitchFamily="18" charset="0"/>
              </a:rPr>
              <a:t>Supporting structures – bones, joints, muscles  ligaments</a:t>
            </a:r>
          </a:p>
          <a:p>
            <a:pPr algn="just"/>
            <a:r>
              <a:rPr lang="en-US" sz="2400" dirty="0" smtClean="0">
                <a:latin typeface="Times New Roman" panose="02020603050405020304" pitchFamily="18" charset="0"/>
                <a:cs typeface="Times New Roman" panose="02020603050405020304" pitchFamily="18" charset="0"/>
              </a:rPr>
              <a:t>Viscera-Liver, stomach, lungs, testis</a:t>
            </a:r>
          </a:p>
          <a:p>
            <a:pPr algn="just"/>
            <a:endParaRPr lang="en-US" sz="240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latin typeface="Times New Roman" panose="02020603050405020304" pitchFamily="18" charset="0"/>
              <a:cs typeface="Times New Roman" panose="02020603050405020304" pitchFamily="18" charset="0"/>
            </a:endParaRPr>
          </a:p>
        </p:txBody>
      </p:sp>
      <p:pic>
        <p:nvPicPr>
          <p:cNvPr id="92163" name="Picture 5" descr="b0014589_01113752"/>
          <p:cNvPicPr>
            <a:picLocks noGrp="1" noChangeAspect="1" noChangeArrowheads="1"/>
          </p:cNvPicPr>
          <p:nvPr>
            <p:ph idx="1"/>
          </p:nvPr>
        </p:nvPicPr>
        <p:blipFill>
          <a:blip r:embed="rId3"/>
          <a:srcRect/>
          <a:stretch>
            <a:fillRect/>
          </a:stretch>
        </p:blipFill>
        <p:spPr>
          <a:xfrm>
            <a:off x="0" y="0"/>
            <a:ext cx="3633787" cy="3400425"/>
          </a:xfrm>
          <a:noFill/>
        </p:spPr>
      </p:pic>
      <p:pic>
        <p:nvPicPr>
          <p:cNvPr id="92164" name="Picture 7" descr="Gummatous Necrosis – Tertiary Syphilis"/>
          <p:cNvPicPr>
            <a:picLocks noChangeAspect="1" noChangeArrowheads="1"/>
          </p:cNvPicPr>
          <p:nvPr/>
        </p:nvPicPr>
        <p:blipFill>
          <a:blip r:embed="rId4"/>
          <a:srcRect/>
          <a:stretch>
            <a:fillRect/>
          </a:stretch>
        </p:blipFill>
        <p:spPr bwMode="auto">
          <a:xfrm>
            <a:off x="3643306" y="-285776"/>
            <a:ext cx="4332288" cy="4438650"/>
          </a:xfrm>
          <a:prstGeom prst="rect">
            <a:avLst/>
          </a:prstGeom>
          <a:noFill/>
          <a:ln w="9525">
            <a:noFill/>
            <a:miter lim="800000"/>
            <a:headEnd/>
            <a:tailEnd/>
          </a:ln>
        </p:spPr>
      </p:pic>
      <p:sp>
        <p:nvSpPr>
          <p:cNvPr id="5" name="TextBox 4"/>
          <p:cNvSpPr txBox="1"/>
          <p:nvPr/>
        </p:nvSpPr>
        <p:spPr>
          <a:xfrm>
            <a:off x="857224" y="3714752"/>
            <a:ext cx="5715040" cy="646331"/>
          </a:xfrm>
          <a:prstGeom prst="rect">
            <a:avLst/>
          </a:prstGeom>
          <a:noFill/>
        </p:spPr>
        <p:txBody>
          <a:bodyPr wrap="square" rtlCol="0">
            <a:spAutoFit/>
          </a:bodyPr>
          <a:lstStyle/>
          <a:p>
            <a:r>
              <a:rPr lang="en-US" sz="3600" dirty="0" smtClean="0">
                <a:solidFill>
                  <a:schemeClr val="tx2"/>
                </a:solidFill>
              </a:rPr>
              <a:t>Treatment</a:t>
            </a:r>
            <a:endParaRPr lang="th-TH" sz="3600" dirty="0"/>
          </a:p>
        </p:txBody>
      </p:sp>
      <p:sp>
        <p:nvSpPr>
          <p:cNvPr id="7" name="TextBox 6"/>
          <p:cNvSpPr txBox="1"/>
          <p:nvPr/>
        </p:nvSpPr>
        <p:spPr>
          <a:xfrm>
            <a:off x="500034" y="4500570"/>
            <a:ext cx="6643734" cy="2185214"/>
          </a:xfrm>
          <a:prstGeom prst="rect">
            <a:avLst/>
          </a:prstGeom>
          <a:noFill/>
        </p:spPr>
        <p:txBody>
          <a:bodyPr wrap="square" rtlCol="0">
            <a:spAutoFit/>
          </a:bodyPr>
          <a:lstStyle/>
          <a:p>
            <a:pPr>
              <a:lnSpc>
                <a:spcPct val="90000"/>
              </a:lnSpc>
            </a:pPr>
            <a:r>
              <a:rPr lang="en-US" sz="2400" dirty="0" err="1" smtClean="0">
                <a:latin typeface="Times New Roman" panose="02020603050405020304" pitchFamily="18" charset="0"/>
                <a:cs typeface="Times New Roman" panose="02020603050405020304" pitchFamily="18" charset="0"/>
              </a:rPr>
              <a:t>Benzathine</a:t>
            </a:r>
            <a:r>
              <a:rPr lang="en-US" sz="2400" dirty="0" smtClean="0">
                <a:latin typeface="Times New Roman" panose="02020603050405020304" pitchFamily="18" charset="0"/>
                <a:cs typeface="Times New Roman" panose="02020603050405020304" pitchFamily="18" charset="0"/>
              </a:rPr>
              <a:t> penicillin G, 2.4 million units 1 wk apart for 3 doses.</a:t>
            </a:r>
          </a:p>
          <a:p>
            <a:pPr>
              <a:lnSpc>
                <a:spcPct val="90000"/>
              </a:lnSpc>
            </a:pPr>
            <a:endParaRPr lang="en-US" sz="2400" dirty="0" smtClean="0">
              <a:latin typeface="Times New Roman" panose="02020603050405020304" pitchFamily="18" charset="0"/>
              <a:cs typeface="Times New Roman" panose="02020603050405020304" pitchFamily="18" charset="0"/>
            </a:endParaRPr>
          </a:p>
          <a:p>
            <a:pPr>
              <a:lnSpc>
                <a:spcPct val="90000"/>
              </a:lnSpc>
              <a:buFont typeface="Wingdings" pitchFamily="2" charset="2"/>
              <a:buNone/>
            </a:pPr>
            <a:r>
              <a:rPr lang="en-US" sz="2400" u="sng" dirty="0" smtClean="0">
                <a:latin typeface="Times New Roman" panose="02020603050405020304" pitchFamily="18" charset="0"/>
                <a:cs typeface="Times New Roman" panose="02020603050405020304" pitchFamily="18" charset="0"/>
              </a:rPr>
              <a:t>PENICILLIN ALLERGY</a:t>
            </a:r>
          </a:p>
          <a:p>
            <a:pPr>
              <a:lnSpc>
                <a:spcPct val="90000"/>
              </a:lnSpc>
            </a:pPr>
            <a:r>
              <a:rPr lang="en-US" sz="2400" dirty="0" smtClean="0">
                <a:latin typeface="Times New Roman" panose="02020603050405020304" pitchFamily="18" charset="0"/>
                <a:cs typeface="Times New Roman" panose="02020603050405020304" pitchFamily="18" charset="0"/>
              </a:rPr>
              <a:t>doxycycline, 100 mg orally BD x 4 wks.</a:t>
            </a:r>
          </a:p>
          <a:p>
            <a:endParaRPr lang="th-TH" dirty="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latin typeface="Times New Roman" panose="02020603050405020304" pitchFamily="18" charset="0"/>
                <a:cs typeface="Times New Roman" panose="02020603050405020304" pitchFamily="18" charset="0"/>
              </a:rPr>
              <a:t>Cardiovascular syphilis</a:t>
            </a:r>
            <a:endParaRPr lang="th-TH" dirty="0">
              <a:solidFill>
                <a:schemeClr val="accent1"/>
              </a:solidFill>
              <a:latin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Manifestations include:</a:t>
            </a:r>
          </a:p>
          <a:p>
            <a:pPr>
              <a:buFont typeface="Courier New" pitchFamily="49" charset="0"/>
              <a:buChar char="o"/>
            </a:pPr>
            <a:endParaRPr lang="en-US" dirty="0" smtClean="0">
              <a:latin typeface="Times New Roman" panose="02020603050405020304" pitchFamily="18" charset="0"/>
              <a:cs typeface="Times New Roman" panose="02020603050405020304" pitchFamily="18" charset="0"/>
            </a:endParaRPr>
          </a:p>
          <a:p>
            <a:pPr>
              <a:buFont typeface="Courier New" pitchFamily="49" charset="0"/>
              <a:buChar char="o"/>
            </a:pPr>
            <a:r>
              <a:rPr lang="en-US" dirty="0" smtClean="0">
                <a:latin typeface="Times New Roman" panose="02020603050405020304" pitchFamily="18" charset="0"/>
                <a:cs typeface="Times New Roman" panose="02020603050405020304" pitchFamily="18" charset="0"/>
              </a:rPr>
              <a:t>Aneurysms of the aorta</a:t>
            </a:r>
          </a:p>
          <a:p>
            <a:pPr>
              <a:buFont typeface="Courier New" pitchFamily="49" charset="0"/>
              <a:buChar char="o"/>
            </a:pPr>
            <a:r>
              <a:rPr lang="en-US" dirty="0" smtClean="0">
                <a:latin typeface="Times New Roman" panose="02020603050405020304" pitchFamily="18" charset="0"/>
                <a:cs typeface="Times New Roman" panose="02020603050405020304" pitchFamily="18" charset="0"/>
              </a:rPr>
              <a:t>Aortic </a:t>
            </a:r>
            <a:r>
              <a:rPr lang="en-US" dirty="0" err="1" smtClean="0">
                <a:latin typeface="Times New Roman" panose="02020603050405020304" pitchFamily="18" charset="0"/>
                <a:cs typeface="Times New Roman" panose="02020603050405020304" pitchFamily="18" charset="0"/>
              </a:rPr>
              <a:t>insuffuciency</a:t>
            </a:r>
            <a:endParaRPr lang="en-US" dirty="0" smtClean="0">
              <a:latin typeface="Times New Roman" panose="02020603050405020304" pitchFamily="18" charset="0"/>
              <a:cs typeface="Times New Roman" panose="02020603050405020304" pitchFamily="18" charset="0"/>
            </a:endParaRPr>
          </a:p>
          <a:p>
            <a:pPr>
              <a:buFont typeface="Courier New" pitchFamily="49" charset="0"/>
              <a:buChar char="o"/>
            </a:pPr>
            <a:r>
              <a:rPr lang="en-US" dirty="0" smtClean="0">
                <a:latin typeface="Times New Roman" panose="02020603050405020304" pitchFamily="18" charset="0"/>
                <a:cs typeface="Times New Roman" panose="02020603050405020304" pitchFamily="18" charset="0"/>
              </a:rPr>
              <a:t>Coronary </a:t>
            </a:r>
            <a:r>
              <a:rPr lang="en-US" dirty="0" err="1" smtClean="0">
                <a:latin typeface="Times New Roman" panose="02020603050405020304" pitchFamily="18" charset="0"/>
                <a:cs typeface="Times New Roman" panose="02020603050405020304" pitchFamily="18" charset="0"/>
              </a:rPr>
              <a:t>stenosis</a:t>
            </a:r>
            <a:endParaRPr lang="en-US" dirty="0" smtClean="0">
              <a:latin typeface="Times New Roman" panose="02020603050405020304" pitchFamily="18" charset="0"/>
              <a:cs typeface="Times New Roman" panose="02020603050405020304" pitchFamily="18" charset="0"/>
            </a:endParaRPr>
          </a:p>
          <a:p>
            <a:pPr>
              <a:buFont typeface="Courier New" pitchFamily="49" charset="0"/>
              <a:buChar char="o"/>
            </a:pPr>
            <a:r>
              <a:rPr lang="en-US" dirty="0" err="1" smtClean="0">
                <a:latin typeface="Times New Roman" panose="02020603050405020304" pitchFamily="18" charset="0"/>
                <a:cs typeface="Times New Roman" panose="02020603050405020304" pitchFamily="18" charset="0"/>
              </a:rPr>
              <a:t>myocarditis</a:t>
            </a:r>
            <a:endParaRPr lang="th-TH" dirty="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Content Placeholder 2"/>
          <p:cNvSpPr>
            <a:spLocks noGrp="1"/>
          </p:cNvSpPr>
          <p:nvPr>
            <p:ph idx="1"/>
          </p:nvPr>
        </p:nvSpPr>
        <p:spPr/>
        <p:txBody>
          <a:bodyPr/>
          <a:lstStyle/>
          <a:p>
            <a:pPr marL="609600" indent="-609600">
              <a:lnSpc>
                <a:spcPct val="80000"/>
              </a:lnSpc>
              <a:buFont typeface="Wingdings" pitchFamily="2" charset="2"/>
              <a:buNone/>
            </a:pPr>
            <a:r>
              <a:rPr lang="en-US" sz="2800" dirty="0" smtClean="0">
                <a:latin typeface="Times New Roman" panose="02020603050405020304" pitchFamily="18" charset="0"/>
                <a:cs typeface="Times New Roman" panose="02020603050405020304" pitchFamily="18" charset="0"/>
              </a:rPr>
              <a:t>CLASSIFICATION</a:t>
            </a:r>
          </a:p>
          <a:p>
            <a:pPr marL="609600" indent="-609600">
              <a:lnSpc>
                <a:spcPct val="80000"/>
              </a:lnSpc>
              <a:buFont typeface="Wingdings 2" pitchFamily="18" charset="2"/>
              <a:buNone/>
            </a:pPr>
            <a:r>
              <a:rPr lang="en-US" sz="2800" dirty="0" smtClean="0">
                <a:latin typeface="Times New Roman" panose="02020603050405020304" pitchFamily="18" charset="0"/>
                <a:cs typeface="Times New Roman" panose="02020603050405020304" pitchFamily="18" charset="0"/>
              </a:rPr>
              <a:t>1.Asymptomatic </a:t>
            </a:r>
            <a:r>
              <a:rPr lang="en-US" sz="2800" dirty="0" err="1" smtClean="0">
                <a:latin typeface="Times New Roman" panose="02020603050405020304" pitchFamily="18" charset="0"/>
                <a:cs typeface="Times New Roman" panose="02020603050405020304" pitchFamily="18" charset="0"/>
              </a:rPr>
              <a:t>neurosyphilis</a:t>
            </a:r>
            <a:endParaRPr lang="en-US" sz="2800" dirty="0" smtClean="0">
              <a:latin typeface="Times New Roman" panose="02020603050405020304" pitchFamily="18" charset="0"/>
              <a:cs typeface="Times New Roman" panose="02020603050405020304" pitchFamily="18" charset="0"/>
            </a:endParaRPr>
          </a:p>
          <a:p>
            <a:pPr marL="990600" lvl="1" indent="-533400">
              <a:lnSpc>
                <a:spcPct val="80000"/>
              </a:lnSpc>
              <a:buFontTx/>
              <a:buAutoNum type="alphaLcPeriod"/>
            </a:pPr>
            <a:r>
              <a:rPr lang="en-US" dirty="0" smtClean="0">
                <a:solidFill>
                  <a:schemeClr val="tx1"/>
                </a:solidFill>
                <a:latin typeface="Times New Roman" panose="02020603050405020304" pitchFamily="18" charset="0"/>
                <a:cs typeface="Times New Roman" panose="02020603050405020304" pitchFamily="18" charset="0"/>
              </a:rPr>
              <a:t>Early</a:t>
            </a:r>
          </a:p>
          <a:p>
            <a:pPr marL="990600" lvl="1" indent="-533400">
              <a:lnSpc>
                <a:spcPct val="80000"/>
              </a:lnSpc>
              <a:buFontTx/>
              <a:buAutoNum type="alphaLcPeriod"/>
            </a:pPr>
            <a:r>
              <a:rPr lang="en-US" dirty="0" smtClean="0">
                <a:solidFill>
                  <a:schemeClr val="tx1"/>
                </a:solidFill>
                <a:latin typeface="Times New Roman" panose="02020603050405020304" pitchFamily="18" charset="0"/>
                <a:cs typeface="Times New Roman" panose="02020603050405020304" pitchFamily="18" charset="0"/>
              </a:rPr>
              <a:t>Late</a:t>
            </a:r>
          </a:p>
          <a:p>
            <a:pPr marL="609600" indent="-609600">
              <a:lnSpc>
                <a:spcPct val="80000"/>
              </a:lnSpc>
              <a:buFontTx/>
              <a:buNone/>
            </a:pPr>
            <a:r>
              <a:rPr lang="en-US" sz="2800" dirty="0" smtClean="0">
                <a:latin typeface="Times New Roman" panose="02020603050405020304" pitchFamily="18" charset="0"/>
                <a:cs typeface="Times New Roman" panose="02020603050405020304" pitchFamily="18" charset="0"/>
              </a:rPr>
              <a:t>2. </a:t>
            </a:r>
            <a:r>
              <a:rPr lang="en-US" sz="2800" dirty="0" err="1" smtClean="0">
                <a:latin typeface="Times New Roman" panose="02020603050405020304" pitchFamily="18" charset="0"/>
                <a:cs typeface="Times New Roman" panose="02020603050405020304" pitchFamily="18" charset="0"/>
              </a:rPr>
              <a:t>Meningeal</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neurosyphylis</a:t>
            </a:r>
            <a:endParaRPr lang="en-US" sz="2800" dirty="0" smtClean="0">
              <a:latin typeface="Times New Roman" panose="02020603050405020304" pitchFamily="18" charset="0"/>
              <a:cs typeface="Times New Roman" panose="02020603050405020304" pitchFamily="18" charset="0"/>
            </a:endParaRPr>
          </a:p>
          <a:p>
            <a:pPr marL="990600" lvl="1" indent="-533400">
              <a:lnSpc>
                <a:spcPct val="80000"/>
              </a:lnSpc>
              <a:buFontTx/>
              <a:buAutoNum type="alphaLcPeriod"/>
            </a:pPr>
            <a:r>
              <a:rPr lang="en-US" dirty="0" smtClean="0">
                <a:solidFill>
                  <a:schemeClr val="tx1"/>
                </a:solidFill>
                <a:latin typeface="Times New Roman" panose="02020603050405020304" pitchFamily="18" charset="0"/>
                <a:cs typeface="Times New Roman" panose="02020603050405020304" pitchFamily="18" charset="0"/>
              </a:rPr>
              <a:t>Acute syphilitic meningitis</a:t>
            </a:r>
          </a:p>
          <a:p>
            <a:pPr marL="990600" lvl="1" indent="-533400">
              <a:lnSpc>
                <a:spcPct val="80000"/>
              </a:lnSpc>
              <a:buFontTx/>
              <a:buAutoNum type="alphaLcPeriod"/>
            </a:pPr>
            <a:r>
              <a:rPr lang="en-US" dirty="0" smtClean="0">
                <a:solidFill>
                  <a:schemeClr val="tx1"/>
                </a:solidFill>
                <a:latin typeface="Times New Roman" panose="02020603050405020304" pitchFamily="18" charset="0"/>
                <a:cs typeface="Times New Roman" panose="02020603050405020304" pitchFamily="18" charset="0"/>
              </a:rPr>
              <a:t>Spinal syphilitic </a:t>
            </a:r>
            <a:r>
              <a:rPr lang="en-US" dirty="0" err="1" smtClean="0">
                <a:solidFill>
                  <a:schemeClr val="tx1"/>
                </a:solidFill>
                <a:latin typeface="Times New Roman" panose="02020603050405020304" pitchFamily="18" charset="0"/>
                <a:cs typeface="Times New Roman" panose="02020603050405020304" pitchFamily="18" charset="0"/>
              </a:rPr>
              <a:t>pachymeningitis</a:t>
            </a:r>
            <a:endParaRPr lang="en-US" dirty="0" smtClean="0">
              <a:solidFill>
                <a:schemeClr val="tx1"/>
              </a:solidFill>
              <a:latin typeface="Times New Roman" panose="02020603050405020304" pitchFamily="18" charset="0"/>
              <a:cs typeface="Times New Roman" panose="02020603050405020304" pitchFamily="18" charset="0"/>
            </a:endParaRPr>
          </a:p>
          <a:p>
            <a:pPr marL="609600" indent="-609600">
              <a:lnSpc>
                <a:spcPct val="80000"/>
              </a:lnSpc>
              <a:buFontTx/>
              <a:buNone/>
            </a:pPr>
            <a:r>
              <a:rPr lang="en-US" sz="2800" dirty="0" smtClean="0">
                <a:latin typeface="Times New Roman" panose="02020603050405020304" pitchFamily="18" charset="0"/>
                <a:cs typeface="Times New Roman" panose="02020603050405020304" pitchFamily="18" charset="0"/>
              </a:rPr>
              <a:t>3. </a:t>
            </a:r>
            <a:r>
              <a:rPr lang="en-US" sz="2800" dirty="0" err="1" smtClean="0">
                <a:latin typeface="Times New Roman" panose="02020603050405020304" pitchFamily="18" charset="0"/>
                <a:cs typeface="Times New Roman" panose="02020603050405020304" pitchFamily="18" charset="0"/>
              </a:rPr>
              <a:t>Meningovascular</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neurosyphilis</a:t>
            </a:r>
            <a:endParaRPr lang="en-US" sz="2800" dirty="0" smtClean="0">
              <a:latin typeface="Times New Roman" panose="02020603050405020304" pitchFamily="18" charset="0"/>
              <a:cs typeface="Times New Roman" panose="02020603050405020304" pitchFamily="18" charset="0"/>
            </a:endParaRPr>
          </a:p>
          <a:p>
            <a:pPr marL="990600" lvl="1" indent="-533400">
              <a:lnSpc>
                <a:spcPct val="80000"/>
              </a:lnSpc>
              <a:buFontTx/>
              <a:buAutoNum type="alphaLcPeriod"/>
            </a:pPr>
            <a:r>
              <a:rPr lang="en-US" dirty="0" smtClean="0">
                <a:solidFill>
                  <a:schemeClr val="tx1"/>
                </a:solidFill>
                <a:latin typeface="Times New Roman" panose="02020603050405020304" pitchFamily="18" charset="0"/>
                <a:cs typeface="Times New Roman" panose="02020603050405020304" pitchFamily="18" charset="0"/>
              </a:rPr>
              <a:t>Cerebral form</a:t>
            </a:r>
          </a:p>
          <a:p>
            <a:pPr marL="990600" lvl="1" indent="-533400">
              <a:lnSpc>
                <a:spcPct val="80000"/>
              </a:lnSpc>
              <a:buFontTx/>
              <a:buAutoNum type="alphaLcPeriod"/>
            </a:pPr>
            <a:r>
              <a:rPr lang="en-US" dirty="0" smtClean="0">
                <a:solidFill>
                  <a:schemeClr val="tx1"/>
                </a:solidFill>
                <a:latin typeface="Times New Roman" panose="02020603050405020304" pitchFamily="18" charset="0"/>
                <a:cs typeface="Times New Roman" panose="02020603050405020304" pitchFamily="18" charset="0"/>
              </a:rPr>
              <a:t>Spinal form</a:t>
            </a:r>
          </a:p>
        </p:txBody>
      </p:sp>
      <p:sp>
        <p:nvSpPr>
          <p:cNvPr id="106501" name="Text Box 5"/>
          <p:cNvSpPr txBox="1">
            <a:spLocks noChangeArrowheads="1"/>
          </p:cNvSpPr>
          <p:nvPr/>
        </p:nvSpPr>
        <p:spPr bwMode="auto">
          <a:xfrm>
            <a:off x="428596" y="473075"/>
            <a:ext cx="4279929" cy="523220"/>
          </a:xfrm>
          <a:prstGeom prst="rect">
            <a:avLst/>
          </a:prstGeom>
          <a:noFill/>
          <a:ln w="9525">
            <a:noFill/>
            <a:miter lim="800000"/>
            <a:headEnd/>
            <a:tailEnd/>
          </a:ln>
          <a:effectLst/>
        </p:spPr>
        <p:txBody>
          <a:bodyPr wrap="square">
            <a:spAutoFit/>
          </a:bodyPr>
          <a:lstStyle/>
          <a:p>
            <a:r>
              <a:rPr lang="en-US" b="1" dirty="0">
                <a:solidFill>
                  <a:schemeClr val="tx2"/>
                </a:solidFill>
              </a:rPr>
              <a:t>NEUROSYPHILIS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609600" indent="-609600">
              <a:buFont typeface="Wingdings" pitchFamily="2" charset="2"/>
              <a:buNone/>
            </a:pPr>
            <a:r>
              <a:rPr lang="en-US" smtClean="0">
                <a:latin typeface="Times New Roman" panose="02020603050405020304" pitchFamily="18" charset="0"/>
                <a:cs typeface="Times New Roman" panose="02020603050405020304" pitchFamily="18" charset="0"/>
              </a:rPr>
              <a:t>4. Parenchymatous neurosyphilis</a:t>
            </a:r>
          </a:p>
          <a:p>
            <a:pPr marL="990600" lvl="1" indent="-533400">
              <a:buFontTx/>
              <a:buAutoNum type="alphaLcPeriod"/>
            </a:pPr>
            <a:r>
              <a:rPr lang="en-US" smtClean="0">
                <a:solidFill>
                  <a:schemeClr val="tx1"/>
                </a:solidFill>
                <a:latin typeface="Times New Roman" panose="02020603050405020304" pitchFamily="18" charset="0"/>
                <a:cs typeface="Times New Roman" panose="02020603050405020304" pitchFamily="18" charset="0"/>
              </a:rPr>
              <a:t>General paresis</a:t>
            </a:r>
          </a:p>
          <a:p>
            <a:pPr marL="990600" lvl="1" indent="-533400">
              <a:buFontTx/>
              <a:buAutoNum type="alphaLcPeriod"/>
            </a:pPr>
            <a:r>
              <a:rPr lang="en-US" smtClean="0">
                <a:solidFill>
                  <a:schemeClr val="tx1"/>
                </a:solidFill>
                <a:latin typeface="Times New Roman" panose="02020603050405020304" pitchFamily="18" charset="0"/>
                <a:cs typeface="Times New Roman" panose="02020603050405020304" pitchFamily="18" charset="0"/>
              </a:rPr>
              <a:t>Tabes dorsalis</a:t>
            </a:r>
          </a:p>
          <a:p>
            <a:pPr marL="990600" lvl="1" indent="-533400">
              <a:buFontTx/>
              <a:buAutoNum type="alphaLcPeriod"/>
            </a:pPr>
            <a:r>
              <a:rPr lang="en-US" smtClean="0">
                <a:solidFill>
                  <a:schemeClr val="tx1"/>
                </a:solidFill>
                <a:latin typeface="Times New Roman" panose="02020603050405020304" pitchFamily="18" charset="0"/>
                <a:cs typeface="Times New Roman" panose="02020603050405020304" pitchFamily="18" charset="0"/>
              </a:rPr>
              <a:t>Taboparesis (mixed)</a:t>
            </a:r>
          </a:p>
          <a:p>
            <a:pPr marL="990600" lvl="1" indent="-533400">
              <a:buFontTx/>
              <a:buAutoNum type="alphaLcPeriod"/>
            </a:pPr>
            <a:r>
              <a:rPr lang="en-US" smtClean="0">
                <a:solidFill>
                  <a:schemeClr val="tx1"/>
                </a:solidFill>
                <a:latin typeface="Times New Roman" panose="02020603050405020304" pitchFamily="18" charset="0"/>
                <a:cs typeface="Times New Roman" panose="02020603050405020304" pitchFamily="18" charset="0"/>
              </a:rPr>
              <a:t>Optic atrophy</a:t>
            </a:r>
          </a:p>
          <a:p>
            <a:pPr marL="609600" indent="-609600">
              <a:buFont typeface="Wingdings" pitchFamily="2" charset="2"/>
              <a:buNone/>
            </a:pPr>
            <a:r>
              <a:rPr lang="en-US" smtClean="0">
                <a:latin typeface="Times New Roman" panose="02020603050405020304" pitchFamily="18" charset="0"/>
                <a:cs typeface="Times New Roman" panose="02020603050405020304" pitchFamily="18" charset="0"/>
              </a:rPr>
              <a:t>5. Gummatous neurosyphilis</a:t>
            </a:r>
          </a:p>
          <a:p>
            <a:pPr marL="990600" lvl="1" indent="-533400">
              <a:buFontTx/>
              <a:buAutoNum type="alphaLcPeriod"/>
            </a:pPr>
            <a:r>
              <a:rPr lang="en-US" smtClean="0">
                <a:solidFill>
                  <a:schemeClr val="tx1"/>
                </a:solidFill>
                <a:latin typeface="Times New Roman" panose="02020603050405020304" pitchFamily="18" charset="0"/>
                <a:cs typeface="Times New Roman" panose="02020603050405020304" pitchFamily="18" charset="0"/>
              </a:rPr>
              <a:t>Cerebral form</a:t>
            </a:r>
          </a:p>
          <a:p>
            <a:pPr marL="990600" lvl="1" indent="-533400">
              <a:buFontTx/>
              <a:buAutoNum type="alphaLcPeriod"/>
            </a:pPr>
            <a:r>
              <a:rPr lang="en-US" smtClean="0">
                <a:solidFill>
                  <a:schemeClr val="tx1"/>
                </a:solidFill>
                <a:latin typeface="Times New Roman" panose="02020603050405020304" pitchFamily="18" charset="0"/>
                <a:cs typeface="Times New Roman" panose="02020603050405020304" pitchFamily="18" charset="0"/>
              </a:rPr>
              <a:t>Spinal form</a:t>
            </a:r>
          </a:p>
          <a:p>
            <a:pPr marL="609600" indent="-609600"/>
            <a:endParaRPr lang="en-US"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Congenital syphilis</a:t>
            </a:r>
            <a:endParaRPr lang="th-TH" dirty="0">
              <a:latin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Resemble secondary and tertiary syphilis</a:t>
            </a:r>
          </a:p>
          <a:p>
            <a:pPr>
              <a:buFont typeface="Wingdings" pitchFamily="2" charset="2"/>
              <a:buChar char="ü"/>
            </a:pPr>
            <a:r>
              <a:rPr lang="en-US" dirty="0" smtClean="0">
                <a:latin typeface="Times New Roman" panose="02020603050405020304" pitchFamily="18" charset="0"/>
                <a:cs typeface="Times New Roman" panose="02020603050405020304" pitchFamily="18" charset="0"/>
              </a:rPr>
              <a:t>Vesicular or </a:t>
            </a:r>
            <a:r>
              <a:rPr lang="en-US" dirty="0" err="1" smtClean="0">
                <a:latin typeface="Times New Roman" panose="02020603050405020304" pitchFamily="18" charset="0"/>
                <a:cs typeface="Times New Roman" panose="02020603050405020304" pitchFamily="18" charset="0"/>
              </a:rPr>
              <a:t>bullous</a:t>
            </a:r>
            <a:r>
              <a:rPr lang="en-US" dirty="0" smtClean="0">
                <a:latin typeface="Times New Roman" panose="02020603050405020304" pitchFamily="18" charset="0"/>
                <a:cs typeface="Times New Roman" panose="02020603050405020304" pitchFamily="18" charset="0"/>
              </a:rPr>
              <a:t> lesions (syphilitic </a:t>
            </a:r>
            <a:r>
              <a:rPr lang="en-US" dirty="0" err="1" smtClean="0">
                <a:latin typeface="Times New Roman" panose="02020603050405020304" pitchFamily="18" charset="0"/>
                <a:cs typeface="Times New Roman" panose="02020603050405020304" pitchFamily="18" charset="0"/>
              </a:rPr>
              <a:t>pemphigus</a:t>
            </a:r>
            <a:r>
              <a:rPr lang="en-US" dirty="0" smtClean="0">
                <a:latin typeface="Times New Roman" panose="02020603050405020304" pitchFamily="18" charset="0"/>
                <a:cs typeface="Times New Roman" panose="02020603050405020304" pitchFamily="18" charset="0"/>
              </a:rPr>
              <a:t>)</a:t>
            </a:r>
          </a:p>
          <a:p>
            <a:pPr>
              <a:buFont typeface="Wingdings" pitchFamily="2" charset="2"/>
              <a:buChar char="ü"/>
            </a:pPr>
            <a:r>
              <a:rPr lang="en-US" dirty="0" err="1" smtClean="0">
                <a:latin typeface="Times New Roman" panose="02020603050405020304" pitchFamily="18" charset="0"/>
                <a:cs typeface="Times New Roman" panose="02020603050405020304" pitchFamily="18" charset="0"/>
              </a:rPr>
              <a:t>Generalised</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papulosquamous</a:t>
            </a:r>
            <a:r>
              <a:rPr lang="en-US" dirty="0" smtClean="0">
                <a:latin typeface="Times New Roman" panose="02020603050405020304" pitchFamily="18" charset="0"/>
                <a:cs typeface="Times New Roman" panose="02020603050405020304" pitchFamily="18" charset="0"/>
              </a:rPr>
              <a:t> eruptions</a:t>
            </a:r>
          </a:p>
          <a:p>
            <a:pPr>
              <a:buFont typeface="Wingdings" pitchFamily="2" charset="2"/>
              <a:buChar char="ü"/>
            </a:pPr>
            <a:r>
              <a:rPr lang="en-US" dirty="0" err="1" smtClean="0">
                <a:latin typeface="Times New Roman" panose="02020603050405020304" pitchFamily="18" charset="0"/>
                <a:cs typeface="Times New Roman" panose="02020603050405020304" pitchFamily="18" charset="0"/>
              </a:rPr>
              <a:t>Palmoplantar</a:t>
            </a:r>
            <a:r>
              <a:rPr lang="en-US" dirty="0" smtClean="0">
                <a:latin typeface="Times New Roman" panose="02020603050405020304" pitchFamily="18" charset="0"/>
                <a:cs typeface="Times New Roman" panose="02020603050405020304" pitchFamily="18" charset="0"/>
              </a:rPr>
              <a:t> eruptions</a:t>
            </a:r>
          </a:p>
          <a:p>
            <a:pPr>
              <a:buFont typeface="Wingdings" pitchFamily="2" charset="2"/>
              <a:buChar char="ü"/>
            </a:pPr>
            <a:r>
              <a:rPr lang="en-US" dirty="0" err="1" smtClean="0">
                <a:latin typeface="Times New Roman" panose="02020603050405020304" pitchFamily="18" charset="0"/>
                <a:cs typeface="Times New Roman" panose="02020603050405020304" pitchFamily="18" charset="0"/>
              </a:rPr>
              <a:t>Perioral</a:t>
            </a:r>
            <a:r>
              <a:rPr lang="en-US" dirty="0" smtClean="0">
                <a:latin typeface="Times New Roman" panose="02020603050405020304" pitchFamily="18" charset="0"/>
                <a:cs typeface="Times New Roman" panose="02020603050405020304" pitchFamily="18" charset="0"/>
              </a:rPr>
              <a:t> and </a:t>
            </a:r>
            <a:r>
              <a:rPr lang="en-US" dirty="0" err="1" smtClean="0">
                <a:latin typeface="Times New Roman" panose="02020603050405020304" pitchFamily="18" charset="0"/>
                <a:cs typeface="Times New Roman" panose="02020603050405020304" pitchFamily="18" charset="0"/>
              </a:rPr>
              <a:t>perianal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rhagades</a:t>
            </a:r>
            <a:endParaRPr lang="en-US" dirty="0" smtClean="0">
              <a:latin typeface="Times New Roman" panose="02020603050405020304" pitchFamily="18" charset="0"/>
              <a:cs typeface="Times New Roman" panose="02020603050405020304" pitchFamily="18" charset="0"/>
            </a:endParaRPr>
          </a:p>
          <a:p>
            <a:pPr>
              <a:buFont typeface="Wingdings" pitchFamily="2" charset="2"/>
              <a:buChar char="ü"/>
            </a:pPr>
            <a:r>
              <a:rPr lang="en-US" dirty="0" err="1" smtClean="0">
                <a:latin typeface="Times New Roman" panose="02020603050405020304" pitchFamily="18" charset="0"/>
                <a:cs typeface="Times New Roman" panose="02020603050405020304" pitchFamily="18" charset="0"/>
              </a:rPr>
              <a:t>Paronychias</a:t>
            </a:r>
            <a:endParaRPr lang="en-US" dirty="0" smtClean="0">
              <a:latin typeface="Times New Roman" panose="02020603050405020304" pitchFamily="18" charset="0"/>
              <a:cs typeface="Times New Roman" panose="02020603050405020304" pitchFamily="18" charset="0"/>
            </a:endParaRPr>
          </a:p>
          <a:p>
            <a:pPr>
              <a:buFont typeface="Wingdings" pitchFamily="2" charset="2"/>
              <a:buChar char="ü"/>
            </a:pPr>
            <a:r>
              <a:rPr lang="en-US" dirty="0" smtClean="0">
                <a:latin typeface="Times New Roman" panose="02020603050405020304" pitchFamily="18" charset="0"/>
                <a:cs typeface="Times New Roman" panose="02020603050405020304" pitchFamily="18" charset="0"/>
              </a:rPr>
              <a:t>Patchy alopecia</a:t>
            </a:r>
          </a:p>
          <a:p>
            <a:pPr>
              <a:buFont typeface="Wingdings" pitchFamily="2" charset="2"/>
              <a:buChar char="ü"/>
            </a:pPr>
            <a:r>
              <a:rPr lang="en-US" dirty="0" smtClean="0">
                <a:latin typeface="Times New Roman" panose="02020603050405020304" pitchFamily="18" charset="0"/>
                <a:cs typeface="Times New Roman" panose="02020603050405020304" pitchFamily="18" charset="0"/>
              </a:rPr>
              <a:t>Nasal snuffles, saddle nose</a:t>
            </a:r>
          </a:p>
          <a:p>
            <a:pPr>
              <a:buFont typeface="Wingdings" pitchFamily="2" charset="2"/>
              <a:buChar char="ü"/>
            </a:pPr>
            <a:r>
              <a:rPr lang="en-US" dirty="0" err="1" smtClean="0">
                <a:latin typeface="Times New Roman" panose="02020603050405020304" pitchFamily="18" charset="0"/>
                <a:cs typeface="Times New Roman" panose="02020603050405020304" pitchFamily="18" charset="0"/>
              </a:rPr>
              <a:t>Osteochondritis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periostitis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dactylitis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pseudoparalysis</a:t>
            </a:r>
            <a:endParaRPr lang="th-TH" dirty="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p:spPr>
        <p:style>
          <a:lnRef idx="2">
            <a:schemeClr val="accent3"/>
          </a:lnRef>
          <a:fillRef idx="1">
            <a:schemeClr val="lt1"/>
          </a:fillRef>
          <a:effectRef idx="0">
            <a:schemeClr val="accent3"/>
          </a:effectRef>
          <a:fontRef idx="minor">
            <a:schemeClr val="dk1"/>
          </a:fontRef>
        </p:style>
        <p:txBody>
          <a:bodyPr>
            <a:noAutofit/>
          </a:bodyPr>
          <a:lstStyle/>
          <a:p>
            <a:r>
              <a:rPr lang="en-US" sz="2000" i="1" dirty="0" err="1">
                <a:latin typeface="Times New Roman" panose="02020603050405020304" pitchFamily="18" charset="0"/>
                <a:cs typeface="Times New Roman" panose="02020603050405020304" pitchFamily="18" charset="0"/>
              </a:rPr>
              <a:t>Wimberg’s</a:t>
            </a:r>
            <a:r>
              <a:rPr lang="en-US" sz="2000" i="1" dirty="0">
                <a:latin typeface="Times New Roman" panose="02020603050405020304" pitchFamily="18" charset="0"/>
                <a:cs typeface="Times New Roman" panose="02020603050405020304" pitchFamily="18" charset="0"/>
              </a:rPr>
              <a:t> sign or Cat Bite Sign</a:t>
            </a:r>
            <a:r>
              <a:rPr lang="en-US" sz="2000" dirty="0">
                <a:latin typeface="Times New Roman" panose="02020603050405020304" pitchFamily="18" charset="0"/>
                <a:cs typeface="Times New Roman" panose="02020603050405020304" pitchFamily="18" charset="0"/>
              </a:rPr>
              <a:t> : loss of density over the medial aspect of upper tibia. usually </a:t>
            </a:r>
            <a:r>
              <a:rPr lang="en-US" sz="2000" dirty="0" smtClean="0">
                <a:latin typeface="Times New Roman" panose="02020603050405020304" pitchFamily="18" charset="0"/>
                <a:cs typeface="Times New Roman" panose="02020603050405020304" pitchFamily="18" charset="0"/>
              </a:rPr>
              <a:t>B/L</a:t>
            </a:r>
            <a:endParaRPr lang="en-IN" sz="2000" dirty="0">
              <a:latin typeface="Times New Roman" panose="02020603050405020304" pitchFamily="18" charset="0"/>
              <a:cs typeface="Times New Roman" panose="02020603050405020304" pitchFamily="18" charset="0"/>
            </a:endParaRPr>
          </a:p>
        </p:txBody>
      </p:sp>
      <p:pic>
        <p:nvPicPr>
          <p:cNvPr id="4" name="Picture 4" descr="Uploadimg%5CP5051288023935123681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85398" y="1609725"/>
            <a:ext cx="3382604" cy="4846638"/>
          </a:xfrm>
        </p:spPr>
      </p:pic>
    </p:spTree>
    <p:extLst>
      <p:ext uri="{BB962C8B-B14F-4D97-AF65-F5344CB8AC3E}">
        <p14:creationId xmlns:p14="http://schemas.microsoft.com/office/powerpoint/2010/main" val="185916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3"/>
          <p:cNvSpPr>
            <a:spLocks noGrp="1" noChangeArrowheads="1"/>
          </p:cNvSpPr>
          <p:nvPr>
            <p:ph type="body" idx="1"/>
          </p:nvPr>
        </p:nvSpPr>
        <p:spPr>
          <a:xfrm>
            <a:off x="0" y="0"/>
            <a:ext cx="9144000" cy="6858000"/>
          </a:xfrm>
        </p:spPr>
        <p:txBody>
          <a:bodyPr>
            <a:normAutofit/>
          </a:bodyPr>
          <a:lstStyle/>
          <a:p>
            <a:pPr eaLnBrk="1" hangingPunct="1">
              <a:lnSpc>
                <a:spcPct val="80000"/>
              </a:lnSpc>
              <a:buFont typeface="Wingdings 2" panose="05020102010507070707" pitchFamily="18" charset="2"/>
              <a:buBlip>
                <a:blip r:embed="rId2"/>
              </a:buBlip>
            </a:pPr>
            <a:r>
              <a:rPr lang="en-US" sz="2400" dirty="0" smtClean="0">
                <a:latin typeface="Times New Roman" panose="02020603050405020304" pitchFamily="18" charset="0"/>
                <a:cs typeface="Times New Roman" panose="02020603050405020304" pitchFamily="18" charset="0"/>
              </a:rPr>
              <a:t>LESIONS OF JOINTS :</a:t>
            </a:r>
          </a:p>
          <a:p>
            <a:pPr eaLnBrk="1" hangingPunct="1">
              <a:lnSpc>
                <a:spcPct val="80000"/>
              </a:lnSpc>
              <a:buFontTx/>
              <a:buNone/>
            </a:pPr>
            <a:endParaRPr lang="en-US" sz="2400" dirty="0" smtClean="0">
              <a:latin typeface="Times New Roman" panose="02020603050405020304" pitchFamily="18" charset="0"/>
              <a:cs typeface="Times New Roman" panose="02020603050405020304" pitchFamily="18" charset="0"/>
            </a:endParaRPr>
          </a:p>
          <a:p>
            <a:pPr eaLnBrk="1" hangingPunct="1">
              <a:lnSpc>
                <a:spcPct val="80000"/>
              </a:lnSpc>
              <a:buFontTx/>
              <a:buNone/>
            </a:pPr>
            <a:endParaRPr lang="en-US" sz="2400" dirty="0" smtClean="0">
              <a:latin typeface="Times New Roman" panose="02020603050405020304" pitchFamily="18" charset="0"/>
              <a:cs typeface="Times New Roman" panose="02020603050405020304" pitchFamily="18" charset="0"/>
            </a:endParaRPr>
          </a:p>
          <a:p>
            <a:pPr eaLnBrk="1" hangingPunct="1">
              <a:lnSpc>
                <a:spcPct val="80000"/>
              </a:lnSpc>
            </a:pPr>
            <a:r>
              <a:rPr lang="en-US" sz="2400" b="1" dirty="0" err="1" smtClean="0">
                <a:latin typeface="Times New Roman" panose="02020603050405020304" pitchFamily="18" charset="0"/>
                <a:cs typeface="Times New Roman" panose="02020603050405020304" pitchFamily="18" charset="0"/>
              </a:rPr>
              <a:t>Clutton</a:t>
            </a:r>
            <a:r>
              <a:rPr lang="en-US" sz="2400" b="1" dirty="0" smtClean="0">
                <a:latin typeface="Times New Roman" panose="02020603050405020304" pitchFamily="18" charset="0"/>
                <a:cs typeface="Times New Roman" panose="02020603050405020304" pitchFamily="18" charset="0"/>
              </a:rPr>
              <a:t> joints </a:t>
            </a:r>
            <a:r>
              <a:rPr lang="en-US" sz="2400" dirty="0" smtClean="0">
                <a:latin typeface="Times New Roman" panose="02020603050405020304" pitchFamily="18" charset="0"/>
                <a:cs typeface="Times New Roman" panose="02020603050405020304" pitchFamily="18" charset="0"/>
              </a:rPr>
              <a:t>– symmetrical, non-tender swelling of both knees which often follow trauma &amp; </a:t>
            </a:r>
            <a:r>
              <a:rPr lang="en-US" sz="2400" dirty="0" err="1" smtClean="0">
                <a:latin typeface="Times New Roman" panose="02020603050405020304" pitchFamily="18" charset="0"/>
                <a:cs typeface="Times New Roman" panose="02020603050405020304" pitchFamily="18" charset="0"/>
              </a:rPr>
              <a:t>hydrarthrosis</a:t>
            </a:r>
            <a:r>
              <a:rPr lang="en-US" sz="2400" dirty="0" smtClean="0">
                <a:latin typeface="Times New Roman" panose="02020603050405020304" pitchFamily="18" charset="0"/>
                <a:cs typeface="Times New Roman" panose="02020603050405020304" pitchFamily="18" charset="0"/>
              </a:rPr>
              <a:t>.</a:t>
            </a:r>
          </a:p>
          <a:p>
            <a:pPr eaLnBrk="1" hangingPunct="1">
              <a:lnSpc>
                <a:spcPct val="80000"/>
              </a:lnSpc>
            </a:pPr>
            <a:r>
              <a:rPr lang="en-US" sz="2400" dirty="0" smtClean="0">
                <a:latin typeface="Times New Roman" panose="02020603050405020304" pitchFamily="18" charset="0"/>
                <a:cs typeface="Times New Roman" panose="02020603050405020304" pitchFamily="18" charset="0"/>
              </a:rPr>
              <a:t>X-ray shows enlargement of joint spaces.</a:t>
            </a:r>
          </a:p>
          <a:p>
            <a:pPr eaLnBrk="1" hangingPunct="1">
              <a:lnSpc>
                <a:spcPct val="80000"/>
              </a:lnSpc>
            </a:pPr>
            <a:r>
              <a:rPr lang="en-US" sz="2400" dirty="0" smtClean="0">
                <a:latin typeface="Times New Roman" panose="02020603050405020304" pitchFamily="18" charset="0"/>
                <a:cs typeface="Times New Roman" panose="02020603050405020304" pitchFamily="18" charset="0"/>
              </a:rPr>
              <a:t>Due to hypersensitivity reaction.</a:t>
            </a:r>
          </a:p>
          <a:p>
            <a:pPr eaLnBrk="1" hangingPunct="1">
              <a:lnSpc>
                <a:spcPct val="80000"/>
              </a:lnSpc>
            </a:pPr>
            <a:endParaRPr lang="en-US" sz="2400" dirty="0" smtClean="0">
              <a:latin typeface="Times New Roman" panose="02020603050405020304" pitchFamily="18" charset="0"/>
              <a:cs typeface="Times New Roman" panose="02020603050405020304" pitchFamily="18" charset="0"/>
            </a:endParaRPr>
          </a:p>
          <a:p>
            <a:pPr eaLnBrk="1" hangingPunct="1">
              <a:lnSpc>
                <a:spcPct val="80000"/>
              </a:lnSpc>
            </a:pPr>
            <a:endParaRPr lang="en-US" sz="2400" dirty="0" smtClean="0">
              <a:latin typeface="Times New Roman" panose="02020603050405020304" pitchFamily="18" charset="0"/>
              <a:cs typeface="Times New Roman" panose="02020603050405020304" pitchFamily="18" charset="0"/>
            </a:endParaRPr>
          </a:p>
          <a:p>
            <a:pPr eaLnBrk="1" hangingPunct="1">
              <a:lnSpc>
                <a:spcPct val="80000"/>
              </a:lnSpc>
            </a:pPr>
            <a:endParaRPr lang="en-US" sz="2400" dirty="0" smtClean="0">
              <a:latin typeface="Times New Roman" panose="02020603050405020304" pitchFamily="18" charset="0"/>
              <a:cs typeface="Times New Roman" panose="02020603050405020304" pitchFamily="18" charset="0"/>
            </a:endParaRPr>
          </a:p>
          <a:p>
            <a:pPr eaLnBrk="1" hangingPunct="1">
              <a:lnSpc>
                <a:spcPct val="80000"/>
              </a:lnSpc>
            </a:pPr>
            <a:endParaRPr lang="en-US" sz="2400" dirty="0" smtClean="0">
              <a:latin typeface="Times New Roman" panose="02020603050405020304" pitchFamily="18" charset="0"/>
              <a:cs typeface="Times New Roman" panose="02020603050405020304" pitchFamily="18" charset="0"/>
            </a:endParaRPr>
          </a:p>
          <a:p>
            <a:pPr eaLnBrk="1" hangingPunct="1">
              <a:lnSpc>
                <a:spcPct val="80000"/>
              </a:lnSpc>
            </a:pPr>
            <a:endParaRPr lang="en-US" sz="2400" dirty="0" smtClean="0">
              <a:latin typeface="Times New Roman" panose="02020603050405020304" pitchFamily="18" charset="0"/>
              <a:cs typeface="Times New Roman" panose="02020603050405020304" pitchFamily="18" charset="0"/>
            </a:endParaRPr>
          </a:p>
          <a:p>
            <a:pPr eaLnBrk="1" hangingPunct="1">
              <a:lnSpc>
                <a:spcPct val="80000"/>
              </a:lnSpc>
              <a:buFont typeface="Wingdings 2" panose="05020102010507070707" pitchFamily="18" charset="2"/>
              <a:buBlip>
                <a:blip r:embed="rId2"/>
              </a:buBlip>
            </a:pPr>
            <a:endParaRPr lang="en-US" sz="2400" dirty="0" smtClean="0">
              <a:latin typeface="Times New Roman" panose="02020603050405020304" pitchFamily="18" charset="0"/>
              <a:cs typeface="Times New Roman" panose="02020603050405020304" pitchFamily="18" charset="0"/>
            </a:endParaRPr>
          </a:p>
        </p:txBody>
      </p:sp>
      <p:pic>
        <p:nvPicPr>
          <p:cNvPr id="57347" name="Picture 9" descr="23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2708920"/>
            <a:ext cx="5264467" cy="390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6088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h-TH">
              <a:latin typeface="Times New Roman" panose="02020603050405020304" pitchFamily="18" charset="0"/>
            </a:endParaRPr>
          </a:p>
        </p:txBody>
      </p:sp>
      <p:sp>
        <p:nvSpPr>
          <p:cNvPr id="3" name="Content Placeholder 2"/>
          <p:cNvSpPr>
            <a:spLocks noGrp="1"/>
          </p:cNvSpPr>
          <p:nvPr>
            <p:ph idx="1"/>
          </p:nvPr>
        </p:nvSpPr>
        <p:spPr/>
        <p:txBody>
          <a:bodyPr/>
          <a:lstStyle/>
          <a:p>
            <a:pPr algn="just">
              <a:buFont typeface="Wingdings" pitchFamily="2" charset="2"/>
              <a:buChar char="ü"/>
            </a:pPr>
            <a:r>
              <a:rPr lang="en-US" dirty="0" smtClean="0">
                <a:latin typeface="Times New Roman" panose="02020603050405020304" pitchFamily="18" charset="0"/>
                <a:cs typeface="Times New Roman" panose="02020603050405020304" pitchFamily="18" charset="0"/>
              </a:rPr>
              <a:t>Systemic features – </a:t>
            </a:r>
            <a:r>
              <a:rPr lang="en-US" dirty="0" err="1" smtClean="0">
                <a:latin typeface="Times New Roman" panose="02020603050405020304" pitchFamily="18" charset="0"/>
                <a:cs typeface="Times New Roman" panose="02020603050405020304" pitchFamily="18" charset="0"/>
              </a:rPr>
              <a:t>hepatosplenomegaly</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lymphadenopathy</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pneumonitis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anaemia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uveitis</a:t>
            </a:r>
            <a:endParaRPr lang="en-US" dirty="0" smtClean="0">
              <a:latin typeface="Times New Roman" panose="02020603050405020304" pitchFamily="18" charset="0"/>
              <a:cs typeface="Times New Roman" panose="02020603050405020304" pitchFamily="18" charset="0"/>
            </a:endParaRPr>
          </a:p>
          <a:p>
            <a:pPr algn="just">
              <a:buFont typeface="Wingdings" pitchFamily="2" charset="2"/>
              <a:buChar char="ü"/>
            </a:pPr>
            <a:endParaRPr lang="en-US" dirty="0" smtClean="0">
              <a:latin typeface="Times New Roman" panose="02020603050405020304" pitchFamily="18" charset="0"/>
              <a:cs typeface="Times New Roman" panose="02020603050405020304" pitchFamily="18" charset="0"/>
            </a:endParaRPr>
          </a:p>
          <a:p>
            <a:pPr algn="just">
              <a:buFont typeface="Wingdings" pitchFamily="2" charset="2"/>
              <a:buChar char="ü"/>
            </a:pPr>
            <a:r>
              <a:rPr lang="en-US" dirty="0" smtClean="0">
                <a:latin typeface="Times New Roman" panose="02020603050405020304" pitchFamily="18" charset="0"/>
                <a:cs typeface="Times New Roman" panose="02020603050405020304" pitchFamily="18" charset="0"/>
              </a:rPr>
              <a:t>Clinical manifestations in late prenatal stage (&gt; 2yrs) are interstitial </a:t>
            </a:r>
            <a:r>
              <a:rPr lang="en-US" dirty="0" err="1" smtClean="0">
                <a:latin typeface="Times New Roman" panose="02020603050405020304" pitchFamily="18" charset="0"/>
                <a:cs typeface="Times New Roman" panose="02020603050405020304" pitchFamily="18" charset="0"/>
              </a:rPr>
              <a:t>keratitis</a:t>
            </a:r>
            <a:r>
              <a:rPr lang="en-US" dirty="0" smtClean="0">
                <a:latin typeface="Times New Roman" panose="02020603050405020304" pitchFamily="18" charset="0"/>
                <a:cs typeface="Times New Roman" panose="02020603050405020304" pitchFamily="18" charset="0"/>
              </a:rPr>
              <a:t>, deafness and </a:t>
            </a:r>
            <a:r>
              <a:rPr lang="en-US" dirty="0" err="1" smtClean="0">
                <a:latin typeface="Times New Roman" panose="02020603050405020304" pitchFamily="18" charset="0"/>
                <a:cs typeface="Times New Roman" panose="02020603050405020304" pitchFamily="18" charset="0"/>
              </a:rPr>
              <a:t>hutchinson’s</a:t>
            </a:r>
            <a:r>
              <a:rPr lang="en-US" dirty="0" smtClean="0">
                <a:latin typeface="Times New Roman" panose="02020603050405020304" pitchFamily="18" charset="0"/>
                <a:cs typeface="Times New Roman" panose="02020603050405020304" pitchFamily="18" charset="0"/>
              </a:rPr>
              <a:t> teeth - - </a:t>
            </a:r>
            <a:r>
              <a:rPr lang="en-US" b="1" dirty="0" err="1" smtClean="0">
                <a:latin typeface="Times New Roman" panose="02020603050405020304" pitchFamily="18" charset="0"/>
                <a:cs typeface="Times New Roman" panose="02020603050405020304" pitchFamily="18" charset="0"/>
              </a:rPr>
              <a:t>hutchinson’s</a:t>
            </a:r>
            <a:r>
              <a:rPr lang="en-US" b="1" dirty="0" smtClean="0">
                <a:latin typeface="Times New Roman" panose="02020603050405020304" pitchFamily="18" charset="0"/>
                <a:cs typeface="Times New Roman" panose="02020603050405020304" pitchFamily="18" charset="0"/>
              </a:rPr>
              <a:t> triad</a:t>
            </a:r>
            <a:endParaRPr lang="th-TH" b="1" dirty="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defRPr/>
            </a:pPr>
            <a:r>
              <a:rPr lang="en-US" dirty="0">
                <a:latin typeface="Times New Roman" panose="02020603050405020304" pitchFamily="18" charset="0"/>
                <a:cs typeface="Times New Roman" panose="02020603050405020304" pitchFamily="18" charset="0"/>
              </a:rPr>
              <a:t>LAB </a:t>
            </a:r>
            <a:r>
              <a:rPr lang="en-US" dirty="0" smtClean="0">
                <a:latin typeface="Times New Roman" panose="02020603050405020304" pitchFamily="18" charset="0"/>
                <a:cs typeface="Times New Roman" panose="02020603050405020304" pitchFamily="18" charset="0"/>
              </a:rPr>
              <a:t>diagnosis of syphilis</a:t>
            </a:r>
            <a:endParaRPr lang="en-US" dirty="0">
              <a:latin typeface="Times New Roman" panose="02020603050405020304" pitchFamily="18" charset="0"/>
              <a:cs typeface="Times New Roman" panose="02020603050405020304" pitchFamily="18" charset="0"/>
            </a:endParaRPr>
          </a:p>
        </p:txBody>
      </p:sp>
      <p:sp>
        <p:nvSpPr>
          <p:cNvPr id="161795" name="Rectangle 3"/>
          <p:cNvSpPr>
            <a:spLocks noGrp="1" noChangeArrowheads="1"/>
          </p:cNvSpPr>
          <p:nvPr>
            <p:ph type="body" idx="1"/>
          </p:nvPr>
        </p:nvSpPr>
        <p:spPr/>
        <p:txBody>
          <a:bodyPr/>
          <a:lstStyle/>
          <a:p>
            <a:endParaRPr lang="th-TH" dirty="0" smtClean="0"/>
          </a:p>
        </p:txBody>
      </p:sp>
      <p:sp>
        <p:nvSpPr>
          <p:cNvPr id="161796" name="Text Box 4"/>
          <p:cNvSpPr txBox="1">
            <a:spLocks noChangeArrowheads="1"/>
          </p:cNvSpPr>
          <p:nvPr/>
        </p:nvSpPr>
        <p:spPr bwMode="auto">
          <a:xfrm>
            <a:off x="838200" y="2667000"/>
            <a:ext cx="2286000" cy="915988"/>
          </a:xfrm>
          <a:prstGeom prst="rect">
            <a:avLst/>
          </a:prstGeom>
          <a:noFill/>
          <a:ln w="9525">
            <a:noFill/>
            <a:miter lim="800000"/>
            <a:headEnd/>
            <a:tailEnd/>
          </a:ln>
        </p:spPr>
        <p:txBody>
          <a:bodyPr>
            <a:spAutoFit/>
          </a:bodyPr>
          <a:lstStyle/>
          <a:p>
            <a:pPr>
              <a:spcBef>
                <a:spcPct val="50000"/>
              </a:spcBef>
            </a:pPr>
            <a:r>
              <a:rPr lang="en-US" sz="1800"/>
              <a:t>1)Direct microscopic  identification of T. pallidum</a:t>
            </a:r>
          </a:p>
        </p:txBody>
      </p:sp>
      <p:sp>
        <p:nvSpPr>
          <p:cNvPr id="161797" name="Text Box 5"/>
          <p:cNvSpPr txBox="1">
            <a:spLocks noChangeArrowheads="1"/>
          </p:cNvSpPr>
          <p:nvPr/>
        </p:nvSpPr>
        <p:spPr bwMode="auto">
          <a:xfrm>
            <a:off x="2819400" y="4191000"/>
            <a:ext cx="2362200" cy="641350"/>
          </a:xfrm>
          <a:prstGeom prst="rect">
            <a:avLst/>
          </a:prstGeom>
          <a:noFill/>
          <a:ln w="9525">
            <a:noFill/>
            <a:miter lim="800000"/>
            <a:headEnd/>
            <a:tailEnd/>
          </a:ln>
        </p:spPr>
        <p:txBody>
          <a:bodyPr>
            <a:spAutoFit/>
          </a:bodyPr>
          <a:lstStyle/>
          <a:p>
            <a:pPr>
              <a:spcBef>
                <a:spcPct val="50000"/>
              </a:spcBef>
            </a:pPr>
            <a:r>
              <a:rPr lang="en-US" sz="1800" dirty="0"/>
              <a:t>2)Serological tests to                             detect </a:t>
            </a:r>
            <a:r>
              <a:rPr lang="en-US" sz="1800" dirty="0" err="1"/>
              <a:t>Ig</a:t>
            </a:r>
            <a:r>
              <a:rPr lang="en-US" sz="1800" dirty="0"/>
              <a:t> G Abs</a:t>
            </a:r>
          </a:p>
        </p:txBody>
      </p:sp>
      <p:sp>
        <p:nvSpPr>
          <p:cNvPr id="161798" name="Text Box 6"/>
          <p:cNvSpPr txBox="1">
            <a:spLocks noChangeArrowheads="1"/>
          </p:cNvSpPr>
          <p:nvPr/>
        </p:nvSpPr>
        <p:spPr bwMode="auto">
          <a:xfrm>
            <a:off x="4953000" y="2743200"/>
            <a:ext cx="1600200" cy="641350"/>
          </a:xfrm>
          <a:prstGeom prst="rect">
            <a:avLst/>
          </a:prstGeom>
          <a:noFill/>
          <a:ln w="9525">
            <a:noFill/>
            <a:miter lim="800000"/>
            <a:headEnd/>
            <a:tailEnd/>
          </a:ln>
        </p:spPr>
        <p:txBody>
          <a:bodyPr>
            <a:spAutoFit/>
          </a:bodyPr>
          <a:lstStyle/>
          <a:p>
            <a:pPr>
              <a:spcBef>
                <a:spcPct val="50000"/>
              </a:spcBef>
            </a:pPr>
            <a:r>
              <a:rPr lang="en-US" sz="1800"/>
              <a:t>3)Direct Ag detection</a:t>
            </a:r>
          </a:p>
        </p:txBody>
      </p:sp>
      <p:sp>
        <p:nvSpPr>
          <p:cNvPr id="161799" name="Text Box 7"/>
          <p:cNvSpPr txBox="1">
            <a:spLocks noChangeArrowheads="1"/>
          </p:cNvSpPr>
          <p:nvPr/>
        </p:nvSpPr>
        <p:spPr bwMode="auto">
          <a:xfrm>
            <a:off x="6705600" y="4114800"/>
            <a:ext cx="2133600" cy="915988"/>
          </a:xfrm>
          <a:prstGeom prst="rect">
            <a:avLst/>
          </a:prstGeom>
          <a:noFill/>
          <a:ln w="9525">
            <a:noFill/>
            <a:miter lim="800000"/>
            <a:headEnd/>
            <a:tailEnd/>
          </a:ln>
        </p:spPr>
        <p:txBody>
          <a:bodyPr>
            <a:spAutoFit/>
          </a:bodyPr>
          <a:lstStyle/>
          <a:p>
            <a:pPr>
              <a:spcBef>
                <a:spcPct val="50000"/>
              </a:spcBef>
            </a:pPr>
            <a:r>
              <a:rPr lang="en-US" sz="1800"/>
              <a:t>4) Detection of treponemal Ig M Abs</a:t>
            </a:r>
          </a:p>
        </p:txBody>
      </p:sp>
      <p:sp>
        <p:nvSpPr>
          <p:cNvPr id="161800" name="Line 8"/>
          <p:cNvSpPr>
            <a:spLocks noChangeShapeType="1"/>
          </p:cNvSpPr>
          <p:nvPr/>
        </p:nvSpPr>
        <p:spPr bwMode="auto">
          <a:xfrm>
            <a:off x="1752600" y="1981200"/>
            <a:ext cx="0" cy="838200"/>
          </a:xfrm>
          <a:prstGeom prst="line">
            <a:avLst/>
          </a:prstGeom>
          <a:noFill/>
          <a:ln w="9525">
            <a:solidFill>
              <a:schemeClr val="tx1"/>
            </a:solidFill>
            <a:round/>
            <a:headEnd/>
            <a:tailEnd type="triangle" w="med" len="med"/>
          </a:ln>
        </p:spPr>
        <p:txBody>
          <a:bodyPr/>
          <a:lstStyle/>
          <a:p>
            <a:endParaRPr lang="th-TH"/>
          </a:p>
        </p:txBody>
      </p:sp>
      <p:sp>
        <p:nvSpPr>
          <p:cNvPr id="161801" name="Line 9"/>
          <p:cNvSpPr>
            <a:spLocks noChangeShapeType="1"/>
          </p:cNvSpPr>
          <p:nvPr/>
        </p:nvSpPr>
        <p:spPr bwMode="auto">
          <a:xfrm>
            <a:off x="5562600" y="1981200"/>
            <a:ext cx="0" cy="685800"/>
          </a:xfrm>
          <a:prstGeom prst="line">
            <a:avLst/>
          </a:prstGeom>
          <a:noFill/>
          <a:ln w="9525">
            <a:solidFill>
              <a:schemeClr val="tx1"/>
            </a:solidFill>
            <a:round/>
            <a:headEnd/>
            <a:tailEnd type="triangle" w="med" len="med"/>
          </a:ln>
        </p:spPr>
        <p:txBody>
          <a:bodyPr/>
          <a:lstStyle/>
          <a:p>
            <a:endParaRPr lang="th-TH"/>
          </a:p>
        </p:txBody>
      </p:sp>
      <p:sp>
        <p:nvSpPr>
          <p:cNvPr id="161802" name="Line 10"/>
          <p:cNvSpPr>
            <a:spLocks noChangeShapeType="1"/>
          </p:cNvSpPr>
          <p:nvPr/>
        </p:nvSpPr>
        <p:spPr bwMode="auto">
          <a:xfrm>
            <a:off x="3733800" y="1981200"/>
            <a:ext cx="0" cy="2286000"/>
          </a:xfrm>
          <a:prstGeom prst="line">
            <a:avLst/>
          </a:prstGeom>
          <a:noFill/>
          <a:ln w="9525">
            <a:solidFill>
              <a:schemeClr val="tx1"/>
            </a:solidFill>
            <a:round/>
            <a:headEnd/>
            <a:tailEnd type="triangle" w="med" len="med"/>
          </a:ln>
        </p:spPr>
        <p:txBody>
          <a:bodyPr/>
          <a:lstStyle/>
          <a:p>
            <a:endParaRPr lang="th-TH"/>
          </a:p>
        </p:txBody>
      </p:sp>
      <p:sp>
        <p:nvSpPr>
          <p:cNvPr id="161803" name="Line 11"/>
          <p:cNvSpPr>
            <a:spLocks noChangeShapeType="1"/>
          </p:cNvSpPr>
          <p:nvPr/>
        </p:nvSpPr>
        <p:spPr bwMode="auto">
          <a:xfrm>
            <a:off x="7543800" y="1981200"/>
            <a:ext cx="0" cy="2133600"/>
          </a:xfrm>
          <a:prstGeom prst="line">
            <a:avLst/>
          </a:prstGeom>
          <a:noFill/>
          <a:ln w="9525">
            <a:solidFill>
              <a:schemeClr val="tx1"/>
            </a:solidFill>
            <a:round/>
            <a:headEnd/>
            <a:tailEnd type="triangle" w="med" len="med"/>
          </a:ln>
        </p:spPr>
        <p:txBody>
          <a:bodyPr/>
          <a:lstStyle/>
          <a:p>
            <a:endParaRPr lang="th-TH"/>
          </a:p>
        </p:txBody>
      </p:sp>
      <p:sp>
        <p:nvSpPr>
          <p:cNvPr id="161804" name="Line 12"/>
          <p:cNvSpPr>
            <a:spLocks noChangeShapeType="1"/>
          </p:cNvSpPr>
          <p:nvPr/>
        </p:nvSpPr>
        <p:spPr bwMode="auto">
          <a:xfrm>
            <a:off x="1752600" y="1981200"/>
            <a:ext cx="5791200" cy="0"/>
          </a:xfrm>
          <a:prstGeom prst="line">
            <a:avLst/>
          </a:prstGeom>
          <a:noFill/>
          <a:ln w="9525">
            <a:solidFill>
              <a:schemeClr val="tx1"/>
            </a:solidFill>
            <a:round/>
            <a:headEnd/>
            <a:tailEnd/>
          </a:ln>
        </p:spPr>
        <p:txBody>
          <a:bodyPr/>
          <a:lstStyle/>
          <a:p>
            <a:endParaRPr lang="th-TH"/>
          </a:p>
        </p:txBody>
      </p:sp>
      <p:sp>
        <p:nvSpPr>
          <p:cNvPr id="161805" name="Text Box 13"/>
          <p:cNvSpPr txBox="1">
            <a:spLocks noChangeArrowheads="1"/>
          </p:cNvSpPr>
          <p:nvPr/>
        </p:nvSpPr>
        <p:spPr bwMode="auto">
          <a:xfrm>
            <a:off x="1219200" y="5334000"/>
            <a:ext cx="1981200" cy="641350"/>
          </a:xfrm>
          <a:prstGeom prst="rect">
            <a:avLst/>
          </a:prstGeom>
          <a:noFill/>
          <a:ln w="9525">
            <a:noFill/>
            <a:miter lim="800000"/>
            <a:headEnd/>
            <a:tailEnd/>
          </a:ln>
        </p:spPr>
        <p:txBody>
          <a:bodyPr>
            <a:spAutoFit/>
          </a:bodyPr>
          <a:lstStyle/>
          <a:p>
            <a:pPr>
              <a:spcBef>
                <a:spcPct val="50000"/>
              </a:spcBef>
            </a:pPr>
            <a:r>
              <a:rPr lang="en-US" sz="1800"/>
              <a:t>Non treponemal tests</a:t>
            </a:r>
          </a:p>
        </p:txBody>
      </p:sp>
      <p:sp>
        <p:nvSpPr>
          <p:cNvPr id="161806" name="Text Box 14"/>
          <p:cNvSpPr txBox="1">
            <a:spLocks noChangeArrowheads="1"/>
          </p:cNvSpPr>
          <p:nvPr/>
        </p:nvSpPr>
        <p:spPr bwMode="auto">
          <a:xfrm>
            <a:off x="3657600" y="5334000"/>
            <a:ext cx="2133600" cy="366713"/>
          </a:xfrm>
          <a:prstGeom prst="rect">
            <a:avLst/>
          </a:prstGeom>
          <a:noFill/>
          <a:ln w="9525">
            <a:noFill/>
            <a:miter lim="800000"/>
            <a:headEnd/>
            <a:tailEnd/>
          </a:ln>
        </p:spPr>
        <p:txBody>
          <a:bodyPr>
            <a:spAutoFit/>
          </a:bodyPr>
          <a:lstStyle/>
          <a:p>
            <a:pPr>
              <a:spcBef>
                <a:spcPct val="50000"/>
              </a:spcBef>
            </a:pPr>
            <a:endParaRPr lang="th-TH" sz="1800"/>
          </a:p>
        </p:txBody>
      </p:sp>
      <p:sp>
        <p:nvSpPr>
          <p:cNvPr id="161807" name="Text Box 15"/>
          <p:cNvSpPr txBox="1">
            <a:spLocks noChangeArrowheads="1"/>
          </p:cNvSpPr>
          <p:nvPr/>
        </p:nvSpPr>
        <p:spPr bwMode="auto">
          <a:xfrm>
            <a:off x="4114800" y="5334000"/>
            <a:ext cx="1676400" cy="641350"/>
          </a:xfrm>
          <a:prstGeom prst="rect">
            <a:avLst/>
          </a:prstGeom>
          <a:noFill/>
          <a:ln w="9525">
            <a:noFill/>
            <a:miter lim="800000"/>
            <a:headEnd/>
            <a:tailEnd/>
          </a:ln>
        </p:spPr>
        <p:txBody>
          <a:bodyPr>
            <a:spAutoFit/>
          </a:bodyPr>
          <a:lstStyle/>
          <a:p>
            <a:pPr>
              <a:spcBef>
                <a:spcPct val="50000"/>
              </a:spcBef>
            </a:pPr>
            <a:r>
              <a:rPr lang="en-US" sz="1800"/>
              <a:t>Treponemal tests</a:t>
            </a:r>
          </a:p>
        </p:txBody>
      </p:sp>
      <p:sp>
        <p:nvSpPr>
          <p:cNvPr id="161808" name="Line 16"/>
          <p:cNvSpPr>
            <a:spLocks noChangeShapeType="1"/>
          </p:cNvSpPr>
          <p:nvPr/>
        </p:nvSpPr>
        <p:spPr bwMode="auto">
          <a:xfrm>
            <a:off x="1905000" y="5105400"/>
            <a:ext cx="2819400" cy="0"/>
          </a:xfrm>
          <a:prstGeom prst="line">
            <a:avLst/>
          </a:prstGeom>
          <a:noFill/>
          <a:ln w="9525">
            <a:solidFill>
              <a:schemeClr val="tx1"/>
            </a:solidFill>
            <a:round/>
            <a:headEnd/>
            <a:tailEnd/>
          </a:ln>
        </p:spPr>
        <p:txBody>
          <a:bodyPr/>
          <a:lstStyle/>
          <a:p>
            <a:endParaRPr lang="th-TH"/>
          </a:p>
        </p:txBody>
      </p:sp>
      <p:sp>
        <p:nvSpPr>
          <p:cNvPr id="161809" name="Line 17"/>
          <p:cNvSpPr>
            <a:spLocks noChangeShapeType="1"/>
          </p:cNvSpPr>
          <p:nvPr/>
        </p:nvSpPr>
        <p:spPr bwMode="auto">
          <a:xfrm>
            <a:off x="1905000" y="5105400"/>
            <a:ext cx="0" cy="381000"/>
          </a:xfrm>
          <a:prstGeom prst="line">
            <a:avLst/>
          </a:prstGeom>
          <a:noFill/>
          <a:ln w="9525">
            <a:solidFill>
              <a:schemeClr val="tx1"/>
            </a:solidFill>
            <a:round/>
            <a:headEnd/>
            <a:tailEnd type="triangle" w="med" len="med"/>
          </a:ln>
        </p:spPr>
        <p:txBody>
          <a:bodyPr/>
          <a:lstStyle/>
          <a:p>
            <a:endParaRPr lang="th-TH"/>
          </a:p>
        </p:txBody>
      </p:sp>
      <p:sp>
        <p:nvSpPr>
          <p:cNvPr id="161810" name="Line 18"/>
          <p:cNvSpPr>
            <a:spLocks noChangeShapeType="1"/>
          </p:cNvSpPr>
          <p:nvPr/>
        </p:nvSpPr>
        <p:spPr bwMode="auto">
          <a:xfrm>
            <a:off x="4724400" y="5105400"/>
            <a:ext cx="0" cy="304800"/>
          </a:xfrm>
          <a:prstGeom prst="line">
            <a:avLst/>
          </a:prstGeom>
          <a:noFill/>
          <a:ln w="9525">
            <a:solidFill>
              <a:schemeClr val="tx1"/>
            </a:solidFill>
            <a:round/>
            <a:headEnd/>
            <a:tailEnd type="triangle" w="med" len="med"/>
          </a:ln>
        </p:spPr>
        <p:txBody>
          <a:bodyPr/>
          <a:lstStyle/>
          <a:p>
            <a:endParaRPr lang="th-TH"/>
          </a:p>
        </p:txBody>
      </p:sp>
      <p:sp>
        <p:nvSpPr>
          <p:cNvPr id="161811" name="Line 20"/>
          <p:cNvSpPr>
            <a:spLocks noChangeShapeType="1"/>
          </p:cNvSpPr>
          <p:nvPr/>
        </p:nvSpPr>
        <p:spPr bwMode="auto">
          <a:xfrm>
            <a:off x="3429000" y="4800600"/>
            <a:ext cx="0" cy="304800"/>
          </a:xfrm>
          <a:prstGeom prst="line">
            <a:avLst/>
          </a:prstGeom>
          <a:noFill/>
          <a:ln w="9525">
            <a:solidFill>
              <a:schemeClr val="tx1"/>
            </a:solidFill>
            <a:round/>
            <a:headEnd/>
            <a:tailEnd/>
          </a:ln>
        </p:spPr>
        <p:txBody>
          <a:bodyPr/>
          <a:lstStyle/>
          <a:p>
            <a:endParaRPr lang="th-TH"/>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h-TH">
              <a:latin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Specific tests:-</a:t>
            </a:r>
          </a:p>
          <a:p>
            <a:pPr>
              <a:buFont typeface="Wingdings" pitchFamily="2" charset="2"/>
              <a:buChar char="ü"/>
            </a:pPr>
            <a:r>
              <a:rPr lang="en-US" dirty="0" err="1" smtClean="0">
                <a:latin typeface="Times New Roman" panose="02020603050405020304" pitchFamily="18" charset="0"/>
                <a:cs typeface="Times New Roman" panose="02020603050405020304" pitchFamily="18" charset="0"/>
              </a:rPr>
              <a:t>Microhaemagglutination</a:t>
            </a:r>
            <a:r>
              <a:rPr lang="en-US" dirty="0" smtClean="0">
                <a:latin typeface="Times New Roman" panose="02020603050405020304" pitchFamily="18" charset="0"/>
                <a:cs typeface="Times New Roman" panose="02020603050405020304" pitchFamily="18" charset="0"/>
              </a:rPr>
              <a:t> test for T. </a:t>
            </a:r>
            <a:r>
              <a:rPr lang="en-US" dirty="0" err="1" smtClean="0">
                <a:latin typeface="Times New Roman" panose="02020603050405020304" pitchFamily="18" charset="0"/>
                <a:cs typeface="Times New Roman" panose="02020603050405020304" pitchFamily="18" charset="0"/>
              </a:rPr>
              <a:t>pallidum</a:t>
            </a:r>
            <a:endParaRPr lang="en-US" dirty="0" smtClean="0">
              <a:latin typeface="Times New Roman" panose="02020603050405020304" pitchFamily="18" charset="0"/>
              <a:cs typeface="Times New Roman" panose="02020603050405020304" pitchFamily="18" charset="0"/>
            </a:endParaRPr>
          </a:p>
          <a:p>
            <a:pPr>
              <a:buFont typeface="Wingdings" pitchFamily="2" charset="2"/>
              <a:buChar char="ü"/>
            </a:pPr>
            <a:r>
              <a:rPr lang="en-US" dirty="0" smtClean="0">
                <a:latin typeface="Times New Roman" panose="02020603050405020304" pitchFamily="18" charset="0"/>
                <a:cs typeface="Times New Roman" panose="02020603050405020304" pitchFamily="18" charset="0"/>
              </a:rPr>
              <a:t>T. </a:t>
            </a:r>
            <a:r>
              <a:rPr lang="en-US" dirty="0" err="1" smtClean="0">
                <a:latin typeface="Times New Roman" panose="02020603050405020304" pitchFamily="18" charset="0"/>
                <a:cs typeface="Times New Roman" panose="02020603050405020304" pitchFamily="18" charset="0"/>
              </a:rPr>
              <a:t>pallidum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haemagglutination</a:t>
            </a:r>
            <a:endParaRPr lang="en-US" dirty="0" smtClean="0">
              <a:latin typeface="Times New Roman" panose="02020603050405020304" pitchFamily="18" charset="0"/>
              <a:cs typeface="Times New Roman" panose="02020603050405020304" pitchFamily="18" charset="0"/>
            </a:endParaRPr>
          </a:p>
          <a:p>
            <a:pPr>
              <a:buFont typeface="Wingdings" pitchFamily="2" charset="2"/>
              <a:buChar char="ü"/>
            </a:pPr>
            <a:r>
              <a:rPr lang="en-US" dirty="0" smtClean="0">
                <a:latin typeface="Times New Roman" panose="02020603050405020304" pitchFamily="18" charset="0"/>
                <a:cs typeface="Times New Roman" panose="02020603050405020304" pitchFamily="18" charset="0"/>
              </a:rPr>
              <a:t>T. </a:t>
            </a:r>
            <a:r>
              <a:rPr lang="en-US" dirty="0" err="1" smtClean="0">
                <a:latin typeface="Times New Roman" panose="02020603050405020304" pitchFamily="18" charset="0"/>
                <a:cs typeface="Times New Roman" panose="02020603050405020304" pitchFamily="18" charset="0"/>
              </a:rPr>
              <a:t>pallidum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immobilisation</a:t>
            </a:r>
            <a:r>
              <a:rPr lang="en-US" dirty="0" smtClean="0">
                <a:latin typeface="Times New Roman" panose="02020603050405020304" pitchFamily="18" charset="0"/>
                <a:cs typeface="Times New Roman" panose="02020603050405020304" pitchFamily="18" charset="0"/>
              </a:rPr>
              <a:t> test</a:t>
            </a:r>
          </a:p>
          <a:p>
            <a:pPr>
              <a:buFont typeface="Wingdings" pitchFamily="2" charset="2"/>
              <a:buChar char="ü"/>
            </a:pPr>
            <a:r>
              <a:rPr lang="en-US" dirty="0" smtClean="0">
                <a:latin typeface="Times New Roman" panose="02020603050405020304" pitchFamily="18" charset="0"/>
                <a:cs typeface="Times New Roman" panose="02020603050405020304" pitchFamily="18" charset="0"/>
              </a:rPr>
              <a:t>Fluorescent </a:t>
            </a:r>
            <a:r>
              <a:rPr lang="en-US" dirty="0" err="1" smtClean="0">
                <a:latin typeface="Times New Roman" panose="02020603050405020304" pitchFamily="18" charset="0"/>
                <a:cs typeface="Times New Roman" panose="02020603050405020304" pitchFamily="18" charset="0"/>
              </a:rPr>
              <a:t>treponemal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antbody</a:t>
            </a:r>
            <a:r>
              <a:rPr lang="en-US" dirty="0" smtClean="0">
                <a:latin typeface="Times New Roman" panose="02020603050405020304" pitchFamily="18" charset="0"/>
                <a:cs typeface="Times New Roman" panose="02020603050405020304" pitchFamily="18" charset="0"/>
              </a:rPr>
              <a:t> absorption tests</a:t>
            </a:r>
          </a:p>
          <a:p>
            <a:r>
              <a:rPr lang="en-US" dirty="0" smtClean="0">
                <a:latin typeface="Times New Roman" panose="02020603050405020304" pitchFamily="18" charset="0"/>
                <a:cs typeface="Times New Roman" panose="02020603050405020304" pitchFamily="18" charset="0"/>
              </a:rPr>
              <a:t>Non specific tests:-</a:t>
            </a:r>
          </a:p>
          <a:p>
            <a:pPr>
              <a:buFont typeface="Wingdings" pitchFamily="2" charset="2"/>
              <a:buChar char="ü"/>
            </a:pPr>
            <a:r>
              <a:rPr lang="en-US" dirty="0" smtClean="0">
                <a:latin typeface="Times New Roman" panose="02020603050405020304" pitchFamily="18" charset="0"/>
                <a:cs typeface="Times New Roman" panose="02020603050405020304" pitchFamily="18" charset="0"/>
              </a:rPr>
              <a:t>VDRL</a:t>
            </a:r>
          </a:p>
          <a:p>
            <a:pPr>
              <a:buFont typeface="Wingdings" pitchFamily="2" charset="2"/>
              <a:buChar char="ü"/>
            </a:pPr>
            <a:r>
              <a:rPr lang="en-US" dirty="0" smtClean="0">
                <a:latin typeface="Times New Roman" panose="02020603050405020304" pitchFamily="18" charset="0"/>
                <a:cs typeface="Times New Roman" panose="02020603050405020304" pitchFamily="18" charset="0"/>
              </a:rPr>
              <a:t>RPR</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441" y="940399"/>
            <a:ext cx="7007273" cy="857250"/>
          </a:xfrm>
        </p:spPr>
        <p:txBody>
          <a:bodyPr>
            <a:normAutofit/>
          </a:bodyPr>
          <a:lstStyle/>
          <a:p>
            <a:r>
              <a:rPr lang="en-US" sz="2700" dirty="0">
                <a:latin typeface="Algerian" panose="04020705040A02060702" pitchFamily="82" charset="0"/>
              </a:rPr>
              <a:t>Interpretation of serological tests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411401900"/>
              </p:ext>
            </p:extLst>
          </p:nvPr>
        </p:nvGraphicFramePr>
        <p:xfrm>
          <a:off x="0" y="1797648"/>
          <a:ext cx="8964487" cy="5060355"/>
        </p:xfrm>
        <a:graphic>
          <a:graphicData uri="http://schemas.openxmlformats.org/drawingml/2006/table">
            <a:tbl>
              <a:tblPr firstRow="1" bandRow="1">
                <a:tableStyleId>{284E427A-3D55-4303-BF80-6455036E1DE7}</a:tableStyleId>
              </a:tblPr>
              <a:tblGrid>
                <a:gridCol w="1189166"/>
                <a:gridCol w="1178811"/>
                <a:gridCol w="1183989"/>
                <a:gridCol w="5412521"/>
              </a:tblGrid>
              <a:tr h="579915">
                <a:tc>
                  <a:txBody>
                    <a:bodyPr/>
                    <a:lstStyle/>
                    <a:p>
                      <a:pPr algn="ctr"/>
                      <a:r>
                        <a:rPr lang="en-US" sz="1400" dirty="0" smtClean="0">
                          <a:solidFill>
                            <a:schemeClr val="tx1"/>
                          </a:solidFill>
                          <a:latin typeface="Arial" panose="020B0604020202020204" pitchFamily="34" charset="0"/>
                          <a:cs typeface="Arial" panose="020B0604020202020204" pitchFamily="34" charset="0"/>
                        </a:rPr>
                        <a:t>VDRL</a:t>
                      </a:r>
                      <a:endParaRPr lang="en-US" sz="1400" dirty="0">
                        <a:solidFill>
                          <a:schemeClr val="tx1"/>
                        </a:solidFill>
                        <a:latin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solidFill>
                            <a:schemeClr val="tx1"/>
                          </a:solidFill>
                          <a:latin typeface="Arial" panose="020B0604020202020204" pitchFamily="34" charset="0"/>
                          <a:cs typeface="Arial" panose="020B0604020202020204" pitchFamily="34" charset="0"/>
                        </a:rPr>
                        <a:t>TPHA</a:t>
                      </a:r>
                      <a:endParaRPr lang="en-US" sz="1400" dirty="0">
                        <a:solidFill>
                          <a:schemeClr val="tx1"/>
                        </a:solidFill>
                        <a:latin typeface="Arial" panose="020B0604020202020204" pitchFamily="34" charset="0"/>
                        <a:cs typeface="Arial" panose="020B0604020202020204" pitchFamily="34" charset="0"/>
                      </a:endParaRPr>
                    </a:p>
                  </a:txBody>
                  <a:tcPr marL="68580" marR="68580" marT="34290" marB="34290"/>
                </a:tc>
                <a:tc>
                  <a:txBody>
                    <a:bodyPr/>
                    <a:lstStyle/>
                    <a:p>
                      <a:pPr algn="ctr"/>
                      <a:r>
                        <a:rPr lang="en-US" sz="1400" smtClean="0">
                          <a:solidFill>
                            <a:schemeClr val="tx1"/>
                          </a:solidFill>
                          <a:latin typeface="Arial" panose="020B0604020202020204" pitchFamily="34" charset="0"/>
                          <a:cs typeface="Arial" panose="020B0604020202020204" pitchFamily="34" charset="0"/>
                        </a:rPr>
                        <a:t>IgM</a:t>
                      </a:r>
                      <a:endParaRPr lang="en-US" sz="1400" dirty="0">
                        <a:solidFill>
                          <a:schemeClr val="tx1"/>
                        </a:solidFill>
                        <a:latin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solidFill>
                            <a:schemeClr val="tx1"/>
                          </a:solidFill>
                          <a:latin typeface="Arial" panose="020B0604020202020204" pitchFamily="34" charset="0"/>
                          <a:cs typeface="Arial" panose="020B0604020202020204" pitchFamily="34" charset="0"/>
                        </a:rPr>
                        <a:t>Diagnosis</a:t>
                      </a:r>
                      <a:r>
                        <a:rPr lang="en-US" sz="1400" baseline="0" dirty="0" smtClean="0">
                          <a:solidFill>
                            <a:schemeClr val="tx1"/>
                          </a:solidFill>
                          <a:latin typeface="Arial" panose="020B0604020202020204" pitchFamily="34" charset="0"/>
                          <a:cs typeface="Arial" panose="020B0604020202020204" pitchFamily="34" charset="0"/>
                        </a:rPr>
                        <a:t> </a:t>
                      </a:r>
                      <a:endParaRPr lang="en-US" sz="1400" dirty="0">
                        <a:solidFill>
                          <a:schemeClr val="tx1"/>
                        </a:solidFill>
                        <a:latin typeface="Arial" panose="020B0604020202020204" pitchFamily="34" charset="0"/>
                        <a:cs typeface="Arial" panose="020B0604020202020204" pitchFamily="34" charset="0"/>
                      </a:endParaRPr>
                    </a:p>
                  </a:txBody>
                  <a:tcPr marL="68580" marR="68580" marT="34290" marB="34290"/>
                </a:tc>
              </a:tr>
              <a:tr h="579915">
                <a:tc>
                  <a:txBody>
                    <a:bodyPr/>
                    <a:lstStyle/>
                    <a:p>
                      <a:pPr algn="ctr"/>
                      <a:r>
                        <a:rPr lang="en-US" sz="1400" dirty="0" smtClean="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marL="1371600" marR="0" lvl="3" indent="0" algn="l" defTabSz="914400" rtl="0" eaLnBrk="1" fontAlgn="auto" latinLnBrk="0" hangingPunct="1">
                        <a:lnSpc>
                          <a:spcPct val="100000"/>
                        </a:lnSpc>
                        <a:spcBef>
                          <a:spcPts val="0"/>
                        </a:spcBef>
                        <a:spcAft>
                          <a:spcPts val="0"/>
                        </a:spcAft>
                        <a:buClrTx/>
                        <a:buSzTx/>
                        <a:buFontTx/>
                        <a:buNone/>
                        <a:tabLst/>
                        <a:defRPr/>
                      </a:pPr>
                      <a:r>
                        <a:rPr lang="en-IN" sz="1400" dirty="0" smtClean="0">
                          <a:latin typeface="Arial" panose="020B0604020202020204" pitchFamily="34" charset="0"/>
                          <a:cs typeface="Arial" panose="020B0604020202020204" pitchFamily="34" charset="0"/>
                        </a:rPr>
                        <a:t>No syphilis or incubating syphilis</a:t>
                      </a:r>
                    </a:p>
                  </a:txBody>
                  <a:tcPr marL="68580" marR="68580" marT="34290" marB="34290"/>
                </a:tc>
              </a:tr>
              <a:tr h="579915">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marL="1371600" marR="0" lvl="3"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Early primary syphilis</a:t>
                      </a:r>
                    </a:p>
                  </a:txBody>
                  <a:tcPr marL="68580" marR="68580" marT="34290" marB="34290"/>
                </a:tc>
              </a:tr>
              <a:tr h="579915">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lvl="3" algn="l"/>
                      <a:r>
                        <a:rPr lang="en-US" sz="1400" dirty="0" smtClean="0">
                          <a:latin typeface="Arial" panose="020B0604020202020204" pitchFamily="34" charset="0"/>
                          <a:cs typeface="Arial" panose="020B0604020202020204" pitchFamily="34" charset="0"/>
                        </a:rPr>
                        <a:t>Primary</a:t>
                      </a:r>
                      <a:r>
                        <a:rPr lang="en-US" sz="1400" baseline="0" dirty="0" smtClean="0">
                          <a:latin typeface="Arial" panose="020B0604020202020204" pitchFamily="34" charset="0"/>
                          <a:cs typeface="Arial" panose="020B0604020202020204" pitchFamily="34" charset="0"/>
                        </a:rPr>
                        <a:t> or secondary syphilis</a:t>
                      </a:r>
                      <a:endParaRPr lang="en-US" sz="1400" dirty="0">
                        <a:latin typeface="Arial" panose="020B0604020202020204" pitchFamily="34" charset="0"/>
                        <a:cs typeface="Arial" panose="020B0604020202020204" pitchFamily="34" charset="0"/>
                      </a:endParaRPr>
                    </a:p>
                  </a:txBody>
                  <a:tcPr marL="68580" marR="68580" marT="34290" marB="34290"/>
                </a:tc>
              </a:tr>
              <a:tr h="579915">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marL="1371600" marR="0" lvl="3" indent="0" algn="l" defTabSz="914400" rtl="0" eaLnBrk="1" fontAlgn="auto" latinLnBrk="0" hangingPunct="1">
                        <a:lnSpc>
                          <a:spcPct val="100000"/>
                        </a:lnSpc>
                        <a:spcBef>
                          <a:spcPts val="0"/>
                        </a:spcBef>
                        <a:spcAft>
                          <a:spcPts val="0"/>
                        </a:spcAft>
                        <a:buClrTx/>
                        <a:buSzTx/>
                        <a:buFontTx/>
                        <a:buNone/>
                        <a:tabLst/>
                        <a:defRPr/>
                      </a:pPr>
                      <a:r>
                        <a:rPr lang="en-IN" sz="1400" dirty="0" smtClean="0">
                          <a:latin typeface="Arial" panose="020B0604020202020204" pitchFamily="34" charset="0"/>
                          <a:cs typeface="Arial" panose="020B0604020202020204" pitchFamily="34" charset="0"/>
                        </a:rPr>
                        <a:t>Late secondary or latent syphilis</a:t>
                      </a:r>
                    </a:p>
                  </a:txBody>
                  <a:tcPr marL="68580" marR="68580" marT="34290" marB="34290"/>
                </a:tc>
              </a:tr>
              <a:tr h="579915">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marL="1371600" marR="0" lvl="3"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Biologic false-positive, late syphilis</a:t>
                      </a:r>
                    </a:p>
                  </a:txBody>
                  <a:tcPr marL="68580" marR="68580" marT="34290" marB="34290"/>
                </a:tc>
              </a:tr>
              <a:tr h="1000950">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marL="1371600" marR="0" lvl="3" indent="0" algn="l" defTabSz="914400" rtl="0" eaLnBrk="1" fontAlgn="auto" latinLnBrk="0" hangingPunct="1">
                        <a:lnSpc>
                          <a:spcPct val="100000"/>
                        </a:lnSpc>
                        <a:spcBef>
                          <a:spcPts val="0"/>
                        </a:spcBef>
                        <a:spcAft>
                          <a:spcPts val="0"/>
                        </a:spcAft>
                        <a:buClrTx/>
                        <a:buSzTx/>
                        <a:buFontTx/>
                        <a:buNone/>
                        <a:tabLst/>
                        <a:defRPr/>
                      </a:pPr>
                      <a:r>
                        <a:rPr lang="en-IN" sz="1400" dirty="0" smtClean="0">
                          <a:latin typeface="Arial" panose="020B0604020202020204" pitchFamily="34" charset="0"/>
                          <a:cs typeface="Arial" panose="020B0604020202020204" pitchFamily="34" charset="0"/>
                        </a:rPr>
                        <a:t>Late infection, treated syphilis, </a:t>
                      </a:r>
                    </a:p>
                    <a:p>
                      <a:pPr marL="1371600" marR="0" lvl="3" indent="0" algn="l" defTabSz="914400" rtl="0" eaLnBrk="1" fontAlgn="auto" latinLnBrk="0" hangingPunct="1">
                        <a:lnSpc>
                          <a:spcPct val="100000"/>
                        </a:lnSpc>
                        <a:spcBef>
                          <a:spcPts val="0"/>
                        </a:spcBef>
                        <a:spcAft>
                          <a:spcPts val="0"/>
                        </a:spcAft>
                        <a:buClrTx/>
                        <a:buSzTx/>
                        <a:buFontTx/>
                        <a:buNone/>
                        <a:tabLst/>
                        <a:defRPr/>
                      </a:pPr>
                      <a:r>
                        <a:rPr lang="en-IN" sz="1400" dirty="0" smtClean="0">
                          <a:latin typeface="Arial" panose="020B0604020202020204" pitchFamily="34" charset="0"/>
                          <a:cs typeface="Arial" panose="020B0604020202020204" pitchFamily="34" charset="0"/>
                        </a:rPr>
                        <a:t>or false-positive </a:t>
                      </a:r>
                      <a:r>
                        <a:rPr lang="en-IN" sz="1400" dirty="0" err="1" smtClean="0">
                          <a:latin typeface="Arial" panose="020B0604020202020204" pitchFamily="34" charset="0"/>
                          <a:cs typeface="Arial" panose="020B0604020202020204" pitchFamily="34" charset="0"/>
                        </a:rPr>
                        <a:t>treponemal</a:t>
                      </a:r>
                      <a:r>
                        <a:rPr lang="en-IN" sz="1400" dirty="0" smtClean="0">
                          <a:latin typeface="Arial" panose="020B0604020202020204" pitchFamily="34" charset="0"/>
                          <a:cs typeface="Arial" panose="020B0604020202020204" pitchFamily="34" charset="0"/>
                        </a:rPr>
                        <a:t> test</a:t>
                      </a:r>
                    </a:p>
                  </a:txBody>
                  <a:tcPr marL="68580" marR="68580" marT="34290" marB="34290"/>
                </a:tc>
              </a:tr>
              <a:tr h="57991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latin typeface="Arial" panose="020B0604020202020204" pitchFamily="34" charset="0"/>
                          <a:cs typeface="Arial" panose="020B0604020202020204" pitchFamily="34" charset="0"/>
                        </a:rPr>
                        <a:t>↑</a:t>
                      </a:r>
                    </a:p>
                  </a:txBody>
                  <a:tcPr marL="68580" marR="68580" marT="34290" marB="34290"/>
                </a:tc>
                <a:tc>
                  <a:txBody>
                    <a:bodyPr/>
                    <a:lstStyle/>
                    <a:p>
                      <a:pPr algn="ct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a:t>
                      </a:r>
                    </a:p>
                  </a:txBody>
                  <a:tcPr marL="68580" marR="68580" marT="34290" marB="34290"/>
                </a:tc>
                <a:tc>
                  <a:txBody>
                    <a:bodyPr/>
                    <a:lstStyle/>
                    <a:p>
                      <a:pPr marL="1371600" marR="0" lvl="3"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Re-infection, relapse</a:t>
                      </a:r>
                    </a:p>
                  </a:txBody>
                  <a:tcPr marL="68580" marR="68580" marT="34290" marB="34290"/>
                </a:tc>
              </a:tr>
            </a:tbl>
          </a:graphicData>
        </a:graphic>
      </p:graphicFrame>
    </p:spTree>
    <p:extLst>
      <p:ext uri="{BB962C8B-B14F-4D97-AF65-F5344CB8AC3E}">
        <p14:creationId xmlns:p14="http://schemas.microsoft.com/office/powerpoint/2010/main" val="26433038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smtClean="0">
                <a:latin typeface="Algerian" panose="04020705040A02060702" pitchFamily="82" charset="0"/>
              </a:rPr>
              <a:t>Summary</a:t>
            </a:r>
            <a:r>
              <a:rPr lang="en-US" dirty="0" smtClean="0">
                <a:latin typeface="Algerian" panose="04020705040A02060702" pitchFamily="82" charset="0"/>
              </a:rPr>
              <a:t> </a:t>
            </a:r>
            <a:endParaRPr lang="en-IN" dirty="0">
              <a:latin typeface="Algerian" panose="04020705040A02060702" pitchFamily="82" charset="0"/>
            </a:endParaRPr>
          </a:p>
        </p:txBody>
      </p:sp>
      <p:sp>
        <p:nvSpPr>
          <p:cNvPr id="2" name="Content Placeholder 1"/>
          <p:cNvSpPr>
            <a:spLocks noGrp="1"/>
          </p:cNvSpPr>
          <p:nvPr>
            <p:ph idx="1"/>
          </p:nvPr>
        </p:nvSpPr>
        <p:spPr>
          <a:xfrm>
            <a:off x="628650" y="1972955"/>
            <a:ext cx="7886700" cy="3920320"/>
          </a:xfrm>
        </p:spPr>
        <p:txBody>
          <a:bodyPr>
            <a:normAutofit/>
          </a:bodyPr>
          <a:lstStyle/>
          <a:p>
            <a:pPr>
              <a:lnSpc>
                <a:spcPct val="150000"/>
              </a:lnSpc>
            </a:pPr>
            <a:r>
              <a:rPr lang="en-US" sz="1800" b="1" dirty="0">
                <a:latin typeface="Times New Roman" panose="02020603050405020304" pitchFamily="18" charset="0"/>
                <a:cs typeface="Times New Roman" panose="02020603050405020304" pitchFamily="18" charset="0"/>
              </a:rPr>
              <a:t>PRIMARY   </a:t>
            </a:r>
            <a:r>
              <a:rPr lang="en-US" sz="1800" dirty="0">
                <a:latin typeface="Times New Roman" panose="02020603050405020304" pitchFamily="18" charset="0"/>
                <a:cs typeface="Times New Roman" panose="02020603050405020304" pitchFamily="18" charset="0"/>
              </a:rPr>
              <a:t>  History &amp; chancre</a:t>
            </a:r>
          </a:p>
          <a:p>
            <a:pPr>
              <a:lnSpc>
                <a:spcPct val="150000"/>
              </a:lnSpc>
              <a:buNone/>
            </a:pPr>
            <a:r>
              <a:rPr lang="en-US" sz="1800" dirty="0">
                <a:latin typeface="Times New Roman" panose="02020603050405020304" pitchFamily="18" charset="0"/>
                <a:cs typeface="Times New Roman" panose="02020603050405020304" pitchFamily="18" charset="0"/>
              </a:rPr>
              <a:t>                            early stage</a:t>
            </a:r>
          </a:p>
          <a:p>
            <a:pPr>
              <a:lnSpc>
                <a:spcPct val="150000"/>
              </a:lnSpc>
              <a:buNone/>
            </a:pPr>
            <a:r>
              <a:rPr lang="en-US" sz="1800" dirty="0">
                <a:latin typeface="Times New Roman" panose="02020603050405020304" pitchFamily="18" charset="0"/>
                <a:cs typeface="Times New Roman" panose="02020603050405020304" pitchFamily="18" charset="0"/>
              </a:rPr>
              <a:t>  detection by dark field microscopy/DFA-TP ,    </a:t>
            </a:r>
          </a:p>
          <a:p>
            <a:pPr>
              <a:lnSpc>
                <a:spcPct val="150000"/>
              </a:lnSpc>
              <a:buNone/>
            </a:pPr>
            <a:r>
              <a:rPr lang="en-US" sz="1800" dirty="0">
                <a:latin typeface="Times New Roman" panose="02020603050405020304" pitchFamily="18" charset="0"/>
                <a:cs typeface="Times New Roman" panose="02020603050405020304" pitchFamily="18" charset="0"/>
              </a:rPr>
              <a:t>  2 wks after chancre→ VDRL → FTA-Abs</a:t>
            </a:r>
          </a:p>
          <a:p>
            <a:pPr>
              <a:lnSpc>
                <a:spcPct val="150000"/>
              </a:lnSpc>
              <a:buNone/>
            </a:pPr>
            <a:endParaRPr lang="en-US" sz="1800" dirty="0">
              <a:latin typeface="Times New Roman" panose="02020603050405020304" pitchFamily="18" charset="0"/>
              <a:cs typeface="Times New Roman" panose="02020603050405020304" pitchFamily="18" charset="0"/>
            </a:endParaRPr>
          </a:p>
          <a:p>
            <a:pPr>
              <a:lnSpc>
                <a:spcPct val="150000"/>
              </a:lnSpc>
            </a:pPr>
            <a:r>
              <a:rPr lang="en-US" sz="1800" b="1" dirty="0">
                <a:latin typeface="Times New Roman" panose="02020603050405020304" pitchFamily="18" charset="0"/>
                <a:cs typeface="Times New Roman" panose="02020603050405020304" pitchFamily="18" charset="0"/>
              </a:rPr>
              <a:t>SECONDARY</a:t>
            </a:r>
          </a:p>
          <a:p>
            <a:pPr>
              <a:lnSpc>
                <a:spcPct val="150000"/>
              </a:lnSpc>
              <a:buNone/>
            </a:pPr>
            <a:r>
              <a:rPr lang="en-US" sz="1800" dirty="0">
                <a:latin typeface="Times New Roman" panose="02020603050405020304" pitchFamily="18" charset="0"/>
                <a:cs typeface="Times New Roman" panose="02020603050405020304" pitchFamily="18" charset="0"/>
              </a:rPr>
              <a:t>     All tests +</a:t>
            </a:r>
            <a:r>
              <a:rPr lang="en-US" sz="1800" dirty="0" err="1">
                <a:latin typeface="Times New Roman" panose="02020603050405020304" pitchFamily="18" charset="0"/>
                <a:cs typeface="Times New Roman" panose="02020603050405020304" pitchFamily="18" charset="0"/>
              </a:rPr>
              <a:t>ve</a:t>
            </a:r>
            <a:r>
              <a:rPr lang="en-US" sz="1800" dirty="0">
                <a:latin typeface="Times New Roman" panose="02020603050405020304" pitchFamily="18" charset="0"/>
                <a:cs typeface="Times New Roman" panose="02020603050405020304" pitchFamily="18" charset="0"/>
              </a:rPr>
              <a:t> </a:t>
            </a:r>
          </a:p>
          <a:p>
            <a:pPr>
              <a:lnSpc>
                <a:spcPct val="150000"/>
              </a:lnSpc>
              <a:buNone/>
            </a:pPr>
            <a:r>
              <a:rPr lang="en-US" sz="1800" dirty="0">
                <a:latin typeface="Times New Roman" panose="02020603050405020304" pitchFamily="18" charset="0"/>
                <a:cs typeface="Times New Roman" panose="02020603050405020304" pitchFamily="18" charset="0"/>
              </a:rPr>
              <a:t>    Titer&lt;1:8 → NTT repeated→ confirmed by TT</a:t>
            </a:r>
          </a:p>
          <a:p>
            <a:pPr>
              <a:lnSpc>
                <a:spcPct val="150000"/>
              </a:lnSpc>
            </a:pP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925005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IN" dirty="0"/>
          </a:p>
        </p:txBody>
      </p:sp>
      <p:sp>
        <p:nvSpPr>
          <p:cNvPr id="2" name="Content Placeholder 1"/>
          <p:cNvSpPr>
            <a:spLocks noGrp="1"/>
          </p:cNvSpPr>
          <p:nvPr>
            <p:ph sz="half" idx="1"/>
          </p:nvPr>
        </p:nvSpPr>
        <p:spPr>
          <a:xfrm>
            <a:off x="399197" y="2125266"/>
            <a:ext cx="4383491" cy="3263504"/>
          </a:xfrm>
        </p:spPr>
        <p:txBody>
          <a:bodyPr>
            <a:normAutofit lnSpcReduction="10000"/>
          </a:bodyPr>
          <a:lstStyle/>
          <a:p>
            <a:pPr algn="just">
              <a:lnSpc>
                <a:spcPct val="150000"/>
              </a:lnSpc>
            </a:pPr>
            <a:r>
              <a:rPr lang="en-US" sz="1800" b="1" dirty="0">
                <a:latin typeface="Times New Roman" panose="02020603050405020304" pitchFamily="18" charset="0"/>
                <a:cs typeface="Times New Roman" panose="02020603050405020304" pitchFamily="18" charset="0"/>
              </a:rPr>
              <a:t>LATENT</a:t>
            </a:r>
          </a:p>
          <a:p>
            <a:pPr algn="just">
              <a:lnSpc>
                <a:spcPct val="150000"/>
              </a:lnSpc>
              <a:buFont typeface="Wingdings" pitchFamily="2" charset="2"/>
              <a:buChar char="ü"/>
            </a:pPr>
            <a:r>
              <a:rPr lang="en-US" sz="1800" dirty="0">
                <a:latin typeface="Times New Roman" panose="02020603050405020304" pitchFamily="18" charset="0"/>
                <a:cs typeface="Times New Roman" panose="02020603050405020304" pitchFamily="18" charset="0"/>
              </a:rPr>
              <a:t>All tests reactive in early latency</a:t>
            </a:r>
          </a:p>
          <a:p>
            <a:pPr algn="just">
              <a:lnSpc>
                <a:spcPct val="150000"/>
              </a:lnSpc>
              <a:buFont typeface="Wingdings" pitchFamily="2" charset="2"/>
              <a:buChar char="ü"/>
            </a:pPr>
            <a:r>
              <a:rPr lang="en-US" sz="1800" dirty="0">
                <a:latin typeface="Times New Roman" panose="02020603050405020304" pitchFamily="18" charset="0"/>
                <a:cs typeface="Times New Roman" panose="02020603050405020304" pitchFamily="18" charset="0"/>
              </a:rPr>
              <a:t>TPHA/FTA Abs- test of choice in late stage</a:t>
            </a:r>
          </a:p>
          <a:p>
            <a:pPr algn="just">
              <a:lnSpc>
                <a:spcPct val="150000"/>
              </a:lnSpc>
              <a:buFont typeface="Wingdings" pitchFamily="2" charset="2"/>
              <a:buChar char="ü"/>
            </a:pPr>
            <a:r>
              <a:rPr lang="en-US" sz="1800" dirty="0">
                <a:latin typeface="Times New Roman" panose="02020603050405020304" pitchFamily="18" charset="0"/>
                <a:cs typeface="Times New Roman" panose="02020603050405020304" pitchFamily="18" charset="0"/>
              </a:rPr>
              <a:t>LP recommended in all </a:t>
            </a:r>
            <a:r>
              <a:rPr lang="en-US" sz="1800" dirty="0" err="1">
                <a:latin typeface="Times New Roman" panose="02020603050405020304" pitchFamily="18" charset="0"/>
                <a:cs typeface="Times New Roman" panose="02020603050405020304" pitchFamily="18" charset="0"/>
              </a:rPr>
              <a:t>pts</a:t>
            </a:r>
            <a:endParaRPr lang="en-US" sz="1800" dirty="0">
              <a:latin typeface="Times New Roman" panose="02020603050405020304" pitchFamily="18" charset="0"/>
              <a:cs typeface="Times New Roman" panose="02020603050405020304" pitchFamily="18" charset="0"/>
            </a:endParaRPr>
          </a:p>
          <a:p>
            <a:pPr algn="just">
              <a:lnSpc>
                <a:spcPct val="150000"/>
              </a:lnSpc>
            </a:pPr>
            <a:r>
              <a:rPr lang="en-US" sz="1800" b="1" dirty="0">
                <a:latin typeface="Times New Roman" panose="02020603050405020304" pitchFamily="18" charset="0"/>
                <a:cs typeface="Times New Roman" panose="02020603050405020304" pitchFamily="18" charset="0"/>
              </a:rPr>
              <a:t>TERTIARY</a:t>
            </a:r>
          </a:p>
          <a:p>
            <a:pPr algn="just">
              <a:lnSpc>
                <a:spcPct val="150000"/>
              </a:lnSpc>
              <a:buFont typeface="Wingdings" pitchFamily="2" charset="2"/>
              <a:buChar char="ü"/>
            </a:pPr>
            <a:r>
              <a:rPr lang="en-US" sz="1800" dirty="0">
                <a:latin typeface="Times New Roman" panose="02020603050405020304" pitchFamily="18" charset="0"/>
                <a:cs typeface="Times New Roman" panose="02020603050405020304" pitchFamily="18" charset="0"/>
              </a:rPr>
              <a:t>TT →-</a:t>
            </a:r>
            <a:r>
              <a:rPr lang="en-US" sz="1800" dirty="0" err="1">
                <a:latin typeface="Times New Roman" panose="02020603050405020304" pitchFamily="18" charset="0"/>
                <a:cs typeface="Times New Roman" panose="02020603050405020304" pitchFamily="18" charset="0"/>
              </a:rPr>
              <a:t>ve</a:t>
            </a:r>
            <a:r>
              <a:rPr lang="en-US" sz="1800" dirty="0">
                <a:latin typeface="Times New Roman" panose="02020603050405020304" pitchFamily="18" charset="0"/>
                <a:cs typeface="Times New Roman" panose="02020603050405020304" pitchFamily="18" charset="0"/>
              </a:rPr>
              <a:t> →PCR</a:t>
            </a:r>
          </a:p>
        </p:txBody>
      </p:sp>
      <p:sp>
        <p:nvSpPr>
          <p:cNvPr id="5" name="Content Placeholder 4"/>
          <p:cNvSpPr>
            <a:spLocks noGrp="1"/>
          </p:cNvSpPr>
          <p:nvPr>
            <p:ph sz="half" idx="2"/>
          </p:nvPr>
        </p:nvSpPr>
        <p:spPr>
          <a:xfrm>
            <a:off x="4782688" y="2125266"/>
            <a:ext cx="4204363" cy="3263504"/>
          </a:xfrm>
        </p:spPr>
        <p:txBody>
          <a:bodyPr>
            <a:normAutofit lnSpcReduction="10000"/>
          </a:bodyPr>
          <a:lstStyle/>
          <a:p>
            <a:pPr>
              <a:lnSpc>
                <a:spcPct val="150000"/>
              </a:lnSpc>
            </a:pPr>
            <a:r>
              <a:rPr lang="en-US" sz="1800" b="1" dirty="0">
                <a:latin typeface="Times New Roman" panose="02020603050405020304" pitchFamily="18" charset="0"/>
                <a:cs typeface="Times New Roman" panose="02020603050405020304" pitchFamily="18" charset="0"/>
              </a:rPr>
              <a:t>CONGENITAL</a:t>
            </a:r>
          </a:p>
          <a:p>
            <a:pPr>
              <a:lnSpc>
                <a:spcPct val="150000"/>
              </a:lnSpc>
              <a:buFont typeface="Wingdings" pitchFamily="2" charset="2"/>
              <a:buChar char="ü"/>
            </a:pPr>
            <a:r>
              <a:rPr lang="en-US" sz="1800" dirty="0">
                <a:latin typeface="Times New Roman" panose="02020603050405020304" pitchFamily="18" charset="0"/>
                <a:cs typeface="Times New Roman" panose="02020603050405020304" pitchFamily="18" charset="0"/>
              </a:rPr>
              <a:t>Prenatal :detection of maternal </a:t>
            </a:r>
            <a:r>
              <a:rPr lang="en-US" sz="1800" dirty="0" err="1">
                <a:latin typeface="Times New Roman" panose="02020603050405020304" pitchFamily="18" charset="0"/>
                <a:cs typeface="Times New Roman" panose="02020603050405020304" pitchFamily="18" charset="0"/>
              </a:rPr>
              <a:t>infn</a:t>
            </a:r>
            <a:endParaRPr lang="en-US" sz="1800" dirty="0">
              <a:latin typeface="Times New Roman" panose="02020603050405020304" pitchFamily="18" charset="0"/>
              <a:cs typeface="Times New Roman" panose="02020603050405020304" pitchFamily="18" charset="0"/>
            </a:endParaRPr>
          </a:p>
          <a:p>
            <a:pPr>
              <a:lnSpc>
                <a:spcPct val="150000"/>
              </a:lnSpc>
              <a:buFont typeface="Wingdings" pitchFamily="2" charset="2"/>
              <a:buChar char="ü"/>
            </a:pPr>
            <a:r>
              <a:rPr lang="en-US" sz="1800" dirty="0">
                <a:latin typeface="Times New Roman" panose="02020603050405020304" pitchFamily="18" charset="0"/>
                <a:cs typeface="Times New Roman" panose="02020603050405020304" pitchFamily="18" charset="0"/>
              </a:rPr>
              <a:t>Demonstration of </a:t>
            </a:r>
            <a:r>
              <a:rPr lang="en-US" sz="1800" dirty="0" err="1">
                <a:latin typeface="Times New Roman" panose="02020603050405020304" pitchFamily="18" charset="0"/>
                <a:cs typeface="Times New Roman" panose="02020603050405020304" pitchFamily="18" charset="0"/>
              </a:rPr>
              <a:t>treponemes</a:t>
            </a:r>
            <a:r>
              <a:rPr lang="en-US" sz="1800" dirty="0">
                <a:latin typeface="Times New Roman" panose="02020603050405020304" pitchFamily="18" charset="0"/>
                <a:cs typeface="Times New Roman" panose="02020603050405020304" pitchFamily="18" charset="0"/>
              </a:rPr>
              <a:t>, detection of </a:t>
            </a:r>
            <a:r>
              <a:rPr lang="en-US" sz="1800" dirty="0" err="1">
                <a:latin typeface="Times New Roman" panose="02020603050405020304" pitchFamily="18" charset="0"/>
                <a:cs typeface="Times New Roman" panose="02020603050405020304" pitchFamily="18" charset="0"/>
              </a:rPr>
              <a:t>IgM</a:t>
            </a:r>
            <a:r>
              <a:rPr lang="en-US" sz="1800" dirty="0">
                <a:latin typeface="Times New Roman" panose="02020603050405020304" pitchFamily="18" charset="0"/>
                <a:cs typeface="Times New Roman" panose="02020603050405020304" pitchFamily="18" charset="0"/>
              </a:rPr>
              <a:t> Abs</a:t>
            </a:r>
          </a:p>
        </p:txBody>
      </p:sp>
    </p:spTree>
    <p:extLst>
      <p:ext uri="{BB962C8B-B14F-4D97-AF65-F5344CB8AC3E}">
        <p14:creationId xmlns:p14="http://schemas.microsoft.com/office/powerpoint/2010/main" val="338781210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4294967295"/>
            <p:extLst>
              <p:ext uri="{D42A27DB-BD31-4B8C-83A1-F6EECF244321}">
                <p14:modId xmlns:p14="http://schemas.microsoft.com/office/powerpoint/2010/main" val="4100212103"/>
              </p:ext>
            </p:extLst>
          </p:nvPr>
        </p:nvGraphicFramePr>
        <p:xfrm>
          <a:off x="112594" y="857250"/>
          <a:ext cx="9031407" cy="6000750"/>
        </p:xfrm>
        <a:graphic>
          <a:graphicData uri="http://schemas.openxmlformats.org/drawingml/2006/table">
            <a:tbl>
              <a:tblPr firstRow="1" bandRow="1">
                <a:tableStyleId>{5C22544A-7EE6-4342-B048-85BDC9FD1C3A}</a:tableStyleId>
              </a:tblPr>
              <a:tblGrid>
                <a:gridCol w="1863631"/>
                <a:gridCol w="3870618"/>
                <a:gridCol w="3297158"/>
              </a:tblGrid>
              <a:tr h="515399">
                <a:tc>
                  <a:txBody>
                    <a:bodyPr/>
                    <a:lstStyle/>
                    <a:p>
                      <a:r>
                        <a:rPr lang="en-US" sz="1800" dirty="0" smtClean="0">
                          <a:solidFill>
                            <a:schemeClr val="tx1"/>
                          </a:solidFill>
                          <a:latin typeface="Times New Roman" panose="02020603050405020304" pitchFamily="18" charset="0"/>
                          <a:cs typeface="Times New Roman" panose="02020603050405020304" pitchFamily="18" charset="0"/>
                        </a:rPr>
                        <a:t>STAGE</a:t>
                      </a:r>
                      <a:endParaRPr lang="en-IN" sz="1800" dirty="0">
                        <a:solidFill>
                          <a:schemeClr val="tx1"/>
                        </a:solidFill>
                        <a:latin typeface="Times New Roman" panose="02020603050405020304" pitchFamily="18" charset="0"/>
                        <a:cs typeface="Times New Roman" panose="02020603050405020304" pitchFamily="18" charset="0"/>
                      </a:endParaRPr>
                    </a:p>
                  </a:txBody>
                  <a:tcPr marL="68580" marR="68580" marT="34290" marB="34290">
                    <a:solidFill>
                      <a:schemeClr val="bg2">
                        <a:lumMod val="40000"/>
                        <a:lumOff val="60000"/>
                      </a:schemeClr>
                    </a:solidFill>
                  </a:tcPr>
                </a:tc>
                <a:tc>
                  <a:txBody>
                    <a:bodyPr/>
                    <a:lstStyle/>
                    <a:p>
                      <a:r>
                        <a:rPr lang="en-US" sz="1800" dirty="0" smtClean="0">
                          <a:solidFill>
                            <a:schemeClr val="tx1"/>
                          </a:solidFill>
                          <a:latin typeface="Times New Roman" panose="02020603050405020304" pitchFamily="18" charset="0"/>
                          <a:cs typeface="Times New Roman" panose="02020603050405020304" pitchFamily="18" charset="0"/>
                        </a:rPr>
                        <a:t>1</a:t>
                      </a:r>
                      <a:r>
                        <a:rPr lang="en-US" sz="1800" baseline="0" dirty="0" smtClean="0">
                          <a:solidFill>
                            <a:schemeClr val="tx1"/>
                          </a:solidFill>
                          <a:latin typeface="Times New Roman" panose="02020603050405020304" pitchFamily="18" charset="0"/>
                          <a:cs typeface="Times New Roman" panose="02020603050405020304" pitchFamily="18" charset="0"/>
                        </a:rPr>
                        <a:t>st LINE</a:t>
                      </a:r>
                      <a:endParaRPr lang="en-IN" sz="1800" dirty="0">
                        <a:solidFill>
                          <a:schemeClr val="tx1"/>
                        </a:solidFill>
                        <a:latin typeface="Times New Roman" panose="02020603050405020304" pitchFamily="18" charset="0"/>
                        <a:cs typeface="Times New Roman" panose="02020603050405020304" pitchFamily="18" charset="0"/>
                      </a:endParaRPr>
                    </a:p>
                  </a:txBody>
                  <a:tcPr marL="68580" marR="68580" marT="34290" marB="34290">
                    <a:solidFill>
                      <a:schemeClr val="bg2">
                        <a:lumMod val="40000"/>
                        <a:lumOff val="60000"/>
                      </a:schemeClr>
                    </a:solidFill>
                  </a:tcPr>
                </a:tc>
                <a:tc>
                  <a:txBody>
                    <a:bodyPr/>
                    <a:lstStyle/>
                    <a:p>
                      <a:r>
                        <a:rPr lang="en-US" sz="1800" dirty="0" smtClean="0">
                          <a:solidFill>
                            <a:schemeClr val="tx1"/>
                          </a:solidFill>
                          <a:latin typeface="Times New Roman" panose="02020603050405020304" pitchFamily="18" charset="0"/>
                          <a:cs typeface="Times New Roman" panose="02020603050405020304" pitchFamily="18" charset="0"/>
                        </a:rPr>
                        <a:t>ALTERNATIVE</a:t>
                      </a:r>
                      <a:endParaRPr lang="en-IN" sz="1800" dirty="0">
                        <a:solidFill>
                          <a:schemeClr val="tx1"/>
                        </a:solidFill>
                        <a:latin typeface="Times New Roman" panose="02020603050405020304" pitchFamily="18" charset="0"/>
                        <a:cs typeface="Times New Roman" panose="02020603050405020304" pitchFamily="18" charset="0"/>
                      </a:endParaRPr>
                    </a:p>
                  </a:txBody>
                  <a:tcPr marL="68580" marR="68580" marT="34290" marB="34290">
                    <a:solidFill>
                      <a:schemeClr val="bg2">
                        <a:lumMod val="40000"/>
                        <a:lumOff val="60000"/>
                      </a:schemeClr>
                    </a:solidFill>
                  </a:tcPr>
                </a:tc>
              </a:tr>
              <a:tr h="1475994">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INFECTIOUS</a:t>
                      </a:r>
                      <a:endParaRPr lang="en-IN" sz="1400" dirty="0">
                        <a:solidFill>
                          <a:schemeClr val="tx1"/>
                        </a:solidFill>
                        <a:latin typeface="Times New Roman" panose="02020603050405020304" pitchFamily="18" charset="0"/>
                        <a:cs typeface="Times New Roman" panose="02020603050405020304" pitchFamily="18" charset="0"/>
                      </a:endParaRPr>
                    </a:p>
                  </a:txBody>
                  <a:tcPr marL="68580" marR="68580" marT="34290" marB="34290">
                    <a:solidFill>
                      <a:schemeClr val="bg2">
                        <a:lumMod val="40000"/>
                        <a:lumOff val="60000"/>
                      </a:schemeClr>
                    </a:solidFill>
                  </a:tcPr>
                </a:tc>
                <a:tc>
                  <a:txBody>
                    <a:bodyPr/>
                    <a:lstStyle/>
                    <a:p>
                      <a:r>
                        <a:rPr lang="en-US" sz="1400" b="1" dirty="0" smtClean="0">
                          <a:solidFill>
                            <a:schemeClr val="tx1"/>
                          </a:solidFill>
                          <a:latin typeface="Times New Roman" panose="02020603050405020304" pitchFamily="18" charset="0"/>
                          <a:cs typeface="Times New Roman" panose="02020603050405020304" pitchFamily="18" charset="0"/>
                        </a:rPr>
                        <a:t>INJ. </a:t>
                      </a:r>
                      <a:r>
                        <a:rPr lang="en-US" sz="1400" b="1" dirty="0" err="1" smtClean="0">
                          <a:solidFill>
                            <a:schemeClr val="tx1"/>
                          </a:solidFill>
                          <a:latin typeface="Times New Roman" panose="02020603050405020304" pitchFamily="18" charset="0"/>
                          <a:cs typeface="Times New Roman" panose="02020603050405020304" pitchFamily="18" charset="0"/>
                        </a:rPr>
                        <a:t>Benzathine</a:t>
                      </a:r>
                      <a:r>
                        <a:rPr lang="en-US" sz="1400" b="1" baseline="0" dirty="0" smtClean="0">
                          <a:solidFill>
                            <a:schemeClr val="tx1"/>
                          </a:solidFill>
                          <a:latin typeface="Times New Roman" panose="02020603050405020304" pitchFamily="18" charset="0"/>
                          <a:cs typeface="Times New Roman" panose="02020603050405020304" pitchFamily="18" charset="0"/>
                        </a:rPr>
                        <a:t> penicillin, 2.4 million units IM (single dose) </a:t>
                      </a:r>
                    </a:p>
                    <a:p>
                      <a:r>
                        <a:rPr lang="en-US" sz="1400" baseline="0" dirty="0" smtClean="0">
                          <a:solidFill>
                            <a:srgbClr val="FF0000"/>
                          </a:solidFill>
                          <a:latin typeface="Times New Roman" panose="02020603050405020304" pitchFamily="18" charset="0"/>
                          <a:cs typeface="Times New Roman" panose="02020603050405020304" pitchFamily="18" charset="0"/>
                        </a:rPr>
                        <a:t>OR</a:t>
                      </a:r>
                    </a:p>
                    <a:p>
                      <a:r>
                        <a:rPr lang="en-US" sz="1400" b="1" baseline="0" dirty="0" smtClean="0">
                          <a:solidFill>
                            <a:srgbClr val="7030A0"/>
                          </a:solidFill>
                          <a:latin typeface="Times New Roman" panose="02020603050405020304" pitchFamily="18" charset="0"/>
                          <a:cs typeface="Times New Roman" panose="02020603050405020304" pitchFamily="18" charset="0"/>
                        </a:rPr>
                        <a:t>Inj. Procaine </a:t>
                      </a:r>
                      <a:r>
                        <a:rPr lang="en-US" sz="1400" b="1" baseline="0" dirty="0" err="1" smtClean="0">
                          <a:solidFill>
                            <a:srgbClr val="7030A0"/>
                          </a:solidFill>
                          <a:latin typeface="Times New Roman" panose="02020603050405020304" pitchFamily="18" charset="0"/>
                          <a:cs typeface="Times New Roman" panose="02020603050405020304" pitchFamily="18" charset="0"/>
                        </a:rPr>
                        <a:t>penicilline</a:t>
                      </a:r>
                      <a:r>
                        <a:rPr lang="en-US" sz="1400" b="1" baseline="0" dirty="0" smtClean="0">
                          <a:solidFill>
                            <a:srgbClr val="7030A0"/>
                          </a:solidFill>
                          <a:latin typeface="Times New Roman" panose="02020603050405020304" pitchFamily="18" charset="0"/>
                          <a:cs typeface="Times New Roman" panose="02020603050405020304" pitchFamily="18" charset="0"/>
                        </a:rPr>
                        <a:t>, 1.2 million  units IM for 10 DAYS</a:t>
                      </a:r>
                      <a:endParaRPr lang="en-IN" sz="1400" b="1" dirty="0">
                        <a:solidFill>
                          <a:srgbClr val="7030A0"/>
                        </a:solidFill>
                        <a:latin typeface="Times New Roman" panose="02020603050405020304" pitchFamily="18" charset="0"/>
                        <a:cs typeface="Times New Roman" panose="02020603050405020304" pitchFamily="18" charset="0"/>
                      </a:endParaRPr>
                    </a:p>
                  </a:txBody>
                  <a:tcPr marL="68580" marR="68580" marT="34290" marB="34290">
                    <a:solidFill>
                      <a:schemeClr val="bg2">
                        <a:lumMod val="40000"/>
                        <a:lumOff val="60000"/>
                      </a:schemeClr>
                    </a:solidFill>
                  </a:tcPr>
                </a:tc>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Tetracycline 500 mg TID ,14</a:t>
                      </a:r>
                      <a:r>
                        <a:rPr lang="en-US" sz="1400" baseline="0" dirty="0" smtClean="0">
                          <a:solidFill>
                            <a:schemeClr val="tx1"/>
                          </a:solidFill>
                          <a:latin typeface="Times New Roman" panose="02020603050405020304" pitchFamily="18" charset="0"/>
                          <a:cs typeface="Times New Roman" panose="02020603050405020304" pitchFamily="18" charset="0"/>
                        </a:rPr>
                        <a:t> d</a:t>
                      </a:r>
                    </a:p>
                    <a:p>
                      <a:r>
                        <a:rPr lang="en-US" sz="1400" baseline="0" dirty="0" err="1" smtClean="0">
                          <a:solidFill>
                            <a:schemeClr val="tx1"/>
                          </a:solidFill>
                          <a:latin typeface="Times New Roman" panose="02020603050405020304" pitchFamily="18" charset="0"/>
                          <a:cs typeface="Times New Roman" panose="02020603050405020304" pitchFamily="18" charset="0"/>
                        </a:rPr>
                        <a:t>Doxycycline</a:t>
                      </a:r>
                      <a:r>
                        <a:rPr lang="en-US" sz="1400" baseline="0" dirty="0" smtClean="0">
                          <a:solidFill>
                            <a:schemeClr val="tx1"/>
                          </a:solidFill>
                          <a:latin typeface="Times New Roman" panose="02020603050405020304" pitchFamily="18" charset="0"/>
                          <a:cs typeface="Times New Roman" panose="02020603050405020304" pitchFamily="18" charset="0"/>
                        </a:rPr>
                        <a:t> 100mg BD,14d</a:t>
                      </a:r>
                    </a:p>
                    <a:p>
                      <a:r>
                        <a:rPr lang="en-US" sz="1400" baseline="0" dirty="0" err="1" smtClean="0">
                          <a:solidFill>
                            <a:schemeClr val="tx1"/>
                          </a:solidFill>
                          <a:latin typeface="Times New Roman" panose="02020603050405020304" pitchFamily="18" charset="0"/>
                          <a:cs typeface="Times New Roman" panose="02020603050405020304" pitchFamily="18" charset="0"/>
                        </a:rPr>
                        <a:t>Erythro</a:t>
                      </a:r>
                      <a:r>
                        <a:rPr lang="en-US" sz="1400" baseline="0" dirty="0" smtClean="0">
                          <a:solidFill>
                            <a:schemeClr val="tx1"/>
                          </a:solidFill>
                          <a:latin typeface="Times New Roman" panose="02020603050405020304" pitchFamily="18" charset="0"/>
                          <a:cs typeface="Times New Roman" panose="02020603050405020304" pitchFamily="18" charset="0"/>
                        </a:rPr>
                        <a:t> 500mg TID,14d</a:t>
                      </a:r>
                    </a:p>
                    <a:p>
                      <a:r>
                        <a:rPr lang="en-US" sz="1400" baseline="0" dirty="0" err="1" smtClean="0">
                          <a:solidFill>
                            <a:schemeClr val="tx1"/>
                          </a:solidFill>
                          <a:latin typeface="Times New Roman" panose="02020603050405020304" pitchFamily="18" charset="0"/>
                          <a:cs typeface="Times New Roman" panose="02020603050405020304" pitchFamily="18" charset="0"/>
                        </a:rPr>
                        <a:t>Azithro</a:t>
                      </a:r>
                      <a:r>
                        <a:rPr lang="en-US" sz="1400" baseline="0" dirty="0" smtClean="0">
                          <a:solidFill>
                            <a:schemeClr val="tx1"/>
                          </a:solidFill>
                          <a:latin typeface="Times New Roman" panose="02020603050405020304" pitchFamily="18" charset="0"/>
                          <a:cs typeface="Times New Roman" panose="02020603050405020304" pitchFamily="18" charset="0"/>
                        </a:rPr>
                        <a:t> 500mg OD,10 d</a:t>
                      </a:r>
                    </a:p>
                    <a:p>
                      <a:r>
                        <a:rPr lang="en-US" sz="1400" baseline="0" dirty="0" err="1" smtClean="0">
                          <a:solidFill>
                            <a:schemeClr val="tx1"/>
                          </a:solidFill>
                          <a:latin typeface="Times New Roman" panose="02020603050405020304" pitchFamily="18" charset="0"/>
                          <a:cs typeface="Times New Roman" panose="02020603050405020304" pitchFamily="18" charset="0"/>
                        </a:rPr>
                        <a:t>Ceftrioxone</a:t>
                      </a:r>
                      <a:r>
                        <a:rPr lang="en-US" sz="1400" baseline="0" dirty="0" smtClean="0">
                          <a:solidFill>
                            <a:schemeClr val="tx1"/>
                          </a:solidFill>
                          <a:latin typeface="Times New Roman" panose="02020603050405020304" pitchFamily="18" charset="0"/>
                          <a:cs typeface="Times New Roman" panose="02020603050405020304" pitchFamily="18" charset="0"/>
                        </a:rPr>
                        <a:t> 250-500mg IM OD,10d</a:t>
                      </a:r>
                      <a:endParaRPr lang="en-IN" sz="1400" dirty="0">
                        <a:solidFill>
                          <a:schemeClr val="tx1"/>
                        </a:solidFill>
                        <a:latin typeface="Times New Roman" panose="02020603050405020304" pitchFamily="18" charset="0"/>
                        <a:cs typeface="Times New Roman" panose="02020603050405020304" pitchFamily="18" charset="0"/>
                      </a:endParaRPr>
                    </a:p>
                  </a:txBody>
                  <a:tcPr marL="68580" marR="68580" marT="34290" marB="34290">
                    <a:solidFill>
                      <a:schemeClr val="bg2">
                        <a:lumMod val="40000"/>
                        <a:lumOff val="60000"/>
                      </a:schemeClr>
                    </a:solidFill>
                  </a:tcPr>
                </a:tc>
              </a:tr>
              <a:tr h="1601158">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LATE</a:t>
                      </a:r>
                      <a:r>
                        <a:rPr lang="en-US" sz="1400" baseline="0" dirty="0" smtClean="0">
                          <a:solidFill>
                            <a:schemeClr val="tx1"/>
                          </a:solidFill>
                          <a:latin typeface="Times New Roman" panose="02020603050405020304" pitchFamily="18" charset="0"/>
                          <a:cs typeface="Times New Roman" panose="02020603050405020304" pitchFamily="18" charset="0"/>
                        </a:rPr>
                        <a:t> LATENT /LATE BENIGN/CVS</a:t>
                      </a:r>
                      <a:endParaRPr lang="en-IN" sz="1400" dirty="0">
                        <a:solidFill>
                          <a:schemeClr val="tx1"/>
                        </a:solidFill>
                        <a:latin typeface="Times New Roman" panose="02020603050405020304" pitchFamily="18" charset="0"/>
                        <a:cs typeface="Times New Roman" panose="02020603050405020304" pitchFamily="18" charset="0"/>
                      </a:endParaRPr>
                    </a:p>
                  </a:txBody>
                  <a:tcPr marL="68580" marR="68580" marT="34290" marB="34290">
                    <a:solidFill>
                      <a:schemeClr val="bg2">
                        <a:lumMod val="40000"/>
                        <a:lumOff val="60000"/>
                      </a:schemeClr>
                    </a:solidFill>
                  </a:tcPr>
                </a:tc>
                <a:tc>
                  <a:txBody>
                    <a:bodyPr/>
                    <a:lstStyle/>
                    <a:p>
                      <a:r>
                        <a:rPr lang="en-US" sz="1400" b="1" dirty="0" err="1" smtClean="0">
                          <a:solidFill>
                            <a:schemeClr val="tx1"/>
                          </a:solidFill>
                          <a:latin typeface="Times New Roman" panose="02020603050405020304" pitchFamily="18" charset="0"/>
                          <a:cs typeface="Times New Roman" panose="02020603050405020304" pitchFamily="18" charset="0"/>
                        </a:rPr>
                        <a:t>INJ.Benzathine</a:t>
                      </a:r>
                      <a:r>
                        <a:rPr lang="en-US" sz="1400" b="1" baseline="0" dirty="0" smtClean="0">
                          <a:solidFill>
                            <a:schemeClr val="tx1"/>
                          </a:solidFill>
                          <a:latin typeface="Times New Roman" panose="02020603050405020304" pitchFamily="18" charset="0"/>
                          <a:cs typeface="Times New Roman" panose="02020603050405020304" pitchFamily="18" charset="0"/>
                        </a:rPr>
                        <a:t> penicillin, 2.4 million units IM at weekly interval</a:t>
                      </a:r>
                      <a:r>
                        <a:rPr lang="en-US" sz="1400" baseline="0" dirty="0" smtClean="0">
                          <a:solidFill>
                            <a:schemeClr val="tx1"/>
                          </a:solidFill>
                          <a:latin typeface="Times New Roman" panose="02020603050405020304" pitchFamily="18" charset="0"/>
                          <a:cs typeface="Times New Roman" panose="02020603050405020304" pitchFamily="18" charset="0"/>
                        </a:rPr>
                        <a:t> </a:t>
                      </a:r>
                      <a:r>
                        <a:rPr lang="en-US" sz="1400" b="1" baseline="0" dirty="0" smtClean="0">
                          <a:solidFill>
                            <a:schemeClr val="tx1"/>
                          </a:solidFill>
                          <a:latin typeface="Times New Roman" panose="02020603050405020304" pitchFamily="18" charset="0"/>
                          <a:cs typeface="Times New Roman" panose="02020603050405020304" pitchFamily="18" charset="0"/>
                        </a:rPr>
                        <a:t>for 3 weeks</a:t>
                      </a:r>
                      <a:endParaRPr lang="en-US" sz="1400" b="1" baseline="0" dirty="0" smtClean="0">
                        <a:solidFill>
                          <a:srgbClr val="FF0000"/>
                        </a:solidFill>
                        <a:latin typeface="Times New Roman" panose="02020603050405020304" pitchFamily="18" charset="0"/>
                        <a:cs typeface="Times New Roman" panose="02020603050405020304" pitchFamily="18" charset="0"/>
                      </a:endParaRPr>
                    </a:p>
                    <a:p>
                      <a:r>
                        <a:rPr lang="en-US" sz="1400" baseline="0" dirty="0" smtClean="0">
                          <a:solidFill>
                            <a:srgbClr val="FF0000"/>
                          </a:solidFill>
                          <a:latin typeface="Times New Roman" panose="02020603050405020304" pitchFamily="18" charset="0"/>
                          <a:cs typeface="Times New Roman" panose="02020603050405020304" pitchFamily="18" charset="0"/>
                        </a:rPr>
                        <a:t>OR</a:t>
                      </a:r>
                    </a:p>
                    <a:p>
                      <a:r>
                        <a:rPr lang="en-US" sz="1400" b="1" baseline="0" dirty="0" smtClean="0">
                          <a:solidFill>
                            <a:srgbClr val="7030A0"/>
                          </a:solidFill>
                          <a:latin typeface="Times New Roman" panose="02020603050405020304" pitchFamily="18" charset="0"/>
                          <a:cs typeface="Times New Roman" panose="02020603050405020304" pitchFamily="18" charset="0"/>
                        </a:rPr>
                        <a:t>Inj. Procaine penicillin, 1.2 </a:t>
                      </a:r>
                      <a:r>
                        <a:rPr lang="en-US" sz="1400" b="1" baseline="0" dirty="0" err="1" smtClean="0">
                          <a:solidFill>
                            <a:srgbClr val="7030A0"/>
                          </a:solidFill>
                          <a:latin typeface="Times New Roman" panose="02020603050405020304" pitchFamily="18" charset="0"/>
                          <a:cs typeface="Times New Roman" panose="02020603050405020304" pitchFamily="18" charset="0"/>
                        </a:rPr>
                        <a:t>milion</a:t>
                      </a:r>
                      <a:r>
                        <a:rPr lang="en-US" sz="1400" b="1" baseline="0" dirty="0" smtClean="0">
                          <a:solidFill>
                            <a:srgbClr val="7030A0"/>
                          </a:solidFill>
                          <a:latin typeface="Times New Roman" panose="02020603050405020304" pitchFamily="18" charset="0"/>
                          <a:cs typeface="Times New Roman" panose="02020603050405020304" pitchFamily="18" charset="0"/>
                        </a:rPr>
                        <a:t> units IM for 20DAYS</a:t>
                      </a:r>
                      <a:endParaRPr lang="en-IN" sz="1400" b="1" dirty="0">
                        <a:solidFill>
                          <a:srgbClr val="7030A0"/>
                        </a:solidFill>
                        <a:latin typeface="Times New Roman" panose="02020603050405020304" pitchFamily="18" charset="0"/>
                        <a:cs typeface="Times New Roman" panose="02020603050405020304" pitchFamily="18" charset="0"/>
                      </a:endParaRPr>
                    </a:p>
                  </a:txBody>
                  <a:tcPr marL="68580" marR="68580" marT="34290" marB="34290">
                    <a:solidFill>
                      <a:schemeClr val="bg2">
                        <a:lumMod val="40000"/>
                        <a:lumOff val="60000"/>
                      </a:schemeClr>
                    </a:solidFill>
                  </a:tcPr>
                </a:tc>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Tetracycline 500 mg TID,28-30</a:t>
                      </a:r>
                      <a:r>
                        <a:rPr lang="en-US" sz="1400" baseline="0" dirty="0" smtClean="0">
                          <a:solidFill>
                            <a:schemeClr val="tx1"/>
                          </a:solidFill>
                          <a:latin typeface="Times New Roman" panose="02020603050405020304" pitchFamily="18" charset="0"/>
                          <a:cs typeface="Times New Roman" panose="02020603050405020304" pitchFamily="18" charset="0"/>
                        </a:rPr>
                        <a:t>d</a:t>
                      </a:r>
                    </a:p>
                    <a:p>
                      <a:r>
                        <a:rPr lang="en-US" sz="1400" baseline="0" dirty="0" err="1" smtClean="0">
                          <a:solidFill>
                            <a:schemeClr val="tx1"/>
                          </a:solidFill>
                          <a:latin typeface="Times New Roman" panose="02020603050405020304" pitchFamily="18" charset="0"/>
                          <a:cs typeface="Times New Roman" panose="02020603050405020304" pitchFamily="18" charset="0"/>
                        </a:rPr>
                        <a:t>Doxycycline</a:t>
                      </a:r>
                      <a:r>
                        <a:rPr lang="en-US" sz="1400" baseline="0" dirty="0" smtClean="0">
                          <a:solidFill>
                            <a:schemeClr val="tx1"/>
                          </a:solidFill>
                          <a:latin typeface="Times New Roman" panose="02020603050405020304" pitchFamily="18" charset="0"/>
                          <a:cs typeface="Times New Roman" panose="02020603050405020304" pitchFamily="18" charset="0"/>
                        </a:rPr>
                        <a:t> 100mg BD,21- 30d</a:t>
                      </a:r>
                    </a:p>
                    <a:p>
                      <a:endParaRPr lang="en-US" sz="1400" baseline="0" dirty="0" smtClean="0">
                        <a:solidFill>
                          <a:schemeClr val="tx1"/>
                        </a:solidFill>
                        <a:latin typeface="Times New Roman" panose="02020603050405020304" pitchFamily="18" charset="0"/>
                        <a:cs typeface="Times New Roman" panose="02020603050405020304" pitchFamily="18" charset="0"/>
                      </a:endParaRPr>
                    </a:p>
                    <a:p>
                      <a:r>
                        <a:rPr lang="en-US" sz="1400" baseline="0" dirty="0" err="1" smtClean="0">
                          <a:solidFill>
                            <a:schemeClr val="tx1"/>
                          </a:solidFill>
                          <a:latin typeface="Times New Roman" panose="02020603050405020304" pitchFamily="18" charset="0"/>
                          <a:cs typeface="Times New Roman" panose="02020603050405020304" pitchFamily="18" charset="0"/>
                        </a:rPr>
                        <a:t>Erythro</a:t>
                      </a:r>
                      <a:r>
                        <a:rPr lang="en-US" sz="1400" baseline="0" dirty="0" smtClean="0">
                          <a:solidFill>
                            <a:schemeClr val="tx1"/>
                          </a:solidFill>
                          <a:latin typeface="Times New Roman" panose="02020603050405020304" pitchFamily="18" charset="0"/>
                          <a:cs typeface="Times New Roman" panose="02020603050405020304" pitchFamily="18" charset="0"/>
                        </a:rPr>
                        <a:t> 500mg TID,28d</a:t>
                      </a:r>
                    </a:p>
                    <a:p>
                      <a:endParaRPr lang="en-IN" sz="1400" dirty="0" smtClean="0">
                        <a:solidFill>
                          <a:schemeClr val="tx1"/>
                        </a:solidFill>
                        <a:latin typeface="Times New Roman" panose="02020603050405020304" pitchFamily="18" charset="0"/>
                        <a:cs typeface="Times New Roman" panose="02020603050405020304" pitchFamily="18" charset="0"/>
                      </a:endParaRPr>
                    </a:p>
                    <a:p>
                      <a:endParaRPr lang="en-IN" sz="1400" dirty="0">
                        <a:solidFill>
                          <a:schemeClr val="tx1"/>
                        </a:solidFill>
                        <a:latin typeface="Times New Roman" panose="02020603050405020304" pitchFamily="18" charset="0"/>
                        <a:cs typeface="Times New Roman" panose="02020603050405020304" pitchFamily="18" charset="0"/>
                      </a:endParaRPr>
                    </a:p>
                  </a:txBody>
                  <a:tcPr marL="68580" marR="68580" marT="34290" marB="34290">
                    <a:solidFill>
                      <a:schemeClr val="bg2">
                        <a:lumMod val="40000"/>
                        <a:lumOff val="60000"/>
                      </a:schemeClr>
                    </a:solidFill>
                  </a:tcPr>
                </a:tc>
              </a:tr>
              <a:tr h="2408199">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NEURO/OCULAR SYPHILIS</a:t>
                      </a:r>
                      <a:endParaRPr lang="en-IN" sz="1400" dirty="0">
                        <a:solidFill>
                          <a:schemeClr val="tx1"/>
                        </a:solidFill>
                        <a:latin typeface="Times New Roman" panose="02020603050405020304" pitchFamily="18" charset="0"/>
                        <a:cs typeface="Times New Roman" panose="02020603050405020304" pitchFamily="18" charset="0"/>
                      </a:endParaRPr>
                    </a:p>
                  </a:txBody>
                  <a:tcPr marL="68580" marR="68580" marT="34290" marB="34290">
                    <a:solidFill>
                      <a:schemeClr val="bg2">
                        <a:lumMod val="40000"/>
                        <a:lumOff val="60000"/>
                      </a:schemeClr>
                    </a:solidFill>
                  </a:tcPr>
                </a:tc>
                <a:tc>
                  <a:txBody>
                    <a:bodyPr/>
                    <a:lstStyle/>
                    <a:p>
                      <a:r>
                        <a:rPr lang="en-US" sz="1400" b="1" baseline="0" dirty="0" smtClean="0">
                          <a:solidFill>
                            <a:schemeClr val="tx1"/>
                          </a:solidFill>
                          <a:latin typeface="Times New Roman" panose="02020603050405020304" pitchFamily="18" charset="0"/>
                          <a:cs typeface="Times New Roman" panose="02020603050405020304" pitchFamily="18" charset="0"/>
                        </a:rPr>
                        <a:t>Aqueous crystalline Penicillin G 18-24 million units per day administered as 3-4 million units IV every 4 hours or as continuous </a:t>
                      </a:r>
                      <a:r>
                        <a:rPr lang="en-US" sz="1400" b="1" baseline="0" dirty="0" err="1" smtClean="0">
                          <a:solidFill>
                            <a:schemeClr val="tx1"/>
                          </a:solidFill>
                          <a:latin typeface="Times New Roman" panose="02020603050405020304" pitchFamily="18" charset="0"/>
                          <a:cs typeface="Times New Roman" panose="02020603050405020304" pitchFamily="18" charset="0"/>
                        </a:rPr>
                        <a:t>infusionfor</a:t>
                      </a:r>
                      <a:r>
                        <a:rPr lang="en-US" sz="1400" b="1" baseline="0" dirty="0" smtClean="0">
                          <a:solidFill>
                            <a:schemeClr val="tx1"/>
                          </a:solidFill>
                          <a:latin typeface="Times New Roman" panose="02020603050405020304" pitchFamily="18" charset="0"/>
                          <a:cs typeface="Times New Roman" panose="02020603050405020304" pitchFamily="18" charset="0"/>
                        </a:rPr>
                        <a:t> 10-14 days</a:t>
                      </a:r>
                    </a:p>
                    <a:p>
                      <a:r>
                        <a:rPr lang="en-US" sz="1400" baseline="0" dirty="0" smtClean="0">
                          <a:solidFill>
                            <a:srgbClr val="FF0000"/>
                          </a:solidFill>
                          <a:latin typeface="Times New Roman" panose="02020603050405020304" pitchFamily="18" charset="0"/>
                          <a:cs typeface="Times New Roman" panose="02020603050405020304" pitchFamily="18" charset="0"/>
                        </a:rPr>
                        <a:t>OR</a:t>
                      </a:r>
                    </a:p>
                    <a:p>
                      <a:r>
                        <a:rPr lang="en-US" sz="1400" b="1" baseline="0" dirty="0" err="1" smtClean="0">
                          <a:solidFill>
                            <a:srgbClr val="7030A0"/>
                          </a:solidFill>
                          <a:latin typeface="Times New Roman" panose="02020603050405020304" pitchFamily="18" charset="0"/>
                          <a:cs typeface="Times New Roman" panose="02020603050405020304" pitchFamily="18" charset="0"/>
                        </a:rPr>
                        <a:t>Inj</a:t>
                      </a:r>
                      <a:r>
                        <a:rPr lang="en-US" sz="1400" b="1" baseline="0" dirty="0" smtClean="0">
                          <a:solidFill>
                            <a:srgbClr val="7030A0"/>
                          </a:solidFill>
                          <a:latin typeface="Times New Roman" panose="02020603050405020304" pitchFamily="18" charset="0"/>
                          <a:cs typeface="Times New Roman" panose="02020603050405020304" pitchFamily="18" charset="0"/>
                        </a:rPr>
                        <a:t> Procaine penicillin,2.4 million units IM daily for 14 days along with Probenecid,500mg orally QID, for 10-14 days</a:t>
                      </a:r>
                      <a:endParaRPr lang="en-IN" sz="1400" b="1" dirty="0">
                        <a:solidFill>
                          <a:srgbClr val="7030A0"/>
                        </a:solidFill>
                        <a:latin typeface="Times New Roman" panose="02020603050405020304" pitchFamily="18" charset="0"/>
                        <a:cs typeface="Times New Roman" panose="02020603050405020304" pitchFamily="18" charset="0"/>
                      </a:endParaRPr>
                    </a:p>
                  </a:txBody>
                  <a:tcPr marL="68580" marR="68580" marT="34290" marB="34290">
                    <a:solidFill>
                      <a:schemeClr val="bg2">
                        <a:lumMod val="40000"/>
                        <a:lumOff val="60000"/>
                      </a:schemeClr>
                    </a:solidFill>
                  </a:tcPr>
                </a:tc>
                <a:tc>
                  <a:txBody>
                    <a:bodyPr/>
                    <a:lstStyle/>
                    <a:p>
                      <a:r>
                        <a:rPr lang="en-US" sz="1400" dirty="0" smtClean="0">
                          <a:solidFill>
                            <a:schemeClr val="tx1"/>
                          </a:solidFill>
                          <a:latin typeface="Times New Roman" panose="02020603050405020304" pitchFamily="18" charset="0"/>
                          <a:cs typeface="Times New Roman" panose="02020603050405020304" pitchFamily="18" charset="0"/>
                        </a:rPr>
                        <a:t>Doxy, 200mg,BD orally for28-30d OR</a:t>
                      </a:r>
                      <a:r>
                        <a:rPr lang="en-US" sz="1400" baseline="0" dirty="0" smtClean="0">
                          <a:solidFill>
                            <a:schemeClr val="tx1"/>
                          </a:solidFill>
                          <a:latin typeface="Times New Roman" panose="02020603050405020304" pitchFamily="18" charset="0"/>
                          <a:cs typeface="Times New Roman" panose="02020603050405020304" pitchFamily="18" charset="0"/>
                        </a:rPr>
                        <a:t> </a:t>
                      </a:r>
                      <a:r>
                        <a:rPr lang="en-US" sz="1400" baseline="0" dirty="0" err="1" smtClean="0">
                          <a:solidFill>
                            <a:schemeClr val="tx1"/>
                          </a:solidFill>
                          <a:latin typeface="Times New Roman" panose="02020603050405020304" pitchFamily="18" charset="0"/>
                          <a:cs typeface="Times New Roman" panose="02020603050405020304" pitchFamily="18" charset="0"/>
                        </a:rPr>
                        <a:t>Amox</a:t>
                      </a:r>
                      <a:r>
                        <a:rPr lang="en-US" sz="1400" baseline="0" dirty="0" smtClean="0">
                          <a:solidFill>
                            <a:schemeClr val="tx1"/>
                          </a:solidFill>
                          <a:latin typeface="Times New Roman" panose="02020603050405020304" pitchFamily="18" charset="0"/>
                          <a:cs typeface="Times New Roman" panose="02020603050405020304" pitchFamily="18" charset="0"/>
                        </a:rPr>
                        <a:t> 3g BD and </a:t>
                      </a:r>
                      <a:r>
                        <a:rPr lang="en-US" sz="1400" baseline="0" dirty="0" err="1" smtClean="0">
                          <a:solidFill>
                            <a:schemeClr val="tx1"/>
                          </a:solidFill>
                          <a:latin typeface="Times New Roman" panose="02020603050405020304" pitchFamily="18" charset="0"/>
                          <a:cs typeface="Times New Roman" panose="02020603050405020304" pitchFamily="18" charset="0"/>
                        </a:rPr>
                        <a:t>Probenecid</a:t>
                      </a:r>
                      <a:r>
                        <a:rPr lang="en-US" sz="1400" baseline="0" dirty="0" smtClean="0">
                          <a:solidFill>
                            <a:schemeClr val="tx1"/>
                          </a:solidFill>
                          <a:latin typeface="Times New Roman" panose="02020603050405020304" pitchFamily="18" charset="0"/>
                          <a:cs typeface="Times New Roman" panose="02020603050405020304" pitchFamily="18" charset="0"/>
                        </a:rPr>
                        <a:t> 500mg BD for 21 </a:t>
                      </a:r>
                      <a:r>
                        <a:rPr lang="en-US" sz="1400" baseline="0" dirty="0" err="1" smtClean="0">
                          <a:solidFill>
                            <a:schemeClr val="tx1"/>
                          </a:solidFill>
                          <a:latin typeface="Times New Roman" panose="02020603050405020304" pitchFamily="18" charset="0"/>
                          <a:cs typeface="Times New Roman" panose="02020603050405020304" pitchFamily="18" charset="0"/>
                        </a:rPr>
                        <a:t>dOR</a:t>
                      </a:r>
                      <a:r>
                        <a:rPr lang="en-US" sz="1400" baseline="0" dirty="0" smtClean="0">
                          <a:solidFill>
                            <a:schemeClr val="tx1"/>
                          </a:solidFill>
                          <a:latin typeface="Times New Roman" panose="02020603050405020304" pitchFamily="18" charset="0"/>
                          <a:cs typeface="Times New Roman" panose="02020603050405020304" pitchFamily="18" charset="0"/>
                        </a:rPr>
                        <a:t> </a:t>
                      </a:r>
                      <a:r>
                        <a:rPr lang="en-US" sz="1400" baseline="0" dirty="0" err="1" smtClean="0">
                          <a:solidFill>
                            <a:schemeClr val="tx1"/>
                          </a:solidFill>
                          <a:latin typeface="Times New Roman" panose="02020603050405020304" pitchFamily="18" charset="0"/>
                          <a:cs typeface="Times New Roman" panose="02020603050405020304" pitchFamily="18" charset="0"/>
                        </a:rPr>
                        <a:t>Inj</a:t>
                      </a:r>
                      <a:r>
                        <a:rPr lang="en-US" sz="1400" baseline="0" dirty="0" smtClean="0">
                          <a:solidFill>
                            <a:schemeClr val="tx1"/>
                          </a:solidFill>
                          <a:latin typeface="Times New Roman" panose="02020603050405020304" pitchFamily="18" charset="0"/>
                          <a:cs typeface="Times New Roman" panose="02020603050405020304" pitchFamily="18" charset="0"/>
                        </a:rPr>
                        <a:t> </a:t>
                      </a:r>
                      <a:r>
                        <a:rPr lang="en-US" sz="1400" baseline="0" dirty="0" err="1" smtClean="0">
                          <a:solidFill>
                            <a:schemeClr val="tx1"/>
                          </a:solidFill>
                          <a:latin typeface="Times New Roman" panose="02020603050405020304" pitchFamily="18" charset="0"/>
                          <a:cs typeface="Times New Roman" panose="02020603050405020304" pitchFamily="18" charset="0"/>
                        </a:rPr>
                        <a:t>ceftrioxone</a:t>
                      </a:r>
                      <a:r>
                        <a:rPr lang="en-US" sz="1400" baseline="0" dirty="0" smtClean="0">
                          <a:solidFill>
                            <a:schemeClr val="tx1"/>
                          </a:solidFill>
                          <a:latin typeface="Times New Roman" panose="02020603050405020304" pitchFamily="18" charset="0"/>
                          <a:cs typeface="Times New Roman" panose="02020603050405020304" pitchFamily="18" charset="0"/>
                        </a:rPr>
                        <a:t> 2g IM/IV for 10 – 14 d</a:t>
                      </a:r>
                      <a:endParaRPr lang="en-IN" sz="1400" dirty="0">
                        <a:solidFill>
                          <a:schemeClr val="tx1"/>
                        </a:solidFill>
                        <a:latin typeface="Times New Roman" panose="02020603050405020304" pitchFamily="18" charset="0"/>
                        <a:cs typeface="Times New Roman" panose="02020603050405020304" pitchFamily="18" charset="0"/>
                      </a:endParaRPr>
                    </a:p>
                  </a:txBody>
                  <a:tcPr marL="68580" marR="68580" marT="34290" marB="34290">
                    <a:solidFill>
                      <a:schemeClr val="bg2">
                        <a:lumMod val="40000"/>
                        <a:lumOff val="60000"/>
                      </a:schemeClr>
                    </a:solidFill>
                  </a:tcPr>
                </a:tc>
              </a:tr>
            </a:tbl>
          </a:graphicData>
        </a:graphic>
      </p:graphicFrame>
    </p:spTree>
    <p:extLst>
      <p:ext uri="{BB962C8B-B14F-4D97-AF65-F5344CB8AC3E}">
        <p14:creationId xmlns:p14="http://schemas.microsoft.com/office/powerpoint/2010/main" val="289644512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228"/>
            <a:ext cx="7886700" cy="994172"/>
          </a:xfrm>
        </p:spPr>
        <p:txBody>
          <a:bodyPr>
            <a:normAutofit/>
          </a:bodyPr>
          <a:lstStyle/>
          <a:p>
            <a:pPr algn="ctr"/>
            <a:r>
              <a:rPr lang="en-US" sz="2700" dirty="0">
                <a:latin typeface="Algerian" panose="04020705040A02060702" pitchFamily="82" charset="0"/>
              </a:rPr>
              <a:t>Treatment of syphilis</a:t>
            </a:r>
          </a:p>
        </p:txBody>
      </p:sp>
      <p:pic>
        <p:nvPicPr>
          <p:cNvPr id="13314" name="Picture 2" descr="C:\Users\Suneil\Desktop\Syphilis\bloodinj.jpg"/>
          <p:cNvPicPr>
            <a:picLocks noGrp="1" noChangeAspect="1" noChangeArrowheads="1"/>
          </p:cNvPicPr>
          <p:nvPr>
            <p:ph sz="quarter" idx="1"/>
          </p:nvPr>
        </p:nvPicPr>
        <p:blipFill>
          <a:blip r:embed="rId3"/>
          <a:srcRect/>
          <a:stretch>
            <a:fillRect/>
          </a:stretch>
        </p:blipFill>
        <p:spPr bwMode="auto">
          <a:xfrm rot="5400000">
            <a:off x="2469839" y="1187762"/>
            <a:ext cx="3371850" cy="51111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9092343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b="1" dirty="0" smtClean="0">
                <a:latin typeface="Algerian" panose="04020705040A02060702" pitchFamily="82" charset="0"/>
              </a:rPr>
              <a:t>History</a:t>
            </a:r>
            <a:endParaRPr lang="en-US" altLang="en-US" b="1" dirty="0">
              <a:latin typeface="Algerian" panose="04020705040A02060702" pitchFamily="82" charset="0"/>
            </a:endParaRPr>
          </a:p>
        </p:txBody>
      </p:sp>
      <p:sp>
        <p:nvSpPr>
          <p:cNvPr id="24579" name="Rectangle 3"/>
          <p:cNvSpPr>
            <a:spLocks noGrp="1" noChangeArrowheads="1"/>
          </p:cNvSpPr>
          <p:nvPr>
            <p:ph type="body" idx="1"/>
          </p:nvPr>
        </p:nvSpPr>
        <p:spPr>
          <a:xfrm>
            <a:off x="628650" y="1983191"/>
            <a:ext cx="7471742" cy="3817961"/>
          </a:xfrm>
        </p:spPr>
        <p:txBody>
          <a:bodyPr>
            <a:normAutofit/>
          </a:bodyPr>
          <a:lstStyle/>
          <a:p>
            <a:pPr algn="just">
              <a:lnSpc>
                <a:spcPct val="150000"/>
              </a:lnSpc>
            </a:pPr>
            <a:r>
              <a:rPr lang="en-US" altLang="en-US" sz="1800" dirty="0">
                <a:latin typeface="Times New Roman" panose="02020603050405020304" pitchFamily="18" charset="0"/>
                <a:cs typeface="Times New Roman" panose="02020603050405020304" pitchFamily="18" charset="0"/>
              </a:rPr>
              <a:t>Until early 20</a:t>
            </a:r>
            <a:r>
              <a:rPr lang="en-US" altLang="en-US" sz="1800" baseline="30000" dirty="0">
                <a:latin typeface="Times New Roman" panose="02020603050405020304" pitchFamily="18" charset="0"/>
                <a:cs typeface="Times New Roman" panose="02020603050405020304" pitchFamily="18" charset="0"/>
              </a:rPr>
              <a:t>th</a:t>
            </a:r>
            <a:r>
              <a:rPr lang="en-US" altLang="en-US" sz="1800" dirty="0">
                <a:latin typeface="Times New Roman" panose="02020603050405020304" pitchFamily="18" charset="0"/>
                <a:cs typeface="Times New Roman" panose="02020603050405020304" pitchFamily="18" charset="0"/>
              </a:rPr>
              <a:t> century …..,  </a:t>
            </a:r>
            <a:r>
              <a:rPr lang="en-US" altLang="en-US" sz="1800" dirty="0">
                <a:solidFill>
                  <a:schemeClr val="hlink"/>
                </a:solidFill>
                <a:latin typeface="Times New Roman" panose="02020603050405020304" pitchFamily="18" charset="0"/>
                <a:cs typeface="Times New Roman" panose="02020603050405020304" pitchFamily="18" charset="0"/>
              </a:rPr>
              <a:t>MERCURY and ARSENIC </a:t>
            </a:r>
            <a:r>
              <a:rPr lang="en-US" altLang="en-US" sz="1800" dirty="0">
                <a:latin typeface="Times New Roman" panose="02020603050405020304" pitchFamily="18" charset="0"/>
                <a:cs typeface="Times New Roman" panose="02020603050405020304" pitchFamily="18" charset="0"/>
              </a:rPr>
              <a:t>  were the only drugs available.</a:t>
            </a:r>
          </a:p>
          <a:p>
            <a:pPr algn="just">
              <a:lnSpc>
                <a:spcPct val="150000"/>
              </a:lnSpc>
            </a:pPr>
            <a:r>
              <a:rPr lang="en-US" altLang="en-US" sz="1800" dirty="0">
                <a:latin typeface="Times New Roman" panose="02020603050405020304" pitchFamily="18" charset="0"/>
                <a:cs typeface="Times New Roman" panose="02020603050405020304" pitchFamily="18" charset="0"/>
              </a:rPr>
              <a:t>But its highly toxic nature limited its use.</a:t>
            </a:r>
          </a:p>
          <a:p>
            <a:pPr algn="just">
              <a:lnSpc>
                <a:spcPct val="150000"/>
              </a:lnSpc>
            </a:pPr>
            <a:r>
              <a:rPr lang="en-US" altLang="en-US" sz="1800" dirty="0">
                <a:latin typeface="Times New Roman" panose="02020603050405020304" pitchFamily="18" charset="0"/>
                <a:cs typeface="Times New Roman" panose="02020603050405020304" pitchFamily="18" charset="0"/>
              </a:rPr>
              <a:t>Later.. </a:t>
            </a:r>
          </a:p>
          <a:p>
            <a:pPr algn="just">
              <a:lnSpc>
                <a:spcPct val="150000"/>
              </a:lnSpc>
              <a:buFont typeface="Wingdings" pitchFamily="2" charset="2"/>
              <a:buNone/>
            </a:pPr>
            <a:r>
              <a:rPr lang="en-US" altLang="en-US" sz="1800" dirty="0">
                <a:latin typeface="Times New Roman" panose="02020603050405020304" pitchFamily="18" charset="0"/>
                <a:cs typeface="Times New Roman" panose="02020603050405020304" pitchFamily="18" charset="0"/>
              </a:rPr>
              <a:t>   Different forms of ARSENIC, “EHRLICH’S SOLUTION” &amp;                               </a:t>
            </a:r>
            <a:r>
              <a:rPr lang="en-US" altLang="en-US" sz="1800" dirty="0" err="1">
                <a:latin typeface="Times New Roman" panose="02020603050405020304" pitchFamily="18" charset="0"/>
                <a:cs typeface="Times New Roman" panose="02020603050405020304" pitchFamily="18" charset="0"/>
              </a:rPr>
              <a:t>i.v.</a:t>
            </a:r>
            <a:r>
              <a:rPr lang="en-US" altLang="en-US" sz="1800" dirty="0">
                <a:latin typeface="Times New Roman" panose="02020603050405020304" pitchFamily="18" charset="0"/>
                <a:cs typeface="Times New Roman" panose="02020603050405020304" pitchFamily="18" charset="0"/>
              </a:rPr>
              <a:t>  NEOARSPHENAMINE  along with Bismuth were used  for 9- 15 months.</a:t>
            </a:r>
          </a:p>
          <a:p>
            <a:pPr algn="just">
              <a:lnSpc>
                <a:spcPct val="150000"/>
              </a:lnSpc>
            </a:pPr>
            <a:r>
              <a:rPr lang="en-US" altLang="en-US" sz="1800" dirty="0">
                <a:latin typeface="Times New Roman" panose="02020603050405020304" pitchFamily="18" charset="0"/>
                <a:cs typeface="Times New Roman" panose="02020603050405020304" pitchFamily="18" charset="0"/>
              </a:rPr>
              <a:t>POTASSIUM IODIDE – </a:t>
            </a:r>
            <a:r>
              <a:rPr lang="en-US" altLang="en-US" sz="1800" dirty="0" err="1">
                <a:latin typeface="Times New Roman" panose="02020603050405020304" pitchFamily="18" charset="0"/>
                <a:cs typeface="Times New Roman" panose="02020603050405020304" pitchFamily="18" charset="0"/>
              </a:rPr>
              <a:t>gummatous</a:t>
            </a:r>
            <a:r>
              <a:rPr lang="en-US" altLang="en-US" sz="1800" dirty="0">
                <a:latin typeface="Times New Roman" panose="02020603050405020304" pitchFamily="18" charset="0"/>
                <a:cs typeface="Times New Roman" panose="02020603050405020304" pitchFamily="18" charset="0"/>
              </a:rPr>
              <a:t> lesions</a:t>
            </a:r>
          </a:p>
        </p:txBody>
      </p:sp>
    </p:spTree>
    <p:extLst>
      <p:ext uri="{BB962C8B-B14F-4D97-AF65-F5344CB8AC3E}">
        <p14:creationId xmlns:p14="http://schemas.microsoft.com/office/powerpoint/2010/main" val="62192186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endParaRPr lang="en-US" altLang="en-US"/>
          </a:p>
        </p:txBody>
      </p:sp>
      <p:sp>
        <p:nvSpPr>
          <p:cNvPr id="26627" name="Rectangle 3"/>
          <p:cNvSpPr>
            <a:spLocks noGrp="1" noChangeArrowheads="1"/>
          </p:cNvSpPr>
          <p:nvPr>
            <p:ph type="body" idx="1"/>
          </p:nvPr>
        </p:nvSpPr>
        <p:spPr/>
        <p:txBody>
          <a:bodyPr>
            <a:normAutofit/>
          </a:bodyPr>
          <a:lstStyle/>
          <a:p>
            <a:pPr algn="just">
              <a:lnSpc>
                <a:spcPct val="150000"/>
              </a:lnSpc>
            </a:pPr>
            <a:r>
              <a:rPr lang="en-US" altLang="en-US" sz="1800" dirty="0">
                <a:solidFill>
                  <a:schemeClr val="hlink"/>
                </a:solidFill>
                <a:latin typeface="Times New Roman" panose="02020603050405020304" pitchFamily="18" charset="0"/>
                <a:cs typeface="Times New Roman" panose="02020603050405020304" pitchFamily="18" charset="0"/>
              </a:rPr>
              <a:t>FEVER</a:t>
            </a:r>
            <a:r>
              <a:rPr lang="en-US" altLang="en-US" sz="1800" dirty="0">
                <a:latin typeface="Times New Roman" panose="02020603050405020304" pitchFamily="18" charset="0"/>
                <a:cs typeface="Times New Roman" panose="02020603050405020304" pitchFamily="18" charset="0"/>
              </a:rPr>
              <a:t> induced by mechanical means or by inoculation of infective agents </a:t>
            </a:r>
            <a:r>
              <a:rPr lang="en-US" altLang="en-US" sz="1800" dirty="0" err="1">
                <a:latin typeface="Times New Roman" panose="02020603050405020304" pitchFamily="18" charset="0"/>
                <a:cs typeface="Times New Roman" panose="02020603050405020304" pitchFamily="18" charset="0"/>
              </a:rPr>
              <a:t>eg</a:t>
            </a:r>
            <a:r>
              <a:rPr lang="en-US" altLang="en-US" sz="1800" dirty="0">
                <a:latin typeface="Times New Roman" panose="02020603050405020304" pitchFamily="18" charset="0"/>
                <a:cs typeface="Times New Roman" panose="02020603050405020304" pitchFamily="18" charset="0"/>
              </a:rPr>
              <a:t>: malaria has also been used</a:t>
            </a:r>
          </a:p>
          <a:p>
            <a:pPr algn="just">
              <a:lnSpc>
                <a:spcPct val="150000"/>
              </a:lnSpc>
              <a:buFont typeface="Wingdings" pitchFamily="2" charset="2"/>
              <a:buNone/>
            </a:pPr>
            <a:endParaRPr lang="en-US" altLang="en-US" sz="1800" dirty="0">
              <a:latin typeface="Times New Roman" panose="02020603050405020304" pitchFamily="18" charset="0"/>
              <a:cs typeface="Times New Roman" panose="02020603050405020304" pitchFamily="18" charset="0"/>
            </a:endParaRPr>
          </a:p>
          <a:p>
            <a:pPr algn="just">
              <a:lnSpc>
                <a:spcPct val="150000"/>
              </a:lnSpc>
            </a:pPr>
            <a:r>
              <a:rPr lang="en-US" altLang="en-US" sz="1800" dirty="0">
                <a:latin typeface="Times New Roman" panose="02020603050405020304" pitchFamily="18" charset="0"/>
                <a:cs typeface="Times New Roman" panose="02020603050405020304" pitchFamily="18" charset="0"/>
              </a:rPr>
              <a:t>1943  </a:t>
            </a:r>
            <a:r>
              <a:rPr lang="en-US" altLang="en-US" sz="1800" dirty="0">
                <a:solidFill>
                  <a:schemeClr val="hlink"/>
                </a:solidFill>
                <a:latin typeface="Times New Roman" panose="02020603050405020304" pitchFamily="18" charset="0"/>
                <a:cs typeface="Times New Roman" panose="02020603050405020304" pitchFamily="18" charset="0"/>
              </a:rPr>
              <a:t>PENICILLIN</a:t>
            </a:r>
            <a:r>
              <a:rPr lang="en-US" altLang="en-US" sz="1800" dirty="0">
                <a:latin typeface="Times New Roman" panose="02020603050405020304" pitchFamily="18" charset="0"/>
                <a:cs typeface="Times New Roman" panose="02020603050405020304" pitchFamily="18" charset="0"/>
              </a:rPr>
              <a:t> first used by MAHONEY, ARNOLD &amp; HARRIS in Rx of syphilis.</a:t>
            </a:r>
          </a:p>
          <a:p>
            <a:pPr algn="just">
              <a:lnSpc>
                <a:spcPct val="150000"/>
              </a:lnSpc>
            </a:pPr>
            <a:r>
              <a:rPr lang="en-US" altLang="en-US" sz="1800" dirty="0">
                <a:latin typeface="Times New Roman" panose="02020603050405020304" pitchFamily="18" charset="0"/>
                <a:cs typeface="Times New Roman" panose="02020603050405020304" pitchFamily="18" charset="0"/>
              </a:rPr>
              <a:t>Penicillin – G, F, X, K.</a:t>
            </a:r>
          </a:p>
        </p:txBody>
      </p:sp>
    </p:spTree>
    <p:extLst>
      <p:ext uri="{BB962C8B-B14F-4D97-AF65-F5344CB8AC3E}">
        <p14:creationId xmlns:p14="http://schemas.microsoft.com/office/powerpoint/2010/main" val="396363384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endParaRPr lang="en-US" altLang="en-US"/>
          </a:p>
        </p:txBody>
      </p:sp>
      <p:sp>
        <p:nvSpPr>
          <p:cNvPr id="27651" name="Rectangle 3"/>
          <p:cNvSpPr>
            <a:spLocks noGrp="1" noChangeArrowheads="1"/>
          </p:cNvSpPr>
          <p:nvPr>
            <p:ph type="body" idx="1"/>
          </p:nvPr>
        </p:nvSpPr>
        <p:spPr/>
        <p:txBody>
          <a:bodyPr>
            <a:normAutofit/>
          </a:bodyPr>
          <a:lstStyle/>
          <a:p>
            <a:pPr algn="just">
              <a:lnSpc>
                <a:spcPct val="150000"/>
              </a:lnSpc>
            </a:pPr>
            <a:r>
              <a:rPr lang="en-US" altLang="en-US" sz="1800" dirty="0">
                <a:solidFill>
                  <a:schemeClr val="hlink"/>
                </a:solidFill>
                <a:latin typeface="Times New Roman" panose="02020603050405020304" pitchFamily="18" charset="0"/>
                <a:cs typeface="Times New Roman" panose="02020603050405020304" pitchFamily="18" charset="0"/>
              </a:rPr>
              <a:t>Parenteral penicillin</a:t>
            </a:r>
            <a:r>
              <a:rPr lang="en-US" altLang="en-US" sz="1800" dirty="0">
                <a:latin typeface="Times New Roman" panose="02020603050405020304" pitchFamily="18" charset="0"/>
                <a:cs typeface="Times New Roman" panose="02020603050405020304" pitchFamily="18" charset="0"/>
              </a:rPr>
              <a:t> is the treatment of choice for all stages of syphilis </a:t>
            </a:r>
          </a:p>
          <a:p>
            <a:pPr marL="0" indent="0" algn="just">
              <a:lnSpc>
                <a:spcPct val="150000"/>
              </a:lnSpc>
              <a:buNone/>
            </a:pPr>
            <a:endParaRPr lang="en-US" altLang="en-US" sz="1800" dirty="0">
              <a:latin typeface="Times New Roman" panose="02020603050405020304" pitchFamily="18" charset="0"/>
              <a:cs typeface="Times New Roman" panose="02020603050405020304" pitchFamily="18" charset="0"/>
            </a:endParaRPr>
          </a:p>
          <a:p>
            <a:pPr algn="just">
              <a:lnSpc>
                <a:spcPct val="150000"/>
              </a:lnSpc>
            </a:pPr>
            <a:r>
              <a:rPr lang="en-US" altLang="en-US" sz="1800" dirty="0">
                <a:latin typeface="Times New Roman" panose="02020603050405020304" pitchFamily="18" charset="0"/>
                <a:cs typeface="Times New Roman" panose="02020603050405020304" pitchFamily="18" charset="0"/>
              </a:rPr>
              <a:t>Parenteral penicillin is the only treatment with documented efficacy in </a:t>
            </a:r>
            <a:r>
              <a:rPr lang="en-US" altLang="en-US" sz="1800" dirty="0" err="1">
                <a:latin typeface="Times New Roman" panose="02020603050405020304" pitchFamily="18" charset="0"/>
                <a:cs typeface="Times New Roman" panose="02020603050405020304" pitchFamily="18" charset="0"/>
              </a:rPr>
              <a:t>neurosyphilis</a:t>
            </a:r>
            <a:r>
              <a:rPr lang="en-US" altLang="en-US" sz="1800" dirty="0">
                <a:latin typeface="Times New Roman" panose="02020603050405020304" pitchFamily="18" charset="0"/>
                <a:cs typeface="Times New Roman" panose="02020603050405020304" pitchFamily="18" charset="0"/>
              </a:rPr>
              <a:t>, HIV infection, and pregnancy. </a:t>
            </a:r>
          </a:p>
          <a:p>
            <a:pPr algn="just">
              <a:lnSpc>
                <a:spcPct val="150000"/>
              </a:lnSpc>
            </a:pPr>
            <a:endParaRPr lang="en-US" alt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255471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lnSpc>
                <a:spcPct val="150000"/>
              </a:lnSpc>
            </a:pPr>
            <a:r>
              <a:rPr lang="en-US" sz="1800" dirty="0">
                <a:latin typeface="Times New Roman" panose="02020603050405020304" pitchFamily="18" charset="0"/>
                <a:cs typeface="Times New Roman" panose="02020603050405020304" pitchFamily="18" charset="0"/>
              </a:rPr>
              <a:t>Introduction of penicillin has simplified the management.</a:t>
            </a:r>
          </a:p>
          <a:p>
            <a:pPr algn="just">
              <a:lnSpc>
                <a:spcPct val="150000"/>
              </a:lnSpc>
            </a:pPr>
            <a:r>
              <a:rPr lang="en-US" sz="1800" dirty="0">
                <a:latin typeface="Times New Roman" panose="02020603050405020304" pitchFamily="18" charset="0"/>
                <a:cs typeface="Times New Roman" panose="02020603050405020304" pitchFamily="18" charset="0"/>
              </a:rPr>
              <a:t>Parenteral penicillin is the preferred drug for treating all stages of syphilis.</a:t>
            </a:r>
          </a:p>
          <a:p>
            <a:pPr algn="just">
              <a:lnSpc>
                <a:spcPct val="150000"/>
              </a:lnSpc>
            </a:pPr>
            <a:r>
              <a:rPr lang="en-US" sz="1800" dirty="0">
                <a:solidFill>
                  <a:srgbClr val="FF0000"/>
                </a:solidFill>
                <a:latin typeface="Times New Roman" panose="02020603050405020304" pitchFamily="18" charset="0"/>
                <a:cs typeface="Times New Roman" panose="02020603050405020304" pitchFamily="18" charset="0"/>
              </a:rPr>
              <a:t>Only drug efficacious for </a:t>
            </a:r>
            <a:r>
              <a:rPr lang="en-US" sz="1800" dirty="0" err="1">
                <a:solidFill>
                  <a:srgbClr val="FF0000"/>
                </a:solidFill>
                <a:latin typeface="Times New Roman" panose="02020603050405020304" pitchFamily="18" charset="0"/>
                <a:cs typeface="Times New Roman" panose="02020603050405020304" pitchFamily="18" charset="0"/>
              </a:rPr>
              <a:t>neurosyphilis</a:t>
            </a:r>
            <a:r>
              <a:rPr lang="en-US" sz="1800" dirty="0">
                <a:solidFill>
                  <a:srgbClr val="FF0000"/>
                </a:solidFill>
                <a:latin typeface="Times New Roman" panose="02020603050405020304" pitchFamily="18" charset="0"/>
                <a:cs typeface="Times New Roman" panose="02020603050405020304" pitchFamily="18" charset="0"/>
              </a:rPr>
              <a:t> and syphilis in pregnancy.</a:t>
            </a:r>
          </a:p>
          <a:p>
            <a:pPr algn="just">
              <a:lnSpc>
                <a:spcPct val="150000"/>
              </a:lnSpc>
            </a:pPr>
            <a:r>
              <a:rPr lang="en-US" sz="1800" dirty="0">
                <a:latin typeface="Times New Roman" panose="02020603050405020304" pitchFamily="18" charset="0"/>
                <a:cs typeface="Times New Roman" panose="02020603050405020304" pitchFamily="18" charset="0"/>
              </a:rPr>
              <a:t>After &gt;60yrs experience, results continue to be excellent, with no signs of resistance.</a:t>
            </a:r>
          </a:p>
        </p:txBody>
      </p:sp>
    </p:spTree>
    <p:extLst>
      <p:ext uri="{BB962C8B-B14F-4D97-AF65-F5344CB8AC3E}">
        <p14:creationId xmlns:p14="http://schemas.microsoft.com/office/powerpoint/2010/main" val="14593835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28650" y="860227"/>
            <a:ext cx="7886700" cy="994172"/>
          </a:xfrm>
        </p:spPr>
        <p:txBody>
          <a:bodyPr>
            <a:normAutofit/>
          </a:bodyPr>
          <a:lstStyle/>
          <a:p>
            <a:r>
              <a:rPr lang="en-US" altLang="en-US" sz="2700" dirty="0">
                <a:latin typeface="Algerian" panose="04020705040A02060702" pitchFamily="82" charset="0"/>
              </a:rPr>
              <a:t>MECHANISM OF ACTION</a:t>
            </a:r>
          </a:p>
        </p:txBody>
      </p:sp>
      <p:sp>
        <p:nvSpPr>
          <p:cNvPr id="45059" name="Rectangle 3"/>
          <p:cNvSpPr>
            <a:spLocks noGrp="1" noChangeArrowheads="1"/>
          </p:cNvSpPr>
          <p:nvPr>
            <p:ph type="body" idx="1"/>
          </p:nvPr>
        </p:nvSpPr>
        <p:spPr>
          <a:xfrm>
            <a:off x="755576" y="1800224"/>
            <a:ext cx="6740004" cy="4941143"/>
          </a:xfrm>
        </p:spPr>
        <p:txBody>
          <a:bodyPr>
            <a:noAutofit/>
          </a:bodyPr>
          <a:lstStyle/>
          <a:p>
            <a:pPr algn="ctr">
              <a:lnSpc>
                <a:spcPct val="150000"/>
              </a:lnSpc>
              <a:buFont typeface="Wingdings" pitchFamily="2" charset="2"/>
              <a:buNone/>
            </a:pPr>
            <a:r>
              <a:rPr lang="en-US" altLang="en-US" sz="1600" dirty="0">
                <a:latin typeface="Times New Roman" panose="02020603050405020304" pitchFamily="18" charset="0"/>
                <a:cs typeface="Times New Roman" panose="02020603050405020304" pitchFamily="18" charset="0"/>
              </a:rPr>
              <a:t>Bind irreversibly to </a:t>
            </a:r>
            <a:r>
              <a:rPr lang="en-US" altLang="en-US" sz="1600" dirty="0" err="1">
                <a:latin typeface="Times New Roman" panose="02020603050405020304" pitchFamily="18" charset="0"/>
                <a:cs typeface="Times New Roman" panose="02020603050405020304" pitchFamily="18" charset="0"/>
              </a:rPr>
              <a:t>transpeptidase</a:t>
            </a:r>
            <a:r>
              <a:rPr lang="en-US" altLang="en-US" sz="1600" dirty="0">
                <a:latin typeface="Times New Roman" panose="02020603050405020304" pitchFamily="18" charset="0"/>
                <a:cs typeface="Times New Roman" panose="02020603050405020304" pitchFamily="18" charset="0"/>
              </a:rPr>
              <a:t> enzymes </a:t>
            </a:r>
            <a:r>
              <a:rPr lang="en-US" altLang="en-US" sz="1600" dirty="0" err="1">
                <a:latin typeface="Times New Roman" panose="02020603050405020304" pitchFamily="18" charset="0"/>
                <a:cs typeface="Times New Roman" panose="02020603050405020304" pitchFamily="18" charset="0"/>
              </a:rPr>
              <a:t>req</a:t>
            </a:r>
            <a:r>
              <a:rPr lang="en-US" altLang="en-US" sz="1600" dirty="0">
                <a:latin typeface="Times New Roman" panose="02020603050405020304" pitchFamily="18" charset="0"/>
                <a:cs typeface="Times New Roman" panose="02020603050405020304" pitchFamily="18" charset="0"/>
              </a:rPr>
              <a:t> for biosynthesis of outer envelope</a:t>
            </a:r>
          </a:p>
          <a:p>
            <a:pPr algn="ctr">
              <a:lnSpc>
                <a:spcPct val="150000"/>
              </a:lnSpc>
            </a:pPr>
            <a:endParaRPr lang="en-US" altLang="en-US" sz="1600" dirty="0">
              <a:latin typeface="Times New Roman" panose="02020603050405020304" pitchFamily="18" charset="0"/>
              <a:cs typeface="Times New Roman" panose="02020603050405020304" pitchFamily="18" charset="0"/>
            </a:endParaRPr>
          </a:p>
          <a:p>
            <a:pPr algn="ctr">
              <a:lnSpc>
                <a:spcPct val="150000"/>
              </a:lnSpc>
              <a:buFont typeface="Wingdings" pitchFamily="2" charset="2"/>
              <a:buNone/>
            </a:pPr>
            <a:r>
              <a:rPr lang="en-US" altLang="en-US" sz="1600" dirty="0">
                <a:latin typeface="Times New Roman" panose="02020603050405020304" pitchFamily="18" charset="0"/>
                <a:cs typeface="Times New Roman" panose="02020603050405020304" pitchFamily="18" charset="0"/>
              </a:rPr>
              <a:t>Prevent closure of gaps in envelope lattice    </a:t>
            </a:r>
          </a:p>
          <a:p>
            <a:pPr algn="ctr">
              <a:lnSpc>
                <a:spcPct val="150000"/>
              </a:lnSpc>
              <a:buFont typeface="Wingdings" pitchFamily="2" charset="2"/>
              <a:buNone/>
            </a:pPr>
            <a:endParaRPr lang="en-US" altLang="en-US" sz="1600" dirty="0">
              <a:latin typeface="Times New Roman" panose="02020603050405020304" pitchFamily="18" charset="0"/>
              <a:cs typeface="Times New Roman" panose="02020603050405020304" pitchFamily="18" charset="0"/>
            </a:endParaRPr>
          </a:p>
          <a:p>
            <a:pPr algn="ctr">
              <a:lnSpc>
                <a:spcPct val="150000"/>
              </a:lnSpc>
              <a:buFont typeface="Wingdings" pitchFamily="2" charset="2"/>
              <a:buNone/>
            </a:pPr>
            <a:r>
              <a:rPr lang="en-US" altLang="en-US" sz="1600" dirty="0">
                <a:latin typeface="Times New Roman" panose="02020603050405020304" pitchFamily="18" charset="0"/>
                <a:cs typeface="Times New Roman" panose="02020603050405020304" pitchFamily="18" charset="0"/>
              </a:rPr>
              <a:t>↑ osmotic pressure within the protoplasm</a:t>
            </a:r>
          </a:p>
          <a:p>
            <a:pPr algn="ctr">
              <a:lnSpc>
                <a:spcPct val="150000"/>
              </a:lnSpc>
              <a:buFont typeface="Wingdings" pitchFamily="2" charset="2"/>
              <a:buNone/>
            </a:pPr>
            <a:endParaRPr lang="en-US" altLang="en-US" sz="1600" dirty="0">
              <a:latin typeface="Times New Roman" panose="02020603050405020304" pitchFamily="18" charset="0"/>
              <a:cs typeface="Times New Roman" panose="02020603050405020304" pitchFamily="18" charset="0"/>
            </a:endParaRPr>
          </a:p>
          <a:p>
            <a:pPr algn="ctr">
              <a:lnSpc>
                <a:spcPct val="150000"/>
              </a:lnSpc>
              <a:buFont typeface="Wingdings" pitchFamily="2" charset="2"/>
              <a:buNone/>
            </a:pPr>
            <a:r>
              <a:rPr lang="en-US" altLang="en-US" sz="1600" dirty="0">
                <a:latin typeface="Times New Roman" panose="02020603050405020304" pitchFamily="18" charset="0"/>
                <a:cs typeface="Times New Roman" panose="02020603050405020304" pitchFamily="18" charset="0"/>
              </a:rPr>
              <a:t>        Bulging of inner membrane</a:t>
            </a:r>
          </a:p>
          <a:p>
            <a:pPr algn="ctr">
              <a:lnSpc>
                <a:spcPct val="150000"/>
              </a:lnSpc>
              <a:buFont typeface="Wingdings" pitchFamily="2" charset="2"/>
              <a:buNone/>
            </a:pPr>
            <a:endParaRPr lang="en-US" altLang="en-US" sz="1600" dirty="0">
              <a:latin typeface="Times New Roman" panose="02020603050405020304" pitchFamily="18" charset="0"/>
              <a:cs typeface="Times New Roman" panose="02020603050405020304" pitchFamily="18" charset="0"/>
            </a:endParaRPr>
          </a:p>
          <a:p>
            <a:pPr algn="ctr">
              <a:lnSpc>
                <a:spcPct val="150000"/>
              </a:lnSpc>
              <a:buFont typeface="Wingdings" pitchFamily="2" charset="2"/>
              <a:buNone/>
            </a:pPr>
            <a:r>
              <a:rPr lang="en-US" altLang="en-US" sz="1600" dirty="0">
                <a:latin typeface="Times New Roman" panose="02020603050405020304" pitchFamily="18" charset="0"/>
                <a:cs typeface="Times New Roman" panose="02020603050405020304" pitchFamily="18" charset="0"/>
              </a:rPr>
              <a:t>     bursting </a:t>
            </a:r>
          </a:p>
        </p:txBody>
      </p:sp>
      <p:sp>
        <p:nvSpPr>
          <p:cNvPr id="45060" name="Line 4"/>
          <p:cNvSpPr>
            <a:spLocks noChangeShapeType="1"/>
          </p:cNvSpPr>
          <p:nvPr/>
        </p:nvSpPr>
        <p:spPr bwMode="auto">
          <a:xfrm>
            <a:off x="4301970" y="2543175"/>
            <a:ext cx="0" cy="40005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100"/>
          </a:p>
        </p:txBody>
      </p:sp>
      <p:sp>
        <p:nvSpPr>
          <p:cNvPr id="45061" name="Line 5"/>
          <p:cNvSpPr>
            <a:spLocks noChangeShapeType="1"/>
          </p:cNvSpPr>
          <p:nvPr/>
        </p:nvSpPr>
        <p:spPr bwMode="auto">
          <a:xfrm>
            <a:off x="4322050" y="3320988"/>
            <a:ext cx="0" cy="40005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100"/>
          </a:p>
        </p:txBody>
      </p:sp>
      <p:sp>
        <p:nvSpPr>
          <p:cNvPr id="45062" name="Line 6"/>
          <p:cNvSpPr>
            <a:spLocks noChangeShapeType="1"/>
          </p:cNvSpPr>
          <p:nvPr/>
        </p:nvSpPr>
        <p:spPr bwMode="auto">
          <a:xfrm>
            <a:off x="4301970" y="4365104"/>
            <a:ext cx="0" cy="34290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100"/>
          </a:p>
        </p:txBody>
      </p:sp>
      <p:sp>
        <p:nvSpPr>
          <p:cNvPr id="45063" name="Line 7"/>
          <p:cNvSpPr>
            <a:spLocks noChangeShapeType="1"/>
          </p:cNvSpPr>
          <p:nvPr/>
        </p:nvSpPr>
        <p:spPr bwMode="auto">
          <a:xfrm>
            <a:off x="4291358" y="5301208"/>
            <a:ext cx="0" cy="40005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100"/>
          </a:p>
        </p:txBody>
      </p:sp>
    </p:spTree>
    <p:extLst>
      <p:ext uri="{BB962C8B-B14F-4D97-AF65-F5344CB8AC3E}">
        <p14:creationId xmlns:p14="http://schemas.microsoft.com/office/powerpoint/2010/main" val="326805033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198" y="1063229"/>
            <a:ext cx="6801703" cy="857250"/>
          </a:xfrm>
        </p:spPr>
        <p:txBody>
          <a:bodyPr>
            <a:normAutofit/>
          </a:bodyPr>
          <a:lstStyle/>
          <a:p>
            <a:r>
              <a:rPr lang="en-US" sz="2700" dirty="0">
                <a:latin typeface="Times New Roman" panose="02020603050405020304" pitchFamily="18" charset="0"/>
                <a:cs typeface="Times New Roman" panose="02020603050405020304" pitchFamily="18" charset="0"/>
              </a:rPr>
              <a:t>Complications of treatment</a:t>
            </a:r>
          </a:p>
        </p:txBody>
      </p:sp>
      <p:sp>
        <p:nvSpPr>
          <p:cNvPr id="3" name="Content Placeholder 2"/>
          <p:cNvSpPr>
            <a:spLocks noGrp="1"/>
          </p:cNvSpPr>
          <p:nvPr>
            <p:ph sz="quarter" idx="1"/>
          </p:nvPr>
        </p:nvSpPr>
        <p:spPr>
          <a:xfrm>
            <a:off x="179512" y="2348880"/>
            <a:ext cx="8116153" cy="3731970"/>
          </a:xfrm>
          <a:solidFill>
            <a:schemeClr val="accent2">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just">
              <a:lnSpc>
                <a:spcPct val="150000"/>
              </a:lnSpc>
            </a:pPr>
            <a:r>
              <a:rPr lang="en-US" sz="1800" dirty="0" err="1">
                <a:solidFill>
                  <a:schemeClr val="tx1"/>
                </a:solidFill>
                <a:latin typeface="Times New Roman" panose="02020603050405020304" pitchFamily="18" charset="0"/>
                <a:cs typeface="Times New Roman" panose="02020603050405020304" pitchFamily="18" charset="0"/>
              </a:rPr>
              <a:t>Jarisch</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Herxheimer</a:t>
            </a:r>
            <a:r>
              <a:rPr lang="en-US" sz="1800" dirty="0">
                <a:solidFill>
                  <a:schemeClr val="tx1"/>
                </a:solidFill>
                <a:latin typeface="Times New Roman" panose="02020603050405020304" pitchFamily="18" charset="0"/>
                <a:cs typeface="Times New Roman" panose="02020603050405020304" pitchFamily="18" charset="0"/>
              </a:rPr>
              <a:t> reaction</a:t>
            </a:r>
          </a:p>
          <a:p>
            <a:pPr algn="just">
              <a:lnSpc>
                <a:spcPct val="150000"/>
              </a:lnSpc>
            </a:pPr>
            <a:r>
              <a:rPr lang="en-US" sz="1800" dirty="0">
                <a:solidFill>
                  <a:schemeClr val="tx1"/>
                </a:solidFill>
                <a:latin typeface="Times New Roman" panose="02020603050405020304" pitchFamily="18" charset="0"/>
                <a:cs typeface="Times New Roman" panose="02020603050405020304" pitchFamily="18" charset="0"/>
              </a:rPr>
              <a:t>Therapeutic paradox</a:t>
            </a:r>
          </a:p>
          <a:p>
            <a:pPr algn="just">
              <a:lnSpc>
                <a:spcPct val="150000"/>
              </a:lnSpc>
            </a:pPr>
            <a:r>
              <a:rPr lang="en-US" sz="1800" dirty="0" err="1">
                <a:solidFill>
                  <a:schemeClr val="tx1"/>
                </a:solidFill>
                <a:latin typeface="Times New Roman" panose="02020603050405020304" pitchFamily="18" charset="0"/>
                <a:cs typeface="Times New Roman" panose="02020603050405020304" pitchFamily="18" charset="0"/>
              </a:rPr>
              <a:t>Hoigne</a:t>
            </a:r>
            <a:r>
              <a:rPr lang="en-US" sz="1800" dirty="0">
                <a:solidFill>
                  <a:schemeClr val="tx1"/>
                </a:solidFill>
                <a:latin typeface="Times New Roman" panose="02020603050405020304" pitchFamily="18" charset="0"/>
                <a:cs typeface="Times New Roman" panose="02020603050405020304" pitchFamily="18" charset="0"/>
              </a:rPr>
              <a:t> syndrome (</a:t>
            </a:r>
            <a:r>
              <a:rPr lang="en-US" sz="1800" dirty="0" err="1">
                <a:solidFill>
                  <a:schemeClr val="tx1"/>
                </a:solidFill>
                <a:latin typeface="Times New Roman" panose="02020603050405020304" pitchFamily="18" charset="0"/>
                <a:cs typeface="Times New Roman" panose="02020603050405020304" pitchFamily="18" charset="0"/>
              </a:rPr>
              <a:t>pseudoanaphylactic</a:t>
            </a:r>
            <a:r>
              <a:rPr lang="en-US" sz="1800" dirty="0">
                <a:solidFill>
                  <a:schemeClr val="tx1"/>
                </a:solidFill>
                <a:latin typeface="Times New Roman" panose="02020603050405020304" pitchFamily="18" charset="0"/>
                <a:cs typeface="Times New Roman" panose="02020603050405020304" pitchFamily="18" charset="0"/>
              </a:rPr>
              <a:t> reaction)</a:t>
            </a:r>
          </a:p>
          <a:p>
            <a:pPr algn="just">
              <a:lnSpc>
                <a:spcPct val="150000"/>
              </a:lnSpc>
            </a:pPr>
            <a:r>
              <a:rPr lang="en-US" sz="1800" dirty="0">
                <a:solidFill>
                  <a:schemeClr val="tx1"/>
                </a:solidFill>
                <a:latin typeface="Times New Roman" panose="02020603050405020304" pitchFamily="18" charset="0"/>
                <a:cs typeface="Times New Roman" panose="02020603050405020304" pitchFamily="18" charset="0"/>
              </a:rPr>
              <a:t>Anaphylaxis</a:t>
            </a:r>
          </a:p>
        </p:txBody>
      </p:sp>
    </p:spTree>
    <p:extLst>
      <p:ext uri="{BB962C8B-B14F-4D97-AF65-F5344CB8AC3E}">
        <p14:creationId xmlns:p14="http://schemas.microsoft.com/office/powerpoint/2010/main" val="144622332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830" y="1063229"/>
            <a:ext cx="7078070" cy="857250"/>
          </a:xfrm>
        </p:spPr>
        <p:txBody>
          <a:bodyPr>
            <a:normAutofit/>
          </a:bodyPr>
          <a:lstStyle/>
          <a:p>
            <a:r>
              <a:rPr lang="en-US" sz="2700" dirty="0" err="1">
                <a:latin typeface="Times New Roman" panose="02020603050405020304" pitchFamily="18" charset="0"/>
                <a:cs typeface="Times New Roman" panose="02020603050405020304" pitchFamily="18" charset="0"/>
              </a:rPr>
              <a:t>Jarisch</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Herxheimer</a:t>
            </a:r>
            <a:r>
              <a:rPr lang="en-US" sz="2700" dirty="0">
                <a:latin typeface="Times New Roman" panose="02020603050405020304" pitchFamily="18" charset="0"/>
                <a:cs typeface="Times New Roman" panose="02020603050405020304" pitchFamily="18" charset="0"/>
              </a:rPr>
              <a:t> reaction</a:t>
            </a:r>
          </a:p>
        </p:txBody>
      </p:sp>
      <p:sp>
        <p:nvSpPr>
          <p:cNvPr id="3" name="Content Placeholder 2"/>
          <p:cNvSpPr>
            <a:spLocks noGrp="1"/>
          </p:cNvSpPr>
          <p:nvPr>
            <p:ph sz="quarter" idx="1"/>
          </p:nvPr>
        </p:nvSpPr>
        <p:spPr>
          <a:xfrm>
            <a:off x="122830" y="2132856"/>
            <a:ext cx="8720920" cy="4232511"/>
          </a:xfrm>
          <a:solidFill>
            <a:schemeClr val="accent2">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algn="just">
              <a:lnSpc>
                <a:spcPct val="170000"/>
              </a:lnSpc>
            </a:pPr>
            <a:r>
              <a:rPr lang="en-IN" dirty="0" smtClean="0">
                <a:latin typeface="Times New Roman" panose="02020603050405020304" pitchFamily="18" charset="0"/>
                <a:cs typeface="Times New Roman" panose="02020603050405020304" pitchFamily="18" charset="0"/>
              </a:rPr>
              <a:t>Clinical syndrome consisting of fever, headache, flare of </a:t>
            </a:r>
            <a:r>
              <a:rPr lang="en-IN" dirty="0" err="1" smtClean="0">
                <a:latin typeface="Times New Roman" panose="02020603050405020304" pitchFamily="18" charset="0"/>
                <a:cs typeface="Times New Roman" panose="02020603050405020304" pitchFamily="18" charset="0"/>
              </a:rPr>
              <a:t>mucocutaneous</a:t>
            </a:r>
            <a:r>
              <a:rPr lang="en-IN" dirty="0" smtClean="0">
                <a:latin typeface="Times New Roman" panose="02020603050405020304" pitchFamily="18" charset="0"/>
                <a:cs typeface="Times New Roman" panose="02020603050405020304" pitchFamily="18" charset="0"/>
              </a:rPr>
              <a:t> lesions, tender lymphadenopathy, </a:t>
            </a:r>
            <a:r>
              <a:rPr lang="en-IN" dirty="0" err="1" smtClean="0">
                <a:latin typeface="Times New Roman" panose="02020603050405020304" pitchFamily="18" charset="0"/>
                <a:cs typeface="Times New Roman" panose="02020603050405020304" pitchFamily="18" charset="0"/>
              </a:rPr>
              <a:t>pharyngitis</a:t>
            </a:r>
            <a:r>
              <a:rPr lang="en-IN" dirty="0" smtClean="0">
                <a:latin typeface="Times New Roman" panose="02020603050405020304" pitchFamily="18" charset="0"/>
                <a:cs typeface="Times New Roman" panose="02020603050405020304" pitchFamily="18" charset="0"/>
              </a:rPr>
              <a:t>, malaise, </a:t>
            </a:r>
            <a:r>
              <a:rPr lang="en-IN" dirty="0" err="1" smtClean="0">
                <a:latin typeface="Times New Roman" panose="02020603050405020304" pitchFamily="18" charset="0"/>
                <a:cs typeface="Times New Roman" panose="02020603050405020304" pitchFamily="18" charset="0"/>
              </a:rPr>
              <a:t>myalgias</a:t>
            </a:r>
            <a:r>
              <a:rPr lang="en-IN" dirty="0" smtClean="0">
                <a:latin typeface="Times New Roman" panose="02020603050405020304" pitchFamily="18" charset="0"/>
                <a:cs typeface="Times New Roman" panose="02020603050405020304" pitchFamily="18" charset="0"/>
              </a:rPr>
              <a:t>, and </a:t>
            </a:r>
            <a:r>
              <a:rPr lang="en-IN" dirty="0" err="1" smtClean="0">
                <a:latin typeface="Times New Roman" panose="02020603050405020304" pitchFamily="18" charset="0"/>
                <a:cs typeface="Times New Roman" panose="02020603050405020304" pitchFamily="18" charset="0"/>
              </a:rPr>
              <a:t>leukocytosis</a:t>
            </a:r>
            <a:endParaRPr lang="en-IN" dirty="0" smtClean="0">
              <a:latin typeface="Times New Roman" panose="02020603050405020304" pitchFamily="18" charset="0"/>
              <a:cs typeface="Times New Roman" panose="02020603050405020304" pitchFamily="18" charset="0"/>
            </a:endParaRPr>
          </a:p>
          <a:p>
            <a:pPr algn="just">
              <a:lnSpc>
                <a:spcPct val="170000"/>
              </a:lnSpc>
            </a:pPr>
            <a:r>
              <a:rPr lang="en-IN" dirty="0" err="1" smtClean="0">
                <a:latin typeface="Times New Roman" panose="02020603050405020304" pitchFamily="18" charset="0"/>
                <a:cs typeface="Times New Roman" panose="02020603050405020304" pitchFamily="18" charset="0"/>
              </a:rPr>
              <a:t>Endotoxemia</a:t>
            </a:r>
            <a:r>
              <a:rPr lang="en-IN" dirty="0" smtClean="0">
                <a:latin typeface="Times New Roman" panose="02020603050405020304" pitchFamily="18" charset="0"/>
                <a:cs typeface="Times New Roman" panose="02020603050405020304" pitchFamily="18" charset="0"/>
              </a:rPr>
              <a:t> caused by the release of </a:t>
            </a:r>
            <a:r>
              <a:rPr lang="en-IN" dirty="0" err="1" smtClean="0">
                <a:latin typeface="Times New Roman" panose="02020603050405020304" pitchFamily="18" charset="0"/>
                <a:cs typeface="Times New Roman" panose="02020603050405020304" pitchFamily="18" charset="0"/>
              </a:rPr>
              <a:t>lipopolysaccharides</a:t>
            </a:r>
            <a:r>
              <a:rPr lang="en-IN" dirty="0" smtClean="0">
                <a:latin typeface="Times New Roman" panose="02020603050405020304" pitchFamily="18" charset="0"/>
                <a:cs typeface="Times New Roman" panose="02020603050405020304" pitchFamily="18" charset="0"/>
              </a:rPr>
              <a:t> from degenerating </a:t>
            </a:r>
            <a:r>
              <a:rPr lang="en-IN" dirty="0" err="1" smtClean="0">
                <a:latin typeface="Times New Roman" panose="02020603050405020304" pitchFamily="18" charset="0"/>
                <a:cs typeface="Times New Roman" panose="02020603050405020304" pitchFamily="18" charset="0"/>
              </a:rPr>
              <a:t>treponemes</a:t>
            </a:r>
            <a:endParaRPr lang="en-IN" dirty="0" smtClean="0">
              <a:latin typeface="Times New Roman" panose="02020603050405020304" pitchFamily="18" charset="0"/>
              <a:cs typeface="Times New Roman" panose="02020603050405020304" pitchFamily="18" charset="0"/>
            </a:endParaRPr>
          </a:p>
          <a:p>
            <a:pPr algn="just">
              <a:lnSpc>
                <a:spcPct val="170000"/>
              </a:lnSpc>
            </a:pPr>
            <a:r>
              <a:rPr lang="en-IN" dirty="0" smtClean="0">
                <a:latin typeface="Times New Roman" panose="02020603050405020304" pitchFamily="18" charset="0"/>
                <a:cs typeface="Times New Roman" panose="02020603050405020304" pitchFamily="18" charset="0"/>
              </a:rPr>
              <a:t>Occurs within 24 hours of instituting therapy and subsides in 12-24 hours</a:t>
            </a:r>
          </a:p>
          <a:p>
            <a:pPr algn="just">
              <a:lnSpc>
                <a:spcPct val="170000"/>
              </a:lnSpc>
            </a:pPr>
            <a:r>
              <a:rPr lang="en-IN" dirty="0" smtClean="0">
                <a:latin typeface="Times New Roman" panose="02020603050405020304" pitchFamily="18" charset="0"/>
                <a:cs typeface="Times New Roman" panose="02020603050405020304" pitchFamily="18" charset="0"/>
              </a:rPr>
              <a:t>The fever peaks in 6 to 8 hours usually around 39°C, but can go as high as 42°C</a:t>
            </a:r>
          </a:p>
          <a:p>
            <a:pPr algn="just">
              <a:lnSpc>
                <a:spcPct val="170000"/>
              </a:lnSpc>
            </a:pPr>
            <a:r>
              <a:rPr lang="en-IN" dirty="0" smtClean="0">
                <a:latin typeface="Times New Roman" panose="02020603050405020304" pitchFamily="18" charset="0"/>
                <a:cs typeface="Times New Roman" panose="02020603050405020304" pitchFamily="18" charset="0"/>
              </a:rPr>
              <a:t>Patient should be warned about this reaction</a:t>
            </a:r>
          </a:p>
          <a:p>
            <a:pPr algn="just">
              <a:lnSpc>
                <a:spcPct val="170000"/>
              </a:lnSpc>
            </a:pPr>
            <a:r>
              <a:rPr lang="en-IN" dirty="0" smtClean="0">
                <a:latin typeface="Times New Roman" panose="02020603050405020304" pitchFamily="18" charset="0"/>
                <a:cs typeface="Times New Roman" panose="02020603050405020304" pitchFamily="18" charset="0"/>
              </a:rPr>
              <a:t>Treatment</a:t>
            </a:r>
          </a:p>
          <a:p>
            <a:pPr lvl="1" algn="just">
              <a:lnSpc>
                <a:spcPct val="170000"/>
              </a:lnSpc>
            </a:pPr>
            <a:r>
              <a:rPr lang="en-IN" dirty="0" smtClean="0">
                <a:latin typeface="Times New Roman" panose="02020603050405020304" pitchFamily="18" charset="0"/>
                <a:cs typeface="Times New Roman" panose="02020603050405020304" pitchFamily="18" charset="0"/>
              </a:rPr>
              <a:t>Bed rest</a:t>
            </a:r>
          </a:p>
          <a:p>
            <a:pPr lvl="1" algn="just">
              <a:lnSpc>
                <a:spcPct val="170000"/>
              </a:lnSpc>
            </a:pPr>
            <a:r>
              <a:rPr lang="en-IN" dirty="0" smtClean="0">
                <a:latin typeface="Times New Roman" panose="02020603050405020304" pitchFamily="18" charset="0"/>
                <a:cs typeface="Times New Roman" panose="02020603050405020304" pitchFamily="18" charset="0"/>
              </a:rPr>
              <a:t>Aspirin, Corticosteroids</a:t>
            </a:r>
          </a:p>
          <a:p>
            <a:pPr algn="just">
              <a:lnSpc>
                <a:spcPct val="170000"/>
              </a:lnSpc>
            </a:pPr>
            <a:endParaRPr lang="en-IN"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046261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81" y="1063229"/>
            <a:ext cx="7006420" cy="857250"/>
          </a:xfrm>
        </p:spPr>
        <p:txBody>
          <a:bodyPr>
            <a:normAutofit/>
          </a:bodyPr>
          <a:lstStyle/>
          <a:p>
            <a:r>
              <a:rPr lang="en-US" sz="2700" dirty="0">
                <a:latin typeface="Times New Roman" panose="02020603050405020304" pitchFamily="18" charset="0"/>
                <a:cs typeface="Times New Roman" panose="02020603050405020304" pitchFamily="18" charset="0"/>
              </a:rPr>
              <a:t>Therapeutic paradox</a:t>
            </a:r>
          </a:p>
        </p:txBody>
      </p:sp>
      <p:sp>
        <p:nvSpPr>
          <p:cNvPr id="3" name="Content Placeholder 2"/>
          <p:cNvSpPr>
            <a:spLocks noGrp="1"/>
          </p:cNvSpPr>
          <p:nvPr>
            <p:ph sz="quarter" idx="1"/>
          </p:nvPr>
        </p:nvSpPr>
        <p:spPr>
          <a:xfrm>
            <a:off x="194480" y="2208379"/>
            <a:ext cx="8608326" cy="3291830"/>
          </a:xfrm>
          <a:solidFill>
            <a:schemeClr val="accent2">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just">
              <a:lnSpc>
                <a:spcPct val="150000"/>
              </a:lnSpc>
            </a:pPr>
            <a:r>
              <a:rPr lang="en-IN" sz="1800" dirty="0">
                <a:latin typeface="Times New Roman" panose="02020603050405020304" pitchFamily="18" charset="0"/>
                <a:cs typeface="Times New Roman" panose="02020603050405020304" pitchFamily="18" charset="0"/>
              </a:rPr>
              <a:t>Deterioration of tertiary syphilis after therapy</a:t>
            </a:r>
          </a:p>
          <a:p>
            <a:pPr algn="just">
              <a:lnSpc>
                <a:spcPct val="150000"/>
              </a:lnSpc>
            </a:pPr>
            <a:r>
              <a:rPr lang="en-IN" sz="1800" dirty="0">
                <a:latin typeface="Times New Roman" panose="02020603050405020304" pitchFamily="18" charset="0"/>
                <a:cs typeface="Times New Roman" panose="02020603050405020304" pitchFamily="18" charset="0"/>
              </a:rPr>
              <a:t>Results from rapid decomposition of </a:t>
            </a:r>
            <a:r>
              <a:rPr lang="en-IN" sz="1800" dirty="0" err="1">
                <a:latin typeface="Times New Roman" panose="02020603050405020304" pitchFamily="18" charset="0"/>
                <a:cs typeface="Times New Roman" panose="02020603050405020304" pitchFamily="18" charset="0"/>
              </a:rPr>
              <a:t>gummatous</a:t>
            </a:r>
            <a:r>
              <a:rPr lang="en-IN" sz="1800" dirty="0">
                <a:latin typeface="Times New Roman" panose="02020603050405020304" pitchFamily="18" charset="0"/>
                <a:cs typeface="Times New Roman" panose="02020603050405020304" pitchFamily="18" charset="0"/>
              </a:rPr>
              <a:t> tissue</a:t>
            </a:r>
          </a:p>
          <a:p>
            <a:pPr algn="just">
              <a:lnSpc>
                <a:spcPct val="150000"/>
              </a:lnSpc>
            </a:pPr>
            <a:r>
              <a:rPr lang="en-IN" sz="1800" dirty="0">
                <a:latin typeface="Times New Roman" panose="02020603050405020304" pitchFamily="18" charset="0"/>
                <a:cs typeface="Times New Roman" panose="02020603050405020304" pitchFamily="18" charset="0"/>
              </a:rPr>
              <a:t>Worsening of the aortic insufficiency murmur has been reported from this complication</a:t>
            </a:r>
          </a:p>
        </p:txBody>
      </p:sp>
    </p:spTree>
    <p:extLst>
      <p:ext uri="{BB962C8B-B14F-4D97-AF65-F5344CB8AC3E}">
        <p14:creationId xmlns:p14="http://schemas.microsoft.com/office/powerpoint/2010/main" val="90947863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782" y="930163"/>
            <a:ext cx="6934769" cy="857250"/>
          </a:xfrm>
        </p:spPr>
        <p:txBody>
          <a:bodyPr>
            <a:normAutofit/>
          </a:bodyPr>
          <a:lstStyle/>
          <a:p>
            <a:r>
              <a:rPr lang="en-US" sz="2700" dirty="0" err="1">
                <a:latin typeface="Times New Roman" panose="02020603050405020304" pitchFamily="18" charset="0"/>
                <a:cs typeface="Times New Roman" panose="02020603050405020304" pitchFamily="18" charset="0"/>
              </a:rPr>
              <a:t>Hoigne</a:t>
            </a:r>
            <a:r>
              <a:rPr lang="en-US" sz="2700" dirty="0">
                <a:latin typeface="Times New Roman" panose="02020603050405020304" pitchFamily="18" charset="0"/>
                <a:cs typeface="Times New Roman" panose="02020603050405020304" pitchFamily="18" charset="0"/>
              </a:rPr>
              <a:t> syndrome</a:t>
            </a:r>
          </a:p>
        </p:txBody>
      </p:sp>
      <p:sp>
        <p:nvSpPr>
          <p:cNvPr id="3" name="Content Placeholder 2"/>
          <p:cNvSpPr>
            <a:spLocks noGrp="1"/>
          </p:cNvSpPr>
          <p:nvPr>
            <p:ph sz="quarter" idx="1"/>
          </p:nvPr>
        </p:nvSpPr>
        <p:spPr>
          <a:xfrm>
            <a:off x="107504" y="2204864"/>
            <a:ext cx="8557146" cy="4206453"/>
          </a:xfrm>
          <a:solidFill>
            <a:schemeClr val="accent2">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fontScale="62500" lnSpcReduction="20000"/>
          </a:bodyPr>
          <a:lstStyle/>
          <a:p>
            <a:pPr>
              <a:lnSpc>
                <a:spcPct val="150000"/>
              </a:lnSpc>
            </a:pPr>
            <a:r>
              <a:rPr lang="en-IN" dirty="0" smtClean="0">
                <a:latin typeface="Times New Roman" panose="02020603050405020304" pitchFamily="18" charset="0"/>
                <a:cs typeface="Times New Roman" panose="02020603050405020304" pitchFamily="18" charset="0"/>
              </a:rPr>
              <a:t>Complication associated with IM procaine penicillin treatment (1 case per 1000)secondary to crystals of procaine  penicillin</a:t>
            </a:r>
          </a:p>
          <a:p>
            <a:pPr>
              <a:lnSpc>
                <a:spcPct val="150000"/>
              </a:lnSpc>
            </a:pPr>
            <a:r>
              <a:rPr lang="en-IN" dirty="0" smtClean="0">
                <a:latin typeface="Times New Roman" panose="02020603050405020304" pitchFamily="18" charset="0"/>
                <a:cs typeface="Times New Roman" panose="02020603050405020304" pitchFamily="18" charset="0"/>
              </a:rPr>
              <a:t>Due to </a:t>
            </a:r>
            <a:r>
              <a:rPr lang="en-IN" dirty="0" err="1" smtClean="0">
                <a:latin typeface="Times New Roman" panose="02020603050405020304" pitchFamily="18" charset="0"/>
                <a:cs typeface="Times New Roman" panose="02020603050405020304" pitchFamily="18" charset="0"/>
              </a:rPr>
              <a:t>microembolism</a:t>
            </a:r>
            <a:r>
              <a:rPr lang="en-IN" dirty="0" smtClean="0">
                <a:latin typeface="Times New Roman" panose="02020603050405020304" pitchFamily="18" charset="0"/>
                <a:cs typeface="Times New Roman" panose="02020603050405020304" pitchFamily="18" charset="0"/>
              </a:rPr>
              <a:t> in brain</a:t>
            </a:r>
          </a:p>
          <a:p>
            <a:pPr>
              <a:lnSpc>
                <a:spcPct val="150000"/>
              </a:lnSpc>
            </a:pPr>
            <a:r>
              <a:rPr lang="en-IN" dirty="0" smtClean="0">
                <a:latin typeface="Times New Roman" panose="02020603050405020304" pitchFamily="18" charset="0"/>
                <a:cs typeface="Times New Roman" panose="02020603050405020304" pitchFamily="18" charset="0"/>
              </a:rPr>
              <a:t>Reaction occurs immediately after the injection</a:t>
            </a:r>
          </a:p>
          <a:p>
            <a:pPr lvl="1">
              <a:lnSpc>
                <a:spcPct val="150000"/>
              </a:lnSpc>
            </a:pPr>
            <a:r>
              <a:rPr lang="en-IN" dirty="0" smtClean="0">
                <a:latin typeface="Times New Roman" panose="02020603050405020304" pitchFamily="18" charset="0"/>
                <a:cs typeface="Times New Roman" panose="02020603050405020304" pitchFamily="18" charset="0"/>
              </a:rPr>
              <a:t>Tachycardia, elevated BP, fear of imminent death, anxiety, violent combativeness, unusual taste sensation, auditory or visual hallucinations, neuromuscular twitching, occasional seizures, and even loss of consciousness</a:t>
            </a:r>
          </a:p>
          <a:p>
            <a:pPr>
              <a:lnSpc>
                <a:spcPct val="150000"/>
              </a:lnSpc>
            </a:pPr>
            <a:r>
              <a:rPr lang="en-IN" dirty="0" smtClean="0">
                <a:latin typeface="Times New Roman" panose="02020603050405020304" pitchFamily="18" charset="0"/>
                <a:cs typeface="Times New Roman" panose="02020603050405020304" pitchFamily="18" charset="0"/>
              </a:rPr>
              <a:t>Does not last more than 30 minutes</a:t>
            </a:r>
          </a:p>
          <a:p>
            <a:pPr>
              <a:lnSpc>
                <a:spcPct val="150000"/>
              </a:lnSpc>
            </a:pPr>
            <a:r>
              <a:rPr lang="en-IN" dirty="0" smtClean="0">
                <a:latin typeface="Times New Roman" panose="02020603050405020304" pitchFamily="18" charset="0"/>
                <a:cs typeface="Times New Roman" panose="02020603050405020304" pitchFamily="18" charset="0"/>
              </a:rPr>
              <a:t>Treatment</a:t>
            </a:r>
          </a:p>
          <a:p>
            <a:pPr lvl="1">
              <a:lnSpc>
                <a:spcPct val="150000"/>
              </a:lnSpc>
            </a:pPr>
            <a:r>
              <a:rPr lang="en-IN" dirty="0" smtClean="0">
                <a:latin typeface="Times New Roman" panose="02020603050405020304" pitchFamily="18" charset="0"/>
                <a:cs typeface="Times New Roman" panose="02020603050405020304" pitchFamily="18" charset="0"/>
              </a:rPr>
              <a:t>Observation</a:t>
            </a:r>
          </a:p>
          <a:p>
            <a:pPr lvl="1">
              <a:lnSpc>
                <a:spcPct val="150000"/>
              </a:lnSpc>
            </a:pPr>
            <a:r>
              <a:rPr lang="en-IN" dirty="0" smtClean="0">
                <a:latin typeface="Times New Roman" panose="02020603050405020304" pitchFamily="18" charset="0"/>
                <a:cs typeface="Times New Roman" panose="02020603050405020304" pitchFamily="18" charset="0"/>
              </a:rPr>
              <a:t>Sedatives or anticonvulsants</a:t>
            </a:r>
          </a:p>
        </p:txBody>
      </p:sp>
    </p:spTree>
    <p:extLst>
      <p:ext uri="{BB962C8B-B14F-4D97-AF65-F5344CB8AC3E}">
        <p14:creationId xmlns:p14="http://schemas.microsoft.com/office/powerpoint/2010/main" val="278349550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367" y="857250"/>
            <a:ext cx="6924533" cy="857250"/>
          </a:xfrm>
        </p:spPr>
        <p:txBody>
          <a:bodyPr>
            <a:normAutofit/>
          </a:bodyPr>
          <a:lstStyle/>
          <a:p>
            <a:r>
              <a:rPr lang="en-US" sz="2700" dirty="0">
                <a:latin typeface="Times New Roman" panose="02020603050405020304" pitchFamily="18" charset="0"/>
                <a:cs typeface="Times New Roman" panose="02020603050405020304" pitchFamily="18" charset="0"/>
              </a:rPr>
              <a:t>Treatment of sex partners</a:t>
            </a:r>
          </a:p>
        </p:txBody>
      </p:sp>
      <p:sp>
        <p:nvSpPr>
          <p:cNvPr id="3" name="Content Placeholder 2"/>
          <p:cNvSpPr>
            <a:spLocks noGrp="1"/>
          </p:cNvSpPr>
          <p:nvPr>
            <p:ph sz="quarter" idx="1"/>
          </p:nvPr>
        </p:nvSpPr>
        <p:spPr>
          <a:xfrm>
            <a:off x="8557" y="2132856"/>
            <a:ext cx="8238983" cy="4268337"/>
          </a:xfrm>
          <a:solidFill>
            <a:schemeClr val="accent2">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algn="just">
              <a:lnSpc>
                <a:spcPct val="150000"/>
              </a:lnSpc>
            </a:pPr>
            <a:r>
              <a:rPr lang="en-IN" dirty="0" smtClean="0">
                <a:latin typeface="Times New Roman" panose="02020603050405020304" pitchFamily="18" charset="0"/>
                <a:cs typeface="Times New Roman" panose="02020603050405020304" pitchFamily="18" charset="0"/>
              </a:rPr>
              <a:t>Examine the exposed person and do a serologic test</a:t>
            </a:r>
          </a:p>
          <a:p>
            <a:pPr algn="just">
              <a:lnSpc>
                <a:spcPct val="150000"/>
              </a:lnSpc>
            </a:pPr>
            <a:r>
              <a:rPr lang="en-IN" dirty="0" smtClean="0">
                <a:latin typeface="Times New Roman" panose="02020603050405020304" pitchFamily="18" charset="0"/>
                <a:cs typeface="Times New Roman" panose="02020603050405020304" pitchFamily="18" charset="0"/>
              </a:rPr>
              <a:t>Treat the contact if there is clinical or serologic evidence of disease</a:t>
            </a:r>
          </a:p>
          <a:p>
            <a:pPr algn="just">
              <a:lnSpc>
                <a:spcPct val="150000"/>
              </a:lnSpc>
            </a:pPr>
            <a:r>
              <a:rPr lang="en-IN" dirty="0" smtClean="0">
                <a:latin typeface="Times New Roman" panose="02020603050405020304" pitchFamily="18" charset="0"/>
                <a:cs typeface="Times New Roman" panose="02020603050405020304" pitchFamily="18" charset="0"/>
              </a:rPr>
              <a:t>Treat prophylactically for primary syphilis if</a:t>
            </a:r>
          </a:p>
          <a:p>
            <a:pPr lvl="1" algn="just">
              <a:lnSpc>
                <a:spcPct val="150000"/>
              </a:lnSpc>
            </a:pPr>
            <a:r>
              <a:rPr lang="en-IN" dirty="0" smtClean="0">
                <a:latin typeface="Times New Roman" panose="02020603050405020304" pitchFamily="18" charset="0"/>
                <a:cs typeface="Times New Roman" panose="02020603050405020304" pitchFamily="18" charset="0"/>
              </a:rPr>
              <a:t>The exposure occurred within 90 days preceding the sex partner's diagnosis of early syphilis</a:t>
            </a:r>
          </a:p>
          <a:p>
            <a:pPr lvl="1" algn="just">
              <a:lnSpc>
                <a:spcPct val="150000"/>
              </a:lnSpc>
            </a:pPr>
            <a:r>
              <a:rPr lang="en-IN" dirty="0" smtClean="0">
                <a:latin typeface="Times New Roman" panose="02020603050405020304" pitchFamily="18" charset="0"/>
                <a:cs typeface="Times New Roman" panose="02020603050405020304" pitchFamily="18" charset="0"/>
              </a:rPr>
              <a:t>The exposure occurred more than 90 days before the sex partner's diagnosis of early syphilis, but serologic tests are not immediately available, and reliability is uncertain</a:t>
            </a:r>
          </a:p>
          <a:p>
            <a:pPr lvl="1" algn="just">
              <a:lnSpc>
                <a:spcPct val="150000"/>
              </a:lnSpc>
            </a:pPr>
            <a:r>
              <a:rPr lang="en-IN" dirty="0" smtClean="0">
                <a:latin typeface="Times New Roman" panose="02020603050405020304" pitchFamily="18" charset="0"/>
                <a:cs typeface="Times New Roman" panose="02020603050405020304" pitchFamily="18" charset="0"/>
              </a:rPr>
              <a:t>The evaluation of a long-term sex partner of a person with latent syphilis demonstrates possible transmission serologically or clinically</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296858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830" y="870045"/>
            <a:ext cx="7078070" cy="857250"/>
          </a:xfrm>
        </p:spPr>
        <p:txBody>
          <a:bodyPr>
            <a:normAutofit/>
          </a:bodyPr>
          <a:lstStyle/>
          <a:p>
            <a:r>
              <a:rPr lang="en-US" sz="2700" dirty="0">
                <a:latin typeface="Times New Roman" panose="02020603050405020304" pitchFamily="18" charset="0"/>
                <a:cs typeface="Times New Roman" panose="02020603050405020304" pitchFamily="18" charset="0"/>
              </a:rPr>
              <a:t>Epidemiological treatment</a:t>
            </a:r>
          </a:p>
        </p:txBody>
      </p:sp>
      <p:sp>
        <p:nvSpPr>
          <p:cNvPr id="3" name="Content Placeholder 2"/>
          <p:cNvSpPr>
            <a:spLocks noGrp="1"/>
          </p:cNvSpPr>
          <p:nvPr>
            <p:ph sz="quarter" idx="1"/>
          </p:nvPr>
        </p:nvSpPr>
        <p:spPr>
          <a:xfrm>
            <a:off x="122830" y="1727296"/>
            <a:ext cx="8392520" cy="3762677"/>
          </a:xfrm>
          <a:solidFill>
            <a:schemeClr val="accent2">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lnSpc>
                <a:spcPct val="150000"/>
              </a:lnSpc>
            </a:pPr>
            <a:r>
              <a:rPr lang="en-IN" sz="1800" dirty="0">
                <a:latin typeface="Times New Roman" panose="02020603050405020304" pitchFamily="18" charset="0"/>
                <a:cs typeface="Times New Roman" panose="02020603050405020304" pitchFamily="18" charset="0"/>
              </a:rPr>
              <a:t>Treat contacts prophylactically for primary syphilis if</a:t>
            </a:r>
          </a:p>
          <a:p>
            <a:pPr lvl="1" algn="just">
              <a:lnSpc>
                <a:spcPct val="150000"/>
              </a:lnSpc>
            </a:pPr>
            <a:r>
              <a:rPr lang="en-IN" dirty="0" smtClean="0">
                <a:latin typeface="Times New Roman" panose="02020603050405020304" pitchFamily="18" charset="0"/>
                <a:cs typeface="Times New Roman" panose="02020603050405020304" pitchFamily="18" charset="0"/>
              </a:rPr>
              <a:t>The exposure occurred within 90 days preceding the sex partner's diagnosis of early syphilis</a:t>
            </a:r>
          </a:p>
          <a:p>
            <a:pPr lvl="1" algn="just">
              <a:lnSpc>
                <a:spcPct val="150000"/>
              </a:lnSpc>
            </a:pPr>
            <a:r>
              <a:rPr lang="en-IN" dirty="0" smtClean="0">
                <a:latin typeface="Times New Roman" panose="02020603050405020304" pitchFamily="18" charset="0"/>
                <a:cs typeface="Times New Roman" panose="02020603050405020304" pitchFamily="18" charset="0"/>
              </a:rPr>
              <a:t>Living conditions are favourable to the spread of the disease</a:t>
            </a:r>
          </a:p>
          <a:p>
            <a:pPr lvl="1" algn="just">
              <a:lnSpc>
                <a:spcPct val="150000"/>
              </a:lnSpc>
            </a:pPr>
            <a:r>
              <a:rPr lang="en-IN" dirty="0" smtClean="0">
                <a:latin typeface="Times New Roman" panose="02020603050405020304" pitchFamily="18" charset="0"/>
                <a:cs typeface="Times New Roman" panose="02020603050405020304" pitchFamily="18" charset="0"/>
              </a:rPr>
              <a:t>The patient will not return</a:t>
            </a:r>
          </a:p>
          <a:p>
            <a:pPr lvl="1" algn="just">
              <a:lnSpc>
                <a:spcPct val="150000"/>
              </a:lnSpc>
            </a:pPr>
            <a:r>
              <a:rPr lang="en-IN" dirty="0" smtClean="0">
                <a:latin typeface="Times New Roman" panose="02020603050405020304" pitchFamily="18" charset="0"/>
                <a:cs typeface="Times New Roman" panose="02020603050405020304" pitchFamily="18" charset="0"/>
              </a:rPr>
              <a:t>The contact has evidence of infectious syphilis</a:t>
            </a:r>
          </a:p>
          <a:p>
            <a:pPr lvl="1" algn="just">
              <a:lnSpc>
                <a:spcPct val="150000"/>
              </a:lnSpc>
            </a:pPr>
            <a:r>
              <a:rPr lang="en-IN" dirty="0" smtClean="0">
                <a:latin typeface="Times New Roman" panose="02020603050405020304" pitchFamily="18" charset="0"/>
                <a:cs typeface="Times New Roman" panose="02020603050405020304" pitchFamily="18" charset="0"/>
              </a:rPr>
              <a:t>The female partner is pregnant</a:t>
            </a:r>
          </a:p>
          <a:p>
            <a:pPr lvl="1" algn="just">
              <a:lnSpc>
                <a:spcPct val="150000"/>
              </a:lnSpc>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785253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302" y="857251"/>
            <a:ext cx="8372048" cy="994172"/>
          </a:xfrm>
        </p:spPr>
        <p:txBody>
          <a:bodyPr>
            <a:normAutofit/>
          </a:bodyPr>
          <a:lstStyle/>
          <a:p>
            <a:r>
              <a:rPr lang="en-US" sz="2700" dirty="0">
                <a:latin typeface="Times New Roman" panose="02020603050405020304" pitchFamily="18" charset="0"/>
                <a:cs typeface="Times New Roman" panose="02020603050405020304" pitchFamily="18" charset="0"/>
              </a:rPr>
              <a:t>Follow up of patients</a:t>
            </a:r>
          </a:p>
        </p:txBody>
      </p:sp>
      <p:sp>
        <p:nvSpPr>
          <p:cNvPr id="3" name="Content Placeholder 2"/>
          <p:cNvSpPr>
            <a:spLocks noGrp="1"/>
          </p:cNvSpPr>
          <p:nvPr>
            <p:ph sz="quarter" idx="1"/>
          </p:nvPr>
        </p:nvSpPr>
        <p:spPr>
          <a:xfrm>
            <a:off x="2332" y="2564904"/>
            <a:ext cx="9141668" cy="4293096"/>
          </a:xfrm>
          <a:solidFill>
            <a:schemeClr val="accent2">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just">
              <a:lnSpc>
                <a:spcPct val="150000"/>
              </a:lnSpc>
            </a:pPr>
            <a:r>
              <a:rPr lang="en-US" sz="1800" dirty="0">
                <a:solidFill>
                  <a:srgbClr val="C00000"/>
                </a:solidFill>
                <a:latin typeface="Times New Roman" panose="02020603050405020304" pitchFamily="18" charset="0"/>
                <a:cs typeface="Times New Roman" panose="02020603050405020304" pitchFamily="18" charset="0"/>
              </a:rPr>
              <a:t>Treatment is incomplete if the patient is not followed up</a:t>
            </a:r>
          </a:p>
          <a:p>
            <a:pPr algn="just">
              <a:lnSpc>
                <a:spcPct val="150000"/>
              </a:lnSpc>
            </a:pPr>
            <a:r>
              <a:rPr lang="en-US" sz="1800" dirty="0">
                <a:latin typeface="Times New Roman" panose="02020603050405020304" pitchFamily="18" charset="0"/>
                <a:cs typeface="Times New Roman" panose="02020603050405020304" pitchFamily="18" charset="0"/>
              </a:rPr>
              <a:t>VDRL/TPHA recommended at 1, 3, and 6 months after treatment</a:t>
            </a:r>
          </a:p>
          <a:p>
            <a:pPr algn="just">
              <a:lnSpc>
                <a:spcPct val="150000"/>
              </a:lnSpc>
            </a:pPr>
            <a:r>
              <a:rPr lang="en-US" sz="1800" dirty="0">
                <a:latin typeface="Times New Roman" panose="02020603050405020304" pitchFamily="18" charset="0"/>
                <a:cs typeface="Times New Roman" panose="02020603050405020304" pitchFamily="18" charset="0"/>
              </a:rPr>
              <a:t>Then at every 6 months </a:t>
            </a:r>
          </a:p>
          <a:p>
            <a:pPr lvl="1" algn="just">
              <a:lnSpc>
                <a:spcPct val="150000"/>
              </a:lnSpc>
            </a:pPr>
            <a:r>
              <a:rPr lang="en-US" dirty="0" smtClean="0">
                <a:latin typeface="Times New Roman" panose="02020603050405020304" pitchFamily="18" charset="0"/>
                <a:cs typeface="Times New Roman" panose="02020603050405020304" pitchFamily="18" charset="0"/>
              </a:rPr>
              <a:t>For 2 years in early syphilis</a:t>
            </a:r>
          </a:p>
          <a:p>
            <a:pPr lvl="1" algn="just">
              <a:lnSpc>
                <a:spcPct val="150000"/>
              </a:lnSpc>
            </a:pPr>
            <a:r>
              <a:rPr lang="en-US" dirty="0" smtClean="0">
                <a:latin typeface="Times New Roman" panose="02020603050405020304" pitchFamily="18" charset="0"/>
                <a:cs typeface="Times New Roman" panose="02020603050405020304" pitchFamily="18" charset="0"/>
              </a:rPr>
              <a:t>For 3 years in late syphilis</a:t>
            </a:r>
          </a:p>
          <a:p>
            <a:pPr algn="just">
              <a:lnSpc>
                <a:spcPct val="150000"/>
              </a:lnSpc>
            </a:pPr>
            <a:r>
              <a:rPr lang="en-US" sz="1800" dirty="0">
                <a:latin typeface="Times New Roman" panose="02020603050405020304" pitchFamily="18" charset="0"/>
                <a:cs typeface="Times New Roman" panose="02020603050405020304" pitchFamily="18" charset="0"/>
              </a:rPr>
              <a:t>If HIV infected then follow up is done every 3 months</a:t>
            </a:r>
          </a:p>
          <a:p>
            <a:pPr algn="just">
              <a:lnSpc>
                <a:spcPct val="150000"/>
              </a:lnSpc>
            </a:pPr>
            <a:r>
              <a:rPr lang="en-US" sz="1800" dirty="0">
                <a:latin typeface="Times New Roman" panose="02020603050405020304" pitchFamily="18" charset="0"/>
                <a:cs typeface="Times New Roman" panose="02020603050405020304" pitchFamily="18" charset="0"/>
              </a:rPr>
              <a:t>Evaluation of sexual partners is necessary</a:t>
            </a:r>
          </a:p>
        </p:txBody>
      </p:sp>
    </p:spTree>
    <p:extLst>
      <p:ext uri="{BB962C8B-B14F-4D97-AF65-F5344CB8AC3E}">
        <p14:creationId xmlns:p14="http://schemas.microsoft.com/office/powerpoint/2010/main" val="158111029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254" y="1063228"/>
            <a:ext cx="7299846" cy="691586"/>
          </a:xfrm>
        </p:spPr>
        <p:txBody>
          <a:bodyPr>
            <a:normAutofit fontScale="90000"/>
          </a:bodyPr>
          <a:lstStyle/>
          <a:p>
            <a:r>
              <a:rPr lang="en-US" dirty="0" smtClean="0">
                <a:latin typeface="Times New Roman" panose="02020603050405020304" pitchFamily="18" charset="0"/>
                <a:cs typeface="Times New Roman" panose="02020603050405020304" pitchFamily="18" charset="0"/>
              </a:rPr>
              <a:t>Penicillin allergy / Anaphylaxis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754814"/>
            <a:ext cx="8577618" cy="5103186"/>
          </a:xfrm>
          <a:solidFill>
            <a:schemeClr val="accent2">
              <a:lumMod val="60000"/>
              <a:lumOff val="40000"/>
            </a:schemeClr>
          </a:solidFill>
        </p:spPr>
        <p:txBody>
          <a:bodyPr>
            <a:normAutofit/>
          </a:bodyPr>
          <a:lstStyle/>
          <a:p>
            <a:pPr algn="just">
              <a:lnSpc>
                <a:spcPct val="150000"/>
              </a:lnSpc>
            </a:pPr>
            <a:r>
              <a:rPr lang="en-US" sz="1950" dirty="0" err="1">
                <a:latin typeface="Times New Roman" panose="02020603050405020304" pitchFamily="18" charset="0"/>
                <a:cs typeface="Times New Roman" panose="02020603050405020304" pitchFamily="18" charset="0"/>
              </a:rPr>
              <a:t>Penicillins</a:t>
            </a:r>
            <a:r>
              <a:rPr lang="en-US" sz="1950" dirty="0">
                <a:latin typeface="Times New Roman" panose="02020603050405020304" pitchFamily="18" charset="0"/>
                <a:cs typeface="Times New Roman" panose="02020603050405020304" pitchFamily="18" charset="0"/>
              </a:rPr>
              <a:t> are low molecular weight compounds that covalently bind to tissue carrier proteins and form drug-protein complexes or </a:t>
            </a:r>
            <a:r>
              <a:rPr lang="en-US" sz="1950" dirty="0" err="1">
                <a:latin typeface="Times New Roman" panose="02020603050405020304" pitchFamily="18" charset="0"/>
                <a:cs typeface="Times New Roman" panose="02020603050405020304" pitchFamily="18" charset="0"/>
              </a:rPr>
              <a:t>haptens</a:t>
            </a:r>
            <a:r>
              <a:rPr lang="en-US" sz="1950" dirty="0">
                <a:latin typeface="Times New Roman" panose="02020603050405020304" pitchFamily="18" charset="0"/>
                <a:cs typeface="Times New Roman" panose="02020603050405020304" pitchFamily="18" charset="0"/>
              </a:rPr>
              <a:t> which makes them immunogenic.</a:t>
            </a:r>
          </a:p>
          <a:p>
            <a:pPr algn="just">
              <a:lnSpc>
                <a:spcPct val="150000"/>
              </a:lnSpc>
            </a:pPr>
            <a:r>
              <a:rPr lang="en-US" sz="1950" dirty="0">
                <a:latin typeface="Times New Roman" panose="02020603050405020304" pitchFamily="18" charset="0"/>
                <a:cs typeface="Times New Roman" panose="02020603050405020304" pitchFamily="18" charset="0"/>
              </a:rPr>
              <a:t> 95% of tissue bound penicillin is </a:t>
            </a:r>
            <a:r>
              <a:rPr lang="en-US" sz="1950" dirty="0" err="1">
                <a:latin typeface="Times New Roman" panose="02020603050405020304" pitchFamily="18" charset="0"/>
                <a:cs typeface="Times New Roman" panose="02020603050405020304" pitchFamily="18" charset="0"/>
              </a:rPr>
              <a:t>haptenated</a:t>
            </a:r>
            <a:r>
              <a:rPr lang="en-US" sz="1950" dirty="0">
                <a:latin typeface="Times New Roman" panose="02020603050405020304" pitchFamily="18" charset="0"/>
                <a:cs typeface="Times New Roman" panose="02020603050405020304" pitchFamily="18" charset="0"/>
              </a:rPr>
              <a:t> as </a:t>
            </a:r>
            <a:r>
              <a:rPr lang="en-US" sz="1950" b="1" dirty="0">
                <a:solidFill>
                  <a:srgbClr val="FF0000"/>
                </a:solidFill>
                <a:latin typeface="Times New Roman" panose="02020603050405020304" pitchFamily="18" charset="0"/>
                <a:cs typeface="Times New Roman" panose="02020603050405020304" pitchFamily="18" charset="0"/>
              </a:rPr>
              <a:t>BENZYL PENICILLOYL </a:t>
            </a:r>
            <a:r>
              <a:rPr lang="en-US" sz="1950" dirty="0">
                <a:latin typeface="Times New Roman" panose="02020603050405020304" pitchFamily="18" charset="0"/>
                <a:cs typeface="Times New Roman" panose="02020603050405020304" pitchFamily="18" charset="0"/>
              </a:rPr>
              <a:t>– ‘’</a:t>
            </a:r>
            <a:r>
              <a:rPr lang="en-US" sz="1950" i="1" dirty="0">
                <a:latin typeface="Times New Roman" panose="02020603050405020304" pitchFamily="18" charset="0"/>
                <a:cs typeface="Times New Roman" panose="02020603050405020304" pitchFamily="18" charset="0"/>
              </a:rPr>
              <a:t>MAJOR ANTIGENIC DETERMINANT.’’</a:t>
            </a:r>
          </a:p>
          <a:p>
            <a:pPr algn="just">
              <a:lnSpc>
                <a:spcPct val="150000"/>
              </a:lnSpc>
            </a:pPr>
            <a:r>
              <a:rPr lang="en-US" sz="1950" dirty="0">
                <a:latin typeface="Times New Roman" panose="02020603050405020304" pitchFamily="18" charset="0"/>
                <a:cs typeface="Times New Roman" panose="02020603050405020304" pitchFamily="18" charset="0"/>
              </a:rPr>
              <a:t>Remaining 5% molecules are termed as “</a:t>
            </a:r>
            <a:r>
              <a:rPr lang="en-US" sz="1950" i="1" dirty="0">
                <a:latin typeface="Times New Roman" panose="02020603050405020304" pitchFamily="18" charset="0"/>
                <a:cs typeface="Times New Roman" panose="02020603050405020304" pitchFamily="18" charset="0"/>
              </a:rPr>
              <a:t>minor antigenic determinants” </a:t>
            </a:r>
            <a:endParaRPr lang="en-US" sz="1800" i="1" dirty="0">
              <a:latin typeface="Times New Roman" panose="02020603050405020304" pitchFamily="18" charset="0"/>
              <a:cs typeface="Times New Roman" panose="02020603050405020304" pitchFamily="18" charset="0"/>
            </a:endParaRPr>
          </a:p>
          <a:p>
            <a:pPr algn="just">
              <a:lnSpc>
                <a:spcPct val="150000"/>
              </a:lnSpc>
            </a:pPr>
            <a:r>
              <a:rPr lang="en-US" sz="1800" dirty="0">
                <a:solidFill>
                  <a:srgbClr val="C00000"/>
                </a:solidFill>
                <a:latin typeface="Times New Roman" panose="02020603050405020304" pitchFamily="18" charset="0"/>
                <a:cs typeface="Times New Roman" panose="02020603050405020304" pitchFamily="18" charset="0"/>
              </a:rPr>
              <a:t>BENZYL PENICILLIN</a:t>
            </a:r>
          </a:p>
          <a:p>
            <a:pPr algn="just">
              <a:lnSpc>
                <a:spcPct val="150000"/>
              </a:lnSpc>
            </a:pPr>
            <a:r>
              <a:rPr lang="en-US" sz="1800" dirty="0">
                <a:solidFill>
                  <a:srgbClr val="C00000"/>
                </a:solidFill>
                <a:latin typeface="Times New Roman" panose="02020603050405020304" pitchFamily="18" charset="0"/>
                <a:cs typeface="Times New Roman" panose="02020603050405020304" pitchFamily="18" charset="0"/>
              </a:rPr>
              <a:t>BENZYLPENICILLOATE</a:t>
            </a:r>
          </a:p>
          <a:p>
            <a:pPr algn="just">
              <a:lnSpc>
                <a:spcPct val="150000"/>
              </a:lnSpc>
            </a:pPr>
            <a:r>
              <a:rPr lang="en-US" sz="1800" dirty="0">
                <a:solidFill>
                  <a:srgbClr val="C00000"/>
                </a:solidFill>
                <a:latin typeface="Times New Roman" panose="02020603050405020304" pitchFamily="18" charset="0"/>
                <a:cs typeface="Times New Roman" panose="02020603050405020304" pitchFamily="18" charset="0"/>
              </a:rPr>
              <a:t>BENZYL PENILLOATE</a:t>
            </a:r>
          </a:p>
          <a:p>
            <a:pPr algn="just">
              <a:lnSpc>
                <a:spcPct val="150000"/>
              </a:lnSpc>
            </a:pPr>
            <a:r>
              <a:rPr lang="en-US" sz="1800" dirty="0">
                <a:solidFill>
                  <a:srgbClr val="C00000"/>
                </a:solidFill>
                <a:latin typeface="Times New Roman" panose="02020603050405020304" pitchFamily="18" charset="0"/>
                <a:cs typeface="Times New Roman" panose="02020603050405020304" pitchFamily="18" charset="0"/>
              </a:rPr>
              <a:t>BENZYL PENILLOIC ACID</a:t>
            </a:r>
          </a:p>
        </p:txBody>
      </p:sp>
    </p:spTree>
    <p:extLst>
      <p:ext uri="{BB962C8B-B14F-4D97-AF65-F5344CB8AC3E}">
        <p14:creationId xmlns:p14="http://schemas.microsoft.com/office/powerpoint/2010/main" val="87265648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solidFill>
            <a:schemeClr val="accent2">
              <a:lumMod val="60000"/>
              <a:lumOff val="40000"/>
            </a:schemeClr>
          </a:solidFill>
        </p:spPr>
        <p:txBody>
          <a:bodyPr>
            <a:normAutofit/>
          </a:bodyPr>
          <a:lstStyle/>
          <a:p>
            <a:pPr algn="just">
              <a:lnSpc>
                <a:spcPct val="150000"/>
              </a:lnSpc>
            </a:pPr>
            <a:r>
              <a:rPr lang="en-US" sz="1800" dirty="0">
                <a:latin typeface="Times New Roman" panose="02020603050405020304" pitchFamily="18" charset="0"/>
                <a:cs typeface="Times New Roman" panose="02020603050405020304" pitchFamily="18" charset="0"/>
              </a:rPr>
              <a:t>Skin testing with both major and minor antigenic determinants is gold standard for detecting penicillin allergy.</a:t>
            </a:r>
          </a:p>
          <a:p>
            <a:pPr algn="just">
              <a:lnSpc>
                <a:spcPct val="150000"/>
              </a:lnSpc>
            </a:pPr>
            <a:r>
              <a:rPr lang="en-US" sz="1800" dirty="0">
                <a:latin typeface="Times New Roman" panose="02020603050405020304" pitchFamily="18" charset="0"/>
                <a:cs typeface="Times New Roman" panose="02020603050405020304" pitchFamily="18" charset="0"/>
              </a:rPr>
              <a:t>In USA  the major antigenic determinants are commercially available as </a:t>
            </a:r>
            <a:r>
              <a:rPr lang="en-US" sz="1800" dirty="0">
                <a:solidFill>
                  <a:srgbClr val="C00000"/>
                </a:solidFill>
                <a:latin typeface="Times New Roman" panose="02020603050405020304" pitchFamily="18" charset="0"/>
                <a:cs typeface="Times New Roman" panose="02020603050405020304" pitchFamily="18" charset="0"/>
              </a:rPr>
              <a:t>“BENZYL PENILLOYL POLYLYSINE” (PPL).</a:t>
            </a:r>
          </a:p>
          <a:p>
            <a:pPr algn="just">
              <a:lnSpc>
                <a:spcPct val="150000"/>
              </a:lnSpc>
            </a:pPr>
            <a:r>
              <a:rPr lang="en-US" sz="1800" dirty="0">
                <a:latin typeface="Times New Roman" panose="02020603050405020304" pitchFamily="18" charset="0"/>
                <a:cs typeface="Times New Roman" panose="02020603050405020304" pitchFamily="18" charset="0"/>
              </a:rPr>
              <a:t>Many researches use penicillin G at a concentration of 10,000 U/ml as a partial source of minor determinants.</a:t>
            </a:r>
          </a:p>
        </p:txBody>
      </p:sp>
    </p:spTree>
    <p:extLst>
      <p:ext uri="{BB962C8B-B14F-4D97-AF65-F5344CB8AC3E}">
        <p14:creationId xmlns:p14="http://schemas.microsoft.com/office/powerpoint/2010/main" val="273047910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solidFill>
            <a:schemeClr val="accent2">
              <a:lumMod val="60000"/>
              <a:lumOff val="40000"/>
            </a:schemeClr>
          </a:solidFill>
        </p:spPr>
        <p:txBody>
          <a:bodyPr>
            <a:normAutofit/>
          </a:bodyPr>
          <a:lstStyle/>
          <a:p>
            <a:pPr algn="just">
              <a:lnSpc>
                <a:spcPct val="150000"/>
              </a:lnSpc>
            </a:pPr>
            <a:r>
              <a:rPr lang="en-US" sz="1800" dirty="0">
                <a:latin typeface="Times New Roman" panose="02020603050405020304" pitchFamily="18" charset="0"/>
                <a:cs typeface="Times New Roman" panose="02020603050405020304" pitchFamily="18" charset="0"/>
              </a:rPr>
              <a:t>A commercial kit containing both these determinants – available in Europe (ALLERGOPEN) withdrawn from market in 2005.</a:t>
            </a:r>
          </a:p>
          <a:p>
            <a:pPr algn="just">
              <a:lnSpc>
                <a:spcPct val="150000"/>
              </a:lnSpc>
            </a:pPr>
            <a:r>
              <a:rPr lang="en-US" sz="1800" dirty="0">
                <a:latin typeface="Times New Roman" panose="02020603050405020304" pitchFamily="18" charset="0"/>
                <a:cs typeface="Times New Roman" panose="02020603050405020304" pitchFamily="18" charset="0"/>
              </a:rPr>
              <a:t>New kit with both major and minor determinants is commercialized in Spain for skin testing (DIATER labs, Madrid, Spain)</a:t>
            </a:r>
          </a:p>
        </p:txBody>
      </p:sp>
    </p:spTree>
    <p:extLst>
      <p:ext uri="{BB962C8B-B14F-4D97-AF65-F5344CB8AC3E}">
        <p14:creationId xmlns:p14="http://schemas.microsoft.com/office/powerpoint/2010/main" val="237081767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198" y="1131094"/>
            <a:ext cx="8116153" cy="994172"/>
          </a:xfrm>
        </p:spPr>
        <p:txBody>
          <a:bodyPr/>
          <a:lstStyle/>
          <a:p>
            <a:r>
              <a:rPr lang="en-US" dirty="0" smtClean="0">
                <a:latin typeface="Times New Roman" panose="02020603050405020304" pitchFamily="18" charset="0"/>
                <a:cs typeface="Times New Roman" panose="02020603050405020304" pitchFamily="18" charset="0"/>
              </a:rPr>
              <a:t>PRICK TEST (EPICUTANEOUS)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76367" y="2226469"/>
            <a:ext cx="8238983" cy="3263504"/>
          </a:xfrm>
        </p:spPr>
        <p:txBody>
          <a:bodyPr>
            <a:normAutofit/>
          </a:bodyPr>
          <a:lstStyle/>
          <a:p>
            <a:pPr algn="just">
              <a:lnSpc>
                <a:spcPct val="150000"/>
              </a:lnSpc>
            </a:pPr>
            <a:r>
              <a:rPr lang="en-US" sz="1800" dirty="0">
                <a:latin typeface="Times New Roman" panose="02020603050405020304" pitchFamily="18" charset="0"/>
                <a:cs typeface="Times New Roman" panose="02020603050405020304" pitchFamily="18" charset="0"/>
              </a:rPr>
              <a:t>Duplicate drops of reagents for skin testing are placed on volar aspect of forearm, underlying epidermis is pierced with 26G needle. Reading is taken after 15mins.</a:t>
            </a:r>
          </a:p>
          <a:p>
            <a:pPr algn="just">
              <a:lnSpc>
                <a:spcPct val="150000"/>
              </a:lnSpc>
            </a:pPr>
            <a:r>
              <a:rPr lang="en-US" sz="1800" dirty="0">
                <a:latin typeface="Times New Roman" panose="02020603050405020304" pitchFamily="18" charset="0"/>
                <a:cs typeface="Times New Roman" panose="02020603050405020304" pitchFamily="18" charset="0"/>
              </a:rPr>
              <a:t>POSITIVE- &gt;4mm</a:t>
            </a:r>
          </a:p>
        </p:txBody>
      </p:sp>
    </p:spTree>
    <p:extLst>
      <p:ext uri="{BB962C8B-B14F-4D97-AF65-F5344CB8AC3E}">
        <p14:creationId xmlns:p14="http://schemas.microsoft.com/office/powerpoint/2010/main" val="75496759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Treatment of penicillin allergic reactions/anaphylaxis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just">
              <a:lnSpc>
                <a:spcPct val="150000"/>
              </a:lnSpc>
              <a:buNone/>
            </a:pPr>
            <a:r>
              <a:rPr lang="en-US" sz="1800" b="1" dirty="0">
                <a:solidFill>
                  <a:schemeClr val="accent2">
                    <a:lumMod val="50000"/>
                  </a:schemeClr>
                </a:solidFill>
                <a:latin typeface="Times New Roman" panose="02020603050405020304" pitchFamily="18" charset="0"/>
                <a:cs typeface="Times New Roman" panose="02020603050405020304" pitchFamily="18" charset="0"/>
              </a:rPr>
              <a:t>Acute reactions</a:t>
            </a:r>
          </a:p>
          <a:p>
            <a:pPr algn="just">
              <a:lnSpc>
                <a:spcPct val="150000"/>
              </a:lnSpc>
            </a:pPr>
            <a:r>
              <a:rPr lang="en-US" sz="1800" i="1" dirty="0" err="1">
                <a:solidFill>
                  <a:srgbClr val="FF0000"/>
                </a:solidFill>
                <a:latin typeface="Times New Roman" panose="02020603050405020304" pitchFamily="18" charset="0"/>
                <a:cs typeface="Times New Roman" panose="02020603050405020304" pitchFamily="18" charset="0"/>
              </a:rPr>
              <a:t>Inj</a:t>
            </a:r>
            <a:r>
              <a:rPr lang="en-US" sz="1800" i="1" dirty="0">
                <a:solidFill>
                  <a:srgbClr val="FF0000"/>
                </a:solidFill>
                <a:latin typeface="Times New Roman" panose="02020603050405020304" pitchFamily="18" charset="0"/>
                <a:cs typeface="Times New Roman" panose="02020603050405020304" pitchFamily="18" charset="0"/>
              </a:rPr>
              <a:t> adrenaline </a:t>
            </a:r>
            <a:r>
              <a:rPr lang="en-US" sz="1800" dirty="0">
                <a:solidFill>
                  <a:schemeClr val="accent2">
                    <a:lumMod val="50000"/>
                  </a:schemeClr>
                </a:solidFill>
                <a:latin typeface="Times New Roman" panose="02020603050405020304" pitchFamily="18" charset="0"/>
                <a:cs typeface="Times New Roman" panose="02020603050405020304" pitchFamily="18" charset="0"/>
              </a:rPr>
              <a:t>0.6ml of 1:1000 solution IM</a:t>
            </a:r>
          </a:p>
          <a:p>
            <a:pPr algn="just">
              <a:lnSpc>
                <a:spcPct val="150000"/>
              </a:lnSpc>
            </a:pPr>
            <a:r>
              <a:rPr lang="en-US" sz="1800" i="1" dirty="0" err="1">
                <a:solidFill>
                  <a:srgbClr val="FF0000"/>
                </a:solidFill>
                <a:latin typeface="Times New Roman" panose="02020603050405020304" pitchFamily="18" charset="0"/>
                <a:cs typeface="Times New Roman" panose="02020603050405020304" pitchFamily="18" charset="0"/>
              </a:rPr>
              <a:t>Inj</a:t>
            </a:r>
            <a:r>
              <a:rPr lang="en-US" sz="1800" i="1" dirty="0">
                <a:solidFill>
                  <a:srgbClr val="FF0000"/>
                </a:solidFill>
                <a:latin typeface="Times New Roman" panose="02020603050405020304" pitchFamily="18" charset="0"/>
                <a:cs typeface="Times New Roman" panose="02020603050405020304" pitchFamily="18" charset="0"/>
              </a:rPr>
              <a:t> Hydrocortisone </a:t>
            </a:r>
            <a:r>
              <a:rPr lang="en-US" sz="1800" dirty="0">
                <a:solidFill>
                  <a:schemeClr val="accent2">
                    <a:lumMod val="50000"/>
                  </a:schemeClr>
                </a:solidFill>
                <a:latin typeface="Times New Roman" panose="02020603050405020304" pitchFamily="18" charset="0"/>
                <a:cs typeface="Times New Roman" panose="02020603050405020304" pitchFamily="18" charset="0"/>
              </a:rPr>
              <a:t>250mg followed by 1000mg during succeeding 24 hours.</a:t>
            </a:r>
          </a:p>
          <a:p>
            <a:pPr algn="just">
              <a:lnSpc>
                <a:spcPct val="150000"/>
              </a:lnSpc>
            </a:pPr>
            <a:r>
              <a:rPr lang="en-US" sz="1800" i="1" dirty="0" err="1">
                <a:solidFill>
                  <a:srgbClr val="FF0000"/>
                </a:solidFill>
                <a:latin typeface="Times New Roman" panose="02020603050405020304" pitchFamily="18" charset="0"/>
                <a:cs typeface="Times New Roman" panose="02020603050405020304" pitchFamily="18" charset="0"/>
              </a:rPr>
              <a:t>Inj</a:t>
            </a:r>
            <a:r>
              <a:rPr lang="en-US" sz="1800" i="1" dirty="0">
                <a:solidFill>
                  <a:srgbClr val="FF0000"/>
                </a:solidFill>
                <a:latin typeface="Times New Roman" panose="02020603050405020304" pitchFamily="18" charset="0"/>
                <a:cs typeface="Times New Roman" panose="02020603050405020304" pitchFamily="18" charset="0"/>
              </a:rPr>
              <a:t> </a:t>
            </a:r>
            <a:r>
              <a:rPr lang="en-US" sz="1800" i="1" dirty="0" err="1">
                <a:solidFill>
                  <a:srgbClr val="FF0000"/>
                </a:solidFill>
                <a:latin typeface="Times New Roman" panose="02020603050405020304" pitchFamily="18" charset="0"/>
                <a:cs typeface="Times New Roman" panose="02020603050405020304" pitchFamily="18" charset="0"/>
              </a:rPr>
              <a:t>amynophilline</a:t>
            </a:r>
            <a:r>
              <a:rPr lang="en-US" sz="1800" i="1" dirty="0">
                <a:solidFill>
                  <a:srgbClr val="FF0000"/>
                </a:solidFill>
                <a:latin typeface="Times New Roman" panose="02020603050405020304" pitchFamily="18" charset="0"/>
                <a:cs typeface="Times New Roman" panose="02020603050405020304" pitchFamily="18" charset="0"/>
              </a:rPr>
              <a:t> </a:t>
            </a:r>
            <a:r>
              <a:rPr lang="en-US" sz="1800" dirty="0">
                <a:solidFill>
                  <a:schemeClr val="accent2">
                    <a:lumMod val="50000"/>
                  </a:schemeClr>
                </a:solidFill>
                <a:latin typeface="Times New Roman" panose="02020603050405020304" pitchFamily="18" charset="0"/>
                <a:cs typeface="Times New Roman" panose="02020603050405020304" pitchFamily="18" charset="0"/>
              </a:rPr>
              <a:t>250mg in 10ml </a:t>
            </a:r>
            <a:r>
              <a:rPr lang="en-US" sz="1800" dirty="0" err="1">
                <a:solidFill>
                  <a:schemeClr val="accent2">
                    <a:lumMod val="50000"/>
                  </a:schemeClr>
                </a:solidFill>
                <a:latin typeface="Times New Roman" panose="02020603050405020304" pitchFamily="18" charset="0"/>
                <a:cs typeface="Times New Roman" panose="02020603050405020304" pitchFamily="18" charset="0"/>
              </a:rPr>
              <a:t>strile</a:t>
            </a:r>
            <a:r>
              <a:rPr lang="en-US" sz="1800" dirty="0">
                <a:solidFill>
                  <a:schemeClr val="accent2">
                    <a:lumMod val="50000"/>
                  </a:schemeClr>
                </a:solidFill>
                <a:latin typeface="Times New Roman" panose="02020603050405020304" pitchFamily="18" charset="0"/>
                <a:cs typeface="Times New Roman" panose="02020603050405020304" pitchFamily="18" charset="0"/>
              </a:rPr>
              <a:t> water to relieve bronchospasm.</a:t>
            </a:r>
          </a:p>
          <a:p>
            <a:pPr marL="0" indent="0" algn="just">
              <a:lnSpc>
                <a:spcPct val="150000"/>
              </a:lnSpc>
              <a:buNone/>
            </a:pPr>
            <a:r>
              <a:rPr lang="en-US" sz="1800" b="1" dirty="0">
                <a:solidFill>
                  <a:schemeClr val="accent2">
                    <a:lumMod val="50000"/>
                  </a:schemeClr>
                </a:solidFill>
                <a:latin typeface="Times New Roman" panose="02020603050405020304" pitchFamily="18" charset="0"/>
                <a:cs typeface="Times New Roman" panose="02020603050405020304" pitchFamily="18" charset="0"/>
              </a:rPr>
              <a:t>Delayed reactions</a:t>
            </a:r>
          </a:p>
          <a:p>
            <a:pPr algn="just">
              <a:lnSpc>
                <a:spcPct val="150000"/>
              </a:lnSpc>
            </a:pPr>
            <a:r>
              <a:rPr lang="en-US" sz="1800" dirty="0" err="1">
                <a:solidFill>
                  <a:schemeClr val="accent2">
                    <a:lumMod val="50000"/>
                  </a:schemeClr>
                </a:solidFill>
                <a:latin typeface="Times New Roman" panose="02020603050405020304" pitchFamily="18" charset="0"/>
                <a:cs typeface="Times New Roman" panose="02020603050405020304" pitchFamily="18" charset="0"/>
              </a:rPr>
              <a:t>Antihistaminics</a:t>
            </a:r>
            <a:r>
              <a:rPr lang="en-US" sz="1800" dirty="0">
                <a:solidFill>
                  <a:schemeClr val="accent2">
                    <a:lumMod val="50000"/>
                  </a:schemeClr>
                </a:solidFill>
                <a:latin typeface="Times New Roman" panose="02020603050405020304" pitchFamily="18" charset="0"/>
                <a:cs typeface="Times New Roman" panose="02020603050405020304" pitchFamily="18" charset="0"/>
              </a:rPr>
              <a:t> or steroids</a:t>
            </a:r>
          </a:p>
        </p:txBody>
      </p:sp>
    </p:spTree>
    <p:extLst>
      <p:ext uri="{BB962C8B-B14F-4D97-AF65-F5344CB8AC3E}">
        <p14:creationId xmlns:p14="http://schemas.microsoft.com/office/powerpoint/2010/main" val="339548695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490" y="1131094"/>
            <a:ext cx="8146861" cy="994172"/>
          </a:xfrm>
        </p:spPr>
        <p:txBody>
          <a:bodyPr>
            <a:normAutofit/>
          </a:bodyPr>
          <a:lstStyle/>
          <a:p>
            <a:r>
              <a:rPr lang="en-US" sz="2700" dirty="0">
                <a:latin typeface="Times New Roman" panose="02020603050405020304" pitchFamily="18" charset="0"/>
                <a:cs typeface="Times New Roman" panose="02020603050405020304" pitchFamily="18" charset="0"/>
              </a:rPr>
              <a:t>Retreatment</a:t>
            </a:r>
          </a:p>
        </p:txBody>
      </p:sp>
      <p:sp>
        <p:nvSpPr>
          <p:cNvPr id="3" name="Content Placeholder 2"/>
          <p:cNvSpPr>
            <a:spLocks noGrp="1"/>
          </p:cNvSpPr>
          <p:nvPr>
            <p:ph sz="quarter" idx="1"/>
          </p:nvPr>
        </p:nvSpPr>
        <p:spPr>
          <a:xfrm>
            <a:off x="179512" y="2564904"/>
            <a:ext cx="8146861" cy="3920319"/>
          </a:xfrm>
          <a:solidFill>
            <a:schemeClr val="accent2">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lnSpc>
                <a:spcPct val="150000"/>
              </a:lnSpc>
            </a:pPr>
            <a:r>
              <a:rPr lang="en-IN" sz="1800" dirty="0" err="1">
                <a:latin typeface="Times New Roman" panose="02020603050405020304" pitchFamily="18" charset="0"/>
                <a:cs typeface="Times New Roman" panose="02020603050405020304" pitchFamily="18" charset="0"/>
              </a:rPr>
              <a:t>Serologies</a:t>
            </a:r>
            <a:r>
              <a:rPr lang="en-IN" sz="1800" dirty="0">
                <a:latin typeface="Times New Roman" panose="02020603050405020304" pitchFamily="18" charset="0"/>
                <a:cs typeface="Times New Roman" panose="02020603050405020304" pitchFamily="18" charset="0"/>
              </a:rPr>
              <a:t> generally </a:t>
            </a:r>
          </a:p>
          <a:p>
            <a:pPr lvl="1" algn="just">
              <a:lnSpc>
                <a:spcPct val="150000"/>
              </a:lnSpc>
            </a:pPr>
            <a:r>
              <a:rPr lang="en-IN" dirty="0" smtClean="0">
                <a:latin typeface="Times New Roman" panose="02020603050405020304" pitchFamily="18" charset="0"/>
                <a:cs typeface="Times New Roman" panose="02020603050405020304" pitchFamily="18" charset="0"/>
              </a:rPr>
              <a:t>Decrease fourfold at 3 months</a:t>
            </a:r>
          </a:p>
          <a:p>
            <a:pPr lvl="1" algn="just">
              <a:lnSpc>
                <a:spcPct val="150000"/>
              </a:lnSpc>
            </a:pPr>
            <a:r>
              <a:rPr lang="en-IN" dirty="0" smtClean="0">
                <a:latin typeface="Times New Roman" panose="02020603050405020304" pitchFamily="18" charset="0"/>
                <a:cs typeface="Times New Roman" panose="02020603050405020304" pitchFamily="18" charset="0"/>
              </a:rPr>
              <a:t>Eightfold at 6 months</a:t>
            </a:r>
          </a:p>
          <a:p>
            <a:pPr lvl="1" algn="just">
              <a:lnSpc>
                <a:spcPct val="150000"/>
              </a:lnSpc>
            </a:pPr>
            <a:r>
              <a:rPr lang="en-IN" dirty="0" smtClean="0">
                <a:latin typeface="Times New Roman" panose="02020603050405020304" pitchFamily="18" charset="0"/>
                <a:cs typeface="Times New Roman" panose="02020603050405020304" pitchFamily="18" charset="0"/>
              </a:rPr>
              <a:t>Return to normal </a:t>
            </a:r>
          </a:p>
          <a:p>
            <a:pPr lvl="2" algn="just">
              <a:lnSpc>
                <a:spcPct val="150000"/>
              </a:lnSpc>
            </a:pPr>
            <a:r>
              <a:rPr lang="en-IN" sz="1800" dirty="0">
                <a:latin typeface="Times New Roman" panose="02020603050405020304" pitchFamily="18" charset="0"/>
                <a:cs typeface="Times New Roman" panose="02020603050405020304" pitchFamily="18" charset="0"/>
              </a:rPr>
              <a:t>Within 6 to 12 months of treatment of primary syphilis</a:t>
            </a:r>
          </a:p>
          <a:p>
            <a:pPr lvl="2" algn="just">
              <a:lnSpc>
                <a:spcPct val="150000"/>
              </a:lnSpc>
            </a:pPr>
            <a:r>
              <a:rPr lang="en-IN" sz="1800" dirty="0">
                <a:latin typeface="Times New Roman" panose="02020603050405020304" pitchFamily="18" charset="0"/>
                <a:cs typeface="Times New Roman" panose="02020603050405020304" pitchFamily="18" charset="0"/>
              </a:rPr>
              <a:t>Within 12 to 18 months of treatment of secondary syphilis</a:t>
            </a:r>
          </a:p>
          <a:p>
            <a:pPr lvl="1" algn="just">
              <a:lnSpc>
                <a:spcPct val="150000"/>
              </a:lnSpc>
            </a:pPr>
            <a:r>
              <a:rPr lang="en-IN" dirty="0" smtClean="0">
                <a:latin typeface="Times New Roman" panose="02020603050405020304" pitchFamily="18" charset="0"/>
                <a:cs typeface="Times New Roman" panose="02020603050405020304" pitchFamily="18" charset="0"/>
              </a:rPr>
              <a:t>Small proportion of patients will remain seropositive lifelong at a low </a:t>
            </a:r>
            <a:r>
              <a:rPr lang="en-IN" dirty="0" err="1" smtClean="0">
                <a:latin typeface="Times New Roman" panose="02020603050405020304" pitchFamily="18" charset="0"/>
                <a:cs typeface="Times New Roman" panose="02020603050405020304" pitchFamily="18" charset="0"/>
              </a:rPr>
              <a:t>titer</a:t>
            </a:r>
            <a:r>
              <a:rPr lang="en-IN" dirty="0" smtClean="0">
                <a:latin typeface="Times New Roman" panose="02020603050405020304" pitchFamily="18" charset="0"/>
                <a:cs typeface="Times New Roman" panose="02020603050405020304" pitchFamily="18" charset="0"/>
              </a:rPr>
              <a:t> – </a:t>
            </a:r>
            <a:r>
              <a:rPr lang="en-IN" i="1" dirty="0" err="1" smtClean="0">
                <a:solidFill>
                  <a:srgbClr val="C00000"/>
                </a:solidFill>
                <a:latin typeface="Times New Roman" panose="02020603050405020304" pitchFamily="18" charset="0"/>
                <a:cs typeface="Times New Roman" panose="02020603050405020304" pitchFamily="18" charset="0"/>
              </a:rPr>
              <a:t>serofast</a:t>
            </a:r>
            <a:r>
              <a:rPr lang="en-IN" i="1" dirty="0" smtClean="0">
                <a:solidFill>
                  <a:srgbClr val="C00000"/>
                </a:solidFill>
                <a:latin typeface="Times New Roman" panose="02020603050405020304" pitchFamily="18" charset="0"/>
                <a:cs typeface="Times New Roman" panose="02020603050405020304" pitchFamily="18" charset="0"/>
              </a:rPr>
              <a:t> state</a:t>
            </a:r>
          </a:p>
        </p:txBody>
      </p:sp>
    </p:spTree>
    <p:extLst>
      <p:ext uri="{BB962C8B-B14F-4D97-AF65-F5344CB8AC3E}">
        <p14:creationId xmlns:p14="http://schemas.microsoft.com/office/powerpoint/2010/main" val="178030908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367" y="1131094"/>
            <a:ext cx="8238983" cy="994172"/>
          </a:xfrm>
        </p:spPr>
        <p:txBody>
          <a:bodyPr>
            <a:normAutofit/>
          </a:bodyPr>
          <a:lstStyle/>
          <a:p>
            <a:r>
              <a:rPr lang="en-US" sz="2700" dirty="0">
                <a:latin typeface="Times New Roman" panose="02020603050405020304" pitchFamily="18" charset="0"/>
                <a:cs typeface="Times New Roman" panose="02020603050405020304" pitchFamily="18" charset="0"/>
              </a:rPr>
              <a:t>Retreatment</a:t>
            </a:r>
          </a:p>
        </p:txBody>
      </p:sp>
      <p:sp>
        <p:nvSpPr>
          <p:cNvPr id="3" name="Content Placeholder 2"/>
          <p:cNvSpPr>
            <a:spLocks noGrp="1"/>
          </p:cNvSpPr>
          <p:nvPr>
            <p:ph sz="quarter" idx="1"/>
          </p:nvPr>
        </p:nvSpPr>
        <p:spPr>
          <a:xfrm>
            <a:off x="0" y="2492896"/>
            <a:ext cx="8238983" cy="3828197"/>
          </a:xfrm>
          <a:solidFill>
            <a:schemeClr val="accent2">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algn="just">
              <a:lnSpc>
                <a:spcPct val="150000"/>
              </a:lnSpc>
            </a:pPr>
            <a:r>
              <a:rPr lang="en-IN" sz="1800" dirty="0">
                <a:latin typeface="Times New Roman" panose="02020603050405020304" pitchFamily="18" charset="0"/>
                <a:cs typeface="Times New Roman" panose="02020603050405020304" pitchFamily="18" charset="0"/>
              </a:rPr>
              <a:t>Retreatment (same treatment as for syphilis of &gt;1 year duration) should be considered if</a:t>
            </a:r>
          </a:p>
          <a:p>
            <a:pPr lvl="1" algn="just">
              <a:lnSpc>
                <a:spcPct val="150000"/>
              </a:lnSpc>
            </a:pPr>
            <a:r>
              <a:rPr lang="en-IN" dirty="0" smtClean="0">
                <a:latin typeface="Times New Roman" panose="02020603050405020304" pitchFamily="18" charset="0"/>
                <a:cs typeface="Times New Roman" panose="02020603050405020304" pitchFamily="18" charset="0"/>
              </a:rPr>
              <a:t>Clinical disease continues or recurs</a:t>
            </a:r>
          </a:p>
          <a:p>
            <a:pPr lvl="1" algn="just">
              <a:lnSpc>
                <a:spcPct val="150000"/>
              </a:lnSpc>
            </a:pPr>
            <a:r>
              <a:rPr lang="en-IN" dirty="0" smtClean="0">
                <a:latin typeface="Times New Roman" panose="02020603050405020304" pitchFamily="18" charset="0"/>
                <a:cs typeface="Times New Roman" panose="02020603050405020304" pitchFamily="18" charset="0"/>
              </a:rPr>
              <a:t>The quantitative serologic </a:t>
            </a:r>
            <a:r>
              <a:rPr lang="en-IN" dirty="0" err="1" smtClean="0">
                <a:latin typeface="Times New Roman" panose="02020603050405020304" pitchFamily="18" charset="0"/>
                <a:cs typeface="Times New Roman" panose="02020603050405020304" pitchFamily="18" charset="0"/>
              </a:rPr>
              <a:t>titer</a:t>
            </a:r>
            <a:r>
              <a:rPr lang="en-IN" dirty="0" smtClean="0">
                <a:latin typeface="Times New Roman" panose="02020603050405020304" pitchFamily="18" charset="0"/>
                <a:cs typeface="Times New Roman" panose="02020603050405020304" pitchFamily="18" charset="0"/>
              </a:rPr>
              <a:t> measured at 3-month intervals does not decrease at least fourfold (two tube dilutions) within 1 year</a:t>
            </a:r>
          </a:p>
          <a:p>
            <a:pPr lvl="1" algn="just">
              <a:lnSpc>
                <a:spcPct val="150000"/>
              </a:lnSpc>
            </a:pPr>
            <a:r>
              <a:rPr lang="en-IN" dirty="0" smtClean="0">
                <a:latin typeface="Times New Roman" panose="02020603050405020304" pitchFamily="18" charset="0"/>
                <a:cs typeface="Times New Roman" panose="02020603050405020304" pitchFamily="18" charset="0"/>
              </a:rPr>
              <a:t>The quantitative serologic </a:t>
            </a:r>
            <a:r>
              <a:rPr lang="en-IN" dirty="0" err="1" smtClean="0">
                <a:latin typeface="Times New Roman" panose="02020603050405020304" pitchFamily="18" charset="0"/>
                <a:cs typeface="Times New Roman" panose="02020603050405020304" pitchFamily="18" charset="0"/>
              </a:rPr>
              <a:t>titer</a:t>
            </a:r>
            <a:r>
              <a:rPr lang="en-IN" dirty="0" smtClean="0">
                <a:latin typeface="Times New Roman" panose="02020603050405020304" pitchFamily="18" charset="0"/>
                <a:cs typeface="Times New Roman" panose="02020603050405020304" pitchFamily="18" charset="0"/>
              </a:rPr>
              <a:t> increases fourfold (two tube dilutions), representing either relapse or reinfection</a:t>
            </a:r>
          </a:p>
        </p:txBody>
      </p:sp>
    </p:spTree>
    <p:extLst>
      <p:ext uri="{BB962C8B-B14F-4D97-AF65-F5344CB8AC3E}">
        <p14:creationId xmlns:p14="http://schemas.microsoft.com/office/powerpoint/2010/main" val="396831622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839" y="1131094"/>
            <a:ext cx="8218511" cy="994172"/>
          </a:xfrm>
        </p:spPr>
        <p:txBody>
          <a:bodyPr>
            <a:normAutofit/>
          </a:bodyPr>
          <a:lstStyle/>
          <a:p>
            <a:r>
              <a:rPr lang="en-US" sz="2700" dirty="0">
                <a:latin typeface="Times New Roman" panose="02020603050405020304" pitchFamily="18" charset="0"/>
                <a:cs typeface="Times New Roman" panose="02020603050405020304" pitchFamily="18" charset="0"/>
              </a:rPr>
              <a:t>Summary </a:t>
            </a:r>
          </a:p>
        </p:txBody>
      </p:sp>
      <p:sp>
        <p:nvSpPr>
          <p:cNvPr id="3" name="Content Placeholder 2"/>
          <p:cNvSpPr>
            <a:spLocks noGrp="1"/>
          </p:cNvSpPr>
          <p:nvPr>
            <p:ph sz="half" idx="1"/>
          </p:nvPr>
        </p:nvSpPr>
        <p:spPr>
          <a:xfrm>
            <a:off x="296839" y="2057401"/>
            <a:ext cx="8291015" cy="3692572"/>
          </a:xfrm>
          <a:solidFill>
            <a:schemeClr val="accent2">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nSpc>
                <a:spcPct val="150000"/>
              </a:lnSpc>
            </a:pPr>
            <a:r>
              <a:rPr lang="en-US" sz="1800" dirty="0">
                <a:latin typeface="Times New Roman" panose="02020603050405020304" pitchFamily="18" charset="0"/>
                <a:cs typeface="Times New Roman" panose="02020603050405020304" pitchFamily="18" charset="0"/>
              </a:rPr>
              <a:t>Syphilis is a complex disease with various stages</a:t>
            </a:r>
          </a:p>
          <a:p>
            <a:pPr>
              <a:lnSpc>
                <a:spcPct val="150000"/>
              </a:lnSpc>
            </a:pPr>
            <a:r>
              <a:rPr lang="en-US" sz="1800" dirty="0">
                <a:latin typeface="Times New Roman" panose="02020603050405020304" pitchFamily="18" charset="0"/>
                <a:cs typeface="Times New Roman" panose="02020603050405020304" pitchFamily="18" charset="0"/>
              </a:rPr>
              <a:t>Serological tests play an important role in diagnosis of the disease</a:t>
            </a:r>
          </a:p>
          <a:p>
            <a:pPr>
              <a:lnSpc>
                <a:spcPct val="150000"/>
              </a:lnSpc>
            </a:pPr>
            <a:r>
              <a:rPr lang="en-US" sz="1800" dirty="0">
                <a:latin typeface="Times New Roman" panose="02020603050405020304" pitchFamily="18" charset="0"/>
                <a:cs typeface="Times New Roman" panose="02020603050405020304" pitchFamily="18" charset="0"/>
              </a:rPr>
              <a:t>Penicillin still remains the treatment of choice today </a:t>
            </a:r>
          </a:p>
        </p:txBody>
      </p:sp>
    </p:spTree>
    <p:extLst>
      <p:ext uri="{BB962C8B-B14F-4D97-AF65-F5344CB8AC3E}">
        <p14:creationId xmlns:p14="http://schemas.microsoft.com/office/powerpoint/2010/main" val="295829174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Exercise:-</a:t>
            </a:r>
            <a:endParaRPr lang="th-TH" dirty="0">
              <a:latin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Moth eaten alopecia is seen in :</a:t>
            </a: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Primary syphilis</a:t>
            </a: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Secondary syphilis</a:t>
            </a: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Tertiary syphilis</a:t>
            </a: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Latent syphilis</a:t>
            </a:r>
          </a:p>
          <a:p>
            <a:pPr marL="514350" indent="-514350"/>
            <a:endParaRPr lang="en-US" dirty="0" smtClean="0">
              <a:latin typeface="Times New Roman" panose="02020603050405020304" pitchFamily="18" charset="0"/>
              <a:cs typeface="Times New Roman" panose="02020603050405020304" pitchFamily="18" charset="0"/>
            </a:endParaRPr>
          </a:p>
          <a:p>
            <a:pPr marL="514350" indent="-514350"/>
            <a:r>
              <a:rPr lang="en-US" dirty="0" smtClean="0">
                <a:latin typeface="Times New Roman" panose="02020603050405020304" pitchFamily="18" charset="0"/>
                <a:cs typeface="Times New Roman" panose="02020603050405020304" pitchFamily="18" charset="0"/>
              </a:rPr>
              <a:t>Hutchinson’s triad includes all, except</a:t>
            </a: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Notched incisions</a:t>
            </a: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Nerve deafness</a:t>
            </a: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Interstitial </a:t>
            </a:r>
            <a:r>
              <a:rPr lang="en-US" dirty="0" err="1" smtClean="0">
                <a:latin typeface="Times New Roman" panose="02020603050405020304" pitchFamily="18" charset="0"/>
                <a:cs typeface="Times New Roman" panose="02020603050405020304" pitchFamily="18" charset="0"/>
              </a:rPr>
              <a:t>keratits</a:t>
            </a:r>
            <a:endParaRPr lang="en-US" dirty="0" smtClean="0">
              <a:latin typeface="Times New Roman" panose="02020603050405020304" pitchFamily="18" charset="0"/>
              <a:cs typeface="Times New Roman" panose="02020603050405020304" pitchFamily="18" charset="0"/>
            </a:endParaRP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Charcot’s joint</a:t>
            </a:r>
            <a:endParaRPr lang="th-TH" dirty="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h-TH">
              <a:latin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 24 yr old male had an ulcer of size 0.2 x 2 cm over shaft of penis, painless, well circumscribed, round and </a:t>
            </a:r>
            <a:r>
              <a:rPr lang="en-US" dirty="0" err="1" smtClean="0">
                <a:latin typeface="Times New Roman" panose="02020603050405020304" pitchFamily="18" charset="0"/>
                <a:cs typeface="Times New Roman" panose="02020603050405020304" pitchFamily="18" charset="0"/>
              </a:rPr>
              <a:t>indurated</a:t>
            </a:r>
            <a:r>
              <a:rPr lang="en-US" dirty="0" smtClean="0">
                <a:latin typeface="Times New Roman" panose="02020603050405020304" pitchFamily="18" charset="0"/>
                <a:cs typeface="Times New Roman" panose="02020603050405020304" pitchFamily="18" charset="0"/>
              </a:rPr>
              <a:t>, with no tender inguinal </a:t>
            </a:r>
            <a:r>
              <a:rPr lang="en-US" dirty="0" err="1" smtClean="0">
                <a:latin typeface="Times New Roman" panose="02020603050405020304" pitchFamily="18" charset="0"/>
                <a:cs typeface="Times New Roman" panose="02020603050405020304" pitchFamily="18" charset="0"/>
              </a:rPr>
              <a:t>lymphadenopathy</a:t>
            </a:r>
            <a:r>
              <a:rPr lang="en-US" dirty="0" smtClean="0">
                <a:latin typeface="Times New Roman" panose="02020603050405020304" pitchFamily="18" charset="0"/>
                <a:cs typeface="Times New Roman" panose="02020603050405020304" pitchFamily="18" charset="0"/>
              </a:rPr>
              <a:t>. You suspect:</a:t>
            </a: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Syphilitic chancre</a:t>
            </a:r>
          </a:p>
          <a:p>
            <a:pPr marL="514350" indent="-514350">
              <a:buFont typeface="+mj-lt"/>
              <a:buAutoNum type="alphaLcParenR"/>
            </a:pPr>
            <a:r>
              <a:rPr lang="en-US" dirty="0" err="1" smtClean="0">
                <a:latin typeface="Times New Roman" panose="02020603050405020304" pitchFamily="18" charset="0"/>
                <a:cs typeface="Times New Roman" panose="02020603050405020304" pitchFamily="18" charset="0"/>
              </a:rPr>
              <a:t>Chancroid</a:t>
            </a:r>
            <a:endParaRPr lang="en-US" dirty="0" smtClean="0">
              <a:latin typeface="Times New Roman" panose="02020603050405020304" pitchFamily="18" charset="0"/>
              <a:cs typeface="Times New Roman" panose="02020603050405020304" pitchFamily="18" charset="0"/>
            </a:endParaRP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Herpes </a:t>
            </a:r>
            <a:r>
              <a:rPr lang="en-US" dirty="0" err="1" smtClean="0">
                <a:latin typeface="Times New Roman" panose="02020603050405020304" pitchFamily="18" charset="0"/>
                <a:cs typeface="Times New Roman" panose="02020603050405020304" pitchFamily="18" charset="0"/>
              </a:rPr>
              <a:t>genitalis</a:t>
            </a:r>
            <a:endParaRPr lang="en-US" dirty="0" smtClean="0">
              <a:latin typeface="Times New Roman" panose="02020603050405020304" pitchFamily="18" charset="0"/>
              <a:cs typeface="Times New Roman" panose="02020603050405020304" pitchFamily="18" charset="0"/>
            </a:endParaRP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LGV</a:t>
            </a:r>
            <a:endParaRPr lang="th-TH" dirty="0">
              <a:latin typeface="Times New Roman" panose="02020603050405020304"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526</TotalTime>
  <Words>2869</Words>
  <Application>Microsoft Office PowerPoint</Application>
  <PresentationFormat>On-screen Show (4:3)</PresentationFormat>
  <Paragraphs>507</Paragraphs>
  <Slides>75</Slides>
  <Notes>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75</vt:i4>
      </vt:variant>
    </vt:vector>
  </HeadingPairs>
  <TitlesOfParts>
    <vt:vector size="86" baseType="lpstr">
      <vt:lpstr>Algerian</vt:lpstr>
      <vt:lpstr>Arial</vt:lpstr>
      <vt:lpstr>Calibri</vt:lpstr>
      <vt:lpstr>Cordia New</vt:lpstr>
      <vt:lpstr>Courier New</vt:lpstr>
      <vt:lpstr>IrisUPC</vt:lpstr>
      <vt:lpstr>Times New Roman</vt:lpstr>
      <vt:lpstr>Trebuchet MS</vt:lpstr>
      <vt:lpstr>Wingdings</vt:lpstr>
      <vt:lpstr>Wingdings 2</vt:lpstr>
      <vt:lpstr>Opulent</vt:lpstr>
      <vt:lpstr>syphilis</vt:lpstr>
      <vt:lpstr>Learning points</vt:lpstr>
      <vt:lpstr>PowerPoint Presentation</vt:lpstr>
      <vt:lpstr>Introduction </vt:lpstr>
      <vt:lpstr>PowerPoint Presentation</vt:lpstr>
      <vt:lpstr>PowerPoint Presentation</vt:lpstr>
      <vt:lpstr>PowerPoint Presentation</vt:lpstr>
      <vt:lpstr>            RISK FACTORS AND HIGH RISK  GROUP </vt:lpstr>
      <vt:lpstr>TRANSMISSION OF SYPHILIS  </vt:lpstr>
      <vt:lpstr>STAGES OF SYPHILIS  </vt:lpstr>
      <vt:lpstr>CLASSIFICATION  </vt:lpstr>
      <vt:lpstr>Prenatal syphilis</vt:lpstr>
      <vt:lpstr>PRIMARY SYPHILIS  </vt:lpstr>
      <vt:lpstr>PowerPoint Presentation</vt:lpstr>
      <vt:lpstr>PowerPoint Presentation</vt:lpstr>
      <vt:lpstr>PowerPoint Presentation</vt:lpstr>
      <vt:lpstr>PowerPoint Presentation</vt:lpstr>
      <vt:lpstr>PowerPoint Presentation</vt:lpstr>
      <vt:lpstr>COMPLICATIONS  </vt:lpstr>
      <vt:lpstr>DIFFERENTIAL DIAGNOSIS  </vt:lpstr>
      <vt:lpstr>treatment</vt:lpstr>
      <vt:lpstr>SECONDARY SYPHILIS  </vt:lpstr>
      <vt:lpstr>Cutaneous manifestations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DIFFERENTIAL DIAGNOSIS: </vt:lpstr>
      <vt:lpstr>PowerPoint Presentation</vt:lpstr>
      <vt:lpstr>treatment</vt:lpstr>
      <vt:lpstr>LATENT STAGE  </vt:lpstr>
      <vt:lpstr>Tertiary syphilis</vt:lpstr>
      <vt:lpstr>   LATE BENIGN SYPHILIS  (GUMMATOUS SYPHILIS)  </vt:lpstr>
      <vt:lpstr>PowerPoint Presentation</vt:lpstr>
      <vt:lpstr>Cardiovascular syphilis</vt:lpstr>
      <vt:lpstr>PowerPoint Presentation</vt:lpstr>
      <vt:lpstr>PowerPoint Presentation</vt:lpstr>
      <vt:lpstr>Congenital syphilis</vt:lpstr>
      <vt:lpstr>Wimberg’s sign or Cat Bite Sign : loss of density over the medial aspect of upper tibia. usually B/L</vt:lpstr>
      <vt:lpstr>PowerPoint Presentation</vt:lpstr>
      <vt:lpstr>PowerPoint Presentation</vt:lpstr>
      <vt:lpstr>LAB diagnosis of syphilis</vt:lpstr>
      <vt:lpstr>PowerPoint Presentation</vt:lpstr>
      <vt:lpstr>Interpretation of serological tests</vt:lpstr>
      <vt:lpstr>Summary </vt:lpstr>
      <vt:lpstr>PowerPoint Presentation</vt:lpstr>
      <vt:lpstr>PowerPoint Presentation</vt:lpstr>
      <vt:lpstr>Treatment of syphilis</vt:lpstr>
      <vt:lpstr>History</vt:lpstr>
      <vt:lpstr>PowerPoint Presentation</vt:lpstr>
      <vt:lpstr>PowerPoint Presentation</vt:lpstr>
      <vt:lpstr>PowerPoint Presentation</vt:lpstr>
      <vt:lpstr>MECHANISM OF ACTION</vt:lpstr>
      <vt:lpstr>Complications of treatment</vt:lpstr>
      <vt:lpstr>Jarisch Herxheimer reaction</vt:lpstr>
      <vt:lpstr>Therapeutic paradox</vt:lpstr>
      <vt:lpstr>Hoigne syndrome</vt:lpstr>
      <vt:lpstr>Treatment of sex partners</vt:lpstr>
      <vt:lpstr>Epidemiological treatment</vt:lpstr>
      <vt:lpstr>Follow up of patients</vt:lpstr>
      <vt:lpstr>Penicillin allergy / Anaphylaxis</vt:lpstr>
      <vt:lpstr>PowerPoint Presentation</vt:lpstr>
      <vt:lpstr>PowerPoint Presentation</vt:lpstr>
      <vt:lpstr>PRICK TEST (EPICUTANEOUS)</vt:lpstr>
      <vt:lpstr>Treatment of penicillin allergic reactions/anaphylaxis</vt:lpstr>
      <vt:lpstr>Retreatment</vt:lpstr>
      <vt:lpstr>Retreatment</vt:lpstr>
      <vt:lpstr>Summary </vt:lpstr>
      <vt:lpstr>Exercise:-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Ashwin</cp:lastModifiedBy>
  <cp:revision>11</cp:revision>
  <dcterms:created xsi:type="dcterms:W3CDTF">2012-11-06T05:58:04Z</dcterms:created>
  <dcterms:modified xsi:type="dcterms:W3CDTF">2022-03-30T03:17:01Z</dcterms:modified>
</cp:coreProperties>
</file>