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7" r:id="rId1"/>
  </p:sldMasterIdLst>
  <p:notesMasterIdLst>
    <p:notesMasterId r:id="rId76"/>
  </p:notesMasterIdLst>
  <p:handoutMasterIdLst>
    <p:handoutMasterId r:id="rId77"/>
  </p:handoutMasterIdLst>
  <p:sldIdLst>
    <p:sldId id="256" r:id="rId2"/>
    <p:sldId id="268" r:id="rId3"/>
    <p:sldId id="258" r:id="rId4"/>
    <p:sldId id="259" r:id="rId5"/>
    <p:sldId id="260" r:id="rId6"/>
    <p:sldId id="261" r:id="rId7"/>
    <p:sldId id="262" r:id="rId8"/>
    <p:sldId id="263" r:id="rId9"/>
    <p:sldId id="267" r:id="rId10"/>
    <p:sldId id="269" r:id="rId11"/>
    <p:sldId id="344" r:id="rId12"/>
    <p:sldId id="346" r:id="rId13"/>
    <p:sldId id="276" r:id="rId14"/>
    <p:sldId id="271" r:id="rId15"/>
    <p:sldId id="272" r:id="rId16"/>
    <p:sldId id="274" r:id="rId17"/>
    <p:sldId id="275" r:id="rId18"/>
    <p:sldId id="278" r:id="rId19"/>
    <p:sldId id="277" r:id="rId20"/>
    <p:sldId id="279" r:id="rId21"/>
    <p:sldId id="280" r:id="rId22"/>
    <p:sldId id="347" r:id="rId23"/>
    <p:sldId id="282" r:id="rId24"/>
    <p:sldId id="283" r:id="rId25"/>
    <p:sldId id="285" r:id="rId26"/>
    <p:sldId id="286" r:id="rId27"/>
    <p:sldId id="287" r:id="rId28"/>
    <p:sldId id="288" r:id="rId29"/>
    <p:sldId id="289" r:id="rId30"/>
    <p:sldId id="348" r:id="rId31"/>
    <p:sldId id="292" r:id="rId32"/>
    <p:sldId id="293" r:id="rId33"/>
    <p:sldId id="294" r:id="rId34"/>
    <p:sldId id="296" r:id="rId35"/>
    <p:sldId id="298" r:id="rId36"/>
    <p:sldId id="297" r:id="rId37"/>
    <p:sldId id="343" r:id="rId38"/>
    <p:sldId id="345" r:id="rId39"/>
    <p:sldId id="299" r:id="rId40"/>
    <p:sldId id="302" r:id="rId41"/>
    <p:sldId id="303" r:id="rId42"/>
    <p:sldId id="305" r:id="rId43"/>
    <p:sldId id="307" r:id="rId44"/>
    <p:sldId id="306" r:id="rId45"/>
    <p:sldId id="308" r:id="rId46"/>
    <p:sldId id="350" r:id="rId47"/>
    <p:sldId id="310" r:id="rId48"/>
    <p:sldId id="311" r:id="rId49"/>
    <p:sldId id="313" r:id="rId50"/>
    <p:sldId id="315" r:id="rId51"/>
    <p:sldId id="314" r:id="rId52"/>
    <p:sldId id="316" r:id="rId53"/>
    <p:sldId id="351" r:id="rId54"/>
    <p:sldId id="318" r:id="rId55"/>
    <p:sldId id="319" r:id="rId56"/>
    <p:sldId id="321" r:id="rId57"/>
    <p:sldId id="320" r:id="rId58"/>
    <p:sldId id="322" r:id="rId59"/>
    <p:sldId id="323" r:id="rId60"/>
    <p:sldId id="349" r:id="rId61"/>
    <p:sldId id="326" r:id="rId62"/>
    <p:sldId id="327" r:id="rId63"/>
    <p:sldId id="352" r:id="rId64"/>
    <p:sldId id="341" r:id="rId65"/>
    <p:sldId id="342" r:id="rId66"/>
    <p:sldId id="329" r:id="rId67"/>
    <p:sldId id="328" r:id="rId68"/>
    <p:sldId id="330" r:id="rId69"/>
    <p:sldId id="331" r:id="rId70"/>
    <p:sldId id="354" r:id="rId71"/>
    <p:sldId id="333" r:id="rId72"/>
    <p:sldId id="355" r:id="rId73"/>
    <p:sldId id="356" r:id="rId74"/>
    <p:sldId id="357"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p:restoredTop sz="92322"/>
  </p:normalViewPr>
  <p:slideViewPr>
    <p:cSldViewPr snapToGrid="0" snapToObjects="1">
      <p:cViewPr varScale="1">
        <p:scale>
          <a:sx n="64" d="100"/>
          <a:sy n="64" d="100"/>
        </p:scale>
        <p:origin x="8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2ACF62CF-DAED-BF49-8887-A7E1D38D3EFF}"/>
              </a:ext>
            </a:extLst>
          </p:cNvPr>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F25E11F8-6EB7-DA45-9461-546A7965BDC3}"/>
              </a:ext>
            </a:extLst>
          </p:cNvPr>
          <p:cNvSpPr>
            <a:spLocks noGrp="1"/>
          </p:cNvSpPr>
          <p:nvPr>
            <p:ph type="dt" sz="quarter" idx="1"/>
          </p:nvPr>
        </p:nvSpPr>
        <p:spPr>
          <a:xfrm>
            <a:off x="3884613" y="3"/>
            <a:ext cx="2971800" cy="458788"/>
          </a:xfrm>
          <a:prstGeom prst="rect">
            <a:avLst/>
          </a:prstGeom>
        </p:spPr>
        <p:txBody>
          <a:bodyPr vert="horz" lIns="91440" tIns="45720" rIns="91440" bIns="45720" rtlCol="0"/>
          <a:lstStyle>
            <a:lvl1pPr algn="r">
              <a:defRPr sz="1200"/>
            </a:lvl1pPr>
          </a:lstStyle>
          <a:p>
            <a:fld id="{DEA39031-B099-B34C-9278-45DA0ABC4F55}" type="datetimeFigureOut">
              <a:rPr lang="en-US" smtClean="0"/>
              <a:t>9/6/2024</a:t>
            </a:fld>
            <a:endParaRPr lang="en-US"/>
          </a:p>
        </p:txBody>
      </p:sp>
      <p:sp>
        <p:nvSpPr>
          <p:cNvPr id="4" name="Footer Placeholder 3">
            <a:extLst>
              <a:ext uri="{FF2B5EF4-FFF2-40B4-BE49-F238E27FC236}">
                <a16:creationId xmlns="" xmlns:a16="http://schemas.microsoft.com/office/drawing/2014/main" id="{DA545F4E-652A-1548-B513-F6443C627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972B62EE-532B-5C47-98C6-9E5F49AA2F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D06BE0-BF45-C249-B87B-985F73409794}" type="slidenum">
              <a:rPr lang="en-US" smtClean="0"/>
              <a:t>‹#›</a:t>
            </a:fld>
            <a:endParaRPr lang="en-US"/>
          </a:p>
        </p:txBody>
      </p:sp>
    </p:spTree>
    <p:extLst>
      <p:ext uri="{BB962C8B-B14F-4D97-AF65-F5344CB8AC3E}">
        <p14:creationId xmlns:p14="http://schemas.microsoft.com/office/powerpoint/2010/main" val="3034273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7308B8C-C9B5-2A49-8109-D837891D2895}" type="datetimeFigureOut">
              <a:rPr lang="en-US" smtClean="0"/>
              <a:t>9/6/2024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622DCF-FEF6-DF41-87F1-B2448C7BCA15}" type="slidenum">
              <a:rPr lang="en-US" smtClean="0"/>
              <a:t>‹#›</a:t>
            </a:fld>
            <a:endParaRPr lang="en-US" dirty="0"/>
          </a:p>
        </p:txBody>
      </p:sp>
    </p:spTree>
    <p:extLst>
      <p:ext uri="{BB962C8B-B14F-4D97-AF65-F5344CB8AC3E}">
        <p14:creationId xmlns:p14="http://schemas.microsoft.com/office/powerpoint/2010/main" val="1083325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Urethritis is usually due to sexually transmitted infections although urinary tract infections may produce similar symptoms </a:t>
            </a:r>
            <a:endParaRPr lang="en-IN"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Usually urethral discharge is accompanied by burning sensations (dysuria) during micturition. Person with urethral discharge can also have increased frequency and urgency of urination and itching sensation of urethra. </a:t>
            </a:r>
            <a:endParaRPr lang="en-IN" dirty="0"/>
          </a:p>
        </p:txBody>
      </p:sp>
      <p:sp>
        <p:nvSpPr>
          <p:cNvPr id="4" name="Slide Number Placeholder 3"/>
          <p:cNvSpPr>
            <a:spLocks noGrp="1"/>
          </p:cNvSpPr>
          <p:nvPr>
            <p:ph type="sldNum" sz="quarter" idx="10"/>
          </p:nvPr>
        </p:nvSpPr>
        <p:spPr/>
        <p:txBody>
          <a:bodyPr/>
          <a:lstStyle/>
          <a:p>
            <a:fld id="{8E622DCF-FEF6-DF41-87F1-B2448C7BCA15}" type="slidenum">
              <a:rPr lang="en-US" smtClean="0"/>
              <a:t>10</a:t>
            </a:fld>
            <a:endParaRPr lang="en-US"/>
          </a:p>
        </p:txBody>
      </p:sp>
    </p:spTree>
    <p:extLst>
      <p:ext uri="{BB962C8B-B14F-4D97-AF65-F5344CB8AC3E}">
        <p14:creationId xmlns:p14="http://schemas.microsoft.com/office/powerpoint/2010/main" val="1108242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RR- risk reduction</a:t>
            </a:r>
          </a:p>
          <a:p>
            <a:endParaRPr lang="en-US" dirty="0"/>
          </a:p>
        </p:txBody>
      </p:sp>
      <p:sp>
        <p:nvSpPr>
          <p:cNvPr id="4" name="Slide Number Placeholder 3"/>
          <p:cNvSpPr>
            <a:spLocks noGrp="1"/>
          </p:cNvSpPr>
          <p:nvPr>
            <p:ph type="sldNum" sz="quarter" idx="10"/>
          </p:nvPr>
        </p:nvSpPr>
        <p:spPr/>
        <p:txBody>
          <a:bodyPr/>
          <a:lstStyle/>
          <a:p>
            <a:fld id="{8E622DCF-FEF6-DF41-87F1-B2448C7BCA15}" type="slidenum">
              <a:rPr lang="en-US" smtClean="0"/>
              <a:t>14</a:t>
            </a:fld>
            <a:endParaRPr lang="en-US" dirty="0"/>
          </a:p>
        </p:txBody>
      </p:sp>
    </p:spTree>
    <p:extLst>
      <p:ext uri="{BB962C8B-B14F-4D97-AF65-F5344CB8AC3E}">
        <p14:creationId xmlns:p14="http://schemas.microsoft.com/office/powerpoint/2010/main" val="3967026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Symptom persist or recur after adequate treatment for gonorrhea and chlamydia in the index client and the partner should be treated for </a:t>
            </a:r>
            <a:r>
              <a:rPr lang="en-US" sz="1200" dirty="0" err="1"/>
              <a:t>T.vaginalis</a:t>
            </a:r>
            <a:r>
              <a:rPr lang="en-US" sz="1200" dirty="0"/>
              <a:t> </a:t>
            </a:r>
          </a:p>
          <a:p>
            <a:r>
              <a:rPr lang="en-US" dirty="0" err="1"/>
              <a:t>Secnidazole</a:t>
            </a:r>
            <a:r>
              <a:rPr lang="en-US" dirty="0"/>
              <a:t>- </a:t>
            </a:r>
            <a:r>
              <a:rPr lang="en-US" dirty="0" err="1"/>
              <a:t>nitroimadazoles</a:t>
            </a:r>
            <a:r>
              <a:rPr lang="en-US" dirty="0"/>
              <a:t> </a:t>
            </a:r>
          </a:p>
        </p:txBody>
      </p:sp>
      <p:sp>
        <p:nvSpPr>
          <p:cNvPr id="4" name="Slide Number Placeholder 3"/>
          <p:cNvSpPr>
            <a:spLocks noGrp="1"/>
          </p:cNvSpPr>
          <p:nvPr>
            <p:ph type="sldNum" sz="quarter" idx="10"/>
          </p:nvPr>
        </p:nvSpPr>
        <p:spPr/>
        <p:txBody>
          <a:bodyPr/>
          <a:lstStyle/>
          <a:p>
            <a:fld id="{8E622DCF-FEF6-DF41-87F1-B2448C7BCA15}" type="slidenum">
              <a:rPr lang="en-US" smtClean="0"/>
              <a:t>15</a:t>
            </a:fld>
            <a:endParaRPr lang="en-US"/>
          </a:p>
        </p:txBody>
      </p:sp>
    </p:spTree>
    <p:extLst>
      <p:ext uri="{BB962C8B-B14F-4D97-AF65-F5344CB8AC3E}">
        <p14:creationId xmlns:p14="http://schemas.microsoft.com/office/powerpoint/2010/main" val="1854717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Pregnant partner of male clients with urethral discharge  should be examined by doing a </a:t>
            </a:r>
            <a:r>
              <a:rPr lang="en-US" sz="1200" dirty="0"/>
              <a:t>Per speculum and per vaginal examination and should be treated for Gonococcal as well as  Chlamydial infection </a:t>
            </a:r>
          </a:p>
          <a:p>
            <a:endParaRPr lang="en-US" dirty="0"/>
          </a:p>
        </p:txBody>
      </p:sp>
      <p:sp>
        <p:nvSpPr>
          <p:cNvPr id="4" name="Slide Number Placeholder 3"/>
          <p:cNvSpPr>
            <a:spLocks noGrp="1"/>
          </p:cNvSpPr>
          <p:nvPr>
            <p:ph type="sldNum" sz="quarter" idx="10"/>
          </p:nvPr>
        </p:nvSpPr>
        <p:spPr/>
        <p:txBody>
          <a:bodyPr/>
          <a:lstStyle/>
          <a:p>
            <a:fld id="{8E622DCF-FEF6-DF41-87F1-B2448C7BCA15}" type="slidenum">
              <a:rPr lang="en-US" smtClean="0"/>
              <a:t>16</a:t>
            </a:fld>
            <a:endParaRPr lang="en-US"/>
          </a:p>
        </p:txBody>
      </p:sp>
    </p:spTree>
    <p:extLst>
      <p:ext uri="{BB962C8B-B14F-4D97-AF65-F5344CB8AC3E}">
        <p14:creationId xmlns:p14="http://schemas.microsoft.com/office/powerpoint/2010/main" val="3361981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a:solidFill>
                  <a:schemeClr val="tx1"/>
                </a:solidFill>
                <a:effectLst/>
                <a:latin typeface="+mn-lt"/>
                <a:ea typeface="+mn-ea"/>
                <a:cs typeface="+mn-cs"/>
              </a:rPr>
              <a:t>Genital ulcer facilitates transmission of HIV more than other sexually transmitted infections because it disrupts continuity of skins and mucous membranes significantly.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a:solidFill>
                  <a:schemeClr val="tx1"/>
                </a:solidFill>
                <a:effectLst/>
                <a:latin typeface="+mn-lt"/>
                <a:ea typeface="+mn-ea"/>
                <a:cs typeface="+mn-cs"/>
              </a:rPr>
              <a:t>Commonly genital ulcer is caused by bacteria and viruses. </a:t>
            </a:r>
            <a:endParaRPr lang="en-IN"/>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19</a:t>
            </a:fld>
            <a:endParaRPr lang="en-US"/>
          </a:p>
        </p:txBody>
      </p:sp>
    </p:spTree>
    <p:extLst>
      <p:ext uri="{BB962C8B-B14F-4D97-AF65-F5344CB8AC3E}">
        <p14:creationId xmlns:p14="http://schemas.microsoft.com/office/powerpoint/2010/main" val="1792118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Treatment should be extended beyond 7 days if ulcers have not epithelialized </a:t>
            </a:r>
            <a:r>
              <a:rPr lang="en-US" err="1"/>
              <a:t>i.e</a:t>
            </a:r>
            <a:r>
              <a:rPr lang="en-US"/>
              <a:t> formed a new layer of the skin over the sore.</a:t>
            </a:r>
          </a:p>
        </p:txBody>
      </p:sp>
      <p:sp>
        <p:nvSpPr>
          <p:cNvPr id="4" name="Slide Number Placeholder 3"/>
          <p:cNvSpPr>
            <a:spLocks noGrp="1"/>
          </p:cNvSpPr>
          <p:nvPr>
            <p:ph type="sldNum" sz="quarter" idx="10"/>
          </p:nvPr>
        </p:nvSpPr>
        <p:spPr/>
        <p:txBody>
          <a:bodyPr/>
          <a:lstStyle/>
          <a:p>
            <a:fld id="{8E622DCF-FEF6-DF41-87F1-B2448C7BCA15}" type="slidenum">
              <a:rPr lang="en-US" smtClean="0"/>
              <a:t>24</a:t>
            </a:fld>
            <a:endParaRPr lang="en-US"/>
          </a:p>
        </p:txBody>
      </p:sp>
    </p:spTree>
    <p:extLst>
      <p:ext uri="{BB962C8B-B14F-4D97-AF65-F5344CB8AC3E}">
        <p14:creationId xmlns:p14="http://schemas.microsoft.com/office/powerpoint/2010/main" val="4178099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pregnant women should be asked for history genital herpes and examined carefully for herpetic lesions </a:t>
            </a:r>
          </a:p>
          <a:p>
            <a:r>
              <a:rPr lang="en-US"/>
              <a:t>Vaginal delivery is preferred for women without symptoms or no signs of genital herpes.</a:t>
            </a:r>
          </a:p>
        </p:txBody>
      </p:sp>
      <p:sp>
        <p:nvSpPr>
          <p:cNvPr id="4" name="Slide Number Placeholder 3"/>
          <p:cNvSpPr>
            <a:spLocks noGrp="1"/>
          </p:cNvSpPr>
          <p:nvPr>
            <p:ph type="sldNum" sz="quarter" idx="10"/>
          </p:nvPr>
        </p:nvSpPr>
        <p:spPr/>
        <p:txBody>
          <a:bodyPr/>
          <a:lstStyle/>
          <a:p>
            <a:fld id="{8E622DCF-FEF6-DF41-87F1-B2448C7BCA15}" type="slidenum">
              <a:rPr lang="en-US" smtClean="0"/>
              <a:t>25</a:t>
            </a:fld>
            <a:endParaRPr lang="en-US"/>
          </a:p>
        </p:txBody>
      </p:sp>
    </p:spTree>
    <p:extLst>
      <p:ext uri="{BB962C8B-B14F-4D97-AF65-F5344CB8AC3E}">
        <p14:creationId xmlns:p14="http://schemas.microsoft.com/office/powerpoint/2010/main" val="3104316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a:solidFill>
                  <a:schemeClr val="tx1"/>
                </a:solidFill>
                <a:effectLst/>
                <a:latin typeface="+mn-lt"/>
                <a:ea typeface="+mn-ea"/>
                <a:cs typeface="+mn-cs"/>
              </a:rPr>
              <a:t>In another word abnormal vaginal discharge is there when a women notices a change in </a:t>
            </a:r>
            <a:r>
              <a:rPr lang="en-IN" sz="1200" b="0" kern="1200" err="1">
                <a:solidFill>
                  <a:schemeClr val="tx1"/>
                </a:solidFill>
                <a:effectLst/>
                <a:latin typeface="+mn-lt"/>
                <a:ea typeface="+mn-ea"/>
                <a:cs typeface="+mn-cs"/>
              </a:rPr>
              <a:t>color</a:t>
            </a:r>
            <a:r>
              <a:rPr lang="en-IN" sz="1200" b="0" kern="1200">
                <a:solidFill>
                  <a:schemeClr val="tx1"/>
                </a:solidFill>
                <a:effectLst/>
                <a:latin typeface="+mn-lt"/>
                <a:ea typeface="+mn-ea"/>
                <a:cs typeface="+mn-cs"/>
              </a:rPr>
              <a:t>, </a:t>
            </a:r>
            <a:r>
              <a:rPr lang="en-IN" sz="1200" b="0" kern="1200" err="1">
                <a:solidFill>
                  <a:schemeClr val="tx1"/>
                </a:solidFill>
                <a:effectLst/>
                <a:latin typeface="+mn-lt"/>
                <a:ea typeface="+mn-ea"/>
                <a:cs typeface="+mn-cs"/>
              </a:rPr>
              <a:t>odor</a:t>
            </a:r>
            <a:r>
              <a:rPr lang="en-IN" sz="1200" b="0" kern="1200">
                <a:solidFill>
                  <a:schemeClr val="tx1"/>
                </a:solidFill>
                <a:effectLst/>
                <a:latin typeface="+mn-lt"/>
                <a:ea typeface="+mn-ea"/>
                <a:cs typeface="+mn-cs"/>
              </a:rPr>
              <a:t> and amount accompanied by pruritus.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a:t>Gardnerella vaginalis, Mycoplasma  causing bacterial vaginitis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a:p>
        </p:txBody>
      </p:sp>
      <p:sp>
        <p:nvSpPr>
          <p:cNvPr id="4" name="Slide Number Placeholder 3"/>
          <p:cNvSpPr>
            <a:spLocks noGrp="1"/>
          </p:cNvSpPr>
          <p:nvPr>
            <p:ph type="sldNum" sz="quarter" idx="10"/>
          </p:nvPr>
        </p:nvSpPr>
        <p:spPr/>
        <p:txBody>
          <a:bodyPr/>
          <a:lstStyle/>
          <a:p>
            <a:fld id="{8E622DCF-FEF6-DF41-87F1-B2448C7BCA15}" type="slidenum">
              <a:rPr lang="en-US" smtClean="0"/>
              <a:t>27</a:t>
            </a:fld>
            <a:endParaRPr lang="en-US"/>
          </a:p>
        </p:txBody>
      </p:sp>
    </p:spTree>
    <p:extLst>
      <p:ext uri="{BB962C8B-B14F-4D97-AF65-F5344CB8AC3E}">
        <p14:creationId xmlns:p14="http://schemas.microsoft.com/office/powerpoint/2010/main" val="2924310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622DCF-FEF6-DF41-87F1-B2448C7BCA15}" type="slidenum">
              <a:rPr lang="en-US" smtClean="0"/>
              <a:t>29</a:t>
            </a:fld>
            <a:endParaRPr lang="en-US" dirty="0"/>
          </a:p>
        </p:txBody>
      </p:sp>
    </p:spTree>
    <p:extLst>
      <p:ext uri="{BB962C8B-B14F-4D97-AF65-F5344CB8AC3E}">
        <p14:creationId xmlns:p14="http://schemas.microsoft.com/office/powerpoint/2010/main" val="3481871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Tab Azithromycin 1 gram, 1 hour before lunch if vomiting within 1 hour , give anti emetic and repeat </a:t>
            </a:r>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33</a:t>
            </a:fld>
            <a:endParaRPr lang="en-US"/>
          </a:p>
        </p:txBody>
      </p:sp>
    </p:spTree>
    <p:extLst>
      <p:ext uri="{BB962C8B-B14F-4D97-AF65-F5344CB8AC3E}">
        <p14:creationId xmlns:p14="http://schemas.microsoft.com/office/powerpoint/2010/main" val="2059520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 speculum examination should be done  to rule out pregnancy complications like abortion, premature rupture of membranes</a:t>
            </a:r>
          </a:p>
        </p:txBody>
      </p:sp>
      <p:sp>
        <p:nvSpPr>
          <p:cNvPr id="4" name="Slide Number Placeholder 3"/>
          <p:cNvSpPr>
            <a:spLocks noGrp="1"/>
          </p:cNvSpPr>
          <p:nvPr>
            <p:ph type="sldNum" sz="quarter" idx="10"/>
          </p:nvPr>
        </p:nvSpPr>
        <p:spPr/>
        <p:txBody>
          <a:bodyPr/>
          <a:lstStyle/>
          <a:p>
            <a:fld id="{8E622DCF-FEF6-DF41-87F1-B2448C7BCA15}" type="slidenum">
              <a:rPr lang="en-US" smtClean="0"/>
              <a:t>34</a:t>
            </a:fld>
            <a:endParaRPr lang="en-US"/>
          </a:p>
        </p:txBody>
      </p:sp>
    </p:spTree>
    <p:extLst>
      <p:ext uri="{BB962C8B-B14F-4D97-AF65-F5344CB8AC3E}">
        <p14:creationId xmlns:p14="http://schemas.microsoft.com/office/powerpoint/2010/main" val="157588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a:t>Comprises a spectrum of inflammatory disorders of the upper female genital tract, including any combination of endometritis, salpingitis, </a:t>
            </a:r>
            <a:r>
              <a:rPr lang="en-IN" sz="1200" err="1"/>
              <a:t>tubo</a:t>
            </a:r>
            <a:r>
              <a:rPr lang="en-IN" sz="1200"/>
              <a:t>-ovarian abscess and pelvic peritonitis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a:solidFill>
                  <a:schemeClr val="tx1"/>
                </a:solidFill>
                <a:effectLst/>
                <a:latin typeface="+mn-lt"/>
                <a:ea typeface="+mn-ea"/>
                <a:cs typeface="+mn-cs"/>
              </a:rPr>
              <a:t>PID is frequently poly-microbial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a:solidFill>
                  <a:schemeClr val="tx1"/>
                </a:solidFill>
                <a:effectLst/>
                <a:latin typeface="+mn-lt"/>
                <a:ea typeface="+mn-ea"/>
                <a:cs typeface="+mn-cs"/>
              </a:rPr>
              <a:t>The commonest pathogens associated with PID, which are transmitted sexually, are C. trachomatis and N. gonorrhoea. </a:t>
            </a:r>
            <a:endParaRPr lang="en-IN"/>
          </a:p>
          <a:p>
            <a:pPr marL="0" marR="0" lvl="0" indent="0" algn="l" defTabSz="914400" rtl="0" eaLnBrk="1" fontAlgn="auto" latinLnBrk="0" hangingPunct="1">
              <a:lnSpc>
                <a:spcPct val="100000"/>
              </a:lnSpc>
              <a:spcBef>
                <a:spcPts val="0"/>
              </a:spcBef>
              <a:spcAft>
                <a:spcPts val="0"/>
              </a:spcAft>
              <a:buClrTx/>
              <a:buSzTx/>
              <a:buFontTx/>
              <a:buNone/>
              <a:tabLst/>
              <a:defRPr/>
            </a:pPr>
            <a:endParaRPr lang="en-IN"/>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36</a:t>
            </a:fld>
            <a:endParaRPr lang="en-US"/>
          </a:p>
        </p:txBody>
      </p:sp>
    </p:spTree>
    <p:extLst>
      <p:ext uri="{BB962C8B-B14F-4D97-AF65-F5344CB8AC3E}">
        <p14:creationId xmlns:p14="http://schemas.microsoft.com/office/powerpoint/2010/main" val="3040405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Advice abstinence during the course of treatment  and educate on correct and consistent use of condoms </a:t>
            </a:r>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41</a:t>
            </a:fld>
            <a:endParaRPr lang="en-US"/>
          </a:p>
        </p:txBody>
      </p:sp>
    </p:spTree>
    <p:extLst>
      <p:ext uri="{BB962C8B-B14F-4D97-AF65-F5344CB8AC3E}">
        <p14:creationId xmlns:p14="http://schemas.microsoft.com/office/powerpoint/2010/main" val="556295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Surgical emergencies like appendicitis or ectopic pregnancies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Management of pregnant woman- Though PID is rare in pregnancy. Any pregnant woman suspected to have PID should be </a:t>
            </a:r>
            <a:r>
              <a:rPr lang="en-US" err="1"/>
              <a:t>reffered</a:t>
            </a:r>
            <a:r>
              <a:rPr lang="en-US"/>
              <a:t> to district hospital for hospitalization and treated with parenteral regimen.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42</a:t>
            </a:fld>
            <a:endParaRPr lang="en-US"/>
          </a:p>
        </p:txBody>
      </p:sp>
    </p:spTree>
    <p:extLst>
      <p:ext uri="{BB962C8B-B14F-4D97-AF65-F5344CB8AC3E}">
        <p14:creationId xmlns:p14="http://schemas.microsoft.com/office/powerpoint/2010/main" val="897482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a:t>It is important to exclude other causes of scrotal swelling like testicular torsion, trauma, and incarcerated inguinal hernia </a:t>
            </a:r>
            <a:endParaRPr lang="en-IN" sz="1100"/>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52</a:t>
            </a:fld>
            <a:endParaRPr lang="en-US"/>
          </a:p>
        </p:txBody>
      </p:sp>
    </p:spTree>
    <p:extLst>
      <p:ext uri="{BB962C8B-B14F-4D97-AF65-F5344CB8AC3E}">
        <p14:creationId xmlns:p14="http://schemas.microsoft.com/office/powerpoint/2010/main" val="4027625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a:t>The commonest irritant chemical that causes neonatal conjunctivitis is silver nitrate solution </a:t>
            </a:r>
            <a:endParaRPr lang="en-IN" sz="1200" b="1"/>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57</a:t>
            </a:fld>
            <a:endParaRPr lang="en-US"/>
          </a:p>
        </p:txBody>
      </p:sp>
    </p:spTree>
    <p:extLst>
      <p:ext uri="{BB962C8B-B14F-4D97-AF65-F5344CB8AC3E}">
        <p14:creationId xmlns:p14="http://schemas.microsoft.com/office/powerpoint/2010/main" val="3820528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622DCF-FEF6-DF41-87F1-B2448C7BCA15}" type="slidenum">
              <a:rPr lang="en-US" smtClean="0"/>
              <a:t>65</a:t>
            </a:fld>
            <a:endParaRPr lang="en-US" dirty="0"/>
          </a:p>
        </p:txBody>
      </p:sp>
    </p:spTree>
    <p:extLst>
      <p:ext uri="{BB962C8B-B14F-4D97-AF65-F5344CB8AC3E}">
        <p14:creationId xmlns:p14="http://schemas.microsoft.com/office/powerpoint/2010/main" val="2200682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Advice abstinence during the course of treatment  and educate on correct and consistent use of condoms </a:t>
            </a:r>
          </a:p>
          <a:p>
            <a:endParaRPr lang="en-US"/>
          </a:p>
        </p:txBody>
      </p:sp>
      <p:sp>
        <p:nvSpPr>
          <p:cNvPr id="4" name="Slide Number Placeholder 3"/>
          <p:cNvSpPr>
            <a:spLocks noGrp="1"/>
          </p:cNvSpPr>
          <p:nvPr>
            <p:ph type="sldNum" sz="quarter" idx="10"/>
          </p:nvPr>
        </p:nvSpPr>
        <p:spPr/>
        <p:txBody>
          <a:bodyPr/>
          <a:lstStyle/>
          <a:p>
            <a:fld id="{8E622DCF-FEF6-DF41-87F1-B2448C7BCA15}" type="slidenum">
              <a:rPr lang="en-US" smtClean="0"/>
              <a:t>70</a:t>
            </a:fld>
            <a:endParaRPr lang="en-US"/>
          </a:p>
        </p:txBody>
      </p:sp>
    </p:spTree>
    <p:extLst>
      <p:ext uri="{BB962C8B-B14F-4D97-AF65-F5344CB8AC3E}">
        <p14:creationId xmlns:p14="http://schemas.microsoft.com/office/powerpoint/2010/main" val="18397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135441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1084171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58871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2556704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3C31D3-6DAC-7644-B049-224BF0AB3491}"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4690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1689801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998240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79281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27BAD3A6-5B0D-6549-B69B-BD5F05EEA96A}" type="datetimeFigureOut">
              <a:rPr lang="en-US" smtClean="0"/>
              <a:t>9/6/2024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1372184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2674979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BAD3A6-5B0D-6549-B69B-BD5F05EEA96A}" type="datetimeFigureOut">
              <a:rPr lang="en-US" smtClean="0"/>
              <a:t>9/6/2024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3C31D3-6DAC-7644-B049-224BF0AB3491}" type="slidenum">
              <a:rPr lang="en-US" smtClean="0"/>
              <a:t>‹#›</a:t>
            </a:fld>
            <a:endParaRPr lang="en-US" dirty="0"/>
          </a:p>
        </p:txBody>
      </p:sp>
    </p:spTree>
    <p:extLst>
      <p:ext uri="{BB962C8B-B14F-4D97-AF65-F5344CB8AC3E}">
        <p14:creationId xmlns:p14="http://schemas.microsoft.com/office/powerpoint/2010/main" val="192795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7BAD3A6-5B0D-6549-B69B-BD5F05EEA96A}" type="datetimeFigureOut">
              <a:rPr lang="en-US" smtClean="0"/>
              <a:t>9/6/2024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93C31D3-6DAC-7644-B049-224BF0AB3491}" type="slidenum">
              <a:rPr lang="en-US" smtClean="0"/>
              <a:t>‹#›</a:t>
            </a:fld>
            <a:endParaRPr lang="en-US" dirty="0"/>
          </a:p>
        </p:txBody>
      </p:sp>
    </p:spTree>
    <p:extLst>
      <p:ext uri="{BB962C8B-B14F-4D97-AF65-F5344CB8AC3E}">
        <p14:creationId xmlns:p14="http://schemas.microsoft.com/office/powerpoint/2010/main" val="228925788"/>
      </p:ext>
    </p:extLst>
  </p:cSld>
  <p:clrMap bg1="dk1" tx1="lt1" bg2="dk2" tx2="lt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0CDFF3-0FD0-FF40-B62F-62E96E507F9C}"/>
              </a:ext>
            </a:extLst>
          </p:cNvPr>
          <p:cNvSpPr>
            <a:spLocks noGrp="1"/>
          </p:cNvSpPr>
          <p:nvPr>
            <p:ph type="ctrTitle"/>
          </p:nvPr>
        </p:nvSpPr>
        <p:spPr/>
        <p:txBody>
          <a:bodyPr>
            <a:normAutofit/>
          </a:bodyPr>
          <a:lstStyle/>
          <a:p>
            <a:r>
              <a:rPr lang="en-US" dirty="0"/>
              <a:t>Syndromic management of STI’S</a:t>
            </a:r>
          </a:p>
        </p:txBody>
      </p:sp>
      <p:sp>
        <p:nvSpPr>
          <p:cNvPr id="3" name="Subtitle 2">
            <a:extLst>
              <a:ext uri="{FF2B5EF4-FFF2-40B4-BE49-F238E27FC236}">
                <a16:creationId xmlns="" xmlns:a16="http://schemas.microsoft.com/office/drawing/2014/main" id="{53C75ECA-F3EF-524B-B069-BB53AEEE30BE}"/>
              </a:ext>
            </a:extLst>
          </p:cNvPr>
          <p:cNvSpPr>
            <a:spLocks noGrp="1"/>
          </p:cNvSpPr>
          <p:nvPr>
            <p:ph type="subTitle" idx="1"/>
          </p:nvPr>
        </p:nvSpPr>
        <p:spPr/>
        <p:txBody>
          <a:bodyPr>
            <a:normAutofit lnSpcReduction="10000"/>
          </a:bodyPr>
          <a:lstStyle/>
          <a:p>
            <a:r>
              <a:rPr lang="en-US" dirty="0" smtClean="0"/>
              <a:t>Dr. POOJA </a:t>
            </a:r>
          </a:p>
          <a:p>
            <a:r>
              <a:rPr lang="en-US" dirty="0" smtClean="0"/>
              <a:t>SR DEPT. OF DVL </a:t>
            </a:r>
          </a:p>
          <a:p>
            <a:r>
              <a:rPr lang="en-US" dirty="0" smtClean="0"/>
              <a:t>19/06/2024</a:t>
            </a:r>
            <a:endParaRPr lang="en-US" dirty="0"/>
          </a:p>
        </p:txBody>
      </p:sp>
    </p:spTree>
    <p:extLst>
      <p:ext uri="{BB962C8B-B14F-4D97-AF65-F5344CB8AC3E}">
        <p14:creationId xmlns:p14="http://schemas.microsoft.com/office/powerpoint/2010/main" val="313517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CE6B50-77E6-414E-B05D-8E8E317DA7FC}"/>
              </a:ext>
            </a:extLst>
          </p:cNvPr>
          <p:cNvSpPr>
            <a:spLocks noGrp="1"/>
          </p:cNvSpPr>
          <p:nvPr>
            <p:ph type="title"/>
          </p:nvPr>
        </p:nvSpPr>
        <p:spPr>
          <a:xfrm>
            <a:off x="2022414" y="189439"/>
            <a:ext cx="7729729" cy="999281"/>
          </a:xfrm>
        </p:spPr>
        <p:txBody>
          <a:bodyPr/>
          <a:lstStyle/>
          <a:p>
            <a:r>
              <a:rPr lang="en-US" sz="3600" dirty="0"/>
              <a:t>INTRODUCTION</a:t>
            </a:r>
            <a:r>
              <a:rPr lang="en-US" dirty="0"/>
              <a:t> </a:t>
            </a:r>
          </a:p>
        </p:txBody>
      </p:sp>
      <p:sp>
        <p:nvSpPr>
          <p:cNvPr id="3" name="Content Placeholder 2">
            <a:extLst>
              <a:ext uri="{FF2B5EF4-FFF2-40B4-BE49-F238E27FC236}">
                <a16:creationId xmlns="" xmlns:a16="http://schemas.microsoft.com/office/drawing/2014/main" id="{C120FA0B-5B63-E444-8FA9-5FBB8DF2FD5D}"/>
              </a:ext>
            </a:extLst>
          </p:cNvPr>
          <p:cNvSpPr>
            <a:spLocks noGrp="1"/>
          </p:cNvSpPr>
          <p:nvPr>
            <p:ph idx="1"/>
          </p:nvPr>
        </p:nvSpPr>
        <p:spPr>
          <a:xfrm>
            <a:off x="2022413" y="1580321"/>
            <a:ext cx="8983043" cy="5092622"/>
          </a:xfrm>
        </p:spPr>
        <p:txBody>
          <a:bodyPr>
            <a:normAutofit lnSpcReduction="10000"/>
          </a:bodyPr>
          <a:lstStyle/>
          <a:p>
            <a:r>
              <a:rPr lang="en-IN" sz="3200" dirty="0"/>
              <a:t>Sexually transmitted infections (STIs) are among the most common causes of illness in the world and have far reaching health, social and economic consequences. </a:t>
            </a:r>
          </a:p>
          <a:p>
            <a:r>
              <a:rPr lang="en-IN" sz="3200" dirty="0"/>
              <a:t>As their name implies, the main mode of transmission of STI is through unprotected sexual intercourse. </a:t>
            </a:r>
          </a:p>
          <a:p>
            <a:r>
              <a:rPr lang="en-IN" sz="3200" dirty="0"/>
              <a:t>Other modes of transmission include: </a:t>
            </a:r>
          </a:p>
          <a:p>
            <a:pPr lvl="1"/>
            <a:r>
              <a:rPr lang="en-IN" sz="3200" dirty="0"/>
              <a:t>Mother-to-child, blood transfusions</a:t>
            </a:r>
          </a:p>
          <a:p>
            <a:pPr lvl="1"/>
            <a:r>
              <a:rPr lang="en-IN" sz="3200" dirty="0"/>
              <a:t>Contact with blood or blood products. </a:t>
            </a:r>
          </a:p>
          <a:p>
            <a:endParaRPr lang="en-IN" sz="2000" dirty="0"/>
          </a:p>
          <a:p>
            <a:endParaRPr lang="en-US" sz="2000" dirty="0"/>
          </a:p>
        </p:txBody>
      </p:sp>
    </p:spTree>
    <p:extLst>
      <p:ext uri="{BB962C8B-B14F-4D97-AF65-F5344CB8AC3E}">
        <p14:creationId xmlns:p14="http://schemas.microsoft.com/office/powerpoint/2010/main" val="299743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B2190B9-25FD-7340-B829-B927234637D8}"/>
              </a:ext>
            </a:extLst>
          </p:cNvPr>
          <p:cNvSpPr>
            <a:spLocks noGrp="1"/>
          </p:cNvSpPr>
          <p:nvPr>
            <p:ph idx="1"/>
          </p:nvPr>
        </p:nvSpPr>
        <p:spPr>
          <a:xfrm>
            <a:off x="2117035" y="1858618"/>
            <a:ext cx="7843829" cy="3881410"/>
          </a:xfrm>
        </p:spPr>
        <p:txBody>
          <a:bodyPr>
            <a:normAutofit/>
          </a:bodyPr>
          <a:lstStyle/>
          <a:p>
            <a:pPr marL="0" indent="0">
              <a:buNone/>
            </a:pPr>
            <a:r>
              <a:rPr lang="en-US" sz="3200" dirty="0"/>
              <a:t>There are 3 approaches to diagnose and treat STIs </a:t>
            </a:r>
          </a:p>
          <a:p>
            <a:pPr marL="514350" indent="-514350">
              <a:buFont typeface="+mj-lt"/>
              <a:buAutoNum type="alphaUcPeriod"/>
            </a:pPr>
            <a:r>
              <a:rPr lang="en-US" sz="3200" dirty="0" err="1"/>
              <a:t>Aetilogical</a:t>
            </a:r>
            <a:r>
              <a:rPr lang="en-US" sz="3200" dirty="0"/>
              <a:t> diagnosis </a:t>
            </a:r>
          </a:p>
          <a:p>
            <a:pPr marL="514350" indent="-514350">
              <a:buFont typeface="+mj-lt"/>
              <a:buAutoNum type="alphaUcPeriod"/>
            </a:pPr>
            <a:r>
              <a:rPr lang="en-US" sz="3200" dirty="0"/>
              <a:t>Clinical diagnosis </a:t>
            </a:r>
          </a:p>
          <a:p>
            <a:pPr marL="514350" indent="-514350">
              <a:buFont typeface="+mj-lt"/>
              <a:buAutoNum type="alphaUcPeriod"/>
            </a:pPr>
            <a:r>
              <a:rPr lang="en-US" sz="3200" dirty="0"/>
              <a:t>Syndromic approach </a:t>
            </a:r>
          </a:p>
        </p:txBody>
      </p:sp>
    </p:spTree>
    <p:extLst>
      <p:ext uri="{BB962C8B-B14F-4D97-AF65-F5344CB8AC3E}">
        <p14:creationId xmlns:p14="http://schemas.microsoft.com/office/powerpoint/2010/main" val="1058845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6108D6-C114-DA48-8249-9BDFA9BF5E43}"/>
              </a:ext>
            </a:extLst>
          </p:cNvPr>
          <p:cNvSpPr>
            <a:spLocks noGrp="1"/>
          </p:cNvSpPr>
          <p:nvPr>
            <p:ph type="title"/>
          </p:nvPr>
        </p:nvSpPr>
        <p:spPr>
          <a:xfrm>
            <a:off x="1749287" y="228600"/>
            <a:ext cx="8835887" cy="924339"/>
          </a:xfrm>
        </p:spPr>
        <p:txBody>
          <a:bodyPr>
            <a:normAutofit/>
          </a:bodyPr>
          <a:lstStyle/>
          <a:p>
            <a:r>
              <a:rPr lang="en-US" sz="3600"/>
              <a:t>Syndromic approach </a:t>
            </a:r>
          </a:p>
        </p:txBody>
      </p:sp>
      <p:sp>
        <p:nvSpPr>
          <p:cNvPr id="3" name="Content Placeholder 2">
            <a:extLst>
              <a:ext uri="{FF2B5EF4-FFF2-40B4-BE49-F238E27FC236}">
                <a16:creationId xmlns="" xmlns:a16="http://schemas.microsoft.com/office/drawing/2014/main" id="{18622D97-5BA0-1E42-AD56-57CBA09CC6F5}"/>
              </a:ext>
            </a:extLst>
          </p:cNvPr>
          <p:cNvSpPr>
            <a:spLocks noGrp="1"/>
          </p:cNvSpPr>
          <p:nvPr>
            <p:ph idx="1"/>
          </p:nvPr>
        </p:nvSpPr>
        <p:spPr>
          <a:xfrm>
            <a:off x="1381539" y="1367340"/>
            <a:ext cx="9700118" cy="5349146"/>
          </a:xfrm>
        </p:spPr>
        <p:txBody>
          <a:bodyPr>
            <a:normAutofit/>
          </a:bodyPr>
          <a:lstStyle/>
          <a:p>
            <a:r>
              <a:rPr lang="en-IN" sz="3200" dirty="0"/>
              <a:t>Syndromic management is based on the identification of a group of symptoms and easily recognized signs associated with infection with well-defined pathogens. </a:t>
            </a:r>
          </a:p>
          <a:p>
            <a:r>
              <a:rPr lang="en-IN" sz="3200" dirty="0"/>
              <a:t>Treatment for each syndrome is directed against the main organisms within that geographical setting responsible for the syndrome. </a:t>
            </a:r>
          </a:p>
          <a:p>
            <a:r>
              <a:rPr lang="en-IN" sz="3200" dirty="0"/>
              <a:t>The syndromic approach has been shown to be highly effective for the management of majority of the STI. </a:t>
            </a:r>
          </a:p>
          <a:p>
            <a:endParaRPr lang="en-US" sz="2000" dirty="0"/>
          </a:p>
        </p:txBody>
      </p:sp>
    </p:spTree>
    <p:extLst>
      <p:ext uri="{BB962C8B-B14F-4D97-AF65-F5344CB8AC3E}">
        <p14:creationId xmlns:p14="http://schemas.microsoft.com/office/powerpoint/2010/main" val="25917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15823-2BEC-9548-8C93-E6FE6E133613}"/>
              </a:ext>
            </a:extLst>
          </p:cNvPr>
          <p:cNvSpPr>
            <a:spLocks noGrp="1"/>
          </p:cNvSpPr>
          <p:nvPr>
            <p:ph type="title"/>
          </p:nvPr>
        </p:nvSpPr>
        <p:spPr>
          <a:xfrm>
            <a:off x="2131745" y="715619"/>
            <a:ext cx="7729728" cy="894522"/>
          </a:xfrm>
        </p:spPr>
        <p:txBody>
          <a:bodyPr/>
          <a:lstStyle/>
          <a:p>
            <a:r>
              <a:rPr lang="en-US" sz="3600"/>
              <a:t>Advantages</a:t>
            </a:r>
            <a:r>
              <a:rPr lang="en-US"/>
              <a:t> </a:t>
            </a:r>
          </a:p>
        </p:txBody>
      </p:sp>
      <p:sp>
        <p:nvSpPr>
          <p:cNvPr id="3" name="Content Placeholder 2">
            <a:extLst>
              <a:ext uri="{FF2B5EF4-FFF2-40B4-BE49-F238E27FC236}">
                <a16:creationId xmlns="" xmlns:a16="http://schemas.microsoft.com/office/drawing/2014/main" id="{5B9C083D-F9F1-654E-BEE9-EDF1811674FF}"/>
              </a:ext>
            </a:extLst>
          </p:cNvPr>
          <p:cNvSpPr>
            <a:spLocks noGrp="1"/>
          </p:cNvSpPr>
          <p:nvPr>
            <p:ph idx="1"/>
          </p:nvPr>
        </p:nvSpPr>
        <p:spPr>
          <a:xfrm>
            <a:off x="1817914" y="1926771"/>
            <a:ext cx="9045556" cy="4583359"/>
          </a:xfrm>
        </p:spPr>
        <p:txBody>
          <a:bodyPr>
            <a:normAutofit/>
          </a:bodyPr>
          <a:lstStyle/>
          <a:p>
            <a:r>
              <a:rPr lang="en-IN" sz="3200" dirty="0"/>
              <a:t>Complete STI care offered at first visit </a:t>
            </a:r>
          </a:p>
          <a:p>
            <a:r>
              <a:rPr lang="en-IN" sz="3200" dirty="0"/>
              <a:t>No special tests are necessary to make a diagnosis </a:t>
            </a:r>
          </a:p>
          <a:p>
            <a:r>
              <a:rPr lang="en-IN" sz="3200" dirty="0"/>
              <a:t>Simple, rapid and inexpensive </a:t>
            </a:r>
          </a:p>
          <a:p>
            <a:r>
              <a:rPr lang="en-IN" sz="3200" dirty="0"/>
              <a:t>Patients can be provided with effective care without delay </a:t>
            </a:r>
          </a:p>
          <a:p>
            <a:r>
              <a:rPr lang="en-IN" sz="3200" dirty="0"/>
              <a:t>Accessible to a broad range of health workers </a:t>
            </a:r>
          </a:p>
          <a:p>
            <a:r>
              <a:rPr lang="en-IN" sz="3200" dirty="0"/>
              <a:t>Curtails unnecessary referral to hospitals </a:t>
            </a:r>
          </a:p>
          <a:p>
            <a:endParaRPr lang="en-US" sz="3200" dirty="0"/>
          </a:p>
        </p:txBody>
      </p:sp>
    </p:spTree>
    <p:extLst>
      <p:ext uri="{BB962C8B-B14F-4D97-AF65-F5344CB8AC3E}">
        <p14:creationId xmlns:p14="http://schemas.microsoft.com/office/powerpoint/2010/main" val="23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31953A-9477-ED4A-A339-508841DF74E6}"/>
              </a:ext>
            </a:extLst>
          </p:cNvPr>
          <p:cNvSpPr>
            <a:spLocks noGrp="1"/>
          </p:cNvSpPr>
          <p:nvPr>
            <p:ph type="title"/>
          </p:nvPr>
        </p:nvSpPr>
        <p:spPr>
          <a:xfrm>
            <a:off x="2057400" y="616823"/>
            <a:ext cx="7744438" cy="963498"/>
          </a:xfrm>
        </p:spPr>
        <p:txBody>
          <a:bodyPr/>
          <a:lstStyle/>
          <a:p>
            <a:r>
              <a:rPr lang="en-US" sz="3600"/>
              <a:t>disadvantages</a:t>
            </a:r>
            <a:endParaRPr lang="en-US"/>
          </a:p>
        </p:txBody>
      </p:sp>
      <p:sp>
        <p:nvSpPr>
          <p:cNvPr id="3" name="Content Placeholder 2">
            <a:extLst>
              <a:ext uri="{FF2B5EF4-FFF2-40B4-BE49-F238E27FC236}">
                <a16:creationId xmlns="" xmlns:a16="http://schemas.microsoft.com/office/drawing/2014/main" id="{B209CC97-2A99-774E-97A1-3C54F501CF4B}"/>
              </a:ext>
            </a:extLst>
          </p:cNvPr>
          <p:cNvSpPr>
            <a:spLocks noGrp="1"/>
          </p:cNvSpPr>
          <p:nvPr>
            <p:ph idx="1"/>
          </p:nvPr>
        </p:nvSpPr>
        <p:spPr>
          <a:xfrm>
            <a:off x="1842999" y="1782891"/>
            <a:ext cx="9271316" cy="4726766"/>
          </a:xfrm>
        </p:spPr>
        <p:txBody>
          <a:bodyPr>
            <a:normAutofit/>
          </a:bodyPr>
          <a:lstStyle/>
          <a:p>
            <a:r>
              <a:rPr lang="en-IN" sz="3200" dirty="0"/>
              <a:t>Risk of over-treatment </a:t>
            </a:r>
            <a:endParaRPr lang="en-IN" sz="3200" b="1" dirty="0"/>
          </a:p>
          <a:p>
            <a:r>
              <a:rPr lang="en-IN" sz="3200" dirty="0"/>
              <a:t>Requires prior research to determine the common causes of particular syndromes </a:t>
            </a:r>
            <a:endParaRPr lang="en-IN" sz="3200" b="1" dirty="0"/>
          </a:p>
          <a:p>
            <a:r>
              <a:rPr lang="en-IN" sz="3200" dirty="0"/>
              <a:t>Asymptomatic infections are missed </a:t>
            </a:r>
            <a:endParaRPr lang="en-IN" sz="3200" b="1" dirty="0"/>
          </a:p>
          <a:p>
            <a:r>
              <a:rPr lang="en-IN" sz="3200" dirty="0"/>
              <a:t>Has low specificity and positive predictive value for detecting cervical infections in women presenting with vaginal discharge. </a:t>
            </a:r>
          </a:p>
          <a:p>
            <a:pPr marL="0" indent="0">
              <a:buNone/>
            </a:pPr>
            <a:endParaRPr lang="en-IN" sz="3200" dirty="0"/>
          </a:p>
          <a:p>
            <a:endParaRPr lang="en-US" sz="3200" dirty="0"/>
          </a:p>
        </p:txBody>
      </p:sp>
    </p:spTree>
    <p:extLst>
      <p:ext uri="{BB962C8B-B14F-4D97-AF65-F5344CB8AC3E}">
        <p14:creationId xmlns:p14="http://schemas.microsoft.com/office/powerpoint/2010/main" val="199901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3F4E5AA-787D-914E-AA76-2F1E7633242D}"/>
              </a:ext>
            </a:extLst>
          </p:cNvPr>
          <p:cNvSpPr>
            <a:spLocks noGrp="1"/>
          </p:cNvSpPr>
          <p:nvPr>
            <p:ph idx="1"/>
          </p:nvPr>
        </p:nvSpPr>
        <p:spPr>
          <a:xfrm>
            <a:off x="1670247" y="629952"/>
            <a:ext cx="8823582" cy="5890590"/>
          </a:xfrm>
        </p:spPr>
        <p:txBody>
          <a:bodyPr>
            <a:normAutofit/>
          </a:bodyPr>
          <a:lstStyle/>
          <a:p>
            <a:pPr marL="0" indent="0">
              <a:buNone/>
            </a:pPr>
            <a:r>
              <a:rPr lang="en-IN" sz="3200" dirty="0"/>
              <a:t>The commonly encountered STI syndromes are: </a:t>
            </a:r>
          </a:p>
          <a:p>
            <a:pPr marL="457200" indent="-457200">
              <a:buFont typeface="+mj-lt"/>
              <a:buAutoNum type="arabicPeriod"/>
            </a:pPr>
            <a:r>
              <a:rPr lang="en-IN" sz="3200" dirty="0"/>
              <a:t>Urethral discharge  </a:t>
            </a:r>
            <a:endParaRPr lang="en-IN" sz="3200" b="1" dirty="0"/>
          </a:p>
          <a:p>
            <a:pPr marL="457200" indent="-457200">
              <a:buFont typeface="+mj-lt"/>
              <a:buAutoNum type="arabicPeriod"/>
            </a:pPr>
            <a:r>
              <a:rPr lang="en-IN" sz="3200" dirty="0"/>
              <a:t>Genital ulcer </a:t>
            </a:r>
            <a:endParaRPr lang="en-IN" sz="3200" b="1" dirty="0"/>
          </a:p>
          <a:p>
            <a:pPr marL="457200" indent="-457200">
              <a:buFont typeface="+mj-lt"/>
              <a:buAutoNum type="arabicPeriod"/>
            </a:pPr>
            <a:r>
              <a:rPr lang="en-IN" sz="3200" dirty="0"/>
              <a:t>Vaginal discharge </a:t>
            </a:r>
            <a:endParaRPr lang="en-IN" sz="3200" b="1" dirty="0"/>
          </a:p>
          <a:p>
            <a:pPr marL="457200" indent="-457200">
              <a:buFont typeface="+mj-lt"/>
              <a:buAutoNum type="arabicPeriod"/>
            </a:pPr>
            <a:r>
              <a:rPr lang="en-IN" sz="3200" dirty="0"/>
              <a:t>Lower abdominal pain in women </a:t>
            </a:r>
            <a:endParaRPr lang="en-IN" sz="3200" b="1" dirty="0"/>
          </a:p>
          <a:p>
            <a:pPr marL="457200" indent="-457200">
              <a:buFont typeface="+mj-lt"/>
              <a:buAutoNum type="arabicPeriod"/>
            </a:pPr>
            <a:r>
              <a:rPr lang="en-IN" sz="3200" dirty="0"/>
              <a:t>Inguinal bubo </a:t>
            </a:r>
            <a:endParaRPr lang="en-IN" sz="3200" b="1" dirty="0"/>
          </a:p>
          <a:p>
            <a:pPr marL="457200" indent="-457200">
              <a:buFont typeface="+mj-lt"/>
              <a:buAutoNum type="arabicPeriod"/>
            </a:pPr>
            <a:r>
              <a:rPr lang="en-IN" sz="3200" dirty="0"/>
              <a:t>Scrotal swelling </a:t>
            </a:r>
            <a:endParaRPr lang="en-IN" sz="3200" b="1" dirty="0"/>
          </a:p>
          <a:p>
            <a:pPr marL="457200" indent="-457200">
              <a:buFont typeface="+mj-lt"/>
              <a:buAutoNum type="arabicPeriod"/>
            </a:pPr>
            <a:r>
              <a:rPr lang="en-IN" sz="3200" dirty="0"/>
              <a:t>Neonatal conjunctivitis. </a:t>
            </a:r>
            <a:endParaRPr lang="en-IN" sz="3200" b="1" dirty="0"/>
          </a:p>
          <a:p>
            <a:endParaRPr lang="en-US" sz="3200" dirty="0"/>
          </a:p>
        </p:txBody>
      </p:sp>
    </p:spTree>
    <p:extLst>
      <p:ext uri="{BB962C8B-B14F-4D97-AF65-F5344CB8AC3E}">
        <p14:creationId xmlns:p14="http://schemas.microsoft.com/office/powerpoint/2010/main" val="3054275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 xmlns:a16="http://schemas.microsoft.com/office/drawing/2014/main" id="{245415D2-C4F5-EC41-9249-1D6803BD7B12}"/>
              </a:ext>
            </a:extLst>
          </p:cNvPr>
          <p:cNvPicPr>
            <a:picLocks noGrp="1" noChangeAspect="1"/>
          </p:cNvPicPr>
          <p:nvPr>
            <p:ph idx="1"/>
          </p:nvPr>
        </p:nvPicPr>
        <p:blipFill>
          <a:blip r:embed="rId2"/>
          <a:stretch>
            <a:fillRect/>
          </a:stretch>
        </p:blipFill>
        <p:spPr>
          <a:xfrm>
            <a:off x="3029348" y="167989"/>
            <a:ext cx="5883966" cy="6531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8401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1" y="0"/>
            <a:ext cx="12192000" cy="6858000"/>
          </a:xfrm>
        </p:spPr>
        <p:txBody>
          <a:bodyPr>
            <a:normAutofit/>
          </a:bodyPr>
          <a:lstStyle/>
          <a:p>
            <a:r>
              <a:rPr lang="en-IN" sz="4000" dirty="0"/>
              <a:t>URETHRAL DISCHARGE SYNDROME </a:t>
            </a:r>
            <a:endParaRPr lang="en-US" sz="4000" dirty="0"/>
          </a:p>
        </p:txBody>
      </p:sp>
    </p:spTree>
    <p:extLst>
      <p:ext uri="{BB962C8B-B14F-4D97-AF65-F5344CB8AC3E}">
        <p14:creationId xmlns:p14="http://schemas.microsoft.com/office/powerpoint/2010/main" val="3801755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527421AA-121F-204F-A792-A96E70920187}"/>
              </a:ext>
            </a:extLst>
          </p:cNvPr>
          <p:cNvSpPr>
            <a:spLocks noGrp="1"/>
          </p:cNvSpPr>
          <p:nvPr>
            <p:ph idx="1"/>
          </p:nvPr>
        </p:nvSpPr>
        <p:spPr>
          <a:xfrm>
            <a:off x="1719262" y="417513"/>
            <a:ext cx="9808709" cy="6070373"/>
          </a:xfrm>
        </p:spPr>
        <p:txBody>
          <a:bodyPr>
            <a:normAutofit lnSpcReduction="10000"/>
          </a:bodyPr>
          <a:lstStyle/>
          <a:p>
            <a:r>
              <a:rPr lang="en-IN" sz="3200" dirty="0"/>
              <a:t>Presence of abnormal secretions from the distal part of the urethra and it is the characteristic manifestation of urethritis. </a:t>
            </a:r>
          </a:p>
          <a:p>
            <a:r>
              <a:rPr lang="en-IN" sz="3200" dirty="0"/>
              <a:t>Two most common causative agents of the syndrome are </a:t>
            </a:r>
            <a:r>
              <a:rPr lang="en-IN" sz="3200" b="1" i="1" dirty="0"/>
              <a:t>Neisseria </a:t>
            </a:r>
            <a:r>
              <a:rPr lang="en-IN" sz="3200" b="1" i="1" dirty="0" err="1"/>
              <a:t>gonorrhea</a:t>
            </a:r>
            <a:r>
              <a:rPr lang="en-IN" sz="3200" b="1" dirty="0"/>
              <a:t> </a:t>
            </a:r>
            <a:r>
              <a:rPr lang="en-IN" sz="3200" dirty="0"/>
              <a:t>and </a:t>
            </a:r>
            <a:r>
              <a:rPr lang="en-IN" sz="3200" b="1" i="1" dirty="0"/>
              <a:t>Chlamydia trachomatis</a:t>
            </a:r>
          </a:p>
          <a:p>
            <a:r>
              <a:rPr lang="en-IN" sz="3200" dirty="0"/>
              <a:t>Other causative micro-organisms are </a:t>
            </a:r>
            <a:r>
              <a:rPr lang="en-IN" sz="3200" i="1" dirty="0"/>
              <a:t>mycoplasma </a:t>
            </a:r>
            <a:r>
              <a:rPr lang="en-IN" sz="3200" i="1" dirty="0" err="1"/>
              <a:t>genitalium</a:t>
            </a:r>
            <a:r>
              <a:rPr lang="en-IN" sz="3200" i="1" dirty="0"/>
              <a:t>, Trichomonas vaginalis, and </a:t>
            </a:r>
            <a:r>
              <a:rPr lang="en-IN" sz="3200" i="1" dirty="0" err="1"/>
              <a:t>Ureaplasma</a:t>
            </a:r>
            <a:r>
              <a:rPr lang="en-IN" sz="3200" i="1" dirty="0"/>
              <a:t> </a:t>
            </a:r>
            <a:r>
              <a:rPr lang="en-IN" sz="3200" i="1" dirty="0" err="1"/>
              <a:t>urealyticum</a:t>
            </a:r>
            <a:r>
              <a:rPr lang="en-IN" sz="3200" i="1" dirty="0"/>
              <a:t> </a:t>
            </a:r>
            <a:endParaRPr lang="en-IN" sz="3200" dirty="0"/>
          </a:p>
          <a:p>
            <a:r>
              <a:rPr lang="en-IN" sz="3200" b="1" i="1" dirty="0"/>
              <a:t>N. </a:t>
            </a:r>
            <a:r>
              <a:rPr lang="en-IN" sz="3200" b="1" i="1" dirty="0" err="1"/>
              <a:t>gonorrhea</a:t>
            </a:r>
            <a:r>
              <a:rPr lang="en-IN" sz="3200" b="1" i="1" dirty="0"/>
              <a:t> </a:t>
            </a:r>
            <a:r>
              <a:rPr lang="en-IN" sz="3200" dirty="0"/>
              <a:t>has usually an acute onset with profuse and purulent discharge </a:t>
            </a:r>
          </a:p>
          <a:p>
            <a:r>
              <a:rPr lang="en-IN" sz="3200" b="1" i="1" dirty="0"/>
              <a:t>C. trachomatis </a:t>
            </a:r>
            <a:r>
              <a:rPr lang="en-IN" sz="3200" dirty="0"/>
              <a:t>has sub-acute onset with scanty mucopurulent discharge </a:t>
            </a:r>
          </a:p>
          <a:p>
            <a:endParaRPr lang="en-IN" sz="3200" dirty="0"/>
          </a:p>
          <a:p>
            <a:endParaRPr lang="en-IN" sz="3200" dirty="0"/>
          </a:p>
        </p:txBody>
      </p:sp>
    </p:spTree>
    <p:extLst>
      <p:ext uri="{BB962C8B-B14F-4D97-AF65-F5344CB8AC3E}">
        <p14:creationId xmlns:p14="http://schemas.microsoft.com/office/powerpoint/2010/main" val="411088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36F95D6-02EA-0D4C-B954-B3DD954BB8F8}"/>
              </a:ext>
            </a:extLst>
          </p:cNvPr>
          <p:cNvSpPr>
            <a:spLocks noGrp="1"/>
          </p:cNvSpPr>
          <p:nvPr>
            <p:ph idx="1"/>
          </p:nvPr>
        </p:nvSpPr>
        <p:spPr>
          <a:xfrm>
            <a:off x="1730829" y="468086"/>
            <a:ext cx="9492342" cy="5867400"/>
          </a:xfrm>
        </p:spPr>
        <p:txBody>
          <a:bodyPr>
            <a:normAutofit/>
          </a:bodyPr>
          <a:lstStyle/>
          <a:p>
            <a:pPr marL="228600" lvl="1" indent="0">
              <a:buNone/>
            </a:pPr>
            <a:r>
              <a:rPr lang="en-IN" sz="3200" u="sng" dirty="0"/>
              <a:t>History</a:t>
            </a:r>
            <a:r>
              <a:rPr lang="en-IN" sz="3200" dirty="0"/>
              <a:t> </a:t>
            </a:r>
          </a:p>
          <a:p>
            <a:pPr lvl="1"/>
            <a:r>
              <a:rPr lang="en-IN" sz="3200" dirty="0"/>
              <a:t>Onset</a:t>
            </a:r>
          </a:p>
          <a:p>
            <a:pPr lvl="1"/>
            <a:r>
              <a:rPr lang="en-IN" sz="3200" dirty="0"/>
              <a:t>History of unprotected casual sex</a:t>
            </a:r>
          </a:p>
          <a:p>
            <a:pPr lvl="1"/>
            <a:r>
              <a:rPr lang="en-IN" sz="3200" dirty="0"/>
              <a:t>Amount of discharge. </a:t>
            </a:r>
          </a:p>
          <a:p>
            <a:pPr marL="228600" lvl="1" indent="0">
              <a:buNone/>
            </a:pPr>
            <a:r>
              <a:rPr lang="en-IN" sz="3200" u="sng" dirty="0"/>
              <a:t>Examination </a:t>
            </a:r>
          </a:p>
          <a:p>
            <a:pPr marL="0" indent="0">
              <a:buNone/>
            </a:pPr>
            <a:r>
              <a:rPr lang="en-US" sz="3200" dirty="0"/>
              <a:t>Look for </a:t>
            </a:r>
          </a:p>
          <a:p>
            <a:r>
              <a:rPr lang="en-US" sz="3200" dirty="0"/>
              <a:t>Urethral meatus for redness and swelling</a:t>
            </a:r>
          </a:p>
          <a:p>
            <a:r>
              <a:rPr lang="en-US" sz="3200" dirty="0"/>
              <a:t>No urethral discharge </a:t>
            </a:r>
            <a:r>
              <a:rPr lang="en-US" sz="3200" dirty="0">
                <a:sym typeface="Wingdings" pitchFamily="2" charset="2"/>
              </a:rPr>
              <a:t> massage from the ventral part of the penis towards the meatus  thick, creamy greenish-yellow or mucoid discharge </a:t>
            </a:r>
          </a:p>
          <a:p>
            <a:endParaRPr lang="en-US" sz="3200" dirty="0"/>
          </a:p>
        </p:txBody>
      </p:sp>
    </p:spTree>
    <p:extLst>
      <p:ext uri="{BB962C8B-B14F-4D97-AF65-F5344CB8AC3E}">
        <p14:creationId xmlns:p14="http://schemas.microsoft.com/office/powerpoint/2010/main" val="403936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D8778A74-05B1-7647-A0D0-AFDDBFD2C0AE}"/>
              </a:ext>
            </a:extLst>
          </p:cNvPr>
          <p:cNvPicPr>
            <a:picLocks noGrp="1" noChangeAspect="1"/>
          </p:cNvPicPr>
          <p:nvPr>
            <p:ph idx="1"/>
          </p:nvPr>
        </p:nvPicPr>
        <p:blipFill>
          <a:blip r:embed="rId2"/>
          <a:stretch>
            <a:fillRect/>
          </a:stretch>
        </p:blipFill>
        <p:spPr>
          <a:xfrm>
            <a:off x="2397919" y="1159783"/>
            <a:ext cx="7551624" cy="5034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6324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33537D-9302-C146-8776-FC5C1244A928}"/>
              </a:ext>
            </a:extLst>
          </p:cNvPr>
          <p:cNvSpPr>
            <a:spLocks noGrp="1"/>
          </p:cNvSpPr>
          <p:nvPr>
            <p:ph type="title"/>
          </p:nvPr>
        </p:nvSpPr>
        <p:spPr>
          <a:xfrm>
            <a:off x="1915887" y="235349"/>
            <a:ext cx="7838584" cy="777022"/>
          </a:xfrm>
        </p:spPr>
        <p:txBody>
          <a:bodyPr>
            <a:normAutofit/>
          </a:bodyPr>
          <a:lstStyle/>
          <a:p>
            <a:r>
              <a:rPr lang="en-US" dirty="0">
                <a:sym typeface="Wingdings" pitchFamily="2" charset="2"/>
              </a:rPr>
              <a:t>Laboratory investigations </a:t>
            </a:r>
            <a:r>
              <a:rPr lang="en-US" dirty="0"/>
              <a:t> </a:t>
            </a:r>
          </a:p>
        </p:txBody>
      </p:sp>
      <p:sp>
        <p:nvSpPr>
          <p:cNvPr id="3" name="Content Placeholder 2">
            <a:extLst>
              <a:ext uri="{FF2B5EF4-FFF2-40B4-BE49-F238E27FC236}">
                <a16:creationId xmlns="" xmlns:a16="http://schemas.microsoft.com/office/drawing/2014/main" id="{C03A258C-495B-B148-8942-6F59ED807BC2}"/>
              </a:ext>
            </a:extLst>
          </p:cNvPr>
          <p:cNvSpPr>
            <a:spLocks noGrp="1"/>
          </p:cNvSpPr>
          <p:nvPr>
            <p:ph idx="1"/>
          </p:nvPr>
        </p:nvSpPr>
        <p:spPr>
          <a:xfrm>
            <a:off x="1338944" y="1240971"/>
            <a:ext cx="9165770" cy="5192486"/>
          </a:xfrm>
        </p:spPr>
        <p:txBody>
          <a:bodyPr>
            <a:normAutofit/>
          </a:bodyPr>
          <a:lstStyle/>
          <a:p>
            <a:r>
              <a:rPr lang="en-US" sz="3200" dirty="0">
                <a:sym typeface="Wingdings" pitchFamily="2" charset="2"/>
              </a:rPr>
              <a:t>Gram stain – gram negative intra-cellular diplococci in case of </a:t>
            </a:r>
            <a:r>
              <a:rPr lang="en-US" sz="3200" dirty="0" err="1">
                <a:sym typeface="Wingdings" pitchFamily="2" charset="2"/>
              </a:rPr>
              <a:t>gonorrohea</a:t>
            </a:r>
            <a:r>
              <a:rPr lang="en-US" sz="3200" dirty="0">
                <a:sym typeface="Wingdings" pitchFamily="2" charset="2"/>
              </a:rPr>
              <a:t> </a:t>
            </a:r>
          </a:p>
          <a:p>
            <a:r>
              <a:rPr lang="en-US" sz="3200" dirty="0">
                <a:sym typeface="Wingdings" pitchFamily="2" charset="2"/>
              </a:rPr>
              <a:t>&gt; 5 neutrophils per oil immersion field or &gt;10 neutrophils per high power field in the sediments of the first void urine in case of non gonococcal urethritis </a:t>
            </a:r>
            <a:endParaRPr lang="en-US" sz="3200" dirty="0"/>
          </a:p>
          <a:p>
            <a:endParaRPr lang="en-US" sz="3200" dirty="0"/>
          </a:p>
        </p:txBody>
      </p:sp>
    </p:spTree>
    <p:extLst>
      <p:ext uri="{BB962C8B-B14F-4D97-AF65-F5344CB8AC3E}">
        <p14:creationId xmlns:p14="http://schemas.microsoft.com/office/powerpoint/2010/main" val="190625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686B03-600D-A440-AE0A-6DEACA820CA7}"/>
              </a:ext>
            </a:extLst>
          </p:cNvPr>
          <p:cNvSpPr>
            <a:spLocks noGrp="1"/>
          </p:cNvSpPr>
          <p:nvPr>
            <p:ph type="title"/>
          </p:nvPr>
        </p:nvSpPr>
        <p:spPr>
          <a:xfrm>
            <a:off x="2035193" y="87086"/>
            <a:ext cx="7774298" cy="1184583"/>
          </a:xfrm>
        </p:spPr>
        <p:txBody>
          <a:bodyPr>
            <a:noAutofit/>
          </a:bodyPr>
          <a:lstStyle/>
          <a:p>
            <a:r>
              <a:rPr lang="en-IN" sz="2400" dirty="0"/>
              <a:t/>
            </a:r>
            <a:br>
              <a:rPr lang="en-IN" sz="2400" dirty="0"/>
            </a:br>
            <a:r>
              <a:rPr lang="en-IN" sz="2400" dirty="0"/>
              <a:t>The algorithm of syndromic case management of urethral discharge syndrome </a:t>
            </a:r>
            <a:r>
              <a:rPr lang="en-IN" dirty="0"/>
              <a:t/>
            </a:r>
            <a:br>
              <a:rPr lang="en-IN" dirty="0"/>
            </a:br>
            <a:endParaRPr lang="en-US" dirty="0"/>
          </a:p>
        </p:txBody>
      </p:sp>
      <p:pic>
        <p:nvPicPr>
          <p:cNvPr id="5" name="Content Placeholder 4">
            <a:extLst>
              <a:ext uri="{FF2B5EF4-FFF2-40B4-BE49-F238E27FC236}">
                <a16:creationId xmlns="" xmlns:a16="http://schemas.microsoft.com/office/drawing/2014/main" id="{C2F6F696-144B-D54D-AE67-9EE63AFE7901}"/>
              </a:ext>
            </a:extLst>
          </p:cNvPr>
          <p:cNvPicPr>
            <a:picLocks noGrp="1" noChangeAspect="1"/>
          </p:cNvPicPr>
          <p:nvPr>
            <p:ph idx="1"/>
          </p:nvPr>
        </p:nvPicPr>
        <p:blipFill>
          <a:blip r:embed="rId3"/>
          <a:stretch>
            <a:fillRect/>
          </a:stretch>
        </p:blipFill>
        <p:spPr>
          <a:xfrm>
            <a:off x="2035193" y="1271669"/>
            <a:ext cx="7774297" cy="5525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575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3417E51-953D-924E-971E-B44557578463}"/>
              </a:ext>
            </a:extLst>
          </p:cNvPr>
          <p:cNvSpPr>
            <a:spLocks noGrp="1"/>
          </p:cNvSpPr>
          <p:nvPr>
            <p:ph idx="1"/>
          </p:nvPr>
        </p:nvSpPr>
        <p:spPr>
          <a:xfrm>
            <a:off x="337458" y="326570"/>
            <a:ext cx="11930742" cy="6150429"/>
          </a:xfrm>
        </p:spPr>
        <p:txBody>
          <a:bodyPr>
            <a:normAutofit/>
          </a:bodyPr>
          <a:lstStyle/>
          <a:p>
            <a:pPr marL="0" indent="0">
              <a:buNone/>
            </a:pPr>
            <a:r>
              <a:rPr lang="en-US" sz="3200" u="sng" dirty="0"/>
              <a:t>Recommended regimen for uncomplicated </a:t>
            </a:r>
            <a:r>
              <a:rPr lang="en-US" sz="3200" u="sng" dirty="0" err="1"/>
              <a:t>Gonorrhoea</a:t>
            </a:r>
            <a:r>
              <a:rPr lang="en-US" sz="3200" u="sng" dirty="0"/>
              <a:t> + Chlamydia </a:t>
            </a:r>
          </a:p>
          <a:p>
            <a:pPr marL="0" indent="0">
              <a:buNone/>
            </a:pPr>
            <a:r>
              <a:rPr lang="en-US" sz="3200" dirty="0"/>
              <a:t>Tab Cefixime 400 mg P.O single dose </a:t>
            </a:r>
          </a:p>
          <a:p>
            <a:pPr marL="0" indent="0">
              <a:buNone/>
            </a:pPr>
            <a:r>
              <a:rPr lang="en-US" sz="3200" dirty="0"/>
              <a:t>                            +</a:t>
            </a:r>
          </a:p>
          <a:p>
            <a:pPr marL="0" indent="0">
              <a:buNone/>
            </a:pPr>
            <a:r>
              <a:rPr lang="en-US" sz="3200" dirty="0"/>
              <a:t>Tab Azithromycin 1g P.O single dose </a:t>
            </a:r>
          </a:p>
          <a:p>
            <a:pPr marL="0" indent="0">
              <a:buNone/>
            </a:pPr>
            <a:r>
              <a:rPr lang="en-US" sz="3200" dirty="0"/>
              <a:t>Advice to return after 7 days of start of therapy.</a:t>
            </a:r>
          </a:p>
          <a:p>
            <a:r>
              <a:rPr lang="en-US" sz="3200" dirty="0"/>
              <a:t>Symptom persist or recur-</a:t>
            </a:r>
            <a:r>
              <a:rPr lang="en-US" sz="3200" i="1" dirty="0"/>
              <a:t>Trichomonas vaginalis </a:t>
            </a:r>
          </a:p>
          <a:p>
            <a:pPr marL="0" indent="0">
              <a:buNone/>
            </a:pPr>
            <a:r>
              <a:rPr lang="en-US" sz="3200" dirty="0"/>
              <a:t>Discharge /only dysuria persist after 7 days </a:t>
            </a:r>
          </a:p>
          <a:p>
            <a:pPr lvl="1">
              <a:buFont typeface="Wingdings" pitchFamily="2" charset="2"/>
              <a:buChar char="ü"/>
            </a:pPr>
            <a:r>
              <a:rPr lang="en-US" sz="3200" dirty="0"/>
              <a:t>Tab </a:t>
            </a:r>
            <a:r>
              <a:rPr lang="en-US" sz="3200" dirty="0" err="1"/>
              <a:t>Secnidazole</a:t>
            </a:r>
            <a:r>
              <a:rPr lang="en-US" sz="3200" dirty="0"/>
              <a:t> 2 gm P.O, single dose</a:t>
            </a:r>
          </a:p>
          <a:p>
            <a:r>
              <a:rPr lang="en-US" sz="3200" dirty="0"/>
              <a:t>Symptoms persist- refer to higher center  </a:t>
            </a:r>
          </a:p>
          <a:p>
            <a:pPr marL="0" indent="0">
              <a:buNone/>
            </a:pPr>
            <a:endParaRPr lang="en-US" sz="3200" dirty="0"/>
          </a:p>
        </p:txBody>
      </p:sp>
    </p:spTree>
    <p:extLst>
      <p:ext uri="{BB962C8B-B14F-4D97-AF65-F5344CB8AC3E}">
        <p14:creationId xmlns:p14="http://schemas.microsoft.com/office/powerpoint/2010/main" val="1696202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7B2226-1DA0-DC48-9DCE-035C55CCFAA2}"/>
              </a:ext>
            </a:extLst>
          </p:cNvPr>
          <p:cNvSpPr>
            <a:spLocks noGrp="1"/>
          </p:cNvSpPr>
          <p:nvPr>
            <p:ph type="title"/>
          </p:nvPr>
        </p:nvSpPr>
        <p:spPr>
          <a:xfrm>
            <a:off x="1796143" y="278891"/>
            <a:ext cx="8490857" cy="820566"/>
          </a:xfrm>
        </p:spPr>
        <p:txBody>
          <a:bodyPr>
            <a:normAutofit/>
          </a:bodyPr>
          <a:lstStyle/>
          <a:p>
            <a:r>
              <a:rPr lang="en-US"/>
              <a:t>Management of pregnant partner </a:t>
            </a:r>
          </a:p>
        </p:txBody>
      </p:sp>
      <p:sp>
        <p:nvSpPr>
          <p:cNvPr id="3" name="Content Placeholder 2">
            <a:extLst>
              <a:ext uri="{FF2B5EF4-FFF2-40B4-BE49-F238E27FC236}">
                <a16:creationId xmlns="" xmlns:a16="http://schemas.microsoft.com/office/drawing/2014/main" id="{FAAE5E15-6A7E-B645-B950-7A43A25807B4}"/>
              </a:ext>
            </a:extLst>
          </p:cNvPr>
          <p:cNvSpPr>
            <a:spLocks noGrp="1"/>
          </p:cNvSpPr>
          <p:nvPr>
            <p:ph idx="1"/>
          </p:nvPr>
        </p:nvSpPr>
        <p:spPr>
          <a:xfrm>
            <a:off x="1001486" y="1197429"/>
            <a:ext cx="10896600" cy="5660571"/>
          </a:xfrm>
        </p:spPr>
        <p:txBody>
          <a:bodyPr>
            <a:normAutofit fontScale="92500" lnSpcReduction="10000"/>
          </a:bodyPr>
          <a:lstStyle/>
          <a:p>
            <a:r>
              <a:rPr lang="en-US" sz="3000" dirty="0"/>
              <a:t>Per speculum and per vaginal examination- Gonococcal + Chlamydial infection </a:t>
            </a:r>
          </a:p>
          <a:p>
            <a:r>
              <a:rPr lang="en-US" sz="3000" dirty="0" err="1"/>
              <a:t>Cephaloporins</a:t>
            </a:r>
            <a:r>
              <a:rPr lang="en-US" sz="3000" dirty="0"/>
              <a:t> – safe and effective in pregnancy </a:t>
            </a:r>
          </a:p>
          <a:p>
            <a:pPr lvl="1"/>
            <a:r>
              <a:rPr lang="en-US" sz="2600" dirty="0"/>
              <a:t>Tab cefixime 400 mg orally , single dose  </a:t>
            </a:r>
          </a:p>
          <a:p>
            <a:pPr marL="228600" lvl="1" indent="0">
              <a:buNone/>
            </a:pPr>
            <a:r>
              <a:rPr lang="en-US" sz="2600" dirty="0"/>
              <a:t>                     or</a:t>
            </a:r>
          </a:p>
          <a:p>
            <a:pPr lvl="1"/>
            <a:r>
              <a:rPr lang="en-US" sz="2600" dirty="0"/>
              <a:t> </a:t>
            </a:r>
            <a:r>
              <a:rPr lang="en-US" sz="2600" dirty="0" err="1"/>
              <a:t>Inj</a:t>
            </a:r>
            <a:r>
              <a:rPr lang="en-US" sz="2600" dirty="0"/>
              <a:t> Ceftriaxone 125 mg IM</a:t>
            </a:r>
          </a:p>
          <a:p>
            <a:pPr marL="228600" lvl="1" indent="0">
              <a:buNone/>
            </a:pPr>
            <a:r>
              <a:rPr lang="en-US" sz="2600" dirty="0"/>
              <a:t>            +</a:t>
            </a:r>
          </a:p>
          <a:p>
            <a:pPr marL="228600" lvl="1" indent="0">
              <a:buNone/>
            </a:pPr>
            <a:r>
              <a:rPr lang="en-US" sz="2600" dirty="0"/>
              <a:t>    Tab Erythromycin 500 mg QID x 7 days </a:t>
            </a:r>
          </a:p>
          <a:p>
            <a:pPr marL="228600" lvl="1" indent="0">
              <a:buNone/>
            </a:pPr>
            <a:r>
              <a:rPr lang="en-US" sz="2600" dirty="0"/>
              <a:t>                     or</a:t>
            </a:r>
          </a:p>
          <a:p>
            <a:pPr lvl="1"/>
            <a:r>
              <a:rPr lang="en-US" sz="2600" dirty="0"/>
              <a:t>Cap Amoxicillin 500 mg  TID x 7 days </a:t>
            </a:r>
          </a:p>
          <a:p>
            <a:pPr lvl="1"/>
            <a:r>
              <a:rPr lang="en-US" sz="2600" dirty="0" err="1"/>
              <a:t>Quinilones</a:t>
            </a:r>
            <a:r>
              <a:rPr lang="en-US" sz="2600" dirty="0"/>
              <a:t>(ofloxacin, ciprofloxacin), doxycycline are contraindicated in pregnant women </a:t>
            </a:r>
          </a:p>
          <a:p>
            <a:pPr lvl="1"/>
            <a:endParaRPr lang="en-US" sz="2400" dirty="0"/>
          </a:p>
        </p:txBody>
      </p:sp>
    </p:spTree>
    <p:extLst>
      <p:ext uri="{BB962C8B-B14F-4D97-AF65-F5344CB8AC3E}">
        <p14:creationId xmlns:p14="http://schemas.microsoft.com/office/powerpoint/2010/main" val="3115878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92A1F7-03D8-D64F-9BFF-A5AB58CE17D4}"/>
              </a:ext>
            </a:extLst>
          </p:cNvPr>
          <p:cNvSpPr>
            <a:spLocks noGrp="1"/>
          </p:cNvSpPr>
          <p:nvPr>
            <p:ph type="title"/>
          </p:nvPr>
        </p:nvSpPr>
        <p:spPr>
          <a:xfrm>
            <a:off x="2067852" y="246235"/>
            <a:ext cx="7729728" cy="1188720"/>
          </a:xfrm>
        </p:spPr>
        <p:txBody>
          <a:bodyPr>
            <a:normAutofit/>
          </a:bodyPr>
          <a:lstStyle/>
          <a:p>
            <a:r>
              <a:rPr lang="en-US" sz="3600" dirty="0"/>
              <a:t>Follow up </a:t>
            </a:r>
          </a:p>
        </p:txBody>
      </p:sp>
      <p:sp>
        <p:nvSpPr>
          <p:cNvPr id="3" name="Content Placeholder 2">
            <a:extLst>
              <a:ext uri="{FF2B5EF4-FFF2-40B4-BE49-F238E27FC236}">
                <a16:creationId xmlns="" xmlns:a16="http://schemas.microsoft.com/office/drawing/2014/main" id="{0306381E-8E50-C54E-B1F2-CFA4ABDF2E8E}"/>
              </a:ext>
            </a:extLst>
          </p:cNvPr>
          <p:cNvSpPr>
            <a:spLocks noGrp="1"/>
          </p:cNvSpPr>
          <p:nvPr>
            <p:ph idx="1"/>
          </p:nvPr>
        </p:nvSpPr>
        <p:spPr>
          <a:xfrm>
            <a:off x="1817913" y="1937658"/>
            <a:ext cx="8436429" cy="4234542"/>
          </a:xfrm>
        </p:spPr>
        <p:txBody>
          <a:bodyPr>
            <a:normAutofit/>
          </a:bodyPr>
          <a:lstStyle/>
          <a:p>
            <a:pPr marL="0" indent="0">
              <a:buNone/>
            </a:pPr>
            <a:r>
              <a:rPr lang="en-US" sz="3200" dirty="0"/>
              <a:t>After 7 days </a:t>
            </a:r>
          </a:p>
          <a:p>
            <a:r>
              <a:rPr lang="en-US" sz="3200" dirty="0"/>
              <a:t>To see reports of test done for HIV, Syphilis, and Hepatitis B</a:t>
            </a:r>
          </a:p>
          <a:p>
            <a:r>
              <a:rPr lang="en-US" sz="3200" dirty="0"/>
              <a:t>If symptoms persist, to assess whether it is due to treatment failure or re-infection  </a:t>
            </a:r>
          </a:p>
          <a:p>
            <a:endParaRPr lang="en-US" sz="3200" dirty="0"/>
          </a:p>
        </p:txBody>
      </p:sp>
    </p:spTree>
    <p:extLst>
      <p:ext uri="{BB962C8B-B14F-4D97-AF65-F5344CB8AC3E}">
        <p14:creationId xmlns:p14="http://schemas.microsoft.com/office/powerpoint/2010/main" val="245751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IN" sz="4400" dirty="0"/>
              <a:t>Genital ulcer </a:t>
            </a:r>
            <a:r>
              <a:rPr lang="en-IN" sz="4000" b="1" dirty="0"/>
              <a:t/>
            </a:r>
            <a:br>
              <a:rPr lang="en-IN" sz="4000" b="1" dirty="0"/>
            </a:br>
            <a:endParaRPr lang="en-US" sz="4000" dirty="0"/>
          </a:p>
        </p:txBody>
      </p:sp>
    </p:spTree>
    <p:extLst>
      <p:ext uri="{BB962C8B-B14F-4D97-AF65-F5344CB8AC3E}">
        <p14:creationId xmlns:p14="http://schemas.microsoft.com/office/powerpoint/2010/main" val="443388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A36DBD9-E273-D44E-BA5A-97D003C96224}"/>
              </a:ext>
            </a:extLst>
          </p:cNvPr>
          <p:cNvSpPr>
            <a:spLocks noGrp="1"/>
          </p:cNvSpPr>
          <p:nvPr>
            <p:ph idx="1"/>
          </p:nvPr>
        </p:nvSpPr>
        <p:spPr>
          <a:xfrm>
            <a:off x="1360714" y="391886"/>
            <a:ext cx="10069286" cy="6248400"/>
          </a:xfrm>
        </p:spPr>
        <p:txBody>
          <a:bodyPr>
            <a:normAutofit/>
          </a:bodyPr>
          <a:lstStyle/>
          <a:p>
            <a:r>
              <a:rPr lang="en-IN" sz="3200" dirty="0"/>
              <a:t>Genital ulcer is an open sore or a break in the continuity of the skin or mucous membrane of the genitalia as a result of sexually acquired infections. </a:t>
            </a:r>
          </a:p>
          <a:p>
            <a:pPr marL="0" indent="0">
              <a:buNone/>
            </a:pPr>
            <a:r>
              <a:rPr lang="en-IN" sz="3200" u="sng" dirty="0"/>
              <a:t>ETIOLOGY OF GENITAL ULCER SYNDROME </a:t>
            </a:r>
          </a:p>
          <a:p>
            <a:r>
              <a:rPr lang="en-IN" sz="3200" dirty="0"/>
              <a:t>Treponema pallidum (syphilis)</a:t>
            </a:r>
            <a:endParaRPr lang="en-IN" sz="2800" b="1" dirty="0"/>
          </a:p>
          <a:p>
            <a:r>
              <a:rPr lang="en-IN" sz="3200" dirty="0" err="1"/>
              <a:t>Haemophilius</a:t>
            </a:r>
            <a:r>
              <a:rPr lang="en-IN" sz="3200" dirty="0"/>
              <a:t> </a:t>
            </a:r>
            <a:r>
              <a:rPr lang="en-IN" sz="3200" dirty="0" err="1"/>
              <a:t>ducreyia</a:t>
            </a:r>
            <a:r>
              <a:rPr lang="en-IN" sz="3200" dirty="0"/>
              <a:t> (chancroid)</a:t>
            </a:r>
            <a:endParaRPr lang="en-IN" sz="2800" b="1" dirty="0"/>
          </a:p>
          <a:p>
            <a:r>
              <a:rPr lang="en-IN" sz="3200" dirty="0"/>
              <a:t>Chlamydia trachomatis (LGV)</a:t>
            </a:r>
            <a:endParaRPr lang="en-IN" sz="2800" b="1" dirty="0"/>
          </a:p>
          <a:p>
            <a:r>
              <a:rPr lang="en-IN" sz="3200" dirty="0" err="1"/>
              <a:t>Klebsiella</a:t>
            </a:r>
            <a:r>
              <a:rPr lang="en-IN" sz="3200" dirty="0"/>
              <a:t> </a:t>
            </a:r>
            <a:r>
              <a:rPr lang="en-IN" sz="3200" dirty="0" err="1"/>
              <a:t>granulomatis</a:t>
            </a:r>
            <a:r>
              <a:rPr lang="en-IN" sz="3200" dirty="0"/>
              <a:t> (Granuloma </a:t>
            </a:r>
            <a:r>
              <a:rPr lang="en-IN" sz="3200" dirty="0" err="1"/>
              <a:t>inguinale</a:t>
            </a:r>
            <a:r>
              <a:rPr lang="en-IN" sz="3200" dirty="0"/>
              <a:t>)</a:t>
            </a:r>
          </a:p>
          <a:p>
            <a:r>
              <a:rPr lang="en-IN" sz="3200" dirty="0"/>
              <a:t>Herpes simplex virus (Genital herpes)</a:t>
            </a:r>
            <a:endParaRPr lang="en-IN" sz="3200" b="1" dirty="0"/>
          </a:p>
          <a:p>
            <a:endParaRPr lang="en-IN" sz="2800" b="1" dirty="0"/>
          </a:p>
          <a:p>
            <a:pPr lvl="1"/>
            <a:endParaRPr lang="en-US" sz="2800" dirty="0"/>
          </a:p>
        </p:txBody>
      </p:sp>
    </p:spTree>
    <p:extLst>
      <p:ext uri="{BB962C8B-B14F-4D97-AF65-F5344CB8AC3E}">
        <p14:creationId xmlns:p14="http://schemas.microsoft.com/office/powerpoint/2010/main" val="173228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E076C3-09F8-DE46-B91B-EC6E7517AB9D}"/>
              </a:ext>
            </a:extLst>
          </p:cNvPr>
          <p:cNvSpPr>
            <a:spLocks noGrp="1"/>
          </p:cNvSpPr>
          <p:nvPr>
            <p:ph type="title"/>
          </p:nvPr>
        </p:nvSpPr>
        <p:spPr>
          <a:xfrm>
            <a:off x="1719505" y="370113"/>
            <a:ext cx="7914351" cy="999528"/>
          </a:xfrm>
        </p:spPr>
        <p:txBody>
          <a:bodyPr>
            <a:normAutofit/>
          </a:bodyPr>
          <a:lstStyle/>
          <a:p>
            <a:r>
              <a:rPr lang="en-IN" dirty="0"/>
              <a:t>CLINICAL MANIFESTATION </a:t>
            </a:r>
            <a:endParaRPr lang="en-US" dirty="0"/>
          </a:p>
        </p:txBody>
      </p:sp>
      <p:sp>
        <p:nvSpPr>
          <p:cNvPr id="3" name="Content Placeholder 2">
            <a:extLst>
              <a:ext uri="{FF2B5EF4-FFF2-40B4-BE49-F238E27FC236}">
                <a16:creationId xmlns="" xmlns:a16="http://schemas.microsoft.com/office/drawing/2014/main" id="{8D1F4AF2-9B5E-8340-B00D-533AA4B38A0C}"/>
              </a:ext>
            </a:extLst>
          </p:cNvPr>
          <p:cNvSpPr>
            <a:spLocks noGrp="1"/>
          </p:cNvSpPr>
          <p:nvPr>
            <p:ph idx="1"/>
          </p:nvPr>
        </p:nvSpPr>
        <p:spPr>
          <a:xfrm>
            <a:off x="1524000" y="1369641"/>
            <a:ext cx="9731829" cy="5303301"/>
          </a:xfrm>
        </p:spPr>
        <p:txBody>
          <a:bodyPr>
            <a:noAutofit/>
          </a:bodyPr>
          <a:lstStyle/>
          <a:p>
            <a:pPr marL="0" indent="0">
              <a:buNone/>
            </a:pPr>
            <a:r>
              <a:rPr lang="en-US" sz="3200" dirty="0"/>
              <a:t>History </a:t>
            </a:r>
          </a:p>
          <a:p>
            <a:r>
              <a:rPr lang="en-US" sz="3200" dirty="0"/>
              <a:t>Genital ulcer/vesicles</a:t>
            </a:r>
          </a:p>
          <a:p>
            <a:r>
              <a:rPr lang="en-US" sz="3200" dirty="0"/>
              <a:t>Burning sensation </a:t>
            </a:r>
          </a:p>
          <a:p>
            <a:r>
              <a:rPr lang="en-US" sz="3200" dirty="0"/>
              <a:t>Sexual exposure of either partner to high risk practices including </a:t>
            </a:r>
            <a:r>
              <a:rPr lang="en-US" sz="3200" dirty="0" err="1"/>
              <a:t>orogenital</a:t>
            </a:r>
            <a:r>
              <a:rPr lang="en-US" sz="3200" dirty="0"/>
              <a:t> sex</a:t>
            </a:r>
          </a:p>
          <a:p>
            <a:pPr marL="0" indent="0">
              <a:buNone/>
            </a:pPr>
            <a:r>
              <a:rPr lang="en-US" sz="3200" dirty="0"/>
              <a:t>Examination </a:t>
            </a:r>
          </a:p>
          <a:p>
            <a:r>
              <a:rPr lang="en-US" sz="3200" dirty="0"/>
              <a:t>Presence of vesicles </a:t>
            </a:r>
          </a:p>
          <a:p>
            <a:r>
              <a:rPr lang="en-US" sz="3200" dirty="0"/>
              <a:t>Presence of genital ulcer- single or multiple </a:t>
            </a:r>
          </a:p>
          <a:p>
            <a:r>
              <a:rPr lang="en-US" sz="3200" dirty="0"/>
              <a:t>Ass. Inguinal lymph node swelling </a:t>
            </a:r>
          </a:p>
        </p:txBody>
      </p:sp>
    </p:spTree>
    <p:extLst>
      <p:ext uri="{BB962C8B-B14F-4D97-AF65-F5344CB8AC3E}">
        <p14:creationId xmlns:p14="http://schemas.microsoft.com/office/powerpoint/2010/main" val="412083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7C9B4FB-203D-7944-B624-764EC9A0FDD5}"/>
              </a:ext>
            </a:extLst>
          </p:cNvPr>
          <p:cNvSpPr>
            <a:spLocks noGrp="1"/>
          </p:cNvSpPr>
          <p:nvPr>
            <p:ph idx="1"/>
          </p:nvPr>
        </p:nvSpPr>
        <p:spPr>
          <a:xfrm>
            <a:off x="1625600" y="428978"/>
            <a:ext cx="10098314" cy="6096000"/>
          </a:xfrm>
        </p:spPr>
        <p:txBody>
          <a:bodyPr>
            <a:normAutofit/>
          </a:bodyPr>
          <a:lstStyle/>
          <a:p>
            <a:pPr marL="0" indent="0">
              <a:buNone/>
            </a:pPr>
            <a:r>
              <a:rPr lang="en-US" sz="3200" dirty="0"/>
              <a:t>Ulcer characteristics:</a:t>
            </a:r>
          </a:p>
          <a:p>
            <a:r>
              <a:rPr lang="en-US" sz="3200" dirty="0"/>
              <a:t>Painful vesicles/ulcers, single or multiple- Herpes simplex</a:t>
            </a:r>
          </a:p>
          <a:p>
            <a:r>
              <a:rPr lang="en-US" sz="3200" dirty="0"/>
              <a:t>Painless ulcer with </a:t>
            </a:r>
            <a:r>
              <a:rPr lang="en-US" sz="3200" dirty="0" err="1"/>
              <a:t>shotty</a:t>
            </a:r>
            <a:r>
              <a:rPr lang="en-US" sz="3200" dirty="0"/>
              <a:t> lymph node- Syphilis </a:t>
            </a:r>
          </a:p>
          <a:p>
            <a:r>
              <a:rPr lang="en-US" sz="3200" dirty="0"/>
              <a:t>Painless ulcer, no inguinal lymph node- Granuloma </a:t>
            </a:r>
            <a:r>
              <a:rPr lang="en-US" sz="3200" dirty="0" err="1"/>
              <a:t>inguinale</a:t>
            </a:r>
            <a:r>
              <a:rPr lang="en-US" sz="3200" dirty="0"/>
              <a:t> </a:t>
            </a:r>
          </a:p>
          <a:p>
            <a:r>
              <a:rPr lang="en-US" sz="3200" dirty="0"/>
              <a:t>Painful ulcer usually single- chancroid ass with painful bubo</a:t>
            </a:r>
          </a:p>
          <a:p>
            <a:pPr marL="0" indent="0">
              <a:buNone/>
            </a:pPr>
            <a:endParaRPr lang="en-US" sz="3200" dirty="0"/>
          </a:p>
        </p:txBody>
      </p:sp>
    </p:spTree>
    <p:extLst>
      <p:ext uri="{BB962C8B-B14F-4D97-AF65-F5344CB8AC3E}">
        <p14:creationId xmlns:p14="http://schemas.microsoft.com/office/powerpoint/2010/main" val="2569762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D301E8E7-D912-C543-9082-87597E928B5A}"/>
              </a:ext>
            </a:extLst>
          </p:cNvPr>
          <p:cNvPicPr>
            <a:picLocks noGrp="1" noChangeAspect="1"/>
          </p:cNvPicPr>
          <p:nvPr>
            <p:ph idx="1"/>
          </p:nvPr>
        </p:nvPicPr>
        <p:blipFill rotWithShape="1">
          <a:blip r:embed="rId2">
            <a:extLst>
              <a:ext uri="{28A0092B-C50C-407E-A947-70E740481C1C}">
                <a14:useLocalDpi xmlns:a14="http://schemas.microsoft.com/office/drawing/2010/main"/>
              </a:ext>
            </a:extLst>
          </a:blip>
          <a:srcRect/>
          <a:stretch/>
        </p:blipFill>
        <p:spPr>
          <a:xfrm>
            <a:off x="195943" y="702130"/>
            <a:ext cx="6493339" cy="4914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 xmlns:a16="http://schemas.microsoft.com/office/drawing/2014/main" id="{4413EEF0-2EAF-974A-9719-028756EBCA0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825342" y="310242"/>
            <a:ext cx="4604657" cy="60988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20178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A5006B-5292-5A46-92D9-A06851DBB378}"/>
              </a:ext>
            </a:extLst>
          </p:cNvPr>
          <p:cNvSpPr>
            <a:spLocks noGrp="1"/>
          </p:cNvSpPr>
          <p:nvPr>
            <p:ph type="title"/>
          </p:nvPr>
        </p:nvSpPr>
        <p:spPr>
          <a:xfrm>
            <a:off x="1747743" y="102327"/>
            <a:ext cx="8124387" cy="1049867"/>
          </a:xfrm>
        </p:spPr>
        <p:txBody>
          <a:bodyPr>
            <a:normAutofit fontScale="90000"/>
          </a:bodyPr>
          <a:lstStyle/>
          <a:p>
            <a:r>
              <a:rPr lang="en-IN"/>
              <a:t/>
            </a:r>
            <a:br>
              <a:rPr lang="en-IN"/>
            </a:br>
            <a:r>
              <a:rPr lang="en-IN"/>
              <a:t>THE ALGORITHM OF SYNDROMIC CASE MANAGEMENT OF GENITAL ULCER SYNDROME </a:t>
            </a:r>
            <a:br>
              <a:rPr lang="en-IN"/>
            </a:br>
            <a:endParaRPr lang="en-US"/>
          </a:p>
        </p:txBody>
      </p:sp>
      <p:pic>
        <p:nvPicPr>
          <p:cNvPr id="5" name="Content Placeholder 4">
            <a:extLst>
              <a:ext uri="{FF2B5EF4-FFF2-40B4-BE49-F238E27FC236}">
                <a16:creationId xmlns="" xmlns:a16="http://schemas.microsoft.com/office/drawing/2014/main" id="{E99CFFE5-3BCB-924A-A03D-54DD6F951917}"/>
              </a:ext>
            </a:extLst>
          </p:cNvPr>
          <p:cNvPicPr>
            <a:picLocks noGrp="1" noChangeAspect="1"/>
          </p:cNvPicPr>
          <p:nvPr>
            <p:ph idx="1"/>
          </p:nvPr>
        </p:nvPicPr>
        <p:blipFill>
          <a:blip r:embed="rId2"/>
          <a:stretch>
            <a:fillRect/>
          </a:stretch>
        </p:blipFill>
        <p:spPr>
          <a:xfrm>
            <a:off x="2112319" y="1241778"/>
            <a:ext cx="7517101" cy="55259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26480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EEB64F-821D-DC4A-A6CC-9FD730D5A5A1}"/>
              </a:ext>
            </a:extLst>
          </p:cNvPr>
          <p:cNvSpPr>
            <a:spLocks noGrp="1"/>
          </p:cNvSpPr>
          <p:nvPr>
            <p:ph type="title"/>
          </p:nvPr>
        </p:nvSpPr>
        <p:spPr>
          <a:xfrm>
            <a:off x="2246488" y="163181"/>
            <a:ext cx="7714375" cy="830241"/>
          </a:xfrm>
        </p:spPr>
        <p:txBody>
          <a:bodyPr/>
          <a:lstStyle/>
          <a:p>
            <a:r>
              <a:rPr lang="en-US"/>
              <a:t>Treatment </a:t>
            </a:r>
          </a:p>
        </p:txBody>
      </p:sp>
      <p:sp>
        <p:nvSpPr>
          <p:cNvPr id="3" name="Content Placeholder 2">
            <a:extLst>
              <a:ext uri="{FF2B5EF4-FFF2-40B4-BE49-F238E27FC236}">
                <a16:creationId xmlns="" xmlns:a16="http://schemas.microsoft.com/office/drawing/2014/main" id="{CD961BF7-6A9E-8E44-B31E-FE3C90408BAE}"/>
              </a:ext>
            </a:extLst>
          </p:cNvPr>
          <p:cNvSpPr>
            <a:spLocks noGrp="1"/>
          </p:cNvSpPr>
          <p:nvPr>
            <p:ph idx="1"/>
          </p:nvPr>
        </p:nvSpPr>
        <p:spPr>
          <a:xfrm>
            <a:off x="1603021" y="1253067"/>
            <a:ext cx="10338608" cy="5517847"/>
          </a:xfrm>
        </p:spPr>
        <p:txBody>
          <a:bodyPr>
            <a:normAutofit lnSpcReduction="10000"/>
          </a:bodyPr>
          <a:lstStyle/>
          <a:p>
            <a:r>
              <a:rPr lang="en-US" sz="3200" dirty="0"/>
              <a:t>Vesicles or multiple painful ulcers- Herpes</a:t>
            </a:r>
          </a:p>
          <a:p>
            <a:pPr marL="457200" lvl="2" indent="0">
              <a:buNone/>
            </a:pPr>
            <a:r>
              <a:rPr lang="en-US" sz="2800" dirty="0"/>
              <a:t>Tab Acyclovir 400 mg P.O TID x 7 days </a:t>
            </a:r>
          </a:p>
          <a:p>
            <a:r>
              <a:rPr lang="en-US" sz="3200" dirty="0"/>
              <a:t>Only ulcer is seen – Syphilis, Chancroid and counsel on Herpes </a:t>
            </a:r>
            <a:r>
              <a:rPr lang="en-US" sz="3200" dirty="0" err="1"/>
              <a:t>genitalis</a:t>
            </a:r>
            <a:r>
              <a:rPr lang="en-US" sz="3200" dirty="0"/>
              <a:t> </a:t>
            </a:r>
          </a:p>
          <a:p>
            <a:r>
              <a:rPr lang="en-US" sz="3200" dirty="0"/>
              <a:t>To cover syphilis </a:t>
            </a:r>
          </a:p>
          <a:p>
            <a:pPr marL="457200" lvl="2" indent="0">
              <a:buNone/>
            </a:pPr>
            <a:r>
              <a:rPr lang="en-IN" sz="2800" b="1" dirty="0"/>
              <a:t> </a:t>
            </a:r>
            <a:r>
              <a:rPr lang="en-IN" sz="2800" dirty="0"/>
              <a:t>Benzathine penicillin 2.4 million units IM after test dose in two divided doses /Doxycycline(in penicillin allergy) 100mg BID for 14 days </a:t>
            </a:r>
          </a:p>
          <a:p>
            <a:pPr marL="457200" lvl="2" indent="0">
              <a:buNone/>
            </a:pPr>
            <a:r>
              <a:rPr lang="en-IN" sz="2800" dirty="0"/>
              <a:t>+</a:t>
            </a:r>
          </a:p>
          <a:p>
            <a:pPr marL="457200" lvl="2" indent="0">
              <a:buNone/>
            </a:pPr>
            <a:r>
              <a:rPr lang="en-IN" sz="2800" dirty="0"/>
              <a:t>Ciprofloxacin 500mg bid orally for 3 days /Azithromycin 1g Single dose, P.O</a:t>
            </a:r>
          </a:p>
          <a:p>
            <a:pPr marL="457200" lvl="2" indent="0">
              <a:buNone/>
            </a:pPr>
            <a:endParaRPr lang="en-IN" sz="2800" b="1" dirty="0"/>
          </a:p>
          <a:p>
            <a:pPr lvl="1"/>
            <a:endParaRPr lang="en-US" sz="2800" dirty="0"/>
          </a:p>
        </p:txBody>
      </p:sp>
    </p:spTree>
    <p:extLst>
      <p:ext uri="{BB962C8B-B14F-4D97-AF65-F5344CB8AC3E}">
        <p14:creationId xmlns:p14="http://schemas.microsoft.com/office/powerpoint/2010/main" val="2479329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6D4FD-086A-2F42-8A9F-77C6680261CE}"/>
              </a:ext>
            </a:extLst>
          </p:cNvPr>
          <p:cNvSpPr>
            <a:spLocks noGrp="1"/>
          </p:cNvSpPr>
          <p:nvPr>
            <p:ph type="title"/>
          </p:nvPr>
        </p:nvSpPr>
        <p:spPr>
          <a:xfrm>
            <a:off x="1761067" y="163180"/>
            <a:ext cx="8816621" cy="1188720"/>
          </a:xfrm>
        </p:spPr>
        <p:txBody>
          <a:bodyPr/>
          <a:lstStyle/>
          <a:p>
            <a:r>
              <a:rPr lang="en-US"/>
              <a:t>Management of pregnant women </a:t>
            </a:r>
          </a:p>
        </p:txBody>
      </p:sp>
      <p:sp>
        <p:nvSpPr>
          <p:cNvPr id="3" name="Content Placeholder 2">
            <a:extLst>
              <a:ext uri="{FF2B5EF4-FFF2-40B4-BE49-F238E27FC236}">
                <a16:creationId xmlns="" xmlns:a16="http://schemas.microsoft.com/office/drawing/2014/main" id="{CE0CCA0B-75BA-0842-8183-74F6EDD6EF0B}"/>
              </a:ext>
            </a:extLst>
          </p:cNvPr>
          <p:cNvSpPr>
            <a:spLocks noGrp="1"/>
          </p:cNvSpPr>
          <p:nvPr>
            <p:ph idx="1"/>
          </p:nvPr>
        </p:nvSpPr>
        <p:spPr>
          <a:xfrm>
            <a:off x="1580444" y="1467556"/>
            <a:ext cx="9290756" cy="5147733"/>
          </a:xfrm>
        </p:spPr>
        <p:txBody>
          <a:bodyPr>
            <a:normAutofit/>
          </a:bodyPr>
          <a:lstStyle/>
          <a:p>
            <a:r>
              <a:rPr lang="en-US" sz="2800"/>
              <a:t>Quinolones (</a:t>
            </a:r>
            <a:r>
              <a:rPr lang="en-US" sz="2800" err="1"/>
              <a:t>ofloxacin,Ciprofloxacin</a:t>
            </a:r>
            <a:r>
              <a:rPr lang="en-US" sz="2800"/>
              <a:t>), doxycycline , and sulfonamides are contraindicated in pregnancy.</a:t>
            </a:r>
          </a:p>
          <a:p>
            <a:r>
              <a:rPr lang="en-US" sz="2800" err="1"/>
              <a:t>Inj</a:t>
            </a:r>
            <a:r>
              <a:rPr lang="en-US" sz="2800"/>
              <a:t> Benzathine </a:t>
            </a:r>
            <a:r>
              <a:rPr lang="en-US" sz="2800" err="1"/>
              <a:t>Pencillin</a:t>
            </a:r>
            <a:r>
              <a:rPr lang="en-US" sz="2800"/>
              <a:t> 2.4 million IU IM after test dose </a:t>
            </a:r>
          </a:p>
          <a:p>
            <a:r>
              <a:rPr lang="en-US" sz="2800"/>
              <a:t>Second dose should be administered 1 week after the initial dose for women who have primary , secondary or latent syphilis </a:t>
            </a:r>
          </a:p>
          <a:p>
            <a:r>
              <a:rPr lang="en-US" sz="2800"/>
              <a:t>Allergy to penicillin</a:t>
            </a:r>
            <a:r>
              <a:rPr lang="en-US" sz="2800">
                <a:sym typeface="Wingdings" pitchFamily="2" charset="2"/>
              </a:rPr>
              <a:t> erythromycin 500 mg QID for 15 days and neonate should be treated for syphilis after delivery </a:t>
            </a:r>
          </a:p>
          <a:p>
            <a:r>
              <a:rPr lang="en-US" sz="2800">
                <a:sym typeface="Wingdings" pitchFamily="2" charset="2"/>
              </a:rPr>
              <a:t> Oral Acyclovir-first episode or recurrent genital herpes.  </a:t>
            </a:r>
          </a:p>
          <a:p>
            <a:endParaRPr lang="en-US" sz="2800"/>
          </a:p>
        </p:txBody>
      </p:sp>
    </p:spTree>
    <p:extLst>
      <p:ext uri="{BB962C8B-B14F-4D97-AF65-F5344CB8AC3E}">
        <p14:creationId xmlns:p14="http://schemas.microsoft.com/office/powerpoint/2010/main" val="352846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IN" sz="4400" dirty="0"/>
              <a:t>Vaginal discharge </a:t>
            </a:r>
            <a:endParaRPr lang="en-US" sz="4400" dirty="0"/>
          </a:p>
        </p:txBody>
      </p:sp>
    </p:spTree>
    <p:extLst>
      <p:ext uri="{BB962C8B-B14F-4D97-AF65-F5344CB8AC3E}">
        <p14:creationId xmlns:p14="http://schemas.microsoft.com/office/powerpoint/2010/main" val="2957375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C1A2468-558F-8F45-B176-647EBFD2C817}"/>
              </a:ext>
            </a:extLst>
          </p:cNvPr>
          <p:cNvSpPr>
            <a:spLocks noGrp="1"/>
          </p:cNvSpPr>
          <p:nvPr>
            <p:ph idx="1"/>
          </p:nvPr>
        </p:nvSpPr>
        <p:spPr>
          <a:xfrm>
            <a:off x="1456267" y="541868"/>
            <a:ext cx="9364133" cy="6152846"/>
          </a:xfrm>
        </p:spPr>
        <p:txBody>
          <a:bodyPr>
            <a:normAutofit/>
          </a:bodyPr>
          <a:lstStyle/>
          <a:p>
            <a:r>
              <a:rPr lang="en-IN" sz="3200" dirty="0"/>
              <a:t>Abnormal vaginal discharge which is STI related is abnormal in </a:t>
            </a:r>
            <a:r>
              <a:rPr lang="en-IN" sz="3200" dirty="0" err="1"/>
              <a:t>color</a:t>
            </a:r>
            <a:r>
              <a:rPr lang="en-IN" sz="3200" dirty="0"/>
              <a:t>, </a:t>
            </a:r>
            <a:r>
              <a:rPr lang="en-IN" sz="3200" dirty="0" err="1"/>
              <a:t>odor</a:t>
            </a:r>
            <a:r>
              <a:rPr lang="en-IN" sz="3200" dirty="0"/>
              <a:t> and amount </a:t>
            </a:r>
          </a:p>
          <a:p>
            <a:pPr marL="0" indent="0">
              <a:buNone/>
            </a:pPr>
            <a:r>
              <a:rPr lang="en-IN" sz="3200" u="sng" dirty="0"/>
              <a:t>ETIOLOGY OF VAGINAL DISCHARGE SYNDROME </a:t>
            </a:r>
          </a:p>
          <a:p>
            <a:r>
              <a:rPr lang="en-IN" sz="3200" dirty="0"/>
              <a:t>Neisseria </a:t>
            </a:r>
            <a:r>
              <a:rPr lang="en-IN" sz="3200" dirty="0" err="1"/>
              <a:t>gonorrhea</a:t>
            </a:r>
            <a:r>
              <a:rPr lang="en-IN" sz="3200" dirty="0"/>
              <a:t> </a:t>
            </a:r>
            <a:endParaRPr lang="en-IN" sz="3200" b="1" dirty="0"/>
          </a:p>
          <a:p>
            <a:r>
              <a:rPr lang="en-IN" sz="3200" dirty="0"/>
              <a:t>Chlamydia trachomatis </a:t>
            </a:r>
            <a:endParaRPr lang="en-IN" sz="3200" b="1" dirty="0"/>
          </a:p>
          <a:p>
            <a:r>
              <a:rPr lang="en-IN" sz="3200" dirty="0"/>
              <a:t>Trichomonas vaginalis </a:t>
            </a:r>
            <a:endParaRPr lang="en-IN" sz="3200" b="1" dirty="0"/>
          </a:p>
          <a:p>
            <a:r>
              <a:rPr lang="en-IN" sz="3200" dirty="0"/>
              <a:t>Gardnerella vaginalis, Mycoplasma  </a:t>
            </a:r>
          </a:p>
          <a:p>
            <a:r>
              <a:rPr lang="en-IN" sz="3200" dirty="0"/>
              <a:t>Candida </a:t>
            </a:r>
            <a:r>
              <a:rPr lang="en-IN" sz="3200" dirty="0" err="1"/>
              <a:t>albicans</a:t>
            </a:r>
            <a:r>
              <a:rPr lang="en-IN" sz="3200" dirty="0"/>
              <a:t/>
            </a:r>
            <a:br>
              <a:rPr lang="en-IN" sz="3200" dirty="0"/>
            </a:br>
            <a:endParaRPr lang="en-IN" sz="3200" b="1" dirty="0"/>
          </a:p>
          <a:p>
            <a:endParaRPr lang="en-IN" sz="3200" dirty="0"/>
          </a:p>
        </p:txBody>
      </p:sp>
    </p:spTree>
    <p:extLst>
      <p:ext uri="{BB962C8B-B14F-4D97-AF65-F5344CB8AC3E}">
        <p14:creationId xmlns:p14="http://schemas.microsoft.com/office/powerpoint/2010/main" val="2812199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B49AEA-27D7-2042-B292-4AE622A3BC67}"/>
              </a:ext>
            </a:extLst>
          </p:cNvPr>
          <p:cNvSpPr>
            <a:spLocks noGrp="1"/>
          </p:cNvSpPr>
          <p:nvPr>
            <p:ph type="title"/>
          </p:nvPr>
        </p:nvSpPr>
        <p:spPr>
          <a:xfrm>
            <a:off x="2231136" y="118025"/>
            <a:ext cx="7729728" cy="1188720"/>
          </a:xfrm>
        </p:spPr>
        <p:txBody>
          <a:bodyPr/>
          <a:lstStyle/>
          <a:p>
            <a:r>
              <a:rPr lang="en-IN"/>
              <a:t>CLINICAL MANIFESTATION </a:t>
            </a:r>
            <a:endParaRPr lang="en-US"/>
          </a:p>
        </p:txBody>
      </p:sp>
      <p:sp>
        <p:nvSpPr>
          <p:cNvPr id="3" name="Content Placeholder 2">
            <a:extLst>
              <a:ext uri="{FF2B5EF4-FFF2-40B4-BE49-F238E27FC236}">
                <a16:creationId xmlns="" xmlns:a16="http://schemas.microsoft.com/office/drawing/2014/main" id="{DA53AD6A-9EAC-C042-981B-6BC07288330A}"/>
              </a:ext>
            </a:extLst>
          </p:cNvPr>
          <p:cNvSpPr>
            <a:spLocks noGrp="1"/>
          </p:cNvSpPr>
          <p:nvPr>
            <p:ph idx="1"/>
          </p:nvPr>
        </p:nvSpPr>
        <p:spPr>
          <a:xfrm>
            <a:off x="2231136" y="1535289"/>
            <a:ext cx="8741664" cy="5115881"/>
          </a:xfrm>
        </p:spPr>
        <p:txBody>
          <a:bodyPr>
            <a:normAutofit lnSpcReduction="10000"/>
          </a:bodyPr>
          <a:lstStyle/>
          <a:p>
            <a:pPr marL="0" indent="0">
              <a:buNone/>
            </a:pPr>
            <a:r>
              <a:rPr lang="en-US" sz="3200" dirty="0"/>
              <a:t>History </a:t>
            </a:r>
          </a:p>
          <a:p>
            <a:r>
              <a:rPr lang="en-US" sz="3200" dirty="0"/>
              <a:t>Menstrual history – to rule out pregnancy </a:t>
            </a:r>
          </a:p>
          <a:p>
            <a:r>
              <a:rPr lang="en-US" sz="3200" dirty="0"/>
              <a:t>Nature and type of discharge(amount, smell, consistency)</a:t>
            </a:r>
          </a:p>
          <a:p>
            <a:r>
              <a:rPr lang="en-US" sz="3200" dirty="0"/>
              <a:t>Genital itching </a:t>
            </a:r>
          </a:p>
          <a:p>
            <a:r>
              <a:rPr lang="en-US" sz="3200" dirty="0"/>
              <a:t>Burning while passing urine, increased frequency </a:t>
            </a:r>
          </a:p>
          <a:p>
            <a:r>
              <a:rPr lang="en-US" sz="3200" dirty="0"/>
              <a:t>Presence of any ulcer, swelling on the </a:t>
            </a:r>
            <a:r>
              <a:rPr lang="en-US" sz="3200" dirty="0" err="1"/>
              <a:t>vulval</a:t>
            </a:r>
            <a:r>
              <a:rPr lang="en-US" sz="3200" dirty="0"/>
              <a:t> or inguinal region </a:t>
            </a:r>
          </a:p>
          <a:p>
            <a:r>
              <a:rPr lang="en-US" sz="3200" dirty="0"/>
              <a:t>Low backache </a:t>
            </a:r>
          </a:p>
        </p:txBody>
      </p:sp>
    </p:spTree>
    <p:extLst>
      <p:ext uri="{BB962C8B-B14F-4D97-AF65-F5344CB8AC3E}">
        <p14:creationId xmlns:p14="http://schemas.microsoft.com/office/powerpoint/2010/main" val="4150110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273F2D2-97C8-B948-8620-56D18952F780}"/>
              </a:ext>
            </a:extLst>
          </p:cNvPr>
          <p:cNvSpPr>
            <a:spLocks noGrp="1"/>
          </p:cNvSpPr>
          <p:nvPr>
            <p:ph idx="1"/>
          </p:nvPr>
        </p:nvSpPr>
        <p:spPr>
          <a:xfrm>
            <a:off x="1591733" y="304800"/>
            <a:ext cx="10273696" cy="6433457"/>
          </a:xfrm>
        </p:spPr>
        <p:txBody>
          <a:bodyPr>
            <a:normAutofit fontScale="92500" lnSpcReduction="10000"/>
          </a:bodyPr>
          <a:lstStyle/>
          <a:p>
            <a:r>
              <a:rPr lang="en-US" sz="3200" dirty="0"/>
              <a:t>Examination- Per speculum to differentiate b/w vaginitis and cervicitis </a:t>
            </a:r>
          </a:p>
          <a:p>
            <a:pPr marL="514350" indent="-514350">
              <a:buFont typeface="+mj-lt"/>
              <a:buAutoNum type="alphaUcPeriod"/>
            </a:pPr>
            <a:r>
              <a:rPr lang="en-US" sz="3200" dirty="0"/>
              <a:t>Vaginitis </a:t>
            </a:r>
          </a:p>
          <a:p>
            <a:r>
              <a:rPr lang="en-US" sz="3200" dirty="0"/>
              <a:t>Trichomoniasis- </a:t>
            </a:r>
            <a:r>
              <a:rPr lang="en-US" sz="3200" dirty="0">
                <a:solidFill>
                  <a:schemeClr val="tx1"/>
                </a:solidFill>
              </a:rPr>
              <a:t>Greenish</a:t>
            </a:r>
            <a:r>
              <a:rPr lang="en-US" sz="3200" dirty="0"/>
              <a:t> frothy discharge  </a:t>
            </a:r>
          </a:p>
          <a:p>
            <a:r>
              <a:rPr lang="en-US" sz="3200" dirty="0"/>
              <a:t>Candidiasis- curdy white discharge </a:t>
            </a:r>
          </a:p>
          <a:p>
            <a:r>
              <a:rPr lang="en-US" sz="3200" dirty="0"/>
              <a:t>Bacterial vaginosis- adherent discharge </a:t>
            </a:r>
          </a:p>
          <a:p>
            <a:r>
              <a:rPr lang="en-US" sz="3200" dirty="0"/>
              <a:t>Mixed infections-  presents with atypical discharge </a:t>
            </a:r>
          </a:p>
          <a:p>
            <a:pPr marL="514350" indent="-514350">
              <a:buSzPct val="100000"/>
              <a:buFont typeface="+mj-lt"/>
              <a:buAutoNum type="alphaUcPeriod" startAt="2"/>
            </a:pPr>
            <a:r>
              <a:rPr lang="en-US" sz="3200" dirty="0"/>
              <a:t>Cervicitis </a:t>
            </a:r>
          </a:p>
          <a:p>
            <a:pPr>
              <a:buSzPct val="100000"/>
            </a:pPr>
            <a:r>
              <a:rPr lang="en-US" sz="3200" dirty="0"/>
              <a:t>Cervical erosion/ cervical ulcer/ mucopurulent cervical discharge</a:t>
            </a:r>
          </a:p>
          <a:p>
            <a:pPr>
              <a:buSzPct val="100000"/>
            </a:pPr>
            <a:r>
              <a:rPr lang="en-US" sz="3200" dirty="0"/>
              <a:t>Bimanual pelvic examination to rule out pelvic inflammatory disease  </a:t>
            </a:r>
          </a:p>
          <a:p>
            <a:pPr>
              <a:buSzPct val="100000"/>
            </a:pPr>
            <a:endParaRPr lang="en-US" sz="3200" dirty="0"/>
          </a:p>
        </p:txBody>
      </p:sp>
    </p:spTree>
    <p:extLst>
      <p:ext uri="{BB962C8B-B14F-4D97-AF65-F5344CB8AC3E}">
        <p14:creationId xmlns:p14="http://schemas.microsoft.com/office/powerpoint/2010/main" val="4041227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3E421C28-E313-114C-B8BB-50A7280CC639}"/>
              </a:ext>
            </a:extLst>
          </p:cNvPr>
          <p:cNvPicPr>
            <a:picLocks noGrp="1" noChangeAspect="1"/>
          </p:cNvPicPr>
          <p:nvPr>
            <p:ph idx="1"/>
          </p:nvPr>
        </p:nvPicPr>
        <p:blipFill>
          <a:blip r:embed="rId2"/>
          <a:stretch>
            <a:fillRect/>
          </a:stretch>
        </p:blipFill>
        <p:spPr>
          <a:xfrm>
            <a:off x="538514" y="1607891"/>
            <a:ext cx="5913242" cy="39678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 xmlns:a16="http://schemas.microsoft.com/office/drawing/2014/main" id="{0A134B96-8111-D84E-A7CF-9D633C961BA0}"/>
              </a:ext>
            </a:extLst>
          </p:cNvPr>
          <p:cNvPicPr>
            <a:picLocks noChangeAspect="1"/>
          </p:cNvPicPr>
          <p:nvPr/>
        </p:nvPicPr>
        <p:blipFill>
          <a:blip r:embed="rId3"/>
          <a:stretch>
            <a:fillRect/>
          </a:stretch>
        </p:blipFill>
        <p:spPr>
          <a:xfrm>
            <a:off x="6716329" y="636814"/>
            <a:ext cx="4615700" cy="5909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03119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385351-2FBE-DD4F-B1CB-09E02BF84442}"/>
              </a:ext>
            </a:extLst>
          </p:cNvPr>
          <p:cNvSpPr>
            <a:spLocks noGrp="1"/>
          </p:cNvSpPr>
          <p:nvPr>
            <p:ph type="title"/>
          </p:nvPr>
        </p:nvSpPr>
        <p:spPr>
          <a:xfrm>
            <a:off x="1858603" y="106736"/>
            <a:ext cx="8007886" cy="1180197"/>
          </a:xfrm>
        </p:spPr>
        <p:txBody>
          <a:bodyPr>
            <a:normAutofit fontScale="90000"/>
          </a:bodyPr>
          <a:lstStyle/>
          <a:p>
            <a:r>
              <a:rPr lang="en-IN"/>
              <a:t/>
            </a:r>
            <a:br>
              <a:rPr lang="en-IN"/>
            </a:br>
            <a:r>
              <a:rPr lang="en-IN"/>
              <a:t>THE ALGORITHM OF SYNDROMIC CASE MANAGEMENT OF VAGINAL DISCHARGE SYNDROME </a:t>
            </a:r>
            <a:br>
              <a:rPr lang="en-IN"/>
            </a:br>
            <a:endParaRPr lang="en-US"/>
          </a:p>
        </p:txBody>
      </p:sp>
      <p:pic>
        <p:nvPicPr>
          <p:cNvPr id="5" name="Content Placeholder 4">
            <a:extLst>
              <a:ext uri="{FF2B5EF4-FFF2-40B4-BE49-F238E27FC236}">
                <a16:creationId xmlns="" xmlns:a16="http://schemas.microsoft.com/office/drawing/2014/main" id="{1A820DC0-C023-B849-9560-CDD40E489B76}"/>
              </a:ext>
            </a:extLst>
          </p:cNvPr>
          <p:cNvPicPr>
            <a:picLocks noGrp="1" noChangeAspect="1"/>
          </p:cNvPicPr>
          <p:nvPr>
            <p:ph idx="1"/>
          </p:nvPr>
        </p:nvPicPr>
        <p:blipFill>
          <a:blip r:embed="rId2"/>
          <a:stretch>
            <a:fillRect/>
          </a:stretch>
        </p:blipFill>
        <p:spPr>
          <a:xfrm>
            <a:off x="2425079" y="1377245"/>
            <a:ext cx="6967277" cy="5426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39658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DD5F3-53A6-CB4C-917D-BDC7A777D6FD}"/>
              </a:ext>
            </a:extLst>
          </p:cNvPr>
          <p:cNvSpPr>
            <a:spLocks noGrp="1"/>
          </p:cNvSpPr>
          <p:nvPr>
            <p:ph type="title"/>
          </p:nvPr>
        </p:nvSpPr>
        <p:spPr>
          <a:xfrm>
            <a:off x="2065867" y="337458"/>
            <a:ext cx="7894997" cy="859972"/>
          </a:xfrm>
        </p:spPr>
        <p:txBody>
          <a:bodyPr/>
          <a:lstStyle/>
          <a:p>
            <a:r>
              <a:rPr lang="en-US" dirty="0"/>
              <a:t>Treatment </a:t>
            </a:r>
          </a:p>
        </p:txBody>
      </p:sp>
      <p:sp>
        <p:nvSpPr>
          <p:cNvPr id="3" name="Content Placeholder 2">
            <a:extLst>
              <a:ext uri="{FF2B5EF4-FFF2-40B4-BE49-F238E27FC236}">
                <a16:creationId xmlns="" xmlns:a16="http://schemas.microsoft.com/office/drawing/2014/main" id="{82F46CE3-27E3-F64F-AEE6-A2D982B8FD5D}"/>
              </a:ext>
            </a:extLst>
          </p:cNvPr>
          <p:cNvSpPr>
            <a:spLocks noGrp="1"/>
          </p:cNvSpPr>
          <p:nvPr>
            <p:ph idx="1"/>
          </p:nvPr>
        </p:nvSpPr>
        <p:spPr>
          <a:xfrm>
            <a:off x="1902580" y="1408692"/>
            <a:ext cx="9875762" cy="5100965"/>
          </a:xfrm>
        </p:spPr>
        <p:txBody>
          <a:bodyPr>
            <a:normAutofit/>
          </a:bodyPr>
          <a:lstStyle/>
          <a:p>
            <a:pPr marL="0" indent="0">
              <a:buNone/>
            </a:pPr>
            <a:r>
              <a:rPr lang="en-US" sz="3600" dirty="0"/>
              <a:t>Vaginitis(</a:t>
            </a:r>
            <a:r>
              <a:rPr lang="en-US" sz="3600" dirty="0" err="1"/>
              <a:t>TC+BV+Candida</a:t>
            </a:r>
            <a:r>
              <a:rPr lang="en-US" sz="3600" dirty="0"/>
              <a:t>)</a:t>
            </a:r>
          </a:p>
          <a:p>
            <a:r>
              <a:rPr lang="en-US" sz="3600" dirty="0"/>
              <a:t>Tab </a:t>
            </a:r>
            <a:r>
              <a:rPr lang="en-US" sz="3600" dirty="0" err="1"/>
              <a:t>Secnidazole</a:t>
            </a:r>
            <a:r>
              <a:rPr lang="en-US" sz="3600" dirty="0"/>
              <a:t> 2 gm P.O single dose OR </a:t>
            </a:r>
          </a:p>
          <a:p>
            <a:pPr marL="228600" lvl="1" indent="0">
              <a:buNone/>
            </a:pPr>
            <a:r>
              <a:rPr lang="en-US" sz="3200" dirty="0"/>
              <a:t>Tab Tinidazole 500 mg P.O BID x 5 days </a:t>
            </a:r>
          </a:p>
          <a:p>
            <a:pPr marL="228600" lvl="1" indent="0">
              <a:buNone/>
            </a:pPr>
            <a:r>
              <a:rPr lang="en-US" sz="3200" dirty="0"/>
              <a:t>Tab Metoclopramide 30 mins before Tab </a:t>
            </a:r>
            <a:r>
              <a:rPr lang="en-US" sz="3200" dirty="0" err="1"/>
              <a:t>Secnidazole</a:t>
            </a:r>
            <a:r>
              <a:rPr lang="en-US" sz="3200" dirty="0"/>
              <a:t> to prevent gastric intolerance </a:t>
            </a:r>
          </a:p>
          <a:p>
            <a:r>
              <a:rPr lang="en-US" sz="3200" dirty="0"/>
              <a:t>Candidiasis- Tab Fluconazole 150 mg P.O single dose </a:t>
            </a:r>
          </a:p>
          <a:p>
            <a:pPr marL="0" indent="0">
              <a:buNone/>
            </a:pPr>
            <a:r>
              <a:rPr lang="en-US" sz="3200" dirty="0"/>
              <a:t>                                           OR </a:t>
            </a:r>
          </a:p>
          <a:p>
            <a:pPr marL="0" indent="0">
              <a:buNone/>
            </a:pPr>
            <a:r>
              <a:rPr lang="en-US" sz="3200" dirty="0"/>
              <a:t>                    Clotrimazole 500 mg vaginal pessaries once </a:t>
            </a:r>
          </a:p>
          <a:p>
            <a:pPr marL="0" indent="0">
              <a:buNone/>
            </a:pPr>
            <a:endParaRPr lang="en-US" sz="2800" dirty="0"/>
          </a:p>
        </p:txBody>
      </p:sp>
    </p:spTree>
    <p:extLst>
      <p:ext uri="{BB962C8B-B14F-4D97-AF65-F5344CB8AC3E}">
        <p14:creationId xmlns:p14="http://schemas.microsoft.com/office/powerpoint/2010/main" val="2801333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D5991E2-ABBB-044B-8BF4-1FC2146751D5}"/>
              </a:ext>
            </a:extLst>
          </p:cNvPr>
          <p:cNvSpPr>
            <a:spLocks noGrp="1"/>
          </p:cNvSpPr>
          <p:nvPr>
            <p:ph idx="1"/>
          </p:nvPr>
        </p:nvSpPr>
        <p:spPr>
          <a:xfrm>
            <a:off x="1580443" y="711200"/>
            <a:ext cx="9675385" cy="5939971"/>
          </a:xfrm>
        </p:spPr>
        <p:txBody>
          <a:bodyPr>
            <a:noAutofit/>
          </a:bodyPr>
          <a:lstStyle/>
          <a:p>
            <a:pPr marL="0" indent="0">
              <a:buNone/>
            </a:pPr>
            <a:r>
              <a:rPr lang="en-US" sz="3200" dirty="0"/>
              <a:t>Cervicitis(Chlamydia and </a:t>
            </a:r>
            <a:r>
              <a:rPr lang="en-US" sz="3200" dirty="0" err="1"/>
              <a:t>gonorrhoea</a:t>
            </a:r>
            <a:r>
              <a:rPr lang="en-US" sz="3200" dirty="0"/>
              <a:t>)</a:t>
            </a:r>
          </a:p>
          <a:p>
            <a:pPr marL="0" indent="0">
              <a:buNone/>
            </a:pPr>
            <a:r>
              <a:rPr lang="en-US" sz="3200" dirty="0"/>
              <a:t>Tab </a:t>
            </a:r>
            <a:r>
              <a:rPr lang="en-US" sz="3200" dirty="0" err="1"/>
              <a:t>Cefixim</a:t>
            </a:r>
            <a:r>
              <a:rPr lang="en-US" sz="3200" dirty="0"/>
              <a:t> 400 mg P.O single dose </a:t>
            </a:r>
          </a:p>
          <a:p>
            <a:pPr marL="0" indent="0">
              <a:buNone/>
            </a:pPr>
            <a:r>
              <a:rPr lang="en-US" sz="3200" dirty="0"/>
              <a:t>+</a:t>
            </a:r>
          </a:p>
          <a:p>
            <a:pPr marL="0" indent="0">
              <a:buNone/>
            </a:pPr>
            <a:r>
              <a:rPr lang="en-US" sz="3200" dirty="0"/>
              <a:t>Tab Azithromycin 1 gram, 1 hour before lunch</a:t>
            </a:r>
          </a:p>
          <a:p>
            <a:r>
              <a:rPr lang="en-US" sz="3200" dirty="0"/>
              <a:t>If vaginitis and cervicitis are present treat for both </a:t>
            </a:r>
          </a:p>
          <a:p>
            <a:r>
              <a:rPr lang="en-US" sz="3200" dirty="0"/>
              <a:t>Avoid douching </a:t>
            </a:r>
          </a:p>
          <a:p>
            <a:r>
              <a:rPr lang="en-US" sz="3200" dirty="0"/>
              <a:t>Pregnancy, diabetes, HIV should be considered in recurrent infections</a:t>
            </a:r>
          </a:p>
          <a:p>
            <a:r>
              <a:rPr lang="en-US" sz="3200" dirty="0"/>
              <a:t>Follow up after 1 week </a:t>
            </a:r>
          </a:p>
          <a:p>
            <a:endParaRPr lang="en-US" sz="3200" dirty="0"/>
          </a:p>
          <a:p>
            <a:pPr marL="0" indent="0">
              <a:buNone/>
            </a:pPr>
            <a:r>
              <a:rPr lang="en-US" sz="3200" dirty="0"/>
              <a:t> </a:t>
            </a:r>
          </a:p>
          <a:p>
            <a:pPr marL="0" indent="0">
              <a:buNone/>
            </a:pPr>
            <a:endParaRPr lang="en-US" sz="3200" dirty="0"/>
          </a:p>
        </p:txBody>
      </p:sp>
    </p:spTree>
    <p:extLst>
      <p:ext uri="{BB962C8B-B14F-4D97-AF65-F5344CB8AC3E}">
        <p14:creationId xmlns:p14="http://schemas.microsoft.com/office/powerpoint/2010/main" val="4165377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BEC93D-63D7-8B4D-B931-DB5FBA5B36CD}"/>
              </a:ext>
            </a:extLst>
          </p:cNvPr>
          <p:cNvSpPr>
            <a:spLocks noGrp="1"/>
          </p:cNvSpPr>
          <p:nvPr>
            <p:ph type="title"/>
          </p:nvPr>
        </p:nvSpPr>
        <p:spPr>
          <a:xfrm>
            <a:off x="2231136" y="564443"/>
            <a:ext cx="7729728" cy="821323"/>
          </a:xfrm>
        </p:spPr>
        <p:txBody>
          <a:bodyPr/>
          <a:lstStyle/>
          <a:p>
            <a:r>
              <a:rPr lang="en-US"/>
              <a:t>Management of pregnant women </a:t>
            </a:r>
          </a:p>
        </p:txBody>
      </p:sp>
      <p:sp>
        <p:nvSpPr>
          <p:cNvPr id="3" name="Content Placeholder 2">
            <a:extLst>
              <a:ext uri="{FF2B5EF4-FFF2-40B4-BE49-F238E27FC236}">
                <a16:creationId xmlns="" xmlns:a16="http://schemas.microsoft.com/office/drawing/2014/main" id="{8B56A191-40B0-A747-BFDF-8648954FDA89}"/>
              </a:ext>
            </a:extLst>
          </p:cNvPr>
          <p:cNvSpPr>
            <a:spLocks noGrp="1"/>
          </p:cNvSpPr>
          <p:nvPr>
            <p:ph idx="1"/>
          </p:nvPr>
        </p:nvSpPr>
        <p:spPr>
          <a:xfrm>
            <a:off x="2231136" y="1546578"/>
            <a:ext cx="9275064" cy="5136444"/>
          </a:xfrm>
        </p:spPr>
        <p:txBody>
          <a:bodyPr>
            <a:normAutofit/>
          </a:bodyPr>
          <a:lstStyle/>
          <a:p>
            <a:pPr marL="0" indent="0">
              <a:buNone/>
            </a:pPr>
            <a:r>
              <a:rPr lang="en-US" sz="3200" dirty="0"/>
              <a:t>Vaginitis (</a:t>
            </a:r>
            <a:r>
              <a:rPr lang="en-US" sz="3200" dirty="0" err="1"/>
              <a:t>TV+BV+Candida</a:t>
            </a:r>
            <a:r>
              <a:rPr lang="en-US" sz="3200" dirty="0"/>
              <a:t>)</a:t>
            </a:r>
          </a:p>
          <a:p>
            <a:r>
              <a:rPr lang="en-US" sz="3200" dirty="0"/>
              <a:t>1st trimester of pregnancy </a:t>
            </a:r>
          </a:p>
          <a:p>
            <a:pPr lvl="1"/>
            <a:r>
              <a:rPr lang="en-US" sz="2800" dirty="0"/>
              <a:t>Clotrimazole vaginal pessary/ cream – candidiasis </a:t>
            </a:r>
          </a:p>
          <a:p>
            <a:pPr lvl="1"/>
            <a:r>
              <a:rPr lang="en-US" sz="2800" dirty="0"/>
              <a:t>Metronidazole pessaries/ cream intravaginally – Trichomoniasis or BV is suspected </a:t>
            </a:r>
          </a:p>
          <a:p>
            <a:r>
              <a:rPr lang="en-US" sz="2800" dirty="0"/>
              <a:t>2</a:t>
            </a:r>
            <a:r>
              <a:rPr lang="en-US" sz="2800" baseline="30000" dirty="0"/>
              <a:t>nd </a:t>
            </a:r>
            <a:r>
              <a:rPr lang="en-US" sz="2800" dirty="0"/>
              <a:t>&amp; 3</a:t>
            </a:r>
            <a:r>
              <a:rPr lang="en-US" sz="2800" baseline="30000" dirty="0"/>
              <a:t>rd</a:t>
            </a:r>
            <a:r>
              <a:rPr lang="en-US" sz="2800" dirty="0"/>
              <a:t> trimester </a:t>
            </a:r>
          </a:p>
          <a:p>
            <a:pPr lvl="1"/>
            <a:r>
              <a:rPr lang="en-US" sz="2800" dirty="0"/>
              <a:t>Tab </a:t>
            </a:r>
            <a:r>
              <a:rPr lang="en-US" sz="2800" dirty="0" err="1"/>
              <a:t>Secnidaole</a:t>
            </a:r>
            <a:r>
              <a:rPr lang="en-US" sz="2800" dirty="0"/>
              <a:t> 2 gm P.O single dose OR</a:t>
            </a:r>
          </a:p>
          <a:p>
            <a:pPr marL="228600" lvl="1" indent="0">
              <a:buNone/>
            </a:pPr>
            <a:r>
              <a:rPr lang="en-US" sz="2800" dirty="0"/>
              <a:t>   Tab Tinidazole 500 mg P.O twice daily x 5 days  </a:t>
            </a:r>
          </a:p>
        </p:txBody>
      </p:sp>
    </p:spTree>
    <p:extLst>
      <p:ext uri="{BB962C8B-B14F-4D97-AF65-F5344CB8AC3E}">
        <p14:creationId xmlns:p14="http://schemas.microsoft.com/office/powerpoint/2010/main" val="4156651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IN" sz="4400" dirty="0"/>
              <a:t>Lower abdominal pain in women</a:t>
            </a:r>
            <a:endParaRPr lang="en-US" sz="4400" dirty="0"/>
          </a:p>
        </p:txBody>
      </p:sp>
    </p:spTree>
    <p:extLst>
      <p:ext uri="{BB962C8B-B14F-4D97-AF65-F5344CB8AC3E}">
        <p14:creationId xmlns:p14="http://schemas.microsoft.com/office/powerpoint/2010/main" val="2193507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0F649B0-CB01-4042-997C-0BBD259499D6}"/>
              </a:ext>
            </a:extLst>
          </p:cNvPr>
          <p:cNvSpPr>
            <a:spLocks noGrp="1"/>
          </p:cNvSpPr>
          <p:nvPr>
            <p:ph idx="1"/>
          </p:nvPr>
        </p:nvSpPr>
        <p:spPr>
          <a:xfrm>
            <a:off x="1648177" y="146756"/>
            <a:ext cx="9531451" cy="6580615"/>
          </a:xfrm>
        </p:spPr>
        <p:txBody>
          <a:bodyPr>
            <a:noAutofit/>
          </a:bodyPr>
          <a:lstStyle/>
          <a:p>
            <a:r>
              <a:rPr lang="en-IN" sz="2800" dirty="0"/>
              <a:t>Pelvic inflammatory disease (PID) refers to a clinical syndrome resulting from ascending infection from the cervix and/or vagina. </a:t>
            </a:r>
          </a:p>
          <a:p>
            <a:r>
              <a:rPr lang="en-IN" sz="2800" dirty="0"/>
              <a:t>Endometritis, salpingitis, </a:t>
            </a:r>
            <a:r>
              <a:rPr lang="en-IN" sz="2800" dirty="0" err="1"/>
              <a:t>tubo</a:t>
            </a:r>
            <a:r>
              <a:rPr lang="en-IN" sz="2800" dirty="0"/>
              <a:t>-ovarian abscess and pelvic peritonitis</a:t>
            </a:r>
          </a:p>
          <a:p>
            <a:pPr marL="0" indent="0">
              <a:buNone/>
            </a:pPr>
            <a:r>
              <a:rPr lang="en-IN" sz="2800" u="sng" dirty="0"/>
              <a:t>ETIOLOGY </a:t>
            </a:r>
          </a:p>
          <a:p>
            <a:pPr lvl="1"/>
            <a:r>
              <a:rPr lang="en-IN" sz="2800" dirty="0">
                <a:solidFill>
                  <a:schemeClr val="tx1"/>
                </a:solidFill>
              </a:rPr>
              <a:t>Chlamydia trachomatis </a:t>
            </a:r>
          </a:p>
          <a:p>
            <a:pPr lvl="1"/>
            <a:r>
              <a:rPr lang="en-IN" sz="2800" dirty="0">
                <a:solidFill>
                  <a:schemeClr val="tx1"/>
                </a:solidFill>
              </a:rPr>
              <a:t>Neisseria gonorrhoea. </a:t>
            </a:r>
            <a:endParaRPr lang="en-IN" sz="2800" dirty="0"/>
          </a:p>
          <a:p>
            <a:pPr lvl="1"/>
            <a:r>
              <a:rPr lang="en-IN" sz="2800" dirty="0"/>
              <a:t>Mycoplasma, Gardnerella, </a:t>
            </a:r>
          </a:p>
          <a:p>
            <a:pPr lvl="1"/>
            <a:r>
              <a:rPr lang="en-IN" sz="2800" dirty="0"/>
              <a:t>E. coli</a:t>
            </a:r>
            <a:endParaRPr lang="en-IN" sz="2800" b="1" dirty="0"/>
          </a:p>
          <a:p>
            <a:pPr lvl="1"/>
            <a:r>
              <a:rPr lang="en-IN" sz="2800" dirty="0"/>
              <a:t>H. influenza </a:t>
            </a:r>
            <a:endParaRPr lang="en-IN" sz="2800" b="1" dirty="0"/>
          </a:p>
          <a:p>
            <a:pPr lvl="1"/>
            <a:r>
              <a:rPr lang="en-IN" sz="2800" dirty="0"/>
              <a:t>Streptococcus</a:t>
            </a:r>
            <a:br>
              <a:rPr lang="en-IN" sz="2800" dirty="0"/>
            </a:br>
            <a:endParaRPr lang="en-IN" sz="2800" b="1" dirty="0"/>
          </a:p>
          <a:p>
            <a:pPr lvl="1"/>
            <a:endParaRPr lang="en-IN" sz="2800" u="sng" dirty="0"/>
          </a:p>
          <a:p>
            <a:endParaRPr lang="en-US" sz="2800" dirty="0"/>
          </a:p>
        </p:txBody>
      </p:sp>
    </p:spTree>
    <p:extLst>
      <p:ext uri="{BB962C8B-B14F-4D97-AF65-F5344CB8AC3E}">
        <p14:creationId xmlns:p14="http://schemas.microsoft.com/office/powerpoint/2010/main" val="2122512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7DB0777-53F5-EF40-B1B2-9B9DE0301FB5}"/>
              </a:ext>
            </a:extLst>
          </p:cNvPr>
          <p:cNvSpPr>
            <a:spLocks noGrp="1"/>
          </p:cNvSpPr>
          <p:nvPr>
            <p:ph idx="1"/>
          </p:nvPr>
        </p:nvSpPr>
        <p:spPr>
          <a:xfrm>
            <a:off x="1850571" y="163286"/>
            <a:ext cx="8948058" cy="6259285"/>
          </a:xfrm>
        </p:spPr>
        <p:txBody>
          <a:bodyPr>
            <a:noAutofit/>
          </a:bodyPr>
          <a:lstStyle/>
          <a:p>
            <a:pPr marL="0" indent="0">
              <a:buNone/>
            </a:pPr>
            <a:r>
              <a:rPr lang="en-US" sz="3200" dirty="0"/>
              <a:t>History </a:t>
            </a:r>
          </a:p>
          <a:p>
            <a:pPr lvl="1"/>
            <a:r>
              <a:rPr lang="en-IN" sz="3200" dirty="0"/>
              <a:t>Onset</a:t>
            </a:r>
          </a:p>
          <a:p>
            <a:pPr lvl="1"/>
            <a:r>
              <a:rPr lang="en-IN" sz="3200" dirty="0"/>
              <a:t>Type of pain, radiation, severity</a:t>
            </a:r>
          </a:p>
          <a:p>
            <a:pPr lvl="1"/>
            <a:r>
              <a:rPr lang="en-IN" sz="3200" dirty="0"/>
              <a:t>Presence of vaginal discharge</a:t>
            </a:r>
          </a:p>
          <a:p>
            <a:pPr lvl="1"/>
            <a:r>
              <a:rPr lang="en-IN" sz="3200" dirty="0"/>
              <a:t>Last menstrual period</a:t>
            </a:r>
          </a:p>
          <a:p>
            <a:pPr lvl="1"/>
            <a:r>
              <a:rPr lang="en-IN" sz="3200" dirty="0"/>
              <a:t>Systemic symptoms like fever, nausea and vomiting</a:t>
            </a:r>
          </a:p>
        </p:txBody>
      </p:sp>
    </p:spTree>
    <p:extLst>
      <p:ext uri="{BB962C8B-B14F-4D97-AF65-F5344CB8AC3E}">
        <p14:creationId xmlns:p14="http://schemas.microsoft.com/office/powerpoint/2010/main" val="3734817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F3D29E0-B81B-0B41-92C8-650D9A8723EF}"/>
              </a:ext>
            </a:extLst>
          </p:cNvPr>
          <p:cNvSpPr>
            <a:spLocks noGrp="1"/>
          </p:cNvSpPr>
          <p:nvPr>
            <p:ph idx="1"/>
          </p:nvPr>
        </p:nvSpPr>
        <p:spPr>
          <a:xfrm>
            <a:off x="1698171" y="762000"/>
            <a:ext cx="9372600" cy="4978027"/>
          </a:xfrm>
        </p:spPr>
        <p:txBody>
          <a:bodyPr>
            <a:normAutofit/>
          </a:bodyPr>
          <a:lstStyle/>
          <a:p>
            <a:pPr marL="0" indent="0">
              <a:buNone/>
            </a:pPr>
            <a:r>
              <a:rPr lang="en-IN" sz="3200" dirty="0"/>
              <a:t>Examination </a:t>
            </a:r>
          </a:p>
          <a:p>
            <a:r>
              <a:rPr lang="en-IN" sz="3200" dirty="0"/>
              <a:t>P.S examination-vaginal/cervical discharge </a:t>
            </a:r>
          </a:p>
          <a:p>
            <a:r>
              <a:rPr lang="en-IN" sz="3200" dirty="0"/>
              <a:t>P.A examination-lower abdominal tenderness, cervical movement tenderness</a:t>
            </a:r>
          </a:p>
          <a:p>
            <a:r>
              <a:rPr lang="en-IN" sz="3200" dirty="0"/>
              <a:t>Pelvic- uterine and adnexal tenderness, cervical movement tenderness</a:t>
            </a:r>
            <a:endParaRPr lang="en-US" sz="3200" dirty="0"/>
          </a:p>
          <a:p>
            <a:endParaRPr lang="en-US" sz="3200" dirty="0"/>
          </a:p>
        </p:txBody>
      </p:sp>
    </p:spTree>
    <p:extLst>
      <p:ext uri="{BB962C8B-B14F-4D97-AF65-F5344CB8AC3E}">
        <p14:creationId xmlns:p14="http://schemas.microsoft.com/office/powerpoint/2010/main" val="3528894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A2CD18-639E-B040-8C1C-DF9B35E7A5DE}"/>
              </a:ext>
            </a:extLst>
          </p:cNvPr>
          <p:cNvSpPr>
            <a:spLocks noGrp="1"/>
          </p:cNvSpPr>
          <p:nvPr>
            <p:ph type="title"/>
          </p:nvPr>
        </p:nvSpPr>
        <p:spPr>
          <a:xfrm>
            <a:off x="2231136" y="304801"/>
            <a:ext cx="7729728" cy="745066"/>
          </a:xfrm>
        </p:spPr>
        <p:txBody>
          <a:bodyPr>
            <a:normAutofit fontScale="90000"/>
          </a:bodyPr>
          <a:lstStyle/>
          <a:p>
            <a:r>
              <a:rPr lang="en-IN"/>
              <a:t/>
            </a:r>
            <a:br>
              <a:rPr lang="en-IN"/>
            </a:br>
            <a:r>
              <a:rPr lang="en-IN"/>
              <a:t/>
            </a:r>
            <a:br>
              <a:rPr lang="en-IN"/>
            </a:br>
            <a:r>
              <a:rPr lang="en-IN"/>
              <a:t>CLINICAL MANIFESTATION</a:t>
            </a:r>
            <a:br>
              <a:rPr lang="en-IN"/>
            </a:br>
            <a:r>
              <a:rPr lang="en-IN"/>
              <a:t/>
            </a:r>
            <a:br>
              <a:rPr lang="en-IN"/>
            </a:br>
            <a:endParaRPr lang="en-US"/>
          </a:p>
        </p:txBody>
      </p:sp>
      <p:sp>
        <p:nvSpPr>
          <p:cNvPr id="3" name="Content Placeholder 2">
            <a:extLst>
              <a:ext uri="{FF2B5EF4-FFF2-40B4-BE49-F238E27FC236}">
                <a16:creationId xmlns="" xmlns:a16="http://schemas.microsoft.com/office/drawing/2014/main" id="{3A6CB36B-B9CA-584E-9E67-57558C1C9C22}"/>
              </a:ext>
            </a:extLst>
          </p:cNvPr>
          <p:cNvSpPr>
            <a:spLocks noGrp="1"/>
          </p:cNvSpPr>
          <p:nvPr>
            <p:ph idx="1"/>
          </p:nvPr>
        </p:nvSpPr>
        <p:spPr>
          <a:xfrm>
            <a:off x="2144486" y="1132114"/>
            <a:ext cx="9046028" cy="5649686"/>
          </a:xfrm>
        </p:spPr>
        <p:txBody>
          <a:bodyPr>
            <a:normAutofit/>
          </a:bodyPr>
          <a:lstStyle/>
          <a:p>
            <a:r>
              <a:rPr lang="en-IN" sz="3200" dirty="0"/>
              <a:t>Lower abdominal pain </a:t>
            </a:r>
            <a:endParaRPr lang="en-IN" sz="3200" b="1" dirty="0"/>
          </a:p>
          <a:p>
            <a:r>
              <a:rPr lang="en-IN" sz="3200" dirty="0"/>
              <a:t>Abnormal vaginal discharge </a:t>
            </a:r>
            <a:endParaRPr lang="en-IN" sz="3200" b="1" dirty="0"/>
          </a:p>
          <a:p>
            <a:r>
              <a:rPr lang="en-IN" sz="3200" dirty="0"/>
              <a:t>Inter-menstrual or post coital bleeding </a:t>
            </a:r>
            <a:endParaRPr lang="en-IN" sz="3200" b="1" dirty="0"/>
          </a:p>
          <a:p>
            <a:r>
              <a:rPr lang="en-IN" sz="3200" dirty="0"/>
              <a:t>Dysuria </a:t>
            </a:r>
            <a:endParaRPr lang="en-IN" sz="3200" b="1" dirty="0"/>
          </a:p>
          <a:p>
            <a:r>
              <a:rPr lang="en-IN" sz="3200" dirty="0"/>
              <a:t>Backache </a:t>
            </a:r>
            <a:endParaRPr lang="en-IN" sz="3200" b="1" dirty="0"/>
          </a:p>
          <a:p>
            <a:r>
              <a:rPr lang="en-IN" sz="3200" dirty="0"/>
              <a:t>Fever, nausea and vomiting </a:t>
            </a:r>
            <a:endParaRPr lang="en-IN" sz="3200" b="1" dirty="0"/>
          </a:p>
          <a:p>
            <a:r>
              <a:rPr lang="en-IN" sz="3200" dirty="0"/>
              <a:t>Adnexal tenderness </a:t>
            </a:r>
            <a:endParaRPr lang="en-IN" sz="3200" b="1" dirty="0"/>
          </a:p>
          <a:p>
            <a:r>
              <a:rPr lang="en-IN" sz="3200" dirty="0"/>
              <a:t>Rebound tenderness </a:t>
            </a:r>
            <a:endParaRPr lang="en-IN" sz="3200" b="1" dirty="0"/>
          </a:p>
          <a:p>
            <a:r>
              <a:rPr lang="en-IN" sz="3200" dirty="0"/>
              <a:t>Adnexal mass </a:t>
            </a:r>
            <a:endParaRPr lang="en-IN" sz="3200" b="1" dirty="0"/>
          </a:p>
          <a:p>
            <a:endParaRPr lang="en-US" sz="3200" dirty="0"/>
          </a:p>
        </p:txBody>
      </p:sp>
    </p:spTree>
    <p:extLst>
      <p:ext uri="{BB962C8B-B14F-4D97-AF65-F5344CB8AC3E}">
        <p14:creationId xmlns:p14="http://schemas.microsoft.com/office/powerpoint/2010/main" val="1666216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D356C5-78BF-6943-B185-6EDAF6087031}"/>
              </a:ext>
            </a:extLst>
          </p:cNvPr>
          <p:cNvSpPr>
            <a:spLocks noGrp="1"/>
          </p:cNvSpPr>
          <p:nvPr>
            <p:ph type="title"/>
          </p:nvPr>
        </p:nvSpPr>
        <p:spPr>
          <a:xfrm>
            <a:off x="2231136" y="180622"/>
            <a:ext cx="7729728" cy="1250302"/>
          </a:xfrm>
        </p:spPr>
        <p:txBody>
          <a:bodyPr>
            <a:normAutofit fontScale="90000"/>
          </a:bodyPr>
          <a:lstStyle/>
          <a:p>
            <a:r>
              <a:rPr lang="en-IN"/>
              <a:t/>
            </a:r>
            <a:br>
              <a:rPr lang="en-IN"/>
            </a:br>
            <a:r>
              <a:rPr lang="en-IN"/>
              <a:t>THE ALGORITHM OF SYNDROMIC CASE MANAGEMENT OF LOWER ABDOMINAL PAIN SYNDROME </a:t>
            </a:r>
            <a:br>
              <a:rPr lang="en-IN"/>
            </a:br>
            <a:endParaRPr lang="en-US"/>
          </a:p>
        </p:txBody>
      </p:sp>
      <p:pic>
        <p:nvPicPr>
          <p:cNvPr id="5" name="Content Placeholder 4">
            <a:extLst>
              <a:ext uri="{FF2B5EF4-FFF2-40B4-BE49-F238E27FC236}">
                <a16:creationId xmlns="" xmlns:a16="http://schemas.microsoft.com/office/drawing/2014/main" id="{38B90F51-725B-754A-955B-121919AA38E7}"/>
              </a:ext>
            </a:extLst>
          </p:cNvPr>
          <p:cNvPicPr>
            <a:picLocks noGrp="1" noChangeAspect="1"/>
          </p:cNvPicPr>
          <p:nvPr>
            <p:ph idx="1"/>
          </p:nvPr>
        </p:nvPicPr>
        <p:blipFill>
          <a:blip r:embed="rId2"/>
          <a:stretch>
            <a:fillRect/>
          </a:stretch>
        </p:blipFill>
        <p:spPr>
          <a:xfrm>
            <a:off x="2641599" y="1543813"/>
            <a:ext cx="6908802" cy="5190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256364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7874D6-739B-3F42-8C1C-3B05E58FF500}"/>
              </a:ext>
            </a:extLst>
          </p:cNvPr>
          <p:cNvSpPr>
            <a:spLocks noGrp="1"/>
          </p:cNvSpPr>
          <p:nvPr>
            <p:ph type="title"/>
          </p:nvPr>
        </p:nvSpPr>
        <p:spPr>
          <a:xfrm>
            <a:off x="2231136" y="203199"/>
            <a:ext cx="7729728" cy="618123"/>
          </a:xfrm>
        </p:spPr>
        <p:txBody>
          <a:bodyPr>
            <a:normAutofit fontScale="90000"/>
          </a:bodyPr>
          <a:lstStyle/>
          <a:p>
            <a:r>
              <a:rPr lang="en-US"/>
              <a:t>Treatment </a:t>
            </a:r>
          </a:p>
        </p:txBody>
      </p:sp>
      <p:sp>
        <p:nvSpPr>
          <p:cNvPr id="3" name="Content Placeholder 2">
            <a:extLst>
              <a:ext uri="{FF2B5EF4-FFF2-40B4-BE49-F238E27FC236}">
                <a16:creationId xmlns="" xmlns:a16="http://schemas.microsoft.com/office/drawing/2014/main" id="{4A082824-32B8-E94A-95F5-D76980EEBA21}"/>
              </a:ext>
            </a:extLst>
          </p:cNvPr>
          <p:cNvSpPr>
            <a:spLocks noGrp="1"/>
          </p:cNvSpPr>
          <p:nvPr>
            <p:ph idx="1"/>
          </p:nvPr>
        </p:nvSpPr>
        <p:spPr>
          <a:xfrm>
            <a:off x="1952978" y="1083734"/>
            <a:ext cx="8365066" cy="5012266"/>
          </a:xfrm>
        </p:spPr>
        <p:txBody>
          <a:bodyPr>
            <a:normAutofit lnSpcReduction="10000"/>
          </a:bodyPr>
          <a:lstStyle/>
          <a:p>
            <a:pPr marL="0" indent="0">
              <a:buNone/>
            </a:pPr>
            <a:r>
              <a:rPr lang="en-US" sz="3200" dirty="0"/>
              <a:t>Mild or moderate PID </a:t>
            </a:r>
          </a:p>
          <a:p>
            <a:r>
              <a:rPr lang="en-US" sz="3200" dirty="0"/>
              <a:t>Tab </a:t>
            </a:r>
            <a:r>
              <a:rPr lang="en-US" sz="3200" dirty="0" err="1"/>
              <a:t>cefixim</a:t>
            </a:r>
            <a:r>
              <a:rPr lang="en-US" sz="3200" dirty="0"/>
              <a:t> 400 mg P.O BID x 7 days +</a:t>
            </a:r>
          </a:p>
          <a:p>
            <a:r>
              <a:rPr lang="en-US" sz="3200" dirty="0"/>
              <a:t> Tab Metronidazole 400 mg P.O BID x 14 days</a:t>
            </a:r>
          </a:p>
          <a:p>
            <a:pPr marL="0" indent="0">
              <a:buNone/>
            </a:pPr>
            <a:r>
              <a:rPr lang="en-US" sz="3200" dirty="0"/>
              <a:t>  +</a:t>
            </a:r>
          </a:p>
          <a:p>
            <a:pPr marL="0" indent="0">
              <a:buNone/>
            </a:pPr>
            <a:r>
              <a:rPr lang="en-US" sz="3200" dirty="0"/>
              <a:t>  Tab Doxycycline 100 mg P.O twice daily x 2 weeks(Chlamydial infection) </a:t>
            </a:r>
          </a:p>
          <a:p>
            <a:r>
              <a:rPr lang="en-US" sz="3200" dirty="0"/>
              <a:t>Tab Ibuprofen 400 mg P.O TID x 3-5 days </a:t>
            </a:r>
          </a:p>
          <a:p>
            <a:r>
              <a:rPr lang="en-US" sz="3200" dirty="0"/>
              <a:t>Advice abstinence during the course of treatment </a:t>
            </a:r>
          </a:p>
        </p:txBody>
      </p:sp>
    </p:spTree>
    <p:extLst>
      <p:ext uri="{BB962C8B-B14F-4D97-AF65-F5344CB8AC3E}">
        <p14:creationId xmlns:p14="http://schemas.microsoft.com/office/powerpoint/2010/main" val="2944617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A8CE1C1-2A21-A140-946E-946F09D36C21}"/>
              </a:ext>
            </a:extLst>
          </p:cNvPr>
          <p:cNvSpPr>
            <a:spLocks noGrp="1"/>
          </p:cNvSpPr>
          <p:nvPr>
            <p:ph idx="1"/>
          </p:nvPr>
        </p:nvSpPr>
        <p:spPr>
          <a:xfrm>
            <a:off x="1682043" y="553156"/>
            <a:ext cx="8931527" cy="5186871"/>
          </a:xfrm>
        </p:spPr>
        <p:txBody>
          <a:bodyPr>
            <a:normAutofit/>
          </a:bodyPr>
          <a:lstStyle/>
          <a:p>
            <a:pPr marL="0" indent="0">
              <a:buNone/>
            </a:pPr>
            <a:r>
              <a:rPr lang="en-US" sz="3200" dirty="0"/>
              <a:t>Hospitalization of clients with acute PID should be considered when </a:t>
            </a:r>
          </a:p>
          <a:p>
            <a:r>
              <a:rPr lang="en-US" sz="3200" dirty="0"/>
              <a:t>Diagnosis is uncertain </a:t>
            </a:r>
          </a:p>
          <a:p>
            <a:r>
              <a:rPr lang="en-US" sz="3200" dirty="0"/>
              <a:t>Surgical emergencies</a:t>
            </a:r>
          </a:p>
          <a:p>
            <a:r>
              <a:rPr lang="en-US" sz="3200" dirty="0"/>
              <a:t>Pelvic abscess is suspected </a:t>
            </a:r>
          </a:p>
          <a:p>
            <a:r>
              <a:rPr lang="en-US" sz="3200" dirty="0"/>
              <a:t>Woman is pregnant </a:t>
            </a:r>
          </a:p>
          <a:p>
            <a:endParaRPr lang="en-US" sz="3200" dirty="0"/>
          </a:p>
        </p:txBody>
      </p:sp>
    </p:spTree>
    <p:extLst>
      <p:ext uri="{BB962C8B-B14F-4D97-AF65-F5344CB8AC3E}">
        <p14:creationId xmlns:p14="http://schemas.microsoft.com/office/powerpoint/2010/main" val="1875141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IN" sz="4400" dirty="0"/>
              <a:t>Inguinal bubo</a:t>
            </a:r>
            <a:endParaRPr lang="en-US" sz="4400" dirty="0"/>
          </a:p>
        </p:txBody>
      </p:sp>
    </p:spTree>
    <p:extLst>
      <p:ext uri="{BB962C8B-B14F-4D97-AF65-F5344CB8AC3E}">
        <p14:creationId xmlns:p14="http://schemas.microsoft.com/office/powerpoint/2010/main" val="1811870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873A14-809F-F249-9AC3-163F5A52BBF0}"/>
              </a:ext>
            </a:extLst>
          </p:cNvPr>
          <p:cNvSpPr>
            <a:spLocks noGrp="1"/>
          </p:cNvSpPr>
          <p:nvPr>
            <p:ph idx="1"/>
          </p:nvPr>
        </p:nvSpPr>
        <p:spPr>
          <a:xfrm>
            <a:off x="1456267" y="476150"/>
            <a:ext cx="9723362" cy="5783136"/>
          </a:xfrm>
        </p:spPr>
        <p:txBody>
          <a:bodyPr>
            <a:noAutofit/>
          </a:bodyPr>
          <a:lstStyle/>
          <a:p>
            <a:r>
              <a:rPr lang="en-IN" sz="3200" dirty="0"/>
              <a:t>Inguinal bubo is defined as swelling of inguinal lymph nodes as a result of STIs.</a:t>
            </a:r>
          </a:p>
          <a:p>
            <a:pPr marL="0" indent="0">
              <a:buNone/>
            </a:pPr>
            <a:r>
              <a:rPr lang="en-IN" sz="3200" u="sng" dirty="0"/>
              <a:t>ETIOLOGY </a:t>
            </a:r>
          </a:p>
          <a:p>
            <a:r>
              <a:rPr lang="en-IN" sz="3200" dirty="0"/>
              <a:t>Chlamydia trachomatis (L1, L2 and L3) </a:t>
            </a:r>
          </a:p>
          <a:p>
            <a:r>
              <a:rPr lang="en-IN" sz="3200" dirty="0" err="1"/>
              <a:t>Klebsiella</a:t>
            </a:r>
            <a:r>
              <a:rPr lang="en-IN" sz="3200" dirty="0"/>
              <a:t> </a:t>
            </a:r>
            <a:r>
              <a:rPr lang="en-IN" sz="3200" dirty="0" err="1"/>
              <a:t>granulomatis</a:t>
            </a:r>
            <a:r>
              <a:rPr lang="en-IN" sz="3200" dirty="0"/>
              <a:t> (donovanosis) </a:t>
            </a:r>
          </a:p>
          <a:p>
            <a:r>
              <a:rPr lang="en-IN" sz="3200" dirty="0"/>
              <a:t>Treponema pallidum </a:t>
            </a:r>
          </a:p>
          <a:p>
            <a:r>
              <a:rPr lang="en-IN" sz="3200" dirty="0" err="1"/>
              <a:t>Haemophilius</a:t>
            </a:r>
            <a:r>
              <a:rPr lang="en-IN" sz="3200" dirty="0"/>
              <a:t> </a:t>
            </a:r>
            <a:r>
              <a:rPr lang="en-IN" sz="3200" dirty="0" err="1"/>
              <a:t>ducreyi</a:t>
            </a:r>
            <a:endParaRPr lang="en-IN" sz="3200" dirty="0"/>
          </a:p>
          <a:p>
            <a:endParaRPr lang="en-IN" sz="3200" dirty="0"/>
          </a:p>
          <a:p>
            <a:endParaRPr lang="en-IN" sz="3200" dirty="0"/>
          </a:p>
          <a:p>
            <a:pPr marL="0" indent="0">
              <a:buNone/>
            </a:pPr>
            <a:r>
              <a:rPr lang="en-IN" sz="3200" dirty="0"/>
              <a:t> </a:t>
            </a:r>
          </a:p>
          <a:p>
            <a:endParaRPr lang="en-US" sz="3200" dirty="0"/>
          </a:p>
        </p:txBody>
      </p:sp>
    </p:spTree>
    <p:extLst>
      <p:ext uri="{BB962C8B-B14F-4D97-AF65-F5344CB8AC3E}">
        <p14:creationId xmlns:p14="http://schemas.microsoft.com/office/powerpoint/2010/main" val="1808698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CB42ED-31E5-1E41-A447-D83078C88DA1}"/>
              </a:ext>
            </a:extLst>
          </p:cNvPr>
          <p:cNvSpPr>
            <a:spLocks noGrp="1"/>
          </p:cNvSpPr>
          <p:nvPr>
            <p:ph type="title"/>
          </p:nvPr>
        </p:nvSpPr>
        <p:spPr>
          <a:xfrm>
            <a:off x="2231135" y="609599"/>
            <a:ext cx="7729729" cy="798745"/>
          </a:xfrm>
        </p:spPr>
        <p:txBody>
          <a:bodyPr/>
          <a:lstStyle/>
          <a:p>
            <a:r>
              <a:rPr lang="en-US"/>
              <a:t>Clinical manifestations </a:t>
            </a:r>
          </a:p>
        </p:txBody>
      </p:sp>
      <p:sp>
        <p:nvSpPr>
          <p:cNvPr id="3" name="Content Placeholder 2">
            <a:extLst>
              <a:ext uri="{FF2B5EF4-FFF2-40B4-BE49-F238E27FC236}">
                <a16:creationId xmlns="" xmlns:a16="http://schemas.microsoft.com/office/drawing/2014/main" id="{A878D0A5-37B0-C54C-91C6-E1E37366C533}"/>
              </a:ext>
            </a:extLst>
          </p:cNvPr>
          <p:cNvSpPr>
            <a:spLocks noGrp="1"/>
          </p:cNvSpPr>
          <p:nvPr>
            <p:ph idx="1"/>
          </p:nvPr>
        </p:nvSpPr>
        <p:spPr>
          <a:xfrm>
            <a:off x="2122311" y="1659467"/>
            <a:ext cx="8715022" cy="4842933"/>
          </a:xfrm>
        </p:spPr>
        <p:txBody>
          <a:bodyPr>
            <a:normAutofit/>
          </a:bodyPr>
          <a:lstStyle/>
          <a:p>
            <a:r>
              <a:rPr lang="en-IN" sz="3200" dirty="0"/>
              <a:t>Constitutional symptoms of fever, headache and pain </a:t>
            </a:r>
            <a:endParaRPr lang="en-IN" sz="3200" b="1" dirty="0"/>
          </a:p>
          <a:p>
            <a:r>
              <a:rPr lang="en-IN" sz="3200" dirty="0"/>
              <a:t>Tender unilateral or bilateral lymphadenopathy forms a classical “groove sign” in the inguinal area </a:t>
            </a:r>
            <a:endParaRPr lang="en-IN" sz="3200" b="1" dirty="0"/>
          </a:p>
          <a:p>
            <a:r>
              <a:rPr lang="en-IN" sz="3200" dirty="0"/>
              <a:t>Fluctuant abscess formation which form a coalesce mass (bubo) </a:t>
            </a:r>
            <a:endParaRPr lang="en-IN" sz="3200" b="1" dirty="0"/>
          </a:p>
          <a:p>
            <a:r>
              <a:rPr lang="en-IN" sz="3200" dirty="0"/>
              <a:t>Sometimes concomitantly occur with genital ulcer </a:t>
            </a:r>
            <a:endParaRPr lang="en-IN" sz="3200" b="1" dirty="0"/>
          </a:p>
          <a:p>
            <a:endParaRPr lang="en-US" sz="3200" dirty="0"/>
          </a:p>
        </p:txBody>
      </p:sp>
    </p:spTree>
    <p:extLst>
      <p:ext uri="{BB962C8B-B14F-4D97-AF65-F5344CB8AC3E}">
        <p14:creationId xmlns:p14="http://schemas.microsoft.com/office/powerpoint/2010/main" val="17204082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C4CD76A8-9081-0646-9081-C003975B86F1}"/>
              </a:ext>
            </a:extLst>
          </p:cNvPr>
          <p:cNvPicPr>
            <a:picLocks noGrp="1" noChangeAspect="1"/>
          </p:cNvPicPr>
          <p:nvPr>
            <p:ph idx="1"/>
          </p:nvPr>
        </p:nvPicPr>
        <p:blipFill>
          <a:blip r:embed="rId2"/>
          <a:stretch>
            <a:fillRect/>
          </a:stretch>
        </p:blipFill>
        <p:spPr>
          <a:xfrm>
            <a:off x="1976397" y="651185"/>
            <a:ext cx="7869731" cy="56080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963219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FB6F5-DBE1-A54A-988F-D04CECDD8BE4}"/>
              </a:ext>
            </a:extLst>
          </p:cNvPr>
          <p:cNvSpPr>
            <a:spLocks noGrp="1"/>
          </p:cNvSpPr>
          <p:nvPr>
            <p:ph type="title"/>
          </p:nvPr>
        </p:nvSpPr>
        <p:spPr>
          <a:xfrm>
            <a:off x="2227072" y="146756"/>
            <a:ext cx="7729728" cy="1106312"/>
          </a:xfrm>
        </p:spPr>
        <p:txBody>
          <a:bodyPr>
            <a:normAutofit fontScale="90000"/>
          </a:bodyPr>
          <a:lstStyle/>
          <a:p>
            <a:r>
              <a:rPr lang="en-IN"/>
              <a:t/>
            </a:r>
            <a:br>
              <a:rPr lang="en-IN"/>
            </a:br>
            <a:r>
              <a:rPr lang="en-IN"/>
              <a:t>THE ALGORITHM OF SYNDROMIC CASE MANAGEMENT OF INGUINAL BUBO SYNDROME </a:t>
            </a:r>
            <a:br>
              <a:rPr lang="en-IN"/>
            </a:br>
            <a:endParaRPr lang="en-US"/>
          </a:p>
        </p:txBody>
      </p:sp>
      <p:pic>
        <p:nvPicPr>
          <p:cNvPr id="5" name="Content Placeholder 4">
            <a:extLst>
              <a:ext uri="{FF2B5EF4-FFF2-40B4-BE49-F238E27FC236}">
                <a16:creationId xmlns="" xmlns:a16="http://schemas.microsoft.com/office/drawing/2014/main" id="{5598FA82-6F41-B94F-8E3C-3FC9FBE8B507}"/>
              </a:ext>
            </a:extLst>
          </p:cNvPr>
          <p:cNvPicPr>
            <a:picLocks noGrp="1" noChangeAspect="1"/>
          </p:cNvPicPr>
          <p:nvPr>
            <p:ph idx="1"/>
          </p:nvPr>
        </p:nvPicPr>
        <p:blipFill>
          <a:blip r:embed="rId2"/>
          <a:stretch>
            <a:fillRect/>
          </a:stretch>
        </p:blipFill>
        <p:spPr>
          <a:xfrm>
            <a:off x="2596444" y="1362781"/>
            <a:ext cx="6953956" cy="5383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3054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F0F342-D6FF-3743-8A2C-61A9B09C5890}"/>
              </a:ext>
            </a:extLst>
          </p:cNvPr>
          <p:cNvSpPr>
            <a:spLocks noGrp="1"/>
          </p:cNvSpPr>
          <p:nvPr>
            <p:ph type="title"/>
          </p:nvPr>
        </p:nvSpPr>
        <p:spPr>
          <a:xfrm>
            <a:off x="2005359" y="388959"/>
            <a:ext cx="7729728" cy="1188720"/>
          </a:xfrm>
        </p:spPr>
        <p:txBody>
          <a:bodyPr/>
          <a:lstStyle/>
          <a:p>
            <a:r>
              <a:rPr lang="en-US"/>
              <a:t>Treatment </a:t>
            </a:r>
          </a:p>
        </p:txBody>
      </p:sp>
      <p:sp>
        <p:nvSpPr>
          <p:cNvPr id="3" name="Content Placeholder 2">
            <a:extLst>
              <a:ext uri="{FF2B5EF4-FFF2-40B4-BE49-F238E27FC236}">
                <a16:creationId xmlns="" xmlns:a16="http://schemas.microsoft.com/office/drawing/2014/main" id="{8F586442-F1DD-F640-B690-A018AB6BC3DF}"/>
              </a:ext>
            </a:extLst>
          </p:cNvPr>
          <p:cNvSpPr>
            <a:spLocks noGrp="1"/>
          </p:cNvSpPr>
          <p:nvPr>
            <p:ph idx="1"/>
          </p:nvPr>
        </p:nvSpPr>
        <p:spPr>
          <a:xfrm>
            <a:off x="2005359" y="1907822"/>
            <a:ext cx="9080330" cy="4515556"/>
          </a:xfrm>
        </p:spPr>
        <p:txBody>
          <a:bodyPr>
            <a:normAutofit/>
          </a:bodyPr>
          <a:lstStyle/>
          <a:p>
            <a:r>
              <a:rPr lang="en-US" sz="3200" dirty="0"/>
              <a:t>Cap. Doxycycline 100 mg orally twice daily x 21 days</a:t>
            </a:r>
          </a:p>
          <a:p>
            <a:pPr marL="0" indent="0">
              <a:buNone/>
            </a:pPr>
            <a:r>
              <a:rPr lang="en-US" sz="3200" dirty="0"/>
              <a:t>    +</a:t>
            </a:r>
          </a:p>
          <a:p>
            <a:pPr marL="0" indent="0">
              <a:buNone/>
            </a:pPr>
            <a:r>
              <a:rPr lang="en-US" sz="3200" dirty="0"/>
              <a:t>   Tab Azithromycin 1gm P.O single dose OR</a:t>
            </a:r>
          </a:p>
          <a:p>
            <a:pPr marL="0" indent="0">
              <a:buNone/>
            </a:pPr>
            <a:r>
              <a:rPr lang="en-US" sz="3200" dirty="0"/>
              <a:t>   Tab Ciprofloxacin 500 mg P.O BID x 3 days </a:t>
            </a:r>
          </a:p>
        </p:txBody>
      </p:sp>
    </p:spTree>
    <p:extLst>
      <p:ext uri="{BB962C8B-B14F-4D97-AF65-F5344CB8AC3E}">
        <p14:creationId xmlns:p14="http://schemas.microsoft.com/office/powerpoint/2010/main" val="9831040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1B45A1-D7D7-2944-AA2C-DA2E81A63B45}"/>
              </a:ext>
            </a:extLst>
          </p:cNvPr>
          <p:cNvSpPr>
            <a:spLocks noGrp="1"/>
          </p:cNvSpPr>
          <p:nvPr>
            <p:ph type="title"/>
          </p:nvPr>
        </p:nvSpPr>
        <p:spPr>
          <a:xfrm>
            <a:off x="2231135" y="518377"/>
            <a:ext cx="7729728" cy="896766"/>
          </a:xfrm>
        </p:spPr>
        <p:txBody>
          <a:bodyPr/>
          <a:lstStyle/>
          <a:p>
            <a:r>
              <a:rPr lang="en-US" dirty="0"/>
              <a:t>Management of pregnant women </a:t>
            </a:r>
          </a:p>
        </p:txBody>
      </p:sp>
      <p:sp>
        <p:nvSpPr>
          <p:cNvPr id="3" name="Content Placeholder 2">
            <a:extLst>
              <a:ext uri="{FF2B5EF4-FFF2-40B4-BE49-F238E27FC236}">
                <a16:creationId xmlns="" xmlns:a16="http://schemas.microsoft.com/office/drawing/2014/main" id="{996B3AE7-2561-FD41-9FE7-CF86F59E232E}"/>
              </a:ext>
            </a:extLst>
          </p:cNvPr>
          <p:cNvSpPr>
            <a:spLocks noGrp="1"/>
          </p:cNvSpPr>
          <p:nvPr>
            <p:ph idx="1"/>
          </p:nvPr>
        </p:nvSpPr>
        <p:spPr>
          <a:xfrm>
            <a:off x="1807029" y="1883230"/>
            <a:ext cx="9339942" cy="4386942"/>
          </a:xfrm>
        </p:spPr>
        <p:txBody>
          <a:bodyPr>
            <a:normAutofit/>
          </a:bodyPr>
          <a:lstStyle/>
          <a:p>
            <a:r>
              <a:rPr lang="en-US" sz="3200" dirty="0"/>
              <a:t>Tab Erythromycin 500 mg orally QID x 21 days </a:t>
            </a:r>
          </a:p>
          <a:p>
            <a:r>
              <a:rPr lang="en-US" sz="3200" dirty="0"/>
              <a:t>Quinolones( ofloxacin, ciprofloxacin), Doxycycline, Sulfonamides, Erythromycin </a:t>
            </a:r>
            <a:r>
              <a:rPr lang="en-US" sz="3200" dirty="0" err="1"/>
              <a:t>estolate</a:t>
            </a:r>
            <a:r>
              <a:rPr lang="en-US" sz="3200" dirty="0"/>
              <a:t> are contraindicated in pregnant women </a:t>
            </a:r>
          </a:p>
        </p:txBody>
      </p:sp>
    </p:spTree>
    <p:extLst>
      <p:ext uri="{BB962C8B-B14F-4D97-AF65-F5344CB8AC3E}">
        <p14:creationId xmlns:p14="http://schemas.microsoft.com/office/powerpoint/2010/main" val="4140750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US" sz="4400" dirty="0"/>
              <a:t>Scrotal swelling </a:t>
            </a:r>
          </a:p>
        </p:txBody>
      </p:sp>
    </p:spTree>
    <p:extLst>
      <p:ext uri="{BB962C8B-B14F-4D97-AF65-F5344CB8AC3E}">
        <p14:creationId xmlns:p14="http://schemas.microsoft.com/office/powerpoint/2010/main" val="4038131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1D45F65-A354-764E-842B-4E779E8EA8E2}"/>
              </a:ext>
            </a:extLst>
          </p:cNvPr>
          <p:cNvSpPr>
            <a:spLocks noGrp="1"/>
          </p:cNvSpPr>
          <p:nvPr>
            <p:ph idx="1"/>
          </p:nvPr>
        </p:nvSpPr>
        <p:spPr>
          <a:xfrm>
            <a:off x="1749778" y="451556"/>
            <a:ext cx="8636000" cy="6220177"/>
          </a:xfrm>
        </p:spPr>
        <p:txBody>
          <a:bodyPr>
            <a:normAutofit lnSpcReduction="10000"/>
          </a:bodyPr>
          <a:lstStyle/>
          <a:p>
            <a:r>
              <a:rPr lang="en-IN" sz="3200" dirty="0"/>
              <a:t>Scrotal swelling can be caused by trauma, </a:t>
            </a:r>
            <a:r>
              <a:rPr lang="en-IN" sz="3200" dirty="0" err="1"/>
              <a:t>tumor</a:t>
            </a:r>
            <a:r>
              <a:rPr lang="en-IN" sz="3200" dirty="0"/>
              <a:t>, and torsion of the testis or inflammation of the epididymis. </a:t>
            </a:r>
          </a:p>
          <a:p>
            <a:r>
              <a:rPr lang="en-IN" sz="3200" dirty="0"/>
              <a:t>Mostly the inflammation of the epididymis is caused by sexually transmitted diseases </a:t>
            </a:r>
          </a:p>
          <a:p>
            <a:pPr marL="0" indent="0">
              <a:buNone/>
            </a:pPr>
            <a:r>
              <a:rPr lang="en-IN" sz="3200" u="sng" dirty="0"/>
              <a:t>ETIOLOGY SCROTAL SWELLING SYNDROME </a:t>
            </a:r>
          </a:p>
          <a:p>
            <a:r>
              <a:rPr lang="en-IN" sz="3200" dirty="0"/>
              <a:t>N. </a:t>
            </a:r>
            <a:r>
              <a:rPr lang="en-IN" sz="3200" dirty="0" err="1"/>
              <a:t>gonorrhea</a:t>
            </a:r>
            <a:r>
              <a:rPr lang="en-IN" sz="3200" dirty="0"/>
              <a:t> </a:t>
            </a:r>
            <a:endParaRPr lang="en-IN" sz="3200" b="1" dirty="0"/>
          </a:p>
          <a:p>
            <a:r>
              <a:rPr lang="en-IN" sz="3200" dirty="0"/>
              <a:t>C. trachomatis </a:t>
            </a:r>
            <a:endParaRPr lang="en-IN" sz="3200" b="1" dirty="0"/>
          </a:p>
          <a:p>
            <a:r>
              <a:rPr lang="en-IN" sz="3200" dirty="0"/>
              <a:t>T. pallidum </a:t>
            </a:r>
            <a:endParaRPr lang="en-IN" sz="3200" b="1" dirty="0"/>
          </a:p>
          <a:p>
            <a:r>
              <a:rPr lang="en-IN" sz="3200" dirty="0"/>
              <a:t>M. tuberculosis </a:t>
            </a:r>
          </a:p>
          <a:p>
            <a:r>
              <a:rPr lang="en-IN" sz="3200" dirty="0"/>
              <a:t>Pseudomonas aeruginosa </a:t>
            </a:r>
            <a:endParaRPr lang="en-IN" sz="3200" b="1" dirty="0"/>
          </a:p>
          <a:p>
            <a:endParaRPr lang="en-IN" sz="3200" b="1" dirty="0"/>
          </a:p>
          <a:p>
            <a:endParaRPr lang="en-IN" sz="3200" dirty="0"/>
          </a:p>
          <a:p>
            <a:endParaRPr lang="en-US" sz="3200" dirty="0"/>
          </a:p>
        </p:txBody>
      </p:sp>
    </p:spTree>
    <p:extLst>
      <p:ext uri="{BB962C8B-B14F-4D97-AF65-F5344CB8AC3E}">
        <p14:creationId xmlns:p14="http://schemas.microsoft.com/office/powerpoint/2010/main" val="3836504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0918C6-5AF5-E14D-B656-89E9DBBAA2B7}"/>
              </a:ext>
            </a:extLst>
          </p:cNvPr>
          <p:cNvSpPr>
            <a:spLocks noGrp="1"/>
          </p:cNvSpPr>
          <p:nvPr>
            <p:ph type="title"/>
          </p:nvPr>
        </p:nvSpPr>
        <p:spPr>
          <a:xfrm>
            <a:off x="2310158" y="282221"/>
            <a:ext cx="7729728" cy="866479"/>
          </a:xfrm>
        </p:spPr>
        <p:txBody>
          <a:bodyPr/>
          <a:lstStyle/>
          <a:p>
            <a:r>
              <a:rPr lang="en-IN"/>
              <a:t>CLINICAL MANIFESTATIONS </a:t>
            </a:r>
            <a:endParaRPr lang="en-US"/>
          </a:p>
        </p:txBody>
      </p:sp>
      <p:sp>
        <p:nvSpPr>
          <p:cNvPr id="3" name="Content Placeholder 2">
            <a:extLst>
              <a:ext uri="{FF2B5EF4-FFF2-40B4-BE49-F238E27FC236}">
                <a16:creationId xmlns="" xmlns:a16="http://schemas.microsoft.com/office/drawing/2014/main" id="{E7E49FF5-998B-EB49-98E2-C7F2C968E7DB}"/>
              </a:ext>
            </a:extLst>
          </p:cNvPr>
          <p:cNvSpPr>
            <a:spLocks noGrp="1"/>
          </p:cNvSpPr>
          <p:nvPr>
            <p:ph idx="1"/>
          </p:nvPr>
        </p:nvSpPr>
        <p:spPr>
          <a:xfrm>
            <a:off x="1941689" y="1332089"/>
            <a:ext cx="9586282" cy="5351739"/>
          </a:xfrm>
        </p:spPr>
        <p:txBody>
          <a:bodyPr>
            <a:normAutofit/>
          </a:bodyPr>
          <a:lstStyle/>
          <a:p>
            <a:r>
              <a:rPr lang="en-IN" sz="3600" dirty="0"/>
              <a:t>Scrotal swelling can manifest itself with different signs and symptoms. Some of them are: </a:t>
            </a:r>
          </a:p>
          <a:p>
            <a:pPr lvl="1"/>
            <a:r>
              <a:rPr lang="en-IN" sz="3200" dirty="0"/>
              <a:t>Pain and swelling of the scrotum </a:t>
            </a:r>
            <a:endParaRPr lang="en-IN" sz="2800" b="1" dirty="0"/>
          </a:p>
          <a:p>
            <a:pPr lvl="1"/>
            <a:r>
              <a:rPr lang="en-IN" sz="3200" dirty="0"/>
              <a:t>Tender and hot scrotum on palpation </a:t>
            </a:r>
            <a:endParaRPr lang="en-IN" sz="2800" b="1" dirty="0"/>
          </a:p>
          <a:p>
            <a:pPr lvl="1"/>
            <a:r>
              <a:rPr lang="en-IN" sz="3200"/>
              <a:t>Erythema </a:t>
            </a:r>
            <a:r>
              <a:rPr lang="en-IN" sz="3200" dirty="0"/>
              <a:t>of the scrotum </a:t>
            </a:r>
            <a:endParaRPr lang="en-IN" sz="2800" b="1" dirty="0"/>
          </a:p>
          <a:p>
            <a:pPr lvl="1"/>
            <a:r>
              <a:rPr lang="en-IN" sz="3200" dirty="0"/>
              <a:t>Dysuria </a:t>
            </a:r>
            <a:endParaRPr lang="en-IN" sz="2800" b="1" dirty="0"/>
          </a:p>
          <a:p>
            <a:pPr lvl="1"/>
            <a:r>
              <a:rPr lang="en-IN" sz="3200" dirty="0"/>
              <a:t>Sometimes frequency and urethral discharge can be there </a:t>
            </a:r>
          </a:p>
          <a:p>
            <a:pPr lvl="1"/>
            <a:endParaRPr lang="en-IN" sz="2800" b="1" dirty="0"/>
          </a:p>
          <a:p>
            <a:endParaRPr lang="en-US" sz="3600" dirty="0"/>
          </a:p>
        </p:txBody>
      </p:sp>
    </p:spTree>
    <p:extLst>
      <p:ext uri="{BB962C8B-B14F-4D97-AF65-F5344CB8AC3E}">
        <p14:creationId xmlns:p14="http://schemas.microsoft.com/office/powerpoint/2010/main" val="494274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40DB24F4-F5C6-D247-9ED1-EC10D7DC2FDB}"/>
              </a:ext>
            </a:extLst>
          </p:cNvPr>
          <p:cNvPicPr>
            <a:picLocks noGrp="1" noChangeAspect="1"/>
          </p:cNvPicPr>
          <p:nvPr>
            <p:ph idx="1"/>
          </p:nvPr>
        </p:nvPicPr>
        <p:blipFill>
          <a:blip r:embed="rId2"/>
          <a:stretch>
            <a:fillRect/>
          </a:stretch>
        </p:blipFill>
        <p:spPr>
          <a:xfrm>
            <a:off x="1710872" y="1473426"/>
            <a:ext cx="8417452" cy="4633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45051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D1FE34-5C6C-104E-AD8F-BE4C17CDDFDF}"/>
              </a:ext>
            </a:extLst>
          </p:cNvPr>
          <p:cNvSpPr>
            <a:spLocks noGrp="1"/>
          </p:cNvSpPr>
          <p:nvPr>
            <p:ph type="title"/>
          </p:nvPr>
        </p:nvSpPr>
        <p:spPr>
          <a:xfrm>
            <a:off x="2231136" y="332514"/>
            <a:ext cx="7729728" cy="1188720"/>
          </a:xfrm>
        </p:spPr>
        <p:txBody>
          <a:bodyPr>
            <a:normAutofit fontScale="90000"/>
          </a:bodyPr>
          <a:lstStyle/>
          <a:p>
            <a:r>
              <a:rPr lang="en-IN"/>
              <a:t/>
            </a:r>
            <a:br>
              <a:rPr lang="en-IN"/>
            </a:br>
            <a:r>
              <a:rPr lang="en-IN"/>
              <a:t>THE ALGORITHM OF SYNDROMIC CASE MANAGEMENT OF SCROTAL SWELLING SYNDROME </a:t>
            </a:r>
            <a:br>
              <a:rPr lang="en-IN"/>
            </a:br>
            <a:endParaRPr lang="en-US"/>
          </a:p>
        </p:txBody>
      </p:sp>
      <p:pic>
        <p:nvPicPr>
          <p:cNvPr id="5" name="Content Placeholder 4">
            <a:extLst>
              <a:ext uri="{FF2B5EF4-FFF2-40B4-BE49-F238E27FC236}">
                <a16:creationId xmlns="" xmlns:a16="http://schemas.microsoft.com/office/drawing/2014/main" id="{AAC83159-8722-7945-8957-9EA0526DC279}"/>
              </a:ext>
            </a:extLst>
          </p:cNvPr>
          <p:cNvPicPr>
            <a:picLocks noGrp="1" noChangeAspect="1"/>
          </p:cNvPicPr>
          <p:nvPr>
            <p:ph idx="1"/>
          </p:nvPr>
        </p:nvPicPr>
        <p:blipFill>
          <a:blip r:embed="rId2"/>
          <a:stretch>
            <a:fillRect/>
          </a:stretch>
        </p:blipFill>
        <p:spPr>
          <a:xfrm>
            <a:off x="2466959" y="1611136"/>
            <a:ext cx="7258081" cy="51340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3435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CC8344-B823-6448-A25C-B0A477FED49A}"/>
              </a:ext>
            </a:extLst>
          </p:cNvPr>
          <p:cNvSpPr>
            <a:spLocks noGrp="1"/>
          </p:cNvSpPr>
          <p:nvPr>
            <p:ph type="title"/>
          </p:nvPr>
        </p:nvSpPr>
        <p:spPr>
          <a:xfrm>
            <a:off x="2231136" y="598713"/>
            <a:ext cx="7729728" cy="877365"/>
          </a:xfrm>
        </p:spPr>
        <p:txBody>
          <a:bodyPr/>
          <a:lstStyle/>
          <a:p>
            <a:r>
              <a:rPr lang="en-US" dirty="0"/>
              <a:t>Treatment </a:t>
            </a:r>
          </a:p>
        </p:txBody>
      </p:sp>
      <p:sp>
        <p:nvSpPr>
          <p:cNvPr id="3" name="Content Placeholder 2">
            <a:extLst>
              <a:ext uri="{FF2B5EF4-FFF2-40B4-BE49-F238E27FC236}">
                <a16:creationId xmlns="" xmlns:a16="http://schemas.microsoft.com/office/drawing/2014/main" id="{0981924D-0C74-2C4E-A571-CD67E02DD879}"/>
              </a:ext>
            </a:extLst>
          </p:cNvPr>
          <p:cNvSpPr>
            <a:spLocks noGrp="1"/>
          </p:cNvSpPr>
          <p:nvPr>
            <p:ph idx="1"/>
          </p:nvPr>
        </p:nvSpPr>
        <p:spPr>
          <a:xfrm>
            <a:off x="2231136" y="1941690"/>
            <a:ext cx="8256242" cy="4538132"/>
          </a:xfrm>
        </p:spPr>
        <p:txBody>
          <a:bodyPr>
            <a:normAutofit/>
          </a:bodyPr>
          <a:lstStyle/>
          <a:p>
            <a:r>
              <a:rPr lang="en-US" sz="3200" dirty="0"/>
              <a:t>Treat for both gonococcal and chlamydial infections </a:t>
            </a:r>
          </a:p>
          <a:p>
            <a:r>
              <a:rPr lang="en-IN" sz="3200" dirty="0"/>
              <a:t>Tab cefixime 400 mg orally BD x 7 days </a:t>
            </a:r>
          </a:p>
          <a:p>
            <a:pPr marL="0" indent="0">
              <a:buNone/>
            </a:pPr>
            <a:r>
              <a:rPr lang="en-IN" sz="3200" dirty="0"/>
              <a:t>   +</a:t>
            </a:r>
          </a:p>
          <a:p>
            <a:pPr marL="0" indent="0">
              <a:buNone/>
            </a:pPr>
            <a:r>
              <a:rPr lang="en-IN" sz="3200" dirty="0"/>
              <a:t>   Doxycycline 100mg P.O BD for 14 days </a:t>
            </a:r>
          </a:p>
          <a:p>
            <a:endParaRPr lang="en-US" sz="3200" dirty="0"/>
          </a:p>
        </p:txBody>
      </p:sp>
    </p:spTree>
    <p:extLst>
      <p:ext uri="{BB962C8B-B14F-4D97-AF65-F5344CB8AC3E}">
        <p14:creationId xmlns:p14="http://schemas.microsoft.com/office/powerpoint/2010/main" val="18425327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IN" sz="4400" dirty="0"/>
              <a:t>NEONATAL CONJUNCTIVITIS </a:t>
            </a:r>
            <a:endParaRPr lang="en-US" sz="4400" dirty="0"/>
          </a:p>
        </p:txBody>
      </p:sp>
    </p:spTree>
    <p:extLst>
      <p:ext uri="{BB962C8B-B14F-4D97-AF65-F5344CB8AC3E}">
        <p14:creationId xmlns:p14="http://schemas.microsoft.com/office/powerpoint/2010/main" val="26060563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5C4FF07-2555-D944-93CE-30B3669EA837}"/>
              </a:ext>
            </a:extLst>
          </p:cNvPr>
          <p:cNvSpPr>
            <a:spLocks noGrp="1"/>
          </p:cNvSpPr>
          <p:nvPr>
            <p:ph idx="1"/>
          </p:nvPr>
        </p:nvSpPr>
        <p:spPr>
          <a:xfrm>
            <a:off x="1772355" y="304799"/>
            <a:ext cx="9742312" cy="6434667"/>
          </a:xfrm>
        </p:spPr>
        <p:txBody>
          <a:bodyPr>
            <a:normAutofit lnSpcReduction="10000"/>
          </a:bodyPr>
          <a:lstStyle/>
          <a:p>
            <a:r>
              <a:rPr lang="en-IN" sz="3000" dirty="0"/>
              <a:t>Is an ocular redness, swelling and drainage which can be sometimes purulent due to pathogenic agents or irritant chemicals occurring in infants less than 4 weeks of age. </a:t>
            </a:r>
          </a:p>
          <a:p>
            <a:r>
              <a:rPr lang="en-IN" sz="3000" dirty="0"/>
              <a:t>The neonates get the infections from their infected mothers. </a:t>
            </a:r>
          </a:p>
          <a:p>
            <a:pPr marL="0" indent="0">
              <a:buNone/>
            </a:pPr>
            <a:r>
              <a:rPr lang="en-IN" sz="3000" u="sng" dirty="0"/>
              <a:t>ETIOLOGY OF NEONATAL CONJUNCTIVITIS </a:t>
            </a:r>
          </a:p>
          <a:p>
            <a:r>
              <a:rPr lang="en-IN" sz="3000" dirty="0"/>
              <a:t>N. </a:t>
            </a:r>
            <a:r>
              <a:rPr lang="en-IN" sz="3000" dirty="0" err="1"/>
              <a:t>gonorrhea</a:t>
            </a:r>
            <a:r>
              <a:rPr lang="en-IN" sz="3000" dirty="0"/>
              <a:t> </a:t>
            </a:r>
            <a:endParaRPr lang="en-IN" sz="3000" b="1" dirty="0"/>
          </a:p>
          <a:p>
            <a:r>
              <a:rPr lang="en-IN" sz="3000" dirty="0"/>
              <a:t>C. trachomatis </a:t>
            </a:r>
            <a:endParaRPr lang="en-IN" sz="3000" b="1" dirty="0"/>
          </a:p>
          <a:p>
            <a:r>
              <a:rPr lang="en-IN" sz="3000" dirty="0"/>
              <a:t>S. pneumoniae </a:t>
            </a:r>
            <a:endParaRPr lang="en-IN" sz="3000" b="1" dirty="0"/>
          </a:p>
          <a:p>
            <a:r>
              <a:rPr lang="en-IN" sz="3000" dirty="0"/>
              <a:t>H. influenzae </a:t>
            </a:r>
            <a:endParaRPr lang="en-IN" sz="3000" b="1" dirty="0"/>
          </a:p>
          <a:p>
            <a:r>
              <a:rPr lang="en-IN" sz="3000" dirty="0"/>
              <a:t>S. aureus</a:t>
            </a:r>
            <a:br>
              <a:rPr lang="en-IN" sz="3000" dirty="0"/>
            </a:br>
            <a:endParaRPr lang="en-IN" sz="3000" dirty="0"/>
          </a:p>
          <a:p>
            <a:pPr marL="0" indent="0">
              <a:buNone/>
            </a:pPr>
            <a:r>
              <a:rPr lang="en-IN" sz="3000" dirty="0"/>
              <a:t>The commonest irritant- silver nitrate solution </a:t>
            </a:r>
            <a:endParaRPr lang="en-IN" sz="3000" b="1" dirty="0"/>
          </a:p>
          <a:p>
            <a:endParaRPr lang="en-IN" sz="2800" b="1" dirty="0"/>
          </a:p>
          <a:p>
            <a:endParaRPr lang="en-IN" sz="2800" dirty="0"/>
          </a:p>
          <a:p>
            <a:endParaRPr lang="en-US" sz="2800" dirty="0"/>
          </a:p>
        </p:txBody>
      </p:sp>
    </p:spTree>
    <p:extLst>
      <p:ext uri="{BB962C8B-B14F-4D97-AF65-F5344CB8AC3E}">
        <p14:creationId xmlns:p14="http://schemas.microsoft.com/office/powerpoint/2010/main" val="14285196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F6EFAF-4D88-C345-A514-3BFE7B212AB5}"/>
              </a:ext>
            </a:extLst>
          </p:cNvPr>
          <p:cNvSpPr>
            <a:spLocks noGrp="1"/>
          </p:cNvSpPr>
          <p:nvPr>
            <p:ph type="title"/>
          </p:nvPr>
        </p:nvSpPr>
        <p:spPr>
          <a:xfrm>
            <a:off x="2231137" y="467981"/>
            <a:ext cx="7420864" cy="1056019"/>
          </a:xfrm>
        </p:spPr>
        <p:txBody>
          <a:bodyPr>
            <a:noAutofit/>
          </a:bodyPr>
          <a:lstStyle/>
          <a:p>
            <a:r>
              <a:rPr lang="en-IN" sz="3200" dirty="0"/>
              <a:t/>
            </a:r>
            <a:br>
              <a:rPr lang="en-IN" sz="3200" dirty="0"/>
            </a:br>
            <a:r>
              <a:rPr lang="en-IN" sz="3200" dirty="0"/>
              <a:t>RISK FACTORS OF NEONATAL CONJUNCTIVITIS </a:t>
            </a:r>
            <a:br>
              <a:rPr lang="en-IN" sz="3200" dirty="0"/>
            </a:br>
            <a:endParaRPr lang="en-US" sz="3200" dirty="0"/>
          </a:p>
        </p:txBody>
      </p:sp>
      <p:sp>
        <p:nvSpPr>
          <p:cNvPr id="3" name="Content Placeholder 2">
            <a:extLst>
              <a:ext uri="{FF2B5EF4-FFF2-40B4-BE49-F238E27FC236}">
                <a16:creationId xmlns="" xmlns:a16="http://schemas.microsoft.com/office/drawing/2014/main" id="{071900A4-DEB2-1F48-9FCC-E7896FA5302D}"/>
              </a:ext>
            </a:extLst>
          </p:cNvPr>
          <p:cNvSpPr>
            <a:spLocks noGrp="1"/>
          </p:cNvSpPr>
          <p:nvPr>
            <p:ph idx="1"/>
          </p:nvPr>
        </p:nvSpPr>
        <p:spPr>
          <a:xfrm>
            <a:off x="2077155" y="1794933"/>
            <a:ext cx="8681155" cy="4842934"/>
          </a:xfrm>
        </p:spPr>
        <p:txBody>
          <a:bodyPr>
            <a:normAutofit/>
          </a:bodyPr>
          <a:lstStyle/>
          <a:p>
            <a:r>
              <a:rPr lang="en-IN" sz="3200" dirty="0"/>
              <a:t>Maternal infection with STI </a:t>
            </a:r>
            <a:endParaRPr lang="en-IN" sz="3200" b="1" dirty="0"/>
          </a:p>
          <a:p>
            <a:r>
              <a:rPr lang="en-IN" sz="3200" dirty="0"/>
              <a:t>Exposure of the infant to infectious organisms </a:t>
            </a:r>
            <a:endParaRPr lang="en-IN" sz="3200" b="1" dirty="0"/>
          </a:p>
          <a:p>
            <a:r>
              <a:rPr lang="en-IN" sz="3200" dirty="0"/>
              <a:t>Inadequacy of ocular prophylaxis immediately after birth </a:t>
            </a:r>
            <a:endParaRPr lang="en-IN" sz="3200" b="1" dirty="0"/>
          </a:p>
          <a:p>
            <a:r>
              <a:rPr lang="en-IN" sz="3200" dirty="0"/>
              <a:t>Premature rupture of membrane </a:t>
            </a:r>
            <a:endParaRPr lang="en-IN" sz="3200" b="1" dirty="0"/>
          </a:p>
          <a:p>
            <a:r>
              <a:rPr lang="en-IN" sz="3200" dirty="0"/>
              <a:t>Ocular trauma during delivery </a:t>
            </a:r>
            <a:endParaRPr lang="en-IN" sz="3200" b="1" dirty="0"/>
          </a:p>
          <a:p>
            <a:r>
              <a:rPr lang="en-IN" sz="3200" dirty="0"/>
              <a:t>Mechanical ventilation </a:t>
            </a:r>
            <a:endParaRPr lang="en-IN" sz="3200" b="1" dirty="0"/>
          </a:p>
          <a:p>
            <a:r>
              <a:rPr lang="en-IN" sz="3200" dirty="0"/>
              <a:t>Prematurity </a:t>
            </a:r>
            <a:endParaRPr lang="en-IN" sz="3200" b="1" dirty="0"/>
          </a:p>
          <a:p>
            <a:endParaRPr lang="en-US" sz="3200" dirty="0"/>
          </a:p>
        </p:txBody>
      </p:sp>
    </p:spTree>
    <p:extLst>
      <p:ext uri="{BB962C8B-B14F-4D97-AF65-F5344CB8AC3E}">
        <p14:creationId xmlns:p14="http://schemas.microsoft.com/office/powerpoint/2010/main" val="34013688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47B03E-EF3C-1440-BCE7-3E32133DF21A}"/>
              </a:ext>
            </a:extLst>
          </p:cNvPr>
          <p:cNvSpPr>
            <a:spLocks noGrp="1"/>
          </p:cNvSpPr>
          <p:nvPr>
            <p:ph type="title"/>
          </p:nvPr>
        </p:nvSpPr>
        <p:spPr/>
        <p:txBody>
          <a:bodyPr/>
          <a:lstStyle/>
          <a:p>
            <a:r>
              <a:rPr lang="en-IN"/>
              <a:t>CLINICAL MANIFESTATIONS </a:t>
            </a:r>
            <a:br>
              <a:rPr lang="en-IN"/>
            </a:br>
            <a:endParaRPr lang="en-US"/>
          </a:p>
        </p:txBody>
      </p:sp>
      <p:sp>
        <p:nvSpPr>
          <p:cNvPr id="3" name="Content Placeholder 2">
            <a:extLst>
              <a:ext uri="{FF2B5EF4-FFF2-40B4-BE49-F238E27FC236}">
                <a16:creationId xmlns="" xmlns:a16="http://schemas.microsoft.com/office/drawing/2014/main" id="{E017E9D3-BF80-124A-B2A3-28DDD0896C34}"/>
              </a:ext>
            </a:extLst>
          </p:cNvPr>
          <p:cNvSpPr>
            <a:spLocks noGrp="1"/>
          </p:cNvSpPr>
          <p:nvPr>
            <p:ph idx="1"/>
          </p:nvPr>
        </p:nvSpPr>
        <p:spPr>
          <a:xfrm>
            <a:off x="2231135" y="2638044"/>
            <a:ext cx="8088521" cy="3936927"/>
          </a:xfrm>
        </p:spPr>
        <p:txBody>
          <a:bodyPr>
            <a:normAutofit/>
          </a:bodyPr>
          <a:lstStyle/>
          <a:p>
            <a:r>
              <a:rPr lang="en-IN" sz="3200" dirty="0"/>
              <a:t>Red and </a:t>
            </a:r>
            <a:r>
              <a:rPr lang="en-IN" sz="3200" dirty="0" err="1"/>
              <a:t>edematous</a:t>
            </a:r>
            <a:r>
              <a:rPr lang="en-IN" sz="3200" dirty="0"/>
              <a:t> conjunctiva </a:t>
            </a:r>
            <a:endParaRPr lang="en-IN" sz="3200" b="1" dirty="0"/>
          </a:p>
          <a:p>
            <a:r>
              <a:rPr lang="en-IN" sz="3200" dirty="0" err="1"/>
              <a:t>Edematous</a:t>
            </a:r>
            <a:r>
              <a:rPr lang="en-IN" sz="3200" dirty="0"/>
              <a:t> eye lid</a:t>
            </a:r>
            <a:endParaRPr lang="en-IN" sz="3200" b="1" dirty="0"/>
          </a:p>
          <a:p>
            <a:r>
              <a:rPr lang="en-IN" sz="3200" dirty="0"/>
              <a:t>Discharge which may be purulent </a:t>
            </a:r>
            <a:endParaRPr lang="en-IN" sz="3200" b="1" dirty="0"/>
          </a:p>
          <a:p>
            <a:r>
              <a:rPr lang="en-IN" sz="3200" dirty="0"/>
              <a:t>Orbital cellulitis in more serious cases </a:t>
            </a:r>
            <a:endParaRPr lang="en-IN" sz="3200" b="1" dirty="0"/>
          </a:p>
          <a:p>
            <a:pPr marL="0" indent="0">
              <a:buNone/>
            </a:pPr>
            <a:endParaRPr lang="en-US" sz="3200" dirty="0"/>
          </a:p>
        </p:txBody>
      </p:sp>
    </p:spTree>
    <p:extLst>
      <p:ext uri="{BB962C8B-B14F-4D97-AF65-F5344CB8AC3E}">
        <p14:creationId xmlns:p14="http://schemas.microsoft.com/office/powerpoint/2010/main" val="1281695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7712FCD0-3AD8-6740-A2BD-05CE240C9DCB}"/>
              </a:ext>
            </a:extLst>
          </p:cNvPr>
          <p:cNvPicPr>
            <a:picLocks noGrp="1" noChangeAspect="1"/>
          </p:cNvPicPr>
          <p:nvPr>
            <p:ph idx="1"/>
          </p:nvPr>
        </p:nvPicPr>
        <p:blipFill>
          <a:blip r:embed="rId2"/>
          <a:stretch>
            <a:fillRect/>
          </a:stretch>
        </p:blipFill>
        <p:spPr>
          <a:xfrm>
            <a:off x="172952" y="1219060"/>
            <a:ext cx="5739717" cy="3333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 xmlns:a16="http://schemas.microsoft.com/office/drawing/2014/main" id="{5AE14A17-35DC-F743-8851-36FB6D5F8196}"/>
              </a:ext>
            </a:extLst>
          </p:cNvPr>
          <p:cNvPicPr>
            <a:picLocks noChangeAspect="1"/>
          </p:cNvPicPr>
          <p:nvPr/>
        </p:nvPicPr>
        <p:blipFill>
          <a:blip r:embed="rId3"/>
          <a:stretch>
            <a:fillRect/>
          </a:stretch>
        </p:blipFill>
        <p:spPr>
          <a:xfrm>
            <a:off x="6141269" y="1268045"/>
            <a:ext cx="5697275" cy="32848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83402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FFC5D1-B31D-EA42-A5CD-401F6C2B25BA}"/>
              </a:ext>
            </a:extLst>
          </p:cNvPr>
          <p:cNvSpPr>
            <a:spLocks noGrp="1"/>
          </p:cNvSpPr>
          <p:nvPr>
            <p:ph type="title"/>
          </p:nvPr>
        </p:nvSpPr>
        <p:spPr>
          <a:xfrm>
            <a:off x="2091690" y="251460"/>
            <a:ext cx="7869174" cy="1154430"/>
          </a:xfrm>
        </p:spPr>
        <p:txBody>
          <a:bodyPr>
            <a:normAutofit fontScale="90000"/>
          </a:bodyPr>
          <a:lstStyle/>
          <a:p>
            <a:r>
              <a:rPr lang="en-IN"/>
              <a:t/>
            </a:r>
            <a:br>
              <a:rPr lang="en-IN"/>
            </a:br>
            <a:r>
              <a:rPr lang="en-IN"/>
              <a:t>THE ALGORITHM OF SYNDROMIC CASE MANAGEMENT OF NEONATAL CONJUNCTIVITIS SYNDROME </a:t>
            </a:r>
            <a:br>
              <a:rPr lang="en-IN"/>
            </a:br>
            <a:endParaRPr lang="en-US"/>
          </a:p>
        </p:txBody>
      </p:sp>
      <p:pic>
        <p:nvPicPr>
          <p:cNvPr id="5" name="Content Placeholder 4">
            <a:extLst>
              <a:ext uri="{FF2B5EF4-FFF2-40B4-BE49-F238E27FC236}">
                <a16:creationId xmlns="" xmlns:a16="http://schemas.microsoft.com/office/drawing/2014/main" id="{037E3092-4A3E-DC4F-9CCC-4E1D5504FBCC}"/>
              </a:ext>
            </a:extLst>
          </p:cNvPr>
          <p:cNvPicPr>
            <a:picLocks noGrp="1" noChangeAspect="1"/>
          </p:cNvPicPr>
          <p:nvPr>
            <p:ph idx="1"/>
          </p:nvPr>
        </p:nvPicPr>
        <p:blipFill>
          <a:blip r:embed="rId2"/>
          <a:stretch>
            <a:fillRect/>
          </a:stretch>
        </p:blipFill>
        <p:spPr>
          <a:xfrm>
            <a:off x="2377440" y="1497330"/>
            <a:ext cx="7189470" cy="52672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45975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846FC9-9339-F24F-9B5B-9678DB779AE0}"/>
              </a:ext>
            </a:extLst>
          </p:cNvPr>
          <p:cNvSpPr>
            <a:spLocks noGrp="1"/>
          </p:cNvSpPr>
          <p:nvPr>
            <p:ph type="title"/>
          </p:nvPr>
        </p:nvSpPr>
        <p:spPr>
          <a:xfrm>
            <a:off x="2394422" y="409520"/>
            <a:ext cx="7729728" cy="1188720"/>
          </a:xfrm>
        </p:spPr>
        <p:txBody>
          <a:bodyPr>
            <a:normAutofit/>
          </a:bodyPr>
          <a:lstStyle/>
          <a:p>
            <a:r>
              <a:rPr lang="en-IN" sz="3600"/>
              <a:t>TREATMENT </a:t>
            </a:r>
            <a:endParaRPr lang="en-US" sz="3600"/>
          </a:p>
        </p:txBody>
      </p:sp>
      <p:sp>
        <p:nvSpPr>
          <p:cNvPr id="3" name="Content Placeholder 2">
            <a:extLst>
              <a:ext uri="{FF2B5EF4-FFF2-40B4-BE49-F238E27FC236}">
                <a16:creationId xmlns="" xmlns:a16="http://schemas.microsoft.com/office/drawing/2014/main" id="{6DFEC429-380C-B740-B854-6E85D7BD998B}"/>
              </a:ext>
            </a:extLst>
          </p:cNvPr>
          <p:cNvSpPr>
            <a:spLocks noGrp="1"/>
          </p:cNvSpPr>
          <p:nvPr>
            <p:ph idx="1"/>
          </p:nvPr>
        </p:nvSpPr>
        <p:spPr>
          <a:xfrm>
            <a:off x="2144050" y="2115529"/>
            <a:ext cx="9133550" cy="3934206"/>
          </a:xfrm>
        </p:spPr>
        <p:txBody>
          <a:bodyPr>
            <a:normAutofit/>
          </a:bodyPr>
          <a:lstStyle/>
          <a:p>
            <a:r>
              <a:rPr lang="en-IN" sz="3200" dirty="0"/>
              <a:t>Ceftriaxone 50mg/kg IM stat maximum dose 125 OR </a:t>
            </a:r>
          </a:p>
          <a:p>
            <a:pPr marL="0" indent="0">
              <a:buNone/>
            </a:pPr>
            <a:r>
              <a:rPr lang="en-IN" sz="3200" dirty="0" err="1"/>
              <a:t>Spectinomycin</a:t>
            </a:r>
            <a:r>
              <a:rPr lang="en-IN" sz="3200" dirty="0"/>
              <a:t> 25 mg/kg IM stat maximum dose 75mg </a:t>
            </a:r>
          </a:p>
          <a:p>
            <a:pPr marL="0" indent="0">
              <a:buNone/>
            </a:pPr>
            <a:r>
              <a:rPr lang="en-IN" sz="3200" b="1" dirty="0"/>
              <a:t>    + </a:t>
            </a:r>
            <a:endParaRPr lang="en-IN" sz="3200" dirty="0"/>
          </a:p>
          <a:p>
            <a:pPr marL="0" indent="0">
              <a:buNone/>
            </a:pPr>
            <a:r>
              <a:rPr lang="en-IN" sz="3200" dirty="0"/>
              <a:t>Erythromycin 50mg/kg P.O in four divided dosesx14 days </a:t>
            </a:r>
          </a:p>
          <a:p>
            <a:endParaRPr lang="en-US" sz="3200" dirty="0"/>
          </a:p>
        </p:txBody>
      </p:sp>
    </p:spTree>
    <p:extLst>
      <p:ext uri="{BB962C8B-B14F-4D97-AF65-F5344CB8AC3E}">
        <p14:creationId xmlns:p14="http://schemas.microsoft.com/office/powerpoint/2010/main" val="7387311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C9B6BD-4036-1E4B-8BA3-0D7FCF782033}"/>
              </a:ext>
            </a:extLst>
          </p:cNvPr>
          <p:cNvSpPr>
            <a:spLocks noGrp="1"/>
          </p:cNvSpPr>
          <p:nvPr>
            <p:ph type="title"/>
          </p:nvPr>
        </p:nvSpPr>
        <p:spPr>
          <a:xfrm>
            <a:off x="2100508" y="300663"/>
            <a:ext cx="7729728" cy="1188720"/>
          </a:xfrm>
        </p:spPr>
        <p:txBody>
          <a:bodyPr/>
          <a:lstStyle/>
          <a:p>
            <a:r>
              <a:rPr lang="en-US" dirty="0"/>
              <a:t>Syndrome specific guidelines for partner management </a:t>
            </a:r>
          </a:p>
        </p:txBody>
      </p:sp>
      <p:sp>
        <p:nvSpPr>
          <p:cNvPr id="3" name="Content Placeholder 2">
            <a:extLst>
              <a:ext uri="{FF2B5EF4-FFF2-40B4-BE49-F238E27FC236}">
                <a16:creationId xmlns="" xmlns:a16="http://schemas.microsoft.com/office/drawing/2014/main" id="{8E260404-0F7A-674C-93DD-9CD508213415}"/>
              </a:ext>
            </a:extLst>
          </p:cNvPr>
          <p:cNvSpPr>
            <a:spLocks noGrp="1"/>
          </p:cNvSpPr>
          <p:nvPr>
            <p:ph idx="1"/>
          </p:nvPr>
        </p:nvSpPr>
        <p:spPr>
          <a:xfrm>
            <a:off x="1915886" y="1611086"/>
            <a:ext cx="9198427" cy="4909457"/>
          </a:xfrm>
        </p:spPr>
        <p:txBody>
          <a:bodyPr>
            <a:normAutofit fontScale="92500"/>
          </a:bodyPr>
          <a:lstStyle/>
          <a:p>
            <a:r>
              <a:rPr lang="en-US" sz="3200" dirty="0"/>
              <a:t>Treat all recent partners</a:t>
            </a:r>
          </a:p>
          <a:p>
            <a:r>
              <a:rPr lang="en-US" sz="3200" dirty="0"/>
              <a:t>Treat female partners(for gonorrhea and chlamydia) on the same lines after ruling out pregnancy and history of allergies </a:t>
            </a:r>
          </a:p>
          <a:p>
            <a:r>
              <a:rPr lang="en-US" sz="3200" dirty="0"/>
              <a:t>Advice sexual abstinence during the course of treatment</a:t>
            </a:r>
          </a:p>
          <a:p>
            <a:r>
              <a:rPr lang="en-US" sz="3200" dirty="0"/>
              <a:t>Provide condoms, educate on correct and consistent use </a:t>
            </a:r>
          </a:p>
          <a:p>
            <a:r>
              <a:rPr lang="en-US" sz="3200" dirty="0"/>
              <a:t>Refer for voluntary counselling and testing for HIV, syphilis and hepatitis B </a:t>
            </a:r>
          </a:p>
          <a:p>
            <a:r>
              <a:rPr lang="en-US" sz="3200" dirty="0"/>
              <a:t>Schedule return visit after 7 days and 21 days  </a:t>
            </a:r>
          </a:p>
        </p:txBody>
      </p:sp>
    </p:spTree>
    <p:extLst>
      <p:ext uri="{BB962C8B-B14F-4D97-AF65-F5344CB8AC3E}">
        <p14:creationId xmlns:p14="http://schemas.microsoft.com/office/powerpoint/2010/main" val="4043067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 xmlns:a16="http://schemas.microsoft.com/office/drawing/2014/main" id="{A5BC5148-488C-C44D-B025-45E701E0D452}"/>
              </a:ext>
            </a:extLst>
          </p:cNvPr>
          <p:cNvPicPr>
            <a:picLocks noChangeAspect="1"/>
          </p:cNvPicPr>
          <p:nvPr/>
        </p:nvPicPr>
        <p:blipFill>
          <a:blip r:embed="rId2"/>
          <a:stretch>
            <a:fillRect/>
          </a:stretch>
        </p:blipFill>
        <p:spPr>
          <a:xfrm>
            <a:off x="1707598" y="82069"/>
            <a:ext cx="8533681" cy="66959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29987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79675-97C1-A945-BBE7-CF0442CBE25B}"/>
              </a:ext>
            </a:extLst>
          </p:cNvPr>
          <p:cNvSpPr>
            <a:spLocks noGrp="1"/>
          </p:cNvSpPr>
          <p:nvPr>
            <p:ph type="title"/>
          </p:nvPr>
        </p:nvSpPr>
        <p:spPr>
          <a:xfrm>
            <a:off x="2067850" y="621792"/>
            <a:ext cx="7729728" cy="1188720"/>
          </a:xfrm>
        </p:spPr>
        <p:txBody>
          <a:bodyPr/>
          <a:lstStyle/>
          <a:p>
            <a:r>
              <a:rPr lang="en-US" dirty="0"/>
              <a:t>references</a:t>
            </a:r>
          </a:p>
        </p:txBody>
      </p:sp>
      <p:sp>
        <p:nvSpPr>
          <p:cNvPr id="3" name="Content Placeholder 2">
            <a:extLst>
              <a:ext uri="{FF2B5EF4-FFF2-40B4-BE49-F238E27FC236}">
                <a16:creationId xmlns="" xmlns:a16="http://schemas.microsoft.com/office/drawing/2014/main" id="{AEBDC012-FED9-2E47-B47B-18D953F89D77}"/>
              </a:ext>
            </a:extLst>
          </p:cNvPr>
          <p:cNvSpPr>
            <a:spLocks noGrp="1"/>
          </p:cNvSpPr>
          <p:nvPr>
            <p:ph idx="1"/>
          </p:nvPr>
        </p:nvSpPr>
        <p:spPr>
          <a:xfrm>
            <a:off x="2067849" y="2253343"/>
            <a:ext cx="8785207" cy="4201885"/>
          </a:xfrm>
        </p:spPr>
        <p:txBody>
          <a:bodyPr>
            <a:normAutofit lnSpcReduction="10000"/>
          </a:bodyPr>
          <a:lstStyle/>
          <a:p>
            <a:r>
              <a:rPr lang="en-IN" sz="2800" dirty="0"/>
              <a:t>NATIONAL GUIDELINES FOR THE MANAGEMENT OF SEXUALLY TRANSMITTED INFECTIONS USING SYNDROMIC APPROACH,</a:t>
            </a:r>
          </a:p>
          <a:p>
            <a:r>
              <a:rPr lang="en-GB" sz="2800" dirty="0"/>
              <a:t>NACO, MOHFW, Govt. of India. Operational Guidelines for Programme managers and Service Providers for strengthening STI/RTI Services, NACO, New Delhi; Oct 2012.</a:t>
            </a:r>
          </a:p>
          <a:p>
            <a:r>
              <a:rPr lang="en-GB" sz="2800" dirty="0"/>
              <a:t>VK Sharma 2</a:t>
            </a:r>
            <a:r>
              <a:rPr lang="en-GB" sz="2800" baseline="30000" dirty="0"/>
              <a:t>nd</a:t>
            </a:r>
            <a:r>
              <a:rPr lang="en-GB" sz="2800" dirty="0"/>
              <a:t> edition</a:t>
            </a:r>
          </a:p>
          <a:p>
            <a:r>
              <a:rPr lang="en-GB" sz="2800" dirty="0"/>
              <a:t>Internet sources. </a:t>
            </a:r>
          </a:p>
          <a:p>
            <a:endParaRPr lang="en-GB" sz="2800" dirty="0"/>
          </a:p>
          <a:p>
            <a:endParaRPr lang="en-IN" sz="2800" dirty="0"/>
          </a:p>
          <a:p>
            <a:endParaRPr lang="en-US" sz="2800" dirty="0"/>
          </a:p>
        </p:txBody>
      </p:sp>
    </p:spTree>
    <p:extLst>
      <p:ext uri="{BB962C8B-B14F-4D97-AF65-F5344CB8AC3E}">
        <p14:creationId xmlns:p14="http://schemas.microsoft.com/office/powerpoint/2010/main" val="27261879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52C7C-9B07-134A-B415-F82504287153}"/>
              </a:ext>
            </a:extLst>
          </p:cNvPr>
          <p:cNvSpPr>
            <a:spLocks noGrp="1"/>
          </p:cNvSpPr>
          <p:nvPr>
            <p:ph type="title"/>
          </p:nvPr>
        </p:nvSpPr>
        <p:spPr>
          <a:xfrm>
            <a:off x="0" y="0"/>
            <a:ext cx="12374217" cy="6858000"/>
          </a:xfrm>
        </p:spPr>
        <p:txBody>
          <a:bodyPr>
            <a:normAutofit/>
          </a:bodyPr>
          <a:lstStyle/>
          <a:p>
            <a:r>
              <a:rPr lang="en-US" sz="4400"/>
              <a:t>QUESTIONS </a:t>
            </a:r>
          </a:p>
        </p:txBody>
      </p:sp>
    </p:spTree>
    <p:extLst>
      <p:ext uri="{BB962C8B-B14F-4D97-AF65-F5344CB8AC3E}">
        <p14:creationId xmlns:p14="http://schemas.microsoft.com/office/powerpoint/2010/main" val="28258627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30B035-5156-7343-9E2D-89B9DA3A7BBA}"/>
              </a:ext>
            </a:extLst>
          </p:cNvPr>
          <p:cNvSpPr>
            <a:spLocks noGrp="1"/>
          </p:cNvSpPr>
          <p:nvPr>
            <p:ph type="title"/>
          </p:nvPr>
        </p:nvSpPr>
        <p:spPr>
          <a:xfrm>
            <a:off x="892629" y="217714"/>
            <a:ext cx="10232571" cy="3611336"/>
          </a:xfrm>
        </p:spPr>
        <p:txBody>
          <a:bodyPr>
            <a:normAutofit fontScale="90000"/>
          </a:bodyPr>
          <a:lstStyle/>
          <a:p>
            <a:r>
              <a:rPr lang="en-IN" sz="4000" i="1" cap="none" dirty="0"/>
              <a:t>A male patient complains that he has pain on his penis. Patient gives h/o fluid filled lesions. Upon examination, you can see no discharge, but there are multiple ulcers on the penis. There is history of 2 similar episodes in the past. What is the colour of the kit that should be used?</a:t>
            </a:r>
            <a:r>
              <a:rPr lang="en-IN" dirty="0"/>
              <a:t/>
            </a:r>
            <a:br>
              <a:rPr lang="en-IN" dirty="0"/>
            </a:br>
            <a:endParaRPr lang="en-US" dirty="0"/>
          </a:p>
        </p:txBody>
      </p:sp>
      <p:sp>
        <p:nvSpPr>
          <p:cNvPr id="3" name="TextBox 2">
            <a:extLst>
              <a:ext uri="{FF2B5EF4-FFF2-40B4-BE49-F238E27FC236}">
                <a16:creationId xmlns="" xmlns:a16="http://schemas.microsoft.com/office/drawing/2014/main" id="{0AA6676C-4C97-4441-BC30-5BEFD7A6EAE9}"/>
              </a:ext>
            </a:extLst>
          </p:cNvPr>
          <p:cNvSpPr txBox="1"/>
          <p:nvPr/>
        </p:nvSpPr>
        <p:spPr>
          <a:xfrm>
            <a:off x="2068286" y="4114800"/>
            <a:ext cx="7391400" cy="2062103"/>
          </a:xfrm>
          <a:prstGeom prst="rect">
            <a:avLst/>
          </a:prstGeom>
          <a:noFill/>
        </p:spPr>
        <p:txBody>
          <a:bodyPr wrap="square" rtlCol="0">
            <a:spAutoFit/>
          </a:bodyPr>
          <a:lstStyle/>
          <a:p>
            <a:pPr marL="342900" indent="-342900">
              <a:buFont typeface="+mj-lt"/>
              <a:buAutoNum type="alphaUcPeriod"/>
            </a:pPr>
            <a:r>
              <a:rPr lang="en-US" sz="3200" dirty="0"/>
              <a:t>Grey </a:t>
            </a:r>
          </a:p>
          <a:p>
            <a:pPr marL="342900" indent="-342900">
              <a:buFont typeface="+mj-lt"/>
              <a:buAutoNum type="alphaUcPeriod"/>
            </a:pPr>
            <a:r>
              <a:rPr lang="en-US" sz="3200" dirty="0"/>
              <a:t>Blue </a:t>
            </a:r>
          </a:p>
          <a:p>
            <a:pPr marL="342900" indent="-342900">
              <a:buFont typeface="+mj-lt"/>
              <a:buAutoNum type="alphaUcPeriod"/>
            </a:pPr>
            <a:r>
              <a:rPr lang="en-US" sz="3200" dirty="0"/>
              <a:t>Red</a:t>
            </a:r>
          </a:p>
          <a:p>
            <a:pPr marL="342900" indent="-342900">
              <a:buFont typeface="+mj-lt"/>
              <a:buAutoNum type="alphaUcPeriod"/>
            </a:pPr>
            <a:r>
              <a:rPr lang="en-US" sz="3200" dirty="0"/>
              <a:t>White </a:t>
            </a:r>
          </a:p>
        </p:txBody>
      </p:sp>
    </p:spTree>
    <p:extLst>
      <p:ext uri="{BB962C8B-B14F-4D97-AF65-F5344CB8AC3E}">
        <p14:creationId xmlns:p14="http://schemas.microsoft.com/office/powerpoint/2010/main" val="2421266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DD26A2D-95FA-B444-8D88-F60D18C9C1C1}"/>
              </a:ext>
            </a:extLst>
          </p:cNvPr>
          <p:cNvSpPr>
            <a:spLocks noGrp="1"/>
          </p:cNvSpPr>
          <p:nvPr>
            <p:ph idx="1"/>
          </p:nvPr>
        </p:nvSpPr>
        <p:spPr>
          <a:xfrm>
            <a:off x="1623060" y="811530"/>
            <a:ext cx="8858250" cy="4928497"/>
          </a:xfrm>
        </p:spPr>
        <p:txBody>
          <a:bodyPr>
            <a:normAutofit/>
          </a:bodyPr>
          <a:lstStyle/>
          <a:p>
            <a:r>
              <a:rPr lang="en-IN" sz="3200" dirty="0"/>
              <a:t>RED</a:t>
            </a:r>
          </a:p>
          <a:p>
            <a:endParaRPr lang="en-US" sz="3200" dirty="0"/>
          </a:p>
        </p:txBody>
      </p:sp>
    </p:spTree>
    <p:extLst>
      <p:ext uri="{BB962C8B-B14F-4D97-AF65-F5344CB8AC3E}">
        <p14:creationId xmlns:p14="http://schemas.microsoft.com/office/powerpoint/2010/main" val="2792189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9E49C0-2A29-1D4F-8697-8BEFD539DFF6}"/>
              </a:ext>
            </a:extLst>
          </p:cNvPr>
          <p:cNvSpPr>
            <a:spLocks noGrp="1"/>
          </p:cNvSpPr>
          <p:nvPr>
            <p:ph type="title"/>
          </p:nvPr>
        </p:nvSpPr>
        <p:spPr>
          <a:xfrm>
            <a:off x="544286" y="413658"/>
            <a:ext cx="11190514" cy="3048000"/>
          </a:xfrm>
        </p:spPr>
        <p:txBody>
          <a:bodyPr>
            <a:normAutofit fontScale="90000"/>
          </a:bodyPr>
          <a:lstStyle/>
          <a:p>
            <a:r>
              <a:rPr lang="en-IN" sz="3600" i="1" cap="none" dirty="0"/>
              <a:t>A young woman complains of a pain in her stomach, low down. You take her history and examine her. She tells you that her periods are normal and she has never been pregnant. She has no rebound tenderness but clearly feels pain when you palpate her abdomen. Syndromic management would include…?</a:t>
            </a:r>
            <a:endParaRPr lang="en-US" dirty="0"/>
          </a:p>
        </p:txBody>
      </p:sp>
      <p:sp>
        <p:nvSpPr>
          <p:cNvPr id="3" name="TextBox 2">
            <a:extLst>
              <a:ext uri="{FF2B5EF4-FFF2-40B4-BE49-F238E27FC236}">
                <a16:creationId xmlns="" xmlns:a16="http://schemas.microsoft.com/office/drawing/2014/main" id="{5D338B76-AC91-0340-B22C-68C69ED8C66B}"/>
              </a:ext>
            </a:extLst>
          </p:cNvPr>
          <p:cNvSpPr txBox="1"/>
          <p:nvPr/>
        </p:nvSpPr>
        <p:spPr>
          <a:xfrm>
            <a:off x="544286" y="3712029"/>
            <a:ext cx="11517085" cy="2092881"/>
          </a:xfrm>
          <a:prstGeom prst="rect">
            <a:avLst/>
          </a:prstGeom>
          <a:noFill/>
        </p:spPr>
        <p:txBody>
          <a:bodyPr wrap="square" rtlCol="0">
            <a:spAutoFit/>
          </a:bodyPr>
          <a:lstStyle/>
          <a:p>
            <a:pPr marL="342900" indent="-342900">
              <a:buFont typeface="+mj-lt"/>
              <a:buAutoNum type="alphaUcPeriod"/>
            </a:pPr>
            <a:r>
              <a:rPr lang="en-US" sz="2800" dirty="0"/>
              <a:t>Cap. Doxycycline ,Tab Azithromycin </a:t>
            </a:r>
          </a:p>
          <a:p>
            <a:pPr marL="342900" indent="-342900">
              <a:buFont typeface="+mj-lt"/>
              <a:buAutoNum type="alphaUcPeriod"/>
            </a:pPr>
            <a:r>
              <a:rPr lang="en-US" sz="2800" dirty="0"/>
              <a:t>Tab cefixime, Tab Metronidazole, Tab Doxycycline  and Tab Ibuprofen</a:t>
            </a:r>
          </a:p>
          <a:p>
            <a:pPr marL="342900" indent="-342900">
              <a:buFont typeface="+mj-lt"/>
              <a:buAutoNum type="alphaUcPeriod"/>
            </a:pPr>
            <a:r>
              <a:rPr lang="en-US" sz="2800" dirty="0"/>
              <a:t>Tab </a:t>
            </a:r>
            <a:r>
              <a:rPr lang="en-US" sz="2800" dirty="0" err="1"/>
              <a:t>Secnidazole</a:t>
            </a:r>
            <a:endParaRPr lang="en-US" sz="2800" dirty="0"/>
          </a:p>
          <a:p>
            <a:pPr marL="342900" indent="-342900">
              <a:buFont typeface="+mj-lt"/>
              <a:buAutoNum type="alphaUcPeriod"/>
            </a:pPr>
            <a:r>
              <a:rPr lang="en-US" sz="2800" dirty="0"/>
              <a:t>Tab Fluconazole, Tab </a:t>
            </a:r>
            <a:r>
              <a:rPr lang="en-US" sz="2800" dirty="0" err="1"/>
              <a:t>Secnidazole</a:t>
            </a:r>
            <a:r>
              <a:rPr lang="en-US" sz="2800" dirty="0"/>
              <a:t>, Tab </a:t>
            </a:r>
            <a:r>
              <a:rPr lang="en-US" sz="2800" dirty="0" err="1"/>
              <a:t>Cefixim</a:t>
            </a:r>
            <a:r>
              <a:rPr lang="en-US" sz="2800" dirty="0"/>
              <a:t>, Tab Azithromycin</a:t>
            </a:r>
          </a:p>
          <a:p>
            <a:pPr marL="342900" indent="-342900">
              <a:buFont typeface="+mj-lt"/>
              <a:buAutoNum type="alphaUcPeriod"/>
            </a:pPr>
            <a:endParaRPr lang="en-US" dirty="0"/>
          </a:p>
        </p:txBody>
      </p:sp>
    </p:spTree>
    <p:extLst>
      <p:ext uri="{BB962C8B-B14F-4D97-AF65-F5344CB8AC3E}">
        <p14:creationId xmlns:p14="http://schemas.microsoft.com/office/powerpoint/2010/main" val="36487030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7874D6-739B-3F42-8C1C-3B05E58FF500}"/>
              </a:ext>
            </a:extLst>
          </p:cNvPr>
          <p:cNvSpPr>
            <a:spLocks noGrp="1"/>
          </p:cNvSpPr>
          <p:nvPr>
            <p:ph type="title"/>
          </p:nvPr>
        </p:nvSpPr>
        <p:spPr>
          <a:xfrm>
            <a:off x="794657" y="203199"/>
            <a:ext cx="10853057" cy="880535"/>
          </a:xfrm>
        </p:spPr>
        <p:txBody>
          <a:bodyPr>
            <a:normAutofit/>
          </a:bodyPr>
          <a:lstStyle/>
          <a:p>
            <a:r>
              <a:rPr lang="en-US" dirty="0"/>
              <a:t>B</a:t>
            </a:r>
          </a:p>
        </p:txBody>
      </p:sp>
      <p:sp>
        <p:nvSpPr>
          <p:cNvPr id="3" name="Content Placeholder 2">
            <a:extLst>
              <a:ext uri="{FF2B5EF4-FFF2-40B4-BE49-F238E27FC236}">
                <a16:creationId xmlns="" xmlns:a16="http://schemas.microsoft.com/office/drawing/2014/main" id="{4A082824-32B8-E94A-95F5-D76980EEBA21}"/>
              </a:ext>
            </a:extLst>
          </p:cNvPr>
          <p:cNvSpPr>
            <a:spLocks noGrp="1"/>
          </p:cNvSpPr>
          <p:nvPr>
            <p:ph idx="1"/>
          </p:nvPr>
        </p:nvSpPr>
        <p:spPr>
          <a:xfrm>
            <a:off x="1952978" y="1083734"/>
            <a:ext cx="8365066" cy="5012266"/>
          </a:xfrm>
        </p:spPr>
        <p:txBody>
          <a:bodyPr>
            <a:normAutofit lnSpcReduction="10000"/>
          </a:bodyPr>
          <a:lstStyle/>
          <a:p>
            <a:pPr marL="0" indent="0">
              <a:buNone/>
            </a:pPr>
            <a:r>
              <a:rPr lang="en-US" sz="3200" dirty="0"/>
              <a:t>Mild or moderate PID </a:t>
            </a:r>
          </a:p>
          <a:p>
            <a:r>
              <a:rPr lang="en-US" sz="3200" dirty="0"/>
              <a:t>Tab </a:t>
            </a:r>
            <a:r>
              <a:rPr lang="en-US" sz="3200" dirty="0" err="1"/>
              <a:t>cefixim</a:t>
            </a:r>
            <a:r>
              <a:rPr lang="en-US" sz="3200" dirty="0"/>
              <a:t> 400 mg P.O BID x 7 days +</a:t>
            </a:r>
          </a:p>
          <a:p>
            <a:r>
              <a:rPr lang="en-US" sz="3200" dirty="0"/>
              <a:t> Tab Metronidazole 400 mg P.O BID x 14 days</a:t>
            </a:r>
          </a:p>
          <a:p>
            <a:pPr marL="0" indent="0">
              <a:buNone/>
            </a:pPr>
            <a:r>
              <a:rPr lang="en-US" sz="3200" dirty="0"/>
              <a:t>  +</a:t>
            </a:r>
          </a:p>
          <a:p>
            <a:pPr marL="0" indent="0">
              <a:buNone/>
            </a:pPr>
            <a:r>
              <a:rPr lang="en-US" sz="3200" dirty="0"/>
              <a:t>  Tab Doxycycline 100 mg P.O twice daily x 2 weeks(Chlamydial infection) </a:t>
            </a:r>
          </a:p>
          <a:p>
            <a:r>
              <a:rPr lang="en-US" sz="3200" dirty="0"/>
              <a:t>Tab Ibuprofen 400 mg P.O TID x 3-5 days </a:t>
            </a:r>
          </a:p>
          <a:p>
            <a:r>
              <a:rPr lang="en-US" sz="3200" dirty="0"/>
              <a:t>Advice abstinence during the course of treatment </a:t>
            </a:r>
          </a:p>
        </p:txBody>
      </p:sp>
    </p:spTree>
    <p:extLst>
      <p:ext uri="{BB962C8B-B14F-4D97-AF65-F5344CB8AC3E}">
        <p14:creationId xmlns:p14="http://schemas.microsoft.com/office/powerpoint/2010/main" val="2417662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0E6E34-E145-CE4B-9927-C6A81BB4062A}"/>
              </a:ext>
            </a:extLst>
          </p:cNvPr>
          <p:cNvSpPr>
            <a:spLocks noGrp="1"/>
          </p:cNvSpPr>
          <p:nvPr>
            <p:ph type="title"/>
          </p:nvPr>
        </p:nvSpPr>
        <p:spPr>
          <a:xfrm>
            <a:off x="947057" y="308610"/>
            <a:ext cx="10101943" cy="3474720"/>
          </a:xfrm>
        </p:spPr>
        <p:txBody>
          <a:bodyPr>
            <a:normAutofit fontScale="90000"/>
          </a:bodyPr>
          <a:lstStyle/>
          <a:p>
            <a:r>
              <a:rPr lang="en-IN" sz="3600" i="1" cap="none" dirty="0"/>
              <a:t>A middle-aged man tells you that he has felt pain in his groin for a week or so. Upon examination, you confirm that he has a painful fluctuating mass in the right groin. The patient winces when the mass is touched. There are no ulcers on his penis. What medications would the kit for this syndrome include?</a:t>
            </a:r>
            <a:endParaRPr lang="en-US" dirty="0"/>
          </a:p>
        </p:txBody>
      </p:sp>
      <p:sp>
        <p:nvSpPr>
          <p:cNvPr id="3" name="TextBox 2">
            <a:extLst>
              <a:ext uri="{FF2B5EF4-FFF2-40B4-BE49-F238E27FC236}">
                <a16:creationId xmlns="" xmlns:a16="http://schemas.microsoft.com/office/drawing/2014/main" id="{B88AABAC-195D-F340-9BA9-23CD9A046E18}"/>
              </a:ext>
            </a:extLst>
          </p:cNvPr>
          <p:cNvSpPr txBox="1"/>
          <p:nvPr/>
        </p:nvSpPr>
        <p:spPr>
          <a:xfrm>
            <a:off x="1839686" y="4180114"/>
            <a:ext cx="8806543" cy="1417653"/>
          </a:xfrm>
          <a:prstGeom prst="rect">
            <a:avLst/>
          </a:prstGeom>
          <a:noFill/>
        </p:spPr>
        <p:txBody>
          <a:bodyPr wrap="square" rtlCol="0">
            <a:spAutoFit/>
          </a:bodyPr>
          <a:lstStyle/>
          <a:p>
            <a:pPr marL="342900" indent="-342900">
              <a:buFont typeface="+mj-lt"/>
              <a:buAutoNum type="alphaUcPeriod"/>
            </a:pPr>
            <a:r>
              <a:rPr lang="en-US" sz="2800" dirty="0"/>
              <a:t>Cap. Doxycycline ,Tab Azithromycin</a:t>
            </a:r>
          </a:p>
          <a:p>
            <a:pPr marL="342900" indent="-342900">
              <a:buFont typeface="+mj-lt"/>
              <a:buAutoNum type="alphaUcPeriod"/>
            </a:pPr>
            <a:r>
              <a:rPr lang="en-US" sz="2800" dirty="0"/>
              <a:t>Tab cefixime, Tab Metronidazole, Tab Doxycycline  </a:t>
            </a:r>
          </a:p>
          <a:p>
            <a:pPr marL="342900" indent="-342900">
              <a:buFont typeface="+mj-lt"/>
              <a:buAutoNum type="alphaUcPeriod"/>
            </a:pPr>
            <a:r>
              <a:rPr lang="en-US" sz="2800" dirty="0"/>
              <a:t>Tab </a:t>
            </a:r>
            <a:r>
              <a:rPr lang="en-US" sz="2800" dirty="0" err="1"/>
              <a:t>Secnidazole</a:t>
            </a:r>
            <a:endParaRPr lang="en-US" sz="2800" dirty="0"/>
          </a:p>
        </p:txBody>
      </p:sp>
    </p:spTree>
    <p:extLst>
      <p:ext uri="{BB962C8B-B14F-4D97-AF65-F5344CB8AC3E}">
        <p14:creationId xmlns:p14="http://schemas.microsoft.com/office/powerpoint/2010/main" val="28506471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ECE33E-D182-4547-AAD4-4A33D87F839B}"/>
              </a:ext>
            </a:extLst>
          </p:cNvPr>
          <p:cNvSpPr>
            <a:spLocks noGrp="1"/>
          </p:cNvSpPr>
          <p:nvPr>
            <p:ph type="title"/>
          </p:nvPr>
        </p:nvSpPr>
        <p:spPr/>
        <p:txBody>
          <a:bodyPr>
            <a:normAutofit fontScale="90000"/>
          </a:bodyPr>
          <a:lstStyle/>
          <a:p>
            <a:r>
              <a:rPr lang="en-US" dirty="0"/>
              <a:t>Cap. Doxycycline ,Tab Azithromycin</a:t>
            </a:r>
            <a:br>
              <a:rPr lang="en-US" dirty="0"/>
            </a:br>
            <a:r>
              <a:rPr lang="en-US" dirty="0"/>
              <a:t> </a:t>
            </a:r>
          </a:p>
        </p:txBody>
      </p:sp>
      <p:sp>
        <p:nvSpPr>
          <p:cNvPr id="3" name="Content Placeholder 2">
            <a:extLst>
              <a:ext uri="{FF2B5EF4-FFF2-40B4-BE49-F238E27FC236}">
                <a16:creationId xmlns="" xmlns:a16="http://schemas.microsoft.com/office/drawing/2014/main" id="{1AA97487-4BA7-524F-84B8-C06FC1F7116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951231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F54610-E115-6C4B-A248-9846F54356E9}"/>
              </a:ext>
            </a:extLst>
          </p:cNvPr>
          <p:cNvSpPr>
            <a:spLocks noGrp="1"/>
          </p:cNvSpPr>
          <p:nvPr>
            <p:ph type="title"/>
          </p:nvPr>
        </p:nvSpPr>
        <p:spPr>
          <a:xfrm>
            <a:off x="762000" y="576943"/>
            <a:ext cx="10439400" cy="1696212"/>
          </a:xfrm>
        </p:spPr>
        <p:txBody>
          <a:bodyPr>
            <a:normAutofit fontScale="90000"/>
          </a:bodyPr>
          <a:lstStyle/>
          <a:p>
            <a:r>
              <a:rPr lang="en-US" sz="4000" cap="none" dirty="0"/>
              <a:t>Tab erythromycin is contraindicated in pregnancy</a:t>
            </a:r>
            <a:r>
              <a:rPr lang="en-US" cap="none" dirty="0"/>
              <a:t>.</a:t>
            </a:r>
            <a:br>
              <a:rPr lang="en-US" cap="none" dirty="0"/>
            </a:br>
            <a:endParaRPr lang="en-US" cap="none" dirty="0"/>
          </a:p>
        </p:txBody>
      </p:sp>
      <p:sp>
        <p:nvSpPr>
          <p:cNvPr id="3" name="Content Placeholder 2">
            <a:extLst>
              <a:ext uri="{FF2B5EF4-FFF2-40B4-BE49-F238E27FC236}">
                <a16:creationId xmlns="" xmlns:a16="http://schemas.microsoft.com/office/drawing/2014/main" id="{85395CF5-5D08-CF46-BA81-BB8C67419D4D}"/>
              </a:ext>
            </a:extLst>
          </p:cNvPr>
          <p:cNvSpPr>
            <a:spLocks noGrp="1"/>
          </p:cNvSpPr>
          <p:nvPr>
            <p:ph idx="1"/>
          </p:nvPr>
        </p:nvSpPr>
        <p:spPr/>
        <p:txBody>
          <a:bodyPr>
            <a:normAutofit/>
          </a:bodyPr>
          <a:lstStyle/>
          <a:p>
            <a:r>
              <a:rPr lang="en-US" sz="3600" dirty="0"/>
              <a:t>True</a:t>
            </a:r>
          </a:p>
          <a:p>
            <a:r>
              <a:rPr lang="en-US" sz="3600" dirty="0"/>
              <a:t>False </a:t>
            </a:r>
          </a:p>
        </p:txBody>
      </p:sp>
    </p:spTree>
    <p:extLst>
      <p:ext uri="{BB962C8B-B14F-4D97-AF65-F5344CB8AC3E}">
        <p14:creationId xmlns:p14="http://schemas.microsoft.com/office/powerpoint/2010/main" val="38973014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98C6D8-1553-794F-8026-122D75FE444B}"/>
              </a:ext>
            </a:extLst>
          </p:cNvPr>
          <p:cNvSpPr>
            <a:spLocks noGrp="1"/>
          </p:cNvSpPr>
          <p:nvPr>
            <p:ph type="title"/>
          </p:nvPr>
        </p:nvSpPr>
        <p:spPr/>
        <p:txBody>
          <a:bodyPr/>
          <a:lstStyle/>
          <a:p>
            <a:r>
              <a:rPr lang="en-US" dirty="0"/>
              <a:t>false</a:t>
            </a:r>
          </a:p>
        </p:txBody>
      </p:sp>
      <p:sp>
        <p:nvSpPr>
          <p:cNvPr id="3" name="Content Placeholder 2">
            <a:extLst>
              <a:ext uri="{FF2B5EF4-FFF2-40B4-BE49-F238E27FC236}">
                <a16:creationId xmlns="" xmlns:a16="http://schemas.microsoft.com/office/drawing/2014/main" id="{9D5F108C-47D2-9E4F-8B35-E0B8E3924A4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423904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16400</TotalTime>
  <Words>2601</Words>
  <Application>Microsoft Office PowerPoint</Application>
  <PresentationFormat>Widescreen</PresentationFormat>
  <Paragraphs>375</Paragraphs>
  <Slides>74</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Arial</vt:lpstr>
      <vt:lpstr>Calibri</vt:lpstr>
      <vt:lpstr>Gill Sans MT</vt:lpstr>
      <vt:lpstr>Wingdings</vt:lpstr>
      <vt:lpstr>Parcel</vt:lpstr>
      <vt:lpstr>Syndromic management of STI’S</vt:lpstr>
      <vt:lpstr>INTRODUCTION </vt:lpstr>
      <vt:lpstr>PowerPoint Presentation</vt:lpstr>
      <vt:lpstr>Syndromic approach </vt:lpstr>
      <vt:lpstr>Advantages </vt:lpstr>
      <vt:lpstr>disadvantages</vt:lpstr>
      <vt:lpstr>PowerPoint Presentation</vt:lpstr>
      <vt:lpstr>PowerPoint Presentation</vt:lpstr>
      <vt:lpstr>URETHRAL DISCHARGE SYNDROME </vt:lpstr>
      <vt:lpstr>PowerPoint Presentation</vt:lpstr>
      <vt:lpstr>PowerPoint Presentation</vt:lpstr>
      <vt:lpstr>PowerPoint Presentation</vt:lpstr>
      <vt:lpstr>Laboratory investigations  </vt:lpstr>
      <vt:lpstr> The algorithm of syndromic case management of urethral discharge syndrome  </vt:lpstr>
      <vt:lpstr>PowerPoint Presentation</vt:lpstr>
      <vt:lpstr>Management of pregnant partner </vt:lpstr>
      <vt:lpstr>Follow up </vt:lpstr>
      <vt:lpstr>Genital ulcer  </vt:lpstr>
      <vt:lpstr>PowerPoint Presentation</vt:lpstr>
      <vt:lpstr>CLINICAL MANIFESTATION </vt:lpstr>
      <vt:lpstr>PowerPoint Presentation</vt:lpstr>
      <vt:lpstr>PowerPoint Presentation</vt:lpstr>
      <vt:lpstr> THE ALGORITHM OF SYNDROMIC CASE MANAGEMENT OF GENITAL ULCER SYNDROME  </vt:lpstr>
      <vt:lpstr>Treatment </vt:lpstr>
      <vt:lpstr>Management of pregnant women </vt:lpstr>
      <vt:lpstr>Vaginal discharge </vt:lpstr>
      <vt:lpstr>PowerPoint Presentation</vt:lpstr>
      <vt:lpstr>CLINICAL MANIFESTATION </vt:lpstr>
      <vt:lpstr>PowerPoint Presentation</vt:lpstr>
      <vt:lpstr>PowerPoint Presentation</vt:lpstr>
      <vt:lpstr> THE ALGORITHM OF SYNDROMIC CASE MANAGEMENT OF VAGINAL DISCHARGE SYNDROME  </vt:lpstr>
      <vt:lpstr>Treatment </vt:lpstr>
      <vt:lpstr>PowerPoint Presentation</vt:lpstr>
      <vt:lpstr>Management of pregnant women </vt:lpstr>
      <vt:lpstr>Lower abdominal pain in women</vt:lpstr>
      <vt:lpstr>PowerPoint Presentation</vt:lpstr>
      <vt:lpstr>PowerPoint Presentation</vt:lpstr>
      <vt:lpstr>PowerPoint Presentation</vt:lpstr>
      <vt:lpstr>  CLINICAL MANIFESTATION  </vt:lpstr>
      <vt:lpstr> THE ALGORITHM OF SYNDROMIC CASE MANAGEMENT OF LOWER ABDOMINAL PAIN SYNDROME  </vt:lpstr>
      <vt:lpstr>Treatment </vt:lpstr>
      <vt:lpstr>PowerPoint Presentation</vt:lpstr>
      <vt:lpstr>Inguinal bubo</vt:lpstr>
      <vt:lpstr>PowerPoint Presentation</vt:lpstr>
      <vt:lpstr>Clinical manifestations </vt:lpstr>
      <vt:lpstr>PowerPoint Presentation</vt:lpstr>
      <vt:lpstr> THE ALGORITHM OF SYNDROMIC CASE MANAGEMENT OF INGUINAL BUBO SYNDROME  </vt:lpstr>
      <vt:lpstr>Treatment </vt:lpstr>
      <vt:lpstr>Management of pregnant women </vt:lpstr>
      <vt:lpstr>Scrotal swelling </vt:lpstr>
      <vt:lpstr>PowerPoint Presentation</vt:lpstr>
      <vt:lpstr>CLINICAL MANIFESTATIONS </vt:lpstr>
      <vt:lpstr>PowerPoint Presentation</vt:lpstr>
      <vt:lpstr> THE ALGORITHM OF SYNDROMIC CASE MANAGEMENT OF SCROTAL SWELLING SYNDROME  </vt:lpstr>
      <vt:lpstr>Treatment </vt:lpstr>
      <vt:lpstr>NEONATAL CONJUNCTIVITIS </vt:lpstr>
      <vt:lpstr>PowerPoint Presentation</vt:lpstr>
      <vt:lpstr> RISK FACTORS OF NEONATAL CONJUNCTIVITIS  </vt:lpstr>
      <vt:lpstr>CLINICAL MANIFESTATIONS  </vt:lpstr>
      <vt:lpstr>PowerPoint Presentation</vt:lpstr>
      <vt:lpstr> THE ALGORITHM OF SYNDROMIC CASE MANAGEMENT OF NEONATAL CONJUNCTIVITIS SYNDROME  </vt:lpstr>
      <vt:lpstr>TREATMENT </vt:lpstr>
      <vt:lpstr>Syndrome specific guidelines for partner management </vt:lpstr>
      <vt:lpstr>PowerPoint Presentation</vt:lpstr>
      <vt:lpstr>references</vt:lpstr>
      <vt:lpstr>QUESTIONS </vt:lpstr>
      <vt:lpstr>A male patient complains that he has pain on his penis. Patient gives h/o fluid filled lesions. Upon examination, you can see no discharge, but there are multiple ulcers on the penis. There is history of 2 similar episodes in the past. What is the colour of the kit that should be used? </vt:lpstr>
      <vt:lpstr>PowerPoint Presentation</vt:lpstr>
      <vt:lpstr>A young woman complains of a pain in her stomach, low down. You take her history and examine her. She tells you that her periods are normal and she has never been pregnant. She has no rebound tenderness but clearly feels pain when you palpate her abdomen. Syndromic management would include…?</vt:lpstr>
      <vt:lpstr>B</vt:lpstr>
      <vt:lpstr>A middle-aged man tells you that he has felt pain in his groin for a week or so. Upon examination, you confirm that he has a painful fluctuating mass in the right groin. The patient winces when the mass is touched. There are no ulcers on his penis. What medications would the kit for this syndrome include?</vt:lpstr>
      <vt:lpstr>Cap. Doxycycline ,Tab Azithromycin  </vt:lpstr>
      <vt:lpstr>Tab erythromycin is contraindicated in pregnancy. </vt:lpstr>
      <vt:lpstr>false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Ashwin</dc:creator>
  <cp:lastModifiedBy>Ashwin</cp:lastModifiedBy>
  <cp:revision>159</cp:revision>
  <cp:lastPrinted>2018-06-18T15:42:38Z</cp:lastPrinted>
  <dcterms:created xsi:type="dcterms:W3CDTF">2018-06-07T05:07:26Z</dcterms:created>
  <dcterms:modified xsi:type="dcterms:W3CDTF">2024-09-06T06:20:20Z</dcterms:modified>
</cp:coreProperties>
</file>