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3"/>
  </p:notesMasterIdLst>
  <p:sldIdLst>
    <p:sldId id="273" r:id="rId2"/>
    <p:sldId id="257" r:id="rId3"/>
    <p:sldId id="281" r:id="rId4"/>
    <p:sldId id="258" r:id="rId5"/>
    <p:sldId id="259" r:id="rId6"/>
    <p:sldId id="290" r:id="rId7"/>
    <p:sldId id="260" r:id="rId8"/>
    <p:sldId id="298" r:id="rId9"/>
    <p:sldId id="276" r:id="rId10"/>
    <p:sldId id="261" r:id="rId11"/>
    <p:sldId id="294" r:id="rId12"/>
    <p:sldId id="299" r:id="rId13"/>
    <p:sldId id="297" r:id="rId14"/>
    <p:sldId id="295" r:id="rId15"/>
    <p:sldId id="296" r:id="rId16"/>
    <p:sldId id="277" r:id="rId17"/>
    <p:sldId id="262" r:id="rId18"/>
    <p:sldId id="288" r:id="rId19"/>
    <p:sldId id="289" r:id="rId20"/>
    <p:sldId id="300" r:id="rId21"/>
    <p:sldId id="263" r:id="rId22"/>
    <p:sldId id="264" r:id="rId23"/>
    <p:sldId id="301" r:id="rId24"/>
    <p:sldId id="287" r:id="rId25"/>
    <p:sldId id="286" r:id="rId26"/>
    <p:sldId id="291" r:id="rId27"/>
    <p:sldId id="279" r:id="rId28"/>
    <p:sldId id="265" r:id="rId29"/>
    <p:sldId id="266" r:id="rId30"/>
    <p:sldId id="280" r:id="rId31"/>
    <p:sldId id="267" r:id="rId32"/>
    <p:sldId id="268" r:id="rId33"/>
    <p:sldId id="270" r:id="rId34"/>
    <p:sldId id="269" r:id="rId35"/>
    <p:sldId id="271" r:id="rId36"/>
    <p:sldId id="272" r:id="rId37"/>
    <p:sldId id="303" r:id="rId38"/>
    <p:sldId id="304" r:id="rId39"/>
    <p:sldId id="305" r:id="rId40"/>
    <p:sldId id="306" r:id="rId41"/>
    <p:sldId id="307" r:id="rId42"/>
    <p:sldId id="308" r:id="rId43"/>
    <p:sldId id="309" r:id="rId44"/>
    <p:sldId id="310" r:id="rId45"/>
    <p:sldId id="311" r:id="rId46"/>
    <p:sldId id="312" r:id="rId47"/>
    <p:sldId id="313" r:id="rId48"/>
    <p:sldId id="314" r:id="rId49"/>
    <p:sldId id="315" r:id="rId50"/>
    <p:sldId id="316" r:id="rId51"/>
    <p:sldId id="292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23427-A768-442E-9CEE-FA29A65B8F4F}" type="datetimeFigureOut">
              <a:rPr lang="en-IN" smtClean="0"/>
              <a:t>06-09-2024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FCEE77-074A-453E-9676-9AD4838E85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8366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128FC55-91ED-4AE9-97A3-100D2E9E5503}" type="slidenum">
              <a:rPr lang="en-US">
                <a:latin typeface="Calibri" panose="020F050202020403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7107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47108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mtClean="0">
              <a:latin typeface="Calibri" panose="020F050202020403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47109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8873959F-56CF-44EA-8584-415A9554475F}" type="slidenum">
              <a:rPr lang="en-US">
                <a:solidFill>
                  <a:srgbClr val="FFFFFF"/>
                </a:solidFill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374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4EFAE71-B90A-4513-A35B-592F0D62852C}" type="slidenum">
              <a:rPr lang="en-US">
                <a:latin typeface="Calibri" panose="020F050202020403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9155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49156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mtClean="0">
              <a:latin typeface="Calibri" panose="020F050202020403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49157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BB49D7F8-6442-4CBC-8C5B-2880D77D2C87}" type="slidenum">
              <a:rPr lang="en-US">
                <a:solidFill>
                  <a:srgbClr val="FFFFFF"/>
                </a:solidFill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204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403059-1184-40B2-86B5-2E9B789A7662}" type="slidenum">
              <a:rPr lang="en-US">
                <a:latin typeface="Calibri" panose="020F050202020403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1203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51204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mtClean="0">
              <a:latin typeface="Calibri" panose="020F050202020403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51205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81748F4B-C6CD-456B-8C73-6F9BDBA0C933}" type="slidenum">
              <a:rPr lang="en-US">
                <a:solidFill>
                  <a:srgbClr val="FFFFFF"/>
                </a:solidFill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305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F1A8803-24C5-4CB6-9219-2BB664935865}" type="slidenum">
              <a:rPr lang="en-US">
                <a:latin typeface="Calibri" panose="020F050202020403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3251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53252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mtClean="0">
              <a:latin typeface="Calibri" panose="020F050202020403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53253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C37A0709-1E45-4606-A943-4720005F5EDC}" type="slidenum">
              <a:rPr lang="en-US">
                <a:solidFill>
                  <a:srgbClr val="FFFFFF"/>
                </a:solidFill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2551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2D5D51D-88AE-4AEC-B92B-B6E13F5A362D}" type="slidenum">
              <a:rPr lang="en-US">
                <a:latin typeface="Calibri" panose="020F050202020403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5299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55300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mtClean="0">
              <a:latin typeface="Calibri" panose="020F050202020403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55301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CD195FC8-268F-4306-8CC4-A0FBCEC615BA}" type="slidenum">
              <a:rPr lang="en-US">
                <a:solidFill>
                  <a:srgbClr val="FFFFFF"/>
                </a:solidFill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324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000C789-3A86-4300-A026-586E09103F53}" type="slidenum">
              <a:rPr lang="en-US">
                <a:latin typeface="Calibri" panose="020F050202020403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7347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57348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mtClean="0">
              <a:latin typeface="Calibri" panose="020F050202020403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57349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F6094A67-C42C-47D1-AC83-18C04D1B323A}" type="slidenum">
              <a:rPr lang="en-US">
                <a:solidFill>
                  <a:srgbClr val="FFFFFF"/>
                </a:solidFill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6976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FF13121-DFAF-4048-9CF7-42216D548E80}" type="slidenum">
              <a:rPr lang="en-US">
                <a:latin typeface="Calibri" panose="020F050202020403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43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9395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59396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mtClean="0">
              <a:latin typeface="Calibri" panose="020F050202020403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59397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78AA78F8-87F8-4E81-9BB8-C15CC4D46DCC}" type="slidenum">
              <a:rPr lang="en-US">
                <a:solidFill>
                  <a:srgbClr val="FFFFFF"/>
                </a:solidFill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43</a:t>
            </a:fld>
            <a:endParaRPr 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0344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1ECF49C-6E57-464A-AFB1-890BC80617FA}" type="slidenum">
              <a:rPr lang="en-US">
                <a:latin typeface="Calibri" panose="020F050202020403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44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61443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61444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mtClean="0">
              <a:latin typeface="Calibri" panose="020F050202020403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61445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8CFA0DE9-CB32-4A13-B3D4-EF238069BA86}" type="slidenum">
              <a:rPr lang="en-US">
                <a:solidFill>
                  <a:srgbClr val="FFFFFF"/>
                </a:solidFill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44</a:t>
            </a:fld>
            <a:endParaRPr 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8165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0D929D7-83A8-4A86-9BA5-5E7C615CB4AD}" type="slidenum">
              <a:rPr lang="en-US">
                <a:latin typeface="Calibri" panose="020F050202020403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45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63491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63492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mtClean="0">
              <a:latin typeface="Calibri" panose="020F050202020403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63493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576C1537-99F2-465C-AA54-76C68B6EAAAA}" type="slidenum">
              <a:rPr lang="en-US">
                <a:solidFill>
                  <a:srgbClr val="FFFFFF"/>
                </a:solidFill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45</a:t>
            </a:fld>
            <a:endParaRPr 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4608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8C31498-DEA5-4CD3-B5C4-A03C102EA9A4}" type="slidenum">
              <a:rPr lang="en-US">
                <a:latin typeface="Calibri" panose="020F050202020403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46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65539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65540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mtClean="0">
              <a:latin typeface="Calibri" panose="020F050202020403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65541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73A1F2F6-F3F4-4418-A08C-F7F24B76FE15}" type="slidenum">
              <a:rPr lang="en-US">
                <a:solidFill>
                  <a:srgbClr val="FFFFFF"/>
                </a:solidFill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46</a:t>
            </a:fld>
            <a:endParaRPr 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4088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8A734A7-2598-4F8F-8814-BA785A53D82F}" type="slidenum">
              <a:rPr lang="en-US">
                <a:latin typeface="Calibri" panose="020F050202020403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47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67587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67588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mtClean="0">
              <a:latin typeface="Calibri" panose="020F050202020403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67589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EE0D1670-AC3E-4D33-91C4-95C0FEF225AF}" type="slidenum">
              <a:rPr lang="en-US">
                <a:solidFill>
                  <a:srgbClr val="FFFFFF"/>
                </a:solidFill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47</a:t>
            </a:fld>
            <a:endParaRPr 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0623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95E2A96-0C49-4EDD-8302-168090080CE2}" type="slidenum">
              <a:rPr lang="en-US">
                <a:latin typeface="Calibri" panose="020F050202020403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48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69635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69636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mtClean="0">
              <a:latin typeface="Calibri" panose="020F050202020403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69637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D47F2746-FEEB-4990-B8E2-C0E6B5046D37}" type="slidenum">
              <a:rPr lang="en-US">
                <a:solidFill>
                  <a:srgbClr val="FFFFFF"/>
                </a:solidFill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48</a:t>
            </a:fld>
            <a:endParaRPr 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8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E20F4AF-FD61-49EA-8523-CED80A7A3AB1}" type="slidenum">
              <a:rPr lang="en-US">
                <a:latin typeface="Calibri" panose="020F050202020403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49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71683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71684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mtClean="0">
              <a:latin typeface="Calibri" panose="020F050202020403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71685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531F233D-773A-411C-BFA8-C2A89AD1EB0C}" type="slidenum">
              <a:rPr lang="en-US">
                <a:solidFill>
                  <a:srgbClr val="FFFFFF"/>
                </a:solidFill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49</a:t>
            </a:fld>
            <a:endParaRPr 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880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2F76128-8459-4A09-B861-46C655A86B00}" type="slidenum">
              <a:rPr lang="en-US">
                <a:latin typeface="Calibri" panose="020F050202020403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50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73731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73732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mtClean="0">
              <a:latin typeface="Calibri" panose="020F050202020403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73733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C5BB4594-E92B-49C5-8FD9-3BB695D9DCD1}" type="slidenum">
              <a:rPr lang="en-US">
                <a:solidFill>
                  <a:srgbClr val="FFFFFF"/>
                </a:solidFill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50</a:t>
            </a:fld>
            <a:endParaRPr 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266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D4D55-7AE2-4D51-B136-A320DE4D62B2}" type="datetimeFigureOut">
              <a:rPr lang="en-IN" smtClean="0"/>
              <a:pPr/>
              <a:t>06-09-2024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959C-A862-4442-8E62-B88E4DF9979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2941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D4D55-7AE2-4D51-B136-A320DE4D62B2}" type="datetimeFigureOut">
              <a:rPr lang="en-IN" smtClean="0"/>
              <a:pPr/>
              <a:t>06-09-2024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959C-A862-4442-8E62-B88E4DF9979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9874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D4D55-7AE2-4D51-B136-A320DE4D62B2}" type="datetimeFigureOut">
              <a:rPr lang="en-IN" smtClean="0"/>
              <a:pPr/>
              <a:t>06-09-2024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959C-A862-4442-8E62-B88E4DF9979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4019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D4D55-7AE2-4D51-B136-A320DE4D62B2}" type="datetimeFigureOut">
              <a:rPr lang="en-IN" smtClean="0"/>
              <a:pPr/>
              <a:t>06-09-2024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959C-A862-4442-8E62-B88E4DF9979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6521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D4D55-7AE2-4D51-B136-A320DE4D62B2}" type="datetimeFigureOut">
              <a:rPr lang="en-IN" smtClean="0"/>
              <a:pPr/>
              <a:t>06-09-2024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959C-A862-4442-8E62-B88E4DF9979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417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D4D55-7AE2-4D51-B136-A320DE4D62B2}" type="datetimeFigureOut">
              <a:rPr lang="en-IN" smtClean="0"/>
              <a:pPr/>
              <a:t>06-09-2024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959C-A862-4442-8E62-B88E4DF9979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3257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D4D55-7AE2-4D51-B136-A320DE4D62B2}" type="datetimeFigureOut">
              <a:rPr lang="en-IN" smtClean="0"/>
              <a:pPr/>
              <a:t>06-09-2024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959C-A862-4442-8E62-B88E4DF9979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8822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D4D55-7AE2-4D51-B136-A320DE4D62B2}" type="datetimeFigureOut">
              <a:rPr lang="en-IN" smtClean="0"/>
              <a:pPr/>
              <a:t>06-09-2024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959C-A862-4442-8E62-B88E4DF9979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3824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D4D55-7AE2-4D51-B136-A320DE4D62B2}" type="datetimeFigureOut">
              <a:rPr lang="en-IN" smtClean="0"/>
              <a:pPr/>
              <a:t>06-09-2024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959C-A862-4442-8E62-B88E4DF9979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106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D4D55-7AE2-4D51-B136-A320DE4D62B2}" type="datetimeFigureOut">
              <a:rPr lang="en-IN" smtClean="0"/>
              <a:pPr/>
              <a:t>06-09-2024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959C-A862-4442-8E62-B88E4DF9979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8034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D4D55-7AE2-4D51-B136-A320DE4D62B2}" type="datetimeFigureOut">
              <a:rPr lang="en-IN" smtClean="0"/>
              <a:pPr/>
              <a:t>06-09-2024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959C-A862-4442-8E62-B88E4DF9979A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830199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D4D55-7AE2-4D51-B136-A320DE4D62B2}" type="datetimeFigureOut">
              <a:rPr lang="en-IN" smtClean="0"/>
              <a:pPr/>
              <a:t>06-09-2024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959C-A862-4442-8E62-B88E4DF9979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04029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D4D55-7AE2-4D51-B136-A320DE4D62B2}" type="datetimeFigureOut">
              <a:rPr lang="en-IN" smtClean="0"/>
              <a:pPr/>
              <a:t>06-09-2024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959C-A862-4442-8E62-B88E4DF9979A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63383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D4D55-7AE2-4D51-B136-A320DE4D62B2}" type="datetimeFigureOut">
              <a:rPr lang="en-IN" smtClean="0"/>
              <a:pPr/>
              <a:t>06-09-2024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959C-A862-4442-8E62-B88E4DF9979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86751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D4D55-7AE2-4D51-B136-A320DE4D62B2}" type="datetimeFigureOut">
              <a:rPr lang="en-IN" smtClean="0"/>
              <a:pPr/>
              <a:t>06-09-2024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959C-A862-4442-8E62-B88E4DF9979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09342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D4D55-7AE2-4D51-B136-A320DE4D62B2}" type="datetimeFigureOut">
              <a:rPr lang="en-IN" smtClean="0"/>
              <a:pPr/>
              <a:t>06-09-2024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959C-A862-4442-8E62-B88E4DF9979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9176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D4D55-7AE2-4D51-B136-A320DE4D62B2}" type="datetimeFigureOut">
              <a:rPr lang="en-IN" smtClean="0"/>
              <a:pPr/>
              <a:t>06-09-2024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44C959C-A862-4442-8E62-B88E4DF9979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5630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9451" y="1340768"/>
            <a:ext cx="8229600" cy="1143000"/>
          </a:xfrm>
        </p:spPr>
        <p:txBody>
          <a:bodyPr/>
          <a:lstStyle/>
          <a:p>
            <a:r>
              <a:rPr lang="en-IN" u="sng" dirty="0" smtClean="0">
                <a:latin typeface="Mongolian Baiti" pitchFamily="66" charset="0"/>
                <a:cs typeface="Mongolian Baiti" pitchFamily="66" charset="0"/>
              </a:rPr>
              <a:t>SCABIES  </a:t>
            </a:r>
            <a:endParaRPr lang="en-IN" u="sng" dirty="0"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43400" y="4572000"/>
            <a:ext cx="41764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 smtClean="0">
                <a:latin typeface="Mongolian Baiti" pitchFamily="66" charset="0"/>
                <a:cs typeface="Mongolian Baiti" pitchFamily="66" charset="0"/>
              </a:rPr>
              <a:t>BY,</a:t>
            </a:r>
          </a:p>
          <a:p>
            <a:pPr algn="ctr"/>
            <a:r>
              <a:rPr lang="en-IN" sz="2000" dirty="0" smtClean="0">
                <a:latin typeface="Mongolian Baiti" pitchFamily="66" charset="0"/>
                <a:cs typeface="Mongolian Baiti" pitchFamily="66" charset="0"/>
              </a:rPr>
              <a:t>Dr . PRAVEEN KUMAR</a:t>
            </a:r>
          </a:p>
          <a:p>
            <a:pPr algn="ctr"/>
            <a:r>
              <a:rPr lang="en-IN" sz="2000" dirty="0" smtClean="0">
                <a:latin typeface="Mongolian Baiti" pitchFamily="66" charset="0"/>
                <a:cs typeface="Mongolian Baiti" pitchFamily="66" charset="0"/>
              </a:rPr>
              <a:t>HOUSE SURGEON</a:t>
            </a:r>
          </a:p>
          <a:p>
            <a:pPr algn="ctr"/>
            <a:r>
              <a:rPr lang="en-IN" sz="2000" dirty="0" smtClean="0">
                <a:latin typeface="Mongolian Baiti" pitchFamily="66" charset="0"/>
                <a:cs typeface="Mongolian Baiti" pitchFamily="66" charset="0"/>
              </a:rPr>
              <a:t>DEPT OF DERMATOLOGY</a:t>
            </a:r>
          </a:p>
          <a:p>
            <a:pPr algn="ctr"/>
            <a:r>
              <a:rPr lang="en-IN" sz="2000" dirty="0" smtClean="0">
                <a:latin typeface="Mongolian Baiti" pitchFamily="66" charset="0"/>
                <a:cs typeface="Mongolian Baiti" pitchFamily="66" charset="0"/>
              </a:rPr>
              <a:t>DR.B.R.AMCH</a:t>
            </a:r>
            <a:endParaRPr lang="en-IN" sz="2000" dirty="0">
              <a:latin typeface="Mongolian Baiti" pitchFamily="66" charset="0"/>
              <a:cs typeface="Mongolian Baiti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9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60648"/>
            <a:ext cx="8229600" cy="6297563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IN" sz="3200" b="1" dirty="0" smtClean="0">
                <a:latin typeface="Mongolian Baiti" pitchFamily="66" charset="0"/>
                <a:cs typeface="Mongolian Baiti" pitchFamily="66" charset="0"/>
              </a:rPr>
              <a:t>INTRODUCTION</a:t>
            </a:r>
          </a:p>
          <a:p>
            <a:pPr lvl="0"/>
            <a:r>
              <a:rPr lang="en-IN" sz="2800" dirty="0" smtClean="0"/>
              <a:t>Scabies </a:t>
            </a:r>
            <a:r>
              <a:rPr lang="en-IN" sz="2800" dirty="0"/>
              <a:t>is caused by </a:t>
            </a:r>
            <a:r>
              <a:rPr lang="en-IN" sz="2800" i="1" dirty="0" err="1"/>
              <a:t>Sarcoptes</a:t>
            </a:r>
            <a:r>
              <a:rPr lang="en-IN" sz="2800" i="1" dirty="0"/>
              <a:t> </a:t>
            </a:r>
            <a:r>
              <a:rPr lang="en-IN" sz="2800" i="1" dirty="0" err="1" smtClean="0"/>
              <a:t>scabiei</a:t>
            </a:r>
            <a:r>
              <a:rPr lang="en-IN" sz="2800" i="1" dirty="0" smtClean="0"/>
              <a:t> </a:t>
            </a:r>
            <a:r>
              <a:rPr lang="en-IN" sz="2800" dirty="0"/>
              <a:t>var. </a:t>
            </a:r>
            <a:r>
              <a:rPr lang="en-IN" sz="2800" i="1" dirty="0" err="1"/>
              <a:t>hominis</a:t>
            </a:r>
            <a:r>
              <a:rPr lang="en-IN" sz="2800" dirty="0" smtClean="0"/>
              <a:t>. </a:t>
            </a:r>
          </a:p>
          <a:p>
            <a:pPr lvl="0"/>
            <a:endParaRPr lang="en-IN" sz="2800" dirty="0"/>
          </a:p>
          <a:p>
            <a:pPr lvl="0"/>
            <a:r>
              <a:rPr lang="en-IN" sz="2800" dirty="0" smtClean="0"/>
              <a:t>Physiological variants of the same species cause ‘</a:t>
            </a:r>
            <a:r>
              <a:rPr lang="en-IN" sz="2800" b="1" dirty="0" smtClean="0"/>
              <a:t>mange</a:t>
            </a:r>
            <a:r>
              <a:rPr lang="en-IN" sz="2800" dirty="0" smtClean="0"/>
              <a:t>’ in other mammals, like dogs, cats, cattle, rabbits, pigs and horses. Mites </a:t>
            </a:r>
            <a:r>
              <a:rPr lang="en-IN" sz="2800" dirty="0"/>
              <a:t>of one animal do not cause established infestations on other </a:t>
            </a:r>
            <a:r>
              <a:rPr lang="en-IN" sz="2800" dirty="0" smtClean="0"/>
              <a:t>animals or humans. </a:t>
            </a:r>
            <a:r>
              <a:rPr lang="en-IN" sz="2800" dirty="0"/>
              <a:t>Humans may </a:t>
            </a:r>
            <a:r>
              <a:rPr lang="en-IN" sz="2800" dirty="0" smtClean="0"/>
              <a:t>contract </a:t>
            </a:r>
            <a:r>
              <a:rPr lang="en-IN" sz="2800" dirty="0"/>
              <a:t>animal scabies but the infestation is mild and dies out spontaneously</a:t>
            </a:r>
            <a:r>
              <a:rPr lang="en-IN" sz="2800" dirty="0" smtClean="0"/>
              <a:t>.</a:t>
            </a:r>
          </a:p>
          <a:p>
            <a:pPr lvl="0"/>
            <a:endParaRPr lang="en-IN" sz="2800" dirty="0"/>
          </a:p>
          <a:p>
            <a:pPr lvl="0"/>
            <a:endParaRPr lang="en-IN" sz="2800" dirty="0"/>
          </a:p>
          <a:p>
            <a:pPr lvl="0"/>
            <a:r>
              <a:rPr lang="en-IN" sz="2800" dirty="0"/>
              <a:t>The size of the male and female mites are about </a:t>
            </a:r>
            <a:r>
              <a:rPr lang="en-IN" sz="2800" dirty="0" smtClean="0"/>
              <a:t>0.2mm </a:t>
            </a:r>
            <a:r>
              <a:rPr lang="en-IN" sz="2800" dirty="0"/>
              <a:t>and </a:t>
            </a:r>
            <a:r>
              <a:rPr lang="en-IN" sz="2800" dirty="0" smtClean="0"/>
              <a:t>0.4mm </a:t>
            </a:r>
            <a:r>
              <a:rPr lang="en-IN" sz="2800" dirty="0"/>
              <a:t>respectively. Oval in shape, they are ventrally flattened and have a convex dorsal </a:t>
            </a:r>
            <a:r>
              <a:rPr lang="en-IN" sz="2800" dirty="0" smtClean="0"/>
              <a:t>surface. </a:t>
            </a:r>
          </a:p>
        </p:txBody>
      </p:sp>
    </p:spTree>
    <p:extLst>
      <p:ext uri="{BB962C8B-B14F-4D97-AF65-F5344CB8AC3E}">
        <p14:creationId xmlns:p14="http://schemas.microsoft.com/office/powerpoint/2010/main" val="91626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87" y="1412776"/>
            <a:ext cx="3906609" cy="3728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377" y="0"/>
            <a:ext cx="4994561" cy="3853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181" y="3853728"/>
            <a:ext cx="4994561" cy="2996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670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264696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q"/>
            </a:pPr>
            <a:endParaRPr lang="en-IN" dirty="0"/>
          </a:p>
          <a:p>
            <a:pPr lvl="0">
              <a:buFont typeface="Wingdings" pitchFamily="2" charset="2"/>
              <a:buChar char="q"/>
            </a:pPr>
            <a:r>
              <a:rPr lang="en-IN" sz="2800" dirty="0"/>
              <a:t>A newly fertilized female is usually the initiator of the infestation. </a:t>
            </a:r>
            <a:endParaRPr lang="en-IN" sz="2800" dirty="0" smtClean="0"/>
          </a:p>
          <a:p>
            <a:pPr lvl="0">
              <a:buFont typeface="Wingdings" pitchFamily="2" charset="2"/>
              <a:buChar char="q"/>
            </a:pPr>
            <a:endParaRPr lang="en-IN" sz="2800" dirty="0"/>
          </a:p>
          <a:p>
            <a:pPr lvl="0">
              <a:buFont typeface="Wingdings" pitchFamily="2" charset="2"/>
              <a:buChar char="q"/>
            </a:pPr>
            <a:r>
              <a:rPr lang="en-IN" sz="2800" dirty="0"/>
              <a:t>The female mite immediately starts digging a tunnel in the </a:t>
            </a:r>
            <a:r>
              <a:rPr lang="en-IN" sz="2800" dirty="0" smtClean="0"/>
              <a:t>stratum </a:t>
            </a:r>
            <a:r>
              <a:rPr lang="en-IN" sz="2800" dirty="0" err="1" smtClean="0"/>
              <a:t>corneum</a:t>
            </a:r>
            <a:r>
              <a:rPr lang="en-IN" sz="2800" dirty="0" smtClean="0"/>
              <a:t> and </a:t>
            </a:r>
            <a:r>
              <a:rPr lang="en-IN" sz="2800" dirty="0"/>
              <a:t>remains in the burrow for the rest of its life thriving on the host lymph and lysed tissue. </a:t>
            </a:r>
          </a:p>
          <a:p>
            <a:pPr lvl="0">
              <a:buFont typeface="Wingdings" pitchFamily="2" charset="2"/>
              <a:buChar char="q"/>
            </a:pPr>
            <a:endParaRPr lang="en-IN" sz="2800" dirty="0"/>
          </a:p>
          <a:p>
            <a:pPr lvl="0">
              <a:buFont typeface="Wingdings" pitchFamily="2" charset="2"/>
              <a:buChar char="q"/>
            </a:pPr>
            <a:r>
              <a:rPr lang="en-IN" sz="2800" dirty="0"/>
              <a:t>The female mites lay eggs at the rate of 2 to 3 eggs per day for 6 to 8 weeks. </a:t>
            </a:r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5067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lnSpcReduction="10000"/>
          </a:bodyPr>
          <a:lstStyle/>
          <a:p>
            <a:pPr lvl="0"/>
            <a:endParaRPr lang="en-IN" dirty="0"/>
          </a:p>
          <a:p>
            <a:pPr lvl="0"/>
            <a:r>
              <a:rPr lang="en-IN" sz="2800" dirty="0" smtClean="0"/>
              <a:t>The </a:t>
            </a:r>
            <a:r>
              <a:rPr lang="en-IN" sz="2800" dirty="0"/>
              <a:t>eggs hatch out in 3-4 days , pierce the roof of the burrow and after the larval and a few </a:t>
            </a:r>
            <a:r>
              <a:rPr lang="en-IN" sz="2800" dirty="0" err="1"/>
              <a:t>molts</a:t>
            </a:r>
            <a:r>
              <a:rPr lang="en-IN" sz="2800" dirty="0"/>
              <a:t> in the </a:t>
            </a:r>
            <a:r>
              <a:rPr lang="en-IN" sz="2800" dirty="0" err="1"/>
              <a:t>nymphal</a:t>
            </a:r>
            <a:r>
              <a:rPr lang="en-IN" sz="2800" dirty="0"/>
              <a:t> stage , becomes adult. </a:t>
            </a:r>
            <a:endParaRPr lang="en-IN" sz="2800" dirty="0" smtClean="0"/>
          </a:p>
          <a:p>
            <a:pPr lvl="0"/>
            <a:endParaRPr lang="en-IN" sz="2800" dirty="0" smtClean="0"/>
          </a:p>
          <a:p>
            <a:pPr lvl="0"/>
            <a:endParaRPr lang="en-IN" sz="2800" dirty="0"/>
          </a:p>
          <a:p>
            <a:pPr lvl="0"/>
            <a:r>
              <a:rPr lang="en-IN" sz="2800" dirty="0" smtClean="0"/>
              <a:t>Mating </a:t>
            </a:r>
            <a:r>
              <a:rPr lang="en-IN" sz="2800" dirty="0"/>
              <a:t>takes place on the surface of the skin and the male dies. </a:t>
            </a:r>
            <a:endParaRPr lang="en-IN" sz="2800" dirty="0" smtClean="0"/>
          </a:p>
          <a:p>
            <a:pPr lvl="0"/>
            <a:endParaRPr lang="en-IN" sz="2800" dirty="0" smtClean="0"/>
          </a:p>
          <a:p>
            <a:pPr lvl="0"/>
            <a:endParaRPr lang="en-IN" sz="2800" dirty="0"/>
          </a:p>
          <a:p>
            <a:pPr lvl="0"/>
            <a:r>
              <a:rPr lang="en-IN" sz="2800" dirty="0" smtClean="0"/>
              <a:t>It </a:t>
            </a:r>
            <a:r>
              <a:rPr lang="en-IN" sz="2800" dirty="0"/>
              <a:t>takes about two weeks for an egg to develop into a graved female.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1034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156"/>
            <a:ext cx="9143999" cy="6877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703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>
            <a:noAutofit/>
          </a:bodyPr>
          <a:lstStyle/>
          <a:p>
            <a:pPr lvl="0"/>
            <a:r>
              <a:rPr lang="en-IN" sz="2800" b="1" dirty="0"/>
              <a:t>An affected host </a:t>
            </a:r>
            <a:r>
              <a:rPr lang="en-IN" sz="2800" b="1" dirty="0" err="1"/>
              <a:t>harbors</a:t>
            </a:r>
            <a:r>
              <a:rPr lang="en-IN" sz="2800" b="1" dirty="0"/>
              <a:t> about 11 to 12 gravid female mites</a:t>
            </a:r>
            <a:r>
              <a:rPr lang="en-IN" sz="2800" b="1" dirty="0" smtClean="0"/>
              <a:t>.</a:t>
            </a:r>
          </a:p>
          <a:p>
            <a:pPr lvl="0"/>
            <a:endParaRPr lang="en-IN" sz="2800" b="1" dirty="0" smtClean="0"/>
          </a:p>
          <a:p>
            <a:pPr lvl="0"/>
            <a:endParaRPr lang="en-IN" sz="2800" dirty="0"/>
          </a:p>
          <a:p>
            <a:pPr lvl="0"/>
            <a:r>
              <a:rPr lang="en-IN" sz="2800" b="1" dirty="0"/>
              <a:t>A delayed hypersensitivity reaction (type IV) to the mites, their eggs or </a:t>
            </a:r>
            <a:r>
              <a:rPr lang="en-IN" sz="2800" b="1" dirty="0" err="1"/>
              <a:t>feces</a:t>
            </a:r>
            <a:r>
              <a:rPr lang="en-IN" sz="2800" b="1" dirty="0"/>
              <a:t> develops approximately 4 weeks after the infestation. </a:t>
            </a:r>
            <a:endParaRPr lang="en-IN" sz="2800" b="1" dirty="0" smtClean="0"/>
          </a:p>
          <a:p>
            <a:pPr lvl="0"/>
            <a:endParaRPr lang="en-IN" sz="2800" b="1" dirty="0" smtClean="0"/>
          </a:p>
          <a:p>
            <a:pPr lvl="0"/>
            <a:endParaRPr lang="en-IN" sz="2800" b="1" dirty="0"/>
          </a:p>
          <a:p>
            <a:pPr lvl="0"/>
            <a:r>
              <a:rPr lang="en-IN" sz="2800" b="1" dirty="0" smtClean="0"/>
              <a:t>This </a:t>
            </a:r>
            <a:r>
              <a:rPr lang="en-IN" sz="2800" b="1" dirty="0"/>
              <a:t>is responsible for the intense itching.</a:t>
            </a:r>
            <a:r>
              <a:rPr lang="en-IN" sz="2800" dirty="0"/>
              <a:t> A person with a past history of scabies can develop immediate pruritus on re-infestation</a:t>
            </a:r>
            <a:r>
              <a:rPr lang="en-IN" sz="2800" dirty="0" smtClean="0"/>
              <a:t>.</a:t>
            </a:r>
            <a:endParaRPr lang="en-IN" sz="2800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86813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64096"/>
          </a:xfrm>
        </p:spPr>
        <p:txBody>
          <a:bodyPr/>
          <a:lstStyle/>
          <a:p>
            <a:r>
              <a:rPr lang="en-IN" dirty="0" smtClean="0"/>
              <a:t>How to spread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q"/>
            </a:pPr>
            <a:r>
              <a:rPr lang="en-IN" sz="2800" b="1" dirty="0"/>
              <a:t>The disease is spread from an infested person to another by close personal and prolonged contact,</a:t>
            </a:r>
            <a:r>
              <a:rPr lang="en-IN" sz="2800" dirty="0"/>
              <a:t> including sexual transmission. </a:t>
            </a:r>
          </a:p>
          <a:p>
            <a:pPr>
              <a:buFont typeface="Wingdings" pitchFamily="2" charset="2"/>
              <a:buChar char="q"/>
            </a:pPr>
            <a:endParaRPr lang="en-IN" sz="2800" dirty="0" smtClean="0"/>
          </a:p>
          <a:p>
            <a:pPr>
              <a:buFont typeface="Wingdings" pitchFamily="2" charset="2"/>
              <a:buChar char="q"/>
            </a:pPr>
            <a:r>
              <a:rPr lang="en-IN" sz="2800" dirty="0" smtClean="0"/>
              <a:t>Overcrowding </a:t>
            </a:r>
            <a:r>
              <a:rPr lang="en-IN" sz="2800" dirty="0"/>
              <a:t>and associated poverty and poor hygiene helps transmission.</a:t>
            </a:r>
          </a:p>
          <a:p>
            <a:pPr lvl="0">
              <a:buFont typeface="Wingdings" pitchFamily="2" charset="2"/>
              <a:buChar char="q"/>
            </a:pPr>
            <a:endParaRPr lang="en-IN" sz="2800" dirty="0"/>
          </a:p>
          <a:p>
            <a:pPr>
              <a:buFont typeface="Wingdings" pitchFamily="2" charset="2"/>
              <a:buChar char="q"/>
            </a:pPr>
            <a:r>
              <a:rPr lang="en-IN" sz="2800" dirty="0" smtClean="0"/>
              <a:t>Transmissions </a:t>
            </a:r>
            <a:r>
              <a:rPr lang="en-IN" sz="2800" dirty="0"/>
              <a:t>through fomites (clothing, linens towels) may occur but are not considered significant modes of spread.</a:t>
            </a:r>
          </a:p>
          <a:p>
            <a:pPr lvl="0">
              <a:buFont typeface="Wingdings" pitchFamily="2" charset="2"/>
              <a:buChar char="q"/>
            </a:pPr>
            <a:endParaRPr lang="en-IN" sz="2800" dirty="0"/>
          </a:p>
          <a:p>
            <a:pPr lvl="0">
              <a:buFont typeface="Wingdings" pitchFamily="2" charset="2"/>
              <a:buChar char="q"/>
            </a:pP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655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3568" y="1988840"/>
            <a:ext cx="8229600" cy="1384176"/>
          </a:xfrm>
        </p:spPr>
        <p:txBody>
          <a:bodyPr/>
          <a:lstStyle/>
          <a:p>
            <a:r>
              <a:rPr lang="en-IN" b="1" dirty="0"/>
              <a:t>CLINICAL FEATURES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7534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6632"/>
            <a:ext cx="8229600" cy="5865515"/>
          </a:xfrm>
        </p:spPr>
        <p:txBody>
          <a:bodyPr>
            <a:noAutofit/>
          </a:bodyPr>
          <a:lstStyle/>
          <a:p>
            <a:pPr lvl="0"/>
            <a:r>
              <a:rPr lang="en-IN" sz="2800" dirty="0"/>
              <a:t>Scabies occurs in all populations. It is particularly prevalent in the developing countries</a:t>
            </a:r>
            <a:r>
              <a:rPr lang="en-IN" sz="2800" dirty="0" smtClean="0"/>
              <a:t>.</a:t>
            </a:r>
          </a:p>
          <a:p>
            <a:pPr lvl="0"/>
            <a:endParaRPr lang="en-IN" sz="2800" dirty="0"/>
          </a:p>
          <a:p>
            <a:pPr lvl="0"/>
            <a:r>
              <a:rPr lang="en-IN" sz="2800" b="1" dirty="0"/>
              <a:t>Children younger than 15 years of age have the highest prevalence</a:t>
            </a:r>
            <a:r>
              <a:rPr lang="en-IN" sz="2800" b="1" dirty="0" smtClean="0"/>
              <a:t>.</a:t>
            </a:r>
          </a:p>
          <a:p>
            <a:pPr lvl="0"/>
            <a:endParaRPr lang="en-IN" sz="2800" dirty="0"/>
          </a:p>
          <a:p>
            <a:pPr lvl="0"/>
            <a:r>
              <a:rPr lang="en-IN" sz="2800" dirty="0"/>
              <a:t>After an incubation period of about </a:t>
            </a:r>
            <a:r>
              <a:rPr lang="en-IN" sz="2800" dirty="0">
                <a:solidFill>
                  <a:srgbClr val="FF0000"/>
                </a:solidFill>
              </a:rPr>
              <a:t>4 weeks </a:t>
            </a:r>
            <a:r>
              <a:rPr lang="en-IN" sz="2800" dirty="0"/>
              <a:t>the disease manifests itself with its most characteristic symptom: severe itching with nocturnal exacerbation</a:t>
            </a:r>
            <a:r>
              <a:rPr lang="en-IN" sz="2800" dirty="0" smtClean="0"/>
              <a:t>.</a:t>
            </a:r>
          </a:p>
          <a:p>
            <a:pPr marL="0" lvl="0" indent="0">
              <a:buNone/>
            </a:pPr>
            <a:endParaRPr lang="en-IN" sz="2800" dirty="0"/>
          </a:p>
          <a:p>
            <a:pPr lvl="0"/>
            <a:r>
              <a:rPr lang="en-IN" sz="2800" dirty="0"/>
              <a:t>The patient may present with extensive </a:t>
            </a:r>
            <a:r>
              <a:rPr lang="en-IN" sz="2800" dirty="0" err="1"/>
              <a:t>pyoderma</a:t>
            </a:r>
            <a:r>
              <a:rPr lang="en-IN" sz="2800" dirty="0"/>
              <a:t> or infective eczema</a:t>
            </a:r>
            <a:r>
              <a:rPr lang="en-IN" sz="2800" dirty="0" smtClean="0"/>
              <a:t>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22259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525344"/>
          </a:xfrm>
        </p:spPr>
        <p:txBody>
          <a:bodyPr>
            <a:noAutofit/>
          </a:bodyPr>
          <a:lstStyle/>
          <a:p>
            <a:pPr lvl="0"/>
            <a:r>
              <a:rPr lang="en-IN" sz="2800" b="1" dirty="0"/>
              <a:t>The pathognomonic lesion of scabies is the </a:t>
            </a:r>
            <a:r>
              <a:rPr lang="en-IN" sz="2800" b="1" dirty="0">
                <a:solidFill>
                  <a:srgbClr val="FF0000"/>
                </a:solidFill>
              </a:rPr>
              <a:t>burrow</a:t>
            </a:r>
            <a:r>
              <a:rPr lang="en-IN" sz="2800" dirty="0"/>
              <a:t>: short, straight or curved, slightly elevated lesion which often has a vesicle at its end . Burrows are typically found on the finger webs, front of the wrists, axillae and genitalia</a:t>
            </a:r>
            <a:r>
              <a:rPr lang="en-IN" sz="2800" dirty="0" smtClean="0"/>
              <a:t>.</a:t>
            </a:r>
          </a:p>
          <a:p>
            <a:endParaRPr lang="en-IN" sz="2800" dirty="0" smtClean="0"/>
          </a:p>
          <a:p>
            <a:r>
              <a:rPr lang="en-IN" sz="2800" dirty="0" err="1" smtClean="0"/>
              <a:t>Intensly</a:t>
            </a:r>
            <a:r>
              <a:rPr lang="en-IN" sz="2800" dirty="0" smtClean="0"/>
              <a:t> </a:t>
            </a:r>
            <a:r>
              <a:rPr lang="en-IN" sz="2800" dirty="0"/>
              <a:t>itchy </a:t>
            </a:r>
            <a:r>
              <a:rPr lang="en-IN" sz="2800" dirty="0" err="1"/>
              <a:t>papular</a:t>
            </a:r>
            <a:r>
              <a:rPr lang="en-IN" sz="2800" dirty="0"/>
              <a:t> and vesicular lesions soon develop due to hypersensitivity and these lesions may be generalized with predilections for the nipple and areola in females, umbilical regions, buttocks, groins and thighs.</a:t>
            </a:r>
          </a:p>
          <a:p>
            <a:pPr lvl="0"/>
            <a:endParaRPr lang="en-IN" sz="2800" dirty="0"/>
          </a:p>
          <a:p>
            <a:pPr marL="0" lvl="0" indent="0">
              <a:buNone/>
            </a:pPr>
            <a:endParaRPr lang="en-IN" sz="2800" dirty="0"/>
          </a:p>
          <a:p>
            <a:endParaRPr lang="en-IN" sz="2800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97224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476672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en-IN" sz="2800" dirty="0" smtClean="0"/>
          </a:p>
          <a:p>
            <a:pPr lvl="0"/>
            <a:endParaRPr lang="en-IN" sz="2800" dirty="0"/>
          </a:p>
          <a:p>
            <a:pPr lvl="0"/>
            <a:r>
              <a:rPr lang="en-IN" sz="2800" dirty="0">
                <a:solidFill>
                  <a:srgbClr val="FF0000"/>
                </a:solidFill>
              </a:rPr>
              <a:t>Site</a:t>
            </a:r>
            <a:r>
              <a:rPr lang="en-IN" sz="2800" dirty="0"/>
              <a:t>:-(circle of </a:t>
            </a:r>
            <a:r>
              <a:rPr lang="en-IN" sz="2800" dirty="0" err="1"/>
              <a:t>hebra</a:t>
            </a:r>
            <a:r>
              <a:rPr lang="en-IN" sz="2800" dirty="0"/>
              <a:t>)</a:t>
            </a:r>
          </a:p>
          <a:p>
            <a:pPr marL="0" lvl="0" indent="0">
              <a:buNone/>
            </a:pPr>
            <a:r>
              <a:rPr lang="en-IN" sz="2800" dirty="0"/>
              <a:t>   </a:t>
            </a:r>
            <a:r>
              <a:rPr lang="en-IN" sz="2800" dirty="0" smtClean="0"/>
              <a:t>Finger </a:t>
            </a:r>
            <a:r>
              <a:rPr lang="en-IN" sz="2800" dirty="0"/>
              <a:t>web, flexor aspect of wrist , ulnar        </a:t>
            </a:r>
            <a:r>
              <a:rPr lang="en-IN" sz="2800" dirty="0" smtClean="0"/>
              <a:t>   border </a:t>
            </a:r>
            <a:r>
              <a:rPr lang="en-IN" sz="2800" dirty="0"/>
              <a:t>of forearm , </a:t>
            </a:r>
            <a:r>
              <a:rPr lang="en-IN" sz="2800" dirty="0" err="1"/>
              <a:t>antecubital</a:t>
            </a:r>
            <a:r>
              <a:rPr lang="en-IN" sz="2800" dirty="0"/>
              <a:t> region , axilla ,      breast n nipple ( in females ) , in </a:t>
            </a:r>
            <a:r>
              <a:rPr lang="en-IN" sz="2800" dirty="0" smtClean="0"/>
              <a:t>umbilical </a:t>
            </a:r>
            <a:r>
              <a:rPr lang="en-IN" sz="2800" dirty="0"/>
              <a:t>region , gluteal folds , involvement of back (in old age), genital region , feet.</a:t>
            </a:r>
          </a:p>
          <a:p>
            <a:pPr lvl="0"/>
            <a:endParaRPr lang="en-IN" sz="2800" dirty="0"/>
          </a:p>
          <a:p>
            <a:pPr lvl="0"/>
            <a:endParaRPr lang="en-IN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53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Autofit/>
          </a:bodyPr>
          <a:lstStyle/>
          <a:p>
            <a:pPr lvl="0"/>
            <a:r>
              <a:rPr lang="en-IN" sz="3200" b="1" dirty="0"/>
              <a:t>The scalp, face and the palms and soles are usually spared sites in the usual cases</a:t>
            </a:r>
            <a:r>
              <a:rPr lang="en-IN" sz="3200" b="1" dirty="0" smtClean="0"/>
              <a:t>.</a:t>
            </a:r>
          </a:p>
          <a:p>
            <a:pPr lvl="0"/>
            <a:endParaRPr lang="en-IN" sz="3200" b="1" dirty="0"/>
          </a:p>
          <a:p>
            <a:pPr marL="0" lvl="0" indent="0">
              <a:buNone/>
            </a:pPr>
            <a:endParaRPr lang="en-IN" sz="3200" dirty="0"/>
          </a:p>
          <a:p>
            <a:pPr lvl="0"/>
            <a:r>
              <a:rPr lang="en-IN" sz="3200" dirty="0"/>
              <a:t>The lesions are readily infected with bacteria and impetigo, folliculitis, oozing and crusting are very commonly seen </a:t>
            </a:r>
            <a:r>
              <a:rPr lang="en-IN" sz="3200" dirty="0" smtClean="0"/>
              <a:t>as </a:t>
            </a:r>
            <a:r>
              <a:rPr lang="en-IN" sz="3200" dirty="0"/>
              <a:t>localized or extensive infective eczema.</a:t>
            </a:r>
          </a:p>
          <a:p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120234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8" y="30792"/>
            <a:ext cx="4695825" cy="319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8" y="3667125"/>
            <a:ext cx="4695825" cy="319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834" y="188640"/>
            <a:ext cx="3958646" cy="4045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714" y="3935459"/>
            <a:ext cx="3794886" cy="2780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285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069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9552" y="2636912"/>
            <a:ext cx="8229600" cy="936104"/>
          </a:xfrm>
        </p:spPr>
        <p:txBody>
          <a:bodyPr>
            <a:normAutofit/>
          </a:bodyPr>
          <a:lstStyle/>
          <a:p>
            <a:r>
              <a:rPr lang="en-IN" b="1" dirty="0"/>
              <a:t>ATYPICAL </a:t>
            </a:r>
            <a:r>
              <a:rPr lang="en-IN" b="1" dirty="0" smtClean="0"/>
              <a:t>FORMS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8894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264696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en-IN" sz="2800" b="1" dirty="0">
                <a:solidFill>
                  <a:srgbClr val="FF0000"/>
                </a:solidFill>
              </a:rPr>
              <a:t>Norwegian or crusted scabie</a:t>
            </a:r>
            <a:r>
              <a:rPr lang="en-IN" sz="2800" dirty="0">
                <a:solidFill>
                  <a:srgbClr val="FF0000"/>
                </a:solidFill>
              </a:rPr>
              <a:t>s:</a:t>
            </a:r>
            <a:r>
              <a:rPr lang="en-IN" sz="2800" dirty="0"/>
              <a:t> </a:t>
            </a:r>
            <a:endParaRPr lang="en-IN" sz="2800" dirty="0" smtClean="0"/>
          </a:p>
          <a:p>
            <a:pPr lvl="0"/>
            <a:r>
              <a:rPr lang="en-IN" sz="2800" dirty="0"/>
              <a:t>T</a:t>
            </a:r>
            <a:r>
              <a:rPr lang="en-IN" sz="2800" dirty="0" smtClean="0"/>
              <a:t>his </a:t>
            </a:r>
            <a:r>
              <a:rPr lang="en-IN" sz="2800" dirty="0"/>
              <a:t>is an </a:t>
            </a:r>
            <a:r>
              <a:rPr lang="en-IN" sz="2800" dirty="0" smtClean="0"/>
              <a:t>unusually </a:t>
            </a:r>
            <a:r>
              <a:rPr lang="en-IN" sz="2800" dirty="0"/>
              <a:t>severe and extensive variety of scabies that occurs in </a:t>
            </a:r>
            <a:r>
              <a:rPr lang="en-IN" sz="2800" dirty="0" err="1"/>
              <a:t>immunocompromised</a:t>
            </a:r>
            <a:r>
              <a:rPr lang="en-IN" sz="2800" dirty="0"/>
              <a:t> individuals ( HIV infection, steroid therapy, malignancies), mentally retarded persons ( particularly Down’s syndrome) , and in old debilitated persons unable to respond to the infestation by scratching. </a:t>
            </a:r>
          </a:p>
          <a:p>
            <a:pPr lvl="0"/>
            <a:r>
              <a:rPr lang="en-IN" sz="2800" dirty="0" smtClean="0"/>
              <a:t>Crusted </a:t>
            </a:r>
            <a:r>
              <a:rPr lang="en-IN" sz="2800" dirty="0"/>
              <a:t>scabies is characterized by </a:t>
            </a:r>
            <a:r>
              <a:rPr lang="en-IN" sz="2800" dirty="0">
                <a:solidFill>
                  <a:srgbClr val="FF0000"/>
                </a:solidFill>
              </a:rPr>
              <a:t>thick scaling and crusted lesion</a:t>
            </a:r>
            <a:r>
              <a:rPr lang="en-IN" sz="2800" dirty="0"/>
              <a:t>s on the sites of preference of the mites. In contrast to the more usual variety of the disease, </a:t>
            </a:r>
            <a:r>
              <a:rPr lang="en-IN" sz="2800" dirty="0">
                <a:solidFill>
                  <a:srgbClr val="FF0000"/>
                </a:solidFill>
              </a:rPr>
              <a:t>the palms and soles </a:t>
            </a:r>
            <a:r>
              <a:rPr lang="en-IN" sz="2800" dirty="0"/>
              <a:t>may be affected and the nails may be thickened and dystrophic. Facial involvement may also occur. The condition may give rise to a </a:t>
            </a:r>
            <a:r>
              <a:rPr lang="en-IN" sz="2800" dirty="0">
                <a:solidFill>
                  <a:srgbClr val="FF0000"/>
                </a:solidFill>
              </a:rPr>
              <a:t>generalized </a:t>
            </a:r>
            <a:r>
              <a:rPr lang="en-IN" sz="2800" dirty="0" err="1">
                <a:solidFill>
                  <a:srgbClr val="FF0000"/>
                </a:solidFill>
              </a:rPr>
              <a:t>erythroderma</a:t>
            </a:r>
            <a:r>
              <a:rPr lang="en-IN" sz="2800" dirty="0"/>
              <a:t>. Thousand, even millions of mites may be present in a patient</a:t>
            </a:r>
            <a:r>
              <a:rPr lang="en-IN" sz="2800" dirty="0" smtClean="0"/>
              <a:t>.</a:t>
            </a:r>
          </a:p>
          <a:p>
            <a:pPr marL="0" lvl="0" indent="0">
              <a:buNone/>
            </a:pPr>
            <a:r>
              <a:rPr lang="en-IN" sz="2800" dirty="0"/>
              <a:t/>
            </a:r>
            <a:br>
              <a:rPr lang="en-IN" sz="2800" dirty="0"/>
            </a:br>
            <a:r>
              <a:rPr lang="en-IN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51345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1" y="44624"/>
            <a:ext cx="4128731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752" y="3499485"/>
            <a:ext cx="4915752" cy="3385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77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010" y="396044"/>
            <a:ext cx="3846915" cy="6237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99" y="0"/>
            <a:ext cx="503264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V="1">
            <a:off x="6948264" y="1844824"/>
            <a:ext cx="576064" cy="50405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249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800" b="1" dirty="0" smtClean="0">
                <a:solidFill>
                  <a:srgbClr val="FF0000"/>
                </a:solidFill>
              </a:rPr>
              <a:t>   Nodular </a:t>
            </a:r>
            <a:r>
              <a:rPr lang="en-IN" sz="2800" b="1" dirty="0">
                <a:solidFill>
                  <a:srgbClr val="FF0000"/>
                </a:solidFill>
              </a:rPr>
              <a:t>scabies</a:t>
            </a:r>
            <a:r>
              <a:rPr lang="en-IN" sz="2800" dirty="0">
                <a:solidFill>
                  <a:srgbClr val="FF0000"/>
                </a:solidFill>
              </a:rPr>
              <a:t>: </a:t>
            </a:r>
          </a:p>
          <a:p>
            <a:pPr lvl="0"/>
            <a:r>
              <a:rPr lang="en-IN" sz="2800" dirty="0"/>
              <a:t>G</a:t>
            </a:r>
            <a:r>
              <a:rPr lang="en-IN" sz="2800" dirty="0" smtClean="0"/>
              <a:t>enital </a:t>
            </a:r>
            <a:r>
              <a:rPr lang="en-IN" sz="2800" dirty="0"/>
              <a:t>scabies in males may give rise to  persistent papules and nodules despite successful treatment of the infestation. Histologically, the nodules may mimic a lymphoma. </a:t>
            </a:r>
            <a:br>
              <a:rPr lang="en-IN" sz="2800" dirty="0"/>
            </a:br>
            <a:endParaRPr lang="en-IN" sz="2800" dirty="0" smtClean="0"/>
          </a:p>
          <a:p>
            <a:pPr lvl="0"/>
            <a:r>
              <a:rPr lang="en-IN" sz="2800" b="1" dirty="0" smtClean="0">
                <a:solidFill>
                  <a:srgbClr val="FF0000"/>
                </a:solidFill>
              </a:rPr>
              <a:t>Bullous </a:t>
            </a:r>
            <a:r>
              <a:rPr lang="en-IN" sz="2800" b="1" dirty="0">
                <a:solidFill>
                  <a:srgbClr val="FF0000"/>
                </a:solidFill>
              </a:rPr>
              <a:t>scabies</a:t>
            </a:r>
            <a:r>
              <a:rPr lang="en-IN" sz="2800" dirty="0"/>
              <a:t>: bullae may occur in infants and </a:t>
            </a:r>
            <a:r>
              <a:rPr lang="en-IN" sz="2800" dirty="0" err="1"/>
              <a:t>immunocompromised</a:t>
            </a:r>
            <a:r>
              <a:rPr lang="en-IN" sz="2800" dirty="0"/>
              <a:t> people.</a:t>
            </a:r>
            <a:br>
              <a:rPr lang="en-IN" sz="2800" dirty="0"/>
            </a:br>
            <a:r>
              <a:rPr lang="en-IN" sz="2800" dirty="0"/>
              <a:t> </a:t>
            </a:r>
          </a:p>
          <a:p>
            <a:pPr lvl="0"/>
            <a:r>
              <a:rPr lang="en-IN" sz="2800" b="1" dirty="0">
                <a:solidFill>
                  <a:srgbClr val="FF0000"/>
                </a:solidFill>
              </a:rPr>
              <a:t>Animal scabies</a:t>
            </a:r>
            <a:r>
              <a:rPr lang="en-IN" sz="2800" dirty="0">
                <a:solidFill>
                  <a:srgbClr val="FF0000"/>
                </a:solidFill>
              </a:rPr>
              <a:t>: </a:t>
            </a:r>
            <a:r>
              <a:rPr lang="en-IN" sz="2800" dirty="0"/>
              <a:t>is characterized by absence of burrows since the animal mites cannot adapt themselves to human skin.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82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-387424"/>
            <a:ext cx="8229600" cy="6768752"/>
          </a:xfrm>
        </p:spPr>
        <p:txBody>
          <a:bodyPr>
            <a:normAutofit/>
          </a:bodyPr>
          <a:lstStyle/>
          <a:p>
            <a:pPr lvl="0"/>
            <a:r>
              <a:rPr lang="en-IN" dirty="0"/>
              <a:t/>
            </a:r>
            <a:br>
              <a:rPr lang="en-IN" dirty="0"/>
            </a:br>
            <a:r>
              <a:rPr lang="en-IN" dirty="0"/>
              <a:t> </a:t>
            </a:r>
          </a:p>
          <a:p>
            <a:pPr lvl="0"/>
            <a:r>
              <a:rPr lang="en-IN" sz="2800" b="1" dirty="0">
                <a:solidFill>
                  <a:srgbClr val="FF0000"/>
                </a:solidFill>
              </a:rPr>
              <a:t>Scabies in infants and in the very old</a:t>
            </a:r>
            <a:r>
              <a:rPr lang="en-IN" sz="2800" dirty="0">
                <a:solidFill>
                  <a:srgbClr val="FF0000"/>
                </a:solidFill>
              </a:rPr>
              <a:t>:</a:t>
            </a:r>
            <a:r>
              <a:rPr lang="en-IN" sz="2800" dirty="0"/>
              <a:t> infantile scabies shows involvement of palms and soles as well as the face and scalp. In the very old, the trunk may be more severely infested.</a:t>
            </a:r>
            <a:br>
              <a:rPr lang="en-IN" sz="2800" dirty="0"/>
            </a:br>
            <a:r>
              <a:rPr lang="en-IN" sz="2800" dirty="0"/>
              <a:t> </a:t>
            </a:r>
          </a:p>
          <a:p>
            <a:pPr lvl="0"/>
            <a:r>
              <a:rPr lang="en-IN" sz="2800" b="1" dirty="0">
                <a:solidFill>
                  <a:srgbClr val="FF0000"/>
                </a:solidFill>
              </a:rPr>
              <a:t>Scabies incognito</a:t>
            </a:r>
            <a:r>
              <a:rPr lang="en-IN" sz="2800" dirty="0"/>
              <a:t>: inadvertent application of topical steroid may modify the clinical picture of scabies.</a:t>
            </a:r>
            <a:br>
              <a:rPr lang="en-IN" sz="2800" dirty="0"/>
            </a:br>
            <a:r>
              <a:rPr lang="en-IN" sz="2800" dirty="0"/>
              <a:t> </a:t>
            </a:r>
          </a:p>
          <a:p>
            <a:pPr lvl="0"/>
            <a:r>
              <a:rPr lang="en-IN" sz="2800" b="1" dirty="0">
                <a:solidFill>
                  <a:srgbClr val="FF0000"/>
                </a:solidFill>
              </a:rPr>
              <a:t>Scabies in very clean individuals</a:t>
            </a:r>
            <a:r>
              <a:rPr lang="en-IN" sz="2800" dirty="0"/>
              <a:t> may show few lesions, thus confusion may arise as to the true nature of the itch.</a:t>
            </a:r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83187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r>
              <a:rPr lang="en-IN" sz="2800" b="1" dirty="0" smtClean="0"/>
              <a:t> </a:t>
            </a:r>
            <a:r>
              <a:rPr lang="en-IN" sz="2800" b="1" u="sng" dirty="0" smtClean="0"/>
              <a:t>Diagnosis</a:t>
            </a:r>
          </a:p>
          <a:p>
            <a:pPr lvl="0"/>
            <a:endParaRPr lang="en-IN" sz="2800" b="1" dirty="0"/>
          </a:p>
          <a:p>
            <a:pPr lvl="0"/>
            <a:r>
              <a:rPr lang="en-IN" sz="2800" b="1" dirty="0" smtClean="0"/>
              <a:t>Typical </a:t>
            </a:r>
            <a:r>
              <a:rPr lang="en-IN" sz="2800" b="1" dirty="0"/>
              <a:t>clinical features </a:t>
            </a:r>
            <a:r>
              <a:rPr lang="en-IN" sz="2800" dirty="0"/>
              <a:t>of itching with nocturnal exacerbation and finding the burrows and papules and vesicles in the sites of preference. History of scabies in close contacts is an important diagnostic feature</a:t>
            </a:r>
            <a:r>
              <a:rPr lang="en-IN" sz="2800" dirty="0" smtClean="0"/>
              <a:t>.</a:t>
            </a:r>
          </a:p>
          <a:p>
            <a:pPr lvl="0"/>
            <a:endParaRPr lang="en-IN" sz="2800" dirty="0"/>
          </a:p>
          <a:p>
            <a:pPr lvl="0"/>
            <a:endParaRPr lang="en-IN" sz="2800" dirty="0"/>
          </a:p>
          <a:p>
            <a:pPr lvl="0"/>
            <a:r>
              <a:rPr lang="en-IN" sz="2800" b="1" dirty="0"/>
              <a:t>The diagnosis may be confirmed by finding the mites, their eggs or </a:t>
            </a:r>
            <a:r>
              <a:rPr lang="en-IN" sz="2800" b="1" dirty="0" err="1"/>
              <a:t>feces</a:t>
            </a:r>
            <a:r>
              <a:rPr lang="en-IN" sz="2800" dirty="0"/>
              <a:t> by scraping the burrows and examining under a </a:t>
            </a:r>
            <a:r>
              <a:rPr lang="en-IN" sz="2800" dirty="0" smtClean="0"/>
              <a:t>microscope. </a:t>
            </a:r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7471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5544616"/>
          </a:xfrm>
        </p:spPr>
        <p:txBody>
          <a:bodyPr>
            <a:normAutofit/>
          </a:bodyPr>
          <a:lstStyle/>
          <a:p>
            <a:r>
              <a:rPr lang="en-IN" sz="2800" dirty="0" smtClean="0"/>
              <a:t>Visualization </a:t>
            </a:r>
            <a:r>
              <a:rPr lang="en-IN" sz="2800" dirty="0"/>
              <a:t>of the burrow may be aided by applying </a:t>
            </a:r>
            <a:r>
              <a:rPr lang="en-IN" sz="2800" dirty="0">
                <a:solidFill>
                  <a:srgbClr val="FF0000"/>
                </a:solidFill>
              </a:rPr>
              <a:t>marker pen ink </a:t>
            </a:r>
            <a:r>
              <a:rPr lang="en-IN" sz="2800" dirty="0"/>
              <a:t>and </a:t>
            </a:r>
            <a:r>
              <a:rPr lang="en-IN" sz="2800" dirty="0">
                <a:solidFill>
                  <a:srgbClr val="FF0000"/>
                </a:solidFill>
              </a:rPr>
              <a:t>washing the excess with alcohol, or painting with tetracycline solution</a:t>
            </a:r>
            <a:r>
              <a:rPr lang="en-IN" sz="2800" dirty="0"/>
              <a:t> which is retained on the burrow and examining under Wood’s light : the burrows will fluoresce.</a:t>
            </a:r>
          </a:p>
          <a:p>
            <a:pPr lvl="0"/>
            <a:endParaRPr lang="en-IN" sz="2800" dirty="0" smtClean="0"/>
          </a:p>
          <a:p>
            <a:pPr lvl="0"/>
            <a:r>
              <a:rPr lang="en-IN" sz="2800" dirty="0" smtClean="0"/>
              <a:t>HPE</a:t>
            </a:r>
            <a:endParaRPr lang="en-IN" sz="2800" dirty="0"/>
          </a:p>
          <a:p>
            <a:r>
              <a:rPr lang="en-US" sz="2800" dirty="0" smtClean="0"/>
              <a:t>PCR</a:t>
            </a:r>
          </a:p>
          <a:p>
            <a:r>
              <a:rPr lang="en-US" sz="2800" dirty="0" smtClean="0"/>
              <a:t>Raised </a:t>
            </a:r>
            <a:r>
              <a:rPr lang="en-US" sz="2800" dirty="0" err="1" smtClean="0"/>
              <a:t>IgE</a:t>
            </a:r>
            <a:r>
              <a:rPr lang="en-US" sz="2800" dirty="0" smtClean="0"/>
              <a:t> with eosinophilia</a:t>
            </a:r>
          </a:p>
          <a:p>
            <a:r>
              <a:rPr lang="en-US" sz="2800" dirty="0" err="1" smtClean="0"/>
              <a:t>Dermatoscopy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6414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854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29058"/>
            <a:ext cx="3579513" cy="6828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9058"/>
            <a:ext cx="5580112" cy="6828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867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915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9552" y="2780928"/>
            <a:ext cx="8229600" cy="952128"/>
          </a:xfrm>
        </p:spPr>
        <p:txBody>
          <a:bodyPr/>
          <a:lstStyle/>
          <a:p>
            <a:r>
              <a:rPr lang="en-IN" sz="4400" b="1" dirty="0"/>
              <a:t>DIFFERENTIAL DIAGNOSIS</a:t>
            </a:r>
            <a:endParaRPr lang="en-IN" sz="4400" dirty="0"/>
          </a:p>
        </p:txBody>
      </p:sp>
    </p:spTree>
    <p:extLst>
      <p:ext uri="{BB962C8B-B14F-4D97-AF65-F5344CB8AC3E}">
        <p14:creationId xmlns:p14="http://schemas.microsoft.com/office/powerpoint/2010/main" val="37991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txBody>
          <a:bodyPr/>
          <a:lstStyle/>
          <a:p>
            <a:pPr lvl="0">
              <a:buFont typeface="Wingdings" pitchFamily="2" charset="2"/>
              <a:buChar char="q"/>
            </a:pPr>
            <a:endParaRPr lang="en-IN" dirty="0" smtClean="0"/>
          </a:p>
          <a:p>
            <a:pPr lvl="0">
              <a:buFont typeface="Wingdings" pitchFamily="2" charset="2"/>
              <a:buChar char="q"/>
            </a:pPr>
            <a:r>
              <a:rPr lang="en-IN" dirty="0" smtClean="0"/>
              <a:t>Insect bite</a:t>
            </a:r>
          </a:p>
          <a:p>
            <a:pPr lvl="0">
              <a:buFont typeface="Wingdings" pitchFamily="2" charset="2"/>
              <a:buChar char="q"/>
            </a:pPr>
            <a:endParaRPr lang="en-IN" dirty="0"/>
          </a:p>
          <a:p>
            <a:pPr lvl="0">
              <a:buFont typeface="Wingdings" pitchFamily="2" charset="2"/>
              <a:buChar char="q"/>
            </a:pPr>
            <a:r>
              <a:rPr lang="en-IN" dirty="0" err="1"/>
              <a:t>Papular</a:t>
            </a:r>
            <a:r>
              <a:rPr lang="en-IN" dirty="0"/>
              <a:t> </a:t>
            </a:r>
            <a:r>
              <a:rPr lang="en-IN" dirty="0" err="1" smtClean="0"/>
              <a:t>urticaria</a:t>
            </a:r>
            <a:endParaRPr lang="en-IN" dirty="0" smtClean="0"/>
          </a:p>
          <a:p>
            <a:pPr lvl="0">
              <a:buFont typeface="Wingdings" pitchFamily="2" charset="2"/>
              <a:buChar char="q"/>
            </a:pPr>
            <a:endParaRPr lang="en-IN" dirty="0"/>
          </a:p>
          <a:p>
            <a:pPr lvl="0">
              <a:buFont typeface="Wingdings" pitchFamily="2" charset="2"/>
              <a:buChar char="q"/>
            </a:pPr>
            <a:r>
              <a:rPr lang="en-IN" dirty="0"/>
              <a:t>Dermatitis </a:t>
            </a:r>
            <a:r>
              <a:rPr lang="en-IN" dirty="0" err="1" smtClean="0"/>
              <a:t>herpetiformis</a:t>
            </a:r>
            <a:endParaRPr lang="en-IN" dirty="0" smtClean="0"/>
          </a:p>
          <a:p>
            <a:pPr lvl="0">
              <a:buFont typeface="Wingdings" pitchFamily="2" charset="2"/>
              <a:buChar char="q"/>
            </a:pPr>
            <a:endParaRPr lang="en-IN" dirty="0"/>
          </a:p>
          <a:p>
            <a:pPr lvl="0">
              <a:buFont typeface="Wingdings" pitchFamily="2" charset="2"/>
              <a:buChar char="q"/>
            </a:pPr>
            <a:r>
              <a:rPr lang="en-IN" dirty="0"/>
              <a:t>Atopic </a:t>
            </a:r>
            <a:r>
              <a:rPr lang="en-IN" dirty="0" smtClean="0"/>
              <a:t>dermatitis</a:t>
            </a:r>
          </a:p>
          <a:p>
            <a:pPr lvl="0">
              <a:buFont typeface="Wingdings" pitchFamily="2" charset="2"/>
              <a:buChar char="q"/>
            </a:pPr>
            <a:endParaRPr lang="en-IN" dirty="0"/>
          </a:p>
          <a:p>
            <a:pPr lvl="0">
              <a:buFont typeface="Wingdings" pitchFamily="2" charset="2"/>
              <a:buChar char="q"/>
            </a:pPr>
            <a:r>
              <a:rPr lang="en-IN" dirty="0"/>
              <a:t>Contact </a:t>
            </a:r>
            <a:r>
              <a:rPr lang="en-IN" dirty="0" smtClean="0"/>
              <a:t>dermatitis</a:t>
            </a:r>
          </a:p>
          <a:p>
            <a:pPr lvl="0">
              <a:buFont typeface="Wingdings" pitchFamily="2" charset="2"/>
              <a:buChar char="q"/>
            </a:pPr>
            <a:endParaRPr lang="en-IN" dirty="0"/>
          </a:p>
          <a:p>
            <a:pPr lvl="0">
              <a:buFont typeface="Wingdings" pitchFamily="2" charset="2"/>
              <a:buChar char="q"/>
            </a:pPr>
            <a:r>
              <a:rPr lang="en-IN" dirty="0" err="1"/>
              <a:t>Pyoderma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6711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440160"/>
          </a:xfrm>
        </p:spPr>
        <p:txBody>
          <a:bodyPr>
            <a:normAutofit fontScale="90000"/>
          </a:bodyPr>
          <a:lstStyle/>
          <a:p>
            <a:r>
              <a:rPr lang="en-IN" sz="4800" b="1" dirty="0"/>
              <a:t>COMPLICATIONS</a:t>
            </a:r>
            <a:r>
              <a:rPr lang="en-IN" sz="4800" dirty="0"/>
              <a:t/>
            </a:r>
            <a:br>
              <a:rPr lang="en-IN" sz="4800" dirty="0"/>
            </a:br>
            <a:endParaRPr lang="en-IN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5145435"/>
          </a:xfrm>
        </p:spPr>
        <p:txBody>
          <a:bodyPr>
            <a:normAutofit/>
          </a:bodyPr>
          <a:lstStyle/>
          <a:p>
            <a:pPr lvl="0"/>
            <a:r>
              <a:rPr lang="en-IN" dirty="0"/>
              <a:t>Secondary pyogenic infection. Streptococcal </a:t>
            </a:r>
            <a:r>
              <a:rPr lang="en-IN" dirty="0" err="1"/>
              <a:t>pyoderma</a:t>
            </a:r>
            <a:r>
              <a:rPr lang="en-IN" dirty="0"/>
              <a:t> may in turn be complicated by glomerulonephritis</a:t>
            </a:r>
            <a:r>
              <a:rPr lang="en-IN" dirty="0" smtClean="0"/>
              <a:t>.</a:t>
            </a:r>
          </a:p>
          <a:p>
            <a:pPr lvl="0"/>
            <a:endParaRPr lang="en-IN" dirty="0"/>
          </a:p>
          <a:p>
            <a:pPr lvl="0"/>
            <a:r>
              <a:rPr lang="en-IN" dirty="0"/>
              <a:t>Infective </a:t>
            </a:r>
            <a:r>
              <a:rPr lang="en-IN" dirty="0" smtClean="0"/>
              <a:t>eczema</a:t>
            </a:r>
          </a:p>
          <a:p>
            <a:pPr lvl="0"/>
            <a:endParaRPr lang="en-IN" dirty="0"/>
          </a:p>
          <a:p>
            <a:pPr lvl="0"/>
            <a:r>
              <a:rPr lang="en-IN" dirty="0"/>
              <a:t>Persistent </a:t>
            </a:r>
            <a:r>
              <a:rPr lang="en-IN" dirty="0" smtClean="0"/>
              <a:t>nodules</a:t>
            </a:r>
          </a:p>
          <a:p>
            <a:pPr lvl="0"/>
            <a:endParaRPr lang="en-IN" dirty="0"/>
          </a:p>
          <a:p>
            <a:pPr lvl="0"/>
            <a:r>
              <a:rPr lang="en-IN" dirty="0"/>
              <a:t>Crusted or Norwegian </a:t>
            </a:r>
            <a:r>
              <a:rPr lang="en-IN" dirty="0" smtClean="0"/>
              <a:t>scabies</a:t>
            </a:r>
          </a:p>
          <a:p>
            <a:pPr lvl="0"/>
            <a:endParaRPr lang="en-IN" dirty="0"/>
          </a:p>
          <a:p>
            <a:pPr lvl="0"/>
            <a:r>
              <a:rPr lang="en-IN" dirty="0" err="1"/>
              <a:t>Erythroderma</a:t>
            </a:r>
            <a:r>
              <a:rPr lang="en-IN" dirty="0"/>
              <a:t> from crusted scabies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4158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83568" y="2564904"/>
            <a:ext cx="8229600" cy="808112"/>
          </a:xfrm>
        </p:spPr>
        <p:txBody>
          <a:bodyPr/>
          <a:lstStyle/>
          <a:p>
            <a:r>
              <a:rPr lang="en-IN" b="1" dirty="0"/>
              <a:t>TREATMENT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6645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r>
              <a:rPr lang="en-IN" b="1" u="sng" dirty="0">
                <a:solidFill>
                  <a:srgbClr val="FFFF00"/>
                </a:solidFill>
              </a:rPr>
              <a:t>GENERAL ADVICES </a:t>
            </a:r>
            <a:endParaRPr lang="en-IN" dirty="0">
              <a:solidFill>
                <a:srgbClr val="FFFF00"/>
              </a:solidFill>
            </a:endParaRPr>
          </a:p>
          <a:p>
            <a:pPr lvl="0"/>
            <a:endParaRPr lang="en-IN" dirty="0" smtClean="0"/>
          </a:p>
          <a:p>
            <a:pPr lvl="0"/>
            <a:r>
              <a:rPr lang="en-IN" sz="3000" dirty="0" smtClean="0"/>
              <a:t>Avoidance </a:t>
            </a:r>
            <a:r>
              <a:rPr lang="en-IN" sz="3000" dirty="0"/>
              <a:t>of contact with infested persons. In crusted scabies isolation of the patient is very important</a:t>
            </a:r>
            <a:r>
              <a:rPr lang="en-IN" sz="3000" dirty="0" smtClean="0"/>
              <a:t>.</a:t>
            </a:r>
          </a:p>
          <a:p>
            <a:pPr lvl="0"/>
            <a:endParaRPr lang="en-IN" sz="3000" dirty="0"/>
          </a:p>
          <a:p>
            <a:pPr lvl="0"/>
            <a:r>
              <a:rPr lang="en-IN" sz="3000" dirty="0"/>
              <a:t>Treatment of all close contacts</a:t>
            </a:r>
            <a:r>
              <a:rPr lang="en-IN" sz="3000" dirty="0" smtClean="0"/>
              <a:t>.(Blanket therapy)</a:t>
            </a:r>
          </a:p>
          <a:p>
            <a:pPr lvl="0"/>
            <a:endParaRPr lang="en-IN" sz="3000" dirty="0"/>
          </a:p>
          <a:p>
            <a:pPr lvl="0"/>
            <a:r>
              <a:rPr lang="en-IN" sz="3000" dirty="0"/>
              <a:t>Maintenance of good personal hygiene-washing of </a:t>
            </a:r>
            <a:r>
              <a:rPr lang="en-IN" sz="3000" dirty="0" smtClean="0"/>
              <a:t>clothes </a:t>
            </a:r>
            <a:r>
              <a:rPr lang="en-IN" sz="3000" dirty="0"/>
              <a:t>in hot water and drying it. Items that cannot be washed should be isolated from use for at least 3 days</a:t>
            </a:r>
            <a:r>
              <a:rPr lang="en-IN" sz="3000" dirty="0" smtClean="0"/>
              <a:t>.</a:t>
            </a:r>
          </a:p>
          <a:p>
            <a:pPr lvl="0"/>
            <a:endParaRPr lang="en-IN" sz="3000" dirty="0"/>
          </a:p>
          <a:p>
            <a:pPr lvl="0"/>
            <a:r>
              <a:rPr lang="en-IN" sz="3000" dirty="0"/>
              <a:t>Nail clipping is must. </a:t>
            </a:r>
            <a:endParaRPr lang="en-IN" sz="3000" dirty="0" smtClean="0"/>
          </a:p>
          <a:p>
            <a:pPr lvl="0"/>
            <a:endParaRPr lang="en-IN" sz="3000" dirty="0"/>
          </a:p>
          <a:p>
            <a:pPr lvl="0"/>
            <a:r>
              <a:rPr lang="en-IN" sz="3000" dirty="0"/>
              <a:t>Improvement of socio-economic conditions is associated with lowered prevalence of scabies.</a:t>
            </a:r>
          </a:p>
          <a:p>
            <a:endParaRPr lang="en-IN" sz="3000" dirty="0"/>
          </a:p>
        </p:txBody>
      </p:sp>
    </p:spTree>
    <p:extLst>
      <p:ext uri="{BB962C8B-B14F-4D97-AF65-F5344CB8AC3E}">
        <p14:creationId xmlns:p14="http://schemas.microsoft.com/office/powerpoint/2010/main" val="218285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276872"/>
            <a:ext cx="8229600" cy="1800200"/>
          </a:xfrm>
        </p:spPr>
        <p:txBody>
          <a:bodyPr>
            <a:normAutofit/>
          </a:bodyPr>
          <a:lstStyle/>
          <a:p>
            <a:pPr lvl="0"/>
            <a:r>
              <a:rPr lang="en-IN" sz="3600" dirty="0">
                <a:solidFill>
                  <a:schemeClr val="tx1"/>
                </a:solidFill>
              </a:rPr>
              <a:t>TOPICAL ANTISCABICIDAL </a:t>
            </a:r>
            <a:r>
              <a:rPr lang="en-IN" sz="3600" dirty="0" smtClean="0">
                <a:solidFill>
                  <a:schemeClr val="tx1"/>
                </a:solidFill>
              </a:rPr>
              <a:t>DRUGS</a:t>
            </a:r>
            <a:r>
              <a:rPr lang="en-IN" sz="3600" dirty="0">
                <a:solidFill>
                  <a:schemeClr val="tx1"/>
                </a:solidFill>
              </a:rPr>
              <a:t/>
            </a:r>
            <a:br>
              <a:rPr lang="en-IN" sz="3600" dirty="0">
                <a:solidFill>
                  <a:schemeClr val="tx1"/>
                </a:solidFill>
              </a:rPr>
            </a:br>
            <a:endParaRPr lang="en-IN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94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687126"/>
              </p:ext>
            </p:extLst>
          </p:nvPr>
        </p:nvGraphicFramePr>
        <p:xfrm>
          <a:off x="14290" y="76201"/>
          <a:ext cx="9129710" cy="71100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8860"/>
                <a:gridCol w="827825"/>
                <a:gridCol w="1135815"/>
                <a:gridCol w="1732241"/>
                <a:gridCol w="2079342"/>
                <a:gridCol w="1154555"/>
                <a:gridCol w="1271072"/>
              </a:tblGrid>
              <a:tr h="6868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</a:rPr>
                        <a:t>DRUGS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478" marR="634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tx1"/>
                          </a:solidFill>
                          <a:effectLst/>
                        </a:rPr>
                        <a:t>CONC.</a:t>
                      </a:r>
                      <a:endParaRPr lang="en-IN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478" marR="634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tx1"/>
                          </a:solidFill>
                          <a:effectLst/>
                        </a:rPr>
                        <a:t>MOA</a:t>
                      </a:r>
                      <a:endParaRPr lang="en-IN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478" marR="634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tx1"/>
                          </a:solidFill>
                          <a:effectLst/>
                        </a:rPr>
                        <a:t>DIRECTION</a:t>
                      </a:r>
                      <a:endParaRPr lang="en-IN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478" marR="634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tx1"/>
                          </a:solidFill>
                          <a:effectLst/>
                        </a:rPr>
                        <a:t>INDICATIONS &amp; C/I</a:t>
                      </a:r>
                      <a:endParaRPr lang="en-IN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478" marR="634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tx1"/>
                          </a:solidFill>
                          <a:effectLst/>
                        </a:rPr>
                        <a:t>S/E</a:t>
                      </a:r>
                      <a:endParaRPr lang="en-IN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478" marR="634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</a:rPr>
                        <a:t>COMMENTS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478" marR="63478" marT="0" marB="0"/>
                </a:tc>
              </a:tr>
              <a:tr h="25551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</a:rPr>
                        <a:t>Sulphur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478" marR="6347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6% ointment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478" marR="63478" marT="0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suppresses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mite proliferation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478" marR="63478" marT="0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After a preliminary bath, the sulphur ointment is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applied and thoroughly rubbed into the skin over the whole body for two or three consecutive nights.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478" marR="63478" marT="0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used only in situations where adults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cannot tolerate </a:t>
                      </a:r>
                      <a:r>
                        <a:rPr lang="en-IN" sz="1400" b="1" dirty="0" err="1">
                          <a:solidFill>
                            <a:schemeClr val="tx1"/>
                          </a:solidFill>
                          <a:effectLst/>
                        </a:rPr>
                        <a:t>lindane</a:t>
                      </a: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n-IN" sz="1400" b="1" dirty="0" err="1">
                          <a:solidFill>
                            <a:schemeClr val="tx1"/>
                          </a:solidFill>
                          <a:effectLst/>
                        </a:rPr>
                        <a:t>permethrin</a:t>
                      </a: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, or </a:t>
                      </a:r>
                      <a:r>
                        <a:rPr lang="en-IN" sz="1400" b="1" dirty="0" err="1">
                          <a:solidFill>
                            <a:schemeClr val="tx1"/>
                          </a:solidFill>
                          <a:effectLst/>
                        </a:rPr>
                        <a:t>ivermectin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C/I - HYPERSENSITIVITY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478" marR="63478" marT="0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>
                          <a:solidFill>
                            <a:schemeClr val="tx1"/>
                          </a:solidFill>
                          <a:effectLst/>
                        </a:rPr>
                        <a:t>ICD</a:t>
                      </a:r>
                      <a:endParaRPr lang="en-IN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478" marR="63478" marT="0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messy, malodourous, stains clothes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CHEAP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Safe alternative in infants, children,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and pregnant 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478" marR="63478" marT="0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8681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</a:rPr>
                        <a:t>Benzyl benzoate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478" marR="6347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25% emulsion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12.5%. Benzyl benzoate – for children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478" marR="63478" marT="0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Unknown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478" marR="63478" marT="0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Benzyl benzoate should be applied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below the neck three times within 24 hours without an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intervening bath or on successive days, or separated by intervals of a week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478" marR="63478" marT="0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Effective in </a:t>
                      </a:r>
                      <a:r>
                        <a:rPr lang="en-IN" sz="1400" b="1" dirty="0" err="1">
                          <a:solidFill>
                            <a:schemeClr val="tx1"/>
                          </a:solidFill>
                          <a:effectLst/>
                        </a:rPr>
                        <a:t>permethrin</a:t>
                      </a: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 resistant crusted scabies.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Combination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with </a:t>
                      </a:r>
                      <a:r>
                        <a:rPr lang="en-IN" sz="1400" b="1" dirty="0" err="1">
                          <a:solidFill>
                            <a:schemeClr val="tx1"/>
                          </a:solidFill>
                          <a:effectLst/>
                        </a:rPr>
                        <a:t>ivermectin</a:t>
                      </a: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 in Patients with relapses after a single treatment with </a:t>
                      </a:r>
                      <a:r>
                        <a:rPr lang="en-IN" sz="1400" b="1" dirty="0" err="1">
                          <a:solidFill>
                            <a:schemeClr val="tx1"/>
                          </a:solidFill>
                          <a:effectLst/>
                        </a:rPr>
                        <a:t>ivermectin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C/I  - pregnant and lactating women, infants, and young children less than 2 years of age.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478" marR="63478" marT="0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ICD , ACD,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CNS toxicity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478" marR="63478" marT="0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CHEAP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478" marR="63478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009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7243252"/>
              </p:ext>
            </p:extLst>
          </p:nvPr>
        </p:nvGraphicFramePr>
        <p:xfrm>
          <a:off x="29387" y="37712"/>
          <a:ext cx="8972774" cy="6840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8277"/>
                <a:gridCol w="731139"/>
                <a:gridCol w="1495000"/>
                <a:gridCol w="1843982"/>
                <a:gridCol w="2101316"/>
                <a:gridCol w="1283060"/>
              </a:tblGrid>
              <a:tr h="16377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 err="1">
                          <a:solidFill>
                            <a:schemeClr val="tx1"/>
                          </a:solidFill>
                          <a:effectLst/>
                        </a:rPr>
                        <a:t>Crotamiton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01" marR="460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</a:rPr>
                        <a:t>10%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</a:rPr>
                        <a:t>cream or lotion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01" marR="460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tx1"/>
                          </a:solidFill>
                          <a:effectLst/>
                        </a:rPr>
                        <a:t>Unknown</a:t>
                      </a:r>
                      <a:endParaRPr lang="en-IN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01" marR="460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</a:rPr>
                        <a:t>applied twice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</a:rPr>
                        <a:t>daily for five consecutive days after bathing and changing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</a:rPr>
                        <a:t>clothes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01" marR="460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</a:rPr>
                        <a:t>ICD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01" marR="460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tx1"/>
                          </a:solidFill>
                          <a:effectLst/>
                        </a:rPr>
                        <a:t>antipruritic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tx1"/>
                          </a:solidFill>
                          <a:effectLst/>
                        </a:rPr>
                        <a:t>properties </a:t>
                      </a:r>
                      <a:endParaRPr lang="en-IN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01" marR="46001" marT="0" marB="0"/>
                </a:tc>
              </a:tr>
              <a:tr h="27100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 err="1">
                          <a:solidFill>
                            <a:schemeClr val="tx1"/>
                          </a:solidFill>
                          <a:effectLst/>
                        </a:rPr>
                        <a:t>Lindane</a:t>
                      </a: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</a:rPr>
                        <a:t/>
                      </a:r>
                      <a:br>
                        <a:rPr lang="en-IN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IN" sz="1400" dirty="0">
                          <a:solidFill>
                            <a:schemeClr val="tx1"/>
                          </a:solidFill>
                          <a:effectLst/>
                        </a:rPr>
                        <a:t>( ϒ-BHC)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01" marR="46001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1% cream or lotion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01" marR="46001" marT="0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Primarily acting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on nerve cell Na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channel  -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leads to increased excitability, convulsions, and death of mite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01" marR="46001" marT="0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A single six hour application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01" marR="46001" marT="0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CNS toxicity - headache, nausea, dizziness, vomiting,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restlessness, tremors, disorientation, weakness, twitching of eyelids convulsions,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aplastic anaemia,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 smtClean="0">
                          <a:solidFill>
                            <a:schemeClr val="tx1"/>
                          </a:solidFill>
                          <a:effectLst/>
                        </a:rPr>
                        <a:t>Thrombocytopenia</a:t>
                      </a:r>
                      <a:r>
                        <a:rPr lang="en-IN" sz="14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IN" sz="1400" b="1" dirty="0" smtClean="0">
                          <a:solidFill>
                            <a:schemeClr val="tx1"/>
                          </a:solidFill>
                          <a:effectLst/>
                        </a:rPr>
                        <a:t>and </a:t>
                      </a: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pancytopenia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01" marR="46001" marT="0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maximum single dose is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20 g for adults.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3-day or more interval is given if used with </a:t>
                      </a:r>
                      <a:r>
                        <a:rPr lang="en-IN" sz="1400" b="1" dirty="0" err="1">
                          <a:solidFill>
                            <a:schemeClr val="tx1"/>
                          </a:solidFill>
                          <a:effectLst/>
                        </a:rPr>
                        <a:t>ivermectin</a:t>
                      </a: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01" marR="46001" marT="0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24928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 err="1">
                          <a:solidFill>
                            <a:schemeClr val="tx1"/>
                          </a:solidFill>
                          <a:effectLst/>
                        </a:rPr>
                        <a:t>Permethrin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01" marR="46001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>
                          <a:solidFill>
                            <a:schemeClr val="tx1"/>
                          </a:solidFill>
                          <a:effectLst/>
                        </a:rPr>
                        <a:t>5% Cream Or Lotion</a:t>
                      </a:r>
                      <a:endParaRPr lang="en-IN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01" marR="46001" marT="0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>
                          <a:solidFill>
                            <a:schemeClr val="tx1"/>
                          </a:solidFill>
                          <a:effectLst/>
                        </a:rPr>
                        <a:t>Primarily acting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>
                          <a:solidFill>
                            <a:schemeClr val="tx1"/>
                          </a:solidFill>
                          <a:effectLst/>
                        </a:rPr>
                        <a:t>on nerve cell Na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>
                          <a:solidFill>
                            <a:schemeClr val="tx1"/>
                          </a:solidFill>
                          <a:effectLst/>
                        </a:rPr>
                        <a:t>channel  -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>
                          <a:solidFill>
                            <a:schemeClr val="tx1"/>
                          </a:solidFill>
                          <a:effectLst/>
                        </a:rPr>
                        <a:t>leads to increased excitability, convulsions, and death of mite</a:t>
                      </a:r>
                      <a:endParaRPr lang="en-IN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01" marR="46001" marT="0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applied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overnight once a week for two weeks to the entire body,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including the head in infants. The contact period is about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eight hours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01" marR="46001" marT="0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Contact dermatitis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01" marR="46001" marT="0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Low toxicity rapidly metabolised by skin </a:t>
                      </a:r>
                      <a:r>
                        <a:rPr lang="en-IN" sz="1400" b="1" dirty="0" err="1">
                          <a:solidFill>
                            <a:schemeClr val="tx1"/>
                          </a:solidFill>
                          <a:effectLst/>
                        </a:rPr>
                        <a:t>esterases</a:t>
                      </a: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, and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</a:rPr>
                        <a:t>excreted in urine</a:t>
                      </a:r>
                      <a:endParaRPr lang="en-IN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01" marR="46001" marT="0" marB="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364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80920" cy="1008112"/>
          </a:xfrm>
        </p:spPr>
        <p:txBody>
          <a:bodyPr>
            <a:noAutofit/>
          </a:bodyPr>
          <a:lstStyle/>
          <a:p>
            <a:pPr lvl="0"/>
            <a:r>
              <a:rPr lang="en-IN" sz="3200" dirty="0">
                <a:solidFill>
                  <a:srgbClr val="FFFF00"/>
                </a:solidFill>
              </a:rPr>
              <a:t>SYSTEMIC </a:t>
            </a:r>
            <a:r>
              <a:rPr lang="en-IN" sz="3200" dirty="0" smtClean="0">
                <a:solidFill>
                  <a:srgbClr val="FFFF00"/>
                </a:solidFill>
              </a:rPr>
              <a:t>ANTISCABICIDAL</a:t>
            </a:r>
            <a:endParaRPr lang="en-IN" sz="32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5073427"/>
          </a:xfrm>
        </p:spPr>
        <p:txBody>
          <a:bodyPr>
            <a:normAutofit/>
          </a:bodyPr>
          <a:lstStyle/>
          <a:p>
            <a:endParaRPr lang="en-IN" dirty="0" smtClean="0"/>
          </a:p>
          <a:p>
            <a:endParaRPr lang="en-IN" dirty="0"/>
          </a:p>
          <a:p>
            <a:r>
              <a:rPr lang="en-IN" dirty="0" smtClean="0"/>
              <a:t>IVERMECTIN </a:t>
            </a:r>
            <a:r>
              <a:rPr lang="en-IN" dirty="0"/>
              <a:t>– </a:t>
            </a:r>
            <a:r>
              <a:rPr lang="en-IN" b="1" dirty="0"/>
              <a:t>In crusted scabies</a:t>
            </a:r>
            <a:r>
              <a:rPr lang="en-IN" dirty="0"/>
              <a:t> , </a:t>
            </a:r>
            <a:r>
              <a:rPr lang="en-IN" b="1" dirty="0"/>
              <a:t>In epidemic</a:t>
            </a:r>
            <a:r>
              <a:rPr lang="en-IN" dirty="0"/>
              <a:t> , Nodular, If </a:t>
            </a:r>
            <a:r>
              <a:rPr lang="en-IN" b="1" dirty="0"/>
              <a:t>hypersensitive to </a:t>
            </a:r>
            <a:r>
              <a:rPr lang="en-IN" b="1" dirty="0" err="1"/>
              <a:t>permithrin</a:t>
            </a:r>
            <a:r>
              <a:rPr lang="en-IN" dirty="0"/>
              <a:t> , </a:t>
            </a:r>
            <a:r>
              <a:rPr lang="en-IN" b="1" dirty="0"/>
              <a:t>In patients with plaster cast</a:t>
            </a:r>
            <a:r>
              <a:rPr lang="en-IN" dirty="0" smtClean="0"/>
              <a:t>.</a:t>
            </a:r>
          </a:p>
          <a:p>
            <a:r>
              <a:rPr lang="en-IN" dirty="0" smtClean="0"/>
              <a:t>dosage:200 </a:t>
            </a:r>
            <a:r>
              <a:rPr lang="en-IN" dirty="0" err="1" smtClean="0"/>
              <a:t>microgms</a:t>
            </a:r>
            <a:r>
              <a:rPr lang="en-IN" dirty="0" smtClean="0"/>
              <a:t>/kg/</a:t>
            </a:r>
            <a:r>
              <a:rPr lang="en-IN" dirty="0" err="1" smtClean="0"/>
              <a:t>bw</a:t>
            </a:r>
            <a:r>
              <a:rPr lang="en-IN" smtClean="0"/>
              <a:t>.</a:t>
            </a:r>
            <a:endParaRPr lang="en-IN" dirty="0" smtClean="0"/>
          </a:p>
          <a:p>
            <a:r>
              <a:rPr lang="en-IN" dirty="0" smtClean="0"/>
              <a:t>2 doses with interval of 14 days.</a:t>
            </a:r>
          </a:p>
          <a:p>
            <a:r>
              <a:rPr lang="en-IN" dirty="0" smtClean="0"/>
              <a:t>Acts by interrupting glutamate and </a:t>
            </a:r>
            <a:r>
              <a:rPr lang="en-IN" dirty="0" err="1" smtClean="0"/>
              <a:t>aminobutyric</a:t>
            </a:r>
            <a:r>
              <a:rPr lang="en-IN" dirty="0" smtClean="0"/>
              <a:t> acid induced neurotransmission in parasites leading to paralysis and death . </a:t>
            </a:r>
            <a:endParaRPr lang="en-IN" dirty="0"/>
          </a:p>
          <a:p>
            <a:endParaRPr lang="en-IN" dirty="0" smtClean="0"/>
          </a:p>
          <a:p>
            <a:r>
              <a:rPr lang="en-IN" dirty="0" smtClean="0"/>
              <a:t>Other </a:t>
            </a:r>
            <a:r>
              <a:rPr lang="en-IN" dirty="0"/>
              <a:t>systemic drugs – </a:t>
            </a:r>
            <a:r>
              <a:rPr lang="en-IN" dirty="0" err="1"/>
              <a:t>Thiabendazole</a:t>
            </a:r>
            <a:r>
              <a:rPr lang="en-IN" dirty="0"/>
              <a:t>, </a:t>
            </a:r>
            <a:r>
              <a:rPr lang="en-IN" dirty="0" err="1"/>
              <a:t>Flubendazole</a:t>
            </a:r>
            <a:r>
              <a:rPr lang="en-IN" dirty="0"/>
              <a:t> ,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0465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68152"/>
          </a:xfrm>
        </p:spPr>
        <p:txBody>
          <a:bodyPr>
            <a:normAutofit/>
          </a:bodyPr>
          <a:lstStyle/>
          <a:p>
            <a:r>
              <a:rPr lang="en-IN" b="1" dirty="0">
                <a:solidFill>
                  <a:srgbClr val="FFFF00"/>
                </a:solidFill>
              </a:rPr>
              <a:t>Adjunct </a:t>
            </a:r>
            <a:r>
              <a:rPr lang="en-IN" b="1" dirty="0" smtClean="0">
                <a:solidFill>
                  <a:srgbClr val="FFFF00"/>
                </a:solidFill>
              </a:rPr>
              <a:t>therapy</a:t>
            </a:r>
            <a:endParaRPr lang="en-IN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/>
          <a:lstStyle/>
          <a:p>
            <a:pPr lvl="0"/>
            <a:r>
              <a:rPr lang="en-IN" dirty="0" err="1" smtClean="0"/>
              <a:t>Antibacterials</a:t>
            </a:r>
            <a:r>
              <a:rPr lang="en-IN" dirty="0" smtClean="0"/>
              <a:t> </a:t>
            </a:r>
            <a:r>
              <a:rPr lang="en-IN" dirty="0"/>
              <a:t>for </a:t>
            </a:r>
            <a:r>
              <a:rPr lang="en-IN" dirty="0" err="1"/>
              <a:t>pyoderma</a:t>
            </a:r>
            <a:r>
              <a:rPr lang="en-IN" dirty="0"/>
              <a:t> and topical steroid for </a:t>
            </a:r>
            <a:r>
              <a:rPr lang="en-IN" dirty="0" err="1"/>
              <a:t>Eczematization</a:t>
            </a:r>
            <a:r>
              <a:rPr lang="en-IN" dirty="0" smtClean="0"/>
              <a:t>.</a:t>
            </a:r>
          </a:p>
          <a:p>
            <a:pPr lvl="0"/>
            <a:endParaRPr lang="en-IN" dirty="0"/>
          </a:p>
          <a:p>
            <a:pPr lvl="0"/>
            <a:r>
              <a:rPr lang="en-IN" dirty="0" err="1"/>
              <a:t>Antihistaminics</a:t>
            </a:r>
            <a:r>
              <a:rPr lang="en-IN" dirty="0"/>
              <a:t> for pruritus</a:t>
            </a:r>
            <a:r>
              <a:rPr lang="en-IN" dirty="0" smtClean="0"/>
              <a:t>.</a:t>
            </a:r>
          </a:p>
          <a:p>
            <a:pPr lvl="0"/>
            <a:endParaRPr lang="en-IN" dirty="0"/>
          </a:p>
          <a:p>
            <a:pPr lvl="0"/>
            <a:r>
              <a:rPr lang="en-IN" dirty="0" err="1"/>
              <a:t>Intralesional</a:t>
            </a:r>
            <a:r>
              <a:rPr lang="en-IN" dirty="0"/>
              <a:t>/topical steroids may be needed for the treatment of nodular scabies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2849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685800" y="2486025"/>
            <a:ext cx="6629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2452687"/>
            <a:ext cx="6347715" cy="860400"/>
          </a:xfrm>
        </p:spPr>
        <p:txBody>
          <a:bodyPr>
            <a:normAutofit/>
          </a:bodyPr>
          <a:lstStyle/>
          <a:p>
            <a:r>
              <a:rPr lang="en-IN" sz="4400" dirty="0" smtClean="0">
                <a:solidFill>
                  <a:srgbClr val="00B0F0"/>
                </a:solidFill>
              </a:rPr>
              <a:t>PEDICULOSIS</a:t>
            </a:r>
            <a:endParaRPr lang="en-IN" sz="4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7565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IN">
              <a:solidFill>
                <a:schemeClr val="accent1">
                  <a:lumMod val="50000"/>
                </a:schemeClr>
              </a:solidFill>
              <a:latin typeface="Arial" charset="0"/>
              <a:ea typeface="Microsoft YaHei" charset="-122"/>
            </a:endParaRPr>
          </a:p>
        </p:txBody>
      </p:sp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000" tIns="46800" rIns="90000" bIns="46800"/>
          <a:lstStyle>
            <a:lvl1pPr marL="417513" indent="-382588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1pPr>
            <a:lvl2pPr marL="720725" indent="-27305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spcBef>
                <a:spcPts val="750"/>
              </a:spcBef>
              <a:buClr>
                <a:srgbClr val="6EA0B0"/>
              </a:buClr>
              <a:buSzPct val="80000"/>
              <a:buFont typeface="Wingdings 2" pitchFamily="16" charset="2"/>
              <a:buChar char=""/>
              <a:defRPr/>
            </a:pPr>
            <a:r>
              <a:rPr lang="en-US" sz="3000" smtClean="0">
                <a:solidFill>
                  <a:schemeClr val="accent1">
                    <a:lumMod val="50000"/>
                  </a:schemeClr>
                </a:solidFill>
              </a:rPr>
              <a:t>Pediculus Humanus:</a:t>
            </a:r>
          </a:p>
          <a:p>
            <a:pPr lvl="1" eaLnBrk="1" hangingPunct="1">
              <a:spcBef>
                <a:spcPts val="650"/>
              </a:spcBef>
              <a:buClr>
                <a:srgbClr val="6EA0B0"/>
              </a:buClr>
              <a:buSzPct val="90000"/>
              <a:buFont typeface="Wingdings 2" pitchFamily="16" charset="2"/>
              <a:buChar char=""/>
              <a:defRPr/>
            </a:pPr>
            <a:r>
              <a:rPr lang="en-US" sz="2600" smtClean="0">
                <a:solidFill>
                  <a:schemeClr val="accent1">
                    <a:lumMod val="50000"/>
                  </a:schemeClr>
                </a:solidFill>
              </a:rPr>
              <a:t>PH Capitis (head louse).</a:t>
            </a:r>
          </a:p>
          <a:p>
            <a:pPr lvl="1" eaLnBrk="1" hangingPunct="1">
              <a:spcBef>
                <a:spcPts val="650"/>
              </a:spcBef>
              <a:buClr>
                <a:srgbClr val="6EA0B0"/>
              </a:buClr>
              <a:buSzPct val="90000"/>
              <a:buFont typeface="Wingdings 2" pitchFamily="16" charset="2"/>
              <a:buChar char=""/>
              <a:defRPr/>
            </a:pPr>
            <a:r>
              <a:rPr lang="en-US" sz="2600" smtClean="0">
                <a:solidFill>
                  <a:schemeClr val="accent1">
                    <a:lumMod val="50000"/>
                  </a:schemeClr>
                </a:solidFill>
              </a:rPr>
              <a:t>PH Corporis (body louse).</a:t>
            </a:r>
          </a:p>
          <a:p>
            <a:pPr eaLnBrk="1" hangingPunct="1">
              <a:spcBef>
                <a:spcPts val="750"/>
              </a:spcBef>
              <a:buClr>
                <a:srgbClr val="6EA0B0"/>
              </a:buClr>
              <a:buSzPct val="80000"/>
              <a:buFont typeface="Wingdings 2" pitchFamily="16" charset="2"/>
              <a:buNone/>
              <a:defRPr/>
            </a:pPr>
            <a:endParaRPr lang="en-US" sz="3000" smtClean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spcBef>
                <a:spcPts val="750"/>
              </a:spcBef>
              <a:buClr>
                <a:srgbClr val="6EA0B0"/>
              </a:buClr>
              <a:buSzPct val="80000"/>
              <a:buFont typeface="Wingdings 2" pitchFamily="16" charset="2"/>
              <a:buChar char=""/>
              <a:defRPr/>
            </a:pPr>
            <a:r>
              <a:rPr lang="en-US" sz="3000" smtClean="0">
                <a:solidFill>
                  <a:schemeClr val="accent1">
                    <a:lumMod val="50000"/>
                  </a:schemeClr>
                </a:solidFill>
              </a:rPr>
              <a:t>Pthirus Pubis (Pubic or crab louse).</a:t>
            </a:r>
          </a:p>
        </p:txBody>
      </p:sp>
    </p:spTree>
    <p:extLst>
      <p:ext uri="{BB962C8B-B14F-4D97-AF65-F5344CB8AC3E}">
        <p14:creationId xmlns:p14="http://schemas.microsoft.com/office/powerpoint/2010/main" val="24741195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IN">
              <a:solidFill>
                <a:schemeClr val="accent1">
                  <a:lumMod val="50000"/>
                </a:schemeClr>
              </a:solidFill>
              <a:latin typeface="Arial" charset="0"/>
              <a:ea typeface="Microsoft YaHei" charset="-122"/>
            </a:endParaRPr>
          </a:p>
        </p:txBody>
      </p:sp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457200" y="1196975"/>
            <a:ext cx="7467600" cy="49291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000" tIns="46800" rIns="90000" bIns="46800"/>
          <a:lstStyle>
            <a:lvl1pPr marL="417513" indent="-382588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spcBef>
                <a:spcPts val="750"/>
              </a:spcBef>
              <a:buClr>
                <a:srgbClr val="6EA0B0"/>
              </a:buClr>
              <a:buSzPct val="80000"/>
              <a:buFont typeface="Wingdings 2" pitchFamily="16" charset="2"/>
              <a:buChar char=""/>
              <a:defRPr/>
            </a:pPr>
            <a:r>
              <a:rPr lang="en-US" sz="3000" dirty="0" err="1" smtClean="0">
                <a:solidFill>
                  <a:schemeClr val="accent1">
                    <a:lumMod val="50000"/>
                  </a:schemeClr>
                </a:solidFill>
              </a:rPr>
              <a:t>Pediculi</a:t>
            </a: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 are </a:t>
            </a:r>
            <a:r>
              <a:rPr lang="en-US" sz="3000" dirty="0" err="1" smtClean="0">
                <a:solidFill>
                  <a:schemeClr val="accent1">
                    <a:lumMod val="50000"/>
                  </a:schemeClr>
                </a:solidFill>
              </a:rPr>
              <a:t>ectoparasites</a:t>
            </a: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, they live on top of their hosts instead of inside of them. </a:t>
            </a:r>
          </a:p>
          <a:p>
            <a:pPr eaLnBrk="1" hangingPunct="1">
              <a:spcBef>
                <a:spcPts val="750"/>
              </a:spcBef>
              <a:buClr>
                <a:srgbClr val="6EA0B0"/>
              </a:buClr>
              <a:buSzPct val="80000"/>
              <a:buFont typeface="Wingdings 2" pitchFamily="16" charset="2"/>
              <a:buChar char=""/>
              <a:defRPr/>
            </a:pP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They are small, six-legged insects with claws adapted to clinging onto their host's hairs or clothes. </a:t>
            </a:r>
          </a:p>
          <a:p>
            <a:pPr eaLnBrk="1" hangingPunct="1">
              <a:spcBef>
                <a:spcPts val="750"/>
              </a:spcBef>
              <a:buClr>
                <a:srgbClr val="6EA0B0"/>
              </a:buClr>
              <a:buSzPct val="80000"/>
              <a:buFont typeface="Wingdings 2" pitchFamily="16" charset="2"/>
              <a:buChar char=""/>
              <a:defRPr/>
            </a:pPr>
            <a:r>
              <a:rPr lang="en-US" sz="3000" dirty="0" err="1" smtClean="0">
                <a:solidFill>
                  <a:schemeClr val="accent1">
                    <a:lumMod val="50000"/>
                  </a:schemeClr>
                </a:solidFill>
              </a:rPr>
              <a:t>Pediculi</a:t>
            </a: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 mouth-parts are adapted to sucking the host's blood, and in the case of </a:t>
            </a:r>
            <a:r>
              <a:rPr lang="en-US" sz="3000" dirty="0" err="1" smtClean="0">
                <a:solidFill>
                  <a:schemeClr val="accent1">
                    <a:lumMod val="50000"/>
                  </a:schemeClr>
                </a:solidFill>
              </a:rPr>
              <a:t>capitis</a:t>
            </a: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, they are also adapted to eating dermal parts of the host's scalp, neck and eyelids.</a:t>
            </a:r>
          </a:p>
        </p:txBody>
      </p:sp>
    </p:spTree>
    <p:extLst>
      <p:ext uri="{BB962C8B-B14F-4D97-AF65-F5344CB8AC3E}">
        <p14:creationId xmlns:p14="http://schemas.microsoft.com/office/powerpoint/2010/main" val="2913977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IN"/>
          </a:p>
        </p:txBody>
      </p:sp>
      <p:grpSp>
        <p:nvGrpSpPr>
          <p:cNvPr id="52227" name="Group 2"/>
          <p:cNvGrpSpPr>
            <a:grpSpLocks/>
          </p:cNvGrpSpPr>
          <p:nvPr/>
        </p:nvGrpSpPr>
        <p:grpSpPr bwMode="auto">
          <a:xfrm>
            <a:off x="0" y="500063"/>
            <a:ext cx="2784475" cy="2286000"/>
            <a:chOff x="491" y="315"/>
            <a:chExt cx="1263" cy="1052"/>
          </a:xfrm>
        </p:grpSpPr>
        <p:pic>
          <p:nvPicPr>
            <p:cNvPr id="52232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" y="315"/>
              <a:ext cx="1263" cy="1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52233" name="Text Box 4"/>
            <p:cNvSpPr txBox="1">
              <a:spLocks noChangeArrowheads="1"/>
            </p:cNvSpPr>
            <p:nvPr/>
          </p:nvSpPr>
          <p:spPr bwMode="auto">
            <a:xfrm>
              <a:off x="491" y="315"/>
              <a:ext cx="1263" cy="1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IN"/>
            </a:p>
          </p:txBody>
        </p:sp>
      </p:grpSp>
      <p:grpSp>
        <p:nvGrpSpPr>
          <p:cNvPr id="52228" name="Group 5"/>
          <p:cNvGrpSpPr>
            <a:grpSpLocks/>
          </p:cNvGrpSpPr>
          <p:nvPr/>
        </p:nvGrpSpPr>
        <p:grpSpPr bwMode="auto">
          <a:xfrm>
            <a:off x="4306888" y="714375"/>
            <a:ext cx="4479925" cy="5410200"/>
            <a:chOff x="2713" y="1008"/>
            <a:chExt cx="2253" cy="2850"/>
          </a:xfrm>
        </p:grpSpPr>
        <p:pic>
          <p:nvPicPr>
            <p:cNvPr id="52230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" y="1008"/>
              <a:ext cx="2253" cy="2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52231" name="Text Box 7"/>
            <p:cNvSpPr txBox="1">
              <a:spLocks noChangeArrowheads="1"/>
            </p:cNvSpPr>
            <p:nvPr/>
          </p:nvSpPr>
          <p:spPr bwMode="auto">
            <a:xfrm>
              <a:off x="2713" y="1008"/>
              <a:ext cx="2253" cy="2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IN"/>
            </a:p>
          </p:txBody>
        </p:sp>
      </p:grpSp>
      <p:pic>
        <p:nvPicPr>
          <p:cNvPr id="52229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28938"/>
            <a:ext cx="3529013" cy="283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34422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7470775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45720" tIns="46800" rIns="4572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buSzPct val="100000"/>
              <a:defRPr/>
            </a:pPr>
            <a:r>
              <a:rPr lang="en-US" sz="4600" smtClean="0">
                <a:solidFill>
                  <a:schemeClr val="accent1">
                    <a:lumMod val="50000"/>
                  </a:schemeClr>
                </a:solidFill>
                <a:latin typeface="Franklin Gothic Book" pitchFamily="32" charset="0"/>
              </a:rPr>
              <a:t>Pediculosis capitis</a:t>
            </a:r>
          </a:p>
        </p:txBody>
      </p:sp>
      <p:pic>
        <p:nvPicPr>
          <p:cNvPr id="5427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625" y="1993900"/>
            <a:ext cx="4730750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80803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381000" y="827088"/>
            <a:ext cx="74676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45720" tIns="46800" rIns="4572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buSzPct val="100000"/>
              <a:defRPr/>
            </a:pPr>
            <a:r>
              <a:rPr lang="en-US" sz="4600" dirty="0" smtClean="0">
                <a:solidFill>
                  <a:schemeClr val="accent1">
                    <a:lumMod val="50000"/>
                  </a:schemeClr>
                </a:solidFill>
                <a:latin typeface="Franklin Gothic Book" pitchFamily="32" charset="0"/>
              </a:rPr>
              <a:t>Clinical Picture</a:t>
            </a:r>
          </a:p>
        </p:txBody>
      </p:sp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381000" y="2205038"/>
            <a:ext cx="3733800" cy="39211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000" tIns="46800" rIns="90000" bIns="46800"/>
          <a:lstStyle>
            <a:lvl1pPr marL="417513" indent="-382588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6EA0B0"/>
              </a:buClr>
              <a:buSzPct val="80000"/>
              <a:buFont typeface="Wingdings 2" pitchFamily="16" charset="2"/>
              <a:buChar char=""/>
              <a:defRPr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Symptoms that may appear are itchiness of the neck, scalp and ears. 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6EA0B0"/>
              </a:buClr>
              <a:buSzPct val="80000"/>
              <a:buFont typeface="Wingdings 2" pitchFamily="16" charset="2"/>
              <a:buChar char=""/>
              <a:defRPr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In more severe cases secondary bacterial infections can develop which may lead to febrile episodes as well as enlargement of the cervical and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nucal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 lymph nodes.</a:t>
            </a:r>
          </a:p>
        </p:txBody>
      </p:sp>
      <p:pic>
        <p:nvPicPr>
          <p:cNvPr id="5632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300" y="4000500"/>
            <a:ext cx="3282950" cy="218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56325" name="Group 4"/>
          <p:cNvGrpSpPr>
            <a:grpSpLocks/>
          </p:cNvGrpSpPr>
          <p:nvPr/>
        </p:nvGrpSpPr>
        <p:grpSpPr bwMode="auto">
          <a:xfrm>
            <a:off x="4267200" y="1398588"/>
            <a:ext cx="3656013" cy="2457450"/>
            <a:chOff x="2688" y="881"/>
            <a:chExt cx="2303" cy="1548"/>
          </a:xfrm>
        </p:grpSpPr>
        <p:pic>
          <p:nvPicPr>
            <p:cNvPr id="56326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8" y="881"/>
              <a:ext cx="2303" cy="1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2" name="Text Box 6"/>
            <p:cNvSpPr txBox="1">
              <a:spLocks noChangeArrowheads="1"/>
            </p:cNvSpPr>
            <p:nvPr/>
          </p:nvSpPr>
          <p:spPr bwMode="auto">
            <a:xfrm>
              <a:off x="2688" y="881"/>
              <a:ext cx="2303" cy="1548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IN">
                <a:solidFill>
                  <a:schemeClr val="accent1">
                    <a:lumMod val="50000"/>
                  </a:schemeClr>
                </a:solidFill>
                <a:latin typeface="Arial" charset="0"/>
                <a:ea typeface="Microsoft YaHei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74992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IN">
              <a:solidFill>
                <a:schemeClr val="accent1">
                  <a:lumMod val="50000"/>
                </a:schemeClr>
              </a:solidFill>
              <a:latin typeface="Arial" charset="0"/>
              <a:ea typeface="Microsoft YaHei" charset="-122"/>
            </a:endParaRPr>
          </a:p>
        </p:txBody>
      </p:sp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3657600" cy="45259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000" tIns="46800" rIns="90000" bIns="46800"/>
          <a:lstStyle>
            <a:lvl1pPr marL="417513" indent="-382588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spcBef>
                <a:spcPts val="650"/>
              </a:spcBef>
              <a:buClr>
                <a:srgbClr val="6EA0B0"/>
              </a:buClr>
              <a:buSzPct val="80000"/>
              <a:buFont typeface="Wingdings 2" pitchFamily="16" charset="2"/>
              <a:buChar char=""/>
              <a:defRPr/>
            </a:pPr>
            <a:r>
              <a:rPr lang="en-US" sz="2600" smtClean="0">
                <a:solidFill>
                  <a:schemeClr val="accent1">
                    <a:lumMod val="50000"/>
                  </a:schemeClr>
                </a:solidFill>
              </a:rPr>
              <a:t>Human to human transmission is the only way pediculosis is transmitted.</a:t>
            </a:r>
          </a:p>
          <a:p>
            <a:pPr eaLnBrk="1" hangingPunct="1">
              <a:spcBef>
                <a:spcPts val="650"/>
              </a:spcBef>
              <a:buClr>
                <a:srgbClr val="6EA0B0"/>
              </a:buClr>
              <a:buSzPct val="80000"/>
              <a:buFont typeface="Wingdings 2" pitchFamily="16" charset="2"/>
              <a:buChar char=""/>
              <a:defRPr/>
            </a:pPr>
            <a:r>
              <a:rPr lang="en-US" sz="2600" smtClean="0">
                <a:solidFill>
                  <a:schemeClr val="accent1">
                    <a:lumMod val="50000"/>
                  </a:schemeClr>
                </a:solidFill>
              </a:rPr>
              <a:t>Diagnosis is by Identification of louse and nits.</a:t>
            </a:r>
          </a:p>
        </p:txBody>
      </p:sp>
      <p:grpSp>
        <p:nvGrpSpPr>
          <p:cNvPr id="58372" name="Group 3"/>
          <p:cNvGrpSpPr>
            <a:grpSpLocks/>
          </p:cNvGrpSpPr>
          <p:nvPr/>
        </p:nvGrpSpPr>
        <p:grpSpPr bwMode="auto">
          <a:xfrm>
            <a:off x="4643438" y="1928813"/>
            <a:ext cx="3641725" cy="3641725"/>
            <a:chOff x="2925" y="1215"/>
            <a:chExt cx="2294" cy="2294"/>
          </a:xfrm>
        </p:grpSpPr>
        <p:pic>
          <p:nvPicPr>
            <p:cNvPr id="58373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5" y="1215"/>
              <a:ext cx="2294" cy="2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2" name="Text Box 5"/>
            <p:cNvSpPr txBox="1">
              <a:spLocks noChangeArrowheads="1"/>
            </p:cNvSpPr>
            <p:nvPr/>
          </p:nvSpPr>
          <p:spPr bwMode="auto">
            <a:xfrm>
              <a:off x="2925" y="1215"/>
              <a:ext cx="2294" cy="2294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IN">
                <a:solidFill>
                  <a:schemeClr val="accent1">
                    <a:lumMod val="50000"/>
                  </a:schemeClr>
                </a:solidFill>
                <a:latin typeface="Arial" charset="0"/>
                <a:ea typeface="Microsoft YaHei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15160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Box 1"/>
          <p:cNvSpPr txBox="1">
            <a:spLocks noChangeArrowheads="1"/>
          </p:cNvSpPr>
          <p:nvPr/>
        </p:nvSpPr>
        <p:spPr bwMode="auto">
          <a:xfrm>
            <a:off x="457200" y="620713"/>
            <a:ext cx="74676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45720" tIns="46800" rIns="4572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buSzPct val="100000"/>
              <a:defRPr/>
            </a:pPr>
            <a:r>
              <a:rPr lang="en-US" sz="4600" dirty="0" smtClean="0">
                <a:solidFill>
                  <a:schemeClr val="accent1">
                    <a:lumMod val="50000"/>
                  </a:schemeClr>
                </a:solidFill>
                <a:latin typeface="Franklin Gothic Book" pitchFamily="32" charset="0"/>
              </a:rPr>
              <a:t>Treatment</a:t>
            </a:r>
          </a:p>
        </p:txBody>
      </p:sp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457200" y="1916113"/>
            <a:ext cx="8075613" cy="4210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000" tIns="46800" rIns="90000" bIns="46800"/>
          <a:lstStyle>
            <a:lvl1pPr marL="417513" indent="-382588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spcBef>
                <a:spcPts val="750"/>
              </a:spcBef>
              <a:buClr>
                <a:srgbClr val="6EA0B0"/>
              </a:buClr>
              <a:buSzPct val="80000"/>
              <a:buFont typeface="Wingdings 2" pitchFamily="16" charset="2"/>
              <a:buChar char=""/>
              <a:defRPr/>
            </a:pPr>
            <a:r>
              <a:rPr lang="en-US" sz="3000" dirty="0" err="1" smtClean="0">
                <a:solidFill>
                  <a:schemeClr val="accent1">
                    <a:lumMod val="50000"/>
                  </a:schemeClr>
                </a:solidFill>
              </a:rPr>
              <a:t>Permethrin</a:t>
            </a: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 1%: the drug of choice 10 min. and washed off.</a:t>
            </a:r>
          </a:p>
          <a:p>
            <a:pPr eaLnBrk="1" hangingPunct="1">
              <a:spcBef>
                <a:spcPts val="750"/>
              </a:spcBef>
              <a:buClr>
                <a:srgbClr val="6EA0B0"/>
              </a:buClr>
              <a:buSzPct val="80000"/>
              <a:buFont typeface="Wingdings 2" pitchFamily="16" charset="2"/>
              <a:buChar char=""/>
              <a:defRPr/>
            </a:pPr>
            <a:r>
              <a:rPr lang="en-US" sz="3000" dirty="0" err="1" smtClean="0">
                <a:solidFill>
                  <a:schemeClr val="accent1">
                    <a:lumMod val="50000"/>
                  </a:schemeClr>
                </a:solidFill>
              </a:rPr>
              <a:t>Malathion</a:t>
            </a: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 0.5%: applied for 12 hrs.</a:t>
            </a:r>
          </a:p>
          <a:p>
            <a:pPr eaLnBrk="1" hangingPunct="1">
              <a:spcBef>
                <a:spcPts val="750"/>
              </a:spcBef>
              <a:buClr>
                <a:srgbClr val="6EA0B0"/>
              </a:buClr>
              <a:buSzPct val="80000"/>
              <a:buFont typeface="Wingdings 2" pitchFamily="16" charset="2"/>
              <a:buChar char=""/>
              <a:defRPr/>
            </a:pP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Gamma benzene </a:t>
            </a:r>
            <a:r>
              <a:rPr lang="en-US" sz="3000" dirty="0" err="1" smtClean="0">
                <a:solidFill>
                  <a:schemeClr val="accent1">
                    <a:lumMod val="50000"/>
                  </a:schemeClr>
                </a:solidFill>
              </a:rPr>
              <a:t>hexachloride</a:t>
            </a: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 1% shampoo: washed off after 10 min.</a:t>
            </a:r>
          </a:p>
          <a:p>
            <a:pPr eaLnBrk="1" hangingPunct="1">
              <a:spcBef>
                <a:spcPts val="750"/>
              </a:spcBef>
              <a:buClr>
                <a:srgbClr val="6EA0B0"/>
              </a:buClr>
              <a:buSzPct val="80000"/>
              <a:buFont typeface="Wingdings 2" pitchFamily="16" charset="2"/>
              <a:buChar char=""/>
              <a:defRPr/>
            </a:pPr>
            <a:r>
              <a:rPr lang="en-US" sz="3000" dirty="0" err="1" smtClean="0">
                <a:solidFill>
                  <a:schemeClr val="accent1">
                    <a:lumMod val="50000"/>
                  </a:schemeClr>
                </a:solidFill>
              </a:rPr>
              <a:t>Crotamiton</a:t>
            </a: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 10%:applied for 30 min.</a:t>
            </a:r>
          </a:p>
          <a:p>
            <a:pPr eaLnBrk="1" hangingPunct="1">
              <a:spcBef>
                <a:spcPts val="750"/>
              </a:spcBef>
              <a:buClr>
                <a:srgbClr val="6EA0B0"/>
              </a:buClr>
              <a:buSzPct val="80000"/>
              <a:buFont typeface="Wingdings 2" pitchFamily="16" charset="2"/>
              <a:buChar char=""/>
              <a:defRPr/>
            </a:pP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Fine-toothed comb for remaining nits.</a:t>
            </a:r>
          </a:p>
          <a:p>
            <a:pPr eaLnBrk="1" hangingPunct="1">
              <a:spcBef>
                <a:spcPts val="750"/>
              </a:spcBef>
              <a:buClr>
                <a:srgbClr val="6EA0B0"/>
              </a:buClr>
              <a:buSzPct val="80000"/>
              <a:buFont typeface="Wingdings 2" pitchFamily="16" charset="2"/>
              <a:buChar char=""/>
              <a:defRPr/>
            </a:pPr>
            <a:r>
              <a:rPr lang="en-US" sz="3000" dirty="0" err="1" smtClean="0">
                <a:solidFill>
                  <a:schemeClr val="accent1">
                    <a:lumMod val="50000"/>
                  </a:schemeClr>
                </a:solidFill>
              </a:rPr>
              <a:t>Antiobiotics</a:t>
            </a: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 for 2ry infection.</a:t>
            </a:r>
          </a:p>
        </p:txBody>
      </p:sp>
    </p:spTree>
    <p:extLst>
      <p:ext uri="{BB962C8B-B14F-4D97-AF65-F5344CB8AC3E}">
        <p14:creationId xmlns:p14="http://schemas.microsoft.com/office/powerpoint/2010/main" val="1010271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1"/>
          <p:cNvSpPr txBox="1">
            <a:spLocks noChangeArrowheads="1"/>
          </p:cNvSpPr>
          <p:nvPr/>
        </p:nvSpPr>
        <p:spPr bwMode="auto">
          <a:xfrm>
            <a:off x="457200" y="5286375"/>
            <a:ext cx="7470775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45720" tIns="46800" rIns="4572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buSzPct val="100000"/>
              <a:defRPr/>
            </a:pPr>
            <a:r>
              <a:rPr lang="en-US" sz="4600" smtClean="0">
                <a:solidFill>
                  <a:schemeClr val="accent1">
                    <a:lumMod val="50000"/>
                  </a:schemeClr>
                </a:solidFill>
                <a:latin typeface="Franklin Gothic Book" pitchFamily="32" charset="0"/>
              </a:rPr>
              <a:t>Pediculosis Corporis</a:t>
            </a:r>
          </a:p>
        </p:txBody>
      </p:sp>
      <p:pic>
        <p:nvPicPr>
          <p:cNvPr id="6246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1719263"/>
            <a:ext cx="5857875" cy="403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65449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IN">
              <a:solidFill>
                <a:schemeClr val="accent1">
                  <a:lumMod val="50000"/>
                </a:schemeClr>
              </a:solidFill>
              <a:latin typeface="Arial" charset="0"/>
              <a:ea typeface="Microsoft YaHei" charset="-122"/>
            </a:endParaRPr>
          </a:p>
        </p:txBody>
      </p:sp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3657600" cy="49244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000" tIns="46800" rIns="90000" bIns="46800"/>
          <a:lstStyle>
            <a:lvl1pPr marL="417513" indent="-382588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6EA0B0"/>
              </a:buClr>
              <a:buSzPct val="80000"/>
              <a:buFont typeface="Wingdings 2" pitchFamily="16" charset="2"/>
              <a:buChar char=""/>
              <a:defRPr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Body lice infest the </a:t>
            </a:r>
            <a:r>
              <a:rPr lang="en-US" sz="2400" dirty="0" smtClean="0">
                <a:solidFill>
                  <a:srgbClr val="FF0000"/>
                </a:solidFill>
              </a:rPr>
              <a:t>seams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 of clothing and take blood meals at night. </a:t>
            </a:r>
          </a:p>
          <a:p>
            <a:pPr eaLnBrk="1" hangingPunct="1">
              <a:spcBef>
                <a:spcPts val="600"/>
              </a:spcBef>
              <a:buClr>
                <a:srgbClr val="6EA0B0"/>
              </a:buClr>
              <a:buSzPct val="80000"/>
              <a:buFont typeface="Wingdings 2" pitchFamily="16" charset="2"/>
              <a:buChar char=""/>
              <a:defRPr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Nits are found in the seams, not on human hairs. </a:t>
            </a:r>
          </a:p>
          <a:p>
            <a:pPr eaLnBrk="1" hangingPunct="1">
              <a:spcBef>
                <a:spcPts val="600"/>
              </a:spcBef>
              <a:buClr>
                <a:srgbClr val="6EA0B0"/>
              </a:buClr>
              <a:buSzPct val="80000"/>
              <a:buFont typeface="Wingdings 2" pitchFamily="16" charset="2"/>
              <a:buChar char=""/>
              <a:defRPr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Maculae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ceruleae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, the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hemosiderin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-stained 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purpuric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 spots where lice have fed, suggest the diagnosis of body louse infestation. </a:t>
            </a:r>
          </a:p>
          <a:p>
            <a:pPr eaLnBrk="1" hangingPunct="1">
              <a:spcBef>
                <a:spcPts val="600"/>
              </a:spcBef>
              <a:buClr>
                <a:srgbClr val="6EA0B0"/>
              </a:buClr>
              <a:buSzPct val="80000"/>
              <a:buFont typeface="Wingdings 2" pitchFamily="16" charset="2"/>
              <a:buNone/>
              <a:defRPr/>
            </a:pP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64516" name="Group 3"/>
          <p:cNvGrpSpPr>
            <a:grpSpLocks/>
          </p:cNvGrpSpPr>
          <p:nvPr/>
        </p:nvGrpSpPr>
        <p:grpSpPr bwMode="auto">
          <a:xfrm>
            <a:off x="4267200" y="2159000"/>
            <a:ext cx="3656013" cy="3406775"/>
            <a:chOff x="2688" y="1360"/>
            <a:chExt cx="2303" cy="2146"/>
          </a:xfrm>
        </p:grpSpPr>
        <p:pic>
          <p:nvPicPr>
            <p:cNvPr id="64517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8" y="1360"/>
              <a:ext cx="2303" cy="2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2" name="Text Box 5"/>
            <p:cNvSpPr txBox="1">
              <a:spLocks noChangeArrowheads="1"/>
            </p:cNvSpPr>
            <p:nvPr/>
          </p:nvSpPr>
          <p:spPr bwMode="auto">
            <a:xfrm>
              <a:off x="2688" y="1360"/>
              <a:ext cx="2303" cy="214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IN">
                <a:solidFill>
                  <a:schemeClr val="accent1">
                    <a:lumMod val="50000"/>
                  </a:schemeClr>
                </a:solidFill>
                <a:latin typeface="Arial" charset="0"/>
                <a:ea typeface="Microsoft YaHei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26883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 Box 1"/>
          <p:cNvSpPr txBox="1">
            <a:spLocks noChangeArrowheads="1"/>
          </p:cNvSpPr>
          <p:nvPr/>
        </p:nvSpPr>
        <p:spPr bwMode="auto">
          <a:xfrm>
            <a:off x="457200" y="981075"/>
            <a:ext cx="74676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45720" tIns="46800" rIns="4572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buSzPct val="100000"/>
              <a:defRPr/>
            </a:pPr>
            <a:r>
              <a:rPr lang="en-US" sz="4600" dirty="0" smtClean="0">
                <a:solidFill>
                  <a:schemeClr val="accent1">
                    <a:lumMod val="50000"/>
                  </a:schemeClr>
                </a:solidFill>
                <a:latin typeface="Franklin Gothic Book" pitchFamily="32" charset="0"/>
              </a:rPr>
              <a:t>Treatment</a:t>
            </a:r>
          </a:p>
        </p:txBody>
      </p:sp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457200" y="2349500"/>
            <a:ext cx="7467600" cy="37766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000" tIns="46800" rIns="90000" bIns="46800"/>
          <a:lstStyle>
            <a:lvl1pPr marL="417513" indent="-382588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spcBef>
                <a:spcPts val="750"/>
              </a:spcBef>
              <a:buClr>
                <a:srgbClr val="6EA0B0"/>
              </a:buClr>
              <a:buSzPct val="80000"/>
              <a:buFont typeface="Wingdings 2" pitchFamily="16" charset="2"/>
              <a:buChar char=""/>
              <a:defRPr/>
            </a:pP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Destruction of lice by boiling or ironing of clothes and bedding.</a:t>
            </a:r>
          </a:p>
          <a:p>
            <a:pPr eaLnBrk="1" hangingPunct="1">
              <a:spcBef>
                <a:spcPts val="750"/>
              </a:spcBef>
              <a:buClr>
                <a:srgbClr val="6EA0B0"/>
              </a:buClr>
              <a:buSzPct val="80000"/>
              <a:buFont typeface="Wingdings 2" pitchFamily="16" charset="2"/>
              <a:buChar char=""/>
              <a:defRPr/>
            </a:pPr>
            <a:r>
              <a:rPr lang="en-US" sz="3000" dirty="0" err="1" smtClean="0">
                <a:solidFill>
                  <a:schemeClr val="accent1">
                    <a:lumMod val="50000"/>
                  </a:schemeClr>
                </a:solidFill>
              </a:rPr>
              <a:t>Malathion</a:t>
            </a: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 or DDT dusting powder for clothes.</a:t>
            </a:r>
          </a:p>
          <a:p>
            <a:pPr eaLnBrk="1" hangingPunct="1">
              <a:spcBef>
                <a:spcPts val="750"/>
              </a:spcBef>
              <a:buClr>
                <a:srgbClr val="6EA0B0"/>
              </a:buClr>
              <a:buSzPct val="80000"/>
              <a:buFont typeface="Wingdings 2" pitchFamily="16" charset="2"/>
              <a:buChar char=""/>
              <a:defRPr/>
            </a:pP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Frequent bath.</a:t>
            </a:r>
          </a:p>
        </p:txBody>
      </p:sp>
    </p:spTree>
    <p:extLst>
      <p:ext uri="{BB962C8B-B14F-4D97-AF65-F5344CB8AC3E}">
        <p14:creationId xmlns:p14="http://schemas.microsoft.com/office/powerpoint/2010/main" val="9361029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1"/>
          <p:cNvSpPr txBox="1">
            <a:spLocks noChangeArrowheads="1"/>
          </p:cNvSpPr>
          <p:nvPr/>
        </p:nvSpPr>
        <p:spPr bwMode="auto">
          <a:xfrm>
            <a:off x="250825" y="2781300"/>
            <a:ext cx="7470775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45720" tIns="46800" rIns="4572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buSzPct val="100000"/>
              <a:defRPr/>
            </a:pPr>
            <a:r>
              <a:rPr lang="en-US" sz="4600" smtClean="0">
                <a:solidFill>
                  <a:schemeClr val="accent1">
                    <a:lumMod val="50000"/>
                  </a:schemeClr>
                </a:solidFill>
                <a:latin typeface="Franklin Gothic Book" pitchFamily="32" charset="0"/>
              </a:rPr>
              <a:t>Pediculosis Pubis (Crab)</a:t>
            </a:r>
          </a:p>
        </p:txBody>
      </p:sp>
    </p:spTree>
    <p:extLst>
      <p:ext uri="{BB962C8B-B14F-4D97-AF65-F5344CB8AC3E}">
        <p14:creationId xmlns:p14="http://schemas.microsoft.com/office/powerpoint/2010/main" val="30216148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IN"/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000" tIns="46800" rIns="90000" bIns="46800"/>
          <a:lstStyle>
            <a:lvl1pPr marL="417513" indent="-382588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spcBef>
                <a:spcPts val="750"/>
              </a:spcBef>
              <a:buClr>
                <a:srgbClr val="6EA0B0"/>
              </a:buClr>
              <a:buSzPct val="80000"/>
              <a:buFont typeface="Wingdings 2" pitchFamily="16" charset="2"/>
              <a:buChar char=""/>
              <a:defRPr/>
            </a:pP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Pubic lice and nits generally are plainly visible throughout the pubic hair, extending onto adjacent hairy areas of the body. </a:t>
            </a:r>
          </a:p>
          <a:p>
            <a:pPr eaLnBrk="1" hangingPunct="1">
              <a:spcBef>
                <a:spcPts val="750"/>
              </a:spcBef>
              <a:buClr>
                <a:srgbClr val="6EA0B0"/>
              </a:buClr>
              <a:buSzPct val="80000"/>
              <a:buFont typeface="Wingdings 2" pitchFamily="16" charset="2"/>
              <a:buChar char=""/>
              <a:defRPr/>
            </a:pP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Eyelash nits are a manifestation of pubic louse infestation, not head louse infestation.</a:t>
            </a:r>
          </a:p>
        </p:txBody>
      </p:sp>
    </p:spTree>
    <p:extLst>
      <p:ext uri="{BB962C8B-B14F-4D97-AF65-F5344CB8AC3E}">
        <p14:creationId xmlns:p14="http://schemas.microsoft.com/office/powerpoint/2010/main" val="14808145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IN">
              <a:solidFill>
                <a:schemeClr val="accent1">
                  <a:lumMod val="50000"/>
                </a:schemeClr>
              </a:solidFill>
              <a:latin typeface="Arial" charset="0"/>
              <a:ea typeface="Microsoft YaHei" charset="-122"/>
            </a:endParaRPr>
          </a:p>
        </p:txBody>
      </p:sp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000" tIns="46800" rIns="90000" bIns="46800"/>
          <a:lstStyle>
            <a:lvl1pPr marL="417513" indent="-382588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1pPr>
            <a:lvl2pPr marL="720725" indent="-27305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spcBef>
                <a:spcPts val="750"/>
              </a:spcBef>
              <a:buClr>
                <a:srgbClr val="6EA0B0"/>
              </a:buClr>
              <a:buSzPct val="80000"/>
              <a:buFont typeface="Wingdings 2" pitchFamily="16" charset="2"/>
              <a:buChar char=""/>
              <a:defRPr/>
            </a:pPr>
            <a:r>
              <a:rPr lang="en-US" sz="3000" smtClean="0">
                <a:solidFill>
                  <a:schemeClr val="accent1">
                    <a:lumMod val="50000"/>
                  </a:schemeClr>
                </a:solidFill>
              </a:rPr>
              <a:t>Transmission is by sexual contact mainly and to less extent from bedding.</a:t>
            </a:r>
          </a:p>
          <a:p>
            <a:pPr eaLnBrk="1" hangingPunct="1">
              <a:spcBef>
                <a:spcPts val="750"/>
              </a:spcBef>
              <a:buClr>
                <a:srgbClr val="6EA0B0"/>
              </a:buClr>
              <a:buSzPct val="80000"/>
              <a:buFont typeface="Wingdings 2" pitchFamily="16" charset="2"/>
              <a:buChar char=""/>
              <a:defRPr/>
            </a:pPr>
            <a:r>
              <a:rPr lang="en-US" sz="3000" smtClean="0">
                <a:solidFill>
                  <a:schemeClr val="accent1">
                    <a:lumMod val="50000"/>
                  </a:schemeClr>
                </a:solidFill>
              </a:rPr>
              <a:t>Itching is the main symptom, 2ry infection is common.</a:t>
            </a:r>
          </a:p>
          <a:p>
            <a:pPr eaLnBrk="1" hangingPunct="1">
              <a:spcBef>
                <a:spcPts val="750"/>
              </a:spcBef>
              <a:buClr>
                <a:srgbClr val="6EA0B0"/>
              </a:buClr>
              <a:buSzPct val="80000"/>
              <a:buFont typeface="Wingdings 2" pitchFamily="16" charset="2"/>
              <a:buChar char=""/>
              <a:defRPr/>
            </a:pPr>
            <a:r>
              <a:rPr lang="en-US" sz="3000" smtClean="0">
                <a:solidFill>
                  <a:schemeClr val="accent1">
                    <a:lumMod val="50000"/>
                  </a:schemeClr>
                </a:solidFill>
              </a:rPr>
              <a:t>Treatment:</a:t>
            </a:r>
          </a:p>
          <a:p>
            <a:pPr lvl="1" eaLnBrk="1" hangingPunct="1">
              <a:spcBef>
                <a:spcPts val="650"/>
              </a:spcBef>
              <a:buClr>
                <a:srgbClr val="6EA0B0"/>
              </a:buClr>
              <a:buSzPct val="90000"/>
              <a:buFont typeface="Wingdings 2" pitchFamily="16" charset="2"/>
              <a:buChar char=""/>
              <a:defRPr/>
            </a:pPr>
            <a:r>
              <a:rPr lang="en-US" sz="2600" smtClean="0">
                <a:solidFill>
                  <a:schemeClr val="accent1">
                    <a:lumMod val="50000"/>
                  </a:schemeClr>
                </a:solidFill>
              </a:rPr>
              <a:t>Permethrin 1%: 10 min and washed off</a:t>
            </a:r>
          </a:p>
          <a:p>
            <a:pPr lvl="1" eaLnBrk="1" hangingPunct="1">
              <a:spcBef>
                <a:spcPts val="650"/>
              </a:spcBef>
              <a:buClr>
                <a:srgbClr val="6EA0B0"/>
              </a:buClr>
              <a:buSzPct val="90000"/>
              <a:buFont typeface="Wingdings 2" pitchFamily="16" charset="2"/>
              <a:buChar char=""/>
              <a:defRPr/>
            </a:pPr>
            <a:r>
              <a:rPr lang="en-US" sz="2600" smtClean="0">
                <a:solidFill>
                  <a:schemeClr val="accent1">
                    <a:lumMod val="50000"/>
                  </a:schemeClr>
                </a:solidFill>
              </a:rPr>
              <a:t>Gamma benzene hexachloride 1% applied for 8 hrs</a:t>
            </a:r>
          </a:p>
        </p:txBody>
      </p:sp>
    </p:spTree>
    <p:extLst>
      <p:ext uri="{BB962C8B-B14F-4D97-AF65-F5344CB8AC3E}">
        <p14:creationId xmlns:p14="http://schemas.microsoft.com/office/powerpoint/2010/main" val="34071258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27584" y="2564904"/>
            <a:ext cx="7114881" cy="880120"/>
          </a:xfrm>
        </p:spPr>
        <p:txBody>
          <a:bodyPr/>
          <a:lstStyle/>
          <a:p>
            <a:r>
              <a:rPr lang="en-IN" u="sng" dirty="0" smtClean="0"/>
              <a:t>Thank you </a:t>
            </a:r>
            <a:endParaRPr lang="en-IN" u="sng" dirty="0"/>
          </a:p>
        </p:txBody>
      </p:sp>
    </p:spTree>
    <p:extLst>
      <p:ext uri="{BB962C8B-B14F-4D97-AF65-F5344CB8AC3E}">
        <p14:creationId xmlns:p14="http://schemas.microsoft.com/office/powerpoint/2010/main" val="290307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Custom spl">
      <a:majorFont>
        <a:latin typeface="Mongolian Baiti"/>
        <a:ea typeface=""/>
        <a:cs typeface=""/>
      </a:majorFont>
      <a:minorFont>
        <a:latin typeface="Mongolian Baiti"/>
        <a:ea typeface=""/>
        <a:cs typeface="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564</TotalTime>
  <Words>1519</Words>
  <Application>Microsoft Office PowerPoint</Application>
  <PresentationFormat>On-screen Show (4:3)</PresentationFormat>
  <Paragraphs>285</Paragraphs>
  <Slides>51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1" baseType="lpstr">
      <vt:lpstr>Microsoft YaHei</vt:lpstr>
      <vt:lpstr>Arial</vt:lpstr>
      <vt:lpstr>Calibri</vt:lpstr>
      <vt:lpstr>Franklin Gothic Book</vt:lpstr>
      <vt:lpstr>Mongolian Baiti</vt:lpstr>
      <vt:lpstr>Times New Roman</vt:lpstr>
      <vt:lpstr>Wingdings</vt:lpstr>
      <vt:lpstr>Wingdings 2</vt:lpstr>
      <vt:lpstr>Wingdings 3</vt:lpstr>
      <vt:lpstr>Facet</vt:lpstr>
      <vt:lpstr>SCABIES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to spread </vt:lpstr>
      <vt:lpstr>CLINICAL FEATURES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ATYPICAL FORMS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DIFFERENTIAL DIAGNOSIS</vt:lpstr>
      <vt:lpstr>PowerPoint Presentation</vt:lpstr>
      <vt:lpstr>COMPLICATIONS </vt:lpstr>
      <vt:lpstr>TREATMENT</vt:lpstr>
      <vt:lpstr>PowerPoint Presentation</vt:lpstr>
      <vt:lpstr>TOPICAL ANTISCABICIDAL DRUGS </vt:lpstr>
      <vt:lpstr>PowerPoint Presentation</vt:lpstr>
      <vt:lpstr>PowerPoint Presentation</vt:lpstr>
      <vt:lpstr>SYSTEMIC ANTISCABICIDAL</vt:lpstr>
      <vt:lpstr>Adjunct therapy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Ashwin</cp:lastModifiedBy>
  <cp:revision>42</cp:revision>
  <dcterms:created xsi:type="dcterms:W3CDTF">2015-08-21T12:55:27Z</dcterms:created>
  <dcterms:modified xsi:type="dcterms:W3CDTF">2024-09-06T06:56:31Z</dcterms:modified>
</cp:coreProperties>
</file>