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1" r:id="rId1"/>
  </p:sldMasterIdLst>
  <p:notesMasterIdLst>
    <p:notesMasterId r:id="rId70"/>
  </p:notesMasterIdLst>
  <p:sldIdLst>
    <p:sldId id="578" r:id="rId2"/>
    <p:sldId id="298" r:id="rId3"/>
    <p:sldId id="431" r:id="rId4"/>
    <p:sldId id="481" r:id="rId5"/>
    <p:sldId id="482" r:id="rId6"/>
    <p:sldId id="432" r:id="rId7"/>
    <p:sldId id="339" r:id="rId8"/>
    <p:sldId id="401" r:id="rId9"/>
    <p:sldId id="535" r:id="rId10"/>
    <p:sldId id="484" r:id="rId11"/>
    <p:sldId id="485" r:id="rId12"/>
    <p:sldId id="486" r:id="rId13"/>
    <p:sldId id="487" r:id="rId14"/>
    <p:sldId id="488" r:id="rId15"/>
    <p:sldId id="491" r:id="rId16"/>
    <p:sldId id="438" r:id="rId17"/>
    <p:sldId id="441" r:id="rId18"/>
    <p:sldId id="508" r:id="rId19"/>
    <p:sldId id="536" r:id="rId20"/>
    <p:sldId id="515" r:id="rId21"/>
    <p:sldId id="516" r:id="rId22"/>
    <p:sldId id="517" r:id="rId23"/>
    <p:sldId id="523" r:id="rId24"/>
    <p:sldId id="524" r:id="rId25"/>
    <p:sldId id="539" r:id="rId26"/>
    <p:sldId id="537" r:id="rId27"/>
    <p:sldId id="538" r:id="rId28"/>
    <p:sldId id="540" r:id="rId29"/>
    <p:sldId id="541" r:id="rId30"/>
    <p:sldId id="542" r:id="rId31"/>
    <p:sldId id="543" r:id="rId32"/>
    <p:sldId id="544" r:id="rId33"/>
    <p:sldId id="545" r:id="rId34"/>
    <p:sldId id="546" r:id="rId35"/>
    <p:sldId id="547" r:id="rId36"/>
    <p:sldId id="548" r:id="rId37"/>
    <p:sldId id="549" r:id="rId38"/>
    <p:sldId id="550" r:id="rId39"/>
    <p:sldId id="551" r:id="rId40"/>
    <p:sldId id="552" r:id="rId41"/>
    <p:sldId id="553" r:id="rId42"/>
    <p:sldId id="554" r:id="rId43"/>
    <p:sldId id="555" r:id="rId44"/>
    <p:sldId id="556" r:id="rId45"/>
    <p:sldId id="557" r:id="rId46"/>
    <p:sldId id="558" r:id="rId47"/>
    <p:sldId id="559" r:id="rId48"/>
    <p:sldId id="560" r:id="rId49"/>
    <p:sldId id="561" r:id="rId50"/>
    <p:sldId id="562" r:id="rId51"/>
    <p:sldId id="563" r:id="rId52"/>
    <p:sldId id="564" r:id="rId53"/>
    <p:sldId id="565" r:id="rId54"/>
    <p:sldId id="566" r:id="rId55"/>
    <p:sldId id="567" r:id="rId56"/>
    <p:sldId id="568" r:id="rId57"/>
    <p:sldId id="569" r:id="rId58"/>
    <p:sldId id="570" r:id="rId59"/>
    <p:sldId id="572" r:id="rId60"/>
    <p:sldId id="574" r:id="rId61"/>
    <p:sldId id="575" r:id="rId62"/>
    <p:sldId id="399" r:id="rId63"/>
    <p:sldId id="476" r:id="rId64"/>
    <p:sldId id="477" r:id="rId65"/>
    <p:sldId id="400" r:id="rId66"/>
    <p:sldId id="576" r:id="rId67"/>
    <p:sldId id="577" r:id="rId68"/>
    <p:sldId id="475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6F7F"/>
    <a:srgbClr val="333333"/>
    <a:srgbClr val="263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3548" autoAdjust="0"/>
  </p:normalViewPr>
  <p:slideViewPr>
    <p:cSldViewPr>
      <p:cViewPr varScale="1">
        <p:scale>
          <a:sx n="66" d="100"/>
          <a:sy n="66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68FBC-5AF9-41E4-804B-0857BED5E970}" type="datetimeFigureOut">
              <a:rPr lang="en-US" smtClean="0"/>
              <a:pPr/>
              <a:t>9/6/2024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1CD0-A379-424E-9901-5022636414B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6775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3163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9019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1124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784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1071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6223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7786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8371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1021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Ans : Q. 1 - C, Q. 2 - D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9353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Ans : Q. 3 - B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7278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Ans : Q. 4 - A, Q. 5 - B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5272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Ans : Phrynoderma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3383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Ans : </a:t>
            </a:r>
            <a:r>
              <a:rPr lang="en-US" baseline="0" dirty="0" smtClean="0"/>
              <a:t>Pellagra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2146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Ans : </a:t>
            </a:r>
            <a:r>
              <a:rPr lang="en-US" baseline="0" dirty="0" smtClean="0"/>
              <a:t>Peri-orificial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0266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68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4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57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15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41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0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902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56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5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60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4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5D940-334A-47FF-95EF-30E9AB220B75}" type="datetimeFigureOut">
              <a:rPr lang="en-US" smtClean="0"/>
              <a:pPr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362CE-B0A6-4974-A67D-A8FFFAF074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60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6.png"/><Relationship Id="rId4" Type="http://schemas.microsoft.com/office/2007/relationships/hdphoto" Target="../media/hdphoto5.wdp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8.png"/><Relationship Id="rId4" Type="http://schemas.microsoft.com/office/2007/relationships/hdphoto" Target="../media/hdphoto7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10.png"/><Relationship Id="rId4" Type="http://schemas.microsoft.com/office/2007/relationships/hdphoto" Target="../media/hdphoto9.wdp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4.wdp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5.wdp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Nutrition </a:t>
            </a:r>
            <a:r>
              <a:rPr lang="en-IN" dirty="0" err="1" smtClean="0"/>
              <a:t>defiencies</a:t>
            </a:r>
            <a:r>
              <a:rPr lang="en-IN" dirty="0" smtClean="0"/>
              <a:t> and skin </a:t>
            </a:r>
            <a:endParaRPr lang="en-IN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2242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 anchor="ctr" anchorCtr="1"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CONTENTS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57364"/>
            <a:ext cx="4038600" cy="471490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000" dirty="0" smtClean="0"/>
              <a:t>Basics of nutrition</a:t>
            </a:r>
            <a:endParaRPr lang="en-IN" sz="2000" dirty="0" smtClean="0"/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Nutritional deficiencies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Fat soluble vs Water soluble Vitamins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Vit A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Vit D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Vit B1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Vit B2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Vit B3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Vit B6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endParaRPr lang="en-IN" sz="20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6804" y="1831995"/>
            <a:ext cx="4038600" cy="452596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Vit B12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Vit B9 (Folic acid)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Vit C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Zinc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Iron deficiency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Protein energy malnutrition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Marasmus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Calibri" pitchFamily="34" charset="0"/>
              </a:rPr>
              <a:t>Kwashiorkor</a:t>
            </a:r>
            <a:endParaRPr lang="en-IN" sz="2000" dirty="0" smtClean="0"/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MCQs</a:t>
            </a:r>
          </a:p>
          <a:p>
            <a:pPr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Photo Quiz</a:t>
            </a:r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Introduction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829576" cy="4525963"/>
          </a:xfrm>
        </p:spPr>
        <p:txBody>
          <a:bodyPr>
            <a:normAutofit lnSpcReduction="10000"/>
          </a:bodyPr>
          <a:lstStyle/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IN" sz="2000" b="1" dirty="0" smtClean="0">
                <a:solidFill>
                  <a:srgbClr val="A76F7F"/>
                </a:solidFill>
              </a:rPr>
              <a:t>Nutrition :</a:t>
            </a:r>
            <a:r>
              <a:rPr lang="en-IN" sz="2000" dirty="0" smtClean="0"/>
              <a:t> Dynamic process concerned with ingestion, digestion,  absorption and assimilation of food for nourishment.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IN" sz="2000" b="1" dirty="0" smtClean="0">
                <a:solidFill>
                  <a:srgbClr val="A76F7F"/>
                </a:solidFill>
              </a:rPr>
              <a:t>Nutrients :</a:t>
            </a:r>
            <a:r>
              <a:rPr lang="en-IN" sz="2000" dirty="0" smtClean="0"/>
              <a:t> Constituents of food necessary to sustain the normal function of the body.</a:t>
            </a:r>
          </a:p>
          <a:p>
            <a:pPr marL="725488" indent="-363538">
              <a:lnSpc>
                <a:spcPct val="150000"/>
              </a:lnSpc>
            </a:pPr>
            <a:r>
              <a:rPr lang="en-IN" sz="2000" dirty="0"/>
              <a:t>Macronutrients : Carbohydrates, protein, fat</a:t>
            </a:r>
          </a:p>
          <a:p>
            <a:pPr marL="725488" indent="-363538">
              <a:lnSpc>
                <a:spcPct val="150000"/>
              </a:lnSpc>
            </a:pPr>
            <a:r>
              <a:rPr lang="en-IN" sz="2000" dirty="0"/>
              <a:t>Micronutrients : Vitamins, minerals</a:t>
            </a:r>
            <a:endParaRPr lang="en-US" sz="2000" dirty="0"/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IN" sz="2000" b="1" dirty="0" smtClean="0">
                <a:solidFill>
                  <a:srgbClr val="A76F7F"/>
                </a:solidFill>
              </a:rPr>
              <a:t>Malnutrition </a:t>
            </a:r>
            <a:r>
              <a:rPr lang="en-IN" sz="2000" b="1" dirty="0">
                <a:solidFill>
                  <a:srgbClr val="A76F7F"/>
                </a:solidFill>
              </a:rPr>
              <a:t>:  </a:t>
            </a:r>
            <a:r>
              <a:rPr lang="en-IN" sz="2000" dirty="0"/>
              <a:t>Imbalance in nutrient supply and demand, characterized by inadequate intake, absorption or utilization of key nutrients.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Etiology : Nutritional deficiencies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1857364"/>
            <a:ext cx="3900486" cy="4525963"/>
          </a:xfrm>
        </p:spPr>
        <p:txBody>
          <a:bodyPr>
            <a:normAutofit/>
          </a:bodyPr>
          <a:lstStyle/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en-IN" sz="2000" b="1" dirty="0" smtClean="0">
                <a:solidFill>
                  <a:srgbClr val="A76F7F"/>
                </a:solidFill>
              </a:rPr>
              <a:t>Decreased intake</a:t>
            </a:r>
            <a:endParaRPr lang="en-IN" sz="2000" dirty="0" smtClean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Poverty 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Ignorance 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Food faddism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Crash diets 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Anorexia nervosa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00562" y="1857364"/>
            <a:ext cx="404336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6830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</a:pPr>
            <a:r>
              <a:rPr lang="en-IN" sz="2000" b="1" dirty="0" smtClean="0">
                <a:solidFill>
                  <a:srgbClr val="A76F7F"/>
                </a:solidFill>
              </a:rPr>
              <a:t>Increased requirement</a:t>
            </a:r>
            <a:endParaRPr kumimoji="0" lang="en-I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During growth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Pregnancy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Lactation 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Fever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Hyperthyroidism</a:t>
            </a:r>
            <a:endParaRPr kumimoji="0" lang="en-I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Nutritional deficiencies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1857364"/>
            <a:ext cx="7686700" cy="4525963"/>
          </a:xfrm>
        </p:spPr>
        <p:txBody>
          <a:bodyPr>
            <a:normAutofit/>
          </a:bodyPr>
          <a:lstStyle/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Fat soluble vitamins (A,D,E,K)		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Water soluble vitamins  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en-IN" sz="2000" dirty="0" smtClean="0"/>
              <a:t>	(B-complex, Niacin, Pantothenic acid, Biotin, Vit C)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Minerals         	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Trace elements (Zinc, Iron)	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Essential fatty acids (EFA) 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/>
              <a:t>PEM (Protein energy malnutrition)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Fat soluble vs Water soluble vitamins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0321728"/>
              </p:ext>
            </p:extLst>
          </p:nvPr>
        </p:nvGraphicFramePr>
        <p:xfrm>
          <a:off x="571528" y="1859571"/>
          <a:ext cx="8000999" cy="451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6975"/>
                <a:gridCol w="2667012"/>
                <a:gridCol w="2667012"/>
              </a:tblGrid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A76F7F"/>
                          </a:solidFill>
                          <a:latin typeface="+mn-lt"/>
                        </a:rPr>
                        <a:t>Vitamins</a:t>
                      </a:r>
                      <a:endParaRPr lang="en-US" sz="2000" b="1" dirty="0">
                        <a:solidFill>
                          <a:srgbClr val="A76F7F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A76F7F"/>
                          </a:solidFill>
                          <a:latin typeface="+mn-lt"/>
                        </a:rPr>
                        <a:t>Fat Soluble</a:t>
                      </a:r>
                      <a:endParaRPr lang="en-US" sz="2000" b="1" dirty="0">
                        <a:solidFill>
                          <a:srgbClr val="A76F7F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A76F7F"/>
                          </a:solidFill>
                          <a:latin typeface="+mn-lt"/>
                          <a:cs typeface="Calibri" pitchFamily="34" charset="0"/>
                        </a:rPr>
                        <a:t>Water soluble</a:t>
                      </a:r>
                      <a:endParaRPr lang="en-US" sz="2000" b="1" dirty="0">
                        <a:solidFill>
                          <a:srgbClr val="A76F7F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0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Chemical property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</a:rPr>
                        <a:t>Lipophilic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</a:rPr>
                        <a:t>Hydrophilic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Absorption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Needs lipids and bile salts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Simple (Except for Vit B12)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Carrier proteins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  <a:cs typeface="Calibri" pitchFamily="34" charset="0"/>
                        </a:rPr>
                        <a:t>Present</a:t>
                      </a:r>
                      <a:endParaRPr lang="en-IN" sz="2000" dirty="0" smtClean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Absent (Except for Vit B12)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Storage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  <a:cs typeface="Calibri" pitchFamily="34" charset="0"/>
                        </a:rPr>
                        <a:t>Liver</a:t>
                      </a:r>
                      <a:endParaRPr lang="en-IN" sz="2000" dirty="0" smtClean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Not stored (Except for Vit B12)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Deficiency manifestations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  <a:cs typeface="Calibri" pitchFamily="34" charset="0"/>
                        </a:rPr>
                        <a:t>Faster onset</a:t>
                      </a:r>
                      <a:endParaRPr lang="en-IN" sz="2000" dirty="0" smtClean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Slower onset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Toxicity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More common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Less common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>
                          <a:latin typeface="+mn-lt"/>
                        </a:rPr>
                        <a:t>(Excess is excreted)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Vitamin A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831995"/>
            <a:ext cx="7829576" cy="4525963"/>
          </a:xfrm>
        </p:spPr>
        <p:txBody>
          <a:bodyPr>
            <a:noAutofit/>
          </a:bodyPr>
          <a:lstStyle/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Active forms :</a:t>
            </a:r>
            <a:r>
              <a:rPr lang="en-IN" sz="2000" dirty="0" smtClean="0"/>
              <a:t> Retinal, retinol and retinoic acid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Storage form :</a:t>
            </a:r>
            <a:r>
              <a:rPr lang="en-IN" sz="2000" dirty="0" smtClean="0"/>
              <a:t> Retinyl ester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IN" sz="2000" dirty="0" smtClean="0"/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Rich source :</a:t>
            </a:r>
            <a:r>
              <a:rPr lang="en-IN" sz="2000" dirty="0" smtClean="0"/>
              <a:t> Animal fats, fish liver oils, milk, butter, eggs, liver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Provitamin A (Beta carotene) :</a:t>
            </a:r>
            <a:r>
              <a:rPr lang="en-IN" sz="2000" dirty="0" smtClean="0"/>
              <a:t> Spinach, drum sticks, pumpkin, 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carrots, tomato, fruits like mango and papaya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IN" sz="2000" dirty="0" smtClean="0"/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Functions: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Vision : Dark adaptation (Rhodopsin synthesis)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Epithelium : Maintenance and integrity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Immunomodulation, antinflammatory action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Clinical features : Vitamin A deficiency : Skin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857364"/>
            <a:ext cx="7643866" cy="4525963"/>
          </a:xfrm>
        </p:spPr>
        <p:txBody>
          <a:bodyPr>
            <a:norm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Earliest manifestation: Asteatosis (Dryness)</a:t>
            </a:r>
          </a:p>
          <a:p>
            <a:pPr marL="0" indent="0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endParaRPr lang="en-IN" sz="2000" dirty="0" smtClean="0"/>
          </a:p>
          <a:p>
            <a:pPr marL="0" indent="0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Phrynoderma (Toad skin)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Mixed deficiencies of  Vit. A, Vit. E, B - complex, Vit. C and EFA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Grouped, hyperkeratotic and pointed follicular papules with central keratotic horn spines,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Distribution : Elbows, knees, anterolateral thighs, posterolateral arms</a:t>
            </a:r>
          </a:p>
          <a:p>
            <a:pPr marL="0" indent="0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IADVL Digital Lecture Series\Nutritional Disorders\Photos\Phrynoderma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3"/>
          <a:stretch>
            <a:fillRect/>
          </a:stretch>
        </p:blipFill>
        <p:spPr bwMode="auto">
          <a:xfrm>
            <a:off x="1857356" y="2071678"/>
            <a:ext cx="5506127" cy="426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Phrynoderma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831995"/>
            <a:ext cx="7643866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Eye Manifestations :</a:t>
            </a:r>
            <a:r>
              <a:rPr lang="en-US" sz="2000" b="1" dirty="0" smtClean="0">
                <a:solidFill>
                  <a:srgbClr val="A76F7F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r>
              <a:rPr lang="en-US" sz="2000" dirty="0" smtClean="0">
                <a:cs typeface="Calibri" pitchFamily="34" charset="0"/>
              </a:rPr>
              <a:t>Common cause of blindness in developing countries.</a:t>
            </a:r>
          </a:p>
          <a:p>
            <a:pPr marL="0" indent="0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Earliest symptoms:   </a:t>
            </a:r>
          </a:p>
          <a:p>
            <a:pPr marL="725488" indent="-363538">
              <a:lnSpc>
                <a:spcPct val="120000"/>
              </a:lnSpc>
              <a:buClr>
                <a:schemeClr val="accent2">
                  <a:lumMod val="50000"/>
                </a:schemeClr>
              </a:buClr>
              <a:defRPr/>
            </a:pPr>
            <a:r>
              <a:rPr lang="en-IN" sz="2000" dirty="0" smtClean="0"/>
              <a:t>Delayed adaptation to dark</a:t>
            </a:r>
          </a:p>
          <a:p>
            <a:pPr marL="725488" indent="-363538">
              <a:lnSpc>
                <a:spcPct val="120000"/>
              </a:lnSpc>
              <a:buClr>
                <a:schemeClr val="accent2">
                  <a:lumMod val="50000"/>
                </a:schemeClr>
              </a:buClr>
              <a:defRPr/>
            </a:pPr>
            <a:r>
              <a:rPr lang="en-IN" sz="2000" dirty="0" smtClean="0"/>
              <a:t>Nyctalopia (night blindness) </a:t>
            </a:r>
          </a:p>
          <a:p>
            <a:pPr marL="0" indent="0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endParaRPr lang="en-IN" sz="2000" b="1" dirty="0" smtClean="0">
              <a:solidFill>
                <a:srgbClr val="A76F7F"/>
              </a:solidFill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Xerophthalmia:</a:t>
            </a:r>
          </a:p>
          <a:p>
            <a:pPr marL="725488" indent="-363538">
              <a:lnSpc>
                <a:spcPct val="120000"/>
              </a:lnSpc>
              <a:buClr>
                <a:schemeClr val="accent2">
                  <a:lumMod val="50000"/>
                </a:schemeClr>
              </a:buClr>
              <a:defRPr/>
            </a:pPr>
            <a:r>
              <a:rPr lang="en-IN" sz="2000" dirty="0" smtClean="0"/>
              <a:t>Conjunctival xerosis, Bitot’s spots</a:t>
            </a:r>
          </a:p>
          <a:p>
            <a:pPr marL="725488" indent="-363538">
              <a:lnSpc>
                <a:spcPct val="120000"/>
              </a:lnSpc>
              <a:buClr>
                <a:schemeClr val="accent2">
                  <a:lumMod val="50000"/>
                </a:schemeClr>
              </a:buClr>
              <a:defRPr/>
            </a:pPr>
            <a:r>
              <a:rPr lang="en-IN" sz="2000" dirty="0" smtClean="0"/>
              <a:t>Corneal xerosis, Corneal ulceration ,Keratomalacia  </a:t>
            </a:r>
          </a:p>
          <a:p>
            <a:pPr marL="725488" indent="-363538">
              <a:lnSpc>
                <a:spcPct val="120000"/>
              </a:lnSpc>
              <a:buClr>
                <a:schemeClr val="accent2">
                  <a:lumMod val="50000"/>
                </a:schemeClr>
              </a:buClr>
              <a:defRPr/>
            </a:pPr>
            <a:r>
              <a:rPr lang="en-IN" sz="2000" dirty="0" smtClean="0"/>
              <a:t>Phthisis bulbi, scarring, blindness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857364"/>
            <a:ext cx="7758138" cy="4525963"/>
          </a:xfrm>
        </p:spPr>
        <p:txBody>
          <a:bodyPr>
            <a:noAutofit/>
          </a:bodyPr>
          <a:lstStyle/>
          <a:p>
            <a:pPr>
              <a:buClr>
                <a:schemeClr val="accent2">
                  <a:lumMod val="50000"/>
                </a:schemeClr>
              </a:buClr>
              <a:buNone/>
            </a:pPr>
            <a:r>
              <a:rPr lang="en-IN" sz="2000" b="1" dirty="0" smtClean="0">
                <a:solidFill>
                  <a:srgbClr val="A76F7F"/>
                </a:solidFill>
              </a:rPr>
              <a:t>RDA of allowance of vitamin A :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Infants : 300 - 400 µg, Children : 400 - 600 µg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Adolescents : 750 µg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n-IN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n-IN" sz="2000" b="1" dirty="0" smtClean="0">
                <a:solidFill>
                  <a:srgbClr val="A76F7F"/>
                </a:solidFill>
              </a:rPr>
              <a:t>Treatment of Vitamin A deficiency : 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Oral Vitamin A : &lt; 6 months : 50000 IU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6 -12 months : 1,00,000 IU, &gt; 1 year : 2,00,000 IU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Repeat the dosage next day and 4 days later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Treatment of underlying cause (Protein and zinc deficiency)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n-IN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n-IN" sz="2000" b="1" dirty="0" smtClean="0">
                <a:solidFill>
                  <a:srgbClr val="A76F7F"/>
                </a:solidFill>
              </a:rPr>
              <a:t>Prophylactic Treatment : 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Vit. A  (2 lacs IU) every 6 months to pre-school children 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(Orally retinyl palmitate in oil)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Vitamin D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1785926"/>
            <a:ext cx="7658096" cy="4525963"/>
          </a:xfrm>
        </p:spPr>
        <p:txBody>
          <a:bodyPr>
            <a:normAutofit/>
          </a:bodyPr>
          <a:lstStyle/>
          <a:p>
            <a:pPr marL="365125" indent="-365125">
              <a:lnSpc>
                <a:spcPct val="140000"/>
              </a:lnSpc>
              <a:buFont typeface="Wingdings" pitchFamily="2" charset="2"/>
              <a:buChar char="§"/>
            </a:pPr>
            <a:r>
              <a:rPr lang="en-IN" sz="2000" dirty="0" smtClean="0"/>
              <a:t>Vit. D is a group of antirachitic sterol derivatives,  considered as a hormone.</a:t>
            </a:r>
          </a:p>
          <a:p>
            <a:pPr marL="365125" indent="-365125">
              <a:lnSpc>
                <a:spcPct val="140000"/>
              </a:lnSpc>
              <a:buFont typeface="Wingdings" pitchFamily="2" charset="2"/>
              <a:buChar char="§"/>
            </a:pPr>
            <a:endParaRPr lang="en-IN" sz="2000" dirty="0" smtClean="0"/>
          </a:p>
          <a:p>
            <a:pPr marL="365125" indent="-365125">
              <a:lnSpc>
                <a:spcPct val="140000"/>
              </a:lnSpc>
              <a:buFont typeface="Wingdings" pitchFamily="2" charset="2"/>
              <a:buChar char="§"/>
            </a:pPr>
            <a:r>
              <a:rPr lang="en-IN" sz="2000" b="1" dirty="0" smtClean="0">
                <a:solidFill>
                  <a:srgbClr val="A76F7F"/>
                </a:solidFill>
              </a:rPr>
              <a:t>Skin :</a:t>
            </a:r>
            <a:r>
              <a:rPr lang="en-IN" sz="2000" dirty="0" smtClean="0"/>
              <a:t> Role in synthesis, storage and release of  Vit. D.</a:t>
            </a:r>
          </a:p>
          <a:p>
            <a:pPr marL="365125" indent="-365125">
              <a:lnSpc>
                <a:spcPct val="140000"/>
              </a:lnSpc>
              <a:buFont typeface="Wingdings" pitchFamily="2" charset="2"/>
              <a:buChar char="§"/>
            </a:pPr>
            <a:endParaRPr lang="en-IN" sz="2000" dirty="0" smtClean="0"/>
          </a:p>
          <a:p>
            <a:pPr marL="365125" indent="-365125">
              <a:lnSpc>
                <a:spcPct val="140000"/>
              </a:lnSpc>
              <a:buNone/>
            </a:pPr>
            <a:r>
              <a:rPr lang="en-IN" sz="2000" b="1" dirty="0" smtClean="0">
                <a:solidFill>
                  <a:srgbClr val="A76F7F"/>
                </a:solidFill>
              </a:rPr>
              <a:t>Function :</a:t>
            </a:r>
          </a:p>
          <a:p>
            <a:pPr marL="365125" indent="-365125">
              <a:lnSpc>
                <a:spcPct val="140000"/>
              </a:lnSpc>
              <a:buFont typeface="Wingdings" pitchFamily="2" charset="2"/>
              <a:buChar char="§"/>
            </a:pPr>
            <a:r>
              <a:rPr lang="en-IN" sz="2000" dirty="0" smtClean="0"/>
              <a:t>Maintenance of calcium and phosphorus homeostasis.</a:t>
            </a:r>
          </a:p>
          <a:p>
            <a:pPr marL="365125" indent="-365125">
              <a:lnSpc>
                <a:spcPct val="140000"/>
              </a:lnSpc>
              <a:buFont typeface="Wingdings" pitchFamily="2" charset="2"/>
              <a:buChar char="§"/>
            </a:pPr>
            <a:r>
              <a:rPr lang="en-IN" sz="2000" dirty="0" smtClean="0"/>
              <a:t>Influences the level of serum alkaline phosphatase.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Source of Vit. D and Chemistry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1785926"/>
            <a:ext cx="7658096" cy="4525963"/>
          </a:xfrm>
        </p:spPr>
        <p:txBody>
          <a:bodyPr>
            <a:noAutofit/>
          </a:bodyPr>
          <a:lstStyle/>
          <a:p>
            <a:pPr marL="711200" lvl="1" indent="-347663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Plants               Ergosterol              Ergocalciferol (Vit D2)</a:t>
            </a:r>
          </a:p>
          <a:p>
            <a:pPr marL="711200" lvl="1" indent="-347663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Animal and dairy products (Eggs, liver, butter, codliver oil)</a:t>
            </a:r>
          </a:p>
          <a:p>
            <a:pPr marL="711200" lvl="1" indent="-347663">
              <a:lnSpc>
                <a:spcPct val="120000"/>
              </a:lnSpc>
              <a:buNone/>
            </a:pPr>
            <a:endParaRPr lang="en-IN" sz="2000" dirty="0" smtClean="0">
              <a:solidFill>
                <a:srgbClr val="0D0D0D"/>
              </a:solidFill>
            </a:endParaRPr>
          </a:p>
          <a:p>
            <a:pPr marL="711200" lvl="1" indent="-347663">
              <a:lnSpc>
                <a:spcPct val="120000"/>
              </a:lnSpc>
              <a:buNone/>
            </a:pPr>
            <a:r>
              <a:rPr lang="en-IN" sz="2000" b="1" dirty="0" smtClean="0">
                <a:solidFill>
                  <a:srgbClr val="A76F7F"/>
                </a:solidFill>
              </a:rPr>
              <a:t>Vitamin D metabolism</a:t>
            </a:r>
          </a:p>
          <a:p>
            <a:pPr marL="711200" lvl="1" indent="-347663" algn="ctr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7 dehydrocholesterol (human skin) </a:t>
            </a:r>
          </a:p>
          <a:p>
            <a:pPr marL="711200" lvl="1" indent="-347663" algn="ctr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                                                              UVB (Temperature dependent)</a:t>
            </a:r>
          </a:p>
          <a:p>
            <a:pPr marL="711200" lvl="1" indent="-347663" algn="ctr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Cholecalciferol (Vit. D3)</a:t>
            </a:r>
          </a:p>
          <a:p>
            <a:pPr marL="711200" lvl="1" indent="-347663" algn="ctr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                                               Liver (25 Hydroxylase)</a:t>
            </a:r>
          </a:p>
          <a:p>
            <a:pPr marL="711200" lvl="1" indent="-347663" algn="ctr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 25 hydroxy cholecalciferol</a:t>
            </a:r>
          </a:p>
          <a:p>
            <a:pPr marL="711200" lvl="1" indent="-347663" algn="ctr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                                                   Kidney (1 </a:t>
            </a:r>
            <a:r>
              <a:rPr lang="el-GR" sz="2000" dirty="0" smtClean="0">
                <a:solidFill>
                  <a:srgbClr val="0D0D0D"/>
                </a:solidFill>
              </a:rPr>
              <a:t>α </a:t>
            </a:r>
            <a:r>
              <a:rPr lang="en-IN" sz="2000" dirty="0" smtClean="0">
                <a:solidFill>
                  <a:srgbClr val="0D0D0D"/>
                </a:solidFill>
              </a:rPr>
              <a:t>Hydroxylase)</a:t>
            </a:r>
          </a:p>
          <a:p>
            <a:pPr marL="711200" lvl="1" indent="-347663" algn="ctr">
              <a:lnSpc>
                <a:spcPct val="120000"/>
              </a:lnSpc>
              <a:buNone/>
            </a:pPr>
            <a:r>
              <a:rPr lang="en-IN" sz="2000" dirty="0" smtClean="0">
                <a:solidFill>
                  <a:srgbClr val="0D0D0D"/>
                </a:solidFill>
              </a:rPr>
              <a:t>1, 25 di-hydroxy cholecalciferol (Calcitriol)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283206" y="4211214"/>
            <a:ext cx="576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4284794" y="5068470"/>
            <a:ext cx="576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4284794" y="5930784"/>
            <a:ext cx="576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656000" y="2034000"/>
            <a:ext cx="72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500430" y="2034000"/>
            <a:ext cx="72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Clinical features, Lab diagnosis, 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86700" cy="4525963"/>
          </a:xfrm>
        </p:spPr>
        <p:txBody>
          <a:bodyPr>
            <a:normAutofit/>
          </a:bodyPr>
          <a:lstStyle/>
          <a:p>
            <a:pPr marL="369888" indent="-369888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Children :</a:t>
            </a: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Rickets, Tetany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Adults : 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Osteomalacia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Type I Vit.D dependent rickets : No skin lesions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Type II Vit.D resistant rickets : Progressive alopecia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en-IN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Lab diagnosis :  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Serum 25 (OH) vitamin D3 &lt; 5 ng/ml indicate deficiency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Treatment :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Normal daily requirement: 200 IU (infants) 400 IU (children)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 rickets : 5000 IU oral Vit D  for 3 to 5 weeks</a:t>
            </a:r>
          </a:p>
          <a:p>
            <a:pPr marL="369888" indent="-369888">
              <a:lnSpc>
                <a:spcPct val="120000"/>
              </a:lnSpc>
              <a:spcBef>
                <a:spcPts val="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Exposure to sunlight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Vitamin B1 (Thiamine, Aneurin)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03433"/>
            <a:ext cx="7858180" cy="4525963"/>
          </a:xfrm>
        </p:spPr>
        <p:txBody>
          <a:bodyPr>
            <a:noAutofit/>
          </a:bodyPr>
          <a:lstStyle/>
          <a:p>
            <a:pPr marL="363538" indent="-363538"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Sources :</a:t>
            </a: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Yeast (richest source), unmilled cereals, pulses, nuts</a:t>
            </a:r>
          </a:p>
          <a:p>
            <a:pPr marL="363538" indent="-363538">
              <a:buClr>
                <a:srgbClr val="A76F7F"/>
              </a:buClr>
              <a:buNone/>
              <a:defRPr/>
            </a:pPr>
            <a:endParaRPr lang="en-IN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3538" indent="-363538"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Function :</a:t>
            </a: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Thiamine pyrophosphate (Active form)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Functions as cocarboxylase in carbohydrate metabolism and in numerous other enzyme systems.</a:t>
            </a:r>
          </a:p>
          <a:p>
            <a:pPr marL="363538" indent="-363538">
              <a:buClr>
                <a:srgbClr val="A76F7F"/>
              </a:buClr>
              <a:buNone/>
              <a:defRPr/>
            </a:pPr>
            <a:endParaRPr lang="en-IN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3538" indent="-363538"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Dry Beriberi </a:t>
            </a:r>
          </a:p>
          <a:p>
            <a:pPr marL="363538" indent="-363538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Peripheral neuropathy, atrophic skin, red burning tongue</a:t>
            </a:r>
          </a:p>
          <a:p>
            <a:pPr marL="363538" indent="-363538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Korsakoff's psychosis,Wernicke's encephalopathy</a:t>
            </a:r>
          </a:p>
          <a:p>
            <a:pPr marL="363538" indent="-363538"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Wet Beriberi</a:t>
            </a:r>
          </a:p>
          <a:p>
            <a:pPr marL="363538" indent="-363538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Peripheral edema, high output cardiac failure</a:t>
            </a:r>
          </a:p>
          <a:p>
            <a:pPr marL="363538" indent="-363538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Skin is warm before CCF and cold, edematous, cracked later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Diagnosis and 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1785926"/>
            <a:ext cx="7872410" cy="4525963"/>
          </a:xfrm>
        </p:spPr>
        <p:txBody>
          <a:bodyPr>
            <a:normAutofit/>
          </a:bodyPr>
          <a:lstStyle/>
          <a:p>
            <a:pPr marL="363538" indent="-363538">
              <a:lnSpc>
                <a:spcPct val="150000"/>
              </a:lnSpc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Diagnosis</a:t>
            </a:r>
          </a:p>
          <a:p>
            <a:pPr marL="363538" indent="-363538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Urinary excretion of &lt; 50 mcg of thiamine after 1 mg injection.</a:t>
            </a:r>
          </a:p>
          <a:p>
            <a:pPr marL="363538" indent="-363538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3538" indent="-363538">
              <a:lnSpc>
                <a:spcPct val="150000"/>
              </a:lnSpc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Treatment :</a:t>
            </a:r>
          </a:p>
          <a:p>
            <a:pPr marL="363538" indent="-363538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Dietary requirement: 0.4 mg /1000 kcal, 0.5 to 2 mg</a:t>
            </a:r>
          </a:p>
          <a:p>
            <a:pPr marL="363538" indent="-363538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Mild Beriberi: Thiamine 5 mg / day</a:t>
            </a:r>
          </a:p>
          <a:p>
            <a:pPr marL="363538" indent="-363538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Severely ill: Thiamine 10mg IV twice daily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3538" indent="-363538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Vit. B2 (Riboflavin)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242" y="1857364"/>
            <a:ext cx="7729534" cy="4525963"/>
          </a:xfrm>
        </p:spPr>
        <p:txBody>
          <a:bodyPr>
            <a:normAutofit lnSpcReduction="10000"/>
          </a:bodyPr>
          <a:lstStyle/>
          <a:p>
            <a:pPr marL="365125" indent="-365125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Riboflavin : </a:t>
            </a:r>
            <a:r>
              <a:rPr lang="en-US" sz="2000" dirty="0" smtClean="0"/>
              <a:t>Flavoprotein widely distributed in plants</a:t>
            </a:r>
          </a:p>
          <a:p>
            <a:pPr marL="365125" indent="-365125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endParaRPr lang="en-US" sz="2000" b="1" dirty="0" smtClean="0">
              <a:solidFill>
                <a:srgbClr val="A76F7F"/>
              </a:solidFill>
            </a:endParaRPr>
          </a:p>
          <a:p>
            <a:pPr marL="365125" indent="-365125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Sources of Vit. B2: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Milk, milk products, eggs, liver, cereals, pulses, green leafy vegetables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Deficiency of  Vit.B2 affects metabolism of free fatty acids, tryptophan, folic acid </a:t>
            </a:r>
          </a:p>
          <a:p>
            <a:pPr marL="365125" indent="-365125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endParaRPr lang="en-US" sz="2000" b="1" dirty="0" smtClean="0">
              <a:solidFill>
                <a:srgbClr val="A76F7F"/>
              </a:solidFill>
            </a:endParaRPr>
          </a:p>
          <a:p>
            <a:pPr marL="365125" indent="-365125">
              <a:lnSpc>
                <a:spcPct val="120000"/>
              </a:lnSpc>
              <a:buClr>
                <a:schemeClr val="accent2">
                  <a:lumMod val="50000"/>
                </a:schemeClr>
              </a:buClr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Function: 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Role in intracellular oxidation-reduction reactions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sz="2000" dirty="0" smtClean="0"/>
              <a:t>	(Flavin adenine mono and dinucleotide)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Clinical features : Vit B2 deficiency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15304" cy="4525963"/>
          </a:xfrm>
        </p:spPr>
        <p:txBody>
          <a:bodyPr>
            <a:normAutofit/>
          </a:bodyPr>
          <a:lstStyle/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Onset : 3-5 months of inadequate diet.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Oral manifestations :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Angular stomatitis (perleche) with maceration.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Cheilosis : Lip involvement with vertical fissuring.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Glossitis : Smooth, magenta coloured tongue, atrophic filiform papillae, enlarged fungiform papillae.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Clinical features: Vit B2 deficiency: Skin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15304" cy="4525963"/>
          </a:xfrm>
        </p:spPr>
        <p:txBody>
          <a:bodyPr>
            <a:normAutofit/>
          </a:bodyPr>
          <a:lstStyle/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Seborrheic dermatitis like rash :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Nasolabial folds, alae nasi, nasal bridge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(Nasolabial dyssebacea)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Forehead, cheeks, post auricular, eyelids, scrotum, vulva                                  (Oro-oculo-genital syndrome)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Involved areas : Red, greasy, sometimes hyperpigmented (Dyssebacea or shark skin)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0" indent="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Dysriboflavinosis :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/>
              <a:t>Dyskeratotic follicular papules with scaly erythema, patchy alopecia, scalp and eyebrow scaling</a:t>
            </a: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Vit B2 deficiency: Extra cutaneous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857364"/>
            <a:ext cx="7715304" cy="4525963"/>
          </a:xfrm>
        </p:spPr>
        <p:txBody>
          <a:bodyPr>
            <a:normAutofit/>
          </a:bodyPr>
          <a:lstStyle/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Eyes :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Photophobia, lacrimation, blepharospasm, conjunctivitis, decrease in visual acuity, corneal  vascularization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IN" sz="2000" dirty="0" smtClean="0"/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CNS : </a:t>
            </a:r>
            <a:r>
              <a:rPr lang="en-US" sz="2000" dirty="0" smtClean="0"/>
              <a:t>Psychomotor, intellectual development impaired in children.</a:t>
            </a:r>
            <a:endParaRPr lang="en-IN" sz="2000" dirty="0" smtClean="0"/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Diagnosis and 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857364"/>
            <a:ext cx="7715304" cy="4525963"/>
          </a:xfrm>
        </p:spPr>
        <p:txBody>
          <a:bodyPr>
            <a:normAutofit/>
          </a:bodyPr>
          <a:lstStyle/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Diagnosis : </a:t>
            </a:r>
            <a:r>
              <a:rPr lang="en-US" sz="2000" dirty="0" smtClean="0"/>
              <a:t>Markers of deficiency</a:t>
            </a:r>
            <a:endParaRPr lang="en-IN" sz="2000" b="1" dirty="0" smtClean="0">
              <a:solidFill>
                <a:srgbClr val="A76F7F"/>
              </a:solidFill>
            </a:endParaRP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RBC glutathione reductase activity coefficient &gt; 1.2 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Urinary excretion  &lt; 30 mcg of vit.B2 / gm of creatinine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IN" sz="2000" dirty="0" smtClean="0"/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Treatment :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Normal requirement : 1-2 mg / day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Therapeutic dose: Infants : 1-3 mg , Adults : 10-30 mg/day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Correct the associated tryptophan, FA, EFA  deficiency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Vitamin B3 (Nicotinic acid, Nicotinamide, Niacin)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857364"/>
            <a:ext cx="7715304" cy="5000636"/>
          </a:xfrm>
        </p:spPr>
        <p:txBody>
          <a:bodyPr>
            <a:noAutofit/>
          </a:bodyPr>
          <a:lstStyle/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Pellagra (deficiency of Niacin)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Italian word pelle - skin, agra - rough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Niacinamide (active form)            NAD, NADP (coenzymes)</a:t>
            </a:r>
          </a:p>
          <a:p>
            <a:pPr marL="365125" indent="-365125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58775" indent="-35877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Function :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/>
              <a:t>Plays a vital role in cell, fatty acid, carbohydrate metabolism.</a:t>
            </a:r>
          </a:p>
          <a:p>
            <a:pPr marL="358775" indent="-35877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Sources :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Meat, fish, eggs, milk, cheese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Cereals, grains, legumes, coffee and tea</a:t>
            </a:r>
          </a:p>
          <a:p>
            <a:pPr marL="358775" indent="-358775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b="1" dirty="0" smtClean="0">
              <a:solidFill>
                <a:srgbClr val="A76F7F"/>
              </a:solidFill>
            </a:endParaRPr>
          </a:p>
          <a:p>
            <a:pPr marL="358775" indent="-35877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Endogenous production : </a:t>
            </a:r>
          </a:p>
          <a:p>
            <a:pPr marL="0" indent="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sz="2000" dirty="0" smtClean="0"/>
              <a:t>60 mg of tryptophan             1mg of niacin</a:t>
            </a:r>
            <a:endParaRPr lang="en-IN" sz="2000" dirty="0" smtClean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714744" y="2970000"/>
            <a:ext cx="57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852992" y="6372000"/>
            <a:ext cx="57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Etiology of Vit B3 deficiency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15304" cy="4525963"/>
          </a:xfrm>
        </p:spPr>
        <p:txBody>
          <a:bodyPr>
            <a:normAutofit fontScale="92500" lnSpcReduction="10000"/>
          </a:bodyPr>
          <a:lstStyle/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Staple diet of maize and jowar with less animal proteins     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Maize :</a:t>
            </a:r>
            <a:r>
              <a:rPr lang="en-IN" sz="2000" dirty="0" smtClean="0"/>
              <a:t> Poor source of nicotinic acid and tryptophan, niacin is present but not bio-available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Jowar :</a:t>
            </a:r>
            <a:r>
              <a:rPr lang="en-IN" sz="2000" dirty="0" smtClean="0"/>
              <a:t> High content of leucine (Inhibits tryptophan uptake)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Imbalance in leucine and isoleucine            inhibition of NAD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Tryptophan                   Niacin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Chronic alcoholics :</a:t>
            </a:r>
            <a:r>
              <a:rPr lang="en-IN" sz="2000" dirty="0" smtClean="0"/>
              <a:t> Unbalanced diet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Hartnup disease :</a:t>
            </a:r>
            <a:r>
              <a:rPr lang="en-IN" sz="2000" dirty="0" smtClean="0"/>
              <a:t> Impaired reabsorption of tryptophan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Carcinoid Syndrome :</a:t>
            </a:r>
            <a:r>
              <a:rPr lang="en-IN" sz="2000" dirty="0" smtClean="0"/>
              <a:t> 60% dietary tryptophan        Serotonin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Drugs :</a:t>
            </a:r>
            <a:r>
              <a:rPr lang="en-IN" sz="2000" dirty="0" smtClean="0"/>
              <a:t> Isoniazid, azathioprine, anticonvulsants</a:t>
            </a:r>
          </a:p>
          <a:p>
            <a:pPr marL="355600" indent="-3556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643438" y="3618000"/>
            <a:ext cx="57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210050" y="4000504"/>
            <a:ext cx="93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14546" y="3798000"/>
            <a:ext cx="857256" cy="41681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710512" y="5587200"/>
            <a:ext cx="39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525963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Characteristic </a:t>
            </a:r>
            <a:r>
              <a:rPr lang="en-IN" sz="2000" b="1" dirty="0" smtClean="0">
                <a:solidFill>
                  <a:srgbClr val="A76F7F"/>
                </a:solidFill>
              </a:rPr>
              <a:t>4 “D’s” : </a:t>
            </a:r>
            <a:r>
              <a:rPr lang="en-IN" sz="2000" dirty="0" smtClean="0"/>
              <a:t>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Dermatitis, Diarrhoea, Dementia, Death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Skin :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Distribution :</a:t>
            </a:r>
            <a:r>
              <a:rPr lang="en-IN" sz="2000" dirty="0" smtClean="0"/>
              <a:t> “Photo exposed areas”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Acute : Well-demarcated patches of erythema with pruritus, burning and pain resembling sunburn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Redness and maceration in the intertriginous areas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Chronic : Reddish brown, rough, scaly, thickened, and pigmented skin lesions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Pellagrins nose : </a:t>
            </a:r>
            <a:r>
              <a:rPr lang="en-IN" sz="2000" dirty="0" smtClean="0"/>
              <a:t>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</a:t>
            </a:r>
            <a:r>
              <a:rPr lang="en-US" sz="2000" dirty="0" smtClean="0"/>
              <a:t>Dull erythema, butterfly rash with scaling on bridge of nose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Casal's necklace : </a:t>
            </a:r>
            <a:r>
              <a:rPr lang="en-IN" sz="2000" dirty="0" smtClean="0"/>
              <a:t>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</a:t>
            </a:r>
            <a:r>
              <a:rPr lang="en-US" sz="2000" dirty="0" smtClean="0"/>
              <a:t>Sharply demarcated lesion on upper central chest, neck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Cravat : </a:t>
            </a:r>
            <a:r>
              <a:rPr lang="en-IN" sz="2000" dirty="0" smtClean="0"/>
              <a:t>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</a:t>
            </a:r>
            <a:r>
              <a:rPr lang="en-US" sz="2000" dirty="0" smtClean="0"/>
              <a:t>Anterior continuation of necklace on chest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Scrotal erythema : </a:t>
            </a:r>
            <a:r>
              <a:rPr lang="en-IN" sz="2000" dirty="0" smtClean="0"/>
              <a:t>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</a:t>
            </a:r>
            <a:r>
              <a:rPr lang="en-US" sz="2000" dirty="0" smtClean="0"/>
              <a:t> Symmetrical lesions, clear line of demarcation</a:t>
            </a: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Pellagra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268" y="2000240"/>
            <a:ext cx="5097463" cy="395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Pellagra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084"/>
          <a:stretch>
            <a:fillRect/>
          </a:stretch>
        </p:blipFill>
        <p:spPr bwMode="auto">
          <a:xfrm>
            <a:off x="1669172" y="2339991"/>
            <a:ext cx="5760348" cy="344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Mucous membrane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Angular stomatitis, cheilitis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Scarlet glossitis with imprint of teeth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Tongue is red, smooth, atrophy of filiform papillae, erosions, ulcerations, fissures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GIT :</a:t>
            </a:r>
            <a:r>
              <a:rPr lang="en-IN" sz="2000" dirty="0" smtClean="0"/>
              <a:t> Anorexia, nausea, vomiting, abdominal pain,  bloody diarrhoea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CNS :</a:t>
            </a:r>
            <a:r>
              <a:rPr lang="en-IN" sz="2000" dirty="0" smtClean="0"/>
              <a:t> Depression, psychosis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Daily requirement : 10 </a:t>
            </a:r>
            <a:r>
              <a:rPr lang="en-IN" sz="2000" b="1" dirty="0" smtClean="0">
                <a:solidFill>
                  <a:srgbClr val="002060"/>
                </a:solidFill>
              </a:rPr>
              <a:t>- </a:t>
            </a:r>
            <a:r>
              <a:rPr lang="en-IN" sz="2000" dirty="0" smtClean="0"/>
              <a:t>20 mg / day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IN" sz="2000" b="1" dirty="0" smtClean="0">
              <a:solidFill>
                <a:srgbClr val="A76F7F"/>
              </a:solidFill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Therapeutic dose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300 - 500 mg niacinamide orally or intramuscular in divided doses (Niacin precipitate flushing, itching, burning)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Supplement with B complex, animal proteins eggs, milk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Balanced diet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Reduce alcohol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Vitamin B6 (Pyridoxine)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Animal sources :</a:t>
            </a:r>
            <a:r>
              <a:rPr lang="en-IN" sz="2000" dirty="0" smtClean="0"/>
              <a:t> Liver, egg yolk, meat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Vegetable sources :</a:t>
            </a:r>
            <a:r>
              <a:rPr lang="en-IN" sz="2000" dirty="0" smtClean="0"/>
              <a:t> Pulses, cereals, peas, soya beans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Drugs producing Vit B6 deficiency :</a:t>
            </a:r>
            <a:r>
              <a:rPr lang="en-IN" sz="2000" dirty="0" smtClean="0"/>
              <a:t> INH, Hydralazine, Cycloserine, Penicillamine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Function :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Coenzyme in transaminase and decarboxylase reactions and in the metabolism of cysteine, tryptophan and EFA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Clinical features (Vit B6 deficiency)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Children :</a:t>
            </a:r>
            <a:r>
              <a:rPr lang="en-IN" sz="2000" dirty="0" smtClean="0"/>
              <a:t>  Anaemia, convulsion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Adults :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Seborrheic dermatitis like rash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Cheilitis, angular stomatitis, glossitis, peripheral neuritis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Chinese restaurant syndrome</a:t>
            </a:r>
            <a:r>
              <a:rPr lang="en-IN" sz="2000" dirty="0" smtClean="0"/>
              <a:t>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Inability to metabolize monosodium glutamate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Headache, sensation of pressure in chest, palpitation, feeling of warmth, tingling, numbness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Diagnosis and 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Diagnosis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Serum Pyridoxal phosphate levels &lt; 20 µg / ml</a:t>
            </a: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Treatment :</a:t>
            </a: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Daily requirement : 1.5 - 2.5 mg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Therapeutic dose : 30 - 100 mg /day orally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 B12: Cobalamin, Cyanocobalamin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Forms : </a:t>
            </a:r>
            <a:r>
              <a:rPr lang="en-US" sz="2000" dirty="0" smtClean="0"/>
              <a:t>Cyanocobalamin, Deoxyadenosyl cobalamin, Methylcobalamin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Sources : </a:t>
            </a:r>
            <a:r>
              <a:rPr lang="en-IN" sz="2000" dirty="0" smtClean="0"/>
              <a:t> 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Liver, kidney, heart , meat, fish, cheese, eggs, milk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Vegetables, fruits, legumes – nil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Absorption : </a:t>
            </a:r>
            <a:r>
              <a:rPr lang="en-US" sz="2000" dirty="0" smtClean="0"/>
              <a:t>Specific receptor mediated process in the ileum involving glycoprotein (Intrinsic factor)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Function : </a:t>
            </a:r>
            <a:r>
              <a:rPr lang="en-IN" sz="2000" dirty="0" smtClean="0"/>
              <a:t> 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Nucleoprotein synthesis, Maturation of red cells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DNA synthesis and methyl group transfer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Etiology: Vit.B12 deficiency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Strict vegetarian diet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Gastric atrophy (achlorhydria) and decreased intrinsic factor (pernicious anemia)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Diphyllobothrium latum infestation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Malabsorption syndromes (Coeliac sprue, intestinal TB, Whipple’s disease)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Elderly individuals, chronic alcoholism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Clinical features : Vit.B12 deficiency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Skin : </a:t>
            </a:r>
            <a:r>
              <a:rPr lang="en-US" sz="2000" dirty="0" smtClean="0"/>
              <a:t>Symmetrical generalized hyperpigmentation (Flexures, palmar creases, soles, knuckles)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Mucous membrane : </a:t>
            </a:r>
            <a:r>
              <a:rPr lang="en-US" sz="2000" dirty="0" smtClean="0"/>
              <a:t>Hyperpigmentation, cheilitis, glossitis with beefy red tongue, glossodynia, aphthae like lesions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Nails : </a:t>
            </a:r>
            <a:r>
              <a:rPr lang="en-US" sz="2000" dirty="0" smtClean="0"/>
              <a:t>Pigmented streaks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Hair : </a:t>
            </a:r>
            <a:r>
              <a:rPr lang="en-US" sz="2000" dirty="0" smtClean="0"/>
              <a:t>Premature graying, canities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Other manifestations : </a:t>
            </a:r>
            <a:r>
              <a:rPr lang="en-US" sz="2000" dirty="0" smtClean="0"/>
              <a:t>Peripheral neuritis, impaired memory</a:t>
            </a:r>
            <a:endParaRPr lang="en-IN" sz="2000" dirty="0" smtClean="0"/>
          </a:p>
          <a:p>
            <a:pPr marL="361950" indent="-361950">
              <a:buClr>
                <a:srgbClr val="A76F7F"/>
              </a:buClr>
              <a:buNone/>
              <a:defRPr/>
            </a:pP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Vit.B12 deficiency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2022" t="2982" r="2187" b="7322"/>
          <a:stretch/>
        </p:blipFill>
        <p:spPr bwMode="auto">
          <a:xfrm>
            <a:off x="2035276" y="2286000"/>
            <a:ext cx="5043949" cy="371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Diagnosis and 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Diagnosis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Serum Vit. B12 &lt;150 pg/ml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Hemogram, Bone marrow examination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Schilling’s test : Detects malabsorption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Treatment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Daily requirement : 1 mcg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Dose : 1000 mcg / week for 1 month;            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	  1000 mcg / month thereafter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Supplement folic acid 1 - 5 mg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Course : Cutaneous changes improve within 1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 B9 (Folic acid, Pteroylglutamic acid)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Sources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Liver, meat, green leafy vegetables, milk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Produced by colonic bacteria (inadequate)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Active form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Folic Acid                   Folinic acid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Function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Coenzyme for normal RNA and DNA Synthesis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Neurotransmitter production (Serotonin)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Reduction in blood homocysteine levels</a:t>
            </a: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2081058" y="3886146"/>
            <a:ext cx="8096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+mj-lt"/>
              </a:rPr>
              <a:t> Vit C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028926" y="4240800"/>
            <a:ext cx="900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Clinical features: Folic acid deficiency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Skin :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	</a:t>
            </a:r>
            <a:r>
              <a:rPr lang="en-US" sz="2000" dirty="0" smtClean="0"/>
              <a:t>Diffuse hyperpigmentation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Mucous membrane :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	</a:t>
            </a:r>
            <a:r>
              <a:rPr lang="en-US" sz="2000" dirty="0" smtClean="0"/>
              <a:t>Glossitis, superficial erosions, cheilitis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Others :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	</a:t>
            </a:r>
            <a:r>
              <a:rPr lang="en-US" sz="2000" dirty="0" smtClean="0"/>
              <a:t>Megaloblastic anemia (Fatigue, tiredness)</a:t>
            </a: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Diagnosis and 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Diagnosis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sz="2000" dirty="0" smtClean="0"/>
              <a:t>Serum folate &lt; 3 ng/ml (normal &gt; 6 ng/ml)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Treatment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Daily requirement :  50 - 100 mcg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In pregnancy :  400 mcg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Therapeutic dose : 1 - 5 mg / day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Correct concomitant Vit. B12 deficiency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Vitamin C (Ascorbic acid)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Scurvy : Deficiency of Vitamin C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Sources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Fresh fruits - oranges, grapes, lemons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Fresh vegetables - Green leafy vegetables, potatoes, cabbage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Functions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Antioxidant, Reducing agent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Role in collagen and ground substance formation, wound healing, immune response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Required for iron absorption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Etiology : Vit C Deficiency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Diet poor in Vitamin C (Elderly men, alcoholics)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Gastro-intestinal diseases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Malnourished children with scurvy (Barlow's disease)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Cigarette smokers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Skin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Follicular hyperkeratosis :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Earliest change, cork screw hair (swan neck deformity) - 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due to reduced disulfide bonds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Perifollicular purpura, hemorrhage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Sites : Upper arms, buttocks, shins, trunk, thighs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Petechiae, echhymosis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“Woody” edema of legs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Delayed wound healing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Scurvy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388"/>
          <a:stretch>
            <a:fillRect/>
          </a:stretch>
        </p:blipFill>
        <p:spPr bwMode="auto">
          <a:xfrm>
            <a:off x="2143108" y="1956404"/>
            <a:ext cx="2120710" cy="433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388"/>
          <a:stretch>
            <a:fillRect/>
          </a:stretch>
        </p:blipFill>
        <p:spPr bwMode="auto">
          <a:xfrm>
            <a:off x="4929190" y="1956404"/>
            <a:ext cx="2120710" cy="433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Vitamin C (Ascorbic acid)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Oral Cavity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Hemorrhagic gingivitis (Spongy gums)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Loosened teeth, foul odour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Internal hemorrhage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Hematuria, epistaxis, malena, hematemesis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In infants : </a:t>
            </a: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Excessive crying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Pseudo paralysis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Scorbutic rosary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</a:rPr>
              <a:t>Diagnosis and 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Diagnosis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Capillary fragility test : Positive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Serum Vitamin C assay &lt; 0.1 mg/dl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Serum Vitamin C leukocyte assay &lt; 7 mg/dl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Treatment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Daily requirement :  Adult: 50 mg, Children: 25 mg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Therapeutic dose : 100- 300 mg /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Minerals and Trace elements : Zinc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Zinc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Component of metalloenzymes for carbohydrate, protein, lipid and nucleic acid metabolism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Role in immunological functions and wound healing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Sources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Shellfish, legumes, nuts, whole grains, green leafy vegetables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Zinc deficiency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Genetic : Acrodermatitis enteropathica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Acquired : Acquired zinc deficiency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Acrodermatitis enteropathica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Inheritance : Autosomal recessive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First description : Danbolt and Class in 1943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Etiology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Defect in intestinal zinc transporter : ZIP4 protein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Genetic locus on chromosome : 8q</a:t>
            </a: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Clinical features: Acrodermatitis enteropathica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Classical presentation :</a:t>
            </a:r>
            <a:r>
              <a:rPr lang="en-IN" sz="2000" dirty="0" smtClean="0"/>
              <a:t> During infancy on weaning from breast milk to formula or cereal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Triad :</a:t>
            </a:r>
            <a:r>
              <a:rPr lang="en-IN" sz="2000" dirty="0" smtClean="0"/>
              <a:t> Dermatitis, alopecia, diarrhea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Dermatitis :</a:t>
            </a:r>
            <a:r>
              <a:rPr lang="en-IN" sz="2000" dirty="0" smtClean="0"/>
              <a:t> 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 smtClean="0"/>
              <a:t>Acute phase : Eczematous, erosive dermatitis favoring acral areas : perioral, periocular, anogenital, hands, feet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 smtClean="0"/>
              <a:t>Chronic deficiency : Psoriasiform dermatitis </a:t>
            </a:r>
            <a:endParaRPr lang="en-IN" sz="2000" dirty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A76F7F"/>
                </a:solidFill>
              </a:rPr>
              <a:t>Oral Cavity: </a:t>
            </a:r>
            <a:r>
              <a:rPr lang="en-IN" sz="2000" dirty="0"/>
              <a:t>Angular stomatitis, glossitis, Superadded </a:t>
            </a:r>
            <a:r>
              <a:rPr lang="en-IN" sz="2000" dirty="0" smtClean="0"/>
              <a:t>candidiasis</a:t>
            </a:r>
            <a:endParaRPr lang="en-IN" sz="2000" b="1" dirty="0" smtClean="0">
              <a:solidFill>
                <a:srgbClr val="A76F7F"/>
              </a:solidFill>
            </a:endParaRP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Nails :</a:t>
            </a:r>
            <a:r>
              <a:rPr lang="en-IN" sz="2000" dirty="0" smtClean="0"/>
              <a:t> paronychia, leukonychia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Hair :</a:t>
            </a:r>
            <a:r>
              <a:rPr lang="en-IN" sz="2000" dirty="0" smtClean="0"/>
              <a:t> alopecia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Eyes :</a:t>
            </a:r>
            <a:r>
              <a:rPr lang="en-IN" sz="2000" dirty="0" smtClean="0"/>
              <a:t> photophobia, conjunctivitis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Diarrhoea, lethargy, growth failure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Acrodermatitis enteropathica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759"/>
          <a:stretch>
            <a:fillRect/>
          </a:stretch>
        </p:blipFill>
        <p:spPr bwMode="auto">
          <a:xfrm>
            <a:off x="1000100" y="2306644"/>
            <a:ext cx="3308578" cy="376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759"/>
          <a:stretch>
            <a:fillRect/>
          </a:stretch>
        </p:blipFill>
        <p:spPr bwMode="auto">
          <a:xfrm>
            <a:off x="4763884" y="2306644"/>
            <a:ext cx="3594330" cy="376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Acrodermatitis enteropathica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254"/>
          <a:stretch>
            <a:fillRect/>
          </a:stretch>
        </p:blipFill>
        <p:spPr bwMode="auto">
          <a:xfrm>
            <a:off x="1000100" y="2496036"/>
            <a:ext cx="3308578" cy="329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049"/>
          <a:stretch>
            <a:fillRect/>
          </a:stretch>
        </p:blipFill>
        <p:spPr bwMode="auto">
          <a:xfrm>
            <a:off x="4875432" y="2463903"/>
            <a:ext cx="3371234" cy="339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Diagnosis and 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Diagnosis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Serum zinc levels &lt;80 mcg/dl (80 - 120 mcg/dl)</a:t>
            </a: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Treatment : </a:t>
            </a: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Daily requirement: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&lt; 6months  		: 3 mg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6months - 1yr         	: 5 mg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1 - 7 yrs                     	: 10 mg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7 yrs, adults        	: 16 mg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Pregnant and lactating mothers :  20 - 25 mg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Dose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Oral zinc : 2mg/kg/day for  1- 2 weeks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30 to 55 mg of elemental Zn for 1-2 weeks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dirty="0" smtClean="0"/>
              <a:t>	(220 mg ZnSo4 = 55 mg of elemental Zn)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Hereditary type requires life long 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Iron deficiency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Sources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Green leafy vegetables, pulses, meat products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Vitamin C rich foods improve absorption; tea and tamarind inhibits absorption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Clinical features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Generalized pruritus, increased hair loss, koilonychia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Angular stomatitis, cheilitis, glossitis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Hypochromic microcytic anemia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Plummer-Vinson syndrome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Iron deficiency : Koilonychia</a:t>
            </a:r>
          </a:p>
        </p:txBody>
      </p:sp>
      <p:pic>
        <p:nvPicPr>
          <p:cNvPr id="5" name="Picture 2" descr="C:\Users\user\Desktop\IADVL Digital Lecture Series\Nutritional Disorders\Photos\Iron-deficiency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950" y="2214554"/>
            <a:ext cx="5337256" cy="394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Therapeutic dose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Ferrous sulphate or gluconate 300mg thrice daily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Treat underlying cause : chronic blood loss, parasitic infestations, malaria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Supplementation with Vitamin C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Supplementation during pregnancy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Protein Energy Malnutrition (PEM)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PEM is most common form of malnutrition.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Age: 1-3 years</a:t>
            </a:r>
            <a:endParaRPr lang="en-IN" sz="2000" b="1" dirty="0" smtClean="0">
              <a:solidFill>
                <a:srgbClr val="002060"/>
              </a:solidFill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Commonly seen during weaning and post weaning period.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Marasmus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Patient with 60% of expected body weight without edema.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Kwashiorkor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smtClean="0"/>
              <a:t>Patient who weighs 60 - 80 % of expected body weight for that age with severe protein malnutrition with relative carbohydrate excess.</a:t>
            </a:r>
            <a:endParaRPr lang="en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229600" cy="638944"/>
          </a:xfrm>
        </p:spPr>
        <p:txBody>
          <a:bodyPr>
            <a:normAutofit/>
          </a:bodyPr>
          <a:lstStyle/>
          <a:p>
            <a:r>
              <a:rPr lang="en-IN" sz="2400" b="1" u="sng" dirty="0">
                <a:solidFill>
                  <a:srgbClr val="A76F7F"/>
                </a:solidFill>
              </a:rPr>
              <a:t>Marasmus : Clinical features</a:t>
            </a:r>
            <a:endParaRPr lang="en-US" sz="2400" b="1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Skin :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Dry, inelastic, thin, wrinkled, loose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Follicular hyperkeratosis (adults)</a:t>
            </a:r>
            <a:endParaRPr lang="en-US" sz="2000" dirty="0" smtClean="0"/>
          </a:p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Hair :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Slow growth, lustreless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Growth of lanugo hair occurs</a:t>
            </a:r>
            <a:endParaRPr lang="en-US" sz="2000" dirty="0" smtClean="0"/>
          </a:p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Nails : </a:t>
            </a:r>
          </a:p>
          <a:p>
            <a:pPr>
              <a:buClr>
                <a:srgbClr val="A76F7F"/>
              </a:buClr>
              <a:buFont typeface="Wingdings" panose="05000000000000000000" pitchFamily="2" charset="2"/>
              <a:buChar char="§"/>
              <a:defRPr/>
            </a:pPr>
            <a:r>
              <a:rPr lang="en-IN" sz="2000" dirty="0" smtClean="0"/>
              <a:t>Fissured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US" sz="2000" b="1" dirty="0" smtClean="0">
                <a:solidFill>
                  <a:srgbClr val="A76F7F"/>
                </a:solidFill>
              </a:rPr>
              <a:t>Facies: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“Monkey facies”- wrinkled skin with loss of  buccal fat pad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Child is alert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387"/>
          <a:stretch>
            <a:fillRect/>
          </a:stretch>
        </p:blipFill>
        <p:spPr>
          <a:xfrm>
            <a:off x="5072066" y="1643050"/>
            <a:ext cx="3334801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/>
            </a:r>
            <a:br>
              <a:rPr lang="en-IN" sz="2400" u="sng" dirty="0" smtClean="0">
                <a:solidFill>
                  <a:srgbClr val="A76F7F"/>
                </a:solidFill>
              </a:rPr>
            </a:br>
            <a:r>
              <a:rPr lang="en-IN" sz="2400" u="sng" dirty="0">
                <a:solidFill>
                  <a:srgbClr val="A76F7F"/>
                </a:solidFill>
              </a:rPr>
              <a:t/>
            </a:r>
            <a:br>
              <a:rPr lang="en-IN" sz="2400" u="sng" dirty="0">
                <a:solidFill>
                  <a:srgbClr val="A76F7F"/>
                </a:solidFill>
              </a:rPr>
            </a:br>
            <a:r>
              <a:rPr lang="en-IN" sz="2700" u="sng" dirty="0" smtClean="0">
                <a:solidFill>
                  <a:srgbClr val="A76F7F"/>
                </a:solidFill>
              </a:rPr>
              <a:t>Kwashiorkor : Clinical features</a:t>
            </a:r>
            <a:endParaRPr lang="en-US" sz="27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Skin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“Flaky paint” or “crazy pavement” dermatoses, extensive peeling of skin with erosions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“Enamel paint” dermatoses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Sites: Pressure sites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Sharply demarcated hyperpigmented plaques with burnt out appearance and waxy feel (spares feet and dorsa of hands in contrast to pellagra)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5040" y="1825625"/>
            <a:ext cx="3694419" cy="4351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Mucosa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Angular stomatitis, glossitis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Cheilitis with fissuring on lips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Nails : </a:t>
            </a:r>
            <a:r>
              <a:rPr lang="en-US" sz="2000" dirty="0" smtClean="0"/>
              <a:t>Soft and thin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 smtClean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smtClean="0">
                <a:solidFill>
                  <a:srgbClr val="A76F7F"/>
                </a:solidFill>
              </a:rPr>
              <a:t>Hair 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Sparse, thin, brittle, easy pluckable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Dyschromotrichia : golden, blonde, rust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Flag </a:t>
            </a:r>
            <a:r>
              <a:rPr lang="en-IN" sz="2000" dirty="0"/>
              <a:t>sign: </a:t>
            </a:r>
            <a:r>
              <a:rPr lang="en-IN" sz="2000" dirty="0" smtClean="0"/>
              <a:t>Alternating </a:t>
            </a:r>
            <a:r>
              <a:rPr lang="en-IN" sz="2000" dirty="0"/>
              <a:t>bands of pale and dark </a:t>
            </a:r>
            <a:r>
              <a:rPr lang="en-IN" sz="2000" dirty="0" smtClean="0"/>
              <a:t>hair corresponding to periods </a:t>
            </a:r>
            <a:r>
              <a:rPr lang="en-IN" sz="2000" dirty="0"/>
              <a:t>of poor </a:t>
            </a:r>
            <a:r>
              <a:rPr lang="en-IN" sz="2000" dirty="0" smtClean="0"/>
              <a:t>nutrition interspersed </a:t>
            </a:r>
            <a:r>
              <a:rPr lang="en-IN" sz="2000" dirty="0"/>
              <a:t>with good </a:t>
            </a:r>
            <a:r>
              <a:rPr lang="en-IN" sz="2000" dirty="0" smtClean="0"/>
              <a:t>nutrition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Eyelashes : broomstick appearance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smtClean="0">
                <a:solidFill>
                  <a:srgbClr val="A76F7F"/>
                </a:solidFill>
              </a:rPr>
              <a:t>Treatment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High protein, high caloric diet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Topical zinc paste, oral zinc supplements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Correction of other associated deficiency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smtClean="0"/>
              <a:t>Treatment of infection and infestation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66" y="1181385"/>
            <a:ext cx="8229600" cy="461665"/>
          </a:xfrm>
        </p:spPr>
        <p:txBody>
          <a:bodyPr anchor="ctr" anchorCtr="1">
            <a:sp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MCQ’S</a:t>
            </a:r>
            <a:endParaRPr lang="en-IN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7858180" cy="4357718"/>
          </a:xfrm>
        </p:spPr>
        <p:txBody>
          <a:bodyPr>
            <a:noAutofit/>
          </a:bodyPr>
          <a:lstStyle/>
          <a:p>
            <a:pPr marL="531813" lvl="1" indent="-531813">
              <a:buNone/>
            </a:pPr>
            <a:r>
              <a:rPr lang="en-US" sz="2000" b="1" dirty="0" smtClean="0">
                <a:latin typeface="+mj-lt"/>
              </a:rPr>
              <a:t>Q.1)</a:t>
            </a:r>
            <a:r>
              <a:rPr lang="en-US" sz="2000" dirty="0" smtClean="0">
                <a:latin typeface="+mj-lt"/>
              </a:rPr>
              <a:t> </a:t>
            </a:r>
            <a:r>
              <a:rPr lang="en-IN" sz="2000" dirty="0" smtClean="0"/>
              <a:t>The typical sites of affection in riboflavin deficiency are :</a:t>
            </a:r>
            <a:endParaRPr lang="en-US" sz="2000" dirty="0" smtClean="0">
              <a:latin typeface="+mj-lt"/>
            </a:endParaRPr>
          </a:p>
          <a:p>
            <a:pPr marL="531813" lvl="1" indent="-531813" defTabSz="363538">
              <a:buFont typeface="Wingdings 2" pitchFamily="18" charset="2"/>
              <a:buAutoNum type="alphaUcPeriod"/>
              <a:tabLst>
                <a:tab pos="450850" algn="l"/>
              </a:tabLst>
            </a:pPr>
            <a:r>
              <a:rPr lang="en-IN" sz="2000" dirty="0" smtClean="0">
                <a:latin typeface="+mj-lt"/>
              </a:rPr>
              <a:t>Sun exposed areas</a:t>
            </a:r>
          </a:p>
          <a:p>
            <a:pPr marL="531813" lvl="1" indent="-531813" defTabSz="363538">
              <a:buFont typeface="Wingdings 2" pitchFamily="18" charset="2"/>
              <a:buAutoNum type="alphaUcPeriod"/>
              <a:tabLst>
                <a:tab pos="450850" algn="l"/>
              </a:tabLst>
            </a:pPr>
            <a:r>
              <a:rPr lang="en-IN" sz="2000" dirty="0" smtClean="0">
                <a:latin typeface="+mj-lt"/>
              </a:rPr>
              <a:t>Frictional sites</a:t>
            </a:r>
          </a:p>
          <a:p>
            <a:pPr marL="531813" lvl="1" indent="-531813" defTabSz="363538">
              <a:buFont typeface="Wingdings 2" pitchFamily="18" charset="2"/>
              <a:buAutoNum type="alphaUcPeriod"/>
              <a:tabLst>
                <a:tab pos="450850" algn="l"/>
              </a:tabLst>
            </a:pPr>
            <a:r>
              <a:rPr lang="en-IN" sz="2000" dirty="0" smtClean="0">
                <a:latin typeface="+mj-lt"/>
              </a:rPr>
              <a:t>Seborrhoeic areas</a:t>
            </a:r>
          </a:p>
          <a:p>
            <a:pPr marL="531813" lvl="1" indent="-531813" defTabSz="363538">
              <a:buFont typeface="Wingdings 2" pitchFamily="18" charset="2"/>
              <a:buAutoNum type="alphaUcPeriod"/>
              <a:tabLst>
                <a:tab pos="450850" algn="l"/>
              </a:tabLst>
            </a:pPr>
            <a:r>
              <a:rPr lang="en-IN" sz="2000" dirty="0" smtClean="0">
                <a:latin typeface="+mj-lt"/>
              </a:rPr>
              <a:t>Flexural sites</a:t>
            </a:r>
            <a:endParaRPr lang="en-US" sz="2000" dirty="0" smtClean="0">
              <a:latin typeface="+mj-lt"/>
            </a:endParaRPr>
          </a:p>
          <a:p>
            <a:pPr marL="914400" lvl="1" indent="-514350">
              <a:buAutoNum type="alphaUcPeriod"/>
            </a:pPr>
            <a:endParaRPr lang="en-US" sz="2000" dirty="0" smtClean="0">
              <a:latin typeface="+mj-lt"/>
            </a:endParaRPr>
          </a:p>
          <a:p>
            <a:pPr marL="536575" lvl="1" indent="-536575">
              <a:buNone/>
            </a:pPr>
            <a:r>
              <a:rPr lang="en-US" sz="2000" b="1" dirty="0" smtClean="0">
                <a:latin typeface="+mj-lt"/>
              </a:rPr>
              <a:t>Q.2)</a:t>
            </a:r>
            <a:r>
              <a:rPr lang="en-US" sz="2000" dirty="0" smtClean="0">
                <a:latin typeface="+mj-lt"/>
              </a:rPr>
              <a:t> </a:t>
            </a:r>
            <a:r>
              <a:rPr lang="en-IN" sz="2000" dirty="0" smtClean="0"/>
              <a:t>Cork screw hairs with perifollicular purpura are features resulting from deficiency of</a:t>
            </a:r>
            <a:endParaRPr lang="en-US" sz="2000" dirty="0" smtClean="0">
              <a:latin typeface="+mj-lt"/>
            </a:endParaRPr>
          </a:p>
          <a:p>
            <a:pPr marL="530225" lvl="1" indent="-530225" defTabSz="261938">
              <a:buFont typeface="Wingdings 2" pitchFamily="18" charset="2"/>
              <a:buAutoNum type="alphaUcPeriod"/>
            </a:pPr>
            <a:r>
              <a:rPr lang="fi-FI" sz="2000" dirty="0" smtClean="0">
                <a:latin typeface="+mj-lt"/>
              </a:rPr>
              <a:t>Vitamin A</a:t>
            </a:r>
          </a:p>
          <a:p>
            <a:pPr marL="530225" lvl="1" indent="-530225" defTabSz="261938">
              <a:buFont typeface="Wingdings 2" pitchFamily="18" charset="2"/>
              <a:buAutoNum type="alphaUcPeriod"/>
            </a:pPr>
            <a:r>
              <a:rPr lang="fi-FI" sz="2000" dirty="0" smtClean="0">
                <a:latin typeface="+mj-lt"/>
              </a:rPr>
              <a:t>Vitamin D</a:t>
            </a:r>
          </a:p>
          <a:p>
            <a:pPr marL="530225" lvl="1" indent="-530225" defTabSz="261938">
              <a:buFont typeface="Wingdings 2" pitchFamily="18" charset="2"/>
              <a:buAutoNum type="alphaUcPeriod"/>
            </a:pPr>
            <a:r>
              <a:rPr lang="fi-FI" sz="2000" dirty="0" smtClean="0">
                <a:latin typeface="+mj-lt"/>
              </a:rPr>
              <a:t>Vitamin E</a:t>
            </a:r>
          </a:p>
          <a:p>
            <a:pPr marL="530225" lvl="1" indent="-530225" defTabSz="261938">
              <a:buFont typeface="Wingdings 2" pitchFamily="18" charset="2"/>
              <a:buAutoNum type="alphaUcPeriod"/>
            </a:pPr>
            <a:r>
              <a:rPr lang="fi-FI" sz="2000" dirty="0" smtClean="0">
                <a:latin typeface="+mj-lt"/>
              </a:rPr>
              <a:t>Vitamin C</a:t>
            </a:r>
            <a:endParaRPr lang="en-US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66" y="1181385"/>
            <a:ext cx="8229600" cy="461665"/>
          </a:xfrm>
        </p:spPr>
        <p:txBody>
          <a:bodyPr anchor="ctr" anchorCtr="1">
            <a:sp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MCQ’S</a:t>
            </a:r>
            <a:endParaRPr lang="en-IN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357718"/>
          </a:xfrm>
        </p:spPr>
        <p:txBody>
          <a:bodyPr>
            <a:noAutofit/>
          </a:bodyPr>
          <a:lstStyle/>
          <a:p>
            <a:pPr marL="536575" indent="-536575">
              <a:buNone/>
            </a:pPr>
            <a:r>
              <a:rPr lang="en-US" sz="2000" b="1" dirty="0" smtClean="0">
                <a:latin typeface="+mj-lt"/>
              </a:rPr>
              <a:t>Q.3) </a:t>
            </a:r>
            <a:r>
              <a:rPr lang="en-US" sz="2000" dirty="0" smtClean="0">
                <a:latin typeface="+mj-lt"/>
              </a:rPr>
              <a:t> </a:t>
            </a:r>
            <a:r>
              <a:rPr lang="en-IN" sz="2000" dirty="0" smtClean="0"/>
              <a:t>Hair changes, such as alopecia and decreased hair pigmentation, can be seen with which nutritional dermatoses?</a:t>
            </a:r>
            <a:endParaRPr lang="en-US" sz="2000" dirty="0" smtClean="0">
              <a:latin typeface="+mj-lt"/>
            </a:endParaRPr>
          </a:p>
          <a:p>
            <a:pPr marL="495300" indent="-495300">
              <a:buFont typeface="Wingdings 2" pitchFamily="18" charset="2"/>
              <a:buAutoNum type="alphaUcPeriod"/>
            </a:pPr>
            <a:r>
              <a:rPr lang="en-US" sz="2000" dirty="0" smtClean="0">
                <a:latin typeface="+mj-lt"/>
              </a:rPr>
              <a:t>Scurvy</a:t>
            </a:r>
          </a:p>
          <a:p>
            <a:pPr marL="495300" indent="-495300">
              <a:buFont typeface="Wingdings 2" pitchFamily="18" charset="2"/>
              <a:buAutoNum type="alphaUcPeriod"/>
            </a:pPr>
            <a:r>
              <a:rPr lang="en-US" sz="2000" dirty="0" smtClean="0">
                <a:latin typeface="+mj-lt"/>
              </a:rPr>
              <a:t>Kwashiorkor</a:t>
            </a:r>
          </a:p>
          <a:p>
            <a:pPr marL="495300" indent="-495300">
              <a:buFont typeface="Wingdings 2" pitchFamily="18" charset="2"/>
              <a:buAutoNum type="alphaUcPeriod"/>
            </a:pPr>
            <a:r>
              <a:rPr lang="en-US" sz="2000" dirty="0" smtClean="0">
                <a:latin typeface="+mj-lt"/>
              </a:rPr>
              <a:t>Beriberi</a:t>
            </a:r>
          </a:p>
          <a:p>
            <a:pPr marL="495300" indent="-495300">
              <a:buFont typeface="Wingdings 2" pitchFamily="18" charset="2"/>
              <a:buAutoNum type="alphaUcPeriod"/>
            </a:pPr>
            <a:r>
              <a:rPr lang="en-US" sz="2000" dirty="0" smtClean="0">
                <a:latin typeface="+mj-lt"/>
              </a:rPr>
              <a:t>Marasmus</a:t>
            </a:r>
          </a:p>
          <a:p>
            <a:pPr marL="495300" indent="-495300">
              <a:buFont typeface="Wingdings 2" pitchFamily="18" charset="2"/>
              <a:buAutoNum type="alphaUcPeriod"/>
            </a:pPr>
            <a:endParaRPr lang="en-US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66" y="1181385"/>
            <a:ext cx="8229600" cy="461665"/>
          </a:xfrm>
        </p:spPr>
        <p:txBody>
          <a:bodyPr anchor="ctr" anchorCtr="1">
            <a:sp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MCQ’S</a:t>
            </a:r>
            <a:endParaRPr lang="en-IN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7929618" cy="4357718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2000" b="1" dirty="0" smtClean="0"/>
              <a:t>Q.4)</a:t>
            </a:r>
            <a:r>
              <a:rPr lang="en-US" sz="2000" dirty="0" smtClean="0"/>
              <a:t>  </a:t>
            </a:r>
            <a:r>
              <a:rPr lang="en-IN" sz="2000" dirty="0" smtClean="0"/>
              <a:t>A 50yr old male, chronic alcoholic presented with pruritic, sharply demarcated, erythematous rash over the anterior chest and forearms. The most likely vitamin deficiency implicated in this patient :</a:t>
            </a:r>
            <a:endParaRPr lang="en-US" sz="2000" dirty="0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 smtClean="0"/>
              <a:t>Niacin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 smtClean="0"/>
              <a:t>Riboflavin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 smtClean="0"/>
              <a:t>Vitamin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 smtClean="0"/>
              <a:t>Biotin</a:t>
            </a:r>
          </a:p>
          <a:p>
            <a:pPr marL="495300" indent="-495300">
              <a:buFont typeface="Wingdings 2" pitchFamily="18" charset="2"/>
              <a:buAutoNum type="alphaUcPeriod"/>
            </a:pPr>
            <a:endParaRPr lang="en-US" sz="2000" dirty="0" smtClean="0"/>
          </a:p>
          <a:p>
            <a:pPr marL="536575" indent="-536575">
              <a:buNone/>
            </a:pPr>
            <a:r>
              <a:rPr lang="en-US" sz="2000" b="1" dirty="0" smtClean="0"/>
              <a:t>Q.5)</a:t>
            </a:r>
            <a:r>
              <a:rPr lang="en-US" sz="2000" dirty="0" smtClean="0"/>
              <a:t>  </a:t>
            </a:r>
            <a:r>
              <a:rPr lang="en-IN" sz="2000" dirty="0" smtClean="0"/>
              <a:t>Which of the following is a common micronutrient deficiency found in patients with eating disorders?</a:t>
            </a:r>
            <a:endParaRPr lang="en-US" sz="2000" dirty="0" smtClean="0"/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 smtClean="0"/>
              <a:t>Vitamin C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 smtClean="0"/>
              <a:t>Zinc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 smtClean="0"/>
              <a:t>Vitamin A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 smtClean="0"/>
              <a:t>Vitamin B12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5857892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Q.</a:t>
            </a:r>
            <a:r>
              <a:rPr lang="en-US" sz="2000" dirty="0" smtClean="0"/>
              <a:t> </a:t>
            </a:r>
            <a:r>
              <a:rPr lang="en-IN" sz="2000" dirty="0" smtClean="0"/>
              <a:t>Identify the condition</a:t>
            </a:r>
            <a:r>
              <a:rPr lang="en-US" sz="2000" dirty="0" smtClean="0"/>
              <a:t>?</a:t>
            </a:r>
            <a:endParaRPr lang="en-IN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4366" y="1181385"/>
            <a:ext cx="8229600" cy="46166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A76F7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Photo Quiz</a:t>
            </a:r>
            <a:endParaRPr kumimoji="0" lang="en-IN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2" descr="C:\Users\user\Desktop\IADVL Digital Lecture Series\Nutritional Disorders\Photos\Phrynoderm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62"/>
          <a:stretch>
            <a:fillRect/>
          </a:stretch>
        </p:blipFill>
        <p:spPr bwMode="auto">
          <a:xfrm>
            <a:off x="2643174" y="2204864"/>
            <a:ext cx="3513002" cy="365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5857892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Q.</a:t>
            </a:r>
            <a:r>
              <a:rPr lang="en-US" sz="2000" dirty="0" smtClean="0"/>
              <a:t> </a:t>
            </a:r>
            <a:r>
              <a:rPr lang="en-IN" sz="2000" dirty="0" smtClean="0"/>
              <a:t>Identify the condition</a:t>
            </a:r>
            <a:r>
              <a:rPr lang="en-US" sz="2000" dirty="0" smtClean="0"/>
              <a:t>?</a:t>
            </a:r>
            <a:endParaRPr lang="en-IN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4366" y="1181385"/>
            <a:ext cx="8229600" cy="46166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A76F7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Photo Quiz</a:t>
            </a:r>
            <a:endParaRPr kumimoji="0" lang="en-IN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2" descr="D:\backup as on 5th july 2015\RGMC\IADVL-DLS\IADVL PPT Final1\DLS\Nutritional Disorders\Photos\Phrynoderma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511"/>
          <a:stretch>
            <a:fillRect/>
          </a:stretch>
        </p:blipFill>
        <p:spPr bwMode="auto">
          <a:xfrm>
            <a:off x="2117931" y="2143116"/>
            <a:ext cx="4836700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5857892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Q.</a:t>
            </a:r>
            <a:r>
              <a:rPr lang="en-US" sz="2000" dirty="0" smtClean="0"/>
              <a:t> </a:t>
            </a:r>
            <a:r>
              <a:rPr lang="en-IN" sz="2000" dirty="0" smtClean="0"/>
              <a:t>Identify the distribution of lesions in this image</a:t>
            </a:r>
            <a:endParaRPr lang="en-IN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4366" y="1181385"/>
            <a:ext cx="8229600" cy="46166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A76F7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Photo Quiz</a:t>
            </a:r>
            <a:endParaRPr kumimoji="0" lang="en-IN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814"/>
          <a:stretch>
            <a:fillRect/>
          </a:stretch>
        </p:blipFill>
        <p:spPr bwMode="auto">
          <a:xfrm>
            <a:off x="2928926" y="2057974"/>
            <a:ext cx="3207310" cy="358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85786" y="3129977"/>
            <a:ext cx="7498080" cy="58477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76F7F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Thank You!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9063</TotalTime>
  <Words>2699</Words>
  <Application>Microsoft Office PowerPoint</Application>
  <PresentationFormat>On-screen Show (4:3)</PresentationFormat>
  <Paragraphs>585</Paragraphs>
  <Slides>68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Arial</vt:lpstr>
      <vt:lpstr>Calibri</vt:lpstr>
      <vt:lpstr>Calibri Light</vt:lpstr>
      <vt:lpstr>Wingdings</vt:lpstr>
      <vt:lpstr>Wingdings 2</vt:lpstr>
      <vt:lpstr>Office Theme</vt:lpstr>
      <vt:lpstr>Nutrition defiencies and skin </vt:lpstr>
      <vt:lpstr>CONTENTS</vt:lpstr>
      <vt:lpstr>Introduction</vt:lpstr>
      <vt:lpstr>Etiology : Nutritional deficiencies</vt:lpstr>
      <vt:lpstr>Nutritional deficiencies</vt:lpstr>
      <vt:lpstr>Fat soluble vs Water soluble vitamins</vt:lpstr>
      <vt:lpstr>Vitamin A</vt:lpstr>
      <vt:lpstr>Clinical features : Vitamin A deficiency : Skin</vt:lpstr>
      <vt:lpstr>PowerPoint Presentation</vt:lpstr>
      <vt:lpstr>Clinical features</vt:lpstr>
      <vt:lpstr>Treatment</vt:lpstr>
      <vt:lpstr>Vitamin D</vt:lpstr>
      <vt:lpstr>Source of Vit. D and Chemistry</vt:lpstr>
      <vt:lpstr>Clinical features, Lab diagnosis, treatment</vt:lpstr>
      <vt:lpstr>Vitamin B1 (Thiamine, Aneurin)</vt:lpstr>
      <vt:lpstr>Diagnosis and treatment</vt:lpstr>
      <vt:lpstr>Vit. B2 (Riboflavin)</vt:lpstr>
      <vt:lpstr>Clinical features : Vit B2 deficiency</vt:lpstr>
      <vt:lpstr>Clinical features: Vit B2 deficiency: Skin</vt:lpstr>
      <vt:lpstr>Vit B2 deficiency: Extra cutaneous</vt:lpstr>
      <vt:lpstr>Diagnosis and treatment</vt:lpstr>
      <vt:lpstr>Vitamin B3 (Nicotinic acid, Nicotinamide, Niacin)</vt:lpstr>
      <vt:lpstr>Etiology of Vit B3 deficiency</vt:lpstr>
      <vt:lpstr>Clinical features</vt:lpstr>
      <vt:lpstr>Clinical features</vt:lpstr>
      <vt:lpstr>PowerPoint Presentation</vt:lpstr>
      <vt:lpstr>PowerPoint Presentation</vt:lpstr>
      <vt:lpstr>Clinical features</vt:lpstr>
      <vt:lpstr>Treatment</vt:lpstr>
      <vt:lpstr>Vitamin B6 (Pyridoxine)</vt:lpstr>
      <vt:lpstr>Clinical features (Vit B6 deficiency)</vt:lpstr>
      <vt:lpstr>Diagnosis and treatment</vt:lpstr>
      <vt:lpstr>Vit B12: Cobalamin, Cyanocobalamin</vt:lpstr>
      <vt:lpstr>Etiology: Vit.B12 deficiency</vt:lpstr>
      <vt:lpstr>Clinical features : Vit.B12 deficiency</vt:lpstr>
      <vt:lpstr>PowerPoint Presentation</vt:lpstr>
      <vt:lpstr>Diagnosis and treatment</vt:lpstr>
      <vt:lpstr>Vit B9 (Folic acid, Pteroylglutamic acid)</vt:lpstr>
      <vt:lpstr>Clinical features: Folic acid deficiency</vt:lpstr>
      <vt:lpstr>Diagnosis and treatment</vt:lpstr>
      <vt:lpstr>Vitamin C (Ascorbic acid)</vt:lpstr>
      <vt:lpstr>Etiology : Vit C Deficiency</vt:lpstr>
      <vt:lpstr>Clinical features</vt:lpstr>
      <vt:lpstr>PowerPoint Presentation</vt:lpstr>
      <vt:lpstr>Vitamin C (Ascorbic acid)</vt:lpstr>
      <vt:lpstr>Diagnosis and Treatment</vt:lpstr>
      <vt:lpstr>Minerals and Trace elements : Zinc</vt:lpstr>
      <vt:lpstr>Acrodermatitis enteropathica</vt:lpstr>
      <vt:lpstr>Clinical features: Acrodermatitis enteropathica</vt:lpstr>
      <vt:lpstr>PowerPoint Presentation</vt:lpstr>
      <vt:lpstr>PowerPoint Presentation</vt:lpstr>
      <vt:lpstr>Diagnosis and treatment</vt:lpstr>
      <vt:lpstr>Treatment</vt:lpstr>
      <vt:lpstr>Iron deficiency</vt:lpstr>
      <vt:lpstr>PowerPoint Presentation</vt:lpstr>
      <vt:lpstr>Treatment</vt:lpstr>
      <vt:lpstr>Protein Energy Malnutrition (PEM)</vt:lpstr>
      <vt:lpstr>Marasmus : Clinical features</vt:lpstr>
      <vt:lpstr>  Kwashiorkor : Clinical features</vt:lpstr>
      <vt:lpstr>Clinical features</vt:lpstr>
      <vt:lpstr>Treatment</vt:lpstr>
      <vt:lpstr>MCQ’S</vt:lpstr>
      <vt:lpstr>MCQ’S</vt:lpstr>
      <vt:lpstr>MCQ’S</vt:lpstr>
      <vt:lpstr>PowerPoint Presentation</vt:lpstr>
      <vt:lpstr>PowerPoint Presentation</vt:lpstr>
      <vt:lpstr>PowerPoint Presentation</vt:lpstr>
      <vt:lpstr>PowerPoint Presentation</vt:lpstr>
    </vt:vector>
  </TitlesOfParts>
  <Company>MSC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Skin and Basic Skin Lesions</dc:title>
  <dc:creator>PCUSER</dc:creator>
  <cp:lastModifiedBy>Ashwin</cp:lastModifiedBy>
  <cp:revision>1451</cp:revision>
  <dcterms:created xsi:type="dcterms:W3CDTF">2008-12-15T17:24:22Z</dcterms:created>
  <dcterms:modified xsi:type="dcterms:W3CDTF">2024-09-06T06:44:34Z</dcterms:modified>
</cp:coreProperties>
</file>