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10" r:id="rId14"/>
    <p:sldId id="305" r:id="rId15"/>
    <p:sldId id="306" r:id="rId16"/>
    <p:sldId id="307" r:id="rId17"/>
    <p:sldId id="311" r:id="rId18"/>
    <p:sldId id="312" r:id="rId19"/>
    <p:sldId id="313" r:id="rId20"/>
    <p:sldId id="314" r:id="rId21"/>
    <p:sldId id="308" r:id="rId22"/>
    <p:sldId id="278" r:id="rId23"/>
    <p:sldId id="258" r:id="rId24"/>
    <p:sldId id="259" r:id="rId25"/>
    <p:sldId id="260" r:id="rId26"/>
    <p:sldId id="261" r:id="rId27"/>
    <p:sldId id="279" r:id="rId28"/>
    <p:sldId id="281" r:id="rId29"/>
    <p:sldId id="280" r:id="rId30"/>
    <p:sldId id="282" r:id="rId31"/>
    <p:sldId id="283" r:id="rId32"/>
    <p:sldId id="284" r:id="rId33"/>
    <p:sldId id="289" r:id="rId34"/>
    <p:sldId id="274" r:id="rId35"/>
    <p:sldId id="290" r:id="rId36"/>
    <p:sldId id="276" r:id="rId37"/>
    <p:sldId id="292" r:id="rId38"/>
    <p:sldId id="277" r:id="rId39"/>
    <p:sldId id="315" r:id="rId40"/>
    <p:sldId id="316" r:id="rId41"/>
    <p:sldId id="318" r:id="rId42"/>
    <p:sldId id="321" r:id="rId43"/>
    <p:sldId id="322" r:id="rId44"/>
    <p:sldId id="325" r:id="rId45"/>
    <p:sldId id="326" r:id="rId46"/>
    <p:sldId id="327" r:id="rId47"/>
    <p:sldId id="293"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showGuides="1">
      <p:cViewPr varScale="1">
        <p:scale>
          <a:sx n="67" d="100"/>
          <a:sy n="67" d="100"/>
        </p:scale>
        <p:origin x="780" y="60"/>
      </p:cViewPr>
      <p:guideLst>
        <p:guide orient="horz" pos="2160"/>
        <p:guide pos="3840"/>
      </p:guideLst>
    </p:cSldViewPr>
  </p:slideViewPr>
  <p:outlineViewPr>
    <p:cViewPr>
      <p:scale>
        <a:sx n="33" d="100"/>
        <a:sy n="33" d="100"/>
      </p:scale>
      <p:origin x="0" y="-28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816A0-D8D7-4765-8BFA-8C9E444E7ADC}" type="datetimeFigureOut">
              <a:rPr lang="en-IN" smtClean="0"/>
              <a:pPr/>
              <a:t>06-09-2024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CD3C97-E902-4F23-8882-778CEA82E05C}" type="slidenum">
              <a:rPr lang="en-IN" smtClean="0"/>
              <a:pPr/>
              <a:t>‹#›</a:t>
            </a:fld>
            <a:endParaRPr lang="en-IN"/>
          </a:p>
        </p:txBody>
      </p:sp>
    </p:spTree>
    <p:extLst>
      <p:ext uri="{BB962C8B-B14F-4D97-AF65-F5344CB8AC3E}">
        <p14:creationId xmlns:p14="http://schemas.microsoft.com/office/powerpoint/2010/main" val="33338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53907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202906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665426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3081499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1846702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1003081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1496334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3258660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127353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1129208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1622980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19813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948092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504269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3469793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3741065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550906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456694C2-0618-41B4-B487-2EA5AF78AC4C}" type="datetimeFigureOut">
              <a:rPr lang="en-IN" smtClean="0"/>
              <a:pPr/>
              <a:t>06-09-2024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77CEC9-EA7D-45E6-90AD-292134A03F16}" type="slidenum">
              <a:rPr lang="en-IN" smtClean="0"/>
              <a:pPr/>
              <a:t>‹#›</a:t>
            </a:fld>
            <a:endParaRPr lang="en-IN"/>
          </a:p>
        </p:txBody>
      </p:sp>
    </p:spTree>
    <p:extLst>
      <p:ext uri="{BB962C8B-B14F-4D97-AF65-F5344CB8AC3E}">
        <p14:creationId xmlns:p14="http://schemas.microsoft.com/office/powerpoint/2010/main" val="2053436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tint val="90000"/>
                <a:lumMod val="110000"/>
              </a:schemeClr>
            </a:gs>
            <a:gs pos="100000">
              <a:schemeClr val="bg1">
                <a:shade val="64000"/>
                <a:lumMod val="88000"/>
              </a:schemeClr>
            </a:gs>
          </a:gsLst>
          <a:lin ang="5400000" scaled="0"/>
          <a:tileRect/>
        </a:gra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56694C2-0618-41B4-B487-2EA5AF78AC4C}" type="datetimeFigureOut">
              <a:rPr lang="en-IN" smtClean="0"/>
              <a:pPr/>
              <a:t>06-09-2024</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EF77CEC9-EA7D-45E6-90AD-292134A03F16}" type="slidenum">
              <a:rPr lang="en-IN" smtClean="0"/>
              <a:pPr/>
              <a:t>‹#›</a:t>
            </a:fld>
            <a:endParaRPr lang="en-IN"/>
          </a:p>
        </p:txBody>
      </p:sp>
      <p:sp>
        <p:nvSpPr>
          <p:cNvPr id="7" name="MSIPCMContentMarking" descr="{&quot;HashCode&quot;:401048902,&quot;Placement&quot;:&quot;Footer&quot;,&quot;Top&quot;:525.346863,&quot;Left&quot;:462.094818,&quot;SlideWidth&quot;:960,&quot;SlideHeight&quot;:540}">
            <a:extLst>
              <a:ext uri="{FF2B5EF4-FFF2-40B4-BE49-F238E27FC236}">
                <a16:creationId xmlns="" xmlns:a16="http://schemas.microsoft.com/office/drawing/2014/main" id="{DD0AD837-535C-4362-859F-328C742BA8E4}"/>
              </a:ext>
            </a:extLst>
          </p:cNvPr>
          <p:cNvSpPr txBox="1"/>
          <p:nvPr userDrawn="1"/>
        </p:nvSpPr>
        <p:spPr>
          <a:xfrm>
            <a:off x="5868604" y="6671905"/>
            <a:ext cx="454791" cy="186095"/>
          </a:xfrm>
          <a:prstGeom prst="rect">
            <a:avLst/>
          </a:prstGeom>
          <a:noFill/>
        </p:spPr>
        <p:txBody>
          <a:bodyPr vert="horz" wrap="square" lIns="0" tIns="0" rIns="0" bIns="0" rtlCol="0" anchor="ctr" anchorCtr="1">
            <a:spAutoFit/>
          </a:bodyPr>
          <a:lstStyle/>
          <a:p>
            <a:pPr algn="ctr">
              <a:spcBef>
                <a:spcPts val="0"/>
              </a:spcBef>
              <a:spcAft>
                <a:spcPts val="0"/>
              </a:spcAft>
            </a:pPr>
            <a:r>
              <a:rPr lang="en-US" sz="600">
                <a:solidFill>
                  <a:srgbClr val="626469"/>
                </a:solidFill>
                <a:latin typeface="Arial" panose="020B0604020202020204" pitchFamily="34" charset="0"/>
              </a:rPr>
              <a:t>Internal</a:t>
            </a:r>
          </a:p>
        </p:txBody>
      </p:sp>
    </p:spTree>
    <p:extLst>
      <p:ext uri="{BB962C8B-B14F-4D97-AF65-F5344CB8AC3E}">
        <p14:creationId xmlns:p14="http://schemas.microsoft.com/office/powerpoint/2010/main" val="1304138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7">
            <a:extLst>
              <a:ext uri="{FF2B5EF4-FFF2-40B4-BE49-F238E27FC236}">
                <a16:creationId xmlns="" xmlns:a16="http://schemas.microsoft.com/office/drawing/2014/main" id="{4E50CAEE-CAC0-4F18-9593-F09A3338C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9">
            <a:extLst>
              <a:ext uri="{FF2B5EF4-FFF2-40B4-BE49-F238E27FC236}">
                <a16:creationId xmlns="" xmlns:a16="http://schemas.microsoft.com/office/drawing/2014/main" id="{D2DA77D5-12C4-446D-AC72-A514960A553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73623" t="43915" r="1" b="10213"/>
          <a:stretch/>
        </p:blipFill>
        <p:spPr>
          <a:xfrm>
            <a:off x="8199690" y="290557"/>
            <a:ext cx="3992310" cy="3905520"/>
          </a:xfrm>
          <a:prstGeom prst="rect">
            <a:avLst/>
          </a:prstGeom>
        </p:spPr>
      </p:pic>
      <p:pic>
        <p:nvPicPr>
          <p:cNvPr id="24" name="Picture 11">
            <a:extLst>
              <a:ext uri="{FF2B5EF4-FFF2-40B4-BE49-F238E27FC236}">
                <a16:creationId xmlns="" xmlns:a16="http://schemas.microsoft.com/office/drawing/2014/main" id="{19E04E4F-6B32-4651-ACE0-DACABF1FC254}"/>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2450" t="1120" r="54326" b="73832"/>
          <a:stretch/>
        </p:blipFill>
        <p:spPr>
          <a:xfrm>
            <a:off x="4581330" y="0"/>
            <a:ext cx="6762408" cy="2867764"/>
          </a:xfrm>
          <a:prstGeom prst="rect">
            <a:avLst/>
          </a:prstGeom>
        </p:spPr>
      </p:pic>
      <p:sp>
        <p:nvSpPr>
          <p:cNvPr id="2" name="Title 1"/>
          <p:cNvSpPr>
            <a:spLocks noGrp="1"/>
          </p:cNvSpPr>
          <p:nvPr>
            <p:ph type="ctrTitle"/>
          </p:nvPr>
        </p:nvSpPr>
        <p:spPr>
          <a:xfrm>
            <a:off x="778933" y="1175616"/>
            <a:ext cx="8737929" cy="1982706"/>
          </a:xfrm>
        </p:spPr>
        <p:txBody>
          <a:bodyPr>
            <a:normAutofit/>
          </a:bodyPr>
          <a:lstStyle/>
          <a:p>
            <a:pPr>
              <a:lnSpc>
                <a:spcPct val="150000"/>
              </a:lnSpc>
            </a:pPr>
            <a:r>
              <a:rPr lang="en-IN" sz="2800" b="1" i="1" u="sng" dirty="0">
                <a:latin typeface="Times New Roman" panose="02020603050405020304" pitchFamily="18" charset="0"/>
                <a:cs typeface="Times New Roman" panose="02020603050405020304" pitchFamily="18" charset="0"/>
              </a:rPr>
              <a:t>LICHEN PLANUS</a:t>
            </a:r>
            <a:r>
              <a:rPr lang="en-IN" sz="2800" dirty="0">
                <a:latin typeface="Times New Roman" panose="02020603050405020304" pitchFamily="18" charset="0"/>
                <a:cs typeface="Times New Roman" panose="02020603050405020304" pitchFamily="18" charset="0"/>
              </a:rPr>
              <a:t/>
            </a:r>
            <a:br>
              <a:rPr lang="en-IN" sz="2800" dirty="0">
                <a:latin typeface="Times New Roman" panose="02020603050405020304" pitchFamily="18" charset="0"/>
                <a:cs typeface="Times New Roman" panose="02020603050405020304" pitchFamily="18" charset="0"/>
              </a:rPr>
            </a:br>
            <a:endParaRPr lang="en-IN" sz="2800" u="sng"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286934" y="4418176"/>
            <a:ext cx="7171266" cy="1568287"/>
          </a:xfrm>
        </p:spPr>
        <p:txBody>
          <a:bodyPr>
            <a:normAutofit fontScale="77500" lnSpcReduction="20000"/>
          </a:bodyPr>
          <a:lstStyle/>
          <a:p>
            <a:pPr algn="l"/>
            <a:r>
              <a:rPr lang="en-IN" dirty="0" err="1" smtClean="0">
                <a:solidFill>
                  <a:schemeClr val="tx1">
                    <a:lumMod val="50000"/>
                    <a:lumOff val="50000"/>
                  </a:schemeClr>
                </a:solidFill>
                <a:latin typeface="Times New Roman" panose="02020603050405020304" pitchFamily="18" charset="0"/>
                <a:cs typeface="Times New Roman" panose="02020603050405020304" pitchFamily="18" charset="0"/>
              </a:rPr>
              <a:t>Dr.</a:t>
            </a:r>
            <a:r>
              <a:rPr lang="en-IN" dirty="0" smtClean="0">
                <a:solidFill>
                  <a:schemeClr val="tx1">
                    <a:lumMod val="50000"/>
                    <a:lumOff val="50000"/>
                  </a:schemeClr>
                </a:solidFill>
                <a:latin typeface="Times New Roman" panose="02020603050405020304" pitchFamily="18" charset="0"/>
                <a:cs typeface="Times New Roman" panose="02020603050405020304" pitchFamily="18" charset="0"/>
              </a:rPr>
              <a:t> </a:t>
            </a:r>
            <a:r>
              <a:rPr lang="en-IN" dirty="0" err="1" smtClean="0">
                <a:solidFill>
                  <a:schemeClr val="tx1">
                    <a:lumMod val="50000"/>
                    <a:lumOff val="50000"/>
                  </a:schemeClr>
                </a:solidFill>
                <a:latin typeface="Times New Roman" panose="02020603050405020304" pitchFamily="18" charset="0"/>
                <a:cs typeface="Times New Roman" panose="02020603050405020304" pitchFamily="18" charset="0"/>
              </a:rPr>
              <a:t>pooja</a:t>
            </a:r>
            <a:r>
              <a:rPr lang="en-IN" dirty="0" smtClean="0">
                <a:solidFill>
                  <a:schemeClr val="tx1">
                    <a:lumMod val="50000"/>
                    <a:lumOff val="50000"/>
                  </a:schemeClr>
                </a:solidFill>
                <a:latin typeface="Times New Roman" panose="02020603050405020304" pitchFamily="18" charset="0"/>
                <a:cs typeface="Times New Roman" panose="02020603050405020304" pitchFamily="18" charset="0"/>
              </a:rPr>
              <a:t> </a:t>
            </a:r>
          </a:p>
          <a:p>
            <a:pPr algn="l"/>
            <a:r>
              <a:rPr lang="en-IN" dirty="0" smtClean="0">
                <a:solidFill>
                  <a:schemeClr val="tx1">
                    <a:lumMod val="50000"/>
                    <a:lumOff val="50000"/>
                  </a:schemeClr>
                </a:solidFill>
                <a:latin typeface="Times New Roman" panose="02020603050405020304" pitchFamily="18" charset="0"/>
                <a:cs typeface="Times New Roman" panose="02020603050405020304" pitchFamily="18" charset="0"/>
              </a:rPr>
              <a:t>Senior resident </a:t>
            </a:r>
          </a:p>
          <a:p>
            <a:pPr algn="l"/>
            <a:r>
              <a:rPr lang="en-IN" dirty="0" smtClean="0">
                <a:solidFill>
                  <a:schemeClr val="tx1">
                    <a:lumMod val="50000"/>
                    <a:lumOff val="50000"/>
                  </a:schemeClr>
                </a:solidFill>
                <a:latin typeface="Times New Roman" panose="02020603050405020304" pitchFamily="18" charset="0"/>
                <a:cs typeface="Times New Roman" panose="02020603050405020304" pitchFamily="18" charset="0"/>
              </a:rPr>
              <a:t>Dept. of </a:t>
            </a:r>
            <a:r>
              <a:rPr lang="en-IN" dirty="0" err="1" smtClean="0">
                <a:solidFill>
                  <a:schemeClr val="tx1">
                    <a:lumMod val="50000"/>
                    <a:lumOff val="50000"/>
                  </a:schemeClr>
                </a:solidFill>
                <a:latin typeface="Times New Roman" panose="02020603050405020304" pitchFamily="18" charset="0"/>
                <a:cs typeface="Times New Roman" panose="02020603050405020304" pitchFamily="18" charset="0"/>
              </a:rPr>
              <a:t>dvl</a:t>
            </a:r>
            <a:endParaRPr lang="en-IN" dirty="0" smtClean="0">
              <a:solidFill>
                <a:schemeClr val="tx1">
                  <a:lumMod val="50000"/>
                  <a:lumOff val="50000"/>
                </a:schemeClr>
              </a:solidFill>
              <a:latin typeface="Times New Roman" panose="02020603050405020304" pitchFamily="18" charset="0"/>
              <a:cs typeface="Times New Roman" panose="02020603050405020304" pitchFamily="18" charset="0"/>
            </a:endParaRPr>
          </a:p>
          <a:p>
            <a:pPr algn="l"/>
            <a:r>
              <a:rPr lang="en-IN" dirty="0" smtClean="0">
                <a:solidFill>
                  <a:schemeClr val="tx1">
                    <a:lumMod val="50000"/>
                    <a:lumOff val="50000"/>
                  </a:schemeClr>
                </a:solidFill>
                <a:latin typeface="Times New Roman" panose="02020603050405020304" pitchFamily="18" charset="0"/>
                <a:cs typeface="Times New Roman" panose="02020603050405020304" pitchFamily="18" charset="0"/>
              </a:rPr>
              <a:t>01/05/2024</a:t>
            </a:r>
            <a:endParaRPr lang="en-IN"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pic>
        <p:nvPicPr>
          <p:cNvPr id="25" name="Picture 13">
            <a:extLst>
              <a:ext uri="{FF2B5EF4-FFF2-40B4-BE49-F238E27FC236}">
                <a16:creationId xmlns="" xmlns:a16="http://schemas.microsoft.com/office/drawing/2014/main" id="{13D4F2B0-7771-46FC-9763-240E8F55F14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65973" t="81531" r="19879"/>
          <a:stretch/>
        </p:blipFill>
        <p:spPr>
          <a:xfrm>
            <a:off x="10246407" y="5429242"/>
            <a:ext cx="1945594" cy="1428758"/>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26" name="Picture 15">
            <a:extLst>
              <a:ext uri="{FF2B5EF4-FFF2-40B4-BE49-F238E27FC236}">
                <a16:creationId xmlns="" xmlns:a16="http://schemas.microsoft.com/office/drawing/2014/main" id="{6164F387-6750-4AFF-8A10-65C64D31ECA3}"/>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46466" t="75007" r="30510"/>
          <a:stretch/>
        </p:blipFill>
        <p:spPr>
          <a:xfrm>
            <a:off x="9795659" y="4064996"/>
            <a:ext cx="2716669" cy="1658803"/>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extLst>
      <p:ext uri="{BB962C8B-B14F-4D97-AF65-F5344CB8AC3E}">
        <p14:creationId xmlns:p14="http://schemas.microsoft.com/office/powerpoint/2010/main" val="164168275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855" y="0"/>
            <a:ext cx="10972800" cy="1143000"/>
          </a:xfrm>
        </p:spPr>
        <p:txBody>
          <a:bodyPr anchor="ctr" anchorCtr="1">
            <a:normAutofit/>
          </a:bodyPr>
          <a:lstStyle/>
          <a:p>
            <a:r>
              <a:rPr lang="en-US" sz="2400" u="sng" dirty="0">
                <a:solidFill>
                  <a:schemeClr val="accent2"/>
                </a:solidFill>
                <a:latin typeface="Times New Roman" pitchFamily="18" charset="0"/>
                <a:cs typeface="Times New Roman" pitchFamily="18" charset="0"/>
              </a:rPr>
              <a:t>CONTENTS</a:t>
            </a:r>
          </a:p>
        </p:txBody>
      </p:sp>
      <p:sp>
        <p:nvSpPr>
          <p:cNvPr id="3" name="Content Placeholder 2"/>
          <p:cNvSpPr>
            <a:spLocks noGrp="1"/>
          </p:cNvSpPr>
          <p:nvPr>
            <p:ph sz="half" idx="4294967295"/>
          </p:nvPr>
        </p:nvSpPr>
        <p:spPr>
          <a:xfrm>
            <a:off x="734291" y="457200"/>
            <a:ext cx="5384800" cy="5666508"/>
          </a:xfrm>
          <a:prstGeom prst="rect">
            <a:avLst/>
          </a:prstGeom>
        </p:spPr>
        <p:txBody>
          <a:bodyPr>
            <a:noAutofit/>
          </a:bodyPr>
          <a:lstStyle/>
          <a:p>
            <a:pPr>
              <a:buNone/>
            </a:pPr>
            <a:r>
              <a:rPr lang="en-US" sz="2400" b="1" u="sng" dirty="0">
                <a:latin typeface="Times New Roman" pitchFamily="18" charset="0"/>
                <a:cs typeface="Times New Roman" pitchFamily="18" charset="0"/>
              </a:rPr>
              <a:t>LICHEN PLANUS</a:t>
            </a:r>
          </a:p>
          <a:p>
            <a:pPr>
              <a:buFont typeface="Wingdings" pitchFamily="2" charset="2"/>
              <a:buChar char="§"/>
            </a:pPr>
            <a:r>
              <a:rPr lang="en-US" sz="2400" cap="none" dirty="0">
                <a:latin typeface="Times New Roman" pitchFamily="18" charset="0"/>
                <a:cs typeface="Times New Roman" pitchFamily="18" charset="0"/>
              </a:rPr>
              <a:t>Definition</a:t>
            </a:r>
          </a:p>
          <a:p>
            <a:pPr>
              <a:buFont typeface="Wingdings" pitchFamily="2" charset="2"/>
              <a:buChar char="§"/>
            </a:pPr>
            <a:r>
              <a:rPr lang="en-US" sz="2400" cap="none" dirty="0">
                <a:latin typeface="Times New Roman" pitchFamily="18" charset="0"/>
                <a:cs typeface="Times New Roman" pitchFamily="18" charset="0"/>
              </a:rPr>
              <a:t>Epidemiology</a:t>
            </a:r>
          </a:p>
          <a:p>
            <a:pPr>
              <a:buFont typeface="Wingdings" pitchFamily="2" charset="2"/>
              <a:buChar char="§"/>
            </a:pPr>
            <a:r>
              <a:rPr lang="en-US" sz="2400" cap="none" dirty="0">
                <a:latin typeface="Times New Roman" pitchFamily="18" charset="0"/>
                <a:cs typeface="Times New Roman" pitchFamily="18" charset="0"/>
              </a:rPr>
              <a:t>Etiology and pathogenesis</a:t>
            </a:r>
          </a:p>
          <a:p>
            <a:pPr>
              <a:buFont typeface="Wingdings" pitchFamily="2" charset="2"/>
              <a:buChar char="§"/>
            </a:pPr>
            <a:r>
              <a:rPr lang="en-US" sz="2400" cap="none" dirty="0">
                <a:latin typeface="Times New Roman" pitchFamily="18" charset="0"/>
                <a:cs typeface="Times New Roman" pitchFamily="18" charset="0"/>
              </a:rPr>
              <a:t>Triggers </a:t>
            </a:r>
          </a:p>
          <a:p>
            <a:pPr>
              <a:buFont typeface="Wingdings" pitchFamily="2" charset="2"/>
              <a:buChar char="§"/>
            </a:pPr>
            <a:r>
              <a:rPr lang="en-US" sz="2400" cap="none" dirty="0">
                <a:latin typeface="Times New Roman" pitchFamily="18" charset="0"/>
                <a:cs typeface="Times New Roman" pitchFamily="18" charset="0"/>
              </a:rPr>
              <a:t>Clinical features</a:t>
            </a:r>
          </a:p>
          <a:p>
            <a:pPr>
              <a:buFont typeface="Wingdings" pitchFamily="2" charset="2"/>
              <a:buChar char="§"/>
            </a:pPr>
            <a:r>
              <a:rPr lang="en-US" sz="2400" cap="none" dirty="0">
                <a:latin typeface="Times New Roman" pitchFamily="18" charset="0"/>
                <a:cs typeface="Times New Roman" pitchFamily="18" charset="0"/>
              </a:rPr>
              <a:t>Clinical types</a:t>
            </a:r>
          </a:p>
          <a:p>
            <a:pPr>
              <a:buFont typeface="Wingdings" pitchFamily="2" charset="2"/>
              <a:buChar char="§"/>
            </a:pPr>
            <a:r>
              <a:rPr lang="en-US" sz="2400" cap="none" dirty="0">
                <a:latin typeface="Times New Roman" pitchFamily="18" charset="0"/>
                <a:cs typeface="Times New Roman" pitchFamily="18" charset="0"/>
              </a:rPr>
              <a:t>Histopathology</a:t>
            </a:r>
          </a:p>
          <a:p>
            <a:pPr>
              <a:buFont typeface="Wingdings" pitchFamily="2" charset="2"/>
              <a:buChar char="§"/>
            </a:pPr>
            <a:r>
              <a:rPr lang="en-US" sz="2400" cap="none" dirty="0">
                <a:latin typeface="Times New Roman" pitchFamily="18" charset="0"/>
                <a:cs typeface="Times New Roman" pitchFamily="18" charset="0"/>
              </a:rPr>
              <a:t>Differential diagnosis</a:t>
            </a:r>
          </a:p>
          <a:p>
            <a:pPr>
              <a:buFont typeface="Wingdings" pitchFamily="2" charset="2"/>
              <a:buChar char="§"/>
            </a:pPr>
            <a:r>
              <a:rPr lang="en-US" sz="2400" cap="none" dirty="0">
                <a:latin typeface="Times New Roman" pitchFamily="18" charset="0"/>
                <a:cs typeface="Times New Roman" pitchFamily="18" charset="0"/>
              </a:rPr>
              <a:t>Prognosis</a:t>
            </a:r>
          </a:p>
          <a:p>
            <a:pPr>
              <a:buFont typeface="Wingdings" pitchFamily="2" charset="2"/>
              <a:buChar char="§"/>
            </a:pPr>
            <a:r>
              <a:rPr lang="en-US" sz="2400" cap="none" dirty="0">
                <a:latin typeface="Times New Roman" pitchFamily="18" charset="0"/>
                <a:cs typeface="Times New Roman" pitchFamily="18" charset="0"/>
              </a:rPr>
              <a:t>Treatment</a:t>
            </a:r>
            <a:endParaRPr lang="en-US"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57240"/>
            <a:ext cx="10972800" cy="1143000"/>
          </a:xfrm>
        </p:spPr>
        <p:txBody>
          <a:bodyPr>
            <a:normAutofit/>
          </a:bodyPr>
          <a:lstStyle/>
          <a:p>
            <a:pPr>
              <a:lnSpc>
                <a:spcPct val="150000"/>
              </a:lnSpc>
            </a:pPr>
            <a:r>
              <a:rPr lang="en-US" sz="2400" u="sng" dirty="0">
                <a:solidFill>
                  <a:schemeClr val="accent2"/>
                </a:solidFill>
                <a:latin typeface="Times New Roman" pitchFamily="18" charset="0"/>
                <a:cs typeface="Times New Roman" pitchFamily="18" charset="0"/>
              </a:rPr>
              <a:t>Lichen </a:t>
            </a:r>
            <a:r>
              <a:rPr lang="en-US" sz="2400" u="sng" dirty="0" err="1">
                <a:solidFill>
                  <a:schemeClr val="accent2"/>
                </a:solidFill>
                <a:latin typeface="Times New Roman" pitchFamily="18" charset="0"/>
                <a:cs typeface="Times New Roman" pitchFamily="18" charset="0"/>
              </a:rPr>
              <a:t>Planus</a:t>
            </a:r>
            <a:endParaRPr lang="en-US" sz="2400" u="sng" dirty="0">
              <a:solidFill>
                <a:schemeClr val="accent2"/>
              </a:solidFill>
              <a:latin typeface="Times New Roman" pitchFamily="18" charset="0"/>
              <a:cs typeface="Times New Roman" pitchFamily="18" charset="0"/>
            </a:endParaRPr>
          </a:p>
        </p:txBody>
      </p:sp>
      <p:sp>
        <p:nvSpPr>
          <p:cNvPr id="3" name="Content Placeholder 2"/>
          <p:cNvSpPr>
            <a:spLocks noGrp="1"/>
          </p:cNvSpPr>
          <p:nvPr>
            <p:ph idx="4294967295"/>
          </p:nvPr>
        </p:nvSpPr>
        <p:spPr>
          <a:xfrm>
            <a:off x="609600" y="1903434"/>
            <a:ext cx="10972800" cy="4525963"/>
          </a:xfrm>
          <a:prstGeom prst="rect">
            <a:avLst/>
          </a:prstGeom>
        </p:spPr>
        <p:txBody>
          <a:bodyPr>
            <a:normAutofit/>
          </a:bodyPr>
          <a:lstStyle/>
          <a:p>
            <a:pPr>
              <a:lnSpc>
                <a:spcPct val="150000"/>
              </a:lnSpc>
              <a:buNone/>
            </a:pPr>
            <a:r>
              <a:rPr lang="en-US" sz="2400" cap="none" dirty="0">
                <a:latin typeface="Times New Roman" pitchFamily="18" charset="0"/>
                <a:cs typeface="Times New Roman" pitchFamily="18" charset="0"/>
              </a:rPr>
              <a:t>Definition :</a:t>
            </a:r>
          </a:p>
          <a:p>
            <a:pPr>
              <a:lnSpc>
                <a:spcPct val="150000"/>
              </a:lnSpc>
            </a:pPr>
            <a:endParaRPr lang="en-US" sz="2400" cap="none" dirty="0">
              <a:latin typeface="Times New Roman" pitchFamily="18" charset="0"/>
              <a:cs typeface="Times New Roman" pitchFamily="18" charset="0"/>
            </a:endParaRPr>
          </a:p>
          <a:p>
            <a:pPr>
              <a:lnSpc>
                <a:spcPct val="150000"/>
              </a:lnSpc>
              <a:buFont typeface="Wingdings" pitchFamily="2" charset="2"/>
              <a:buChar char="§"/>
            </a:pPr>
            <a:r>
              <a:rPr lang="en-US" sz="2400" cap="none" dirty="0">
                <a:latin typeface="Times New Roman" pitchFamily="18" charset="0"/>
                <a:cs typeface="Times New Roman" pitchFamily="18" charset="0"/>
              </a:rPr>
              <a:t>Lichen </a:t>
            </a:r>
            <a:r>
              <a:rPr lang="en-US" sz="2400" cap="none" dirty="0" err="1">
                <a:latin typeface="Times New Roman" pitchFamily="18" charset="0"/>
                <a:cs typeface="Times New Roman" pitchFamily="18" charset="0"/>
              </a:rPr>
              <a:t>planus</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lp</a:t>
            </a:r>
            <a:r>
              <a:rPr lang="en-US" sz="2400" cap="none" dirty="0">
                <a:latin typeface="Times New Roman" pitchFamily="18" charset="0"/>
                <a:cs typeface="Times New Roman" pitchFamily="18" charset="0"/>
              </a:rPr>
              <a:t>) is a chronic inflammatory disease of unknown etiology affecting skin and mucous </a:t>
            </a:r>
            <a:r>
              <a:rPr lang="en-US" sz="2400" cap="none" dirty="0" err="1">
                <a:latin typeface="Times New Roman" pitchFamily="18" charset="0"/>
                <a:cs typeface="Times New Roman" pitchFamily="18" charset="0"/>
              </a:rPr>
              <a:t>membranes,hair</a:t>
            </a:r>
            <a:r>
              <a:rPr lang="en-US" sz="2400" cap="none" dirty="0">
                <a:latin typeface="Times New Roman" pitchFamily="18" charset="0"/>
                <a:cs typeface="Times New Roman" pitchFamily="18" charset="0"/>
              </a:rPr>
              <a:t> and nail.</a:t>
            </a:r>
          </a:p>
          <a:p>
            <a:pPr>
              <a:lnSpc>
                <a:spcPct val="150000"/>
              </a:lnSpc>
              <a:buFont typeface="Wingdings" pitchFamily="2" charset="2"/>
              <a:buChar char="§"/>
            </a:pPr>
            <a:r>
              <a:rPr lang="en-US" sz="2400" cap="none" dirty="0">
                <a:latin typeface="Times New Roman" pitchFamily="18" charset="0"/>
                <a:cs typeface="Times New Roman" pitchFamily="18" charset="0"/>
              </a:rPr>
              <a:t>Clinically characterized by </a:t>
            </a:r>
            <a:r>
              <a:rPr lang="en-US" sz="2400" cap="none" dirty="0" err="1">
                <a:latin typeface="Times New Roman" pitchFamily="18" charset="0"/>
                <a:cs typeface="Times New Roman" pitchFamily="18" charset="0"/>
              </a:rPr>
              <a:t>pruritic</a:t>
            </a:r>
            <a:r>
              <a:rPr lang="en-US" sz="2400" cap="none" dirty="0">
                <a:latin typeface="Times New Roman" pitchFamily="18" charset="0"/>
                <a:cs typeface="Times New Roman" pitchFamily="18" charset="0"/>
              </a:rPr>
              <a:t>, pink, polygonal, </a:t>
            </a:r>
            <a:r>
              <a:rPr lang="en-US" sz="2400" cap="none" dirty="0" err="1">
                <a:latin typeface="Times New Roman" pitchFamily="18" charset="0"/>
                <a:cs typeface="Times New Roman" pitchFamily="18" charset="0"/>
              </a:rPr>
              <a:t>violaceous</a:t>
            </a:r>
            <a:r>
              <a:rPr lang="en-US" sz="2400" cap="none" dirty="0">
                <a:latin typeface="Times New Roman" pitchFamily="18" charset="0"/>
                <a:cs typeface="Times New Roman" pitchFamily="18" charset="0"/>
              </a:rPr>
              <a:t>, flat topped, </a:t>
            </a:r>
            <a:r>
              <a:rPr lang="en-US" sz="2400" cap="none" dirty="0" err="1">
                <a:latin typeface="Times New Roman" pitchFamily="18" charset="0"/>
                <a:cs typeface="Times New Roman" pitchFamily="18" charset="0"/>
              </a:rPr>
              <a:t>papular</a:t>
            </a:r>
            <a:r>
              <a:rPr lang="en-US" sz="2400" cap="none" dirty="0">
                <a:latin typeface="Times New Roman" pitchFamily="18" charset="0"/>
                <a:cs typeface="Times New Roman" pitchFamily="18" charset="0"/>
              </a:rPr>
              <a:t> lesions.</a:t>
            </a:r>
            <a:endParaRPr lang="en-US"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66712" y="1785926"/>
            <a:ext cx="10972800" cy="3328998"/>
          </a:xfrm>
          <a:prstGeom prst="rect">
            <a:avLst/>
          </a:prstGeom>
        </p:spPr>
        <p:txBody>
          <a:bodyPr>
            <a:noAutofit/>
          </a:bodyPr>
          <a:lstStyle/>
          <a:p>
            <a:pPr>
              <a:lnSpc>
                <a:spcPct val="150000"/>
              </a:lnSpc>
              <a:buFont typeface="Wingdings" pitchFamily="2" charset="2"/>
              <a:buChar char="§"/>
            </a:pPr>
            <a:r>
              <a:rPr lang="en-US" sz="2400" cap="none" dirty="0">
                <a:latin typeface="Times New Roman" pitchFamily="18" charset="0"/>
                <a:cs typeface="Times New Roman" pitchFamily="18" charset="0"/>
              </a:rPr>
              <a:t>Incidence – 0.2% - 1%</a:t>
            </a:r>
          </a:p>
          <a:p>
            <a:pPr>
              <a:lnSpc>
                <a:spcPct val="150000"/>
              </a:lnSpc>
              <a:buFont typeface="Wingdings" pitchFamily="2" charset="2"/>
              <a:buChar char="§"/>
            </a:pPr>
            <a:r>
              <a:rPr lang="en-US" sz="2400" cap="none" dirty="0">
                <a:latin typeface="Times New Roman" pitchFamily="18" charset="0"/>
                <a:cs typeface="Times New Roman" pitchFamily="18" charset="0"/>
              </a:rPr>
              <a:t>No racial predilection</a:t>
            </a:r>
          </a:p>
          <a:p>
            <a:pPr>
              <a:lnSpc>
                <a:spcPct val="150000"/>
              </a:lnSpc>
              <a:buFont typeface="Wingdings" pitchFamily="2" charset="2"/>
              <a:buChar char="§"/>
            </a:pPr>
            <a:r>
              <a:rPr lang="en-US" sz="2400" cap="none" dirty="0">
                <a:latin typeface="Times New Roman" pitchFamily="18" charset="0"/>
                <a:cs typeface="Times New Roman" pitchFamily="18" charset="0"/>
              </a:rPr>
              <a:t>Seen in all age groups and both sexes</a:t>
            </a:r>
          </a:p>
          <a:p>
            <a:pPr>
              <a:lnSpc>
                <a:spcPct val="150000"/>
              </a:lnSpc>
              <a:buFont typeface="Wingdings" pitchFamily="2" charset="2"/>
              <a:buChar char="§"/>
            </a:pPr>
            <a:r>
              <a:rPr lang="en-US" sz="2400" cap="none" dirty="0">
                <a:latin typeface="Times New Roman" pitchFamily="18" charset="0"/>
                <a:cs typeface="Times New Roman" pitchFamily="18" charset="0"/>
              </a:rPr>
              <a:t>More common in 30-60 years age group</a:t>
            </a:r>
          </a:p>
          <a:p>
            <a:pPr>
              <a:lnSpc>
                <a:spcPct val="150000"/>
              </a:lnSpc>
              <a:buFont typeface="Wingdings" pitchFamily="2" charset="2"/>
              <a:buChar char="§"/>
            </a:pPr>
            <a:r>
              <a:rPr lang="en-US" sz="2400" cap="none" dirty="0">
                <a:latin typeface="Times New Roman" pitchFamily="18" charset="0"/>
                <a:cs typeface="Times New Roman" pitchFamily="18" charset="0"/>
              </a:rPr>
              <a:t>Familial cases are reported</a:t>
            </a:r>
          </a:p>
        </p:txBody>
      </p:sp>
      <p:sp>
        <p:nvSpPr>
          <p:cNvPr id="4" name="Title 1"/>
          <p:cNvSpPr txBox="1">
            <a:spLocks/>
          </p:cNvSpPr>
          <p:nvPr/>
        </p:nvSpPr>
        <p:spPr>
          <a:xfrm>
            <a:off x="609600" y="857240"/>
            <a:ext cx="10972800" cy="1143000"/>
          </a:xfrm>
          <a:prstGeom prst="rect">
            <a:avLst/>
          </a:prstGeom>
        </p:spPr>
        <p:txBody>
          <a:bodyPr vert="horz" lIns="91440" tIns="45720" rIns="91440" bIns="45720" rtlCol="0" anchor="ctr">
            <a:normAutofit/>
          </a:bodyPr>
          <a:lstStyle/>
          <a:p>
            <a:pPr lvl="0" algn="ctr">
              <a:spcBef>
                <a:spcPct val="0"/>
              </a:spcBef>
            </a:pPr>
            <a:r>
              <a:rPr lang="en-US" sz="2400" u="sng" dirty="0">
                <a:solidFill>
                  <a:schemeClr val="accent2"/>
                </a:solidFill>
                <a:latin typeface="Times New Roman" pitchFamily="18" charset="0"/>
                <a:cs typeface="Times New Roman" pitchFamily="18" charset="0"/>
              </a:rPr>
              <a:t>Epidemiology</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19112" y="1030598"/>
            <a:ext cx="10972800" cy="4525963"/>
          </a:xfrm>
          <a:prstGeom prst="rect">
            <a:avLst/>
          </a:prstGeom>
        </p:spPr>
        <p:txBody>
          <a:bodyPr>
            <a:noAutofit/>
          </a:bodyPr>
          <a:lstStyle/>
          <a:p>
            <a:pPr>
              <a:lnSpc>
                <a:spcPct val="150000"/>
              </a:lnSpc>
              <a:buNone/>
            </a:pPr>
            <a:r>
              <a:rPr lang="en-US" sz="2400" b="1" cap="none" dirty="0">
                <a:latin typeface="Times New Roman" pitchFamily="18" charset="0"/>
                <a:cs typeface="Times New Roman" pitchFamily="18" charset="0"/>
              </a:rPr>
              <a:t>Lichen </a:t>
            </a:r>
            <a:r>
              <a:rPr lang="en-US" sz="2400" b="1" cap="none" dirty="0" err="1">
                <a:latin typeface="Times New Roman" pitchFamily="18" charset="0"/>
                <a:cs typeface="Times New Roman" pitchFamily="18" charset="0"/>
              </a:rPr>
              <a:t>planus</a:t>
            </a:r>
            <a:r>
              <a:rPr lang="en-US" sz="2400" b="1" cap="none" dirty="0">
                <a:latin typeface="Times New Roman" pitchFamily="18" charset="0"/>
                <a:cs typeface="Times New Roman" pitchFamily="18" charset="0"/>
              </a:rPr>
              <a:t> represents :</a:t>
            </a:r>
          </a:p>
          <a:p>
            <a:pPr>
              <a:lnSpc>
                <a:spcPct val="150000"/>
              </a:lnSpc>
              <a:buFont typeface="Wingdings" pitchFamily="2" charset="2"/>
              <a:buChar char="§"/>
            </a:pPr>
            <a:r>
              <a:rPr lang="en-US" sz="2400" cap="none" dirty="0">
                <a:latin typeface="Times New Roman" pitchFamily="18" charset="0"/>
                <a:cs typeface="Times New Roman" pitchFamily="18" charset="0"/>
              </a:rPr>
              <a:t>T-cell mediated autoimmune damage to basal </a:t>
            </a:r>
            <a:r>
              <a:rPr lang="en-US" sz="2400" cap="none" dirty="0" err="1">
                <a:latin typeface="Times New Roman" pitchFamily="18" charset="0"/>
                <a:cs typeface="Times New Roman" pitchFamily="18" charset="0"/>
              </a:rPr>
              <a:t>keratinocytes</a:t>
            </a:r>
            <a:r>
              <a:rPr lang="en-US" sz="2400" cap="none" dirty="0">
                <a:latin typeface="Times New Roman" pitchFamily="18" charset="0"/>
                <a:cs typeface="Times New Roman" pitchFamily="18" charset="0"/>
              </a:rPr>
              <a:t>.</a:t>
            </a:r>
          </a:p>
          <a:p>
            <a:pPr>
              <a:lnSpc>
                <a:spcPct val="150000"/>
              </a:lnSpc>
              <a:buFont typeface="Wingdings" pitchFamily="2" charset="2"/>
              <a:buChar char="§"/>
            </a:pPr>
            <a:r>
              <a:rPr lang="en-US" sz="2400" cap="none" dirty="0">
                <a:latin typeface="Times New Roman" pitchFamily="18" charset="0"/>
                <a:cs typeface="Times New Roman" pitchFamily="18" charset="0"/>
              </a:rPr>
              <a:t>An increased association with other autoimmune disorders like ulcerative colitis, myasthenia gravis, lupus </a:t>
            </a:r>
            <a:r>
              <a:rPr lang="en-US" sz="2400" cap="none" dirty="0" err="1">
                <a:latin typeface="Times New Roman" pitchFamily="18" charset="0"/>
                <a:cs typeface="Times New Roman" pitchFamily="18" charset="0"/>
              </a:rPr>
              <a:t>erythematosus</a:t>
            </a:r>
            <a:r>
              <a:rPr lang="en-US" sz="2400" cap="none" dirty="0">
                <a:latin typeface="Times New Roman" pitchFamily="18" charset="0"/>
                <a:cs typeface="Times New Roman" pitchFamily="18" charset="0"/>
              </a:rPr>
              <a:t>, alopecia </a:t>
            </a:r>
            <a:r>
              <a:rPr lang="en-US" sz="2400" cap="none" dirty="0" err="1">
                <a:latin typeface="Times New Roman" pitchFamily="18" charset="0"/>
                <a:cs typeface="Times New Roman" pitchFamily="18" charset="0"/>
              </a:rPr>
              <a:t>areata</a:t>
            </a:r>
            <a:r>
              <a:rPr lang="en-US" sz="2400" cap="none" dirty="0">
                <a:latin typeface="Times New Roman" pitchFamily="18" charset="0"/>
                <a:cs typeface="Times New Roman" pitchFamily="18" charset="0"/>
              </a:rPr>
              <a:t> and diabetes.</a:t>
            </a:r>
          </a:p>
          <a:p>
            <a:pPr>
              <a:lnSpc>
                <a:spcPct val="150000"/>
              </a:lnSpc>
              <a:buFont typeface="Wingdings" pitchFamily="2" charset="2"/>
              <a:buChar char="§"/>
            </a:pPr>
            <a:r>
              <a:rPr lang="en-US" sz="2400" cap="none" dirty="0">
                <a:latin typeface="Times New Roman" pitchFamily="18" charset="0"/>
                <a:cs typeface="Times New Roman" pitchFamily="18" charset="0"/>
              </a:rPr>
              <a:t>Exact nature of </a:t>
            </a:r>
            <a:r>
              <a:rPr lang="en-US" sz="2400" cap="none" dirty="0" err="1">
                <a:latin typeface="Times New Roman" pitchFamily="18" charset="0"/>
                <a:cs typeface="Times New Roman" pitchFamily="18" charset="0"/>
              </a:rPr>
              <a:t>lp</a:t>
            </a:r>
            <a:r>
              <a:rPr lang="en-US" sz="2400" cap="none" dirty="0">
                <a:latin typeface="Times New Roman" pitchFamily="18" charset="0"/>
                <a:cs typeface="Times New Roman" pitchFamily="18" charset="0"/>
              </a:rPr>
              <a:t> antigen is unknown.</a:t>
            </a:r>
          </a:p>
          <a:p>
            <a:pPr>
              <a:lnSpc>
                <a:spcPct val="150000"/>
              </a:lnSpc>
              <a:buFont typeface="Wingdings" pitchFamily="2" charset="2"/>
              <a:buChar char="§"/>
            </a:pPr>
            <a:r>
              <a:rPr lang="en-US" sz="2400" cap="none" dirty="0">
                <a:latin typeface="Times New Roman" pitchFamily="18" charset="0"/>
                <a:cs typeface="Times New Roman" pitchFamily="18" charset="0"/>
              </a:rPr>
              <a:t>Increased frequency of hla-b27,hla-b51,hla-bw57,hla-dr1,hla-dr4,hla-dr6.</a:t>
            </a:r>
          </a:p>
          <a:p>
            <a:pPr>
              <a:lnSpc>
                <a:spcPct val="150000"/>
              </a:lnSpc>
              <a:buFont typeface="Wingdings" pitchFamily="2" charset="2"/>
              <a:buChar char="§"/>
            </a:pPr>
            <a:r>
              <a:rPr lang="en-US" sz="2400" cap="none" dirty="0">
                <a:latin typeface="Times New Roman" pitchFamily="18" charset="0"/>
                <a:cs typeface="Times New Roman" pitchFamily="18" charset="0"/>
              </a:rPr>
              <a:t>In genetically predisposed person, the antigen can be self peptide or various exogenous agents like drugs, contact allergens, viruses or bacteria and mechanical trauma.</a:t>
            </a:r>
          </a:p>
        </p:txBody>
      </p:sp>
      <p:sp>
        <p:nvSpPr>
          <p:cNvPr id="4" name="Title 1"/>
          <p:cNvSpPr txBox="1">
            <a:spLocks/>
          </p:cNvSpPr>
          <p:nvPr/>
        </p:nvSpPr>
        <p:spPr>
          <a:xfrm>
            <a:off x="581891" y="0"/>
            <a:ext cx="10972800" cy="1143000"/>
          </a:xfrm>
          <a:prstGeom prst="rect">
            <a:avLst/>
          </a:prstGeom>
        </p:spPr>
        <p:txBody>
          <a:bodyPr vert="horz" lIns="91440" tIns="45720" rIns="91440" bIns="45720" rtlCol="0" anchor="ctr">
            <a:normAutofit/>
          </a:bodyPr>
          <a:lstStyle/>
          <a:p>
            <a:pPr lvl="0" algn="ctr">
              <a:spcBef>
                <a:spcPct val="0"/>
              </a:spcBef>
            </a:pPr>
            <a:r>
              <a:rPr lang="en-US" sz="2400" u="sng" dirty="0">
                <a:solidFill>
                  <a:schemeClr val="accent2"/>
                </a:solidFill>
                <a:latin typeface="Times New Roman" pitchFamily="18" charset="0"/>
                <a:cs typeface="Times New Roman" pitchFamily="18" charset="0"/>
              </a:rPr>
              <a:t>Etiology &amp; pathogenesis</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20699" y="903565"/>
            <a:ext cx="11671301" cy="4572032"/>
          </a:xfrm>
          <a:prstGeom prst="rect">
            <a:avLst/>
          </a:prstGeom>
        </p:spPr>
        <p:txBody>
          <a:bodyPr>
            <a:noAutofit/>
          </a:bodyPr>
          <a:lstStyle/>
          <a:p>
            <a:pPr algn="just">
              <a:lnSpc>
                <a:spcPct val="150000"/>
              </a:lnSpc>
              <a:buNone/>
            </a:pPr>
            <a:r>
              <a:rPr lang="en-US" sz="2400" b="1" cap="none" dirty="0">
                <a:latin typeface="Times New Roman" pitchFamily="18" charset="0"/>
                <a:cs typeface="Times New Roman" pitchFamily="18" charset="0"/>
              </a:rPr>
              <a:t>Common drugs implicated in the pathogenesis of lichen </a:t>
            </a:r>
            <a:r>
              <a:rPr lang="en-US" sz="2400" b="1" cap="none" dirty="0" err="1">
                <a:latin typeface="Times New Roman" pitchFamily="18" charset="0"/>
                <a:cs typeface="Times New Roman" pitchFamily="18" charset="0"/>
              </a:rPr>
              <a:t>planus</a:t>
            </a:r>
            <a:r>
              <a:rPr lang="en-US" sz="2400" b="1" cap="none" dirty="0">
                <a:latin typeface="Times New Roman" pitchFamily="18" charset="0"/>
                <a:cs typeface="Times New Roman" pitchFamily="18" charset="0"/>
              </a:rPr>
              <a:t> :</a:t>
            </a:r>
          </a:p>
          <a:p>
            <a:pPr marL="514350" indent="-514350" algn="just">
              <a:lnSpc>
                <a:spcPct val="150000"/>
              </a:lnSpc>
              <a:buFont typeface="Wingdings" pitchFamily="2" charset="2"/>
              <a:buChar char="§"/>
            </a:pPr>
            <a:r>
              <a:rPr lang="en-US" sz="2400" cap="none" dirty="0">
                <a:latin typeface="Times New Roman" pitchFamily="18" charset="0"/>
                <a:cs typeface="Times New Roman" pitchFamily="18" charset="0"/>
              </a:rPr>
              <a:t>Antimicrobials – INH, </a:t>
            </a:r>
            <a:r>
              <a:rPr lang="en-US" sz="2400" cap="none" dirty="0" err="1">
                <a:latin typeface="Times New Roman" pitchFamily="18" charset="0"/>
                <a:cs typeface="Times New Roman" pitchFamily="18" charset="0"/>
              </a:rPr>
              <a:t>ethambutol</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griseofulvin</a:t>
            </a:r>
            <a:r>
              <a:rPr lang="en-US" sz="2400" cap="none" dirty="0">
                <a:latin typeface="Times New Roman" pitchFamily="18" charset="0"/>
                <a:cs typeface="Times New Roman" pitchFamily="18" charset="0"/>
              </a:rPr>
              <a:t>, streptomycin, sulfonamides, </a:t>
            </a:r>
            <a:r>
              <a:rPr lang="en-US" sz="2400" cap="none" dirty="0" err="1">
                <a:latin typeface="Times New Roman" pitchFamily="18" charset="0"/>
                <a:cs typeface="Times New Roman" pitchFamily="18" charset="0"/>
              </a:rPr>
              <a:t>tetracyclines</a:t>
            </a:r>
            <a:endParaRPr lang="en-US" sz="2400" cap="none" dirty="0">
              <a:latin typeface="Times New Roman" pitchFamily="18" charset="0"/>
              <a:cs typeface="Times New Roman" pitchFamily="18" charset="0"/>
            </a:endParaRPr>
          </a:p>
          <a:p>
            <a:pPr marL="514350" indent="-514350" algn="just">
              <a:lnSpc>
                <a:spcPct val="150000"/>
              </a:lnSpc>
              <a:buFont typeface="Wingdings" pitchFamily="2" charset="2"/>
              <a:buChar char="§"/>
            </a:pPr>
            <a:r>
              <a:rPr lang="en-US" sz="2400" cap="none" dirty="0" err="1">
                <a:latin typeface="Times New Roman" pitchFamily="18" charset="0"/>
                <a:cs typeface="Times New Roman" pitchFamily="18" charset="0"/>
              </a:rPr>
              <a:t>Antihypertensives</a:t>
            </a:r>
            <a:r>
              <a:rPr lang="en-US" sz="2400" cap="none" dirty="0">
                <a:latin typeface="Times New Roman" pitchFamily="18" charset="0"/>
                <a:cs typeface="Times New Roman" pitchFamily="18" charset="0"/>
              </a:rPr>
              <a:t> – </a:t>
            </a:r>
            <a:r>
              <a:rPr lang="en-US" sz="2400" cap="none" dirty="0" err="1">
                <a:latin typeface="Times New Roman" pitchFamily="18" charset="0"/>
                <a:cs typeface="Times New Roman" pitchFamily="18" charset="0"/>
              </a:rPr>
              <a:t>captopril</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enalapril</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labetalol</a:t>
            </a:r>
            <a:r>
              <a:rPr lang="en-US" sz="2400" cap="none" dirty="0">
                <a:latin typeface="Times New Roman" pitchFamily="18" charset="0"/>
                <a:cs typeface="Times New Roman" pitchFamily="18" charset="0"/>
              </a:rPr>
              <a:t>, methyldopa, </a:t>
            </a:r>
            <a:r>
              <a:rPr lang="en-US" sz="2400" cap="none" dirty="0" err="1">
                <a:latin typeface="Times New Roman" pitchFamily="18" charset="0"/>
                <a:cs typeface="Times New Roman" pitchFamily="18" charset="0"/>
              </a:rPr>
              <a:t>propranolol</a:t>
            </a:r>
            <a:r>
              <a:rPr lang="en-US" sz="2400" cap="none" dirty="0">
                <a:latin typeface="Times New Roman" pitchFamily="18" charset="0"/>
                <a:cs typeface="Times New Roman" pitchFamily="18" charset="0"/>
              </a:rPr>
              <a:t>.</a:t>
            </a:r>
          </a:p>
          <a:p>
            <a:pPr marL="514350" indent="-514350" algn="just">
              <a:lnSpc>
                <a:spcPct val="150000"/>
              </a:lnSpc>
              <a:buFont typeface="Wingdings" pitchFamily="2" charset="2"/>
              <a:buChar char="§"/>
            </a:pPr>
            <a:r>
              <a:rPr lang="en-US" sz="2400" cap="none" dirty="0" err="1">
                <a:latin typeface="Times New Roman" pitchFamily="18" charset="0"/>
                <a:cs typeface="Times New Roman" pitchFamily="18" charset="0"/>
              </a:rPr>
              <a:t>Antimalarials</a:t>
            </a:r>
            <a:endParaRPr lang="en-US" sz="2400" cap="none" dirty="0">
              <a:latin typeface="Times New Roman" pitchFamily="18" charset="0"/>
              <a:cs typeface="Times New Roman" pitchFamily="18" charset="0"/>
            </a:endParaRPr>
          </a:p>
          <a:p>
            <a:pPr marL="514350" indent="-514350" algn="just">
              <a:lnSpc>
                <a:spcPct val="150000"/>
              </a:lnSpc>
              <a:buFont typeface="Wingdings" pitchFamily="2" charset="2"/>
              <a:buChar char="§"/>
            </a:pPr>
            <a:r>
              <a:rPr lang="en-US" sz="2400" cap="none" dirty="0" err="1">
                <a:latin typeface="Times New Roman" pitchFamily="18" charset="0"/>
                <a:cs typeface="Times New Roman" pitchFamily="18" charset="0"/>
              </a:rPr>
              <a:t>Nsaids</a:t>
            </a:r>
            <a:endParaRPr lang="en-US" sz="2400" cap="none" dirty="0">
              <a:latin typeface="Times New Roman" pitchFamily="18" charset="0"/>
              <a:cs typeface="Times New Roman" pitchFamily="18" charset="0"/>
            </a:endParaRPr>
          </a:p>
          <a:p>
            <a:pPr marL="514350" indent="-514350" algn="just">
              <a:lnSpc>
                <a:spcPct val="150000"/>
              </a:lnSpc>
              <a:buFont typeface="Wingdings" pitchFamily="2" charset="2"/>
              <a:buChar char="§"/>
            </a:pPr>
            <a:r>
              <a:rPr lang="en-US" sz="2400" cap="none" dirty="0">
                <a:latin typeface="Times New Roman" pitchFamily="18" charset="0"/>
                <a:cs typeface="Times New Roman" pitchFamily="18" charset="0"/>
              </a:rPr>
              <a:t>Antidepressants and antipsychotics</a:t>
            </a:r>
          </a:p>
          <a:p>
            <a:pPr marL="514350" indent="-514350" algn="just">
              <a:lnSpc>
                <a:spcPct val="150000"/>
              </a:lnSpc>
              <a:buFont typeface="Wingdings" pitchFamily="2" charset="2"/>
              <a:buChar char="§"/>
            </a:pPr>
            <a:r>
              <a:rPr lang="en-US" sz="2400" cap="none" dirty="0">
                <a:latin typeface="Times New Roman" pitchFamily="18" charset="0"/>
                <a:cs typeface="Times New Roman" pitchFamily="18" charset="0"/>
              </a:rPr>
              <a:t>Anticonvulsants</a:t>
            </a:r>
          </a:p>
          <a:p>
            <a:pPr marL="514350" indent="-514350" algn="just">
              <a:lnSpc>
                <a:spcPct val="150000"/>
              </a:lnSpc>
              <a:buFont typeface="Wingdings" pitchFamily="2" charset="2"/>
              <a:buChar char="§"/>
            </a:pPr>
            <a:r>
              <a:rPr lang="en-US" sz="2400" cap="none" dirty="0">
                <a:latin typeface="Times New Roman" pitchFamily="18" charset="0"/>
                <a:cs typeface="Times New Roman" pitchFamily="18" charset="0"/>
              </a:rPr>
              <a:t>Diuretics</a:t>
            </a:r>
          </a:p>
        </p:txBody>
      </p:sp>
      <p:sp>
        <p:nvSpPr>
          <p:cNvPr id="4" name="Title 1"/>
          <p:cNvSpPr txBox="1">
            <a:spLocks/>
          </p:cNvSpPr>
          <p:nvPr/>
        </p:nvSpPr>
        <p:spPr>
          <a:xfrm>
            <a:off x="678873" y="0"/>
            <a:ext cx="10972800" cy="1143000"/>
          </a:xfrm>
          <a:prstGeom prst="rect">
            <a:avLst/>
          </a:prstGeom>
        </p:spPr>
        <p:txBody>
          <a:bodyPr vert="horz" lIns="91440" tIns="45720" rIns="91440" bIns="45720" rtlCol="0" anchor="ctr">
            <a:normAutofit/>
          </a:bodyPr>
          <a:lstStyle/>
          <a:p>
            <a:pPr lvl="0" algn="ctr">
              <a:spcBef>
                <a:spcPct val="0"/>
              </a:spcBef>
            </a:pPr>
            <a:r>
              <a:rPr lang="en-US" sz="2400" u="sng" dirty="0">
                <a:solidFill>
                  <a:schemeClr val="accent2"/>
                </a:solidFill>
                <a:latin typeface="Times New Roman" pitchFamily="18" charset="0"/>
                <a:cs typeface="Times New Roman" pitchFamily="18" charset="0"/>
              </a:rPr>
              <a:t>Triggers</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cxnSp>
        <p:nvCxnSpPr>
          <p:cNvPr id="6" name="Straight Connector 5"/>
          <p:cNvCxnSpPr/>
          <p:nvPr/>
        </p:nvCxnSpPr>
        <p:spPr>
          <a:xfrm rot="16200000" flipH="1">
            <a:off x="3830781" y="5119254"/>
            <a:ext cx="3449782" cy="27709"/>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721927" y="3574473"/>
            <a:ext cx="4655127" cy="2585323"/>
          </a:xfrm>
          <a:prstGeom prst="rect">
            <a:avLst/>
          </a:prstGeom>
          <a:noFill/>
        </p:spPr>
        <p:txBody>
          <a:bodyPr wrap="square" rtlCol="0">
            <a:spAutoFit/>
          </a:bodyPr>
          <a:lstStyle/>
          <a:p>
            <a:pPr marL="514350" indent="-514350" algn="just">
              <a:lnSpc>
                <a:spcPct val="150000"/>
              </a:lnSpc>
              <a:buFont typeface="Wingdings" pitchFamily="2" charset="2"/>
              <a:buChar char="§"/>
            </a:pPr>
            <a:r>
              <a:rPr lang="en-US" sz="2400" dirty="0">
                <a:latin typeface="Times New Roman" pitchFamily="18" charset="0"/>
                <a:cs typeface="Times New Roman" pitchFamily="18" charset="0"/>
              </a:rPr>
              <a:t>Gold salts</a:t>
            </a:r>
          </a:p>
          <a:p>
            <a:pPr marL="514350" indent="-514350" algn="just">
              <a:lnSpc>
                <a:spcPct val="150000"/>
              </a:lnSpc>
              <a:buFont typeface="Wingdings" pitchFamily="2" charset="2"/>
              <a:buChar char="§"/>
            </a:pPr>
            <a:r>
              <a:rPr lang="en-US" sz="2400" dirty="0" err="1">
                <a:latin typeface="Times New Roman" pitchFamily="18" charset="0"/>
                <a:cs typeface="Times New Roman" pitchFamily="18" charset="0"/>
              </a:rPr>
              <a:t>Tnf</a:t>
            </a:r>
            <a:r>
              <a:rPr lang="el-GR" sz="2400" dirty="0">
                <a:latin typeface="Times New Roman" pitchFamily="18" charset="0"/>
                <a:cs typeface="Times New Roman" pitchFamily="18" charset="0"/>
              </a:rPr>
              <a:t>α</a:t>
            </a:r>
            <a:r>
              <a:rPr lang="en-US" sz="2400" dirty="0">
                <a:latin typeface="Times New Roman" pitchFamily="18" charset="0"/>
                <a:cs typeface="Times New Roman" pitchFamily="18" charset="0"/>
              </a:rPr>
              <a:t> inhibitors – </a:t>
            </a:r>
            <a:r>
              <a:rPr lang="en-US" sz="2400" dirty="0" err="1">
                <a:latin typeface="Times New Roman" pitchFamily="18" charset="0"/>
                <a:cs typeface="Times New Roman" pitchFamily="18" charset="0"/>
              </a:rPr>
              <a:t>etanercept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infliximab</a:t>
            </a:r>
            <a:endParaRPr lang="en-US" sz="2400" dirty="0">
              <a:latin typeface="Times New Roman" pitchFamily="18" charset="0"/>
              <a:cs typeface="Times New Roman" pitchFamily="18" charset="0"/>
            </a:endParaRPr>
          </a:p>
          <a:p>
            <a:pPr marL="514350" indent="-514350" algn="just">
              <a:lnSpc>
                <a:spcPct val="150000"/>
              </a:lnSpc>
              <a:buFont typeface="Wingdings" pitchFamily="2" charset="2"/>
              <a:buChar char="§"/>
            </a:pPr>
            <a:r>
              <a:rPr lang="en-US" sz="2400" dirty="0">
                <a:latin typeface="Times New Roman" pitchFamily="18" charset="0"/>
                <a:cs typeface="Times New Roman" pitchFamily="18" charset="0"/>
              </a:rPr>
              <a:t>Hypoglycemic agents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7739" y="1785926"/>
            <a:ext cx="10972800" cy="3328998"/>
          </a:xfrm>
          <a:prstGeom prst="rect">
            <a:avLst/>
          </a:prstGeom>
        </p:spPr>
        <p:txBody>
          <a:bodyPr>
            <a:noAutofit/>
          </a:bodyPr>
          <a:lstStyle/>
          <a:p>
            <a:pPr algn="just">
              <a:lnSpc>
                <a:spcPct val="150000"/>
              </a:lnSpc>
              <a:buFont typeface="Wingdings" pitchFamily="2" charset="2"/>
              <a:buChar char="§"/>
            </a:pPr>
            <a:r>
              <a:rPr lang="en-US" sz="2400" cap="none" dirty="0">
                <a:latin typeface="Times New Roman" pitchFamily="18" charset="0"/>
                <a:cs typeface="Times New Roman" pitchFamily="18" charset="0"/>
              </a:rPr>
              <a:t>Viruses – hepatitis C (</a:t>
            </a:r>
            <a:r>
              <a:rPr lang="en-US" sz="2400" cap="none" dirty="0" err="1">
                <a:latin typeface="Times New Roman" pitchFamily="18" charset="0"/>
                <a:cs typeface="Times New Roman" pitchFamily="18" charset="0"/>
              </a:rPr>
              <a:t>hcv</a:t>
            </a:r>
            <a:r>
              <a:rPr lang="en-US" sz="2400" cap="none" dirty="0">
                <a:latin typeface="Times New Roman" pitchFamily="18" charset="0"/>
                <a:cs typeface="Times New Roman" pitchFamily="18" charset="0"/>
              </a:rPr>
              <a:t>)-common in oral LP                           </a:t>
            </a:r>
          </a:p>
          <a:p>
            <a:pPr algn="just">
              <a:lnSpc>
                <a:spcPct val="150000"/>
              </a:lnSpc>
              <a:buNone/>
            </a:pPr>
            <a:r>
              <a:rPr lang="en-US" sz="2400" cap="none" dirty="0">
                <a:latin typeface="Times New Roman" pitchFamily="18" charset="0"/>
                <a:cs typeface="Times New Roman" pitchFamily="18" charset="0"/>
              </a:rPr>
              <a:t>		       human herpes virus (HHV-6)</a:t>
            </a:r>
          </a:p>
          <a:p>
            <a:pPr algn="just">
              <a:lnSpc>
                <a:spcPct val="150000"/>
              </a:lnSpc>
              <a:buFont typeface="Wingdings" pitchFamily="2" charset="2"/>
              <a:buChar char="§"/>
            </a:pPr>
            <a:r>
              <a:rPr lang="en-US" sz="2400" cap="none" dirty="0">
                <a:latin typeface="Times New Roman" pitchFamily="18" charset="0"/>
                <a:cs typeface="Times New Roman" pitchFamily="18" charset="0"/>
              </a:rPr>
              <a:t>Vaccinations – HBV, killed influenza, MMR,DPT</a:t>
            </a:r>
          </a:p>
          <a:p>
            <a:pPr algn="just">
              <a:lnSpc>
                <a:spcPct val="150000"/>
              </a:lnSpc>
              <a:buFont typeface="Wingdings" pitchFamily="2" charset="2"/>
              <a:buChar char="§"/>
            </a:pPr>
            <a:r>
              <a:rPr lang="en-US" sz="2400" cap="none" dirty="0">
                <a:latin typeface="Times New Roman" pitchFamily="18" charset="0"/>
                <a:cs typeface="Times New Roman" pitchFamily="18" charset="0"/>
              </a:rPr>
              <a:t>Helicobacter. Pylori</a:t>
            </a:r>
          </a:p>
          <a:p>
            <a:pPr algn="just">
              <a:lnSpc>
                <a:spcPct val="150000"/>
              </a:lnSpc>
              <a:buFont typeface="Wingdings" pitchFamily="2" charset="2"/>
              <a:buChar char="§"/>
            </a:pPr>
            <a:r>
              <a:rPr lang="en-US" sz="2400" cap="none" dirty="0">
                <a:latin typeface="Times New Roman" pitchFamily="18" charset="0"/>
                <a:cs typeface="Times New Roman" pitchFamily="18" charset="0"/>
              </a:rPr>
              <a:t>Contact allergens – dental amalgams(mercury),copper and gold</a:t>
            </a:r>
          </a:p>
          <a:p>
            <a:pPr algn="just">
              <a:lnSpc>
                <a:spcPct val="150000"/>
              </a:lnSpc>
              <a:buFont typeface="Wingdings" pitchFamily="2" charset="2"/>
              <a:buChar char="§"/>
            </a:pPr>
            <a:endParaRPr lang="en-US" sz="2400" cap="none" dirty="0">
              <a:latin typeface="Times New Roman" pitchFamily="18" charset="0"/>
              <a:cs typeface="Times New Roman" pitchFamily="18" charset="0"/>
            </a:endParaRPr>
          </a:p>
        </p:txBody>
      </p:sp>
      <p:sp>
        <p:nvSpPr>
          <p:cNvPr id="4" name="Title 1"/>
          <p:cNvSpPr txBox="1">
            <a:spLocks/>
          </p:cNvSpPr>
          <p:nvPr/>
        </p:nvSpPr>
        <p:spPr>
          <a:xfrm>
            <a:off x="609600" y="857240"/>
            <a:ext cx="10972800" cy="1143000"/>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Times New Roman" pitchFamily="18" charset="0"/>
                <a:cs typeface="Times New Roman" pitchFamily="18" charset="0"/>
              </a:rPr>
              <a:t>Other exogenous antigens</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4294967295"/>
          </p:nvPr>
        </p:nvSpPr>
        <p:spPr>
          <a:xfrm>
            <a:off x="222291" y="1510146"/>
            <a:ext cx="11684000" cy="5133566"/>
          </a:xfrm>
          <a:prstGeom prst="rect">
            <a:avLst/>
          </a:prstGeom>
        </p:spPr>
        <p:txBody>
          <a:bodyPr>
            <a:noAutofit/>
          </a:bodyPr>
          <a:lstStyle/>
          <a:p>
            <a:pPr algn="ctr">
              <a:spcBef>
                <a:spcPts val="0"/>
              </a:spcBef>
              <a:buNone/>
            </a:pPr>
            <a:r>
              <a:rPr lang="en-US" sz="2000" cap="none" dirty="0">
                <a:latin typeface="Calibri" pitchFamily="34" charset="0"/>
              </a:rPr>
              <a:t>               </a:t>
            </a:r>
            <a:r>
              <a:rPr lang="en-US" cap="none" dirty="0">
                <a:latin typeface="Times New Roman" pitchFamily="18" charset="0"/>
                <a:cs typeface="Times New Roman" pitchFamily="18" charset="0"/>
              </a:rPr>
              <a:t>Neo-antigen (self peptide or induced by systemic drugs, contact                                              </a:t>
            </a:r>
          </a:p>
          <a:p>
            <a:pPr algn="ctr">
              <a:spcBef>
                <a:spcPts val="0"/>
              </a:spcBef>
              <a:buNone/>
            </a:pPr>
            <a:r>
              <a:rPr lang="en-US" cap="none" dirty="0">
                <a:latin typeface="Times New Roman" pitchFamily="18" charset="0"/>
                <a:cs typeface="Times New Roman" pitchFamily="18" charset="0"/>
              </a:rPr>
              <a:t>               allergens, mechanical trauma, infection)</a:t>
            </a:r>
          </a:p>
          <a:p>
            <a:pPr algn="ctr">
              <a:spcBef>
                <a:spcPts val="0"/>
              </a:spcBef>
              <a:buNone/>
            </a:pPr>
            <a:endParaRPr lang="en-US" cap="none" dirty="0">
              <a:latin typeface="Times New Roman" pitchFamily="18" charset="0"/>
              <a:cs typeface="Times New Roman" pitchFamily="18" charset="0"/>
            </a:endParaRPr>
          </a:p>
          <a:p>
            <a:pPr algn="ctr">
              <a:spcBef>
                <a:spcPts val="0"/>
              </a:spcBef>
              <a:buNone/>
            </a:pPr>
            <a:r>
              <a:rPr lang="en-US" cap="none" dirty="0">
                <a:latin typeface="Times New Roman" pitchFamily="18" charset="0"/>
                <a:cs typeface="Times New Roman" pitchFamily="18" charset="0"/>
              </a:rPr>
              <a:t>Processed by the antigen presenting cell and presented to the t-lymphocytes</a:t>
            </a:r>
          </a:p>
          <a:p>
            <a:pPr algn="ctr">
              <a:spcBef>
                <a:spcPts val="0"/>
              </a:spcBef>
              <a:buNone/>
            </a:pPr>
            <a:endParaRPr lang="en-US" cap="none" dirty="0">
              <a:latin typeface="Times New Roman" pitchFamily="18" charset="0"/>
              <a:cs typeface="Times New Roman" pitchFamily="18" charset="0"/>
            </a:endParaRPr>
          </a:p>
          <a:p>
            <a:pPr algn="ctr">
              <a:spcBef>
                <a:spcPts val="0"/>
              </a:spcBef>
              <a:buNone/>
            </a:pPr>
            <a:r>
              <a:rPr lang="en-US" cap="none" dirty="0">
                <a:latin typeface="Times New Roman" pitchFamily="18" charset="0"/>
                <a:cs typeface="Times New Roman" pitchFamily="18" charset="0"/>
              </a:rPr>
              <a:t>Production of </a:t>
            </a:r>
            <a:r>
              <a:rPr lang="en-US" cap="none" dirty="0" err="1">
                <a:latin typeface="Times New Roman" pitchFamily="18" charset="0"/>
                <a:cs typeface="Times New Roman" pitchFamily="18" charset="0"/>
              </a:rPr>
              <a:t>ifn</a:t>
            </a:r>
            <a:r>
              <a:rPr lang="en-US" cap="none" dirty="0">
                <a:latin typeface="Times New Roman" pitchFamily="18" charset="0"/>
                <a:cs typeface="Times New Roman" pitchFamily="18" charset="0"/>
              </a:rPr>
              <a:t>-</a:t>
            </a:r>
            <a:r>
              <a:rPr lang="el-GR" cap="none" dirty="0">
                <a:latin typeface="Times New Roman" pitchFamily="18" charset="0"/>
                <a:cs typeface="Times New Roman" pitchFamily="18" charset="0"/>
              </a:rPr>
              <a:t>ᵧ</a:t>
            </a:r>
            <a:r>
              <a:rPr lang="en-US" cap="none" dirty="0">
                <a:latin typeface="Times New Roman" pitchFamily="18" charset="0"/>
                <a:cs typeface="Times New Roman" pitchFamily="18" charset="0"/>
              </a:rPr>
              <a:t>  and intercellular adhesion molecules (icam-1)</a:t>
            </a:r>
          </a:p>
          <a:p>
            <a:pPr algn="ctr">
              <a:spcBef>
                <a:spcPts val="0"/>
              </a:spcBef>
              <a:buNone/>
            </a:pPr>
            <a:endParaRPr lang="en-US" cap="none" dirty="0">
              <a:latin typeface="Times New Roman" pitchFamily="18" charset="0"/>
              <a:cs typeface="Times New Roman" pitchFamily="18" charset="0"/>
            </a:endParaRPr>
          </a:p>
          <a:p>
            <a:pPr algn="ctr">
              <a:spcBef>
                <a:spcPts val="0"/>
              </a:spcBef>
              <a:buNone/>
            </a:pPr>
            <a:r>
              <a:rPr lang="en-US" cap="none" dirty="0">
                <a:latin typeface="Times New Roman" pitchFamily="18" charset="0"/>
                <a:cs typeface="Times New Roman" pitchFamily="18" charset="0"/>
              </a:rPr>
              <a:t>Facilitates the interaction between lymphocytes and </a:t>
            </a:r>
            <a:r>
              <a:rPr lang="en-US" cap="none" dirty="0" err="1">
                <a:latin typeface="Times New Roman" pitchFamily="18" charset="0"/>
                <a:cs typeface="Times New Roman" pitchFamily="18" charset="0"/>
              </a:rPr>
              <a:t>keratinocytes</a:t>
            </a:r>
            <a:endParaRPr lang="en-US" cap="none" dirty="0">
              <a:latin typeface="Times New Roman" pitchFamily="18" charset="0"/>
              <a:cs typeface="Times New Roman" pitchFamily="18" charset="0"/>
            </a:endParaRPr>
          </a:p>
          <a:p>
            <a:pPr algn="ctr">
              <a:spcBef>
                <a:spcPts val="0"/>
              </a:spcBef>
              <a:buNone/>
            </a:pPr>
            <a:endParaRPr lang="en-US" cap="none" dirty="0">
              <a:latin typeface="Times New Roman" pitchFamily="18" charset="0"/>
              <a:cs typeface="Times New Roman" pitchFamily="18" charset="0"/>
            </a:endParaRPr>
          </a:p>
          <a:p>
            <a:pPr algn="ctr">
              <a:spcBef>
                <a:spcPts val="0"/>
              </a:spcBef>
              <a:buNone/>
            </a:pPr>
            <a:r>
              <a:rPr lang="en-US" cap="none" dirty="0">
                <a:latin typeface="Times New Roman" pitchFamily="18" charset="0"/>
                <a:cs typeface="Times New Roman" pitchFamily="18" charset="0"/>
              </a:rPr>
              <a:t>Results in band like infiltration of lymphocytes close to the </a:t>
            </a:r>
            <a:r>
              <a:rPr lang="en-US" cap="none" dirty="0" err="1">
                <a:latin typeface="Times New Roman" pitchFamily="18" charset="0"/>
                <a:cs typeface="Times New Roman" pitchFamily="18" charset="0"/>
              </a:rPr>
              <a:t>dermo</a:t>
            </a:r>
            <a:r>
              <a:rPr lang="en-US" cap="none" dirty="0">
                <a:latin typeface="Times New Roman" pitchFamily="18" charset="0"/>
                <a:cs typeface="Times New Roman" pitchFamily="18" charset="0"/>
              </a:rPr>
              <a:t>-epidermal junction</a:t>
            </a:r>
          </a:p>
          <a:p>
            <a:pPr algn="ctr">
              <a:spcBef>
                <a:spcPts val="0"/>
              </a:spcBef>
              <a:buNone/>
            </a:pPr>
            <a:endParaRPr lang="en-US" cap="none" dirty="0">
              <a:latin typeface="Times New Roman" pitchFamily="18" charset="0"/>
              <a:cs typeface="Times New Roman" pitchFamily="18" charset="0"/>
            </a:endParaRPr>
          </a:p>
          <a:p>
            <a:pPr algn="ctr">
              <a:spcBef>
                <a:spcPts val="0"/>
              </a:spcBef>
              <a:buNone/>
            </a:pPr>
            <a:r>
              <a:rPr lang="en-US" cap="none" dirty="0">
                <a:latin typeface="Times New Roman" pitchFamily="18" charset="0"/>
                <a:cs typeface="Times New Roman" pitchFamily="18" charset="0"/>
              </a:rPr>
              <a:t>Activated cd8</a:t>
            </a:r>
            <a:r>
              <a:rPr lang="en-US" cap="none" baseline="30000" dirty="0">
                <a:latin typeface="Times New Roman" pitchFamily="18" charset="0"/>
                <a:cs typeface="Times New Roman" pitchFamily="18" charset="0"/>
              </a:rPr>
              <a:t>+ </a:t>
            </a:r>
            <a:r>
              <a:rPr lang="en-US" cap="none" dirty="0">
                <a:latin typeface="Times New Roman" pitchFamily="18" charset="0"/>
                <a:cs typeface="Times New Roman" pitchFamily="18" charset="0"/>
              </a:rPr>
              <a:t>lymphocytes undergo </a:t>
            </a:r>
            <a:r>
              <a:rPr lang="en-US" cap="none" dirty="0" err="1">
                <a:latin typeface="Times New Roman" pitchFamily="18" charset="0"/>
                <a:cs typeface="Times New Roman" pitchFamily="18" charset="0"/>
              </a:rPr>
              <a:t>clonal</a:t>
            </a:r>
            <a:r>
              <a:rPr lang="en-US" cap="none" dirty="0">
                <a:latin typeface="Times New Roman" pitchFamily="18" charset="0"/>
                <a:cs typeface="Times New Roman" pitchFamily="18" charset="0"/>
              </a:rPr>
              <a:t> expansion</a:t>
            </a:r>
            <a:endParaRPr lang="en-US" dirty="0">
              <a:latin typeface="Times New Roman" pitchFamily="18" charset="0"/>
              <a:cs typeface="Times New Roman" pitchFamily="18" charset="0"/>
            </a:endParaRPr>
          </a:p>
          <a:p>
            <a:pPr algn="ctr">
              <a:spcBef>
                <a:spcPts val="0"/>
              </a:spcBef>
              <a:buNone/>
            </a:pPr>
            <a:r>
              <a:rPr lang="en-US" dirty="0">
                <a:latin typeface="Calibri" pitchFamily="34" charset="0"/>
              </a:rPr>
              <a:t>                                                                                                                       </a:t>
            </a:r>
          </a:p>
          <a:p>
            <a:pPr algn="r">
              <a:spcBef>
                <a:spcPts val="0"/>
              </a:spcBef>
              <a:buNone/>
            </a:pPr>
            <a:r>
              <a:rPr lang="en-US" dirty="0">
                <a:latin typeface="Calibri" pitchFamily="34" charset="0"/>
              </a:rPr>
              <a:t>contd.</a:t>
            </a:r>
          </a:p>
          <a:p>
            <a:pPr algn="ctr">
              <a:spcBef>
                <a:spcPts val="0"/>
              </a:spcBef>
            </a:pPr>
            <a:endParaRPr lang="en-US" dirty="0"/>
          </a:p>
        </p:txBody>
      </p:sp>
      <p:sp>
        <p:nvSpPr>
          <p:cNvPr id="7" name="Down Arrow 6"/>
          <p:cNvSpPr/>
          <p:nvPr/>
        </p:nvSpPr>
        <p:spPr>
          <a:xfrm>
            <a:off x="6153149" y="2301149"/>
            <a:ext cx="101600" cy="233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706582" y="594004"/>
            <a:ext cx="10972800" cy="1143000"/>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Times New Roman" pitchFamily="18" charset="0"/>
                <a:cs typeface="Times New Roman" pitchFamily="18" charset="0"/>
              </a:rPr>
              <a:t>Pathogenesis</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
        <p:nvSpPr>
          <p:cNvPr id="14" name="Down Arrow 13"/>
          <p:cNvSpPr/>
          <p:nvPr/>
        </p:nvSpPr>
        <p:spPr>
          <a:xfrm>
            <a:off x="6194713" y="3215989"/>
            <a:ext cx="101600" cy="233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6194712" y="3864124"/>
            <a:ext cx="101600" cy="233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a:off x="6180858" y="4685009"/>
            <a:ext cx="101600" cy="233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6167004" y="5336612"/>
            <a:ext cx="101600" cy="233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09" y="1846124"/>
            <a:ext cx="4080000" cy="144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Cross linking of </a:t>
            </a:r>
            <a:r>
              <a:rPr lang="en-US" sz="2000" dirty="0" err="1">
                <a:solidFill>
                  <a:schemeClr val="tx1"/>
                </a:solidFill>
                <a:latin typeface="Calibri" pitchFamily="34" charset="0"/>
              </a:rPr>
              <a:t>Fas</a:t>
            </a:r>
            <a:r>
              <a:rPr lang="en-US" sz="2000" dirty="0">
                <a:solidFill>
                  <a:schemeClr val="tx1"/>
                </a:solidFill>
                <a:latin typeface="Calibri" pitchFamily="34" charset="0"/>
              </a:rPr>
              <a:t> </a:t>
            </a:r>
            <a:r>
              <a:rPr lang="en-US" sz="2000" dirty="0" err="1">
                <a:solidFill>
                  <a:schemeClr val="tx1"/>
                </a:solidFill>
                <a:latin typeface="Calibri" pitchFamily="34" charset="0"/>
              </a:rPr>
              <a:t>ligand</a:t>
            </a:r>
            <a:r>
              <a:rPr lang="en-US" sz="2000" dirty="0">
                <a:solidFill>
                  <a:schemeClr val="tx1"/>
                </a:solidFill>
                <a:latin typeface="Calibri" pitchFamily="34" charset="0"/>
              </a:rPr>
              <a:t>    on </a:t>
            </a:r>
            <a:r>
              <a:rPr lang="en-US" sz="2000" dirty="0" err="1">
                <a:solidFill>
                  <a:schemeClr val="tx1"/>
                </a:solidFill>
                <a:latin typeface="Calibri" pitchFamily="34" charset="0"/>
              </a:rPr>
              <a:t>cytotoxic</a:t>
            </a:r>
            <a:r>
              <a:rPr lang="en-US" sz="2000" dirty="0">
                <a:solidFill>
                  <a:schemeClr val="tx1"/>
                </a:solidFill>
                <a:latin typeface="Calibri" pitchFamily="34" charset="0"/>
              </a:rPr>
              <a:t> T lymphocytes and a death receptor(</a:t>
            </a:r>
            <a:r>
              <a:rPr lang="en-US" sz="2000" dirty="0" err="1">
                <a:solidFill>
                  <a:schemeClr val="tx1"/>
                </a:solidFill>
                <a:latin typeface="Calibri" pitchFamily="34" charset="0"/>
              </a:rPr>
              <a:t>Fas</a:t>
            </a:r>
            <a:r>
              <a:rPr lang="en-US" sz="2000" dirty="0">
                <a:solidFill>
                  <a:schemeClr val="tx1"/>
                </a:solidFill>
                <a:latin typeface="Calibri" pitchFamily="34" charset="0"/>
              </a:rPr>
              <a:t>) on the target </a:t>
            </a:r>
            <a:r>
              <a:rPr lang="en-US" sz="2000" dirty="0" err="1">
                <a:solidFill>
                  <a:schemeClr val="tx1"/>
                </a:solidFill>
                <a:latin typeface="Calibri" pitchFamily="34" charset="0"/>
              </a:rPr>
              <a:t>keratinocyte</a:t>
            </a:r>
            <a:endParaRPr lang="en-US" sz="2000" dirty="0">
              <a:solidFill>
                <a:schemeClr val="tx1"/>
              </a:solidFill>
              <a:latin typeface="Calibri" pitchFamily="34" charset="0"/>
            </a:endParaRPr>
          </a:p>
        </p:txBody>
      </p:sp>
      <p:sp>
        <p:nvSpPr>
          <p:cNvPr id="4" name="Rectangle 3"/>
          <p:cNvSpPr/>
          <p:nvPr/>
        </p:nvSpPr>
        <p:spPr>
          <a:xfrm>
            <a:off x="8001013" y="1785926"/>
            <a:ext cx="4080000" cy="82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err="1">
                <a:solidFill>
                  <a:schemeClr val="tx1"/>
                </a:solidFill>
                <a:latin typeface="Calibri" pitchFamily="34" charset="0"/>
              </a:rPr>
              <a:t>Cytotoxic</a:t>
            </a:r>
            <a:r>
              <a:rPr lang="en-US" sz="2000" dirty="0">
                <a:solidFill>
                  <a:schemeClr val="tx1"/>
                </a:solidFill>
                <a:latin typeface="Calibri" pitchFamily="34" charset="0"/>
              </a:rPr>
              <a:t> molecules, such as </a:t>
            </a:r>
            <a:r>
              <a:rPr lang="en-US" sz="2000" dirty="0" err="1">
                <a:solidFill>
                  <a:schemeClr val="tx1"/>
                </a:solidFill>
                <a:latin typeface="Calibri" pitchFamily="34" charset="0"/>
              </a:rPr>
              <a:t>perforin</a:t>
            </a:r>
            <a:r>
              <a:rPr lang="en-US" sz="2000" dirty="0">
                <a:solidFill>
                  <a:schemeClr val="tx1"/>
                </a:solidFill>
                <a:latin typeface="Calibri" pitchFamily="34" charset="0"/>
              </a:rPr>
              <a:t> and </a:t>
            </a:r>
            <a:r>
              <a:rPr lang="en-US" sz="2000" dirty="0" err="1">
                <a:solidFill>
                  <a:schemeClr val="tx1"/>
                </a:solidFill>
                <a:latin typeface="Calibri" pitchFamily="34" charset="0"/>
              </a:rPr>
              <a:t>granzyme</a:t>
            </a:r>
            <a:r>
              <a:rPr lang="en-US" sz="2000" dirty="0">
                <a:solidFill>
                  <a:schemeClr val="tx1"/>
                </a:solidFill>
                <a:latin typeface="Calibri" pitchFamily="34" charset="0"/>
              </a:rPr>
              <a:t> B</a:t>
            </a:r>
          </a:p>
        </p:txBody>
      </p:sp>
      <p:sp>
        <p:nvSpPr>
          <p:cNvPr id="5" name="Rectangle 4"/>
          <p:cNvSpPr/>
          <p:nvPr/>
        </p:nvSpPr>
        <p:spPr>
          <a:xfrm>
            <a:off x="4673600" y="3100390"/>
            <a:ext cx="3552000" cy="10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Release of MMP’s altering extracellular matrix protein</a:t>
            </a:r>
          </a:p>
        </p:txBody>
      </p:sp>
      <p:sp>
        <p:nvSpPr>
          <p:cNvPr id="6" name="Rectangle 5"/>
          <p:cNvSpPr/>
          <p:nvPr/>
        </p:nvSpPr>
        <p:spPr>
          <a:xfrm>
            <a:off x="350987" y="3714752"/>
            <a:ext cx="3840000" cy="90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Activation of </a:t>
            </a:r>
            <a:r>
              <a:rPr lang="en-US" sz="2000" dirty="0" err="1">
                <a:solidFill>
                  <a:schemeClr val="tx1"/>
                </a:solidFill>
                <a:latin typeface="Calibri" pitchFamily="34" charset="0"/>
              </a:rPr>
              <a:t>proteolytic</a:t>
            </a:r>
            <a:r>
              <a:rPr lang="en-US" sz="2000" dirty="0">
                <a:solidFill>
                  <a:schemeClr val="tx1"/>
                </a:solidFill>
                <a:latin typeface="Calibri" pitchFamily="34" charset="0"/>
              </a:rPr>
              <a:t> enzyme </a:t>
            </a:r>
            <a:r>
              <a:rPr lang="en-US" sz="2000" dirty="0" err="1">
                <a:solidFill>
                  <a:schemeClr val="tx1"/>
                </a:solidFill>
                <a:latin typeface="Calibri" pitchFamily="34" charset="0"/>
              </a:rPr>
              <a:t>catalase</a:t>
            </a:r>
            <a:endParaRPr lang="en-US" sz="2000" dirty="0">
              <a:solidFill>
                <a:schemeClr val="tx1"/>
              </a:solidFill>
              <a:latin typeface="Calibri" pitchFamily="34" charset="0"/>
            </a:endParaRPr>
          </a:p>
        </p:txBody>
      </p:sp>
      <p:sp>
        <p:nvSpPr>
          <p:cNvPr id="7" name="Rectangle 6"/>
          <p:cNvSpPr/>
          <p:nvPr/>
        </p:nvSpPr>
        <p:spPr>
          <a:xfrm>
            <a:off x="304485" y="5072074"/>
            <a:ext cx="3840000" cy="72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Target cell apoptosis &amp; lyses</a:t>
            </a:r>
          </a:p>
        </p:txBody>
      </p:sp>
      <p:sp>
        <p:nvSpPr>
          <p:cNvPr id="8" name="Rectangle 7"/>
          <p:cNvSpPr/>
          <p:nvPr/>
        </p:nvSpPr>
        <p:spPr>
          <a:xfrm>
            <a:off x="4673600" y="4563578"/>
            <a:ext cx="3360000" cy="10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Basement membrane </a:t>
            </a:r>
            <a:r>
              <a:rPr lang="en-US" sz="2000" dirty="0" err="1">
                <a:solidFill>
                  <a:schemeClr val="tx1"/>
                </a:solidFill>
                <a:latin typeface="Calibri" pitchFamily="34" charset="0"/>
              </a:rPr>
              <a:t>disruption,subepidermal</a:t>
            </a:r>
            <a:r>
              <a:rPr lang="en-US" sz="2000" dirty="0">
                <a:solidFill>
                  <a:schemeClr val="tx1"/>
                </a:solidFill>
                <a:latin typeface="Calibri" pitchFamily="34" charset="0"/>
              </a:rPr>
              <a:t> cleft formation</a:t>
            </a:r>
          </a:p>
        </p:txBody>
      </p:sp>
      <p:sp>
        <p:nvSpPr>
          <p:cNvPr id="9" name="Rectangle 8"/>
          <p:cNvSpPr/>
          <p:nvPr/>
        </p:nvSpPr>
        <p:spPr>
          <a:xfrm>
            <a:off x="8885288" y="3147239"/>
            <a:ext cx="2928000" cy="252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err="1">
                <a:solidFill>
                  <a:schemeClr val="tx1"/>
                </a:solidFill>
                <a:latin typeface="Calibri" pitchFamily="34" charset="0"/>
              </a:rPr>
              <a:t>Perforin</a:t>
            </a:r>
            <a:r>
              <a:rPr lang="en-US" sz="2000" dirty="0">
                <a:solidFill>
                  <a:schemeClr val="tx1"/>
                </a:solidFill>
                <a:latin typeface="Calibri" pitchFamily="34" charset="0"/>
              </a:rPr>
              <a:t> induces hole in the host cell membrane, </a:t>
            </a:r>
            <a:r>
              <a:rPr lang="en-US" sz="2000" dirty="0" err="1">
                <a:solidFill>
                  <a:schemeClr val="tx1"/>
                </a:solidFill>
                <a:latin typeface="Calibri" pitchFamily="34" charset="0"/>
              </a:rPr>
              <a:t>Granzyme</a:t>
            </a:r>
            <a:r>
              <a:rPr lang="en-US" sz="2000" dirty="0">
                <a:solidFill>
                  <a:schemeClr val="tx1"/>
                </a:solidFill>
                <a:latin typeface="Calibri" pitchFamily="34" charset="0"/>
              </a:rPr>
              <a:t> B induces a direct </a:t>
            </a:r>
            <a:r>
              <a:rPr lang="en-US" sz="2000" dirty="0" err="1">
                <a:solidFill>
                  <a:schemeClr val="tx1"/>
                </a:solidFill>
                <a:latin typeface="Calibri" pitchFamily="34" charset="0"/>
              </a:rPr>
              <a:t>cytotoxic</a:t>
            </a:r>
            <a:r>
              <a:rPr lang="en-US" sz="2000" dirty="0">
                <a:solidFill>
                  <a:schemeClr val="tx1"/>
                </a:solidFill>
                <a:latin typeface="Calibri" pitchFamily="34" charset="0"/>
              </a:rPr>
              <a:t> damage on </a:t>
            </a:r>
            <a:r>
              <a:rPr lang="en-US" sz="2000" dirty="0" err="1">
                <a:solidFill>
                  <a:schemeClr val="tx1"/>
                </a:solidFill>
                <a:latin typeface="Calibri" pitchFamily="34" charset="0"/>
              </a:rPr>
              <a:t>keratinocyte</a:t>
            </a:r>
            <a:endParaRPr lang="en-US" sz="2000" dirty="0">
              <a:solidFill>
                <a:schemeClr val="tx1"/>
              </a:solidFill>
              <a:latin typeface="Calibri" pitchFamily="34" charset="0"/>
            </a:endParaRPr>
          </a:p>
        </p:txBody>
      </p:sp>
      <p:sp>
        <p:nvSpPr>
          <p:cNvPr id="10" name="Rectangle 9"/>
          <p:cNvSpPr/>
          <p:nvPr/>
        </p:nvSpPr>
        <p:spPr>
          <a:xfrm>
            <a:off x="4667240" y="6096000"/>
            <a:ext cx="3360000" cy="43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Colloid bodies</a:t>
            </a:r>
          </a:p>
        </p:txBody>
      </p:sp>
      <p:sp>
        <p:nvSpPr>
          <p:cNvPr id="11" name="Rectangle 10"/>
          <p:cNvSpPr/>
          <p:nvPr/>
        </p:nvSpPr>
        <p:spPr>
          <a:xfrm>
            <a:off x="1887029" y="1283050"/>
            <a:ext cx="8400000" cy="36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itchFamily="34" charset="0"/>
              </a:rPr>
              <a:t>Activated CD8+ lymphocytes undergo </a:t>
            </a:r>
            <a:r>
              <a:rPr lang="en-US" sz="2000" dirty="0" err="1">
                <a:solidFill>
                  <a:schemeClr val="tx1"/>
                </a:solidFill>
                <a:latin typeface="Calibri" pitchFamily="34" charset="0"/>
              </a:rPr>
              <a:t>clonal</a:t>
            </a:r>
            <a:r>
              <a:rPr lang="en-US" sz="2000" dirty="0">
                <a:solidFill>
                  <a:schemeClr val="tx1"/>
                </a:solidFill>
                <a:latin typeface="Calibri" pitchFamily="34" charset="0"/>
              </a:rPr>
              <a:t> proliferation</a:t>
            </a:r>
          </a:p>
        </p:txBody>
      </p:sp>
      <p:cxnSp>
        <p:nvCxnSpPr>
          <p:cNvPr id="13" name="Straight Arrow Connector 12"/>
          <p:cNvCxnSpPr/>
          <p:nvPr/>
        </p:nvCxnSpPr>
        <p:spPr>
          <a:xfrm rot="5400000">
            <a:off x="2019200" y="3497694"/>
            <a:ext cx="4320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2"/>
          </p:cNvCxnSpPr>
          <p:nvPr/>
        </p:nvCxnSpPr>
        <p:spPr>
          <a:xfrm rot="5400000">
            <a:off x="9699013" y="2811926"/>
            <a:ext cx="540000" cy="14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5976309" y="5858520"/>
            <a:ext cx="4320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6008159" y="4380450"/>
            <a:ext cx="3810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353763" y="1905000"/>
            <a:ext cx="36480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5472309" y="2361992"/>
            <a:ext cx="1440000" cy="211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1983200" y="6037396"/>
            <a:ext cx="50400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10209771" y="5946529"/>
            <a:ext cx="533400"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235200" y="6284932"/>
            <a:ext cx="2448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0800000">
            <a:off x="8028471" y="6213493"/>
            <a:ext cx="2448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667768" y="6427148"/>
            <a:ext cx="3524275" cy="28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solidFill>
                  <a:schemeClr val="tx1"/>
                </a:solidFill>
                <a:latin typeface="Calibri" pitchFamily="34" charset="0"/>
              </a:rPr>
              <a:t>Ref: IADVL textbook 4th </a:t>
            </a:r>
            <a:r>
              <a:rPr lang="en-US" sz="1400" dirty="0" err="1">
                <a:solidFill>
                  <a:schemeClr val="tx1"/>
                </a:solidFill>
                <a:latin typeface="Calibri" pitchFamily="34" charset="0"/>
              </a:rPr>
              <a:t>edi</a:t>
            </a:r>
            <a:r>
              <a:rPr lang="en-US" sz="1400" dirty="0">
                <a:solidFill>
                  <a:schemeClr val="tx1"/>
                </a:solidFill>
                <a:latin typeface="Calibri" pitchFamily="34" charset="0"/>
              </a:rPr>
              <a:t>. 2015</a:t>
            </a:r>
            <a:endParaRPr lang="en-IN" sz="1400" dirty="0">
              <a:solidFill>
                <a:schemeClr val="tx1"/>
              </a:solidFill>
              <a:latin typeface="Calibri" pitchFamily="34" charset="0"/>
            </a:endParaRPr>
          </a:p>
        </p:txBody>
      </p:sp>
      <p:cxnSp>
        <p:nvCxnSpPr>
          <p:cNvPr id="24" name="Straight Arrow Connector 23"/>
          <p:cNvCxnSpPr/>
          <p:nvPr/>
        </p:nvCxnSpPr>
        <p:spPr>
          <a:xfrm rot="5400000">
            <a:off x="2068915" y="4855016"/>
            <a:ext cx="4320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75449" y="499619"/>
            <a:ext cx="10972800" cy="4335459"/>
          </a:xfrm>
          <a:prstGeom prst="rect">
            <a:avLst/>
          </a:prstGeom>
        </p:spPr>
        <p:txBody>
          <a:bodyPr>
            <a:noAutofit/>
          </a:bodyPr>
          <a:lstStyle/>
          <a:p>
            <a:pPr algn="just">
              <a:lnSpc>
                <a:spcPct val="150000"/>
              </a:lnSpc>
              <a:buFont typeface="Wingdings" pitchFamily="2" charset="2"/>
              <a:buChar char="§"/>
            </a:pPr>
            <a:r>
              <a:rPr lang="en-US" sz="2400" cap="none" dirty="0">
                <a:latin typeface="Times New Roman" pitchFamily="18" charset="0"/>
                <a:cs typeface="Times New Roman" pitchFamily="18" charset="0"/>
              </a:rPr>
              <a:t>Mild to severe </a:t>
            </a:r>
            <a:r>
              <a:rPr lang="en-US" sz="2400" cap="none" dirty="0" err="1">
                <a:latin typeface="Times New Roman" pitchFamily="18" charset="0"/>
                <a:cs typeface="Times New Roman" pitchFamily="18" charset="0"/>
              </a:rPr>
              <a:t>pruritus</a:t>
            </a:r>
            <a:r>
              <a:rPr lang="en-US" sz="2400" cap="none" dirty="0">
                <a:latin typeface="Times New Roman" pitchFamily="18" charset="0"/>
                <a:cs typeface="Times New Roman" pitchFamily="18" charset="0"/>
              </a:rPr>
              <a:t>.</a:t>
            </a:r>
          </a:p>
          <a:p>
            <a:pPr algn="just">
              <a:lnSpc>
                <a:spcPct val="150000"/>
              </a:lnSpc>
              <a:buFont typeface="Wingdings" pitchFamily="2" charset="2"/>
              <a:buChar char="§"/>
            </a:pPr>
            <a:r>
              <a:rPr lang="en-US" sz="2400" cap="none" dirty="0">
                <a:latin typeface="Times New Roman" pitchFamily="18" charset="0"/>
                <a:cs typeface="Times New Roman" pitchFamily="18" charset="0"/>
              </a:rPr>
              <a:t>Small polygonal, </a:t>
            </a:r>
            <a:r>
              <a:rPr lang="en-US" sz="2400" cap="none" dirty="0" err="1">
                <a:latin typeface="Times New Roman" pitchFamily="18" charset="0"/>
                <a:cs typeface="Times New Roman" pitchFamily="18" charset="0"/>
              </a:rPr>
              <a:t>violaceous</a:t>
            </a:r>
            <a:r>
              <a:rPr lang="en-US" sz="2400" cap="none" dirty="0">
                <a:latin typeface="Times New Roman" pitchFamily="18" charset="0"/>
                <a:cs typeface="Times New Roman" pitchFamily="18" charset="0"/>
              </a:rPr>
              <a:t>, flat topped, papules.</a:t>
            </a:r>
          </a:p>
          <a:p>
            <a:pPr algn="just">
              <a:lnSpc>
                <a:spcPct val="150000"/>
              </a:lnSpc>
              <a:buFont typeface="Wingdings" pitchFamily="2" charset="2"/>
              <a:buChar char="§"/>
            </a:pPr>
            <a:r>
              <a:rPr lang="en-US" sz="2400" cap="none" dirty="0">
                <a:latin typeface="Times New Roman" pitchFamily="18" charset="0"/>
                <a:cs typeface="Times New Roman" pitchFamily="18" charset="0"/>
              </a:rPr>
              <a:t>The surface is transparent with a network of fine white striations                        (</a:t>
            </a:r>
            <a:r>
              <a:rPr lang="en-US" sz="2400" cap="none" dirty="0" err="1">
                <a:latin typeface="Times New Roman" pitchFamily="18" charset="0"/>
                <a:cs typeface="Times New Roman" pitchFamily="18" charset="0"/>
              </a:rPr>
              <a:t>criss</a:t>
            </a:r>
            <a:r>
              <a:rPr lang="en-US" sz="2400" cap="none" dirty="0">
                <a:latin typeface="Times New Roman" pitchFamily="18" charset="0"/>
                <a:cs typeface="Times New Roman" pitchFamily="18" charset="0"/>
              </a:rPr>
              <a:t>-cross lines).</a:t>
            </a:r>
          </a:p>
          <a:p>
            <a:pPr algn="just">
              <a:lnSpc>
                <a:spcPct val="150000"/>
              </a:lnSpc>
              <a:buFont typeface="Wingdings" pitchFamily="2" charset="2"/>
              <a:buChar char="§"/>
            </a:pPr>
            <a:r>
              <a:rPr lang="en-US" sz="2400" cap="none" dirty="0">
                <a:latin typeface="Times New Roman" pitchFamily="18" charset="0"/>
                <a:cs typeface="Times New Roman" pitchFamily="18" charset="0"/>
              </a:rPr>
              <a:t>These lines are called “</a:t>
            </a:r>
            <a:r>
              <a:rPr lang="en-US" sz="2400" cap="none" dirty="0" err="1">
                <a:latin typeface="Times New Roman" pitchFamily="18" charset="0"/>
                <a:cs typeface="Times New Roman" pitchFamily="18" charset="0"/>
              </a:rPr>
              <a:t>wickham’s</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striae</a:t>
            </a:r>
            <a:r>
              <a:rPr lang="en-US" sz="2400" cap="none" dirty="0">
                <a:latin typeface="Times New Roman" pitchFamily="18" charset="0"/>
                <a:cs typeface="Times New Roman" pitchFamily="18" charset="0"/>
              </a:rPr>
              <a:t>” </a:t>
            </a:r>
          </a:p>
          <a:p>
            <a:pPr algn="just">
              <a:lnSpc>
                <a:spcPct val="150000"/>
              </a:lnSpc>
              <a:buFont typeface="Wingdings" pitchFamily="2" charset="2"/>
              <a:buChar char="§"/>
            </a:pPr>
            <a:r>
              <a:rPr lang="en-US" sz="2400" cap="none" dirty="0">
                <a:latin typeface="Times New Roman" pitchFamily="18" charset="0"/>
                <a:cs typeface="Times New Roman" pitchFamily="18" charset="0"/>
              </a:rPr>
              <a:t>These papules are widespread as clusters or coalesce into large plaques.</a:t>
            </a:r>
          </a:p>
          <a:p>
            <a:pPr algn="just">
              <a:lnSpc>
                <a:spcPct val="150000"/>
              </a:lnSpc>
              <a:buFont typeface="Wingdings" pitchFamily="2" charset="2"/>
              <a:buChar char="§"/>
            </a:pPr>
            <a:r>
              <a:rPr lang="en-US" sz="2400" cap="none" dirty="0" err="1">
                <a:latin typeface="Times New Roman" pitchFamily="18" charset="0"/>
                <a:cs typeface="Times New Roman" pitchFamily="18" charset="0"/>
              </a:rPr>
              <a:t>Koebner’s</a:t>
            </a:r>
            <a:r>
              <a:rPr lang="en-US" sz="2400" cap="none" dirty="0">
                <a:latin typeface="Times New Roman" pitchFamily="18" charset="0"/>
                <a:cs typeface="Times New Roman" pitchFamily="18" charset="0"/>
              </a:rPr>
              <a:t> phenomenon is commonly seen. Development of lesions along the lines of trauma over the normal skin.</a:t>
            </a:r>
          </a:p>
          <a:p>
            <a:pPr algn="just">
              <a:lnSpc>
                <a:spcPct val="150000"/>
              </a:lnSpc>
              <a:buFont typeface="Wingdings" pitchFamily="2" charset="2"/>
              <a:buChar char="§"/>
            </a:pPr>
            <a:r>
              <a:rPr lang="en-US" sz="2400" cap="none" dirty="0">
                <a:latin typeface="Times New Roman" pitchFamily="18" charset="0"/>
                <a:cs typeface="Times New Roman" pitchFamily="18" charset="0"/>
              </a:rPr>
              <a:t>Common sites – flexor surface of wrists, forearms, hands, legs, neck and sacral areas.</a:t>
            </a:r>
          </a:p>
          <a:p>
            <a:pPr algn="just">
              <a:lnSpc>
                <a:spcPct val="150000"/>
              </a:lnSpc>
              <a:buFont typeface="Wingdings" pitchFamily="2" charset="2"/>
              <a:buChar char="§"/>
            </a:pPr>
            <a:r>
              <a:rPr lang="en-US" sz="2400" cap="none" dirty="0">
                <a:latin typeface="Times New Roman" pitchFamily="18" charset="0"/>
                <a:cs typeface="Times New Roman" pitchFamily="18" charset="0"/>
              </a:rPr>
              <a:t>Other sites – oral mucosa, genitalia, scalp and nails.</a:t>
            </a:r>
          </a:p>
        </p:txBody>
      </p:sp>
      <p:sp>
        <p:nvSpPr>
          <p:cNvPr id="4" name="Title 1"/>
          <p:cNvSpPr txBox="1">
            <a:spLocks/>
          </p:cNvSpPr>
          <p:nvPr/>
        </p:nvSpPr>
        <p:spPr>
          <a:xfrm>
            <a:off x="720437" y="0"/>
            <a:ext cx="10972800" cy="526473"/>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Times New Roman" pitchFamily="18" charset="0"/>
                <a:cs typeface="Times New Roman" pitchFamily="18" charset="0"/>
              </a:rPr>
              <a:t>Clinical Features</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Surya\Desktop\LP\IMG_9236.JPG"/>
          <p:cNvPicPr>
            <a:picLocks noChangeAspect="1" noChangeArrowheads="1"/>
          </p:cNvPicPr>
          <p:nvPr/>
        </p:nvPicPr>
        <p:blipFill rotWithShape="1">
          <a:blip r:embed="rId2"/>
          <a:srcRect l="3736" b="9046"/>
          <a:stretch/>
        </p:blipFill>
        <p:spPr bwMode="auto">
          <a:xfrm>
            <a:off x="3962400" y="1350538"/>
            <a:ext cx="4400568" cy="2344641"/>
          </a:xfrm>
          <a:prstGeom prst="rect">
            <a:avLst/>
          </a:prstGeom>
        </p:spPr>
        <p:style>
          <a:lnRef idx="2">
            <a:schemeClr val="accent1"/>
          </a:lnRef>
          <a:fillRef idx="1">
            <a:schemeClr val="lt1"/>
          </a:fillRef>
          <a:effectRef idx="0">
            <a:schemeClr val="accent1"/>
          </a:effectRef>
          <a:fontRef idx="minor">
            <a:schemeClr val="dk1"/>
          </a:fontRef>
        </p:style>
      </p:pic>
      <p:pic>
        <p:nvPicPr>
          <p:cNvPr id="3076" name="Picture 4" descr="C:\Users\Surya\Desktop\LP\Picture2.jpg"/>
          <p:cNvPicPr>
            <a:picLocks noChangeAspect="1" noChangeArrowheads="1"/>
          </p:cNvPicPr>
          <p:nvPr/>
        </p:nvPicPr>
        <p:blipFill rotWithShape="1">
          <a:blip r:embed="rId3"/>
          <a:srcRect b="7483"/>
          <a:stretch/>
        </p:blipFill>
        <p:spPr bwMode="auto">
          <a:xfrm>
            <a:off x="8667769" y="2863312"/>
            <a:ext cx="3027919" cy="2439370"/>
          </a:xfrm>
          <a:prstGeom prst="rect">
            <a:avLst/>
          </a:prstGeom>
        </p:spPr>
        <p:style>
          <a:lnRef idx="2">
            <a:schemeClr val="accent1"/>
          </a:lnRef>
          <a:fillRef idx="1">
            <a:schemeClr val="lt1"/>
          </a:fillRef>
          <a:effectRef idx="0">
            <a:schemeClr val="accent1"/>
          </a:effectRef>
          <a:fontRef idx="minor">
            <a:schemeClr val="dk1"/>
          </a:fontRef>
        </p:style>
      </p:pic>
      <p:sp>
        <p:nvSpPr>
          <p:cNvPr id="7" name="TextBox 6"/>
          <p:cNvSpPr txBox="1"/>
          <p:nvPr/>
        </p:nvSpPr>
        <p:spPr>
          <a:xfrm>
            <a:off x="285709" y="5672096"/>
            <a:ext cx="3714776" cy="400110"/>
          </a:xfrm>
          <a:prstGeom prst="rect">
            <a:avLst/>
          </a:prstGeom>
          <a:noFill/>
        </p:spPr>
        <p:txBody>
          <a:bodyPr wrap="square" rtlCol="0">
            <a:spAutoFit/>
          </a:bodyPr>
          <a:lstStyle/>
          <a:p>
            <a:r>
              <a:rPr lang="en-US" sz="2000" dirty="0">
                <a:latin typeface="Calibri" pitchFamily="34" charset="0"/>
              </a:rPr>
              <a:t>LP with Wickham’s </a:t>
            </a:r>
            <a:r>
              <a:rPr lang="en-US" sz="2000" dirty="0" err="1">
                <a:latin typeface="Calibri" pitchFamily="34" charset="0"/>
              </a:rPr>
              <a:t>striae</a:t>
            </a:r>
            <a:endParaRPr lang="en-IN" sz="2000" dirty="0">
              <a:latin typeface="Calibri" pitchFamily="34" charset="0"/>
            </a:endParaRPr>
          </a:p>
        </p:txBody>
      </p:sp>
      <p:sp>
        <p:nvSpPr>
          <p:cNvPr id="8" name="TextBox 7"/>
          <p:cNvSpPr txBox="1"/>
          <p:nvPr/>
        </p:nvSpPr>
        <p:spPr>
          <a:xfrm>
            <a:off x="7905763" y="5386344"/>
            <a:ext cx="4665504" cy="707886"/>
          </a:xfrm>
          <a:prstGeom prst="rect">
            <a:avLst/>
          </a:prstGeom>
          <a:noFill/>
        </p:spPr>
        <p:txBody>
          <a:bodyPr wrap="square" rtlCol="0">
            <a:spAutoFit/>
          </a:bodyPr>
          <a:lstStyle/>
          <a:p>
            <a:pPr algn="ctr"/>
            <a:r>
              <a:rPr lang="en-US" sz="2000" dirty="0">
                <a:latin typeface="Calibri" pitchFamily="34" charset="0"/>
              </a:rPr>
              <a:t>LP with </a:t>
            </a:r>
            <a:r>
              <a:rPr lang="en-US" sz="2000" dirty="0" err="1">
                <a:latin typeface="Calibri" pitchFamily="34" charset="0"/>
              </a:rPr>
              <a:t>Koebner’s</a:t>
            </a:r>
            <a:endParaRPr lang="en-US" sz="2000" dirty="0">
              <a:latin typeface="Calibri" pitchFamily="34" charset="0"/>
            </a:endParaRPr>
          </a:p>
          <a:p>
            <a:pPr algn="ctr"/>
            <a:r>
              <a:rPr lang="en-US" sz="2000" dirty="0">
                <a:latin typeface="Calibri" pitchFamily="34" charset="0"/>
              </a:rPr>
              <a:t>Phenomenon</a:t>
            </a:r>
            <a:endParaRPr lang="en-IN" sz="2000" dirty="0">
              <a:latin typeface="Calibri" pitchFamily="34" charset="0"/>
            </a:endParaRPr>
          </a:p>
        </p:txBody>
      </p:sp>
      <p:sp>
        <p:nvSpPr>
          <p:cNvPr id="9" name="TextBox 8"/>
          <p:cNvSpPr txBox="1"/>
          <p:nvPr/>
        </p:nvSpPr>
        <p:spPr>
          <a:xfrm>
            <a:off x="4095736" y="4000504"/>
            <a:ext cx="4095779" cy="400110"/>
          </a:xfrm>
          <a:prstGeom prst="rect">
            <a:avLst/>
          </a:prstGeom>
          <a:noFill/>
        </p:spPr>
        <p:txBody>
          <a:bodyPr wrap="square" rtlCol="0">
            <a:spAutoFit/>
          </a:bodyPr>
          <a:lstStyle/>
          <a:p>
            <a:r>
              <a:rPr lang="en-US" sz="2000" dirty="0">
                <a:latin typeface="Calibri" pitchFamily="34" charset="0"/>
              </a:rPr>
              <a:t>Multiple </a:t>
            </a:r>
            <a:r>
              <a:rPr lang="en-US" sz="2000" dirty="0" err="1">
                <a:latin typeface="Calibri" pitchFamily="34" charset="0"/>
              </a:rPr>
              <a:t>violaceous</a:t>
            </a:r>
            <a:r>
              <a:rPr lang="en-US" sz="2000" dirty="0">
                <a:latin typeface="Calibri" pitchFamily="34" charset="0"/>
              </a:rPr>
              <a:t> papules</a:t>
            </a:r>
            <a:endParaRPr lang="en-IN" sz="2000" dirty="0">
              <a:latin typeface="Calibri" pitchFamily="34" charset="0"/>
            </a:endParaRPr>
          </a:p>
        </p:txBody>
      </p:sp>
      <p:pic>
        <p:nvPicPr>
          <p:cNvPr id="1026" name="Picture 2" descr="D:\archana and setups\CHIU\WORK\IADVL\Pages\Pilot PPT 11.10.15\w1.png"/>
          <p:cNvPicPr>
            <a:picLocks noChangeAspect="1" noChangeArrowheads="1"/>
          </p:cNvPicPr>
          <p:nvPr/>
        </p:nvPicPr>
        <p:blipFill rotWithShape="1">
          <a:blip r:embed="rId4"/>
          <a:srcRect b="9402"/>
          <a:stretch/>
        </p:blipFill>
        <p:spPr bwMode="auto">
          <a:xfrm>
            <a:off x="571461" y="2679595"/>
            <a:ext cx="2984499" cy="2678231"/>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2130" y="873691"/>
            <a:ext cx="10858576" cy="4500594"/>
          </a:xfrm>
          <a:prstGeom prst="rect">
            <a:avLst/>
          </a:prstGeom>
        </p:spPr>
        <p:txBody>
          <a:bodyPr>
            <a:noAutofit/>
          </a:bodyPr>
          <a:lstStyle/>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Acute lichen </a:t>
            </a:r>
            <a:r>
              <a:rPr lang="en-US" sz="2400" cap="none" dirty="0" err="1">
                <a:latin typeface="Times New Roman" pitchFamily="18" charset="0"/>
                <a:cs typeface="Times New Roman" pitchFamily="18" charset="0"/>
              </a:rPr>
              <a:t>planus</a:t>
            </a:r>
            <a:r>
              <a:rPr lang="en-US" sz="2400" cap="none" dirty="0">
                <a:latin typeface="Times New Roman" pitchFamily="18" charset="0"/>
                <a:cs typeface="Times New Roman" pitchFamily="18" charset="0"/>
              </a:rPr>
              <a:t> – wide spread eruptions over the trunk,  forearms, wrists and legs.</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Annular </a:t>
            </a:r>
            <a:r>
              <a:rPr lang="en-US" sz="2400" cap="none" dirty="0" err="1">
                <a:latin typeface="Times New Roman" pitchFamily="18" charset="0"/>
                <a:cs typeface="Times New Roman" pitchFamily="18" charset="0"/>
              </a:rPr>
              <a:t>lp</a:t>
            </a:r>
            <a:endParaRPr lang="en-US" sz="2400" cap="none" dirty="0">
              <a:latin typeface="Times New Roman" pitchFamily="18" charset="0"/>
              <a:cs typeface="Times New Roman" pitchFamily="18" charset="0"/>
            </a:endParaRP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Atrophic LP</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Hypertrophic LP</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Inverse LP – lesions appear in </a:t>
            </a:r>
            <a:r>
              <a:rPr lang="en-US" sz="2400" cap="none" dirty="0" err="1">
                <a:latin typeface="Times New Roman" pitchFamily="18" charset="0"/>
                <a:cs typeface="Times New Roman" pitchFamily="18" charset="0"/>
              </a:rPr>
              <a:t>axillae</a:t>
            </a:r>
            <a:r>
              <a:rPr lang="en-US" sz="2400" cap="none" dirty="0">
                <a:latin typeface="Times New Roman" pitchFamily="18" charset="0"/>
                <a:cs typeface="Times New Roman" pitchFamily="18" charset="0"/>
              </a:rPr>
              <a:t>, inguinal and </a:t>
            </a:r>
            <a:r>
              <a:rPr lang="en-US" sz="2400" cap="none" dirty="0" err="1">
                <a:latin typeface="Times New Roman" pitchFamily="18" charset="0"/>
                <a:cs typeface="Times New Roman" pitchFamily="18" charset="0"/>
              </a:rPr>
              <a:t>inframammary</a:t>
            </a:r>
            <a:r>
              <a:rPr lang="en-US" sz="2400" cap="none" dirty="0">
                <a:latin typeface="Times New Roman" pitchFamily="18" charset="0"/>
                <a:cs typeface="Times New Roman" pitchFamily="18" charset="0"/>
              </a:rPr>
              <a:t> folds.</a:t>
            </a:r>
          </a:p>
          <a:p>
            <a:pPr marL="361950" indent="-361950" algn="just">
              <a:lnSpc>
                <a:spcPct val="150000"/>
              </a:lnSpc>
              <a:buFont typeface="Wingdings" pitchFamily="2" charset="2"/>
              <a:buChar char="§"/>
            </a:pPr>
            <a:r>
              <a:rPr lang="en-US" sz="2400" cap="none" dirty="0" err="1">
                <a:latin typeface="Times New Roman" pitchFamily="18" charset="0"/>
                <a:cs typeface="Times New Roman" pitchFamily="18" charset="0"/>
              </a:rPr>
              <a:t>Bullous</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lp</a:t>
            </a:r>
            <a:r>
              <a:rPr lang="en-US" sz="2400" cap="none" dirty="0">
                <a:latin typeface="Times New Roman" pitchFamily="18" charset="0"/>
                <a:cs typeface="Times New Roman" pitchFamily="18" charset="0"/>
              </a:rPr>
              <a:t> – </a:t>
            </a:r>
            <a:r>
              <a:rPr lang="en-US" sz="2400" cap="none" dirty="0" err="1">
                <a:latin typeface="Times New Roman" pitchFamily="18" charset="0"/>
                <a:cs typeface="Times New Roman" pitchFamily="18" charset="0"/>
              </a:rPr>
              <a:t>bullous</a:t>
            </a:r>
            <a:r>
              <a:rPr lang="en-US" sz="2400" cap="none" dirty="0">
                <a:latin typeface="Times New Roman" pitchFamily="18" charset="0"/>
                <a:cs typeface="Times New Roman" pitchFamily="18" charset="0"/>
              </a:rPr>
              <a:t> lesions develop within pre-existing </a:t>
            </a:r>
            <a:r>
              <a:rPr lang="en-US" sz="2400" cap="none" dirty="0" err="1">
                <a:latin typeface="Times New Roman" pitchFamily="18" charset="0"/>
                <a:cs typeface="Times New Roman" pitchFamily="18" charset="0"/>
              </a:rPr>
              <a:t>lp</a:t>
            </a:r>
            <a:r>
              <a:rPr lang="en-US" sz="2400" cap="none" dirty="0">
                <a:latin typeface="Times New Roman" pitchFamily="18" charset="0"/>
                <a:cs typeface="Times New Roman" pitchFamily="18" charset="0"/>
              </a:rPr>
              <a:t> lesions.</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LP </a:t>
            </a:r>
            <a:r>
              <a:rPr lang="en-US" sz="2400" cap="none" dirty="0" err="1">
                <a:latin typeface="Times New Roman" pitchFamily="18" charset="0"/>
                <a:cs typeface="Times New Roman" pitchFamily="18" charset="0"/>
              </a:rPr>
              <a:t>pemphigoides</a:t>
            </a:r>
            <a:r>
              <a:rPr lang="en-US" sz="2400" cap="none" dirty="0">
                <a:latin typeface="Times New Roman" pitchFamily="18" charset="0"/>
                <a:cs typeface="Times New Roman" pitchFamily="18" charset="0"/>
              </a:rPr>
              <a:t> – </a:t>
            </a:r>
            <a:r>
              <a:rPr lang="en-US" sz="2400" cap="none" dirty="0" err="1">
                <a:latin typeface="Times New Roman" pitchFamily="18" charset="0"/>
                <a:cs typeface="Times New Roman" pitchFamily="18" charset="0"/>
              </a:rPr>
              <a:t>bullous</a:t>
            </a:r>
            <a:r>
              <a:rPr lang="en-US" sz="2400" cap="none" dirty="0">
                <a:latin typeface="Times New Roman" pitchFamily="18" charset="0"/>
                <a:cs typeface="Times New Roman" pitchFamily="18" charset="0"/>
              </a:rPr>
              <a:t> lesions develop within uninvolved  skin</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LP </a:t>
            </a:r>
            <a:r>
              <a:rPr lang="en-US" sz="2400" cap="none" dirty="0" err="1">
                <a:latin typeface="Times New Roman" pitchFamily="18" charset="0"/>
                <a:cs typeface="Times New Roman" pitchFamily="18" charset="0"/>
              </a:rPr>
              <a:t>pigmentosus</a:t>
            </a:r>
            <a:r>
              <a:rPr lang="en-US" sz="2400" cap="none" dirty="0">
                <a:latin typeface="Times New Roman" pitchFamily="18" charset="0"/>
                <a:cs typeface="Times New Roman" pitchFamily="18" charset="0"/>
              </a:rPr>
              <a:t> – brown to gray brown </a:t>
            </a:r>
            <a:r>
              <a:rPr lang="en-US" sz="2400" cap="none" dirty="0" err="1">
                <a:latin typeface="Times New Roman" pitchFamily="18" charset="0"/>
                <a:cs typeface="Times New Roman" pitchFamily="18" charset="0"/>
              </a:rPr>
              <a:t>macules</a:t>
            </a:r>
            <a:r>
              <a:rPr lang="en-US" sz="2400" cap="none" dirty="0">
                <a:latin typeface="Times New Roman" pitchFamily="18" charset="0"/>
                <a:cs typeface="Times New Roman" pitchFamily="18" charset="0"/>
              </a:rPr>
              <a:t> over the face and neck</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Lichen </a:t>
            </a:r>
            <a:r>
              <a:rPr lang="en-US" sz="2400" cap="none" dirty="0" err="1">
                <a:latin typeface="Times New Roman" pitchFamily="18" charset="0"/>
                <a:cs typeface="Times New Roman" pitchFamily="18" charset="0"/>
              </a:rPr>
              <a:t>planopilaris</a:t>
            </a:r>
            <a:r>
              <a:rPr lang="en-US" sz="2400" cap="none" dirty="0">
                <a:latin typeface="Times New Roman" pitchFamily="18" charset="0"/>
                <a:cs typeface="Times New Roman" pitchFamily="18" charset="0"/>
              </a:rPr>
              <a:t> – multiple </a:t>
            </a:r>
            <a:r>
              <a:rPr lang="en-US" sz="2400" cap="none" dirty="0" err="1">
                <a:latin typeface="Times New Roman" pitchFamily="18" charset="0"/>
                <a:cs typeface="Times New Roman" pitchFamily="18" charset="0"/>
              </a:rPr>
              <a:t>violaceous</a:t>
            </a:r>
            <a:r>
              <a:rPr lang="en-US" sz="2400" cap="none" dirty="0">
                <a:latin typeface="Times New Roman" pitchFamily="18" charset="0"/>
                <a:cs typeface="Times New Roman" pitchFamily="18" charset="0"/>
              </a:rPr>
              <a:t> follicular papules over the scalp (</a:t>
            </a:r>
            <a:r>
              <a:rPr lang="en-US" sz="2400" cap="none" dirty="0" err="1">
                <a:latin typeface="Times New Roman" pitchFamily="18" charset="0"/>
                <a:cs typeface="Times New Roman" pitchFamily="18" charset="0"/>
              </a:rPr>
              <a:t>cicatricial</a:t>
            </a:r>
            <a:r>
              <a:rPr lang="en-US" sz="2400" cap="none" dirty="0">
                <a:latin typeface="Times New Roman" pitchFamily="18" charset="0"/>
                <a:cs typeface="Times New Roman" pitchFamily="18" charset="0"/>
              </a:rPr>
              <a:t> alopecia) and legs</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Linear LP</a:t>
            </a:r>
          </a:p>
          <a:p>
            <a:pPr marL="361950" indent="-361950" algn="just">
              <a:lnSpc>
                <a:spcPct val="150000"/>
              </a:lnSpc>
              <a:buFont typeface="Wingdings" pitchFamily="2" charset="2"/>
              <a:buChar char="§"/>
            </a:pPr>
            <a:endParaRPr lang="en-US" sz="2400" cap="none" dirty="0">
              <a:latin typeface="Times New Roman" pitchFamily="18" charset="0"/>
              <a:cs typeface="Times New Roman" pitchFamily="18" charset="0"/>
            </a:endParaRPr>
          </a:p>
        </p:txBody>
      </p:sp>
      <p:sp>
        <p:nvSpPr>
          <p:cNvPr id="5" name="Title 1"/>
          <p:cNvSpPr txBox="1">
            <a:spLocks/>
          </p:cNvSpPr>
          <p:nvPr/>
        </p:nvSpPr>
        <p:spPr>
          <a:xfrm>
            <a:off x="845127" y="192222"/>
            <a:ext cx="10972800" cy="611342"/>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Times New Roman" pitchFamily="18" charset="0"/>
                <a:cs typeface="Times New Roman" pitchFamily="18" charset="0"/>
              </a:rPr>
              <a:t>Clinical Types</a:t>
            </a:r>
            <a:endParaRPr kumimoji="0" lang="en-US" sz="2400" b="0" i="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Lichen </a:t>
            </a:r>
            <a:r>
              <a:rPr lang="en-US" sz="2400" cap="none" dirty="0" err="1">
                <a:latin typeface="Times New Roman" pitchFamily="18" charset="0"/>
                <a:cs typeface="Times New Roman" pitchFamily="18" charset="0"/>
              </a:rPr>
              <a:t>planopilaris</a:t>
            </a:r>
            <a:r>
              <a:rPr lang="en-US" sz="2400" cap="none" dirty="0">
                <a:latin typeface="Times New Roman" pitchFamily="18" charset="0"/>
                <a:cs typeface="Times New Roman" pitchFamily="18" charset="0"/>
              </a:rPr>
              <a:t> – multiple </a:t>
            </a:r>
            <a:r>
              <a:rPr lang="en-US" sz="2400" cap="none" dirty="0" err="1">
                <a:latin typeface="Times New Roman" pitchFamily="18" charset="0"/>
                <a:cs typeface="Times New Roman" pitchFamily="18" charset="0"/>
              </a:rPr>
              <a:t>violaceous</a:t>
            </a:r>
            <a:r>
              <a:rPr lang="en-US" sz="2400" cap="none" dirty="0">
                <a:latin typeface="Times New Roman" pitchFamily="18" charset="0"/>
                <a:cs typeface="Times New Roman" pitchFamily="18" charset="0"/>
              </a:rPr>
              <a:t> follicular papules over the scalp (</a:t>
            </a:r>
            <a:r>
              <a:rPr lang="en-US" sz="2400" cap="none" dirty="0" err="1">
                <a:latin typeface="Times New Roman" pitchFamily="18" charset="0"/>
                <a:cs typeface="Times New Roman" pitchFamily="18" charset="0"/>
              </a:rPr>
              <a:t>cicatricial</a:t>
            </a:r>
            <a:r>
              <a:rPr lang="en-US" sz="2400" cap="none" dirty="0">
                <a:latin typeface="Times New Roman" pitchFamily="18" charset="0"/>
                <a:cs typeface="Times New Roman" pitchFamily="18" charset="0"/>
              </a:rPr>
              <a:t> alopecia) and legs</a:t>
            </a:r>
          </a:p>
          <a:p>
            <a:pPr marL="361950" indent="-361950" algn="just">
              <a:lnSpc>
                <a:spcPct val="150000"/>
              </a:lnSpc>
              <a:buFont typeface="Wingdings" pitchFamily="2" charset="2"/>
              <a:buChar char="§"/>
            </a:pPr>
            <a:r>
              <a:rPr lang="en-US" sz="2400" cap="none" dirty="0">
                <a:latin typeface="Times New Roman" pitchFamily="18" charset="0"/>
                <a:cs typeface="Times New Roman" pitchFamily="18" charset="0"/>
              </a:rPr>
              <a:t>Linear LP</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66712" y="1785926"/>
            <a:ext cx="10972800" cy="4186254"/>
          </a:xfrm>
          <a:prstGeom prst="rect">
            <a:avLst/>
          </a:prstGeom>
        </p:spPr>
        <p:txBody>
          <a:bodyPr>
            <a:normAutofit/>
          </a:bodyPr>
          <a:lstStyle/>
          <a:p>
            <a:pPr>
              <a:lnSpc>
                <a:spcPct val="150000"/>
              </a:lnSpc>
              <a:buFont typeface="Wingdings" pitchFamily="2" charset="2"/>
              <a:buChar char="§"/>
            </a:pPr>
            <a:r>
              <a:rPr lang="en-US" sz="2000" dirty="0">
                <a:latin typeface="Calibri" pitchFamily="34" charset="0"/>
              </a:rPr>
              <a:t>10% of cases</a:t>
            </a:r>
          </a:p>
          <a:p>
            <a:pPr>
              <a:lnSpc>
                <a:spcPct val="150000"/>
              </a:lnSpc>
              <a:buFont typeface="Wingdings" pitchFamily="2" charset="2"/>
              <a:buChar char="§"/>
            </a:pPr>
            <a:r>
              <a:rPr lang="en-US" sz="2000" dirty="0">
                <a:latin typeface="Calibri" pitchFamily="34" charset="0"/>
              </a:rPr>
              <a:t>Lateral thinning, longitudinal ridging and fissuring.</a:t>
            </a:r>
          </a:p>
          <a:p>
            <a:pPr>
              <a:lnSpc>
                <a:spcPct val="150000"/>
              </a:lnSpc>
              <a:buFont typeface="Wingdings" pitchFamily="2" charset="2"/>
              <a:buChar char="§"/>
            </a:pPr>
            <a:r>
              <a:rPr lang="en-US" sz="2000" dirty="0" err="1">
                <a:latin typeface="Calibri" pitchFamily="34" charset="0"/>
              </a:rPr>
              <a:t>Pterygium</a:t>
            </a:r>
            <a:r>
              <a:rPr lang="en-US" sz="2000" dirty="0">
                <a:latin typeface="Calibri" pitchFamily="34" charset="0"/>
              </a:rPr>
              <a:t> formation - fixation of proximal nail fold to the nail bed.</a:t>
            </a:r>
          </a:p>
          <a:p>
            <a:pPr>
              <a:lnSpc>
                <a:spcPct val="150000"/>
              </a:lnSpc>
              <a:buFont typeface="Wingdings" pitchFamily="2" charset="2"/>
              <a:buChar char="§"/>
            </a:pPr>
            <a:r>
              <a:rPr lang="en-US" sz="2000" dirty="0">
                <a:latin typeface="Calibri" pitchFamily="34" charset="0"/>
              </a:rPr>
              <a:t>Yellow discoloration, </a:t>
            </a:r>
            <a:r>
              <a:rPr lang="en-US" sz="2000" dirty="0" err="1">
                <a:latin typeface="Calibri" pitchFamily="34" charset="0"/>
              </a:rPr>
              <a:t>onycholysis</a:t>
            </a:r>
            <a:r>
              <a:rPr lang="en-US" sz="2000" dirty="0">
                <a:latin typeface="Calibri" pitchFamily="34" charset="0"/>
              </a:rPr>
              <a:t> and </a:t>
            </a:r>
            <a:r>
              <a:rPr lang="en-US" sz="2000" dirty="0" err="1">
                <a:latin typeface="Calibri" pitchFamily="34" charset="0"/>
              </a:rPr>
              <a:t>subungual</a:t>
            </a:r>
            <a:r>
              <a:rPr lang="en-US" sz="2000" dirty="0">
                <a:latin typeface="Calibri" pitchFamily="34" charset="0"/>
              </a:rPr>
              <a:t> hyperkeratosis.</a:t>
            </a:r>
          </a:p>
          <a:p>
            <a:pPr>
              <a:lnSpc>
                <a:spcPct val="150000"/>
              </a:lnSpc>
              <a:buFont typeface="Wingdings" pitchFamily="2" charset="2"/>
              <a:buChar char="§"/>
            </a:pPr>
            <a:r>
              <a:rPr lang="en-US" sz="2000" dirty="0">
                <a:latin typeface="Calibri" pitchFamily="34" charset="0"/>
              </a:rPr>
              <a:t>Twenty nail dystrophy – common in children</a:t>
            </a:r>
          </a:p>
        </p:txBody>
      </p:sp>
      <p:sp>
        <p:nvSpPr>
          <p:cNvPr id="4" name="Title 1"/>
          <p:cNvSpPr txBox="1">
            <a:spLocks/>
          </p:cNvSpPr>
          <p:nvPr/>
        </p:nvSpPr>
        <p:spPr>
          <a:xfrm>
            <a:off x="609600" y="857240"/>
            <a:ext cx="10972800" cy="1143000"/>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Calibri" pitchFamily="34" charset="0"/>
              </a:rPr>
              <a:t>Nail lichen </a:t>
            </a:r>
            <a:r>
              <a:rPr lang="en-US" sz="2400" u="sng" dirty="0" err="1">
                <a:solidFill>
                  <a:schemeClr val="accent2"/>
                </a:solidFill>
                <a:latin typeface="Calibri" pitchFamily="34" charset="0"/>
              </a:rPr>
              <a:t>planus</a:t>
            </a:r>
            <a:endParaRPr kumimoji="0" lang="en-US" sz="2400" b="0" u="sng" strike="noStrike" kern="1200" cap="none" spc="0" normalizeH="0" baseline="0" noProof="0" dirty="0">
              <a:ln>
                <a:noFill/>
              </a:ln>
              <a:solidFill>
                <a:schemeClr val="accent2"/>
              </a:solidFill>
              <a:effectLst/>
              <a:uLnTx/>
              <a:uFillTx/>
              <a:latin typeface="Calibri" pitchFamily="34" charset="0"/>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66712" y="1903434"/>
            <a:ext cx="10972800" cy="4240211"/>
          </a:xfrm>
          <a:prstGeom prst="rect">
            <a:avLst/>
          </a:prstGeom>
        </p:spPr>
        <p:txBody>
          <a:bodyPr>
            <a:normAutofit fontScale="92500" lnSpcReduction="20000"/>
          </a:bodyPr>
          <a:lstStyle/>
          <a:p>
            <a:pPr>
              <a:buFont typeface="Wingdings" pitchFamily="2" charset="2"/>
              <a:buChar char="§"/>
            </a:pPr>
            <a:r>
              <a:rPr lang="en-US" sz="2000" dirty="0">
                <a:latin typeface="Calibri" pitchFamily="34" charset="0"/>
              </a:rPr>
              <a:t>Prevalence 0.5% - 2.2%.</a:t>
            </a:r>
          </a:p>
          <a:p>
            <a:pPr>
              <a:buFont typeface="Wingdings" pitchFamily="2" charset="2"/>
              <a:buChar char="§"/>
            </a:pPr>
            <a:r>
              <a:rPr lang="en-US" sz="2000" dirty="0">
                <a:latin typeface="Calibri" pitchFamily="34" charset="0"/>
              </a:rPr>
              <a:t>Oral lesions occur in 70% - 77% with </a:t>
            </a:r>
            <a:r>
              <a:rPr lang="en-US" sz="2000" dirty="0" err="1">
                <a:latin typeface="Calibri" pitchFamily="34" charset="0"/>
              </a:rPr>
              <a:t>cutaneous</a:t>
            </a:r>
            <a:r>
              <a:rPr lang="en-US" sz="2000" dirty="0">
                <a:latin typeface="Calibri" pitchFamily="34" charset="0"/>
              </a:rPr>
              <a:t> LP lesions.</a:t>
            </a:r>
          </a:p>
          <a:p>
            <a:pPr>
              <a:buFont typeface="Wingdings" pitchFamily="2" charset="2"/>
              <a:buChar char="§"/>
            </a:pPr>
            <a:r>
              <a:rPr lang="en-US" sz="2000" dirty="0">
                <a:latin typeface="Calibri" pitchFamily="34" charset="0"/>
              </a:rPr>
              <a:t>Reticular  - whitish linear lines in a lace like pattern –</a:t>
            </a:r>
            <a:r>
              <a:rPr lang="en-US" sz="2000" dirty="0" err="1">
                <a:latin typeface="Calibri" pitchFamily="34" charset="0"/>
              </a:rPr>
              <a:t>buccal</a:t>
            </a:r>
            <a:r>
              <a:rPr lang="en-US" sz="2000" dirty="0">
                <a:latin typeface="Calibri" pitchFamily="34" charset="0"/>
              </a:rPr>
              <a:t> mucosa</a:t>
            </a:r>
          </a:p>
          <a:p>
            <a:pPr>
              <a:buFont typeface="Wingdings" pitchFamily="2" charset="2"/>
              <a:buChar char="§"/>
            </a:pPr>
            <a:r>
              <a:rPr lang="en-US" sz="2000" dirty="0">
                <a:latin typeface="Calibri" pitchFamily="34" charset="0"/>
              </a:rPr>
              <a:t>Erosive(ulcerative)</a:t>
            </a:r>
          </a:p>
          <a:p>
            <a:pPr>
              <a:buFont typeface="Wingdings" pitchFamily="2" charset="2"/>
              <a:buChar char="§"/>
            </a:pPr>
            <a:r>
              <a:rPr lang="en-US" sz="2000" dirty="0">
                <a:latin typeface="Calibri" pitchFamily="34" charset="0"/>
              </a:rPr>
              <a:t>Atrophic</a:t>
            </a:r>
          </a:p>
          <a:p>
            <a:pPr>
              <a:buFont typeface="Wingdings" pitchFamily="2" charset="2"/>
              <a:buChar char="§"/>
            </a:pPr>
            <a:r>
              <a:rPr lang="en-US" sz="2000" dirty="0" err="1">
                <a:latin typeface="Calibri" pitchFamily="34" charset="0"/>
              </a:rPr>
              <a:t>Bullous</a:t>
            </a:r>
            <a:endParaRPr lang="en-US" sz="2000" dirty="0">
              <a:latin typeface="Calibri" pitchFamily="34" charset="0"/>
            </a:endParaRPr>
          </a:p>
          <a:p>
            <a:pPr>
              <a:buFont typeface="Wingdings" pitchFamily="2" charset="2"/>
              <a:buChar char="§"/>
            </a:pPr>
            <a:r>
              <a:rPr lang="en-US" sz="2000" dirty="0">
                <a:latin typeface="Calibri" pitchFamily="34" charset="0"/>
              </a:rPr>
              <a:t>Papular</a:t>
            </a:r>
          </a:p>
          <a:p>
            <a:pPr>
              <a:buFont typeface="Wingdings" pitchFamily="2" charset="2"/>
              <a:buChar char="§"/>
            </a:pPr>
            <a:r>
              <a:rPr lang="en-US" sz="2000" dirty="0">
                <a:latin typeface="Calibri" pitchFamily="34" charset="0"/>
              </a:rPr>
              <a:t>Plaques</a:t>
            </a:r>
          </a:p>
          <a:p>
            <a:pPr>
              <a:buFont typeface="Wingdings" pitchFamily="2" charset="2"/>
              <a:buChar char="§"/>
            </a:pPr>
            <a:r>
              <a:rPr lang="en-US" sz="2000" dirty="0">
                <a:latin typeface="Calibri" pitchFamily="34" charset="0"/>
              </a:rPr>
              <a:t>Pigmented</a:t>
            </a:r>
          </a:p>
          <a:p>
            <a:pPr>
              <a:buFont typeface="Wingdings" pitchFamily="2" charset="2"/>
              <a:buChar char="§"/>
            </a:pPr>
            <a:r>
              <a:rPr lang="en-US" sz="2000" dirty="0">
                <a:latin typeface="Calibri" pitchFamily="34" charset="0"/>
              </a:rPr>
              <a:t>These lesions are seen on </a:t>
            </a:r>
            <a:r>
              <a:rPr lang="en-US" sz="2000" dirty="0" err="1">
                <a:latin typeface="Calibri" pitchFamily="34" charset="0"/>
              </a:rPr>
              <a:t>buccal</a:t>
            </a:r>
            <a:r>
              <a:rPr lang="en-US" sz="2000" dirty="0">
                <a:latin typeface="Calibri" pitchFamily="34" charset="0"/>
              </a:rPr>
              <a:t> mucosa and tongue. Gingival involvement is also common.</a:t>
            </a:r>
          </a:p>
        </p:txBody>
      </p:sp>
      <p:sp>
        <p:nvSpPr>
          <p:cNvPr id="4" name="Title 1"/>
          <p:cNvSpPr txBox="1">
            <a:spLocks/>
          </p:cNvSpPr>
          <p:nvPr/>
        </p:nvSpPr>
        <p:spPr>
          <a:xfrm>
            <a:off x="609600" y="857240"/>
            <a:ext cx="10972800" cy="1143000"/>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Calibri" pitchFamily="34" charset="0"/>
              </a:rPr>
              <a:t>Oral lichen </a:t>
            </a:r>
            <a:r>
              <a:rPr lang="en-US" sz="2400" u="sng" dirty="0" err="1">
                <a:solidFill>
                  <a:schemeClr val="accent2"/>
                </a:solidFill>
                <a:latin typeface="Calibri" pitchFamily="34" charset="0"/>
              </a:rPr>
              <a:t>planus</a:t>
            </a:r>
            <a:endParaRPr kumimoji="0" lang="en-US" sz="2400" b="0" u="sng" strike="noStrike" kern="1200" cap="none" spc="0" normalizeH="0" baseline="0" noProof="0" dirty="0">
              <a:ln>
                <a:noFill/>
              </a:ln>
              <a:solidFill>
                <a:schemeClr val="accent2"/>
              </a:solidFill>
              <a:effectLst/>
              <a:uLnTx/>
              <a:uFillTx/>
              <a:latin typeface="Calibri" pitchFamily="34" charset="0"/>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Surya\Desktop\LP\IMG_9236.JPG"/>
          <p:cNvPicPr>
            <a:picLocks noChangeAspect="1" noChangeArrowheads="1"/>
          </p:cNvPicPr>
          <p:nvPr/>
        </p:nvPicPr>
        <p:blipFill rotWithShape="1">
          <a:blip r:embed="rId2"/>
          <a:srcRect l="3655" b="8433"/>
          <a:stretch/>
        </p:blipFill>
        <p:spPr bwMode="auto">
          <a:xfrm>
            <a:off x="4016333" y="1570698"/>
            <a:ext cx="4556185" cy="2143139"/>
          </a:xfrm>
          <a:prstGeom prst="rect">
            <a:avLst/>
          </a:prstGeom>
        </p:spPr>
        <p:style>
          <a:lnRef idx="2">
            <a:schemeClr val="accent1"/>
          </a:lnRef>
          <a:fillRef idx="1">
            <a:schemeClr val="lt1"/>
          </a:fillRef>
          <a:effectRef idx="0">
            <a:schemeClr val="accent1"/>
          </a:effectRef>
          <a:fontRef idx="minor">
            <a:schemeClr val="dk1"/>
          </a:fontRef>
        </p:style>
      </p:pic>
      <p:pic>
        <p:nvPicPr>
          <p:cNvPr id="3076" name="Picture 4" descr="C:\Users\Surya\Desktop\LP\Picture2.jpg"/>
          <p:cNvPicPr>
            <a:picLocks noChangeAspect="1" noChangeArrowheads="1"/>
          </p:cNvPicPr>
          <p:nvPr/>
        </p:nvPicPr>
        <p:blipFill rotWithShape="1">
          <a:blip r:embed="rId3"/>
          <a:srcRect b="6533"/>
          <a:stretch/>
        </p:blipFill>
        <p:spPr bwMode="auto">
          <a:xfrm>
            <a:off x="8850755" y="2746406"/>
            <a:ext cx="2851524" cy="2639938"/>
          </a:xfrm>
          <a:prstGeom prst="rect">
            <a:avLst/>
          </a:prstGeom>
        </p:spPr>
        <p:style>
          <a:lnRef idx="2">
            <a:schemeClr val="accent1"/>
          </a:lnRef>
          <a:fillRef idx="1">
            <a:schemeClr val="lt1"/>
          </a:fillRef>
          <a:effectRef idx="0">
            <a:schemeClr val="accent1"/>
          </a:effectRef>
          <a:fontRef idx="minor">
            <a:schemeClr val="dk1"/>
          </a:fontRef>
        </p:style>
      </p:pic>
      <p:sp>
        <p:nvSpPr>
          <p:cNvPr id="7" name="TextBox 6"/>
          <p:cNvSpPr txBox="1"/>
          <p:nvPr/>
        </p:nvSpPr>
        <p:spPr>
          <a:xfrm>
            <a:off x="476211" y="5672096"/>
            <a:ext cx="3048021" cy="400110"/>
          </a:xfrm>
          <a:prstGeom prst="rect">
            <a:avLst/>
          </a:prstGeom>
          <a:noFill/>
        </p:spPr>
        <p:txBody>
          <a:bodyPr wrap="square" rtlCol="0">
            <a:spAutoFit/>
          </a:bodyPr>
          <a:lstStyle/>
          <a:p>
            <a:pPr algn="ctr"/>
            <a:r>
              <a:rPr lang="en-US" sz="2000" dirty="0"/>
              <a:t>Erosive LP lesions</a:t>
            </a:r>
            <a:endParaRPr lang="en-IN" sz="2000" dirty="0"/>
          </a:p>
        </p:txBody>
      </p:sp>
      <p:sp>
        <p:nvSpPr>
          <p:cNvPr id="8" name="TextBox 7"/>
          <p:cNvSpPr txBox="1"/>
          <p:nvPr/>
        </p:nvSpPr>
        <p:spPr>
          <a:xfrm>
            <a:off x="7810512" y="5386344"/>
            <a:ext cx="4665504" cy="400110"/>
          </a:xfrm>
          <a:prstGeom prst="rect">
            <a:avLst/>
          </a:prstGeom>
          <a:noFill/>
        </p:spPr>
        <p:txBody>
          <a:bodyPr wrap="square" rtlCol="0">
            <a:spAutoFit/>
          </a:bodyPr>
          <a:lstStyle/>
          <a:p>
            <a:pPr algn="ctr"/>
            <a:r>
              <a:rPr lang="en-US" sz="2000" dirty="0"/>
              <a:t>Whitish Plaques over the tongue</a:t>
            </a:r>
            <a:endParaRPr lang="en-IN" sz="2000" dirty="0"/>
          </a:p>
        </p:txBody>
      </p:sp>
      <p:sp>
        <p:nvSpPr>
          <p:cNvPr id="9" name="TextBox 8"/>
          <p:cNvSpPr txBox="1"/>
          <p:nvPr/>
        </p:nvSpPr>
        <p:spPr>
          <a:xfrm>
            <a:off x="3619483" y="3714752"/>
            <a:ext cx="4953035" cy="707886"/>
          </a:xfrm>
          <a:prstGeom prst="rect">
            <a:avLst/>
          </a:prstGeom>
          <a:noFill/>
        </p:spPr>
        <p:txBody>
          <a:bodyPr wrap="square" rtlCol="0">
            <a:spAutoFit/>
          </a:bodyPr>
          <a:lstStyle/>
          <a:p>
            <a:pPr algn="ctr"/>
            <a:r>
              <a:rPr lang="en-US" sz="2000" dirty="0">
                <a:latin typeface="Calibri" pitchFamily="34" charset="0"/>
              </a:rPr>
              <a:t>White streaks in Lacy pattern</a:t>
            </a:r>
          </a:p>
          <a:p>
            <a:pPr algn="ctr"/>
            <a:r>
              <a:rPr lang="en-US" sz="2000" dirty="0">
                <a:latin typeface="Calibri" pitchFamily="34" charset="0"/>
              </a:rPr>
              <a:t> on the </a:t>
            </a:r>
            <a:r>
              <a:rPr lang="en-US" sz="2000" dirty="0" err="1">
                <a:latin typeface="Calibri" pitchFamily="34" charset="0"/>
              </a:rPr>
              <a:t>buccal</a:t>
            </a:r>
            <a:r>
              <a:rPr lang="en-US" sz="2000" dirty="0">
                <a:latin typeface="Calibri" pitchFamily="34" charset="0"/>
              </a:rPr>
              <a:t>  mucosa</a:t>
            </a:r>
            <a:endParaRPr lang="en-IN" sz="2000" dirty="0">
              <a:latin typeface="Calibri" pitchFamily="34" charset="0"/>
            </a:endParaRPr>
          </a:p>
        </p:txBody>
      </p:sp>
      <p:pic>
        <p:nvPicPr>
          <p:cNvPr id="1026" name="Picture 2" descr="D:\archana and setups\CHIU\WORK\IADVL\Pages\Pilot PPT 11.10.15\w1.png"/>
          <p:cNvPicPr>
            <a:picLocks noChangeAspect="1" noChangeArrowheads="1"/>
          </p:cNvPicPr>
          <p:nvPr/>
        </p:nvPicPr>
        <p:blipFill rotWithShape="1">
          <a:blip r:embed="rId4"/>
          <a:srcRect l="1" r="1063" b="8437"/>
          <a:stretch/>
        </p:blipFill>
        <p:spPr bwMode="auto">
          <a:xfrm>
            <a:off x="476211" y="2642268"/>
            <a:ext cx="3187739" cy="2922139"/>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1A1DD2-B9DC-4DDD-B2B7-8FEEE7EBCD4F}"/>
              </a:ext>
            </a:extLst>
          </p:cNvPr>
          <p:cNvSpPr>
            <a:spLocks noGrp="1"/>
          </p:cNvSpPr>
          <p:nvPr>
            <p:ph type="title"/>
          </p:nvPr>
        </p:nvSpPr>
        <p:spPr>
          <a:xfrm>
            <a:off x="984796" y="1666082"/>
            <a:ext cx="10364451" cy="1596177"/>
          </a:xfrm>
        </p:spPr>
        <p:txBody>
          <a:bodyPr>
            <a:normAutofit/>
          </a:bodyPr>
          <a:lstStyle/>
          <a:p>
            <a:r>
              <a:rPr lang="en-US" sz="2400" b="1" u="sng" dirty="0">
                <a:latin typeface="Times New Roman" panose="02020603050405020304" pitchFamily="18" charset="0"/>
                <a:cs typeface="Times New Roman" panose="02020603050405020304" pitchFamily="18" charset="0"/>
              </a:rPr>
              <a:t>Mucosal involvement in lichen planus</a:t>
            </a:r>
          </a:p>
        </p:txBody>
      </p:sp>
      <p:sp>
        <p:nvSpPr>
          <p:cNvPr id="3" name="Content Placeholder 2">
            <a:extLst>
              <a:ext uri="{FF2B5EF4-FFF2-40B4-BE49-F238E27FC236}">
                <a16:creationId xmlns="" xmlns:a16="http://schemas.microsoft.com/office/drawing/2014/main" id="{5752DE94-72A3-4494-90D0-CA74643D1F7F}"/>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2369510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 xmlns:a16="http://schemas.microsoft.com/office/drawing/2014/main" id="{B1981535-B5AA-4E0C-ACE5-925CC19B20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 xmlns:a16="http://schemas.microsoft.com/office/drawing/2014/main" id="{BF97D060-AA7E-4411-BA62-28BD1EBD55D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 xmlns:a16="http://schemas.microsoft.com/office/drawing/2014/main" id="{47155C6E-91BF-431D-9052-685726DFE7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6D4C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929B92EA-70A3-4CD0-A35F-D144D7F0F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AB70A84F-C4E2-401B-8283-5825154F667A}"/>
              </a:ext>
            </a:extLst>
          </p:cNvPr>
          <p:cNvPicPr>
            <a:picLocks noGrp="1" noChangeAspect="1"/>
          </p:cNvPicPr>
          <p:nvPr>
            <p:ph sz="quarter" idx="13"/>
          </p:nvPr>
        </p:nvPicPr>
        <p:blipFill>
          <a:blip r:embed="rId4"/>
          <a:stretch>
            <a:fillRect/>
          </a:stretch>
        </p:blipFill>
        <p:spPr>
          <a:xfrm>
            <a:off x="2331766" y="643467"/>
            <a:ext cx="7528467" cy="5571066"/>
          </a:xfrm>
          <a:prstGeom prst="rect">
            <a:avLst/>
          </a:prstGeom>
        </p:spPr>
      </p:pic>
      <p:sp>
        <p:nvSpPr>
          <p:cNvPr id="5" name="Rectangle 4">
            <a:extLst>
              <a:ext uri="{FF2B5EF4-FFF2-40B4-BE49-F238E27FC236}">
                <a16:creationId xmlns="" xmlns:a16="http://schemas.microsoft.com/office/drawing/2014/main" id="{C8D1C740-0A5E-46F8-A1AC-BFBF693BE4EF}"/>
              </a:ext>
            </a:extLst>
          </p:cNvPr>
          <p:cNvSpPr/>
          <p:nvPr/>
        </p:nvSpPr>
        <p:spPr>
          <a:xfrm>
            <a:off x="2364989" y="26693"/>
            <a:ext cx="7382693" cy="6167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Oral lichen planus with Wickham striae on buccal mucosa</a:t>
            </a:r>
            <a:r>
              <a:rPr lang="en-US" dirty="0"/>
              <a:t>. </a:t>
            </a:r>
          </a:p>
        </p:txBody>
      </p:sp>
    </p:spTree>
    <p:extLst>
      <p:ext uri="{BB962C8B-B14F-4D97-AF65-F5344CB8AC3E}">
        <p14:creationId xmlns:p14="http://schemas.microsoft.com/office/powerpoint/2010/main" val="2910357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 xmlns:a16="http://schemas.microsoft.com/office/drawing/2014/main" id="{B1981535-B5AA-4E0C-ACE5-925CC19B20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 xmlns:a16="http://schemas.microsoft.com/office/drawing/2014/main" id="{BF97D060-AA7E-4411-BA62-28BD1EBD55D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3" name="Rectangle 12">
            <a:extLst>
              <a:ext uri="{FF2B5EF4-FFF2-40B4-BE49-F238E27FC236}">
                <a16:creationId xmlns="" xmlns:a16="http://schemas.microsoft.com/office/drawing/2014/main" id="{40C1BC1E-153D-4DA3-87A4-314B61BC49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FB5A56C3-A6D4-4D92-8AE6-10218C076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60580E38-F25F-4D29-A736-629B01516DC2}"/>
              </a:ext>
            </a:extLst>
          </p:cNvPr>
          <p:cNvPicPr>
            <a:picLocks noGrp="1" noChangeAspect="1"/>
          </p:cNvPicPr>
          <p:nvPr>
            <p:ph sz="quarter" idx="13"/>
          </p:nvPr>
        </p:nvPicPr>
        <p:blipFill>
          <a:blip r:embed="rId4"/>
          <a:stretch>
            <a:fillRect/>
          </a:stretch>
        </p:blipFill>
        <p:spPr>
          <a:xfrm>
            <a:off x="3839718" y="643467"/>
            <a:ext cx="4512563" cy="5571066"/>
          </a:xfrm>
          <a:prstGeom prst="rect">
            <a:avLst/>
          </a:prstGeom>
        </p:spPr>
      </p:pic>
      <p:sp>
        <p:nvSpPr>
          <p:cNvPr id="5" name="Rectangle 4">
            <a:extLst>
              <a:ext uri="{FF2B5EF4-FFF2-40B4-BE49-F238E27FC236}">
                <a16:creationId xmlns="" xmlns:a16="http://schemas.microsoft.com/office/drawing/2014/main" id="{551E91F0-EEFA-4CD1-BDEB-D0294F729F0A}"/>
              </a:ext>
            </a:extLst>
          </p:cNvPr>
          <p:cNvSpPr/>
          <p:nvPr/>
        </p:nvSpPr>
        <p:spPr>
          <a:xfrm>
            <a:off x="3565236" y="-1"/>
            <a:ext cx="5680364" cy="6373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Oral lichen planus with erosions on the lips, tongue, and palate.</a:t>
            </a:r>
          </a:p>
        </p:txBody>
      </p:sp>
    </p:spTree>
    <p:extLst>
      <p:ext uri="{BB962C8B-B14F-4D97-AF65-F5344CB8AC3E}">
        <p14:creationId xmlns:p14="http://schemas.microsoft.com/office/powerpoint/2010/main" val="1054852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 xmlns:a16="http://schemas.microsoft.com/office/drawing/2014/main" id="{B1981535-B5AA-4E0C-ACE5-925CC19B20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 xmlns:a16="http://schemas.microsoft.com/office/drawing/2014/main" id="{BF97D060-AA7E-4411-BA62-28BD1EBD55D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3" name="Rectangle 12">
            <a:extLst>
              <a:ext uri="{FF2B5EF4-FFF2-40B4-BE49-F238E27FC236}">
                <a16:creationId xmlns="" xmlns:a16="http://schemas.microsoft.com/office/drawing/2014/main" id="{40C1BC1E-153D-4DA3-87A4-314B61BC49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FB5A56C3-A6D4-4D92-8AE6-10218C0764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B81C3392-1BC3-460B-B51B-68CD6595CD63}"/>
              </a:ext>
            </a:extLst>
          </p:cNvPr>
          <p:cNvPicPr>
            <a:picLocks noGrp="1" noChangeAspect="1"/>
          </p:cNvPicPr>
          <p:nvPr>
            <p:ph sz="quarter" idx="13"/>
          </p:nvPr>
        </p:nvPicPr>
        <p:blipFill>
          <a:blip r:embed="rId4"/>
          <a:stretch>
            <a:fillRect/>
          </a:stretch>
        </p:blipFill>
        <p:spPr>
          <a:xfrm>
            <a:off x="2406552" y="643467"/>
            <a:ext cx="7378895" cy="5571066"/>
          </a:xfrm>
          <a:prstGeom prst="rect">
            <a:avLst/>
          </a:prstGeom>
        </p:spPr>
      </p:pic>
      <p:sp>
        <p:nvSpPr>
          <p:cNvPr id="12" name="Rectangle 11">
            <a:extLst>
              <a:ext uri="{FF2B5EF4-FFF2-40B4-BE49-F238E27FC236}">
                <a16:creationId xmlns="" xmlns:a16="http://schemas.microsoft.com/office/drawing/2014/main" id="{BEFD078F-4656-4E99-8E9F-D4689637E2EB}"/>
              </a:ext>
            </a:extLst>
          </p:cNvPr>
          <p:cNvSpPr/>
          <p:nvPr/>
        </p:nvSpPr>
        <p:spPr>
          <a:xfrm>
            <a:off x="2503053" y="84110"/>
            <a:ext cx="7185891" cy="638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Lichen planus on the penis showing a lacy, white, annular pattern</a:t>
            </a:r>
            <a:r>
              <a:rPr lang="en-US" dirty="0"/>
              <a:t>. </a:t>
            </a:r>
          </a:p>
        </p:txBody>
      </p:sp>
    </p:spTree>
    <p:extLst>
      <p:ext uri="{BB962C8B-B14F-4D97-AF65-F5344CB8AC3E}">
        <p14:creationId xmlns:p14="http://schemas.microsoft.com/office/powerpoint/2010/main" val="1189944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66712" y="1785926"/>
            <a:ext cx="10972800" cy="3328998"/>
          </a:xfrm>
          <a:prstGeom prst="rect">
            <a:avLst/>
          </a:prstGeom>
        </p:spPr>
        <p:txBody>
          <a:bodyPr>
            <a:normAutofit/>
          </a:bodyPr>
          <a:lstStyle/>
          <a:p>
            <a:pPr algn="just">
              <a:lnSpc>
                <a:spcPct val="150000"/>
              </a:lnSpc>
              <a:buFont typeface="Wingdings" pitchFamily="2" charset="2"/>
              <a:buChar char="§"/>
            </a:pPr>
            <a:r>
              <a:rPr lang="en-US" sz="2400" cap="none" dirty="0">
                <a:latin typeface="Times New Roman" pitchFamily="18" charset="0"/>
                <a:cs typeface="Times New Roman" pitchFamily="18" charset="0"/>
              </a:rPr>
              <a:t>Common in men</a:t>
            </a:r>
          </a:p>
          <a:p>
            <a:pPr algn="just">
              <a:lnSpc>
                <a:spcPct val="150000"/>
              </a:lnSpc>
              <a:buFont typeface="Wingdings" pitchFamily="2" charset="2"/>
              <a:buChar char="§"/>
            </a:pPr>
            <a:r>
              <a:rPr lang="en-US" sz="2400" cap="none" dirty="0">
                <a:latin typeface="Times New Roman" pitchFamily="18" charset="0"/>
                <a:cs typeface="Times New Roman" pitchFamily="18" charset="0"/>
              </a:rPr>
              <a:t>Annular lesions over the </a:t>
            </a:r>
            <a:r>
              <a:rPr lang="en-US" sz="2400" cap="none" dirty="0" err="1">
                <a:latin typeface="Times New Roman" pitchFamily="18" charset="0"/>
                <a:cs typeface="Times New Roman" pitchFamily="18" charset="0"/>
              </a:rPr>
              <a:t>glans</a:t>
            </a:r>
            <a:r>
              <a:rPr lang="en-US" sz="2400" cap="none" dirty="0">
                <a:latin typeface="Times New Roman" pitchFamily="18" charset="0"/>
                <a:cs typeface="Times New Roman" pitchFamily="18" charset="0"/>
              </a:rPr>
              <a:t> penis</a:t>
            </a:r>
          </a:p>
          <a:p>
            <a:pPr algn="just">
              <a:lnSpc>
                <a:spcPct val="150000"/>
              </a:lnSpc>
              <a:buFont typeface="Wingdings" pitchFamily="2" charset="2"/>
              <a:buChar char="§"/>
            </a:pPr>
            <a:r>
              <a:rPr lang="en-US" sz="2400" cap="none" dirty="0">
                <a:latin typeface="Times New Roman" pitchFamily="18" charset="0"/>
                <a:cs typeface="Times New Roman" pitchFamily="18" charset="0"/>
              </a:rPr>
              <a:t>Erosive lesions over the vagina</a:t>
            </a:r>
          </a:p>
          <a:p>
            <a:pPr algn="just">
              <a:lnSpc>
                <a:spcPct val="150000"/>
              </a:lnSpc>
              <a:buFont typeface="Wingdings" pitchFamily="2" charset="2"/>
              <a:buChar char="§"/>
            </a:pPr>
            <a:r>
              <a:rPr lang="en-US" sz="2400" cap="none" dirty="0">
                <a:latin typeface="Times New Roman" pitchFamily="18" charset="0"/>
                <a:cs typeface="Times New Roman" pitchFamily="18" charset="0"/>
              </a:rPr>
              <a:t>Association with oral lesions is common</a:t>
            </a:r>
          </a:p>
        </p:txBody>
      </p:sp>
      <p:sp>
        <p:nvSpPr>
          <p:cNvPr id="4" name="Title 1"/>
          <p:cNvSpPr txBox="1">
            <a:spLocks/>
          </p:cNvSpPr>
          <p:nvPr/>
        </p:nvSpPr>
        <p:spPr>
          <a:xfrm>
            <a:off x="609600" y="857240"/>
            <a:ext cx="10972800" cy="1143000"/>
          </a:xfrm>
          <a:prstGeom prst="rect">
            <a:avLst/>
          </a:prstGeom>
        </p:spPr>
        <p:txBody>
          <a:bodyPr vert="horz" lIns="91440" tIns="45720" rIns="91440" bIns="45720" rtlCol="0" anchor="ctr">
            <a:normAutofit/>
          </a:bodyPr>
          <a:lstStyle/>
          <a:p>
            <a:pPr algn="ctr">
              <a:spcBef>
                <a:spcPct val="0"/>
              </a:spcBef>
            </a:pPr>
            <a:r>
              <a:rPr lang="en-US" sz="2400" u="sng" dirty="0">
                <a:solidFill>
                  <a:schemeClr val="accent2"/>
                </a:solidFill>
                <a:latin typeface="Times New Roman" pitchFamily="18" charset="0"/>
                <a:cs typeface="Times New Roman" pitchFamily="18" charset="0"/>
              </a:rPr>
              <a:t>Genital lichen </a:t>
            </a:r>
            <a:r>
              <a:rPr lang="en-US" sz="2400" u="sng" dirty="0" err="1">
                <a:solidFill>
                  <a:schemeClr val="accent2"/>
                </a:solidFill>
                <a:latin typeface="Times New Roman" pitchFamily="18" charset="0"/>
                <a:cs typeface="Times New Roman" pitchFamily="18" charset="0"/>
              </a:rPr>
              <a:t>planus</a:t>
            </a:r>
            <a:endParaRPr kumimoji="0" lang="en-US" sz="2400" b="0" u="sng"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240D3E3-23BE-4233-88C2-5B1D506F1C88}"/>
              </a:ext>
            </a:extLst>
          </p:cNvPr>
          <p:cNvPicPr>
            <a:picLocks noChangeAspect="1"/>
          </p:cNvPicPr>
          <p:nvPr/>
        </p:nvPicPr>
        <p:blipFill rotWithShape="1">
          <a:blip r:embed="rId2"/>
          <a:srcRect t="34878" r="1" b="1"/>
          <a:stretch/>
        </p:blipFill>
        <p:spPr>
          <a:xfrm>
            <a:off x="8860" y="10"/>
            <a:ext cx="6924201" cy="6857990"/>
          </a:xfrm>
          <a:prstGeom prst="rect">
            <a:avLst/>
          </a:prstGeom>
        </p:spPr>
      </p:pic>
      <p:sp>
        <p:nvSpPr>
          <p:cNvPr id="2" name="Title 1">
            <a:extLst>
              <a:ext uri="{FF2B5EF4-FFF2-40B4-BE49-F238E27FC236}">
                <a16:creationId xmlns="" xmlns:a16="http://schemas.microsoft.com/office/drawing/2014/main" id="{8F2E3FAE-8F0A-4A48-BC7E-3DCCABBBB59E}"/>
              </a:ext>
            </a:extLst>
          </p:cNvPr>
          <p:cNvSpPr>
            <a:spLocks noGrp="1"/>
          </p:cNvSpPr>
          <p:nvPr>
            <p:ph type="title"/>
          </p:nvPr>
        </p:nvSpPr>
        <p:spPr>
          <a:xfrm>
            <a:off x="7014374" y="1544781"/>
            <a:ext cx="5080376" cy="1884218"/>
          </a:xfrm>
        </p:spPr>
        <p:txBody>
          <a:bodyPr vert="horz" lIns="91440" tIns="45720" rIns="91440" bIns="45720" rtlCol="0" anchor="b">
            <a:normAutofit/>
          </a:bodyPr>
          <a:lstStyle/>
          <a:p>
            <a:r>
              <a:rPr lang="en-US" sz="2400" b="1" dirty="0">
                <a:latin typeface="Times New Roman" panose="02020603050405020304" pitchFamily="18" charset="0"/>
                <a:cs typeface="Times New Roman" panose="02020603050405020304" pitchFamily="18" charset="0"/>
              </a:rPr>
              <a:t>Identify &amp; distinguish lichen planus lesions from other causes:</a:t>
            </a:r>
          </a:p>
        </p:txBody>
      </p:sp>
    </p:spTree>
    <p:extLst>
      <p:ext uri="{BB962C8B-B14F-4D97-AF65-F5344CB8AC3E}">
        <p14:creationId xmlns:p14="http://schemas.microsoft.com/office/powerpoint/2010/main" val="2966401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IN" b="1" i="1" u="none" strike="noStrike" baseline="0" dirty="0">
                <a:latin typeface="Times New Roman" panose="02020603050405020304" pitchFamily="18" charset="0"/>
                <a:cs typeface="Times New Roman" panose="02020603050405020304" pitchFamily="18" charset="0"/>
              </a:rPr>
              <a:t>Classic</a:t>
            </a:r>
            <a:r>
              <a:rPr lang="en-IN" b="0" i="1" u="none" strike="noStrike" baseline="0" dirty="0">
                <a:latin typeface="Times New Roman" panose="02020603050405020304" pitchFamily="18" charset="0"/>
                <a:cs typeface="Times New Roman" panose="02020603050405020304" pitchFamily="18" charset="0"/>
              </a:rPr>
              <a:t>: </a:t>
            </a:r>
          </a:p>
          <a:p>
            <a:pPr algn="just">
              <a:lnSpc>
                <a:spcPct val="150000"/>
              </a:lnSpc>
            </a:pPr>
            <a:r>
              <a:rPr lang="en-IN" sz="2400" b="0" i="0" u="none" strike="noStrike" cap="none" baseline="0" dirty="0">
                <a:latin typeface="Times New Roman" panose="02020603050405020304" pitchFamily="18" charset="0"/>
                <a:cs typeface="Times New Roman" panose="02020603050405020304" pitchFamily="18" charset="0"/>
              </a:rPr>
              <a:t>Psoriasis, </a:t>
            </a:r>
            <a:r>
              <a:rPr lang="en-IN" sz="2400" b="0" i="0" u="none" strike="noStrike" cap="none" baseline="0" dirty="0" err="1">
                <a:latin typeface="Times New Roman" panose="02020603050405020304" pitchFamily="18" charset="0"/>
                <a:cs typeface="Times New Roman" panose="02020603050405020304" pitchFamily="18" charset="0"/>
              </a:rPr>
              <a:t>lichenoid</a:t>
            </a:r>
            <a:r>
              <a:rPr lang="en-IN" sz="2400" b="0" i="0" u="none" strike="noStrike" cap="none" baseline="0" dirty="0">
                <a:latin typeface="Times New Roman" panose="02020603050405020304" pitchFamily="18" charset="0"/>
                <a:cs typeface="Times New Roman" panose="02020603050405020304" pitchFamily="18" charset="0"/>
              </a:rPr>
              <a:t> drug eruption, lichen simplex </a:t>
            </a:r>
            <a:r>
              <a:rPr lang="en-IN" sz="2400" b="0" i="0" u="none" strike="noStrike" cap="none" baseline="0" dirty="0" err="1">
                <a:latin typeface="Times New Roman" panose="02020603050405020304" pitchFamily="18" charset="0"/>
                <a:cs typeface="Times New Roman" panose="02020603050405020304" pitchFamily="18" charset="0"/>
              </a:rPr>
              <a:t>chronicus</a:t>
            </a:r>
            <a:r>
              <a:rPr lang="en-IN" sz="2400" b="0" i="0" u="none" strike="noStrike" cap="none" baseline="0" dirty="0">
                <a:latin typeface="Times New Roman" panose="02020603050405020304" pitchFamily="18" charset="0"/>
                <a:cs typeface="Times New Roman" panose="02020603050405020304" pitchFamily="18" charset="0"/>
              </a:rPr>
              <a:t>,</a:t>
            </a:r>
          </a:p>
          <a:p>
            <a:pPr algn="just">
              <a:lnSpc>
                <a:spcPct val="150000"/>
              </a:lnSpc>
            </a:pPr>
            <a:r>
              <a:rPr lang="en-IN" sz="2400" b="0" i="0" u="none" strike="noStrike" cap="none" baseline="0" dirty="0">
                <a:latin typeface="Times New Roman" panose="02020603050405020304" pitchFamily="18" charset="0"/>
                <a:cs typeface="Times New Roman" panose="02020603050405020304" pitchFamily="18" charset="0"/>
              </a:rPr>
              <a:t>Chronic </a:t>
            </a:r>
            <a:r>
              <a:rPr lang="en-IN" sz="2400" b="0" i="0" u="none" strike="noStrike" cap="none" baseline="0" dirty="0" err="1">
                <a:latin typeface="Times New Roman" panose="02020603050405020304" pitchFamily="18" charset="0"/>
                <a:cs typeface="Times New Roman" panose="02020603050405020304" pitchFamily="18" charset="0"/>
              </a:rPr>
              <a:t>cutaneous</a:t>
            </a:r>
            <a:r>
              <a:rPr lang="en-IN" sz="2400" b="0" i="0" u="none" strike="noStrike" cap="none" baseline="0" dirty="0">
                <a:latin typeface="Times New Roman" panose="02020603050405020304" pitchFamily="18" charset="0"/>
                <a:cs typeface="Times New Roman" panose="02020603050405020304" pitchFamily="18" charset="0"/>
              </a:rPr>
              <a:t> lupus, graft-versus-host disease, secondary</a:t>
            </a:r>
            <a:r>
              <a:rPr lang="en-IN" sz="2400" b="0" i="0" u="none" strike="noStrike" cap="none" dirty="0">
                <a:latin typeface="Times New Roman" panose="02020603050405020304" pitchFamily="18" charset="0"/>
                <a:cs typeface="Times New Roman" panose="02020603050405020304" pitchFamily="18" charset="0"/>
              </a:rPr>
              <a:t> </a:t>
            </a:r>
            <a:r>
              <a:rPr lang="en-IN" sz="2400" b="0" i="0" u="none" strike="noStrike" cap="none" baseline="0" dirty="0">
                <a:latin typeface="Times New Roman" panose="02020603050405020304" pitchFamily="18" charset="0"/>
                <a:cs typeface="Times New Roman" panose="02020603050405020304" pitchFamily="18" charset="0"/>
              </a:rPr>
              <a:t>syphilis, </a:t>
            </a:r>
            <a:r>
              <a:rPr lang="en-IN" sz="2400" b="0" i="0" u="none" strike="noStrike" cap="none" baseline="0" dirty="0" err="1">
                <a:latin typeface="Times New Roman" panose="02020603050405020304" pitchFamily="18" charset="0"/>
                <a:cs typeface="Times New Roman" panose="02020603050405020304" pitchFamily="18" charset="0"/>
              </a:rPr>
              <a:t>pityriasis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rosea</a:t>
            </a:r>
            <a:r>
              <a:rPr lang="en-IN" sz="2400" b="0" i="0" u="none" strike="noStrike" cap="none" baseline="0" dirty="0">
                <a:latin typeface="Times New Roman" panose="02020603050405020304" pitchFamily="18" charset="0"/>
                <a:cs typeface="Times New Roman" panose="02020603050405020304" pitchFamily="18" charset="0"/>
              </a:rPr>
              <a:t>, mycosis </a:t>
            </a:r>
            <a:r>
              <a:rPr lang="en-IN" sz="2400" b="0" i="0" u="none" strike="noStrike" cap="none" baseline="0" dirty="0" err="1">
                <a:latin typeface="Times New Roman" panose="02020603050405020304" pitchFamily="18" charset="0"/>
                <a:cs typeface="Times New Roman" panose="02020603050405020304" pitchFamily="18" charset="0"/>
              </a:rPr>
              <a:t>fungoides</a:t>
            </a:r>
            <a:endParaRPr lang="en-IN" sz="2400" b="0" i="0" u="none" strike="noStrike" cap="none" baseline="0" dirty="0">
              <a:latin typeface="Times New Roman" panose="02020603050405020304" pitchFamily="18" charset="0"/>
              <a:cs typeface="Times New Roman" panose="02020603050405020304" pitchFamily="18" charset="0"/>
            </a:endParaRPr>
          </a:p>
          <a:p>
            <a:pPr algn="just">
              <a:lnSpc>
                <a:spcPct val="150000"/>
              </a:lnSpc>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382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709646"/>
          </a:xfrm>
        </p:spPr>
        <p:txBody>
          <a:bodyPr/>
          <a:lstStyle/>
          <a:p>
            <a:pPr algn="just"/>
            <a:r>
              <a:rPr lang="it-IT" b="1" i="1" u="none" strike="noStrike" baseline="0" dirty="0">
                <a:latin typeface="Times New Roman" panose="02020603050405020304" pitchFamily="18" charset="0"/>
                <a:cs typeface="Times New Roman" panose="02020603050405020304" pitchFamily="18" charset="0"/>
              </a:rPr>
              <a:t>Annular</a:t>
            </a:r>
            <a:r>
              <a:rPr lang="it-IT" b="0" i="1" u="none" strike="noStrike" baseline="0" dirty="0">
                <a:latin typeface="Times New Roman" panose="02020603050405020304" pitchFamily="18" charset="0"/>
                <a:cs typeface="Times New Roman" panose="02020603050405020304" pitchFamily="18" charset="0"/>
              </a:rPr>
              <a:t>: </a:t>
            </a:r>
            <a:r>
              <a:rPr lang="it-IT" sz="2400" b="0" i="0" u="none" strike="noStrike" cap="none" baseline="0" dirty="0">
                <a:latin typeface="Times New Roman" panose="02020603050405020304" pitchFamily="18" charset="0"/>
                <a:cs typeface="Times New Roman" panose="02020603050405020304" pitchFamily="18" charset="0"/>
              </a:rPr>
              <a:t>Granuloma annulare, tinea corporis</a:t>
            </a:r>
            <a:endParaRPr lang="it-IT" b="0" i="0" u="none" strike="noStrike" baseline="0" dirty="0">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a:p>
            <a:pPr algn="just">
              <a:lnSpc>
                <a:spcPct val="150000"/>
              </a:lnSpc>
            </a:pPr>
            <a:r>
              <a:rPr lang="en-IN" b="1" i="1" u="none" strike="noStrike" baseline="0" dirty="0">
                <a:latin typeface="Times New Roman" panose="02020603050405020304" pitchFamily="18" charset="0"/>
                <a:cs typeface="Times New Roman" panose="02020603050405020304" pitchFamily="18" charset="0"/>
              </a:rPr>
              <a:t>Linear</a:t>
            </a:r>
            <a:r>
              <a:rPr lang="en-IN" b="0" i="1" u="none" strike="noStrike" baseline="0" dirty="0">
                <a:latin typeface="Times New Roman" panose="02020603050405020304" pitchFamily="18" charset="0"/>
                <a:cs typeface="Times New Roman" panose="02020603050405020304" pitchFamily="18" charset="0"/>
              </a:rPr>
              <a:t>: </a:t>
            </a:r>
            <a:r>
              <a:rPr lang="en-IN" sz="2400" b="0" i="0" u="none" strike="noStrike" cap="none" baseline="0" dirty="0">
                <a:latin typeface="Times New Roman" panose="02020603050405020304" pitchFamily="18" charset="0"/>
                <a:cs typeface="Times New Roman" panose="02020603050405020304" pitchFamily="18" charset="0"/>
              </a:rPr>
              <a:t>Nevus </a:t>
            </a:r>
            <a:r>
              <a:rPr lang="en-IN" sz="2400" b="0" i="0" u="none" strike="noStrike" cap="none" baseline="0" dirty="0" err="1">
                <a:latin typeface="Times New Roman" panose="02020603050405020304" pitchFamily="18" charset="0"/>
                <a:cs typeface="Times New Roman" panose="02020603050405020304" pitchFamily="18" charset="0"/>
              </a:rPr>
              <a:t>unius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lateris</a:t>
            </a:r>
            <a:r>
              <a:rPr lang="en-IN" sz="2400" b="0" i="0" u="none" strike="noStrike" cap="none" baseline="0" dirty="0">
                <a:latin typeface="Times New Roman" panose="02020603050405020304" pitchFamily="18" charset="0"/>
                <a:cs typeface="Times New Roman" panose="02020603050405020304" pitchFamily="18" charset="0"/>
              </a:rPr>
              <a:t>, lichen </a:t>
            </a:r>
            <a:r>
              <a:rPr lang="en-IN" sz="2400" b="0" i="0" u="none" strike="noStrike" cap="none" baseline="0" dirty="0" err="1">
                <a:latin typeface="Times New Roman" panose="02020603050405020304" pitchFamily="18" charset="0"/>
                <a:cs typeface="Times New Roman" panose="02020603050405020304" pitchFamily="18" charset="0"/>
              </a:rPr>
              <a:t>striatus</a:t>
            </a:r>
            <a:r>
              <a:rPr lang="en-IN" sz="2400" b="0" i="0" u="none" strike="noStrike" cap="none" baseline="0" dirty="0">
                <a:latin typeface="Times New Roman" panose="02020603050405020304" pitchFamily="18" charset="0"/>
                <a:cs typeface="Times New Roman" panose="02020603050405020304" pitchFamily="18" charset="0"/>
              </a:rPr>
              <a:t>, linear epidermal </a:t>
            </a:r>
            <a:r>
              <a:rPr lang="en-IN" sz="2400" b="0" i="0" u="none" strike="noStrike" cap="none" baseline="0" dirty="0" err="1">
                <a:latin typeface="Times New Roman" panose="02020603050405020304" pitchFamily="18" charset="0"/>
                <a:cs typeface="Times New Roman" panose="02020603050405020304" pitchFamily="18" charset="0"/>
              </a:rPr>
              <a:t>nevus,psoriasis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darier</a:t>
            </a:r>
            <a:r>
              <a:rPr lang="en-IN" sz="2400" b="0" i="0" u="none" strike="noStrike" cap="none" baseline="0" dirty="0">
                <a:latin typeface="Times New Roman" panose="02020603050405020304" pitchFamily="18" charset="0"/>
                <a:cs typeface="Times New Roman" panose="02020603050405020304" pitchFamily="18" charset="0"/>
              </a:rPr>
              <a:t> disease</a:t>
            </a:r>
          </a:p>
          <a:p>
            <a:pPr algn="just">
              <a:lnSpc>
                <a:spcPct val="150000"/>
              </a:lnSpc>
            </a:pPr>
            <a:endParaRPr lang="en-IN" sz="2400" b="0" i="0" u="none" strike="noStrike" baseline="0" dirty="0">
              <a:latin typeface="Times New Roman" panose="02020603050405020304" pitchFamily="18" charset="0"/>
              <a:cs typeface="Times New Roman" panose="02020603050405020304" pitchFamily="18" charset="0"/>
            </a:endParaRPr>
          </a:p>
          <a:p>
            <a:pPr algn="just">
              <a:lnSpc>
                <a:spcPct val="150000"/>
              </a:lnSpc>
            </a:pPr>
            <a:r>
              <a:rPr lang="en-IN" b="1" i="1" u="none" strike="noStrike" baseline="0" dirty="0">
                <a:latin typeface="Times New Roman" panose="02020603050405020304" pitchFamily="18" charset="0"/>
                <a:cs typeface="Times New Roman" panose="02020603050405020304" pitchFamily="18" charset="0"/>
              </a:rPr>
              <a:t>Hypertrophic</a:t>
            </a:r>
            <a:r>
              <a:rPr lang="en-IN" b="0" i="1" u="none" strike="noStrike" baseline="0" dirty="0">
                <a:latin typeface="Times New Roman" panose="02020603050405020304" pitchFamily="18" charset="0"/>
                <a:cs typeface="Times New Roman" panose="02020603050405020304" pitchFamily="18" charset="0"/>
              </a:rPr>
              <a:t>: </a:t>
            </a:r>
            <a:r>
              <a:rPr lang="en-IN" sz="2400" b="0" i="0" u="none" strike="noStrike" cap="none" baseline="0" dirty="0">
                <a:latin typeface="Times New Roman" panose="02020603050405020304" pitchFamily="18" charset="0"/>
                <a:cs typeface="Times New Roman" panose="02020603050405020304" pitchFamily="18" charset="0"/>
              </a:rPr>
              <a:t>Lichen simplex </a:t>
            </a:r>
            <a:r>
              <a:rPr lang="en-IN" sz="2400" b="0" i="0" u="none" strike="noStrike" cap="none" baseline="0" dirty="0" err="1">
                <a:latin typeface="Times New Roman" panose="02020603050405020304" pitchFamily="18" charset="0"/>
                <a:cs typeface="Times New Roman" panose="02020603050405020304" pitchFamily="18" charset="0"/>
              </a:rPr>
              <a:t>chronicus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prurigo</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nodularis</a:t>
            </a:r>
            <a:r>
              <a:rPr lang="en-IN" sz="2400" b="0" i="0" u="none" strike="noStrike" cap="none" baseline="0" dirty="0">
                <a:latin typeface="Times New Roman" panose="02020603050405020304" pitchFamily="18" charset="0"/>
                <a:cs typeface="Times New Roman" panose="02020603050405020304" pitchFamily="18" charset="0"/>
              </a:rPr>
              <a:t>, lichen</a:t>
            </a:r>
            <a:r>
              <a:rPr lang="en-IN" sz="2400" b="0" i="0" u="none" strike="noStrike" cap="none"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amyloidosis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kaposi</a:t>
            </a:r>
            <a:r>
              <a:rPr lang="en-IN" sz="2400" b="0" i="0" u="none" strike="noStrike" cap="none" baseline="0" dirty="0">
                <a:latin typeface="Times New Roman" panose="02020603050405020304" pitchFamily="18" charset="0"/>
                <a:cs typeface="Times New Roman" panose="02020603050405020304" pitchFamily="18" charset="0"/>
              </a:rPr>
              <a:t> sarcoma, </a:t>
            </a:r>
            <a:r>
              <a:rPr lang="en-IN" sz="2400" b="0" i="0" u="none" strike="noStrike" cap="none" baseline="0" dirty="0" err="1">
                <a:latin typeface="Times New Roman" panose="02020603050405020304" pitchFamily="18" charset="0"/>
                <a:cs typeface="Times New Roman" panose="02020603050405020304" pitchFamily="18" charset="0"/>
              </a:rPr>
              <a:t>squamous</a:t>
            </a:r>
            <a:r>
              <a:rPr lang="en-IN" sz="2400" b="0" i="0" u="none" strike="noStrike" cap="none" baseline="0" dirty="0">
                <a:latin typeface="Times New Roman" panose="02020603050405020304" pitchFamily="18" charset="0"/>
                <a:cs typeface="Times New Roman" panose="02020603050405020304" pitchFamily="18" charset="0"/>
              </a:rPr>
              <a:t> cell carcinoma, psoriasis</a:t>
            </a:r>
            <a:endParaRPr lang="en-IN" sz="2400" b="0" i="0" u="none" strike="noStrike" baseline="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343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75" y="651165"/>
            <a:ext cx="10364452" cy="5140036"/>
          </a:xfrm>
        </p:spPr>
        <p:txBody>
          <a:bodyPr>
            <a:normAutofit/>
          </a:bodyPr>
          <a:lstStyle/>
          <a:p>
            <a:pPr algn="just">
              <a:lnSpc>
                <a:spcPct val="150000"/>
              </a:lnSpc>
            </a:pPr>
            <a:r>
              <a:rPr lang="en-IN" sz="2400" b="1" u="none" strike="noStrike" baseline="0" dirty="0">
                <a:latin typeface="Times New Roman" panose="02020603050405020304" pitchFamily="18" charset="0"/>
                <a:cs typeface="Times New Roman" panose="02020603050405020304" pitchFamily="18" charset="0"/>
              </a:rPr>
              <a:t>Atrophic</a:t>
            </a:r>
            <a:r>
              <a:rPr lang="en-IN" sz="2400" b="0" i="1" u="none" strike="noStrike" baseline="0" dirty="0">
                <a:latin typeface="Times New Roman" panose="02020603050405020304" pitchFamily="18" charset="0"/>
                <a:cs typeface="Times New Roman" panose="02020603050405020304" pitchFamily="18" charset="0"/>
              </a:rPr>
              <a:t>: </a:t>
            </a:r>
            <a:r>
              <a:rPr lang="en-IN" sz="2400" b="0" i="0" u="none" strike="noStrike" cap="none" baseline="0" dirty="0">
                <a:latin typeface="Times New Roman" panose="02020603050405020304" pitchFamily="18" charset="0"/>
                <a:cs typeface="Times New Roman" panose="02020603050405020304" pitchFamily="18" charset="0"/>
              </a:rPr>
              <a:t>Lichen </a:t>
            </a:r>
            <a:r>
              <a:rPr lang="en-IN" sz="2400" b="0" i="0" u="none" strike="noStrike" cap="none" baseline="0" dirty="0" err="1">
                <a:latin typeface="Times New Roman" panose="02020603050405020304" pitchFamily="18" charset="0"/>
                <a:cs typeface="Times New Roman" panose="02020603050405020304" pitchFamily="18" charset="0"/>
              </a:rPr>
              <a:t>sclerosus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cutaneous</a:t>
            </a:r>
            <a:r>
              <a:rPr lang="en-IN" sz="2400" b="0" i="0" u="none" strike="noStrike" cap="none" baseline="0" dirty="0">
                <a:latin typeface="Times New Roman" panose="02020603050405020304" pitchFamily="18" charset="0"/>
                <a:cs typeface="Times New Roman" panose="02020603050405020304" pitchFamily="18" charset="0"/>
              </a:rPr>
              <a:t> lupus </a:t>
            </a:r>
            <a:r>
              <a:rPr lang="en-IN" sz="2400" b="0" i="0" u="none" strike="noStrike" cap="none" baseline="0" dirty="0" err="1">
                <a:latin typeface="Times New Roman" panose="02020603050405020304" pitchFamily="18" charset="0"/>
                <a:cs typeface="Times New Roman" panose="02020603050405020304" pitchFamily="18" charset="0"/>
              </a:rPr>
              <a:t>erythematosus</a:t>
            </a:r>
            <a:r>
              <a:rPr lang="en-IN" sz="2400" b="0" i="0" u="none" strike="noStrike" baseline="0" dirty="0">
                <a:latin typeface="Times New Roman" panose="02020603050405020304" pitchFamily="18" charset="0"/>
                <a:cs typeface="Times New Roman" panose="02020603050405020304" pitchFamily="18" charset="0"/>
              </a:rPr>
              <a:t>,</a:t>
            </a:r>
            <a:r>
              <a:rPr lang="en-IN" sz="2400" b="0" i="0" u="none" strike="noStrike"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Poikiloderma</a:t>
            </a:r>
            <a:r>
              <a:rPr lang="en-IN" sz="2400" b="0" i="0" u="none" strike="noStrike" cap="none" baseline="0" dirty="0">
                <a:latin typeface="Times New Roman" panose="02020603050405020304" pitchFamily="18" charset="0"/>
                <a:cs typeface="Times New Roman" panose="02020603050405020304" pitchFamily="18" charset="0"/>
              </a:rPr>
              <a:t>, mycosis </a:t>
            </a:r>
            <a:r>
              <a:rPr lang="en-IN" sz="2400" b="0" i="0" u="none" strike="noStrike" cap="none" baseline="0" dirty="0" err="1">
                <a:latin typeface="Times New Roman" panose="02020603050405020304" pitchFamily="18" charset="0"/>
                <a:cs typeface="Times New Roman" panose="02020603050405020304" pitchFamily="18" charset="0"/>
              </a:rPr>
              <a:t>fungoides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morphea</a:t>
            </a:r>
            <a:endParaRPr lang="en-IN" sz="2400" b="0" i="0" u="none" strike="noStrike" cap="none" baseline="0" dirty="0">
              <a:latin typeface="Times New Roman" panose="02020603050405020304" pitchFamily="18" charset="0"/>
              <a:cs typeface="Times New Roman" panose="02020603050405020304" pitchFamily="18" charset="0"/>
            </a:endParaRPr>
          </a:p>
          <a:p>
            <a:endParaRPr lang="fr-FR" sz="2400" b="0" i="1" u="none" strike="noStrike" baseline="0" dirty="0">
              <a:latin typeface="Times New Roman" panose="02020603050405020304" pitchFamily="18" charset="0"/>
              <a:cs typeface="Times New Roman" panose="02020603050405020304" pitchFamily="18" charset="0"/>
            </a:endParaRPr>
          </a:p>
          <a:p>
            <a:endParaRPr lang="fr-FR" sz="2400" i="1" dirty="0">
              <a:latin typeface="Times New Roman" panose="02020603050405020304" pitchFamily="18" charset="0"/>
              <a:cs typeface="Times New Roman" panose="02020603050405020304" pitchFamily="18" charset="0"/>
            </a:endParaRPr>
          </a:p>
          <a:p>
            <a:pPr algn="just">
              <a:lnSpc>
                <a:spcPct val="150000"/>
              </a:lnSpc>
            </a:pPr>
            <a:r>
              <a:rPr lang="fr-FR" sz="2400" b="1" i="1" u="none" strike="noStrike" baseline="0" dirty="0" err="1">
                <a:latin typeface="Times New Roman" panose="02020603050405020304" pitchFamily="18" charset="0"/>
                <a:cs typeface="Times New Roman" panose="02020603050405020304" pitchFamily="18" charset="0"/>
              </a:rPr>
              <a:t>Vesiculobullous</a:t>
            </a:r>
            <a:r>
              <a:rPr lang="fr-FR" sz="2400" b="0" i="1" u="none" strike="noStrike" baseline="0" dirty="0">
                <a:latin typeface="Times New Roman" panose="02020603050405020304" pitchFamily="18" charset="0"/>
                <a:cs typeface="Times New Roman" panose="02020603050405020304" pitchFamily="18" charset="0"/>
              </a:rPr>
              <a:t>: </a:t>
            </a:r>
            <a:r>
              <a:rPr lang="fr-FR" sz="2400" b="0" i="0" u="none" strike="noStrike" cap="none" baseline="0" dirty="0">
                <a:latin typeface="Times New Roman" panose="02020603050405020304" pitchFamily="18" charset="0"/>
                <a:cs typeface="Times New Roman" panose="02020603050405020304" pitchFamily="18" charset="0"/>
              </a:rPr>
              <a:t>Lichen </a:t>
            </a:r>
            <a:r>
              <a:rPr lang="fr-FR" sz="2400" b="0" i="0" u="none" strike="noStrike" cap="none" baseline="0" dirty="0" err="1">
                <a:latin typeface="Times New Roman" panose="02020603050405020304" pitchFamily="18" charset="0"/>
                <a:cs typeface="Times New Roman" panose="02020603050405020304" pitchFamily="18" charset="0"/>
              </a:rPr>
              <a:t>planus</a:t>
            </a:r>
            <a:r>
              <a:rPr lang="fr-FR" sz="2400" b="0" i="0" u="none" strike="noStrike" cap="none" baseline="0" dirty="0">
                <a:latin typeface="Times New Roman" panose="02020603050405020304" pitchFamily="18" charset="0"/>
                <a:cs typeface="Times New Roman" panose="02020603050405020304" pitchFamily="18" charset="0"/>
              </a:rPr>
              <a:t> </a:t>
            </a:r>
            <a:r>
              <a:rPr lang="fr-FR" sz="2400" b="0" i="0" u="none" strike="noStrike" cap="none" baseline="0" dirty="0" err="1">
                <a:latin typeface="Times New Roman" panose="02020603050405020304" pitchFamily="18" charset="0"/>
                <a:cs typeface="Times New Roman" panose="02020603050405020304" pitchFamily="18" charset="0"/>
              </a:rPr>
              <a:t>pemphigoides</a:t>
            </a:r>
            <a:r>
              <a:rPr lang="fr-FR" sz="2400" b="0" i="0" u="none" strike="noStrike" cap="none" baseline="0" dirty="0">
                <a:latin typeface="Times New Roman" panose="02020603050405020304" pitchFamily="18" charset="0"/>
                <a:cs typeface="Times New Roman" panose="02020603050405020304" pitchFamily="18" charset="0"/>
              </a:rPr>
              <a:t>, </a:t>
            </a:r>
            <a:r>
              <a:rPr lang="fr-FR" sz="2400" b="0" i="0" u="none" strike="noStrike" cap="none" baseline="0" dirty="0" err="1">
                <a:latin typeface="Times New Roman" panose="02020603050405020304" pitchFamily="18" charset="0"/>
                <a:cs typeface="Times New Roman" panose="02020603050405020304" pitchFamily="18" charset="0"/>
              </a:rPr>
              <a:t>epidermolysis</a:t>
            </a:r>
            <a:r>
              <a:rPr lang="fr-FR" sz="2400" b="0" i="0" u="none" strike="noStrike" cap="none" baseline="0" dirty="0">
                <a:latin typeface="Times New Roman" panose="02020603050405020304" pitchFamily="18" charset="0"/>
                <a:cs typeface="Times New Roman" panose="02020603050405020304" pitchFamily="18" charset="0"/>
              </a:rPr>
              <a:t> </a:t>
            </a:r>
            <a:r>
              <a:rPr lang="fr-FR" sz="2400" b="0" i="0" u="none" strike="noStrike" cap="none" baseline="0" dirty="0" err="1">
                <a:latin typeface="Times New Roman" panose="02020603050405020304" pitchFamily="18" charset="0"/>
                <a:cs typeface="Times New Roman" panose="02020603050405020304" pitchFamily="18" charset="0"/>
              </a:rPr>
              <a:t>bullosa</a:t>
            </a:r>
            <a:r>
              <a:rPr lang="fr-FR" sz="2400" cap="none"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pruriginosa</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pemphigus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vulgaris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bullous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pemphigoid</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bullous</a:t>
            </a:r>
            <a:r>
              <a:rPr lang="en-IN" sz="2400" b="0" i="0" u="none" strike="noStrike" cap="none"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amyloidosis</a:t>
            </a:r>
            <a:endParaRPr lang="en-IN" sz="2400" b="0" i="0" u="none" strike="noStrike" cap="none" baseline="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0671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75" y="803565"/>
            <a:ext cx="10364452" cy="4987636"/>
          </a:xfrm>
        </p:spPr>
        <p:txBody>
          <a:bodyPr>
            <a:normAutofit/>
          </a:bodyPr>
          <a:lstStyle/>
          <a:p>
            <a:pPr algn="just">
              <a:lnSpc>
                <a:spcPct val="150000"/>
              </a:lnSpc>
            </a:pPr>
            <a:r>
              <a:rPr lang="en-IN" sz="2400" b="1" u="none" strike="noStrike" baseline="0" dirty="0">
                <a:latin typeface="Times New Roman" panose="02020603050405020304" pitchFamily="18" charset="0"/>
                <a:cs typeface="Times New Roman" panose="02020603050405020304" pitchFamily="18" charset="0"/>
              </a:rPr>
              <a:t>Follicular</a:t>
            </a:r>
            <a:r>
              <a:rPr lang="en-IN" sz="2400" b="0" i="1" u="none" strike="noStrike" baseline="0" dirty="0">
                <a:latin typeface="Times New Roman" panose="02020603050405020304" pitchFamily="18" charset="0"/>
                <a:cs typeface="Times New Roman" panose="02020603050405020304" pitchFamily="18" charset="0"/>
              </a:rPr>
              <a:t>: </a:t>
            </a:r>
            <a:r>
              <a:rPr lang="en-IN" sz="2400" b="0" i="0" u="none" strike="noStrike" cap="none" baseline="0" dirty="0">
                <a:latin typeface="Times New Roman" panose="02020603050405020304" pitchFamily="18" charset="0"/>
                <a:cs typeface="Times New Roman" panose="02020603050405020304" pitchFamily="18" charset="0"/>
              </a:rPr>
              <a:t>Lichen </a:t>
            </a:r>
            <a:r>
              <a:rPr lang="en-IN" sz="2400" b="0" i="0" u="none" strike="noStrike" cap="none" baseline="0" dirty="0" err="1">
                <a:latin typeface="Times New Roman" panose="02020603050405020304" pitchFamily="18" charset="0"/>
                <a:cs typeface="Times New Roman" panose="02020603050405020304" pitchFamily="18" charset="0"/>
              </a:rPr>
              <a:t>nitidus</a:t>
            </a:r>
            <a:r>
              <a:rPr lang="en-IN" sz="2400" b="0" i="0" u="none" strike="noStrike" cap="none" baseline="0" dirty="0">
                <a:latin typeface="Times New Roman" panose="02020603050405020304" pitchFamily="18" charset="0"/>
                <a:cs typeface="Times New Roman" panose="02020603050405020304" pitchFamily="18" charset="0"/>
              </a:rPr>
              <a:t>, lichen </a:t>
            </a:r>
            <a:r>
              <a:rPr lang="en-IN" sz="2400" b="0" i="0" u="none" strike="noStrike" cap="none" baseline="0" dirty="0" err="1">
                <a:latin typeface="Times New Roman" panose="02020603050405020304" pitchFamily="18" charset="0"/>
                <a:cs typeface="Times New Roman" panose="02020603050405020304" pitchFamily="18" charset="0"/>
              </a:rPr>
              <a:t>spinulosa</a:t>
            </a:r>
            <a:r>
              <a:rPr lang="en-IN" sz="2400" b="0" i="0" u="none" strike="noStrike" cap="none" baseline="0" dirty="0">
                <a:latin typeface="Times New Roman" panose="02020603050405020304" pitchFamily="18" charset="0"/>
                <a:cs typeface="Times New Roman" panose="02020603050405020304" pitchFamily="18" charset="0"/>
              </a:rPr>
              <a:t>, follicular psoriasis, </a:t>
            </a:r>
            <a:r>
              <a:rPr lang="en-IN" sz="2400" b="0" i="0" u="none" strike="noStrike" cap="none" baseline="0" dirty="0" err="1">
                <a:latin typeface="Times New Roman" panose="02020603050405020304" pitchFamily="18" charset="0"/>
                <a:cs typeface="Times New Roman" panose="02020603050405020304" pitchFamily="18" charset="0"/>
              </a:rPr>
              <a:t>pityriasis</a:t>
            </a:r>
            <a:r>
              <a:rPr lang="en-IN" sz="2400" cap="none"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rubra</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pilaris</a:t>
            </a:r>
            <a:endParaRPr lang="en-IN" sz="2400" b="0" i="0" u="none" strike="noStrike" cap="none" baseline="0" dirty="0">
              <a:latin typeface="Times New Roman" panose="02020603050405020304" pitchFamily="18" charset="0"/>
              <a:cs typeface="Times New Roman" panose="02020603050405020304" pitchFamily="18" charset="0"/>
            </a:endParaRPr>
          </a:p>
          <a:p>
            <a:pPr algn="just">
              <a:lnSpc>
                <a:spcPct val="150000"/>
              </a:lnSpc>
            </a:pPr>
            <a:endParaRPr lang="en-IN" sz="2400" dirty="0">
              <a:latin typeface="Times New Roman" panose="02020603050405020304" pitchFamily="18" charset="0"/>
              <a:cs typeface="Times New Roman" panose="02020603050405020304" pitchFamily="18" charset="0"/>
            </a:endParaRPr>
          </a:p>
          <a:p>
            <a:pPr marL="0" indent="0" algn="just">
              <a:lnSpc>
                <a:spcPct val="150000"/>
              </a:lnSpc>
              <a:buNone/>
            </a:pPr>
            <a:endParaRPr lang="en-IN" sz="2400" b="0" i="0" u="none" strike="noStrike" baseline="0" dirty="0">
              <a:latin typeface="Times New Roman" panose="02020603050405020304" pitchFamily="18" charset="0"/>
              <a:cs typeface="Times New Roman" panose="02020603050405020304" pitchFamily="18" charset="0"/>
            </a:endParaRPr>
          </a:p>
          <a:p>
            <a:pPr algn="just">
              <a:lnSpc>
                <a:spcPct val="150000"/>
              </a:lnSpc>
            </a:pPr>
            <a:r>
              <a:rPr lang="en-IN" sz="2400" b="1" u="none" strike="noStrike" baseline="0" dirty="0">
                <a:latin typeface="Times New Roman" panose="02020603050405020304" pitchFamily="18" charset="0"/>
                <a:cs typeface="Times New Roman" panose="02020603050405020304" pitchFamily="18" charset="0"/>
              </a:rPr>
              <a:t>Childhood: </a:t>
            </a:r>
            <a:r>
              <a:rPr lang="en-IN" sz="2400" b="0" i="0" u="none" strike="noStrike" cap="none" baseline="0" dirty="0">
                <a:latin typeface="Times New Roman" panose="02020603050405020304" pitchFamily="18" charset="0"/>
                <a:cs typeface="Times New Roman" panose="02020603050405020304" pitchFamily="18" charset="0"/>
              </a:rPr>
              <a:t>Lichen </a:t>
            </a:r>
            <a:r>
              <a:rPr lang="en-IN" sz="2400" b="0" i="0" u="none" strike="noStrike" cap="none" baseline="0" dirty="0" err="1">
                <a:latin typeface="Times New Roman" panose="02020603050405020304" pitchFamily="18" charset="0"/>
                <a:cs typeface="Times New Roman" panose="02020603050405020304" pitchFamily="18" charset="0"/>
              </a:rPr>
              <a:t>nitidus</a:t>
            </a:r>
            <a:r>
              <a:rPr lang="en-IN" sz="2400" b="0" i="0" u="none" strike="noStrike" cap="none" baseline="0" dirty="0">
                <a:latin typeface="Times New Roman" panose="02020603050405020304" pitchFamily="18" charset="0"/>
                <a:cs typeface="Times New Roman" panose="02020603050405020304" pitchFamily="18" charset="0"/>
              </a:rPr>
              <a:t>, lichen </a:t>
            </a:r>
            <a:r>
              <a:rPr lang="en-IN" sz="2400" b="0" i="0" u="none" strike="noStrike" cap="none" baseline="0" dirty="0" err="1">
                <a:latin typeface="Times New Roman" panose="02020603050405020304" pitchFamily="18" charset="0"/>
                <a:cs typeface="Times New Roman" panose="02020603050405020304" pitchFamily="18" charset="0"/>
              </a:rPr>
              <a:t>striatus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pityriasis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lichenoides</a:t>
            </a:r>
            <a:r>
              <a:rPr lang="en-IN" sz="2400" b="0" i="0" u="none" strike="noStrike" cap="none" baseline="0"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papular</a:t>
            </a:r>
            <a:r>
              <a:rPr lang="en-IN" sz="2400" cap="none" dirty="0">
                <a:latin typeface="Times New Roman" panose="02020603050405020304" pitchFamily="18" charset="0"/>
                <a:cs typeface="Times New Roman" panose="02020603050405020304" pitchFamily="18" charset="0"/>
              </a:rPr>
              <a:t> </a:t>
            </a:r>
            <a:r>
              <a:rPr lang="en-IN" sz="2400" b="0" i="0" u="none" strike="noStrike" cap="none" baseline="0" dirty="0" err="1">
                <a:latin typeface="Times New Roman" panose="02020603050405020304" pitchFamily="18" charset="0"/>
                <a:cs typeface="Times New Roman" panose="02020603050405020304" pitchFamily="18" charset="0"/>
              </a:rPr>
              <a:t>acrodermatitis</a:t>
            </a:r>
            <a:r>
              <a:rPr lang="en-IN" sz="2400" b="0" i="0" u="none" strike="noStrike" cap="none" baseline="0" dirty="0">
                <a:latin typeface="Times New Roman" panose="02020603050405020304" pitchFamily="18" charset="0"/>
                <a:cs typeface="Times New Roman" panose="02020603050405020304" pitchFamily="18" charset="0"/>
              </a:rPr>
              <a:t> of childhood, a</a:t>
            </a:r>
            <a:r>
              <a:rPr lang="en-IN" sz="2600" b="0" i="0" u="none" strike="noStrike" cap="none" baseline="0" dirty="0">
                <a:latin typeface="Times New Roman" panose="02020603050405020304" pitchFamily="18" charset="0"/>
                <a:cs typeface="Times New Roman" panose="02020603050405020304" pitchFamily="18" charset="0"/>
              </a:rPr>
              <a:t>nnular </a:t>
            </a:r>
            <a:r>
              <a:rPr lang="en-IN" sz="2600" b="0" i="0" u="none" strike="noStrike" cap="none" baseline="0" dirty="0" err="1">
                <a:latin typeface="Times New Roman" panose="02020603050405020304" pitchFamily="18" charset="0"/>
                <a:cs typeface="Times New Roman" panose="02020603050405020304" pitchFamily="18" charset="0"/>
              </a:rPr>
              <a:t>lichenoid</a:t>
            </a:r>
            <a:r>
              <a:rPr lang="en-IN" sz="2600" b="0" i="0" u="none" strike="noStrike" cap="none" baseline="0" dirty="0">
                <a:latin typeface="Times New Roman" panose="02020603050405020304" pitchFamily="18" charset="0"/>
                <a:cs typeface="Times New Roman" panose="02020603050405020304" pitchFamily="18" charset="0"/>
              </a:rPr>
              <a:t> dermatitis of youth,</a:t>
            </a:r>
            <a:r>
              <a:rPr lang="en-IN" sz="2600" b="0" i="0" u="none" strike="noStrike" cap="none" dirty="0">
                <a:latin typeface="Times New Roman" panose="02020603050405020304" pitchFamily="18" charset="0"/>
                <a:cs typeface="Times New Roman" panose="02020603050405020304" pitchFamily="18" charset="0"/>
              </a:rPr>
              <a:t> </a:t>
            </a:r>
            <a:r>
              <a:rPr lang="fr-FR" sz="2600" b="0" i="0" u="none" strike="noStrike" cap="none" baseline="0" dirty="0">
                <a:latin typeface="Times New Roman" panose="02020603050405020304" pitchFamily="18" charset="0"/>
                <a:cs typeface="Times New Roman" panose="02020603050405020304" pitchFamily="18" charset="0"/>
              </a:rPr>
              <a:t>mycosis </a:t>
            </a:r>
            <a:r>
              <a:rPr lang="fr-FR" sz="2600" b="0" i="0" u="none" strike="noStrike" cap="none" baseline="0" dirty="0" err="1">
                <a:latin typeface="Times New Roman" panose="02020603050405020304" pitchFamily="18" charset="0"/>
                <a:cs typeface="Times New Roman" panose="02020603050405020304" pitchFamily="18" charset="0"/>
              </a:rPr>
              <a:t>fungoides</a:t>
            </a:r>
            <a:r>
              <a:rPr lang="fr-FR" sz="2600" b="0" i="0" u="none" strike="noStrike" cap="none" baseline="0" dirty="0">
                <a:latin typeface="Times New Roman" panose="02020603050405020304" pitchFamily="18" charset="0"/>
                <a:cs typeface="Times New Roman" panose="02020603050405020304" pitchFamily="18" charset="0"/>
              </a:rPr>
              <a:t>, </a:t>
            </a:r>
            <a:r>
              <a:rPr lang="fr-FR" sz="2600" b="0" i="0" u="none" strike="noStrike" cap="none" baseline="0" dirty="0" err="1">
                <a:latin typeface="Times New Roman" panose="02020603050405020304" pitchFamily="18" charset="0"/>
                <a:cs typeface="Times New Roman" panose="02020603050405020304" pitchFamily="18" charset="0"/>
              </a:rPr>
              <a:t>frictional</a:t>
            </a:r>
            <a:r>
              <a:rPr lang="fr-FR" sz="2600" b="0" i="0" u="none" strike="noStrike" cap="none" baseline="0" dirty="0">
                <a:latin typeface="Times New Roman" panose="02020603050405020304" pitchFamily="18" charset="0"/>
                <a:cs typeface="Times New Roman" panose="02020603050405020304" pitchFamily="18" charset="0"/>
              </a:rPr>
              <a:t> </a:t>
            </a:r>
            <a:r>
              <a:rPr lang="fr-FR" sz="2600" b="0" i="0" u="none" strike="noStrike" cap="none" baseline="0" dirty="0" err="1">
                <a:latin typeface="Times New Roman" panose="02020603050405020304" pitchFamily="18" charset="0"/>
                <a:cs typeface="Times New Roman" panose="02020603050405020304" pitchFamily="18" charset="0"/>
              </a:rPr>
              <a:t>lichenoid</a:t>
            </a:r>
            <a:r>
              <a:rPr lang="fr-FR" sz="2600" b="0" i="0" u="none" strike="noStrike" cap="none" baseline="0" dirty="0">
                <a:latin typeface="Times New Roman" panose="02020603050405020304" pitchFamily="18" charset="0"/>
                <a:cs typeface="Times New Roman" panose="02020603050405020304" pitchFamily="18" charset="0"/>
              </a:rPr>
              <a:t> </a:t>
            </a:r>
            <a:r>
              <a:rPr lang="fr-FR" sz="2600" b="0" i="0" u="none" strike="noStrike" cap="none" baseline="0" dirty="0" err="1">
                <a:latin typeface="Times New Roman" panose="02020603050405020304" pitchFamily="18" charset="0"/>
                <a:cs typeface="Times New Roman" panose="02020603050405020304" pitchFamily="18" charset="0"/>
              </a:rPr>
              <a:t>eruption</a:t>
            </a:r>
            <a:endParaRPr lang="en-IN" sz="2600" cap="none"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426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FB2A1B91-EC0A-4C11-805A-E4A85564CD80}"/>
              </a:ext>
            </a:extLst>
          </p:cNvPr>
          <p:cNvPicPr>
            <a:picLocks noChangeAspect="1"/>
          </p:cNvPicPr>
          <p:nvPr/>
        </p:nvPicPr>
        <p:blipFill>
          <a:blip r:embed="rId2"/>
          <a:stretch>
            <a:fillRect/>
          </a:stretch>
        </p:blipFill>
        <p:spPr>
          <a:xfrm>
            <a:off x="804525" y="0"/>
            <a:ext cx="10861019" cy="1487055"/>
          </a:xfrm>
          <a:prstGeom prst="rect">
            <a:avLst/>
          </a:prstGeom>
        </p:spPr>
      </p:pic>
      <p:pic>
        <p:nvPicPr>
          <p:cNvPr id="5" name="Content Placeholder 8">
            <a:extLst>
              <a:ext uri="{FF2B5EF4-FFF2-40B4-BE49-F238E27FC236}">
                <a16:creationId xmlns="" xmlns:a16="http://schemas.microsoft.com/office/drawing/2014/main" id="{565EAD0F-F5F2-4A41-9A8C-D3FADB767FA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177"/>
          <a:stretch/>
        </p:blipFill>
        <p:spPr>
          <a:xfrm rot="5400000">
            <a:off x="3497298" y="2398172"/>
            <a:ext cx="5197403" cy="3537527"/>
          </a:xfrm>
          <a:prstGeom prst="rect">
            <a:avLst/>
          </a:prstGeom>
        </p:spPr>
      </p:pic>
    </p:spTree>
    <p:extLst>
      <p:ext uri="{BB962C8B-B14F-4D97-AF65-F5344CB8AC3E}">
        <p14:creationId xmlns:p14="http://schemas.microsoft.com/office/powerpoint/2010/main" val="3849670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AC58610-3E23-4AF4-B7D8-DD39F14452BE}"/>
              </a:ext>
            </a:extLst>
          </p:cNvPr>
          <p:cNvPicPr>
            <a:picLocks noChangeAspect="1"/>
          </p:cNvPicPr>
          <p:nvPr/>
        </p:nvPicPr>
        <p:blipFill>
          <a:blip r:embed="rId2"/>
          <a:stretch>
            <a:fillRect/>
          </a:stretch>
        </p:blipFill>
        <p:spPr>
          <a:xfrm>
            <a:off x="901844" y="91063"/>
            <a:ext cx="10020761" cy="980353"/>
          </a:xfrm>
          <a:prstGeom prst="rect">
            <a:avLst/>
          </a:prstGeom>
        </p:spPr>
      </p:pic>
      <p:pic>
        <p:nvPicPr>
          <p:cNvPr id="5" name="Content Placeholder 4">
            <a:extLst>
              <a:ext uri="{FF2B5EF4-FFF2-40B4-BE49-F238E27FC236}">
                <a16:creationId xmlns="" xmlns:a16="http://schemas.microsoft.com/office/drawing/2014/main" id="{A9E4592F-588B-4AC4-8D06-DDFE83B88B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361080" y="1980518"/>
            <a:ext cx="5469839" cy="4103000"/>
          </a:xfrm>
          <a:prstGeom prst="rect">
            <a:avLst/>
          </a:prstGeom>
        </p:spPr>
      </p:pic>
    </p:spTree>
    <p:extLst>
      <p:ext uri="{BB962C8B-B14F-4D97-AF65-F5344CB8AC3E}">
        <p14:creationId xmlns:p14="http://schemas.microsoft.com/office/powerpoint/2010/main" val="2344257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3BAFA78C-878F-4037-9544-3ED4502C956A}"/>
              </a:ext>
            </a:extLst>
          </p:cNvPr>
          <p:cNvPicPr>
            <a:picLocks noChangeAspect="1"/>
          </p:cNvPicPr>
          <p:nvPr/>
        </p:nvPicPr>
        <p:blipFill>
          <a:blip r:embed="rId2"/>
          <a:stretch>
            <a:fillRect/>
          </a:stretch>
        </p:blipFill>
        <p:spPr>
          <a:xfrm>
            <a:off x="1031271" y="0"/>
            <a:ext cx="10129455" cy="1340528"/>
          </a:xfrm>
          <a:prstGeom prst="rect">
            <a:avLst/>
          </a:prstGeom>
        </p:spPr>
      </p:pic>
      <p:pic>
        <p:nvPicPr>
          <p:cNvPr id="5" name="Content Placeholder 6">
            <a:extLst>
              <a:ext uri="{FF2B5EF4-FFF2-40B4-BE49-F238E27FC236}">
                <a16:creationId xmlns="" xmlns:a16="http://schemas.microsoft.com/office/drawing/2014/main" id="{DEBC678F-CF24-422F-AC5B-0B1DA4813F54}"/>
              </a:ext>
            </a:extLst>
          </p:cNvPr>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2927724" y="1751896"/>
            <a:ext cx="6022515" cy="4518941"/>
          </a:xfrm>
          <a:prstGeom prst="rect">
            <a:avLst/>
          </a:prstGeom>
        </p:spPr>
      </p:pic>
    </p:spTree>
    <p:extLst>
      <p:ext uri="{BB962C8B-B14F-4D97-AF65-F5344CB8AC3E}">
        <p14:creationId xmlns:p14="http://schemas.microsoft.com/office/powerpoint/2010/main" val="3613814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5DD9327-CC2B-4790-8524-0FC0FC0F1195}"/>
              </a:ext>
            </a:extLst>
          </p:cNvPr>
          <p:cNvPicPr>
            <a:picLocks noChangeAspect="1"/>
          </p:cNvPicPr>
          <p:nvPr/>
        </p:nvPicPr>
        <p:blipFill>
          <a:blip r:embed="rId2"/>
          <a:stretch>
            <a:fillRect/>
          </a:stretch>
        </p:blipFill>
        <p:spPr>
          <a:xfrm>
            <a:off x="729094" y="0"/>
            <a:ext cx="10191293" cy="1413164"/>
          </a:xfrm>
          <a:prstGeom prst="rect">
            <a:avLst/>
          </a:prstGeom>
        </p:spPr>
      </p:pic>
      <p:pic>
        <p:nvPicPr>
          <p:cNvPr id="5" name="Content Placeholder 4">
            <a:extLst>
              <a:ext uri="{FF2B5EF4-FFF2-40B4-BE49-F238E27FC236}">
                <a16:creationId xmlns="" xmlns:a16="http://schemas.microsoft.com/office/drawing/2014/main" id="{D0F2A8EB-06B7-45CA-9F59-0F7634DC2856}"/>
              </a:ext>
            </a:extLst>
          </p:cNvPr>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rot="5400000">
            <a:off x="3305617" y="2127290"/>
            <a:ext cx="4729696" cy="3548087"/>
          </a:xfrm>
          <a:prstGeom prst="rect">
            <a:avLst/>
          </a:prstGeom>
        </p:spPr>
      </p:pic>
      <p:sp>
        <p:nvSpPr>
          <p:cNvPr id="6" name="Rectangle: Rounded Corners 5">
            <a:extLst>
              <a:ext uri="{FF2B5EF4-FFF2-40B4-BE49-F238E27FC236}">
                <a16:creationId xmlns="" xmlns:a16="http://schemas.microsoft.com/office/drawing/2014/main" id="{54DB1212-C120-4AB8-B5D4-0744E0199E4F}"/>
              </a:ext>
            </a:extLst>
          </p:cNvPr>
          <p:cNvSpPr/>
          <p:nvPr/>
        </p:nvSpPr>
        <p:spPr>
          <a:xfrm>
            <a:off x="7892249" y="2148396"/>
            <a:ext cx="3548088" cy="14131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IN" b="1" dirty="0">
                <a:latin typeface="Times New Roman" panose="02020603050405020304" pitchFamily="18" charset="0"/>
                <a:cs typeface="Times New Roman" panose="02020603050405020304" pitchFamily="18" charset="0"/>
              </a:rPr>
              <a:t>Pruritic nodules with central depigmentation and rim of hyperpigmentation</a:t>
            </a:r>
          </a:p>
        </p:txBody>
      </p:sp>
    </p:spTree>
    <p:extLst>
      <p:ext uri="{BB962C8B-B14F-4D97-AF65-F5344CB8AC3E}">
        <p14:creationId xmlns:p14="http://schemas.microsoft.com/office/powerpoint/2010/main" val="1651351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0BD3C26-B6A2-4176-AD20-D589141E9A71}"/>
              </a:ext>
            </a:extLst>
          </p:cNvPr>
          <p:cNvPicPr>
            <a:picLocks noChangeAspect="1"/>
          </p:cNvPicPr>
          <p:nvPr/>
        </p:nvPicPr>
        <p:blipFill>
          <a:blip r:embed="rId2"/>
          <a:stretch>
            <a:fillRect/>
          </a:stretch>
        </p:blipFill>
        <p:spPr>
          <a:xfrm>
            <a:off x="913149" y="0"/>
            <a:ext cx="10364451" cy="1311564"/>
          </a:xfrm>
          <a:prstGeom prst="rect">
            <a:avLst/>
          </a:prstGeom>
        </p:spPr>
      </p:pic>
      <p:pic>
        <p:nvPicPr>
          <p:cNvPr id="5" name="Content Placeholder 4">
            <a:extLst>
              <a:ext uri="{FF2B5EF4-FFF2-40B4-BE49-F238E27FC236}">
                <a16:creationId xmlns="" xmlns:a16="http://schemas.microsoft.com/office/drawing/2014/main" id="{FE1BA5A3-91D2-464B-96EA-A820BDC329E3}"/>
              </a:ext>
            </a:extLst>
          </p:cNvPr>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rcRect t="19100" b="14941"/>
          <a:stretch/>
        </p:blipFill>
        <p:spPr>
          <a:xfrm rot="16200000">
            <a:off x="3570324" y="2184866"/>
            <a:ext cx="5169118" cy="3853875"/>
          </a:xfrm>
        </p:spPr>
      </p:pic>
      <p:sp>
        <p:nvSpPr>
          <p:cNvPr id="6" name="Rectangle: Rounded Corners 5">
            <a:extLst>
              <a:ext uri="{FF2B5EF4-FFF2-40B4-BE49-F238E27FC236}">
                <a16:creationId xmlns="" xmlns:a16="http://schemas.microsoft.com/office/drawing/2014/main" id="{EAD9CD49-E221-4F24-91DF-F585628F0E7D}"/>
              </a:ext>
            </a:extLst>
          </p:cNvPr>
          <p:cNvSpPr/>
          <p:nvPr/>
        </p:nvSpPr>
        <p:spPr>
          <a:xfrm>
            <a:off x="8291744" y="2077651"/>
            <a:ext cx="3701987" cy="2034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IN" b="1" dirty="0">
                <a:latin typeface="Times New Roman" panose="02020603050405020304" pitchFamily="18" charset="0"/>
                <a:cs typeface="Times New Roman" panose="02020603050405020304" pitchFamily="18" charset="0"/>
              </a:rPr>
              <a:t>Plaque with silvery white scaling present over the extensor aspect of </a:t>
            </a:r>
            <a:r>
              <a:rPr lang="en-IN" b="1" dirty="0" err="1">
                <a:latin typeface="Times New Roman" panose="02020603050405020304" pitchFamily="18" charset="0"/>
                <a:cs typeface="Times New Roman" panose="02020603050405020304" pitchFamily="18" charset="0"/>
              </a:rPr>
              <a:t>extrimities</a:t>
            </a:r>
            <a:r>
              <a:rPr lang="en-IN"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98002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 xmlns:a16="http://schemas.microsoft.com/office/drawing/2014/main" id="{B1981535-B5AA-4E0C-ACE5-925CC19B20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 xmlns:a16="http://schemas.microsoft.com/office/drawing/2014/main" id="{BF97D060-AA7E-4411-BA62-28BD1EBD55D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 xmlns:a16="http://schemas.microsoft.com/office/drawing/2014/main" id="{47155C6E-91BF-431D-9052-685726DFE7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93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929B92EA-70A3-4CD0-A35F-D144D7F0F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Graphical user interface, text, application&#10;&#10;Description automatically generated">
            <a:extLst>
              <a:ext uri="{FF2B5EF4-FFF2-40B4-BE49-F238E27FC236}">
                <a16:creationId xmlns="" xmlns:a16="http://schemas.microsoft.com/office/drawing/2014/main" id="{DC88D7A5-CB0D-4B94-8524-AF818A137DA6}"/>
              </a:ext>
            </a:extLst>
          </p:cNvPr>
          <p:cNvPicPr>
            <a:picLocks noGrp="1" noChangeAspect="1"/>
          </p:cNvPicPr>
          <p:nvPr>
            <p:ph sz="quarter" idx="13"/>
          </p:nvPr>
        </p:nvPicPr>
        <p:blipFill>
          <a:blip r:embed="rId4"/>
          <a:stretch>
            <a:fillRect/>
          </a:stretch>
        </p:blipFill>
        <p:spPr>
          <a:xfrm>
            <a:off x="579102" y="2082499"/>
            <a:ext cx="10905066" cy="3435096"/>
          </a:xfrm>
          <a:prstGeom prst="rect">
            <a:avLst/>
          </a:prstGeom>
        </p:spPr>
      </p:pic>
      <p:sp>
        <p:nvSpPr>
          <p:cNvPr id="5" name="Rectangle 4">
            <a:extLst>
              <a:ext uri="{FF2B5EF4-FFF2-40B4-BE49-F238E27FC236}">
                <a16:creationId xmlns="" xmlns:a16="http://schemas.microsoft.com/office/drawing/2014/main" id="{BE8C8F21-03BF-4207-AEBE-8BDEB7389B28}"/>
              </a:ext>
            </a:extLst>
          </p:cNvPr>
          <p:cNvSpPr/>
          <p:nvPr/>
        </p:nvSpPr>
        <p:spPr>
          <a:xfrm>
            <a:off x="3403600" y="760327"/>
            <a:ext cx="5384800" cy="7573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Times New Roman" panose="02020603050405020304" pitchFamily="18" charset="0"/>
                <a:cs typeface="Times New Roman" panose="02020603050405020304" pitchFamily="18" charset="0"/>
              </a:rPr>
              <a:t>DIFFERENTIAL DIAGNOSIS OF ORAL LICHEN PLANUS</a:t>
            </a:r>
          </a:p>
        </p:txBody>
      </p:sp>
    </p:spTree>
    <p:extLst>
      <p:ext uri="{BB962C8B-B14F-4D97-AF65-F5344CB8AC3E}">
        <p14:creationId xmlns:p14="http://schemas.microsoft.com/office/powerpoint/2010/main" val="1207958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6B8B02-64C2-401A-A347-C6FE798E6395}"/>
              </a:ext>
            </a:extLst>
          </p:cNvPr>
          <p:cNvSpPr>
            <a:spLocks noGrp="1"/>
          </p:cNvSpPr>
          <p:nvPr>
            <p:ph type="title"/>
          </p:nvPr>
        </p:nvSpPr>
        <p:spPr>
          <a:xfrm>
            <a:off x="913774" y="1569003"/>
            <a:ext cx="10364451" cy="1596177"/>
          </a:xfrm>
        </p:spPr>
        <p:txBody>
          <a:bodyPr>
            <a:normAutofit/>
          </a:bodyPr>
          <a:lstStyle/>
          <a:p>
            <a:r>
              <a:rPr lang="en-US" sz="2400" b="1" dirty="0">
                <a:latin typeface="Times New Roman" panose="02020603050405020304" pitchFamily="18" charset="0"/>
                <a:cs typeface="Times New Roman" panose="02020603050405020304" pitchFamily="18" charset="0"/>
              </a:rPr>
              <a:t>ENUMERATE &amp; DESCRIBE THE TREATMENT MODALITIES FOR LICHEN PLANUS:</a:t>
            </a:r>
          </a:p>
        </p:txBody>
      </p:sp>
    </p:spTree>
    <p:extLst>
      <p:ext uri="{BB962C8B-B14F-4D97-AF65-F5344CB8AC3E}">
        <p14:creationId xmlns:p14="http://schemas.microsoft.com/office/powerpoint/2010/main" val="4221006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IN"/>
          </a:p>
        </p:txBody>
      </p:sp>
      <p:sp>
        <p:nvSpPr>
          <p:cNvPr id="6" name="Content Placeholder 5"/>
          <p:cNvSpPr>
            <a:spLocks noGrp="1"/>
          </p:cNvSpPr>
          <p:nvPr>
            <p:ph idx="1"/>
          </p:nvPr>
        </p:nvSpPr>
        <p:spPr>
          <a:xfrm>
            <a:off x="886066" y="649129"/>
            <a:ext cx="10364452" cy="3424107"/>
          </a:xfrm>
        </p:spPr>
        <p:txBody>
          <a:bodyPr>
            <a:noAutofit/>
          </a:bodyPr>
          <a:lstStyle/>
          <a:p>
            <a:pPr>
              <a:spcBef>
                <a:spcPts val="750"/>
              </a:spcBef>
            </a:pPr>
            <a:r>
              <a:rPr lang="en-US" sz="2400" b="1" dirty="0">
                <a:solidFill>
                  <a:schemeClr val="tx2"/>
                </a:solidFill>
                <a:latin typeface="Calibri" panose="020F0502020204030204" pitchFamily="34" charset="0"/>
              </a:rPr>
              <a:t>GENERAL MEASURES:</a:t>
            </a:r>
          </a:p>
          <a:p>
            <a:pPr algn="just">
              <a:lnSpc>
                <a:spcPct val="150000"/>
              </a:lnSpc>
              <a:spcBef>
                <a:spcPts val="750"/>
              </a:spcBef>
            </a:pPr>
            <a:r>
              <a:rPr lang="en-US" sz="2400" cap="none" dirty="0">
                <a:latin typeface="Times New Roman" panose="02020603050405020304" pitchFamily="18" charset="0"/>
                <a:cs typeface="Times New Roman" panose="02020603050405020304" pitchFamily="18" charset="0"/>
              </a:rPr>
              <a:t>Avoidance of exacerbating drugs unless necessary</a:t>
            </a:r>
          </a:p>
          <a:p>
            <a:pPr algn="just">
              <a:lnSpc>
                <a:spcPct val="150000"/>
              </a:lnSpc>
              <a:spcBef>
                <a:spcPts val="750"/>
              </a:spcBef>
            </a:pPr>
            <a:r>
              <a:rPr lang="en-US" sz="2400" cap="none" dirty="0" err="1">
                <a:latin typeface="Times New Roman" panose="02020603050405020304" pitchFamily="18" charset="0"/>
                <a:cs typeface="Times New Roman" panose="02020603050405020304" pitchFamily="18" charset="0"/>
              </a:rPr>
              <a:t>Minimising</a:t>
            </a:r>
            <a:r>
              <a:rPr lang="en-US" sz="2400" cap="none" dirty="0">
                <a:latin typeface="Times New Roman" panose="02020603050405020304" pitchFamily="18" charset="0"/>
                <a:cs typeface="Times New Roman" panose="02020603050405020304" pitchFamily="18" charset="0"/>
              </a:rPr>
              <a:t> trauma to skin and mucosal tissues are routinely recommended</a:t>
            </a:r>
          </a:p>
          <a:p>
            <a:pPr algn="just">
              <a:lnSpc>
                <a:spcPct val="150000"/>
              </a:lnSpc>
              <a:spcBef>
                <a:spcPts val="825"/>
              </a:spcBef>
            </a:pPr>
            <a:endParaRPr lang="en-US" sz="2400" cap="none" dirty="0">
              <a:latin typeface="Times New Roman" panose="02020603050405020304" pitchFamily="18" charset="0"/>
              <a:cs typeface="Times New Roman" panose="02020603050405020304" pitchFamily="18" charset="0"/>
            </a:endParaRPr>
          </a:p>
          <a:p>
            <a:pPr algn="just">
              <a:lnSpc>
                <a:spcPct val="150000"/>
              </a:lnSpc>
              <a:spcBef>
                <a:spcPts val="750"/>
              </a:spcBef>
              <a:buNone/>
            </a:pPr>
            <a:endParaRPr lang="en-US" sz="2400" cap="none" dirty="0">
              <a:latin typeface="Times New Roman" panose="02020603050405020304" pitchFamily="18" charset="0"/>
              <a:cs typeface="Times New Roman" panose="02020603050405020304" pitchFamily="18" charset="0"/>
            </a:endParaRPr>
          </a:p>
          <a:p>
            <a:pPr algn="just">
              <a:lnSpc>
                <a:spcPct val="150000"/>
              </a:lnSpc>
              <a:spcBef>
                <a:spcPts val="750"/>
              </a:spcBef>
              <a:buFont typeface="Wingdings" panose="05000000000000000000" pitchFamily="2" charset="2"/>
              <a:buChar char=""/>
            </a:pPr>
            <a:r>
              <a:rPr lang="en-US" sz="2400" cap="none" dirty="0">
                <a:latin typeface="Times New Roman" panose="02020603050405020304" pitchFamily="18" charset="0"/>
                <a:cs typeface="Times New Roman" panose="02020603050405020304" pitchFamily="18" charset="0"/>
              </a:rPr>
              <a:t>Replacement of </a:t>
            </a:r>
            <a:r>
              <a:rPr lang="en-US" sz="2400" cap="none" dirty="0" err="1">
                <a:latin typeface="Times New Roman" panose="02020603050405020304" pitchFamily="18" charset="0"/>
                <a:cs typeface="Times New Roman" panose="02020603050405020304" pitchFamily="18" charset="0"/>
              </a:rPr>
              <a:t>amalgum</a:t>
            </a:r>
            <a:r>
              <a:rPr lang="en-US" sz="2400" cap="none" dirty="0">
                <a:latin typeface="Times New Roman" panose="02020603050405020304" pitchFamily="18" charset="0"/>
                <a:cs typeface="Times New Roman" panose="02020603050405020304" pitchFamily="18" charset="0"/>
              </a:rPr>
              <a:t> or gold dental restoration with composite material</a:t>
            </a:r>
          </a:p>
        </p:txBody>
      </p:sp>
    </p:spTree>
    <p:extLst>
      <p:ext uri="{BB962C8B-B14F-4D97-AF65-F5344CB8AC3E}">
        <p14:creationId xmlns:p14="http://schemas.microsoft.com/office/powerpoint/2010/main" val="3811018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chemeClr val="bg1">
                <a:tint val="90000"/>
                <a:lumMod val="110000"/>
              </a:schemeClr>
            </a:gs>
            <a:gs pos="100000">
              <a:schemeClr val="bg1">
                <a:shade val="64000"/>
                <a:lumMod val="88000"/>
              </a:schemeClr>
            </a:gs>
          </a:gsLst>
          <a:lin ang="5400000" scaled="0"/>
          <a:tileRect/>
        </a:gradFill>
        <a:effectLst/>
      </p:bgPr>
    </p:bg>
    <p:spTree>
      <p:nvGrpSpPr>
        <p:cNvPr id="1" name=""/>
        <p:cNvGrpSpPr/>
        <p:nvPr/>
      </p:nvGrpSpPr>
      <p:grpSpPr>
        <a:xfrm>
          <a:off x="0" y="0"/>
          <a:ext cx="0" cy="0"/>
          <a:chOff x="0" y="0"/>
          <a:chExt cx="0" cy="0"/>
        </a:xfrm>
      </p:grpSpPr>
      <p:pic>
        <p:nvPicPr>
          <p:cNvPr id="24" name="Picture 2">
            <a:extLst>
              <a:ext uri="{FF2B5EF4-FFF2-40B4-BE49-F238E27FC236}">
                <a16:creationId xmlns="" xmlns:a16="http://schemas.microsoft.com/office/drawing/2014/main" id="{B1981535-B5AA-4E0C-ACE5-925CC19B20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a:extLst>
              <a:ext uri="{FF2B5EF4-FFF2-40B4-BE49-F238E27FC236}">
                <a16:creationId xmlns="" xmlns:a16="http://schemas.microsoft.com/office/drawing/2014/main" id="{BF97D060-AA7E-4411-BA62-28BD1EBD55D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Rectangle 12">
            <a:extLst>
              <a:ext uri="{FF2B5EF4-FFF2-40B4-BE49-F238E27FC236}">
                <a16:creationId xmlns="" xmlns:a16="http://schemas.microsoft.com/office/drawing/2014/main" id="{47155C6E-91BF-431D-9052-685726DFE7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83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4">
            <a:extLst>
              <a:ext uri="{FF2B5EF4-FFF2-40B4-BE49-F238E27FC236}">
                <a16:creationId xmlns="" xmlns:a16="http://schemas.microsoft.com/office/drawing/2014/main" id="{929B92EA-70A3-4CD0-A35F-D144D7F0F5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 xmlns:a16="http://schemas.microsoft.com/office/drawing/2014/main" id="{DBB0C5EA-5FAF-45EB-94DA-87CCB609A97F}"/>
              </a:ext>
            </a:extLst>
          </p:cNvPr>
          <p:cNvPicPr>
            <a:picLocks noGrp="1" noChangeAspect="1"/>
          </p:cNvPicPr>
          <p:nvPr>
            <p:ph idx="1"/>
          </p:nvPr>
        </p:nvPicPr>
        <p:blipFill>
          <a:blip r:embed="rId4"/>
          <a:stretch>
            <a:fillRect/>
          </a:stretch>
        </p:blipFill>
        <p:spPr>
          <a:xfrm>
            <a:off x="643467" y="1670559"/>
            <a:ext cx="10905066" cy="3516882"/>
          </a:xfrm>
          <a:prstGeom prst="rect">
            <a:avLst/>
          </a:prstGeom>
        </p:spPr>
      </p:pic>
      <p:sp>
        <p:nvSpPr>
          <p:cNvPr id="5" name="Rectangle 4">
            <a:extLst>
              <a:ext uri="{FF2B5EF4-FFF2-40B4-BE49-F238E27FC236}">
                <a16:creationId xmlns="" xmlns:a16="http://schemas.microsoft.com/office/drawing/2014/main" id="{A775F43A-8B93-477D-BECD-70946CEFA691}"/>
              </a:ext>
            </a:extLst>
          </p:cNvPr>
          <p:cNvSpPr/>
          <p:nvPr/>
        </p:nvSpPr>
        <p:spPr>
          <a:xfrm>
            <a:off x="3094271" y="558073"/>
            <a:ext cx="6404835" cy="10344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Treatment of </a:t>
            </a:r>
            <a:r>
              <a:rPr lang="en-US" b="1" dirty="0" err="1">
                <a:latin typeface="Times New Roman" panose="02020603050405020304" pitchFamily="18" charset="0"/>
                <a:cs typeface="Times New Roman" panose="02020603050405020304" pitchFamily="18" charset="0"/>
              </a:rPr>
              <a:t>Nongenital</a:t>
            </a:r>
            <a:r>
              <a:rPr lang="en-US" b="1" dirty="0">
                <a:latin typeface="Times New Roman" panose="02020603050405020304" pitchFamily="18" charset="0"/>
                <a:cs typeface="Times New Roman" panose="02020603050405020304" pitchFamily="18" charset="0"/>
              </a:rPr>
              <a:t> Cutaneous Lichen Planus Lesions</a:t>
            </a:r>
          </a:p>
        </p:txBody>
      </p:sp>
      <p:pic>
        <p:nvPicPr>
          <p:cNvPr id="21" name="Content Placeholder 3">
            <a:extLst>
              <a:ext uri="{FF2B5EF4-FFF2-40B4-BE49-F238E27FC236}">
                <a16:creationId xmlns="" xmlns:a16="http://schemas.microsoft.com/office/drawing/2014/main" id="{84A05454-7B34-4B24-9B92-2860DC3245C8}"/>
              </a:ext>
            </a:extLst>
          </p:cNvPr>
          <p:cNvPicPr>
            <a:picLocks noChangeAspect="1"/>
          </p:cNvPicPr>
          <p:nvPr/>
        </p:nvPicPr>
        <p:blipFill>
          <a:blip r:embed="rId5"/>
          <a:stretch>
            <a:fillRect/>
          </a:stretch>
        </p:blipFill>
        <p:spPr>
          <a:xfrm>
            <a:off x="1052512" y="5376464"/>
            <a:ext cx="10086975" cy="667651"/>
          </a:xfrm>
          <a:prstGeom prst="rect">
            <a:avLst/>
          </a:prstGeom>
          <a:ln>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path path="shape">
                <a:fillToRect l="50000" t="50000" r="50000" b="50000"/>
              </a:path>
              <a:tileRect/>
            </a:gradFill>
          </a:ln>
        </p:spPr>
      </p:pic>
    </p:spTree>
    <p:extLst>
      <p:ext uri="{BB962C8B-B14F-4D97-AF65-F5344CB8AC3E}">
        <p14:creationId xmlns:p14="http://schemas.microsoft.com/office/powerpoint/2010/main" val="2549033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IMMUNOSUPPRESSIVE AGENTS:</a:t>
            </a:r>
            <a:endParaRPr lang="en-IN"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3775" y="1884219"/>
            <a:ext cx="10364452" cy="3906982"/>
          </a:xfrm>
        </p:spPr>
        <p:txBody>
          <a:bodyPr>
            <a:normAutofit/>
          </a:bodyPr>
          <a:lstStyle/>
          <a:p>
            <a:pPr>
              <a:lnSpc>
                <a:spcPct val="80000"/>
              </a:lnSpc>
              <a:spcBef>
                <a:spcPts val="650"/>
              </a:spcBef>
            </a:pPr>
            <a:r>
              <a:rPr lang="en-US" sz="2400" b="1" dirty="0">
                <a:solidFill>
                  <a:schemeClr val="tx2"/>
                </a:solidFill>
                <a:latin typeface="Times New Roman" panose="02020603050405020304" pitchFamily="18" charset="0"/>
                <a:cs typeface="Times New Roman" panose="02020603050405020304" pitchFamily="18" charset="0"/>
              </a:rPr>
              <a:t>1. Systemic cyclosporine</a:t>
            </a:r>
          </a:p>
          <a:p>
            <a:pPr>
              <a:lnSpc>
                <a:spcPct val="80000"/>
              </a:lnSpc>
              <a:spcBef>
                <a:spcPts val="650"/>
              </a:spcBef>
            </a:pPr>
            <a:endParaRPr lang="en-US" sz="2400" dirty="0">
              <a:latin typeface="Times New Roman" panose="02020603050405020304" pitchFamily="18" charset="0"/>
              <a:cs typeface="Times New Roman" panose="02020603050405020304" pitchFamily="18" charset="0"/>
            </a:endParaRPr>
          </a:p>
          <a:p>
            <a:pPr>
              <a:lnSpc>
                <a:spcPct val="80000"/>
              </a:lnSpc>
              <a:spcBef>
                <a:spcPts val="650"/>
              </a:spcBef>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Indication: </a:t>
            </a:r>
            <a:r>
              <a:rPr lang="en-US" sz="2400" cap="none" dirty="0">
                <a:latin typeface="Times New Roman" panose="02020603050405020304" pitchFamily="18" charset="0"/>
                <a:cs typeface="Times New Roman" panose="02020603050405020304" pitchFamily="18" charset="0"/>
              </a:rPr>
              <a:t>Recalcitrant LP</a:t>
            </a:r>
            <a:endParaRPr lang="en-US" sz="2400" dirty="0">
              <a:latin typeface="Times New Roman" panose="02020603050405020304" pitchFamily="18" charset="0"/>
              <a:cs typeface="Times New Roman" panose="02020603050405020304" pitchFamily="18" charset="0"/>
            </a:endParaRPr>
          </a:p>
          <a:p>
            <a:pPr>
              <a:lnSpc>
                <a:spcPct val="80000"/>
              </a:lnSpc>
              <a:spcBef>
                <a:spcPts val="650"/>
              </a:spcBef>
              <a:buFont typeface="Wingdings" panose="05000000000000000000" pitchFamily="2" charset="2"/>
              <a:buNone/>
            </a:pPr>
            <a:endParaRPr lang="en-US" sz="2400" dirty="0">
              <a:latin typeface="Times New Roman" panose="02020603050405020304" pitchFamily="18" charset="0"/>
              <a:cs typeface="Times New Roman" panose="02020603050405020304" pitchFamily="18" charset="0"/>
            </a:endParaRPr>
          </a:p>
          <a:p>
            <a:pPr>
              <a:lnSpc>
                <a:spcPct val="80000"/>
              </a:lnSpc>
              <a:spcBef>
                <a:spcPts val="650"/>
              </a:spcBef>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Dosage: 3-10mg/kg/d</a:t>
            </a:r>
          </a:p>
          <a:p>
            <a:pPr>
              <a:lnSpc>
                <a:spcPct val="80000"/>
              </a:lnSpc>
              <a:spcBef>
                <a:spcPts val="675"/>
              </a:spcBef>
              <a:buFont typeface="Wingdings" panose="05000000000000000000" pitchFamily="2" charset="2"/>
              <a:buNone/>
            </a:pPr>
            <a:endParaRPr lang="en-US" sz="2400" dirty="0">
              <a:latin typeface="Times New Roman" panose="02020603050405020304" pitchFamily="18" charset="0"/>
              <a:cs typeface="Times New Roman" panose="02020603050405020304" pitchFamily="18" charset="0"/>
            </a:endParaRPr>
          </a:p>
          <a:p>
            <a:pPr>
              <a:lnSpc>
                <a:spcPct val="80000"/>
              </a:lnSpc>
              <a:spcBef>
                <a:spcPts val="650"/>
              </a:spcBef>
              <a:buFont typeface="Wingdings" panose="05000000000000000000" pitchFamily="2" charset="2"/>
              <a:buChar char=""/>
            </a:pPr>
            <a:r>
              <a:rPr lang="en-US" sz="2400" cap="none" dirty="0" err="1">
                <a:latin typeface="Times New Roman" panose="02020603050405020304" pitchFamily="18" charset="0"/>
                <a:cs typeface="Times New Roman" panose="02020603050405020304" pitchFamily="18" charset="0"/>
              </a:rPr>
              <a:t>Pruritus</a:t>
            </a:r>
            <a:r>
              <a:rPr lang="en-US" sz="2400" cap="none" dirty="0">
                <a:latin typeface="Times New Roman" panose="02020603050405020304" pitchFamily="18" charset="0"/>
                <a:cs typeface="Times New Roman" panose="02020603050405020304" pitchFamily="18" charset="0"/>
              </a:rPr>
              <a:t> disappears in 1-2 wks, clearance of the rash seen in 4-6wks</a:t>
            </a:r>
          </a:p>
          <a:p>
            <a:pPr marL="0" indent="0">
              <a:lnSpc>
                <a:spcPct val="80000"/>
              </a:lnSpc>
              <a:spcBef>
                <a:spcPts val="650"/>
              </a:spcBef>
              <a:buNone/>
            </a:pPr>
            <a:endParaRPr lang="en-US" sz="2400" b="1" dirty="0">
              <a:solidFill>
                <a:schemeClr val="tx2"/>
              </a:solidFill>
              <a:latin typeface="Times New Roman" panose="02020603050405020304" pitchFamily="18" charset="0"/>
              <a:cs typeface="Times New Roman" panose="02020603050405020304" pitchFamily="18" charset="0"/>
            </a:endParaRPr>
          </a:p>
          <a:p>
            <a:pPr>
              <a:lnSpc>
                <a:spcPct val="80000"/>
              </a:lnSpc>
              <a:spcBef>
                <a:spcPts val="650"/>
              </a:spcBef>
            </a:pPr>
            <a:r>
              <a:rPr lang="en-US" sz="2400" b="1" dirty="0">
                <a:solidFill>
                  <a:schemeClr val="tx2"/>
                </a:solidFill>
                <a:latin typeface="Times New Roman" panose="02020603050405020304" pitchFamily="18" charset="0"/>
                <a:cs typeface="Times New Roman" panose="02020603050405020304" pitchFamily="18" charset="0"/>
              </a:rPr>
              <a:t>2. Indication of Azathioprine: </a:t>
            </a:r>
          </a:p>
          <a:p>
            <a:pPr>
              <a:lnSpc>
                <a:spcPct val="80000"/>
              </a:lnSpc>
              <a:spcBef>
                <a:spcPts val="650"/>
              </a:spcBef>
            </a:pPr>
            <a:r>
              <a:rPr lang="en-US" sz="2400" dirty="0">
                <a:latin typeface="Times New Roman" panose="02020603050405020304" pitchFamily="18" charset="0"/>
                <a:cs typeface="Times New Roman" panose="02020603050405020304" pitchFamily="18" charset="0"/>
              </a:rPr>
              <a:t>    </a:t>
            </a:r>
            <a:r>
              <a:rPr lang="en-US" sz="2400" cap="none" dirty="0">
                <a:latin typeface="Times New Roman" panose="02020603050405020304" pitchFamily="18" charset="0"/>
                <a:cs typeface="Times New Roman" panose="02020603050405020304" pitchFamily="18" charset="0"/>
              </a:rPr>
              <a:t>Recalcitrant </a:t>
            </a:r>
            <a:r>
              <a:rPr lang="en-US" sz="2400" cap="none" dirty="0" err="1">
                <a:latin typeface="Times New Roman" panose="02020603050405020304" pitchFamily="18" charset="0"/>
                <a:cs typeface="Times New Roman" panose="02020603050405020304" pitchFamily="18" charset="0"/>
              </a:rPr>
              <a:t>generalised</a:t>
            </a:r>
            <a:r>
              <a:rPr lang="en-US" sz="2400" cap="none" dirty="0">
                <a:latin typeface="Times New Roman" panose="02020603050405020304" pitchFamily="18" charset="0"/>
                <a:cs typeface="Times New Roman" panose="02020603050405020304" pitchFamily="18" charset="0"/>
              </a:rPr>
              <a:t> </a:t>
            </a:r>
            <a:r>
              <a:rPr lang="en-US" sz="2400" cap="none" dirty="0" err="1">
                <a:latin typeface="Times New Roman" panose="02020603050405020304" pitchFamily="18" charset="0"/>
                <a:cs typeface="Times New Roman" panose="02020603050405020304" pitchFamily="18" charset="0"/>
              </a:rPr>
              <a:t>cutaneous</a:t>
            </a:r>
            <a:r>
              <a:rPr lang="en-US" sz="2400" cap="none" dirty="0">
                <a:latin typeface="Times New Roman" panose="02020603050405020304" pitchFamily="18" charset="0"/>
                <a:cs typeface="Times New Roman" panose="02020603050405020304" pitchFamily="18" charset="0"/>
              </a:rPr>
              <a:t> LP and LP </a:t>
            </a:r>
            <a:r>
              <a:rPr lang="en-US" sz="2400" cap="none" dirty="0" err="1">
                <a:latin typeface="Times New Roman" panose="02020603050405020304" pitchFamily="18" charset="0"/>
                <a:cs typeface="Times New Roman" panose="02020603050405020304" pitchFamily="18" charset="0"/>
              </a:rPr>
              <a:t>pemphigoides</a:t>
            </a: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90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 xmlns:a16="http://schemas.microsoft.com/office/drawing/2014/main" id="{B1981535-B5AA-4E0C-ACE5-925CC19B20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 xmlns:a16="http://schemas.microsoft.com/office/drawing/2014/main" id="{BF97D060-AA7E-4411-BA62-28BD1EBD55D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Freeform: Shape 12">
            <a:extLst>
              <a:ext uri="{FF2B5EF4-FFF2-40B4-BE49-F238E27FC236}">
                <a16:creationId xmlns="" xmlns:a16="http://schemas.microsoft.com/office/drawing/2014/main" id="{DDDE267B-E820-4910-868D-BA40CFB936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66800" y="-9523"/>
            <a:ext cx="10058400" cy="6867522"/>
          </a:xfrm>
          <a:custGeom>
            <a:avLst/>
            <a:gdLst>
              <a:gd name="connsiteX0" fmla="*/ 1263465 w 10058400"/>
              <a:gd name="connsiteY0" fmla="*/ 0 h 6867522"/>
              <a:gd name="connsiteX1" fmla="*/ 8794935 w 10058400"/>
              <a:gd name="connsiteY1" fmla="*/ 0 h 6867522"/>
              <a:gd name="connsiteX2" fmla="*/ 8909975 w 10058400"/>
              <a:gd name="connsiteY2" fmla="*/ 132807 h 6867522"/>
              <a:gd name="connsiteX3" fmla="*/ 10058400 w 10058400"/>
              <a:gd name="connsiteY3" fmla="*/ 3331845 h 6867522"/>
              <a:gd name="connsiteX4" fmla="*/ 8751905 w 10058400"/>
              <a:gd name="connsiteY4" fmla="*/ 6713366 h 6867522"/>
              <a:gd name="connsiteX5" fmla="*/ 8604930 w 10058400"/>
              <a:gd name="connsiteY5" fmla="*/ 6867522 h 6867522"/>
              <a:gd name="connsiteX6" fmla="*/ 1453470 w 10058400"/>
              <a:gd name="connsiteY6" fmla="*/ 6867522 h 6867522"/>
              <a:gd name="connsiteX7" fmla="*/ 1306495 w 10058400"/>
              <a:gd name="connsiteY7" fmla="*/ 6713366 h 6867522"/>
              <a:gd name="connsiteX8" fmla="*/ 0 w 10058400"/>
              <a:gd name="connsiteY8" fmla="*/ 3331845 h 6867522"/>
              <a:gd name="connsiteX9" fmla="*/ 1148425 w 10058400"/>
              <a:gd name="connsiteY9" fmla="*/ 132807 h 6867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58400" h="6867522">
                <a:moveTo>
                  <a:pt x="1263465" y="0"/>
                </a:moveTo>
                <a:lnTo>
                  <a:pt x="8794935" y="0"/>
                </a:lnTo>
                <a:lnTo>
                  <a:pt x="8909975" y="132807"/>
                </a:lnTo>
                <a:cubicBezTo>
                  <a:pt x="9627420" y="1002149"/>
                  <a:pt x="10058400" y="2116667"/>
                  <a:pt x="10058400" y="3331845"/>
                </a:cubicBezTo>
                <a:cubicBezTo>
                  <a:pt x="10058400" y="4633822"/>
                  <a:pt x="9563653" y="5820244"/>
                  <a:pt x="8751905" y="6713366"/>
                </a:cubicBezTo>
                <a:lnTo>
                  <a:pt x="8604930" y="6867522"/>
                </a:lnTo>
                <a:lnTo>
                  <a:pt x="1453470" y="6867522"/>
                </a:lnTo>
                <a:lnTo>
                  <a:pt x="1306495" y="6713366"/>
                </a:lnTo>
                <a:cubicBezTo>
                  <a:pt x="494747" y="5820244"/>
                  <a:pt x="0" y="4633822"/>
                  <a:pt x="0" y="3331845"/>
                </a:cubicBezTo>
                <a:cubicBezTo>
                  <a:pt x="0" y="2116667"/>
                  <a:pt x="430980" y="1002149"/>
                  <a:pt x="1148425" y="132807"/>
                </a:cubicBezTo>
                <a:close/>
              </a:path>
            </a:pathLst>
          </a:custGeom>
          <a:solidFill>
            <a:srgbClr val="FFFFFF"/>
          </a:solidFill>
          <a:ln>
            <a:noFill/>
          </a:ln>
          <a:scene3d>
            <a:camera prst="orthographicFront"/>
            <a:lightRig rig="threePt" dir="t">
              <a:rot lat="0" lon="0" rev="2700000"/>
            </a:lightRig>
          </a:scene3d>
          <a:sp3d contourW="6350">
            <a:bevelT h="3810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Picture 14">
            <a:extLst>
              <a:ext uri="{FF2B5EF4-FFF2-40B4-BE49-F238E27FC236}">
                <a16:creationId xmlns="" xmlns:a16="http://schemas.microsoft.com/office/drawing/2014/main" id="{FF3E25D7-C2F8-445D-AA42-C1163028DA6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Content Placeholder 3" descr="Graphical user interface, application&#10;&#10;Description automatically generated">
            <a:extLst>
              <a:ext uri="{FF2B5EF4-FFF2-40B4-BE49-F238E27FC236}">
                <a16:creationId xmlns="" xmlns:a16="http://schemas.microsoft.com/office/drawing/2014/main" id="{64A79B31-9B53-4A69-A000-5FC70CEDFA24}"/>
              </a:ext>
            </a:extLst>
          </p:cNvPr>
          <p:cNvPicPr>
            <a:picLocks noGrp="1" noChangeAspect="1"/>
          </p:cNvPicPr>
          <p:nvPr>
            <p:ph idx="1"/>
          </p:nvPr>
        </p:nvPicPr>
        <p:blipFill>
          <a:blip r:embed="rId4"/>
          <a:stretch>
            <a:fillRect/>
          </a:stretch>
        </p:blipFill>
        <p:spPr>
          <a:xfrm>
            <a:off x="2389239" y="987042"/>
            <a:ext cx="7413522" cy="4874391"/>
          </a:xfrm>
          <a:prstGeom prst="rect">
            <a:avLst/>
          </a:prstGeom>
        </p:spPr>
      </p:pic>
      <p:sp>
        <p:nvSpPr>
          <p:cNvPr id="5" name="Rectangle 4">
            <a:extLst>
              <a:ext uri="{FF2B5EF4-FFF2-40B4-BE49-F238E27FC236}">
                <a16:creationId xmlns="" xmlns:a16="http://schemas.microsoft.com/office/drawing/2014/main" id="{45926BDE-BA4F-4858-B898-B5D7B73EF356}"/>
              </a:ext>
            </a:extLst>
          </p:cNvPr>
          <p:cNvSpPr/>
          <p:nvPr/>
        </p:nvSpPr>
        <p:spPr>
          <a:xfrm>
            <a:off x="3115524" y="271848"/>
            <a:ext cx="5292437" cy="646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Treatment of Oral Lichen Planus</a:t>
            </a:r>
          </a:p>
        </p:txBody>
      </p:sp>
    </p:spTree>
    <p:extLst>
      <p:ext uri="{BB962C8B-B14F-4D97-AF65-F5344CB8AC3E}">
        <p14:creationId xmlns:p14="http://schemas.microsoft.com/office/powerpoint/2010/main" val="372477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1368"/>
            <a:ext cx="10364451" cy="1596177"/>
          </a:xfrm>
        </p:spPr>
        <p:txBody>
          <a:bodyPr>
            <a:normAutofit/>
          </a:bodyPr>
          <a:lstStyle/>
          <a:p>
            <a:r>
              <a:rPr lang="en-IN" sz="2400" dirty="0">
                <a:latin typeface="Times New Roman" panose="02020603050405020304" pitchFamily="18" charset="0"/>
                <a:cs typeface="Times New Roman" panose="02020603050405020304" pitchFamily="18" charset="0"/>
              </a:rPr>
              <a:t>PROGNOSIS</a:t>
            </a:r>
          </a:p>
        </p:txBody>
      </p:sp>
      <p:sp>
        <p:nvSpPr>
          <p:cNvPr id="3" name="Content Placeholder 2"/>
          <p:cNvSpPr>
            <a:spLocks noGrp="1"/>
          </p:cNvSpPr>
          <p:nvPr>
            <p:ph idx="1"/>
          </p:nvPr>
        </p:nvSpPr>
        <p:spPr>
          <a:xfrm>
            <a:off x="909221" y="1023502"/>
            <a:ext cx="10000129" cy="5355104"/>
          </a:xfrm>
        </p:spPr>
        <p:txBody>
          <a:bodyPr>
            <a:noAutofit/>
          </a:bodyPr>
          <a:lstStyle/>
          <a:p>
            <a:pPr marL="0" indent="0" algn="just">
              <a:buNone/>
            </a:pPr>
            <a:endParaRPr lang="en-US" sz="2400" b="1" dirty="0">
              <a:latin typeface="Times New Roman" panose="02020603050405020304" pitchFamily="18" charset="0"/>
              <a:cs typeface="Times New Roman" panose="02020603050405020304" pitchFamily="18" charset="0"/>
            </a:endParaRPr>
          </a:p>
          <a:p>
            <a:pPr algn="just">
              <a:lnSpc>
                <a:spcPct val="150000"/>
              </a:lnSpc>
            </a:pPr>
            <a:r>
              <a:rPr lang="en-US" sz="2400" cap="none" dirty="0">
                <a:latin typeface="Times New Roman" panose="02020603050405020304" pitchFamily="18" charset="0"/>
                <a:cs typeface="Times New Roman" panose="02020603050405020304" pitchFamily="18" charset="0"/>
              </a:rPr>
              <a:t>Lichen </a:t>
            </a:r>
            <a:r>
              <a:rPr lang="en-US" sz="2400" cap="none" dirty="0" err="1">
                <a:latin typeface="Times New Roman" panose="02020603050405020304" pitchFamily="18" charset="0"/>
                <a:cs typeface="Times New Roman" panose="02020603050405020304" pitchFamily="18" charset="0"/>
              </a:rPr>
              <a:t>planus</a:t>
            </a:r>
            <a:r>
              <a:rPr lang="en-US" sz="2400" cap="none" dirty="0">
                <a:latin typeface="Times New Roman" panose="02020603050405020304" pitchFamily="18" charset="0"/>
                <a:cs typeface="Times New Roman" panose="02020603050405020304" pitchFamily="18" charset="0"/>
              </a:rPr>
              <a:t> is usually not harmful and may get better with treatment.</a:t>
            </a:r>
          </a:p>
          <a:p>
            <a:pPr algn="just">
              <a:lnSpc>
                <a:spcPct val="150000"/>
              </a:lnSpc>
            </a:pPr>
            <a:endParaRPr lang="en-US" sz="2400" cap="none" dirty="0">
              <a:latin typeface="Times New Roman" panose="02020603050405020304" pitchFamily="18" charset="0"/>
              <a:cs typeface="Times New Roman" panose="02020603050405020304" pitchFamily="18" charset="0"/>
            </a:endParaRPr>
          </a:p>
          <a:p>
            <a:pPr algn="just">
              <a:lnSpc>
                <a:spcPct val="150000"/>
              </a:lnSpc>
            </a:pPr>
            <a:r>
              <a:rPr lang="en-US" sz="2400" cap="none" dirty="0">
                <a:latin typeface="Times New Roman" panose="02020603050405020304" pitchFamily="18" charset="0"/>
                <a:cs typeface="Times New Roman" panose="02020603050405020304" pitchFamily="18" charset="0"/>
              </a:rPr>
              <a:t>It usually clears up within 18 months.</a:t>
            </a:r>
          </a:p>
          <a:p>
            <a:pPr algn="just">
              <a:lnSpc>
                <a:spcPct val="150000"/>
              </a:lnSpc>
            </a:pPr>
            <a:endParaRPr lang="en-US" sz="2400" cap="none" dirty="0">
              <a:latin typeface="Times New Roman" panose="02020603050405020304" pitchFamily="18" charset="0"/>
              <a:cs typeface="Times New Roman" panose="02020603050405020304" pitchFamily="18" charset="0"/>
            </a:endParaRPr>
          </a:p>
          <a:p>
            <a:pPr algn="just">
              <a:lnSpc>
                <a:spcPct val="150000"/>
              </a:lnSpc>
            </a:pPr>
            <a:r>
              <a:rPr lang="en-US" sz="2400" cap="none" dirty="0">
                <a:latin typeface="Times New Roman" panose="02020603050405020304" pitchFamily="18" charset="0"/>
                <a:cs typeface="Times New Roman" panose="02020603050405020304" pitchFamily="18" charset="0"/>
              </a:rPr>
              <a:t>However it may last for weeks to months, and may come and go for years. </a:t>
            </a:r>
          </a:p>
          <a:p>
            <a:pPr algn="just">
              <a:lnSpc>
                <a:spcPct val="150000"/>
              </a:lnSpc>
            </a:pPr>
            <a:endParaRPr lang="en-US" sz="2400" cap="none" dirty="0">
              <a:latin typeface="Times New Roman" panose="02020603050405020304" pitchFamily="18" charset="0"/>
              <a:cs typeface="Times New Roman" panose="02020603050405020304" pitchFamily="18" charset="0"/>
            </a:endParaRPr>
          </a:p>
          <a:p>
            <a:pPr algn="just">
              <a:lnSpc>
                <a:spcPct val="150000"/>
              </a:lnSpc>
            </a:pPr>
            <a:r>
              <a:rPr lang="en-US" sz="2400" cap="none" dirty="0">
                <a:latin typeface="Times New Roman" panose="02020603050405020304" pitchFamily="18" charset="0"/>
                <a:cs typeface="Times New Roman" panose="02020603050405020304" pitchFamily="18" charset="0"/>
              </a:rPr>
              <a:t>If lichen </a:t>
            </a:r>
            <a:r>
              <a:rPr lang="en-US" sz="2400" cap="none" dirty="0" err="1">
                <a:latin typeface="Times New Roman" panose="02020603050405020304" pitchFamily="18" charset="0"/>
                <a:cs typeface="Times New Roman" panose="02020603050405020304" pitchFamily="18" charset="0"/>
              </a:rPr>
              <a:t>planus</a:t>
            </a:r>
            <a:r>
              <a:rPr lang="en-US" sz="2400" cap="none" dirty="0">
                <a:latin typeface="Times New Roman" panose="02020603050405020304" pitchFamily="18" charset="0"/>
                <a:cs typeface="Times New Roman" panose="02020603050405020304" pitchFamily="18" charset="0"/>
              </a:rPr>
              <a:t> is caused by a medication, the rash should go away once the medicine is stopped.</a:t>
            </a:r>
          </a:p>
        </p:txBody>
      </p:sp>
    </p:spTree>
    <p:extLst>
      <p:ext uri="{BB962C8B-B14F-4D97-AF65-F5344CB8AC3E}">
        <p14:creationId xmlns:p14="http://schemas.microsoft.com/office/powerpoint/2010/main" val="1874930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ctr"/>
            <a:endParaRPr lang="en-US" sz="2400" b="1" dirty="0">
              <a:latin typeface="Times New Roman" pitchFamily="18" charset="0"/>
              <a:cs typeface="Times New Roman" pitchFamily="18" charset="0"/>
            </a:endParaRPr>
          </a:p>
        </p:txBody>
      </p:sp>
      <p:sp>
        <p:nvSpPr>
          <p:cNvPr id="5" name="Rectangle 4"/>
          <p:cNvSpPr/>
          <p:nvPr/>
        </p:nvSpPr>
        <p:spPr>
          <a:xfrm>
            <a:off x="2987845" y="1900535"/>
            <a:ext cx="6244017" cy="923330"/>
          </a:xfrm>
          <a:prstGeom prst="rect">
            <a:avLst/>
          </a:prstGeom>
          <a:noFill/>
        </p:spPr>
        <p:txBody>
          <a:bodyPr wrap="none" lIns="91440" tIns="45720" rIns="91440" bIns="45720">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latin typeface="Times New Roman" pitchFamily="18" charset="0"/>
                <a:cs typeface="Times New Roman" pitchFamily="18" charset="0"/>
              </a:rPr>
              <a:t>CASE SCENARIOS</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41484" y="635274"/>
            <a:ext cx="10364452" cy="3424107"/>
          </a:xfrm>
        </p:spPr>
        <p:txBody>
          <a:bodyPr>
            <a:normAutofit lnSpcReduction="10000"/>
          </a:bodyPr>
          <a:lstStyle/>
          <a:p>
            <a:pPr algn="just">
              <a:lnSpc>
                <a:spcPct val="150000"/>
              </a:lnSpc>
            </a:pPr>
            <a:r>
              <a:rPr lang="en-US" sz="2400" cap="none" dirty="0">
                <a:latin typeface="Times New Roman" pitchFamily="18" charset="0"/>
                <a:cs typeface="Times New Roman" pitchFamily="18" charset="0"/>
              </a:rPr>
              <a:t>A 14-year-old female presented with multiple hyper pigmented, </a:t>
            </a:r>
            <a:r>
              <a:rPr lang="en-US" sz="2400" cap="none" dirty="0" err="1">
                <a:latin typeface="Times New Roman" pitchFamily="18" charset="0"/>
                <a:cs typeface="Times New Roman" pitchFamily="18" charset="0"/>
              </a:rPr>
              <a:t>pruritic</a:t>
            </a:r>
            <a:r>
              <a:rPr lang="en-US" sz="2400" cap="none" dirty="0">
                <a:latin typeface="Times New Roman" pitchFamily="18" charset="0"/>
                <a:cs typeface="Times New Roman" pitchFamily="18" charset="0"/>
              </a:rPr>
              <a:t> lesions on both the legs of duration of 5 months. </a:t>
            </a:r>
          </a:p>
          <a:p>
            <a:pPr algn="just">
              <a:lnSpc>
                <a:spcPct val="150000"/>
              </a:lnSpc>
            </a:pPr>
            <a:r>
              <a:rPr lang="en-US" sz="2400" cap="none" dirty="0">
                <a:latin typeface="Times New Roman" pitchFamily="18" charset="0"/>
                <a:cs typeface="Times New Roman" pitchFamily="18" charset="0"/>
              </a:rPr>
              <a:t>On examination, multiple </a:t>
            </a:r>
            <a:r>
              <a:rPr lang="en-US" sz="2400" cap="none" dirty="0" err="1">
                <a:latin typeface="Times New Roman" pitchFamily="18" charset="0"/>
                <a:cs typeface="Times New Roman" pitchFamily="18" charset="0"/>
              </a:rPr>
              <a:t>violaceous</a:t>
            </a:r>
            <a:r>
              <a:rPr lang="en-US" sz="2400" cap="none" dirty="0">
                <a:latin typeface="Times New Roman" pitchFamily="18" charset="0"/>
                <a:cs typeface="Times New Roman" pitchFamily="18" charset="0"/>
              </a:rPr>
              <a:t>, </a:t>
            </a:r>
            <a:r>
              <a:rPr lang="en-US" sz="2400" cap="none" dirty="0" err="1">
                <a:latin typeface="Times New Roman" pitchFamily="18" charset="0"/>
                <a:cs typeface="Times New Roman" pitchFamily="18" charset="0"/>
              </a:rPr>
              <a:t>pruritic</a:t>
            </a:r>
            <a:r>
              <a:rPr lang="en-US" sz="2400" cap="none" dirty="0">
                <a:latin typeface="Times New Roman" pitchFamily="18" charset="0"/>
                <a:cs typeface="Times New Roman" pitchFamily="18" charset="0"/>
              </a:rPr>
              <a:t>, papules to plaques of varying sizes (1cm - 5cm) were present on the extensor aspects of both legs and dorsum of feet bilaterally with few </a:t>
            </a:r>
            <a:r>
              <a:rPr lang="en-US" sz="2400" cap="none" dirty="0" err="1">
                <a:latin typeface="Times New Roman" pitchFamily="18" charset="0"/>
                <a:cs typeface="Times New Roman" pitchFamily="18" charset="0"/>
              </a:rPr>
              <a:t>erythematous</a:t>
            </a:r>
            <a:r>
              <a:rPr lang="en-US" sz="2400" cap="none" dirty="0">
                <a:latin typeface="Times New Roman" pitchFamily="18" charset="0"/>
                <a:cs typeface="Times New Roman" pitchFamily="18" charset="0"/>
              </a:rPr>
              <a:t>  papules over the wrist area. </a:t>
            </a:r>
          </a:p>
          <a:p>
            <a:pPr algn="just">
              <a:lnSpc>
                <a:spcPct val="150000"/>
              </a:lnSpc>
            </a:pPr>
            <a:r>
              <a:rPr lang="en-US" sz="2400" cap="none" dirty="0">
                <a:latin typeface="Times New Roman" pitchFamily="18" charset="0"/>
                <a:cs typeface="Times New Roman" pitchFamily="18" charset="0"/>
              </a:rPr>
              <a:t>On examination of oral cavity, no lesion were noticed</a:t>
            </a:r>
          </a:p>
        </p:txBody>
      </p:sp>
      <p:sp>
        <p:nvSpPr>
          <p:cNvPr id="4" name="Rectangle 3"/>
          <p:cNvSpPr/>
          <p:nvPr/>
        </p:nvSpPr>
        <p:spPr>
          <a:xfrm>
            <a:off x="5705967" y="182571"/>
            <a:ext cx="415498" cy="461665"/>
          </a:xfrm>
          <a:prstGeom prst="rect">
            <a:avLst/>
          </a:prstGeom>
          <a:noFill/>
        </p:spPr>
        <p:txBody>
          <a:bodyPr wrap="none" lIns="91440" tIns="45720" rIns="91440" bIns="45720">
            <a:spAutoFit/>
          </a:bodyPr>
          <a:lstStyle/>
          <a:p>
            <a:pPr algn="ctr"/>
            <a:r>
              <a:rPr lang="en-US"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1.</a:t>
            </a:r>
            <a:endParaRPr lang="en-US"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2"/>
          <p:cNvPicPr>
            <a:picLocks noGrp="1" noChangeAspect="1" noChangeArrowheads="1"/>
          </p:cNvPicPr>
          <p:nvPr>
            <p:ph idx="4294967295"/>
          </p:nvPr>
        </p:nvPicPr>
        <p:blipFill>
          <a:blip r:embed="rId2" cstate="print"/>
          <a:srcRect/>
          <a:stretch>
            <a:fillRect/>
          </a:stretch>
        </p:blipFill>
        <p:spPr bwMode="auto">
          <a:xfrm rot="5400000">
            <a:off x="3018462" y="1134244"/>
            <a:ext cx="5091545" cy="3252547"/>
          </a:xfrm>
          <a:prstGeom prst="rect">
            <a:avLst/>
          </a:prstGeom>
          <a:noFill/>
          <a:ln w="9525">
            <a:noFill/>
            <a:miter lim="800000"/>
            <a:headEnd/>
            <a:tailEnd/>
          </a:ln>
          <a:effectLst/>
        </p:spPr>
      </p:pic>
      <p:pic>
        <p:nvPicPr>
          <p:cNvPr id="5" name="Picture 2"/>
          <p:cNvPicPr>
            <a:picLocks noGrp="1" noChangeAspect="1" noChangeArrowheads="1"/>
          </p:cNvPicPr>
          <p:nvPr>
            <p:ph idx="4294967295"/>
          </p:nvPr>
        </p:nvPicPr>
        <p:blipFill>
          <a:blip r:embed="rId3" cstate="print"/>
          <a:srcRect/>
          <a:stretch>
            <a:fillRect/>
          </a:stretch>
        </p:blipFill>
        <p:spPr bwMode="auto">
          <a:xfrm rot="5400000">
            <a:off x="6794980" y="1100764"/>
            <a:ext cx="4973781" cy="3354147"/>
          </a:xfrm>
          <a:prstGeom prst="rect">
            <a:avLst/>
          </a:prstGeom>
          <a:noFill/>
          <a:ln w="9525">
            <a:noFill/>
            <a:miter lim="800000"/>
            <a:headEnd/>
            <a:tailEnd/>
          </a:ln>
          <a:effectLst/>
        </p:spPr>
      </p:pic>
      <p:pic>
        <p:nvPicPr>
          <p:cNvPr id="6" name="Picture 2"/>
          <p:cNvPicPr>
            <a:picLocks noGrp="1" noChangeAspect="1" noChangeArrowheads="1"/>
          </p:cNvPicPr>
          <p:nvPr>
            <p:ph idx="4294967295"/>
          </p:nvPr>
        </p:nvPicPr>
        <p:blipFill>
          <a:blip r:embed="rId4" cstate="print"/>
          <a:srcRect r="15577"/>
          <a:stretch>
            <a:fillRect/>
          </a:stretch>
        </p:blipFill>
        <p:spPr bwMode="auto">
          <a:xfrm rot="5400000">
            <a:off x="-543311" y="1145985"/>
            <a:ext cx="5008420" cy="3256779"/>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4294967295"/>
          </p:nvPr>
        </p:nvPicPr>
        <p:blipFill>
          <a:blip r:embed="rId2" cstate="print"/>
          <a:srcRect/>
          <a:stretch>
            <a:fillRect/>
          </a:stretch>
        </p:blipFill>
        <p:spPr bwMode="auto">
          <a:xfrm rot="16200000">
            <a:off x="2384163" y="1456496"/>
            <a:ext cx="5229964" cy="2941855"/>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038465" y="773819"/>
            <a:ext cx="10363826" cy="5183636"/>
          </a:xfrm>
        </p:spPr>
        <p:txBody>
          <a:bodyPr>
            <a:noAutofit/>
          </a:bodyPr>
          <a:lstStyle/>
          <a:p>
            <a:pPr algn="just">
              <a:lnSpc>
                <a:spcPct val="170000"/>
              </a:lnSpc>
            </a:pPr>
            <a:r>
              <a:rPr lang="en-US" sz="2400" cap="none" dirty="0">
                <a:latin typeface="Times New Roman" pitchFamily="18" charset="0"/>
                <a:cs typeface="Times New Roman" pitchFamily="18" charset="0"/>
              </a:rPr>
              <a:t>A 47-year-old housewife presented with itchy warty growths on the sides of the heels, rapidly growing and spreading to other parts of the foot. They appeared on the front of the right lower leg 2-3 years later, at the site of a previous skin injury. There were no relatives with a similar disorder.</a:t>
            </a:r>
            <a:endParaRPr lang="en-US" sz="2400" dirty="0">
              <a:latin typeface="Times New Roman" pitchFamily="18" charset="0"/>
              <a:cs typeface="Times New Roman" pitchFamily="18" charset="0"/>
            </a:endParaRPr>
          </a:p>
        </p:txBody>
      </p:sp>
      <p:sp>
        <p:nvSpPr>
          <p:cNvPr id="4" name="Title 3"/>
          <p:cNvSpPr>
            <a:spLocks noGrp="1"/>
          </p:cNvSpPr>
          <p:nvPr>
            <p:ph type="title"/>
          </p:nvPr>
        </p:nvSpPr>
        <p:spPr>
          <a:xfrm>
            <a:off x="5804430" y="189027"/>
            <a:ext cx="415499" cy="424732"/>
          </a:xfrm>
          <a:prstGeom prst="rect">
            <a:avLst/>
          </a:prstGeom>
          <a:noFill/>
        </p:spPr>
        <p:txBody>
          <a:bodyPr wrap="none" lIns="91440" tIns="45720" rIns="91440" bIns="45720">
            <a:spAutoFit/>
          </a:bodyPr>
          <a:lstStyle/>
          <a:p>
            <a:pPr algn="ctr"/>
            <a:r>
              <a:rPr lang="en-US"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2.</a:t>
            </a:r>
            <a:endParaRPr lang="en-US"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a:xfrm>
            <a:off x="913774" y="122582"/>
            <a:ext cx="10363826" cy="3424107"/>
          </a:xfrm>
        </p:spPr>
        <p:txBody>
          <a:bodyPr>
            <a:noAutofit/>
          </a:bodyPr>
          <a:lstStyle/>
          <a:p>
            <a:pPr algn="just">
              <a:lnSpc>
                <a:spcPct val="200000"/>
              </a:lnSpc>
            </a:pPr>
            <a:r>
              <a:rPr lang="en-US" sz="2400" cap="none" dirty="0">
                <a:latin typeface="Times New Roman" pitchFamily="18" charset="0"/>
                <a:cs typeface="Times New Roman" pitchFamily="18" charset="0"/>
              </a:rPr>
              <a:t>A 35-year-old male patient, reported to the department with the chief complaint of burning sensation for past one month. Patient was apparently normal a month back when he noticed white patch on the upper lip and irregular white lines on the </a:t>
            </a:r>
            <a:r>
              <a:rPr lang="en-US" sz="2400" cap="none" dirty="0" err="1">
                <a:latin typeface="Times New Roman" pitchFamily="18" charset="0"/>
                <a:cs typeface="Times New Roman" pitchFamily="18" charset="0"/>
              </a:rPr>
              <a:t>buccal</a:t>
            </a:r>
            <a:r>
              <a:rPr lang="en-US" sz="2400" cap="none" dirty="0">
                <a:latin typeface="Times New Roman" pitchFamily="18" charset="0"/>
                <a:cs typeface="Times New Roman" pitchFamily="18" charset="0"/>
              </a:rPr>
              <a:t> mucosa bilaterally associated with mild burning sensation on taking hot and spicy foods. </a:t>
            </a:r>
          </a:p>
          <a:p>
            <a:pPr algn="just">
              <a:lnSpc>
                <a:spcPct val="200000"/>
              </a:lnSpc>
            </a:pPr>
            <a:r>
              <a:rPr lang="en-US" sz="2400" cap="none" dirty="0">
                <a:latin typeface="Times New Roman" pitchFamily="18" charset="0"/>
                <a:cs typeface="Times New Roman" pitchFamily="18" charset="0"/>
              </a:rPr>
              <a:t>No history of </a:t>
            </a:r>
            <a:r>
              <a:rPr lang="en-US" sz="2400" cap="none" dirty="0" err="1">
                <a:latin typeface="Times New Roman" pitchFamily="18" charset="0"/>
                <a:cs typeface="Times New Roman" pitchFamily="18" charset="0"/>
              </a:rPr>
              <a:t>pruritus</a:t>
            </a:r>
            <a:r>
              <a:rPr lang="en-US" sz="2400" cap="none" dirty="0">
                <a:latin typeface="Times New Roman" pitchFamily="18" charset="0"/>
                <a:cs typeface="Times New Roman" pitchFamily="18" charset="0"/>
              </a:rPr>
              <a:t> or drug intake present. Patient was a non smoker and non tobacco chewer. </a:t>
            </a:r>
          </a:p>
          <a:p>
            <a:pPr algn="just">
              <a:lnSpc>
                <a:spcPct val="200000"/>
              </a:lnSpc>
            </a:pPr>
            <a:r>
              <a:rPr lang="en-US" sz="2400" cap="none" dirty="0">
                <a:latin typeface="Times New Roman" pitchFamily="18" charset="0"/>
                <a:cs typeface="Times New Roman" pitchFamily="18" charset="0"/>
              </a:rPr>
              <a:t>Intra oral examination revealed non </a:t>
            </a:r>
            <a:r>
              <a:rPr lang="en-US" sz="2400" cap="none" dirty="0" err="1">
                <a:latin typeface="Times New Roman" pitchFamily="18" charset="0"/>
                <a:cs typeface="Times New Roman" pitchFamily="18" charset="0"/>
              </a:rPr>
              <a:t>scrapable</a:t>
            </a:r>
            <a:r>
              <a:rPr lang="en-US" sz="2400" cap="none" dirty="0">
                <a:latin typeface="Times New Roman" pitchFamily="18" charset="0"/>
                <a:cs typeface="Times New Roman" pitchFamily="18" charset="0"/>
              </a:rPr>
              <a:t> white patch involving upper lip and </a:t>
            </a:r>
            <a:r>
              <a:rPr lang="en-US" sz="2400" cap="none" dirty="0" err="1">
                <a:latin typeface="Times New Roman" pitchFamily="18" charset="0"/>
                <a:cs typeface="Times New Roman" pitchFamily="18" charset="0"/>
              </a:rPr>
              <a:t>commissure</a:t>
            </a:r>
            <a:r>
              <a:rPr lang="en-US" sz="2400" cap="none" dirty="0">
                <a:latin typeface="Times New Roman" pitchFamily="18" charset="0"/>
                <a:cs typeface="Times New Roman" pitchFamily="18" charset="0"/>
              </a:rPr>
              <a:t> on right side. </a:t>
            </a:r>
          </a:p>
        </p:txBody>
      </p:sp>
      <p:sp>
        <p:nvSpPr>
          <p:cNvPr id="5" name="Title 3"/>
          <p:cNvSpPr txBox="1">
            <a:spLocks/>
          </p:cNvSpPr>
          <p:nvPr/>
        </p:nvSpPr>
        <p:spPr>
          <a:xfrm>
            <a:off x="5804430" y="189027"/>
            <a:ext cx="415499" cy="424732"/>
          </a:xfrm>
          <a:prstGeom prst="rect">
            <a:avLst/>
          </a:prstGeom>
          <a:noFill/>
        </p:spPr>
        <p:txBody>
          <a:bodyPr vert="horz" wrap="non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mj-ea"/>
                <a:cs typeface="Times New Roman" pitchFamily="18" charset="0"/>
              </a:rPr>
              <a:t>3</a:t>
            </a:r>
            <a:r>
              <a:rPr kumimoji="0" lang="en-US" sz="2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Times New Roman" pitchFamily="18" charset="0"/>
                <a:ea typeface="+mj-ea"/>
                <a:cs typeface="Times New Roman" pitchFamily="18" charset="0"/>
              </a:rPr>
              <a:t>.</a:t>
            </a:r>
            <a:endParaRPr kumimoji="0" lang="en-US" sz="2400" b="1" i="0" u="none" strike="noStrike" kern="120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a:xfrm>
            <a:off x="913774" y="621362"/>
            <a:ext cx="10363826" cy="3424107"/>
          </a:xfrm>
        </p:spPr>
        <p:txBody>
          <a:bodyPr>
            <a:normAutofit lnSpcReduction="10000"/>
          </a:bodyPr>
          <a:lstStyle/>
          <a:p>
            <a:pPr algn="just">
              <a:lnSpc>
                <a:spcPct val="150000"/>
              </a:lnSpc>
            </a:pPr>
            <a:r>
              <a:rPr lang="en-US" sz="2400" cap="none" dirty="0">
                <a:latin typeface="Times New Roman" pitchFamily="18" charset="0"/>
                <a:cs typeface="Times New Roman" pitchFamily="18" charset="0"/>
              </a:rPr>
              <a:t>Also multiple </a:t>
            </a:r>
            <a:r>
              <a:rPr lang="en-US" sz="2400" cap="none" dirty="0" err="1">
                <a:latin typeface="Times New Roman" pitchFamily="18" charset="0"/>
                <a:cs typeface="Times New Roman" pitchFamily="18" charset="0"/>
              </a:rPr>
              <a:t>nonscrapable</a:t>
            </a:r>
            <a:r>
              <a:rPr lang="en-US" sz="2400" cap="none" dirty="0">
                <a:latin typeface="Times New Roman" pitchFamily="18" charset="0"/>
                <a:cs typeface="Times New Roman" pitchFamily="18" charset="0"/>
              </a:rPr>
              <a:t> lace like radiating white lines noticed on right and left </a:t>
            </a:r>
            <a:r>
              <a:rPr lang="en-US" sz="2400" cap="none" dirty="0" err="1">
                <a:latin typeface="Times New Roman" pitchFamily="18" charset="0"/>
                <a:cs typeface="Times New Roman" pitchFamily="18" charset="0"/>
              </a:rPr>
              <a:t>buccal</a:t>
            </a:r>
            <a:r>
              <a:rPr lang="en-US" sz="2400" cap="none" dirty="0">
                <a:latin typeface="Times New Roman" pitchFamily="18" charset="0"/>
                <a:cs typeface="Times New Roman" pitchFamily="18" charset="0"/>
              </a:rPr>
              <a:t> mucosa, </a:t>
            </a:r>
            <a:r>
              <a:rPr lang="en-US" sz="2400" cap="none" dirty="0" err="1">
                <a:latin typeface="Times New Roman" pitchFamily="18" charset="0"/>
                <a:cs typeface="Times New Roman" pitchFamily="18" charset="0"/>
              </a:rPr>
              <a:t>retromolar</a:t>
            </a:r>
            <a:r>
              <a:rPr lang="en-US" sz="2400" cap="none" dirty="0">
                <a:latin typeface="Times New Roman" pitchFamily="18" charset="0"/>
                <a:cs typeface="Times New Roman" pitchFamily="18" charset="0"/>
              </a:rPr>
              <a:t> area and </a:t>
            </a:r>
            <a:r>
              <a:rPr lang="en-US" sz="2400" cap="none" dirty="0" err="1">
                <a:latin typeface="Times New Roman" pitchFamily="18" charset="0"/>
                <a:cs typeface="Times New Roman" pitchFamily="18" charset="0"/>
              </a:rPr>
              <a:t>buccal</a:t>
            </a:r>
            <a:r>
              <a:rPr lang="en-US" sz="2400" cap="none" dirty="0">
                <a:latin typeface="Times New Roman" pitchFamily="18" charset="0"/>
                <a:cs typeface="Times New Roman" pitchFamily="18" charset="0"/>
              </a:rPr>
              <a:t> gingival margins of giving a reticular appearance. </a:t>
            </a:r>
          </a:p>
          <a:p>
            <a:pPr algn="just">
              <a:lnSpc>
                <a:spcPct val="150000"/>
              </a:lnSpc>
            </a:pPr>
            <a:r>
              <a:rPr lang="en-US" sz="2400" cap="none" dirty="0">
                <a:latin typeface="Times New Roman" pitchFamily="18" charset="0"/>
                <a:cs typeface="Times New Roman" pitchFamily="18" charset="0"/>
              </a:rPr>
              <a:t>Few </a:t>
            </a:r>
            <a:r>
              <a:rPr lang="en-US" sz="2400" cap="none" dirty="0" err="1">
                <a:latin typeface="Times New Roman" pitchFamily="18" charset="0"/>
                <a:cs typeface="Times New Roman" pitchFamily="18" charset="0"/>
              </a:rPr>
              <a:t>erythematous</a:t>
            </a:r>
            <a:r>
              <a:rPr lang="en-US" sz="2400" cap="none" dirty="0">
                <a:latin typeface="Times New Roman" pitchFamily="18" charset="0"/>
                <a:cs typeface="Times New Roman" pitchFamily="18" charset="0"/>
              </a:rPr>
              <a:t> areas interspersed between reticular areas are also present. White </a:t>
            </a:r>
            <a:r>
              <a:rPr lang="en-US" sz="2400" cap="none" dirty="0" err="1">
                <a:latin typeface="Times New Roman" pitchFamily="18" charset="0"/>
                <a:cs typeface="Times New Roman" pitchFamily="18" charset="0"/>
              </a:rPr>
              <a:t>striae</a:t>
            </a:r>
            <a:r>
              <a:rPr lang="en-US" sz="2400" cap="none" dirty="0">
                <a:latin typeface="Times New Roman" pitchFamily="18" charset="0"/>
                <a:cs typeface="Times New Roman" pitchFamily="18" charset="0"/>
              </a:rPr>
              <a:t> are seen involving right and left </a:t>
            </a:r>
            <a:r>
              <a:rPr lang="en-US" sz="2400" cap="none" dirty="0" err="1">
                <a:latin typeface="Times New Roman" pitchFamily="18" charset="0"/>
                <a:cs typeface="Times New Roman" pitchFamily="18" charset="0"/>
              </a:rPr>
              <a:t>retromolar</a:t>
            </a:r>
            <a:r>
              <a:rPr lang="en-US" sz="2400" cap="none" dirty="0">
                <a:latin typeface="Times New Roman" pitchFamily="18" charset="0"/>
                <a:cs typeface="Times New Roman" pitchFamily="18" charset="0"/>
              </a:rPr>
              <a:t> region and </a:t>
            </a:r>
            <a:r>
              <a:rPr lang="en-US" sz="2400" cap="none" dirty="0" err="1">
                <a:latin typeface="Times New Roman" pitchFamily="18" charset="0"/>
                <a:cs typeface="Times New Roman" pitchFamily="18" charset="0"/>
              </a:rPr>
              <a:t>gingiva</a:t>
            </a:r>
            <a:r>
              <a:rPr lang="en-US" sz="2400" cap="none" dirty="0">
                <a:latin typeface="Times New Roman" pitchFamily="18" charset="0"/>
                <a:cs typeface="Times New Roman" pitchFamily="18" charset="0"/>
              </a:rPr>
              <a:t> on </a:t>
            </a:r>
            <a:r>
              <a:rPr lang="en-US" sz="2400" cap="none" dirty="0" err="1">
                <a:latin typeface="Times New Roman" pitchFamily="18" charset="0"/>
                <a:cs typeface="Times New Roman" pitchFamily="18" charset="0"/>
              </a:rPr>
              <a:t>buccal</a:t>
            </a:r>
            <a:r>
              <a:rPr lang="en-US" sz="2400" cap="none" dirty="0">
                <a:latin typeface="Times New Roman" pitchFamily="18" charset="0"/>
                <a:cs typeface="Times New Roman" pitchFamily="18" charset="0"/>
              </a:rPr>
              <a:t> aspect of molar region. </a:t>
            </a:r>
          </a:p>
          <a:p>
            <a:pPr algn="just">
              <a:lnSpc>
                <a:spcPct val="150000"/>
              </a:lnSpc>
            </a:pPr>
            <a:endParaRPr lang="en-US"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dirty="0"/>
          </a:p>
        </p:txBody>
      </p:sp>
      <p:pic>
        <p:nvPicPr>
          <p:cNvPr id="4098" name="Picture 2"/>
          <p:cNvPicPr>
            <a:picLocks noChangeAspect="1" noChangeArrowheads="1"/>
          </p:cNvPicPr>
          <p:nvPr/>
        </p:nvPicPr>
        <p:blipFill>
          <a:blip r:embed="rId2"/>
          <a:srcRect/>
          <a:stretch>
            <a:fillRect/>
          </a:stretch>
        </p:blipFill>
        <p:spPr bwMode="auto">
          <a:xfrm>
            <a:off x="110840" y="445933"/>
            <a:ext cx="3294158" cy="5040458"/>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3514686" y="62773"/>
            <a:ext cx="4437823" cy="3968894"/>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7903185" y="2692111"/>
            <a:ext cx="4178010" cy="4066596"/>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7C2DD0-7C70-460D-B47B-0467C709B109}"/>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2B825DAC-1993-400A-99CE-A23A88F06E53}"/>
              </a:ext>
            </a:extLst>
          </p:cNvPr>
          <p:cNvSpPr>
            <a:spLocks noGrp="1"/>
          </p:cNvSpPr>
          <p:nvPr>
            <p:ph idx="1"/>
          </p:nvPr>
        </p:nvSpPr>
        <p:spPr/>
        <p:txBody>
          <a:bodyPr/>
          <a:lstStyle/>
          <a:p>
            <a:endParaRPr lang="en-US"/>
          </a:p>
        </p:txBody>
      </p:sp>
      <p:sp>
        <p:nvSpPr>
          <p:cNvPr id="4" name="Rectangle 3">
            <a:extLst>
              <a:ext uri="{FF2B5EF4-FFF2-40B4-BE49-F238E27FC236}">
                <a16:creationId xmlns="" xmlns:a16="http://schemas.microsoft.com/office/drawing/2014/main" id="{6BC192AE-DF7E-4EE2-B33F-01C15755FB98}"/>
              </a:ext>
            </a:extLst>
          </p:cNvPr>
          <p:cNvSpPr/>
          <p:nvPr/>
        </p:nvSpPr>
        <p:spPr>
          <a:xfrm>
            <a:off x="3535718" y="2150589"/>
            <a:ext cx="4552400"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THANK YOU…</a:t>
            </a:r>
          </a:p>
        </p:txBody>
      </p:sp>
    </p:spTree>
    <p:extLst>
      <p:ext uri="{BB962C8B-B14F-4D97-AF65-F5344CB8AC3E}">
        <p14:creationId xmlns:p14="http://schemas.microsoft.com/office/powerpoint/2010/main" val="90977049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448</TotalTime>
  <Words>1437</Words>
  <Application>Microsoft Office PowerPoint</Application>
  <PresentationFormat>Widescreen</PresentationFormat>
  <Paragraphs>197</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Times New Roman</vt:lpstr>
      <vt:lpstr>Tw Cen MT</vt:lpstr>
      <vt:lpstr>Wingdings</vt:lpstr>
      <vt:lpstr>Droplet</vt:lpstr>
      <vt:lpstr>LICHEN PLANUS </vt:lpstr>
      <vt:lpstr>CONTENTS</vt:lpstr>
      <vt:lpstr>Lichen Planus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Mucosal involvement in lichen planus</vt:lpstr>
      <vt:lpstr>PowerPoint Presentation</vt:lpstr>
      <vt:lpstr>PowerPoint Presentation</vt:lpstr>
      <vt:lpstr>PowerPoint Presentation</vt:lpstr>
      <vt:lpstr>PowerPoint Presentation</vt:lpstr>
      <vt:lpstr>Identify &amp; distinguish lichen planus lesions from other causes: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ENUMERATE &amp; DESCRIBE THE TREATMENT MODALITIES FOR LICHEN PLANUS:</vt:lpstr>
      <vt:lpstr>PowerPoint Presentation</vt:lpstr>
      <vt:lpstr>PowerPoint Presentation</vt:lpstr>
      <vt:lpstr>IMMUNOSUPPRESSIVE AGENTS:</vt:lpstr>
      <vt:lpstr>PowerPoint Presentation</vt:lpstr>
      <vt:lpstr>PROGNOSIS</vt:lpstr>
      <vt:lpstr>PowerPoint Presentation</vt:lpstr>
      <vt:lpstr>PowerPoint Presentation</vt:lpstr>
      <vt:lpstr>PowerPoint Presentation</vt:lpstr>
      <vt:lpstr>PowerPoint Presentation</vt:lpstr>
      <vt:lpstr>2.</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dc:creator>
  <cp:lastModifiedBy>Ashwin</cp:lastModifiedBy>
  <cp:revision>44</cp:revision>
  <dcterms:created xsi:type="dcterms:W3CDTF">2021-07-28T13:31:26Z</dcterms:created>
  <dcterms:modified xsi:type="dcterms:W3CDTF">2024-09-06T05:04:35Z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3f93e5f-d3c2-49a7-ba94-15405423c204_Enabled">
    <vt:lpwstr>true</vt:lpwstr>
  </property>
  <property fmtid="{D5CDD505-2E9C-101B-9397-08002B2CF9AE}" pid="3" name="MSIP_Label_23f93e5f-d3c2-49a7-ba94-15405423c204_SetDate">
    <vt:lpwstr>2021-07-31T13:48:49Z</vt:lpwstr>
  </property>
  <property fmtid="{D5CDD505-2E9C-101B-9397-08002B2CF9AE}" pid="4" name="MSIP_Label_23f93e5f-d3c2-49a7-ba94-15405423c204_Method">
    <vt:lpwstr>Standard</vt:lpwstr>
  </property>
  <property fmtid="{D5CDD505-2E9C-101B-9397-08002B2CF9AE}" pid="5" name="MSIP_Label_23f93e5f-d3c2-49a7-ba94-15405423c204_Name">
    <vt:lpwstr>SE Internal</vt:lpwstr>
  </property>
  <property fmtid="{D5CDD505-2E9C-101B-9397-08002B2CF9AE}" pid="6" name="MSIP_Label_23f93e5f-d3c2-49a7-ba94-15405423c204_SiteId">
    <vt:lpwstr>6e51e1ad-c54b-4b39-b598-0ffe9ae68fef</vt:lpwstr>
  </property>
  <property fmtid="{D5CDD505-2E9C-101B-9397-08002B2CF9AE}" pid="7" name="MSIP_Label_23f93e5f-d3c2-49a7-ba94-15405423c204_ActionId">
    <vt:lpwstr>9e9c09f3-dde2-4495-ba7c-678dd08a7371</vt:lpwstr>
  </property>
  <property fmtid="{D5CDD505-2E9C-101B-9397-08002B2CF9AE}" pid="8" name="MSIP_Label_23f93e5f-d3c2-49a7-ba94-15405423c204_ContentBits">
    <vt:lpwstr>2</vt:lpwstr>
  </property>
</Properties>
</file>