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2" r:id="rId1"/>
    <p:sldMasterId id="2147483674" r:id="rId2"/>
  </p:sldMasterIdLst>
  <p:sldIdLst>
    <p:sldId id="258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349" r:id="rId17"/>
    <p:sldId id="350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3" r:id="rId83"/>
    <p:sldId id="351" r:id="rId84"/>
    <p:sldId id="358" r:id="rId85"/>
    <p:sldId id="344" r:id="rId86"/>
    <p:sldId id="353" r:id="rId87"/>
    <p:sldId id="356" r:id="rId88"/>
    <p:sldId id="354" r:id="rId89"/>
    <p:sldId id="360" r:id="rId90"/>
    <p:sldId id="361" r:id="rId91"/>
    <p:sldId id="362" r:id="rId92"/>
    <p:sldId id="363" r:id="rId93"/>
    <p:sldId id="364" r:id="rId94"/>
    <p:sldId id="401" r:id="rId95"/>
    <p:sldId id="366" r:id="rId96"/>
    <p:sldId id="367" r:id="rId97"/>
    <p:sldId id="368" r:id="rId98"/>
    <p:sldId id="369" r:id="rId99"/>
    <p:sldId id="370" r:id="rId100"/>
    <p:sldId id="371" r:id="rId101"/>
    <p:sldId id="373" r:id="rId102"/>
    <p:sldId id="375" r:id="rId103"/>
    <p:sldId id="376" r:id="rId104"/>
    <p:sldId id="377" r:id="rId105"/>
    <p:sldId id="378" r:id="rId106"/>
    <p:sldId id="379" r:id="rId107"/>
    <p:sldId id="380" r:id="rId108"/>
    <p:sldId id="381" r:id="rId109"/>
    <p:sldId id="402" r:id="rId110"/>
    <p:sldId id="383" r:id="rId111"/>
    <p:sldId id="384" r:id="rId112"/>
    <p:sldId id="385" r:id="rId113"/>
    <p:sldId id="386" r:id="rId114"/>
    <p:sldId id="387" r:id="rId115"/>
    <p:sldId id="388" r:id="rId116"/>
    <p:sldId id="390" r:id="rId117"/>
    <p:sldId id="392" r:id="rId118"/>
    <p:sldId id="393" r:id="rId119"/>
    <p:sldId id="394" r:id="rId120"/>
    <p:sldId id="400" r:id="rId121"/>
    <p:sldId id="395" r:id="rId122"/>
    <p:sldId id="396" r:id="rId123"/>
    <p:sldId id="397" r:id="rId124"/>
    <p:sldId id="398" r:id="rId125"/>
    <p:sldId id="399" r:id="rId126"/>
    <p:sldId id="403" r:id="rId1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 snapToGrid="0" showGuides="1">
      <p:cViewPr varScale="1">
        <p:scale>
          <a:sx n="67" d="100"/>
          <a:sy n="67" d="100"/>
        </p:scale>
        <p:origin x="780" y="60"/>
      </p:cViewPr>
      <p:guideLst>
        <p:guide orient="horz" pos="2115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presProps" Target="presProps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viewProps" Target="viewProps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theme" Target="theme/theme1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tableStyles" Target="tableStyle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C439BF-954D-4AD0-971C-8DE01B574B05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C68D3B-921D-4383-A780-3045AF95604C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US" sz="1600" b="1" dirty="0">
              <a:latin typeface="Times New Roman" pitchFamily="18" charset="0"/>
              <a:cs typeface="Times New Roman" pitchFamily="18" charset="0"/>
            </a:rPr>
            <a:t>WHO starts its supply cycle in august of every year</a:t>
          </a:r>
        </a:p>
      </dgm:t>
    </dgm:pt>
    <dgm:pt modelId="{8EBD0B62-A9C2-4BF2-B961-8FB31F95906C}" type="parTrans" cxnId="{AFCC537C-3C53-4DF2-9F26-FC32ECC1B38C}">
      <dgm:prSet/>
      <dgm:spPr/>
      <dgm:t>
        <a:bodyPr/>
        <a:lstStyle/>
        <a:p>
          <a:endParaRPr lang="en-US" dirty="0"/>
        </a:p>
      </dgm:t>
    </dgm:pt>
    <dgm:pt modelId="{34767544-C24D-48E0-A47A-F13C5DA621AF}" type="sibTrans" cxnId="{AFCC537C-3C53-4DF2-9F26-FC32ECC1B38C}">
      <dgm:prSet/>
      <dgm:spPr/>
      <dgm:t>
        <a:bodyPr/>
        <a:lstStyle/>
        <a:p>
          <a:endParaRPr lang="en-US" dirty="0"/>
        </a:p>
      </dgm:t>
    </dgm:pt>
    <dgm:pt modelId="{8874E7DF-FCD6-4779-99DD-C00FFC1D0A62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US" sz="1600" b="1" dirty="0">
              <a:latin typeface="Times New Roman" pitchFamily="18" charset="0"/>
              <a:cs typeface="Times New Roman" pitchFamily="18" charset="0"/>
            </a:rPr>
            <a:t>Estimates the total global requirement of MDT for the following year</a:t>
          </a:r>
        </a:p>
      </dgm:t>
    </dgm:pt>
    <dgm:pt modelId="{3CEDFD2A-E60A-4B98-87A5-D650CFA5C2E5}" type="parTrans" cxnId="{3B950FBD-D18D-44E2-9747-64299C339CD3}">
      <dgm:prSet/>
      <dgm:spPr/>
      <dgm:t>
        <a:bodyPr/>
        <a:lstStyle/>
        <a:p>
          <a:endParaRPr lang="en-US" dirty="0"/>
        </a:p>
      </dgm:t>
    </dgm:pt>
    <dgm:pt modelId="{D2A06CA9-EE68-4C92-B785-14039E85D762}" type="sibTrans" cxnId="{3B950FBD-D18D-44E2-9747-64299C339CD3}">
      <dgm:prSet/>
      <dgm:spPr/>
      <dgm:t>
        <a:bodyPr/>
        <a:lstStyle/>
        <a:p>
          <a:endParaRPr lang="en-US" dirty="0"/>
        </a:p>
      </dgm:t>
    </dgm:pt>
    <dgm:pt modelId="{EB00BDBE-7810-4F33-B157-312DBFDCA271}">
      <dgm:prSet phldrT="[Text]" custT="1"/>
      <dgm:spPr/>
      <dgm:t>
        <a:bodyPr/>
        <a:lstStyle/>
        <a:p>
          <a:pPr algn="l">
            <a:lnSpc>
              <a:spcPct val="150000"/>
            </a:lnSpc>
          </a:pPr>
          <a:r>
            <a:rPr lang="en-US" sz="1600" b="1" dirty="0">
              <a:latin typeface="Times New Roman" pitchFamily="18" charset="0"/>
              <a:cs typeface="Times New Roman" pitchFamily="18" charset="0"/>
            </a:rPr>
            <a:t>Patient is asked: </a:t>
          </a:r>
        </a:p>
        <a:p>
          <a:pPr algn="l">
            <a:lnSpc>
              <a:spcPct val="150000"/>
            </a:lnSpc>
          </a:pPr>
          <a:r>
            <a:rPr lang="en-US" sz="1600" b="1" dirty="0">
              <a:latin typeface="Times New Roman" pitchFamily="18" charset="0"/>
              <a:cs typeface="Times New Roman" pitchFamily="18" charset="0"/>
            </a:rPr>
            <a:t>* To come to the leprosy center every month to collect his blister pack for that month.</a:t>
          </a:r>
        </a:p>
        <a:p>
          <a:pPr algn="l">
            <a:lnSpc>
              <a:spcPct val="150000"/>
            </a:lnSpc>
          </a:pPr>
          <a:r>
            <a:rPr lang="en-US" sz="1600" b="1" dirty="0">
              <a:latin typeface="Times New Roman" pitchFamily="18" charset="0"/>
              <a:cs typeface="Times New Roman" pitchFamily="18" charset="0"/>
            </a:rPr>
            <a:t>* Swallow monthly supervised doses in front of the leprosy worker/doctor. </a:t>
          </a:r>
        </a:p>
      </dgm:t>
    </dgm:pt>
    <dgm:pt modelId="{49166712-9DCE-4C1E-92B3-2C736582C64F}" type="parTrans" cxnId="{458786B8-689B-45D1-9427-8AD61CA27404}">
      <dgm:prSet/>
      <dgm:spPr/>
      <dgm:t>
        <a:bodyPr/>
        <a:lstStyle/>
        <a:p>
          <a:endParaRPr lang="en-US" dirty="0"/>
        </a:p>
      </dgm:t>
    </dgm:pt>
    <dgm:pt modelId="{C9798DD1-DF8D-4807-AC0F-7D8956A6D2CC}" type="sibTrans" cxnId="{458786B8-689B-45D1-9427-8AD61CA27404}">
      <dgm:prSet/>
      <dgm:spPr/>
      <dgm:t>
        <a:bodyPr/>
        <a:lstStyle/>
        <a:p>
          <a:endParaRPr lang="en-US" dirty="0"/>
        </a:p>
      </dgm:t>
    </dgm:pt>
    <dgm:pt modelId="{72045141-0B9F-437F-8635-2BA06A19AB5C}">
      <dgm:prSet phldrT="[Text]" custT="1"/>
      <dgm:spPr/>
      <dgm:t>
        <a:bodyPr/>
        <a:lstStyle/>
        <a:p>
          <a:pPr algn="l">
            <a:lnSpc>
              <a:spcPct val="150000"/>
            </a:lnSpc>
          </a:pPr>
          <a:r>
            <a:rPr lang="en-US" sz="1600" b="1" dirty="0">
              <a:latin typeface="Times New Roman" pitchFamily="18" charset="0"/>
              <a:cs typeface="Times New Roman" pitchFamily="18" charset="0"/>
            </a:rPr>
            <a:t>Explanation of self-administration of the rest of the drugs in the blister pack without interruption during leprosy reactions and pregnancy.</a:t>
          </a:r>
        </a:p>
      </dgm:t>
    </dgm:pt>
    <dgm:pt modelId="{3AD163EE-0680-43E2-A18B-5C6A3500DE91}" type="parTrans" cxnId="{73F47573-0E97-43FA-8B36-6797C5E461B7}">
      <dgm:prSet/>
      <dgm:spPr/>
      <dgm:t>
        <a:bodyPr/>
        <a:lstStyle/>
        <a:p>
          <a:endParaRPr lang="en-US" dirty="0"/>
        </a:p>
      </dgm:t>
    </dgm:pt>
    <dgm:pt modelId="{C1CA912F-C99F-4BFD-AC36-3BB77D249084}" type="sibTrans" cxnId="{73F47573-0E97-43FA-8B36-6797C5E461B7}">
      <dgm:prSet/>
      <dgm:spPr/>
      <dgm:t>
        <a:bodyPr/>
        <a:lstStyle/>
        <a:p>
          <a:endParaRPr lang="en-US" dirty="0"/>
        </a:p>
      </dgm:t>
    </dgm:pt>
    <dgm:pt modelId="{F73127D9-68F9-400F-8D13-C95BE3DF755E}" type="pres">
      <dgm:prSet presAssocID="{01C439BF-954D-4AD0-971C-8DE01B574B05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D9BEF895-438C-4E4F-8ABE-CC3545FA67D8}" type="pres">
      <dgm:prSet presAssocID="{27C68D3B-921D-4383-A780-3045AF95604C}" presName="node" presStyleLbl="node1" presStyleIdx="0" presStyleCnt="4" custScaleX="265834" custLinFactNeighborX="-92804" custLinFactNeighborY="-9239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48D8EBF-5853-416B-9E65-79620465D2E1}" type="pres">
      <dgm:prSet presAssocID="{34767544-C24D-48E0-A47A-F13C5DA621AF}" presName="sibTrans" presStyleLbl="sibTrans2D1" presStyleIdx="0" presStyleCnt="3"/>
      <dgm:spPr/>
      <dgm:t>
        <a:bodyPr/>
        <a:lstStyle/>
        <a:p>
          <a:endParaRPr lang="en-IN"/>
        </a:p>
      </dgm:t>
    </dgm:pt>
    <dgm:pt modelId="{5EE81A67-2CBB-40E6-A411-FB60C5FA9FE2}" type="pres">
      <dgm:prSet presAssocID="{34767544-C24D-48E0-A47A-F13C5DA621AF}" presName="connectorText" presStyleLbl="sibTrans2D1" presStyleIdx="0" presStyleCnt="3"/>
      <dgm:spPr/>
      <dgm:t>
        <a:bodyPr/>
        <a:lstStyle/>
        <a:p>
          <a:endParaRPr lang="en-IN"/>
        </a:p>
      </dgm:t>
    </dgm:pt>
    <dgm:pt modelId="{B9B3F2AB-9906-4F4F-83D2-A70AE46F467B}" type="pres">
      <dgm:prSet presAssocID="{8874E7DF-FCD6-4779-99DD-C00FFC1D0A62}" presName="node" presStyleLbl="node1" presStyleIdx="1" presStyleCnt="4" custScaleX="265834" custScaleY="243779" custLinFactNeighborX="-81518" custLinFactNeighborY="5904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661F79B-CAF5-4509-BE8D-855016E3EE11}" type="pres">
      <dgm:prSet presAssocID="{D2A06CA9-EE68-4C92-B785-14039E85D762}" presName="sibTrans" presStyleLbl="sibTrans2D1" presStyleIdx="1" presStyleCnt="3"/>
      <dgm:spPr/>
      <dgm:t>
        <a:bodyPr/>
        <a:lstStyle/>
        <a:p>
          <a:endParaRPr lang="en-IN"/>
        </a:p>
      </dgm:t>
    </dgm:pt>
    <dgm:pt modelId="{64207762-6A10-4034-89BF-346E7BD31490}" type="pres">
      <dgm:prSet presAssocID="{D2A06CA9-EE68-4C92-B785-14039E85D762}" presName="connectorText" presStyleLbl="sibTrans2D1" presStyleIdx="1" presStyleCnt="3"/>
      <dgm:spPr/>
      <dgm:t>
        <a:bodyPr/>
        <a:lstStyle/>
        <a:p>
          <a:endParaRPr lang="en-IN"/>
        </a:p>
      </dgm:t>
    </dgm:pt>
    <dgm:pt modelId="{8D6F84F7-71B3-4789-8CBE-2D3E1C8603F5}" type="pres">
      <dgm:prSet presAssocID="{EB00BDBE-7810-4F33-B157-312DBFDCA271}" presName="node" presStyleLbl="node1" presStyleIdx="2" presStyleCnt="4" custScaleX="272830" custScaleY="411675" custLinFactNeighborX="-78020" custLinFactNeighborY="1321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AC91FDC-C4DC-492E-AF09-C6F31E725ACC}" type="pres">
      <dgm:prSet presAssocID="{C9798DD1-DF8D-4807-AC0F-7D8956A6D2CC}" presName="sibTrans" presStyleLbl="sibTrans2D1" presStyleIdx="2" presStyleCnt="3"/>
      <dgm:spPr/>
      <dgm:t>
        <a:bodyPr/>
        <a:lstStyle/>
        <a:p>
          <a:endParaRPr lang="en-IN"/>
        </a:p>
      </dgm:t>
    </dgm:pt>
    <dgm:pt modelId="{12F53C63-116D-4C02-8390-6CCB69C49931}" type="pres">
      <dgm:prSet presAssocID="{C9798DD1-DF8D-4807-AC0F-7D8956A6D2CC}" presName="connectorText" presStyleLbl="sibTrans2D1" presStyleIdx="2" presStyleCnt="3"/>
      <dgm:spPr/>
      <dgm:t>
        <a:bodyPr/>
        <a:lstStyle/>
        <a:p>
          <a:endParaRPr lang="en-IN"/>
        </a:p>
      </dgm:t>
    </dgm:pt>
    <dgm:pt modelId="{14E0C98C-4505-43C9-BCE9-95BA42A628C0}" type="pres">
      <dgm:prSet presAssocID="{72045141-0B9F-437F-8635-2BA06A19AB5C}" presName="node" presStyleLbl="node1" presStyleIdx="3" presStyleCnt="4" custScaleX="291608" custScaleY="236092" custLinFactNeighborX="-68631" custLinFactNeighborY="22851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B850C5DD-FADA-4C8B-97F3-B75131EF8FD3}" type="presOf" srcId="{01C439BF-954D-4AD0-971C-8DE01B574B05}" destId="{F73127D9-68F9-400F-8D13-C95BE3DF755E}" srcOrd="0" destOrd="0" presId="urn:microsoft.com/office/officeart/2005/8/layout/process2"/>
    <dgm:cxn modelId="{2B1DE68A-11E4-4851-B2D8-4AE2E685B8EE}" type="presOf" srcId="{D2A06CA9-EE68-4C92-B785-14039E85D762}" destId="{A661F79B-CAF5-4509-BE8D-855016E3EE11}" srcOrd="0" destOrd="0" presId="urn:microsoft.com/office/officeart/2005/8/layout/process2"/>
    <dgm:cxn modelId="{AFCC537C-3C53-4DF2-9F26-FC32ECC1B38C}" srcId="{01C439BF-954D-4AD0-971C-8DE01B574B05}" destId="{27C68D3B-921D-4383-A780-3045AF95604C}" srcOrd="0" destOrd="0" parTransId="{8EBD0B62-A9C2-4BF2-B961-8FB31F95906C}" sibTransId="{34767544-C24D-48E0-A47A-F13C5DA621AF}"/>
    <dgm:cxn modelId="{6B359F4F-5092-4190-A7CA-44333C748FE1}" type="presOf" srcId="{34767544-C24D-48E0-A47A-F13C5DA621AF}" destId="{548D8EBF-5853-416B-9E65-79620465D2E1}" srcOrd="0" destOrd="0" presId="urn:microsoft.com/office/officeart/2005/8/layout/process2"/>
    <dgm:cxn modelId="{73F47573-0E97-43FA-8B36-6797C5E461B7}" srcId="{01C439BF-954D-4AD0-971C-8DE01B574B05}" destId="{72045141-0B9F-437F-8635-2BA06A19AB5C}" srcOrd="3" destOrd="0" parTransId="{3AD163EE-0680-43E2-A18B-5C6A3500DE91}" sibTransId="{C1CA912F-C99F-4BFD-AC36-3BB77D249084}"/>
    <dgm:cxn modelId="{3B950FBD-D18D-44E2-9747-64299C339CD3}" srcId="{01C439BF-954D-4AD0-971C-8DE01B574B05}" destId="{8874E7DF-FCD6-4779-99DD-C00FFC1D0A62}" srcOrd="1" destOrd="0" parTransId="{3CEDFD2A-E60A-4B98-87A5-D650CFA5C2E5}" sibTransId="{D2A06CA9-EE68-4C92-B785-14039E85D762}"/>
    <dgm:cxn modelId="{92450CFD-0BBB-4612-A911-EF6032E074CC}" type="presOf" srcId="{C9798DD1-DF8D-4807-AC0F-7D8956A6D2CC}" destId="{12F53C63-116D-4C02-8390-6CCB69C49931}" srcOrd="1" destOrd="0" presId="urn:microsoft.com/office/officeart/2005/8/layout/process2"/>
    <dgm:cxn modelId="{77127670-F691-4656-8977-DCF2B8CC2216}" type="presOf" srcId="{8874E7DF-FCD6-4779-99DD-C00FFC1D0A62}" destId="{B9B3F2AB-9906-4F4F-83D2-A70AE46F467B}" srcOrd="0" destOrd="0" presId="urn:microsoft.com/office/officeart/2005/8/layout/process2"/>
    <dgm:cxn modelId="{F21EE5EE-A8E4-4613-8C9A-EBD9394F37F3}" type="presOf" srcId="{34767544-C24D-48E0-A47A-F13C5DA621AF}" destId="{5EE81A67-2CBB-40E6-A411-FB60C5FA9FE2}" srcOrd="1" destOrd="0" presId="urn:microsoft.com/office/officeart/2005/8/layout/process2"/>
    <dgm:cxn modelId="{CDC329C4-5D18-4885-A02F-7B28923E6E24}" type="presOf" srcId="{EB00BDBE-7810-4F33-B157-312DBFDCA271}" destId="{8D6F84F7-71B3-4789-8CBE-2D3E1C8603F5}" srcOrd="0" destOrd="0" presId="urn:microsoft.com/office/officeart/2005/8/layout/process2"/>
    <dgm:cxn modelId="{458786B8-689B-45D1-9427-8AD61CA27404}" srcId="{01C439BF-954D-4AD0-971C-8DE01B574B05}" destId="{EB00BDBE-7810-4F33-B157-312DBFDCA271}" srcOrd="2" destOrd="0" parTransId="{49166712-9DCE-4C1E-92B3-2C736582C64F}" sibTransId="{C9798DD1-DF8D-4807-AC0F-7D8956A6D2CC}"/>
    <dgm:cxn modelId="{88192A22-F12C-431E-B54F-C2225FA66DEF}" type="presOf" srcId="{27C68D3B-921D-4383-A780-3045AF95604C}" destId="{D9BEF895-438C-4E4F-8ABE-CC3545FA67D8}" srcOrd="0" destOrd="0" presId="urn:microsoft.com/office/officeart/2005/8/layout/process2"/>
    <dgm:cxn modelId="{0106E78E-E324-4CC9-AC1B-0C06204B5B5D}" type="presOf" srcId="{C9798DD1-DF8D-4807-AC0F-7D8956A6D2CC}" destId="{DAC91FDC-C4DC-492E-AF09-C6F31E725ACC}" srcOrd="0" destOrd="0" presId="urn:microsoft.com/office/officeart/2005/8/layout/process2"/>
    <dgm:cxn modelId="{1843BC7F-FBA9-4C79-B30D-C65D61615079}" type="presOf" srcId="{72045141-0B9F-437F-8635-2BA06A19AB5C}" destId="{14E0C98C-4505-43C9-BCE9-95BA42A628C0}" srcOrd="0" destOrd="0" presId="urn:microsoft.com/office/officeart/2005/8/layout/process2"/>
    <dgm:cxn modelId="{8E3C5D87-4B85-4019-BDA3-BBD90A9651C9}" type="presOf" srcId="{D2A06CA9-EE68-4C92-B785-14039E85D762}" destId="{64207762-6A10-4034-89BF-346E7BD31490}" srcOrd="1" destOrd="0" presId="urn:microsoft.com/office/officeart/2005/8/layout/process2"/>
    <dgm:cxn modelId="{2A6B6B70-7383-428A-B8F4-ED791735B2A8}" type="presParOf" srcId="{F73127D9-68F9-400F-8D13-C95BE3DF755E}" destId="{D9BEF895-438C-4E4F-8ABE-CC3545FA67D8}" srcOrd="0" destOrd="0" presId="urn:microsoft.com/office/officeart/2005/8/layout/process2"/>
    <dgm:cxn modelId="{99EF3C72-8B92-4CCD-BE25-BACC91569FE5}" type="presParOf" srcId="{F73127D9-68F9-400F-8D13-C95BE3DF755E}" destId="{548D8EBF-5853-416B-9E65-79620465D2E1}" srcOrd="1" destOrd="0" presId="urn:microsoft.com/office/officeart/2005/8/layout/process2"/>
    <dgm:cxn modelId="{E4E26778-31D6-4112-8481-BBE0D130A953}" type="presParOf" srcId="{548D8EBF-5853-416B-9E65-79620465D2E1}" destId="{5EE81A67-2CBB-40E6-A411-FB60C5FA9FE2}" srcOrd="0" destOrd="0" presId="urn:microsoft.com/office/officeart/2005/8/layout/process2"/>
    <dgm:cxn modelId="{E2A89F8D-1551-4AEB-B51A-7CBDAB05B726}" type="presParOf" srcId="{F73127D9-68F9-400F-8D13-C95BE3DF755E}" destId="{B9B3F2AB-9906-4F4F-83D2-A70AE46F467B}" srcOrd="2" destOrd="0" presId="urn:microsoft.com/office/officeart/2005/8/layout/process2"/>
    <dgm:cxn modelId="{3122E858-DD32-48C3-ACBB-558DB69DD5D5}" type="presParOf" srcId="{F73127D9-68F9-400F-8D13-C95BE3DF755E}" destId="{A661F79B-CAF5-4509-BE8D-855016E3EE11}" srcOrd="3" destOrd="0" presId="urn:microsoft.com/office/officeart/2005/8/layout/process2"/>
    <dgm:cxn modelId="{33FADFDF-F7BB-4AAB-BB75-B16B29F6D6E5}" type="presParOf" srcId="{A661F79B-CAF5-4509-BE8D-855016E3EE11}" destId="{64207762-6A10-4034-89BF-346E7BD31490}" srcOrd="0" destOrd="0" presId="urn:microsoft.com/office/officeart/2005/8/layout/process2"/>
    <dgm:cxn modelId="{A57D5F43-DFBF-45AB-8CA5-028ED4785232}" type="presParOf" srcId="{F73127D9-68F9-400F-8D13-C95BE3DF755E}" destId="{8D6F84F7-71B3-4789-8CBE-2D3E1C8603F5}" srcOrd="4" destOrd="0" presId="urn:microsoft.com/office/officeart/2005/8/layout/process2"/>
    <dgm:cxn modelId="{E7FABF5A-B606-437B-8192-13C5963B921D}" type="presParOf" srcId="{F73127D9-68F9-400F-8D13-C95BE3DF755E}" destId="{DAC91FDC-C4DC-492E-AF09-C6F31E725ACC}" srcOrd="5" destOrd="0" presId="urn:microsoft.com/office/officeart/2005/8/layout/process2"/>
    <dgm:cxn modelId="{6E161EEC-BDE6-428F-A265-0F092DB16DD7}" type="presParOf" srcId="{DAC91FDC-C4DC-492E-AF09-C6F31E725ACC}" destId="{12F53C63-116D-4C02-8390-6CCB69C49931}" srcOrd="0" destOrd="0" presId="urn:microsoft.com/office/officeart/2005/8/layout/process2"/>
    <dgm:cxn modelId="{C2AD5EE8-E4A3-4FE2-BC38-58E1A0FA6EF4}" type="presParOf" srcId="{F73127D9-68F9-400F-8D13-C95BE3DF755E}" destId="{14E0C98C-4505-43C9-BCE9-95BA42A628C0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BEF895-438C-4E4F-8ABE-CC3545FA67D8}">
      <dsp:nvSpPr>
        <dsp:cNvPr id="0" name=""/>
        <dsp:cNvSpPr/>
      </dsp:nvSpPr>
      <dsp:spPr>
        <a:xfrm>
          <a:off x="260812" y="0"/>
          <a:ext cx="5892923" cy="5541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Times New Roman" pitchFamily="18" charset="0"/>
              <a:cs typeface="Times New Roman" pitchFamily="18" charset="0"/>
            </a:rPr>
            <a:t>WHO starts its supply cycle in august of every year</a:t>
          </a:r>
        </a:p>
      </dsp:txBody>
      <dsp:txXfrm>
        <a:off x="277044" y="16232"/>
        <a:ext cx="5860459" cy="521728"/>
      </dsp:txXfrm>
    </dsp:sp>
    <dsp:sp modelId="{548D8EBF-5853-416B-9E65-79620465D2E1}">
      <dsp:nvSpPr>
        <dsp:cNvPr id="0" name=""/>
        <dsp:cNvSpPr/>
      </dsp:nvSpPr>
      <dsp:spPr>
        <a:xfrm rot="4791719">
          <a:off x="3126633" y="652774"/>
          <a:ext cx="340225" cy="24938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 rot="-5400000">
        <a:off x="3215344" y="607939"/>
        <a:ext cx="149632" cy="265409"/>
      </dsp:txXfrm>
    </dsp:sp>
    <dsp:sp modelId="{B9B3F2AB-9906-4F4F-83D2-A70AE46F467B}">
      <dsp:nvSpPr>
        <dsp:cNvPr id="0" name=""/>
        <dsp:cNvSpPr/>
      </dsp:nvSpPr>
      <dsp:spPr>
        <a:xfrm>
          <a:off x="510996" y="1000743"/>
          <a:ext cx="5892923" cy="13510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Times New Roman" pitchFamily="18" charset="0"/>
              <a:cs typeface="Times New Roman" pitchFamily="18" charset="0"/>
            </a:rPr>
            <a:t>Estimates the total global requirement of MDT for the following year</a:t>
          </a:r>
        </a:p>
      </dsp:txBody>
      <dsp:txXfrm>
        <a:off x="550566" y="1040313"/>
        <a:ext cx="5813783" cy="1271863"/>
      </dsp:txXfrm>
    </dsp:sp>
    <dsp:sp modelId="{A661F79B-CAF5-4509-BE8D-855016E3EE11}">
      <dsp:nvSpPr>
        <dsp:cNvPr id="0" name=""/>
        <dsp:cNvSpPr/>
      </dsp:nvSpPr>
      <dsp:spPr>
        <a:xfrm rot="5264504">
          <a:off x="3430720" y="2302111"/>
          <a:ext cx="112673" cy="24938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</dsp:txBody>
      <dsp:txXfrm rot="-5400000">
        <a:off x="3411575" y="2370480"/>
        <a:ext cx="149632" cy="78871"/>
      </dsp:txXfrm>
    </dsp:sp>
    <dsp:sp modelId="{8D6F84F7-71B3-4789-8CBE-2D3E1C8603F5}">
      <dsp:nvSpPr>
        <dsp:cNvPr id="0" name=""/>
        <dsp:cNvSpPr/>
      </dsp:nvSpPr>
      <dsp:spPr>
        <a:xfrm>
          <a:off x="510996" y="2501861"/>
          <a:ext cx="6048008" cy="22814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Times New Roman" pitchFamily="18" charset="0"/>
              <a:cs typeface="Times New Roman" pitchFamily="18" charset="0"/>
            </a:rPr>
            <a:t>Patient is asked: </a:t>
          </a:r>
        </a:p>
        <a:p>
          <a:pPr lvl="0" algn="l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Times New Roman" pitchFamily="18" charset="0"/>
              <a:cs typeface="Times New Roman" pitchFamily="18" charset="0"/>
            </a:rPr>
            <a:t>* To come to the leprosy center every month to collect his blister pack for that month.</a:t>
          </a:r>
        </a:p>
        <a:p>
          <a:pPr lvl="0" algn="l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Times New Roman" pitchFamily="18" charset="0"/>
              <a:cs typeface="Times New Roman" pitchFamily="18" charset="0"/>
            </a:rPr>
            <a:t>* Swallow monthly supervised doses in front of the leprosy worker/doctor. </a:t>
          </a:r>
        </a:p>
      </dsp:txBody>
      <dsp:txXfrm>
        <a:off x="577818" y="2568683"/>
        <a:ext cx="5914364" cy="2147826"/>
      </dsp:txXfrm>
    </dsp:sp>
    <dsp:sp modelId="{DAC91FDC-C4DC-492E-AF09-C6F31E725ACC}">
      <dsp:nvSpPr>
        <dsp:cNvPr id="0" name=""/>
        <dsp:cNvSpPr/>
      </dsp:nvSpPr>
      <dsp:spPr>
        <a:xfrm rot="5050683">
          <a:off x="3571025" y="4781794"/>
          <a:ext cx="185691" cy="24938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 rot="-5400000">
        <a:off x="3586229" y="4813785"/>
        <a:ext cx="149632" cy="129984"/>
      </dsp:txXfrm>
    </dsp:sp>
    <dsp:sp modelId="{14E0C98C-4505-43C9-BCE9-95BA42A628C0}">
      <dsp:nvSpPr>
        <dsp:cNvPr id="0" name=""/>
        <dsp:cNvSpPr/>
      </dsp:nvSpPr>
      <dsp:spPr>
        <a:xfrm>
          <a:off x="510996" y="5029642"/>
          <a:ext cx="6464273" cy="13084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Times New Roman" pitchFamily="18" charset="0"/>
              <a:cs typeface="Times New Roman" pitchFamily="18" charset="0"/>
            </a:rPr>
            <a:t>Explanation of self-administration of the rest of the drugs in the blister pack without interruption during leprosy reactions and pregnancy.</a:t>
          </a:r>
        </a:p>
      </dsp:txBody>
      <dsp:txXfrm>
        <a:off x="549318" y="5067964"/>
        <a:ext cx="6387629" cy="12317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1330D0A-EDFC-4829-84C6-07933F884CA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356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0D0A-EDFC-4829-84C6-07933F884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231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0D0A-EDFC-4829-84C6-07933F884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902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0D0A-EDFC-4829-84C6-07933F884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67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1330D0A-EDFC-4829-84C6-07933F884C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>
              <a:solidFill>
                <a:srgbClr val="4380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685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71330D0A-EDFC-4829-84C6-07933F884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047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0D0A-EDFC-4829-84C6-07933F884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768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0D0A-EDFC-4829-84C6-07933F884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32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0D0A-EDFC-4829-84C6-07933F884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77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0D0A-EDFC-4829-84C6-07933F884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840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0D0A-EDFC-4829-84C6-07933F884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831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A2DC1E6-4C6F-42AE-9D02-B8BF3D0E44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608403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 rtlCol="0">
            <a:normAutofit/>
          </a:bodyPr>
          <a:lstStyle/>
          <a:p>
            <a:pPr lvl="0"/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2246F74-5203-4086-B4F9-CBF11281C9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546534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1330D0A-EDFC-4829-84C6-07933F884CA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9812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0D0A-EDFC-4829-84C6-07933F884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0D0A-EDFC-4829-84C6-07933F884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98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0D0A-EDFC-4829-84C6-07933F884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951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1330D0A-EDFC-4829-84C6-07933F884C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>
              <a:solidFill>
                <a:srgbClr val="4380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6295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71330D0A-EDFC-4829-84C6-07933F884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1205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0D0A-EDFC-4829-84C6-07933F884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714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0D0A-EDFC-4829-84C6-07933F884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0D0A-EDFC-4829-84C6-07933F884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5394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0D0A-EDFC-4829-84C6-07933F884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1711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0D0A-EDFC-4829-84C6-07933F884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95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6" name="Rectangle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8" name="Rectangle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9" name="Rectangle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defTabSz="914400"/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 defTabSz="914400"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defTabSz="914400"/>
            <a:endParaRPr lang="en-US">
              <a:solidFill>
                <a:srgbClr val="438086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 defTabSz="914400"/>
            <a:fld id="{71330D0A-EDFC-4829-84C6-07933F884CAA}" type="slidenum">
              <a:rPr lang="en-US" smtClean="0"/>
              <a:pPr defTabSz="9144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065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86" r:id="rId12"/>
    <p:sldLayoutId id="2147483687" r:id="rId13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6" name="Rectangle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8" name="Rectangle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9" name="Rectangle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defTabSz="914400"/>
            <a:fld id="{95108E92-1CC0-4B0C-A867-DCF85B392F52}" type="datetimeFigureOut">
              <a:rPr lang="en-US" smtClean="0">
                <a:solidFill>
                  <a:srgbClr val="438086"/>
                </a:solidFill>
              </a:rPr>
              <a:pPr defTabSz="914400"/>
              <a:t>9/6/2024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defTabSz="914400"/>
            <a:endParaRPr lang="en-US">
              <a:solidFill>
                <a:srgbClr val="438086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 defTabSz="914400"/>
            <a:fld id="{71330D0A-EDFC-4829-84C6-07933F884CAA}" type="slidenum">
              <a:rPr lang="en-US" smtClean="0"/>
              <a:pPr defTabSz="9144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63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en.wikipedia.org/wiki/Image:Gerhard_Hansen.jpg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maj.ca/content/vol170/issue1/images/large/48ff1.jpe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en.wikipedia.org/wiki/Image:MDTRegimens.jpg" TargetMode="Externa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ln w="28575"/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HANSEN’S DISEASE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Dr Ashwin </a:t>
            </a:r>
            <a:r>
              <a:rPr lang="en-IN" dirty="0" err="1" smtClean="0"/>
              <a:t>charaniya</a:t>
            </a:r>
            <a:r>
              <a:rPr lang="en-IN" dirty="0" smtClean="0"/>
              <a:t> </a:t>
            </a:r>
          </a:p>
          <a:p>
            <a:r>
              <a:rPr lang="en-IN" dirty="0" smtClean="0"/>
              <a:t>A.P </a:t>
            </a:r>
            <a:r>
              <a:rPr lang="en-IN" dirty="0" err="1" smtClean="0"/>
              <a:t>dept</a:t>
            </a:r>
            <a:r>
              <a:rPr lang="en-IN" dirty="0" smtClean="0"/>
              <a:t> of DVL</a:t>
            </a:r>
          </a:p>
          <a:p>
            <a:r>
              <a:rPr lang="en-IN" dirty="0" smtClean="0"/>
              <a:t>05/06/2024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9114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dirty="0" smtClean="0">
                <a:latin typeface="Arial Rounded MT Bold" panose="020F0704030504030204" pitchFamily="34" charset="0"/>
              </a:rPr>
              <a:t>Structure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762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8" name="Picture 4" descr="GHA Hansen, discoverer of M. leprae">
            <a:hlinkClick r:id="rId2" tooltip="&quot;GHA Hansen, discoverer of M. leprae&quot;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82137" y="419969"/>
            <a:ext cx="4156426" cy="6049909"/>
          </a:xfrm>
          <a:prstGeom prst="rect">
            <a:avLst/>
          </a:prstGeom>
          <a:noFill/>
          <a:ln w="34925" cmpd="tri">
            <a:solidFill>
              <a:schemeClr val="tx1">
                <a:lumMod val="95000"/>
                <a:lumOff val="5000"/>
                <a:alpha val="89000"/>
              </a:schemeClr>
            </a:solidFill>
            <a:miter lim="800000"/>
            <a:headEnd/>
            <a:tailEnd/>
          </a:ln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4830" y="419969"/>
            <a:ext cx="7219666" cy="5756994"/>
          </a:xfrm>
        </p:spPr>
        <p:txBody>
          <a:bodyPr>
            <a:normAutofit/>
          </a:bodyPr>
          <a:lstStyle/>
          <a:p>
            <a:pPr algn="just"/>
            <a:r>
              <a:rPr lang="en-US" sz="3200" dirty="0">
                <a:cs typeface="Arial" charset="0"/>
              </a:rPr>
              <a:t>The causative agent  is </a:t>
            </a:r>
            <a:r>
              <a:rPr lang="en-US" sz="3200" b="1" i="1" dirty="0">
                <a:cs typeface="Arial" charset="0"/>
              </a:rPr>
              <a:t>Mycobacterium </a:t>
            </a:r>
            <a:r>
              <a:rPr lang="en-US" sz="3200" b="1" i="1" dirty="0" err="1" smtClean="0">
                <a:cs typeface="Arial" charset="0"/>
              </a:rPr>
              <a:t>leprae</a:t>
            </a:r>
            <a:r>
              <a:rPr lang="en-US" sz="3200" b="1" i="1" dirty="0" err="1">
                <a:cs typeface="Arial" charset="0"/>
              </a:rPr>
              <a:t>m</a:t>
            </a:r>
            <a:r>
              <a:rPr lang="en-US" sz="3200" dirty="0" err="1" smtClean="0">
                <a:cs typeface="Arial" charset="0"/>
              </a:rPr>
              <a:t>acid</a:t>
            </a:r>
            <a:r>
              <a:rPr lang="en-US" sz="3200" dirty="0" smtClean="0">
                <a:cs typeface="Arial" charset="0"/>
              </a:rPr>
              <a:t>-fast bacteria) first </a:t>
            </a:r>
            <a:r>
              <a:rPr lang="en-US" sz="3200" dirty="0">
                <a:cs typeface="Arial" charset="0"/>
              </a:rPr>
              <a:t>identified in 1873 by the Norwegian physician</a:t>
            </a:r>
            <a:r>
              <a:rPr lang="en-US" sz="4000" dirty="0">
                <a:cs typeface="Arial" charset="0"/>
              </a:rPr>
              <a:t>, </a:t>
            </a:r>
            <a:endParaRPr lang="en-US" sz="4000" dirty="0" smtClean="0">
              <a:cs typeface="Arial" charset="0"/>
            </a:endParaRPr>
          </a:p>
          <a:p>
            <a:r>
              <a:rPr lang="en-US" sz="4000" dirty="0" smtClean="0">
                <a:cs typeface="Arial" charset="0"/>
              </a:rPr>
              <a:t> </a:t>
            </a:r>
            <a:r>
              <a:rPr lang="en-US" sz="3600" b="1" u="sng" dirty="0" smtClean="0">
                <a:solidFill>
                  <a:srgbClr val="000000"/>
                </a:solidFill>
                <a:cs typeface="Arial" charset="0"/>
              </a:rPr>
              <a:t>Gerhard Henrik </a:t>
            </a:r>
            <a:r>
              <a:rPr lang="en-US" sz="3600" b="1" u="sng" dirty="0" err="1" smtClean="0">
                <a:solidFill>
                  <a:srgbClr val="000000"/>
                </a:solidFill>
                <a:cs typeface="Arial" charset="0"/>
              </a:rPr>
              <a:t>Armauer</a:t>
            </a:r>
            <a:r>
              <a:rPr lang="en-US" sz="3600" b="1" u="sng" dirty="0" smtClean="0">
                <a:solidFill>
                  <a:srgbClr val="000000"/>
                </a:solidFill>
                <a:cs typeface="Arial" charset="0"/>
              </a:rPr>
              <a:t>  Hansen</a:t>
            </a:r>
            <a:r>
              <a:rPr lang="en-IN" sz="2000" b="1" u="sng" dirty="0" smtClean="0">
                <a:solidFill>
                  <a:srgbClr val="000000"/>
                </a:solidFill>
                <a:cs typeface="Arial" charset="0"/>
              </a:rPr>
              <a:t> </a:t>
            </a:r>
            <a:endParaRPr lang="en-IN" sz="2000" b="1" u="sng" dirty="0">
              <a:solidFill>
                <a:srgbClr val="000000"/>
              </a:solidFill>
              <a:cs typeface="Arial" charset="0"/>
            </a:endParaRPr>
          </a:p>
          <a:p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59485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381000"/>
            <a:ext cx="7772400" cy="685800"/>
          </a:xfrm>
        </p:spPr>
        <p:txBody>
          <a:bodyPr/>
          <a:lstStyle/>
          <a:p>
            <a:pPr eaLnBrk="1" hangingPunct="1"/>
            <a:r>
              <a:rPr lang="en-US" sz="3600" u="sng" dirty="0">
                <a:latin typeface="Arial Rounded MT Bold" panose="020F0704030504030204" pitchFamily="34" charset="0"/>
              </a:rPr>
              <a:t>History</a:t>
            </a:r>
            <a:endParaRPr lang="en-IN" sz="3600" u="sng" dirty="0">
              <a:latin typeface="Arial Rounded MT Bold" panose="020F0704030504030204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14149" y="1066800"/>
            <a:ext cx="9596651" cy="57912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Arial Rounded MT Bold" panose="020F0704030504030204" pitchFamily="34" charset="0"/>
              </a:rPr>
              <a:t>The earliest description of leprosy comes from India around 600 BC.                                                               </a:t>
            </a: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Arial Rounded MT Bold" panose="020F0704030504030204" pitchFamily="34" charset="0"/>
              </a:rPr>
              <a:t>It was then described in the Far East around 400 BC</a:t>
            </a:r>
            <a:r>
              <a:rPr lang="en-IN" sz="2400" dirty="0">
                <a:latin typeface="Arial Rounded MT Bold" panose="020F0704030504030204" pitchFamily="34" charset="0"/>
              </a:rPr>
              <a:t> </a:t>
            </a: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Arial Rounded MT Bold" panose="020F0704030504030204" pitchFamily="34" charset="0"/>
              </a:rPr>
              <a:t>The word "leprosy" derives from the ancient Greek words </a:t>
            </a:r>
            <a:r>
              <a:rPr lang="en-US" sz="2400" i="1" dirty="0" err="1">
                <a:latin typeface="Arial Rounded MT Bold" panose="020F0704030504030204" pitchFamily="34" charset="0"/>
              </a:rPr>
              <a:t>lepros</a:t>
            </a:r>
            <a:r>
              <a:rPr lang="en-US" sz="2400" dirty="0">
                <a:latin typeface="Arial Rounded MT Bold" panose="020F0704030504030204" pitchFamily="34" charset="0"/>
              </a:rPr>
              <a:t>, a scale, and </a:t>
            </a:r>
            <a:r>
              <a:rPr lang="en-US" sz="2400" i="1" dirty="0" err="1">
                <a:latin typeface="Arial Rounded MT Bold" panose="020F0704030504030204" pitchFamily="34" charset="0"/>
              </a:rPr>
              <a:t>lepein</a:t>
            </a:r>
            <a:r>
              <a:rPr lang="en-US" sz="2400" dirty="0">
                <a:latin typeface="Arial Rounded MT Bold" panose="020F0704030504030204" pitchFamily="34" charset="0"/>
              </a:rPr>
              <a:t>, to peel.</a:t>
            </a: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Arial Rounded MT Bold" panose="020F0704030504030204" pitchFamily="34" charset="0"/>
              </a:rPr>
              <a:t>M.Leprae</a:t>
            </a:r>
            <a:r>
              <a:rPr lang="en-US" sz="2400" dirty="0">
                <a:latin typeface="Arial Rounded MT Bold" panose="020F0704030504030204" pitchFamily="34" charset="0"/>
              </a:rPr>
              <a:t> is oldest known pathogenic bacterium to man</a:t>
            </a:r>
            <a:endParaRPr lang="en-IN" sz="2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6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609600"/>
            <a:ext cx="7772400" cy="8382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sz="3200" b="1" u="sng">
                <a:latin typeface="Arial Rounded MT Bold" panose="020F0704030504030204" pitchFamily="34" charset="0"/>
              </a:rPr>
              <a:t>MODE OF TRANSMISSION:</a:t>
            </a:r>
            <a:br>
              <a:rPr lang="en-US" sz="3200" b="1" u="sng">
                <a:latin typeface="Arial Rounded MT Bold" panose="020F0704030504030204" pitchFamily="34" charset="0"/>
              </a:rPr>
            </a:br>
            <a:endParaRPr lang="en-US" sz="3200">
              <a:latin typeface="Arial Rounded MT Bold" panose="020F0704030504030204" pitchFamily="34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36728" y="1143000"/>
            <a:ext cx="11354937" cy="56388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US" sz="2400" b="1" u="sng" dirty="0">
                <a:latin typeface="Arial Rounded MT Bold" panose="020F0704030504030204" pitchFamily="34" charset="0"/>
              </a:rPr>
              <a:t>SKIN</a:t>
            </a:r>
          </a:p>
          <a:p>
            <a:pPr algn="just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latin typeface="Arial Rounded MT Bold" panose="020F0704030504030204" pitchFamily="34" charset="0"/>
              </a:rPr>
              <a:t>Direct skin to skin contact or</a:t>
            </a:r>
          </a:p>
          <a:p>
            <a:pPr marL="0" indent="0" algn="just">
              <a:buNone/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b="1" u="sng" dirty="0">
                <a:latin typeface="Arial Rounded MT Bold" panose="020F0704030504030204" pitchFamily="34" charset="0"/>
              </a:rPr>
              <a:t>RESP. TRACT:  </a:t>
            </a:r>
          </a:p>
          <a:p>
            <a:pPr algn="just" eaLnBrk="1" hangingPunct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Arial Rounded MT Bold" panose="020F0704030504030204" pitchFamily="34" charset="0"/>
              </a:rPr>
              <a:t>Infected droplets discharged into the atmosphere in the act of talking, sneezing or coughing. </a:t>
            </a:r>
            <a:endParaRPr lang="en-US" sz="2400" dirty="0" smtClean="0">
              <a:latin typeface="Arial Rounded MT Bold" panose="020F0704030504030204" pitchFamily="34" charset="0"/>
            </a:endParaRPr>
          </a:p>
          <a:p>
            <a:pPr algn="just" eaLnBrk="1" hangingPunct="1">
              <a:lnSpc>
                <a:spcPct val="90000"/>
              </a:lnSpc>
              <a:buFont typeface="Courier New" panose="02070309020205020404" pitchFamily="49" charset="0"/>
              <a:buChar char="o"/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algn="just" eaLnBrk="1" hangingPunct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Arial Rounded MT Bold" panose="020F0704030504030204" pitchFamily="34" charset="0"/>
              </a:rPr>
              <a:t>Increased </a:t>
            </a:r>
            <a:r>
              <a:rPr lang="en-US" sz="2400" dirty="0">
                <a:latin typeface="Arial Rounded MT Bold" panose="020F0704030504030204" pitchFamily="34" charset="0"/>
              </a:rPr>
              <a:t>in poor living condition and overcrowding</a:t>
            </a:r>
          </a:p>
          <a:p>
            <a:pPr algn="just" eaLnBrk="1" hangingPunct="1">
              <a:lnSpc>
                <a:spcPct val="90000"/>
              </a:lnSpc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Naturally acquired leprosy has been reported in the armadillo, the chimpanzee and </a:t>
            </a:r>
            <a:r>
              <a:rPr lang="en-US" sz="2400" dirty="0" err="1">
                <a:latin typeface="Arial Rounded MT Bold" panose="020F0704030504030204" pitchFamily="34" charset="0"/>
              </a:rPr>
              <a:t>mangabay</a:t>
            </a:r>
            <a:r>
              <a:rPr lang="en-US" sz="2400" dirty="0">
                <a:latin typeface="Arial Rounded MT Bold" panose="020F0704030504030204" pitchFamily="34" charset="0"/>
              </a:rPr>
              <a:t> monkey</a:t>
            </a:r>
          </a:p>
        </p:txBody>
      </p:sp>
    </p:spTree>
    <p:extLst>
      <p:ext uri="{BB962C8B-B14F-4D97-AF65-F5344CB8AC3E}">
        <p14:creationId xmlns:p14="http://schemas.microsoft.com/office/powerpoint/2010/main" val="230124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>
          <a:xfrm>
            <a:off x="491319" y="450376"/>
            <a:ext cx="9186081" cy="5569424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US" b="1" u="sng" dirty="0" smtClean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u="sng" dirty="0" smtClean="0">
                <a:latin typeface="Arial Rounded MT Bold" panose="020F0704030504030204" pitchFamily="34" charset="0"/>
              </a:rPr>
              <a:t>FACTORS RESPONSIBLE FOR SPREAD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b="1" u="sng" dirty="0" smtClean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dirty="0" smtClean="0">
                <a:latin typeface="Arial Rounded MT Bold" panose="020F0704030504030204" pitchFamily="34" charset="0"/>
              </a:rPr>
              <a:t>Bad housing conditions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dirty="0" smtClean="0">
                <a:latin typeface="Arial Rounded MT Bold" panose="020F0704030504030204" pitchFamily="34" charset="0"/>
              </a:rPr>
              <a:t>Inadequate food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dirty="0" smtClean="0">
                <a:latin typeface="Arial Rounded MT Bold" panose="020F0704030504030204" pitchFamily="34" charset="0"/>
              </a:rPr>
              <a:t>Overcrowding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dirty="0" smtClean="0">
                <a:latin typeface="Arial Rounded MT Bold" panose="020F0704030504030204" pitchFamily="34" charset="0"/>
              </a:rPr>
              <a:t>Undernourishment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en-US" dirty="0" smtClean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en-US" dirty="0" smtClean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US" dirty="0" smtClean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63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232011" y="914399"/>
            <a:ext cx="11027391" cy="5568287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Tx/>
              <a:buNone/>
            </a:pPr>
            <a:endParaRPr lang="en-US" sz="2500" dirty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en-US" sz="25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M.leprae</a:t>
            </a:r>
            <a:r>
              <a:rPr lang="en-US" sz="25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is a straight rod about 1-8mm long by 0.3mm in diameter.</a:t>
            </a:r>
          </a:p>
          <a:p>
            <a:pPr algn="just" eaLnBrk="1" hangingPunct="1">
              <a:lnSpc>
                <a:spcPct val="150000"/>
              </a:lnSpc>
              <a:buFontTx/>
              <a:buNone/>
            </a:pPr>
            <a:endParaRPr lang="en-US" sz="2500" dirty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en-US" sz="25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In infected time the rods are often stacked or clumped together in </a:t>
            </a:r>
            <a:r>
              <a:rPr lang="en-US" sz="25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globi</a:t>
            </a:r>
            <a:endParaRPr lang="en-US" sz="2500" dirty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en-US" sz="25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    </a:t>
            </a: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3048000" y="609601"/>
            <a:ext cx="59436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STRUCTURE OF M. LEPRAE</a:t>
            </a:r>
            <a:endParaRPr 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12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838200" y="709684"/>
            <a:ext cx="10080009" cy="5467279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en-US" dirty="0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 </a:t>
            </a: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Obligatory intracellular parasite found within macrophages</a:t>
            </a:r>
          </a:p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-  Schwann cells of nerves</a:t>
            </a:r>
          </a:p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-  Muscle cells</a:t>
            </a:r>
          </a:p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-  Endothelial cells of blood vessels</a:t>
            </a:r>
          </a:p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-  Melanocytes of skin</a:t>
            </a:r>
          </a:p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-  Chondrocytes of cartilage</a:t>
            </a:r>
          </a:p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en-US" dirty="0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 </a:t>
            </a:r>
            <a:endParaRPr lang="en-GB" dirty="0" smtClean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06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838200" y="846161"/>
            <a:ext cx="10515600" cy="5330802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</a:pP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‘Acid fast’ – Refers to the capacity of the bacillus when stained with </a:t>
            </a:r>
            <a:r>
              <a:rPr lang="en-US" sz="2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carbol</a:t>
            </a: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fuschin</a:t>
            </a: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to retain its red </a:t>
            </a:r>
            <a:r>
              <a:rPr lang="en-US" sz="2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colour</a:t>
            </a: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when treated with acid.</a:t>
            </a:r>
          </a:p>
          <a:p>
            <a:pPr algn="just" eaLnBrk="1" hangingPunct="1">
              <a:lnSpc>
                <a:spcPct val="150000"/>
              </a:lnSpc>
            </a:pPr>
            <a:endParaRPr lang="en-US" sz="2400" dirty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en-US" sz="2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Mycolic</a:t>
            </a: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acid is responsible for the acid fastness.</a:t>
            </a:r>
          </a:p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en-US" dirty="0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 </a:t>
            </a:r>
            <a:endParaRPr lang="en-GB" dirty="0" smtClean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59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457200"/>
            <a:ext cx="8229600" cy="563880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en-US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Electron Microscopy</a:t>
            </a:r>
          </a:p>
          <a:p>
            <a:pPr eaLnBrk="1" hangingPunct="1">
              <a:buFontTx/>
              <a:buNone/>
            </a:pPr>
            <a:endParaRPr lang="en-US" smtClean="0">
              <a:latin typeface="Arial Rounded MT Bold" panose="020F0704030504030204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057400" y="1295400"/>
            <a:ext cx="8077200" cy="5029200"/>
            <a:chOff x="1680" y="10267"/>
            <a:chExt cx="8160" cy="3805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14340" name="Text Box 5"/>
            <p:cNvSpPr txBox="1">
              <a:spLocks noChangeArrowheads="1"/>
            </p:cNvSpPr>
            <p:nvPr/>
          </p:nvSpPr>
          <p:spPr bwMode="auto">
            <a:xfrm>
              <a:off x="6720" y="11347"/>
              <a:ext cx="3120" cy="54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r>
                <a:rPr lang="en-US" sz="1700"/>
                <a:t>Outer layer of wall</a:t>
              </a:r>
              <a:endParaRPr lang="en-US" sz="1200"/>
            </a:p>
          </p:txBody>
        </p:sp>
        <p:sp>
          <p:nvSpPr>
            <p:cNvPr id="14341" name="Text Box 6"/>
            <p:cNvSpPr txBox="1">
              <a:spLocks noChangeArrowheads="1"/>
            </p:cNvSpPr>
            <p:nvPr/>
          </p:nvSpPr>
          <p:spPr bwMode="auto">
            <a:xfrm>
              <a:off x="6720" y="11887"/>
              <a:ext cx="3120" cy="54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r>
                <a:rPr lang="en-US" sz="1700"/>
                <a:t>Inner layer of wall</a:t>
              </a:r>
              <a:endParaRPr lang="en-US" sz="1200"/>
            </a:p>
          </p:txBody>
        </p:sp>
        <p:sp>
          <p:nvSpPr>
            <p:cNvPr id="14342" name="Text Box 7"/>
            <p:cNvSpPr txBox="1">
              <a:spLocks noChangeArrowheads="1"/>
            </p:cNvSpPr>
            <p:nvPr/>
          </p:nvSpPr>
          <p:spPr bwMode="auto">
            <a:xfrm>
              <a:off x="6720" y="13327"/>
              <a:ext cx="3120" cy="54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r>
                <a:rPr lang="en-US" sz="1700"/>
                <a:t>Membrane</a:t>
              </a:r>
              <a:endParaRPr lang="en-US" sz="1200"/>
            </a:p>
          </p:txBody>
        </p:sp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1680" y="10267"/>
              <a:ext cx="5115" cy="3805"/>
              <a:chOff x="1680" y="10267"/>
              <a:chExt cx="5115" cy="3805"/>
            </a:xfrm>
          </p:grpSpPr>
          <p:grpSp>
            <p:nvGrpSpPr>
              <p:cNvPr id="4" name="Group 9"/>
              <p:cNvGrpSpPr>
                <a:grpSpLocks/>
              </p:cNvGrpSpPr>
              <p:nvPr/>
            </p:nvGrpSpPr>
            <p:grpSpPr bwMode="auto">
              <a:xfrm>
                <a:off x="5040" y="10267"/>
                <a:ext cx="976" cy="3805"/>
                <a:chOff x="1544" y="10097"/>
                <a:chExt cx="976" cy="3805"/>
              </a:xfrm>
            </p:grpSpPr>
            <p:sp>
              <p:nvSpPr>
                <p:cNvPr id="14374" name="Line 10"/>
                <p:cNvSpPr>
                  <a:spLocks noChangeShapeType="1"/>
                </p:cNvSpPr>
                <p:nvPr/>
              </p:nvSpPr>
              <p:spPr bwMode="auto">
                <a:xfrm>
                  <a:off x="1560" y="10658"/>
                  <a:ext cx="0" cy="270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/>
                </a:p>
              </p:txBody>
            </p:sp>
            <p:sp>
              <p:nvSpPr>
                <p:cNvPr id="14375" name="Line 11"/>
                <p:cNvSpPr>
                  <a:spLocks noChangeShapeType="1"/>
                </p:cNvSpPr>
                <p:nvPr/>
              </p:nvSpPr>
              <p:spPr bwMode="auto">
                <a:xfrm>
                  <a:off x="2520" y="10658"/>
                  <a:ext cx="0" cy="270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/>
                </a:p>
              </p:txBody>
            </p:sp>
            <p:sp>
              <p:nvSpPr>
                <p:cNvPr id="14376" name="AutoShape 12"/>
                <p:cNvSpPr>
                  <a:spLocks noChangeArrowheads="1"/>
                </p:cNvSpPr>
                <p:nvPr/>
              </p:nvSpPr>
              <p:spPr bwMode="auto">
                <a:xfrm rot="-5255988">
                  <a:off x="1751" y="13150"/>
                  <a:ext cx="545" cy="960"/>
                </a:xfrm>
                <a:prstGeom prst="moon">
                  <a:avLst>
                    <a:gd name="adj" fmla="val 0"/>
                  </a:avLst>
                </a:prstGeom>
                <a:solidFill>
                  <a:srgbClr val="FFFFFF"/>
                </a:solidFill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GB"/>
                </a:p>
              </p:txBody>
            </p:sp>
            <p:sp>
              <p:nvSpPr>
                <p:cNvPr id="14377" name="AutoShape 13"/>
                <p:cNvSpPr>
                  <a:spLocks noChangeArrowheads="1"/>
                </p:cNvSpPr>
                <p:nvPr/>
              </p:nvSpPr>
              <p:spPr bwMode="auto">
                <a:xfrm rot="5337751">
                  <a:off x="1767" y="9890"/>
                  <a:ext cx="545" cy="960"/>
                </a:xfrm>
                <a:prstGeom prst="moon">
                  <a:avLst>
                    <a:gd name="adj" fmla="val 0"/>
                  </a:avLst>
                </a:prstGeom>
                <a:solidFill>
                  <a:srgbClr val="FFFFFF"/>
                </a:solidFill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GB"/>
                </a:p>
              </p:txBody>
            </p:sp>
          </p:grpSp>
          <p:grpSp>
            <p:nvGrpSpPr>
              <p:cNvPr id="5" name="Group 14"/>
              <p:cNvGrpSpPr>
                <a:grpSpLocks/>
              </p:cNvGrpSpPr>
              <p:nvPr/>
            </p:nvGrpSpPr>
            <p:grpSpPr bwMode="auto">
              <a:xfrm>
                <a:off x="5340" y="10838"/>
                <a:ext cx="660" cy="2669"/>
                <a:chOff x="1860" y="10478"/>
                <a:chExt cx="660" cy="2669"/>
              </a:xfrm>
            </p:grpSpPr>
            <p:sp>
              <p:nvSpPr>
                <p:cNvPr id="14371" name="Line 15"/>
                <p:cNvSpPr>
                  <a:spLocks noChangeShapeType="1"/>
                </p:cNvSpPr>
                <p:nvPr/>
              </p:nvSpPr>
              <p:spPr bwMode="auto">
                <a:xfrm>
                  <a:off x="1890" y="11018"/>
                  <a:ext cx="0" cy="2129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/>
                </a:p>
              </p:txBody>
            </p:sp>
            <p:sp>
              <p:nvSpPr>
                <p:cNvPr id="14372" name="Arc 16"/>
                <p:cNvSpPr>
                  <a:spLocks/>
                </p:cNvSpPr>
                <p:nvPr/>
              </p:nvSpPr>
              <p:spPr bwMode="auto">
                <a:xfrm flipV="1">
                  <a:off x="1905" y="10478"/>
                  <a:ext cx="615" cy="540"/>
                </a:xfrm>
                <a:custGeom>
                  <a:avLst/>
                  <a:gdLst>
                    <a:gd name="T0" fmla="*/ 0 w 20729"/>
                    <a:gd name="T1" fmla="*/ 0 h 21599"/>
                    <a:gd name="T2" fmla="*/ 0 w 20729"/>
                    <a:gd name="T3" fmla="*/ 0 h 21599"/>
                    <a:gd name="T4" fmla="*/ 0 w 20729"/>
                    <a:gd name="T5" fmla="*/ 0 h 21599"/>
                    <a:gd name="T6" fmla="*/ 0 60000 65536"/>
                    <a:gd name="T7" fmla="*/ 0 60000 65536"/>
                    <a:gd name="T8" fmla="*/ 0 60000 65536"/>
                    <a:gd name="T9" fmla="*/ 0 w 20729"/>
                    <a:gd name="T10" fmla="*/ 0 h 21599"/>
                    <a:gd name="T11" fmla="*/ 20729 w 20729"/>
                    <a:gd name="T12" fmla="*/ 21599 h 2159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729" h="21599" fill="none" extrusionOk="0">
                      <a:moveTo>
                        <a:pt x="158" y="-1"/>
                      </a:moveTo>
                      <a:cubicBezTo>
                        <a:pt x="9690" y="69"/>
                        <a:pt x="18049" y="6379"/>
                        <a:pt x="20728" y="15527"/>
                      </a:cubicBezTo>
                    </a:path>
                    <a:path w="20729" h="21599" stroke="0" extrusionOk="0">
                      <a:moveTo>
                        <a:pt x="158" y="-1"/>
                      </a:moveTo>
                      <a:cubicBezTo>
                        <a:pt x="9690" y="69"/>
                        <a:pt x="18049" y="6379"/>
                        <a:pt x="20728" y="15527"/>
                      </a:cubicBezTo>
                      <a:lnTo>
                        <a:pt x="0" y="21599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GB"/>
                </a:p>
              </p:txBody>
            </p:sp>
            <p:sp>
              <p:nvSpPr>
                <p:cNvPr id="14373" name="Arc 17"/>
                <p:cNvSpPr>
                  <a:spLocks/>
                </p:cNvSpPr>
                <p:nvPr/>
              </p:nvSpPr>
              <p:spPr bwMode="auto">
                <a:xfrm flipV="1">
                  <a:off x="1860" y="12607"/>
                  <a:ext cx="660" cy="539"/>
                </a:xfrm>
                <a:custGeom>
                  <a:avLst/>
                  <a:gdLst>
                    <a:gd name="T0" fmla="*/ 0 w 20729"/>
                    <a:gd name="T1" fmla="*/ 0 h 21579"/>
                    <a:gd name="T2" fmla="*/ 0 w 20729"/>
                    <a:gd name="T3" fmla="*/ 0 h 21579"/>
                    <a:gd name="T4" fmla="*/ 0 w 20729"/>
                    <a:gd name="T5" fmla="*/ 0 h 21579"/>
                    <a:gd name="T6" fmla="*/ 0 60000 65536"/>
                    <a:gd name="T7" fmla="*/ 0 60000 65536"/>
                    <a:gd name="T8" fmla="*/ 0 60000 65536"/>
                    <a:gd name="T9" fmla="*/ 0 w 20729"/>
                    <a:gd name="T10" fmla="*/ 0 h 21579"/>
                    <a:gd name="T11" fmla="*/ 20729 w 20729"/>
                    <a:gd name="T12" fmla="*/ 21579 h 2157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729" h="21579" fill="none" extrusionOk="0">
                      <a:moveTo>
                        <a:pt x="941" y="-1"/>
                      </a:moveTo>
                      <a:cubicBezTo>
                        <a:pt x="10175" y="402"/>
                        <a:pt x="18130" y="6636"/>
                        <a:pt x="20728" y="15507"/>
                      </a:cubicBezTo>
                    </a:path>
                    <a:path w="20729" h="21579" stroke="0" extrusionOk="0">
                      <a:moveTo>
                        <a:pt x="941" y="-1"/>
                      </a:moveTo>
                      <a:cubicBezTo>
                        <a:pt x="10175" y="402"/>
                        <a:pt x="18130" y="6636"/>
                        <a:pt x="20728" y="15507"/>
                      </a:cubicBezTo>
                      <a:lnTo>
                        <a:pt x="0" y="21579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GB"/>
                </a:p>
              </p:txBody>
            </p:sp>
          </p:grpSp>
          <p:sp>
            <p:nvSpPr>
              <p:cNvPr id="14346" name="Line 18"/>
              <p:cNvSpPr>
                <a:spLocks noChangeShapeType="1"/>
              </p:cNvSpPr>
              <p:nvPr/>
            </p:nvSpPr>
            <p:spPr bwMode="auto">
              <a:xfrm>
                <a:off x="3960" y="12576"/>
                <a:ext cx="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14347" name="Line 19"/>
              <p:cNvSpPr>
                <a:spLocks noChangeShapeType="1"/>
              </p:cNvSpPr>
              <p:nvPr/>
            </p:nvSpPr>
            <p:spPr bwMode="auto">
              <a:xfrm>
                <a:off x="3960" y="12365"/>
                <a:ext cx="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14348" name="Freeform 20"/>
              <p:cNvSpPr>
                <a:spLocks/>
              </p:cNvSpPr>
              <p:nvPr/>
            </p:nvSpPr>
            <p:spPr bwMode="auto">
              <a:xfrm>
                <a:off x="5250" y="10444"/>
                <a:ext cx="195" cy="176"/>
              </a:xfrm>
              <a:custGeom>
                <a:avLst/>
                <a:gdLst>
                  <a:gd name="T0" fmla="*/ 120 w 195"/>
                  <a:gd name="T1" fmla="*/ 26 h 176"/>
                  <a:gd name="T2" fmla="*/ 165 w 195"/>
                  <a:gd name="T3" fmla="*/ 56 h 176"/>
                  <a:gd name="T4" fmla="*/ 180 w 195"/>
                  <a:gd name="T5" fmla="*/ 11 h 176"/>
                  <a:gd name="T6" fmla="*/ 90 w 195"/>
                  <a:gd name="T7" fmla="*/ 26 h 176"/>
                  <a:gd name="T8" fmla="*/ 75 w 195"/>
                  <a:gd name="T9" fmla="*/ 71 h 176"/>
                  <a:gd name="T10" fmla="*/ 150 w 195"/>
                  <a:gd name="T11" fmla="*/ 56 h 176"/>
                  <a:gd name="T12" fmla="*/ 90 w 195"/>
                  <a:gd name="T13" fmla="*/ 26 h 176"/>
                  <a:gd name="T14" fmla="*/ 0 w 195"/>
                  <a:gd name="T15" fmla="*/ 176 h 1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95"/>
                  <a:gd name="T25" fmla="*/ 0 h 176"/>
                  <a:gd name="T26" fmla="*/ 195 w 195"/>
                  <a:gd name="T27" fmla="*/ 176 h 17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95" h="176">
                    <a:moveTo>
                      <a:pt x="120" y="26"/>
                    </a:moveTo>
                    <a:cubicBezTo>
                      <a:pt x="135" y="36"/>
                      <a:pt x="148" y="60"/>
                      <a:pt x="165" y="56"/>
                    </a:cubicBezTo>
                    <a:cubicBezTo>
                      <a:pt x="180" y="52"/>
                      <a:pt x="195" y="17"/>
                      <a:pt x="180" y="11"/>
                    </a:cubicBezTo>
                    <a:cubicBezTo>
                      <a:pt x="152" y="0"/>
                      <a:pt x="120" y="21"/>
                      <a:pt x="90" y="26"/>
                    </a:cubicBezTo>
                    <a:cubicBezTo>
                      <a:pt x="85" y="41"/>
                      <a:pt x="61" y="64"/>
                      <a:pt x="75" y="71"/>
                    </a:cubicBezTo>
                    <a:cubicBezTo>
                      <a:pt x="98" y="82"/>
                      <a:pt x="142" y="80"/>
                      <a:pt x="150" y="56"/>
                    </a:cubicBezTo>
                    <a:cubicBezTo>
                      <a:pt x="157" y="35"/>
                      <a:pt x="110" y="36"/>
                      <a:pt x="90" y="26"/>
                    </a:cubicBezTo>
                    <a:cubicBezTo>
                      <a:pt x="12" y="52"/>
                      <a:pt x="0" y="98"/>
                      <a:pt x="0" y="176"/>
                    </a:cubicBezTo>
                  </a:path>
                </a:pathLst>
              </a:cu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GB"/>
              </a:p>
            </p:txBody>
          </p:sp>
          <p:sp>
            <p:nvSpPr>
              <p:cNvPr id="14349" name="Freeform 21"/>
              <p:cNvSpPr>
                <a:spLocks/>
              </p:cNvSpPr>
              <p:nvPr/>
            </p:nvSpPr>
            <p:spPr bwMode="auto">
              <a:xfrm>
                <a:off x="5252" y="13770"/>
                <a:ext cx="296" cy="270"/>
              </a:xfrm>
              <a:custGeom>
                <a:avLst/>
                <a:gdLst>
                  <a:gd name="T0" fmla="*/ 223 w 296"/>
                  <a:gd name="T1" fmla="*/ 270 h 270"/>
                  <a:gd name="T2" fmla="*/ 238 w 296"/>
                  <a:gd name="T3" fmla="*/ 165 h 270"/>
                  <a:gd name="T4" fmla="*/ 208 w 296"/>
                  <a:gd name="T5" fmla="*/ 210 h 270"/>
                  <a:gd name="T6" fmla="*/ 253 w 296"/>
                  <a:gd name="T7" fmla="*/ 195 h 270"/>
                  <a:gd name="T8" fmla="*/ 163 w 296"/>
                  <a:gd name="T9" fmla="*/ 180 h 270"/>
                  <a:gd name="T10" fmla="*/ 133 w 296"/>
                  <a:gd name="T11" fmla="*/ 180 h 270"/>
                  <a:gd name="T12" fmla="*/ 178 w 296"/>
                  <a:gd name="T13" fmla="*/ 165 h 270"/>
                  <a:gd name="T14" fmla="*/ 118 w 296"/>
                  <a:gd name="T15" fmla="*/ 90 h 270"/>
                  <a:gd name="T16" fmla="*/ 73 w 296"/>
                  <a:gd name="T17" fmla="*/ 105 h 270"/>
                  <a:gd name="T18" fmla="*/ 118 w 296"/>
                  <a:gd name="T19" fmla="*/ 135 h 270"/>
                  <a:gd name="T20" fmla="*/ 58 w 296"/>
                  <a:gd name="T21" fmla="*/ 60 h 270"/>
                  <a:gd name="T22" fmla="*/ 28 w 296"/>
                  <a:gd name="T23" fmla="*/ 15 h 270"/>
                  <a:gd name="T24" fmla="*/ 133 w 296"/>
                  <a:gd name="T25" fmla="*/ 45 h 2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96"/>
                  <a:gd name="T40" fmla="*/ 0 h 270"/>
                  <a:gd name="T41" fmla="*/ 296 w 296"/>
                  <a:gd name="T42" fmla="*/ 270 h 2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96" h="270">
                    <a:moveTo>
                      <a:pt x="223" y="270"/>
                    </a:moveTo>
                    <a:cubicBezTo>
                      <a:pt x="231" y="259"/>
                      <a:pt x="296" y="184"/>
                      <a:pt x="238" y="165"/>
                    </a:cubicBezTo>
                    <a:cubicBezTo>
                      <a:pt x="221" y="159"/>
                      <a:pt x="200" y="194"/>
                      <a:pt x="208" y="210"/>
                    </a:cubicBezTo>
                    <a:cubicBezTo>
                      <a:pt x="215" y="224"/>
                      <a:pt x="238" y="200"/>
                      <a:pt x="253" y="195"/>
                    </a:cubicBezTo>
                    <a:cubicBezTo>
                      <a:pt x="138" y="118"/>
                      <a:pt x="275" y="192"/>
                      <a:pt x="163" y="180"/>
                    </a:cubicBezTo>
                    <a:cubicBezTo>
                      <a:pt x="115" y="175"/>
                      <a:pt x="0" y="113"/>
                      <a:pt x="133" y="180"/>
                    </a:cubicBezTo>
                    <a:cubicBezTo>
                      <a:pt x="148" y="175"/>
                      <a:pt x="171" y="179"/>
                      <a:pt x="178" y="165"/>
                    </a:cubicBezTo>
                    <a:cubicBezTo>
                      <a:pt x="196" y="129"/>
                      <a:pt x="132" y="99"/>
                      <a:pt x="118" y="90"/>
                    </a:cubicBezTo>
                    <a:cubicBezTo>
                      <a:pt x="103" y="95"/>
                      <a:pt x="73" y="89"/>
                      <a:pt x="73" y="105"/>
                    </a:cubicBezTo>
                    <a:cubicBezTo>
                      <a:pt x="73" y="123"/>
                      <a:pt x="105" y="148"/>
                      <a:pt x="118" y="135"/>
                    </a:cubicBezTo>
                    <a:cubicBezTo>
                      <a:pt x="170" y="83"/>
                      <a:pt x="68" y="63"/>
                      <a:pt x="58" y="60"/>
                    </a:cubicBezTo>
                    <a:cubicBezTo>
                      <a:pt x="48" y="45"/>
                      <a:pt x="13" y="25"/>
                      <a:pt x="28" y="15"/>
                    </a:cubicBezTo>
                    <a:cubicBezTo>
                      <a:pt x="50" y="0"/>
                      <a:pt x="108" y="33"/>
                      <a:pt x="133" y="45"/>
                    </a:cubicBezTo>
                  </a:path>
                </a:pathLst>
              </a:cu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GB"/>
              </a:p>
            </p:txBody>
          </p:sp>
          <p:sp>
            <p:nvSpPr>
              <p:cNvPr id="14350" name="Freeform 22"/>
              <p:cNvSpPr>
                <a:spLocks/>
              </p:cNvSpPr>
              <p:nvPr/>
            </p:nvSpPr>
            <p:spPr bwMode="auto">
              <a:xfrm>
                <a:off x="5608" y="13815"/>
                <a:ext cx="244" cy="210"/>
              </a:xfrm>
              <a:custGeom>
                <a:avLst/>
                <a:gdLst>
                  <a:gd name="T0" fmla="*/ 47 w 244"/>
                  <a:gd name="T1" fmla="*/ 105 h 210"/>
                  <a:gd name="T2" fmla="*/ 77 w 244"/>
                  <a:gd name="T3" fmla="*/ 60 h 210"/>
                  <a:gd name="T4" fmla="*/ 32 w 244"/>
                  <a:gd name="T5" fmla="*/ 30 h 210"/>
                  <a:gd name="T6" fmla="*/ 2 w 244"/>
                  <a:gd name="T7" fmla="*/ 75 h 210"/>
                  <a:gd name="T8" fmla="*/ 77 w 244"/>
                  <a:gd name="T9" fmla="*/ 210 h 210"/>
                  <a:gd name="T10" fmla="*/ 122 w 244"/>
                  <a:gd name="T11" fmla="*/ 195 h 210"/>
                  <a:gd name="T12" fmla="*/ 137 w 244"/>
                  <a:gd name="T13" fmla="*/ 150 h 210"/>
                  <a:gd name="T14" fmla="*/ 197 w 244"/>
                  <a:gd name="T15" fmla="*/ 135 h 210"/>
                  <a:gd name="T16" fmla="*/ 182 w 244"/>
                  <a:gd name="T17" fmla="*/ 45 h 210"/>
                  <a:gd name="T18" fmla="*/ 227 w 244"/>
                  <a:gd name="T19" fmla="*/ 60 h 210"/>
                  <a:gd name="T20" fmla="*/ 242 w 244"/>
                  <a:gd name="T21" fmla="*/ 0 h 21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44"/>
                  <a:gd name="T34" fmla="*/ 0 h 210"/>
                  <a:gd name="T35" fmla="*/ 244 w 244"/>
                  <a:gd name="T36" fmla="*/ 210 h 21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44" h="210">
                    <a:moveTo>
                      <a:pt x="47" y="105"/>
                    </a:moveTo>
                    <a:cubicBezTo>
                      <a:pt x="57" y="90"/>
                      <a:pt x="81" y="78"/>
                      <a:pt x="77" y="60"/>
                    </a:cubicBezTo>
                    <a:cubicBezTo>
                      <a:pt x="73" y="42"/>
                      <a:pt x="50" y="26"/>
                      <a:pt x="32" y="30"/>
                    </a:cubicBezTo>
                    <a:cubicBezTo>
                      <a:pt x="14" y="34"/>
                      <a:pt x="12" y="60"/>
                      <a:pt x="2" y="75"/>
                    </a:cubicBezTo>
                    <a:cubicBezTo>
                      <a:pt x="18" y="156"/>
                      <a:pt x="0" y="184"/>
                      <a:pt x="77" y="210"/>
                    </a:cubicBezTo>
                    <a:cubicBezTo>
                      <a:pt x="92" y="205"/>
                      <a:pt x="111" y="206"/>
                      <a:pt x="122" y="195"/>
                    </a:cubicBezTo>
                    <a:cubicBezTo>
                      <a:pt x="133" y="184"/>
                      <a:pt x="125" y="160"/>
                      <a:pt x="137" y="150"/>
                    </a:cubicBezTo>
                    <a:cubicBezTo>
                      <a:pt x="153" y="137"/>
                      <a:pt x="177" y="140"/>
                      <a:pt x="197" y="135"/>
                    </a:cubicBezTo>
                    <a:cubicBezTo>
                      <a:pt x="192" y="105"/>
                      <a:pt x="171" y="73"/>
                      <a:pt x="182" y="45"/>
                    </a:cubicBezTo>
                    <a:cubicBezTo>
                      <a:pt x="188" y="30"/>
                      <a:pt x="213" y="67"/>
                      <a:pt x="227" y="60"/>
                    </a:cubicBezTo>
                    <a:cubicBezTo>
                      <a:pt x="244" y="52"/>
                      <a:pt x="242" y="18"/>
                      <a:pt x="242" y="0"/>
                    </a:cubicBezTo>
                  </a:path>
                </a:pathLst>
              </a:cu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GB"/>
              </a:p>
            </p:txBody>
          </p:sp>
          <p:sp>
            <p:nvSpPr>
              <p:cNvPr id="14351" name="Freeform 23"/>
              <p:cNvSpPr>
                <a:spLocks/>
              </p:cNvSpPr>
              <p:nvPr/>
            </p:nvSpPr>
            <p:spPr bwMode="auto">
              <a:xfrm>
                <a:off x="5460" y="10275"/>
                <a:ext cx="165" cy="198"/>
              </a:xfrm>
              <a:custGeom>
                <a:avLst/>
                <a:gdLst>
                  <a:gd name="T0" fmla="*/ 45 w 165"/>
                  <a:gd name="T1" fmla="*/ 105 h 198"/>
                  <a:gd name="T2" fmla="*/ 105 w 165"/>
                  <a:gd name="T3" fmla="*/ 120 h 198"/>
                  <a:gd name="T4" fmla="*/ 135 w 165"/>
                  <a:gd name="T5" fmla="*/ 75 h 198"/>
                  <a:gd name="T6" fmla="*/ 90 w 165"/>
                  <a:gd name="T7" fmla="*/ 90 h 198"/>
                  <a:gd name="T8" fmla="*/ 75 w 165"/>
                  <a:gd name="T9" fmla="*/ 135 h 198"/>
                  <a:gd name="T10" fmla="*/ 165 w 165"/>
                  <a:gd name="T11" fmla="*/ 135 h 198"/>
                  <a:gd name="T12" fmla="*/ 150 w 165"/>
                  <a:gd name="T13" fmla="*/ 90 h 198"/>
                  <a:gd name="T14" fmla="*/ 15 w 165"/>
                  <a:gd name="T15" fmla="*/ 105 h 198"/>
                  <a:gd name="T16" fmla="*/ 60 w 165"/>
                  <a:gd name="T17" fmla="*/ 90 h 198"/>
                  <a:gd name="T18" fmla="*/ 30 w 165"/>
                  <a:gd name="T19" fmla="*/ 15 h 198"/>
                  <a:gd name="T20" fmla="*/ 0 w 165"/>
                  <a:gd name="T21" fmla="*/ 60 h 198"/>
                  <a:gd name="T22" fmla="*/ 45 w 165"/>
                  <a:gd name="T23" fmla="*/ 105 h 19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65"/>
                  <a:gd name="T37" fmla="*/ 0 h 198"/>
                  <a:gd name="T38" fmla="*/ 165 w 165"/>
                  <a:gd name="T39" fmla="*/ 198 h 19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65" h="198">
                    <a:moveTo>
                      <a:pt x="45" y="105"/>
                    </a:moveTo>
                    <a:cubicBezTo>
                      <a:pt x="65" y="110"/>
                      <a:pt x="85" y="127"/>
                      <a:pt x="105" y="120"/>
                    </a:cubicBezTo>
                    <a:cubicBezTo>
                      <a:pt x="122" y="114"/>
                      <a:pt x="143" y="91"/>
                      <a:pt x="135" y="75"/>
                    </a:cubicBezTo>
                    <a:cubicBezTo>
                      <a:pt x="128" y="61"/>
                      <a:pt x="105" y="85"/>
                      <a:pt x="90" y="90"/>
                    </a:cubicBezTo>
                    <a:cubicBezTo>
                      <a:pt x="85" y="105"/>
                      <a:pt x="69" y="120"/>
                      <a:pt x="75" y="135"/>
                    </a:cubicBezTo>
                    <a:cubicBezTo>
                      <a:pt x="100" y="198"/>
                      <a:pt x="140" y="152"/>
                      <a:pt x="165" y="135"/>
                    </a:cubicBezTo>
                    <a:cubicBezTo>
                      <a:pt x="160" y="120"/>
                      <a:pt x="161" y="101"/>
                      <a:pt x="150" y="90"/>
                    </a:cubicBezTo>
                    <a:cubicBezTo>
                      <a:pt x="112" y="53"/>
                      <a:pt x="45" y="95"/>
                      <a:pt x="15" y="105"/>
                    </a:cubicBezTo>
                    <a:cubicBezTo>
                      <a:pt x="0" y="110"/>
                      <a:pt x="60" y="90"/>
                      <a:pt x="60" y="90"/>
                    </a:cubicBezTo>
                    <a:cubicBezTo>
                      <a:pt x="65" y="75"/>
                      <a:pt x="106" y="0"/>
                      <a:pt x="30" y="15"/>
                    </a:cubicBezTo>
                    <a:cubicBezTo>
                      <a:pt x="12" y="19"/>
                      <a:pt x="10" y="45"/>
                      <a:pt x="0" y="60"/>
                    </a:cubicBezTo>
                    <a:cubicBezTo>
                      <a:pt x="49" y="93"/>
                      <a:pt x="45" y="72"/>
                      <a:pt x="45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GB"/>
              </a:p>
            </p:txBody>
          </p:sp>
          <p:sp>
            <p:nvSpPr>
              <p:cNvPr id="14352" name="Freeform 24"/>
              <p:cNvSpPr>
                <a:spLocks/>
              </p:cNvSpPr>
              <p:nvPr/>
            </p:nvSpPr>
            <p:spPr bwMode="auto">
              <a:xfrm>
                <a:off x="5033" y="10526"/>
                <a:ext cx="251" cy="274"/>
              </a:xfrm>
              <a:custGeom>
                <a:avLst/>
                <a:gdLst>
                  <a:gd name="T0" fmla="*/ 97 w 251"/>
                  <a:gd name="T1" fmla="*/ 229 h 274"/>
                  <a:gd name="T2" fmla="*/ 112 w 251"/>
                  <a:gd name="T3" fmla="*/ 274 h 274"/>
                  <a:gd name="T4" fmla="*/ 127 w 251"/>
                  <a:gd name="T5" fmla="*/ 229 h 274"/>
                  <a:gd name="T6" fmla="*/ 112 w 251"/>
                  <a:gd name="T7" fmla="*/ 184 h 274"/>
                  <a:gd name="T8" fmla="*/ 112 w 251"/>
                  <a:gd name="T9" fmla="*/ 244 h 274"/>
                  <a:gd name="T10" fmla="*/ 157 w 251"/>
                  <a:gd name="T11" fmla="*/ 229 h 274"/>
                  <a:gd name="T12" fmla="*/ 172 w 251"/>
                  <a:gd name="T13" fmla="*/ 184 h 274"/>
                  <a:gd name="T14" fmla="*/ 142 w 251"/>
                  <a:gd name="T15" fmla="*/ 94 h 274"/>
                  <a:gd name="T16" fmla="*/ 127 w 251"/>
                  <a:gd name="T17" fmla="*/ 139 h 274"/>
                  <a:gd name="T18" fmla="*/ 217 w 251"/>
                  <a:gd name="T19" fmla="*/ 169 h 274"/>
                  <a:gd name="T20" fmla="*/ 247 w 251"/>
                  <a:gd name="T21" fmla="*/ 124 h 274"/>
                  <a:gd name="T22" fmla="*/ 187 w 251"/>
                  <a:gd name="T23" fmla="*/ 34 h 274"/>
                  <a:gd name="T24" fmla="*/ 202 w 251"/>
                  <a:gd name="T25" fmla="*/ 79 h 274"/>
                  <a:gd name="T26" fmla="*/ 247 w 251"/>
                  <a:gd name="T27" fmla="*/ 64 h 27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51"/>
                  <a:gd name="T43" fmla="*/ 0 h 274"/>
                  <a:gd name="T44" fmla="*/ 251 w 251"/>
                  <a:gd name="T45" fmla="*/ 274 h 27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51" h="274">
                    <a:moveTo>
                      <a:pt x="97" y="229"/>
                    </a:moveTo>
                    <a:cubicBezTo>
                      <a:pt x="102" y="244"/>
                      <a:pt x="96" y="274"/>
                      <a:pt x="112" y="274"/>
                    </a:cubicBezTo>
                    <a:cubicBezTo>
                      <a:pt x="128" y="274"/>
                      <a:pt x="127" y="245"/>
                      <a:pt x="127" y="229"/>
                    </a:cubicBezTo>
                    <a:cubicBezTo>
                      <a:pt x="127" y="213"/>
                      <a:pt x="117" y="199"/>
                      <a:pt x="112" y="184"/>
                    </a:cubicBezTo>
                    <a:cubicBezTo>
                      <a:pt x="89" y="192"/>
                      <a:pt x="0" y="207"/>
                      <a:pt x="112" y="244"/>
                    </a:cubicBezTo>
                    <a:cubicBezTo>
                      <a:pt x="127" y="249"/>
                      <a:pt x="142" y="234"/>
                      <a:pt x="157" y="229"/>
                    </a:cubicBezTo>
                    <a:cubicBezTo>
                      <a:pt x="162" y="214"/>
                      <a:pt x="174" y="200"/>
                      <a:pt x="172" y="184"/>
                    </a:cubicBezTo>
                    <a:cubicBezTo>
                      <a:pt x="169" y="153"/>
                      <a:pt x="142" y="94"/>
                      <a:pt x="142" y="94"/>
                    </a:cubicBezTo>
                    <a:cubicBezTo>
                      <a:pt x="137" y="109"/>
                      <a:pt x="116" y="128"/>
                      <a:pt x="127" y="139"/>
                    </a:cubicBezTo>
                    <a:cubicBezTo>
                      <a:pt x="149" y="161"/>
                      <a:pt x="217" y="169"/>
                      <a:pt x="217" y="169"/>
                    </a:cubicBezTo>
                    <a:cubicBezTo>
                      <a:pt x="227" y="154"/>
                      <a:pt x="251" y="142"/>
                      <a:pt x="247" y="124"/>
                    </a:cubicBezTo>
                    <a:cubicBezTo>
                      <a:pt x="239" y="89"/>
                      <a:pt x="176" y="0"/>
                      <a:pt x="187" y="34"/>
                    </a:cubicBezTo>
                    <a:cubicBezTo>
                      <a:pt x="192" y="49"/>
                      <a:pt x="197" y="64"/>
                      <a:pt x="202" y="79"/>
                    </a:cubicBezTo>
                    <a:cubicBezTo>
                      <a:pt x="217" y="74"/>
                      <a:pt x="247" y="64"/>
                      <a:pt x="247" y="64"/>
                    </a:cubicBezTo>
                  </a:path>
                </a:pathLst>
              </a:cu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GB"/>
              </a:p>
            </p:txBody>
          </p:sp>
          <p:sp>
            <p:nvSpPr>
              <p:cNvPr id="14353" name="Freeform 25"/>
              <p:cNvSpPr>
                <a:spLocks/>
              </p:cNvSpPr>
              <p:nvPr/>
            </p:nvSpPr>
            <p:spPr bwMode="auto">
              <a:xfrm>
                <a:off x="5070" y="10807"/>
                <a:ext cx="165" cy="198"/>
              </a:xfrm>
              <a:custGeom>
                <a:avLst/>
                <a:gdLst>
                  <a:gd name="T0" fmla="*/ 45 w 165"/>
                  <a:gd name="T1" fmla="*/ 105 h 198"/>
                  <a:gd name="T2" fmla="*/ 105 w 165"/>
                  <a:gd name="T3" fmla="*/ 120 h 198"/>
                  <a:gd name="T4" fmla="*/ 135 w 165"/>
                  <a:gd name="T5" fmla="*/ 75 h 198"/>
                  <a:gd name="T6" fmla="*/ 90 w 165"/>
                  <a:gd name="T7" fmla="*/ 90 h 198"/>
                  <a:gd name="T8" fmla="*/ 75 w 165"/>
                  <a:gd name="T9" fmla="*/ 135 h 198"/>
                  <a:gd name="T10" fmla="*/ 165 w 165"/>
                  <a:gd name="T11" fmla="*/ 135 h 198"/>
                  <a:gd name="T12" fmla="*/ 150 w 165"/>
                  <a:gd name="T13" fmla="*/ 90 h 198"/>
                  <a:gd name="T14" fmla="*/ 15 w 165"/>
                  <a:gd name="T15" fmla="*/ 105 h 198"/>
                  <a:gd name="T16" fmla="*/ 60 w 165"/>
                  <a:gd name="T17" fmla="*/ 90 h 198"/>
                  <a:gd name="T18" fmla="*/ 30 w 165"/>
                  <a:gd name="T19" fmla="*/ 15 h 198"/>
                  <a:gd name="T20" fmla="*/ 0 w 165"/>
                  <a:gd name="T21" fmla="*/ 60 h 198"/>
                  <a:gd name="T22" fmla="*/ 45 w 165"/>
                  <a:gd name="T23" fmla="*/ 105 h 19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65"/>
                  <a:gd name="T37" fmla="*/ 0 h 198"/>
                  <a:gd name="T38" fmla="*/ 165 w 165"/>
                  <a:gd name="T39" fmla="*/ 198 h 19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65" h="198">
                    <a:moveTo>
                      <a:pt x="45" y="105"/>
                    </a:moveTo>
                    <a:cubicBezTo>
                      <a:pt x="65" y="110"/>
                      <a:pt x="85" y="127"/>
                      <a:pt x="105" y="120"/>
                    </a:cubicBezTo>
                    <a:cubicBezTo>
                      <a:pt x="122" y="114"/>
                      <a:pt x="143" y="91"/>
                      <a:pt x="135" y="75"/>
                    </a:cubicBezTo>
                    <a:cubicBezTo>
                      <a:pt x="128" y="61"/>
                      <a:pt x="105" y="85"/>
                      <a:pt x="90" y="90"/>
                    </a:cubicBezTo>
                    <a:cubicBezTo>
                      <a:pt x="85" y="105"/>
                      <a:pt x="69" y="120"/>
                      <a:pt x="75" y="135"/>
                    </a:cubicBezTo>
                    <a:cubicBezTo>
                      <a:pt x="100" y="198"/>
                      <a:pt x="140" y="152"/>
                      <a:pt x="165" y="135"/>
                    </a:cubicBezTo>
                    <a:cubicBezTo>
                      <a:pt x="160" y="120"/>
                      <a:pt x="161" y="101"/>
                      <a:pt x="150" y="90"/>
                    </a:cubicBezTo>
                    <a:cubicBezTo>
                      <a:pt x="112" y="53"/>
                      <a:pt x="45" y="95"/>
                      <a:pt x="15" y="105"/>
                    </a:cubicBezTo>
                    <a:cubicBezTo>
                      <a:pt x="0" y="110"/>
                      <a:pt x="60" y="90"/>
                      <a:pt x="60" y="90"/>
                    </a:cubicBezTo>
                    <a:cubicBezTo>
                      <a:pt x="65" y="75"/>
                      <a:pt x="106" y="0"/>
                      <a:pt x="30" y="15"/>
                    </a:cubicBezTo>
                    <a:cubicBezTo>
                      <a:pt x="12" y="19"/>
                      <a:pt x="10" y="45"/>
                      <a:pt x="0" y="60"/>
                    </a:cubicBezTo>
                    <a:cubicBezTo>
                      <a:pt x="49" y="93"/>
                      <a:pt x="45" y="72"/>
                      <a:pt x="45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GB"/>
              </a:p>
            </p:txBody>
          </p:sp>
          <p:sp>
            <p:nvSpPr>
              <p:cNvPr id="14354" name="Freeform 26"/>
              <p:cNvSpPr>
                <a:spLocks/>
              </p:cNvSpPr>
              <p:nvPr/>
            </p:nvSpPr>
            <p:spPr bwMode="auto">
              <a:xfrm>
                <a:off x="5075" y="11040"/>
                <a:ext cx="153" cy="400"/>
              </a:xfrm>
              <a:custGeom>
                <a:avLst/>
                <a:gdLst>
                  <a:gd name="T0" fmla="*/ 70 w 153"/>
                  <a:gd name="T1" fmla="*/ 90 h 400"/>
                  <a:gd name="T2" fmla="*/ 130 w 153"/>
                  <a:gd name="T3" fmla="*/ 30 h 400"/>
                  <a:gd name="T4" fmla="*/ 85 w 153"/>
                  <a:gd name="T5" fmla="*/ 15 h 400"/>
                  <a:gd name="T6" fmla="*/ 100 w 153"/>
                  <a:gd name="T7" fmla="*/ 60 h 400"/>
                  <a:gd name="T8" fmla="*/ 145 w 153"/>
                  <a:gd name="T9" fmla="*/ 45 h 400"/>
                  <a:gd name="T10" fmla="*/ 130 w 153"/>
                  <a:gd name="T11" fmla="*/ 0 h 400"/>
                  <a:gd name="T12" fmla="*/ 70 w 153"/>
                  <a:gd name="T13" fmla="*/ 15 h 400"/>
                  <a:gd name="T14" fmla="*/ 55 w 153"/>
                  <a:gd name="T15" fmla="*/ 75 h 400"/>
                  <a:gd name="T16" fmla="*/ 85 w 153"/>
                  <a:gd name="T17" fmla="*/ 255 h 400"/>
                  <a:gd name="T18" fmla="*/ 70 w 153"/>
                  <a:gd name="T19" fmla="*/ 210 h 400"/>
                  <a:gd name="T20" fmla="*/ 40 w 153"/>
                  <a:gd name="T21" fmla="*/ 165 h 400"/>
                  <a:gd name="T22" fmla="*/ 145 w 153"/>
                  <a:gd name="T23" fmla="*/ 195 h 400"/>
                  <a:gd name="T24" fmla="*/ 85 w 153"/>
                  <a:gd name="T25" fmla="*/ 150 h 400"/>
                  <a:gd name="T26" fmla="*/ 55 w 153"/>
                  <a:gd name="T27" fmla="*/ 240 h 400"/>
                  <a:gd name="T28" fmla="*/ 100 w 153"/>
                  <a:gd name="T29" fmla="*/ 255 h 400"/>
                  <a:gd name="T30" fmla="*/ 40 w 153"/>
                  <a:gd name="T31" fmla="*/ 225 h 400"/>
                  <a:gd name="T32" fmla="*/ 10 w 153"/>
                  <a:gd name="T33" fmla="*/ 270 h 400"/>
                  <a:gd name="T34" fmla="*/ 40 w 153"/>
                  <a:gd name="T35" fmla="*/ 360 h 4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3"/>
                  <a:gd name="T55" fmla="*/ 0 h 400"/>
                  <a:gd name="T56" fmla="*/ 153 w 153"/>
                  <a:gd name="T57" fmla="*/ 400 h 40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3" h="400">
                    <a:moveTo>
                      <a:pt x="70" y="90"/>
                    </a:moveTo>
                    <a:cubicBezTo>
                      <a:pt x="87" y="84"/>
                      <a:pt x="153" y="76"/>
                      <a:pt x="130" y="30"/>
                    </a:cubicBezTo>
                    <a:cubicBezTo>
                      <a:pt x="123" y="16"/>
                      <a:pt x="100" y="20"/>
                      <a:pt x="85" y="15"/>
                    </a:cubicBezTo>
                    <a:cubicBezTo>
                      <a:pt x="90" y="30"/>
                      <a:pt x="86" y="53"/>
                      <a:pt x="100" y="60"/>
                    </a:cubicBezTo>
                    <a:cubicBezTo>
                      <a:pt x="114" y="67"/>
                      <a:pt x="138" y="59"/>
                      <a:pt x="145" y="45"/>
                    </a:cubicBezTo>
                    <a:cubicBezTo>
                      <a:pt x="152" y="31"/>
                      <a:pt x="135" y="15"/>
                      <a:pt x="130" y="0"/>
                    </a:cubicBezTo>
                    <a:cubicBezTo>
                      <a:pt x="110" y="5"/>
                      <a:pt x="85" y="0"/>
                      <a:pt x="70" y="15"/>
                    </a:cubicBezTo>
                    <a:cubicBezTo>
                      <a:pt x="55" y="30"/>
                      <a:pt x="54" y="54"/>
                      <a:pt x="55" y="75"/>
                    </a:cubicBezTo>
                    <a:cubicBezTo>
                      <a:pt x="59" y="136"/>
                      <a:pt x="75" y="195"/>
                      <a:pt x="85" y="255"/>
                    </a:cubicBezTo>
                    <a:cubicBezTo>
                      <a:pt x="88" y="271"/>
                      <a:pt x="77" y="224"/>
                      <a:pt x="70" y="210"/>
                    </a:cubicBezTo>
                    <a:cubicBezTo>
                      <a:pt x="62" y="194"/>
                      <a:pt x="27" y="178"/>
                      <a:pt x="40" y="165"/>
                    </a:cubicBezTo>
                    <a:cubicBezTo>
                      <a:pt x="45" y="160"/>
                      <a:pt x="135" y="192"/>
                      <a:pt x="145" y="195"/>
                    </a:cubicBezTo>
                    <a:cubicBezTo>
                      <a:pt x="143" y="186"/>
                      <a:pt x="137" y="77"/>
                      <a:pt x="85" y="150"/>
                    </a:cubicBezTo>
                    <a:cubicBezTo>
                      <a:pt x="67" y="176"/>
                      <a:pt x="55" y="240"/>
                      <a:pt x="55" y="240"/>
                    </a:cubicBezTo>
                    <a:cubicBezTo>
                      <a:pt x="70" y="245"/>
                      <a:pt x="111" y="266"/>
                      <a:pt x="100" y="255"/>
                    </a:cubicBezTo>
                    <a:cubicBezTo>
                      <a:pt x="84" y="239"/>
                      <a:pt x="62" y="221"/>
                      <a:pt x="40" y="225"/>
                    </a:cubicBezTo>
                    <a:cubicBezTo>
                      <a:pt x="22" y="228"/>
                      <a:pt x="20" y="255"/>
                      <a:pt x="10" y="270"/>
                    </a:cubicBezTo>
                    <a:cubicBezTo>
                      <a:pt x="26" y="382"/>
                      <a:pt x="0" y="400"/>
                      <a:pt x="40" y="360"/>
                    </a:cubicBezTo>
                  </a:path>
                </a:pathLst>
              </a:cu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GB"/>
              </a:p>
            </p:txBody>
          </p:sp>
          <p:sp>
            <p:nvSpPr>
              <p:cNvPr id="14355" name="Freeform 27"/>
              <p:cNvSpPr>
                <a:spLocks/>
              </p:cNvSpPr>
              <p:nvPr/>
            </p:nvSpPr>
            <p:spPr bwMode="auto">
              <a:xfrm>
                <a:off x="5035" y="11516"/>
                <a:ext cx="212" cy="859"/>
              </a:xfrm>
              <a:custGeom>
                <a:avLst/>
                <a:gdLst>
                  <a:gd name="T0" fmla="*/ 95 w 212"/>
                  <a:gd name="T1" fmla="*/ 64 h 859"/>
                  <a:gd name="T2" fmla="*/ 170 w 212"/>
                  <a:gd name="T3" fmla="*/ 49 h 859"/>
                  <a:gd name="T4" fmla="*/ 155 w 212"/>
                  <a:gd name="T5" fmla="*/ 4 h 859"/>
                  <a:gd name="T6" fmla="*/ 110 w 212"/>
                  <a:gd name="T7" fmla="*/ 34 h 859"/>
                  <a:gd name="T8" fmla="*/ 80 w 212"/>
                  <a:gd name="T9" fmla="*/ 79 h 859"/>
                  <a:gd name="T10" fmla="*/ 95 w 212"/>
                  <a:gd name="T11" fmla="*/ 124 h 859"/>
                  <a:gd name="T12" fmla="*/ 155 w 212"/>
                  <a:gd name="T13" fmla="*/ 109 h 859"/>
                  <a:gd name="T14" fmla="*/ 80 w 212"/>
                  <a:gd name="T15" fmla="*/ 124 h 859"/>
                  <a:gd name="T16" fmla="*/ 50 w 212"/>
                  <a:gd name="T17" fmla="*/ 259 h 859"/>
                  <a:gd name="T18" fmla="*/ 95 w 212"/>
                  <a:gd name="T19" fmla="*/ 274 h 859"/>
                  <a:gd name="T20" fmla="*/ 140 w 212"/>
                  <a:gd name="T21" fmla="*/ 259 h 859"/>
                  <a:gd name="T22" fmla="*/ 200 w 212"/>
                  <a:gd name="T23" fmla="*/ 244 h 859"/>
                  <a:gd name="T24" fmla="*/ 155 w 212"/>
                  <a:gd name="T25" fmla="*/ 214 h 859"/>
                  <a:gd name="T26" fmla="*/ 65 w 212"/>
                  <a:gd name="T27" fmla="*/ 259 h 859"/>
                  <a:gd name="T28" fmla="*/ 35 w 212"/>
                  <a:gd name="T29" fmla="*/ 349 h 859"/>
                  <a:gd name="T30" fmla="*/ 65 w 212"/>
                  <a:gd name="T31" fmla="*/ 469 h 859"/>
                  <a:gd name="T32" fmla="*/ 20 w 212"/>
                  <a:gd name="T33" fmla="*/ 499 h 859"/>
                  <a:gd name="T34" fmla="*/ 80 w 212"/>
                  <a:gd name="T35" fmla="*/ 559 h 859"/>
                  <a:gd name="T36" fmla="*/ 95 w 212"/>
                  <a:gd name="T37" fmla="*/ 604 h 859"/>
                  <a:gd name="T38" fmla="*/ 110 w 212"/>
                  <a:gd name="T39" fmla="*/ 724 h 859"/>
                  <a:gd name="T40" fmla="*/ 125 w 212"/>
                  <a:gd name="T41" fmla="*/ 679 h 859"/>
                  <a:gd name="T42" fmla="*/ 110 w 212"/>
                  <a:gd name="T43" fmla="*/ 859 h 859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12"/>
                  <a:gd name="T67" fmla="*/ 0 h 859"/>
                  <a:gd name="T68" fmla="*/ 212 w 212"/>
                  <a:gd name="T69" fmla="*/ 859 h 859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12" h="859">
                    <a:moveTo>
                      <a:pt x="95" y="64"/>
                    </a:moveTo>
                    <a:cubicBezTo>
                      <a:pt x="120" y="59"/>
                      <a:pt x="152" y="67"/>
                      <a:pt x="170" y="49"/>
                    </a:cubicBezTo>
                    <a:cubicBezTo>
                      <a:pt x="181" y="38"/>
                      <a:pt x="170" y="8"/>
                      <a:pt x="155" y="4"/>
                    </a:cubicBezTo>
                    <a:cubicBezTo>
                      <a:pt x="138" y="0"/>
                      <a:pt x="125" y="24"/>
                      <a:pt x="110" y="34"/>
                    </a:cubicBezTo>
                    <a:cubicBezTo>
                      <a:pt x="100" y="49"/>
                      <a:pt x="83" y="61"/>
                      <a:pt x="80" y="79"/>
                    </a:cubicBezTo>
                    <a:cubicBezTo>
                      <a:pt x="77" y="95"/>
                      <a:pt x="80" y="118"/>
                      <a:pt x="95" y="124"/>
                    </a:cubicBezTo>
                    <a:cubicBezTo>
                      <a:pt x="114" y="132"/>
                      <a:pt x="176" y="109"/>
                      <a:pt x="155" y="109"/>
                    </a:cubicBezTo>
                    <a:cubicBezTo>
                      <a:pt x="130" y="109"/>
                      <a:pt x="105" y="119"/>
                      <a:pt x="80" y="124"/>
                    </a:cubicBezTo>
                    <a:cubicBezTo>
                      <a:pt x="33" y="171"/>
                      <a:pt x="3" y="177"/>
                      <a:pt x="50" y="259"/>
                    </a:cubicBezTo>
                    <a:cubicBezTo>
                      <a:pt x="58" y="273"/>
                      <a:pt x="80" y="269"/>
                      <a:pt x="95" y="274"/>
                    </a:cubicBezTo>
                    <a:cubicBezTo>
                      <a:pt x="110" y="269"/>
                      <a:pt x="125" y="263"/>
                      <a:pt x="140" y="259"/>
                    </a:cubicBezTo>
                    <a:cubicBezTo>
                      <a:pt x="160" y="253"/>
                      <a:pt x="193" y="264"/>
                      <a:pt x="200" y="244"/>
                    </a:cubicBezTo>
                    <a:cubicBezTo>
                      <a:pt x="206" y="227"/>
                      <a:pt x="170" y="224"/>
                      <a:pt x="155" y="214"/>
                    </a:cubicBezTo>
                    <a:cubicBezTo>
                      <a:pt x="130" y="222"/>
                      <a:pt x="80" y="235"/>
                      <a:pt x="65" y="259"/>
                    </a:cubicBezTo>
                    <a:cubicBezTo>
                      <a:pt x="48" y="286"/>
                      <a:pt x="35" y="349"/>
                      <a:pt x="35" y="349"/>
                    </a:cubicBezTo>
                    <a:cubicBezTo>
                      <a:pt x="43" y="374"/>
                      <a:pt x="71" y="450"/>
                      <a:pt x="65" y="469"/>
                    </a:cubicBezTo>
                    <a:cubicBezTo>
                      <a:pt x="60" y="486"/>
                      <a:pt x="35" y="489"/>
                      <a:pt x="20" y="499"/>
                    </a:cubicBezTo>
                    <a:cubicBezTo>
                      <a:pt x="60" y="619"/>
                      <a:pt x="0" y="479"/>
                      <a:pt x="80" y="559"/>
                    </a:cubicBezTo>
                    <a:cubicBezTo>
                      <a:pt x="91" y="570"/>
                      <a:pt x="90" y="589"/>
                      <a:pt x="95" y="604"/>
                    </a:cubicBezTo>
                    <a:cubicBezTo>
                      <a:pt x="100" y="644"/>
                      <a:pt x="89" y="689"/>
                      <a:pt x="110" y="724"/>
                    </a:cubicBezTo>
                    <a:cubicBezTo>
                      <a:pt x="110" y="724"/>
                      <a:pt x="212" y="549"/>
                      <a:pt x="125" y="679"/>
                    </a:cubicBezTo>
                    <a:cubicBezTo>
                      <a:pt x="108" y="829"/>
                      <a:pt x="110" y="769"/>
                      <a:pt x="110" y="859"/>
                    </a:cubicBezTo>
                  </a:path>
                </a:pathLst>
              </a:cu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GB"/>
              </a:p>
            </p:txBody>
          </p:sp>
          <p:sp>
            <p:nvSpPr>
              <p:cNvPr id="14356" name="Freeform 28"/>
              <p:cNvSpPr>
                <a:spLocks/>
              </p:cNvSpPr>
              <p:nvPr/>
            </p:nvSpPr>
            <p:spPr bwMode="auto">
              <a:xfrm>
                <a:off x="5085" y="12521"/>
                <a:ext cx="138" cy="653"/>
              </a:xfrm>
              <a:custGeom>
                <a:avLst/>
                <a:gdLst>
                  <a:gd name="T0" fmla="*/ 15 w 138"/>
                  <a:gd name="T1" fmla="*/ 64 h 653"/>
                  <a:gd name="T2" fmla="*/ 60 w 138"/>
                  <a:gd name="T3" fmla="*/ 79 h 653"/>
                  <a:gd name="T4" fmla="*/ 45 w 138"/>
                  <a:gd name="T5" fmla="*/ 34 h 653"/>
                  <a:gd name="T6" fmla="*/ 15 w 138"/>
                  <a:gd name="T7" fmla="*/ 79 h 653"/>
                  <a:gd name="T8" fmla="*/ 30 w 138"/>
                  <a:gd name="T9" fmla="*/ 124 h 653"/>
                  <a:gd name="T10" fmla="*/ 90 w 138"/>
                  <a:gd name="T11" fmla="*/ 34 h 653"/>
                  <a:gd name="T12" fmla="*/ 45 w 138"/>
                  <a:gd name="T13" fmla="*/ 4 h 653"/>
                  <a:gd name="T14" fmla="*/ 0 w 138"/>
                  <a:gd name="T15" fmla="*/ 94 h 653"/>
                  <a:gd name="T16" fmla="*/ 15 w 138"/>
                  <a:gd name="T17" fmla="*/ 259 h 653"/>
                  <a:gd name="T18" fmla="*/ 30 w 138"/>
                  <a:gd name="T19" fmla="*/ 304 h 653"/>
                  <a:gd name="T20" fmla="*/ 15 w 138"/>
                  <a:gd name="T21" fmla="*/ 334 h 653"/>
                  <a:gd name="T22" fmla="*/ 15 w 138"/>
                  <a:gd name="T23" fmla="*/ 619 h 653"/>
                  <a:gd name="T24" fmla="*/ 60 w 138"/>
                  <a:gd name="T25" fmla="*/ 649 h 653"/>
                  <a:gd name="T26" fmla="*/ 75 w 138"/>
                  <a:gd name="T27" fmla="*/ 604 h 653"/>
                  <a:gd name="T28" fmla="*/ 105 w 138"/>
                  <a:gd name="T29" fmla="*/ 559 h 653"/>
                  <a:gd name="T30" fmla="*/ 135 w 138"/>
                  <a:gd name="T31" fmla="*/ 604 h 653"/>
                  <a:gd name="T32" fmla="*/ 120 w 138"/>
                  <a:gd name="T33" fmla="*/ 649 h 653"/>
                  <a:gd name="T34" fmla="*/ 105 w 138"/>
                  <a:gd name="T35" fmla="*/ 604 h 653"/>
                  <a:gd name="T36" fmla="*/ 105 w 138"/>
                  <a:gd name="T37" fmla="*/ 514 h 65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38"/>
                  <a:gd name="T58" fmla="*/ 0 h 653"/>
                  <a:gd name="T59" fmla="*/ 138 w 138"/>
                  <a:gd name="T60" fmla="*/ 653 h 65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38" h="653">
                    <a:moveTo>
                      <a:pt x="15" y="64"/>
                    </a:moveTo>
                    <a:cubicBezTo>
                      <a:pt x="30" y="69"/>
                      <a:pt x="49" y="90"/>
                      <a:pt x="60" y="79"/>
                    </a:cubicBezTo>
                    <a:cubicBezTo>
                      <a:pt x="71" y="68"/>
                      <a:pt x="61" y="34"/>
                      <a:pt x="45" y="34"/>
                    </a:cubicBezTo>
                    <a:cubicBezTo>
                      <a:pt x="27" y="34"/>
                      <a:pt x="25" y="64"/>
                      <a:pt x="15" y="79"/>
                    </a:cubicBezTo>
                    <a:cubicBezTo>
                      <a:pt x="20" y="94"/>
                      <a:pt x="14" y="124"/>
                      <a:pt x="30" y="124"/>
                    </a:cubicBezTo>
                    <a:cubicBezTo>
                      <a:pt x="67" y="124"/>
                      <a:pt x="82" y="57"/>
                      <a:pt x="90" y="34"/>
                    </a:cubicBezTo>
                    <a:cubicBezTo>
                      <a:pt x="75" y="24"/>
                      <a:pt x="63" y="0"/>
                      <a:pt x="45" y="4"/>
                    </a:cubicBezTo>
                    <a:cubicBezTo>
                      <a:pt x="24" y="8"/>
                      <a:pt x="5" y="79"/>
                      <a:pt x="0" y="94"/>
                    </a:cubicBezTo>
                    <a:cubicBezTo>
                      <a:pt x="5" y="149"/>
                      <a:pt x="15" y="259"/>
                      <a:pt x="15" y="259"/>
                    </a:cubicBezTo>
                    <a:cubicBezTo>
                      <a:pt x="20" y="274"/>
                      <a:pt x="23" y="290"/>
                      <a:pt x="30" y="304"/>
                    </a:cubicBezTo>
                    <a:cubicBezTo>
                      <a:pt x="57" y="358"/>
                      <a:pt x="87" y="358"/>
                      <a:pt x="15" y="334"/>
                    </a:cubicBezTo>
                    <a:cubicBezTo>
                      <a:pt x="29" y="433"/>
                      <a:pt x="73" y="532"/>
                      <a:pt x="15" y="619"/>
                    </a:cubicBezTo>
                    <a:cubicBezTo>
                      <a:pt x="30" y="629"/>
                      <a:pt x="43" y="653"/>
                      <a:pt x="60" y="649"/>
                    </a:cubicBezTo>
                    <a:cubicBezTo>
                      <a:pt x="75" y="645"/>
                      <a:pt x="68" y="618"/>
                      <a:pt x="75" y="604"/>
                    </a:cubicBezTo>
                    <a:cubicBezTo>
                      <a:pt x="83" y="588"/>
                      <a:pt x="95" y="574"/>
                      <a:pt x="105" y="559"/>
                    </a:cubicBezTo>
                    <a:cubicBezTo>
                      <a:pt x="115" y="574"/>
                      <a:pt x="132" y="586"/>
                      <a:pt x="135" y="604"/>
                    </a:cubicBezTo>
                    <a:cubicBezTo>
                      <a:pt x="138" y="620"/>
                      <a:pt x="136" y="649"/>
                      <a:pt x="120" y="649"/>
                    </a:cubicBezTo>
                    <a:cubicBezTo>
                      <a:pt x="104" y="649"/>
                      <a:pt x="107" y="620"/>
                      <a:pt x="105" y="604"/>
                    </a:cubicBezTo>
                    <a:cubicBezTo>
                      <a:pt x="102" y="574"/>
                      <a:pt x="105" y="544"/>
                      <a:pt x="105" y="514"/>
                    </a:cubicBezTo>
                  </a:path>
                </a:pathLst>
              </a:cu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GB"/>
              </a:p>
            </p:txBody>
          </p:sp>
          <p:sp>
            <p:nvSpPr>
              <p:cNvPr id="14357" name="Freeform 29"/>
              <p:cNvSpPr>
                <a:spLocks/>
              </p:cNvSpPr>
              <p:nvPr/>
            </p:nvSpPr>
            <p:spPr bwMode="auto">
              <a:xfrm>
                <a:off x="5483" y="10332"/>
                <a:ext cx="277" cy="259"/>
              </a:xfrm>
              <a:custGeom>
                <a:avLst/>
                <a:gdLst>
                  <a:gd name="T0" fmla="*/ 7 w 277"/>
                  <a:gd name="T1" fmla="*/ 213 h 259"/>
                  <a:gd name="T2" fmla="*/ 67 w 277"/>
                  <a:gd name="T3" fmla="*/ 138 h 259"/>
                  <a:gd name="T4" fmla="*/ 22 w 277"/>
                  <a:gd name="T5" fmla="*/ 153 h 259"/>
                  <a:gd name="T6" fmla="*/ 7 w 277"/>
                  <a:gd name="T7" fmla="*/ 198 h 259"/>
                  <a:gd name="T8" fmla="*/ 187 w 277"/>
                  <a:gd name="T9" fmla="*/ 138 h 259"/>
                  <a:gd name="T10" fmla="*/ 142 w 277"/>
                  <a:gd name="T11" fmla="*/ 153 h 259"/>
                  <a:gd name="T12" fmla="*/ 112 w 277"/>
                  <a:gd name="T13" fmla="*/ 198 h 259"/>
                  <a:gd name="T14" fmla="*/ 247 w 277"/>
                  <a:gd name="T15" fmla="*/ 153 h 259"/>
                  <a:gd name="T16" fmla="*/ 232 w 277"/>
                  <a:gd name="T17" fmla="*/ 78 h 259"/>
                  <a:gd name="T18" fmla="*/ 247 w 277"/>
                  <a:gd name="T19" fmla="*/ 123 h 259"/>
                  <a:gd name="T20" fmla="*/ 277 w 277"/>
                  <a:gd name="T21" fmla="*/ 78 h 259"/>
                  <a:gd name="T22" fmla="*/ 172 w 277"/>
                  <a:gd name="T23" fmla="*/ 48 h 259"/>
                  <a:gd name="T24" fmla="*/ 187 w 277"/>
                  <a:gd name="T25" fmla="*/ 93 h 259"/>
                  <a:gd name="T26" fmla="*/ 202 w 277"/>
                  <a:gd name="T27" fmla="*/ 33 h 25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77"/>
                  <a:gd name="T43" fmla="*/ 0 h 259"/>
                  <a:gd name="T44" fmla="*/ 277 w 277"/>
                  <a:gd name="T45" fmla="*/ 259 h 25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77" h="259">
                    <a:moveTo>
                      <a:pt x="7" y="213"/>
                    </a:moveTo>
                    <a:cubicBezTo>
                      <a:pt x="9" y="212"/>
                      <a:pt x="96" y="167"/>
                      <a:pt x="67" y="138"/>
                    </a:cubicBezTo>
                    <a:cubicBezTo>
                      <a:pt x="56" y="127"/>
                      <a:pt x="37" y="148"/>
                      <a:pt x="22" y="153"/>
                    </a:cubicBezTo>
                    <a:cubicBezTo>
                      <a:pt x="17" y="168"/>
                      <a:pt x="0" y="184"/>
                      <a:pt x="7" y="198"/>
                    </a:cubicBezTo>
                    <a:cubicBezTo>
                      <a:pt x="37" y="259"/>
                      <a:pt x="183" y="140"/>
                      <a:pt x="187" y="138"/>
                    </a:cubicBezTo>
                    <a:cubicBezTo>
                      <a:pt x="200" y="129"/>
                      <a:pt x="157" y="148"/>
                      <a:pt x="142" y="153"/>
                    </a:cubicBezTo>
                    <a:cubicBezTo>
                      <a:pt x="132" y="168"/>
                      <a:pt x="96" y="190"/>
                      <a:pt x="112" y="198"/>
                    </a:cubicBezTo>
                    <a:cubicBezTo>
                      <a:pt x="158" y="221"/>
                      <a:pt x="213" y="176"/>
                      <a:pt x="247" y="153"/>
                    </a:cubicBezTo>
                    <a:cubicBezTo>
                      <a:pt x="242" y="128"/>
                      <a:pt x="232" y="103"/>
                      <a:pt x="232" y="78"/>
                    </a:cubicBezTo>
                    <a:cubicBezTo>
                      <a:pt x="232" y="62"/>
                      <a:pt x="231" y="123"/>
                      <a:pt x="247" y="123"/>
                    </a:cubicBezTo>
                    <a:cubicBezTo>
                      <a:pt x="265" y="123"/>
                      <a:pt x="267" y="93"/>
                      <a:pt x="277" y="78"/>
                    </a:cubicBezTo>
                    <a:cubicBezTo>
                      <a:pt x="251" y="0"/>
                      <a:pt x="236" y="5"/>
                      <a:pt x="172" y="48"/>
                    </a:cubicBezTo>
                    <a:cubicBezTo>
                      <a:pt x="177" y="63"/>
                      <a:pt x="171" y="93"/>
                      <a:pt x="187" y="93"/>
                    </a:cubicBezTo>
                    <a:cubicBezTo>
                      <a:pt x="204" y="93"/>
                      <a:pt x="202" y="48"/>
                      <a:pt x="202" y="33"/>
                    </a:cubicBezTo>
                  </a:path>
                </a:pathLst>
              </a:cu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GB"/>
              </a:p>
            </p:txBody>
          </p:sp>
          <p:sp>
            <p:nvSpPr>
              <p:cNvPr id="14358" name="Freeform 30"/>
              <p:cNvSpPr>
                <a:spLocks/>
              </p:cNvSpPr>
              <p:nvPr/>
            </p:nvSpPr>
            <p:spPr bwMode="auto">
              <a:xfrm>
                <a:off x="5058" y="13286"/>
                <a:ext cx="870" cy="758"/>
              </a:xfrm>
              <a:custGeom>
                <a:avLst/>
                <a:gdLst>
                  <a:gd name="T0" fmla="*/ 57 w 870"/>
                  <a:gd name="T1" fmla="*/ 64 h 758"/>
                  <a:gd name="T2" fmla="*/ 117 w 870"/>
                  <a:gd name="T3" fmla="*/ 49 h 758"/>
                  <a:gd name="T4" fmla="*/ 102 w 870"/>
                  <a:gd name="T5" fmla="*/ 4 h 758"/>
                  <a:gd name="T6" fmla="*/ 57 w 870"/>
                  <a:gd name="T7" fmla="*/ 34 h 758"/>
                  <a:gd name="T8" fmla="*/ 72 w 870"/>
                  <a:gd name="T9" fmla="*/ 109 h 758"/>
                  <a:gd name="T10" fmla="*/ 27 w 870"/>
                  <a:gd name="T11" fmla="*/ 154 h 758"/>
                  <a:gd name="T12" fmla="*/ 12 w 870"/>
                  <a:gd name="T13" fmla="*/ 199 h 758"/>
                  <a:gd name="T14" fmla="*/ 27 w 870"/>
                  <a:gd name="T15" fmla="*/ 304 h 758"/>
                  <a:gd name="T16" fmla="*/ 87 w 870"/>
                  <a:gd name="T17" fmla="*/ 334 h 758"/>
                  <a:gd name="T18" fmla="*/ 162 w 870"/>
                  <a:gd name="T19" fmla="*/ 169 h 758"/>
                  <a:gd name="T20" fmla="*/ 87 w 870"/>
                  <a:gd name="T21" fmla="*/ 304 h 758"/>
                  <a:gd name="T22" fmla="*/ 117 w 870"/>
                  <a:gd name="T23" fmla="*/ 514 h 758"/>
                  <a:gd name="T24" fmla="*/ 162 w 870"/>
                  <a:gd name="T25" fmla="*/ 529 h 758"/>
                  <a:gd name="T26" fmla="*/ 222 w 870"/>
                  <a:gd name="T27" fmla="*/ 514 h 758"/>
                  <a:gd name="T28" fmla="*/ 162 w 870"/>
                  <a:gd name="T29" fmla="*/ 454 h 758"/>
                  <a:gd name="T30" fmla="*/ 147 w 870"/>
                  <a:gd name="T31" fmla="*/ 544 h 758"/>
                  <a:gd name="T32" fmla="*/ 222 w 870"/>
                  <a:gd name="T33" fmla="*/ 529 h 758"/>
                  <a:gd name="T34" fmla="*/ 162 w 870"/>
                  <a:gd name="T35" fmla="*/ 499 h 758"/>
                  <a:gd name="T36" fmla="*/ 147 w 870"/>
                  <a:gd name="T37" fmla="*/ 559 h 758"/>
                  <a:gd name="T38" fmla="*/ 162 w 870"/>
                  <a:gd name="T39" fmla="*/ 619 h 758"/>
                  <a:gd name="T40" fmla="*/ 312 w 870"/>
                  <a:gd name="T41" fmla="*/ 619 h 758"/>
                  <a:gd name="T42" fmla="*/ 372 w 870"/>
                  <a:gd name="T43" fmla="*/ 634 h 758"/>
                  <a:gd name="T44" fmla="*/ 417 w 870"/>
                  <a:gd name="T45" fmla="*/ 664 h 758"/>
                  <a:gd name="T46" fmla="*/ 432 w 870"/>
                  <a:gd name="T47" fmla="*/ 619 h 758"/>
                  <a:gd name="T48" fmla="*/ 462 w 870"/>
                  <a:gd name="T49" fmla="*/ 664 h 758"/>
                  <a:gd name="T50" fmla="*/ 552 w 870"/>
                  <a:gd name="T51" fmla="*/ 604 h 758"/>
                  <a:gd name="T52" fmla="*/ 522 w 870"/>
                  <a:gd name="T53" fmla="*/ 559 h 758"/>
                  <a:gd name="T54" fmla="*/ 462 w 870"/>
                  <a:gd name="T55" fmla="*/ 619 h 758"/>
                  <a:gd name="T56" fmla="*/ 507 w 870"/>
                  <a:gd name="T57" fmla="*/ 649 h 758"/>
                  <a:gd name="T58" fmla="*/ 522 w 870"/>
                  <a:gd name="T59" fmla="*/ 604 h 758"/>
                  <a:gd name="T60" fmla="*/ 507 w 870"/>
                  <a:gd name="T61" fmla="*/ 529 h 758"/>
                  <a:gd name="T62" fmla="*/ 432 w 870"/>
                  <a:gd name="T63" fmla="*/ 544 h 758"/>
                  <a:gd name="T64" fmla="*/ 447 w 870"/>
                  <a:gd name="T65" fmla="*/ 709 h 758"/>
                  <a:gd name="T66" fmla="*/ 552 w 870"/>
                  <a:gd name="T67" fmla="*/ 754 h 758"/>
                  <a:gd name="T68" fmla="*/ 657 w 870"/>
                  <a:gd name="T69" fmla="*/ 649 h 758"/>
                  <a:gd name="T70" fmla="*/ 792 w 870"/>
                  <a:gd name="T71" fmla="*/ 634 h 758"/>
                  <a:gd name="T72" fmla="*/ 732 w 870"/>
                  <a:gd name="T73" fmla="*/ 544 h 758"/>
                  <a:gd name="T74" fmla="*/ 687 w 870"/>
                  <a:gd name="T75" fmla="*/ 559 h 758"/>
                  <a:gd name="T76" fmla="*/ 702 w 870"/>
                  <a:gd name="T77" fmla="*/ 604 h 758"/>
                  <a:gd name="T78" fmla="*/ 762 w 870"/>
                  <a:gd name="T79" fmla="*/ 589 h 758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870"/>
                  <a:gd name="T121" fmla="*/ 0 h 758"/>
                  <a:gd name="T122" fmla="*/ 870 w 870"/>
                  <a:gd name="T123" fmla="*/ 758 h 758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870" h="758">
                    <a:moveTo>
                      <a:pt x="57" y="64"/>
                    </a:moveTo>
                    <a:cubicBezTo>
                      <a:pt x="77" y="59"/>
                      <a:pt x="105" y="65"/>
                      <a:pt x="117" y="49"/>
                    </a:cubicBezTo>
                    <a:cubicBezTo>
                      <a:pt x="126" y="36"/>
                      <a:pt x="117" y="8"/>
                      <a:pt x="102" y="4"/>
                    </a:cubicBezTo>
                    <a:cubicBezTo>
                      <a:pt x="85" y="0"/>
                      <a:pt x="72" y="24"/>
                      <a:pt x="57" y="34"/>
                    </a:cubicBezTo>
                    <a:cubicBezTo>
                      <a:pt x="62" y="59"/>
                      <a:pt x="78" y="84"/>
                      <a:pt x="72" y="109"/>
                    </a:cubicBezTo>
                    <a:cubicBezTo>
                      <a:pt x="67" y="130"/>
                      <a:pt x="39" y="136"/>
                      <a:pt x="27" y="154"/>
                    </a:cubicBezTo>
                    <a:cubicBezTo>
                      <a:pt x="18" y="167"/>
                      <a:pt x="17" y="184"/>
                      <a:pt x="12" y="199"/>
                    </a:cubicBezTo>
                    <a:cubicBezTo>
                      <a:pt x="17" y="234"/>
                      <a:pt x="0" y="281"/>
                      <a:pt x="27" y="304"/>
                    </a:cubicBezTo>
                    <a:cubicBezTo>
                      <a:pt x="88" y="356"/>
                      <a:pt x="162" y="222"/>
                      <a:pt x="87" y="334"/>
                    </a:cubicBezTo>
                    <a:cubicBezTo>
                      <a:pt x="226" y="380"/>
                      <a:pt x="174" y="302"/>
                      <a:pt x="162" y="169"/>
                    </a:cubicBezTo>
                    <a:cubicBezTo>
                      <a:pt x="85" y="195"/>
                      <a:pt x="103" y="223"/>
                      <a:pt x="87" y="304"/>
                    </a:cubicBezTo>
                    <a:cubicBezTo>
                      <a:pt x="88" y="310"/>
                      <a:pt x="110" y="502"/>
                      <a:pt x="117" y="514"/>
                    </a:cubicBezTo>
                    <a:cubicBezTo>
                      <a:pt x="125" y="528"/>
                      <a:pt x="147" y="524"/>
                      <a:pt x="162" y="529"/>
                    </a:cubicBezTo>
                    <a:cubicBezTo>
                      <a:pt x="182" y="524"/>
                      <a:pt x="210" y="530"/>
                      <a:pt x="222" y="514"/>
                    </a:cubicBezTo>
                    <a:cubicBezTo>
                      <a:pt x="254" y="471"/>
                      <a:pt x="170" y="457"/>
                      <a:pt x="162" y="454"/>
                    </a:cubicBezTo>
                    <a:cubicBezTo>
                      <a:pt x="158" y="461"/>
                      <a:pt x="96" y="527"/>
                      <a:pt x="147" y="544"/>
                    </a:cubicBezTo>
                    <a:cubicBezTo>
                      <a:pt x="171" y="552"/>
                      <a:pt x="197" y="534"/>
                      <a:pt x="222" y="529"/>
                    </a:cubicBezTo>
                    <a:cubicBezTo>
                      <a:pt x="229" y="509"/>
                      <a:pt x="279" y="402"/>
                      <a:pt x="162" y="499"/>
                    </a:cubicBezTo>
                    <a:cubicBezTo>
                      <a:pt x="146" y="512"/>
                      <a:pt x="152" y="539"/>
                      <a:pt x="147" y="559"/>
                    </a:cubicBezTo>
                    <a:cubicBezTo>
                      <a:pt x="152" y="579"/>
                      <a:pt x="149" y="603"/>
                      <a:pt x="162" y="619"/>
                    </a:cubicBezTo>
                    <a:cubicBezTo>
                      <a:pt x="189" y="653"/>
                      <a:pt x="307" y="620"/>
                      <a:pt x="312" y="619"/>
                    </a:cubicBezTo>
                    <a:cubicBezTo>
                      <a:pt x="332" y="624"/>
                      <a:pt x="353" y="626"/>
                      <a:pt x="372" y="634"/>
                    </a:cubicBezTo>
                    <a:cubicBezTo>
                      <a:pt x="389" y="641"/>
                      <a:pt x="400" y="668"/>
                      <a:pt x="417" y="664"/>
                    </a:cubicBezTo>
                    <a:cubicBezTo>
                      <a:pt x="432" y="660"/>
                      <a:pt x="427" y="634"/>
                      <a:pt x="432" y="619"/>
                    </a:cubicBezTo>
                    <a:cubicBezTo>
                      <a:pt x="442" y="634"/>
                      <a:pt x="445" y="658"/>
                      <a:pt x="462" y="664"/>
                    </a:cubicBezTo>
                    <a:cubicBezTo>
                      <a:pt x="515" y="682"/>
                      <a:pt x="532" y="634"/>
                      <a:pt x="552" y="604"/>
                    </a:cubicBezTo>
                    <a:cubicBezTo>
                      <a:pt x="542" y="589"/>
                      <a:pt x="539" y="566"/>
                      <a:pt x="522" y="559"/>
                    </a:cubicBezTo>
                    <a:cubicBezTo>
                      <a:pt x="475" y="540"/>
                      <a:pt x="469" y="598"/>
                      <a:pt x="462" y="619"/>
                    </a:cubicBezTo>
                    <a:cubicBezTo>
                      <a:pt x="477" y="629"/>
                      <a:pt x="490" y="653"/>
                      <a:pt x="507" y="649"/>
                    </a:cubicBezTo>
                    <a:cubicBezTo>
                      <a:pt x="522" y="645"/>
                      <a:pt x="522" y="620"/>
                      <a:pt x="522" y="604"/>
                    </a:cubicBezTo>
                    <a:cubicBezTo>
                      <a:pt x="522" y="579"/>
                      <a:pt x="512" y="554"/>
                      <a:pt x="507" y="529"/>
                    </a:cubicBezTo>
                    <a:cubicBezTo>
                      <a:pt x="482" y="534"/>
                      <a:pt x="450" y="526"/>
                      <a:pt x="432" y="544"/>
                    </a:cubicBezTo>
                    <a:cubicBezTo>
                      <a:pt x="409" y="567"/>
                      <a:pt x="412" y="697"/>
                      <a:pt x="447" y="709"/>
                    </a:cubicBezTo>
                    <a:cubicBezTo>
                      <a:pt x="513" y="731"/>
                      <a:pt x="478" y="717"/>
                      <a:pt x="552" y="754"/>
                    </a:cubicBezTo>
                    <a:cubicBezTo>
                      <a:pt x="660" y="739"/>
                      <a:pt x="693" y="758"/>
                      <a:pt x="657" y="649"/>
                    </a:cubicBezTo>
                    <a:cubicBezTo>
                      <a:pt x="702" y="644"/>
                      <a:pt x="756" y="661"/>
                      <a:pt x="792" y="634"/>
                    </a:cubicBezTo>
                    <a:cubicBezTo>
                      <a:pt x="870" y="576"/>
                      <a:pt x="742" y="547"/>
                      <a:pt x="732" y="544"/>
                    </a:cubicBezTo>
                    <a:cubicBezTo>
                      <a:pt x="717" y="549"/>
                      <a:pt x="694" y="545"/>
                      <a:pt x="687" y="559"/>
                    </a:cubicBezTo>
                    <a:cubicBezTo>
                      <a:pt x="680" y="573"/>
                      <a:pt x="687" y="598"/>
                      <a:pt x="702" y="604"/>
                    </a:cubicBezTo>
                    <a:cubicBezTo>
                      <a:pt x="721" y="612"/>
                      <a:pt x="762" y="589"/>
                      <a:pt x="762" y="589"/>
                    </a:cubicBezTo>
                  </a:path>
                </a:pathLst>
              </a:cu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GB"/>
              </a:p>
            </p:txBody>
          </p:sp>
          <p:sp>
            <p:nvSpPr>
              <p:cNvPr id="14359" name="Line 31"/>
              <p:cNvSpPr>
                <a:spLocks noChangeShapeType="1"/>
              </p:cNvSpPr>
              <p:nvPr/>
            </p:nvSpPr>
            <p:spPr bwMode="auto">
              <a:xfrm>
                <a:off x="5880" y="11167"/>
                <a:ext cx="0" cy="198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14360" name="Line 32"/>
              <p:cNvSpPr>
                <a:spLocks noChangeShapeType="1"/>
              </p:cNvSpPr>
              <p:nvPr/>
            </p:nvSpPr>
            <p:spPr bwMode="auto">
              <a:xfrm>
                <a:off x="5790" y="11272"/>
                <a:ext cx="0" cy="180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14361" name="Line 33"/>
              <p:cNvSpPr>
                <a:spLocks noChangeShapeType="1"/>
              </p:cNvSpPr>
              <p:nvPr/>
            </p:nvSpPr>
            <p:spPr bwMode="auto">
              <a:xfrm>
                <a:off x="5700" y="11287"/>
                <a:ext cx="0" cy="1695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14362" name="Rectangle 34" descr="20%"/>
              <p:cNvSpPr>
                <a:spLocks noChangeArrowheads="1"/>
              </p:cNvSpPr>
              <p:nvPr/>
            </p:nvSpPr>
            <p:spPr bwMode="auto">
              <a:xfrm>
                <a:off x="5400" y="12382"/>
                <a:ext cx="285" cy="540"/>
              </a:xfrm>
              <a:prstGeom prst="rect">
                <a:avLst/>
              </a:prstGeom>
              <a:pattFill prst="pct20">
                <a:fgClr>
                  <a:srgbClr val="000000"/>
                </a:fgClr>
                <a:bgClr>
                  <a:srgbClr val="FFFFFF"/>
                </a:bgClr>
              </a:patt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GB"/>
              </a:p>
            </p:txBody>
          </p:sp>
          <p:sp>
            <p:nvSpPr>
              <p:cNvPr id="14363" name="Line 35"/>
              <p:cNvSpPr>
                <a:spLocks noChangeShapeType="1"/>
              </p:cNvSpPr>
              <p:nvPr/>
            </p:nvSpPr>
            <p:spPr bwMode="auto">
              <a:xfrm>
                <a:off x="5955" y="11647"/>
                <a:ext cx="60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14364" name="Line 36"/>
              <p:cNvSpPr>
                <a:spLocks noChangeShapeType="1"/>
              </p:cNvSpPr>
              <p:nvPr/>
            </p:nvSpPr>
            <p:spPr bwMode="auto">
              <a:xfrm>
                <a:off x="5850" y="12067"/>
                <a:ext cx="72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14365" name="Line 37"/>
              <p:cNvSpPr>
                <a:spLocks noChangeShapeType="1"/>
              </p:cNvSpPr>
              <p:nvPr/>
            </p:nvSpPr>
            <p:spPr bwMode="auto">
              <a:xfrm>
                <a:off x="5595" y="12772"/>
                <a:ext cx="1200" cy="7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14366" name="Line 38"/>
              <p:cNvSpPr>
                <a:spLocks noChangeShapeType="1"/>
              </p:cNvSpPr>
              <p:nvPr/>
            </p:nvSpPr>
            <p:spPr bwMode="auto">
              <a:xfrm flipH="1">
                <a:off x="3720" y="12067"/>
                <a:ext cx="1800" cy="36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14367" name="Freeform 39"/>
              <p:cNvSpPr>
                <a:spLocks/>
              </p:cNvSpPr>
              <p:nvPr/>
            </p:nvSpPr>
            <p:spPr bwMode="auto">
              <a:xfrm>
                <a:off x="5029" y="10335"/>
                <a:ext cx="706" cy="825"/>
              </a:xfrm>
              <a:custGeom>
                <a:avLst/>
                <a:gdLst>
                  <a:gd name="T0" fmla="*/ 266 w 706"/>
                  <a:gd name="T1" fmla="*/ 420 h 825"/>
                  <a:gd name="T2" fmla="*/ 296 w 706"/>
                  <a:gd name="T3" fmla="*/ 375 h 825"/>
                  <a:gd name="T4" fmla="*/ 251 w 706"/>
                  <a:gd name="T5" fmla="*/ 390 h 825"/>
                  <a:gd name="T6" fmla="*/ 266 w 706"/>
                  <a:gd name="T7" fmla="*/ 435 h 825"/>
                  <a:gd name="T8" fmla="*/ 326 w 706"/>
                  <a:gd name="T9" fmla="*/ 420 h 825"/>
                  <a:gd name="T10" fmla="*/ 401 w 706"/>
                  <a:gd name="T11" fmla="*/ 390 h 825"/>
                  <a:gd name="T12" fmla="*/ 416 w 706"/>
                  <a:gd name="T13" fmla="*/ 285 h 825"/>
                  <a:gd name="T14" fmla="*/ 461 w 706"/>
                  <a:gd name="T15" fmla="*/ 225 h 825"/>
                  <a:gd name="T16" fmla="*/ 446 w 706"/>
                  <a:gd name="T17" fmla="*/ 180 h 825"/>
                  <a:gd name="T18" fmla="*/ 386 w 706"/>
                  <a:gd name="T19" fmla="*/ 240 h 825"/>
                  <a:gd name="T20" fmla="*/ 401 w 706"/>
                  <a:gd name="T21" fmla="*/ 315 h 825"/>
                  <a:gd name="T22" fmla="*/ 446 w 706"/>
                  <a:gd name="T23" fmla="*/ 330 h 825"/>
                  <a:gd name="T24" fmla="*/ 431 w 706"/>
                  <a:gd name="T25" fmla="*/ 285 h 825"/>
                  <a:gd name="T26" fmla="*/ 386 w 706"/>
                  <a:gd name="T27" fmla="*/ 255 h 825"/>
                  <a:gd name="T28" fmla="*/ 281 w 706"/>
                  <a:gd name="T29" fmla="*/ 315 h 825"/>
                  <a:gd name="T30" fmla="*/ 221 w 706"/>
                  <a:gd name="T31" fmla="*/ 465 h 825"/>
                  <a:gd name="T32" fmla="*/ 236 w 706"/>
                  <a:gd name="T33" fmla="*/ 510 h 825"/>
                  <a:gd name="T34" fmla="*/ 191 w 706"/>
                  <a:gd name="T35" fmla="*/ 615 h 825"/>
                  <a:gd name="T36" fmla="*/ 251 w 706"/>
                  <a:gd name="T37" fmla="*/ 600 h 825"/>
                  <a:gd name="T38" fmla="*/ 266 w 706"/>
                  <a:gd name="T39" fmla="*/ 555 h 825"/>
                  <a:gd name="T40" fmla="*/ 191 w 706"/>
                  <a:gd name="T41" fmla="*/ 570 h 825"/>
                  <a:gd name="T42" fmla="*/ 206 w 706"/>
                  <a:gd name="T43" fmla="*/ 675 h 825"/>
                  <a:gd name="T44" fmla="*/ 116 w 706"/>
                  <a:gd name="T45" fmla="*/ 780 h 825"/>
                  <a:gd name="T46" fmla="*/ 131 w 706"/>
                  <a:gd name="T47" fmla="*/ 825 h 825"/>
                  <a:gd name="T48" fmla="*/ 191 w 706"/>
                  <a:gd name="T49" fmla="*/ 735 h 825"/>
                  <a:gd name="T50" fmla="*/ 161 w 706"/>
                  <a:gd name="T51" fmla="*/ 690 h 825"/>
                  <a:gd name="T52" fmla="*/ 101 w 706"/>
                  <a:gd name="T53" fmla="*/ 660 h 825"/>
                  <a:gd name="T54" fmla="*/ 26 w 706"/>
                  <a:gd name="T55" fmla="*/ 720 h 825"/>
                  <a:gd name="T56" fmla="*/ 71 w 706"/>
                  <a:gd name="T57" fmla="*/ 735 h 825"/>
                  <a:gd name="T58" fmla="*/ 146 w 706"/>
                  <a:gd name="T59" fmla="*/ 555 h 825"/>
                  <a:gd name="T60" fmla="*/ 161 w 706"/>
                  <a:gd name="T61" fmla="*/ 405 h 825"/>
                  <a:gd name="T62" fmla="*/ 236 w 706"/>
                  <a:gd name="T63" fmla="*/ 375 h 825"/>
                  <a:gd name="T64" fmla="*/ 341 w 706"/>
                  <a:gd name="T65" fmla="*/ 255 h 825"/>
                  <a:gd name="T66" fmla="*/ 401 w 706"/>
                  <a:gd name="T67" fmla="*/ 135 h 825"/>
                  <a:gd name="T68" fmla="*/ 341 w 706"/>
                  <a:gd name="T69" fmla="*/ 30 h 825"/>
                  <a:gd name="T70" fmla="*/ 311 w 706"/>
                  <a:gd name="T71" fmla="*/ 75 h 825"/>
                  <a:gd name="T72" fmla="*/ 266 w 706"/>
                  <a:gd name="T73" fmla="*/ 90 h 825"/>
                  <a:gd name="T74" fmla="*/ 371 w 706"/>
                  <a:gd name="T75" fmla="*/ 135 h 825"/>
                  <a:gd name="T76" fmla="*/ 356 w 706"/>
                  <a:gd name="T77" fmla="*/ 60 h 825"/>
                  <a:gd name="T78" fmla="*/ 206 w 706"/>
                  <a:gd name="T79" fmla="*/ 60 h 825"/>
                  <a:gd name="T80" fmla="*/ 146 w 706"/>
                  <a:gd name="T81" fmla="*/ 210 h 825"/>
                  <a:gd name="T82" fmla="*/ 161 w 706"/>
                  <a:gd name="T83" fmla="*/ 300 h 825"/>
                  <a:gd name="T84" fmla="*/ 236 w 706"/>
                  <a:gd name="T85" fmla="*/ 285 h 825"/>
                  <a:gd name="T86" fmla="*/ 221 w 706"/>
                  <a:gd name="T87" fmla="*/ 240 h 825"/>
                  <a:gd name="T88" fmla="*/ 176 w 706"/>
                  <a:gd name="T89" fmla="*/ 255 h 825"/>
                  <a:gd name="T90" fmla="*/ 236 w 706"/>
                  <a:gd name="T91" fmla="*/ 240 h 825"/>
                  <a:gd name="T92" fmla="*/ 251 w 706"/>
                  <a:gd name="T93" fmla="*/ 195 h 825"/>
                  <a:gd name="T94" fmla="*/ 221 w 706"/>
                  <a:gd name="T95" fmla="*/ 240 h 825"/>
                  <a:gd name="T96" fmla="*/ 401 w 706"/>
                  <a:gd name="T97" fmla="*/ 225 h 825"/>
                  <a:gd name="T98" fmla="*/ 431 w 706"/>
                  <a:gd name="T99" fmla="*/ 180 h 825"/>
                  <a:gd name="T100" fmla="*/ 416 w 706"/>
                  <a:gd name="T101" fmla="*/ 105 h 825"/>
                  <a:gd name="T102" fmla="*/ 491 w 706"/>
                  <a:gd name="T103" fmla="*/ 150 h 825"/>
                  <a:gd name="T104" fmla="*/ 521 w 706"/>
                  <a:gd name="T105" fmla="*/ 225 h 825"/>
                  <a:gd name="T106" fmla="*/ 581 w 706"/>
                  <a:gd name="T107" fmla="*/ 255 h 825"/>
                  <a:gd name="T108" fmla="*/ 641 w 706"/>
                  <a:gd name="T109" fmla="*/ 240 h 825"/>
                  <a:gd name="T110" fmla="*/ 656 w 706"/>
                  <a:gd name="T111" fmla="*/ 195 h 825"/>
                  <a:gd name="T112" fmla="*/ 611 w 706"/>
                  <a:gd name="T113" fmla="*/ 210 h 825"/>
                  <a:gd name="T114" fmla="*/ 671 w 706"/>
                  <a:gd name="T115" fmla="*/ 225 h 825"/>
                  <a:gd name="T116" fmla="*/ 671 w 706"/>
                  <a:gd name="T117" fmla="*/ 135 h 825"/>
                  <a:gd name="T118" fmla="*/ 611 w 706"/>
                  <a:gd name="T119" fmla="*/ 0 h 825"/>
                  <a:gd name="T120" fmla="*/ 611 w 706"/>
                  <a:gd name="T121" fmla="*/ 75 h 82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706"/>
                  <a:gd name="T184" fmla="*/ 0 h 825"/>
                  <a:gd name="T185" fmla="*/ 706 w 706"/>
                  <a:gd name="T186" fmla="*/ 825 h 825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706" h="825">
                    <a:moveTo>
                      <a:pt x="266" y="420"/>
                    </a:moveTo>
                    <a:cubicBezTo>
                      <a:pt x="276" y="405"/>
                      <a:pt x="304" y="391"/>
                      <a:pt x="296" y="375"/>
                    </a:cubicBezTo>
                    <a:cubicBezTo>
                      <a:pt x="289" y="361"/>
                      <a:pt x="258" y="376"/>
                      <a:pt x="251" y="390"/>
                    </a:cubicBezTo>
                    <a:cubicBezTo>
                      <a:pt x="244" y="404"/>
                      <a:pt x="261" y="420"/>
                      <a:pt x="266" y="435"/>
                    </a:cubicBezTo>
                    <a:cubicBezTo>
                      <a:pt x="286" y="430"/>
                      <a:pt x="309" y="431"/>
                      <a:pt x="326" y="420"/>
                    </a:cubicBezTo>
                    <a:cubicBezTo>
                      <a:pt x="397" y="373"/>
                      <a:pt x="311" y="360"/>
                      <a:pt x="401" y="390"/>
                    </a:cubicBezTo>
                    <a:cubicBezTo>
                      <a:pt x="497" y="247"/>
                      <a:pt x="373" y="455"/>
                      <a:pt x="416" y="285"/>
                    </a:cubicBezTo>
                    <a:cubicBezTo>
                      <a:pt x="422" y="261"/>
                      <a:pt x="446" y="245"/>
                      <a:pt x="461" y="225"/>
                    </a:cubicBezTo>
                    <a:cubicBezTo>
                      <a:pt x="456" y="210"/>
                      <a:pt x="460" y="187"/>
                      <a:pt x="446" y="180"/>
                    </a:cubicBezTo>
                    <a:cubicBezTo>
                      <a:pt x="400" y="157"/>
                      <a:pt x="392" y="223"/>
                      <a:pt x="386" y="240"/>
                    </a:cubicBezTo>
                    <a:cubicBezTo>
                      <a:pt x="391" y="265"/>
                      <a:pt x="387" y="294"/>
                      <a:pt x="401" y="315"/>
                    </a:cubicBezTo>
                    <a:cubicBezTo>
                      <a:pt x="410" y="328"/>
                      <a:pt x="435" y="341"/>
                      <a:pt x="446" y="330"/>
                    </a:cubicBezTo>
                    <a:cubicBezTo>
                      <a:pt x="457" y="319"/>
                      <a:pt x="441" y="297"/>
                      <a:pt x="431" y="285"/>
                    </a:cubicBezTo>
                    <a:cubicBezTo>
                      <a:pt x="420" y="271"/>
                      <a:pt x="401" y="265"/>
                      <a:pt x="386" y="255"/>
                    </a:cubicBezTo>
                    <a:cubicBezTo>
                      <a:pt x="316" y="360"/>
                      <a:pt x="356" y="365"/>
                      <a:pt x="281" y="315"/>
                    </a:cubicBezTo>
                    <a:cubicBezTo>
                      <a:pt x="248" y="364"/>
                      <a:pt x="239" y="410"/>
                      <a:pt x="221" y="465"/>
                    </a:cubicBezTo>
                    <a:cubicBezTo>
                      <a:pt x="226" y="480"/>
                      <a:pt x="239" y="494"/>
                      <a:pt x="236" y="510"/>
                    </a:cubicBezTo>
                    <a:cubicBezTo>
                      <a:pt x="233" y="526"/>
                      <a:pt x="166" y="590"/>
                      <a:pt x="191" y="615"/>
                    </a:cubicBezTo>
                    <a:cubicBezTo>
                      <a:pt x="206" y="630"/>
                      <a:pt x="231" y="605"/>
                      <a:pt x="251" y="600"/>
                    </a:cubicBezTo>
                    <a:cubicBezTo>
                      <a:pt x="256" y="585"/>
                      <a:pt x="280" y="562"/>
                      <a:pt x="266" y="555"/>
                    </a:cubicBezTo>
                    <a:cubicBezTo>
                      <a:pt x="243" y="544"/>
                      <a:pt x="202" y="547"/>
                      <a:pt x="191" y="570"/>
                    </a:cubicBezTo>
                    <a:cubicBezTo>
                      <a:pt x="175" y="602"/>
                      <a:pt x="201" y="640"/>
                      <a:pt x="206" y="675"/>
                    </a:cubicBezTo>
                    <a:cubicBezTo>
                      <a:pt x="139" y="697"/>
                      <a:pt x="138" y="715"/>
                      <a:pt x="116" y="780"/>
                    </a:cubicBezTo>
                    <a:cubicBezTo>
                      <a:pt x="121" y="795"/>
                      <a:pt x="115" y="825"/>
                      <a:pt x="131" y="825"/>
                    </a:cubicBezTo>
                    <a:cubicBezTo>
                      <a:pt x="168" y="825"/>
                      <a:pt x="183" y="758"/>
                      <a:pt x="191" y="735"/>
                    </a:cubicBezTo>
                    <a:cubicBezTo>
                      <a:pt x="181" y="720"/>
                      <a:pt x="178" y="697"/>
                      <a:pt x="161" y="690"/>
                    </a:cubicBezTo>
                    <a:cubicBezTo>
                      <a:pt x="84" y="659"/>
                      <a:pt x="138" y="771"/>
                      <a:pt x="101" y="660"/>
                    </a:cubicBezTo>
                    <a:cubicBezTo>
                      <a:pt x="88" y="663"/>
                      <a:pt x="0" y="667"/>
                      <a:pt x="26" y="720"/>
                    </a:cubicBezTo>
                    <a:cubicBezTo>
                      <a:pt x="33" y="734"/>
                      <a:pt x="56" y="730"/>
                      <a:pt x="71" y="735"/>
                    </a:cubicBezTo>
                    <a:cubicBezTo>
                      <a:pt x="131" y="675"/>
                      <a:pt x="135" y="643"/>
                      <a:pt x="146" y="555"/>
                    </a:cubicBezTo>
                    <a:cubicBezTo>
                      <a:pt x="152" y="505"/>
                      <a:pt x="139" y="450"/>
                      <a:pt x="161" y="405"/>
                    </a:cubicBezTo>
                    <a:cubicBezTo>
                      <a:pt x="173" y="381"/>
                      <a:pt x="211" y="385"/>
                      <a:pt x="236" y="375"/>
                    </a:cubicBezTo>
                    <a:cubicBezTo>
                      <a:pt x="276" y="335"/>
                      <a:pt x="312" y="305"/>
                      <a:pt x="341" y="255"/>
                    </a:cubicBezTo>
                    <a:cubicBezTo>
                      <a:pt x="364" y="216"/>
                      <a:pt x="401" y="135"/>
                      <a:pt x="401" y="135"/>
                    </a:cubicBezTo>
                    <a:cubicBezTo>
                      <a:pt x="398" y="120"/>
                      <a:pt x="396" y="19"/>
                      <a:pt x="341" y="30"/>
                    </a:cubicBezTo>
                    <a:cubicBezTo>
                      <a:pt x="323" y="34"/>
                      <a:pt x="325" y="64"/>
                      <a:pt x="311" y="75"/>
                    </a:cubicBezTo>
                    <a:cubicBezTo>
                      <a:pt x="299" y="85"/>
                      <a:pt x="281" y="85"/>
                      <a:pt x="266" y="90"/>
                    </a:cubicBezTo>
                    <a:cubicBezTo>
                      <a:pt x="290" y="161"/>
                      <a:pt x="302" y="158"/>
                      <a:pt x="371" y="135"/>
                    </a:cubicBezTo>
                    <a:cubicBezTo>
                      <a:pt x="366" y="110"/>
                      <a:pt x="369" y="82"/>
                      <a:pt x="356" y="60"/>
                    </a:cubicBezTo>
                    <a:cubicBezTo>
                      <a:pt x="322" y="1"/>
                      <a:pt x="250" y="45"/>
                      <a:pt x="206" y="60"/>
                    </a:cubicBezTo>
                    <a:cubicBezTo>
                      <a:pt x="188" y="115"/>
                      <a:pt x="160" y="153"/>
                      <a:pt x="146" y="210"/>
                    </a:cubicBezTo>
                    <a:cubicBezTo>
                      <a:pt x="151" y="240"/>
                      <a:pt x="138" y="281"/>
                      <a:pt x="161" y="300"/>
                    </a:cubicBezTo>
                    <a:cubicBezTo>
                      <a:pt x="181" y="316"/>
                      <a:pt x="218" y="303"/>
                      <a:pt x="236" y="285"/>
                    </a:cubicBezTo>
                    <a:cubicBezTo>
                      <a:pt x="247" y="274"/>
                      <a:pt x="226" y="255"/>
                      <a:pt x="221" y="240"/>
                    </a:cubicBezTo>
                    <a:cubicBezTo>
                      <a:pt x="206" y="245"/>
                      <a:pt x="160" y="255"/>
                      <a:pt x="176" y="255"/>
                    </a:cubicBezTo>
                    <a:cubicBezTo>
                      <a:pt x="197" y="255"/>
                      <a:pt x="220" y="253"/>
                      <a:pt x="236" y="240"/>
                    </a:cubicBezTo>
                    <a:cubicBezTo>
                      <a:pt x="248" y="230"/>
                      <a:pt x="267" y="195"/>
                      <a:pt x="251" y="195"/>
                    </a:cubicBezTo>
                    <a:cubicBezTo>
                      <a:pt x="233" y="195"/>
                      <a:pt x="231" y="225"/>
                      <a:pt x="221" y="240"/>
                    </a:cubicBezTo>
                    <a:cubicBezTo>
                      <a:pt x="286" y="262"/>
                      <a:pt x="338" y="246"/>
                      <a:pt x="401" y="225"/>
                    </a:cubicBezTo>
                    <a:cubicBezTo>
                      <a:pt x="411" y="210"/>
                      <a:pt x="429" y="198"/>
                      <a:pt x="431" y="180"/>
                    </a:cubicBezTo>
                    <a:cubicBezTo>
                      <a:pt x="434" y="155"/>
                      <a:pt x="416" y="105"/>
                      <a:pt x="416" y="105"/>
                    </a:cubicBezTo>
                    <a:cubicBezTo>
                      <a:pt x="458" y="273"/>
                      <a:pt x="389" y="82"/>
                      <a:pt x="491" y="150"/>
                    </a:cubicBezTo>
                    <a:cubicBezTo>
                      <a:pt x="513" y="165"/>
                      <a:pt x="503" y="205"/>
                      <a:pt x="521" y="225"/>
                    </a:cubicBezTo>
                    <a:cubicBezTo>
                      <a:pt x="536" y="242"/>
                      <a:pt x="561" y="245"/>
                      <a:pt x="581" y="255"/>
                    </a:cubicBezTo>
                    <a:cubicBezTo>
                      <a:pt x="601" y="250"/>
                      <a:pt x="625" y="253"/>
                      <a:pt x="641" y="240"/>
                    </a:cubicBezTo>
                    <a:cubicBezTo>
                      <a:pt x="653" y="230"/>
                      <a:pt x="667" y="206"/>
                      <a:pt x="656" y="195"/>
                    </a:cubicBezTo>
                    <a:cubicBezTo>
                      <a:pt x="645" y="184"/>
                      <a:pt x="626" y="205"/>
                      <a:pt x="611" y="210"/>
                    </a:cubicBezTo>
                    <a:cubicBezTo>
                      <a:pt x="631" y="215"/>
                      <a:pt x="652" y="233"/>
                      <a:pt x="671" y="225"/>
                    </a:cubicBezTo>
                    <a:cubicBezTo>
                      <a:pt x="706" y="211"/>
                      <a:pt x="676" y="149"/>
                      <a:pt x="671" y="135"/>
                    </a:cubicBezTo>
                    <a:cubicBezTo>
                      <a:pt x="693" y="48"/>
                      <a:pt x="684" y="48"/>
                      <a:pt x="611" y="0"/>
                    </a:cubicBezTo>
                    <a:cubicBezTo>
                      <a:pt x="592" y="56"/>
                      <a:pt x="589" y="31"/>
                      <a:pt x="611" y="75"/>
                    </a:cubicBezTo>
                  </a:path>
                </a:pathLst>
              </a:cu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GB"/>
              </a:p>
            </p:txBody>
          </p:sp>
          <p:sp>
            <p:nvSpPr>
              <p:cNvPr id="14368" name="Line 40"/>
              <p:cNvSpPr>
                <a:spLocks noChangeShapeType="1"/>
              </p:cNvSpPr>
              <p:nvPr/>
            </p:nvSpPr>
            <p:spPr bwMode="auto">
              <a:xfrm flipH="1">
                <a:off x="3960" y="10987"/>
                <a:ext cx="1200" cy="18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14369" name="Text Box 41"/>
              <p:cNvSpPr txBox="1">
                <a:spLocks noChangeArrowheads="1"/>
              </p:cNvSpPr>
              <p:nvPr/>
            </p:nvSpPr>
            <p:spPr bwMode="auto">
              <a:xfrm>
                <a:off x="1680" y="12247"/>
                <a:ext cx="1920" cy="540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r>
                  <a:rPr lang="en-US" sz="1700"/>
                  <a:t>Cytoplasm</a:t>
                </a:r>
                <a:endParaRPr lang="en-US" sz="1200"/>
              </a:p>
            </p:txBody>
          </p:sp>
          <p:sp>
            <p:nvSpPr>
              <p:cNvPr id="14370" name="Text Box 42"/>
              <p:cNvSpPr txBox="1">
                <a:spLocks noChangeArrowheads="1"/>
              </p:cNvSpPr>
              <p:nvPr/>
            </p:nvSpPr>
            <p:spPr bwMode="auto">
              <a:xfrm>
                <a:off x="2040" y="10807"/>
                <a:ext cx="1560" cy="540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r>
                  <a:rPr lang="en-US" sz="1700"/>
                  <a:t>Capsule</a:t>
                </a:r>
                <a:endParaRPr lang="en-US" sz="12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152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838200"/>
            <a:ext cx="8229600" cy="5735638"/>
          </a:xfrm>
        </p:spPr>
        <p:txBody>
          <a:bodyPr rtlCol="0">
            <a:normAutofit/>
          </a:bodyPr>
          <a:lstStyle/>
          <a:p>
            <a:pPr marL="514350" indent="-514350" algn="just">
              <a:lnSpc>
                <a:spcPct val="150000"/>
              </a:lnSpc>
              <a:buClr>
                <a:schemeClr val="accent3"/>
              </a:buClr>
              <a:buFontTx/>
              <a:buAutoNum type="arabicPeriod"/>
              <a:defRPr/>
            </a:pPr>
            <a:r>
              <a:rPr lang="en-US" sz="2400" dirty="0" smtClean="0">
                <a:latin typeface="Arial Rounded MT Bold" panose="020F0704030504030204" pitchFamily="34" charset="0"/>
                <a:cs typeface="Times New Roman" pitchFamily="18" charset="0"/>
              </a:rPr>
              <a:t>CAPSULE </a:t>
            </a: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– </a:t>
            </a:r>
          </a:p>
          <a:p>
            <a:pPr marL="514350" indent="-514350" algn="just">
              <a:lnSpc>
                <a:spcPct val="150000"/>
              </a:lnSpc>
              <a:buClr>
                <a:schemeClr val="accent3"/>
              </a:buClr>
              <a:buFont typeface="Georgia"/>
              <a:buChar char="•"/>
              <a:defRPr/>
            </a:pP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Electron transparent zone of foamy material</a:t>
            </a:r>
          </a:p>
          <a:p>
            <a:pPr marL="365760" indent="-256032" algn="just">
              <a:lnSpc>
                <a:spcPct val="150000"/>
              </a:lnSpc>
              <a:buClr>
                <a:schemeClr val="accent3"/>
              </a:buClr>
              <a:buFont typeface="Georgia"/>
              <a:buChar char="•"/>
              <a:defRPr/>
            </a:pP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 composed of 2 lipids:</a:t>
            </a:r>
          </a:p>
          <a:p>
            <a:pPr marL="658368" lvl="1" indent="-246888" algn="just">
              <a:lnSpc>
                <a:spcPct val="150000"/>
              </a:lnSpc>
              <a:buFont typeface="Georgia"/>
              <a:buChar char="▫"/>
              <a:defRPr/>
            </a:pPr>
            <a:r>
              <a:rPr lang="en-US" dirty="0" err="1" smtClean="0">
                <a:latin typeface="Arial Rounded MT Bold" panose="020F0704030504030204" pitchFamily="34" charset="0"/>
                <a:cs typeface="Times New Roman" pitchFamily="18" charset="0"/>
              </a:rPr>
              <a:t>Phthioceroldimycoserosate</a:t>
            </a:r>
            <a:r>
              <a:rPr lang="en-US" dirty="0" smtClean="0">
                <a:latin typeface="Arial Rounded MT Bold" panose="020F0704030504030204" pitchFamily="34" charset="0"/>
                <a:cs typeface="Times New Roman" pitchFamily="18" charset="0"/>
              </a:rPr>
              <a:t> </a:t>
            </a:r>
          </a:p>
          <a:p>
            <a:pPr marL="658368" lvl="1" indent="-246888" algn="just">
              <a:lnSpc>
                <a:spcPct val="150000"/>
              </a:lnSpc>
              <a:buFont typeface="Georgia"/>
              <a:buChar char="▫"/>
              <a:defRPr/>
            </a:pPr>
            <a:r>
              <a:rPr lang="en-US" dirty="0" smtClean="0">
                <a:latin typeface="Arial Rounded MT Bold" panose="020F0704030504030204" pitchFamily="34" charset="0"/>
                <a:cs typeface="Times New Roman" pitchFamily="18" charset="0"/>
              </a:rPr>
              <a:t>Phenolic glycolipid PGL</a:t>
            </a:r>
            <a:endParaRPr lang="en-GB" dirty="0" smtClean="0">
              <a:latin typeface="Arial Rounded MT Bold" panose="020F0704030504030204" pitchFamily="34" charset="0"/>
            </a:endParaRPr>
          </a:p>
          <a:p>
            <a:pPr marL="365760" indent="-256032" algn="just">
              <a:lnSpc>
                <a:spcPct val="150000"/>
              </a:lnSpc>
              <a:buClr>
                <a:schemeClr val="accent3"/>
              </a:buClr>
              <a:buFont typeface="Georgia"/>
              <a:buChar char="•"/>
              <a:defRPr/>
            </a:pPr>
            <a:endParaRPr lang="en-US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76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26445"/>
          </a:xfrm>
        </p:spPr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1893" y="1190767"/>
            <a:ext cx="8229600" cy="5181600"/>
          </a:xfrm>
        </p:spPr>
        <p:txBody>
          <a:bodyPr/>
          <a:lstStyle/>
          <a:p>
            <a:pPr marL="365760" indent="-256032" algn="just">
              <a:lnSpc>
                <a:spcPct val="150000"/>
              </a:lnSpc>
              <a:buClr>
                <a:schemeClr val="accent3"/>
              </a:buClr>
              <a:buNone/>
              <a:defRPr/>
            </a:pPr>
            <a:r>
              <a:rPr lang="en-US" sz="2400" dirty="0" smtClean="0">
                <a:latin typeface="Arial Rounded MT Bold" panose="020F0704030504030204" pitchFamily="34" charset="0"/>
                <a:cs typeface="Times New Roman" pitchFamily="18" charset="0"/>
              </a:rPr>
              <a:t>2. CELL WALL – </a:t>
            </a:r>
            <a:endParaRPr lang="en-US" sz="2400" dirty="0">
              <a:latin typeface="Arial Rounded MT Bold" panose="020F0704030504030204" pitchFamily="34" charset="0"/>
              <a:cs typeface="Times New Roman" pitchFamily="18" charset="0"/>
            </a:endParaRPr>
          </a:p>
          <a:p>
            <a:pPr marL="365760" indent="-256032" algn="just">
              <a:lnSpc>
                <a:spcPct val="150000"/>
              </a:lnSpc>
              <a:buClr>
                <a:schemeClr val="accent3"/>
              </a:buClr>
              <a:buNone/>
              <a:defRPr/>
            </a:pP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    Two layers:</a:t>
            </a:r>
          </a:p>
          <a:p>
            <a:pPr marL="365760" indent="-256032" algn="just">
              <a:lnSpc>
                <a:spcPct val="150000"/>
              </a:lnSpc>
              <a:buClr>
                <a:schemeClr val="accent3"/>
              </a:buClr>
              <a:buFont typeface="Georgia"/>
              <a:buChar char="•"/>
              <a:defRPr/>
            </a:pPr>
            <a:r>
              <a:rPr lang="en-US" sz="2400" i="1" dirty="0">
                <a:latin typeface="Arial Rounded MT Bold" panose="020F0704030504030204" pitchFamily="34" charset="0"/>
                <a:cs typeface="Times New Roman" pitchFamily="18" charset="0"/>
              </a:rPr>
              <a:t>Outer layer </a:t>
            </a: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– electron transparent and contains  lipopolysaccharide composed of </a:t>
            </a:r>
            <a:r>
              <a:rPr lang="en-US" sz="2400" dirty="0" err="1">
                <a:latin typeface="Arial Rounded MT Bold" panose="020F0704030504030204" pitchFamily="34" charset="0"/>
                <a:cs typeface="Times New Roman" pitchFamily="18" charset="0"/>
              </a:rPr>
              <a:t>arabinogalactan</a:t>
            </a: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 esterified  with </a:t>
            </a:r>
            <a:r>
              <a:rPr lang="en-US" sz="2400" dirty="0" err="1">
                <a:latin typeface="Arial Rounded MT Bold" panose="020F0704030504030204" pitchFamily="34" charset="0"/>
                <a:cs typeface="Times New Roman" pitchFamily="18" charset="0"/>
              </a:rPr>
              <a:t>mycolic</a:t>
            </a: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 acids.</a:t>
            </a:r>
          </a:p>
          <a:p>
            <a:pPr marL="365760" indent="-256032" algn="just">
              <a:lnSpc>
                <a:spcPct val="150000"/>
              </a:lnSpc>
              <a:buClr>
                <a:schemeClr val="accent3"/>
              </a:buClr>
              <a:buNone/>
              <a:defRPr/>
            </a:pPr>
            <a:endParaRPr lang="en-US" sz="2400" dirty="0">
              <a:latin typeface="Arial Rounded MT Bold" panose="020F0704030504030204" pitchFamily="34" charset="0"/>
              <a:cs typeface="Times New Roman" pitchFamily="18" charset="0"/>
            </a:endParaRPr>
          </a:p>
          <a:p>
            <a:pPr marL="365760" indent="-256032" algn="just">
              <a:lnSpc>
                <a:spcPct val="150000"/>
              </a:lnSpc>
              <a:buClr>
                <a:schemeClr val="accent3"/>
              </a:buClr>
              <a:buFont typeface="Georgia"/>
              <a:buChar char="•"/>
              <a:defRPr/>
            </a:pPr>
            <a:r>
              <a:rPr lang="en-US" sz="2400" i="1" dirty="0">
                <a:latin typeface="Arial Rounded MT Bold" panose="020F0704030504030204" pitchFamily="34" charset="0"/>
                <a:cs typeface="Times New Roman" pitchFamily="18" charset="0"/>
              </a:rPr>
              <a:t>Inner Wall </a:t>
            </a: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– composed of </a:t>
            </a:r>
            <a:r>
              <a:rPr lang="en-US" sz="2400" dirty="0" err="1">
                <a:latin typeface="Arial Rounded MT Bold" panose="020F0704030504030204" pitchFamily="34" charset="0"/>
                <a:cs typeface="Times New Roman" pitchFamily="18" charset="0"/>
              </a:rPr>
              <a:t>peptigodoglycan</a:t>
            </a: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 carbohydrate linked by peptides</a:t>
            </a:r>
          </a:p>
        </p:txBody>
      </p:sp>
    </p:spTree>
    <p:extLst>
      <p:ext uri="{BB962C8B-B14F-4D97-AF65-F5344CB8AC3E}">
        <p14:creationId xmlns:p14="http://schemas.microsoft.com/office/powerpoint/2010/main" val="3124096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382137" y="177421"/>
            <a:ext cx="11559654" cy="6680579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Tx/>
              <a:buNone/>
            </a:pPr>
            <a:endParaRPr lang="en-US" sz="2400" dirty="0" smtClean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en-US" sz="2400" dirty="0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3. </a:t>
            </a:r>
            <a:r>
              <a:rPr lang="en-US" sz="2400" b="1" dirty="0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MEMBRANE – 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sz="2400" dirty="0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Under the cell wall and attached to it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sz="2400" dirty="0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Concerned with the transport of molecules into and out of the  organism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sz="2400" dirty="0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Composed of lipid and proteins</a:t>
            </a:r>
          </a:p>
          <a:p>
            <a:pPr algn="just" eaLnBrk="1" hangingPunct="1">
              <a:lnSpc>
                <a:spcPct val="150000"/>
              </a:lnSpc>
              <a:buFontTx/>
              <a:buNone/>
            </a:pPr>
            <a:endParaRPr lang="en-US" sz="2400" dirty="0" smtClean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en-US" sz="2400" dirty="0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 4.   </a:t>
            </a:r>
            <a:r>
              <a:rPr lang="en-US" sz="2400" b="1" dirty="0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CYTOPLASM – 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sz="2400" dirty="0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Contain storage granules, DNA &amp; ribosome</a:t>
            </a:r>
          </a:p>
          <a:p>
            <a:pPr eaLnBrk="1" hangingPunct="1">
              <a:lnSpc>
                <a:spcPct val="150000"/>
              </a:lnSpc>
            </a:pPr>
            <a:endParaRPr lang="en-GB" dirty="0" smtClean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90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2209800" y="609600"/>
            <a:ext cx="7772400" cy="8382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sz="3200" b="1" u="sng">
                <a:latin typeface="Arial Rounded MT Bold" panose="020F0704030504030204" pitchFamily="34" charset="0"/>
                <a:cs typeface="Times New Roman" pitchFamily="18" charset="0"/>
              </a:rPr>
              <a:t/>
            </a:r>
            <a:br>
              <a:rPr lang="en-US" sz="3200" b="1" u="sng">
                <a:latin typeface="Arial Rounded MT Bold" panose="020F0704030504030204" pitchFamily="34" charset="0"/>
                <a:cs typeface="Times New Roman" pitchFamily="18" charset="0"/>
              </a:rPr>
            </a:br>
            <a:r>
              <a:rPr lang="en-US" sz="3200" b="1" u="sng">
                <a:latin typeface="Arial Rounded MT Bold" panose="020F0704030504030204" pitchFamily="34" charset="0"/>
                <a:cs typeface="Times New Roman" pitchFamily="18" charset="0"/>
              </a:rPr>
              <a:t>ANTIGENS OF M. LEPRAE</a:t>
            </a:r>
            <a:r>
              <a:rPr lang="en-US" smtClean="0">
                <a:latin typeface="Arial Rounded MT Bold" panose="020F0704030504030204" pitchFamily="34" charset="0"/>
                <a:cs typeface="Times New Roman" pitchFamily="18" charset="0"/>
              </a:rPr>
              <a:t/>
            </a:r>
            <a:br>
              <a:rPr lang="en-US" smtClean="0">
                <a:latin typeface="Arial Rounded MT Bold" panose="020F0704030504030204" pitchFamily="34" charset="0"/>
                <a:cs typeface="Times New Roman" pitchFamily="18" charset="0"/>
              </a:rPr>
            </a:br>
            <a:endParaRPr lang="en-GB" smtClean="0">
              <a:latin typeface="Arial Rounded MT Bold" panose="020F0704030504030204" pitchFamily="34" charset="0"/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614149" y="1733266"/>
            <a:ext cx="10739651" cy="4443697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PGL 1 – specific for M. </a:t>
            </a:r>
            <a:r>
              <a:rPr lang="en-US" sz="2400" b="1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leprae</a:t>
            </a:r>
            <a:endParaRPr lang="en-US" sz="2400" b="1" dirty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Other </a:t>
            </a:r>
            <a:r>
              <a:rPr lang="en-US" sz="2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mycosides</a:t>
            </a:r>
            <a:endParaRPr lang="en-US" sz="2400" dirty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Lipoarabinomannan</a:t>
            </a:r>
            <a:endParaRPr lang="en-US" sz="2400" dirty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Peptidoglycan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Proteins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	65 </a:t>
            </a:r>
            <a:r>
              <a:rPr lang="en-US" sz="2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kd</a:t>
            </a:r>
            <a:endParaRPr lang="en-US" sz="2400" dirty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	36 </a:t>
            </a:r>
            <a:r>
              <a:rPr lang="en-US" sz="2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kd</a:t>
            </a:r>
            <a:endParaRPr lang="en-US" sz="2400" dirty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	28 </a:t>
            </a:r>
            <a:r>
              <a:rPr lang="en-US" sz="2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kd</a:t>
            </a: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        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	18 </a:t>
            </a:r>
            <a:r>
              <a:rPr lang="en-US" sz="2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kd</a:t>
            </a:r>
            <a:endParaRPr lang="en-US" sz="2400" dirty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	12 </a:t>
            </a:r>
            <a:r>
              <a:rPr lang="en-US" sz="2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kd</a:t>
            </a:r>
            <a:endParaRPr lang="en-US" sz="2400" dirty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GB" sz="2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69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Pathogenesis 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4568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5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57" y="209897"/>
            <a:ext cx="10074543" cy="613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91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xfrm>
            <a:off x="218363" y="232012"/>
            <a:ext cx="11136573" cy="6373504"/>
          </a:xfrm>
          <a:ln w="38100">
            <a:solidFill>
              <a:schemeClr val="bg1"/>
            </a:solidFill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rtlCol="0">
            <a:normAutofit/>
          </a:bodyPr>
          <a:lstStyle/>
          <a:p>
            <a:pPr algn="just">
              <a:buNone/>
              <a:defRPr/>
            </a:pPr>
            <a:r>
              <a:rPr lang="en-US" sz="2400" b="1" u="sng" dirty="0">
                <a:latin typeface="Arial Rounded MT Bold" panose="020F0704030504030204" pitchFamily="34" charset="0"/>
                <a:cs typeface="Times New Roman" pitchFamily="18" charset="0"/>
              </a:rPr>
              <a:t>RIDLEY JOPLING CLASSIFICATION</a:t>
            </a:r>
          </a:p>
          <a:p>
            <a:pPr algn="just">
              <a:buNone/>
              <a:defRPr/>
            </a:pPr>
            <a:endParaRPr lang="en-US" sz="2400" b="1" u="sng" dirty="0">
              <a:latin typeface="Arial Rounded MT Bold" panose="020F0704030504030204" pitchFamily="34" charset="0"/>
              <a:cs typeface="Times New Roman" pitchFamily="18" charset="0"/>
            </a:endParaRPr>
          </a:p>
          <a:p>
            <a:pPr algn="just">
              <a:buNone/>
              <a:defRPr/>
            </a:pP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	TT – </a:t>
            </a:r>
            <a:r>
              <a:rPr lang="en-US" sz="2400" dirty="0" err="1">
                <a:latin typeface="Arial Rounded MT Bold" panose="020F0704030504030204" pitchFamily="34" charset="0"/>
                <a:cs typeface="Times New Roman" pitchFamily="18" charset="0"/>
              </a:rPr>
              <a:t>Tuberculoid</a:t>
            </a: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 Type</a:t>
            </a:r>
          </a:p>
          <a:p>
            <a:pPr algn="just">
              <a:buNone/>
              <a:defRPr/>
            </a:pP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	BT – Borderline Type</a:t>
            </a:r>
          </a:p>
          <a:p>
            <a:pPr algn="just">
              <a:buNone/>
              <a:defRPr/>
            </a:pP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	BB – Mild Borderline</a:t>
            </a:r>
          </a:p>
          <a:p>
            <a:pPr algn="just">
              <a:buNone/>
              <a:defRPr/>
            </a:pP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	BL – Borderline </a:t>
            </a:r>
            <a:r>
              <a:rPr lang="en-US" sz="2400" dirty="0" err="1">
                <a:latin typeface="Arial Rounded MT Bold" panose="020F0704030504030204" pitchFamily="34" charset="0"/>
                <a:cs typeface="Times New Roman" pitchFamily="18" charset="0"/>
              </a:rPr>
              <a:t>lepromatous</a:t>
            </a:r>
            <a:endParaRPr lang="en-US" sz="2400" dirty="0">
              <a:latin typeface="Arial Rounded MT Bold" panose="020F0704030504030204" pitchFamily="34" charset="0"/>
              <a:cs typeface="Times New Roman" pitchFamily="18" charset="0"/>
            </a:endParaRPr>
          </a:p>
          <a:p>
            <a:pPr algn="just">
              <a:buNone/>
              <a:defRPr/>
            </a:pP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	LT – </a:t>
            </a:r>
            <a:r>
              <a:rPr lang="en-US" sz="2400" dirty="0" err="1">
                <a:latin typeface="Arial Rounded MT Bold" panose="020F0704030504030204" pitchFamily="34" charset="0"/>
                <a:cs typeface="Times New Roman" pitchFamily="18" charset="0"/>
              </a:rPr>
              <a:t>Lepromatous</a:t>
            </a: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 Type</a:t>
            </a:r>
          </a:p>
          <a:p>
            <a:pPr algn="just">
              <a:buNone/>
              <a:defRPr/>
            </a:pP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 </a:t>
            </a:r>
          </a:p>
          <a:p>
            <a:pPr algn="just">
              <a:buNone/>
              <a:defRPr/>
            </a:pP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	TT – associated with severe large N. damage.</a:t>
            </a:r>
          </a:p>
          <a:p>
            <a:pPr algn="just">
              <a:buNone/>
              <a:defRPr/>
            </a:pP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	LL – </a:t>
            </a:r>
            <a:r>
              <a:rPr lang="en-US" sz="2400" dirty="0" err="1">
                <a:latin typeface="Arial Rounded MT Bold" panose="020F0704030504030204" pitchFamily="34" charset="0"/>
                <a:cs typeface="Times New Roman" pitchFamily="18" charset="0"/>
              </a:rPr>
              <a:t>chronicity</a:t>
            </a: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 and long term complications</a:t>
            </a:r>
          </a:p>
          <a:p>
            <a:pPr algn="just">
              <a:buNone/>
              <a:defRPr/>
            </a:pP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 </a:t>
            </a:r>
          </a:p>
          <a:p>
            <a:pPr algn="just">
              <a:defRPr/>
            </a:pP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Polar forms of the disease tend to be immunologically stable.</a:t>
            </a:r>
          </a:p>
          <a:p>
            <a:pPr algn="just">
              <a:defRPr/>
            </a:pP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Borderline disease is unstable and may move either way along the spectrum.</a:t>
            </a:r>
          </a:p>
        </p:txBody>
      </p:sp>
    </p:spTree>
    <p:extLst>
      <p:ext uri="{BB962C8B-B14F-4D97-AF65-F5344CB8AC3E}">
        <p14:creationId xmlns:p14="http://schemas.microsoft.com/office/powerpoint/2010/main" val="377535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2286000" y="304800"/>
            <a:ext cx="7772400" cy="1143000"/>
          </a:xfrm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 Rounded MT Bold" panose="020F0704030504030204" pitchFamily="34" charset="0"/>
                <a:cs typeface="Times New Roman" panose="02020603050405020304" pitchFamily="18" charset="0"/>
              </a:rPr>
              <a:t>CLINICAL FEATURES</a:t>
            </a:r>
            <a:endParaRPr lang="en-GB" sz="3600">
              <a:latin typeface="Arial Rounded MT Bold" panose="020F0704030504030204" pitchFamily="34" charset="0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en-US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Incubation Period – 2-4 yrs.</a:t>
            </a:r>
          </a:p>
          <a:p>
            <a:pPr algn="just" eaLnBrk="1" hangingPunct="1">
              <a:buFontTx/>
              <a:buNone/>
            </a:pPr>
            <a:r>
              <a:rPr lang="en-US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>
              <a:buFontTx/>
              <a:buNone/>
            </a:pPr>
            <a:r>
              <a:rPr lang="en-US" u="sng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CARDINAL SIGNS </a:t>
            </a:r>
            <a:r>
              <a:rPr lang="en-US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– </a:t>
            </a:r>
          </a:p>
          <a:p>
            <a:pPr algn="just" eaLnBrk="1" hangingPunct="1">
              <a:buFontTx/>
              <a:buNone/>
            </a:pPr>
            <a:r>
              <a:rPr lang="en-US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	1. Anaesthetic lesions</a:t>
            </a:r>
          </a:p>
          <a:p>
            <a:pPr algn="just" eaLnBrk="1" hangingPunct="1">
              <a:buFontTx/>
              <a:buNone/>
            </a:pPr>
            <a:r>
              <a:rPr lang="en-US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	2. Nerve enlargement</a:t>
            </a:r>
          </a:p>
          <a:p>
            <a:pPr algn="just" eaLnBrk="1" hangingPunct="1">
              <a:buFontTx/>
              <a:buNone/>
            </a:pPr>
            <a:r>
              <a:rPr lang="en-US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	3. M. Leprae in smear</a:t>
            </a:r>
          </a:p>
          <a:p>
            <a:pPr eaLnBrk="1" hangingPunct="1"/>
            <a:endParaRPr lang="en-GB" smtClean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5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2209800" y="609600"/>
            <a:ext cx="8001000" cy="762000"/>
          </a:xfrm>
        </p:spPr>
        <p:txBody>
          <a:bodyPr/>
          <a:lstStyle/>
          <a:p>
            <a:pPr eaLnBrk="1" hangingPunct="1"/>
            <a:r>
              <a:rPr lang="en-US" sz="2800" b="1" u="sng">
                <a:latin typeface="Arial Rounded MT Bold" panose="020F0704030504030204" pitchFamily="34" charset="0"/>
                <a:cs typeface="Times New Roman" panose="02020603050405020304" pitchFamily="18" charset="0"/>
              </a:rPr>
              <a:t>INDETERMINATE LEPROSY</a:t>
            </a:r>
            <a:endParaRPr lang="en-GB" sz="2800">
              <a:latin typeface="Arial Rounded MT Bold" panose="020F0704030504030204" pitchFamily="34" charset="0"/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545909" y="1752600"/>
            <a:ext cx="10822675" cy="4648200"/>
          </a:xfrm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endParaRPr lang="en-US" dirty="0" smtClean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One or a few slightly </a:t>
            </a:r>
            <a:r>
              <a:rPr lang="en-US" sz="2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hypopigmented</a:t>
            </a: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macules </a:t>
            </a:r>
          </a:p>
          <a:p>
            <a:pPr algn="just" eaLnBrk="1" hangingPunct="1">
              <a:lnSpc>
                <a:spcPct val="90000"/>
              </a:lnSpc>
            </a:pPr>
            <a:endParaRPr lang="en-US" sz="2400" dirty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Few </a:t>
            </a:r>
            <a:r>
              <a:rPr lang="en-US" sz="2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cms</a:t>
            </a: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in diameter with ill defined margins</a:t>
            </a:r>
          </a:p>
          <a:p>
            <a:pPr algn="just" eaLnBrk="1" hangingPunct="1">
              <a:lnSpc>
                <a:spcPct val="90000"/>
              </a:lnSpc>
            </a:pPr>
            <a:endParaRPr lang="en-US" sz="2400" dirty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Lesions seen commonly on the extensor surface of the limbs or buttocks or on the face</a:t>
            </a:r>
          </a:p>
          <a:p>
            <a:pPr algn="just" eaLnBrk="1" hangingPunct="1">
              <a:lnSpc>
                <a:spcPct val="90000"/>
              </a:lnSpc>
            </a:pPr>
            <a:endParaRPr lang="en-US" sz="2400" dirty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There will rarely be any reduction of sensitivity (hypo-aesthesia</a:t>
            </a:r>
            <a:r>
              <a:rPr lang="en-US" sz="2400" dirty="0" smtClean="0">
                <a:latin typeface="Arial Rounded MT Bold" panose="020F0704030504030204" pitchFamily="34" charset="0"/>
              </a:rPr>
              <a:t>).</a:t>
            </a:r>
            <a:endParaRPr lang="en-US" dirty="0" smtClean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GB" dirty="0" smtClean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91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2514600" y="228600"/>
            <a:ext cx="7315200" cy="457200"/>
          </a:xfrm>
        </p:spPr>
        <p:txBody>
          <a:bodyPr/>
          <a:lstStyle/>
          <a:p>
            <a:pPr eaLnBrk="1" hangingPunct="1"/>
            <a:r>
              <a:rPr lang="en-US" sz="2400">
                <a:latin typeface="Arial Rounded MT Bold" panose="020F0704030504030204" pitchFamily="34" charset="0"/>
                <a:cs typeface="Times New Roman" panose="02020603050405020304" pitchFamily="18" charset="0"/>
              </a:rPr>
              <a:t>INDETERMINATE LEPROSY…</a:t>
            </a:r>
            <a:endParaRPr lang="en-GB" sz="2400">
              <a:latin typeface="Arial Rounded MT Bold" panose="020F0704030504030204" pitchFamily="34" charset="0"/>
            </a:endParaRPr>
          </a:p>
        </p:txBody>
      </p:sp>
      <p:pic>
        <p:nvPicPr>
          <p:cNvPr id="24579" name="Picture 2" descr="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1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800" y="838200"/>
            <a:ext cx="7799388" cy="5791200"/>
          </a:xfr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Left Arrow 4"/>
          <p:cNvSpPr/>
          <p:nvPr/>
        </p:nvSpPr>
        <p:spPr>
          <a:xfrm>
            <a:off x="6781800" y="4267200"/>
            <a:ext cx="762000" cy="228600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32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905000" y="152400"/>
            <a:ext cx="7772400" cy="533400"/>
          </a:xfrm>
        </p:spPr>
        <p:txBody>
          <a:bodyPr/>
          <a:lstStyle/>
          <a:p>
            <a:pPr eaLnBrk="1" hangingPunct="1"/>
            <a:r>
              <a:rPr lang="en-US" sz="2000">
                <a:latin typeface="Arial Rounded MT Bold" panose="020F0704030504030204" pitchFamily="34" charset="0"/>
                <a:cs typeface="Times New Roman" panose="02020603050405020304" pitchFamily="18" charset="0"/>
              </a:rPr>
              <a:t>INDETERMINATE LEPROSY…..</a:t>
            </a:r>
            <a:endParaRPr lang="en-GB" sz="2000">
              <a:latin typeface="Arial Rounded MT Bold" panose="020F0704030504030204" pitchFamily="34" charset="0"/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23081" y="990600"/>
            <a:ext cx="11300346" cy="5257800"/>
          </a:xfrm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en-US" sz="2400" dirty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Bacilli are practically never found in this lesion.</a:t>
            </a: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 After the initial lesion there is evolution towards recovery or towards one of the forms in the spectrum TT – LL, which usually occurs within 2 years. </a:t>
            </a: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Approximately 75% of indeterminate leprosy cases recover spontaneously.</a:t>
            </a: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 This indeterminate stage is often not diagnosed. diagnosis is often only possible via histology</a:t>
            </a:r>
          </a:p>
          <a:p>
            <a:pPr eaLnBrk="1" hangingPunct="1"/>
            <a:endParaRPr lang="en-GB" dirty="0" smtClean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71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2209800" y="381000"/>
            <a:ext cx="7772400" cy="762000"/>
          </a:xfrm>
        </p:spPr>
        <p:txBody>
          <a:bodyPr/>
          <a:lstStyle/>
          <a:p>
            <a:pPr eaLnBrk="1" hangingPunct="1"/>
            <a:r>
              <a:rPr lang="en-US" sz="2800" b="1" u="sng">
                <a:latin typeface="Arial Rounded MT Bold" panose="020F0704030504030204" pitchFamily="34" charset="0"/>
                <a:cs typeface="Times New Roman" panose="02020603050405020304" pitchFamily="18" charset="0"/>
              </a:rPr>
              <a:t>TUBERCULOID LEPROSY</a:t>
            </a:r>
            <a:endParaRPr lang="en-GB" sz="2800">
              <a:latin typeface="Arial Rounded MT Bold" panose="020F0704030504030204" pitchFamily="34" charset="0"/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300251" y="1371600"/>
            <a:ext cx="11614245" cy="4724400"/>
          </a:xfr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rtlCol="0">
            <a:normAutofit/>
          </a:bodyPr>
          <a:lstStyle/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r>
              <a:rPr lang="en-US" sz="2400" dirty="0">
                <a:latin typeface="Arial Rounded MT Bold" panose="020F0704030504030204" pitchFamily="34" charset="0"/>
              </a:rPr>
              <a:t>only one, or a few, asymmetrical skin spots</a:t>
            </a:r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r>
              <a:rPr lang="en-US" sz="2400" dirty="0">
                <a:latin typeface="Arial Rounded MT Bold" panose="020F0704030504030204" pitchFamily="34" charset="0"/>
              </a:rPr>
              <a:t>They are sharply delineated, sometimes with a slightly elevated border and central healing.</a:t>
            </a:r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r>
              <a:rPr lang="en-US" sz="2400" dirty="0">
                <a:latin typeface="Arial Rounded MT Bold" panose="020F0704030504030204" pitchFamily="34" charset="0"/>
              </a:rPr>
              <a:t> The lesion is rather </a:t>
            </a:r>
            <a:r>
              <a:rPr lang="en-US" sz="2400" dirty="0" err="1">
                <a:latin typeface="Arial Rounded MT Bold" panose="020F0704030504030204" pitchFamily="34" charset="0"/>
              </a:rPr>
              <a:t>hypopigmentation</a:t>
            </a:r>
            <a:r>
              <a:rPr lang="en-US" sz="2400" dirty="0">
                <a:latin typeface="Arial Rounded MT Bold" panose="020F0704030504030204" pitchFamily="34" charset="0"/>
              </a:rPr>
              <a:t> on dark skin or </a:t>
            </a:r>
            <a:r>
              <a:rPr lang="en-US" sz="2400" dirty="0" err="1">
                <a:latin typeface="Arial Rounded MT Bold" panose="020F0704030504030204" pitchFamily="34" charset="0"/>
              </a:rPr>
              <a:t>erythematous</a:t>
            </a:r>
            <a:r>
              <a:rPr lang="en-US" sz="2400" dirty="0">
                <a:latin typeface="Arial Rounded MT Bold" panose="020F0704030504030204" pitchFamily="34" charset="0"/>
              </a:rPr>
              <a:t> (on white skin) </a:t>
            </a:r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endParaRPr lang="en-GB" dirty="0" smtClean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43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1752600" y="304800"/>
            <a:ext cx="7772400" cy="457200"/>
          </a:xfrm>
        </p:spPr>
        <p:txBody>
          <a:bodyPr/>
          <a:lstStyle/>
          <a:p>
            <a:pPr eaLnBrk="1" hangingPunct="1"/>
            <a:r>
              <a:rPr lang="en-US" sz="2400">
                <a:latin typeface="Arial Rounded MT Bold" panose="020F0704030504030204" pitchFamily="34" charset="0"/>
                <a:cs typeface="Times New Roman" panose="02020603050405020304" pitchFamily="18" charset="0"/>
              </a:rPr>
              <a:t>TUBERCULOID LEPROSY…</a:t>
            </a:r>
            <a:endParaRPr lang="en-GB" sz="2400">
              <a:latin typeface="Arial Rounded MT Bold" panose="020F0704030504030204" pitchFamily="34" charset="0"/>
            </a:endParaRPr>
          </a:p>
        </p:txBody>
      </p:sp>
      <p:pic>
        <p:nvPicPr>
          <p:cNvPr id="27651" name="Picture 4" descr="hypopigmented%20macule%20in%20tuberculoid%20lepros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85" b="16318"/>
          <a:stretch>
            <a:fillRect/>
          </a:stretch>
        </p:blipFill>
        <p:spPr>
          <a:xfrm>
            <a:off x="2819401" y="1219200"/>
            <a:ext cx="6423025" cy="4572000"/>
          </a:xfr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8205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7772400" cy="533400"/>
          </a:xfrm>
        </p:spPr>
        <p:txBody>
          <a:bodyPr/>
          <a:lstStyle/>
          <a:p>
            <a:pPr eaLnBrk="1" hangingPunct="1"/>
            <a:r>
              <a:rPr lang="en-US" sz="2400">
                <a:latin typeface="Arial Rounded MT Bold" panose="020F0704030504030204" pitchFamily="34" charset="0"/>
                <a:cs typeface="Times New Roman" panose="02020603050405020304" pitchFamily="18" charset="0"/>
              </a:rPr>
              <a:t>TUBERCULOID LEPROSY…</a:t>
            </a:r>
            <a:endParaRPr lang="en-GB" sz="2400">
              <a:latin typeface="Arial Rounded MT Bold" panose="020F0704030504030204" pitchFamily="34" charset="0"/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504967" y="1219199"/>
            <a:ext cx="11177517" cy="5113361"/>
          </a:xfrm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algn="just" eaLnBrk="1" hangingPunct="1">
              <a:lnSpc>
                <a:spcPct val="100000"/>
              </a:lnSpc>
            </a:pP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r>
              <a:rPr lang="en-US" sz="2400" dirty="0" smtClean="0">
                <a:latin typeface="Arial Rounded MT Bold" panose="020F0704030504030204" pitchFamily="34" charset="0"/>
              </a:rPr>
              <a:t>There is loss of sensitivity. </a:t>
            </a:r>
          </a:p>
          <a:p>
            <a:pPr algn="just" eaLnBrk="1" hangingPunct="1">
              <a:lnSpc>
                <a:spcPct val="100000"/>
              </a:lnSpc>
            </a:pPr>
            <a:r>
              <a:rPr lang="en-US" sz="2400" dirty="0" smtClean="0">
                <a:latin typeface="Arial Rounded MT Bold" panose="020F0704030504030204" pitchFamily="34" charset="0"/>
              </a:rPr>
              <a:t>First the sensitivity to temperature decreases, then the sense of touch, then pain and finally deep sensitivity.</a:t>
            </a:r>
          </a:p>
          <a:p>
            <a:pPr algn="just" eaLnBrk="1" hangingPunct="1">
              <a:lnSpc>
                <a:spcPct val="100000"/>
              </a:lnSpc>
            </a:pPr>
            <a:endParaRPr lang="en-US" sz="2400" dirty="0" smtClean="0">
              <a:latin typeface="Arial Rounded MT Bold" panose="020F0704030504030204" pitchFamily="34" charset="0"/>
            </a:endParaRPr>
          </a:p>
          <a:p>
            <a:pPr algn="just" eaLnBrk="1" hangingPunct="1">
              <a:lnSpc>
                <a:spcPct val="100000"/>
              </a:lnSpc>
            </a:pPr>
            <a:r>
              <a:rPr lang="en-US" sz="2400" dirty="0" smtClean="0">
                <a:latin typeface="Arial Rounded MT Bold" panose="020F0704030504030204" pitchFamily="34" charset="0"/>
              </a:rPr>
              <a:t> There is hair loss and the skin is dry. </a:t>
            </a:r>
          </a:p>
          <a:p>
            <a:pPr algn="just" eaLnBrk="1" hangingPunct="1">
              <a:lnSpc>
                <a:spcPct val="100000"/>
              </a:lnSpc>
            </a:pPr>
            <a:endParaRPr lang="en-US" sz="2400" dirty="0" smtClean="0">
              <a:latin typeface="Arial Rounded MT Bold" panose="020F0704030504030204" pitchFamily="34" charset="0"/>
            </a:endParaRPr>
          </a:p>
          <a:p>
            <a:pPr algn="just" eaLnBrk="1" hangingPunct="1">
              <a:lnSpc>
                <a:spcPct val="100000"/>
              </a:lnSpc>
            </a:pPr>
            <a:r>
              <a:rPr lang="en-US" sz="2400" dirty="0" smtClean="0">
                <a:latin typeface="Arial Rounded MT Bold" panose="020F0704030504030204" pitchFamily="34" charset="0"/>
              </a:rPr>
              <a:t>One or two peripheral nerves are affected (thickened). </a:t>
            </a:r>
          </a:p>
          <a:p>
            <a:pPr algn="just" eaLnBrk="1" hangingPunct="1">
              <a:lnSpc>
                <a:spcPct val="100000"/>
              </a:lnSpc>
            </a:pPr>
            <a:r>
              <a:rPr lang="en-US" sz="2400" dirty="0" smtClean="0">
                <a:latin typeface="Arial Rounded MT Bold" panose="020F0704030504030204" pitchFamily="34" charset="0"/>
              </a:rPr>
              <a:t>The consequences of neural dysfunction appear early (muscle weakness and atrophy,). </a:t>
            </a:r>
          </a:p>
          <a:p>
            <a:pPr algn="just" eaLnBrk="1" hangingPunct="1">
              <a:lnSpc>
                <a:spcPct val="100000"/>
              </a:lnSpc>
            </a:pPr>
            <a:endParaRPr lang="en-GB" dirty="0" smtClean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77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TUBERCULOID LEPROSY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531591" cy="4351338"/>
          </a:xfr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rtlCol="0">
            <a:normAutofit/>
          </a:bodyPr>
          <a:lstStyle/>
          <a:p>
            <a:pPr marL="365760" indent="-256032" algn="just">
              <a:lnSpc>
                <a:spcPct val="150000"/>
              </a:lnSpc>
              <a:buClr>
                <a:schemeClr val="accent3"/>
              </a:buClr>
              <a:buFont typeface="Georgia"/>
              <a:buChar char="•"/>
              <a:defRPr/>
            </a:pP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AFB absent</a:t>
            </a:r>
          </a:p>
          <a:p>
            <a:pPr marL="365760" indent="-256032" algn="just">
              <a:lnSpc>
                <a:spcPct val="150000"/>
              </a:lnSpc>
              <a:buClr>
                <a:schemeClr val="accent3"/>
              </a:buClr>
              <a:buFont typeface="Georgia"/>
              <a:buChar char="•"/>
              <a:defRPr/>
            </a:pPr>
            <a:r>
              <a:rPr lang="en-US" sz="2400" dirty="0" err="1">
                <a:latin typeface="Arial Rounded MT Bold" panose="020F0704030504030204" pitchFamily="34" charset="0"/>
                <a:cs typeface="Times New Roman" pitchFamily="18" charset="0"/>
              </a:rPr>
              <a:t>Lepromin</a:t>
            </a: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 reaction strongly positive</a:t>
            </a:r>
          </a:p>
          <a:p>
            <a:pPr marL="365760" indent="-256032" algn="just">
              <a:lnSpc>
                <a:spcPct val="150000"/>
              </a:lnSpc>
              <a:buClr>
                <a:schemeClr val="accent3"/>
              </a:buClr>
              <a:buFont typeface="Georgia"/>
              <a:buChar char="•"/>
              <a:defRPr/>
            </a:pPr>
            <a:endParaRPr lang="en-US" sz="2400" dirty="0">
              <a:latin typeface="Arial Rounded MT Bold" panose="020F0704030504030204" pitchFamily="34" charset="0"/>
              <a:cs typeface="Times New Roman" pitchFamily="18" charset="0"/>
            </a:endParaRPr>
          </a:p>
          <a:p>
            <a:pPr marL="365760" indent="-256032" algn="just">
              <a:lnSpc>
                <a:spcPct val="150000"/>
              </a:lnSpc>
              <a:buClr>
                <a:schemeClr val="accent3"/>
              </a:buClr>
              <a:buFont typeface="Georgia"/>
              <a:buChar char="•"/>
              <a:defRPr/>
            </a:pPr>
            <a:r>
              <a:rPr lang="en-US" sz="2400" b="1" u="sng" dirty="0">
                <a:latin typeface="Arial Rounded MT Bold" panose="020F0704030504030204" pitchFamily="34" charset="0"/>
                <a:cs typeface="Times New Roman" pitchFamily="18" charset="0"/>
              </a:rPr>
              <a:t>Histology</a:t>
            </a: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 – foci of lymphocytes, </a:t>
            </a:r>
            <a:r>
              <a:rPr lang="en-US" sz="2400" dirty="0" err="1">
                <a:latin typeface="Arial Rounded MT Bold" panose="020F0704030504030204" pitchFamily="34" charset="0"/>
                <a:cs typeface="Times New Roman" pitchFamily="18" charset="0"/>
              </a:rPr>
              <a:t>epithelioid</a:t>
            </a:r>
            <a:r>
              <a:rPr lang="en-US" sz="2400" dirty="0">
                <a:latin typeface="Arial Rounded MT Bold" panose="020F0704030504030204" pitchFamily="34" charset="0"/>
                <a:cs typeface="Times New Roman" pitchFamily="18" charset="0"/>
              </a:rPr>
              <a:t> cells &amp; giant cells invading papillary zone &amp; sometimes eroding epidermis</a:t>
            </a:r>
            <a:r>
              <a:rPr lang="en-US" dirty="0" smtClean="0">
                <a:latin typeface="Arial Rounded MT Bold" panose="020F0704030504030204" pitchFamily="34" charset="0"/>
                <a:cs typeface="Times New Roman" pitchFamily="18" charset="0"/>
              </a:rPr>
              <a:t>.</a:t>
            </a:r>
          </a:p>
          <a:p>
            <a:pPr marL="365760" indent="-256032">
              <a:lnSpc>
                <a:spcPct val="150000"/>
              </a:lnSpc>
              <a:buClr>
                <a:schemeClr val="accent3"/>
              </a:buClr>
              <a:buFont typeface="Georgia"/>
              <a:buChar char="•"/>
              <a:defRPr/>
            </a:pPr>
            <a:endParaRPr lang="en-GB" dirty="0">
              <a:latin typeface="Arial Rounded MT Bold" panose="020F0704030504030204" pitchFamily="34" charset="0"/>
            </a:endParaRPr>
          </a:p>
        </p:txBody>
      </p:sp>
      <p:pic>
        <p:nvPicPr>
          <p:cNvPr id="8" name="Picture 4" descr="tb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590" y="877722"/>
            <a:ext cx="4623409" cy="5582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AutoShape 4" descr="mk:@MSITStore:C:\MICHELLE\E-Books\Lever's%20Histopathology%20of%20the%20Skin,%209th%20ed_0781737427.chm::/21_files/C21FF41.png"/>
          <p:cNvSpPr>
            <a:spLocks noChangeAspect="1" noChangeArrowheads="1"/>
          </p:cNvSpPr>
          <p:nvPr/>
        </p:nvSpPr>
        <p:spPr bwMode="auto">
          <a:xfrm>
            <a:off x="1704976" y="-1744663"/>
            <a:ext cx="2638425" cy="3648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sz="28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96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28600"/>
            <a:ext cx="8229600" cy="6858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smtClean="0">
                <a:latin typeface="Arial Rounded MT Bold" panose="020F0704030504030204" pitchFamily="34" charset="0"/>
              </a:rPr>
              <a:t>  </a:t>
            </a:r>
            <a:r>
              <a:rPr lang="en-US" sz="3200" b="1" u="sng">
                <a:latin typeface="Arial Rounded MT Bold" panose="020F0704030504030204" pitchFamily="34" charset="0"/>
              </a:rPr>
              <a:t>BORDERLINE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545910" y="1066800"/>
            <a:ext cx="11218460" cy="5410200"/>
          </a:xfrm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algn="just" eaLnBrk="1" hangingPunct="1">
              <a:lnSpc>
                <a:spcPct val="150000"/>
              </a:lnSpc>
            </a:pPr>
            <a:endParaRPr lang="en-US" sz="2400" dirty="0" smtClean="0">
              <a:latin typeface="Arial Rounded MT Bold" panose="020F0704030504030204" pitchFamily="34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en-US" sz="2400" dirty="0" smtClean="0">
                <a:latin typeface="Arial Rounded MT Bold" panose="020F0704030504030204" pitchFamily="34" charset="0"/>
              </a:rPr>
              <a:t>Combines features of both </a:t>
            </a:r>
            <a:r>
              <a:rPr lang="en-US" sz="2400" dirty="0" err="1" smtClean="0">
                <a:latin typeface="Arial Rounded MT Bold" panose="020F0704030504030204" pitchFamily="34" charset="0"/>
              </a:rPr>
              <a:t>tuberculoid</a:t>
            </a:r>
            <a:r>
              <a:rPr lang="en-US" sz="2400" dirty="0" smtClean="0">
                <a:latin typeface="Arial Rounded MT Bold" panose="020F0704030504030204" pitchFamily="34" charset="0"/>
              </a:rPr>
              <a:t> and </a:t>
            </a:r>
            <a:r>
              <a:rPr lang="en-US" sz="2400" dirty="0" err="1" smtClean="0">
                <a:latin typeface="Arial Rounded MT Bold" panose="020F0704030504030204" pitchFamily="34" charset="0"/>
              </a:rPr>
              <a:t>lepromatous</a:t>
            </a:r>
            <a:r>
              <a:rPr lang="en-US" sz="2400" dirty="0" smtClean="0">
                <a:latin typeface="Arial Rounded MT Bold" panose="020F0704030504030204" pitchFamily="34" charset="0"/>
              </a:rPr>
              <a:t> leprosy.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sz="2400" dirty="0" smtClean="0">
                <a:latin typeface="Arial Rounded MT Bold" panose="020F0704030504030204" pitchFamily="34" charset="0"/>
              </a:rPr>
              <a:t>Few to many bacilli in skin smears 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sz="2400" dirty="0" smtClean="0">
                <a:latin typeface="Arial Rounded MT Bold" panose="020F0704030504030204" pitchFamily="34" charset="0"/>
              </a:rPr>
              <a:t>Many skin patches, raised or flat with well-marked, often irregular edges, and some </a:t>
            </a:r>
            <a:r>
              <a:rPr lang="en-US" sz="2400" dirty="0" err="1" smtClean="0">
                <a:latin typeface="Arial Rounded MT Bold" panose="020F0704030504030204" pitchFamily="34" charset="0"/>
              </a:rPr>
              <a:t>anaesthesia</a:t>
            </a:r>
            <a:r>
              <a:rPr lang="en-US" sz="2400" dirty="0" smtClean="0">
                <a:latin typeface="Arial Rounded MT Bold" panose="020F0704030504030204" pitchFamily="34" charset="0"/>
              </a:rPr>
              <a:t>; 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sz="2400" dirty="0" smtClean="0">
                <a:latin typeface="Arial Rounded MT Bold" panose="020F0704030504030204" pitchFamily="34" charset="0"/>
              </a:rPr>
              <a:t>Patches about the same on both sides of the body (symmetry) </a:t>
            </a:r>
          </a:p>
          <a:p>
            <a:pPr algn="just" eaLnBrk="1" hangingPunct="1">
              <a:lnSpc>
                <a:spcPct val="150000"/>
              </a:lnSpc>
            </a:pPr>
            <a:endParaRPr lang="en-US" sz="2400" dirty="0" smtClean="0">
              <a:latin typeface="Arial Rounded MT Bold" panose="020F0704030504030204" pitchFamily="34" charset="0"/>
            </a:endParaRPr>
          </a:p>
          <a:p>
            <a:pPr algn="just" eaLnBrk="1" hangingPunct="1">
              <a:lnSpc>
                <a:spcPct val="150000"/>
              </a:lnSpc>
            </a:pPr>
            <a:endParaRPr lang="en-US" sz="2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8241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latin typeface="Arial Rounded MT Bold" panose="020F0704030504030204" pitchFamily="34" charset="0"/>
              </a:rPr>
              <a:t>BORDERLINE…</a:t>
            </a:r>
            <a:endParaRPr lang="en-GB" sz="2800" dirty="0">
              <a:latin typeface="Arial Rounded MT Bold" panose="020F0704030504030204" pitchFamily="34" charset="0"/>
            </a:endParaRP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0" y="1583140"/>
            <a:ext cx="11353800" cy="4593823"/>
          </a:xfrm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just" eaLnBrk="1" hangingPunct="1"/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r>
              <a:rPr lang="en-US" sz="2400" dirty="0" smtClean="0">
                <a:latin typeface="Arial Rounded MT Bold" panose="020F0704030504030204" pitchFamily="34" charset="0"/>
              </a:rPr>
              <a:t>Depending on where it falls along the line between the two extremes, borderline leprosy is divided into:</a:t>
            </a:r>
          </a:p>
          <a:p>
            <a:pPr algn="just" eaLnBrk="1" hangingPunct="1"/>
            <a:endParaRPr lang="en-US" sz="2400" dirty="0" smtClean="0">
              <a:latin typeface="Arial Rounded MT Bold" panose="020F0704030504030204" pitchFamily="34" charset="0"/>
            </a:endParaRPr>
          </a:p>
          <a:p>
            <a:pPr lvl="1" algn="just" eaLnBrk="1" hangingPunct="1"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 Rounded MT Bold" panose="020F0704030504030204" pitchFamily="34" charset="0"/>
              </a:rPr>
              <a:t>Borderline </a:t>
            </a:r>
            <a:r>
              <a:rPr lang="en-US" dirty="0" err="1" smtClean="0">
                <a:latin typeface="Arial Rounded MT Bold" panose="020F0704030504030204" pitchFamily="34" charset="0"/>
              </a:rPr>
              <a:t>tuberculoid</a:t>
            </a:r>
            <a:r>
              <a:rPr lang="en-US" dirty="0" smtClean="0">
                <a:latin typeface="Arial Rounded MT Bold" panose="020F0704030504030204" pitchFamily="34" charset="0"/>
              </a:rPr>
              <a:t> (</a:t>
            </a:r>
            <a:r>
              <a:rPr lang="en-US" dirty="0" err="1" smtClean="0">
                <a:latin typeface="Arial Rounded MT Bold" panose="020F0704030504030204" pitchFamily="34" charset="0"/>
              </a:rPr>
              <a:t>bt</a:t>
            </a:r>
            <a:r>
              <a:rPr lang="en-US" dirty="0" smtClean="0">
                <a:latin typeface="Arial Rounded MT Bold" panose="020F0704030504030204" pitchFamily="34" charset="0"/>
              </a:rPr>
              <a:t>), </a:t>
            </a:r>
          </a:p>
          <a:p>
            <a:pPr lvl="1" algn="just" eaLnBrk="1" hangingPunct="1"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 Rounded MT Bold" panose="020F0704030504030204" pitchFamily="34" charset="0"/>
              </a:rPr>
              <a:t>Borderline (bb), and </a:t>
            </a:r>
          </a:p>
          <a:p>
            <a:pPr lvl="1" algn="just" eaLnBrk="1" hangingPunct="1"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 Rounded MT Bold" panose="020F0704030504030204" pitchFamily="34" charset="0"/>
              </a:rPr>
              <a:t>Borderline </a:t>
            </a:r>
            <a:r>
              <a:rPr lang="en-US" dirty="0" err="1" smtClean="0">
                <a:latin typeface="Arial Rounded MT Bold" panose="020F0704030504030204" pitchFamily="34" charset="0"/>
              </a:rPr>
              <a:t>lepromatous</a:t>
            </a:r>
            <a:endParaRPr lang="en-GB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61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7772400" cy="762000"/>
          </a:xfrm>
        </p:spPr>
        <p:txBody>
          <a:bodyPr/>
          <a:lstStyle/>
          <a:p>
            <a:pPr eaLnBrk="1" hangingPunct="1"/>
            <a:r>
              <a:rPr lang="en-US" sz="3200" b="1" u="sng">
                <a:latin typeface="Arial Rounded MT Bold" panose="020F0704030504030204" pitchFamily="34" charset="0"/>
              </a:rPr>
              <a:t>BORDERLINE TUBERCULOID</a:t>
            </a:r>
            <a:endParaRPr lang="en-GB" sz="3200" b="1">
              <a:latin typeface="Arial Rounded MT Bold" panose="020F0704030504030204" pitchFamily="34" charset="0"/>
            </a:endParaRP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559558" y="1066800"/>
            <a:ext cx="9727442" cy="5334000"/>
          </a:xfrm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/>
            <a:r>
              <a:rPr lang="en-US" sz="2400" dirty="0">
                <a:latin typeface="Arial Rounded MT Bold" panose="020F0704030504030204" pitchFamily="34" charset="0"/>
              </a:rPr>
              <a:t>Well defined lesions</a:t>
            </a:r>
          </a:p>
          <a:p>
            <a:pPr eaLnBrk="1" hangingPunct="1"/>
            <a:endParaRPr lang="en-US" sz="1000" dirty="0">
              <a:latin typeface="Arial Rounded MT Bold" panose="020F0704030504030204" pitchFamily="34" charset="0"/>
            </a:endParaRPr>
          </a:p>
          <a:p>
            <a:pPr eaLnBrk="1" hangingPunct="1"/>
            <a:r>
              <a:rPr lang="en-US" sz="2400" dirty="0">
                <a:latin typeface="Arial Rounded MT Bold" panose="020F0704030504030204" pitchFamily="34" charset="0"/>
              </a:rPr>
              <a:t>Nerve involvement+</a:t>
            </a:r>
          </a:p>
          <a:p>
            <a:pPr eaLnBrk="1" hangingPunct="1"/>
            <a:endParaRPr lang="en-US" sz="1000" dirty="0">
              <a:latin typeface="Arial Rounded MT Bold" panose="020F0704030504030204" pitchFamily="34" charset="0"/>
            </a:endParaRPr>
          </a:p>
          <a:p>
            <a:pPr eaLnBrk="1" hangingPunct="1"/>
            <a:r>
              <a:rPr lang="en-US" sz="2400" dirty="0" err="1">
                <a:latin typeface="Arial Rounded MT Bold" panose="020F0704030504030204" pitchFamily="34" charset="0"/>
              </a:rPr>
              <a:t>Anaesthesia</a:t>
            </a:r>
            <a:r>
              <a:rPr lang="en-US" sz="2400" dirty="0">
                <a:latin typeface="Arial Rounded MT Bold" panose="020F0704030504030204" pitchFamily="34" charset="0"/>
              </a:rPr>
              <a:t>+</a:t>
            </a:r>
          </a:p>
          <a:p>
            <a:pPr eaLnBrk="1" hangingPunct="1"/>
            <a:endParaRPr lang="en-US" sz="1000" dirty="0">
              <a:latin typeface="Arial Rounded MT Bold" panose="020F0704030504030204" pitchFamily="34" charset="0"/>
            </a:endParaRPr>
          </a:p>
          <a:p>
            <a:pPr eaLnBrk="1" hangingPunct="1"/>
            <a:r>
              <a:rPr lang="en-US" sz="2400" dirty="0">
                <a:solidFill>
                  <a:srgbClr val="FF6600"/>
                </a:solidFill>
                <a:latin typeface="Arial Rounded MT Bold" panose="020F0704030504030204" pitchFamily="34" charset="0"/>
              </a:rPr>
              <a:t>SATELLITE LESIONS</a:t>
            </a:r>
          </a:p>
          <a:p>
            <a:pPr eaLnBrk="1" hangingPunct="1"/>
            <a:endParaRPr lang="en-US" sz="1000" dirty="0">
              <a:solidFill>
                <a:srgbClr val="FF6600"/>
              </a:solidFill>
              <a:latin typeface="Arial Rounded MT Bold" panose="020F0704030504030204" pitchFamily="34" charset="0"/>
            </a:endParaRPr>
          </a:p>
          <a:p>
            <a:pPr eaLnBrk="1" hangingPunct="1"/>
            <a:r>
              <a:rPr lang="en-US" sz="2400" dirty="0" err="1">
                <a:latin typeface="Arial Rounded MT Bold" panose="020F0704030504030204" pitchFamily="34" charset="0"/>
              </a:rPr>
              <a:t>Lepromin</a:t>
            </a:r>
            <a:r>
              <a:rPr lang="en-US" sz="2400" dirty="0">
                <a:latin typeface="Arial Rounded MT Bold" panose="020F0704030504030204" pitchFamily="34" charset="0"/>
              </a:rPr>
              <a:t> test +</a:t>
            </a:r>
          </a:p>
          <a:p>
            <a:pPr eaLnBrk="1" hangingPunct="1"/>
            <a:endParaRPr lang="en-US" sz="2400" dirty="0">
              <a:latin typeface="Arial Rounded MT Bold" panose="020F0704030504030204" pitchFamily="34" charset="0"/>
            </a:endParaRPr>
          </a:p>
          <a:p>
            <a:pPr eaLnBrk="1" hangingPunct="1"/>
            <a:r>
              <a:rPr lang="en-US" sz="2400" dirty="0">
                <a:latin typeface="Arial Rounded MT Bold" panose="020F0704030504030204" pitchFamily="34" charset="0"/>
              </a:rPr>
              <a:t>Smear –</a:t>
            </a:r>
          </a:p>
          <a:p>
            <a:pPr eaLnBrk="1" hangingPunct="1"/>
            <a:endParaRPr lang="en-US" sz="2400" dirty="0">
              <a:latin typeface="Arial Rounded MT Bold" panose="020F0704030504030204" pitchFamily="34" charset="0"/>
            </a:endParaRPr>
          </a:p>
          <a:p>
            <a:pPr eaLnBrk="1" hangingPunct="1"/>
            <a:endParaRPr lang="en-US" sz="2400" dirty="0">
              <a:latin typeface="Arial Rounded MT Bold" panose="020F0704030504030204" pitchFamily="34" charset="0"/>
            </a:endParaRPr>
          </a:p>
          <a:p>
            <a:pPr eaLnBrk="1" hangingPunct="1"/>
            <a:r>
              <a:rPr lang="en-US" sz="2400" dirty="0">
                <a:latin typeface="Arial Rounded MT Bold" panose="020F0704030504030204" pitchFamily="34" charset="0"/>
              </a:rPr>
              <a:t>H/P:   </a:t>
            </a:r>
            <a:r>
              <a:rPr lang="en-US" sz="2400" dirty="0" err="1">
                <a:latin typeface="Arial Rounded MT Bold" panose="020F0704030504030204" pitchFamily="34" charset="0"/>
              </a:rPr>
              <a:t>tuberculoid</a:t>
            </a:r>
            <a:r>
              <a:rPr lang="en-US" sz="2400" dirty="0">
                <a:latin typeface="Arial Rounded MT Bold" panose="020F0704030504030204" pitchFamily="34" charset="0"/>
              </a:rPr>
              <a:t> reaction more diffuse than TT</a:t>
            </a:r>
            <a:endParaRPr lang="en-GB" sz="2400" dirty="0">
              <a:latin typeface="Arial Rounded MT Bold" panose="020F0704030504030204" pitchFamily="34" charset="0"/>
            </a:endParaRPr>
          </a:p>
        </p:txBody>
      </p:sp>
      <p:pic>
        <p:nvPicPr>
          <p:cNvPr id="32772" name="Picture 4" descr="borderline%20tuberculoid%20lepros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914400"/>
            <a:ext cx="6003878" cy="4955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5753669" y="2275764"/>
            <a:ext cx="1219200" cy="1588"/>
          </a:xfrm>
          <a:prstGeom prst="straightConnector1">
            <a:avLst/>
          </a:prstGeom>
          <a:ln w="34925" cmpd="thickThin">
            <a:solidFill>
              <a:schemeClr val="tx1"/>
            </a:solidFill>
            <a:beve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657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u="sng">
                <a:latin typeface="Arial Rounded MT Bold" panose="020F0704030504030204" pitchFamily="34" charset="0"/>
              </a:rPr>
              <a:t>MIDBORDERLINE</a:t>
            </a:r>
            <a:endParaRPr lang="en-GB" sz="3200" b="1" u="sng">
              <a:latin typeface="Arial Rounded MT Bold" panose="020F0704030504030204" pitchFamily="34" charset="0"/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sz="half" idx="1"/>
          </p:nvPr>
        </p:nvSpPr>
        <p:spPr>
          <a:xfrm>
            <a:off x="259307" y="1364776"/>
            <a:ext cx="6402983" cy="5213445"/>
          </a:xfrm>
          <a:ln w="28575">
            <a:solidFill>
              <a:schemeClr val="bg1"/>
            </a:solidFill>
          </a:ln>
        </p:spPr>
        <p:txBody>
          <a:bodyPr rtlCol="0">
            <a:normAutofit/>
          </a:bodyPr>
          <a:lstStyle/>
          <a:p>
            <a:pPr marL="457200" indent="-457200" algn="just">
              <a:lnSpc>
                <a:spcPct val="150000"/>
              </a:lnSpc>
              <a:spcBef>
                <a:spcPct val="0"/>
              </a:spcBef>
              <a:buClr>
                <a:schemeClr val="accent3"/>
              </a:buClr>
              <a:buFont typeface="Georgia"/>
              <a:buChar char="•"/>
              <a:defRPr/>
            </a:pPr>
            <a:r>
              <a:rPr lang="en-US" sz="24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Cross midline</a:t>
            </a:r>
          </a:p>
          <a:p>
            <a:pPr marL="457200" indent="-457200" algn="just">
              <a:lnSpc>
                <a:spcPct val="150000"/>
              </a:lnSpc>
              <a:spcBef>
                <a:spcPct val="0"/>
              </a:spcBef>
              <a:buClr>
                <a:schemeClr val="accent3"/>
              </a:buClr>
              <a:buFont typeface="Georgia"/>
              <a:buChar char="•"/>
              <a:defRPr/>
            </a:pPr>
            <a:endParaRPr lang="en-US" sz="1000" dirty="0" smtClean="0">
              <a:latin typeface="Arial Rounded MT Bold" panose="020F0704030504030204" pitchFamily="34" charset="0"/>
            </a:endParaRPr>
          </a:p>
          <a:p>
            <a:pPr marL="457200" indent="-457200" algn="just">
              <a:lnSpc>
                <a:spcPct val="150000"/>
              </a:lnSpc>
              <a:buClr>
                <a:schemeClr val="accent3"/>
              </a:buClr>
              <a:buFont typeface="Georgia"/>
              <a:buChar char="•"/>
              <a:defRPr/>
            </a:pPr>
            <a:r>
              <a:rPr lang="en-US" sz="2400" dirty="0" smtClean="0">
                <a:latin typeface="Arial Rounded MT Bold" panose="020F0704030504030204" pitchFamily="34" charset="0"/>
              </a:rPr>
              <a:t>Characteristic lesion-ill defined, sloping outer margin &amp; a </a:t>
            </a:r>
            <a:r>
              <a:rPr lang="en-US" sz="2400" b="1" i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punched</a:t>
            </a:r>
            <a:r>
              <a:rPr lang="en-US" sz="24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2400" b="1" i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out </a:t>
            </a:r>
            <a:r>
              <a:rPr lang="en-US" sz="2400" dirty="0" err="1" smtClean="0">
                <a:latin typeface="Arial Rounded MT Bold" panose="020F0704030504030204" pitchFamily="34" charset="0"/>
              </a:rPr>
              <a:t>centre</a:t>
            </a:r>
            <a:r>
              <a:rPr lang="en-US" sz="2400" dirty="0" smtClean="0">
                <a:latin typeface="Arial Rounded MT Bold" panose="020F0704030504030204" pitchFamily="34" charset="0"/>
              </a:rPr>
              <a:t> with well demarcated edge</a:t>
            </a:r>
          </a:p>
          <a:p>
            <a:pPr marL="457200" indent="-457200" algn="just">
              <a:lnSpc>
                <a:spcPct val="150000"/>
              </a:lnSpc>
              <a:buClr>
                <a:schemeClr val="accent3"/>
              </a:buClr>
              <a:buFont typeface="Georgia"/>
              <a:buChar char="•"/>
              <a:defRPr/>
            </a:pPr>
            <a:r>
              <a:rPr lang="en-US" sz="2400" dirty="0" smtClean="0">
                <a:latin typeface="Arial Rounded MT Bold" panose="020F0704030504030204" pitchFamily="34" charset="0"/>
              </a:rPr>
              <a:t>Nerve damage is variable</a:t>
            </a:r>
          </a:p>
          <a:p>
            <a:pPr marL="457200" indent="-457200" algn="just">
              <a:lnSpc>
                <a:spcPct val="150000"/>
              </a:lnSpc>
              <a:buClr>
                <a:schemeClr val="accent3"/>
              </a:buClr>
              <a:buFont typeface="Georgia"/>
              <a:buChar char="•"/>
              <a:defRPr/>
            </a:pPr>
            <a:r>
              <a:rPr lang="en-US" sz="2400" dirty="0" err="1" smtClean="0">
                <a:latin typeface="Arial Rounded MT Bold" panose="020F0704030504030204" pitchFamily="34" charset="0"/>
              </a:rPr>
              <a:t>Lepromin</a:t>
            </a:r>
            <a:r>
              <a:rPr lang="en-US" sz="2400" dirty="0" smtClean="0">
                <a:latin typeface="Arial Rounded MT Bold" panose="020F0704030504030204" pitchFamily="34" charset="0"/>
              </a:rPr>
              <a:t> test is doubtful \ negative</a:t>
            </a:r>
          </a:p>
          <a:p>
            <a:pPr marL="365760" indent="-256032" algn="just">
              <a:lnSpc>
                <a:spcPct val="150000"/>
              </a:lnSpc>
              <a:buClr>
                <a:schemeClr val="accent3"/>
              </a:buClr>
              <a:buFont typeface="Georgia"/>
              <a:buChar char="•"/>
              <a:defRPr/>
            </a:pPr>
            <a:r>
              <a:rPr lang="en-US" sz="2400" dirty="0" smtClean="0">
                <a:latin typeface="Arial Rounded MT Bold" panose="020F0704030504030204" pitchFamily="34" charset="0"/>
              </a:rPr>
              <a:t>H/P: diffuse </a:t>
            </a:r>
            <a:r>
              <a:rPr lang="en-US" sz="2400" dirty="0" err="1" smtClean="0">
                <a:latin typeface="Arial Rounded MT Bold" panose="020F0704030504030204" pitchFamily="34" charset="0"/>
              </a:rPr>
              <a:t>epithelioid</a:t>
            </a:r>
            <a:r>
              <a:rPr lang="en-US" sz="2400" dirty="0" smtClean="0">
                <a:latin typeface="Arial Rounded MT Bold" panose="020F0704030504030204" pitchFamily="34" charset="0"/>
              </a:rPr>
              <a:t> cell granuloma</a:t>
            </a:r>
            <a:endParaRPr lang="en-GB" sz="2400" dirty="0" smtClean="0">
              <a:latin typeface="Arial Rounded MT Bold" panose="020F0704030504030204" pitchFamily="34" charset="0"/>
            </a:endParaRPr>
          </a:p>
          <a:p>
            <a:pPr marL="457200" indent="-457200" algn="just">
              <a:lnSpc>
                <a:spcPct val="150000"/>
              </a:lnSpc>
              <a:spcBef>
                <a:spcPct val="0"/>
              </a:spcBef>
              <a:buClr>
                <a:schemeClr val="accent3"/>
              </a:buClr>
              <a:buFont typeface="Georgia"/>
              <a:buChar char="•"/>
              <a:defRPr/>
            </a:pPr>
            <a:endParaRPr lang="en-GB" sz="2400" dirty="0">
              <a:latin typeface="Arial Rounded MT Bold" panose="020F0704030504030204" pitchFamily="34" charset="0"/>
            </a:endParaRPr>
          </a:p>
        </p:txBody>
      </p:sp>
      <p:pic>
        <p:nvPicPr>
          <p:cNvPr id="8" name="Picture 2" descr="C:\Users\user\Desktop\int dermatopath hd\BB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2" r="13792"/>
          <a:stretch>
            <a:fillRect/>
          </a:stretch>
        </p:blipFill>
        <p:spPr bwMode="auto">
          <a:xfrm>
            <a:off x="6662290" y="95534"/>
            <a:ext cx="5871902" cy="6081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483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7772400" cy="457200"/>
          </a:xfrm>
        </p:spPr>
        <p:txBody>
          <a:bodyPr/>
          <a:lstStyle/>
          <a:p>
            <a:pPr eaLnBrk="1" hangingPunct="1"/>
            <a:r>
              <a:rPr lang="en-US" sz="2400">
                <a:latin typeface="Arial Rounded MT Bold" panose="020F0704030504030204" pitchFamily="34" charset="0"/>
              </a:rPr>
              <a:t>MIDBORDERLINE…</a:t>
            </a:r>
            <a:endParaRPr lang="en-GB" sz="2400">
              <a:latin typeface="Arial Rounded MT Bold" panose="020F0704030504030204" pitchFamily="34" charset="0"/>
            </a:endParaRPr>
          </a:p>
        </p:txBody>
      </p:sp>
      <p:pic>
        <p:nvPicPr>
          <p:cNvPr id="34820" name="Picture 3" descr="3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0" y="1219200"/>
            <a:ext cx="4249738" cy="5029200"/>
          </a:xfrm>
          <a:noFill/>
        </p:spPr>
      </p:pic>
      <p:sp>
        <p:nvSpPr>
          <p:cNvPr id="5" name="Right Arrow 4"/>
          <p:cNvSpPr/>
          <p:nvPr/>
        </p:nvSpPr>
        <p:spPr>
          <a:xfrm>
            <a:off x="5029200" y="1447800"/>
            <a:ext cx="901700" cy="1524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73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2286000" y="228600"/>
            <a:ext cx="7772400" cy="5334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sz="3200" b="1" u="sng">
                <a:latin typeface="Arial Rounded MT Bold" panose="020F0704030504030204" pitchFamily="34" charset="0"/>
              </a:rPr>
              <a:t>BORDERLINE LEPROMATOUS</a:t>
            </a:r>
            <a:endParaRPr lang="en-GB" sz="3200" b="1" u="sng">
              <a:latin typeface="Arial Rounded MT Bold" panose="020F0704030504030204" pitchFamily="34" charset="0"/>
            </a:endParaRP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218364" y="1050878"/>
            <a:ext cx="4954137" cy="4968922"/>
          </a:xfrm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Starts with macules not so perfectly symmetrical</a:t>
            </a:r>
          </a:p>
          <a:p>
            <a:pPr eaLnBrk="1" hangingPunct="1">
              <a:lnSpc>
                <a:spcPct val="150000"/>
              </a:lnSpc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As disease </a:t>
            </a:r>
            <a:r>
              <a:rPr lang="en-US" sz="2400" dirty="0" err="1">
                <a:latin typeface="Arial Rounded MT Bold" panose="020F0704030504030204" pitchFamily="34" charset="0"/>
              </a:rPr>
              <a:t>progressess</a:t>
            </a:r>
            <a:r>
              <a:rPr lang="en-US" sz="2400" dirty="0">
                <a:latin typeface="Arial Rounded MT Bold" panose="020F0704030504030204" pitchFamily="34" charset="0"/>
              </a:rPr>
              <a:t> macule become infiltrated usually at </a:t>
            </a:r>
            <a:r>
              <a:rPr lang="en-US" sz="2400" dirty="0" err="1">
                <a:latin typeface="Arial Rounded MT Bold" panose="020F0704030504030204" pitchFamily="34" charset="0"/>
              </a:rPr>
              <a:t>centre</a:t>
            </a:r>
            <a:endParaRPr lang="en-US" sz="2400" dirty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150000"/>
              </a:lnSpc>
            </a:pPr>
            <a:endParaRPr lang="en-GB" dirty="0" smtClean="0">
              <a:latin typeface="Arial Rounded MT Bold" panose="020F0704030504030204" pitchFamily="34" charset="0"/>
            </a:endParaRPr>
          </a:p>
        </p:txBody>
      </p:sp>
      <p:pic>
        <p:nvPicPr>
          <p:cNvPr id="35844" name="Picture 2" descr="C:\Users\user\Desktop\int dermatopath hd\BL\HD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219200"/>
            <a:ext cx="47244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414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idx="1"/>
          </p:nvPr>
        </p:nvSpPr>
        <p:spPr>
          <a:xfrm>
            <a:off x="423081" y="685800"/>
            <a:ext cx="10863618" cy="5867400"/>
          </a:xfrm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en-US" sz="2400" dirty="0" smtClean="0">
                <a:latin typeface="Arial Rounded MT Bold" panose="020F0704030504030204" pitchFamily="34" charset="0"/>
              </a:rPr>
              <a:t>Signs </a:t>
            </a:r>
            <a:r>
              <a:rPr lang="en-US" sz="2400" dirty="0">
                <a:latin typeface="Arial Rounded MT Bold" panose="020F0704030504030204" pitchFamily="34" charset="0"/>
              </a:rPr>
              <a:t>of nerve damage/enlargement is wide spread , starts sooner than LL</a:t>
            </a: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Nerves are less tender than BT</a:t>
            </a: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Anesthesia over extensor surface of hands &amp; feet develop late</a:t>
            </a: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No signs\symptoms referable to nose/mouth/eyes</a:t>
            </a: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err="1">
                <a:latin typeface="Arial Rounded MT Bold" panose="020F0704030504030204" pitchFamily="34" charset="0"/>
              </a:rPr>
              <a:t>Madarosis</a:t>
            </a:r>
            <a:r>
              <a:rPr lang="en-US" sz="2400" dirty="0">
                <a:latin typeface="Arial Rounded MT Bold" panose="020F0704030504030204" pitchFamily="34" charset="0"/>
              </a:rPr>
              <a:t> is less marked</a:t>
            </a: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H/P: granuloma composed of macrophages with lymphocytes in dense clumps.</a:t>
            </a:r>
          </a:p>
        </p:txBody>
      </p:sp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1828800" y="152401"/>
            <a:ext cx="518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>
                <a:latin typeface="Times New Roman" panose="02020603050405020304" pitchFamily="18" charset="0"/>
              </a:rPr>
              <a:t>BORDERLINE LEPROMATOUS….</a:t>
            </a:r>
            <a:endParaRPr lang="en-GB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3728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838200"/>
          </a:xfrm>
          <a:ln w="38100">
            <a:solidFill>
              <a:schemeClr val="bg1"/>
            </a:solidFill>
          </a:ln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smtClean="0">
                <a:latin typeface="Arial Rounded MT Bold" panose="020F0704030504030204" pitchFamily="34" charset="0"/>
              </a:rPr>
              <a:t/>
            </a:r>
            <a:br>
              <a:rPr lang="en-US" smtClean="0">
                <a:latin typeface="Arial Rounded MT Bold" panose="020F0704030504030204" pitchFamily="34" charset="0"/>
              </a:rPr>
            </a:br>
            <a:r>
              <a:rPr lang="en-US" sz="3200" b="1">
                <a:latin typeface="Arial Rounded MT Bold" panose="020F0704030504030204" pitchFamily="34" charset="0"/>
              </a:rPr>
              <a:t>LEPROMATOUS</a:t>
            </a:r>
            <a:r>
              <a:rPr lang="en-US" smtClean="0">
                <a:solidFill>
                  <a:srgbClr val="FF6600"/>
                </a:solidFill>
                <a:latin typeface="Arial Rounded MT Bold" panose="020F0704030504030204" pitchFamily="34" charset="0"/>
              </a:rPr>
              <a:t/>
            </a:r>
            <a:br>
              <a:rPr lang="en-US" smtClean="0">
                <a:solidFill>
                  <a:srgbClr val="FF6600"/>
                </a:solidFill>
                <a:latin typeface="Arial Rounded MT Bold" panose="020F0704030504030204" pitchFamily="34" charset="0"/>
              </a:rPr>
            </a:br>
            <a:endParaRPr lang="en-US" smtClean="0">
              <a:solidFill>
                <a:srgbClr val="FF66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0" y="1828800"/>
            <a:ext cx="5486400" cy="4114800"/>
          </a:xfrm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algn="just" eaLnBrk="1" hangingPunct="1">
              <a:lnSpc>
                <a:spcPct val="15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Persons with little/no specific resistance</a:t>
            </a: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Bacilli multiply freely &amp; are wide spread in skin , nerves, lymph nodes, mucosa &amp; internal organs</a:t>
            </a:r>
          </a:p>
          <a:p>
            <a:pPr algn="just" eaLnBrk="1" hangingPunct="1">
              <a:lnSpc>
                <a:spcPct val="150000"/>
              </a:lnSpc>
            </a:pPr>
            <a:endParaRPr lang="en-US" dirty="0" smtClean="0">
              <a:latin typeface="Arial Rounded MT Bold" panose="020F0704030504030204" pitchFamily="34" charset="0"/>
            </a:endParaRPr>
          </a:p>
        </p:txBody>
      </p:sp>
      <p:pic>
        <p:nvPicPr>
          <p:cNvPr id="37892" name="Picture 3" descr="34"/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488" y="1066800"/>
            <a:ext cx="4557712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21336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idx="1"/>
          </p:nvPr>
        </p:nvSpPr>
        <p:spPr>
          <a:xfrm>
            <a:off x="204716" y="457201"/>
            <a:ext cx="6881884" cy="6049963"/>
          </a:xfrm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algn="just" eaLnBrk="1" hangingPunct="1"/>
            <a:endParaRPr lang="en-US" sz="2400" dirty="0" smtClean="0">
              <a:latin typeface="Arial Rounded MT Bold" panose="020F0704030504030204" pitchFamily="34" charset="0"/>
            </a:endParaRPr>
          </a:p>
          <a:p>
            <a:pPr algn="just" eaLnBrk="1" hangingPunct="1"/>
            <a:r>
              <a:rPr lang="en-US" sz="2400" dirty="0" smtClean="0">
                <a:latin typeface="Arial Rounded MT Bold" panose="020F0704030504030204" pitchFamily="34" charset="0"/>
              </a:rPr>
              <a:t>Symptoms are mainly by skin &amp; mucous membrane lesions</a:t>
            </a:r>
          </a:p>
          <a:p>
            <a:pPr algn="just" eaLnBrk="1" hangingPunct="1"/>
            <a:endParaRPr lang="en-US" sz="2400" dirty="0" smtClean="0">
              <a:latin typeface="Arial Rounded MT Bold" panose="020F0704030504030204" pitchFamily="34" charset="0"/>
            </a:endParaRPr>
          </a:p>
          <a:p>
            <a:pPr algn="just" eaLnBrk="1" hangingPunct="1"/>
            <a:r>
              <a:rPr lang="en-US" sz="2400" dirty="0" smtClean="0">
                <a:latin typeface="Arial Rounded MT Bold" panose="020F0704030504030204" pitchFamily="34" charset="0"/>
              </a:rPr>
              <a:t>Nerve involvement is late in the course of disease</a:t>
            </a:r>
          </a:p>
          <a:p>
            <a:pPr algn="just" eaLnBrk="1" hangingPunct="1"/>
            <a:endParaRPr lang="en-US" sz="2400" dirty="0" smtClean="0">
              <a:latin typeface="Arial Rounded MT Bold" panose="020F0704030504030204" pitchFamily="34" charset="0"/>
            </a:endParaRPr>
          </a:p>
          <a:p>
            <a:pPr algn="just" eaLnBrk="1" hangingPunct="1"/>
            <a:r>
              <a:rPr lang="en-US" sz="2400" dirty="0" smtClean="0">
                <a:latin typeface="Arial Rounded MT Bold" panose="020F0704030504030204" pitchFamily="34" charset="0"/>
              </a:rPr>
              <a:t>Smears from skin &amp; nasal mucosa strongly positive –open case </a:t>
            </a:r>
            <a:r>
              <a:rPr lang="en-US" sz="2400" dirty="0" err="1" smtClean="0">
                <a:latin typeface="Arial Rounded MT Bold" panose="020F0704030504030204" pitchFamily="34" charset="0"/>
              </a:rPr>
              <a:t>ie</a:t>
            </a:r>
            <a:r>
              <a:rPr lang="en-US" sz="2400" dirty="0" smtClean="0">
                <a:latin typeface="Arial Rounded MT Bold" panose="020F0704030504030204" pitchFamily="34" charset="0"/>
              </a:rPr>
              <a:t> infectious</a:t>
            </a:r>
          </a:p>
          <a:p>
            <a:pPr algn="just" eaLnBrk="1" hangingPunct="1"/>
            <a:endParaRPr lang="en-US" sz="2400" dirty="0" smtClean="0">
              <a:latin typeface="Arial Rounded MT Bold" panose="020F0704030504030204" pitchFamily="34" charset="0"/>
            </a:endParaRPr>
          </a:p>
          <a:p>
            <a:pPr algn="just" eaLnBrk="1" hangingPunct="1"/>
            <a:r>
              <a:rPr lang="en-US" sz="2400" dirty="0" err="1" smtClean="0">
                <a:latin typeface="Arial Rounded MT Bold" panose="020F0704030504030204" pitchFamily="34" charset="0"/>
              </a:rPr>
              <a:t>Lepromin</a:t>
            </a:r>
            <a:r>
              <a:rPr lang="en-US" sz="2400" dirty="0" smtClean="0">
                <a:latin typeface="Arial Rounded MT Bold" panose="020F0704030504030204" pitchFamily="34" charset="0"/>
              </a:rPr>
              <a:t> reaction is negative</a:t>
            </a:r>
          </a:p>
          <a:p>
            <a:pPr algn="just" eaLnBrk="1" hangingPunct="1"/>
            <a:endParaRPr lang="en-US" sz="2400" dirty="0" smtClean="0">
              <a:latin typeface="Arial Rounded MT Bold" panose="020F0704030504030204" pitchFamily="34" charset="0"/>
            </a:endParaRPr>
          </a:p>
          <a:p>
            <a:pPr algn="just" eaLnBrk="1" hangingPunct="1"/>
            <a:endParaRPr lang="en-US" sz="2400" dirty="0">
              <a:latin typeface="Arial Rounded MT Bold" panose="020F0704030504030204" pitchFamily="34" charset="0"/>
            </a:endParaRPr>
          </a:p>
        </p:txBody>
      </p:sp>
      <p:pic>
        <p:nvPicPr>
          <p:cNvPr id="38915" name="Picture 3" descr="13"/>
          <p:cNvPicPr>
            <a:picLocks noChangeAspect="1" noChangeArrowheads="1"/>
          </p:cNvPicPr>
          <p:nvPr/>
        </p:nvPicPr>
        <p:blipFill>
          <a:blip r:embed="rId2">
            <a:lum bright="-18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791" y="165288"/>
            <a:ext cx="4680045" cy="5983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33491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8600"/>
            <a:ext cx="7772400" cy="762000"/>
          </a:xfrm>
        </p:spPr>
        <p:txBody>
          <a:bodyPr/>
          <a:lstStyle/>
          <a:p>
            <a:pPr eaLnBrk="1" hangingPunct="1"/>
            <a:r>
              <a:rPr lang="en-US" sz="3600" u="sng">
                <a:latin typeface="Arial Rounded MT Bold" panose="020F0704030504030204" pitchFamily="34" charset="0"/>
              </a:rPr>
              <a:t>SKIN LESIONS IN LL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idx="1"/>
          </p:nvPr>
        </p:nvSpPr>
        <p:spPr>
          <a:xfrm>
            <a:off x="313899" y="1066800"/>
            <a:ext cx="9820701" cy="5562600"/>
          </a:xfrm>
          <a:ln w="76200" cmpd="tri">
            <a:solidFill>
              <a:schemeClr val="bg1"/>
            </a:solidFill>
          </a:ln>
        </p:spPr>
        <p:txBody>
          <a:bodyPr rtlCol="0">
            <a:normAutofit/>
          </a:bodyPr>
          <a:lstStyle/>
          <a:p>
            <a:pPr>
              <a:lnSpc>
                <a:spcPct val="80000"/>
              </a:lnSpc>
              <a:defRPr/>
            </a:pPr>
            <a:endParaRPr lang="en-US" dirty="0" smtClean="0">
              <a:latin typeface="Arial Rounded MT Bold" panose="020F070403050403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dirty="0" smtClean="0">
                <a:latin typeface="Arial Rounded MT Bold" panose="020F0704030504030204" pitchFamily="34" charset="0"/>
              </a:rPr>
              <a:t>Wide spread, </a:t>
            </a:r>
            <a:r>
              <a:rPr lang="en-US" dirty="0" err="1" smtClean="0">
                <a:latin typeface="Arial Rounded MT Bold" panose="020F0704030504030204" pitchFamily="34" charset="0"/>
              </a:rPr>
              <a:t>generalised</a:t>
            </a:r>
            <a:r>
              <a:rPr lang="en-US" dirty="0" smtClean="0">
                <a:latin typeface="Arial Rounded MT Bold" panose="020F0704030504030204" pitchFamily="34" charset="0"/>
              </a:rPr>
              <a:t>, blurred outlines &amp; symmetrical</a:t>
            </a:r>
          </a:p>
          <a:p>
            <a:pPr>
              <a:lnSpc>
                <a:spcPct val="80000"/>
              </a:lnSpc>
              <a:defRPr/>
            </a:pPr>
            <a:endParaRPr lang="en-US" dirty="0" smtClean="0">
              <a:latin typeface="Arial Rounded MT Bold" panose="020F070403050403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dirty="0" smtClean="0">
                <a:latin typeface="Arial Rounded MT Bold" panose="020F0704030504030204" pitchFamily="34" charset="0"/>
              </a:rPr>
              <a:t>Marked on face, ears, back, buttock, knee, elbow &amp; dorsal aspect of hands</a:t>
            </a:r>
          </a:p>
          <a:p>
            <a:pPr>
              <a:lnSpc>
                <a:spcPct val="80000"/>
              </a:lnSpc>
              <a:defRPr/>
            </a:pPr>
            <a:endParaRPr lang="en-US" dirty="0" smtClean="0">
              <a:latin typeface="Arial Rounded MT Bold" panose="020F070403050403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dirty="0" smtClean="0">
                <a:latin typeface="Arial Rounded MT Bold" panose="020F0704030504030204" pitchFamily="34" charset="0"/>
              </a:rPr>
              <a:t>SKIN LESIONS ARE 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>
                <a:latin typeface="Arial Rounded MT Bold" panose="020F0704030504030204" pitchFamily="34" charset="0"/>
              </a:rPr>
              <a:t>DIFFUSE INFILTRATION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>
                <a:latin typeface="Arial Rounded MT Bold" panose="020F0704030504030204" pitchFamily="34" charset="0"/>
              </a:rPr>
              <a:t>MACULES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>
                <a:latin typeface="Arial Rounded MT Bold" panose="020F0704030504030204" pitchFamily="34" charset="0"/>
              </a:rPr>
              <a:t>PLAQUES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>
                <a:latin typeface="Arial Rounded MT Bold" panose="020F0704030504030204" pitchFamily="34" charset="0"/>
              </a:rPr>
              <a:t>NODULES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>
                <a:latin typeface="Arial Rounded MT Bold" panose="020F0704030504030204" pitchFamily="34" charset="0"/>
              </a:rPr>
              <a:t>ULCERS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761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mtClean="0">
                <a:latin typeface="Arial Rounded MT Bold" panose="020F0704030504030204" pitchFamily="34" charset="0"/>
              </a:rPr>
              <a:t>MILD-MOD INFILTRATION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1" y="1600201"/>
            <a:ext cx="5394326" cy="4525963"/>
          </a:xfrm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400" dirty="0">
                <a:latin typeface="Arial Rounded MT Bold" panose="020F0704030504030204" pitchFamily="34" charset="0"/>
              </a:rPr>
              <a:t>Loss of hair over eye brows</a:t>
            </a:r>
          </a:p>
          <a:p>
            <a:pPr eaLnBrk="1" hangingPunct="1"/>
            <a:endParaRPr lang="en-US" sz="2400" dirty="0">
              <a:latin typeface="Arial Rounded MT Bold" panose="020F0704030504030204" pitchFamily="34" charset="0"/>
            </a:endParaRPr>
          </a:p>
          <a:p>
            <a:pPr eaLnBrk="1" hangingPunct="1"/>
            <a:r>
              <a:rPr lang="en-US" sz="2400" dirty="0">
                <a:latin typeface="Arial Rounded MT Bold" panose="020F0704030504030204" pitchFamily="34" charset="0"/>
              </a:rPr>
              <a:t>Defined infiltration &amp; thickening of ear lobes</a:t>
            </a:r>
          </a:p>
          <a:p>
            <a:pPr eaLnBrk="1" hangingPunct="1"/>
            <a:endParaRPr lang="en-US" dirty="0" smtClean="0">
              <a:latin typeface="Arial Rounded MT Bold" panose="020F0704030504030204" pitchFamily="34" charset="0"/>
            </a:endParaRPr>
          </a:p>
        </p:txBody>
      </p:sp>
      <p:pic>
        <p:nvPicPr>
          <p:cNvPr id="40964" name="Picture 5" descr="THE 'LION FACE' OF LEPROMATOUS LEPROSY.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3600" y="1371600"/>
            <a:ext cx="4495800" cy="4800600"/>
          </a:xfrm>
          <a:noFill/>
          <a:ln>
            <a:solidFill>
              <a:srgbClr val="FF66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8558720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28600"/>
            <a:ext cx="7772400" cy="838200"/>
          </a:xfrm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200">
                <a:latin typeface="Arial Rounded MT Bold" panose="020F0704030504030204" pitchFamily="34" charset="0"/>
              </a:rPr>
              <a:t> SEVERE INFILTRATION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0" y="1371600"/>
            <a:ext cx="6096000" cy="5257800"/>
          </a:xfrm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400">
                <a:latin typeface="Arial Rounded MT Bold" panose="020F0704030504030204" pitchFamily="34" charset="0"/>
              </a:rPr>
              <a:t>Marked thickening , puckered appearance like orange peel</a:t>
            </a:r>
          </a:p>
          <a:p>
            <a:pPr eaLnBrk="1" hangingPunct="1"/>
            <a:endParaRPr lang="en-US" sz="2400">
              <a:latin typeface="Arial Rounded MT Bold" panose="020F0704030504030204" pitchFamily="34" charset="0"/>
            </a:endParaRPr>
          </a:p>
          <a:p>
            <a:pPr eaLnBrk="1" hangingPunct="1"/>
            <a:r>
              <a:rPr lang="en-US" sz="2400">
                <a:latin typeface="Arial Rounded MT Bold" panose="020F0704030504030204" pitchFamily="34" charset="0"/>
              </a:rPr>
              <a:t>Produces corrugation of skin on forehead, thickening of nose &amp; enlarged ears resulting in </a:t>
            </a:r>
            <a:r>
              <a:rPr lang="en-US" sz="2400" b="1" i="1">
                <a:latin typeface="Arial Rounded MT Bold" panose="020F0704030504030204" pitchFamily="34" charset="0"/>
              </a:rPr>
              <a:t>LEONINE FACIES</a:t>
            </a:r>
          </a:p>
          <a:p>
            <a:pPr eaLnBrk="1" hangingPunct="1"/>
            <a:endParaRPr lang="en-US" sz="2400" b="1" i="1">
              <a:latin typeface="Arial Rounded MT Bold" panose="020F0704030504030204" pitchFamily="34" charset="0"/>
            </a:endParaRPr>
          </a:p>
          <a:p>
            <a:pPr eaLnBrk="1" hangingPunct="1"/>
            <a:r>
              <a:rPr lang="en-US" sz="2400">
                <a:latin typeface="Arial Rounded MT Bold" panose="020F0704030504030204" pitchFamily="34" charset="0"/>
              </a:rPr>
              <a:t>As disease progress facial skin losses elasticity becomes lax pt looks older</a:t>
            </a:r>
          </a:p>
        </p:txBody>
      </p:sp>
      <p:pic>
        <p:nvPicPr>
          <p:cNvPr id="41988" name="Picture 4" descr="Click on the image to close this wind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6" b="5521"/>
          <a:stretch>
            <a:fillRect/>
          </a:stretch>
        </p:blipFill>
        <p:spPr bwMode="auto">
          <a:xfrm>
            <a:off x="6324600" y="1219201"/>
            <a:ext cx="4114800" cy="54657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1340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FF6600"/>
                </a:solidFill>
                <a:latin typeface="Arial Rounded MT Bold" panose="020F0704030504030204" pitchFamily="34" charset="0"/>
              </a:rPr>
              <a:t>MADAROSIS</a:t>
            </a:r>
          </a:p>
        </p:txBody>
      </p:sp>
      <p:pic>
        <p:nvPicPr>
          <p:cNvPr id="43012" name="Picture 5" descr="6701984f1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371600"/>
            <a:ext cx="7010400" cy="4724400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2806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2209800" y="609600"/>
            <a:ext cx="7772400" cy="838200"/>
          </a:xfrm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 Rounded MT Bold" panose="020F0704030504030204" pitchFamily="34" charset="0"/>
              </a:rPr>
              <a:t>EARS</a:t>
            </a:r>
            <a:endParaRPr lang="en-GB" sz="3600">
              <a:latin typeface="Arial Rounded MT Bold" panose="020F0704030504030204" pitchFamily="34" charset="0"/>
            </a:endParaRP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838200" y="1552670"/>
            <a:ext cx="10515600" cy="4351338"/>
          </a:xfrm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dirty="0" smtClean="0">
                <a:latin typeface="Arial Rounded MT Bold" panose="020F0704030504030204" pitchFamily="34" charset="0"/>
              </a:rPr>
              <a:t>Thickening and nodulation of both ears</a:t>
            </a:r>
            <a:endParaRPr lang="en-GB" dirty="0" smtClean="0">
              <a:latin typeface="Arial Rounded MT Bold" panose="020F0704030504030204" pitchFamily="34" charset="0"/>
            </a:endParaRPr>
          </a:p>
        </p:txBody>
      </p:sp>
      <p:pic>
        <p:nvPicPr>
          <p:cNvPr id="44036" name="Picture 4" descr="20"/>
          <p:cNvPicPr>
            <a:picLocks noChangeAspect="1" noChangeArrowheads="1"/>
          </p:cNvPicPr>
          <p:nvPr/>
        </p:nvPicPr>
        <p:blipFill>
          <a:blip r:embed="rId2">
            <a:lum bright="-16000" contras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133600"/>
            <a:ext cx="6057900" cy="441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560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7772400" cy="762000"/>
          </a:xfrm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b="1" smtClean="0">
                <a:latin typeface="Arial Rounded MT Bold" panose="020F0704030504030204" pitchFamily="34" charset="0"/>
              </a:rPr>
              <a:t>NOSE</a:t>
            </a:r>
            <a:endParaRPr lang="en-GB" b="1" smtClean="0">
              <a:latin typeface="Arial Rounded MT Bold" panose="020F0704030504030204" pitchFamily="34" charset="0"/>
            </a:endParaRP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199030" y="990600"/>
            <a:ext cx="8382000" cy="5486400"/>
          </a:xfrm>
          <a:ln w="76200" cmpd="tri">
            <a:solidFill>
              <a:schemeClr val="bg1"/>
            </a:solidFill>
          </a:ln>
        </p:spPr>
        <p:txBody>
          <a:bodyPr rtlCol="0">
            <a:normAutofit/>
          </a:bodyPr>
          <a:lstStyle/>
          <a:p>
            <a:pPr>
              <a:buFontTx/>
              <a:buChar char="-"/>
              <a:defRPr/>
            </a:pPr>
            <a:r>
              <a:rPr lang="en-US" dirty="0" smtClean="0">
                <a:latin typeface="Arial Rounded MT Bold" panose="020F0704030504030204" pitchFamily="34" charset="0"/>
              </a:rPr>
              <a:t>Swollen and broadened</a:t>
            </a:r>
          </a:p>
          <a:p>
            <a:pPr>
              <a:buFontTx/>
              <a:buChar char="-"/>
              <a:defRPr/>
            </a:pPr>
            <a:r>
              <a:rPr lang="en-US" dirty="0" smtClean="0">
                <a:latin typeface="Arial Rounded MT Bold" panose="020F0704030504030204" pitchFamily="34" charset="0"/>
              </a:rPr>
              <a:t>Nasal stuffiness</a:t>
            </a:r>
          </a:p>
          <a:p>
            <a:pPr>
              <a:buFontTx/>
              <a:buChar char="-"/>
              <a:defRPr/>
            </a:pPr>
            <a:r>
              <a:rPr lang="en-US" dirty="0" smtClean="0">
                <a:latin typeface="Arial Rounded MT Bold" panose="020F0704030504030204" pitchFamily="34" charset="0"/>
              </a:rPr>
              <a:t>Blood stained discharge</a:t>
            </a:r>
          </a:p>
          <a:p>
            <a:pPr>
              <a:buFontTx/>
              <a:buChar char="-"/>
              <a:defRPr/>
            </a:pPr>
            <a:r>
              <a:rPr lang="en-US" dirty="0" err="1" smtClean="0">
                <a:latin typeface="Arial Rounded MT Bold" panose="020F0704030504030204" pitchFamily="34" charset="0"/>
              </a:rPr>
              <a:t>Anosmia</a:t>
            </a:r>
            <a:endParaRPr lang="en-US" dirty="0" smtClean="0">
              <a:latin typeface="Arial Rounded MT Bold" panose="020F0704030504030204" pitchFamily="34" charset="0"/>
            </a:endParaRPr>
          </a:p>
          <a:p>
            <a:pPr>
              <a:buFontTx/>
              <a:buChar char="-"/>
              <a:defRPr/>
            </a:pPr>
            <a:endParaRPr lang="en-US" dirty="0" smtClean="0">
              <a:latin typeface="Arial Rounded MT Bold" panose="020F0704030504030204" pitchFamily="34" charset="0"/>
            </a:endParaRPr>
          </a:p>
          <a:p>
            <a:pPr>
              <a:buNone/>
              <a:defRPr/>
            </a:pPr>
            <a:r>
              <a:rPr lang="en-US" b="1" dirty="0" smtClean="0">
                <a:latin typeface="Arial Rounded MT Bold" panose="020F0704030504030204" pitchFamily="34" charset="0"/>
              </a:rPr>
              <a:t>O/E:</a:t>
            </a:r>
          </a:p>
          <a:p>
            <a:pPr>
              <a:buFontTx/>
              <a:buChar char="-"/>
              <a:defRPr/>
            </a:pPr>
            <a:r>
              <a:rPr lang="en-US" dirty="0" smtClean="0">
                <a:latin typeface="Arial Rounded MT Bold" panose="020F0704030504030204" pitchFamily="34" charset="0"/>
              </a:rPr>
              <a:t>Crusting with irregular and thickened mucosa bathed in nasal discharge</a:t>
            </a:r>
          </a:p>
          <a:p>
            <a:pPr>
              <a:buFontTx/>
              <a:buChar char="-"/>
              <a:defRPr/>
            </a:pPr>
            <a:r>
              <a:rPr lang="en-US" dirty="0" smtClean="0">
                <a:latin typeface="Arial Rounded MT Bold" panose="020F0704030504030204" pitchFamily="34" charset="0"/>
              </a:rPr>
              <a:t>Perforation of nasal septum, and destruction of nasal cartilage causes nasal collapse.</a:t>
            </a:r>
            <a:endParaRPr lang="en-GB" dirty="0" smtClean="0">
              <a:latin typeface="Arial Rounded MT Bold" panose="020F0704030504030204" pitchFamily="34" charset="0"/>
            </a:endParaRPr>
          </a:p>
        </p:txBody>
      </p:sp>
      <p:pic>
        <p:nvPicPr>
          <p:cNvPr id="52230" name="Picture 6" descr="s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2" t="50725" r="57353" b="24638"/>
          <a:stretch>
            <a:fillRect/>
          </a:stretch>
        </p:blipFill>
        <p:spPr bwMode="auto">
          <a:xfrm>
            <a:off x="6400800" y="1371601"/>
            <a:ext cx="40386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1232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381000"/>
            <a:ext cx="7772400" cy="838200"/>
          </a:xfrm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 Rounded MT Bold" panose="020F0704030504030204" pitchFamily="34" charset="0"/>
              </a:rPr>
              <a:t>ORAL CAVITY</a:t>
            </a:r>
            <a:endParaRPr lang="en-US" b="1" smtClean="0">
              <a:latin typeface="Arial Rounded MT Bold" panose="020F0704030504030204" pitchFamily="34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436728" y="1705970"/>
            <a:ext cx="10508776" cy="4390030"/>
          </a:xfrm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Char char="-"/>
            </a:pPr>
            <a:r>
              <a:rPr lang="en-US" dirty="0" smtClean="0">
                <a:latin typeface="Arial Rounded MT Bold" panose="020F0704030504030204" pitchFamily="34" charset="0"/>
              </a:rPr>
              <a:t>Palatal nodules which may ulcerate and cause perforation of hand palate.</a:t>
            </a:r>
          </a:p>
          <a:p>
            <a:pPr eaLnBrk="1" hangingPunct="1">
              <a:buFontTx/>
              <a:buChar char="-"/>
            </a:pPr>
            <a:r>
              <a:rPr lang="en-US" dirty="0" smtClean="0">
                <a:latin typeface="Arial Rounded MT Bold" panose="020F0704030504030204" pitchFamily="34" charset="0"/>
              </a:rPr>
              <a:t>Upper teeth loose and missing ‘</a:t>
            </a:r>
            <a:r>
              <a:rPr lang="en-US" dirty="0" err="1" smtClean="0">
                <a:latin typeface="Arial Rounded MT Bold" panose="020F0704030504030204" pitchFamily="34" charset="0"/>
              </a:rPr>
              <a:t>facies</a:t>
            </a:r>
            <a:r>
              <a:rPr lang="en-US" dirty="0" smtClean="0">
                <a:latin typeface="Arial Rounded MT Bold" panose="020F0704030504030204" pitchFamily="34" charset="0"/>
              </a:rPr>
              <a:t> </a:t>
            </a:r>
            <a:r>
              <a:rPr lang="en-US" dirty="0" err="1" smtClean="0">
                <a:latin typeface="Arial Rounded MT Bold" panose="020F0704030504030204" pitchFamily="34" charset="0"/>
              </a:rPr>
              <a:t>leprosa</a:t>
            </a:r>
            <a:r>
              <a:rPr lang="en-US" dirty="0" smtClean="0">
                <a:latin typeface="Arial Rounded MT Bold" panose="020F0704030504030204" pitchFamily="34" charset="0"/>
              </a:rPr>
              <a:t>’</a:t>
            </a:r>
          </a:p>
          <a:p>
            <a:pPr eaLnBrk="1" hangingPunct="1">
              <a:buFontTx/>
              <a:buChar char="-"/>
            </a:pPr>
            <a:endParaRPr lang="en-US" dirty="0" smtClean="0">
              <a:latin typeface="Arial Rounded MT Bold" panose="020F0704030504030204" pitchFamily="34" charset="0"/>
            </a:endParaRPr>
          </a:p>
          <a:p>
            <a:pPr eaLnBrk="1" hangingPunct="1">
              <a:buFontTx/>
              <a:buChar char="-"/>
            </a:pPr>
            <a:r>
              <a:rPr lang="en-US" dirty="0" smtClean="0">
                <a:latin typeface="Arial Rounded MT Bold" panose="020F0704030504030204" pitchFamily="34" charset="0"/>
              </a:rPr>
              <a:t>Larynx – fibrous nodulation, thickening &amp; ulceration of vocal cords leading to hoarseness.</a:t>
            </a:r>
          </a:p>
        </p:txBody>
      </p:sp>
    </p:spTree>
    <p:extLst>
      <p:ext uri="{BB962C8B-B14F-4D97-AF65-F5344CB8AC3E}">
        <p14:creationId xmlns:p14="http://schemas.microsoft.com/office/powerpoint/2010/main" val="362390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2209800" y="609600"/>
            <a:ext cx="7772400" cy="990600"/>
          </a:xfrm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 Rounded MT Bold" panose="020F0704030504030204" pitchFamily="34" charset="0"/>
              </a:rPr>
              <a:t>EYES</a:t>
            </a:r>
            <a:endParaRPr lang="en-GB" sz="3600">
              <a:latin typeface="Arial Rounded MT Bold" panose="020F0704030504030204" pitchFamily="34" charset="0"/>
            </a:endParaRP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2400">
                <a:latin typeface="Arial Rounded MT Bold" panose="020F0704030504030204" pitchFamily="34" charset="0"/>
              </a:rPr>
              <a:t>Eyebrows thinned (superciliary madarosis)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2400">
                <a:latin typeface="Arial Rounded MT Bold" panose="020F0704030504030204" pitchFamily="34" charset="0"/>
              </a:rPr>
              <a:t>Eyelashes (ciliary madarosis)</a:t>
            </a:r>
          </a:p>
          <a:p>
            <a:pPr eaLnBrk="1" hangingPunct="1"/>
            <a:endParaRPr lang="en-GB" smtClean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02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2133600" y="381000"/>
            <a:ext cx="7772400" cy="5334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endParaRPr lang="en-GB" b="1" u="sng" smtClean="0">
              <a:latin typeface="Arial Rounded MT Bold" panose="020F0704030504030204" pitchFamily="34" charset="0"/>
            </a:endParaRP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491319" y="1066800"/>
            <a:ext cx="9719481" cy="5334000"/>
          </a:xfrm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Char char="–"/>
            </a:pP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Superficial punctate keratitis</a:t>
            </a:r>
          </a:p>
          <a:p>
            <a:pPr eaLnBrk="1" hangingPunct="1">
              <a:buFontTx/>
              <a:buChar char="–"/>
            </a:pPr>
            <a:endParaRPr lang="en-US" sz="2400" dirty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buFontTx/>
              <a:buChar char="–"/>
            </a:pP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Military </a:t>
            </a:r>
            <a:r>
              <a:rPr lang="en-US" sz="2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lepromata</a:t>
            </a: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– white spots on the upper part of each cornea resembling grains of chalk</a:t>
            </a:r>
          </a:p>
          <a:p>
            <a:pPr algn="just" eaLnBrk="1" hangingPunct="1">
              <a:buFontTx/>
              <a:buChar char="–"/>
            </a:pP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These are basically aggregations of leprosy bacilli and are accompanied by </a:t>
            </a:r>
            <a:r>
              <a:rPr lang="en-US" sz="2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pannus</a:t>
            </a: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formation</a:t>
            </a:r>
          </a:p>
          <a:p>
            <a:pPr algn="just" eaLnBrk="1" hangingPunct="1">
              <a:buFontTx/>
              <a:buChar char="–"/>
            </a:pPr>
            <a:endParaRPr lang="en-US" sz="2400" dirty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buFontTx/>
              <a:buChar char="–"/>
            </a:pP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Iris pearls – deposits of tightly packed bacilli  within swollen macrophages.</a:t>
            </a:r>
          </a:p>
          <a:p>
            <a:pPr algn="just" eaLnBrk="1" hangingPunct="1">
              <a:buFontTx/>
              <a:buChar char="–"/>
            </a:pP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Acute </a:t>
            </a:r>
            <a:r>
              <a:rPr lang="en-US" sz="2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Iritis</a:t>
            </a: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– red &amp; painful eyes – manifestation of </a:t>
            </a:r>
            <a:r>
              <a:rPr lang="en-US" sz="24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lepra</a:t>
            </a:r>
            <a:r>
              <a:rPr lang="en-US" sz="24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reaction</a:t>
            </a:r>
          </a:p>
          <a:p>
            <a:pPr algn="just" eaLnBrk="1" hangingPunct="1">
              <a:buFontTx/>
              <a:buChar char="–"/>
            </a:pPr>
            <a:endParaRPr lang="en-GB" sz="2400" dirty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08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>
              <a:latin typeface="Arial Rounded MT Bold" panose="020F0704030504030204" pitchFamily="34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algn="just" eaLnBrk="1" hangingPunct="1">
              <a:buFontTx/>
              <a:buChar char="–"/>
            </a:pPr>
            <a:r>
              <a:rPr lang="en-US" sz="2400">
                <a:latin typeface="Arial Rounded MT Bold" panose="020F0704030504030204" pitchFamily="34" charset="0"/>
                <a:cs typeface="Times New Roman" panose="02020603050405020304" pitchFamily="18" charset="0"/>
              </a:rPr>
              <a:t>Other ophthalmic complications – secondary cataract, secondary glaucoma, herniation of the ciliary body corneal anaesthesia due to damage to 5</a:t>
            </a:r>
            <a:r>
              <a:rPr lang="en-US" sz="2400" baseline="30000">
                <a:latin typeface="Arial Rounded MT Bold" panose="020F0704030504030204" pitchFamily="34" charset="0"/>
                <a:cs typeface="Times New Roman" panose="02020603050405020304" pitchFamily="18" charset="0"/>
              </a:rPr>
              <a:t>th</a:t>
            </a:r>
            <a:r>
              <a:rPr lang="en-US" sz="2400">
                <a:latin typeface="Arial Rounded MT Bold" panose="020F0704030504030204" pitchFamily="34" charset="0"/>
                <a:cs typeface="Times New Roman" panose="02020603050405020304" pitchFamily="18" charset="0"/>
              </a:rPr>
              <a:t> cranial N.</a:t>
            </a:r>
          </a:p>
          <a:p>
            <a:pPr algn="just" eaLnBrk="1" hangingPunct="1">
              <a:buFontTx/>
              <a:buChar char="–"/>
            </a:pPr>
            <a:endParaRPr lang="en-US" sz="240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buFontTx/>
              <a:buChar char="–"/>
            </a:pPr>
            <a:r>
              <a:rPr lang="en-US" sz="2400">
                <a:latin typeface="Arial Rounded MT Bold" panose="020F0704030504030204" pitchFamily="34" charset="0"/>
                <a:cs typeface="Times New Roman" panose="02020603050405020304" pitchFamily="18" charset="0"/>
              </a:rPr>
              <a:t>Lagophthalmos – damage to 7</a:t>
            </a:r>
            <a:r>
              <a:rPr lang="en-US" sz="2400" baseline="30000">
                <a:latin typeface="Arial Rounded MT Bold" panose="020F0704030504030204" pitchFamily="34" charset="0"/>
                <a:cs typeface="Times New Roman" panose="02020603050405020304" pitchFamily="18" charset="0"/>
              </a:rPr>
              <a:t>th</a:t>
            </a:r>
            <a:r>
              <a:rPr lang="en-US" sz="2400">
                <a:latin typeface="Arial Rounded MT Bold" panose="020F0704030504030204" pitchFamily="34" charset="0"/>
                <a:cs typeface="Times New Roman" panose="02020603050405020304" pitchFamily="18" charset="0"/>
              </a:rPr>
              <a:t> cranial N leading to exposure keratitis &amp; later blindness.</a:t>
            </a:r>
          </a:p>
          <a:p>
            <a:pPr eaLnBrk="1" hangingPunct="1"/>
            <a:endParaRPr lang="en-US" sz="240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86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idx="1"/>
          </p:nvPr>
        </p:nvSpPr>
        <p:spPr>
          <a:xfrm>
            <a:off x="368490" y="152400"/>
            <a:ext cx="10070910" cy="6477000"/>
          </a:xfrm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609600" indent="-609600">
              <a:buNone/>
            </a:pPr>
            <a:r>
              <a:rPr lang="en-US" b="1" u="sng" dirty="0" smtClean="0">
                <a:latin typeface="Arial Rounded MT Bold" panose="020F0704030504030204" pitchFamily="34" charset="0"/>
              </a:rPr>
              <a:t>Bones</a:t>
            </a:r>
          </a:p>
          <a:p>
            <a:pPr marL="609600" indent="-609600"/>
            <a:r>
              <a:rPr lang="en-US" sz="2400" dirty="0">
                <a:latin typeface="Arial Rounded MT Bold" panose="020F0704030504030204" pitchFamily="34" charset="0"/>
              </a:rPr>
              <a:t>Distal phalanges undergo slow atrophy &amp; absorption – finger shortening</a:t>
            </a:r>
          </a:p>
          <a:p>
            <a:pPr marL="609600" indent="-609600"/>
            <a:r>
              <a:rPr lang="en-US" sz="2400" dirty="0">
                <a:latin typeface="Arial Rounded MT Bold" panose="020F0704030504030204" pitchFamily="34" charset="0"/>
              </a:rPr>
              <a:t>Cysts on X-Ray</a:t>
            </a:r>
          </a:p>
          <a:p>
            <a:pPr marL="609600" indent="-609600"/>
            <a:r>
              <a:rPr lang="en-US" sz="2400" dirty="0">
                <a:latin typeface="Arial Rounded MT Bold" panose="020F0704030504030204" pitchFamily="34" charset="0"/>
              </a:rPr>
              <a:t>Concentric bone atrophy – </a:t>
            </a:r>
            <a:r>
              <a:rPr lang="en-US" sz="2400" dirty="0" err="1">
                <a:latin typeface="Arial Rounded MT Bold" panose="020F0704030504030204" pitchFamily="34" charset="0"/>
              </a:rPr>
              <a:t>pencilling</a:t>
            </a:r>
            <a:r>
              <a:rPr lang="en-US" sz="2400" dirty="0">
                <a:latin typeface="Arial Rounded MT Bold" panose="020F0704030504030204" pitchFamily="34" charset="0"/>
              </a:rPr>
              <a:t> or ‘sucked candy stick appearance’</a:t>
            </a:r>
          </a:p>
          <a:p>
            <a:pPr marL="609600" indent="-609600">
              <a:buFontTx/>
              <a:buChar char="-"/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marL="609600" indent="-609600">
              <a:buFontTx/>
              <a:buChar char="-"/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marL="609600" indent="-609600">
              <a:buNone/>
            </a:pPr>
            <a:r>
              <a:rPr lang="en-US" sz="2400" b="1" u="sng" dirty="0">
                <a:latin typeface="Arial Rounded MT Bold" panose="020F0704030504030204" pitchFamily="34" charset="0"/>
              </a:rPr>
              <a:t>Factors responsible:</a:t>
            </a:r>
          </a:p>
          <a:p>
            <a:pPr marL="609600" indent="-609600">
              <a:buFontTx/>
              <a:buAutoNum type="arabicPeriod"/>
            </a:pPr>
            <a:r>
              <a:rPr lang="en-US" sz="2400" dirty="0">
                <a:latin typeface="Arial Rounded MT Bold" panose="020F0704030504030204" pitchFamily="34" charset="0"/>
              </a:rPr>
              <a:t>Repeated trauma due to absence of pain</a:t>
            </a:r>
          </a:p>
          <a:p>
            <a:pPr marL="609600" indent="-609600">
              <a:buFontTx/>
              <a:buAutoNum type="arabicPeriod"/>
            </a:pPr>
            <a:r>
              <a:rPr lang="en-US" sz="2400" dirty="0">
                <a:latin typeface="Arial Rounded MT Bold" panose="020F0704030504030204" pitchFamily="34" charset="0"/>
              </a:rPr>
              <a:t>Impaired blood supply to bones</a:t>
            </a:r>
          </a:p>
          <a:p>
            <a:pPr marL="609600" indent="-609600">
              <a:buFontTx/>
              <a:buAutoNum type="arabicPeriod"/>
            </a:pPr>
            <a:r>
              <a:rPr lang="en-US" sz="2400" dirty="0">
                <a:latin typeface="Arial Rounded MT Bold" panose="020F0704030504030204" pitchFamily="34" charset="0"/>
              </a:rPr>
              <a:t>Impaired nerve supply</a:t>
            </a:r>
          </a:p>
          <a:p>
            <a:pPr marL="609600" indent="-609600">
              <a:buFontTx/>
              <a:buAutoNum type="arabicPeriod"/>
            </a:pPr>
            <a:r>
              <a:rPr lang="en-US" sz="2400" dirty="0">
                <a:latin typeface="Arial Rounded MT Bold" panose="020F0704030504030204" pitchFamily="34" charset="0"/>
              </a:rPr>
              <a:t>Depositions of leprosy bacilli in bones</a:t>
            </a:r>
          </a:p>
          <a:p>
            <a:pPr marL="609600" indent="-609600">
              <a:buFontTx/>
              <a:buAutoNum type="arabicPeriod"/>
            </a:pPr>
            <a:r>
              <a:rPr lang="en-US" sz="2400" dirty="0">
                <a:latin typeface="Arial Rounded MT Bold" panose="020F0704030504030204" pitchFamily="34" charset="0"/>
              </a:rPr>
              <a:t>In males- generalized osteoporosis due to testicular atrophy</a:t>
            </a:r>
          </a:p>
          <a:p>
            <a:pPr marL="609600" indent="-609600">
              <a:buFontTx/>
              <a:buAutoNum type="arabicPeriod"/>
            </a:pPr>
            <a:r>
              <a:rPr lang="en-US" sz="2400" dirty="0">
                <a:latin typeface="Arial Rounded MT Bold" panose="020F0704030504030204" pitchFamily="34" charset="0"/>
              </a:rPr>
              <a:t>Osteomyelitis complicating chronic ulceration</a:t>
            </a:r>
          </a:p>
        </p:txBody>
      </p:sp>
    </p:spTree>
    <p:extLst>
      <p:ext uri="{BB962C8B-B14F-4D97-AF65-F5344CB8AC3E}">
        <p14:creationId xmlns:p14="http://schemas.microsoft.com/office/powerpoint/2010/main" val="128389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304800"/>
            <a:ext cx="8458200" cy="6172200"/>
          </a:xfrm>
          <a:ln w="76200" cmpd="tri">
            <a:solidFill>
              <a:schemeClr val="bg1"/>
            </a:solidFill>
          </a:ln>
        </p:spPr>
        <p:txBody>
          <a:bodyPr rtlCol="0">
            <a:normAutofit/>
          </a:bodyPr>
          <a:lstStyle/>
          <a:p>
            <a:pPr>
              <a:buNone/>
              <a:defRPr/>
            </a:pPr>
            <a:endParaRPr lang="en-US" b="1" smtClean="0">
              <a:latin typeface="Arial Rounded MT Bold" panose="020F0704030504030204" pitchFamily="34" charset="0"/>
            </a:endParaRPr>
          </a:p>
          <a:p>
            <a:pPr>
              <a:buNone/>
              <a:defRPr/>
            </a:pPr>
            <a:r>
              <a:rPr lang="en-US" b="1" u="sng" smtClean="0">
                <a:latin typeface="Arial Rounded MT Bold" panose="020F0704030504030204" pitchFamily="34" charset="0"/>
              </a:rPr>
              <a:t>Testes</a:t>
            </a:r>
            <a:r>
              <a:rPr lang="en-US" u="sng" smtClean="0">
                <a:latin typeface="Arial Rounded MT Bold" panose="020F0704030504030204" pitchFamily="34" charset="0"/>
              </a:rPr>
              <a:t>: </a:t>
            </a:r>
          </a:p>
          <a:p>
            <a:pPr>
              <a:defRPr/>
            </a:pPr>
            <a:r>
              <a:rPr lang="en-US" smtClean="0">
                <a:latin typeface="Arial Rounded MT Bold" panose="020F0704030504030204" pitchFamily="34" charset="0"/>
              </a:rPr>
              <a:t>Testicular atrophy sterility, </a:t>
            </a:r>
          </a:p>
          <a:p>
            <a:pPr>
              <a:defRPr/>
            </a:pPr>
            <a:r>
              <a:rPr lang="en-US" smtClean="0">
                <a:latin typeface="Arial Rounded MT Bold" panose="020F0704030504030204" pitchFamily="34" charset="0"/>
              </a:rPr>
              <a:t>impotence &amp; 	   	 	</a:t>
            </a:r>
          </a:p>
          <a:p>
            <a:pPr>
              <a:defRPr/>
            </a:pPr>
            <a:r>
              <a:rPr lang="en-US" smtClean="0">
                <a:latin typeface="Arial Rounded MT Bold" panose="020F0704030504030204" pitchFamily="34" charset="0"/>
              </a:rPr>
              <a:t>gynaecomastia</a:t>
            </a:r>
          </a:p>
          <a:p>
            <a:pPr>
              <a:buNone/>
              <a:defRPr/>
            </a:pPr>
            <a:endParaRPr lang="en-US" smtClean="0">
              <a:latin typeface="Arial Rounded MT Bold" panose="020F0704030504030204" pitchFamily="34" charset="0"/>
            </a:endParaRPr>
          </a:p>
          <a:p>
            <a:pPr>
              <a:buNone/>
              <a:defRPr/>
            </a:pPr>
            <a:r>
              <a:rPr lang="en-US" b="1" u="sng" smtClean="0">
                <a:latin typeface="Arial Rounded MT Bold" panose="020F0704030504030204" pitchFamily="34" charset="0"/>
              </a:rPr>
              <a:t>Kidney</a:t>
            </a:r>
            <a:r>
              <a:rPr lang="en-US" u="sng" smtClean="0">
                <a:latin typeface="Arial Rounded MT Bold" panose="020F0704030504030204" pitchFamily="34" charset="0"/>
              </a:rPr>
              <a:t> :</a:t>
            </a:r>
          </a:p>
          <a:p>
            <a:pPr>
              <a:defRPr/>
            </a:pPr>
            <a:r>
              <a:rPr lang="en-US" smtClean="0">
                <a:latin typeface="Arial Rounded MT Bold" panose="020F0704030504030204" pitchFamily="34" charset="0"/>
              </a:rPr>
              <a:t>Renal Amyloidosis</a:t>
            </a:r>
          </a:p>
          <a:p>
            <a:pPr>
              <a:defRPr/>
            </a:pPr>
            <a:r>
              <a:rPr lang="en-US" smtClean="0">
                <a:latin typeface="Arial Rounded MT Bold" panose="020F0704030504030204" pitchFamily="34" charset="0"/>
              </a:rPr>
              <a:t>Glomeruconephritis</a:t>
            </a:r>
          </a:p>
          <a:p>
            <a:pPr>
              <a:buNone/>
              <a:defRPr/>
            </a:pPr>
            <a:endParaRPr lang="en-US" smtClean="0">
              <a:latin typeface="Arial Rounded MT Bold" panose="020F0704030504030204" pitchFamily="34" charset="0"/>
            </a:endParaRPr>
          </a:p>
          <a:p>
            <a:pPr>
              <a:buNone/>
              <a:defRPr/>
            </a:pPr>
            <a:r>
              <a:rPr lang="en-US" b="1" u="sng" smtClean="0">
                <a:latin typeface="Arial Rounded MT Bold" panose="020F0704030504030204" pitchFamily="34" charset="0"/>
              </a:rPr>
              <a:t>Muscles</a:t>
            </a:r>
            <a:r>
              <a:rPr lang="en-US" smtClean="0">
                <a:latin typeface="Arial Rounded MT Bold" panose="020F0704030504030204" pitchFamily="34" charset="0"/>
              </a:rPr>
              <a:t> – palpable nodules</a:t>
            </a:r>
          </a:p>
          <a:p>
            <a:pPr>
              <a:buNone/>
              <a:defRPr/>
            </a:pPr>
            <a:endParaRPr lang="en-US" sz="3500">
              <a:latin typeface="Arial Rounded MT Bold" panose="020F0704030504030204" pitchFamily="34" charset="0"/>
            </a:endParaRPr>
          </a:p>
          <a:p>
            <a:pPr>
              <a:buNone/>
              <a:defRPr/>
            </a:pPr>
            <a:endParaRPr lang="en-US" sz="3500">
              <a:latin typeface="Arial Rounded MT Bold" panose="020F0704030504030204" pitchFamily="34" charset="0"/>
            </a:endParaRPr>
          </a:p>
          <a:p>
            <a:pPr>
              <a:buNone/>
              <a:defRPr/>
            </a:pPr>
            <a:endParaRPr lang="en-US" sz="350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74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idx="1"/>
          </p:nvPr>
        </p:nvSpPr>
        <p:spPr>
          <a:xfrm>
            <a:off x="1800367" y="1445525"/>
            <a:ext cx="7772400" cy="5715000"/>
          </a:xfrm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latin typeface="Arial Rounded MT Bold" panose="020F0704030504030204" pitchFamily="34" charset="0"/>
              </a:rPr>
              <a:t>Chronic edema of legs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latin typeface="Arial Rounded MT Bold" panose="020F0704030504030204" pitchFamily="34" charset="0"/>
              </a:rPr>
              <a:t>Damage to motor nerves – muscle weakness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latin typeface="Arial Rounded MT Bold" panose="020F0704030504030204" pitchFamily="34" charset="0"/>
              </a:rPr>
              <a:t>Facial N – facial palsy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latin typeface="Arial Rounded MT Bold" panose="020F0704030504030204" pitchFamily="34" charset="0"/>
              </a:rPr>
              <a:t>Ulnar N (claw hand)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latin typeface="Arial Rounded MT Bold" panose="020F0704030504030204" pitchFamily="34" charset="0"/>
              </a:rPr>
              <a:t>Median N  - ape hand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latin typeface="Arial Rounded MT Bold" panose="020F0704030504030204" pitchFamily="34" charset="0"/>
              </a:rPr>
              <a:t>Lat. Popliteal N – foot drop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latin typeface="Arial Rounded MT Bold" panose="020F0704030504030204" pitchFamily="34" charset="0"/>
              </a:rPr>
              <a:t>Nails – Dry, lusterless, shrunken, narrowed &amp; longitudinally ridged</a:t>
            </a:r>
          </a:p>
          <a:p>
            <a:pPr algn="just" eaLnBrk="1" hangingPunct="1">
              <a:buFontTx/>
              <a:buChar char="–"/>
            </a:pPr>
            <a:endParaRPr lang="en-US" dirty="0" smtClean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75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7772400" cy="5334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u="sng" smtClean="0">
                <a:latin typeface="Arial Rounded MT Bold" panose="020F0704030504030204" pitchFamily="34" charset="0"/>
              </a:rPr>
              <a:t>Histopathology of LL</a:t>
            </a:r>
            <a:endParaRPr lang="en-GB" u="sng" smtClean="0">
              <a:latin typeface="Arial Rounded MT Bold" panose="020F0704030504030204" pitchFamily="34" charset="0"/>
            </a:endParaRP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1905000" y="914400"/>
            <a:ext cx="8458200" cy="5715000"/>
          </a:xfrm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400">
                <a:latin typeface="Arial Rounded MT Bold" panose="020F0704030504030204" pitchFamily="34" charset="0"/>
              </a:rPr>
              <a:t>Thinned epidermis &amp; flattened rete ridges. </a:t>
            </a:r>
          </a:p>
          <a:p>
            <a:pPr eaLnBrk="1" hangingPunct="1"/>
            <a:r>
              <a:rPr lang="en-US" sz="2400">
                <a:latin typeface="Arial Rounded MT Bold" panose="020F0704030504030204" pitchFamily="34" charset="0"/>
              </a:rPr>
              <a:t>Diffuse leproma of foamy macrophages with few lymphocytes &amp; plasma cells.</a:t>
            </a:r>
          </a:p>
          <a:p>
            <a:pPr eaLnBrk="1" hangingPunct="1"/>
            <a:r>
              <a:rPr lang="en-US" sz="2400">
                <a:latin typeface="Arial Rounded MT Bold" panose="020F0704030504030204" pitchFamily="34" charset="0"/>
              </a:rPr>
              <a:t>GRENZ ZONE</a:t>
            </a:r>
            <a:endParaRPr lang="en-GB" sz="2400">
              <a:latin typeface="Arial Rounded MT Bold" panose="020F0704030504030204" pitchFamily="34" charset="0"/>
            </a:endParaRPr>
          </a:p>
        </p:txBody>
      </p:sp>
      <p:sp>
        <p:nvSpPr>
          <p:cNvPr id="53252" name="AutoShape 8" descr="mk:@MSITStore:C:\MICHELLE\E-Books\Lever's%20Histopathology%20of%20the%20Skin,%209th%20ed_0781737427.chm::/21_files/C21FF37.png"/>
          <p:cNvSpPr>
            <a:spLocks noChangeAspect="1" noChangeArrowheads="1"/>
          </p:cNvSpPr>
          <p:nvPr/>
        </p:nvSpPr>
        <p:spPr bwMode="auto">
          <a:xfrm>
            <a:off x="1704975" y="-1181100"/>
            <a:ext cx="37909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sz="2800">
              <a:latin typeface="Times New Roman" panose="02020603050405020304" pitchFamily="18" charset="0"/>
            </a:endParaRPr>
          </a:p>
        </p:txBody>
      </p:sp>
      <p:pic>
        <p:nvPicPr>
          <p:cNvPr id="53253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1" y="2651824"/>
            <a:ext cx="4144369" cy="365372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4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909" y="2118550"/>
            <a:ext cx="3106003" cy="464282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407" name="Group 87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591943529"/>
              </p:ext>
            </p:extLst>
          </p:nvPr>
        </p:nvGraphicFramePr>
        <p:xfrm>
          <a:off x="436728" y="0"/>
          <a:ext cx="11341290" cy="7056958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984726"/>
                <a:gridCol w="1795704"/>
                <a:gridCol w="1890215"/>
                <a:gridCol w="1890215"/>
                <a:gridCol w="1890215"/>
                <a:gridCol w="1890215"/>
              </a:tblGrid>
              <a:tr h="6485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OBSERVATION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TT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BT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BB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BL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LL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26226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NO OF LESION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Single usually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Single or few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Several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Many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Very many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90743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SIZE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Variable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Variable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Variable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Variable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Small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26226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SURFACE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Very dry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Dry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Slightly shiny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Shiny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Shiny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8011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SENSATION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Absent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Markedly diminished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Moderately diminished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Slightly diminished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Not affected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98071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HAIR GROWTH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Absent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Markedly diminished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Moderately diminished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Slightly diminished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Not affected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62109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AFB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Nil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Nil/scanty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Moderate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Many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Very many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67888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AFB IN NASAL SCRAPPING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Nil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Nil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Nil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Usually nil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Very many   (plus </a:t>
                      </a:r>
                      <a:r>
                        <a:rPr kumimoji="0" lang="en-US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globi</a:t>
                      </a: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58033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LEPROMIN TEST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Strongly +++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Weakly+/++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Negative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Negative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Negative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783919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714375"/>
          </a:xfrm>
        </p:spPr>
        <p:txBody>
          <a:bodyPr/>
          <a:lstStyle/>
          <a:p>
            <a:pPr eaLnBrk="1" hangingPunct="1"/>
            <a:r>
              <a:rPr lang="en-US" sz="3200" b="1">
                <a:latin typeface="Arial Rounded MT Bold" panose="020F0704030504030204" pitchFamily="34" charset="0"/>
              </a:rPr>
              <a:t>Rare presentations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b="1" i="1">
                <a:solidFill>
                  <a:srgbClr val="FF3300"/>
                </a:solidFill>
                <a:latin typeface="Arial Rounded MT Bold" panose="020F0704030504030204" pitchFamily="34" charset="0"/>
              </a:rPr>
              <a:t>LUCIO LEPROSY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b="1" i="1">
                <a:latin typeface="Arial Rounded MT Bold" panose="020F0704030504030204" pitchFamily="34" charset="0"/>
              </a:rPr>
              <a:t>                  (</a:t>
            </a:r>
            <a:r>
              <a:rPr lang="en-US" sz="2400" b="1" i="1">
                <a:solidFill>
                  <a:srgbClr val="FF3300"/>
                </a:solidFill>
                <a:latin typeface="Arial Rounded MT Bold" panose="020F0704030504030204" pitchFamily="34" charset="0"/>
              </a:rPr>
              <a:t>Lepra Bonita - Beautiful leprosy</a:t>
            </a:r>
            <a:r>
              <a:rPr lang="en-US" sz="2400" b="1" i="1">
                <a:latin typeface="Arial Rounded MT Bold" panose="020F0704030504030204" pitchFamily="34" charset="0"/>
              </a:rPr>
              <a:t>)</a:t>
            </a:r>
          </a:p>
          <a:p>
            <a:pPr eaLnBrk="1" hangingPunct="1"/>
            <a:r>
              <a:rPr lang="en-US" sz="2400">
                <a:latin typeface="Arial Rounded MT Bold" panose="020F0704030504030204" pitchFamily="34" charset="0"/>
              </a:rPr>
              <a:t>Polar form of LL</a:t>
            </a:r>
          </a:p>
          <a:p>
            <a:pPr eaLnBrk="1" hangingPunct="1"/>
            <a:r>
              <a:rPr lang="en-US" sz="2400">
                <a:latin typeface="Arial Rounded MT Bold" panose="020F0704030504030204" pitchFamily="34" charset="0"/>
              </a:rPr>
              <a:t>Occurs in Mexico</a:t>
            </a:r>
          </a:p>
          <a:p>
            <a:pPr eaLnBrk="1" hangingPunct="1"/>
            <a:r>
              <a:rPr lang="en-US" sz="2400">
                <a:latin typeface="Arial Rounded MT Bold" panose="020F0704030504030204" pitchFamily="34" charset="0"/>
              </a:rPr>
              <a:t>Diffuse generalized infiltration of skin with waxy &amp; shiny appearance</a:t>
            </a:r>
          </a:p>
          <a:p>
            <a:pPr eaLnBrk="1" hangingPunct="1"/>
            <a:r>
              <a:rPr lang="en-US" sz="2400">
                <a:latin typeface="Arial Rounded MT Bold" panose="020F0704030504030204" pitchFamily="34" charset="0"/>
              </a:rPr>
              <a:t>Numbness of hands/feet, stuffy nose, hoarse voice, edema of feet</a:t>
            </a:r>
          </a:p>
          <a:p>
            <a:pPr eaLnBrk="1" hangingPunct="1"/>
            <a:r>
              <a:rPr lang="en-US" sz="2400">
                <a:latin typeface="Arial Rounded MT Bold" panose="020F0704030504030204" pitchFamily="34" charset="0"/>
              </a:rPr>
              <a:t>Thick eyelids – sad sleepy appearance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sz="2400">
              <a:latin typeface="Arial Rounded MT Bold" panose="020F0704030504030204" pitchFamily="34" charset="0"/>
            </a:endParaRPr>
          </a:p>
          <a:p>
            <a:pPr eaLnBrk="1" hangingPunct="1"/>
            <a:endParaRPr lang="en-US" sz="240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24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665565"/>
            <a:ext cx="10515600" cy="435133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sz="2400" dirty="0">
                <a:latin typeface="Arial Rounded MT Bold" panose="020F0704030504030204" pitchFamily="34" charset="0"/>
              </a:rPr>
              <a:t>                                                                         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sz="2400" dirty="0">
                <a:latin typeface="Arial Rounded MT Bold" panose="020F0704030504030204" pitchFamily="34" charset="0"/>
              </a:rPr>
              <a:t>                                                          </a:t>
            </a:r>
            <a:endParaRPr lang="en-US" sz="1600" b="1" dirty="0">
              <a:latin typeface="Arial Rounded MT Bold" panose="020F0704030504030204" pitchFamily="34" charset="0"/>
            </a:endParaRPr>
          </a:p>
          <a:p>
            <a:pPr eaLnBrk="1" hangingPunct="1"/>
            <a:r>
              <a:rPr lang="en-US" sz="2400" dirty="0">
                <a:latin typeface="Arial Rounded MT Bold" panose="020F0704030504030204" pitchFamily="34" charset="0"/>
              </a:rPr>
              <a:t>Sensation is impaired</a:t>
            </a:r>
          </a:p>
          <a:p>
            <a:pPr eaLnBrk="1" hangingPunct="1"/>
            <a:r>
              <a:rPr lang="en-US" sz="2400" dirty="0">
                <a:latin typeface="Arial Rounded MT Bold" panose="020F0704030504030204" pitchFamily="34" charset="0"/>
              </a:rPr>
              <a:t>Loss of hair – eye brows , eye lashes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eaLnBrk="1" hangingPunct="1"/>
            <a:r>
              <a:rPr lang="en-US" sz="2400" dirty="0">
                <a:latin typeface="Arial Rounded MT Bold" panose="020F0704030504030204" pitchFamily="34" charset="0"/>
              </a:rPr>
              <a:t>Reaction </a:t>
            </a:r>
            <a:r>
              <a:rPr lang="en-US" sz="2400" dirty="0" err="1">
                <a:latin typeface="Arial Rounded MT Bold" panose="020F0704030504030204" pitchFamily="34" charset="0"/>
              </a:rPr>
              <a:t>a/w</a:t>
            </a:r>
            <a:r>
              <a:rPr lang="en-US" sz="2400" dirty="0">
                <a:latin typeface="Arial Rounded MT Bold" panose="020F0704030504030204" pitchFamily="34" charset="0"/>
              </a:rPr>
              <a:t> infarction of skin – </a:t>
            </a:r>
            <a:r>
              <a:rPr lang="en-US" sz="2400" dirty="0" err="1">
                <a:solidFill>
                  <a:srgbClr val="FF3300"/>
                </a:solidFill>
                <a:latin typeface="Arial Rounded MT Bold" panose="020F0704030504030204" pitchFamily="34" charset="0"/>
              </a:rPr>
              <a:t>Lucio</a:t>
            </a:r>
            <a:r>
              <a:rPr lang="en-US" sz="2400" dirty="0">
                <a:solidFill>
                  <a:srgbClr val="FF3300"/>
                </a:solidFill>
                <a:latin typeface="Arial Rounded MT Bold" panose="020F0704030504030204" pitchFamily="34" charset="0"/>
              </a:rPr>
              <a:t> phenomenon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sz="2400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  <a:p>
            <a:pPr eaLnBrk="1" hangingPunct="1"/>
            <a:r>
              <a:rPr lang="en-US" sz="2400" dirty="0" err="1">
                <a:latin typeface="Arial Rounded MT Bold" panose="020F0704030504030204" pitchFamily="34" charset="0"/>
              </a:rPr>
              <a:t>Lepromin</a:t>
            </a:r>
            <a:r>
              <a:rPr lang="en-US" sz="2400" dirty="0">
                <a:latin typeface="Arial Rounded MT Bold" panose="020F0704030504030204" pitchFamily="34" charset="0"/>
              </a:rPr>
              <a:t> test- intense local response in 4- 6 </a:t>
            </a:r>
            <a:r>
              <a:rPr lang="en-US" sz="2400" dirty="0" err="1" smtClean="0">
                <a:latin typeface="Arial Rounded MT Bold" panose="020F0704030504030204" pitchFamily="34" charset="0"/>
              </a:rPr>
              <a:t>hrs</a:t>
            </a:r>
            <a:endParaRPr lang="en-US" sz="2400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sz="2400" dirty="0">
              <a:solidFill>
                <a:srgbClr val="FF3300"/>
              </a:solidFill>
              <a:latin typeface="Arial Rounded MT Bold" panose="020F0704030504030204" pitchFamily="34" charset="0"/>
            </a:endParaRPr>
          </a:p>
          <a:p>
            <a:pPr eaLnBrk="1" hangingPunct="1"/>
            <a:endParaRPr lang="en-US" dirty="0" smtClean="0">
              <a:solidFill>
                <a:srgbClr val="FF33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71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865187"/>
          </a:xfrm>
        </p:spPr>
        <p:txBody>
          <a:bodyPr/>
          <a:lstStyle/>
          <a:p>
            <a:pPr eaLnBrk="1" hangingPunct="1"/>
            <a:r>
              <a:rPr lang="en-US" sz="2800">
                <a:solidFill>
                  <a:srgbClr val="FF3300"/>
                </a:solidFill>
                <a:latin typeface="Arial Rounded MT Bold" panose="020F0704030504030204" pitchFamily="34" charset="0"/>
              </a:rPr>
              <a:t>LAZARINE LEPROSY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z="2400">
              <a:latin typeface="Arial Rounded MT Bold" panose="020F0704030504030204" pitchFamily="34" charset="0"/>
            </a:endParaRPr>
          </a:p>
          <a:p>
            <a:pPr eaLnBrk="1" hangingPunct="1"/>
            <a:r>
              <a:rPr lang="en-US" sz="2400">
                <a:latin typeface="Arial Rounded MT Bold" panose="020F0704030504030204" pitchFamily="34" charset="0"/>
              </a:rPr>
              <a:t>Severe ulcerations ,usually in tuberculoid end a/w underlying malnutrition / debilitating illness.</a:t>
            </a:r>
          </a:p>
          <a:p>
            <a:pPr eaLnBrk="1" hangingPunct="1"/>
            <a:endParaRPr lang="en-US" sz="2400">
              <a:latin typeface="Arial Rounded MT Bold" panose="020F0704030504030204" pitchFamily="34" charset="0"/>
            </a:endParaRPr>
          </a:p>
          <a:p>
            <a:pPr eaLnBrk="1" hangingPunct="1"/>
            <a:r>
              <a:rPr lang="en-US" sz="2400">
                <a:latin typeface="Arial Rounded MT Bold" panose="020F0704030504030204" pitchFamily="34" charset="0"/>
              </a:rPr>
              <a:t>Slow healing ulcers preceded by edema/blisters</a:t>
            </a:r>
          </a:p>
        </p:txBody>
      </p:sp>
    </p:spTree>
    <p:extLst>
      <p:ext uri="{BB962C8B-B14F-4D97-AF65-F5344CB8AC3E}">
        <p14:creationId xmlns:p14="http://schemas.microsoft.com/office/powerpoint/2010/main" val="64459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07976"/>
            <a:ext cx="8229600" cy="760413"/>
          </a:xfrm>
        </p:spPr>
        <p:txBody>
          <a:bodyPr/>
          <a:lstStyle/>
          <a:p>
            <a:pPr eaLnBrk="1" hangingPunct="1"/>
            <a:r>
              <a:rPr lang="en-US" sz="2800" b="1">
                <a:solidFill>
                  <a:srgbClr val="FF3300"/>
                </a:solidFill>
                <a:latin typeface="Arial Rounded MT Bold" panose="020F0704030504030204" pitchFamily="34" charset="0"/>
              </a:rPr>
              <a:t>HISTOID LEPROSY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600501" y="1214651"/>
            <a:ext cx="10753299" cy="4962312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Described by wade 1963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Cutaneous or  s/c nodules &amp; plaques on apparently normal skin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Extensor aspect of extremities, back, buttocks &amp; face / bony prominences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Histologically resemble tumor developed from single spindle shaped tissue element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Variant of nodular </a:t>
            </a:r>
            <a:r>
              <a:rPr lang="en-US" sz="2400" dirty="0" smtClean="0">
                <a:latin typeface="Arial Rounded MT Bold" panose="020F0704030504030204" pitchFamily="34" charset="0"/>
              </a:rPr>
              <a:t>LL</a:t>
            </a:r>
            <a:endParaRPr lang="en-US" sz="2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2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2472-DT3-photo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60364"/>
            <a:ext cx="3962400" cy="527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5" name="Picture 3" descr="2472-DT3-photo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81000"/>
            <a:ext cx="3886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925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>
              <a:latin typeface="Arial Rounded MT Bold" panose="020F0704030504030204" pitchFamily="34" charset="0"/>
            </a:endParaRPr>
          </a:p>
        </p:txBody>
      </p:sp>
      <p:pic>
        <p:nvPicPr>
          <p:cNvPr id="60419" name="Picture 4" descr="Click on the image to close this window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4"/>
          <a:stretch>
            <a:fillRect/>
          </a:stretch>
        </p:blipFill>
        <p:spPr>
          <a:xfrm>
            <a:off x="3657601" y="1676401"/>
            <a:ext cx="4016375" cy="4525963"/>
          </a:xfrm>
          <a:noFill/>
          <a:ln>
            <a:solidFill>
              <a:srgbClr val="FF66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4646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>
                <a:solidFill>
                  <a:srgbClr val="FF3300"/>
                </a:solidFill>
                <a:latin typeface="Arial Rounded MT Bold" panose="020F0704030504030204" pitchFamily="34" charset="0"/>
              </a:rPr>
              <a:t>Pure Nueritic Leprosy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z="2400">
              <a:latin typeface="Arial Rounded MT Bold" panose="020F0704030504030204" pitchFamily="34" charset="0"/>
            </a:endParaRPr>
          </a:p>
          <a:p>
            <a:pPr eaLnBrk="1" hangingPunct="1"/>
            <a:r>
              <a:rPr lang="en-US" sz="2400">
                <a:latin typeface="Arial Rounded MT Bold" panose="020F0704030504030204" pitchFamily="34" charset="0"/>
              </a:rPr>
              <a:t>Male Patients of  20 – 40 yrs</a:t>
            </a:r>
          </a:p>
          <a:p>
            <a:pPr eaLnBrk="1" hangingPunct="1"/>
            <a:r>
              <a:rPr lang="en-US" sz="2400">
                <a:latin typeface="Arial Rounded MT Bold" panose="020F0704030504030204" pitchFamily="34" charset="0"/>
              </a:rPr>
              <a:t>Sensory impairment, nerve pain /deformity, nerve abscess</a:t>
            </a:r>
          </a:p>
          <a:p>
            <a:pPr eaLnBrk="1" hangingPunct="1"/>
            <a:r>
              <a:rPr lang="en-US" sz="2400">
                <a:latin typeface="Arial Rounded MT Bold" panose="020F0704030504030204" pitchFamily="34" charset="0"/>
              </a:rPr>
              <a:t>Majority – mononeuritic.</a:t>
            </a:r>
          </a:p>
          <a:p>
            <a:pPr eaLnBrk="1" hangingPunct="1"/>
            <a:r>
              <a:rPr lang="en-US" sz="2400">
                <a:latin typeface="Arial Rounded MT Bold" panose="020F0704030504030204" pitchFamily="34" charset="0"/>
              </a:rPr>
              <a:t>Skin lesions are absent </a:t>
            </a:r>
          </a:p>
        </p:txBody>
      </p:sp>
    </p:spTree>
    <p:extLst>
      <p:ext uri="{BB962C8B-B14F-4D97-AF65-F5344CB8AC3E}">
        <p14:creationId xmlns:p14="http://schemas.microsoft.com/office/powerpoint/2010/main" val="233683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3"/>
          <p:cNvSpPr>
            <a:spLocks noGrp="1" noChangeArrowheads="1"/>
          </p:cNvSpPr>
          <p:nvPr>
            <p:ph idx="1"/>
          </p:nvPr>
        </p:nvSpPr>
        <p:spPr>
          <a:xfrm>
            <a:off x="436729" y="558006"/>
            <a:ext cx="10631605" cy="587009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2400">
                <a:solidFill>
                  <a:srgbClr val="FF3300"/>
                </a:solidFill>
                <a:latin typeface="Arial Rounded MT Bold" panose="020F0704030504030204" pitchFamily="34" charset="0"/>
              </a:rPr>
              <a:t>                                                           </a:t>
            </a:r>
            <a:endParaRPr lang="en-US" sz="180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400">
              <a:solidFill>
                <a:srgbClr val="FF3300"/>
              </a:solidFill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solidFill>
                  <a:srgbClr val="FF3300"/>
                </a:solidFill>
                <a:latin typeface="Arial Rounded MT Bold" panose="020F0704030504030204" pitchFamily="34" charset="0"/>
              </a:rPr>
              <a:t>Localized  LL/ BL</a:t>
            </a:r>
            <a:r>
              <a:rPr lang="en-US" sz="2400">
                <a:latin typeface="Arial Rounded MT Bold" panose="020F0704030504030204" pitchFamily="34" charset="0"/>
              </a:rPr>
              <a:t> - single nodule / plaque, shiny with sloping margins</a:t>
            </a:r>
          </a:p>
          <a:p>
            <a:pPr eaLnBrk="1" hangingPunct="1">
              <a:lnSpc>
                <a:spcPct val="90000"/>
              </a:lnSpc>
            </a:pPr>
            <a:endParaRPr lang="en-US" sz="240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solidFill>
                  <a:srgbClr val="FF3300"/>
                </a:solidFill>
                <a:latin typeface="Arial Rounded MT Bold" panose="020F0704030504030204" pitchFamily="34" charset="0"/>
              </a:rPr>
              <a:t>Spontaneous ulcers</a:t>
            </a:r>
          </a:p>
          <a:p>
            <a:pPr eaLnBrk="1" hangingPunct="1">
              <a:lnSpc>
                <a:spcPct val="90000"/>
              </a:lnSpc>
            </a:pPr>
            <a:endParaRPr lang="en-US" sz="2400">
              <a:solidFill>
                <a:srgbClr val="FF3300"/>
              </a:solidFill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solidFill>
                  <a:srgbClr val="FF3300"/>
                </a:solidFill>
                <a:latin typeface="Arial Rounded MT Bold" panose="020F0704030504030204" pitchFamily="34" charset="0"/>
              </a:rPr>
              <a:t>Tenosinovitis</a:t>
            </a:r>
          </a:p>
          <a:p>
            <a:pPr eaLnBrk="1" hangingPunct="1">
              <a:lnSpc>
                <a:spcPct val="90000"/>
              </a:lnSpc>
            </a:pPr>
            <a:endParaRPr lang="en-US" sz="240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>
                <a:solidFill>
                  <a:srgbClr val="FF3300"/>
                </a:solidFill>
                <a:latin typeface="Arial Rounded MT Bold" panose="020F0704030504030204" pitchFamily="34" charset="0"/>
              </a:rPr>
              <a:t>Silent or invisible LL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2400">
                <a:latin typeface="Arial Rounded MT Bold" panose="020F0704030504030204" pitchFamily="34" charset="0"/>
              </a:rPr>
              <a:t> -No skin infiltration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2400">
                <a:latin typeface="Arial Rounded MT Bold" panose="020F0704030504030204" pitchFamily="34" charset="0"/>
              </a:rPr>
              <a:t>- Peripheral anaesthesia / nasal symptoms/ Type 2 Rn</a:t>
            </a:r>
          </a:p>
        </p:txBody>
      </p:sp>
    </p:spTree>
    <p:extLst>
      <p:ext uri="{BB962C8B-B14F-4D97-AF65-F5344CB8AC3E}">
        <p14:creationId xmlns:p14="http://schemas.microsoft.com/office/powerpoint/2010/main" val="251758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1600200"/>
            <a:ext cx="7924800" cy="2667000"/>
          </a:xfrm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b="1" dirty="0" smtClean="0">
                <a:latin typeface="Arial Rounded MT Bold" panose="020F0704030504030204" pitchFamily="34" charset="0"/>
              </a:rPr>
              <a:t>COMPLICATIONS OF LEPROSY</a:t>
            </a:r>
          </a:p>
        </p:txBody>
      </p:sp>
    </p:spTree>
    <p:extLst>
      <p:ext uri="{BB962C8B-B14F-4D97-AF65-F5344CB8AC3E}">
        <p14:creationId xmlns:p14="http://schemas.microsoft.com/office/powerpoint/2010/main" val="77264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 Rounded MT Bold" panose="020F0704030504030204" pitchFamily="34" charset="0"/>
              </a:rPr>
              <a:t>LEPROSY REACTIONS</a:t>
            </a:r>
            <a:endParaRPr lang="en-GB" sz="3600" b="1">
              <a:latin typeface="Arial Rounded MT Bold" panose="020F0704030504030204" pitchFamily="34" charset="0"/>
            </a:endParaRP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dirty="0" smtClean="0">
                <a:latin typeface="Arial Rounded MT Bold" panose="020F0704030504030204" pitchFamily="34" charset="0"/>
              </a:rPr>
              <a:t>Hypersensitive response to the presence of M. </a:t>
            </a:r>
            <a:r>
              <a:rPr lang="en-US" dirty="0" err="1" smtClean="0">
                <a:latin typeface="Arial Rounded MT Bold" panose="020F0704030504030204" pitchFamily="34" charset="0"/>
              </a:rPr>
              <a:t>leprae</a:t>
            </a:r>
            <a:r>
              <a:rPr lang="en-US" dirty="0" smtClean="0">
                <a:latin typeface="Arial Rounded MT Bold" panose="020F0704030504030204" pitchFamily="34" charset="0"/>
              </a:rPr>
              <a:t> or their components</a:t>
            </a:r>
          </a:p>
          <a:p>
            <a:pPr eaLnBrk="1" hangingPunct="1">
              <a:buFontTx/>
              <a:buNone/>
            </a:pPr>
            <a:r>
              <a:rPr lang="en-US" dirty="0" smtClean="0">
                <a:latin typeface="Arial Rounded MT Bold" panose="020F0704030504030204" pitchFamily="34" charset="0"/>
              </a:rPr>
              <a:t>			</a:t>
            </a:r>
          </a:p>
          <a:p>
            <a:pPr eaLnBrk="1" hangingPunct="1">
              <a:buFontTx/>
              <a:buNone/>
            </a:pPr>
            <a:r>
              <a:rPr lang="en-US" dirty="0" smtClean="0">
                <a:latin typeface="Arial Rounded MT Bold" panose="020F0704030504030204" pitchFamily="34" charset="0"/>
              </a:rPr>
              <a:t>		      				               Type I</a:t>
            </a:r>
          </a:p>
          <a:p>
            <a:pPr eaLnBrk="1" hangingPunct="1"/>
            <a:r>
              <a:rPr lang="en-US" dirty="0" smtClean="0">
                <a:latin typeface="Arial Rounded MT Bold" panose="020F0704030504030204" pitchFamily="34" charset="0"/>
              </a:rPr>
              <a:t>Two types of reactions</a:t>
            </a:r>
          </a:p>
          <a:p>
            <a:pPr eaLnBrk="1" hangingPunct="1">
              <a:buFontTx/>
              <a:buNone/>
            </a:pPr>
            <a:r>
              <a:rPr lang="en-US" dirty="0" smtClean="0">
                <a:latin typeface="Arial Rounded MT Bold" panose="020F0704030504030204" pitchFamily="34" charset="0"/>
              </a:rPr>
              <a:t>					       	        </a:t>
            </a:r>
          </a:p>
          <a:p>
            <a:pPr eaLnBrk="1" hangingPunct="1">
              <a:buFontTx/>
              <a:buNone/>
            </a:pPr>
            <a:r>
              <a:rPr lang="en-US" dirty="0" smtClean="0">
                <a:latin typeface="Arial Rounded MT Bold" panose="020F0704030504030204" pitchFamily="34" charset="0"/>
              </a:rPr>
              <a:t>                                                                   Type II</a:t>
            </a:r>
          </a:p>
        </p:txBody>
      </p:sp>
      <p:sp>
        <p:nvSpPr>
          <p:cNvPr id="64516" name="Line 8"/>
          <p:cNvSpPr>
            <a:spLocks noChangeShapeType="1"/>
          </p:cNvSpPr>
          <p:nvPr/>
        </p:nvSpPr>
        <p:spPr bwMode="auto">
          <a:xfrm>
            <a:off x="5148050" y="4217768"/>
            <a:ext cx="16764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4517" name="Line 8"/>
          <p:cNvSpPr>
            <a:spLocks noChangeShapeType="1"/>
          </p:cNvSpPr>
          <p:nvPr/>
        </p:nvSpPr>
        <p:spPr bwMode="auto">
          <a:xfrm flipV="1">
            <a:off x="5148049" y="3507475"/>
            <a:ext cx="1553001" cy="42749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245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b="1" smtClean="0">
                <a:latin typeface="Arial Rounded MT Bold" panose="020F0704030504030204" pitchFamily="34" charset="0"/>
              </a:rPr>
              <a:t>Type I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Char char="-"/>
            </a:pPr>
            <a:r>
              <a:rPr lang="en-US" smtClean="0">
                <a:latin typeface="Arial Rounded MT Bold" panose="020F0704030504030204" pitchFamily="34" charset="0"/>
              </a:rPr>
              <a:t>Seen in borderline leprosy</a:t>
            </a:r>
          </a:p>
          <a:p>
            <a:pPr eaLnBrk="1" hangingPunct="1">
              <a:buFontTx/>
              <a:buChar char="-"/>
            </a:pPr>
            <a:endParaRPr lang="en-US" smtClean="0">
              <a:latin typeface="Arial Rounded MT Bold" panose="020F0704030504030204" pitchFamily="34" charset="0"/>
            </a:endParaRPr>
          </a:p>
          <a:p>
            <a:pPr eaLnBrk="1" hangingPunct="1">
              <a:buFontTx/>
              <a:buChar char="-"/>
            </a:pPr>
            <a:r>
              <a:rPr lang="en-US" smtClean="0">
                <a:latin typeface="Arial Rounded MT Bold" panose="020F0704030504030204" pitchFamily="34" charset="0"/>
              </a:rPr>
              <a:t>Coombs &amp; gel Type IV</a:t>
            </a:r>
          </a:p>
          <a:p>
            <a:pPr eaLnBrk="1" hangingPunct="1">
              <a:buFontTx/>
              <a:buChar char="-"/>
            </a:pPr>
            <a:endParaRPr lang="en-US" smtClean="0">
              <a:latin typeface="Arial Rounded MT Bold" panose="020F0704030504030204" pitchFamily="34" charset="0"/>
            </a:endParaRPr>
          </a:p>
          <a:p>
            <a:pPr eaLnBrk="1" hangingPunct="1">
              <a:buFontTx/>
              <a:buChar char="-"/>
            </a:pPr>
            <a:r>
              <a:rPr lang="en-US" smtClean="0">
                <a:latin typeface="Arial Rounded MT Bold" panose="020F0704030504030204" pitchFamily="34" charset="0"/>
              </a:rPr>
              <a:t>Rapid change of CMI</a:t>
            </a:r>
          </a:p>
          <a:p>
            <a:pPr eaLnBrk="1" hangingPunct="1">
              <a:buFontTx/>
              <a:buChar char="-"/>
            </a:pPr>
            <a:endParaRPr lang="en-US" smtClean="0">
              <a:latin typeface="Arial Rounded MT Bold" panose="020F0704030504030204" pitchFamily="34" charset="0"/>
            </a:endParaRPr>
          </a:p>
          <a:p>
            <a:pPr eaLnBrk="1" hangingPunct="1">
              <a:buFontTx/>
              <a:buChar char="-"/>
            </a:pPr>
            <a:r>
              <a:rPr lang="en-US" smtClean="0">
                <a:latin typeface="Arial Rounded MT Bold" panose="020F0704030504030204" pitchFamily="34" charset="0"/>
              </a:rPr>
              <a:t>Occurs within 6 months of treatment</a:t>
            </a:r>
          </a:p>
          <a:p>
            <a:pPr eaLnBrk="1" hangingPunct="1"/>
            <a:endParaRPr lang="en-US" smtClean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45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Grp="1" noChangeArrowheads="1"/>
          </p:cNvSpPr>
          <p:nvPr>
            <p:ph idx="1"/>
          </p:nvPr>
        </p:nvSpPr>
        <p:spPr>
          <a:xfrm>
            <a:off x="1676400" y="152400"/>
            <a:ext cx="8839200" cy="6553200"/>
          </a:xfrm>
          <a:ln w="28575">
            <a:solidFill>
              <a:schemeClr val="bg1"/>
            </a:solidFill>
          </a:ln>
        </p:spPr>
        <p:txBody>
          <a:bodyPr rtlCol="0">
            <a:normAutofit/>
          </a:bodyPr>
          <a:lstStyle/>
          <a:p>
            <a:pPr marL="365760" indent="-256032">
              <a:buClr>
                <a:schemeClr val="accent3"/>
              </a:buClr>
              <a:buNone/>
              <a:defRPr/>
            </a:pPr>
            <a:r>
              <a:rPr lang="en-US" b="1" u="sng" dirty="0" smtClean="0">
                <a:latin typeface="Arial Rounded MT Bold" panose="020F0704030504030204" pitchFamily="34" charset="0"/>
              </a:rPr>
              <a:t>C/F:</a:t>
            </a:r>
          </a:p>
          <a:p>
            <a:pPr marL="365760" indent="-256032"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en-US" dirty="0" smtClean="0">
                <a:latin typeface="Arial Rounded MT Bold" panose="020F0704030504030204" pitchFamily="34" charset="0"/>
              </a:rPr>
              <a:t>Inflammatory signs in the pre-existing leprosy lesions</a:t>
            </a:r>
          </a:p>
          <a:p>
            <a:pPr marL="365760" indent="-256032">
              <a:buClr>
                <a:schemeClr val="accent3"/>
              </a:buClr>
              <a:buFont typeface="Wingdings" pitchFamily="2" charset="2"/>
              <a:buChar char="ü"/>
              <a:defRPr/>
            </a:pPr>
            <a:endParaRPr lang="en-US" sz="1000" dirty="0">
              <a:latin typeface="Arial Rounded MT Bold" panose="020F0704030504030204" pitchFamily="34" charset="0"/>
            </a:endParaRPr>
          </a:p>
          <a:p>
            <a:pPr marL="365760" indent="-256032"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en-US" dirty="0" smtClean="0">
                <a:latin typeface="Arial Rounded MT Bold" panose="020F0704030504030204" pitchFamily="34" charset="0"/>
              </a:rPr>
              <a:t>New lesions</a:t>
            </a:r>
          </a:p>
          <a:p>
            <a:pPr marL="365760" indent="-256032">
              <a:buClr>
                <a:schemeClr val="accent3"/>
              </a:buClr>
              <a:buFont typeface="Wingdings" pitchFamily="2" charset="2"/>
              <a:buChar char="ü"/>
              <a:defRPr/>
            </a:pPr>
            <a:endParaRPr lang="en-US" sz="1000" dirty="0">
              <a:latin typeface="Arial Rounded MT Bold" panose="020F0704030504030204" pitchFamily="34" charset="0"/>
            </a:endParaRPr>
          </a:p>
          <a:p>
            <a:pPr marL="365760" indent="-256032"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en-US" dirty="0" smtClean="0">
                <a:latin typeface="Arial Rounded MT Bold" panose="020F0704030504030204" pitchFamily="34" charset="0"/>
              </a:rPr>
              <a:t>Neuritis-</a:t>
            </a:r>
            <a:r>
              <a:rPr lang="en-US" sz="2000" dirty="0">
                <a:latin typeface="Arial Rounded MT Bold" panose="020F0704030504030204" pitchFamily="34" charset="0"/>
                <a:sym typeface="Wingdings" pitchFamily="2" charset="2"/>
              </a:rPr>
              <a:t></a:t>
            </a:r>
            <a:r>
              <a:rPr lang="en-US" dirty="0" err="1" smtClean="0">
                <a:latin typeface="Arial Rounded MT Bold" panose="020F0704030504030204" pitchFamily="34" charset="0"/>
              </a:rPr>
              <a:t>intraneural</a:t>
            </a:r>
            <a:r>
              <a:rPr lang="en-US" dirty="0" smtClean="0">
                <a:latin typeface="Arial Rounded MT Bold" panose="020F0704030504030204" pitchFamily="34" charset="0"/>
              </a:rPr>
              <a:t> pressure from </a:t>
            </a:r>
            <a:r>
              <a:rPr lang="en-US" dirty="0" err="1" smtClean="0">
                <a:latin typeface="Arial Rounded MT Bold" panose="020F0704030504030204" pitchFamily="34" charset="0"/>
              </a:rPr>
              <a:t>oedema</a:t>
            </a:r>
            <a:r>
              <a:rPr lang="en-US" dirty="0" smtClean="0">
                <a:latin typeface="Arial Rounded MT Bold" panose="020F0704030504030204" pitchFamily="34" charset="0"/>
              </a:rPr>
              <a:t> &amp; </a:t>
            </a:r>
            <a:r>
              <a:rPr lang="en-US" dirty="0" err="1" smtClean="0">
                <a:latin typeface="Arial Rounded MT Bold" panose="020F0704030504030204" pitchFamily="34" charset="0"/>
              </a:rPr>
              <a:t>granuloma</a:t>
            </a:r>
            <a:endParaRPr lang="en-US" dirty="0" smtClean="0">
              <a:latin typeface="Arial Rounded MT Bold" panose="020F0704030504030204" pitchFamily="34" charset="0"/>
            </a:endParaRPr>
          </a:p>
          <a:p>
            <a:pPr marL="365760" indent="-256032">
              <a:buClr>
                <a:schemeClr val="accent3"/>
              </a:buClr>
              <a:buFont typeface="Wingdings" pitchFamily="2" charset="2"/>
              <a:buChar char="ü"/>
              <a:defRPr/>
            </a:pPr>
            <a:endParaRPr lang="en-US" sz="1000" dirty="0">
              <a:latin typeface="Arial Rounded MT Bold" panose="020F0704030504030204" pitchFamily="34" charset="0"/>
            </a:endParaRPr>
          </a:p>
          <a:p>
            <a:pPr marL="365760" indent="-256032"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en-US" dirty="0" err="1" smtClean="0">
                <a:latin typeface="Arial Rounded MT Bold" panose="020F0704030504030204" pitchFamily="34" charset="0"/>
              </a:rPr>
              <a:t>Oedema</a:t>
            </a:r>
            <a:r>
              <a:rPr lang="en-US" dirty="0" smtClean="0">
                <a:latin typeface="Arial Rounded MT Bold" panose="020F0704030504030204" pitchFamily="34" charset="0"/>
              </a:rPr>
              <a:t> of hands and feet</a:t>
            </a:r>
          </a:p>
          <a:p>
            <a:pPr marL="365760" indent="-256032">
              <a:buClr>
                <a:schemeClr val="accent3"/>
              </a:buClr>
              <a:buFont typeface="Wingdings" pitchFamily="2" charset="2"/>
              <a:buChar char="ü"/>
              <a:defRPr/>
            </a:pPr>
            <a:endParaRPr lang="en-US" sz="1000" dirty="0">
              <a:latin typeface="Arial Rounded MT Bold" panose="020F0704030504030204" pitchFamily="34" charset="0"/>
            </a:endParaRPr>
          </a:p>
          <a:p>
            <a:pPr marL="365760" indent="-256032"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en-US" dirty="0" smtClean="0">
                <a:latin typeface="Arial Rounded MT Bold" panose="020F0704030504030204" pitchFamily="34" charset="0"/>
              </a:rPr>
              <a:t>No constitutional symptoms / minimal</a:t>
            </a:r>
          </a:p>
          <a:p>
            <a:pPr marL="365760" indent="-256032">
              <a:buClr>
                <a:schemeClr val="accent3"/>
              </a:buClr>
              <a:buFont typeface="Wingdings" pitchFamily="2" charset="2"/>
              <a:buChar char="ü"/>
              <a:defRPr/>
            </a:pPr>
            <a:endParaRPr lang="en-US" sz="1000" dirty="0">
              <a:latin typeface="Arial Rounded MT Bold" panose="020F0704030504030204" pitchFamily="34" charset="0"/>
            </a:endParaRPr>
          </a:p>
          <a:p>
            <a:pPr marL="365760" indent="-256032">
              <a:buClr>
                <a:schemeClr val="accent3"/>
              </a:buClr>
              <a:buNone/>
              <a:defRPr/>
            </a:pPr>
            <a:endParaRPr lang="en-US" dirty="0" smtClean="0">
              <a:latin typeface="Arial Rounded MT Bold" panose="020F0704030504030204" pitchFamily="34" charset="0"/>
            </a:endParaRPr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endParaRPr lang="en-US" sz="1000" dirty="0">
              <a:latin typeface="Arial Rounded MT Bold" panose="020F0704030504030204" pitchFamily="34" charset="0"/>
            </a:endParaRPr>
          </a:p>
          <a:p>
            <a:pPr marL="365760" indent="-256032">
              <a:buClr>
                <a:schemeClr val="accent3"/>
              </a:buClr>
              <a:buNone/>
              <a:defRPr/>
            </a:pPr>
            <a:r>
              <a:rPr lang="en-US" sz="2400" b="1" u="sng" dirty="0">
                <a:latin typeface="Arial Rounded MT Bold" panose="020F0704030504030204" pitchFamily="34" charset="0"/>
              </a:rPr>
              <a:t>TREATMENT:</a:t>
            </a:r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r>
              <a:rPr lang="en-US" sz="2400" dirty="0">
                <a:latin typeface="Arial Rounded MT Bold" panose="020F0704030504030204" pitchFamily="34" charset="0"/>
              </a:rPr>
              <a:t>Corticosteroids – </a:t>
            </a:r>
            <a:r>
              <a:rPr lang="en-US" sz="2400" dirty="0" err="1">
                <a:latin typeface="Arial Rounded MT Bold" panose="020F0704030504030204" pitchFamily="34" charset="0"/>
              </a:rPr>
              <a:t>Prednisolone</a:t>
            </a:r>
            <a:r>
              <a:rPr lang="en-US" sz="2400" dirty="0">
                <a:latin typeface="Arial Rounded MT Bold" panose="020F0704030504030204" pitchFamily="34" charset="0"/>
              </a:rPr>
              <a:t> (40-60mg/day)</a:t>
            </a:r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marL="365760" indent="-256032">
              <a:buClr>
                <a:schemeClr val="accent3"/>
              </a:buClr>
              <a:buFontTx/>
              <a:buChar char="-"/>
              <a:defRPr/>
            </a:pPr>
            <a:endParaRPr lang="en-US" dirty="0" smtClean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19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 Rounded MT Bold" panose="020F0704030504030204" pitchFamily="34" charset="0"/>
              </a:rPr>
              <a:t>Type 1 lepra reaction</a:t>
            </a:r>
          </a:p>
        </p:txBody>
      </p:sp>
      <p:pic>
        <p:nvPicPr>
          <p:cNvPr id="67587" name="Content Placeholder 3" descr="3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10000" contras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14800" y="1600201"/>
            <a:ext cx="3810000" cy="4124325"/>
          </a:xfrm>
          <a:noFill/>
        </p:spPr>
      </p:pic>
    </p:spTree>
    <p:extLst>
      <p:ext uri="{BB962C8B-B14F-4D97-AF65-F5344CB8AC3E}">
        <p14:creationId xmlns:p14="http://schemas.microsoft.com/office/powerpoint/2010/main" val="82430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2133600" y="381000"/>
            <a:ext cx="7772400" cy="838200"/>
          </a:xfrm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 Rounded MT Bold" panose="020F0704030504030204" pitchFamily="34" charset="0"/>
              </a:rPr>
              <a:t>Type II</a:t>
            </a:r>
            <a:endParaRPr lang="en-GB" sz="3600">
              <a:latin typeface="Arial Rounded MT Bold" panose="020F0704030504030204" pitchFamily="34" charset="0"/>
            </a:endParaRPr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>
          <a:xfrm>
            <a:off x="600501" y="1447800"/>
            <a:ext cx="9381699" cy="5105400"/>
          </a:xfrm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latin typeface="Arial Rounded MT Bold" panose="020F0704030504030204" pitchFamily="34" charset="0"/>
              </a:rPr>
              <a:t>Immune complex mediated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n-US" dirty="0" smtClean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latin typeface="Arial Rounded MT Bold" panose="020F0704030504030204" pitchFamily="34" charset="0"/>
              </a:rPr>
              <a:t>Occur in LL, BL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n-US" dirty="0" smtClean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latin typeface="Arial Rounded MT Bold" panose="020F0704030504030204" pitchFamily="34" charset="0"/>
              </a:rPr>
              <a:t>No change in the lesions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n-US" dirty="0" smtClean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latin typeface="Arial Rounded MT Bold" panose="020F0704030504030204" pitchFamily="34" charset="0"/>
              </a:rPr>
              <a:t>Occurs after 6 months of treatment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n-US" dirty="0" smtClean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latin typeface="Arial Rounded MT Bold" panose="020F0704030504030204" pitchFamily="34" charset="0"/>
              </a:rPr>
              <a:t>Type III hypersensitivity reaction</a:t>
            </a:r>
          </a:p>
          <a:p>
            <a:pPr eaLnBrk="1" hangingPunct="1"/>
            <a:endParaRPr lang="en-GB" dirty="0" smtClean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07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Grp="1" noChangeArrowheads="1"/>
          </p:cNvSpPr>
          <p:nvPr>
            <p:ph idx="1"/>
          </p:nvPr>
        </p:nvSpPr>
        <p:spPr>
          <a:xfrm>
            <a:off x="436728" y="304800"/>
            <a:ext cx="10413242" cy="6324600"/>
          </a:xfrm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u="sng" smtClean="0">
                <a:latin typeface="Arial Rounded MT Bold" panose="020F0704030504030204" pitchFamily="34" charset="0"/>
              </a:rPr>
              <a:t>C/F:</a:t>
            </a: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Arial Rounded MT Bold" panose="020F0704030504030204" pitchFamily="34" charset="0"/>
              </a:rPr>
              <a:t>ENL – Erythematous tender nodules      </a:t>
            </a:r>
          </a:p>
          <a:p>
            <a:pPr lvl="2" eaLnBrk="1" hangingPunct="1">
              <a:lnSpc>
                <a:spcPct val="90000"/>
              </a:lnSpc>
              <a:buFontTx/>
              <a:buChar char="-"/>
            </a:pPr>
            <a:r>
              <a:rPr lang="en-US" smtClean="0">
                <a:latin typeface="Arial Rounded MT Bold" panose="020F0704030504030204" pitchFamily="34" charset="0"/>
              </a:rPr>
              <a:t>Bilaterally symmetrical</a:t>
            </a:r>
          </a:p>
          <a:p>
            <a:pPr lvl="2" eaLnBrk="1" hangingPunct="1">
              <a:lnSpc>
                <a:spcPct val="90000"/>
              </a:lnSpc>
              <a:buFontTx/>
              <a:buChar char="-"/>
            </a:pPr>
            <a:r>
              <a:rPr lang="en-US" smtClean="0">
                <a:latin typeface="Arial Rounded MT Bold" panose="020F0704030504030204" pitchFamily="34" charset="0"/>
              </a:rPr>
              <a:t>Evanescent (last for 2-3 days)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Arial Rounded MT Bold" panose="020F0704030504030204" pitchFamily="34" charset="0"/>
              </a:rPr>
              <a:t>Fever, malaise,pain &amp; swelling of the joint,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Arial Rounded MT Bold" panose="020F0704030504030204" pitchFamily="34" charset="0"/>
              </a:rPr>
              <a:t>iritis, epididymoorchitis,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Arial Rounded MT Bold" panose="020F0704030504030204" pitchFamily="34" charset="0"/>
              </a:rPr>
              <a:t>neuritis,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Arial Rounded MT Bold" panose="020F0704030504030204" pitchFamily="34" charset="0"/>
              </a:rPr>
              <a:t>hepatosplenomegaly,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>
                <a:latin typeface="Arial Rounded MT Bold" panose="020F0704030504030204" pitchFamily="34" charset="0"/>
              </a:rPr>
              <a:t>lymphadenopathy, albuminuria</a:t>
            </a:r>
          </a:p>
          <a:p>
            <a:pPr eaLnBrk="1" hangingPunct="1">
              <a:lnSpc>
                <a:spcPct val="90000"/>
              </a:lnSpc>
            </a:pPr>
            <a:endParaRPr lang="en-US" smtClean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u="sng" smtClean="0">
                <a:latin typeface="Arial Rounded MT Bold" panose="020F0704030504030204" pitchFamily="34" charset="0"/>
              </a:rPr>
              <a:t>TREATMENT:</a:t>
            </a:r>
          </a:p>
          <a:p>
            <a:pPr eaLnBrk="1" hangingPunct="1">
              <a:buFontTx/>
              <a:buChar char="-"/>
            </a:pPr>
            <a:r>
              <a:rPr lang="en-US" sz="2400">
                <a:latin typeface="Arial Rounded MT Bold" panose="020F0704030504030204" pitchFamily="34" charset="0"/>
              </a:rPr>
              <a:t> Thalidomide – (100mg tabs 3-4 tab/day)</a:t>
            </a:r>
          </a:p>
          <a:p>
            <a:pPr eaLnBrk="1" hangingPunct="1">
              <a:buFontTx/>
              <a:buChar char="-"/>
            </a:pPr>
            <a:r>
              <a:rPr lang="en-US" sz="2400">
                <a:latin typeface="Arial Rounded MT Bold" panose="020F0704030504030204" pitchFamily="34" charset="0"/>
              </a:rPr>
              <a:t>Clofazamine – anti-inflammatory action 200 – 300mg daily</a:t>
            </a:r>
          </a:p>
        </p:txBody>
      </p:sp>
    </p:spTree>
    <p:extLst>
      <p:ext uri="{BB962C8B-B14F-4D97-AF65-F5344CB8AC3E}">
        <p14:creationId xmlns:p14="http://schemas.microsoft.com/office/powerpoint/2010/main" val="407501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>
              <a:latin typeface="Arial Rounded MT Bold" panose="020F0704030504030204" pitchFamily="34" charset="0"/>
            </a:endParaRPr>
          </a:p>
        </p:txBody>
      </p:sp>
      <p:pic>
        <p:nvPicPr>
          <p:cNvPr id="70659" name="Picture 6" descr="C:\Users\user\Desktop\int dermatopath hd\T II\TYPE1 RECT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0" y="1600201"/>
            <a:ext cx="3811588" cy="3503613"/>
          </a:xfrm>
          <a:noFill/>
        </p:spPr>
      </p:pic>
      <p:pic>
        <p:nvPicPr>
          <p:cNvPr id="70660" name="Picture 4" descr="C:\Users\user\Desktop\int dermatopath hd\T II\TYPE 1 REC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0"/>
            <a:ext cx="32766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668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u="sng">
                <a:latin typeface="Arial Rounded MT Bold" panose="020F0704030504030204" pitchFamily="34" charset="0"/>
              </a:rPr>
              <a:t>Deformities and disabilities in Leprosy:</a:t>
            </a:r>
            <a:endParaRPr lang="en-US" smtClean="0">
              <a:latin typeface="Arial Rounded MT Bold" panose="020F0704030504030204" pitchFamily="34" charset="0"/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400" b="1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b="1">
                <a:latin typeface="Arial Rounded MT Bold" panose="020F0704030504030204" pitchFamily="34" charset="0"/>
              </a:rPr>
              <a:t>Deformity</a:t>
            </a:r>
            <a:r>
              <a:rPr lang="en-US" sz="2400">
                <a:latin typeface="Arial Rounded MT Bold" panose="020F0704030504030204" pitchFamily="34" charset="0"/>
              </a:rPr>
              <a:t>  -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>
                <a:latin typeface="Arial Rounded MT Bold" panose="020F0704030504030204" pitchFamily="34" charset="0"/>
              </a:rPr>
              <a:t>    An alteration in the form, shape or appearance of the affected part of the body</a:t>
            </a:r>
          </a:p>
          <a:p>
            <a:pPr eaLnBrk="1" hangingPunct="1">
              <a:lnSpc>
                <a:spcPct val="90000"/>
              </a:lnSpc>
            </a:pPr>
            <a:endParaRPr lang="en-US" sz="240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b="1">
                <a:latin typeface="Arial Rounded MT Bold" panose="020F0704030504030204" pitchFamily="34" charset="0"/>
              </a:rPr>
              <a:t>Disability</a:t>
            </a:r>
            <a:r>
              <a:rPr lang="en-US" sz="2400">
                <a:latin typeface="Arial Rounded MT Bold" panose="020F0704030504030204" pitchFamily="34" charset="0"/>
              </a:rPr>
              <a:t> 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>
                <a:latin typeface="Arial Rounded MT Bold" panose="020F0704030504030204" pitchFamily="34" charset="0"/>
              </a:rPr>
              <a:t>	Deterioration of one’s ability to perform a function</a:t>
            </a:r>
          </a:p>
        </p:txBody>
      </p:sp>
    </p:spTree>
    <p:extLst>
      <p:ext uri="{BB962C8B-B14F-4D97-AF65-F5344CB8AC3E}">
        <p14:creationId xmlns:p14="http://schemas.microsoft.com/office/powerpoint/2010/main" val="221840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>
            <a:spLocks noGrp="1" noChangeArrowheads="1"/>
          </p:cNvSpPr>
          <p:nvPr>
            <p:ph idx="1"/>
          </p:nvPr>
        </p:nvSpPr>
        <p:spPr>
          <a:xfrm>
            <a:off x="327546" y="533399"/>
            <a:ext cx="9959454" cy="5949287"/>
          </a:xfrm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u="sng" dirty="0">
                <a:latin typeface="Arial Rounded MT Bold" panose="020F0704030504030204" pitchFamily="34" charset="0"/>
              </a:rPr>
              <a:t>Grading – Hands &amp; feet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2400" dirty="0">
                <a:latin typeface="Arial Rounded MT Bold" panose="020F0704030504030204" pitchFamily="34" charset="0"/>
              </a:rPr>
              <a:t>Grade 0 – no </a:t>
            </a:r>
            <a:r>
              <a:rPr lang="en-US" sz="2400" dirty="0" err="1">
                <a:latin typeface="Arial Rounded MT Bold" panose="020F0704030504030204" pitchFamily="34" charset="0"/>
              </a:rPr>
              <a:t>anaesthesia</a:t>
            </a:r>
            <a:r>
              <a:rPr lang="en-US" sz="2400" dirty="0">
                <a:latin typeface="Arial Rounded MT Bold" panose="020F0704030504030204" pitchFamily="34" charset="0"/>
              </a:rPr>
              <a:t>, no visible deformity or damage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2400" dirty="0">
                <a:latin typeface="Arial Rounded MT Bold" panose="020F0704030504030204" pitchFamily="34" charset="0"/>
              </a:rPr>
              <a:t>Grade 1 – </a:t>
            </a:r>
            <a:r>
              <a:rPr lang="en-US" sz="2400" dirty="0" err="1">
                <a:latin typeface="Arial Rounded MT Bold" panose="020F0704030504030204" pitchFamily="34" charset="0"/>
              </a:rPr>
              <a:t>anaesthesia</a:t>
            </a:r>
            <a:r>
              <a:rPr lang="en-US" sz="2400" dirty="0">
                <a:latin typeface="Arial Rounded MT Bold" panose="020F0704030504030204" pitchFamily="34" charset="0"/>
              </a:rPr>
              <a:t> present, but no deformity or damage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2400" dirty="0">
                <a:latin typeface="Arial Rounded MT Bold" panose="020F0704030504030204" pitchFamily="34" charset="0"/>
              </a:rPr>
              <a:t>Grade 2 – visible deformity or damage present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 Rounded MT Bold" panose="020F0704030504030204" pitchFamily="34" charset="0"/>
              </a:rPr>
              <a:t>Damage – ulceration, shortening, stiffens, loss of part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6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58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719919" y="1"/>
            <a:ext cx="10515600" cy="709684"/>
          </a:xfrm>
        </p:spPr>
        <p:txBody>
          <a:bodyPr/>
          <a:lstStyle/>
          <a:p>
            <a:pPr eaLnBrk="1" hangingPunct="1"/>
            <a:endParaRPr lang="en-US" smtClean="0">
              <a:latin typeface="Arial Rounded MT Bold" panose="020F0704030504030204" pitchFamily="34" charset="0"/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395785" y="1514901"/>
            <a:ext cx="11163869" cy="5063320"/>
          </a:xfrm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u="sng" dirty="0">
                <a:latin typeface="Arial Rounded MT Bold" panose="020F0704030504030204" pitchFamily="34" charset="0"/>
              </a:rPr>
              <a:t>Grading – Eyes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Grade 0 – no eye problems due to leprosy,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2400" dirty="0">
                <a:latin typeface="Arial Rounded MT Bold" panose="020F0704030504030204" pitchFamily="34" charset="0"/>
              </a:rPr>
              <a:t>		         no evidence of visual loss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Grade 1 – eye problem due to leprosy present,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2400" dirty="0">
                <a:latin typeface="Arial Rounded MT Bold" panose="020F0704030504030204" pitchFamily="34" charset="0"/>
              </a:rPr>
              <a:t>		         but vision is not affected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Grade 2 – severe visual impairment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Arial Rounded MT Bold" panose="020F0704030504030204" pitchFamily="34" charset="0"/>
              </a:rPr>
              <a:t>Eye problems –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>
                <a:latin typeface="Arial Rounded MT Bold" panose="020F0704030504030204" pitchFamily="34" charset="0"/>
              </a:rPr>
              <a:t>	corneal </a:t>
            </a:r>
            <a:r>
              <a:rPr lang="en-US" sz="2400" dirty="0" err="1">
                <a:latin typeface="Arial Rounded MT Bold" panose="020F0704030504030204" pitchFamily="34" charset="0"/>
              </a:rPr>
              <a:t>anaesthesia</a:t>
            </a:r>
            <a:r>
              <a:rPr lang="en-US" sz="2400" dirty="0">
                <a:latin typeface="Arial Rounded MT Bold" panose="020F0704030504030204" pitchFamily="34" charset="0"/>
              </a:rPr>
              <a:t>, </a:t>
            </a:r>
            <a:r>
              <a:rPr lang="en-US" sz="2400" dirty="0" err="1">
                <a:latin typeface="Arial Rounded MT Bold" panose="020F0704030504030204" pitchFamily="34" charset="0"/>
              </a:rPr>
              <a:t>lagophthalmos</a:t>
            </a:r>
            <a:r>
              <a:rPr lang="en-US" sz="2400" dirty="0">
                <a:latin typeface="Arial Rounded MT Bold" panose="020F0704030504030204" pitchFamily="34" charset="0"/>
              </a:rPr>
              <a:t>, </a:t>
            </a:r>
            <a:r>
              <a:rPr lang="en-US" sz="2400" dirty="0" err="1">
                <a:latin typeface="Arial Rounded MT Bold" panose="020F0704030504030204" pitchFamily="34" charset="0"/>
              </a:rPr>
              <a:t>iridocyclitis</a:t>
            </a:r>
            <a:endParaRPr lang="en-US" sz="2400" dirty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53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"/>
          <p:cNvSpPr>
            <a:spLocks noGrp="1" noChangeArrowheads="1"/>
          </p:cNvSpPr>
          <p:nvPr>
            <p:ph idx="1"/>
          </p:nvPr>
        </p:nvSpPr>
        <p:spPr>
          <a:xfrm>
            <a:off x="286603" y="304800"/>
            <a:ext cx="7697337" cy="6248400"/>
          </a:xfrm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marL="609600" indent="-609600">
              <a:buNone/>
            </a:pPr>
            <a:r>
              <a:rPr lang="en-US" sz="2600" dirty="0">
                <a:latin typeface="Arial Rounded MT Bold" panose="020F0704030504030204" pitchFamily="34" charset="0"/>
              </a:rPr>
              <a:t>				Primary</a:t>
            </a:r>
          </a:p>
          <a:p>
            <a:pPr marL="609600" indent="-609600">
              <a:buNone/>
            </a:pPr>
            <a:r>
              <a:rPr lang="en-US" sz="2600" b="1" dirty="0">
                <a:latin typeface="Arial Rounded MT Bold" panose="020F0704030504030204" pitchFamily="34" charset="0"/>
              </a:rPr>
              <a:t>Deformities</a:t>
            </a:r>
          </a:p>
          <a:p>
            <a:pPr marL="609600" indent="-609600">
              <a:buNone/>
            </a:pPr>
            <a:r>
              <a:rPr lang="en-US" sz="2600" dirty="0">
                <a:latin typeface="Arial Rounded MT Bold" panose="020F0704030504030204" pitchFamily="34" charset="0"/>
              </a:rPr>
              <a:t>				Secondary</a:t>
            </a:r>
          </a:p>
          <a:p>
            <a:pPr marL="609600" indent="-609600">
              <a:buNone/>
            </a:pPr>
            <a:endParaRPr lang="en-US" sz="2600" dirty="0">
              <a:latin typeface="Arial Rounded MT Bold" panose="020F0704030504030204" pitchFamily="34" charset="0"/>
            </a:endParaRPr>
          </a:p>
          <a:p>
            <a:pPr marL="609600" indent="-609600"/>
            <a:r>
              <a:rPr lang="en-US" sz="2600" b="1" dirty="0">
                <a:latin typeface="Arial Rounded MT Bold" panose="020F0704030504030204" pitchFamily="34" charset="0"/>
              </a:rPr>
              <a:t>Primary</a:t>
            </a:r>
            <a:r>
              <a:rPr lang="en-US" sz="2600" dirty="0">
                <a:latin typeface="Arial Rounded MT Bold" panose="020F0704030504030204" pitchFamily="34" charset="0"/>
              </a:rPr>
              <a:t> – Direct effects of the disease</a:t>
            </a:r>
          </a:p>
          <a:p>
            <a:pPr marL="609600" indent="-609600">
              <a:lnSpc>
                <a:spcPct val="150000"/>
              </a:lnSpc>
              <a:buNone/>
            </a:pPr>
            <a:r>
              <a:rPr lang="en-US" sz="2600" dirty="0">
                <a:latin typeface="Arial Rounded MT Bold" panose="020F0704030504030204" pitchFamily="34" charset="0"/>
              </a:rPr>
              <a:t>			    Damage to peripheral nerves – motor &amp; </a:t>
            </a:r>
            <a:r>
              <a:rPr lang="en-US" sz="2600" dirty="0" smtClean="0">
                <a:latin typeface="Arial Rounded MT Bold" panose="020F0704030504030204" pitchFamily="34" charset="0"/>
              </a:rPr>
              <a:t>sensory </a:t>
            </a:r>
            <a:r>
              <a:rPr lang="en-US" sz="2600" dirty="0">
                <a:latin typeface="Arial Rounded MT Bold" panose="020F0704030504030204" pitchFamily="34" charset="0"/>
              </a:rPr>
              <a:t>loss, bone destruction</a:t>
            </a:r>
          </a:p>
          <a:p>
            <a:pPr marL="609600" indent="-609600"/>
            <a:endParaRPr lang="en-US" sz="2600" dirty="0">
              <a:latin typeface="Arial Rounded MT Bold" panose="020F0704030504030204" pitchFamily="34" charset="0"/>
            </a:endParaRPr>
          </a:p>
          <a:p>
            <a:pPr marL="609600" indent="-609600">
              <a:lnSpc>
                <a:spcPct val="150000"/>
              </a:lnSpc>
            </a:pPr>
            <a:r>
              <a:rPr lang="en-US" sz="2600" b="1" dirty="0">
                <a:latin typeface="Arial Rounded MT Bold" panose="020F0704030504030204" pitchFamily="34" charset="0"/>
              </a:rPr>
              <a:t>Secondary</a:t>
            </a:r>
            <a:r>
              <a:rPr lang="en-US" sz="2600" dirty="0">
                <a:latin typeface="Arial Rounded MT Bold" panose="020F0704030504030204" pitchFamily="34" charset="0"/>
              </a:rPr>
              <a:t> – Results from </a:t>
            </a:r>
            <a:r>
              <a:rPr lang="en-US" sz="2600" dirty="0" err="1">
                <a:latin typeface="Arial Rounded MT Bold" panose="020F0704030504030204" pitchFamily="34" charset="0"/>
              </a:rPr>
              <a:t>anaesthesia</a:t>
            </a:r>
            <a:r>
              <a:rPr lang="en-US" sz="2600" dirty="0">
                <a:latin typeface="Arial Rounded MT Bold" panose="020F0704030504030204" pitchFamily="34" charset="0"/>
              </a:rPr>
              <a:t>, paralysis</a:t>
            </a:r>
          </a:p>
          <a:p>
            <a:pPr marL="609600" indent="-609600">
              <a:lnSpc>
                <a:spcPct val="150000"/>
              </a:lnSpc>
              <a:buNone/>
            </a:pPr>
            <a:r>
              <a:rPr lang="en-US" sz="2600" dirty="0">
                <a:latin typeface="Arial Rounded MT Bold" panose="020F0704030504030204" pitchFamily="34" charset="0"/>
              </a:rPr>
              <a:t> </a:t>
            </a:r>
            <a:r>
              <a:rPr lang="en-US" sz="2600" dirty="0" smtClean="0">
                <a:latin typeface="Arial Rounded MT Bold" panose="020F0704030504030204" pitchFamily="34" charset="0"/>
              </a:rPr>
              <a:t>	</a:t>
            </a:r>
            <a:r>
              <a:rPr lang="en-US" sz="2600" dirty="0" err="1" smtClean="0">
                <a:latin typeface="Arial Rounded MT Bold" panose="020F0704030504030204" pitchFamily="34" charset="0"/>
              </a:rPr>
              <a:t>Anaesthetic</a:t>
            </a:r>
            <a:r>
              <a:rPr lang="en-US" sz="2600" dirty="0" smtClean="0">
                <a:latin typeface="Arial Rounded MT Bold" panose="020F0704030504030204" pitchFamily="34" charset="0"/>
              </a:rPr>
              <a:t> </a:t>
            </a:r>
            <a:r>
              <a:rPr lang="en-US" sz="2600" dirty="0">
                <a:latin typeface="Arial Rounded MT Bold" panose="020F0704030504030204" pitchFamily="34" charset="0"/>
              </a:rPr>
              <a:t>deformity – injuries, </a:t>
            </a:r>
            <a:r>
              <a:rPr lang="en-US" sz="2600" dirty="0" smtClean="0">
                <a:latin typeface="Arial Rounded MT Bold" panose="020F0704030504030204" pitchFamily="34" charset="0"/>
              </a:rPr>
              <a:t>infection trophic </a:t>
            </a:r>
            <a:r>
              <a:rPr lang="en-US" sz="2600" dirty="0">
                <a:latin typeface="Arial Rounded MT Bold" panose="020F0704030504030204" pitchFamily="34" charset="0"/>
              </a:rPr>
              <a:t>ulcers</a:t>
            </a:r>
          </a:p>
          <a:p>
            <a:pPr marL="609600" indent="-609600">
              <a:buNone/>
            </a:pPr>
            <a:endParaRPr lang="en-US" sz="2600" dirty="0">
              <a:latin typeface="Arial Rounded MT Bold" panose="020F0704030504030204" pitchFamily="34" charset="0"/>
            </a:endParaRPr>
          </a:p>
        </p:txBody>
      </p:sp>
      <p:sp>
        <p:nvSpPr>
          <p:cNvPr id="74755" name="Line 4"/>
          <p:cNvSpPr>
            <a:spLocks noChangeShapeType="1"/>
          </p:cNvSpPr>
          <p:nvPr/>
        </p:nvSpPr>
        <p:spPr bwMode="auto">
          <a:xfrm flipH="1">
            <a:off x="2251881" y="600501"/>
            <a:ext cx="791570" cy="5043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4756" name="Line 5"/>
          <p:cNvSpPr>
            <a:spLocks noChangeShapeType="1"/>
          </p:cNvSpPr>
          <p:nvPr/>
        </p:nvSpPr>
        <p:spPr bwMode="auto">
          <a:xfrm>
            <a:off x="2251881" y="1143000"/>
            <a:ext cx="791570" cy="3719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pic>
        <p:nvPicPr>
          <p:cNvPr id="74757" name="Picture 10" descr="E:\DESKTOP\hansens ch\IMG-20131001-WA0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997" y="0"/>
            <a:ext cx="4350603" cy="3262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8" name="Picture 2" descr="nk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940" y="3335061"/>
            <a:ext cx="4208060" cy="3522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32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>
              <a:latin typeface="Arial Rounded MT Bold" panose="020F0704030504030204" pitchFamily="34" charset="0"/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marL="609600" indent="-609600">
              <a:buNone/>
            </a:pPr>
            <a:r>
              <a:rPr lang="en-US" sz="3500" b="1" u="sng" dirty="0">
                <a:latin typeface="Arial Rounded MT Bold" panose="020F0704030504030204" pitchFamily="34" charset="0"/>
              </a:rPr>
              <a:t>Prevention &amp; Control :</a:t>
            </a:r>
          </a:p>
          <a:p>
            <a:pPr marL="609600" indent="-609600">
              <a:lnSpc>
                <a:spcPct val="150000"/>
              </a:lnSpc>
              <a:buFontTx/>
              <a:buAutoNum type="arabicPeriod"/>
            </a:pPr>
            <a:r>
              <a:rPr lang="en-US" dirty="0" smtClean="0">
                <a:latin typeface="Arial Rounded MT Bold" panose="020F0704030504030204" pitchFamily="34" charset="0"/>
              </a:rPr>
              <a:t>Health education</a:t>
            </a:r>
          </a:p>
          <a:p>
            <a:pPr marL="609600" indent="-609600">
              <a:lnSpc>
                <a:spcPct val="150000"/>
              </a:lnSpc>
              <a:buFontTx/>
              <a:buAutoNum type="arabicPeriod"/>
            </a:pPr>
            <a:r>
              <a:rPr lang="en-US" dirty="0" smtClean="0">
                <a:latin typeface="Arial Rounded MT Bold" panose="020F0704030504030204" pitchFamily="34" charset="0"/>
              </a:rPr>
              <a:t>Early diagnosis &amp; treatment</a:t>
            </a:r>
          </a:p>
          <a:p>
            <a:pPr marL="609600" indent="-609600">
              <a:lnSpc>
                <a:spcPct val="150000"/>
              </a:lnSpc>
              <a:buFontTx/>
              <a:buAutoNum type="arabicPeriod"/>
            </a:pPr>
            <a:r>
              <a:rPr lang="en-US" dirty="0" smtClean="0">
                <a:latin typeface="Arial Rounded MT Bold" panose="020F0704030504030204" pitchFamily="34" charset="0"/>
              </a:rPr>
              <a:t>Rehabilitation – already having deformity</a:t>
            </a:r>
          </a:p>
          <a:p>
            <a:pPr marL="609600" indent="-609600"/>
            <a:endParaRPr lang="en-US" dirty="0" smtClean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96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2133600" y="381000"/>
            <a:ext cx="7772400" cy="762000"/>
          </a:xfrm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 Rounded MT Bold" panose="020F0704030504030204" pitchFamily="34" charset="0"/>
              </a:rPr>
              <a:t>INVESTIGATIONS</a:t>
            </a:r>
            <a:endParaRPr lang="en-GB" sz="360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447800"/>
            <a:ext cx="8153400" cy="4648200"/>
          </a:xfrm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/>
          <a:p>
            <a:pPr marL="609600" indent="-609600">
              <a:buClr>
                <a:schemeClr val="accent3"/>
              </a:buClr>
              <a:buFont typeface="+mj-lt"/>
              <a:buAutoNum type="arabicPeriod"/>
              <a:defRPr/>
            </a:pPr>
            <a:endParaRPr lang="en-US" b="1" u="sng" dirty="0" smtClean="0">
              <a:latin typeface="Arial Rounded MT Bold" panose="020F0704030504030204" pitchFamily="34" charset="0"/>
            </a:endParaRPr>
          </a:p>
          <a:p>
            <a:pPr marL="609600" indent="-609600"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en-US" b="1" u="sng" dirty="0" smtClean="0">
                <a:latin typeface="Arial Rounded MT Bold" panose="020F0704030504030204" pitchFamily="34" charset="0"/>
              </a:rPr>
              <a:t>Skin smears: </a:t>
            </a:r>
          </a:p>
          <a:p>
            <a:pPr marL="609600" indent="-609600">
              <a:buClr>
                <a:schemeClr val="accent3"/>
              </a:buClr>
              <a:buFont typeface="Georgia"/>
              <a:buChar char="•"/>
              <a:defRPr/>
            </a:pPr>
            <a:r>
              <a:rPr lang="en-US" sz="2400" dirty="0" err="1">
                <a:latin typeface="Arial Rounded MT Bold" panose="020F0704030504030204" pitchFamily="34" charset="0"/>
              </a:rPr>
              <a:t>Ziehl</a:t>
            </a:r>
            <a:r>
              <a:rPr lang="en-US" sz="2400" dirty="0">
                <a:latin typeface="Arial Rounded MT Bold" panose="020F0704030504030204" pitchFamily="34" charset="0"/>
              </a:rPr>
              <a:t> - </a:t>
            </a:r>
            <a:r>
              <a:rPr lang="en-US" sz="2400" dirty="0" err="1">
                <a:latin typeface="Arial Rounded MT Bold" panose="020F0704030504030204" pitchFamily="34" charset="0"/>
              </a:rPr>
              <a:t>Neelsen</a:t>
            </a:r>
            <a:r>
              <a:rPr lang="en-US" sz="2400" dirty="0">
                <a:latin typeface="Arial Rounded MT Bold" panose="020F0704030504030204" pitchFamily="34" charset="0"/>
              </a:rPr>
              <a:t> staining method</a:t>
            </a:r>
          </a:p>
          <a:p>
            <a:pPr marL="609600" indent="-609600">
              <a:buClr>
                <a:schemeClr val="accent3"/>
              </a:buClr>
              <a:buFont typeface="Georgia"/>
              <a:buChar char="•"/>
              <a:defRPr/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marL="609600" indent="-609600">
              <a:buClr>
                <a:schemeClr val="accent3"/>
              </a:buClr>
              <a:buFont typeface="Georgia"/>
              <a:buChar char="•"/>
              <a:defRPr/>
            </a:pPr>
            <a:r>
              <a:rPr lang="en-US" sz="2400" b="1" dirty="0">
                <a:latin typeface="Arial Rounded MT Bold" panose="020F0704030504030204" pitchFamily="34" charset="0"/>
              </a:rPr>
              <a:t>SITES:</a:t>
            </a:r>
          </a:p>
          <a:p>
            <a:pPr marL="1009650" lvl="1" indent="-609600">
              <a:buFont typeface="Georgia"/>
              <a:buChar char="▫"/>
              <a:defRPr/>
            </a:pPr>
            <a:r>
              <a:rPr lang="en-US" dirty="0">
                <a:latin typeface="Arial Rounded MT Bold" panose="020F0704030504030204" pitchFamily="34" charset="0"/>
              </a:rPr>
              <a:t>Right ear lobe, </a:t>
            </a:r>
          </a:p>
          <a:p>
            <a:pPr marL="1009650" lvl="1" indent="-609600">
              <a:buFont typeface="Georgia"/>
              <a:buChar char="▫"/>
              <a:defRPr/>
            </a:pPr>
            <a:r>
              <a:rPr lang="en-US" dirty="0">
                <a:latin typeface="Arial Rounded MT Bold" panose="020F0704030504030204" pitchFamily="34" charset="0"/>
              </a:rPr>
              <a:t>left forehead, </a:t>
            </a:r>
          </a:p>
          <a:p>
            <a:pPr marL="1009650" lvl="1" indent="-609600">
              <a:buFont typeface="Georgia"/>
              <a:buChar char="▫"/>
              <a:defRPr/>
            </a:pPr>
            <a:r>
              <a:rPr lang="en-US" dirty="0">
                <a:latin typeface="Arial Rounded MT Bold" panose="020F0704030504030204" pitchFamily="34" charset="0"/>
              </a:rPr>
              <a:t>right chin, </a:t>
            </a:r>
          </a:p>
          <a:p>
            <a:pPr marL="1009650" lvl="1" indent="-609600">
              <a:buFont typeface="Georgia"/>
              <a:buChar char="▫"/>
              <a:defRPr/>
            </a:pPr>
            <a:r>
              <a:rPr lang="en-US" dirty="0">
                <a:latin typeface="Arial Rounded MT Bold" panose="020F0704030504030204" pitchFamily="34" charset="0"/>
              </a:rPr>
              <a:t>left buttock (in men) or in front of left thigh (in women).</a:t>
            </a:r>
          </a:p>
          <a:p>
            <a:pPr marL="609600" indent="-609600">
              <a:buClr>
                <a:schemeClr val="accent3"/>
              </a:buClr>
              <a:buNone/>
              <a:defRPr/>
            </a:pPr>
            <a:endParaRPr lang="en-US" dirty="0" smtClean="0">
              <a:latin typeface="Arial Rounded MT Bold" panose="020F0704030504030204" pitchFamily="34" charset="0"/>
            </a:endParaRPr>
          </a:p>
          <a:p>
            <a:pPr marL="514350" indent="-514350">
              <a:buClr>
                <a:schemeClr val="accent3"/>
              </a:buClr>
              <a:buFont typeface="+mj-lt"/>
              <a:buAutoNum type="arabicPeriod"/>
              <a:defRPr/>
            </a:pPr>
            <a:endParaRPr lang="en-US" b="1" u="sng" dirty="0" smtClean="0">
              <a:latin typeface="Arial Rounded MT Bold" panose="020F0704030504030204" pitchFamily="34" charset="0"/>
            </a:endParaRPr>
          </a:p>
          <a:p>
            <a:pPr marL="514350" indent="-514350">
              <a:buClr>
                <a:schemeClr val="accent3"/>
              </a:buClr>
              <a:buFont typeface="+mj-lt"/>
              <a:buAutoNum type="arabicPeriod"/>
              <a:defRPr/>
            </a:pPr>
            <a:endParaRPr lang="en-US" b="1" u="sng" dirty="0" smtClean="0">
              <a:latin typeface="Arial Rounded MT Bold" panose="020F0704030504030204" pitchFamily="34" charset="0"/>
            </a:endParaRPr>
          </a:p>
          <a:p>
            <a:pPr marL="609600" indent="-609600">
              <a:buClr>
                <a:schemeClr val="accent3"/>
              </a:buClr>
              <a:buNone/>
              <a:defRPr/>
            </a:pPr>
            <a:endParaRPr lang="en-US" dirty="0" smtClean="0">
              <a:latin typeface="Arial Rounded MT Bold" panose="020F0704030504030204" pitchFamily="34" charset="0"/>
            </a:endParaRPr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endParaRPr lang="en-GB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08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5334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sz="3200" b="1">
                <a:latin typeface="Arial Rounded MT Bold" panose="020F0704030504030204" pitchFamily="34" charset="0"/>
              </a:rPr>
              <a:t>ZIEHL –NEELSEN STAINING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559558" y="928048"/>
            <a:ext cx="11191164" cy="5715000"/>
          </a:xfrm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>
                <a:latin typeface="Arial Rounded MT Bold" panose="020F0704030504030204" pitchFamily="34" charset="0"/>
              </a:rPr>
              <a:t>A 5mm long &amp; 2mm deep material of skin is taken and the material is smeared on a clean slide with circular motion to make smear about 8mm in diameter.</a:t>
            </a:r>
          </a:p>
          <a:p>
            <a:pPr eaLnBrk="1" hangingPunct="1">
              <a:lnSpc>
                <a:spcPct val="80000"/>
              </a:lnSpc>
            </a:pPr>
            <a:endParaRPr lang="en-US" sz="240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>
                <a:latin typeface="Arial Rounded MT Bold" panose="020F0704030504030204" pitchFamily="34" charset="0"/>
              </a:rPr>
              <a:t>The slide with the smear is flooded with carbol fuschin.</a:t>
            </a:r>
          </a:p>
          <a:p>
            <a:pPr eaLnBrk="1" hangingPunct="1">
              <a:lnSpc>
                <a:spcPct val="80000"/>
              </a:lnSpc>
            </a:pPr>
            <a:endParaRPr lang="en-US" sz="240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>
                <a:latin typeface="Arial Rounded MT Bold" panose="020F0704030504030204" pitchFamily="34" charset="0"/>
              </a:rPr>
              <a:t>Heat gently by passing a spirit lamp along the underside of the slide until a faint cloud of steam rises. Avoid boiling.</a:t>
            </a:r>
          </a:p>
          <a:p>
            <a:pPr eaLnBrk="1" hangingPunct="1">
              <a:lnSpc>
                <a:spcPct val="80000"/>
              </a:lnSpc>
            </a:pPr>
            <a:endParaRPr lang="en-US" sz="240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>
                <a:latin typeface="Arial Rounded MT Bold" panose="020F0704030504030204" pitchFamily="34" charset="0"/>
              </a:rPr>
              <a:t>Allow it to cool. Wash in tap water.</a:t>
            </a:r>
          </a:p>
          <a:p>
            <a:pPr eaLnBrk="1" hangingPunct="1">
              <a:lnSpc>
                <a:spcPct val="80000"/>
              </a:lnSpc>
            </a:pPr>
            <a:endParaRPr lang="en-US" sz="240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>
                <a:latin typeface="Arial Rounded MT Bold" panose="020F0704030504030204" pitchFamily="34" charset="0"/>
              </a:rPr>
              <a:t>Pour  acid alcohol mixture (1% hydrochloric acid in 70% alcohol) &amp; leave for 3-5 seconds.</a:t>
            </a:r>
          </a:p>
          <a:p>
            <a:pPr eaLnBrk="1" hangingPunct="1">
              <a:lnSpc>
                <a:spcPct val="80000"/>
              </a:lnSpc>
            </a:pPr>
            <a:endParaRPr lang="en-US" sz="240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>
                <a:latin typeface="Arial Rounded MT Bold" panose="020F0704030504030204" pitchFamily="34" charset="0"/>
              </a:rPr>
              <a:t>Flood with methylene blue for 10 seconds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>
                <a:latin typeface="Arial Rounded MT Bold" panose="020F0704030504030204" pitchFamily="34" charset="0"/>
              </a:rPr>
              <a:t>Wash with tap water</a:t>
            </a:r>
          </a:p>
        </p:txBody>
      </p:sp>
    </p:spTree>
    <p:extLst>
      <p:ext uri="{BB962C8B-B14F-4D97-AF65-F5344CB8AC3E}">
        <p14:creationId xmlns:p14="http://schemas.microsoft.com/office/powerpoint/2010/main" val="216820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2209800" y="381000"/>
            <a:ext cx="7772400" cy="762000"/>
          </a:xfrm>
          <a:ln w="38100">
            <a:solidFill>
              <a:schemeClr val="bg1"/>
            </a:solidFill>
          </a:ln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sz="3600" b="1" u="sng">
                <a:latin typeface="Arial Rounded MT Bold" panose="020F0704030504030204" pitchFamily="34" charset="0"/>
                <a:cs typeface="Times New Roman" pitchFamily="18" charset="0"/>
              </a:rPr>
              <a:t/>
            </a:r>
            <a:br>
              <a:rPr lang="en-US" sz="3600" b="1" u="sng">
                <a:latin typeface="Arial Rounded MT Bold" panose="020F0704030504030204" pitchFamily="34" charset="0"/>
                <a:cs typeface="Times New Roman" pitchFamily="18" charset="0"/>
              </a:rPr>
            </a:br>
            <a:r>
              <a:rPr lang="en-US" sz="3600" b="1">
                <a:latin typeface="Arial Rounded MT Bold" panose="020F0704030504030204" pitchFamily="34" charset="0"/>
                <a:cs typeface="Times New Roman" pitchFamily="18" charset="0"/>
              </a:rPr>
              <a:t>BACTERIAL</a:t>
            </a:r>
            <a:r>
              <a:rPr lang="en-US" sz="3200" b="1" u="sng">
                <a:latin typeface="Arial Rounded MT Bold" panose="020F0704030504030204" pitchFamily="34" charset="0"/>
                <a:cs typeface="Times New Roman" pitchFamily="18" charset="0"/>
              </a:rPr>
              <a:t> INDICES</a:t>
            </a:r>
            <a:r>
              <a:rPr lang="en-US" b="1" u="sng" smtClean="0">
                <a:latin typeface="Arial Rounded MT Bold" panose="020F0704030504030204" pitchFamily="34" charset="0"/>
                <a:cs typeface="Times New Roman" pitchFamily="18" charset="0"/>
              </a:rPr>
              <a:t/>
            </a:r>
            <a:br>
              <a:rPr lang="en-US" b="1" u="sng" smtClean="0">
                <a:latin typeface="Arial Rounded MT Bold" panose="020F0704030504030204" pitchFamily="34" charset="0"/>
                <a:cs typeface="Times New Roman" pitchFamily="18" charset="0"/>
              </a:rPr>
            </a:br>
            <a:endParaRPr lang="en-GB" smtClean="0">
              <a:latin typeface="Arial Rounded MT Bold" panose="020F0704030504030204" pitchFamily="34" charset="0"/>
            </a:endParaRPr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>
          <a:xfrm>
            <a:off x="1905000" y="1295400"/>
            <a:ext cx="8229600" cy="5181600"/>
          </a:xfrm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 A. </a:t>
            </a:r>
            <a:r>
              <a:rPr lang="en-US" b="1" u="sng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Bacteriological index (BI)</a:t>
            </a:r>
            <a:r>
              <a:rPr lang="en-US" u="sng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 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u="sng" smtClean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the density of bacilli in  smears. </a:t>
            </a:r>
          </a:p>
          <a:p>
            <a:pPr eaLnBrk="1" hangingPunct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Includes both living and dead bacilli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mtClean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b="1">
                <a:latin typeface="Arial Rounded MT Bold" panose="020F0704030504030204" pitchFamily="34" charset="0"/>
                <a:cs typeface="Times New Roman" panose="02020603050405020304" pitchFamily="18" charset="0"/>
              </a:rPr>
              <a:t>6+</a:t>
            </a:r>
            <a:r>
              <a:rPr lang="en-US">
                <a:latin typeface="Arial Rounded MT Bold" panose="020F0704030504030204" pitchFamily="34" charset="0"/>
                <a:cs typeface="Times New Roman" panose="02020603050405020304" pitchFamily="18" charset="0"/>
              </a:rPr>
              <a:t> 	many clumps of bacilli in an average field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b="1">
                <a:latin typeface="Arial Rounded MT Bold" panose="020F0704030504030204" pitchFamily="34" charset="0"/>
                <a:cs typeface="Times New Roman" panose="02020603050405020304" pitchFamily="18" charset="0"/>
              </a:rPr>
              <a:t>5+</a:t>
            </a:r>
            <a:r>
              <a:rPr lang="en-US">
                <a:latin typeface="Arial Rounded MT Bold" panose="020F0704030504030204" pitchFamily="34" charset="0"/>
                <a:cs typeface="Times New Roman" panose="02020603050405020304" pitchFamily="18" charset="0"/>
              </a:rPr>
              <a:t>	100-1000 bacilli in an average field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b="1">
                <a:latin typeface="Arial Rounded MT Bold" panose="020F0704030504030204" pitchFamily="34" charset="0"/>
                <a:cs typeface="Times New Roman" panose="02020603050405020304" pitchFamily="18" charset="0"/>
              </a:rPr>
              <a:t>4+</a:t>
            </a:r>
            <a:r>
              <a:rPr lang="en-US">
                <a:latin typeface="Arial Rounded MT Bold" panose="020F0704030504030204" pitchFamily="34" charset="0"/>
                <a:cs typeface="Times New Roman" panose="02020603050405020304" pitchFamily="18" charset="0"/>
              </a:rPr>
              <a:t>	10-100 in an average field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b="1">
                <a:latin typeface="Arial Rounded MT Bold" panose="020F0704030504030204" pitchFamily="34" charset="0"/>
                <a:cs typeface="Times New Roman" panose="02020603050405020304" pitchFamily="18" charset="0"/>
              </a:rPr>
              <a:t>3+</a:t>
            </a:r>
            <a:r>
              <a:rPr lang="en-US">
                <a:latin typeface="Arial Rounded MT Bold" panose="020F0704030504030204" pitchFamily="34" charset="0"/>
                <a:cs typeface="Times New Roman" panose="02020603050405020304" pitchFamily="18" charset="0"/>
              </a:rPr>
              <a:t>	1-10 in an average field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b="1">
                <a:latin typeface="Arial Rounded MT Bold" panose="020F0704030504030204" pitchFamily="34" charset="0"/>
                <a:cs typeface="Times New Roman" panose="02020603050405020304" pitchFamily="18" charset="0"/>
              </a:rPr>
              <a:t>2+</a:t>
            </a:r>
            <a:r>
              <a:rPr lang="en-US">
                <a:latin typeface="Arial Rounded MT Bold" panose="020F0704030504030204" pitchFamily="34" charset="0"/>
                <a:cs typeface="Times New Roman" panose="02020603050405020304" pitchFamily="18" charset="0"/>
              </a:rPr>
              <a:t>	1-10 in 10 fields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b="1">
                <a:latin typeface="Arial Rounded MT Bold" panose="020F0704030504030204" pitchFamily="34" charset="0"/>
                <a:cs typeface="Times New Roman" panose="02020603050405020304" pitchFamily="18" charset="0"/>
              </a:rPr>
              <a:t>1+</a:t>
            </a:r>
            <a:r>
              <a:rPr lang="en-US">
                <a:latin typeface="Arial Rounded MT Bold" panose="020F0704030504030204" pitchFamily="34" charset="0"/>
                <a:cs typeface="Times New Roman" panose="02020603050405020304" pitchFamily="18" charset="0"/>
              </a:rPr>
              <a:t>	1-10 in 100 fields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smtClean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75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457200"/>
            <a:ext cx="8458200" cy="5943600"/>
          </a:xfrm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n-US" b="1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 </a:t>
            </a:r>
            <a:endParaRPr lang="en-US" smtClean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B. </a:t>
            </a:r>
            <a:r>
              <a:rPr lang="en-US" b="1" u="sng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Morphological index (MI)</a:t>
            </a:r>
            <a:r>
              <a:rPr lang="en-US" u="sng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 </a:t>
            </a:r>
            <a:r>
              <a:rPr lang="en-US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–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It is the percentage of solid stained bacilli calculated after examining 200 red staining elements lying singly.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 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 Gives an idea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1. If a patient’s leprosy is active or not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2. Response to treatment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3. Bacterial resistance to chemotherapy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4. Defaulting on treatment</a:t>
            </a:r>
          </a:p>
        </p:txBody>
      </p:sp>
    </p:spTree>
    <p:extLst>
      <p:ext uri="{BB962C8B-B14F-4D97-AF65-F5344CB8AC3E}">
        <p14:creationId xmlns:p14="http://schemas.microsoft.com/office/powerpoint/2010/main" val="316230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GB" smtClean="0">
              <a:latin typeface="Arial Rounded MT Bold" panose="020F0704030504030204" pitchFamily="34" charset="0"/>
            </a:endParaRPr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>
                <a:latin typeface="Arial Rounded MT Bold" panose="020F0704030504030204" pitchFamily="34" charset="0"/>
              </a:rPr>
              <a:t>Other indices are</a:t>
            </a:r>
          </a:p>
          <a:p>
            <a:pPr eaLnBrk="1" hangingPunct="1">
              <a:buFontTx/>
              <a:buChar char="-"/>
            </a:pPr>
            <a:r>
              <a:rPr lang="en-US" smtClean="0">
                <a:latin typeface="Arial Rounded MT Bold" panose="020F0704030504030204" pitchFamily="34" charset="0"/>
              </a:rPr>
              <a:t>SFG index</a:t>
            </a:r>
          </a:p>
          <a:p>
            <a:pPr eaLnBrk="1" hangingPunct="1">
              <a:buFontTx/>
              <a:buChar char="-"/>
            </a:pPr>
            <a:r>
              <a:rPr lang="en-US" smtClean="0">
                <a:latin typeface="Arial Rounded MT Bold" panose="020F0704030504030204" pitchFamily="34" charset="0"/>
              </a:rPr>
              <a:t>Biopsy index</a:t>
            </a:r>
          </a:p>
          <a:p>
            <a:pPr eaLnBrk="1" hangingPunct="1">
              <a:buFontTx/>
              <a:buChar char="-"/>
            </a:pPr>
            <a:r>
              <a:rPr lang="en-US" smtClean="0">
                <a:latin typeface="Arial Rounded MT Bold" panose="020F0704030504030204" pitchFamily="34" charset="0"/>
              </a:rPr>
              <a:t>Dharmendra index</a:t>
            </a:r>
          </a:p>
          <a:p>
            <a:pPr eaLnBrk="1" hangingPunct="1">
              <a:buFontTx/>
              <a:buChar char="-"/>
            </a:pPr>
            <a:r>
              <a:rPr lang="en-US" smtClean="0">
                <a:latin typeface="Arial Rounded MT Bold" panose="020F0704030504030204" pitchFamily="34" charset="0"/>
              </a:rPr>
              <a:t>Not commonly used</a:t>
            </a:r>
            <a:endParaRPr lang="en-GB" smtClean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28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609600"/>
            <a:ext cx="8153400" cy="6019800"/>
          </a:xfrm>
          <a:ln w="38100">
            <a:solidFill>
              <a:schemeClr val="bg1"/>
            </a:solidFill>
          </a:ln>
        </p:spPr>
        <p:txBody>
          <a:bodyPr rtlCol="0">
            <a:normAutofit lnSpcReduction="10000"/>
          </a:bodyPr>
          <a:lstStyle/>
          <a:p>
            <a:pPr>
              <a:buNone/>
              <a:defRPr/>
            </a:pPr>
            <a:r>
              <a:rPr lang="en-US" b="1" smtClean="0">
                <a:latin typeface="Arial Rounded MT Bold" panose="020F0704030504030204" pitchFamily="34" charset="0"/>
              </a:rPr>
              <a:t>2. </a:t>
            </a:r>
            <a:r>
              <a:rPr lang="en-US" b="1" u="sng" smtClean="0">
                <a:latin typeface="Arial Rounded MT Bold" panose="020F0704030504030204" pitchFamily="34" charset="0"/>
              </a:rPr>
              <a:t>Skin Biopsy:</a:t>
            </a:r>
            <a:r>
              <a:rPr lang="en-US" b="1" smtClean="0">
                <a:latin typeface="Arial Rounded MT Bold" panose="020F0704030504030204" pitchFamily="34" charset="0"/>
              </a:rPr>
              <a:t>                                                    </a:t>
            </a:r>
          </a:p>
          <a:p>
            <a:pPr>
              <a:defRPr/>
            </a:pPr>
            <a:r>
              <a:rPr lang="en-US" sz="2400">
                <a:latin typeface="Arial Rounded MT Bold" panose="020F0704030504030204" pitchFamily="34" charset="0"/>
              </a:rPr>
              <a:t>Helpful in diagnosis &amp; correct classification</a:t>
            </a:r>
          </a:p>
          <a:p>
            <a:pPr>
              <a:buNone/>
              <a:defRPr/>
            </a:pPr>
            <a:endParaRPr lang="en-US" b="1" smtClean="0">
              <a:latin typeface="Arial Rounded MT Bold" panose="020F0704030504030204" pitchFamily="34" charset="0"/>
            </a:endParaRPr>
          </a:p>
          <a:p>
            <a:pPr>
              <a:buNone/>
              <a:defRPr/>
            </a:pPr>
            <a:r>
              <a:rPr lang="en-US" b="1" smtClean="0">
                <a:latin typeface="Arial Rounded MT Bold" panose="020F0704030504030204" pitchFamily="34" charset="0"/>
              </a:rPr>
              <a:t>3. </a:t>
            </a:r>
            <a:r>
              <a:rPr lang="en-US" b="1" u="sng" smtClean="0">
                <a:latin typeface="Arial Rounded MT Bold" panose="020F0704030504030204" pitchFamily="34" charset="0"/>
              </a:rPr>
              <a:t>Nerve Biopsy:</a:t>
            </a:r>
          </a:p>
          <a:p>
            <a:pPr>
              <a:buFontTx/>
              <a:buChar char="-"/>
              <a:defRPr/>
            </a:pPr>
            <a:r>
              <a:rPr lang="en-US" sz="2400">
                <a:latin typeface="Arial Rounded MT Bold" panose="020F0704030504030204" pitchFamily="34" charset="0"/>
              </a:rPr>
              <a:t>Done in pure neural leprosy</a:t>
            </a:r>
          </a:p>
          <a:p>
            <a:pPr>
              <a:buFontTx/>
              <a:buChar char="-"/>
              <a:defRPr/>
            </a:pPr>
            <a:r>
              <a:rPr lang="en-US" sz="2400">
                <a:latin typeface="Arial Rounded MT Bold" panose="020F0704030504030204" pitchFamily="34" charset="0"/>
              </a:rPr>
              <a:t>Pure sensory nerve used</a:t>
            </a:r>
          </a:p>
          <a:p>
            <a:pPr>
              <a:buFontTx/>
              <a:buChar char="-"/>
              <a:defRPr/>
            </a:pPr>
            <a:r>
              <a:rPr lang="en-US" sz="2400">
                <a:latin typeface="Arial Rounded MT Bold" panose="020F0704030504030204" pitchFamily="34" charset="0"/>
              </a:rPr>
              <a:t>Nerves used commonly are</a:t>
            </a:r>
          </a:p>
          <a:p>
            <a:pPr lvl="1">
              <a:buFontTx/>
              <a:buChar char="-"/>
              <a:defRPr/>
            </a:pPr>
            <a:r>
              <a:rPr lang="en-US">
                <a:latin typeface="Arial Rounded MT Bold" panose="020F0704030504030204" pitchFamily="34" charset="0"/>
              </a:rPr>
              <a:t>Supraorbital br. Of V CN</a:t>
            </a:r>
          </a:p>
          <a:p>
            <a:pPr lvl="1">
              <a:buFontTx/>
              <a:buChar char="-"/>
              <a:defRPr/>
            </a:pPr>
            <a:r>
              <a:rPr lang="en-US">
                <a:latin typeface="Arial Rounded MT Bold" panose="020F0704030504030204" pitchFamily="34" charset="0"/>
              </a:rPr>
              <a:t>Supraclavicular N</a:t>
            </a:r>
          </a:p>
          <a:p>
            <a:pPr lvl="1">
              <a:buFontTx/>
              <a:buChar char="-"/>
              <a:defRPr/>
            </a:pPr>
            <a:r>
              <a:rPr lang="en-US">
                <a:latin typeface="Arial Rounded MT Bold" panose="020F0704030504030204" pitchFamily="34" charset="0"/>
              </a:rPr>
              <a:t>Great auricular N in the neck</a:t>
            </a:r>
          </a:p>
          <a:p>
            <a:pPr lvl="1">
              <a:buFontTx/>
              <a:buChar char="-"/>
              <a:defRPr/>
            </a:pPr>
            <a:r>
              <a:rPr lang="en-US">
                <a:latin typeface="Arial Rounded MT Bold" panose="020F0704030504030204" pitchFamily="34" charset="0"/>
              </a:rPr>
              <a:t>Radial N at the wrist</a:t>
            </a:r>
          </a:p>
          <a:p>
            <a:pPr lvl="1">
              <a:buFontTx/>
              <a:buChar char="-"/>
              <a:defRPr/>
            </a:pPr>
            <a:r>
              <a:rPr lang="en-US">
                <a:latin typeface="Arial Rounded MT Bold" panose="020F0704030504030204" pitchFamily="34" charset="0"/>
              </a:rPr>
              <a:t>Cutaneous N of forearm/ thigh</a:t>
            </a:r>
          </a:p>
          <a:p>
            <a:pPr lvl="1">
              <a:buFontTx/>
              <a:buChar char="-"/>
              <a:defRPr/>
            </a:pPr>
            <a:r>
              <a:rPr lang="en-US">
                <a:latin typeface="Arial Rounded MT Bold" panose="020F0704030504030204" pitchFamily="34" charset="0"/>
              </a:rPr>
              <a:t>Sural N</a:t>
            </a:r>
          </a:p>
          <a:p>
            <a:pPr lvl="1">
              <a:buFontTx/>
              <a:buChar char="-"/>
              <a:defRPr/>
            </a:pPr>
            <a:r>
              <a:rPr lang="en-US">
                <a:latin typeface="Arial Rounded MT Bold" panose="020F0704030504030204" pitchFamily="34" charset="0"/>
              </a:rPr>
              <a:t>Superficial peroneal N</a:t>
            </a:r>
          </a:p>
          <a:p>
            <a:pPr lvl="1">
              <a:buFontTx/>
              <a:buChar char="-"/>
              <a:defRPr/>
            </a:pPr>
            <a:endParaRPr lang="en-US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94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52400"/>
            <a:ext cx="8305800" cy="6553200"/>
          </a:xfrm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400">
                <a:latin typeface="Arial Rounded MT Bold" panose="020F0704030504030204" pitchFamily="34" charset="0"/>
              </a:rPr>
              <a:t>4. </a:t>
            </a:r>
            <a:r>
              <a:rPr lang="en-US" sz="2400" b="1" u="sng">
                <a:latin typeface="Arial Rounded MT Bold" panose="020F0704030504030204" pitchFamily="34" charset="0"/>
              </a:rPr>
              <a:t>Histamine test:</a:t>
            </a:r>
          </a:p>
          <a:p>
            <a:pPr eaLnBrk="1" hangingPunct="1">
              <a:buFontTx/>
              <a:buChar char="-"/>
            </a:pPr>
            <a:r>
              <a:rPr lang="en-US" sz="2400">
                <a:latin typeface="Arial Rounded MT Bold" panose="020F0704030504030204" pitchFamily="34" charset="0"/>
              </a:rPr>
              <a:t>Histamine when injected ID</a:t>
            </a:r>
          </a:p>
          <a:p>
            <a:pPr eaLnBrk="1" hangingPunct="1">
              <a:buFontTx/>
              <a:buChar char="-"/>
            </a:pPr>
            <a:r>
              <a:rPr lang="en-US" sz="2400">
                <a:latin typeface="Arial Rounded MT Bold" panose="020F0704030504030204" pitchFamily="34" charset="0"/>
              </a:rPr>
              <a:t>Bright red flare</a:t>
            </a:r>
          </a:p>
          <a:p>
            <a:pPr eaLnBrk="1" hangingPunct="1">
              <a:buFontTx/>
              <a:buChar char="-"/>
            </a:pPr>
            <a:r>
              <a:rPr lang="en-US" sz="2400">
                <a:latin typeface="Arial Rounded MT Bold" panose="020F0704030504030204" pitchFamily="34" charset="0"/>
              </a:rPr>
              <a:t>Capillary dilatation</a:t>
            </a:r>
          </a:p>
          <a:p>
            <a:pPr eaLnBrk="1" hangingPunct="1">
              <a:buFontTx/>
              <a:buChar char="-"/>
            </a:pPr>
            <a:endParaRPr lang="en-US" sz="1000">
              <a:latin typeface="Arial Rounded MT Bold" panose="020F0704030504030204" pitchFamily="34" charset="0"/>
            </a:endParaRPr>
          </a:p>
          <a:p>
            <a:pPr eaLnBrk="1" hangingPunct="1">
              <a:buFontTx/>
              <a:buNone/>
            </a:pPr>
            <a:r>
              <a:rPr lang="en-US" sz="2400">
                <a:latin typeface="Arial Rounded MT Bold" panose="020F0704030504030204" pitchFamily="34" charset="0"/>
              </a:rPr>
              <a:t>5. </a:t>
            </a:r>
            <a:r>
              <a:rPr lang="en-US" sz="2400" b="1" u="sng">
                <a:latin typeface="Arial Rounded MT Bold" panose="020F0704030504030204" pitchFamily="34" charset="0"/>
              </a:rPr>
              <a:t>Sweating test:</a:t>
            </a:r>
          </a:p>
          <a:p>
            <a:pPr eaLnBrk="1" hangingPunct="1">
              <a:buFontTx/>
              <a:buNone/>
            </a:pPr>
            <a:r>
              <a:rPr lang="en-US" sz="2400">
                <a:latin typeface="Arial Rounded MT Bold" panose="020F0704030504030204" pitchFamily="34" charset="0"/>
              </a:rPr>
              <a:t>	Anhidrosis in T.T.</a:t>
            </a:r>
          </a:p>
          <a:p>
            <a:pPr eaLnBrk="1" hangingPunct="1">
              <a:buFontTx/>
              <a:buNone/>
            </a:pPr>
            <a:r>
              <a:rPr lang="en-US" sz="2400">
                <a:latin typeface="Arial Rounded MT Bold" panose="020F0704030504030204" pitchFamily="34" charset="0"/>
              </a:rPr>
              <a:t>	0.2ml of 1 in 1000 solution of pilocarpine nitrate pain with tincture iodine &amp; dust with starch powder</a:t>
            </a:r>
          </a:p>
          <a:p>
            <a:pPr eaLnBrk="1" hangingPunct="1">
              <a:buFontTx/>
              <a:buNone/>
            </a:pPr>
            <a:endParaRPr lang="en-US" sz="1000">
              <a:latin typeface="Arial Rounded MT Bold" panose="020F0704030504030204" pitchFamily="34" charset="0"/>
            </a:endParaRPr>
          </a:p>
          <a:p>
            <a:pPr eaLnBrk="1" hangingPunct="1">
              <a:buFontTx/>
              <a:buNone/>
            </a:pPr>
            <a:r>
              <a:rPr lang="en-US" sz="2400">
                <a:latin typeface="Arial Rounded MT Bold" panose="020F0704030504030204" pitchFamily="34" charset="0"/>
              </a:rPr>
              <a:t>6. </a:t>
            </a:r>
            <a:r>
              <a:rPr lang="en-US" sz="2400" b="1" u="sng">
                <a:latin typeface="Arial Rounded MT Bold" panose="020F0704030504030204" pitchFamily="34" charset="0"/>
              </a:rPr>
              <a:t>PGL – 1</a:t>
            </a:r>
            <a:r>
              <a:rPr lang="en-US" sz="2400" b="1">
                <a:latin typeface="Arial Rounded MT Bold" panose="020F0704030504030204" pitchFamily="34" charset="0"/>
              </a:rPr>
              <a:t> : </a:t>
            </a:r>
            <a:r>
              <a:rPr lang="en-US" sz="2400">
                <a:latin typeface="Arial Rounded MT Bold" panose="020F0704030504030204" pitchFamily="34" charset="0"/>
              </a:rPr>
              <a:t>to detect subclinical cases</a:t>
            </a:r>
          </a:p>
          <a:p>
            <a:pPr eaLnBrk="1" hangingPunct="1">
              <a:buFontTx/>
              <a:buNone/>
            </a:pPr>
            <a:endParaRPr lang="en-US" sz="100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>
                <a:latin typeface="Arial Rounded MT Bold" panose="020F0704030504030204" pitchFamily="34" charset="0"/>
              </a:rPr>
              <a:t>7. </a:t>
            </a:r>
            <a:r>
              <a:rPr lang="en-US" sz="2400" b="1" u="sng">
                <a:latin typeface="Arial Rounded MT Bold" panose="020F0704030504030204" pitchFamily="34" charset="0"/>
              </a:rPr>
              <a:t>PCR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2400">
                <a:latin typeface="Arial Rounded MT Bold" panose="020F0704030504030204" pitchFamily="34" charset="0"/>
              </a:rPr>
              <a:t>Specific and sensitive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2400">
                <a:latin typeface="Arial Rounded MT Bold" panose="020F0704030504030204" pitchFamily="34" charset="0"/>
              </a:rPr>
              <a:t>Useful in early leprosy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2400">
                <a:latin typeface="Arial Rounded MT Bold" panose="020F0704030504030204" pitchFamily="34" charset="0"/>
              </a:rPr>
              <a:t>Persisting bacilli after treatment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2400">
                <a:latin typeface="Arial Rounded MT Bold" panose="020F0704030504030204" pitchFamily="34" charset="0"/>
              </a:rPr>
              <a:t>Studies &amp; subclinical infection</a:t>
            </a:r>
          </a:p>
        </p:txBody>
      </p:sp>
    </p:spTree>
    <p:extLst>
      <p:ext uri="{BB962C8B-B14F-4D97-AF65-F5344CB8AC3E}">
        <p14:creationId xmlns:p14="http://schemas.microsoft.com/office/powerpoint/2010/main" val="211008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"/>
          <p:cNvSpPr>
            <a:spLocks noGrp="1" noChangeArrowheads="1"/>
          </p:cNvSpPr>
          <p:nvPr>
            <p:ph idx="1"/>
          </p:nvPr>
        </p:nvSpPr>
        <p:spPr>
          <a:xfrm>
            <a:off x="423081" y="76200"/>
            <a:ext cx="10016319" cy="6629400"/>
          </a:xfrm>
          <a:ln w="38100">
            <a:solidFill>
              <a:schemeClr val="bg1"/>
            </a:solidFill>
          </a:ln>
        </p:spPr>
        <p:txBody>
          <a:bodyPr rtlCol="0">
            <a:normAutofit fontScale="92500" lnSpcReduction="20000"/>
          </a:bodyPr>
          <a:lstStyle/>
          <a:p>
            <a:pPr marL="365760" indent="-256032">
              <a:buClr>
                <a:schemeClr val="accent3"/>
              </a:buClr>
              <a:buNone/>
              <a:defRPr/>
            </a:pPr>
            <a:r>
              <a:rPr lang="en-US" sz="2400" dirty="0">
                <a:latin typeface="Arial Rounded MT Bold" panose="020F0704030504030204" pitchFamily="34" charset="0"/>
              </a:rPr>
              <a:t>8. </a:t>
            </a:r>
            <a:r>
              <a:rPr lang="en-US" sz="2600" b="1" u="sng" dirty="0" err="1">
                <a:latin typeface="Arial Rounded MT Bold" panose="020F0704030504030204" pitchFamily="34" charset="0"/>
              </a:rPr>
              <a:t>Lepromin</a:t>
            </a:r>
            <a:r>
              <a:rPr lang="en-US" sz="2600" b="1" u="sng" dirty="0">
                <a:latin typeface="Arial Rounded MT Bold" panose="020F0704030504030204" pitchFamily="34" charset="0"/>
              </a:rPr>
              <a:t> Test</a:t>
            </a:r>
          </a:p>
          <a:p>
            <a:pPr marL="365760" indent="-256032">
              <a:buClr>
                <a:schemeClr val="accent3"/>
              </a:buClr>
              <a:buFontTx/>
              <a:buChar char="-"/>
              <a:defRPr/>
            </a:pPr>
            <a:r>
              <a:rPr lang="en-US" sz="2600" dirty="0">
                <a:latin typeface="Arial Rounded MT Bold" panose="020F0704030504030204" pitchFamily="34" charset="0"/>
              </a:rPr>
              <a:t>Non specific test</a:t>
            </a:r>
          </a:p>
          <a:p>
            <a:pPr marL="365760" indent="-256032">
              <a:buClr>
                <a:schemeClr val="accent3"/>
              </a:buClr>
              <a:buFontTx/>
              <a:buChar char="-"/>
              <a:defRPr/>
            </a:pPr>
            <a:r>
              <a:rPr lang="en-US" sz="2600" dirty="0">
                <a:latin typeface="Arial Rounded MT Bold" panose="020F0704030504030204" pitchFamily="34" charset="0"/>
              </a:rPr>
              <a:t>Not used as a diagnostic test</a:t>
            </a:r>
          </a:p>
          <a:p>
            <a:pPr marL="365760" indent="-256032">
              <a:buClr>
                <a:schemeClr val="accent3"/>
              </a:buClr>
              <a:buFontTx/>
              <a:buChar char="-"/>
              <a:defRPr/>
            </a:pPr>
            <a:r>
              <a:rPr lang="en-US" sz="2600" dirty="0">
                <a:latin typeface="Arial Rounded MT Bold" panose="020F0704030504030204" pitchFamily="34" charset="0"/>
              </a:rPr>
              <a:t>Useful in classification</a:t>
            </a:r>
          </a:p>
          <a:p>
            <a:pPr marL="365760" indent="-256032">
              <a:buClr>
                <a:schemeClr val="accent3"/>
              </a:buClr>
              <a:buFontTx/>
              <a:buChar char="-"/>
              <a:defRPr/>
            </a:pPr>
            <a:r>
              <a:rPr lang="en-US" sz="2600" dirty="0">
                <a:latin typeface="Arial Rounded MT Bold" panose="020F0704030504030204" pitchFamily="34" charset="0"/>
              </a:rPr>
              <a:t>Delayed type of hypersensitivity reaction</a:t>
            </a:r>
          </a:p>
          <a:p>
            <a:pPr marL="365760" indent="-256032">
              <a:buClr>
                <a:schemeClr val="accent3"/>
              </a:buClr>
              <a:buFontTx/>
              <a:buChar char="-"/>
              <a:defRPr/>
            </a:pPr>
            <a:endParaRPr lang="en-US" sz="2600" dirty="0">
              <a:latin typeface="Arial Rounded MT Bold" panose="020F0704030504030204" pitchFamily="34" charset="0"/>
            </a:endParaRPr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r>
              <a:rPr lang="en-US" sz="2600" dirty="0">
                <a:latin typeface="Arial Rounded MT Bold" panose="020F0704030504030204" pitchFamily="34" charset="0"/>
              </a:rPr>
              <a:t>Antigens used:</a:t>
            </a:r>
          </a:p>
          <a:p>
            <a:pPr marL="658368" lvl="1" indent="-246888">
              <a:buFont typeface="Georgia"/>
              <a:buChar char="▫"/>
              <a:defRPr/>
            </a:pPr>
            <a:r>
              <a:rPr lang="en-US" sz="2600" dirty="0" err="1">
                <a:latin typeface="Arial Rounded MT Bold" panose="020F0704030504030204" pitchFamily="34" charset="0"/>
              </a:rPr>
              <a:t>Mitsuda</a:t>
            </a:r>
            <a:r>
              <a:rPr lang="en-US" sz="2600" dirty="0">
                <a:latin typeface="Arial Rounded MT Bold" panose="020F0704030504030204" pitchFamily="34" charset="0"/>
              </a:rPr>
              <a:t> </a:t>
            </a:r>
            <a:r>
              <a:rPr lang="en-US" sz="2600" dirty="0" err="1">
                <a:latin typeface="Arial Rounded MT Bold" panose="020F0704030504030204" pitchFamily="34" charset="0"/>
              </a:rPr>
              <a:t>lepromin</a:t>
            </a:r>
            <a:endParaRPr lang="en-US" sz="2600" dirty="0">
              <a:latin typeface="Arial Rounded MT Bold" panose="020F0704030504030204" pitchFamily="34" charset="0"/>
            </a:endParaRPr>
          </a:p>
          <a:p>
            <a:pPr marL="658368" lvl="1" indent="-246888">
              <a:buFont typeface="Georgia"/>
              <a:buChar char="▫"/>
              <a:defRPr/>
            </a:pPr>
            <a:r>
              <a:rPr lang="en-US" sz="2600" dirty="0" err="1">
                <a:latin typeface="Arial Rounded MT Bold" panose="020F0704030504030204" pitchFamily="34" charset="0"/>
              </a:rPr>
              <a:t>Lepromin</a:t>
            </a:r>
            <a:r>
              <a:rPr lang="en-US" sz="2600" dirty="0">
                <a:latin typeface="Arial Rounded MT Bold" panose="020F0704030504030204" pitchFamily="34" charset="0"/>
              </a:rPr>
              <a:t> A- from armadillo</a:t>
            </a:r>
          </a:p>
          <a:p>
            <a:pPr marL="658368" lvl="1" indent="-246888">
              <a:buFont typeface="Georgia"/>
              <a:buChar char="▫"/>
              <a:defRPr/>
            </a:pPr>
            <a:r>
              <a:rPr lang="en-US" sz="2600" dirty="0" err="1">
                <a:latin typeface="Arial Rounded MT Bold" panose="020F0704030504030204" pitchFamily="34" charset="0"/>
              </a:rPr>
              <a:t>Lepromin</a:t>
            </a:r>
            <a:r>
              <a:rPr lang="en-US" sz="2600" dirty="0">
                <a:latin typeface="Arial Rounded MT Bold" panose="020F0704030504030204" pitchFamily="34" charset="0"/>
              </a:rPr>
              <a:t> H – from human tissue</a:t>
            </a:r>
          </a:p>
          <a:p>
            <a:pPr marL="658368" lvl="1" indent="-246888">
              <a:buFont typeface="Georgia"/>
              <a:buChar char="▫"/>
              <a:defRPr/>
            </a:pPr>
            <a:r>
              <a:rPr lang="en-US" sz="2600" dirty="0">
                <a:latin typeface="Arial Rounded MT Bold" panose="020F0704030504030204" pitchFamily="34" charset="0"/>
              </a:rPr>
              <a:t>Bacillary </a:t>
            </a:r>
            <a:r>
              <a:rPr lang="en-US" sz="2600" dirty="0" err="1">
                <a:latin typeface="Arial Rounded MT Bold" panose="020F0704030504030204" pitchFamily="34" charset="0"/>
              </a:rPr>
              <a:t>lepromin</a:t>
            </a:r>
            <a:r>
              <a:rPr lang="en-US" sz="2600" dirty="0">
                <a:latin typeface="Arial Rounded MT Bold" panose="020F0704030504030204" pitchFamily="34" charset="0"/>
              </a:rPr>
              <a:t>: Purified bacillus suspension</a:t>
            </a:r>
          </a:p>
          <a:p>
            <a:pPr marL="658368" lvl="1" indent="-246888">
              <a:buFont typeface="Georgia"/>
              <a:buChar char="▫"/>
              <a:defRPr/>
            </a:pPr>
            <a:r>
              <a:rPr lang="en-US" sz="2600" dirty="0" err="1">
                <a:latin typeface="Arial Rounded MT Bold" panose="020F0704030504030204" pitchFamily="34" charset="0"/>
              </a:rPr>
              <a:t>Leprolins</a:t>
            </a:r>
            <a:r>
              <a:rPr lang="en-US" sz="2600" dirty="0">
                <a:latin typeface="Arial Rounded MT Bold" panose="020F0704030504030204" pitchFamily="34" charset="0"/>
              </a:rPr>
              <a:t> – soluble bacterial proteins</a:t>
            </a:r>
          </a:p>
          <a:p>
            <a:pPr marL="658368" lvl="1" indent="-246888">
              <a:buFont typeface="Georgia"/>
              <a:buChar char="▫"/>
              <a:defRPr/>
            </a:pPr>
            <a:r>
              <a:rPr lang="en-US" sz="2600" dirty="0" err="1">
                <a:latin typeface="Arial Rounded MT Bold" panose="020F0704030504030204" pitchFamily="34" charset="0"/>
              </a:rPr>
              <a:t>Dharmendra</a:t>
            </a:r>
            <a:r>
              <a:rPr lang="en-US" sz="2600" dirty="0">
                <a:latin typeface="Arial Rounded MT Bold" panose="020F0704030504030204" pitchFamily="34" charset="0"/>
              </a:rPr>
              <a:t> Ag</a:t>
            </a:r>
          </a:p>
          <a:p>
            <a:pPr marL="365760" indent="-256032">
              <a:buClr>
                <a:schemeClr val="accent3"/>
              </a:buClr>
              <a:buNone/>
              <a:defRPr/>
            </a:pPr>
            <a:endParaRPr lang="en-US" sz="2600" dirty="0">
              <a:latin typeface="Arial Rounded MT Bold" panose="020F0704030504030204" pitchFamily="34" charset="0"/>
            </a:endParaRPr>
          </a:p>
          <a:p>
            <a:pPr marL="365760" indent="-256032">
              <a:buClr>
                <a:schemeClr val="accent3"/>
              </a:buClr>
              <a:buFontTx/>
              <a:buChar char="-"/>
              <a:defRPr/>
            </a:pPr>
            <a:r>
              <a:rPr lang="en-US" sz="2600" b="1" dirty="0">
                <a:latin typeface="Arial Rounded MT Bold" panose="020F0704030504030204" pitchFamily="34" charset="0"/>
              </a:rPr>
              <a:t>0.1ml   </a:t>
            </a:r>
            <a:r>
              <a:rPr lang="en-US" sz="2600" b="1" dirty="0" err="1">
                <a:latin typeface="Arial Rounded MT Bold" panose="020F0704030504030204" pitchFamily="34" charset="0"/>
              </a:rPr>
              <a:t>i.d</a:t>
            </a:r>
            <a:r>
              <a:rPr lang="en-US" sz="2600" b="1" dirty="0">
                <a:latin typeface="Arial Rounded MT Bold" panose="020F0704030504030204" pitchFamily="34" charset="0"/>
              </a:rPr>
              <a:t>.  </a:t>
            </a:r>
            <a:r>
              <a:rPr lang="en-US" sz="2600" dirty="0" err="1">
                <a:latin typeface="Arial Rounded MT Bold" panose="020F0704030504030204" pitchFamily="34" charset="0"/>
              </a:rPr>
              <a:t>Inj</a:t>
            </a:r>
            <a:r>
              <a:rPr lang="en-US" sz="2600" dirty="0">
                <a:latin typeface="Arial Rounded MT Bold" panose="020F0704030504030204" pitchFamily="34" charset="0"/>
              </a:rPr>
              <a:t>  on Inner aspect of </a:t>
            </a:r>
            <a:r>
              <a:rPr lang="en-US" sz="2600" dirty="0" smtClean="0">
                <a:latin typeface="Arial Rounded MT Bold" panose="020F0704030504030204" pitchFamily="34" charset="0"/>
              </a:rPr>
              <a:t>arm/forearm</a:t>
            </a:r>
            <a:endParaRPr lang="en-US" sz="2600" dirty="0">
              <a:latin typeface="Arial Rounded MT Bold" panose="020F0704030504030204" pitchFamily="34" charset="0"/>
            </a:endParaRPr>
          </a:p>
          <a:p>
            <a:pPr marL="365760" indent="-256032">
              <a:buClr>
                <a:schemeClr val="accent3"/>
              </a:buClr>
              <a:buNone/>
              <a:defRPr/>
            </a:pPr>
            <a:r>
              <a:rPr lang="en-US" sz="2600" b="1" u="sng" dirty="0">
                <a:latin typeface="Arial Rounded MT Bold" panose="020F0704030504030204" pitchFamily="34" charset="0"/>
              </a:rPr>
              <a:t>Reactions – 2 types</a:t>
            </a:r>
          </a:p>
          <a:p>
            <a:pPr marL="365760" indent="-256032">
              <a:buClr>
                <a:schemeClr val="accent3"/>
              </a:buClr>
              <a:buFontTx/>
              <a:buChar char="-"/>
              <a:defRPr/>
            </a:pPr>
            <a:r>
              <a:rPr lang="en-US" sz="2600" dirty="0">
                <a:latin typeface="Arial Rounded MT Bold" panose="020F0704030504030204" pitchFamily="34" charset="0"/>
              </a:rPr>
              <a:t>Early Fernandez reaction (24-48 hrs)</a:t>
            </a:r>
          </a:p>
          <a:p>
            <a:pPr marL="365760" indent="-256032">
              <a:buClr>
                <a:schemeClr val="accent3"/>
              </a:buClr>
              <a:buFontTx/>
              <a:buChar char="-"/>
              <a:defRPr/>
            </a:pPr>
            <a:r>
              <a:rPr lang="en-US" sz="2600" dirty="0">
                <a:latin typeface="Arial Rounded MT Bold" panose="020F0704030504030204" pitchFamily="34" charset="0"/>
              </a:rPr>
              <a:t>Late </a:t>
            </a:r>
            <a:r>
              <a:rPr lang="en-US" sz="2600" dirty="0" err="1">
                <a:latin typeface="Arial Rounded MT Bold" panose="020F0704030504030204" pitchFamily="34" charset="0"/>
              </a:rPr>
              <a:t>mitsuda</a:t>
            </a:r>
            <a:r>
              <a:rPr lang="en-US" sz="2600" dirty="0">
                <a:latin typeface="Arial Rounded MT Bold" panose="020F0704030504030204" pitchFamily="34" charset="0"/>
              </a:rPr>
              <a:t> reaction (&gt; 3-4 wks)</a:t>
            </a:r>
          </a:p>
          <a:p>
            <a:pPr marL="365760" indent="-256032">
              <a:buClr>
                <a:schemeClr val="accent3"/>
              </a:buClr>
              <a:buFontTx/>
              <a:buChar char="-"/>
              <a:defRPr/>
            </a:pPr>
            <a:endParaRPr lang="en-US" sz="2600" dirty="0">
              <a:latin typeface="Arial Rounded MT Bold" panose="020F0704030504030204" pitchFamily="34" charset="0"/>
            </a:endParaRPr>
          </a:p>
          <a:p>
            <a:pPr marL="365760" indent="-256032">
              <a:buClr>
                <a:schemeClr val="accent3"/>
              </a:buClr>
              <a:buNone/>
              <a:defRPr/>
            </a:pPr>
            <a:endParaRPr lang="en-US" sz="2600" dirty="0">
              <a:latin typeface="Arial Rounded MT Bold" panose="020F0704030504030204" pitchFamily="34" charset="0"/>
            </a:endParaRPr>
          </a:p>
          <a:p>
            <a:pPr marL="365760" indent="-256032">
              <a:buClr>
                <a:schemeClr val="accent3"/>
              </a:buClr>
              <a:buNone/>
              <a:defRPr/>
            </a:pPr>
            <a:endParaRPr lang="en-US" sz="2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3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Content Placeholder 2"/>
          <p:cNvSpPr>
            <a:spLocks noGrp="1"/>
          </p:cNvSpPr>
          <p:nvPr>
            <p:ph idx="1"/>
          </p:nvPr>
        </p:nvSpPr>
        <p:spPr>
          <a:xfrm>
            <a:off x="1676400" y="457200"/>
            <a:ext cx="8839200" cy="6248400"/>
          </a:xfrm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Tx/>
              <a:buChar char="-"/>
            </a:pPr>
            <a:endParaRPr lang="en-US" sz="100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b="1" u="sng">
                <a:latin typeface="Arial Rounded MT Bold" panose="020F0704030504030204" pitchFamily="34" charset="0"/>
              </a:rPr>
              <a:t>Early reaction :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2400">
                <a:latin typeface="Arial Rounded MT Bold" panose="020F0704030504030204" pitchFamily="34" charset="0"/>
              </a:rPr>
              <a:t>Tuberculin type of reaction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2400">
                <a:latin typeface="Arial Rounded MT Bold" panose="020F0704030504030204" pitchFamily="34" charset="0"/>
              </a:rPr>
              <a:t>Erythema + oedema + thickening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en-US" sz="240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b="1" u="sng">
                <a:latin typeface="Arial Rounded MT Bold" panose="020F0704030504030204" pitchFamily="34" charset="0"/>
              </a:rPr>
              <a:t>Late reaction: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2400">
                <a:latin typeface="Arial Rounded MT Bold" panose="020F0704030504030204" pitchFamily="34" charset="0"/>
              </a:rPr>
              <a:t>Nodule develops in positive cases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2400">
                <a:latin typeface="Arial Rounded MT Bold" panose="020F0704030504030204" pitchFamily="34" charset="0"/>
              </a:rPr>
              <a:t>Central necrosis + ulcer in severe cases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2200">
              <a:latin typeface="Arial Rounded MT Bold" panose="020F0704030504030204" pitchFamily="34" charset="0"/>
            </a:endParaRP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200">
                <a:latin typeface="Arial Rounded MT Bold" panose="020F0704030504030204" pitchFamily="34" charset="0"/>
              </a:rPr>
              <a:t>Negative (-)   	</a:t>
            </a:r>
            <a:r>
              <a:rPr lang="en-US" sz="2200">
                <a:latin typeface="Arial Rounded MT Bold" panose="020F0704030504030204" pitchFamily="34" charset="0"/>
                <a:cs typeface="Times New Roman" panose="02020603050405020304" pitchFamily="18" charset="0"/>
              </a:rPr>
              <a:t>→ Nothing to see/fell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200">
                <a:latin typeface="Arial Rounded MT Bold" panose="020F0704030504030204" pitchFamily="34" charset="0"/>
                <a:cs typeface="Times New Roman" panose="02020603050405020304" pitchFamily="18" charset="0"/>
              </a:rPr>
              <a:t>Doubtful (±)     	→ </a:t>
            </a:r>
            <a:r>
              <a:rPr lang="en-US" sz="2200">
                <a:latin typeface="Arial Rounded MT Bold" panose="020F07040305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 3cm papule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200">
                <a:latin typeface="Arial Rounded MT Bold" panose="020F07040305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One plus (+)     	</a:t>
            </a:r>
            <a:r>
              <a:rPr lang="en-US" sz="2200">
                <a:latin typeface="Arial Rounded MT Bold" panose="020F0704030504030204" pitchFamily="34" charset="0"/>
                <a:cs typeface="Times New Roman" panose="02020603050405020304" pitchFamily="18" charset="0"/>
              </a:rPr>
              <a:t>→ An erythematous papule 4-7 mm in diameter 					without ulceration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200">
                <a:latin typeface="Arial Rounded MT Bold" panose="020F0704030504030204" pitchFamily="34" charset="0"/>
                <a:cs typeface="Times New Roman" panose="02020603050405020304" pitchFamily="18" charset="0"/>
              </a:rPr>
              <a:t>Two Plus (++)  	→ An erythematous papule &gt; 7mm &amp; upto 10mm in 				diameter without ulceration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200">
                <a:latin typeface="Arial Rounded MT Bold" panose="020F0704030504030204" pitchFamily="34" charset="0"/>
                <a:cs typeface="Times New Roman" panose="02020603050405020304" pitchFamily="18" charset="0"/>
              </a:rPr>
              <a:t>Three plus (+++)	→ An erythematous nodule &gt;10mm/one in any size 				with ulceration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en-US" sz="240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en-US" sz="2400">
              <a:latin typeface="Arial Rounded MT Bold" panose="020F0704030504030204" pitchFamily="34" charset="0"/>
            </a:endParaRPr>
          </a:p>
          <a:p>
            <a:pPr eaLnBrk="1" hangingPunct="1"/>
            <a:endParaRPr lang="en-GB" smtClean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79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ctrTitle"/>
          </p:nvPr>
        </p:nvSpPr>
        <p:spPr>
          <a:xfrm>
            <a:off x="2209800" y="1828800"/>
            <a:ext cx="7772400" cy="1447800"/>
          </a:xfrm>
          <a:ln w="38100">
            <a:solidFill>
              <a:schemeClr val="bg1"/>
            </a:solidFill>
          </a:ln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b="1" smtClean="0">
                <a:latin typeface="Arial Rounded MT Bold" panose="020F0704030504030204" pitchFamily="34" charset="0"/>
              </a:rPr>
              <a:t/>
            </a:r>
            <a:br>
              <a:rPr lang="en-US" b="1" smtClean="0">
                <a:latin typeface="Arial Rounded MT Bold" panose="020F0704030504030204" pitchFamily="34" charset="0"/>
              </a:rPr>
            </a:br>
            <a:r>
              <a:rPr lang="en-US" b="1" smtClean="0">
                <a:latin typeface="Arial Rounded MT Bold" panose="020F0704030504030204" pitchFamily="34" charset="0"/>
              </a:rPr>
              <a:t>TREATMENT</a:t>
            </a:r>
            <a:r>
              <a:rPr lang="en-US" smtClean="0">
                <a:latin typeface="Arial Rounded MT Bold" panose="020F0704030504030204" pitchFamily="34" charset="0"/>
              </a:rPr>
              <a:t>:</a:t>
            </a:r>
            <a:br>
              <a:rPr lang="en-US" smtClean="0">
                <a:latin typeface="Arial Rounded MT Bold" panose="020F0704030504030204" pitchFamily="34" charset="0"/>
              </a:rPr>
            </a:br>
            <a:endParaRPr lang="en-GB" smtClean="0">
              <a:latin typeface="Arial Rounded MT Bold" panose="020F0704030504030204" pitchFamily="34" charset="0"/>
            </a:endParaRPr>
          </a:p>
        </p:txBody>
      </p:sp>
      <p:sp>
        <p:nvSpPr>
          <p:cNvPr id="79875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marL="63500">
              <a:defRPr/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1142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 descr="lepros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22"/>
          <a:stretch>
            <a:fillRect/>
          </a:stretch>
        </p:blipFill>
        <p:spPr>
          <a:xfrm>
            <a:off x="1676400" y="152400"/>
            <a:ext cx="8839200" cy="6553200"/>
          </a:xfr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798078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MDT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First recommended by a WHO expert committee- 1982.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Rapidly became the standard treatment of leprosy.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Supplied by WHO free of charge to all endemic countries since 1995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WHO in collaboration with Novartis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Pharma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(Switzerland) supply MDT in “blister packs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”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77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3729" y="-94130"/>
            <a:ext cx="10515600" cy="924206"/>
          </a:xfrm>
        </p:spPr>
        <p:txBody>
          <a:bodyPr>
            <a:normAutofit/>
          </a:bodyPr>
          <a:lstStyle/>
          <a:p>
            <a:pPr algn="ctr"/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REGIMENS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27829" y="551329"/>
            <a:ext cx="12064171" cy="626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7836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4" descr="MDT anti-leprosy drugs: standard regimens">
            <a:hlinkClick r:id="rId2" tooltip="&quot;MDT anti-leprosy drugs: standard regimens&quot;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7938"/>
            <a:ext cx="12192000" cy="6850062"/>
          </a:xfrm>
          <a:ln w="28575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030747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470" y="524435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Blister packets for MDT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518" y="1667435"/>
            <a:ext cx="9834282" cy="4644455"/>
          </a:xfrm>
        </p:spPr>
        <p:txBody>
          <a:bodyPr>
            <a:noAutofit/>
          </a:bodyPr>
          <a:lstStyle/>
          <a:p>
            <a:pPr marL="368300" indent="-36830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Easy to use, handy and of convenient size</a:t>
            </a:r>
          </a:p>
          <a:p>
            <a:pPr marL="368300" indent="-36830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complete treatment</a:t>
            </a:r>
          </a:p>
          <a:p>
            <a:pPr marL="368300" indent="-36830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 clinical attendance</a:t>
            </a:r>
          </a:p>
          <a:p>
            <a:pPr marL="368300" indent="-36830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Drugs are better protected against moisture, heat and accidental damage</a:t>
            </a:r>
          </a:p>
          <a:p>
            <a:pPr marL="368300" indent="-36830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Ensures quicker dispensing of the drugs</a:t>
            </a:r>
          </a:p>
          <a:p>
            <a:pPr marL="368300" indent="-36830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be dispensed by non medical person</a:t>
            </a:r>
          </a:p>
        </p:txBody>
      </p:sp>
    </p:spTree>
    <p:extLst>
      <p:ext uri="{BB962C8B-B14F-4D97-AF65-F5344CB8AC3E}">
        <p14:creationId xmlns:p14="http://schemas.microsoft.com/office/powerpoint/2010/main" val="165502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0785147"/>
              </p:ext>
            </p:extLst>
          </p:nvPr>
        </p:nvGraphicFramePr>
        <p:xfrm>
          <a:off x="605118" y="215153"/>
          <a:ext cx="10529047" cy="6338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7696200" y="381000"/>
            <a:ext cx="25908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Invites all endemic countries to submit their annual official </a:t>
            </a:r>
            <a:r>
              <a:rPr lang="en-US" sz="1600" b="1" u="sng" dirty="0">
                <a:latin typeface="Times New Roman" pitchFamily="18" charset="0"/>
                <a:cs typeface="Times New Roman" pitchFamily="18" charset="0"/>
              </a:rPr>
              <a:t>requests</a:t>
            </a:r>
          </a:p>
        </p:txBody>
      </p:sp>
      <p:sp>
        <p:nvSpPr>
          <p:cNvPr id="10" name="Oval 9"/>
          <p:cNvSpPr/>
          <p:nvPr/>
        </p:nvSpPr>
        <p:spPr>
          <a:xfrm>
            <a:off x="7239000" y="1676400"/>
            <a:ext cx="3429000" cy="3200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Information on the current registered prevalence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The new case detection during the previous year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Current stock levels of MDT drugs.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rot="10800000">
            <a:off x="4495800" y="32766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ight Arrow 16"/>
          <p:cNvSpPr/>
          <p:nvPr/>
        </p:nvSpPr>
        <p:spPr>
          <a:xfrm>
            <a:off x="7162800" y="685800"/>
            <a:ext cx="533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9067800" y="1371600"/>
            <a:ext cx="2286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96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Content Placeholder 2"/>
          <p:cNvSpPr>
            <a:spLocks noGrp="1"/>
          </p:cNvSpPr>
          <p:nvPr>
            <p:ph idx="1"/>
          </p:nvPr>
        </p:nvSpPr>
        <p:spPr>
          <a:xfrm>
            <a:off x="578224" y="685800"/>
            <a:ext cx="9403976" cy="5410200"/>
          </a:xfrm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ROM therapy :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Single lesion, no nerve, smear –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-Rifampicin 600mg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   -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Ofloxacin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400g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  - Minocycline 100mg</a:t>
            </a:r>
          </a:p>
          <a:p>
            <a:pPr eaLnBrk="1" hangingPunct="1"/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10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it-IT" sz="2800" b="1" u="sng" dirty="0">
                <a:latin typeface="Times New Roman" pitchFamily="18" charset="0"/>
                <a:cs typeface="Times New Roman" pitchFamily="18" charset="0"/>
              </a:rPr>
              <a:t>1. DAPSONE (4,4 DIAMINO DIPHENYL SULFONE)</a:t>
            </a:r>
            <a:endParaRPr lang="en-US" sz="28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bacteriostatic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and weakly bactericidal drug.</a:t>
            </a:r>
          </a:p>
          <a:p>
            <a:pPr algn="just">
              <a:lnSpc>
                <a:spcPct val="200000"/>
              </a:lnSpc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Dapsone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monotherapy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was the mainstay of treatment in early 1950s until MDT was introduced.</a:t>
            </a:r>
          </a:p>
        </p:txBody>
      </p:sp>
    </p:spTree>
    <p:extLst>
      <p:ext uri="{BB962C8B-B14F-4D97-AF65-F5344CB8AC3E}">
        <p14:creationId xmlns:p14="http://schemas.microsoft.com/office/powerpoint/2010/main" val="188511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6096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sz="1800" b="1" u="sng" dirty="0">
                <a:latin typeface="Times New Roman" pitchFamily="18" charset="0"/>
                <a:cs typeface="Times New Roman" pitchFamily="18" charset="0"/>
              </a:rPr>
              <a:t>MECHANISM OF ACTION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657600" y="1524000"/>
            <a:ext cx="5552200" cy="482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0792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2411650"/>
              </p:ext>
            </p:extLst>
          </p:nvPr>
        </p:nvGraphicFramePr>
        <p:xfrm>
          <a:off x="609600" y="1143000"/>
          <a:ext cx="10972800" cy="2891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945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19456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49026">
                <a:tc>
                  <a:txBody>
                    <a:bodyPr/>
                    <a:lstStyle/>
                    <a:p>
                      <a:pPr algn="l" fontAlgn="base">
                        <a:lnSpc>
                          <a:spcPct val="150000"/>
                        </a:lnSpc>
                      </a:pPr>
                      <a:r>
                        <a:rPr lang="en-US" i="0" dirty="0">
                          <a:latin typeface="Times New Roman"/>
                        </a:rPr>
                        <a:t>Drug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50000"/>
                        </a:lnSpc>
                      </a:pPr>
                      <a:r>
                        <a:rPr lang="en-US" i="0" dirty="0">
                          <a:latin typeface="Times New Roman"/>
                        </a:rPr>
                        <a:t>Absorption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50000"/>
                        </a:lnSpc>
                      </a:pPr>
                      <a:r>
                        <a:rPr lang="en-US" i="0" dirty="0">
                          <a:latin typeface="Times New Roman"/>
                        </a:rPr>
                        <a:t>Metabolism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50000"/>
                        </a:lnSpc>
                      </a:pPr>
                      <a:r>
                        <a:rPr lang="en-US" i="0" dirty="0">
                          <a:latin typeface="Times New Roman"/>
                        </a:rPr>
                        <a:t>T1/2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50000"/>
                        </a:lnSpc>
                      </a:pPr>
                      <a:r>
                        <a:rPr lang="en-US" i="0" dirty="0">
                          <a:latin typeface="Times New Roman"/>
                        </a:rPr>
                        <a:t>Excretion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42092">
                <a:tc>
                  <a:txBody>
                    <a:bodyPr/>
                    <a:lstStyle/>
                    <a:p>
                      <a:pPr algn="l" fontAlgn="base">
                        <a:lnSpc>
                          <a:spcPct val="150000"/>
                        </a:lnSpc>
                      </a:pPr>
                      <a:r>
                        <a:rPr lang="en-US" b="0" i="0" dirty="0" err="1">
                          <a:latin typeface="Times New Roman"/>
                        </a:rPr>
                        <a:t>Dapsone</a:t>
                      </a:r>
                      <a:endParaRPr lang="en-US" b="0" i="0" dirty="0">
                        <a:latin typeface="Times New Roman"/>
                      </a:endParaRPr>
                    </a:p>
                    <a:p>
                      <a:pPr algn="l" fontAlgn="base">
                        <a:lnSpc>
                          <a:spcPct val="150000"/>
                        </a:lnSpc>
                      </a:pPr>
                      <a:r>
                        <a:rPr lang="en-US" b="0" i="0" dirty="0">
                          <a:latin typeface="Times New Roman"/>
                        </a:rPr>
                        <a:t>(100mg daily)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50000"/>
                        </a:lnSpc>
                      </a:pPr>
                      <a:r>
                        <a:rPr lang="en-US" b="0" i="0" dirty="0">
                          <a:latin typeface="Times New Roman"/>
                        </a:rPr>
                        <a:t>99%, </a:t>
                      </a:r>
                    </a:p>
                    <a:p>
                      <a:pPr algn="l" fontAlgn="base">
                        <a:lnSpc>
                          <a:spcPct val="150000"/>
                        </a:lnSpc>
                      </a:pPr>
                      <a:r>
                        <a:rPr lang="en-US" b="0" i="0" dirty="0">
                          <a:latin typeface="Times New Roman"/>
                        </a:rPr>
                        <a:t>PSL are reached in 4–6 hours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50000"/>
                        </a:lnSpc>
                      </a:pPr>
                      <a:r>
                        <a:rPr lang="en-US" b="0" i="0" dirty="0" err="1">
                          <a:latin typeface="Times New Roman"/>
                        </a:rPr>
                        <a:t>Acetylation</a:t>
                      </a:r>
                      <a:r>
                        <a:rPr lang="en-US" b="0" i="0" dirty="0">
                          <a:latin typeface="Times New Roman"/>
                        </a:rPr>
                        <a:t> and N-hydroxylation in liver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50000"/>
                        </a:lnSpc>
                      </a:pPr>
                      <a:r>
                        <a:rPr lang="en-US" b="0" i="0">
                          <a:latin typeface="Times New Roman"/>
                        </a:rPr>
                        <a:t>28 hours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50000"/>
                        </a:lnSpc>
                      </a:pPr>
                      <a:r>
                        <a:rPr lang="en-US" b="0" i="0" dirty="0">
                          <a:latin typeface="Times New Roman"/>
                        </a:rPr>
                        <a:t>Feces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800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sz="1800" b="1" u="sng" dirty="0">
                <a:latin typeface="Times New Roman" pitchFamily="18" charset="0"/>
                <a:cs typeface="Times New Roman" pitchFamily="18" charset="0"/>
              </a:rPr>
              <a:t>CLINICAL AND MICROBIOLOGICAL 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 fontAlgn="base">
              <a:lnSpc>
                <a:spcPct val="17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dapsone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monotherapy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fontAlgn="base">
              <a:lnSpc>
                <a:spcPct val="170000"/>
              </a:lnSpc>
              <a:buFont typeface="Wingdings" pitchFamily="2" charset="2"/>
              <a:buChar char="ü"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Clinical response is apparent= within 3–6 months of starting treatment. </a:t>
            </a:r>
          </a:p>
          <a:p>
            <a:pPr algn="just" fontAlgn="base">
              <a:lnSpc>
                <a:spcPct val="170000"/>
              </a:lnSpc>
              <a:buFont typeface="Wingdings" pitchFamily="2" charset="2"/>
              <a:buChar char="ü"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Complete clinical regression= takes around 2–3 years. </a:t>
            </a:r>
          </a:p>
          <a:p>
            <a:pPr algn="just" fontAlgn="base">
              <a:lnSpc>
                <a:spcPct val="17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lepromatous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patients:</a:t>
            </a:r>
          </a:p>
          <a:p>
            <a:pPr algn="just" fontAlgn="base">
              <a:lnSpc>
                <a:spcPct val="170000"/>
              </a:lnSpc>
              <a:buFont typeface="Wingdings" pitchFamily="2" charset="2"/>
              <a:buChar char="ü"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Mucosal lesions= first to heal------- resulting in clearing of nasal passages-------</a:t>
            </a:r>
          </a:p>
          <a:p>
            <a:pPr algn="just" fontAlgn="base">
              <a:lnSpc>
                <a:spcPct val="170000"/>
              </a:lnSpc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subsidence of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epistaxis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-----decrease in foul smell from the nose. </a:t>
            </a:r>
          </a:p>
          <a:p>
            <a:pPr algn="just" fontAlgn="base">
              <a:lnSpc>
                <a:spcPct val="170000"/>
              </a:lnSpc>
              <a:buFont typeface="Wingdings" pitchFamily="2" charset="2"/>
              <a:buChar char="ü"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Healing of the oral and laryngeal lesions= return of normal voice. </a:t>
            </a:r>
          </a:p>
          <a:p>
            <a:pPr algn="just" fontAlgn="base">
              <a:lnSpc>
                <a:spcPct val="170000"/>
              </a:lnSpc>
              <a:buFont typeface="Wingdings" pitchFamily="2" charset="2"/>
              <a:buChar char="ü"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Skin ulcers=  heal early, often with scarring. 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0198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517" y="954741"/>
            <a:ext cx="11268635" cy="5619795"/>
          </a:xfrm>
        </p:spPr>
        <p:txBody>
          <a:bodyPr>
            <a:normAutofit fontScale="62500" lnSpcReduction="20000"/>
          </a:bodyPr>
          <a:lstStyle/>
          <a:p>
            <a:pPr algn="just" fontAlgn="base">
              <a:lnSpc>
                <a:spcPct val="170000"/>
              </a:lnSpc>
              <a:buFont typeface="Wingdings" pitchFamily="2" charset="2"/>
              <a:buChar char="ü"/>
            </a:pPr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Regression of nodules and skin thickening=  starts. </a:t>
            </a:r>
          </a:p>
          <a:p>
            <a:pPr algn="just" fontAlgn="base">
              <a:lnSpc>
                <a:spcPct val="170000"/>
              </a:lnSpc>
              <a:buFont typeface="Wingdings" pitchFamily="2" charset="2"/>
              <a:buChar char="ü"/>
            </a:pPr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Nerve thickening, sensory/motor loss and </a:t>
            </a:r>
            <a:r>
              <a:rPr lang="en-US" sz="3300" dirty="0" err="1">
                <a:latin typeface="Times New Roman" pitchFamily="18" charset="0"/>
                <a:cs typeface="Times New Roman" pitchFamily="18" charset="0"/>
              </a:rPr>
              <a:t>trophic</a:t>
            </a:r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 ulcers = respond very slowly and often incompletely. </a:t>
            </a:r>
          </a:p>
          <a:p>
            <a:pPr algn="just" fontAlgn="base">
              <a:lnSpc>
                <a:spcPct val="170000"/>
              </a:lnSpc>
              <a:buFont typeface="Wingdings" pitchFamily="2" charset="2"/>
              <a:buChar char="ü"/>
            </a:pPr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A slow decline of 0.6–1 log unit per year in BI with the result that patients with a bacterial load of 5+ or more take up to 5–8 years to become smear negative.</a:t>
            </a:r>
          </a:p>
          <a:p>
            <a:pPr algn="just" fontAlgn="base">
              <a:lnSpc>
                <a:spcPct val="170000"/>
              </a:lnSpc>
              <a:buFont typeface="Wingdings" pitchFamily="2" charset="2"/>
              <a:buChar char="v"/>
            </a:pPr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Therefore, eyes and limbs need special care and protection from trauma and burns.</a:t>
            </a:r>
          </a:p>
          <a:p>
            <a:pPr algn="just" fontAlgn="base">
              <a:lnSpc>
                <a:spcPct val="170000"/>
              </a:lnSpc>
              <a:buFont typeface="Wingdings" pitchFamily="2" charset="2"/>
              <a:buChar char="ü"/>
            </a:pPr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Killing of bacilli=  completes in 3–6 months. </a:t>
            </a:r>
          </a:p>
          <a:p>
            <a:pPr algn="just" fontAlgn="base">
              <a:lnSpc>
                <a:spcPct val="170000"/>
              </a:lnSpc>
              <a:buFont typeface="Wingdings" pitchFamily="2" charset="2"/>
              <a:buChar char="ü"/>
            </a:pPr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Clinical response in </a:t>
            </a:r>
            <a:r>
              <a:rPr lang="en-US" sz="3300" dirty="0" err="1">
                <a:latin typeface="Times New Roman" pitchFamily="18" charset="0"/>
                <a:cs typeface="Times New Roman" pitchFamily="18" charset="0"/>
              </a:rPr>
              <a:t>paucibacillary</a:t>
            </a:r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 (TT and BT)=  variable; </a:t>
            </a:r>
          </a:p>
          <a:p>
            <a:pPr algn="just" fontAlgn="base">
              <a:lnSpc>
                <a:spcPct val="170000"/>
              </a:lnSpc>
              <a:buFontTx/>
              <a:buChar char="-"/>
            </a:pPr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In about two-thirds=  complete recovery within about 6 months</a:t>
            </a:r>
          </a:p>
          <a:p>
            <a:pPr algn="just" fontAlgn="base">
              <a:lnSpc>
                <a:spcPct val="170000"/>
              </a:lnSpc>
              <a:buFontTx/>
              <a:buChar char="-"/>
            </a:pPr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Remaining may take even more than a year to regress.</a:t>
            </a:r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56058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Serious side-effects of </a:t>
            </a:r>
            <a:r>
              <a:rPr lang="en-IN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Dapsone</a:t>
            </a:r>
            <a:r>
              <a:rPr lang="en-IN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hemolytic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anemia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agranulocytosis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methemoglobinemia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hepatitis and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dapsone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syndrome. </a:t>
            </a:r>
          </a:p>
          <a:p>
            <a:pPr algn="just">
              <a:lnSpc>
                <a:spcPct val="150000"/>
              </a:lnSpc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35556873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</a:pP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2. RIFAMPICIN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Semisynthetic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derivative of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rifamycin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Antibiotic originally obtained from suspension of fungus, 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Streptomyces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mediterranei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Is bactericidal to 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M.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Leprae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01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85800"/>
            <a:ext cx="8229600" cy="1066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1800" b="1" u="sng" dirty="0">
                <a:latin typeface="Times New Roman" pitchFamily="18" charset="0"/>
                <a:cs typeface="Times New Roman" pitchFamily="18" charset="0"/>
              </a:rPr>
              <a:t>MECHANISM OF ACTION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828801"/>
            <a:ext cx="8153400" cy="4495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9228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6572787"/>
              </p:ext>
            </p:extLst>
          </p:nvPr>
        </p:nvGraphicFramePr>
        <p:xfrm>
          <a:off x="609600" y="1143000"/>
          <a:ext cx="10972800" cy="3765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945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19456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845243">
                <a:tc>
                  <a:txBody>
                    <a:bodyPr/>
                    <a:lstStyle/>
                    <a:p>
                      <a:pPr fontAlgn="base">
                        <a:lnSpc>
                          <a:spcPct val="150000"/>
                        </a:lnSpc>
                      </a:pPr>
                      <a:r>
                        <a:rPr lang="en-US" i="0" dirty="0">
                          <a:latin typeface="Times New Roman" pitchFamily="18" charset="0"/>
                          <a:cs typeface="Times New Roman" pitchFamily="18" charset="0"/>
                        </a:rPr>
                        <a:t>Drug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50000"/>
                        </a:lnSpc>
                      </a:pPr>
                      <a:r>
                        <a:rPr lang="en-US" i="0">
                          <a:latin typeface="Times New Roman" pitchFamily="18" charset="0"/>
                          <a:cs typeface="Times New Roman" pitchFamily="18" charset="0"/>
                        </a:rPr>
                        <a:t>Absorption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50000"/>
                        </a:lnSpc>
                      </a:pPr>
                      <a:r>
                        <a:rPr lang="en-US" i="0">
                          <a:latin typeface="Times New Roman" pitchFamily="18" charset="0"/>
                          <a:cs typeface="Times New Roman" pitchFamily="18" charset="0"/>
                        </a:rPr>
                        <a:t>Metabolism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50000"/>
                        </a:lnSpc>
                      </a:pPr>
                      <a:r>
                        <a:rPr lang="en-US" i="0">
                          <a:latin typeface="Times New Roman" pitchFamily="18" charset="0"/>
                          <a:cs typeface="Times New Roman" pitchFamily="18" charset="0"/>
                        </a:rPr>
                        <a:t>T1/2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50000"/>
                        </a:lnSpc>
                      </a:pPr>
                      <a:r>
                        <a:rPr lang="en-US" i="0" dirty="0">
                          <a:latin typeface="Times New Roman" pitchFamily="18" charset="0"/>
                          <a:cs typeface="Times New Roman" pitchFamily="18" charset="0"/>
                        </a:rPr>
                        <a:t>Excretion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19933">
                <a:tc>
                  <a:txBody>
                    <a:bodyPr/>
                    <a:lstStyle/>
                    <a:p>
                      <a:pPr algn="l" fontAlgn="base">
                        <a:lnSpc>
                          <a:spcPct val="150000"/>
                        </a:lnSpc>
                      </a:pPr>
                      <a:r>
                        <a:rPr lang="en-US" b="0" i="0" dirty="0" err="1">
                          <a:latin typeface="Times New Roman" pitchFamily="18" charset="0"/>
                          <a:cs typeface="Times New Roman" pitchFamily="18" charset="0"/>
                        </a:rPr>
                        <a:t>Rifampicin</a:t>
                      </a:r>
                      <a:endParaRPr lang="en-US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base">
                        <a:lnSpc>
                          <a:spcPct val="150000"/>
                        </a:lnSpc>
                      </a:pPr>
                      <a:r>
                        <a:rPr lang="en-US" b="0" i="0" dirty="0">
                          <a:latin typeface="Times New Roman" pitchFamily="18" charset="0"/>
                          <a:cs typeface="Times New Roman" pitchFamily="18" charset="0"/>
                        </a:rPr>
                        <a:t>(600mg once a month)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50000"/>
                        </a:lnSpc>
                      </a:pPr>
                      <a:r>
                        <a:rPr lang="en-US" b="0" i="0" dirty="0">
                          <a:latin typeface="Times New Roman" pitchFamily="18" charset="0"/>
                          <a:cs typeface="Times New Roman" pitchFamily="18" charset="0"/>
                        </a:rPr>
                        <a:t>90%</a:t>
                      </a:r>
                      <a:r>
                        <a:rPr lang="en-US" b="0" i="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b="0" i="0" dirty="0">
                          <a:latin typeface="Times New Roman" pitchFamily="18" charset="0"/>
                          <a:cs typeface="Times New Roman" pitchFamily="18" charset="0"/>
                        </a:rPr>
                        <a:t>better in empty stomach, PSL in 2–3 hours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50000"/>
                        </a:lnSpc>
                      </a:pPr>
                      <a:r>
                        <a:rPr lang="en-US" b="0" i="0" dirty="0">
                          <a:latin typeface="Times New Roman" pitchFamily="18" charset="0"/>
                          <a:cs typeface="Times New Roman" pitchFamily="18" charset="0"/>
                        </a:rPr>
                        <a:t>De-</a:t>
                      </a:r>
                      <a:r>
                        <a:rPr lang="en-US" b="0" i="0" dirty="0" err="1">
                          <a:latin typeface="Times New Roman" pitchFamily="18" charset="0"/>
                          <a:cs typeface="Times New Roman" pitchFamily="18" charset="0"/>
                        </a:rPr>
                        <a:t>acetylation</a:t>
                      </a:r>
                      <a:r>
                        <a:rPr lang="en-US" b="0" i="0" dirty="0">
                          <a:latin typeface="Times New Roman" pitchFamily="18" charset="0"/>
                          <a:cs typeface="Times New Roman" pitchFamily="18" charset="0"/>
                        </a:rPr>
                        <a:t> and oxidation in liver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50000"/>
                        </a:lnSpc>
                      </a:pPr>
                      <a:r>
                        <a:rPr lang="en-US" b="0" i="0" dirty="0">
                          <a:latin typeface="Times New Roman" pitchFamily="18" charset="0"/>
                          <a:cs typeface="Times New Roman" pitchFamily="18" charset="0"/>
                        </a:rPr>
                        <a:t>12 hours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en-US" b="0" i="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kumimoji="0" lang="en-US" b="0" i="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0" lang="en-US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</a:t>
                      </a:r>
                      <a:r>
                        <a:rPr kumimoji="0" lang="en-US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 in urine &amp; 65% in feces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863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WHY IS RIFAMPICIN GIVEN ONLY ONCE A MONTH?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647" y="2003612"/>
            <a:ext cx="11241741" cy="4570924"/>
          </a:xfrm>
        </p:spPr>
        <p:txBody>
          <a:bodyPr>
            <a:noAutofit/>
          </a:bodyPr>
          <a:lstStyle/>
          <a:p>
            <a:pPr algn="just">
              <a:lnSpc>
                <a:spcPct val="16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 exceptionally </a:t>
            </a:r>
            <a:r>
              <a:rPr lang="en-US" sz="2400" b="1" i="1" u="sng" dirty="0">
                <a:latin typeface="Times New Roman" pitchFamily="18" charset="0"/>
                <a:cs typeface="Times New Roman" pitchFamily="18" charset="0"/>
              </a:rPr>
              <a:t>potent bactericidal agent against M. </a:t>
            </a:r>
            <a:r>
              <a:rPr lang="en-US" sz="2400" b="1" i="1" u="sng" dirty="0" err="1">
                <a:latin typeface="Times New Roman" pitchFamily="18" charset="0"/>
                <a:cs typeface="Times New Roman" pitchFamily="18" charset="0"/>
              </a:rPr>
              <a:t>Leprae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60000"/>
              </a:lnSpc>
            </a:pPr>
            <a:r>
              <a:rPr lang="en-US" sz="2400" i="1" u="sng" dirty="0">
                <a:latin typeface="Times New Roman" pitchFamily="18" charset="0"/>
                <a:cs typeface="Times New Roman" pitchFamily="18" charset="0"/>
              </a:rPr>
              <a:t>A single dose of 600 mg is capable of killing 99.99% or more of viable organisms. </a:t>
            </a:r>
          </a:p>
          <a:p>
            <a:pPr algn="just">
              <a:lnSpc>
                <a:spcPct val="16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Exerts a delayed antibiotic effect for several days, during which the organism is incapable of multiplying.</a:t>
            </a:r>
          </a:p>
          <a:p>
            <a:pPr algn="just">
              <a:lnSpc>
                <a:spcPct val="16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u="sng" dirty="0">
                <a:latin typeface="Times New Roman" pitchFamily="18" charset="0"/>
                <a:cs typeface="Times New Roman" pitchFamily="18" charset="0"/>
              </a:rPr>
              <a:t>The high bactericidal activity of </a:t>
            </a:r>
            <a:r>
              <a:rPr lang="en-US" sz="2400" i="1" u="sng" dirty="0" err="1">
                <a:latin typeface="Times New Roman" pitchFamily="18" charset="0"/>
                <a:cs typeface="Times New Roman" pitchFamily="18" charset="0"/>
              </a:rPr>
              <a:t>rifampicin</a:t>
            </a:r>
            <a:r>
              <a:rPr lang="en-US" sz="2400" i="1" u="sng" dirty="0">
                <a:latin typeface="Times New Roman" pitchFamily="18" charset="0"/>
                <a:cs typeface="Times New Roman" pitchFamily="18" charset="0"/>
              </a:rPr>
              <a:t> makes:</a:t>
            </a:r>
          </a:p>
          <a:p>
            <a:pPr algn="just"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2400" i="1" u="sng" dirty="0">
                <a:latin typeface="Times New Roman" pitchFamily="18" charset="0"/>
                <a:cs typeface="Times New Roman" pitchFamily="18" charset="0"/>
              </a:rPr>
              <a:t> Once a month application of the drug feasible</a:t>
            </a:r>
          </a:p>
          <a:p>
            <a:pPr algn="just"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2400" i="1" u="sng" dirty="0">
                <a:latin typeface="Times New Roman" pitchFamily="18" charset="0"/>
                <a:cs typeface="Times New Roman" pitchFamily="18" charset="0"/>
              </a:rPr>
              <a:t>Cost-effective for leprosy control programs.</a:t>
            </a:r>
          </a:p>
        </p:txBody>
      </p:sp>
    </p:spTree>
    <p:extLst>
      <p:ext uri="{BB962C8B-B14F-4D97-AF65-F5344CB8AC3E}">
        <p14:creationId xmlns:p14="http://schemas.microsoft.com/office/powerpoint/2010/main" val="286636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118" y="381000"/>
            <a:ext cx="9529482" cy="1066800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CLINICAL AND MICROBIOLOGICAL 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447800"/>
            <a:ext cx="10838329" cy="5126736"/>
          </a:xfrm>
        </p:spPr>
        <p:txBody>
          <a:bodyPr>
            <a:noAutofit/>
          </a:bodyPr>
          <a:lstStyle/>
          <a:p>
            <a:pPr algn="just">
              <a:lnSpc>
                <a:spcPct val="16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Nasal symptoms= first to regress ,within 2–3 weeks</a:t>
            </a:r>
          </a:p>
          <a:p>
            <a:pPr algn="just">
              <a:lnSpc>
                <a:spcPct val="16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Beginning of clearance of skin lesions/infiltration= 2–3 months’ time</a:t>
            </a:r>
          </a:p>
          <a:p>
            <a:pPr algn="just">
              <a:lnSpc>
                <a:spcPct val="16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Complete regression of infiltration= takes long time</a:t>
            </a:r>
          </a:p>
          <a:p>
            <a:pPr algn="just">
              <a:lnSpc>
                <a:spcPct val="16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Nerve damage= most resistant. </a:t>
            </a:r>
          </a:p>
          <a:p>
            <a:pPr algn="just">
              <a:lnSpc>
                <a:spcPct val="16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Effective against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dapsone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-resistant organisms.</a:t>
            </a:r>
          </a:p>
          <a:p>
            <a:pPr algn="just">
              <a:lnSpc>
                <a:spcPct val="16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Rifampicin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crosses the cell membranes------effective in killing intracellular organisms</a:t>
            </a:r>
          </a:p>
          <a:p>
            <a:pPr algn="just">
              <a:lnSpc>
                <a:spcPct val="16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Distributed throughout the body, including the CSF</a:t>
            </a:r>
          </a:p>
          <a:p>
            <a:pPr algn="just">
              <a:lnSpc>
                <a:spcPct val="160000"/>
              </a:lnSpc>
              <a:buFont typeface="Wingdings" pitchFamily="2" charset="2"/>
              <a:buChar char="v"/>
            </a:pP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Orange-red color to the urine, feces, saliva, sputum, tears, and sweat; patients should be so warned.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lnSpc>
                <a:spcPct val="160000"/>
              </a:lnSpc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458494" y="4609306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260595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MI= comes to zero within 4–6 weeks of treatment. </a:t>
            </a:r>
          </a:p>
          <a:p>
            <a:pPr>
              <a:lnSpc>
                <a:spcPct val="150000"/>
              </a:lnSpc>
            </a:pP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BI= takes longer to decline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 single dose of 1500 mg or 3–4 daily doses of 600 mg of the drug= kills over 99.99% of the viable M .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Leprae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19127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1800" b="1" u="sng" dirty="0">
                <a:latin typeface="Times New Roman" pitchFamily="18" charset="0"/>
                <a:cs typeface="Times New Roman" pitchFamily="18" charset="0"/>
              </a:rPr>
              <a:t>SIDE EFFECTS OF RIFAMPICIN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5158366"/>
              </p:ext>
            </p:extLst>
          </p:nvPr>
        </p:nvGraphicFramePr>
        <p:xfrm>
          <a:off x="551326" y="2272549"/>
          <a:ext cx="10945908" cy="42896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86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486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486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08376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Daily dose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Intermittent dose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Once-monthly administration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0409">
                <a:tc>
                  <a:txBody>
                    <a:bodyPr/>
                    <a:lstStyle/>
                    <a:p>
                      <a:pPr fontAlgn="base"/>
                      <a:r>
                        <a:rPr lang="en-US" dirty="0" err="1">
                          <a:latin typeface="Times New Roman" pitchFamily="18" charset="0"/>
                          <a:cs typeface="Times New Roman" pitchFamily="18" charset="0"/>
                        </a:rPr>
                        <a:t>Hepatotoxicity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Respiratory syndrome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No major Side effects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0409">
                <a:tc>
                  <a:txBody>
                    <a:bodyPr/>
                    <a:lstStyle/>
                    <a:p>
                      <a:pPr fontAlgn="base"/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Loss of appetite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Flu like syndrome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0409">
                <a:tc>
                  <a:txBody>
                    <a:bodyPr/>
                    <a:lstStyle/>
                    <a:p>
                      <a:pPr fontAlgn="base"/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Nausea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GI problems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0409">
                <a:tc>
                  <a:txBody>
                    <a:bodyPr/>
                    <a:lstStyle/>
                    <a:p>
                      <a:pPr fontAlgn="base"/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Vomiting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dirty="0" err="1">
                          <a:latin typeface="Times New Roman" pitchFamily="18" charset="0"/>
                          <a:cs typeface="Times New Roman" pitchFamily="18" charset="0"/>
                        </a:rPr>
                        <a:t>Purpura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0409">
                <a:tc>
                  <a:txBody>
                    <a:bodyPr/>
                    <a:lstStyle/>
                    <a:p>
                      <a:pPr fontAlgn="base"/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Pain in abdomen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Anaphylactic shock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08376">
                <a:tc>
                  <a:txBody>
                    <a:bodyPr/>
                    <a:lstStyle/>
                    <a:p>
                      <a:pPr algn="l" fontAlgn="base"/>
                      <a:r>
                        <a:rPr lang="en-US" b="0" i="0" dirty="0">
                          <a:latin typeface="Times New Roman" pitchFamily="18" charset="0"/>
                          <a:cs typeface="Times New Roman" pitchFamily="18" charset="0"/>
                        </a:rPr>
                        <a:t>Rise in serum enzymes (SGOT/SGPT)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b="0" i="0" dirty="0">
                          <a:latin typeface="Times New Roman" pitchFamily="18" charset="0"/>
                          <a:cs typeface="Times New Roman" pitchFamily="18" charset="0"/>
                        </a:rPr>
                        <a:t>Acute renal failure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10409">
                <a:tc>
                  <a:txBody>
                    <a:bodyPr/>
                    <a:lstStyle/>
                    <a:p>
                      <a:pPr fontAlgn="base"/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Interstitial nephritis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10409">
                <a:tc>
                  <a:txBody>
                    <a:bodyPr/>
                    <a:lstStyle/>
                    <a:p>
                      <a:pPr fontAlgn="base"/>
                      <a:r>
                        <a:rPr lang="en-US" dirty="0" err="1">
                          <a:latin typeface="Times New Roman" pitchFamily="18" charset="0"/>
                          <a:cs typeface="Times New Roman" pitchFamily="18" charset="0"/>
                        </a:rPr>
                        <a:t>Osteomalacia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18565" y="1219200"/>
            <a:ext cx="9668435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Most common side effect is a red coloration of urine due to excretion of the drug in urine</a:t>
            </a:r>
          </a:p>
        </p:txBody>
      </p:sp>
    </p:spTree>
    <p:extLst>
      <p:ext uri="{BB962C8B-B14F-4D97-AF65-F5344CB8AC3E}">
        <p14:creationId xmlns:p14="http://schemas.microsoft.com/office/powerpoint/2010/main" val="321489083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3. CLOFAZIMINE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brick red, fat-soluble crystalline dye.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Bacteriostatic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and anti-inflammatory action.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For oral administration: its micronized crystals are suspended in an oil-wax base and encapsulated in soft gelatin.</a:t>
            </a:r>
          </a:p>
        </p:txBody>
      </p:sp>
    </p:spTree>
    <p:extLst>
      <p:ext uri="{BB962C8B-B14F-4D97-AF65-F5344CB8AC3E}">
        <p14:creationId xmlns:p14="http://schemas.microsoft.com/office/powerpoint/2010/main" val="1682514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381000"/>
            <a:ext cx="8229600" cy="1066800"/>
          </a:xfrm>
        </p:spPr>
        <p:txBody>
          <a:bodyPr>
            <a:normAutofit/>
          </a:bodyPr>
          <a:lstStyle/>
          <a:p>
            <a:r>
              <a:rPr lang="en-US" sz="1800" b="1" u="sng" dirty="0">
                <a:latin typeface="Times New Roman" pitchFamily="18" charset="0"/>
                <a:cs typeface="Times New Roman" pitchFamily="18" charset="0"/>
              </a:rPr>
              <a:t>MECHANISM OF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59" y="1295400"/>
            <a:ext cx="10945906" cy="5279136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Blocks the template function of DNA by:</a:t>
            </a:r>
          </a:p>
          <a:p>
            <a:pPr marL="514350" indent="-514350" algn="just">
              <a:lnSpc>
                <a:spcPct val="170000"/>
              </a:lnSpc>
              <a:buFont typeface="+mj-lt"/>
              <a:buAutoNum type="arabicPeriod"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Increasing the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lysosomal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enzyme synthesis</a:t>
            </a:r>
          </a:p>
          <a:p>
            <a:pPr marL="514350" indent="-514350" algn="just">
              <a:lnSpc>
                <a:spcPct val="170000"/>
              </a:lnSpc>
              <a:buFont typeface="+mj-lt"/>
              <a:buAutoNum type="arabicPeriod"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Increasing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phagocytic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capacity of macrophages.</a:t>
            </a:r>
            <a:endParaRPr lang="en-US" sz="1800" baseline="300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lnSpc>
                <a:spcPct val="17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 Binds preferentially to GC-rich region of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mycobacterial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DNA.</a:t>
            </a:r>
          </a:p>
          <a:p>
            <a:pPr marL="514350" indent="-514350" algn="just">
              <a:lnSpc>
                <a:spcPct val="17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Stimulation of PGE 2 synthesis +  inhibition of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neutrophil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motility + selective suppression of TH-1 subtype of T-helper cells= contribute to its role in type 2 reactions.</a:t>
            </a:r>
            <a:endParaRPr lang="en-US" sz="1800" baseline="300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lnSpc>
                <a:spcPct val="17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 IL-2=  a major cytokine in type 1 reaction </a:t>
            </a:r>
          </a:p>
          <a:p>
            <a:pPr marL="514350" indent="-514350" algn="just">
              <a:lnSpc>
                <a:spcPct val="170000"/>
              </a:lnSpc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                  causes neuritis </a:t>
            </a:r>
          </a:p>
          <a:p>
            <a:pPr marL="514350" indent="-514350" algn="just">
              <a:lnSpc>
                <a:spcPct val="170000"/>
              </a:lnSpc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                  production is stimulated by NFAT/NFKB. </a:t>
            </a:r>
          </a:p>
        </p:txBody>
      </p:sp>
    </p:spTree>
    <p:extLst>
      <p:ext uri="{BB962C8B-B14F-4D97-AF65-F5344CB8AC3E}">
        <p14:creationId xmlns:p14="http://schemas.microsoft.com/office/powerpoint/2010/main" val="137811010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lnSpc>
                <a:spcPct val="17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Selectively block the KV1.3 potassium channel activity, perturbing the oscillation frequency of the calcium-release activated calcium channel, which in turn led to the inhibition of the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calcineurin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-NFAT signaling pathway.</a:t>
            </a:r>
            <a:endParaRPr lang="en-US" sz="1800" baseline="300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lnSpc>
                <a:spcPct val="170000"/>
              </a:lnSpc>
              <a:buFont typeface="Wingdings" pitchFamily="2" charset="2"/>
              <a:buChar char="v"/>
            </a:pPr>
            <a:endParaRPr lang="en-US" sz="1800" baseline="300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lnSpc>
                <a:spcPct val="170000"/>
              </a:lnSpc>
              <a:buFont typeface="Wingdings" pitchFamily="2" charset="2"/>
              <a:buChar char="v"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 Thus, it has an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immunomodulatory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effect also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31344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675179"/>
              </p:ext>
            </p:extLst>
          </p:nvPr>
        </p:nvGraphicFramePr>
        <p:xfrm>
          <a:off x="712695" y="762003"/>
          <a:ext cx="10869705" cy="5154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39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374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2089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7917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7021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245084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</a:pPr>
                      <a:r>
                        <a:rPr lang="en-US" i="0" dirty="0">
                          <a:latin typeface="Times New Roman"/>
                        </a:rPr>
                        <a:t>Drug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50000"/>
                        </a:lnSpc>
                      </a:pPr>
                      <a:r>
                        <a:rPr lang="en-US" i="0">
                          <a:latin typeface="Times New Roman"/>
                        </a:rPr>
                        <a:t>Absorption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</a:pPr>
                      <a:r>
                        <a:rPr lang="en-US" i="0" dirty="0">
                          <a:latin typeface="Times New Roman"/>
                        </a:rPr>
                        <a:t>Metabolism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i="0" dirty="0">
                          <a:latin typeface="Times New Roman"/>
                        </a:rPr>
                        <a:t>T1/2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i="0" dirty="0">
                          <a:latin typeface="Times New Roman"/>
                        </a:rPr>
                        <a:t>Excretion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09620">
                <a:tc>
                  <a:txBody>
                    <a:bodyPr/>
                    <a:lstStyle/>
                    <a:p>
                      <a:pPr lvl="0" algn="l" fontAlgn="base">
                        <a:lnSpc>
                          <a:spcPct val="150000"/>
                        </a:lnSpc>
                      </a:pPr>
                      <a:r>
                        <a:rPr lang="en-US" b="0" i="0" dirty="0" err="1">
                          <a:latin typeface="Times New Roman"/>
                        </a:rPr>
                        <a:t>Clofazimine</a:t>
                      </a:r>
                      <a:endParaRPr lang="en-US" b="0" i="0" dirty="0">
                        <a:latin typeface="Times New Roman"/>
                      </a:endParaRPr>
                    </a:p>
                    <a:p>
                      <a:pPr lvl="0" algn="l" fontAlgn="base">
                        <a:lnSpc>
                          <a:spcPct val="150000"/>
                        </a:lnSpc>
                      </a:pPr>
                      <a:r>
                        <a:rPr lang="en-US" b="0" i="0" dirty="0">
                          <a:latin typeface="Times New Roman"/>
                        </a:rPr>
                        <a:t>(300 mg monthly</a:t>
                      </a:r>
                      <a:r>
                        <a:rPr lang="en-US" b="0" i="0" baseline="0" dirty="0">
                          <a:latin typeface="Times New Roman"/>
                        </a:rPr>
                        <a:t> supervised)</a:t>
                      </a:r>
                    </a:p>
                    <a:p>
                      <a:pPr lvl="0" algn="l" fontAlgn="base">
                        <a:lnSpc>
                          <a:spcPct val="150000"/>
                        </a:lnSpc>
                      </a:pPr>
                      <a:endParaRPr lang="en-US" b="0" i="0" baseline="0" dirty="0">
                        <a:latin typeface="Times New Roman"/>
                      </a:endParaRPr>
                    </a:p>
                    <a:p>
                      <a:pPr lvl="0" algn="l" fontAlgn="base">
                        <a:lnSpc>
                          <a:spcPct val="150000"/>
                        </a:lnSpc>
                      </a:pPr>
                      <a:endParaRPr lang="en-US" b="0" i="0" baseline="0" dirty="0">
                        <a:latin typeface="Times New Roman"/>
                      </a:endParaRPr>
                    </a:p>
                    <a:p>
                      <a:pPr lvl="0" algn="l" fontAlgn="base">
                        <a:lnSpc>
                          <a:spcPct val="150000"/>
                        </a:lnSpc>
                      </a:pPr>
                      <a:r>
                        <a:rPr lang="en-US" b="0" i="0" baseline="0" dirty="0">
                          <a:latin typeface="Times New Roman"/>
                        </a:rPr>
                        <a:t>(50 mg daily)</a:t>
                      </a:r>
                      <a:endParaRPr lang="en-US" b="0" i="0" dirty="0">
                        <a:latin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</a:pPr>
                      <a:r>
                        <a:rPr lang="en-US" b="0" i="0" dirty="0">
                          <a:latin typeface="Times New Roman"/>
                        </a:rPr>
                        <a:t>30–50%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b="0" i="0" dirty="0">
                          <a:latin typeface="Times New Roman"/>
                        </a:rPr>
                        <a:t>Kidney: one conjugated and two </a:t>
                      </a:r>
                      <a:r>
                        <a:rPr lang="en-US" b="0" i="0" dirty="0" err="1">
                          <a:latin typeface="Times New Roman"/>
                        </a:rPr>
                        <a:t>unconjugated</a:t>
                      </a:r>
                      <a:r>
                        <a:rPr lang="en-US" b="0" i="0" dirty="0">
                          <a:latin typeface="Times New Roman"/>
                        </a:rPr>
                        <a:t> metabolites.</a:t>
                      </a:r>
                    </a:p>
                    <a:p>
                      <a:pPr algn="l" fontAlgn="base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b="0" i="0" dirty="0">
                          <a:latin typeface="Times New Roman"/>
                        </a:rPr>
                        <a:t>Hydrolytic </a:t>
                      </a:r>
                      <a:r>
                        <a:rPr lang="en-US" b="0" i="0" dirty="0" err="1">
                          <a:latin typeface="Times New Roman"/>
                        </a:rPr>
                        <a:t>dehalogenation</a:t>
                      </a:r>
                      <a:r>
                        <a:rPr lang="en-US" b="0" i="0" dirty="0">
                          <a:latin typeface="Times New Roman"/>
                        </a:rPr>
                        <a:t> Hydrolytic </a:t>
                      </a:r>
                      <a:r>
                        <a:rPr lang="en-US" b="0" i="0" dirty="0" err="1">
                          <a:latin typeface="Times New Roman"/>
                        </a:rPr>
                        <a:t>deamination</a:t>
                      </a:r>
                      <a:r>
                        <a:rPr lang="en-US" b="0" i="0" dirty="0">
                          <a:latin typeface="Times New Roman"/>
                        </a:rPr>
                        <a:t> followed by </a:t>
                      </a:r>
                      <a:r>
                        <a:rPr lang="en-US" b="0" i="0" dirty="0" err="1">
                          <a:latin typeface="Times New Roman"/>
                        </a:rPr>
                        <a:t>glucuronidation</a:t>
                      </a:r>
                      <a:endParaRPr lang="en-US" b="0" i="0" dirty="0">
                        <a:latin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b="0" i="0" dirty="0">
                          <a:latin typeface="Times New Roman"/>
                        </a:rPr>
                        <a:t>60 days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b="0" i="0" dirty="0">
                          <a:latin typeface="Times New Roman"/>
                        </a:rPr>
                        <a:t>1% in urine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Down Arrow 4"/>
          <p:cNvSpPr/>
          <p:nvPr/>
        </p:nvSpPr>
        <p:spPr>
          <a:xfrm>
            <a:off x="1246094" y="4186518"/>
            <a:ext cx="3810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09433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u="sng" dirty="0">
                <a:latin typeface="Times New Roman" pitchFamily="18" charset="0"/>
                <a:cs typeface="Times New Roman" pitchFamily="18" charset="0"/>
              </a:rPr>
              <a:t>WHY MONTHLY SUPERVISED DOSE OF CLOFAZIMINE IN ADDITION TO THE DAILY DOSE GIVEN?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Clofazimine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A repository drug.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 Stored in the body after monthly administration and is then slowly excreted.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Therefore, it is given as a loading dose of 300 mg once a month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to ensure that the optimal amount of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clofazimine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is maintained in the body tissue, even if the patient occasionally misses his or her daily dose.</a:t>
            </a:r>
          </a:p>
        </p:txBody>
      </p:sp>
    </p:spTree>
    <p:extLst>
      <p:ext uri="{BB962C8B-B14F-4D97-AF65-F5344CB8AC3E}">
        <p14:creationId xmlns:p14="http://schemas.microsoft.com/office/powerpoint/2010/main" val="75559608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1066800"/>
            <a:ext cx="32766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In macrophages and cells of the </a:t>
            </a:r>
            <a:r>
              <a:rPr lang="en-US" b="1" u="sng" dirty="0" err="1">
                <a:latin typeface="Times New Roman" pitchFamily="18" charset="0"/>
                <a:cs typeface="Times New Roman" pitchFamily="18" charset="0"/>
              </a:rPr>
              <a:t>reticuloendothelial</a:t>
            </a:r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 system: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drug is stored as needle like crystals</a:t>
            </a:r>
          </a:p>
        </p:txBody>
      </p:sp>
      <p:sp>
        <p:nvSpPr>
          <p:cNvPr id="3" name="Right Arrow 2"/>
          <p:cNvSpPr/>
          <p:nvPr/>
        </p:nvSpPr>
        <p:spPr>
          <a:xfrm>
            <a:off x="5181600" y="1676400"/>
            <a:ext cx="914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6248400" y="914400"/>
            <a:ext cx="2667000" cy="1905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Inhibition of multiplication of intracellular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M.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Leprae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52600" y="4114800"/>
            <a:ext cx="35052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In the skin, subcutaneous fat, liver, lungs, adrenals, kidneys, lymph nodes, and gastrointestinal tract</a:t>
            </a:r>
          </a:p>
        </p:txBody>
      </p:sp>
      <p:sp>
        <p:nvSpPr>
          <p:cNvPr id="6" name="Right Arrow 5"/>
          <p:cNvSpPr/>
          <p:nvPr/>
        </p:nvSpPr>
        <p:spPr>
          <a:xfrm>
            <a:off x="5334000" y="4572000"/>
            <a:ext cx="914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400800" y="3962400"/>
            <a:ext cx="2667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Discoloration of the organs and the skin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5800" y="457200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CLINICAL EFFECTS</a:t>
            </a:r>
            <a:br>
              <a:rPr lang="en-US" b="1" u="sng" dirty="0">
                <a:latin typeface="Times New Roman" pitchFamily="18" charset="0"/>
                <a:cs typeface="Times New Roman" pitchFamily="18" charset="0"/>
              </a:rPr>
            </a:br>
            <a:endParaRPr lang="en-US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97986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Slowly excreted from the body= 6–12 months.</a:t>
            </a:r>
          </a:p>
          <a:p>
            <a:pPr algn="just" fontAlgn="base">
              <a:lnSpc>
                <a:spcPct val="160000"/>
              </a:lnSpc>
              <a:buFont typeface="Wingdings" pitchFamily="2" charset="2"/>
              <a:buChar char="v"/>
            </a:pP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 Hence, it takes more than 3 years for the patients to regain their normal coloration after stoppage of </a:t>
            </a:r>
            <a:r>
              <a:rPr lang="en-US" sz="1900" dirty="0" err="1">
                <a:latin typeface="Times New Roman" pitchFamily="18" charset="0"/>
                <a:cs typeface="Times New Roman" pitchFamily="18" charset="0"/>
              </a:rPr>
              <a:t>clofazimine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fontAlgn="base">
              <a:lnSpc>
                <a:spcPct val="150000"/>
              </a:lnSpc>
            </a:pPr>
            <a:r>
              <a:rPr lang="en-US" sz="1900" dirty="0" err="1">
                <a:latin typeface="Times New Roman" pitchFamily="18" charset="0"/>
                <a:cs typeface="Times New Roman" pitchFamily="18" charset="0"/>
              </a:rPr>
              <a:t>Clofazimine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 is active against </a:t>
            </a:r>
            <a:r>
              <a:rPr lang="en-US" sz="1900" dirty="0" err="1">
                <a:latin typeface="Times New Roman" pitchFamily="18" charset="0"/>
                <a:cs typeface="Times New Roman" pitchFamily="18" charset="0"/>
              </a:rPr>
              <a:t>dapsone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-resistant </a:t>
            </a:r>
            <a:r>
              <a:rPr lang="en-US" sz="1900" i="1" dirty="0">
                <a:latin typeface="Times New Roman" pitchFamily="18" charset="0"/>
                <a:cs typeface="Times New Roman" pitchFamily="18" charset="0"/>
              </a:rPr>
              <a:t>M. </a:t>
            </a:r>
            <a:r>
              <a:rPr lang="en-US" sz="1900" i="1" dirty="0" err="1">
                <a:latin typeface="Times New Roman" pitchFamily="18" charset="0"/>
                <a:cs typeface="Times New Roman" pitchFamily="18" charset="0"/>
              </a:rPr>
              <a:t>Leprae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fontAlgn="base">
              <a:lnSpc>
                <a:spcPct val="150000"/>
              </a:lnSpc>
            </a:pP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Drug should not be used alone nor it is a replacement for the cheaper and more effective drug </a:t>
            </a:r>
            <a:r>
              <a:rPr lang="en-US" sz="1900" dirty="0" err="1">
                <a:latin typeface="Times New Roman" pitchFamily="18" charset="0"/>
                <a:cs typeface="Times New Roman" pitchFamily="18" charset="0"/>
              </a:rPr>
              <a:t>dapsone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fontAlgn="base">
              <a:lnSpc>
                <a:spcPct val="150000"/>
              </a:lnSpc>
            </a:pP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Indicated in: patients with type 2 reactions</a:t>
            </a: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Anti-inflammatory action is very slow. </a:t>
            </a: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Has a special role in the prevention and management of patients with chronic ENL reactions.</a:t>
            </a:r>
          </a:p>
        </p:txBody>
      </p:sp>
    </p:spTree>
    <p:extLst>
      <p:ext uri="{BB962C8B-B14F-4D97-AF65-F5344CB8AC3E}">
        <p14:creationId xmlns:p14="http://schemas.microsoft.com/office/powerpoint/2010/main" val="228374986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Clofazimine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s/e are mild &amp; includes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skin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discoloration,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ichthyosis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mild GIT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discomfort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Peripheral neuropathy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89045729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u="sng" dirty="0">
                <a:latin typeface="Times New Roman" pitchFamily="18" charset="0"/>
                <a:cs typeface="Times New Roman" pitchFamily="18" charset="0"/>
              </a:rPr>
              <a:t>EFFECTIVENESS OF MDT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Most important indicator: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Rate of occurrence of relapse following successful completion of the scheduled course of treatment. 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Relapse rate is very low (0.1% per year for PB and 0.06% per year for MB on the average). 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Low frequency of side effects</a:t>
            </a:r>
          </a:p>
        </p:txBody>
      </p:sp>
    </p:spTree>
    <p:extLst>
      <p:ext uri="{BB962C8B-B14F-4D97-AF65-F5344CB8AC3E}">
        <p14:creationId xmlns:p14="http://schemas.microsoft.com/office/powerpoint/2010/main" val="359534192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u="sng" dirty="0">
                <a:latin typeface="Times New Roman" pitchFamily="18" charset="0"/>
                <a:cs typeface="Times New Roman" pitchFamily="18" charset="0"/>
              </a:rPr>
              <a:t>MDT AND PREGNANCY</a:t>
            </a:r>
            <a:endParaRPr lang="en-US" sz="18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MDT is safe during pregnancy and lactation.</a:t>
            </a:r>
            <a:endParaRPr lang="en-US" sz="2000" baseline="30000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If given in the last trimester=  increased risk of bleeding in the newborn.</a:t>
            </a:r>
          </a:p>
          <a:p>
            <a:pPr fontAlgn="base">
              <a:lnSpc>
                <a:spcPct val="150000"/>
              </a:lnSpc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buNone/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Inj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Vit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K 0.5 ml I/M at the time of birth.</a:t>
            </a:r>
          </a:p>
          <a:p>
            <a:pPr fontAlgn="base"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Dapsone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clofazimine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= safe.</a:t>
            </a:r>
          </a:p>
          <a:p>
            <a:pPr fontAlgn="base"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Clofazimine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Crosses the placenta </a:t>
            </a:r>
          </a:p>
          <a:p>
            <a:pPr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Result in color of the newborn. 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3772694" y="3466306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193793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9553" y="713232"/>
            <a:ext cx="6499412" cy="5812536"/>
          </a:xfrm>
        </p:spPr>
        <p:txBody>
          <a:bodyPr>
            <a:normAutofit/>
          </a:bodyPr>
          <a:lstStyle/>
          <a:p>
            <a:pPr fontAlgn="base">
              <a:lnSpc>
                <a:spcPct val="15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Excretion of the drug in milk of lactating mothers, on MDT:</a:t>
            </a:r>
          </a:p>
          <a:p>
            <a:pPr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Results in staining of the infants. </a:t>
            </a:r>
          </a:p>
          <a:p>
            <a:pPr fontAlgn="base">
              <a:lnSpc>
                <a:spcPct val="15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In  women with leprosy (even apparently cured):</a:t>
            </a:r>
          </a:p>
          <a:p>
            <a:pPr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Run a serious risk of deterioration in nerve function as a part of type 2 reaction</a:t>
            </a:r>
            <a:r>
              <a:rPr lang="en-US" sz="1800" baseline="30000" dirty="0">
                <a:latin typeface="Times New Roman" pitchFamily="18" charset="0"/>
                <a:cs typeface="Times New Roman" pitchFamily="18" charset="0"/>
              </a:rPr>
              <a:t> ------------------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when they become pregnant </a:t>
            </a:r>
          </a:p>
          <a:p>
            <a:pPr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Type 1 reaction--------- in the postpartum period</a:t>
            </a:r>
          </a:p>
        </p:txBody>
      </p:sp>
      <p:sp>
        <p:nvSpPr>
          <p:cNvPr id="5" name="Oval 4"/>
          <p:cNvSpPr/>
          <p:nvPr/>
        </p:nvSpPr>
        <p:spPr>
          <a:xfrm>
            <a:off x="7467600" y="2667000"/>
            <a:ext cx="28956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Both requiring systemic corticosteroids</a:t>
            </a:r>
          </a:p>
        </p:txBody>
      </p:sp>
      <p:sp>
        <p:nvSpPr>
          <p:cNvPr id="6" name="Oval 5"/>
          <p:cNvSpPr/>
          <p:nvPr/>
        </p:nvSpPr>
        <p:spPr>
          <a:xfrm>
            <a:off x="3810000" y="4267200"/>
            <a:ext cx="6858000" cy="2362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Thus endangering the fetus with: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Cleft lip/palate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Adrenal suppression in the newborn baby if steroid given in 1</a:t>
            </a:r>
            <a:r>
              <a:rPr lang="en-US" baseline="30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and 3</a:t>
            </a:r>
            <a:r>
              <a:rPr lang="en-US" baseline="30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trimester respectively. 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0" y="2590800"/>
            <a:ext cx="5334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7048500" y="3009900"/>
            <a:ext cx="3810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own Arrow 10"/>
          <p:cNvSpPr/>
          <p:nvPr/>
        </p:nvSpPr>
        <p:spPr>
          <a:xfrm>
            <a:off x="8382000" y="38100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15639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81C6981-8C4D-1643-8873-8FE8E315D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NEWER DRUGS - </a:t>
            </a:r>
            <a:r>
              <a:rPr lang="en-IN" dirty="0"/>
              <a:t>Rationale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9B8139F-D65B-A444-A670-A85B6A2841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reducing the duration of MB-MDT 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circumvent the compliance issues of patients 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skin smears being the weakest link in the programs, a common regimen would be useful for both PB and MB cases 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 regimens needed for patients who cannot take clofazimine or rifampicin 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of cases with bacilli resistant to one or more of the primary anti-leprosy drugs.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72938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B83A69C-4E6E-444E-8D87-393CFCF69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27847"/>
            <a:ext cx="10972800" cy="564668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Ideal c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haracteristics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a new anti-leprosy drugs :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be administered orally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 should be bactericidal and should not antagonize rifampicin in combination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 should not have debilitating side-effects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drugs should be first tested in the laboratory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bactericidal effects should be studied in clinical trials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Long-term relapse rates should be assessed. </a:t>
            </a:r>
          </a:p>
        </p:txBody>
      </p:sp>
    </p:spTree>
    <p:extLst>
      <p:ext uri="{BB962C8B-B14F-4D97-AF65-F5344CB8AC3E}">
        <p14:creationId xmlns:p14="http://schemas.microsoft.com/office/powerpoint/2010/main" val="400519316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E953204-A392-D64D-9209-F9085386C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683" y="457200"/>
            <a:ext cx="10972800" cy="1066800"/>
          </a:xfrm>
        </p:spPr>
        <p:txBody>
          <a:bodyPr/>
          <a:lstStyle/>
          <a:p>
            <a:r>
              <a:rPr lang="en-US" dirty="0"/>
              <a:t>New drugs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F4583C9-3057-274D-9E0E-01D70334B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505053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Fluoroquinolones -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Bactericidal drugs,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e.g., pefloxacin, ofloxacin,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sparfloxacin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moxifloxacin). </a:t>
            </a: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just">
              <a:lnSpc>
                <a:spcPct val="150000"/>
              </a:lnSpc>
              <a:buNone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Quinolones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inhibit the bacterial DNA gyrase or the topoisomerase II enzyme, thereby inhibiting the coiling and super-coiling of DNA. </a:t>
            </a: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Minocycline -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bacteriostatic drug.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acts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binding to the 30s ribosomal subunits of bacteria, thereby inhibit-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protein synthesis </a:t>
            </a: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just">
              <a:buNone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Macrolides – Clarithromycin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 bactericidal drug that acts by inhibiting protein synthesis by binding to 50s ribosomal subunits. </a:t>
            </a:r>
          </a:p>
        </p:txBody>
      </p:sp>
    </p:spTree>
    <p:extLst>
      <p:ext uri="{BB962C8B-B14F-4D97-AF65-F5344CB8AC3E}">
        <p14:creationId xmlns:p14="http://schemas.microsoft.com/office/powerpoint/2010/main" val="280058495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9DA7F8-02DF-BE44-AFA4-0750EB7D2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16859"/>
            <a:ext cx="10972800" cy="1066800"/>
          </a:xfrm>
        </p:spPr>
        <p:txBody>
          <a:bodyPr>
            <a:normAutofit/>
          </a:bodyPr>
          <a:lstStyle/>
          <a:p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ADVERSE DRUG REACTION </a:t>
            </a:r>
            <a:r>
              <a:rPr lang="en-I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(ADR)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163EDD0-D810-9C4E-AA3D-05D7D0451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009" y="1483659"/>
            <a:ext cx="11257273" cy="5065059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</a:t>
            </a:r>
            <a:r>
              <a:rPr lang="en-IN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common </a:t>
            </a:r>
            <a:r>
              <a:rPr lang="en-IN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adr</a:t>
            </a:r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being </a:t>
            </a:r>
            <a:r>
              <a:rPr lang="en-IN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hemolytic</a:t>
            </a:r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anemia</a:t>
            </a:r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serious </a:t>
            </a:r>
            <a:r>
              <a:rPr lang="en-IN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adr</a:t>
            </a:r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was </a:t>
            </a:r>
            <a:r>
              <a:rPr lang="en-IN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agranulocytosis</a:t>
            </a:r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Adr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more common during initial 2 months of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mdt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Therefore, observant monitoring, with 2 weekly testing, is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intiated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the </a:t>
            </a:r>
            <a:r>
              <a:rPr lang="en-I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 2 months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therapy. 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17008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>
                <a:solidFill>
                  <a:srgbClr val="A76F7F"/>
                </a:solidFill>
              </a:rPr>
              <a:t>Prevention of Deformities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88" y="1896036"/>
            <a:ext cx="9699812" cy="4533362"/>
          </a:xfrm>
        </p:spPr>
        <p:txBody>
          <a:bodyPr>
            <a:normAutofit lnSpcReduction="10000"/>
          </a:bodyPr>
          <a:lstStyle/>
          <a:p>
            <a:pPr marL="368300" indent="-368300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Adequate treatment of leprosy patient</a:t>
            </a:r>
          </a:p>
          <a:p>
            <a:pPr marL="368300" indent="-368300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Early detection of nerve damage</a:t>
            </a:r>
          </a:p>
          <a:p>
            <a:pPr marL="368300" indent="-368300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Prevention of nerve damage</a:t>
            </a:r>
          </a:p>
          <a:p>
            <a:pPr marL="368300" indent="-368300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 of anesthetic hands from injury</a:t>
            </a:r>
          </a:p>
          <a:p>
            <a:pPr marL="368300" indent="-368300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 of hands with weakness/paralysis</a:t>
            </a:r>
          </a:p>
          <a:p>
            <a:pPr marL="368300" indent="-368300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of protective footwear </a:t>
            </a:r>
          </a:p>
          <a:p>
            <a:pPr marL="368300" indent="-368300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Adequate hydration of skin</a:t>
            </a:r>
          </a:p>
          <a:p>
            <a:pPr marL="368300" indent="-368300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Physiotherapy</a:t>
            </a:r>
          </a:p>
        </p:txBody>
      </p:sp>
    </p:spTree>
    <p:extLst>
      <p:ext uri="{BB962C8B-B14F-4D97-AF65-F5344CB8AC3E}">
        <p14:creationId xmlns:p14="http://schemas.microsoft.com/office/powerpoint/2010/main" val="223251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>
                <a:solidFill>
                  <a:srgbClr val="A76F7F"/>
                </a:solidFill>
              </a:rPr>
              <a:t>Management of Deformities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706" y="1903434"/>
            <a:ext cx="10596282" cy="4525963"/>
          </a:xfrm>
        </p:spPr>
        <p:txBody>
          <a:bodyPr>
            <a:normAutofit/>
          </a:bodyPr>
          <a:lstStyle/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of patient regarding prevention of injuries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Daily examination of hands and feet and   prompt treatment for minor injuries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adapted tools and appliances after training 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Reconstructive surgery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Rehabilitation</a:t>
            </a:r>
          </a:p>
        </p:txBody>
      </p:sp>
    </p:spTree>
    <p:extLst>
      <p:ext uri="{BB962C8B-B14F-4D97-AF65-F5344CB8AC3E}">
        <p14:creationId xmlns:p14="http://schemas.microsoft.com/office/powerpoint/2010/main" val="416035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706" y="524436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u="sng" dirty="0" smtClean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Physiotherapy</a:t>
            </a:r>
            <a:endParaRPr lang="en-US" sz="3200" u="sng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67436"/>
            <a:ext cx="10986247" cy="4761962"/>
          </a:xfrm>
        </p:spPr>
        <p:txBody>
          <a:bodyPr>
            <a:noAutofit/>
          </a:bodyPr>
          <a:lstStyle/>
          <a:p>
            <a:pPr marL="236538" indent="-236538">
              <a:lnSpc>
                <a:spcPct val="150000"/>
              </a:lnSpc>
              <a:buClr>
                <a:srgbClr val="A76F7F"/>
              </a:buClr>
              <a:buNone/>
            </a:pPr>
            <a:r>
              <a:rPr lang="en-US" sz="20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massage/Wax Therapy-Uses </a:t>
            </a:r>
          </a:p>
          <a:p>
            <a:pPr marL="368300" indent="-36830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make the skin soft and supple and loosen stiff joints</a:t>
            </a:r>
          </a:p>
          <a:p>
            <a:pPr marL="368300" indent="-36830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a preliminary to exercises</a:t>
            </a:r>
          </a:p>
          <a:p>
            <a:pPr marL="368300" indent="-36830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strengthen muscles and keep joints mobile</a:t>
            </a:r>
          </a:p>
          <a:p>
            <a:pPr marL="368300" indent="-36830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reduce pain in acute neuritis </a:t>
            </a:r>
          </a:p>
          <a:p>
            <a:pPr marL="368300" indent="-36830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stimulate innervated sweat glands to increase blood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flow</a:t>
            </a:r>
          </a:p>
          <a:p>
            <a:pPr marL="0" indent="0">
              <a:lnSpc>
                <a:spcPct val="150000"/>
              </a:lnSpc>
              <a:buClr>
                <a:srgbClr val="A76F7F"/>
              </a:buClr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US" sz="20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Exercises 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 and assisted exercise : To increase the strength of muscles and retain their tone</a:t>
            </a:r>
          </a:p>
          <a:p>
            <a:pPr marL="236538" indent="-236538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10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36538" indent="-236538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US" sz="20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Electric stimulation – Uses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maintain the tone of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denervated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muscle 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Helpful in breaking post operative adhesions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 tendon surgery could be used as a means of  documenting nerve damage and the progress of the nerve  recovery with treatment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74833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917" y="413487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>
                <a:solidFill>
                  <a:srgbClr val="A76F7F"/>
                </a:solidFill>
              </a:rPr>
              <a:t>Splints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012" y="1183342"/>
            <a:ext cx="11430000" cy="5246056"/>
          </a:xfrm>
        </p:spPr>
        <p:txBody>
          <a:bodyPr>
            <a:normAutofit fontScale="85000" lnSpcReduction="10000"/>
          </a:bodyPr>
          <a:lstStyle/>
          <a:p>
            <a:pPr marL="236538" indent="-236538" algn="just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US" sz="24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Indication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 neuritis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Mobile deformities(to prevent fixed deformities),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Fixed deformities(to correct the deformities). </a:t>
            </a:r>
          </a:p>
          <a:p>
            <a:pPr marL="236538" indent="-236538" algn="just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US" sz="24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Various splints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tabLst>
                <a:tab pos="363538" algn="l"/>
              </a:tabLs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radial neuritis-Static or dynamic wrist drop splint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tabLst>
                <a:tab pos="363538" algn="l"/>
              </a:tabLs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mobile deformity- Static or dynamic splint</a:t>
            </a: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tabLst>
                <a:tab pos="363538" algn="l"/>
              </a:tabLs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fixed deformity-Gutter splints, finger loops etc.</a:t>
            </a:r>
          </a:p>
          <a:p>
            <a:pPr marL="236538" indent="-236538" algn="just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US" sz="24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Splints for various deformities</a:t>
            </a:r>
          </a:p>
          <a:p>
            <a:pPr marL="236538" indent="-236538" algn="just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Hand deformities : Gutter splints, finger loop splints,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opponens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splints and adductor bands</a:t>
            </a:r>
          </a:p>
          <a:p>
            <a:pPr marL="236538" indent="-236538" algn="just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Foot deformity : “Y” strap with spring, single elastic strap   </a:t>
            </a:r>
          </a:p>
        </p:txBody>
      </p:sp>
    </p:spTree>
    <p:extLst>
      <p:ext uri="{BB962C8B-B14F-4D97-AF65-F5344CB8AC3E}">
        <p14:creationId xmlns:p14="http://schemas.microsoft.com/office/powerpoint/2010/main" val="240364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u="sng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Prevention and Control of leprosy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2249425"/>
            <a:ext cx="6911788" cy="4525963"/>
          </a:xfrm>
        </p:spPr>
        <p:txBody>
          <a:bodyPr>
            <a:normAutofit/>
          </a:bodyPr>
          <a:lstStyle/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sz="20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Prevention of leprosy</a:t>
            </a:r>
          </a:p>
          <a:p>
            <a:pPr marL="706438" indent="-342900">
              <a:lnSpc>
                <a:spcPct val="150000"/>
              </a:lnSpc>
              <a:buClr>
                <a:srgbClr val="A76F7F"/>
              </a:buClr>
              <a:defRPr/>
            </a:pPr>
            <a:r>
              <a:rPr 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Early detection through survey and initiation of  treatment</a:t>
            </a:r>
          </a:p>
          <a:p>
            <a:pPr marL="706438" indent="-342900">
              <a:lnSpc>
                <a:spcPct val="150000"/>
              </a:lnSpc>
              <a:buClr>
                <a:srgbClr val="A76F7F"/>
              </a:buClr>
              <a:defRPr/>
            </a:pPr>
            <a:r>
              <a:rPr 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Families of patients to be kept under surveillance</a:t>
            </a:r>
          </a:p>
          <a:p>
            <a:pPr marL="706438" indent="-342900">
              <a:lnSpc>
                <a:spcPct val="150000"/>
              </a:lnSpc>
              <a:buClr>
                <a:srgbClr val="A76F7F"/>
              </a:buClr>
              <a:defRPr/>
            </a:pPr>
            <a:r>
              <a:rPr 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Immunoprophylaxis -Use of leprosy vaccines</a:t>
            </a:r>
          </a:p>
          <a:p>
            <a:pPr marL="706438" indent="-342900">
              <a:lnSpc>
                <a:spcPct val="150000"/>
              </a:lnSpc>
              <a:buClr>
                <a:srgbClr val="A76F7F"/>
              </a:buClr>
              <a:defRPr/>
            </a:pPr>
            <a:r>
              <a:rPr 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Improvement in socio-economic conditions</a:t>
            </a:r>
          </a:p>
          <a:p>
            <a:pPr marL="363538" indent="0">
              <a:lnSpc>
                <a:spcPct val="150000"/>
              </a:lnSpc>
              <a:buClr>
                <a:srgbClr val="A76F7F"/>
              </a:buClr>
              <a:buNone/>
              <a:defRPr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70270" y="2209800"/>
            <a:ext cx="5384800" cy="4525963"/>
          </a:xfrm>
        </p:spPr>
        <p:txBody>
          <a:bodyPr>
            <a:normAutofit/>
          </a:bodyPr>
          <a:lstStyle/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Leprosy control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None/>
            </a:pPr>
            <a:r>
              <a:rPr lang="en-US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activities of a leprosy control unit</a:t>
            </a:r>
          </a:p>
          <a:p>
            <a:pPr marL="711200" indent="-363538">
              <a:lnSpc>
                <a:spcPct val="150000"/>
              </a:lnSpc>
              <a:buClr>
                <a:srgbClr val="A76F7F"/>
              </a:buCl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detection</a:t>
            </a:r>
          </a:p>
          <a:p>
            <a:pPr marL="711200" indent="-363538">
              <a:lnSpc>
                <a:spcPct val="150000"/>
              </a:lnSpc>
              <a:buClr>
                <a:srgbClr val="A76F7F"/>
              </a:buCl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holding, including treatment</a:t>
            </a:r>
          </a:p>
          <a:p>
            <a:pPr marL="711200" indent="-363538">
              <a:lnSpc>
                <a:spcPct val="150000"/>
              </a:lnSpc>
              <a:buClr>
                <a:srgbClr val="A76F7F"/>
              </a:buCl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education of public and patients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926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918" y="386593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u="sng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Prevention and Control of leprosy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918" y="1371600"/>
            <a:ext cx="10062882" cy="5057797"/>
          </a:xfrm>
        </p:spPr>
        <p:txBody>
          <a:bodyPr>
            <a:normAutofit/>
          </a:bodyPr>
          <a:lstStyle/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sz="24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Leprosy Organizations</a:t>
            </a:r>
          </a:p>
          <a:p>
            <a:pPr marL="363538" indent="0" algn="just">
              <a:lnSpc>
                <a:spcPct val="150000"/>
              </a:lnSpc>
              <a:buClr>
                <a:srgbClr val="A76F7F"/>
              </a:buClr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UNICEF LEPRA, DANIDA, SIDA, CIDA, Leprosy mission, American leprosy mission (ALM), German leprosy relief association(GLRA), LEPRA, Netherland leprosy relief (NLR)</a:t>
            </a:r>
          </a:p>
          <a:p>
            <a:pPr marL="363538" indent="0" algn="just">
              <a:lnSpc>
                <a:spcPct val="150000"/>
              </a:lnSpc>
              <a:buClr>
                <a:srgbClr val="A76F7F"/>
              </a:buClr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sz="24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Leprosy control </a:t>
            </a:r>
            <a:r>
              <a:rPr lang="en-US" sz="2400" b="1" dirty="0" err="1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Programmes</a:t>
            </a:r>
            <a:endParaRPr lang="en-US" sz="2400" b="1" dirty="0">
              <a:solidFill>
                <a:srgbClr val="A76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8300" indent="-368300" algn="just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leprosy control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(NLCP) 1954</a:t>
            </a:r>
          </a:p>
          <a:p>
            <a:pPr marL="368300" indent="-368300" algn="just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Triad of Survey, Education and Treatment (S.E.T).</a:t>
            </a:r>
          </a:p>
          <a:p>
            <a:pPr marL="368300" indent="-368300" algn="just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National leprosy eradication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(NLEP) 1982</a:t>
            </a:r>
          </a:p>
        </p:txBody>
      </p:sp>
    </p:spTree>
    <p:extLst>
      <p:ext uri="{BB962C8B-B14F-4D97-AF65-F5344CB8AC3E}">
        <p14:creationId xmlns:p14="http://schemas.microsoft.com/office/powerpoint/2010/main" val="293241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332804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u="sng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Prevention and Control of leprosy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941" y="1196788"/>
            <a:ext cx="11806518" cy="5232609"/>
          </a:xfrm>
        </p:spPr>
        <p:txBody>
          <a:bodyPr>
            <a:noAutofit/>
          </a:bodyPr>
          <a:lstStyle/>
          <a:p>
            <a:pPr marL="236538" indent="-236538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US" sz="20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Leprosy Eradication </a:t>
            </a:r>
            <a:r>
              <a:rPr lang="en-US" sz="2000" b="1" dirty="0" err="1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20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(NLEP), 1982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Eradicate leprosy from the country by 2000 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‘Vertical’ health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In areas where prevalence of leprosy  is more than 5 per 1000.</a:t>
            </a:r>
          </a:p>
          <a:p>
            <a:pPr marL="363538" indent="-363538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‘Horizontal’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In areas where the prevalence rate is less than 5 per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</a:p>
          <a:p>
            <a:pPr marL="0" indent="0">
              <a:lnSpc>
                <a:spcPct val="150000"/>
              </a:lnSpc>
              <a:buClr>
                <a:srgbClr val="A76F7F"/>
              </a:buClr>
              <a:buNone/>
              <a:defRPr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Clr>
                <a:srgbClr val="A76F7F"/>
              </a:buClr>
              <a:buNone/>
              <a:defRPr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6538" indent="-236538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US" sz="20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 main units for </a:t>
            </a:r>
            <a:r>
              <a:rPr lang="en-US" sz="2000" b="1" dirty="0" err="1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20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operation :</a:t>
            </a:r>
          </a:p>
          <a:p>
            <a:pPr marL="368300" indent="-36830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Basic tier :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Survey, education and treatment unit, leprosy control unit and urban leprosy control unit.</a:t>
            </a:r>
          </a:p>
          <a:p>
            <a:pPr marL="368300" indent="-36830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tier 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District/zonal leprosy office</a:t>
            </a:r>
          </a:p>
          <a:p>
            <a:pPr marL="368300" indent="-36830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Third tier 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Leprosy division of the state Directorate of the health services.</a:t>
            </a:r>
          </a:p>
          <a:p>
            <a:pPr marL="236538" indent="-236538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36538" indent="-236538">
              <a:lnSpc>
                <a:spcPct val="150000"/>
              </a:lnSpc>
              <a:buClr>
                <a:srgbClr val="A76F7F"/>
              </a:buClr>
              <a:buFont typeface="Wingdings 2"/>
              <a:buChar char=""/>
              <a:defRPr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35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835" y="40004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u="sng" dirty="0" smtClean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Rehabilitation </a:t>
            </a:r>
            <a:r>
              <a:rPr lang="en-US" sz="3200" u="sng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Leprosy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835" y="1358154"/>
            <a:ext cx="9914965" cy="5071244"/>
          </a:xfrm>
        </p:spPr>
        <p:txBody>
          <a:bodyPr>
            <a:normAutofit/>
          </a:bodyPr>
          <a:lstStyle/>
          <a:p>
            <a:pPr marL="363538" indent="-363538" algn="just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US" sz="2400" b="1" dirty="0">
                <a:solidFill>
                  <a:srgbClr val="A76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Rehabilitation :</a:t>
            </a:r>
          </a:p>
          <a:p>
            <a:pPr marL="711200" lvl="1" indent="-347663" algn="just">
              <a:lnSpc>
                <a:spcPct val="150000"/>
              </a:lnSpc>
              <a:buClr>
                <a:srgbClr val="A76F7F"/>
              </a:buClr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 and mental restoration of patients to normal activities, so    that they are able to assume their place in the home, society and industry.</a:t>
            </a:r>
          </a:p>
          <a:p>
            <a:pPr marL="711200" lvl="1" indent="-347663" algn="just">
              <a:lnSpc>
                <a:spcPct val="150000"/>
              </a:lnSpc>
              <a:buClr>
                <a:srgbClr val="A76F7F"/>
              </a:buClr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 of physical disability</a:t>
            </a:r>
          </a:p>
          <a:p>
            <a:pPr marL="711200" lvl="1" indent="-347663" algn="just">
              <a:lnSpc>
                <a:spcPct val="150000"/>
              </a:lnSpc>
              <a:buClr>
                <a:srgbClr val="A76F7F"/>
              </a:buClr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 of patient, family and public</a:t>
            </a:r>
          </a:p>
          <a:p>
            <a:pPr marL="711200" lvl="1" indent="-347663" algn="just">
              <a:lnSpc>
                <a:spcPct val="150000"/>
              </a:lnSpc>
              <a:buClr>
                <a:srgbClr val="A76F7F"/>
              </a:buClr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Rehabilitation in special homes or institutional rehabilitation</a:t>
            </a:r>
          </a:p>
          <a:p>
            <a:pPr marL="711200" lvl="1" indent="-347663" algn="just">
              <a:lnSpc>
                <a:spcPct val="150000"/>
              </a:lnSpc>
              <a:buClr>
                <a:srgbClr val="A76F7F"/>
              </a:buClr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Community based rehabilitation</a:t>
            </a:r>
          </a:p>
        </p:txBody>
      </p:sp>
    </p:spTree>
    <p:extLst>
      <p:ext uri="{BB962C8B-B14F-4D97-AF65-F5344CB8AC3E}">
        <p14:creationId xmlns:p14="http://schemas.microsoft.com/office/powerpoint/2010/main" val="129173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Thank you</a:t>
            </a:r>
            <a:endParaRPr lang="en-IN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393850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417</TotalTime>
  <Words>4137</Words>
  <Application>Microsoft Office PowerPoint</Application>
  <PresentationFormat>Widescreen</PresentationFormat>
  <Paragraphs>904</Paragraphs>
  <Slides>125</Slides>
  <Notes>0</Notes>
  <HiddenSlides>5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125</vt:i4>
      </vt:variant>
    </vt:vector>
  </HeadingPairs>
  <TitlesOfParts>
    <vt:vector size="137" baseType="lpstr">
      <vt:lpstr>Arial</vt:lpstr>
      <vt:lpstr>Arial Rounded MT Bold</vt:lpstr>
      <vt:lpstr>Calibri</vt:lpstr>
      <vt:lpstr>Courier New</vt:lpstr>
      <vt:lpstr>Georgia</vt:lpstr>
      <vt:lpstr>Symbol</vt:lpstr>
      <vt:lpstr>Times New Roman</vt:lpstr>
      <vt:lpstr>Trebuchet MS</vt:lpstr>
      <vt:lpstr>Wingdings</vt:lpstr>
      <vt:lpstr>Wingdings 2</vt:lpstr>
      <vt:lpstr>Urban</vt:lpstr>
      <vt:lpstr>1_Urban</vt:lpstr>
      <vt:lpstr>HANSEN’S DISEASE</vt:lpstr>
      <vt:lpstr>Structure </vt:lpstr>
      <vt:lpstr>PowerPoint Presentation</vt:lpstr>
      <vt:lpstr>History</vt:lpstr>
      <vt:lpstr>MODE OF TRANSMISSION: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ANTIGENS OF M. LEPRAE </vt:lpstr>
      <vt:lpstr>Pathogenesis </vt:lpstr>
      <vt:lpstr>PowerPoint Presentation</vt:lpstr>
      <vt:lpstr>PowerPoint Presentation</vt:lpstr>
      <vt:lpstr>CLINICAL FEATURES</vt:lpstr>
      <vt:lpstr>INDETERMINATE LEPROSY</vt:lpstr>
      <vt:lpstr>INDETERMINATE LEPROSY…</vt:lpstr>
      <vt:lpstr>INDETERMINATE LEPROSY…..</vt:lpstr>
      <vt:lpstr>TUBERCULOID LEPROSY</vt:lpstr>
      <vt:lpstr>TUBERCULOID LEPROSY…</vt:lpstr>
      <vt:lpstr>TUBERCULOID LEPROSY…</vt:lpstr>
      <vt:lpstr>TUBERCULOID LEPROSY…</vt:lpstr>
      <vt:lpstr>  BORDERLINE</vt:lpstr>
      <vt:lpstr>BORDERLINE…</vt:lpstr>
      <vt:lpstr>BORDERLINE TUBERCULOID</vt:lpstr>
      <vt:lpstr>MIDBORDERLINE</vt:lpstr>
      <vt:lpstr>MIDBORDERLINE…</vt:lpstr>
      <vt:lpstr>BORDERLINE LEPROMATOUS</vt:lpstr>
      <vt:lpstr>PowerPoint Presentation</vt:lpstr>
      <vt:lpstr> LEPROMATOUS </vt:lpstr>
      <vt:lpstr>PowerPoint Presentation</vt:lpstr>
      <vt:lpstr>SKIN LESIONS IN LL</vt:lpstr>
      <vt:lpstr>MILD-MOD INFILTRATION</vt:lpstr>
      <vt:lpstr> SEVERE INFILTRATION</vt:lpstr>
      <vt:lpstr>MADAROSIS</vt:lpstr>
      <vt:lpstr>EARS</vt:lpstr>
      <vt:lpstr>NOSE</vt:lpstr>
      <vt:lpstr>ORAL CAVITY</vt:lpstr>
      <vt:lpstr>EYES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Histopathology of LL</vt:lpstr>
      <vt:lpstr>PowerPoint Presentation</vt:lpstr>
      <vt:lpstr>Rare presentations</vt:lpstr>
      <vt:lpstr>PowerPoint Presentation</vt:lpstr>
      <vt:lpstr>LAZARINE LEPROSY</vt:lpstr>
      <vt:lpstr>HISTOID LEPROSY</vt:lpstr>
      <vt:lpstr>PowerPoint Presentation</vt:lpstr>
      <vt:lpstr>PowerPoint Presentation</vt:lpstr>
      <vt:lpstr>Pure Nueritic Leprosy</vt:lpstr>
      <vt:lpstr>PowerPoint Presentation</vt:lpstr>
      <vt:lpstr>COMPLICATIONS OF LEPROSY</vt:lpstr>
      <vt:lpstr>LEPROSY REACTIONS</vt:lpstr>
      <vt:lpstr>Type I</vt:lpstr>
      <vt:lpstr>PowerPoint Presentation</vt:lpstr>
      <vt:lpstr>Type 1 lepra reaction</vt:lpstr>
      <vt:lpstr>Type II</vt:lpstr>
      <vt:lpstr>PowerPoint Presentation</vt:lpstr>
      <vt:lpstr>PowerPoint Presentation</vt:lpstr>
      <vt:lpstr>Deformities and disabilities in Leprosy:</vt:lpstr>
      <vt:lpstr>PowerPoint Presentation</vt:lpstr>
      <vt:lpstr>PowerPoint Presentation</vt:lpstr>
      <vt:lpstr>PowerPoint Presentation</vt:lpstr>
      <vt:lpstr>PowerPoint Presentation</vt:lpstr>
      <vt:lpstr>INVESTIGATIONS</vt:lpstr>
      <vt:lpstr>ZIEHL –NEELSEN STAINING</vt:lpstr>
      <vt:lpstr> BACTERIAL INDICES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TREATMENT: </vt:lpstr>
      <vt:lpstr>PowerPoint Presentation</vt:lpstr>
      <vt:lpstr>MDT</vt:lpstr>
      <vt:lpstr>REGIMENS</vt:lpstr>
      <vt:lpstr>PowerPoint Presentation</vt:lpstr>
      <vt:lpstr>Blister packets for MDT</vt:lpstr>
      <vt:lpstr>PowerPoint Presentation</vt:lpstr>
      <vt:lpstr>PowerPoint Presentation</vt:lpstr>
      <vt:lpstr>1. DAPSONE (4,4 DIAMINO DIPHENYL SULFONE)</vt:lpstr>
      <vt:lpstr>MECHANISM OF ACTION</vt:lpstr>
      <vt:lpstr>PowerPoint Presentation</vt:lpstr>
      <vt:lpstr>CLINICAL AND MICROBIOLOGICAL EFFECTS</vt:lpstr>
      <vt:lpstr>PowerPoint Presentation</vt:lpstr>
      <vt:lpstr>PowerPoint Presentation</vt:lpstr>
      <vt:lpstr>2. RIFAMPICIN</vt:lpstr>
      <vt:lpstr>MECHANISM OF ACTION</vt:lpstr>
      <vt:lpstr>PowerPoint Presentation</vt:lpstr>
      <vt:lpstr>WHY IS RIFAMPICIN GIVEN ONLY ONCE A MONTH?</vt:lpstr>
      <vt:lpstr>CLINICAL AND MICROBIOLOGICAL EFFECTS</vt:lpstr>
      <vt:lpstr>PowerPoint Presentation</vt:lpstr>
      <vt:lpstr>SIDE EFFECTS OF RIFAMPICIN</vt:lpstr>
      <vt:lpstr>3. CLOFAZIMINE</vt:lpstr>
      <vt:lpstr>MECHANISM OF ACTION</vt:lpstr>
      <vt:lpstr>PowerPoint Presentation</vt:lpstr>
      <vt:lpstr>PowerPoint Presentation</vt:lpstr>
      <vt:lpstr> WHY MONTHLY SUPERVISED DOSE OF CLOFAZIMINE IN ADDITION TO THE DAILY DOSE GIVEN?</vt:lpstr>
      <vt:lpstr>PowerPoint Presentation</vt:lpstr>
      <vt:lpstr>PowerPoint Presentation</vt:lpstr>
      <vt:lpstr>PowerPoint Presentation</vt:lpstr>
      <vt:lpstr>EFFECTIVENESS OF MDT</vt:lpstr>
      <vt:lpstr>MDT AND PREGNANCY</vt:lpstr>
      <vt:lpstr>PowerPoint Presentation</vt:lpstr>
      <vt:lpstr>NEWER DRUGS - Rationale </vt:lpstr>
      <vt:lpstr>PowerPoint Presentation</vt:lpstr>
      <vt:lpstr>New drugs :</vt:lpstr>
      <vt:lpstr>ADVERSE DRUG REACTION (ADR) </vt:lpstr>
      <vt:lpstr>Prevention of Deformities</vt:lpstr>
      <vt:lpstr>Management of Deformities</vt:lpstr>
      <vt:lpstr>Physiotherapy</vt:lpstr>
      <vt:lpstr>PowerPoint Presentation</vt:lpstr>
      <vt:lpstr>Splints</vt:lpstr>
      <vt:lpstr>Prevention and Control of leprosy</vt:lpstr>
      <vt:lpstr>Prevention and Control of leprosy</vt:lpstr>
      <vt:lpstr>Prevention and Control of leprosy</vt:lpstr>
      <vt:lpstr>Rehabilitation in Leprosy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HANSEN’S DISEASE</dc:title>
  <dc:creator>Ashwin</dc:creator>
  <cp:lastModifiedBy>Ashwin</cp:lastModifiedBy>
  <cp:revision>16</cp:revision>
  <dcterms:created xsi:type="dcterms:W3CDTF">2022-04-05T11:59:24Z</dcterms:created>
  <dcterms:modified xsi:type="dcterms:W3CDTF">2024-09-06T05:26:07Z</dcterms:modified>
</cp:coreProperties>
</file>