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92"/>
  </p:notesMasterIdLst>
  <p:sldIdLst>
    <p:sldId id="256" r:id="rId2"/>
    <p:sldId id="646" r:id="rId3"/>
    <p:sldId id="573" r:id="rId4"/>
    <p:sldId id="574" r:id="rId5"/>
    <p:sldId id="575" r:id="rId6"/>
    <p:sldId id="473" r:id="rId7"/>
    <p:sldId id="474" r:id="rId8"/>
    <p:sldId id="475" r:id="rId9"/>
    <p:sldId id="576" r:id="rId10"/>
    <p:sldId id="433" r:id="rId11"/>
    <p:sldId id="577" r:id="rId12"/>
    <p:sldId id="477" r:id="rId13"/>
    <p:sldId id="649" r:id="rId14"/>
    <p:sldId id="650" r:id="rId15"/>
    <p:sldId id="478" r:id="rId16"/>
    <p:sldId id="578" r:id="rId17"/>
    <p:sldId id="479" r:id="rId18"/>
    <p:sldId id="480" r:id="rId19"/>
    <p:sldId id="440" r:id="rId20"/>
    <p:sldId id="481" r:id="rId21"/>
    <p:sldId id="482" r:id="rId22"/>
    <p:sldId id="483" r:id="rId23"/>
    <p:sldId id="436" r:id="rId24"/>
    <p:sldId id="485" r:id="rId25"/>
    <p:sldId id="486" r:id="rId26"/>
    <p:sldId id="487" r:id="rId27"/>
    <p:sldId id="488" r:id="rId28"/>
    <p:sldId id="579" r:id="rId29"/>
    <p:sldId id="490" r:id="rId30"/>
    <p:sldId id="492" r:id="rId31"/>
    <p:sldId id="493" r:id="rId32"/>
    <p:sldId id="494" r:id="rId33"/>
    <p:sldId id="495" r:id="rId34"/>
    <p:sldId id="647" r:id="rId35"/>
    <p:sldId id="496" r:id="rId36"/>
    <p:sldId id="497" r:id="rId37"/>
    <p:sldId id="648" r:id="rId38"/>
    <p:sldId id="551" r:id="rId39"/>
    <p:sldId id="552" r:id="rId40"/>
    <p:sldId id="553" r:id="rId41"/>
    <p:sldId id="501" r:id="rId42"/>
    <p:sldId id="502" r:id="rId43"/>
    <p:sldId id="503" r:id="rId44"/>
    <p:sldId id="506" r:id="rId45"/>
    <p:sldId id="507" r:id="rId46"/>
    <p:sldId id="508" r:id="rId47"/>
    <p:sldId id="510" r:id="rId48"/>
    <p:sldId id="512" r:id="rId49"/>
    <p:sldId id="514" r:id="rId50"/>
    <p:sldId id="515" r:id="rId51"/>
    <p:sldId id="516" r:id="rId52"/>
    <p:sldId id="517" r:id="rId53"/>
    <p:sldId id="518" r:id="rId54"/>
    <p:sldId id="519" r:id="rId55"/>
    <p:sldId id="521" r:id="rId56"/>
    <p:sldId id="522" r:id="rId57"/>
    <p:sldId id="523" r:id="rId58"/>
    <p:sldId id="525" r:id="rId59"/>
    <p:sldId id="526" r:id="rId60"/>
    <p:sldId id="558" r:id="rId61"/>
    <p:sldId id="528" r:id="rId62"/>
    <p:sldId id="529" r:id="rId63"/>
    <p:sldId id="530" r:id="rId64"/>
    <p:sldId id="531" r:id="rId65"/>
    <p:sldId id="534" r:id="rId66"/>
    <p:sldId id="532" r:id="rId67"/>
    <p:sldId id="555" r:id="rId68"/>
    <p:sldId id="539" r:id="rId69"/>
    <p:sldId id="538" r:id="rId70"/>
    <p:sldId id="541" r:id="rId71"/>
    <p:sldId id="542" r:id="rId72"/>
    <p:sldId id="543" r:id="rId73"/>
    <p:sldId id="564" r:id="rId74"/>
    <p:sldId id="565" r:id="rId75"/>
    <p:sldId id="563" r:id="rId76"/>
    <p:sldId id="562" r:id="rId77"/>
    <p:sldId id="566" r:id="rId78"/>
    <p:sldId id="548" r:id="rId79"/>
    <p:sldId id="549" r:id="rId80"/>
    <p:sldId id="556" r:id="rId81"/>
    <p:sldId id="567" r:id="rId82"/>
    <p:sldId id="572" r:id="rId83"/>
    <p:sldId id="571" r:id="rId84"/>
    <p:sldId id="580" r:id="rId85"/>
    <p:sldId id="581" r:id="rId86"/>
    <p:sldId id="582" r:id="rId87"/>
    <p:sldId id="583" r:id="rId88"/>
    <p:sldId id="584" r:id="rId89"/>
    <p:sldId id="585" r:id="rId90"/>
    <p:sldId id="645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678"/>
    <a:srgbClr val="8F5767"/>
    <a:srgbClr val="A76F7F"/>
    <a:srgbClr val="333333"/>
    <a:srgbClr val="263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94225" autoAdjust="0"/>
  </p:normalViewPr>
  <p:slideViewPr>
    <p:cSldViewPr>
      <p:cViewPr varScale="1">
        <p:scale>
          <a:sx n="66" d="100"/>
          <a:sy n="66" d="100"/>
        </p:scale>
        <p:origin x="13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0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um\Documents\Rout%20o%20tran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IN" dirty="0"/>
              <a:t>Modes of transmission</a:t>
            </a:r>
          </a:p>
        </c:rich>
      </c:tx>
      <c:layout/>
      <c:overlay val="0"/>
    </c:title>
    <c:autoTitleDeleted val="0"/>
    <c:view3D>
      <c:rotX val="30"/>
      <c:rotY val="190"/>
      <c:depthPercent val="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518776499091933E-4"/>
          <c:y val="0.1615565620445637"/>
          <c:w val="0.62322721078134469"/>
          <c:h val="0.6956207104473155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Modes Of Transmission</c:v>
                </c:pt>
              </c:strCache>
            </c:strRef>
          </c:tx>
          <c:explosion val="37"/>
          <c:dPt>
            <c:idx val="0"/>
            <c:bubble3D val="0"/>
            <c:explosion val="17"/>
            <c:spPr>
              <a:ln w="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EB6-44A7-BD84-2EA8C6EC8A7F}"/>
              </c:ext>
            </c:extLst>
          </c:dPt>
          <c:dLbls>
            <c:dLbl>
              <c:idx val="1"/>
              <c:layout>
                <c:manualLayout>
                  <c:x val="-4.5976768576971461E-3"/>
                  <c:y val="-3.597325918421489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B6-44A7-BD84-2EA8C6EC8A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74182313749381E-2"/>
                  <c:y val="-6.887421936497455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EB6-44A7-BD84-2EA8C6EC8A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3398950131235768E-3"/>
                  <c:y val="-4.9564128600517593E-4"/>
                </c:manualLayout>
              </c:layout>
              <c:tx>
                <c:rich>
                  <a:bodyPr/>
                  <a:lstStyle/>
                  <a:p>
                    <a:r>
                      <a:rPr lang="en-US" sz="1700" b="0" i="0" baseline="0" dirty="0">
                        <a:latin typeface="Calibri" pitchFamily="34" charset="0"/>
                      </a:rPr>
                      <a:t>2.7%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B6-44A7-BD84-2EA8C6EC8A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926458711892002E-3"/>
                  <c:y val="3.577053706658699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EB6-44A7-BD84-2EA8C6EC8A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061225519887522E-2"/>
                  <c:y val="-1.580005994564613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EB6-44A7-BD84-2EA8C6EC8A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Heterosexual  - 88.2%</c:v>
                </c:pt>
                <c:pt idx="1">
                  <c:v>Homosexual - 1.5%</c:v>
                </c:pt>
                <c:pt idx="2">
                  <c:v>Parent to child - 5%</c:v>
                </c:pt>
                <c:pt idx="3">
                  <c:v>IV abusers - 1.7%</c:v>
                </c:pt>
                <c:pt idx="4">
                  <c:v>Blood and Blood products - 1%</c:v>
                </c:pt>
                <c:pt idx="5">
                  <c:v>Unknown - 2.7%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88.2</c:v>
                </c:pt>
                <c:pt idx="1">
                  <c:v>1.5</c:v>
                </c:pt>
                <c:pt idx="2">
                  <c:v>5</c:v>
                </c:pt>
                <c:pt idx="3">
                  <c:v>1.7000000000000137</c:v>
                </c:pt>
                <c:pt idx="4">
                  <c:v>1</c:v>
                </c:pt>
                <c:pt idx="5">
                  <c:v>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EB6-44A7-BD84-2EA8C6EC8A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800"/>
            </a:pPr>
            <a:endParaRPr lang="en-US"/>
          </a:p>
        </c:txPr>
      </c:legendEntry>
      <c:layout>
        <c:manualLayout>
          <c:xMode val="edge"/>
          <c:yMode val="edge"/>
          <c:x val="0.53792007369272266"/>
          <c:y val="0.18629046369204513"/>
          <c:w val="0.44881284070261429"/>
          <c:h val="0.72584803286654564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  <c:showDLblsOverMax val="0"/>
  </c:chart>
  <c:spPr>
    <a:noFill/>
    <a:ln w="60325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Trebuchet MS" panose="020B0603020202020204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8FBC-5AF9-41E4-804B-0857BED5E970}" type="datetimeFigureOut">
              <a:rPr lang="en-US" smtClean="0"/>
              <a:pPr/>
              <a:t>9/6/2024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1CD0-A379-424E-9901-5022636414B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775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5805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 Q. 1 –A , Q. 2 – C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04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 Q. 3 – A, Q. 4 – 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484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 Q. 5 – 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12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Ans :</a:t>
            </a:r>
            <a:r>
              <a:rPr lang="en-US" baseline="0" dirty="0"/>
              <a:t> Herpes </a:t>
            </a:r>
            <a:r>
              <a:rPr lang="en-US" baseline="0" dirty="0" err="1"/>
              <a:t>Progenitalis</a:t>
            </a:r>
            <a:r>
              <a:rPr lang="en-US" baseline="0" dirty="0"/>
              <a:t>, Tab Acyclovir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962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 :</a:t>
            </a:r>
            <a:r>
              <a:rPr lang="en-US" baseline="0" dirty="0"/>
              <a:t> Molluscum  contagiosum-curettage, cryotherapy, electrodessication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1995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 :</a:t>
            </a:r>
            <a:r>
              <a:rPr lang="en-US" baseline="0" dirty="0"/>
              <a:t> Herpes zoster </a:t>
            </a:r>
            <a:r>
              <a:rPr lang="en-US" baseline="0" dirty="0" err="1"/>
              <a:t>ophthalmicus</a:t>
            </a:r>
            <a:r>
              <a:rPr lang="en-US" baseline="0" dirty="0"/>
              <a:t>, Varicella Zoster virus, Tab Acyclovir 800 mg, 5 times a day for 7 days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1CD0-A379-424E-9901-5022636414BE}" type="slidenum">
              <a:rPr lang="en-IN" smtClean="0"/>
              <a:pPr/>
              <a:t>89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908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8" y="228600"/>
            <a:ext cx="8403431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C18D6F9-8769-434E-9ABC-74ACE8DFA3B0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6DCC77-E01A-2546-9C90-599C0B7619FE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4891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8" y="228600"/>
            <a:ext cx="8403431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C18D6F9-8769-434E-9ABC-74ACE8DFA3B0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6DCC77-E01A-2546-9C90-599C0B7619FE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1871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="" xmlns:a16="http://schemas.microsoft.com/office/drawing/2014/main" id="{6031AB34-BD24-47FE-9986-78FAB4281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731" y="873642"/>
            <a:ext cx="5888831" cy="2387600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265475"/>
                </a:solidFill>
                <a:latin typeface="Comic Sans MS" panose="030F09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0BFB5E-E15C-344E-AE68-06568ADA87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5525" y="3260725"/>
            <a:ext cx="5888275" cy="30130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rgbClr val="00205E"/>
                </a:solidFill>
                <a:latin typeface="Comic Sans MS" panose="030F0902030302020204" pitchFamily="66" charset="0"/>
              </a:defRPr>
            </a:lvl1pPr>
            <a:lvl2pPr marL="342900" indent="0" algn="ctr">
              <a:buNone/>
              <a:defRPr sz="1600">
                <a:latin typeface="Comic Sans MS" panose="030F0902030302020204" pitchFamily="66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7611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="" xmlns:a16="http://schemas.microsoft.com/office/drawing/2014/main" id="{6031AB34-BD24-47FE-9986-78FAB4281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569" y="873642"/>
            <a:ext cx="8403431" cy="2387600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FE95AC90-0A03-4428-B0C4-9B0085D98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569" y="3261242"/>
            <a:ext cx="8403431" cy="2387601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1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8403430" cy="1204508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9568" y="1447800"/>
            <a:ext cx="8403431" cy="4826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36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670" y="231820"/>
            <a:ext cx="8390329" cy="1215980"/>
          </a:xfrm>
        </p:spPr>
        <p:txBody>
          <a:bodyPr>
            <a:normAutofit/>
          </a:bodyPr>
          <a:lstStyle>
            <a:lvl1pPr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2671" y="1447800"/>
            <a:ext cx="4122812" cy="4826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0D5D1CA-6BF6-9848-8B19-7825EB4DCCD5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FDD817-5762-2C42-9DEF-8270C55EB0BA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9267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8403431" cy="1219200"/>
          </a:xfr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69" y="1447801"/>
            <a:ext cx="4131556" cy="848457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447801"/>
            <a:ext cx="4191000" cy="848457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858FAD83-6FE5-43CC-B202-8B82D87BDA0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59569" y="2318432"/>
            <a:ext cx="4131556" cy="3955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="" xmlns:a16="http://schemas.microsoft.com/office/drawing/2014/main" id="{BCDDA5B8-06E4-46E7-A982-E2301528C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2318433"/>
            <a:ext cx="4191000" cy="39553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70B6805-C63A-D944-BE8E-CACC01A92A5E}"/>
              </a:ext>
            </a:extLst>
          </p:cNvPr>
          <p:cNvSpPr/>
          <p:nvPr/>
        </p:nvSpPr>
        <p:spPr>
          <a:xfrm>
            <a:off x="226932" y="228601"/>
            <a:ext cx="57150" cy="520303"/>
          </a:xfrm>
          <a:prstGeom prst="rect">
            <a:avLst/>
          </a:prstGeom>
          <a:solidFill>
            <a:srgbClr val="C1D7E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5372E6D-39DE-BC47-A93E-6531E257E90D}"/>
              </a:ext>
            </a:extLst>
          </p:cNvPr>
          <p:cNvSpPr/>
          <p:nvPr/>
        </p:nvSpPr>
        <p:spPr>
          <a:xfrm>
            <a:off x="169782" y="228601"/>
            <a:ext cx="57150" cy="520303"/>
          </a:xfrm>
          <a:prstGeom prst="rect">
            <a:avLst/>
          </a:prstGeom>
          <a:solidFill>
            <a:srgbClr val="1C567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8369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31628"/>
            <a:ext cx="8403431" cy="5742172"/>
          </a:xfrm>
        </p:spPr>
        <p:txBody>
          <a:bodyPr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1C5678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71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569" y="231820"/>
            <a:ext cx="8403431" cy="6452315"/>
          </a:xfrm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4812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76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B4901F32-3DF4-AD43-9969-1DA081D8EA92}"/>
              </a:ext>
            </a:extLst>
          </p:cNvPr>
          <p:cNvGrpSpPr/>
          <p:nvPr/>
        </p:nvGrpSpPr>
        <p:grpSpPr>
          <a:xfrm>
            <a:off x="0" y="8860"/>
            <a:ext cx="9144002" cy="6858000"/>
            <a:chOff x="0" y="0"/>
            <a:chExt cx="12192002" cy="6858000"/>
          </a:xfrm>
        </p:grpSpPr>
        <p:pic>
          <p:nvPicPr>
            <p:cNvPr id="13" name="Picture 12" descr="A picture containing sitting, table, white, man&#10;&#10;Description automatically generated">
              <a:extLst>
                <a:ext uri="{FF2B5EF4-FFF2-40B4-BE49-F238E27FC236}">
                  <a16:creationId xmlns="" xmlns:a16="http://schemas.microsoft.com/office/drawing/2014/main" id="{5A31BC79-6A04-FC41-ACDE-DBE56EE4A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/>
            <a:srcRect l="7346" r="10038" b="14988"/>
            <a:stretch/>
          </p:blipFill>
          <p:spPr>
            <a:xfrm>
              <a:off x="0" y="0"/>
              <a:ext cx="12191999" cy="6400799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997C9342-A2DA-1F4D-82F3-1A8C71651BF9}"/>
                </a:ext>
              </a:extLst>
            </p:cNvPr>
            <p:cNvGrpSpPr/>
            <p:nvPr/>
          </p:nvGrpSpPr>
          <p:grpSpPr>
            <a:xfrm>
              <a:off x="0" y="6400800"/>
              <a:ext cx="12192002" cy="457200"/>
              <a:chOff x="0" y="6400800"/>
              <a:chExt cx="12192002" cy="457200"/>
            </a:xfrm>
          </p:grpSpPr>
          <p:pic>
            <p:nvPicPr>
              <p:cNvPr id="16" name="Picture 15" descr="A picture containing sitting, table, white, man&#10;&#10;Description automatically generated">
                <a:extLst>
                  <a:ext uri="{FF2B5EF4-FFF2-40B4-BE49-F238E27FC236}">
                    <a16:creationId xmlns="" xmlns:a16="http://schemas.microsoft.com/office/drawing/2014/main" id="{0C2A3A75-5091-D444-9C2A-1BAF9EBC1D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/>
              <a:srcRect t="85484" r="59413"/>
              <a:stretch/>
            </p:blipFill>
            <p:spPr>
              <a:xfrm>
                <a:off x="0" y="6400801"/>
                <a:ext cx="2811379" cy="457199"/>
              </a:xfrm>
              <a:prstGeom prst="rect">
                <a:avLst/>
              </a:prstGeom>
            </p:spPr>
          </p:pic>
          <p:pic>
            <p:nvPicPr>
              <p:cNvPr id="17" name="Picture 16" descr="A picture containing sitting, table, white, man&#10;&#10;Description automatically generated">
                <a:extLst>
                  <a:ext uri="{FF2B5EF4-FFF2-40B4-BE49-F238E27FC236}">
                    <a16:creationId xmlns="" xmlns:a16="http://schemas.microsoft.com/office/drawing/2014/main" id="{36B42251-42F5-F44A-8573-C3C96ABF30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/>
              <a:srcRect l="40433" t="85484" r="29471"/>
              <a:stretch/>
            </p:blipFill>
            <p:spPr>
              <a:xfrm>
                <a:off x="2811379" y="6400800"/>
                <a:ext cx="9380623" cy="457199"/>
              </a:xfrm>
              <a:prstGeom prst="rect">
                <a:avLst/>
              </a:prstGeom>
            </p:spPr>
          </p:pic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824" y="231820"/>
            <a:ext cx="7786576" cy="1215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24" y="1470383"/>
            <a:ext cx="8396176" cy="4822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="" xmlns:a16="http://schemas.microsoft.com/office/drawing/2014/main" id="{7C93257C-EE05-D04A-9C00-B0726B06E6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21" y="84456"/>
            <a:ext cx="1215980" cy="121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6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1C5678"/>
          </a:solidFill>
          <a:latin typeface="Trebuchet MS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C0D6EC"/>
        </a:buClr>
        <a:buFont typeface="Trebuchet MS" pitchFamily="34" charset="0"/>
        <a:buChar char="−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C1D6EF"/>
        </a:buClr>
        <a:buFont typeface="Trebuchet MS" pitchFamily="34" charset="0"/>
        <a:buChar char="−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0"/>
        </a:spcBef>
        <a:buClr>
          <a:srgbClr val="1C5678"/>
        </a:buClr>
        <a:buFont typeface="Arial"/>
        <a:buChar char="•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2">
          <p15:clr>
            <a:srgbClr val="F26B43"/>
          </p15:clr>
        </p15:guide>
        <p15:guide id="2" pos="227">
          <p15:clr>
            <a:srgbClr val="F26B43"/>
          </p15:clr>
        </p15:guide>
        <p15:guide id="3" pos="5520">
          <p15:clr>
            <a:srgbClr val="F26B43"/>
          </p15:clr>
        </p15:guide>
        <p15:guide id="4" orient="horz" pos="144">
          <p15:clr>
            <a:srgbClr val="F26B43"/>
          </p15:clr>
        </p15:guide>
        <p15:guide id="5" orient="horz" pos="4020">
          <p15:clr>
            <a:srgbClr val="F26B43"/>
          </p15:clr>
        </p15:guide>
        <p15:guide id="6" pos="2880">
          <p15:clr>
            <a:srgbClr val="F26B43"/>
          </p15:clr>
        </p15:guide>
        <p15:guide id="7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07/relationships/hdphoto" Target="../media/hdphoto11.wdp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8.wdp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1.wdp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7" Type="http://schemas.microsoft.com/office/2007/relationships/hdphoto" Target="../media/hdphoto2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microsoft.com/office/2007/relationships/hdphoto" Target="../media/hdphoto23.wdp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6.wdp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9.wdp"/><Relationship Id="rId4" Type="http://schemas.openxmlformats.org/officeDocument/2006/relationships/image" Target="../media/image4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3.wdp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1.wdp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0A5D2A4F-E8D5-473F-9A97-ED885D89E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HIV/AIDS</a:t>
            </a:r>
            <a:r>
              <a:rPr lang="en-US" sz="4800" dirty="0">
                <a:solidFill>
                  <a:srgbClr val="A76F7F"/>
                </a:solidFill>
                <a:latin typeface="Calisto MT" pitchFamily="18" charset="0"/>
              </a:rPr>
              <a:t/>
            </a:r>
            <a:br>
              <a:rPr lang="en-US" sz="4800" dirty="0">
                <a:solidFill>
                  <a:srgbClr val="A76F7F"/>
                </a:solidFill>
                <a:latin typeface="Calisto MT" pitchFamily="18" charset="0"/>
              </a:rPr>
            </a:br>
            <a:endParaRPr lang="en-IN" sz="1600" b="0" dirty="0">
              <a:solidFill>
                <a:srgbClr val="333333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9B76C5B-5058-4257-8C18-ED0F28A4B3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63E9E"/>
                </a:solidFill>
              </a:rPr>
              <a:t>Dr. </a:t>
            </a:r>
            <a:r>
              <a:rPr lang="en-IN" dirty="0" smtClean="0">
                <a:solidFill>
                  <a:srgbClr val="263E9E"/>
                </a:solidFill>
              </a:rPr>
              <a:t>Ashwin </a:t>
            </a:r>
            <a:r>
              <a:rPr lang="en-IN" dirty="0" err="1">
                <a:solidFill>
                  <a:srgbClr val="263E9E"/>
                </a:solidFill>
              </a:rPr>
              <a:t>C</a:t>
            </a:r>
            <a:r>
              <a:rPr lang="en-IN" dirty="0" err="1" smtClean="0">
                <a:solidFill>
                  <a:srgbClr val="263E9E"/>
                </a:solidFill>
              </a:rPr>
              <a:t>haraniya</a:t>
            </a:r>
            <a:endParaRPr lang="en-US" dirty="0">
              <a:solidFill>
                <a:srgbClr val="263E9E"/>
              </a:solidFill>
            </a:endParaRPr>
          </a:p>
          <a:p>
            <a:r>
              <a:rPr lang="en-US" dirty="0" smtClean="0"/>
              <a:t> </a:t>
            </a:r>
            <a:r>
              <a:rPr lang="en-IN" sz="1600" dirty="0" smtClean="0">
                <a:solidFill>
                  <a:srgbClr val="002060"/>
                </a:solidFill>
                <a:ea typeface="+mj-ea"/>
                <a:cs typeface="+mj-cs"/>
              </a:rPr>
              <a:t>Assistant Professor (Skin </a:t>
            </a:r>
            <a:r>
              <a:rPr lang="en-IN" sz="1600" dirty="0">
                <a:solidFill>
                  <a:srgbClr val="002060"/>
                </a:solidFill>
                <a:ea typeface="+mj-ea"/>
                <a:cs typeface="+mj-cs"/>
              </a:rPr>
              <a:t>&amp; VD),</a:t>
            </a:r>
          </a:p>
          <a:p>
            <a:r>
              <a:rPr lang="en-IN" sz="1600" dirty="0" smtClean="0">
                <a:solidFill>
                  <a:srgbClr val="002060"/>
                </a:solidFill>
                <a:ea typeface="+mj-ea"/>
                <a:cs typeface="+mj-cs"/>
              </a:rPr>
              <a:t>RMCH, Bareilly </a:t>
            </a:r>
            <a:endParaRPr lang="en-IN" sz="1600" dirty="0">
              <a:solidFill>
                <a:srgbClr val="00206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73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6A1896FE-AA8D-A148-B936-E87604471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Contents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140BC21-C16E-A14D-8F26-A3796E1401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r>
              <a:rPr lang="en-US" dirty="0"/>
              <a:t>HIV/AIDS scenario</a:t>
            </a:r>
          </a:p>
          <a:p>
            <a:r>
              <a:rPr lang="en-US" dirty="0"/>
              <a:t>Virology</a:t>
            </a:r>
          </a:p>
          <a:p>
            <a:r>
              <a:rPr lang="en-US" dirty="0"/>
              <a:t>Modes of transmission</a:t>
            </a:r>
          </a:p>
          <a:p>
            <a:r>
              <a:rPr lang="en-US" dirty="0"/>
              <a:t>Immunopathogenesis</a:t>
            </a:r>
          </a:p>
          <a:p>
            <a:r>
              <a:rPr lang="en-US" dirty="0"/>
              <a:t>Natural history and stages</a:t>
            </a:r>
          </a:p>
          <a:p>
            <a:r>
              <a:rPr lang="en-US" dirty="0"/>
              <a:t>Clinical features</a:t>
            </a:r>
          </a:p>
          <a:p>
            <a:r>
              <a:rPr lang="en-US" dirty="0"/>
              <a:t>Mucocutaneous manifestations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4932B7BC-C4E8-F445-84E0-46D65D277A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Laboratory diagnosis</a:t>
            </a:r>
          </a:p>
          <a:p>
            <a:r>
              <a:rPr lang="en-US" dirty="0"/>
              <a:t>Anti retroviral treatment </a:t>
            </a:r>
          </a:p>
          <a:p>
            <a:r>
              <a:rPr lang="en-US" dirty="0"/>
              <a:t>Immune reconstitution</a:t>
            </a:r>
          </a:p>
          <a:p>
            <a:r>
              <a:rPr lang="en-US" dirty="0"/>
              <a:t>Inflammatory syndrome</a:t>
            </a:r>
          </a:p>
          <a:p>
            <a:r>
              <a:rPr lang="en-US" dirty="0"/>
              <a:t>Post exposure prophylaxis</a:t>
            </a:r>
          </a:p>
          <a:p>
            <a:r>
              <a:rPr lang="en-US" dirty="0"/>
              <a:t>Prevention</a:t>
            </a:r>
          </a:p>
          <a:p>
            <a:r>
              <a:rPr lang="en-IN" dirty="0"/>
              <a:t>MCQs</a:t>
            </a:r>
          </a:p>
          <a:p>
            <a:r>
              <a:rPr lang="en-IN" dirty="0"/>
              <a:t>Photo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0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07288C8E-3B9F-434C-83BD-CFBB109A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AIDS - History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9D3DDE2-61D3-4630-ACFC-4353D9C4E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1981 -</a:t>
            </a:r>
            <a:r>
              <a:rPr lang="en-US" sz="1800" dirty="0"/>
              <a:t> First case diagnosed by </a:t>
            </a:r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Joel D. Weisman and Michael S. Gottlieb, in homosexuals in San Francisco, USA </a:t>
            </a:r>
            <a:r>
              <a:rPr lang="en-US" sz="1800" dirty="0"/>
              <a:t>- presented with Kaposi’s sarcoma and Pneumocystis carinii pneumonia </a:t>
            </a:r>
          </a:p>
          <a:p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1983 </a:t>
            </a:r>
            <a:r>
              <a:rPr lang="en-US" sz="1800" dirty="0"/>
              <a:t>- Causative organism isolated and  termed as </a:t>
            </a:r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lymphadenopathy associated virus (LAV) by Luc Montagnier, Pasteur laboratory, France</a:t>
            </a:r>
          </a:p>
          <a:p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1984 - Robert Galo, USA </a:t>
            </a:r>
            <a:r>
              <a:rPr lang="en-US" sz="1800" dirty="0"/>
              <a:t>coined the term human T- cell lymphotropic/</a:t>
            </a:r>
            <a:r>
              <a:rPr lang="en-US" sz="1800" dirty="0" err="1"/>
              <a:t>lymphopathic</a:t>
            </a:r>
            <a:r>
              <a:rPr lang="en-US" sz="1800" dirty="0"/>
              <a:t> virus </a:t>
            </a:r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(HTLV- III)</a:t>
            </a:r>
          </a:p>
          <a:p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1986 -</a:t>
            </a:r>
            <a:r>
              <a:rPr lang="en-US" sz="1800" dirty="0"/>
              <a:t> International committee on taxonomy named the virus as human immunodeficiency virus </a:t>
            </a:r>
            <a:r>
              <a:rPr lang="en-US" sz="1800" b="1" dirty="0">
                <a:solidFill>
                  <a:srgbClr val="1C5678"/>
                </a:solidFill>
                <a:ea typeface="+mj-ea"/>
                <a:cs typeface="+mj-cs"/>
              </a:rPr>
              <a:t>(HIV)</a:t>
            </a:r>
          </a:p>
        </p:txBody>
      </p:sp>
      <p:pic>
        <p:nvPicPr>
          <p:cNvPr id="8" name="Picture 2" descr="C:\Users\A\Desktop\HIV Updated Chapter\Luc Montagnier HIV.jpg">
            <a:extLst>
              <a:ext uri="{FF2B5EF4-FFF2-40B4-BE49-F238E27FC236}">
                <a16:creationId xmlns="" xmlns:a16="http://schemas.microsoft.com/office/drawing/2014/main" id="{E5474721-1E95-4C71-A5AC-CB61BBEF4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797152"/>
            <a:ext cx="864096" cy="119821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326E66A-AA0E-46CA-AC2C-4265D9CA9877}"/>
              </a:ext>
            </a:extLst>
          </p:cNvPr>
          <p:cNvSpPr txBox="1"/>
          <p:nvPr/>
        </p:nvSpPr>
        <p:spPr>
          <a:xfrm>
            <a:off x="3923928" y="60212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Luc </a:t>
            </a:r>
            <a:r>
              <a:rPr lang="en-US" b="1" dirty="0" err="1">
                <a:latin typeface="Trebuchet MS" panose="020B0603020202020204" pitchFamily="34" charset="0"/>
              </a:rPr>
              <a:t>Montagnier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10" name="Picture 3" descr="C:\Users\A\Desktop\HIV Updated Chapter\Robert Galo HIV.jpg">
            <a:extLst>
              <a:ext uri="{FF2B5EF4-FFF2-40B4-BE49-F238E27FC236}">
                <a16:creationId xmlns="" xmlns:a16="http://schemas.microsoft.com/office/drawing/2014/main" id="{E08800F9-6A09-4DF2-A88E-562B4958D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5667" y="4797153"/>
            <a:ext cx="892658" cy="1224136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AA7A316-D38C-4B8A-97E6-22749DE808EC}"/>
              </a:ext>
            </a:extLst>
          </p:cNvPr>
          <p:cNvSpPr txBox="1"/>
          <p:nvPr/>
        </p:nvSpPr>
        <p:spPr>
          <a:xfrm>
            <a:off x="6084168" y="5995364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Robert Galo</a:t>
            </a:r>
          </a:p>
        </p:txBody>
      </p:sp>
    </p:spTree>
    <p:extLst>
      <p:ext uri="{BB962C8B-B14F-4D97-AF65-F5344CB8AC3E}">
        <p14:creationId xmlns:p14="http://schemas.microsoft.com/office/powerpoint/2010/main" val="13712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8D0A2F2-3368-4BEA-A0A0-1EF8C982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AIDS - History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2F6341D-E1AF-428E-8135-6FD44EB06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1986 - First case in India</a:t>
            </a:r>
          </a:p>
          <a:p>
            <a:r>
              <a:rPr lang="en-US" dirty="0"/>
              <a:t>1987 - 1</a:t>
            </a:r>
            <a:r>
              <a:rPr lang="en-US" baseline="30000" dirty="0"/>
              <a:t>st</a:t>
            </a:r>
            <a:r>
              <a:rPr lang="en-US" dirty="0"/>
              <a:t> anti-retroviral drug – Azidothymidine (AZT)</a:t>
            </a:r>
          </a:p>
          <a:p>
            <a:r>
              <a:rPr lang="en-US" dirty="0"/>
              <a:t>1989 - Compulsory testing of blood for HIV</a:t>
            </a:r>
          </a:p>
          <a:p>
            <a:r>
              <a:rPr lang="en-US" dirty="0"/>
              <a:t>1995 - Availability of protease inhibitors (PIs) - Beginning of highly active antiretroviral therapy (HAART)</a:t>
            </a:r>
          </a:p>
          <a:p>
            <a:r>
              <a:rPr lang="en-US" dirty="0"/>
              <a:t>2017 – Introduction of “</a:t>
            </a:r>
            <a:r>
              <a:rPr lang="en-US" b="1" dirty="0"/>
              <a:t>test and treat policy</a:t>
            </a:r>
            <a:r>
              <a:rPr lang="en-US" dirty="0"/>
              <a:t>” by national AIDS control organization – Initiation of anti retroviral therapy free of cost once the person is detected HIV positive</a:t>
            </a:r>
          </a:p>
        </p:txBody>
      </p:sp>
    </p:spTree>
    <p:extLst>
      <p:ext uri="{BB962C8B-B14F-4D97-AF65-F5344CB8AC3E}">
        <p14:creationId xmlns:p14="http://schemas.microsoft.com/office/powerpoint/2010/main" val="88562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203D4E3-19EE-4507-BB02-D0CF11BF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AIDS - Why is It a Hazard to Human Kind?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C99F176-69BF-4530-AA48-6281E4B87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Major mode of HIV transmission is </a:t>
            </a:r>
            <a:r>
              <a:rPr lang="en-IN" b="1" dirty="0"/>
              <a:t>sexual</a:t>
            </a:r>
          </a:p>
          <a:p>
            <a:r>
              <a:rPr lang="en-IN" b="1" dirty="0"/>
              <a:t>Urge</a:t>
            </a:r>
            <a:r>
              <a:rPr lang="en-IN" dirty="0"/>
              <a:t> for </a:t>
            </a:r>
            <a:r>
              <a:rPr lang="en-IN" b="1" dirty="0"/>
              <a:t>physical intimacy </a:t>
            </a:r>
            <a:r>
              <a:rPr lang="en-IN" dirty="0"/>
              <a:t>is </a:t>
            </a:r>
            <a:r>
              <a:rPr lang="en-IN" b="1" dirty="0"/>
              <a:t>fundamental in all human beings </a:t>
            </a:r>
          </a:p>
          <a:p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Mother - to - child transmission:</a:t>
            </a:r>
          </a:p>
          <a:p>
            <a:r>
              <a:rPr lang="en-IN" dirty="0"/>
              <a:t>Longer incubation period - A person with no knowledge of being infected can infect others unwillingly</a:t>
            </a:r>
          </a:p>
          <a:p>
            <a:pPr>
              <a:lnSpc>
                <a:spcPct val="160000"/>
              </a:lnSpc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Cure ??? - In anti-retroviral therapy (ART) era - Chronic manageable disease with lifelong medication posing many challenges</a:t>
            </a:r>
          </a:p>
          <a:p>
            <a:pPr>
              <a:lnSpc>
                <a:spcPct val="160000"/>
              </a:lnSpc>
            </a:pP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Prevention </a:t>
            </a:r>
            <a:r>
              <a:rPr lang="en-IN" dirty="0"/>
              <a:t>depends upon following a </a:t>
            </a:r>
            <a:r>
              <a:rPr lang="en-IN" b="1" dirty="0"/>
              <a:t>self-protective sexual behaviour code</a:t>
            </a:r>
            <a:r>
              <a:rPr lang="en-IN" dirty="0"/>
              <a:t> and one which </a:t>
            </a:r>
            <a:r>
              <a:rPr lang="en-IN" b="1" dirty="0"/>
              <a:t>protects others</a:t>
            </a:r>
            <a:endParaRPr lang="en-US" b="1" dirty="0"/>
          </a:p>
          <a:p>
            <a:r>
              <a:rPr lang="en-IN" dirty="0"/>
              <a:t>It is very challenging to change human behaviour</a:t>
            </a:r>
          </a:p>
          <a:p>
            <a:r>
              <a:rPr lang="en-IN" dirty="0"/>
              <a:t>Preventive vaccine not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1772" y="5949280"/>
            <a:ext cx="52212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latin typeface="Trebuchet MS" panose="020B0603020202020204" pitchFamily="34" charset="0"/>
              </a:rPr>
              <a:t>Global report : United Nations AIDS Report on the global AIDS epidemic 2021</a:t>
            </a:r>
            <a:endParaRPr lang="en-IN" sz="1100" dirty="0">
              <a:latin typeface="Trebuchet MS" panose="020B0603020202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4AEEE021-3464-4FA3-B86F-6CCBE7E1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HIV/AIDS - Global Scenario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F2E326BF-6A50-4C75-8EA2-DDC9B6436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="" xmlns:a16="http://schemas.microsoft.com/office/drawing/2014/main" id="{FBDD52D9-738B-4D86-A0C3-F84D99FAC3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880822"/>
              </p:ext>
            </p:extLst>
          </p:nvPr>
        </p:nvGraphicFramePr>
        <p:xfrm>
          <a:off x="564840" y="1556792"/>
          <a:ext cx="7992888" cy="20195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619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09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7371">
                <a:tc>
                  <a:txBody>
                    <a:bodyPr/>
                    <a:lstStyle/>
                    <a:p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2020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People living with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rebuchet MS" panose="020B0603020202020204" pitchFamily="34" charset="0"/>
                        </a:rPr>
                        <a:t>37.7</a:t>
                      </a:r>
                      <a:r>
                        <a:rPr lang="en-IN" sz="2000" baseline="0" dirty="0">
                          <a:latin typeface="Trebuchet MS" panose="020B0603020202020204" pitchFamily="34" charset="0"/>
                        </a:rPr>
                        <a:t> m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Adults and children newly infected with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rebuchet MS" panose="020B0603020202020204" pitchFamily="34" charset="0"/>
                        </a:rPr>
                        <a:t>1.5 m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AIDS – related deaths among adult and children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0.68 m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Content Placeholder 3">
            <a:extLst>
              <a:ext uri="{FF2B5EF4-FFF2-40B4-BE49-F238E27FC236}">
                <a16:creationId xmlns="" xmlns:a16="http://schemas.microsoft.com/office/drawing/2014/main" id="{01040B1A-DFB1-4734-B1C9-016376C8F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900567"/>
              </p:ext>
            </p:extLst>
          </p:nvPr>
        </p:nvGraphicFramePr>
        <p:xfrm>
          <a:off x="563860" y="3650700"/>
          <a:ext cx="7994849" cy="2226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124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823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785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People infected with HIV since the start of the epidemic 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79.3 million [55.9 million–110 million]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People died from AIDS-related illnesses since the start of the epidemic 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603020202020204" pitchFamily="34" charset="0"/>
                        </a:rPr>
                        <a:t>36.3 million [27.2 million–47.8 million] 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0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People having access to ART 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26.5 million–27.7 million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4332" y="5903694"/>
            <a:ext cx="2462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1100" dirty="0">
                <a:latin typeface="Trebuchet MS" panose="020B0603020202020204" pitchFamily="34" charset="0"/>
              </a:rPr>
              <a:t>NACO Report 2019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AF699FE5-09C8-4537-80FA-9C33D651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AIDS – Epidemic in India</a:t>
            </a: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AB8F034D-F5AB-4504-84E5-92D956AF3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="" xmlns:a16="http://schemas.microsoft.com/office/drawing/2014/main" id="{7944BF64-0DB1-427B-99E5-86D7832E71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045838"/>
              </p:ext>
            </p:extLst>
          </p:nvPr>
        </p:nvGraphicFramePr>
        <p:xfrm>
          <a:off x="509647" y="2399728"/>
          <a:ext cx="8103274" cy="2922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1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21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920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Indicator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Value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9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Estimated</a:t>
                      </a:r>
                      <a:r>
                        <a:rPr lang="en-IN" sz="2000" baseline="0" dirty="0">
                          <a:latin typeface="Trebuchet MS" panose="020B0603020202020204" pitchFamily="34" charset="0"/>
                        </a:rPr>
                        <a:t> p</a:t>
                      </a:r>
                      <a:r>
                        <a:rPr lang="en-IN" sz="2000" dirty="0">
                          <a:latin typeface="Trebuchet MS" panose="020B0603020202020204" pitchFamily="34" charset="0"/>
                        </a:rPr>
                        <a:t>eople living with HIV at the end of 2019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rebuchet MS" panose="020B0603020202020204" pitchFamily="34" charset="0"/>
                        </a:rPr>
                        <a:t>23.48 lakhs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9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Estimated</a:t>
                      </a:r>
                      <a:r>
                        <a:rPr lang="en-IN" sz="2000" baseline="0" dirty="0">
                          <a:latin typeface="Trebuchet MS" panose="020B0603020202020204" pitchFamily="34" charset="0"/>
                        </a:rPr>
                        <a:t> a</a:t>
                      </a:r>
                      <a:r>
                        <a:rPr lang="en-IN" sz="2000" dirty="0">
                          <a:latin typeface="Trebuchet MS" panose="020B0603020202020204" pitchFamily="34" charset="0"/>
                        </a:rPr>
                        <a:t>dult HIV prevalence in 2019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latin typeface="Trebuchet MS" panose="020B0603020202020204" pitchFamily="34" charset="0"/>
                        </a:rPr>
                        <a:t>0.22%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9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Estimated</a:t>
                      </a:r>
                      <a:r>
                        <a:rPr lang="en-IN" sz="2000" baseline="0" dirty="0">
                          <a:latin typeface="Trebuchet MS" panose="020B0603020202020204" pitchFamily="34" charset="0"/>
                        </a:rPr>
                        <a:t> p</a:t>
                      </a:r>
                      <a:r>
                        <a:rPr lang="en-IN" sz="2000" dirty="0">
                          <a:latin typeface="Trebuchet MS" panose="020B0603020202020204" pitchFamily="34" charset="0"/>
                        </a:rPr>
                        <a:t>eople newly infected with HIV in 2019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69.22 Thousand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9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AIDS – related death (2019)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58.90 Thousand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031ADDBC-127B-43E3-BC92-4A5568B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A232C0E0-17D4-4A14-889E-2ED1E188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Family of </a:t>
            </a:r>
            <a:r>
              <a:rPr lang="en-IN" sz="2100" b="1" dirty="0" err="1">
                <a:solidFill>
                  <a:srgbClr val="1C5678"/>
                </a:solidFill>
                <a:ea typeface="+mj-ea"/>
                <a:cs typeface="+mj-cs"/>
              </a:rPr>
              <a:t>retroviridae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, genus lentivirus </a:t>
            </a:r>
            <a:r>
              <a:rPr lang="en-IN" dirty="0"/>
              <a:t>(a genus of slow viruses with long incubation period)</a:t>
            </a:r>
          </a:p>
          <a:p>
            <a:pPr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What is retrovirus? </a:t>
            </a:r>
          </a:p>
          <a:p>
            <a:pPr lvl="1">
              <a:lnSpc>
                <a:spcPct val="160000"/>
              </a:lnSpc>
              <a:defRPr/>
            </a:pPr>
            <a:r>
              <a:rPr lang="en-IN" dirty="0"/>
              <a:t>Though it is RNA virus, for its multiplication its RNA is converted into DNA with the help of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enzyme reverse transcriptase</a:t>
            </a:r>
          </a:p>
          <a:p>
            <a:pPr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Origin of HIV: </a:t>
            </a:r>
            <a:r>
              <a:rPr lang="en-IN" dirty="0"/>
              <a:t>Scientists identified a type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of chimpanzee in West Africa as the source of HIV </a:t>
            </a:r>
            <a:r>
              <a:rPr lang="en-IN" dirty="0"/>
              <a:t>infection in humans </a:t>
            </a:r>
          </a:p>
          <a:p>
            <a:pPr lvl="1">
              <a:lnSpc>
                <a:spcPct val="160000"/>
              </a:lnSpc>
              <a:defRPr/>
            </a:pPr>
            <a:r>
              <a:rPr lang="en-IN" dirty="0"/>
              <a:t>Chimpanzee version of the immunodeficiency virus (called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simian immunodeficiency virus or SIV</a:t>
            </a:r>
            <a:r>
              <a:rPr lang="en-IN" dirty="0"/>
              <a:t>) most likely was transmitted to humans and mutated into HIV when humans hunted these chimpanzees for meat and came into contact with their infected blood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031ADDBC-127B-43E3-BC92-4A5568B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A232C0E0-17D4-4A14-889E-2ED1E188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  <a:defRPr/>
            </a:pPr>
            <a:r>
              <a:rPr lang="en-IN" dirty="0"/>
              <a:t>Over decades, the virus has slowly spread across from Africa and later into other parts of the world</a:t>
            </a:r>
          </a:p>
        </p:txBody>
      </p:sp>
      <p:pic>
        <p:nvPicPr>
          <p:cNvPr id="2050" name="Picture 2" descr="C:\Users\A\Desktop\HIV Updated Chapter\chimpanzee image.jpg"/>
          <p:cNvPicPr>
            <a:picLocks noChangeAspect="1" noChangeArrowheads="1"/>
          </p:cNvPicPr>
          <p:nvPr/>
        </p:nvPicPr>
        <p:blipFill>
          <a:blip r:embed="rId2" cstate="print"/>
          <a:srcRect r="52377"/>
          <a:stretch>
            <a:fillRect/>
          </a:stretch>
        </p:blipFill>
        <p:spPr bwMode="auto">
          <a:xfrm>
            <a:off x="1187624" y="3230734"/>
            <a:ext cx="2122005" cy="2227936"/>
          </a:xfrm>
          <a:prstGeom prst="rect">
            <a:avLst/>
          </a:prstGeom>
          <a:noFill/>
        </p:spPr>
      </p:pic>
      <p:pic>
        <p:nvPicPr>
          <p:cNvPr id="2051" name="Picture 3" descr="C:\Users\A\Desktop\HIV Updated Chapter\sooty mangabey image.jpg"/>
          <p:cNvPicPr>
            <a:picLocks noChangeAspect="1" noChangeArrowheads="1"/>
          </p:cNvPicPr>
          <p:nvPr/>
        </p:nvPicPr>
        <p:blipFill>
          <a:blip r:embed="rId3" cstate="print"/>
          <a:srcRect l="5284" r="8006"/>
          <a:stretch>
            <a:fillRect/>
          </a:stretch>
        </p:blipFill>
        <p:spPr bwMode="auto">
          <a:xfrm>
            <a:off x="5409821" y="3230735"/>
            <a:ext cx="2313625" cy="222793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384530" y="5621178"/>
            <a:ext cx="1728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Chimpanzee</a:t>
            </a:r>
            <a:endParaRPr lang="en-US" sz="2000" b="1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2915" y="5621178"/>
            <a:ext cx="23474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Sooty Mangabey</a:t>
            </a:r>
          </a:p>
        </p:txBody>
      </p:sp>
    </p:spTree>
    <p:extLst>
      <p:ext uri="{BB962C8B-B14F-4D97-AF65-F5344CB8AC3E}">
        <p14:creationId xmlns:p14="http://schemas.microsoft.com/office/powerpoint/2010/main" val="10651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56DD03-04B6-4D2E-AB58-215317411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Immunodeficiency Virus (HIV)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7BD003-5FCA-4E8D-BCA9-C4C7960CB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C37E79DA-D051-A71D-F86C-F4321D54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292" y="1042959"/>
            <a:ext cx="6417981" cy="5230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5F0EC37-6BEB-4AE1-9BDF-76F51C43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HIV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4177E73-6B32-4AA2-A7CE-B5978566E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HIV has been subdivided into two types -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HIV-1 and HIV-2</a:t>
            </a:r>
            <a:endParaRPr lang="en-US" sz="2100" b="1" dirty="0">
              <a:solidFill>
                <a:srgbClr val="1C5678"/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HIV-1 </a:t>
            </a:r>
            <a:r>
              <a:rPr lang="en-IN" dirty="0"/>
              <a:t>- Major cause of the disease all over the world</a:t>
            </a: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Eleven subtypes (A to K) </a:t>
            </a:r>
            <a:r>
              <a:rPr lang="en-IN" dirty="0"/>
              <a:t>and subtype ‘C’ is prevalent in India</a:t>
            </a:r>
          </a:p>
          <a:p>
            <a:pPr>
              <a:defRPr/>
            </a:pPr>
            <a:r>
              <a:rPr lang="en-IN" dirty="0"/>
              <a:t>HIV-1 subtype C is associated with sexual transmission and subtype D with intravenous drug users and homosexuals</a:t>
            </a:r>
          </a:p>
          <a:p>
            <a:pPr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HIV-2 -</a:t>
            </a:r>
            <a:r>
              <a:rPr lang="en-IN" dirty="0"/>
              <a:t> Restricted to certain geographic areas like West Africa</a:t>
            </a:r>
          </a:p>
          <a:p>
            <a:pPr>
              <a:defRPr/>
            </a:pPr>
            <a:r>
              <a:rPr lang="en-IN" dirty="0"/>
              <a:t>Transmissibility lesser, longer incubation period and better prognosis than the more virulent HIV-1</a:t>
            </a:r>
          </a:p>
          <a:p>
            <a:pPr>
              <a:defRPr/>
            </a:pPr>
            <a:r>
              <a:rPr lang="en-IN" dirty="0"/>
              <a:t>HIV-2 is intrinsically resistant to most NNRTIs</a:t>
            </a:r>
          </a:p>
          <a:p>
            <a:pPr>
              <a:defRPr/>
            </a:pPr>
            <a:r>
              <a:rPr lang="en-US" dirty="0"/>
              <a:t>CRFs (circulating recombinant forms)- Occasionally, two viruses from different subtypes infect the same cell in an infected person and result in recombinant virus strains that may transmit within a population</a:t>
            </a:r>
          </a:p>
        </p:txBody>
      </p:sp>
    </p:spTree>
    <p:extLst>
      <p:ext uri="{BB962C8B-B14F-4D97-AF65-F5344CB8AC3E}">
        <p14:creationId xmlns:p14="http://schemas.microsoft.com/office/powerpoint/2010/main" val="8154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g334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629" y="1540864"/>
            <a:ext cx="6491310" cy="46398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24B438-906B-474C-B00D-5690A3391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HIV Entry &amp; Replication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407E625-CBD7-4033-8A1B-9CF7989D1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C111905-7100-472E-8F8F-A553919CDC8D}"/>
              </a:ext>
            </a:extLst>
          </p:cNvPr>
          <p:cNvSpPr/>
          <p:nvPr/>
        </p:nvSpPr>
        <p:spPr>
          <a:xfrm>
            <a:off x="1387637" y="5949280"/>
            <a:ext cx="1600187" cy="231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84DA96DB-F512-CE1D-4711-BC158AB1A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81" r="5348"/>
          <a:stretch/>
        </p:blipFill>
        <p:spPr>
          <a:xfrm>
            <a:off x="55257" y="692696"/>
            <a:ext cx="9088743" cy="627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565A2F-268D-32F3-2724-E8FAAE1F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="" xmlns:a16="http://schemas.microsoft.com/office/drawing/2014/main" id="{91BFA5FD-42CC-368F-12CB-757CDF7223B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7139" y="1031549"/>
            <a:ext cx="5986541" cy="4333323"/>
          </a:xfrm>
        </p:spPr>
      </p:pic>
    </p:spTree>
    <p:extLst>
      <p:ext uri="{BB962C8B-B14F-4D97-AF65-F5344CB8AC3E}">
        <p14:creationId xmlns:p14="http://schemas.microsoft.com/office/powerpoint/2010/main" val="163621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7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FB08C830-DADF-4EA7-8F4F-5B4D3A51B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Peculiarities of HIV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48DA11FB-CE6E-4335-8801-5B7862456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Heterogenous and genetically diverse </a:t>
            </a:r>
            <a:r>
              <a:rPr lang="en-IN" dirty="0"/>
              <a:t>in variety of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biologic, serologic and molecular features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Predominantly lymphotropic - to CD4+ T helper cells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Incurability: </a:t>
            </a:r>
            <a:r>
              <a:rPr lang="en-IN" dirty="0"/>
              <a:t>Most important characteristic -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persists in sanctuary/ reservoir sites,</a:t>
            </a:r>
            <a:r>
              <a:rPr lang="en-IN" dirty="0"/>
              <a:t> a majority of them being the resting memory CD4+ T cells which have long half life and are unaffected by antiretroviral therapy (ART)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Evades immune response: </a:t>
            </a:r>
            <a:r>
              <a:rPr lang="en-IN" dirty="0"/>
              <a:t>Multiplies in presence of antibodies and continuous high level viral replication occurs even during clinical latency </a:t>
            </a:r>
          </a:p>
          <a:p>
            <a:r>
              <a:rPr lang="en-IN" dirty="0"/>
              <a:t>HIV is also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mutagenic</a:t>
            </a:r>
            <a:r>
              <a:rPr lang="en-IN" dirty="0"/>
              <a:t> and the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replication is error prone </a:t>
            </a:r>
            <a:r>
              <a:rPr lang="en-IN" dirty="0"/>
              <a:t>leading to drug resistance and difficulty in preparation of vaccine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82958061-C0E0-4C96-B023-FBCB1C9D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Fluids Containing HIV</a:t>
            </a:r>
            <a:endParaRPr lang="en-IN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="" xmlns:a16="http://schemas.microsoft.com/office/drawing/2014/main" id="{10E8B766-6D82-4109-AF27-00340F6373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710105"/>
              </p:ext>
            </p:extLst>
          </p:nvPr>
        </p:nvGraphicFramePr>
        <p:xfrm>
          <a:off x="591569" y="1466592"/>
          <a:ext cx="7939430" cy="48387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69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69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104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750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373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Body fluids containing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Body fluids with no/low concentration of HIV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2000" b="1" dirty="0">
                        <a:solidFill>
                          <a:srgbClr val="A76F7F"/>
                        </a:solidFill>
                      </a:endParaRPr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6365">
                <a:tc rowSpan="2"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Blood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Semen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Vaginal and cervical secretion -quantity less as compared to semen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Breast milk 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Amniotic fluid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Cerebrospinal fluid (CSF)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Pleural, pericardial, peritoneal fluids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Any body fluid contaminated with blood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IN" sz="1800" dirty="0">
                          <a:latin typeface="Trebuchet MS" panose="020B0603020202020204" pitchFamily="34" charset="0"/>
                        </a:rPr>
                        <a:t>Following body fluids do not contain HIV, if not contaminated with blood</a:t>
                      </a:r>
                    </a:p>
                  </a:txBody>
                  <a:tcPr marL="87666" marR="87666" marT="43833" marB="438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73688">
                <a:tc v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marL="87666" marR="87666" marT="43833" marB="43833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Saliva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Tears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Sweat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Urine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Stool</a:t>
                      </a:r>
                    </a:p>
                  </a:txBody>
                  <a:tcPr marL="87666" marR="87666" marT="43833" marB="438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9932BF9-59F1-458B-A6C6-839D89E8D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556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830AA0F4-D579-4EFC-847D-C8B80EA5F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Modes of Transmission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82C69EA-7D42-4F85-B32A-BA4EAAF11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When HIV infected body fluids come in contact with uninfected person by different routes </a:t>
            </a:r>
          </a:p>
          <a:p>
            <a:pPr lvl="1"/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Sexual -</a:t>
            </a:r>
            <a:r>
              <a:rPr lang="en-IN" dirty="0"/>
              <a:t> From infected to normal partner by unprotected sexual act</a:t>
            </a:r>
          </a:p>
          <a:p>
            <a:pPr lvl="1"/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Through blood –</a:t>
            </a:r>
          </a:p>
          <a:p>
            <a:pPr lvl="2"/>
            <a:r>
              <a:rPr lang="en-IN" dirty="0"/>
              <a:t>Transfusion of blood/blood products</a:t>
            </a:r>
          </a:p>
          <a:p>
            <a:pPr lvl="2">
              <a:lnSpc>
                <a:spcPct val="160000"/>
              </a:lnSpc>
              <a:defRPr/>
            </a:pPr>
            <a:r>
              <a:rPr lang="en-IN" dirty="0"/>
              <a:t>Accidental transmission in health care setup from needle, syringe, instruments contaminated with infected blood</a:t>
            </a:r>
          </a:p>
          <a:p>
            <a:pPr lvl="2">
              <a:lnSpc>
                <a:spcPct val="160000"/>
              </a:lnSpc>
              <a:defRPr/>
            </a:pPr>
            <a:r>
              <a:rPr lang="en-IN" dirty="0"/>
              <a:t>Contaminated needle syringes used by IV drug abusers</a:t>
            </a:r>
          </a:p>
          <a:p>
            <a:pPr lvl="1">
              <a:lnSpc>
                <a:spcPct val="160000"/>
              </a:lnSpc>
              <a:defRPr/>
            </a:pP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Parent to child transmission - </a:t>
            </a:r>
            <a:r>
              <a:rPr lang="en-IN" dirty="0"/>
              <a:t>A pregnant woman can transmit it before delivery, during delivery or after delivery through breastfeeding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3FC8DBCB-9A8C-4897-ACB5-D7388D5ED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Chances of male to female transmission is 5 to 6 times higher</a:t>
            </a:r>
            <a:r>
              <a:rPr lang="en-IN" sz="1800" dirty="0"/>
              <a:t> because female is the receptive partner with infected cells in the semen directly gaining entry in female genital tract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Reproductive tract infections are common in women </a:t>
            </a:r>
            <a:r>
              <a:rPr lang="en-IN" sz="1800" dirty="0"/>
              <a:t>which make the mucosa more susceptible to HIV transmission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Presence of STDs </a:t>
            </a:r>
            <a:r>
              <a:rPr lang="en-IN" sz="1800" dirty="0"/>
              <a:t>increases the risk of HIV by many times due to mucosal inflammation, micro-abrasions</a:t>
            </a:r>
          </a:p>
          <a:p>
            <a:r>
              <a:rPr lang="en-IN" sz="1800" dirty="0"/>
              <a:t>Receptive anal intercourse -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highest risk of </a:t>
            </a:r>
            <a:b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</a:b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transmission </a:t>
            </a:r>
            <a:r>
              <a:rPr lang="en-IN" sz="1800" dirty="0"/>
              <a:t>as rectal mucosa is more fragile </a:t>
            </a:r>
            <a:br>
              <a:rPr lang="en-IN" sz="1800" dirty="0"/>
            </a:br>
            <a:r>
              <a:rPr lang="en-IN" sz="1800" dirty="0"/>
              <a:t>and there are greater chances of injury</a:t>
            </a:r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2857"/>
          <a:stretch>
            <a:fillRect/>
          </a:stretch>
        </p:blipFill>
        <p:spPr>
          <a:xfrm>
            <a:off x="6012160" y="4077072"/>
            <a:ext cx="2232248" cy="21136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="" xmlns:a16="http://schemas.microsoft.com/office/drawing/2014/main" id="{76BB31A1-9629-43CC-A877-731DB84F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of Sexual Transmission</a:t>
            </a:r>
            <a:endParaRPr lang="en-IN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6BA38EFC-AE7A-2041-BCDE-05AB1C7B5B7B}"/>
              </a:ext>
            </a:extLst>
          </p:cNvPr>
          <p:cNvCxnSpPr>
            <a:cxnSpLocks/>
          </p:cNvCxnSpPr>
          <p:nvPr/>
        </p:nvCxnSpPr>
        <p:spPr>
          <a:xfrm>
            <a:off x="6048164" y="6198635"/>
            <a:ext cx="21242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684081963"/>
              </p:ext>
            </p:extLst>
          </p:nvPr>
        </p:nvGraphicFramePr>
        <p:xfrm>
          <a:off x="672852" y="1772568"/>
          <a:ext cx="777686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BAAF75-BDA9-4916-A51E-AAAD98D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Route of Acquisition of HIV in India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D5729E-6F84-469F-831A-AB917135A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859EF98-A869-4E76-AC53-41067213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Route Efficiency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BE507AE-4533-49DC-BF9E-18E9B94F5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5157A72C-E3C5-4F35-82BF-342A6B258A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275844"/>
              </p:ext>
            </p:extLst>
          </p:nvPr>
        </p:nvGraphicFramePr>
        <p:xfrm>
          <a:off x="798126" y="1496291"/>
          <a:ext cx="7526316" cy="47182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26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829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106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9160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Exposure route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6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Efficiency (%)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Blood transfusion (BT)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90-95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Perinatal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20-40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Sexual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0.1-10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Vaginal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0.05-0.1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Receptive vaginal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0.1-10.0%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Insertive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vaginal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0.1-1.0%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9330"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Anogenital</a:t>
                      </a: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 sex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Anogenital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sex (total risk)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0.065-0.5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93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Receptive anal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1 to 30%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93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Insertive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anal intercourse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0.1 to 10.0%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>
                          <a:latin typeface="Trebuchet MS" panose="020B0603020202020204" pitchFamily="34" charset="0"/>
                        </a:rPr>
                        <a:t>Orogenital</a:t>
                      </a: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 sex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0.005-0.1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IV drugs use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0.67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933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Needle stick exposure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0.3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07167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Mucous membrane splash to eye, </a:t>
                      </a:r>
                      <a:r>
                        <a:rPr lang="en-US" sz="1900" b="1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oro</a:t>
                      </a:r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-nasal area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0.09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5A90E65C-17AB-4B34-8967-F851E9A44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Immunopathogenesis</a:t>
            </a:r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9FE386D-2B3D-4FD7-9DE1-674E9D59A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Immune system of human body comprises of cell mediated immunity mediated by T cells and humoral or antibody associated immunity by B cells </a:t>
            </a:r>
          </a:p>
          <a:p>
            <a:r>
              <a:rPr lang="en-IN" dirty="0"/>
              <a:t>Two types of T cells important in the immunopathogenesis of HIV- </a:t>
            </a:r>
            <a:r>
              <a:rPr lang="en-IN" sz="1900" b="1" dirty="0">
                <a:solidFill>
                  <a:srgbClr val="1C5678"/>
                </a:solidFill>
                <a:ea typeface="+mj-ea"/>
                <a:cs typeface="+mj-cs"/>
              </a:rPr>
              <a:t>helper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(CD4+ T cells) and suppressor (CD8+ T cells)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T- helper (CD4+ cell) cell conducting the orchestration of immune system is the primary target of HIV, </a:t>
            </a:r>
            <a:r>
              <a:rPr lang="en-IN" dirty="0"/>
              <a:t>thereby deranging the whole immune system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Killing of CD4+ lymphocytes results in marked immunosuppression, </a:t>
            </a:r>
            <a:r>
              <a:rPr lang="en-IN" dirty="0"/>
              <a:t>leading to an increased chance of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opportunistic infections</a:t>
            </a:r>
            <a:r>
              <a:rPr lang="en-IN" dirty="0"/>
              <a:t> by commensals, environmental contaminants and non- pathogens as well as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malignancies associated with suppressed immunity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12FBF80-FF44-4907-9BCD-AFFDDC09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Cells Bearing CD4 Receptors &amp; Thereby Susceptible to HIV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4713F05-257D-4D31-8669-B5B1DEE08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036FEC9C-3E06-4A55-B75C-C7AF25D36E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676755"/>
              </p:ext>
            </p:extLst>
          </p:nvPr>
        </p:nvGraphicFramePr>
        <p:xfrm>
          <a:off x="484313" y="1471520"/>
          <a:ext cx="8153942" cy="482332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84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07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47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899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42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Skin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Neuronal cells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Hematopoietic cells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Others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03355"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Langerhans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Fibroblast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Megakaryocytes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Basophils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Astrocytes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Oligodendrocytes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Capillary endothelium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Microglial cells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B-lymphocytes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T-lymphocytes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NK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Eosinophils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Monocytes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Macrophages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Dendritic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Promyelocytes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Kupffer cells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dirty="0">
                          <a:latin typeface="Trebuchet MS" panose="020B0603020202020204" pitchFamily="34" charset="0"/>
                        </a:rPr>
                        <a:t>Gut associated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lymphoid tissue (GALT)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Colon carcinoma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Bowel epithelium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Renal epithelium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Thymic precursor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Retinal cells</a:t>
                      </a:r>
                    </a:p>
                    <a:p>
                      <a:pPr marL="171450" marR="0" lvl="0" indent="-171450" algn="l" defTabSz="6858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Font typeface="Arial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Placental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trophoblasts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35C6892A-EDE4-40D2-85FD-AF401E52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Natural History of HIV Infection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4FE53BD-544B-484E-854B-FB9D11CEE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2D7B9C1-B404-48E0-AA1D-3814AB10DF14}"/>
              </a:ext>
            </a:extLst>
          </p:cNvPr>
          <p:cNvGrpSpPr/>
          <p:nvPr/>
        </p:nvGrpSpPr>
        <p:grpSpPr>
          <a:xfrm>
            <a:off x="555256" y="1592548"/>
            <a:ext cx="8012057" cy="4536504"/>
            <a:chOff x="957266" y="1785926"/>
            <a:chExt cx="7901014" cy="4929222"/>
          </a:xfrm>
        </p:grpSpPr>
        <p:sp>
          <p:nvSpPr>
            <p:cNvPr id="43" name="Line 3">
              <a:extLst>
                <a:ext uri="{FF2B5EF4-FFF2-40B4-BE49-F238E27FC236}">
                  <a16:creationId xmlns="" xmlns:a16="http://schemas.microsoft.com/office/drawing/2014/main" id="{57467AC7-CA2F-4E20-A726-BC8AC4CF7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8424" y="2443163"/>
              <a:ext cx="609600" cy="3276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4" name="Line 4">
              <a:extLst>
                <a:ext uri="{FF2B5EF4-FFF2-40B4-BE49-F238E27FC236}">
                  <a16:creationId xmlns="" xmlns:a16="http://schemas.microsoft.com/office/drawing/2014/main" id="{F012CEFD-9951-419F-8371-CBCE0D87DC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24" y="2443163"/>
              <a:ext cx="304800" cy="14478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5" name="Line 5">
              <a:extLst>
                <a:ext uri="{FF2B5EF4-FFF2-40B4-BE49-F238E27FC236}">
                  <a16:creationId xmlns="" xmlns:a16="http://schemas.microsoft.com/office/drawing/2014/main" id="{CCF78272-8BF3-46B4-8DD2-B1F48BC0B1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24" y="3890963"/>
              <a:ext cx="18288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6" name="Line 6">
              <a:extLst>
                <a:ext uri="{FF2B5EF4-FFF2-40B4-BE49-F238E27FC236}">
                  <a16:creationId xmlns="" xmlns:a16="http://schemas.microsoft.com/office/drawing/2014/main" id="{50AA0582-481A-4B37-AFA9-AB6D6A39C3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1624" y="2595563"/>
              <a:ext cx="2667000" cy="1295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7" name="Line 7">
              <a:extLst>
                <a:ext uri="{FF2B5EF4-FFF2-40B4-BE49-F238E27FC236}">
                  <a16:creationId xmlns="" xmlns:a16="http://schemas.microsoft.com/office/drawing/2014/main" id="{681DF6B8-203E-4A73-9D17-0E78E401E8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24" y="4043363"/>
              <a:ext cx="457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8" name="Line 8">
              <a:extLst>
                <a:ext uri="{FF2B5EF4-FFF2-40B4-BE49-F238E27FC236}">
                  <a16:creationId xmlns="" xmlns:a16="http://schemas.microsoft.com/office/drawing/2014/main" id="{14D84225-C146-46A3-AAD0-AD5D4A4BCA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3224" y="4119563"/>
              <a:ext cx="30480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49" name="Line 9">
              <a:extLst>
                <a:ext uri="{FF2B5EF4-FFF2-40B4-BE49-F238E27FC236}">
                  <a16:creationId xmlns="" xmlns:a16="http://schemas.microsoft.com/office/drawing/2014/main" id="{D2A20D97-FD83-488D-AE1E-6F419A2D3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48024" y="4195763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0" name="Line 10">
              <a:extLst>
                <a:ext uri="{FF2B5EF4-FFF2-40B4-BE49-F238E27FC236}">
                  <a16:creationId xmlns="" xmlns:a16="http://schemas.microsoft.com/office/drawing/2014/main" id="{9E338C8F-13FE-4E25-B900-C0EF6FE5C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24" y="4195763"/>
              <a:ext cx="2133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1" name="Line 11">
              <a:extLst>
                <a:ext uri="{FF2B5EF4-FFF2-40B4-BE49-F238E27FC236}">
                  <a16:creationId xmlns="" xmlns:a16="http://schemas.microsoft.com/office/drawing/2014/main" id="{41D25AA8-5689-4EF8-A658-58A21EB346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24" y="4500563"/>
              <a:ext cx="251460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2" name="Text Box 12">
              <a:extLst>
                <a:ext uri="{FF2B5EF4-FFF2-40B4-BE49-F238E27FC236}">
                  <a16:creationId xmlns="" xmlns:a16="http://schemas.microsoft.com/office/drawing/2014/main" id="{C3588022-9F4A-487C-B8CC-A29875101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24" y="3433764"/>
              <a:ext cx="2057400" cy="401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HIV load</a:t>
              </a:r>
            </a:p>
          </p:txBody>
        </p:sp>
        <p:sp>
          <p:nvSpPr>
            <p:cNvPr id="53" name="Text Box 13">
              <a:extLst>
                <a:ext uri="{FF2B5EF4-FFF2-40B4-BE49-F238E27FC236}">
                  <a16:creationId xmlns="" xmlns:a16="http://schemas.microsoft.com/office/drawing/2014/main" id="{D772C4DE-9B6F-4D4D-B640-7D121C9A2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24" y="4348163"/>
              <a:ext cx="1219200" cy="401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CD4 cells</a:t>
              </a:r>
            </a:p>
          </p:txBody>
        </p:sp>
        <p:sp>
          <p:nvSpPr>
            <p:cNvPr id="54" name="Text Box 14">
              <a:extLst>
                <a:ext uri="{FF2B5EF4-FFF2-40B4-BE49-F238E27FC236}">
                  <a16:creationId xmlns="" xmlns:a16="http://schemas.microsoft.com/office/drawing/2014/main" id="{7F980B0B-F0B4-4C31-AC2D-FF2DACEBE2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6466" y="5948363"/>
              <a:ext cx="131444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rebuchet MS" panose="020B0603020202020204" pitchFamily="34" charset="0"/>
                </a:rPr>
                <a:t>4-8 weeks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55" name="Line 15">
              <a:extLst>
                <a:ext uri="{FF2B5EF4-FFF2-40B4-BE49-F238E27FC236}">
                  <a16:creationId xmlns="" xmlns:a16="http://schemas.microsoft.com/office/drawing/2014/main" id="{4FF8364E-79EC-410D-9BA4-FBD51E6CE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24" y="5948363"/>
              <a:ext cx="114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6" name="Line 16">
              <a:extLst>
                <a:ext uri="{FF2B5EF4-FFF2-40B4-BE49-F238E27FC236}">
                  <a16:creationId xmlns="" xmlns:a16="http://schemas.microsoft.com/office/drawing/2014/main" id="{404FB95F-C5FA-4963-9FF5-532A2D6577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224" y="5948363"/>
              <a:ext cx="2895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7" name="Line 17">
              <a:extLst>
                <a:ext uri="{FF2B5EF4-FFF2-40B4-BE49-F238E27FC236}">
                  <a16:creationId xmlns="" xmlns:a16="http://schemas.microsoft.com/office/drawing/2014/main" id="{74AFCD2D-408D-4CDD-BA8C-A82E26882E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7024" y="5948363"/>
              <a:ext cx="1447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58" name="Text Box 18">
              <a:extLst>
                <a:ext uri="{FF2B5EF4-FFF2-40B4-BE49-F238E27FC236}">
                  <a16:creationId xmlns="" xmlns:a16="http://schemas.microsoft.com/office/drawing/2014/main" id="{63501352-73B7-4699-B50F-9FE13AA4C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16" y="5948363"/>
              <a:ext cx="1981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rebuchet MS" panose="020B0603020202020204" pitchFamily="34" charset="0"/>
                </a:rPr>
                <a:t>Up to 12 years</a:t>
              </a:r>
            </a:p>
          </p:txBody>
        </p:sp>
        <p:sp>
          <p:nvSpPr>
            <p:cNvPr id="59" name="Text Box 19">
              <a:extLst>
                <a:ext uri="{FF2B5EF4-FFF2-40B4-BE49-F238E27FC236}">
                  <a16:creationId xmlns="" xmlns:a16="http://schemas.microsoft.com/office/drawing/2014/main" id="{AC968114-8F93-4E4D-A973-F5C88DF7E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5622" y="5948363"/>
              <a:ext cx="11811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rebuchet MS" panose="020B0603020202020204" pitchFamily="34" charset="0"/>
                </a:rPr>
                <a:t>2-3 years</a:t>
              </a:r>
            </a:p>
          </p:txBody>
        </p:sp>
        <p:sp>
          <p:nvSpPr>
            <p:cNvPr id="60" name="Line 25">
              <a:extLst>
                <a:ext uri="{FF2B5EF4-FFF2-40B4-BE49-F238E27FC236}">
                  <a16:creationId xmlns="" xmlns:a16="http://schemas.microsoft.com/office/drawing/2014/main" id="{59479BDC-18B6-4ADD-98C2-9995E12EC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1424" y="2595563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61" name="Line 26">
              <a:extLst>
                <a:ext uri="{FF2B5EF4-FFF2-40B4-BE49-F238E27FC236}">
                  <a16:creationId xmlns="" xmlns:a16="http://schemas.microsoft.com/office/drawing/2014/main" id="{83C78472-701F-4205-A4CA-39229405C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7024" y="2595563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62" name="Text Box 27">
              <a:extLst>
                <a:ext uri="{FF2B5EF4-FFF2-40B4-BE49-F238E27FC236}">
                  <a16:creationId xmlns="" xmlns:a16="http://schemas.microsoft.com/office/drawing/2014/main" id="{A0C12B1C-BCAE-4C7F-9F6A-7DC4C448D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23" y="1816051"/>
              <a:ext cx="2895599" cy="358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dirty="0">
                  <a:latin typeface="Trebuchet MS" panose="020B0603020202020204" pitchFamily="34" charset="0"/>
                </a:rPr>
                <a:t>Antibodies start to appear</a:t>
              </a:r>
            </a:p>
          </p:txBody>
        </p:sp>
        <p:sp>
          <p:nvSpPr>
            <p:cNvPr id="63" name="Line 30">
              <a:extLst>
                <a:ext uri="{FF2B5EF4-FFF2-40B4-BE49-F238E27FC236}">
                  <a16:creationId xmlns="" xmlns:a16="http://schemas.microsoft.com/office/drawing/2014/main" id="{CC025009-0EA8-4A7D-A1DC-39409CA4F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1424" y="1909763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IN">
                <a:latin typeface="Trebuchet MS" panose="020B0603020202020204" pitchFamily="34" charset="0"/>
              </a:endParaRPr>
            </a:p>
          </p:txBody>
        </p:sp>
        <p:sp>
          <p:nvSpPr>
            <p:cNvPr id="64" name="Text Box 31">
              <a:extLst>
                <a:ext uri="{FF2B5EF4-FFF2-40B4-BE49-F238E27FC236}">
                  <a16:creationId xmlns="" xmlns:a16="http://schemas.microsoft.com/office/drawing/2014/main" id="{E1869698-BF94-41A2-95A0-FCD57314C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266" y="5758923"/>
              <a:ext cx="103345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rebuchet MS" panose="020B0603020202020204" pitchFamily="34" charset="0"/>
                </a:rPr>
                <a:t>   Entry of HIV</a:t>
              </a:r>
            </a:p>
          </p:txBody>
        </p:sp>
        <p:sp>
          <p:nvSpPr>
            <p:cNvPr id="65" name="Rectangle 37">
              <a:extLst>
                <a:ext uri="{FF2B5EF4-FFF2-40B4-BE49-F238E27FC236}">
                  <a16:creationId xmlns="" xmlns:a16="http://schemas.microsoft.com/office/drawing/2014/main" id="{5F0A102B-C76D-4735-87BD-4729CAEC1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23" y="1785926"/>
              <a:ext cx="1066800" cy="609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Trebuchet MS" panose="020B0603020202020204" pitchFamily="34" charset="0"/>
                  <a:cs typeface="Arial" charset="0"/>
                </a:rPr>
                <a:t>Window period*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="" xmlns:a16="http://schemas.microsoft.com/office/drawing/2014/main" id="{4651281B-0743-4128-817A-ECDD4FC904D1}"/>
                </a:ext>
              </a:extLst>
            </p:cNvPr>
            <p:cNvCxnSpPr>
              <a:cxnSpLocks/>
              <a:stCxn id="62" idx="1"/>
            </p:cNvCxnSpPr>
            <p:nvPr/>
          </p:nvCxnSpPr>
          <p:spPr>
            <a:xfrm flipH="1">
              <a:off x="3581425" y="2019139"/>
              <a:ext cx="838198" cy="5242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31">
              <a:extLst>
                <a:ext uri="{FF2B5EF4-FFF2-40B4-BE49-F238E27FC236}">
                  <a16:creationId xmlns="" xmlns:a16="http://schemas.microsoft.com/office/drawing/2014/main" id="{5D5CE520-B2E3-4B23-887A-CBF73C9A0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4905" y="2586038"/>
              <a:ext cx="1309208" cy="401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rgbClr val="1C5678"/>
                  </a:solidFill>
                  <a:latin typeface="Trebuchet MS" pitchFamily="34" charset="0"/>
                  <a:ea typeface="+mj-ea"/>
                  <a:cs typeface="+mj-cs"/>
                </a:rPr>
                <a:t>Antibodies</a:t>
              </a:r>
            </a:p>
          </p:txBody>
        </p:sp>
        <p:sp>
          <p:nvSpPr>
            <p:cNvPr id="68" name="TextBox 32">
              <a:extLst>
                <a:ext uri="{FF2B5EF4-FFF2-40B4-BE49-F238E27FC236}">
                  <a16:creationId xmlns="" xmlns:a16="http://schemas.microsoft.com/office/drawing/2014/main" id="{3A03B4B6-00EF-4CD1-AB9F-AA7BB2E2C4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9680" y="6345816"/>
              <a:ext cx="4038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dirty="0">
                  <a:latin typeface="Trebuchet MS" panose="020B0603020202020204" pitchFamily="34" charset="0"/>
                </a:rPr>
                <a:t>*No detectable antibodies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="" xmlns:a16="http://schemas.microsoft.com/office/drawing/2014/main" id="{F074729F-1DE9-4778-ACE8-5613C22E6524}"/>
                </a:ext>
              </a:extLst>
            </p:cNvPr>
            <p:cNvCxnSpPr>
              <a:endCxn id="55" idx="0"/>
            </p:cNvCxnSpPr>
            <p:nvPr/>
          </p:nvCxnSpPr>
          <p:spPr>
            <a:xfrm>
              <a:off x="1981224" y="5938838"/>
              <a:ext cx="304800" cy="95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DF874C-3A53-431F-946B-205B1691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rebuchet MS" panose="020B0603020202020204" pitchFamily="34" charset="0"/>
              </a:rPr>
              <a:t>Natural History - Untreated HIV Infection</a:t>
            </a: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3319E38C-506C-4F45-B879-F369BDD01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10" name="Picture 9" descr="img334.png">
            <a:extLst>
              <a:ext uri="{FF2B5EF4-FFF2-40B4-BE49-F238E27FC236}">
                <a16:creationId xmlns="" xmlns:a16="http://schemas.microsoft.com/office/drawing/2014/main" id="{A276053E-43DE-4E4D-9FFA-3D45AD1262D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7263"/>
          <a:stretch>
            <a:fillRect/>
          </a:stretch>
        </p:blipFill>
        <p:spPr>
          <a:xfrm>
            <a:off x="1062278" y="1581542"/>
            <a:ext cx="6998012" cy="4558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E6F1281-7EA3-4046-B16A-86D36FAC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 of HIV Infection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924E3EE-87EF-4EB1-B07E-2BD85438A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AAA20110-EBB3-464F-A589-AF1629428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885012"/>
              </p:ext>
            </p:extLst>
          </p:nvPr>
        </p:nvGraphicFramePr>
        <p:xfrm>
          <a:off x="528836" y="1703364"/>
          <a:ext cx="8064896" cy="43148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82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86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979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6696"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Stage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CD4 count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Features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Primary HIV infection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Seroconversion illness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42968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Clinical stage 1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&gt;500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Asymptomatic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Persistent generalized lymphadenopathy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2766"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Clinical stage 2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200-500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Unexplained weight loss, HZ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0309"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Clinical stage 3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below 200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Unexplained weight loss,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diarrhoea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, fever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7345"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Clinical stage 4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u="none" dirty="0">
                          <a:latin typeface="Trebuchet MS" panose="020B0603020202020204" pitchFamily="34" charset="0"/>
                        </a:rPr>
                        <a:t>&lt;50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Trebuchet MS" panose="020B0603020202020204" pitchFamily="34" charset="0"/>
                        </a:rPr>
                        <a:t>AIDS defining opportunistic infections and malignancies </a:t>
                      </a:r>
                      <a:endParaRPr lang="en-US" sz="20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784894"/>
              </p:ext>
            </p:extLst>
          </p:nvPr>
        </p:nvGraphicFramePr>
        <p:xfrm>
          <a:off x="611560" y="1603168"/>
          <a:ext cx="7874160" cy="4130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4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51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Primary HIV infection/acute retroviral syndrome/seroconversion illness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2-4 weeks after the initial exposure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50-90% of patients experience seroconversion illness in form of an acute febrile illness, associated with lymphadenopathy, pharyngitis, maculopapular rash,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orogenital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ulcers and meningoencephalitis, due to rapid proliferation of HIV in blood and lymph nodes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The HIV can be detected by HIV RNA/DNA tests; HIV antibody tests are negative (window period)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785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1 - asymptomatic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- lasts for 2-10 years (average 8 years)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Asymptomatic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Persistent generalized lymphadenopathy (PGL):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Defined as enlarged lymph nodes (&gt;1 cm) involving at least two non-contiguous sites, other than inguinal nodes, in the absence of an obvious cause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444208" y="6021288"/>
            <a:ext cx="2198602" cy="270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latin typeface="Trebuchet MS" panose="020B0603020202020204" pitchFamily="34" charset="0"/>
              </a:rPr>
              <a:t>Adapted from - WHO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BCF407BC-4025-4F14-8A80-91DED77C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AA81871-0F7F-47CF-A09F-E088E3A57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1403"/>
              </p:ext>
            </p:extLst>
          </p:nvPr>
        </p:nvGraphicFramePr>
        <p:xfrm>
          <a:off x="467544" y="2001950"/>
          <a:ext cx="8147248" cy="3083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7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0832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2 - mild symptoms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IN" sz="20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Moderate unexplained weight loss (&lt;10% of presumed or measured body weight)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Recurrent respiratory tract infections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Skin: 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Herpes zoster, </a:t>
                      </a:r>
                      <a:r>
                        <a:rPr lang="en-US" sz="2000" kern="1200" baseline="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papular</a:t>
                      </a:r>
                      <a:r>
                        <a:rPr lang="en-US" sz="2000" kern="1200" baseline="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pruritic eruptions, seborrheic dermatitis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Mucosa: Angular cheilitis, recurrent oral ulceration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="" xmlns:a16="http://schemas.microsoft.com/office/drawing/2014/main" id="{3392FED2-12A6-4BAA-9618-0967EAA7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B2418A86-DB55-4276-A594-DA255AB65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3392FED2-12A6-4BAA-9618-0967EAA7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B2418A86-DB55-4276-A594-DA255AB65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A0390A87-060E-4E0F-831D-1DA4BD100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69868"/>
              </p:ext>
            </p:extLst>
          </p:nvPr>
        </p:nvGraphicFramePr>
        <p:xfrm>
          <a:off x="492832" y="1510836"/>
          <a:ext cx="8136904" cy="4699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69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699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3 - Advanced symptoms</a:t>
                      </a:r>
                      <a:r>
                        <a:rPr lang="en-US" sz="20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 </a:t>
                      </a:r>
                      <a:r>
                        <a:rPr kumimoji="0" lang="en-IN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Characterized by advancing immunosuppression and opportunistic infections (OIs)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severe weight loss (&gt;10% of presumed or measured body weight)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chronic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diarrhoea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for longer than one month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persistent fever (&gt;37.6°C intermittent or constant, for longer than one month)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Persistent oral candidiasis, oral hairy leukoplakia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Pulmonary tuberculosis (current)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Severe bacterial infections (pneumonia, pyomyositis, bone/joint infection, meningitis or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bacteraemia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Acute necrotizing ulcerative stomatitis, gingivitis or periodontitis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Unexplained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anaemia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(&lt;8 g/dl), neutropenia (&lt;0.5 × 109 per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 or chronic thrombocytopenia (&lt;50 × 109 per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19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31516"/>
              </p:ext>
            </p:extLst>
          </p:nvPr>
        </p:nvGraphicFramePr>
        <p:xfrm>
          <a:off x="556699" y="1492195"/>
          <a:ext cx="8009171" cy="47372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91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7372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Clinical stage 4 - Severe symptoms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HIV wasting syndrome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TB: Extrapulmonary tuberculosis, disseminated non-tuberculous mycobacterial infection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Pneumocystis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jiroveci</a:t>
                      </a: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 pneumonia, recurrent severe bacterial pneumonia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Herpes simplex Chronic infection of &gt;one month’s duration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Candidiasis – Oro-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oesophageal</a:t>
                      </a:r>
                      <a:endParaRPr lang="en-US" sz="1900" b="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Kaposi’s sarcoma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Cytomegalovirus infection (retinitis or infection of other organs)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CNS: Toxoplasmosis, HIV encephalopathy, extrapulmonary cryptococcosis including meningitis, progressive multifocal leukoencephalopathy</a:t>
                      </a: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Chronic cryptosporidiosis (with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diarrhoea</a:t>
                      </a: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), chronic </a:t>
                      </a:r>
                      <a:r>
                        <a:rPr lang="en-US" sz="1900" b="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isosporiasis</a:t>
                      </a:r>
                      <a:endParaRPr lang="en-US" sz="1900" b="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363538" marR="0" lvl="0" indent="-363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900" b="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Invasive cervical carcinoma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="" xmlns:a16="http://schemas.microsoft.com/office/drawing/2014/main" id="{E2141494-653F-4BF7-8E5B-283D0F61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38EEDF0A-42EB-48A7-8BD7-7D98086B5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996FA5-0E1C-4B03-971B-C5AF58149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Opportunistic Infections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4E2908-5E8D-42CA-B7E1-2D1AE6B51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Infections in immunocompromised patients </a:t>
            </a:r>
          </a:p>
          <a:p>
            <a:r>
              <a:rPr lang="en-IN" dirty="0"/>
              <a:t>Caused by micro-organisms usually not pathogenic to a normal immune system</a:t>
            </a:r>
          </a:p>
          <a:p>
            <a:r>
              <a:rPr lang="en-IN" dirty="0"/>
              <a:t>Can be by 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IN" dirty="0"/>
              <a:t>Commensals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IN" dirty="0"/>
              <a:t>Environmental contaminants</a:t>
            </a:r>
          </a:p>
          <a:p>
            <a:pPr marL="800100" lvl="1" indent="-457200">
              <a:buFont typeface="+mj-lt"/>
              <a:buAutoNum type="arabicPeriod"/>
            </a:pPr>
            <a:r>
              <a:rPr lang="en-IN" dirty="0"/>
              <a:t>Non- pathogens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36597"/>
              </p:ext>
            </p:extLst>
          </p:nvPr>
        </p:nvGraphicFramePr>
        <p:xfrm>
          <a:off x="539552" y="1556792"/>
          <a:ext cx="8100416" cy="4536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50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576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99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88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211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776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078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Causative organism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CNS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GIT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Lung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Mucocutaneous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52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Bacterial</a:t>
                      </a:r>
                      <a:endParaRPr lang="en-US" sz="1600" b="1" u="non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Tuberculosis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Syphilis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Salmonella infection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Tuberculosis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Bacterial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respiratory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infection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M. </a:t>
                      </a:r>
                      <a:r>
                        <a:rPr kumimoji="0" lang="en-I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avium</a:t>
                      </a: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complex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Bacillary </a:t>
                      </a:r>
                      <a:r>
                        <a:rPr kumimoji="0" lang="en-I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angiomatosis</a:t>
                      </a:r>
                      <a:endParaRPr kumimoji="0" lang="en-I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Pyoderma</a:t>
                      </a:r>
                      <a:r>
                        <a:rPr kumimoji="0" lang="en-I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in children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76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Viral</a:t>
                      </a:r>
                      <a:endParaRPr lang="en-US" sz="1600" b="1" u="non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Cytomegalovirus (CMV)</a:t>
                      </a:r>
                      <a:endParaRPr lang="en-US" sz="1600" b="1" u="non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1938" marR="0" lvl="0" indent="-2619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 </a:t>
                      </a:r>
                      <a:endParaRPr lang="en-US" sz="1600" b="1" u="non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CMV pneumonia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Herpes simplex virus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Oral hairy </a:t>
                      </a:r>
                      <a:r>
                        <a:rPr lang="en-US" sz="1600" b="0" u="none" dirty="0" err="1">
                          <a:latin typeface="+mn-lt"/>
                        </a:rPr>
                        <a:t>leukoplakia</a:t>
                      </a:r>
                      <a:r>
                        <a:rPr lang="en-US" sz="1600" b="0" u="none" dirty="0"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Varicella zoster infections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 err="1">
                          <a:latin typeface="+mn-lt"/>
                        </a:rPr>
                        <a:t>Molluscum</a:t>
                      </a:r>
                      <a:r>
                        <a:rPr lang="en-US" sz="1600" b="0" u="none" dirty="0">
                          <a:latin typeface="+mn-lt"/>
                        </a:rPr>
                        <a:t> virus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Human papilloma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virus infections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u="none" dirty="0">
                          <a:latin typeface="+mn-lt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="" xmlns:a16="http://schemas.microsoft.com/office/drawing/2014/main" id="{2E7BCCB3-16F3-4426-97E0-69681AF9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HIV-related Infections Most Frequently Encountered in India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F43E50D-D6DC-48C5-9477-20988E5C4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498541"/>
              </p:ext>
            </p:extLst>
          </p:nvPr>
        </p:nvGraphicFramePr>
        <p:xfrm>
          <a:off x="395536" y="1665561"/>
          <a:ext cx="8367464" cy="43904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86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703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Causative organism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GIT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Lung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Mucocutaneous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9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Fungal</a:t>
                      </a:r>
                      <a:endParaRPr lang="en-US" sz="15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dirty="0" err="1">
                          <a:latin typeface="Trebuchet MS" panose="020B0603020202020204" pitchFamily="34" charset="0"/>
                        </a:rPr>
                        <a:t>Cryptococcosis</a:t>
                      </a:r>
                      <a:endParaRPr lang="en-US" sz="1400" b="0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Candidiasis (</a:t>
                      </a:r>
                      <a:r>
                        <a:rPr kumimoji="0" lang="en-US" sz="15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oesophageal</a:t>
                      </a: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u="none" strike="noStrike" cap="none" normalizeH="0" baseline="0" dirty="0">
                        <a:ln>
                          <a:noFill/>
                        </a:ln>
                        <a:effectLst/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Pneumocystis</a:t>
                      </a:r>
                      <a:r>
                        <a:rPr kumimoji="0" lang="en-I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jiroveci</a:t>
                      </a:r>
                      <a:r>
                        <a:rPr kumimoji="0" lang="en-I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Pneumonia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Candidiasis</a:t>
                      </a:r>
                      <a:r>
                        <a:rPr kumimoji="0" lang="en-I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 (oral)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Penicilliosis</a:t>
                      </a: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80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Protozoal</a:t>
                      </a:r>
                      <a:endParaRPr lang="en-US" sz="15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Toxoplasmosis</a:t>
                      </a:r>
                      <a:endParaRPr lang="en-US" sz="15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u="none" dirty="0" err="1">
                          <a:latin typeface="Trebuchet MS" panose="020B0603020202020204" pitchFamily="34" charset="0"/>
                        </a:rPr>
                        <a:t>CryptosporidiosisGiardiasis</a:t>
                      </a: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latin typeface="Trebuchet MS" panose="020B0603020202020204" pitchFamily="34" charset="0"/>
                        </a:rPr>
                        <a:t>Stongyloides</a:t>
                      </a: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    </a:t>
                      </a:r>
                      <a:r>
                        <a:rPr lang="en-US" sz="1500" b="0" u="none" dirty="0" err="1">
                          <a:latin typeface="Trebuchet MS" panose="020B0603020202020204" pitchFamily="34" charset="0"/>
                        </a:rPr>
                        <a:t>Microsporidiosis</a:t>
                      </a: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latin typeface="Trebuchet MS" panose="020B0603020202020204" pitchFamily="34" charset="0"/>
                        </a:rPr>
                        <a:t>Isosporiasis</a:t>
                      </a: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     Entamoeba histolytica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A76F7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500" b="0" u="none" dirty="0"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="" xmlns:a16="http://schemas.microsoft.com/office/drawing/2014/main" id="{EC7A9E37-2AC7-4FB2-A02F-15F57EA1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HIV-related Infections Most Frequently Encountered in India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03E77DB5-9D0F-46EF-9E4B-46FBC0749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869485"/>
              </p:ext>
            </p:extLst>
          </p:nvPr>
        </p:nvGraphicFramePr>
        <p:xfrm>
          <a:off x="475919" y="2103252"/>
          <a:ext cx="8170730" cy="3515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863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17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202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Causative organism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CNS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GIT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Lung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 err="1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Muco</a:t>
                      </a: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-cutaneous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25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Other illnesses</a:t>
                      </a:r>
                      <a:endParaRPr lang="en-US" sz="1800" b="1" u="none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latin typeface="Trebuchet MS" panose="020B0603020202020204" pitchFamily="34" charset="0"/>
                        </a:rPr>
                        <a:t>AIDS dementia complex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latin typeface="Trebuchet MS" panose="020B0603020202020204" pitchFamily="34" charset="0"/>
                        </a:rPr>
                        <a:t>Progressive multifocal </a:t>
                      </a:r>
                      <a:r>
                        <a:rPr lang="en-US" sz="1800" b="0" u="none" dirty="0" err="1">
                          <a:latin typeface="Trebuchet MS" panose="020B0603020202020204" pitchFamily="34" charset="0"/>
                        </a:rPr>
                        <a:t>leucoencephalopathy</a:t>
                      </a:r>
                      <a:r>
                        <a:rPr lang="en-US" sz="1800" b="0" u="none" dirty="0">
                          <a:latin typeface="Trebuchet MS" panose="020B0603020202020204" pitchFamily="34" charset="0"/>
                        </a:rPr>
                        <a:t> (PML)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Non-Hodgkin’s lymphoma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Invasive cervical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="" xmlns:a16="http://schemas.microsoft.com/office/drawing/2014/main" id="{C8B4F306-C164-4706-A4A3-76B3EB1D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HIV-related Infections Most Frequently Encountered in India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958BD2D-5126-4DB4-A3BD-764099BF6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2E4E19-539C-6048-8658-F627A42DE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OIs at Various CD4</a:t>
            </a: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EFF81628-64FB-C141-B5C3-097565B2B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5069"/>
          <a:stretch>
            <a:fillRect/>
          </a:stretch>
        </p:blipFill>
        <p:spPr bwMode="auto">
          <a:xfrm>
            <a:off x="1046292" y="1517371"/>
            <a:ext cx="7029985" cy="4686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779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608B7047-96ED-4F61-8625-60705732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9" y="228600"/>
            <a:ext cx="7884839" cy="1204508"/>
          </a:xfrm>
        </p:spPr>
        <p:txBody>
          <a:bodyPr/>
          <a:lstStyle/>
          <a:p>
            <a:r>
              <a:rPr lang="en-IN" dirty="0"/>
              <a:t>Mucocutaneous Manifestations of HIV Infection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3F3EA9C7-E09B-4857-98D7-1AB245102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Skin: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Most commonly affected organ in patients with HIV/AIDS with more than 90% of HIV infected patients</a:t>
            </a:r>
            <a:r>
              <a:rPr lang="en-IN" sz="1900" b="1" dirty="0">
                <a:solidFill>
                  <a:srgbClr val="1C5678"/>
                </a:solidFill>
                <a:ea typeface="+mj-ea"/>
                <a:cs typeface="+mj-cs"/>
              </a:rPr>
              <a:t> </a:t>
            </a:r>
            <a:r>
              <a:rPr lang="en-IN" dirty="0"/>
              <a:t>developing mucocutaneous signs and symptoms</a:t>
            </a:r>
          </a:p>
          <a:p>
            <a:r>
              <a:rPr lang="en-IN" dirty="0"/>
              <a:t>Cutaneous manifestations can occur through all stages of HIV infection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Skin manifestations have diagnostic and prognostic significance as with different viral load and CD4 count, manifestations differ </a:t>
            </a:r>
            <a:r>
              <a:rPr lang="en-IN" dirty="0"/>
              <a:t>- helpful in situations where facilities for CD4 count and viral load are not easily available to monitor the progression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28836" y="5661248"/>
            <a:ext cx="8064896" cy="61255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Skin, preputial skin and mucosa contain lot of CD4 receptor bearing cells like Langerhans cells and fibroblasts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28600"/>
            <a:ext cx="7956847" cy="1204508"/>
          </a:xfrm>
        </p:spPr>
        <p:txBody>
          <a:bodyPr>
            <a:normAutofit/>
          </a:bodyPr>
          <a:lstStyle/>
          <a:p>
            <a:r>
              <a:rPr lang="en-US" dirty="0"/>
              <a:t>Classification of Mucocutaneous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EC9FDBB-0049-47B7-934D-39A12F19A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Infectious</a:t>
            </a:r>
          </a:p>
          <a:p>
            <a:r>
              <a:rPr lang="en-IN" b="1" dirty="0"/>
              <a:t>Non-infectious</a:t>
            </a:r>
          </a:p>
          <a:p>
            <a:r>
              <a:rPr lang="en-IN" b="1" dirty="0"/>
              <a:t>Specific mucosal manifestation</a:t>
            </a:r>
          </a:p>
          <a:p>
            <a:r>
              <a:rPr lang="en-IN" b="1" dirty="0"/>
              <a:t>Nail and hair</a:t>
            </a:r>
          </a:p>
          <a:p>
            <a:r>
              <a:rPr lang="en-IN" b="1" dirty="0"/>
              <a:t>Cutaneous ADR due to ART: </a:t>
            </a:r>
            <a:r>
              <a:rPr lang="en-IN" dirty="0"/>
              <a:t>Morbilliform</a:t>
            </a:r>
            <a:r>
              <a:rPr lang="en-US" dirty="0"/>
              <a:t> rash, urticaria/angioedema Stevens-Johnson syndrome/toxic epidermal necrolysis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EA8103-926E-4D46-8F72-4B9926A5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Infections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="" xmlns:a16="http://schemas.microsoft.com/office/drawing/2014/main" id="{51ED5E0F-C43E-2B40-8E1C-D2F550317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514334"/>
              </p:ext>
            </p:extLst>
          </p:nvPr>
        </p:nvGraphicFramePr>
        <p:xfrm>
          <a:off x="474452" y="1537359"/>
          <a:ext cx="8173665" cy="466216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434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75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22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04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0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Viral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Bacterial 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Fungal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Parasitic infection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7529" marR="675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13522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Acute Exanthema of HIV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Herpes simplex virus/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varicella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zoster virus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Epstein-Barr virus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Human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papilloma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Molluscum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contagiosum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Kaposi sarcoma</a:t>
                      </a: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Staphylococcus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aureus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Mycobacterial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infection</a:t>
                      </a: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Bacillary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angiomatosis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Dermatophytosis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Candidiasis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Malassezia furfur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trichosporosis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Deep and systemic mycoses-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cryptococcosis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histoplasmosis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penicilliosis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Arthropod infections-scabies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demodicidosis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5678"/>
                        </a:buClr>
                        <a:buSzTx/>
                        <a:buFont typeface="Arial"/>
                        <a:buChar char="•"/>
                        <a:tabLst/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Protozoal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infections-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pneumocystosis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, toxoplasmosis and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leishmaniasis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7529" marR="675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58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Non–infectious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E74B5B1-F28B-4115-9FA1-A20C7C36E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Dryness and eczema </a:t>
            </a:r>
          </a:p>
          <a:p>
            <a:r>
              <a:rPr lang="en-US" dirty="0"/>
              <a:t>Seborrheic dermatitis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Psoriasis</a:t>
            </a:r>
          </a:p>
          <a:p>
            <a:pPr marR="0" lvl="0">
              <a:spcAft>
                <a:spcPts val="0"/>
              </a:spcAft>
            </a:pPr>
            <a:r>
              <a:rPr lang="en-US" dirty="0" err="1"/>
              <a:t>Papular</a:t>
            </a:r>
            <a:r>
              <a:rPr lang="en-US" dirty="0"/>
              <a:t> pruritic eruptions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Pruritus in HIV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Pigmentary disorder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Cutaneous adverse reactions</a:t>
            </a:r>
          </a:p>
          <a:p>
            <a:pPr marR="0" lvl="0">
              <a:spcAft>
                <a:spcPts val="0"/>
              </a:spcAft>
            </a:pPr>
            <a:r>
              <a:rPr lang="en-US" dirty="0"/>
              <a:t>Neoplasms</a:t>
            </a:r>
          </a:p>
        </p:txBody>
      </p:sp>
    </p:spTree>
    <p:extLst>
      <p:ext uri="{BB962C8B-B14F-4D97-AF65-F5344CB8AC3E}">
        <p14:creationId xmlns:p14="http://schemas.microsoft.com/office/powerpoint/2010/main" val="34686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Specific Mucosal Manifestations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1F36152-1DF0-4B8E-951E-9FC8AF14C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Abnormal mucosal pigmentation</a:t>
            </a:r>
          </a:p>
          <a:p>
            <a:r>
              <a:rPr lang="en-US" dirty="0"/>
              <a:t>Oral ulceration</a:t>
            </a:r>
          </a:p>
          <a:p>
            <a:r>
              <a:rPr lang="en-US" dirty="0"/>
              <a:t>Viral infections</a:t>
            </a:r>
          </a:p>
          <a:p>
            <a:pPr lvl="1"/>
            <a:r>
              <a:rPr lang="en-US" dirty="0"/>
              <a:t>Oral hairy leucoplakia</a:t>
            </a:r>
          </a:p>
          <a:p>
            <a:pPr lvl="1"/>
            <a:r>
              <a:rPr lang="en-US" dirty="0"/>
              <a:t>Herpes simplex virus</a:t>
            </a:r>
          </a:p>
          <a:p>
            <a:pPr lvl="1"/>
            <a:r>
              <a:rPr lang="en-US" dirty="0"/>
              <a:t>Herpes zoster virus </a:t>
            </a:r>
          </a:p>
          <a:p>
            <a:pPr lvl="1"/>
            <a:r>
              <a:rPr lang="en-US" dirty="0"/>
              <a:t>Human papilloma virus</a:t>
            </a:r>
          </a:p>
          <a:p>
            <a:r>
              <a:rPr lang="en-US" dirty="0"/>
              <a:t>Fungal infections: Oral candidiasis</a:t>
            </a:r>
          </a:p>
          <a:p>
            <a:pPr>
              <a:lnSpc>
                <a:spcPct val="160000"/>
              </a:lnSpc>
              <a:defRPr/>
            </a:pPr>
            <a:r>
              <a:rPr lang="en-US" dirty="0"/>
              <a:t>Malignancy: Kaposi sarcoma, non-Hodgkin’s lymphoma</a:t>
            </a:r>
          </a:p>
        </p:txBody>
      </p:sp>
    </p:spTree>
    <p:extLst>
      <p:ext uri="{BB962C8B-B14F-4D97-AF65-F5344CB8AC3E}">
        <p14:creationId xmlns:p14="http://schemas.microsoft.com/office/powerpoint/2010/main" val="384470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Nail and Hair Manifestations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61DDF602-F7AA-440D-94CE-5CA70E9C88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Nail manifestations</a:t>
            </a:r>
          </a:p>
          <a:p>
            <a:pPr lvl="1"/>
            <a:r>
              <a:rPr lang="en-US" dirty="0"/>
              <a:t>Onychomycosis</a:t>
            </a:r>
          </a:p>
          <a:p>
            <a:pPr lvl="1"/>
            <a:r>
              <a:rPr lang="en-US" dirty="0"/>
              <a:t>Yellow discoloration</a:t>
            </a:r>
          </a:p>
          <a:p>
            <a:pPr lvl="1"/>
            <a:r>
              <a:rPr lang="en-US" dirty="0"/>
              <a:t>Melanotic bands</a:t>
            </a:r>
          </a:p>
          <a:p>
            <a:pPr lvl="1"/>
            <a:r>
              <a:rPr lang="en-US" dirty="0"/>
              <a:t>Black pigmentation due to zidovudine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32055F7-4243-4650-B531-9E6D996679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Hair manifestations</a:t>
            </a:r>
          </a:p>
          <a:p>
            <a:pPr lvl="1"/>
            <a:r>
              <a:rPr lang="en-IN" dirty="0"/>
              <a:t>Premature greying of hair</a:t>
            </a:r>
          </a:p>
          <a:p>
            <a:pPr lvl="1"/>
            <a:r>
              <a:rPr lang="en-IN" dirty="0"/>
              <a:t>Diffuse hair loss</a:t>
            </a:r>
          </a:p>
          <a:p>
            <a:pPr lvl="1"/>
            <a:r>
              <a:rPr lang="en-IN" dirty="0"/>
              <a:t>Male pattern alopecia</a:t>
            </a:r>
          </a:p>
          <a:p>
            <a:pPr lvl="1"/>
            <a:r>
              <a:rPr lang="en-IN" dirty="0"/>
              <a:t>Alopecia areata</a:t>
            </a:r>
          </a:p>
          <a:p>
            <a:pPr lvl="1"/>
            <a:r>
              <a:rPr lang="en-IN" dirty="0"/>
              <a:t>Long eyelashes</a:t>
            </a:r>
          </a:p>
        </p:txBody>
      </p:sp>
    </p:spTree>
    <p:extLst>
      <p:ext uri="{BB962C8B-B14F-4D97-AF65-F5344CB8AC3E}">
        <p14:creationId xmlns:p14="http://schemas.microsoft.com/office/powerpoint/2010/main" val="31947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Simplex Virus (HSV)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74A3D71D-18C9-45B5-AEB0-044FE1041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The most common opportunistic infections in the HIV infected patients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HSV-1 causing orolabial erosions and HSV-2 causing genital lesions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HIV HSV double trouble- </a:t>
            </a:r>
            <a:r>
              <a:rPr lang="en-IN" dirty="0"/>
              <a:t>co-transmitters of each other </a:t>
            </a:r>
          </a:p>
          <a:p>
            <a:r>
              <a:rPr lang="en-IN" dirty="0"/>
              <a:t>Acute outbreaks of HSV infection - accelerate HIV disease progression </a:t>
            </a:r>
          </a:p>
          <a:p>
            <a:r>
              <a:rPr lang="en-IN" dirty="0"/>
              <a:t>Two fold </a:t>
            </a:r>
            <a:r>
              <a:rPr lang="en-IN" dirty="0">
                <a:latin typeface="Calibri" panose="020F0502020204030204" pitchFamily="34" charset="0"/>
                <a:cs typeface="Calibri" panose="020F0502020204030204" pitchFamily="34" charset="0"/>
              </a:rPr>
              <a:t>↑ </a:t>
            </a:r>
            <a:r>
              <a:rPr lang="en-IN" dirty="0"/>
              <a:t>risk of HIV acquisition in patients having genital herpes </a:t>
            </a:r>
          </a:p>
          <a:p>
            <a:r>
              <a:rPr lang="en-IN" dirty="0"/>
              <a:t>HIV + cases with HSV infection shed more herpes simplex virus from genital mucosal tract even in the absence of clinical herpes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A6F10BE-1929-4DAD-B4E8-574EE68C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IN" b="1" dirty="0">
              <a:solidFill>
                <a:srgbClr val="1C5678"/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en-IN" b="1" dirty="0">
              <a:solidFill>
                <a:srgbClr val="1C5678"/>
              </a:solidFill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50ACF1A-7164-4B1D-834C-2D57FB5D5D66}"/>
              </a:ext>
            </a:extLst>
          </p:cNvPr>
          <p:cNvSpPr txBox="1">
            <a:spLocks/>
          </p:cNvSpPr>
          <p:nvPr/>
        </p:nvSpPr>
        <p:spPr>
          <a:xfrm>
            <a:off x="5371356" y="5563342"/>
            <a:ext cx="2592288" cy="673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Trebuchet MS" pitchFamily="34" charset="0"/>
                <a:ea typeface="+mn-ea"/>
                <a:cs typeface="+mn-cs"/>
              </a:rPr>
              <a:t>Extensive herpes labialis</a:t>
            </a:r>
          </a:p>
        </p:txBody>
      </p:sp>
      <p:pic>
        <p:nvPicPr>
          <p:cNvPr id="8" name="Picture 7" descr="img338.png">
            <a:extLst>
              <a:ext uri="{FF2B5EF4-FFF2-40B4-BE49-F238E27FC236}">
                <a16:creationId xmlns="" xmlns:a16="http://schemas.microsoft.com/office/drawing/2014/main" id="{4CF62717-BC9C-4E3F-8BEC-2278AE9586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981" b="7023"/>
          <a:stretch/>
        </p:blipFill>
        <p:spPr>
          <a:xfrm>
            <a:off x="4818779" y="1625885"/>
            <a:ext cx="3697443" cy="3747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HSV - Clinical Features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DAFFE0D-44A5-432E-86C5-B4C181C6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Chronic herpetic ulcers of more than one month duration is an AIDS defining condition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Tender, often painful and “giant” ulcerative lesions of genital region perianal area and lip </a:t>
            </a:r>
            <a:r>
              <a:rPr lang="en-IN" dirty="0"/>
              <a:t>are the hallmark of HSV in HIV infected patients </a:t>
            </a:r>
          </a:p>
          <a:p>
            <a:r>
              <a:rPr lang="en-IN" dirty="0"/>
              <a:t>As the immunodeficiency progresses, HSV infection becomes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chronic, persistent, progressive and recurrent, responding less promptly to oral antiviral therapy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dirty="0"/>
              <a:t> Early administration of 400 mg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acyclovir</a:t>
            </a:r>
            <a:r>
              <a:rPr lang="en-IN" dirty="0"/>
              <a:t> 3 times a day till complete healing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Famciclovir -</a:t>
            </a:r>
            <a:r>
              <a:rPr lang="en-IN" dirty="0"/>
              <a:t> 250 thrice a day,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valaciclovir</a:t>
            </a:r>
            <a:r>
              <a:rPr lang="en-IN" dirty="0"/>
              <a:t> - 1000 mg twice/day </a:t>
            </a:r>
          </a:p>
          <a:p>
            <a:pPr>
              <a:lnSpc>
                <a:spcPct val="160000"/>
              </a:lnSpc>
            </a:pPr>
            <a:r>
              <a:rPr lang="en-IN" dirty="0"/>
              <a:t>Intravenous </a:t>
            </a:r>
            <a:r>
              <a:rPr lang="en-IN" dirty="0" err="1"/>
              <a:t>foscarnet</a:t>
            </a:r>
            <a:r>
              <a:rPr lang="en-IN" dirty="0"/>
              <a:t> is given for acyclovir resistant HSV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Labialis and Herpes </a:t>
            </a:r>
            <a:r>
              <a:rPr lang="en-US" dirty="0" err="1"/>
              <a:t>Progenitalis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5BDEE3-0018-4CAC-9593-AD12B0DF9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528" t="10490" r="24388" b="-5205"/>
          <a:stretch/>
        </p:blipFill>
        <p:spPr>
          <a:xfrm>
            <a:off x="1257554" y="1988841"/>
            <a:ext cx="1846089" cy="1785136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463" r="18192" b="8796"/>
          <a:stretch/>
        </p:blipFill>
        <p:spPr>
          <a:xfrm>
            <a:off x="5692851" y="1988840"/>
            <a:ext cx="1933537" cy="1681192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18368" y="5924599"/>
            <a:ext cx="1882502" cy="39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latin typeface="Trebuchet MS" panose="020B0603020202020204" pitchFamily="34" charset="0"/>
              </a:rPr>
              <a:t>Post treatment</a:t>
            </a:r>
          </a:p>
        </p:txBody>
      </p:sp>
      <p:pic>
        <p:nvPicPr>
          <p:cNvPr id="9" name="Picture 8" descr="img338.png">
            <a:extLst>
              <a:ext uri="{FF2B5EF4-FFF2-40B4-BE49-F238E27FC236}">
                <a16:creationId xmlns="" xmlns:a16="http://schemas.microsoft.com/office/drawing/2014/main" id="{3DFAE00B-AA33-407D-B3D4-263FD87777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808" r="13504" b="6689"/>
          <a:stretch/>
        </p:blipFill>
        <p:spPr>
          <a:xfrm>
            <a:off x="1146073" y="4253306"/>
            <a:ext cx="2069051" cy="1695974"/>
          </a:xfrm>
          <a:prstGeom prst="rect">
            <a:avLst/>
          </a:prstGeom>
        </p:spPr>
      </p:pic>
      <p:pic>
        <p:nvPicPr>
          <p:cNvPr id="10" name="Picture 9" descr="img338.png">
            <a:extLst>
              <a:ext uri="{FF2B5EF4-FFF2-40B4-BE49-F238E27FC236}">
                <a16:creationId xmlns="" xmlns:a16="http://schemas.microsoft.com/office/drawing/2014/main" id="{09C8CC7A-3BF3-486E-A4E5-87B5B2AB03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775" r="20087" b="8497"/>
          <a:stretch/>
        </p:blipFill>
        <p:spPr>
          <a:xfrm>
            <a:off x="5692851" y="4253306"/>
            <a:ext cx="1933536" cy="1695974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099EB49-5A63-45DD-AB94-13EF3C52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656" y="5924599"/>
            <a:ext cx="2011884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latin typeface="Trebuchet MS" panose="020B0603020202020204" pitchFamily="34" charset="0"/>
              </a:rPr>
              <a:t>Pre-treatment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EBD70A53-0F2E-4BF8-97BB-A6EDE2601295}"/>
              </a:ext>
            </a:extLst>
          </p:cNvPr>
          <p:cNvSpPr txBox="1">
            <a:spLocks/>
          </p:cNvSpPr>
          <p:nvPr/>
        </p:nvSpPr>
        <p:spPr>
          <a:xfrm>
            <a:off x="3219752" y="3820976"/>
            <a:ext cx="2683064" cy="40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</a:rPr>
              <a:t>Herpes </a:t>
            </a:r>
            <a:r>
              <a:rPr lang="en-US" sz="2000" b="1" dirty="0" err="1">
                <a:solidFill>
                  <a:srgbClr val="1C5678"/>
                </a:solidFill>
                <a:latin typeface="Trebuchet MS" pitchFamily="34" charset="0"/>
              </a:rPr>
              <a:t>progenitalis</a:t>
            </a:r>
            <a:endParaRPr lang="en-US" sz="2000" b="1" dirty="0">
              <a:solidFill>
                <a:srgbClr val="1C5678"/>
              </a:solidFill>
              <a:latin typeface="Trebuchet MS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634CFCD-8FAC-4021-BDAA-E1E93011830B}"/>
              </a:ext>
            </a:extLst>
          </p:cNvPr>
          <p:cNvSpPr txBox="1"/>
          <p:nvPr/>
        </p:nvSpPr>
        <p:spPr>
          <a:xfrm>
            <a:off x="3526296" y="1484784"/>
            <a:ext cx="2069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Herpes labialis </a:t>
            </a:r>
            <a:endParaRPr lang="en-IN" sz="2000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Herpes Zoster in HIV/AIDS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7C55945-99F9-4668-BFB5-711E976F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Caused by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varicella zoster virus (VZV)</a:t>
            </a:r>
          </a:p>
          <a:p>
            <a:r>
              <a:rPr lang="en-IN" dirty="0"/>
              <a:t>Since VZV causes varicella in normal children, HZ in young children should alert the physician to the possibility of HIV infection </a:t>
            </a:r>
          </a:p>
          <a:p>
            <a:r>
              <a:rPr lang="en-IN" dirty="0"/>
              <a:t>In HIV positive cases with immunosuppression, it occurs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in younger population, is recurring, haemorrhagic, disseminated and multi-dermatomal </a:t>
            </a:r>
          </a:p>
          <a:p>
            <a:r>
              <a:rPr lang="en-IN" dirty="0"/>
              <a:t>Some cases develop herpes zoster </a:t>
            </a:r>
            <a:r>
              <a:rPr lang="en-IN" dirty="0" err="1"/>
              <a:t>ophthalmicus</a:t>
            </a:r>
            <a:r>
              <a:rPr lang="en-IN" dirty="0"/>
              <a:t> 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 Oral acyclovir 800 mg 5 times a day</a:t>
            </a:r>
            <a:r>
              <a:rPr lang="en-IN" dirty="0"/>
              <a:t> till complete healing is the treatment of choice</a:t>
            </a:r>
          </a:p>
          <a:p>
            <a:r>
              <a:rPr lang="en-IN" dirty="0"/>
              <a:t>Alternatively, famciclovir - 500 mg thrice/day</a:t>
            </a:r>
          </a:p>
          <a:p>
            <a:r>
              <a:rPr lang="en-IN" dirty="0"/>
              <a:t>Valaciclovir – 1000 mg thrice/day </a:t>
            </a:r>
          </a:p>
          <a:p>
            <a:r>
              <a:rPr lang="en-IN" dirty="0"/>
              <a:t>Preferably within 48-72 hours after the appearance of rash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0D543D-94F9-4D31-893B-6F0A3BA68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3213" b="5609"/>
          <a:stretch/>
        </p:blipFill>
        <p:spPr>
          <a:xfrm>
            <a:off x="812017" y="1629067"/>
            <a:ext cx="3020947" cy="4024685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533"/>
          <a:stretch/>
        </p:blipFill>
        <p:spPr>
          <a:xfrm>
            <a:off x="5490653" y="1629067"/>
            <a:ext cx="2456955" cy="4024686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84024" y="5733256"/>
            <a:ext cx="2895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H. zoster </a:t>
            </a:r>
            <a:r>
              <a:rPr lang="en-US" sz="2000" dirty="0" err="1">
                <a:latin typeface="Trebuchet MS" panose="020B0603020202020204" pitchFamily="34" charset="0"/>
              </a:rPr>
              <a:t>ophthalmicus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076056" y="5733256"/>
            <a:ext cx="32861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Trebuchet MS" panose="020B0603020202020204" pitchFamily="34" charset="0"/>
              </a:rPr>
              <a:t>Multidermatomal</a:t>
            </a:r>
            <a:r>
              <a:rPr lang="en-US" sz="2000" dirty="0">
                <a:latin typeface="Trebuchet MS" panose="020B0603020202020204" pitchFamily="34" charset="0"/>
              </a:rPr>
              <a:t> H. zoster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429256" y="1785926"/>
            <a:ext cx="1857388" cy="9096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02442" y="4641945"/>
            <a:ext cx="1195382" cy="53339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EAF9BB-C082-463E-9471-E55A4242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Herpes Zoster in HIV/AIDS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  <a:t/>
            </a:r>
            <a:br>
              <a:rPr lang="en-US" sz="2400" u="sng" dirty="0">
                <a:solidFill>
                  <a:srgbClr val="A76F7F"/>
                </a:solidFill>
                <a:latin typeface="Calibri" pitchFamily="34" charset="0"/>
              </a:rPr>
            </a:br>
            <a:endParaRPr lang="en-US" sz="2400" u="sng" dirty="0">
              <a:solidFill>
                <a:srgbClr val="A76F7F"/>
              </a:solidFill>
              <a:latin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BE9FCF-42C2-4BF0-A391-AC2B8E1E6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1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046"/>
          <a:stretch/>
        </p:blipFill>
        <p:spPr>
          <a:xfrm>
            <a:off x="1485531" y="4244409"/>
            <a:ext cx="2150365" cy="1604574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853"/>
          <a:stretch/>
        </p:blipFill>
        <p:spPr>
          <a:xfrm>
            <a:off x="5451097" y="4293096"/>
            <a:ext cx="2150365" cy="1563669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52601" y="5837202"/>
            <a:ext cx="20162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Herpes zoster</a:t>
            </a:r>
            <a:endParaRPr lang="en-US" sz="2000" i="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384214" y="5856766"/>
            <a:ext cx="22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Scar of H. zoster</a:t>
            </a:r>
          </a:p>
        </p:txBody>
      </p:sp>
      <p:pic>
        <p:nvPicPr>
          <p:cNvPr id="9" name="Picture 8" descr="img338.png">
            <a:extLst>
              <a:ext uri="{FF2B5EF4-FFF2-40B4-BE49-F238E27FC236}">
                <a16:creationId xmlns="" xmlns:a16="http://schemas.microsoft.com/office/drawing/2014/main" id="{91998C8F-04E2-4050-90E8-DDF29E1BF1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1964"/>
          <a:stretch/>
        </p:blipFill>
        <p:spPr>
          <a:xfrm>
            <a:off x="3513918" y="1916832"/>
            <a:ext cx="2094731" cy="193230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D32006D9-A5FB-40CE-8452-141F331AC41E}"/>
              </a:ext>
            </a:extLst>
          </p:cNvPr>
          <p:cNvSpPr txBox="1">
            <a:spLocks/>
          </p:cNvSpPr>
          <p:nvPr/>
        </p:nvSpPr>
        <p:spPr>
          <a:xfrm>
            <a:off x="1675791" y="1397579"/>
            <a:ext cx="5770984" cy="519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solidFill>
                  <a:srgbClr val="1C5678"/>
                </a:solidFill>
                <a:latin typeface="Trebuchet MS" pitchFamily="34" charset="0"/>
              </a:rPr>
              <a:t>Severe chicken pox in HIV positive children</a:t>
            </a:r>
            <a:endParaRPr lang="en-US" sz="2000" b="1" dirty="0">
              <a:solidFill>
                <a:srgbClr val="1C5678"/>
              </a:solidFill>
              <a:latin typeface="Trebuchet MS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03EA5CA-A9A8-4B84-8462-72116C5576DB}"/>
              </a:ext>
            </a:extLst>
          </p:cNvPr>
          <p:cNvSpPr txBox="1"/>
          <p:nvPr/>
        </p:nvSpPr>
        <p:spPr>
          <a:xfrm>
            <a:off x="1917113" y="3892986"/>
            <a:ext cx="528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Herpes zoster in HIV positive children</a:t>
            </a:r>
            <a:endParaRPr lang="en-IN" sz="2000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Molluscum Contagiosum Virus (MCV)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536EE71-C827-4DE7-AE03-1A02C137D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Aetiology: DNA virus - Poxviridae family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Clinical - Umbilicated pearly white papules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In HIV, the lesions tend to be numerous, widespread, may be nodular (giant molluscum) and disfiguring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Extragenital giant </a:t>
            </a:r>
            <a:r>
              <a:rPr lang="en-IN" sz="1800" b="1" dirty="0" err="1">
                <a:solidFill>
                  <a:srgbClr val="1C5678"/>
                </a:solidFill>
                <a:ea typeface="+mj-ea"/>
                <a:cs typeface="+mj-cs"/>
              </a:rPr>
              <a:t>mollusca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 are a marker of AIDS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 - ART </a:t>
            </a:r>
            <a:r>
              <a:rPr lang="en-IN" sz="1800" dirty="0"/>
              <a:t>- very effective, in addition to conventional methods like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cryotherapy, electrodessication, gentle curettage </a:t>
            </a:r>
            <a:r>
              <a:rPr lang="en-IN" sz="1800" dirty="0"/>
              <a:t>etc. </a:t>
            </a:r>
          </a:p>
          <a:p>
            <a:r>
              <a:rPr lang="en-IN" sz="1800" dirty="0"/>
              <a:t>For resistant cases, topical imiquimod 5% and topical or intravenous cidofovir can be used</a:t>
            </a:r>
          </a:p>
        </p:txBody>
      </p:sp>
      <p:pic>
        <p:nvPicPr>
          <p:cNvPr id="6" name="Picture 5" descr="img338.png">
            <a:extLst>
              <a:ext uri="{FF2B5EF4-FFF2-40B4-BE49-F238E27FC236}">
                <a16:creationId xmlns="" xmlns:a16="http://schemas.microsoft.com/office/drawing/2014/main" id="{2EA81B51-7AA8-4F87-9176-3AE8C65B62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75" t="9286" r="4187" b="17593"/>
          <a:stretch/>
        </p:blipFill>
        <p:spPr>
          <a:xfrm>
            <a:off x="2952954" y="4878893"/>
            <a:ext cx="1691054" cy="1420461"/>
          </a:xfrm>
          <a:prstGeom prst="rect">
            <a:avLst/>
          </a:prstGeom>
        </p:spPr>
      </p:pic>
      <p:pic>
        <p:nvPicPr>
          <p:cNvPr id="7" name="Picture 6" descr="img338.png">
            <a:extLst>
              <a:ext uri="{FF2B5EF4-FFF2-40B4-BE49-F238E27FC236}">
                <a16:creationId xmlns="" xmlns:a16="http://schemas.microsoft.com/office/drawing/2014/main" id="{0472EF2E-2768-4EE5-83B3-80D2BEF391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828"/>
          <a:stretch/>
        </p:blipFill>
        <p:spPr>
          <a:xfrm>
            <a:off x="5724128" y="4880758"/>
            <a:ext cx="1615271" cy="1393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Kaposi’s Sarcoma (KS)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95DE3C2-9EB6-462F-9E4A-F23A9B249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Human herpes virus 8 (HHV-8)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Mode of transmission: </a:t>
            </a:r>
            <a:r>
              <a:rPr lang="en-IN" sz="1800" dirty="0"/>
              <a:t>HHV-8 may be transmitted sexually, probably more by </a:t>
            </a:r>
            <a:r>
              <a:rPr lang="en-IN" sz="1800" dirty="0" err="1"/>
              <a:t>faeco</a:t>
            </a:r>
            <a:r>
              <a:rPr lang="en-IN" sz="1800" dirty="0"/>
              <a:t>-oral route or the ejaculate rather than blood in HIV + homosexual men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Clinical:</a:t>
            </a:r>
            <a:r>
              <a:rPr lang="en-IN" sz="1800" dirty="0"/>
              <a:t> The classical lesion is a </a:t>
            </a: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purple patch, plaque or nodule, which may ulcerate </a:t>
            </a:r>
          </a:p>
          <a:p>
            <a:pPr lvl="1"/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Aggressive course in HIV, especially among homosexuals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sz="1800" dirty="0"/>
              <a:t> The response to ART is unpredictable, specific local or systemic therapy is often instituted as well</a:t>
            </a:r>
          </a:p>
        </p:txBody>
      </p:sp>
      <p:pic>
        <p:nvPicPr>
          <p:cNvPr id="4" name="Picture 3" descr="img338.png">
            <a:extLst>
              <a:ext uri="{FF2B5EF4-FFF2-40B4-BE49-F238E27FC236}">
                <a16:creationId xmlns="" xmlns:a16="http://schemas.microsoft.com/office/drawing/2014/main" id="{6E486C31-20E4-4765-8E6B-19595BE5D4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1" t="12698" b="7704"/>
          <a:stretch/>
        </p:blipFill>
        <p:spPr>
          <a:xfrm>
            <a:off x="1717354" y="4869160"/>
            <a:ext cx="1838295" cy="1440160"/>
          </a:xfrm>
          <a:prstGeom prst="rect">
            <a:avLst/>
          </a:prstGeom>
        </p:spPr>
      </p:pic>
      <p:pic>
        <p:nvPicPr>
          <p:cNvPr id="5" name="Picture 4" descr="img338.png">
            <a:extLst>
              <a:ext uri="{FF2B5EF4-FFF2-40B4-BE49-F238E27FC236}">
                <a16:creationId xmlns="" xmlns:a16="http://schemas.microsoft.com/office/drawing/2014/main" id="{5FD8E004-5E9A-46CF-A678-2F9BA2443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422" b="9104"/>
          <a:stretch/>
        </p:blipFill>
        <p:spPr>
          <a:xfrm>
            <a:off x="5245746" y="4869160"/>
            <a:ext cx="1990550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Human Papilloma Virus Infection (HPV)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F6BC38B-AC9D-4A37-9A2F-8500634A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>
            <a:normAutofit/>
          </a:bodyPr>
          <a:lstStyle/>
          <a:p>
            <a:r>
              <a:rPr lang="en-IN" sz="1700" dirty="0"/>
              <a:t>Cutaneous and anogenital warts (Condyloma </a:t>
            </a:r>
            <a:r>
              <a:rPr lang="en-IN" sz="1700" dirty="0" err="1"/>
              <a:t>accuminata</a:t>
            </a:r>
            <a:r>
              <a:rPr lang="en-IN" sz="1700" dirty="0"/>
              <a:t>) caused by HPV infection - common during the course of HIV disease </a:t>
            </a:r>
          </a:p>
          <a:p>
            <a:pPr lvl="1"/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Can be extensive, numerous and resistant to therapy</a:t>
            </a:r>
          </a:p>
          <a:p>
            <a:r>
              <a:rPr lang="en-IN" sz="1700" dirty="0"/>
              <a:t>HPV-16 and HPV- 18 - associated with </a:t>
            </a:r>
            <a:r>
              <a:rPr lang="en-IN" sz="1700" b="1" dirty="0"/>
              <a:t>carcinoma in situ cervix, vagina and rectum and high grade dysplasia </a:t>
            </a:r>
          </a:p>
          <a:p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Invasive cervical cancer is aggressive in nature and is an AIDS defining condition</a:t>
            </a:r>
          </a:p>
          <a:p>
            <a:r>
              <a:rPr lang="en-IN" sz="17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</a:p>
          <a:p>
            <a:pPr lvl="1"/>
            <a:r>
              <a:rPr lang="en-IN" sz="1700" dirty="0"/>
              <a:t>Topical imiquimod, podophyllotoxin, liquid nitrogen and cidofovir</a:t>
            </a:r>
          </a:p>
          <a:p>
            <a:pPr lvl="1"/>
            <a:r>
              <a:rPr lang="en-IN" sz="1700" dirty="0"/>
              <a:t>ART can lead to decrease in their size </a:t>
            </a:r>
          </a:p>
          <a:p>
            <a:pPr lvl="1"/>
            <a:r>
              <a:rPr lang="en-IN" sz="1700" dirty="0"/>
              <a:t>Oral HPV can be treated with 1-3% cidofovir solution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13107" y="5805264"/>
            <a:ext cx="7896354" cy="483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Preventive vaccine for HPV related carcinoma </a:t>
            </a:r>
            <a:r>
              <a:rPr lang="en-US" sz="1700" dirty="0">
                <a:solidFill>
                  <a:schemeClr val="tx1"/>
                </a:solidFill>
                <a:latin typeface="Trebuchet MS" panose="020B0603020202020204" pitchFamily="34" charset="0"/>
              </a:rPr>
              <a:t>- A recombinant quadrivalent vaccine and bivalent vaccine available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238"/>
          <a:stretch/>
        </p:blipFill>
        <p:spPr>
          <a:xfrm>
            <a:off x="600727" y="1628800"/>
            <a:ext cx="3395209" cy="3191787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286"/>
          <a:stretch/>
        </p:blipFill>
        <p:spPr>
          <a:xfrm>
            <a:off x="4467828" y="1628800"/>
            <a:ext cx="3942311" cy="319178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Giant Genital Wart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A352F565-F7EA-4E7F-9060-0F59BAA82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83968" y="4941168"/>
            <a:ext cx="431003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Oral hairy leukoplakia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Corrugated appearance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Occurs with low CD4 count</a:t>
            </a:r>
          </a:p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Caused by Epstein-Barr virus (EBV)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017577" y="4941168"/>
            <a:ext cx="2561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i="0" dirty="0">
                <a:latin typeface="Trebuchet MS" panose="020B0603020202020204" pitchFamily="34" charset="0"/>
              </a:rPr>
              <a:t>Etiology - HPV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Bacterial Infections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632031C-B287-43A0-AEAE-E662BDB54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Staph. infection</a:t>
            </a:r>
          </a:p>
          <a:p>
            <a:r>
              <a:rPr lang="en-IN" dirty="0"/>
              <a:t>Mycobacterial infection</a:t>
            </a:r>
          </a:p>
          <a:p>
            <a:r>
              <a:rPr lang="en-IN" dirty="0"/>
              <a:t>Bacillary angiomatosis</a:t>
            </a:r>
          </a:p>
          <a:p>
            <a:r>
              <a:rPr lang="en-IN" dirty="0"/>
              <a:t>T. pallidum infection</a:t>
            </a:r>
          </a:p>
          <a:p>
            <a:r>
              <a:rPr lang="en-IN" dirty="0"/>
              <a:t>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Bacterial Infections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25D75B3-60FD-4E24-937D-FA02BDD7A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Staphylococcus aureus:</a:t>
            </a:r>
            <a:r>
              <a:rPr lang="en-IN" dirty="0"/>
              <a:t> Most common bacterial pathogen causing cutaneous and systemic infections in HIV </a:t>
            </a:r>
          </a:p>
          <a:p>
            <a:r>
              <a:rPr lang="en-IN" dirty="0"/>
              <a:t>Up to 83% of patients with AIDS suffer from S. aureus infection and more in children</a:t>
            </a:r>
          </a:p>
          <a:p>
            <a:r>
              <a:rPr lang="en-IN" b="1" dirty="0"/>
              <a:t>Primary staphylococcal infections </a:t>
            </a:r>
            <a:r>
              <a:rPr lang="en-IN" dirty="0"/>
              <a:t>in HIV</a:t>
            </a:r>
          </a:p>
          <a:p>
            <a:pPr lvl="1"/>
            <a:r>
              <a:rPr lang="en-IN" dirty="0"/>
              <a:t>Bullous impetigo</a:t>
            </a:r>
          </a:p>
          <a:p>
            <a:pPr lvl="1"/>
            <a:r>
              <a:rPr lang="en-IN" dirty="0"/>
              <a:t>Ecthyma</a:t>
            </a:r>
          </a:p>
          <a:p>
            <a:pPr lvl="1"/>
            <a:r>
              <a:rPr lang="en-IN" dirty="0"/>
              <a:t>Staphylococcal scalded skin syndrome (SSSS)</a:t>
            </a:r>
          </a:p>
          <a:p>
            <a:pPr lvl="1"/>
            <a:r>
              <a:rPr lang="en-IN" dirty="0"/>
              <a:t>Folliculitis</a:t>
            </a:r>
          </a:p>
          <a:p>
            <a:pPr lvl="1"/>
            <a:r>
              <a:rPr lang="en-IN" dirty="0"/>
              <a:t>Furuncles, carbuncles</a:t>
            </a:r>
          </a:p>
          <a:p>
            <a:pPr lvl="1"/>
            <a:r>
              <a:rPr lang="en-IN" dirty="0"/>
              <a:t>Cellulitis and hidradenitis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Bacillary Angiomatosis (BA)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25E1351-88E4-4545-85B5-5DAE2CB36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>
            <a:noAutofit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Vascular proliferative response to infection with gram -</a:t>
            </a:r>
            <a:r>
              <a:rPr lang="en-IN" sz="1800" dirty="0" err="1"/>
              <a:t>ve</a:t>
            </a:r>
            <a:r>
              <a:rPr lang="en-IN" sz="1800" dirty="0"/>
              <a:t>, cat scratch disease organism, Bartonella </a:t>
            </a:r>
            <a:r>
              <a:rPr lang="en-IN" sz="1800" dirty="0" err="1"/>
              <a:t>henselae</a:t>
            </a:r>
            <a:r>
              <a:rPr lang="en-IN" sz="1800" dirty="0"/>
              <a:t> and Bartonella </a:t>
            </a:r>
            <a:r>
              <a:rPr lang="en-IN" sz="1800" dirty="0" err="1"/>
              <a:t>quintana</a:t>
            </a:r>
            <a:r>
              <a:rPr lang="en-IN" sz="1800" dirty="0"/>
              <a:t> </a:t>
            </a:r>
          </a:p>
          <a:p>
            <a:r>
              <a:rPr lang="en-IN" sz="1800" dirty="0"/>
              <a:t>Usually occurs when CD4 count &lt;200/µl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sz="1800" dirty="0"/>
              <a:t>Solitary or multiple small, red, purple, pinpoint sized papules that increase in size to form nodules and tumours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Diagnosis:</a:t>
            </a:r>
            <a:r>
              <a:rPr lang="en-IN" sz="1800" dirty="0"/>
              <a:t> H&amp;E Warthin–Starry staining</a:t>
            </a:r>
          </a:p>
          <a:p>
            <a:pPr>
              <a:defRPr/>
            </a:pPr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Drug of choice: </a:t>
            </a:r>
            <a:r>
              <a:rPr lang="en-IN" sz="1800" dirty="0"/>
              <a:t>Erythromycin (500 mg four times a day) is given or 3-4 weeks</a:t>
            </a:r>
            <a:endParaRPr lang="en-IN" sz="1700" dirty="0"/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73"/>
          <a:stretch/>
        </p:blipFill>
        <p:spPr>
          <a:xfrm>
            <a:off x="3702978" y="4404659"/>
            <a:ext cx="1716612" cy="18651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Cutaneous Tuberculosis (TB)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6C6014C-C447-4B67-8E6C-E77986084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Although TB is common in HIV, exclusive cutaneous presentation is not common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Diverse clinical presentation:  </a:t>
            </a:r>
          </a:p>
          <a:p>
            <a:pPr lvl="1"/>
            <a:r>
              <a:rPr lang="en-IN" sz="1800" dirty="0"/>
              <a:t>Scrofula</a:t>
            </a:r>
          </a:p>
          <a:p>
            <a:pPr lvl="1"/>
            <a:r>
              <a:rPr lang="en-IN" sz="1800" dirty="0"/>
              <a:t>Scattered violaceous papules               </a:t>
            </a:r>
          </a:p>
          <a:p>
            <a:pPr lvl="1"/>
            <a:r>
              <a:rPr lang="en-IN" sz="1800" dirty="0"/>
              <a:t>Keratotic papules and nodules </a:t>
            </a:r>
          </a:p>
          <a:p>
            <a:pPr lvl="1"/>
            <a:r>
              <a:rPr lang="en-IN" sz="1800" dirty="0" err="1"/>
              <a:t>Tuberculids</a:t>
            </a:r>
            <a:r>
              <a:rPr lang="en-IN" sz="1800" dirty="0"/>
              <a:t> </a:t>
            </a:r>
          </a:p>
          <a:p>
            <a:r>
              <a:rPr lang="en-IN" sz="1800" dirty="0"/>
              <a:t>Clinical appearance is not always characteristic </a:t>
            </a:r>
          </a:p>
          <a:p>
            <a:r>
              <a:rPr lang="en-IN" sz="1800" dirty="0"/>
              <a:t>Response to ATT is confirmatory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24075" y="5301208"/>
            <a:ext cx="5560093" cy="1008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defTabSz="685800">
              <a:buClr>
                <a:srgbClr val="1C5678"/>
              </a:buClr>
              <a:defRPr/>
            </a:pPr>
            <a:r>
              <a:rPr lang="en-IN" b="1" dirty="0">
                <a:solidFill>
                  <a:srgbClr val="1C5678"/>
                </a:solidFill>
                <a:latin typeface="Trebuchet MS" pitchFamily="34" charset="0"/>
                <a:ea typeface="+mj-ea"/>
                <a:cs typeface="+mj-cs"/>
              </a:rPr>
              <a:t>Always suspect TB in a non healing cutaneous ulcer, not responding to antibacterial or antiviral treatment</a:t>
            </a:r>
            <a:endParaRPr lang="en-US" b="1" dirty="0">
              <a:solidFill>
                <a:srgbClr val="1C5678"/>
              </a:solidFill>
              <a:latin typeface="Trebuchet MS" pitchFamily="34" charset="0"/>
              <a:ea typeface="+mj-ea"/>
              <a:cs typeface="+mj-cs"/>
            </a:endParaRPr>
          </a:p>
        </p:txBody>
      </p:sp>
      <p:pic>
        <p:nvPicPr>
          <p:cNvPr id="6" name="Picture 5" descr="img338.png">
            <a:extLst>
              <a:ext uri="{FF2B5EF4-FFF2-40B4-BE49-F238E27FC236}">
                <a16:creationId xmlns="" xmlns:a16="http://schemas.microsoft.com/office/drawing/2014/main" id="{899A32B2-7362-4BEE-9A89-5109B940D0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596" b="8575"/>
          <a:stretch/>
        </p:blipFill>
        <p:spPr>
          <a:xfrm>
            <a:off x="6368798" y="1988840"/>
            <a:ext cx="2125049" cy="1616686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5E1369A6-95E0-4FDC-B8DB-9867AD989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798" y="3627422"/>
            <a:ext cx="2125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TB lymph nodes</a:t>
            </a:r>
            <a:endParaRPr lang="en-US" sz="2000" b="1" i="0" dirty="0">
              <a:latin typeface="Trebuchet MS" panose="020B0603020202020204" pitchFamily="34" charset="0"/>
            </a:endParaRPr>
          </a:p>
        </p:txBody>
      </p:sp>
      <p:pic>
        <p:nvPicPr>
          <p:cNvPr id="8" name="Picture 7" descr="img338.png">
            <a:extLst>
              <a:ext uri="{FF2B5EF4-FFF2-40B4-BE49-F238E27FC236}">
                <a16:creationId xmlns="" xmlns:a16="http://schemas.microsoft.com/office/drawing/2014/main" id="{9AEFC543-4598-4AD6-A07E-FEB9FE72E0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231" t="20644" b="9058"/>
          <a:stretch/>
        </p:blipFill>
        <p:spPr>
          <a:xfrm>
            <a:off x="6368798" y="4077073"/>
            <a:ext cx="2125049" cy="1779894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B9C69DE7-A331-4E61-BF70-E855FEC91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196" y="5887581"/>
            <a:ext cx="23462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Tuberculous ulcer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Fungal Infections - Candidiasis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8C4D45-9FB8-42AA-9E3D-5BA118017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Oropharyngeal candidiasis: Most frequent opportunistic fungal infection affecting &gt;90% of HIV patients</a:t>
            </a:r>
            <a:r>
              <a:rPr lang="en-IN" sz="1800" dirty="0"/>
              <a:t> at some point during progression of their disease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Candidiasis:</a:t>
            </a:r>
            <a:r>
              <a:rPr lang="en-IN" sz="1800" dirty="0"/>
              <a:t> Mucocutaneous candidiasis occurs in 3 forms in HIV:</a:t>
            </a:r>
          </a:p>
          <a:p>
            <a:pPr lvl="1"/>
            <a:r>
              <a:rPr lang="en-IN" sz="1800" dirty="0"/>
              <a:t>Oropharyngeal</a:t>
            </a:r>
          </a:p>
          <a:p>
            <a:pPr lvl="1"/>
            <a:r>
              <a:rPr lang="en-IN" sz="1800" dirty="0"/>
              <a:t>Oesophageal</a:t>
            </a:r>
          </a:p>
          <a:p>
            <a:pPr lvl="1"/>
            <a:r>
              <a:rPr lang="en-IN" sz="1800" dirty="0"/>
              <a:t>Vulvovaginal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Aetiology:</a:t>
            </a:r>
            <a:r>
              <a:rPr lang="en-IN" sz="1800" dirty="0"/>
              <a:t> Most common cause - Candida albicans 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sz="1800" dirty="0"/>
              <a:t>Cottage cheese like, creamy white exudative plaques on tongue, which can be easily removed and leaves an inflammatory erythematous surface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Treatment: Fluconazole </a:t>
            </a:r>
            <a:r>
              <a:rPr lang="en-IN" sz="1800" dirty="0"/>
              <a:t>100 mg daily for 14 days</a:t>
            </a:r>
          </a:p>
          <a:p>
            <a:r>
              <a:rPr lang="en-IN" sz="1800" b="1" dirty="0">
                <a:solidFill>
                  <a:srgbClr val="1C5678"/>
                </a:solidFill>
                <a:ea typeface="+mj-ea"/>
                <a:cs typeface="+mj-cs"/>
              </a:rPr>
              <a:t>Oropharyngeal candidiasis is an aids defining illness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3609817E-4008-4C56-9E18-BDC5EFF0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b="1" dirty="0"/>
          </a:p>
        </p:txBody>
      </p:sp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0773"/>
          <a:stretch/>
        </p:blipFill>
        <p:spPr>
          <a:xfrm>
            <a:off x="516621" y="2160307"/>
            <a:ext cx="2696621" cy="238854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Candidiasis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6621" y="4746769"/>
            <a:ext cx="269662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(a) Oral candidiasis with angular cheilitis</a:t>
            </a:r>
            <a:endParaRPr lang="en-US" sz="2000" b="1" i="0" dirty="0">
              <a:latin typeface="Trebuchet MS" panose="020B0603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80658" y="4746769"/>
            <a:ext cx="26676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(b) Cottage cheese like creamy white exudative plaques on the tongue</a:t>
            </a:r>
          </a:p>
        </p:txBody>
      </p:sp>
      <p:pic>
        <p:nvPicPr>
          <p:cNvPr id="10" name="Picture 9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476" b="9822"/>
          <a:stretch/>
        </p:blipFill>
        <p:spPr>
          <a:xfrm>
            <a:off x="3454210" y="2160307"/>
            <a:ext cx="2533006" cy="2374830"/>
          </a:xfrm>
          <a:prstGeom prst="rect">
            <a:avLst/>
          </a:prstGeom>
        </p:spPr>
      </p:pic>
      <p:pic>
        <p:nvPicPr>
          <p:cNvPr id="11" name="Picture 10" descr="img338.pn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5" b="9420"/>
          <a:stretch/>
        </p:blipFill>
        <p:spPr>
          <a:xfrm>
            <a:off x="6228184" y="2132856"/>
            <a:ext cx="2328826" cy="2374831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293858" y="4746769"/>
            <a:ext cx="21974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latin typeface="Trebuchet MS" panose="020B0603020202020204" pitchFamily="34" charset="0"/>
              </a:rPr>
              <a:t>(c) Oesophageal candidiasis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Dermatophytosis (Tinea)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EAA7E61-F0DF-4C3C-9AE1-2108FC91D5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100" dirty="0"/>
              <a:t>Dermatophytosis in HIV patients is more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varied, extensive and atypical </a:t>
            </a:r>
            <a:r>
              <a:rPr lang="en-IN" sz="2100" dirty="0"/>
              <a:t>than in immunocompetent individuals </a:t>
            </a:r>
          </a:p>
          <a:p>
            <a:r>
              <a:rPr lang="en-IN" sz="2100" dirty="0"/>
              <a:t>Lesions may be atypical with lack of active edge and central scaling (anergic form)</a:t>
            </a:r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sz="2100" dirty="0"/>
              <a:t> Systemic antifungal therapy with itraconazole, fluconazole, terbinafine with topical azoles like clotrimazole, </a:t>
            </a:r>
            <a:r>
              <a:rPr lang="en-IN" sz="2100" dirty="0" err="1"/>
              <a:t>sertaconazole</a:t>
            </a:r>
            <a:r>
              <a:rPr lang="en-IN" sz="2100" dirty="0"/>
              <a:t>, luliconazole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E4227A8D-6BDA-4244-BFCA-AD3D15EE3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 fontScale="92500" lnSpcReduction="20000"/>
          </a:bodyPr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img338.png">
            <a:extLst>
              <a:ext uri="{FF2B5EF4-FFF2-40B4-BE49-F238E27FC236}">
                <a16:creationId xmlns="" xmlns:a16="http://schemas.microsoft.com/office/drawing/2014/main" id="{95A3EE11-5938-4094-B93B-E29A658C71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007" b="7250"/>
          <a:stretch/>
        </p:blipFill>
        <p:spPr>
          <a:xfrm>
            <a:off x="5382838" y="1556792"/>
            <a:ext cx="2569324" cy="2232248"/>
          </a:xfrm>
          <a:prstGeom prst="rect">
            <a:avLst/>
          </a:prstGeom>
        </p:spPr>
      </p:pic>
      <p:pic>
        <p:nvPicPr>
          <p:cNvPr id="5" name="Picture 4" descr="img338.png">
            <a:extLst>
              <a:ext uri="{FF2B5EF4-FFF2-40B4-BE49-F238E27FC236}">
                <a16:creationId xmlns="" xmlns:a16="http://schemas.microsoft.com/office/drawing/2014/main" id="{02A64B37-20F2-4788-906E-52030A3245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851"/>
          <a:stretch>
            <a:fillRect/>
          </a:stretch>
        </p:blipFill>
        <p:spPr>
          <a:xfrm>
            <a:off x="5399660" y="3993664"/>
            <a:ext cx="2535680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Parasitic Infestations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ACC4D2DE-6D78-49BD-97BE-AA05DC103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Scabies</a:t>
            </a:r>
          </a:p>
          <a:p>
            <a:pPr lvl="1"/>
            <a:r>
              <a:rPr lang="en-IN" dirty="0"/>
              <a:t>Occurs at any CD4 count, but manifestations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more severe at lower CD4 counts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C/F: </a:t>
            </a:r>
            <a:r>
              <a:rPr lang="en-IN" dirty="0"/>
              <a:t>Usually manifests as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crusted (Norwegian) scabies, </a:t>
            </a:r>
            <a:r>
              <a:rPr lang="en-IN" dirty="0"/>
              <a:t>with patients infested with hundreds to thousands of adult female mites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Treatment:</a:t>
            </a:r>
            <a:r>
              <a:rPr lang="en-IN" dirty="0"/>
              <a:t> Scabicides like 5% permethrin and 1% GBHC along with single dose oral Ivermectin (200 ug/kg single oral dose)</a:t>
            </a:r>
          </a:p>
        </p:txBody>
      </p:sp>
      <p:pic>
        <p:nvPicPr>
          <p:cNvPr id="4" name="Picture 5" descr="G:\Lecture series\Scabies\Photos\Secondary-infection.jpg">
            <a:extLst>
              <a:ext uri="{FF2B5EF4-FFF2-40B4-BE49-F238E27FC236}">
                <a16:creationId xmlns="" xmlns:a16="http://schemas.microsoft.com/office/drawing/2014/main" id="{5CBE7488-EEE3-4D51-9862-7E16D48F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9197" y="4796730"/>
            <a:ext cx="1824174" cy="14405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671" y="231820"/>
            <a:ext cx="8210056" cy="1215980"/>
          </a:xfrm>
        </p:spPr>
        <p:txBody>
          <a:bodyPr>
            <a:normAutofit/>
          </a:bodyPr>
          <a:lstStyle/>
          <a:p>
            <a:r>
              <a:rPr lang="en-US" dirty="0"/>
              <a:t>Non-infectious Dermatoses </a:t>
            </a:r>
            <a:r>
              <a:rPr lang="en-US" dirty="0" err="1"/>
              <a:t>Papular</a:t>
            </a:r>
            <a:r>
              <a:rPr lang="en-US" dirty="0"/>
              <a:t> and Follicular Eruptions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BE0CDE6D-8D45-403A-ADEE-AAAA42266E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dirty="0" err="1"/>
              <a:t>Papula</a:t>
            </a:r>
            <a:r>
              <a:rPr lang="en-IN" dirty="0"/>
              <a:t>: Transient (4-6 weeks)/ chronic (&gt;6 weeks)</a:t>
            </a:r>
          </a:p>
          <a:p>
            <a:r>
              <a:rPr lang="en-IN" dirty="0"/>
              <a:t>Chronic </a:t>
            </a:r>
            <a:r>
              <a:rPr lang="en-IN" dirty="0" err="1"/>
              <a:t>papulofollicular</a:t>
            </a:r>
            <a:endParaRPr lang="en-IN" dirty="0"/>
          </a:p>
          <a:p>
            <a:r>
              <a:rPr lang="en-IN" dirty="0"/>
              <a:t>Follicular: </a:t>
            </a:r>
          </a:p>
          <a:p>
            <a:pPr lvl="1"/>
            <a:r>
              <a:rPr lang="en-IN" dirty="0"/>
              <a:t>Staph. aureus folliculitis</a:t>
            </a:r>
          </a:p>
          <a:p>
            <a:pPr lvl="1"/>
            <a:r>
              <a:rPr lang="en-IN" dirty="0"/>
              <a:t>Eosinophilic folliculitis</a:t>
            </a:r>
          </a:p>
          <a:p>
            <a:pPr>
              <a:defRPr/>
            </a:pPr>
            <a:r>
              <a:rPr lang="en-IN" dirty="0"/>
              <a:t>Others: </a:t>
            </a:r>
          </a:p>
          <a:p>
            <a:pPr lvl="1">
              <a:defRPr/>
            </a:pPr>
            <a:r>
              <a:rPr lang="en-IN" dirty="0"/>
              <a:t>Pruritus</a:t>
            </a:r>
          </a:p>
          <a:p>
            <a:pPr lvl="1">
              <a:defRPr/>
            </a:pPr>
            <a:r>
              <a:rPr lang="en-IN" dirty="0"/>
              <a:t>Prurigo </a:t>
            </a:r>
            <a:r>
              <a:rPr lang="en-IN" dirty="0" err="1"/>
              <a:t>nodularis</a:t>
            </a:r>
            <a:endParaRPr lang="en-IN" dirty="0"/>
          </a:p>
          <a:p>
            <a:pPr lvl="1">
              <a:defRPr/>
            </a:pPr>
            <a:r>
              <a:rPr lang="en-IN" dirty="0"/>
              <a:t>Insect bite reaction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672EBF5-2AB9-4777-BA25-EBF6D63B9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447802"/>
            <a:ext cx="4191000" cy="4826000"/>
          </a:xfrm>
        </p:spPr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img336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161"/>
          <a:stretch/>
        </p:blipFill>
        <p:spPr>
          <a:xfrm>
            <a:off x="4634928" y="2379842"/>
            <a:ext cx="4065144" cy="2961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C4E2604E-27C4-478E-B30C-E222F66E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Laboratory Diagnosis of HIV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459B679-221C-48E7-820E-EB30797A5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F5993ACC-BEC9-486D-8CFD-6872A19FD7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342584"/>
              </p:ext>
            </p:extLst>
          </p:nvPr>
        </p:nvGraphicFramePr>
        <p:xfrm>
          <a:off x="485565" y="1509203"/>
          <a:ext cx="8151438" cy="48253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76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87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65003">
                  <a:extLst>
                    <a:ext uri="{9D8B030D-6E8A-4147-A177-3AD203B41FA5}">
                      <a16:colId xmlns="" xmlns:a16="http://schemas.microsoft.com/office/drawing/2014/main" val="2730204020"/>
                    </a:ext>
                  </a:extLst>
                </a:gridCol>
              </a:tblGrid>
              <a:tr h="54361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Window period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Comments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2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Specific antibody detection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ELISA/EIA/rapid test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Western blot (WB) 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 weeks - 6 months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Rapid test recommended</a:t>
                      </a:r>
                    </a:p>
                    <a:p>
                      <a:r>
                        <a:rPr lang="en-US" sz="1600" dirty="0"/>
                        <a:t>WB – Confirmatory test, high specificity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2501">
                <a:tc>
                  <a:txBody>
                    <a:bodyPr/>
                    <a:lstStyle/>
                    <a:p>
                      <a:r>
                        <a:rPr lang="en-US" sz="1600" b="1" dirty="0"/>
                        <a:t>Specific antigen detection</a:t>
                      </a:r>
                    </a:p>
                    <a:p>
                      <a:r>
                        <a:rPr lang="en-US" sz="1600" dirty="0"/>
                        <a:t>P24 antigen</a:t>
                      </a:r>
                    </a:p>
                    <a:p>
                      <a:r>
                        <a:rPr lang="en-US" sz="1600" dirty="0"/>
                        <a:t>Reverse transcriptase assay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7-10 days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Specificity high but sensitivity low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3612">
                <a:tc>
                  <a:txBody>
                    <a:bodyPr/>
                    <a:lstStyle/>
                    <a:p>
                      <a:r>
                        <a:rPr lang="en-US" sz="1600" b="1" dirty="0"/>
                        <a:t>Fourth Generation ELISA</a:t>
                      </a:r>
                      <a:endParaRPr lang="en-US" sz="16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16 days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4</a:t>
                      </a:r>
                      <a:r>
                        <a:rPr lang="en-US" sz="1600" baseline="30000" dirty="0"/>
                        <a:t>th</a:t>
                      </a:r>
                      <a:r>
                        <a:rPr lang="en-US" sz="1600" dirty="0"/>
                        <a:t> generation ELISA detects P24 antigen and antibody, reduce window period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470148"/>
                  </a:ext>
                </a:extLst>
              </a:tr>
              <a:tr h="1230280">
                <a:tc>
                  <a:txBody>
                    <a:bodyPr/>
                    <a:lstStyle/>
                    <a:p>
                      <a:r>
                        <a:rPr lang="en-US" sz="1600" b="1" dirty="0"/>
                        <a:t>Detection of viral nucleic acid</a:t>
                      </a:r>
                    </a:p>
                    <a:p>
                      <a:r>
                        <a:rPr lang="en-US" sz="1600" b="0" dirty="0"/>
                        <a:t>Qualitative DNA/RNA PCR test, nucleic acid amplification test (NAAT) </a:t>
                      </a:r>
                      <a:endParaRPr lang="en-US" sz="1600" b="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7-10 days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High specificity and sensitivity</a:t>
                      </a:r>
                    </a:p>
                    <a:p>
                      <a:r>
                        <a:rPr lang="en-US" sz="1600" b="1" dirty="0"/>
                        <a:t>Useful in </a:t>
                      </a:r>
                      <a:r>
                        <a:rPr lang="en-US" sz="1600" dirty="0"/>
                        <a:t>- Diagnosis of pediatric HIV (&lt;18 months of age), detection of HIV during window period, recent BT, high risk sexual exposure and needle stick injury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0722579"/>
                  </a:ext>
                </a:extLst>
              </a:tr>
              <a:tr h="649578">
                <a:tc>
                  <a:txBody>
                    <a:bodyPr/>
                    <a:lstStyle/>
                    <a:p>
                      <a:r>
                        <a:rPr lang="en-US" sz="1600" b="1" dirty="0"/>
                        <a:t>Isolation/viral culture</a:t>
                      </a:r>
                      <a:endParaRPr lang="en-US" sz="1600" b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Reports take time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 feasible</a:t>
                      </a:r>
                    </a:p>
                    <a:p>
                      <a:r>
                        <a:rPr lang="en-US" sz="1600" dirty="0"/>
                        <a:t>Used in research setting</a:t>
                      </a:r>
                      <a:endParaRPr lang="en-US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71415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Prerequisites for HIV Testing- 3 ‘C’s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DA211FE-F149-461B-A755-5D9BA58D1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Consent: Informed consent</a:t>
            </a:r>
          </a:p>
          <a:p>
            <a:r>
              <a:rPr lang="en-IN" dirty="0"/>
              <a:t>Counselling: Pre-test counselling </a:t>
            </a:r>
          </a:p>
          <a:p>
            <a:r>
              <a:rPr lang="en-IN" dirty="0"/>
              <a:t>Confidentiality</a:t>
            </a:r>
          </a:p>
          <a:p>
            <a:endParaRPr lang="en-IN" dirty="0"/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Post-test counselling 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If it is positive:</a:t>
            </a:r>
            <a:r>
              <a:rPr lang="en-IN" dirty="0"/>
              <a:t> Patient is referred to ART centre</a:t>
            </a:r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If negative: </a:t>
            </a:r>
            <a:r>
              <a:rPr lang="en-IN" dirty="0"/>
              <a:t>The subject is counselled regarding reduction of high risk sexual behaviour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Laboratory Monitoring for Immune Deterioration/Prognosis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6B1742F-8E0F-4005-9686-19AF6E9F7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CD4 lymphocyte count: </a:t>
            </a:r>
            <a:r>
              <a:rPr lang="en-IN" dirty="0"/>
              <a:t>Most important </a:t>
            </a:r>
            <a:r>
              <a:rPr lang="en-IN" b="1" dirty="0"/>
              <a:t>marker of immunological status</a:t>
            </a:r>
            <a:r>
              <a:rPr lang="en-IN" dirty="0"/>
              <a:t> of an HIV positive</a:t>
            </a:r>
          </a:p>
          <a:p>
            <a:pPr lvl="1"/>
            <a:r>
              <a:rPr lang="en-IN" dirty="0"/>
              <a:t>Level of CD4 correlates with occurrence of opportunistic infections 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Plasma viral load (PVL): </a:t>
            </a:r>
            <a:r>
              <a:rPr lang="en-IN" dirty="0"/>
              <a:t>Plasma viral load detects exact quantity of virus in plasma </a:t>
            </a:r>
          </a:p>
          <a:p>
            <a:pPr lvl="1"/>
            <a:r>
              <a:rPr lang="en-IN" dirty="0"/>
              <a:t>Best measured by branched-DNA signal-amplification assay (</a:t>
            </a:r>
            <a:r>
              <a:rPr lang="en-IN" dirty="0" err="1"/>
              <a:t>bDNA</a:t>
            </a:r>
            <a:r>
              <a:rPr lang="en-IN" dirty="0"/>
              <a:t>) </a:t>
            </a:r>
          </a:p>
          <a:p>
            <a:pPr lvl="1"/>
            <a:r>
              <a:rPr lang="en-IN" dirty="0"/>
              <a:t>Other techniques: reverse transcription polymerase chain reaction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(RT-PCR) </a:t>
            </a:r>
            <a:r>
              <a:rPr lang="en-IN" dirty="0"/>
              <a:t>and nucleic acid sequence based amplification </a:t>
            </a:r>
          </a:p>
          <a:p>
            <a:r>
              <a:rPr lang="en-IN" dirty="0"/>
              <a:t>PVL and CD4 count - </a:t>
            </a: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Most important predictors of progression to AIDS, and the prognostic markers of HIV and response to 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Combination Anti-retroviral Therapy (</a:t>
            </a:r>
            <a:r>
              <a:rPr lang="en-IN" dirty="0" err="1"/>
              <a:t>cART</a:t>
            </a:r>
            <a:r>
              <a:rPr lang="en-IN" dirty="0"/>
              <a:t>) - Goals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CF2A8E-934A-4276-8ADB-1BB82859A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Clinical goal </a:t>
            </a:r>
          </a:p>
          <a:p>
            <a:pPr lvl="1"/>
            <a:r>
              <a:rPr lang="en-IN" dirty="0"/>
              <a:t>Prolongation of life and improvement of quality of life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Virological goal</a:t>
            </a:r>
          </a:p>
          <a:p>
            <a:pPr lvl="1"/>
            <a:r>
              <a:rPr lang="en-IN" dirty="0"/>
              <a:t>Maximal and durable suppression of viral load (&lt;50 copies/ml) so as to halt the disease progression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Immunological goals</a:t>
            </a:r>
          </a:p>
          <a:p>
            <a:pPr lvl="1"/>
            <a:r>
              <a:rPr lang="en-IN" dirty="0"/>
              <a:t>Preservation of immune system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Recovery of immune system</a:t>
            </a:r>
          </a:p>
          <a:p>
            <a:pPr lvl="1"/>
            <a:r>
              <a:rPr lang="en-IN" dirty="0"/>
              <a:t>Quantitative (normal CD4 count) and qualitative (pathogen specific immune response) immune reconstitution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Combination Anti-retroviral Therapy (</a:t>
            </a:r>
            <a:r>
              <a:rPr lang="en-IN" dirty="0" err="1"/>
              <a:t>cART</a:t>
            </a:r>
            <a:r>
              <a:rPr lang="en-IN" dirty="0"/>
              <a:t>) - Goals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B27F666-05B2-498F-B435-F9D03434A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Therapeutic goal </a:t>
            </a:r>
          </a:p>
          <a:p>
            <a:pPr lvl="1"/>
            <a:r>
              <a:rPr lang="en-IN" dirty="0"/>
              <a:t>Rational sequencing to maintain therapeutic options</a:t>
            </a:r>
          </a:p>
          <a:p>
            <a:pPr lvl="1"/>
            <a:r>
              <a:rPr lang="en-IN" dirty="0"/>
              <a:t>Relatively free of side effects</a:t>
            </a:r>
          </a:p>
          <a:p>
            <a:pPr lvl="1"/>
            <a:r>
              <a:rPr lang="en-IN" dirty="0"/>
              <a:t>Realistic in terms of adherence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Epidemiological goals</a:t>
            </a:r>
          </a:p>
          <a:p>
            <a:pPr lvl="1"/>
            <a:r>
              <a:rPr lang="en-IN" dirty="0"/>
              <a:t>To reduce HIV transmission </a:t>
            </a:r>
          </a:p>
          <a:p>
            <a:pPr lvl="1"/>
            <a:r>
              <a:rPr lang="en-IN" dirty="0"/>
              <a:t>Test and treat policy - This renders patient non infectious </a:t>
            </a:r>
          </a:p>
          <a:p>
            <a:pPr lvl="1"/>
            <a:r>
              <a:rPr lang="en-IN" dirty="0"/>
              <a:t>PVL becomes undetected within 6 months after starting ART </a:t>
            </a:r>
          </a:p>
          <a:p>
            <a:pPr lvl="1"/>
            <a:r>
              <a:rPr lang="en-IN" dirty="0"/>
              <a:t>If HIV PVL is undetectable, HIV is untransmissible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Mechanism of Action of Various 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314CE2F-A01D-4D6F-A540-545B5B4E4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93158" y="5949280"/>
            <a:ext cx="32832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eaLnBrk="0" hangingPunct="0"/>
            <a:r>
              <a:rPr lang="en-US" sz="1100" dirty="0">
                <a:latin typeface="Trebuchet MS" panose="020B0603020202020204" pitchFamily="34" charset="0"/>
                <a:cs typeface="Times New Roman" pitchFamily="18" charset="0"/>
              </a:rPr>
              <a:t>Adapted from :  NACO guidelines October 2018</a:t>
            </a:r>
            <a:endParaRPr lang="en-US" sz="1100" dirty="0">
              <a:latin typeface="Trebuchet MS" panose="020B06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D10B39B-4D41-4B75-9D18-49B2A6563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5" t="5557" r="9194" b="4076"/>
          <a:stretch/>
        </p:blipFill>
        <p:spPr>
          <a:xfrm>
            <a:off x="1409955" y="1468628"/>
            <a:ext cx="6302659" cy="4480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Table-8: Classes of Drugs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CC00E8-5A22-448C-8B7E-739E5B7D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9673D94E-985A-4884-90E8-3F9AC4A26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539387"/>
              </p:ext>
            </p:extLst>
          </p:nvPr>
        </p:nvGraphicFramePr>
        <p:xfrm>
          <a:off x="711364" y="1517942"/>
          <a:ext cx="7699841" cy="468571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19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39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63949">
                  <a:extLst>
                    <a:ext uri="{9D8B030D-6E8A-4147-A177-3AD203B41FA5}">
                      <a16:colId xmlns="" xmlns:a16="http://schemas.microsoft.com/office/drawing/2014/main" val="704149636"/>
                    </a:ext>
                  </a:extLst>
                </a:gridCol>
              </a:tblGrid>
              <a:tr h="7537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Nucleoside reverse transcriptase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Inhibitors (NRTI)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Non-nucleoside reverse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Transcriptase inhibitors (NNRTI)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Fusion inhibitors (FI)-(1)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itchFamily="18" charset="0"/>
                        <a:cs typeface="Shruti" pitchFamily="34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83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Zidovudine (AZT/ZDV)*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Lamivudine (3TC)*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Abacavir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 (ABC)*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Emtricitabine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 (FTC)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Nevirapine* (NVP)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Efavirenz*(EFV)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Delavirdine (DLV)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Rilpivirine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(RPV)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Etravirine (ETV)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Enfuvirtide (T-20)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</a:txBody>
                  <a:tcPr marL="41147" marR="411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9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Nucleotide reverse transcriptase inhibitors (</a:t>
                      </a:r>
                      <a:r>
                        <a:rPr lang="en-US" sz="1600" b="1" kern="1200" dirty="0" err="1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NtRTI</a:t>
                      </a: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) 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Protease inhibitors (PI) 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34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Tenofovir </a:t>
                      </a:r>
                      <a:r>
                        <a:rPr lang="en-IN" sz="1600" dirty="0">
                          <a:latin typeface="Trebuchet MS" panose="020B0603020202020204" pitchFamily="34" charset="0"/>
                        </a:rPr>
                        <a:t>disoproxil fumarate 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dirty="0">
                          <a:latin typeface="Trebuchet MS" panose="020B0603020202020204" pitchFamily="34" charset="0"/>
                        </a:rPr>
                        <a:t>Tenofovir alafenamide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Boosted PI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Lopinavir/ritonavir (LPV)*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-Atazanavir/ritonavir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imes New Roman" pitchFamily="18" charset="0"/>
                        </a:rPr>
                        <a:t>Darunavir (DRV)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8F3B68F6-2077-4338-9A1E-4A2962634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05378"/>
              </p:ext>
            </p:extLst>
          </p:nvPr>
        </p:nvGraphicFramePr>
        <p:xfrm>
          <a:off x="5940153" y="3284984"/>
          <a:ext cx="2492484" cy="29186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92484">
                  <a:extLst>
                    <a:ext uri="{9D8B030D-6E8A-4147-A177-3AD203B41FA5}">
                      <a16:colId xmlns="" xmlns:a16="http://schemas.microsoft.com/office/drawing/2014/main" val="1888702363"/>
                    </a:ext>
                  </a:extLst>
                </a:gridCol>
              </a:tblGrid>
              <a:tr h="523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Integrase inhibitors-(3)</a:t>
                      </a: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6503212"/>
                  </a:ext>
                </a:extLst>
              </a:tr>
              <a:tr h="900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Raltegravir</a:t>
                      </a:r>
                      <a:endParaRPr kumimoji="0" lang="en-US" sz="1600" u="none" strike="noStrike" cap="none" normalizeH="0" baseline="0" dirty="0">
                        <a:ln>
                          <a:noFill/>
                        </a:ln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Elvitegravir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Doultegravir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2467752"/>
                  </a:ext>
                </a:extLst>
              </a:tr>
              <a:tr h="7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rgbClr val="1C5678"/>
                          </a:solidFill>
                          <a:latin typeface="Trebuchet MS" pitchFamily="34" charset="0"/>
                          <a:ea typeface="+mj-ea"/>
                          <a:cs typeface="+mj-cs"/>
                        </a:rPr>
                        <a:t>HIV (CCR5) entry inhibitor-(1)</a:t>
                      </a:r>
                      <a:endParaRPr lang="en-US" sz="1600" b="1" kern="1200" dirty="0">
                        <a:solidFill>
                          <a:srgbClr val="1C5678"/>
                        </a:solidFill>
                        <a:latin typeface="Trebuchet MS" pitchFamily="34" charset="0"/>
                        <a:ea typeface="+mj-ea"/>
                        <a:cs typeface="+mj-cs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6664466"/>
                  </a:ext>
                </a:extLst>
              </a:tr>
              <a:tr h="7474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8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Trebuchet MS" panose="020B0603020202020204" pitchFamily="34" charset="0"/>
                        </a:rPr>
                        <a:t>Maraviroc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imes New Roman" pitchFamily="18" charset="0"/>
                      </a:endParaRPr>
                    </a:p>
                  </a:txBody>
                  <a:tcPr marL="41147" marR="411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946215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First Line ART Regimens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8D12B8CF-BE23-46ED-B32B-3C414DAE7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r>
              <a:rPr lang="en-US" dirty="0"/>
              <a:t>Adults and adolescents</a:t>
            </a:r>
            <a:endParaRPr lang="en-IN" dirty="0"/>
          </a:p>
          <a:p>
            <a:pPr lvl="1"/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TDF + 3TC (or FTC) + EFV </a:t>
            </a:r>
            <a:r>
              <a:rPr lang="en-IN" dirty="0"/>
              <a:t>as a fixed-dose combination</a:t>
            </a:r>
          </a:p>
          <a:p>
            <a:pPr lvl="1"/>
            <a:r>
              <a:rPr lang="en-IN" dirty="0"/>
              <a:t>If it is contraindicated or not available, one of the following options is recommended:</a:t>
            </a:r>
          </a:p>
          <a:p>
            <a:pPr lvl="2"/>
            <a:r>
              <a:rPr lang="en-IN" dirty="0"/>
              <a:t>AZT + 3TC + EFV</a:t>
            </a:r>
          </a:p>
          <a:p>
            <a:pPr lvl="2"/>
            <a:r>
              <a:rPr lang="en-IN" dirty="0"/>
              <a:t>AZT + 3TC + NVP</a:t>
            </a:r>
          </a:p>
          <a:p>
            <a:pPr lvl="2"/>
            <a:r>
              <a:rPr lang="en-IN" dirty="0"/>
              <a:t>ABC + 3TC + EFV</a:t>
            </a:r>
          </a:p>
          <a:p>
            <a:pPr lvl="2"/>
            <a:r>
              <a:rPr lang="en-IN" dirty="0"/>
              <a:t>TDF + 3TC + Lopinavir/ritonavir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EE919EC-4E6D-4333-BBE2-FABC25010A0E}"/>
              </a:ext>
            </a:extLst>
          </p:cNvPr>
          <p:cNvSpPr txBox="1"/>
          <p:nvPr/>
        </p:nvSpPr>
        <p:spPr>
          <a:xfrm>
            <a:off x="1428936" y="5410200"/>
            <a:ext cx="6264696" cy="806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711200" indent="-347663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N" sz="2000" dirty="0">
                <a:latin typeface="Trebuchet MS" pitchFamily="34" charset="0"/>
              </a:rPr>
              <a:t>AZT can be considered only if Hb is &gt;8gm/dl</a:t>
            </a:r>
          </a:p>
          <a:p>
            <a:pPr marL="711200" indent="-347663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N" sz="2000" dirty="0">
                <a:latin typeface="Trebuchet MS" pitchFamily="34" charset="0"/>
              </a:rPr>
              <a:t>If patient on AKT- Don’t give nevirapine</a:t>
            </a:r>
          </a:p>
        </p:txBody>
      </p:sp>
    </p:spTree>
    <p:extLst>
      <p:ext uri="{BB962C8B-B14F-4D97-AF65-F5344CB8AC3E}">
        <p14:creationId xmlns:p14="http://schemas.microsoft.com/office/powerpoint/2010/main" val="19078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ADRs of Commonly Used Anti-retroviral Drugs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5CD5C3-2345-4FF1-8645-CA9FA0819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2C03E11F-050A-4DF9-BD36-AFC8605A5D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829552"/>
              </p:ext>
            </p:extLst>
          </p:nvPr>
        </p:nvGraphicFramePr>
        <p:xfrm>
          <a:off x="546460" y="1574800"/>
          <a:ext cx="8029649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737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10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Drug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ADR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NRTI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Mitochondrial toxicity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72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Zidovudine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(AZT)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Anemia, low leukocyte count, nausea, fatigue, headache, myopathy - (contraindicated if  significant anemia or neutropenia)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Dermatological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: Nail and skin hyper pigmentation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Lamivudine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(3TC)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Minimal toxicities, </a:t>
                      </a:r>
                      <a:r>
                        <a:rPr lang="en-IN" sz="2000" dirty="0">
                          <a:latin typeface="Trebuchet MS" panose="020B0603020202020204" pitchFamily="34" charset="0"/>
                        </a:rPr>
                        <a:t>rash (though very rare)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  <a:ea typeface="Times New Roman"/>
                          <a:cs typeface="Shruti"/>
                        </a:rPr>
                        <a:t>Tenofovir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latin typeface="Trebuchet MS" panose="020B0603020202020204" pitchFamily="34" charset="0"/>
                        </a:rPr>
                        <a:t>Renal toxicity, bone demineralization</a:t>
                      </a:r>
                      <a:endParaRPr lang="en-US" sz="2000" dirty="0"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64438762"/>
                  </a:ext>
                </a:extLst>
              </a:tr>
              <a:tr h="289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  <a:ea typeface="Times New Roman"/>
                          <a:cs typeface="Shruti"/>
                        </a:rPr>
                        <a:t>Abacavir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Hypersensitivity reaction in 3 to 5% (can be fatal)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3659274"/>
                  </a:ext>
                </a:extLst>
              </a:tr>
              <a:tr h="482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rebuchet MS" panose="020B0603020202020204" pitchFamily="34" charset="0"/>
                        </a:rPr>
                        <a:t>NNRTI</a:t>
                      </a:r>
                      <a:endParaRPr lang="en-US" sz="2000" b="1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All can cause rash (NVP most common)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Generally mild, self limited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8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Efavirenz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 (EFV)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CNS (nightmares, dizziness, other), rash (usually mild), </a:t>
                      </a: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hepatotoxicity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, lipid abnormalities</a:t>
                      </a:r>
                      <a:endParaRPr lang="en-US" sz="2000" dirty="0"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ADRs of Commonly Used Anti-retroviral Drugs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BBB5A7F-46D6-454C-8B35-A09B4D377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="" xmlns:a16="http://schemas.microsoft.com/office/drawing/2014/main" id="{97A1A98A-0B37-49DB-A328-940B37B4C5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602681"/>
              </p:ext>
            </p:extLst>
          </p:nvPr>
        </p:nvGraphicFramePr>
        <p:xfrm>
          <a:off x="708856" y="1544072"/>
          <a:ext cx="7704856" cy="46996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926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05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Drug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</a:rPr>
                        <a:t>ADR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  <a:ea typeface="Times New Roman"/>
                        <a:cs typeface="Shrut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7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Nevirapine (NVP)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3538" marR="0" lvl="0" indent="-363538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Rash: Usually in first 2-8 weeks, higher in women, more if higher CD4 count, severe rash or SJ Syndrome</a:t>
                      </a:r>
                    </a:p>
                    <a:p>
                      <a:pPr marL="363538" marR="0" lvl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Hepatotoxicity: Often mild to moderate but can be severe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80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Protease inhibitors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3538" marR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GI intolerance, altered taste, abnormal liver function test and bone disorder and</a:t>
                      </a:r>
                    </a:p>
                    <a:p>
                      <a:pPr marL="363538" marR="0" indent="-363538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Trebuchet MS" panose="020B0603020202020204" pitchFamily="34" charset="0"/>
                        </a:rPr>
                        <a:t>All have been associated with metabolic abnormalities, such as </a:t>
                      </a:r>
                      <a:r>
                        <a:rPr lang="en-US" sz="2000" dirty="0" err="1">
                          <a:latin typeface="Trebuchet MS" panose="020B0603020202020204" pitchFamily="34" charset="0"/>
                        </a:rPr>
                        <a:t>hyperglycaemia</a:t>
                      </a:r>
                      <a:r>
                        <a:rPr lang="en-US" sz="2000" dirty="0">
                          <a:latin typeface="Trebuchet MS" panose="020B0603020202020204" pitchFamily="34" charset="0"/>
                        </a:rPr>
                        <a:t>, insulin resistance and increase in triglycerides, cholesterol and body fat distribution (lipodystrophy)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93046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338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261"/>
          <a:stretch/>
        </p:blipFill>
        <p:spPr>
          <a:xfrm>
            <a:off x="659704" y="1700808"/>
            <a:ext cx="3714171" cy="3517432"/>
          </a:xfrm>
          <a:prstGeom prst="rect">
            <a:avLst/>
          </a:prstGeom>
        </p:spPr>
      </p:pic>
      <p:pic>
        <p:nvPicPr>
          <p:cNvPr id="6" name="Picture 5" descr="img338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970" b="9362"/>
          <a:stretch/>
        </p:blipFill>
        <p:spPr>
          <a:xfrm>
            <a:off x="4920087" y="1700320"/>
            <a:ext cx="3584866" cy="34916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1579" y="5572140"/>
            <a:ext cx="4110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latin typeface="Trebuchet MS" panose="020B0603020202020204" pitchFamily="34" charset="0"/>
                <a:cs typeface="Arial" charset="0"/>
              </a:rPr>
              <a:t>Nevirapine</a:t>
            </a:r>
            <a:r>
              <a:rPr lang="en-US" sz="2000" b="1" dirty="0">
                <a:latin typeface="Trebuchet MS" panose="020B0603020202020204" pitchFamily="34" charset="0"/>
                <a:cs typeface="Arial" charset="0"/>
              </a:rPr>
              <a:t> induced SJ syndrome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58322" y="5293657"/>
            <a:ext cx="37083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 err="1">
                <a:latin typeface="Trebuchet MS" panose="020B0603020202020204" pitchFamily="34" charset="0"/>
                <a:cs typeface="Arial" charset="0"/>
              </a:rPr>
              <a:t>Zidovudine</a:t>
            </a:r>
            <a:r>
              <a:rPr lang="en-IN" sz="2000" b="1" dirty="0">
                <a:latin typeface="Trebuchet MS" panose="020B0603020202020204" pitchFamily="34" charset="0"/>
                <a:cs typeface="Arial" charset="0"/>
              </a:rPr>
              <a:t> (AZT) induced longitudinal </a:t>
            </a:r>
            <a:r>
              <a:rPr lang="en-IN" sz="2000" b="1" dirty="0" err="1">
                <a:latin typeface="Trebuchet MS" panose="020B0603020202020204" pitchFamily="34" charset="0"/>
                <a:cs typeface="Arial" charset="0"/>
              </a:rPr>
              <a:t>hyperpigmented</a:t>
            </a:r>
            <a:r>
              <a:rPr lang="en-IN" sz="2000" b="1" dirty="0">
                <a:latin typeface="Trebuchet MS" panose="020B0603020202020204" pitchFamily="34" charset="0"/>
                <a:cs typeface="Arial" charset="0"/>
              </a:rPr>
              <a:t> band on thumb nail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15AEBB-8241-479E-9C47-3B3EFB5B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ADRs of Commonly Used Anti-retroviral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F395C1-E86C-4290-911C-809650498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IRIS - Immune Reconstitution Inflammatory Syndrome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568AA72-344F-4C3B-8C91-EB5A38093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Paradoxical deterioration in clinical status in patient on ART despite satisfactory control of viral replication and improvement of CD4 count </a:t>
            </a:r>
          </a:p>
          <a:p>
            <a:r>
              <a:rPr lang="en-IN" dirty="0"/>
              <a:t>Inflammatory response towards previously diagnosed or incubating opportunistic pathogens as well as response towards other as yet unidentified antigen </a:t>
            </a:r>
          </a:p>
          <a:p>
            <a:r>
              <a:rPr lang="en-IN" dirty="0"/>
              <a:t>Frequently occurring cutaneous IRIS events include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TB, herpes simplex and herpes zoster</a:t>
            </a:r>
          </a:p>
          <a:p>
            <a:r>
              <a:rPr lang="en-IN" dirty="0"/>
              <a:t>Appearance of OIs within a period of 8-12 weeks after initiation of ART should be identified as IRIS </a:t>
            </a:r>
          </a:p>
          <a:p>
            <a:r>
              <a:rPr lang="en-IN" dirty="0"/>
              <a:t>Risk of development of IRIS - more if </a:t>
            </a:r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CD4% at time of initiation of ART is less than 15% and those who have a more rapid rise in CD4 count after initiation of 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PEP (Post Occupational Exposure Prophylaxis)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310C57A-4ABA-494A-8172-ADBACAC1E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b="1" dirty="0"/>
              <a:t>Health care personnel </a:t>
            </a:r>
            <a:r>
              <a:rPr lang="en-IN" dirty="0"/>
              <a:t>can come in contact with blood or body fluids of HIV infected cases, thereby at </a:t>
            </a:r>
            <a:r>
              <a:rPr lang="en-IN" b="1" dirty="0"/>
              <a:t>potential risk of contracting HIV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Risk of HIV transmission due to occupational exposure</a:t>
            </a:r>
          </a:p>
          <a:p>
            <a:pPr lvl="1"/>
            <a:r>
              <a:rPr lang="en-IN" dirty="0"/>
              <a:t>Percutaneous injury (overall)		- 0.18-0.3%</a:t>
            </a:r>
          </a:p>
          <a:p>
            <a:pPr lvl="1"/>
            <a:r>
              <a:rPr lang="en-IN" dirty="0"/>
              <a:t>Hollow bore needle 			- 0.18%</a:t>
            </a:r>
          </a:p>
          <a:p>
            <a:pPr lvl="1"/>
            <a:r>
              <a:rPr lang="en-IN" dirty="0"/>
              <a:t>Scalpel injury				- 0.28%</a:t>
            </a:r>
          </a:p>
          <a:p>
            <a:pPr lvl="1"/>
            <a:r>
              <a:rPr lang="en-IN" dirty="0"/>
              <a:t>Mucous membrane			- 0.09%</a:t>
            </a:r>
          </a:p>
          <a:p>
            <a:pPr lvl="1"/>
            <a:r>
              <a:rPr lang="en-IN" dirty="0"/>
              <a:t>Non-intact skin exposure - well below- 0.1%</a:t>
            </a:r>
          </a:p>
          <a:p>
            <a:pPr lvl="1"/>
            <a:r>
              <a:rPr lang="en-IN" dirty="0"/>
              <a:t>Intact skin				- nil </a:t>
            </a:r>
          </a:p>
          <a:p>
            <a:pPr lvl="1"/>
            <a:r>
              <a:rPr lang="en-IN" dirty="0"/>
              <a:t>Risk of Hepatitis B virus transmission	- 9-30%</a:t>
            </a:r>
          </a:p>
          <a:p>
            <a:pPr lvl="1"/>
            <a:r>
              <a:rPr lang="en-IN" dirty="0"/>
              <a:t>Risk of Hepatitis C virus transmission	- 3-10%</a:t>
            </a:r>
          </a:p>
          <a:p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PEP with ART initiated as early as possible (within 2 hrs and not after 72 hrs)  can protect health care professionals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2E36C3-D940-4480-B220-5CACE49D8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2C2800-C29D-41AE-BCA9-3F87C93CE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/>
              <a:t>HIV Exposure Code (EC)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33E0C5B-94EE-43C5-8F0C-4459F8FE8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5" t="19603" r="3946" b="2980"/>
          <a:stretch/>
        </p:blipFill>
        <p:spPr>
          <a:xfrm>
            <a:off x="461536" y="1561034"/>
            <a:ext cx="8199496" cy="459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7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82AC0187-A292-4631-B3D3-F7C73977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/>
              <a:t>HIV Source Code (SC)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AD76A5A1-1089-4D0B-B30B-CAF0AE259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BFCB7ED-35F0-4603-84D0-9E732BFFA3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4" t="22084" r="8579" b="3604"/>
          <a:stretch/>
        </p:blipFill>
        <p:spPr>
          <a:xfrm>
            <a:off x="473294" y="1582074"/>
            <a:ext cx="8175981" cy="455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0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D47FC65-4774-40E9-83CE-AB7473F5A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6A4A1934-FE3F-42BB-A3D1-6BE5F104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1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10" name="Table 7">
            <a:extLst>
              <a:ext uri="{FF2B5EF4-FFF2-40B4-BE49-F238E27FC236}">
                <a16:creationId xmlns="" xmlns:a16="http://schemas.microsoft.com/office/drawing/2014/main" id="{B5FE6ABB-F0C2-4B9F-AF1C-2C3F608CA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829882"/>
              </p:ext>
            </p:extLst>
          </p:nvPr>
        </p:nvGraphicFramePr>
        <p:xfrm>
          <a:off x="510455" y="1624918"/>
          <a:ext cx="8101656" cy="45936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3376">
                  <a:extLst>
                    <a:ext uri="{9D8B030D-6E8A-4147-A177-3AD203B41FA5}">
                      <a16:colId xmlns="" xmlns:a16="http://schemas.microsoft.com/office/drawing/2014/main" val="3576318409"/>
                    </a:ext>
                  </a:extLst>
                </a:gridCol>
                <a:gridCol w="1768758">
                  <a:extLst>
                    <a:ext uri="{9D8B030D-6E8A-4147-A177-3AD203B41FA5}">
                      <a16:colId xmlns="" xmlns:a16="http://schemas.microsoft.com/office/drawing/2014/main" val="3483803089"/>
                    </a:ext>
                  </a:extLst>
                </a:gridCol>
                <a:gridCol w="2644108">
                  <a:extLst>
                    <a:ext uri="{9D8B030D-6E8A-4147-A177-3AD203B41FA5}">
                      <a16:colId xmlns="" xmlns:a16="http://schemas.microsoft.com/office/drawing/2014/main" val="2920096876"/>
                    </a:ext>
                  </a:extLst>
                </a:gridCol>
                <a:gridCol w="2025414">
                  <a:extLst>
                    <a:ext uri="{9D8B030D-6E8A-4147-A177-3AD203B41FA5}">
                      <a16:colId xmlns="" xmlns:a16="http://schemas.microsoft.com/office/drawing/2014/main" val="3546019703"/>
                    </a:ext>
                  </a:extLst>
                </a:gridCol>
              </a:tblGrid>
              <a:tr h="690054">
                <a:tc>
                  <a:txBody>
                    <a:bodyPr/>
                    <a:lstStyle/>
                    <a:p>
                      <a:r>
                        <a:rPr lang="en-IN" sz="2400" b="1" dirty="0">
                          <a:solidFill>
                            <a:schemeClr val="bg1"/>
                          </a:solidFill>
                        </a:rPr>
                        <a:t>Exposure code</a:t>
                      </a:r>
                      <a:endParaRPr lang="en-IN" sz="24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solidFill>
                            <a:schemeClr val="bg1"/>
                          </a:solidFill>
                        </a:rPr>
                        <a:t>Source code</a:t>
                      </a:r>
                      <a:endParaRPr lang="en-IN" sz="24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solidFill>
                            <a:schemeClr val="bg1"/>
                          </a:solidFill>
                        </a:rPr>
                        <a:t>Recommendation for PEP</a:t>
                      </a:r>
                      <a:endParaRPr lang="en-IN" sz="24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b="1" dirty="0">
                          <a:solidFill>
                            <a:schemeClr val="bg1"/>
                          </a:solidFill>
                        </a:rPr>
                        <a:t>Duration</a:t>
                      </a:r>
                      <a:endParaRPr lang="en-IN" sz="2400" b="1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rgbClr val="1C56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5799652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Not warranted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0404504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Recommended PEP</a:t>
                      </a:r>
                    </a:p>
                    <a:p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IN" sz="2000" dirty="0"/>
                        <a:t>PEP is recommended for 28 days 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73784864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14268733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8962789"/>
                  </a:ext>
                </a:extLst>
              </a:tr>
              <a:tr h="390031">
                <a:tc>
                  <a:txBody>
                    <a:bodyPr/>
                    <a:lstStyle/>
                    <a:p>
                      <a:r>
                        <a:rPr lang="en-IN" sz="2000" dirty="0"/>
                        <a:t>3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 or 2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0483904"/>
                  </a:ext>
                </a:extLst>
              </a:tr>
              <a:tr h="1789524">
                <a:tc>
                  <a:txBody>
                    <a:bodyPr/>
                    <a:lstStyle/>
                    <a:p>
                      <a:r>
                        <a:rPr lang="en-IN" sz="2000" dirty="0"/>
                        <a:t>2/3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Unknown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Consider PEP if HIV prevalence is high in given population and risk categorization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28 days</a:t>
                      </a:r>
                      <a:endParaRPr lang="en-IN" sz="20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7850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25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747D9B-F832-4520-BB5F-173B48C5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PEP Recommendation for Adults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1126027-578B-41B1-96E1-00CA125DF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TDF 300 mg + 3TC 300 mg one tab (FDC) once daily </a:t>
            </a:r>
            <a:r>
              <a:rPr lang="en-US" sz="2000" dirty="0"/>
              <a:t>- One tab immediately within 2 hours of accidental exposure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Plus</a:t>
            </a:r>
          </a:p>
          <a:p>
            <a:r>
              <a:rPr lang="en-US" sz="2000" b="1" dirty="0"/>
              <a:t>Lopinavir (200 mg) + Ritonavir (50 mg) two tab (FDC) twice daily (2-BD)</a:t>
            </a:r>
            <a:r>
              <a:rPr lang="en-US" sz="2000" dirty="0"/>
              <a:t> - Two tab immediately within 2 hours of accidental exposure</a:t>
            </a:r>
          </a:p>
          <a:p>
            <a:r>
              <a:rPr lang="en-US" sz="2000" dirty="0"/>
              <a:t>If LPV/r is not available/can not be used, </a:t>
            </a:r>
            <a:r>
              <a:rPr lang="en-US" sz="2000" b="1" dirty="0"/>
              <a:t>Tenofovir (300 mg) + Lamivudine (300 mg) + Efavirenz (600 mg), one tab OD</a:t>
            </a:r>
          </a:p>
          <a:p>
            <a:r>
              <a:rPr lang="en-US" sz="2000" dirty="0"/>
              <a:t>All regimen to be continued for 4 weeks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9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06FB77B0-DE6C-4743-BD57-264F75BCAF23}"/>
              </a:ext>
            </a:extLst>
          </p:cNvPr>
          <p:cNvSpPr txBox="1">
            <a:spLocks/>
          </p:cNvSpPr>
          <p:nvPr/>
        </p:nvSpPr>
        <p:spPr>
          <a:xfrm>
            <a:off x="611560" y="2903508"/>
            <a:ext cx="8229600" cy="749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3400" dirty="0">
              <a:solidFill>
                <a:srgbClr val="8F576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B22C4-4F83-41A6-9257-F512727FF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Post &amp; P</a:t>
            </a:r>
            <a:r>
              <a:rPr lang="en-IN" sz="2800" dirty="0"/>
              <a:t>re-sexual Exposure Prophylaxis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0FF5AD8-DAA2-41FB-AE46-00F29D7C4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Post sexual exposure prophylaxis</a:t>
            </a:r>
          </a:p>
          <a:p>
            <a:pPr lvl="1"/>
            <a:r>
              <a:rPr lang="en-US" sz="2100" dirty="0"/>
              <a:t>The principle is same as occupational PEP</a:t>
            </a:r>
          </a:p>
          <a:p>
            <a:pPr lvl="1"/>
            <a:r>
              <a:rPr lang="en-US" sz="2100" dirty="0"/>
              <a:t>It can be used in cases of </a:t>
            </a:r>
            <a:r>
              <a:rPr lang="en-US" sz="2100" b="1" dirty="0"/>
              <a:t>sexual assault, unprotected sexual contact </a:t>
            </a:r>
            <a:r>
              <a:rPr lang="en-US" sz="2100" dirty="0"/>
              <a:t>with known HIV positive partner</a:t>
            </a:r>
            <a:endParaRPr lang="en-IN" sz="2100" dirty="0"/>
          </a:p>
          <a:p>
            <a:r>
              <a:rPr lang="en-IN" sz="2100" b="1" dirty="0">
                <a:solidFill>
                  <a:srgbClr val="1C5678"/>
                </a:solidFill>
                <a:ea typeface="+mj-ea"/>
                <a:cs typeface="+mj-cs"/>
              </a:rPr>
              <a:t>Pre-sexual exposure prophylaxis</a:t>
            </a:r>
          </a:p>
          <a:p>
            <a:pPr lvl="1"/>
            <a:r>
              <a:rPr lang="en-IN" sz="2100" dirty="0"/>
              <a:t>Administration of ART to an uninfected person before potential HIV exposure to reduce risk of infection and continued during risk</a:t>
            </a:r>
          </a:p>
          <a:p>
            <a:pPr lvl="1"/>
            <a:r>
              <a:rPr lang="en-IN" sz="2100" b="1" dirty="0"/>
              <a:t>Regimen –</a:t>
            </a:r>
            <a:r>
              <a:rPr lang="en-IN" sz="2100" dirty="0"/>
              <a:t> Tenofovir (300 mg) + Emtricitabine (200 mg)</a:t>
            </a:r>
          </a:p>
          <a:p>
            <a:pPr lvl="1"/>
            <a:r>
              <a:rPr lang="en-IN" sz="2100" dirty="0"/>
              <a:t>No consensus about initiation and duration</a:t>
            </a:r>
          </a:p>
          <a:p>
            <a:pPr lvl="1"/>
            <a:r>
              <a:rPr lang="en-IN" sz="2100" dirty="0"/>
              <a:t>It is effective if taken daily</a:t>
            </a:r>
          </a:p>
          <a:p>
            <a:pPr lvl="1"/>
            <a:r>
              <a:rPr lang="en-IN" sz="2100" dirty="0"/>
              <a:t>It does not offer protection against other STI</a:t>
            </a:r>
          </a:p>
          <a:p>
            <a:pPr lvl="1"/>
            <a:r>
              <a:rPr lang="en-IN" sz="2100" dirty="0"/>
              <a:t>It is not the option for standard protective measures</a:t>
            </a:r>
          </a:p>
        </p:txBody>
      </p:sp>
    </p:spTree>
    <p:extLst>
      <p:ext uri="{BB962C8B-B14F-4D97-AF65-F5344CB8AC3E}">
        <p14:creationId xmlns:p14="http://schemas.microsoft.com/office/powerpoint/2010/main" val="356411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65EB39E-3E6C-4967-A626-A30D6D444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Safe sex</a:t>
            </a:r>
            <a:endParaRPr lang="en-IN" dirty="0"/>
          </a:p>
          <a:p>
            <a:pPr lvl="1"/>
            <a:r>
              <a:rPr lang="en-IN" dirty="0"/>
              <a:t>ABC of primary prevention of sexual transmission -</a:t>
            </a:r>
          </a:p>
          <a:p>
            <a:pPr lvl="2"/>
            <a:r>
              <a:rPr lang="en-IN" dirty="0"/>
              <a:t>A- Abstinence before marriage</a:t>
            </a:r>
          </a:p>
          <a:p>
            <a:pPr lvl="2"/>
            <a:r>
              <a:rPr lang="en-IN" dirty="0"/>
              <a:t>B- Be faithful- monogamous relationship with a single partner </a:t>
            </a:r>
          </a:p>
          <a:p>
            <a:pPr lvl="2"/>
            <a:r>
              <a:rPr lang="en-IN" dirty="0"/>
              <a:t>C- Condom use- correct and consistent use of condom </a:t>
            </a:r>
          </a:p>
          <a:p>
            <a:pPr lvl="1"/>
            <a:r>
              <a:rPr lang="en-IN" dirty="0"/>
              <a:t>There is resistance to use male condom </a:t>
            </a:r>
          </a:p>
          <a:p>
            <a:pPr lvl="1"/>
            <a:r>
              <a:rPr lang="en-IN" dirty="0"/>
              <a:t>Need of the hour is availability of female driven protective devices like female condoms and vaginal microbicides</a:t>
            </a:r>
          </a:p>
          <a:p>
            <a:pPr lvl="1"/>
            <a:r>
              <a:rPr lang="en-IN" dirty="0"/>
              <a:t>A female condom is a pre lubricated polyurethane sheath which covers introitus in toto and it is available</a:t>
            </a:r>
          </a:p>
        </p:txBody>
      </p:sp>
      <p:pic>
        <p:nvPicPr>
          <p:cNvPr id="4" name="Picture 3" descr="img368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613"/>
          <a:stretch>
            <a:fillRect/>
          </a:stretch>
        </p:blipFill>
        <p:spPr>
          <a:xfrm>
            <a:off x="7020272" y="1447800"/>
            <a:ext cx="1280493" cy="1506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HIV Prevention - Safe Sex, Safe Blood &amp;</a:t>
            </a:r>
            <a:br>
              <a:rPr lang="en-IN" dirty="0"/>
            </a:br>
            <a:r>
              <a:rPr lang="en-IN" dirty="0"/>
              <a:t>Universal Precautions in Hospital Setup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HIV Prevention - Safe Sex, Safe Blood &amp;</a:t>
            </a:r>
            <a:br>
              <a:rPr lang="en-IN" dirty="0"/>
            </a:br>
            <a:r>
              <a:rPr lang="en-IN" dirty="0"/>
              <a:t>Universal Precautions in Hospital Setup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825181D-3954-4074-8B32-2F97236C8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Blood safety</a:t>
            </a:r>
          </a:p>
          <a:p>
            <a:pPr lvl="1"/>
            <a:r>
              <a:rPr lang="en-IN" dirty="0"/>
              <a:t>Blood donated from voluntary donor is ideal when needed </a:t>
            </a:r>
          </a:p>
          <a:p>
            <a:pPr lvl="1"/>
            <a:r>
              <a:rPr lang="en-IN" dirty="0"/>
              <a:t>It must be tested negative for HIV, hepatitis B, hepatitis C</a:t>
            </a:r>
            <a:endParaRPr lang="en-US" dirty="0"/>
          </a:p>
          <a:p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Universal precautions at workplace</a:t>
            </a:r>
            <a:endParaRPr lang="en-IN" b="1" dirty="0">
              <a:solidFill>
                <a:srgbClr val="1C5678"/>
              </a:solidFill>
              <a:ea typeface="+mj-ea"/>
              <a:cs typeface="+mj-cs"/>
            </a:endParaRPr>
          </a:p>
          <a:p>
            <a:pPr lvl="1"/>
            <a:r>
              <a:rPr lang="en-IN" dirty="0"/>
              <a:t>Hand wash, barrier precautions e.g., use of latex gloves and if required goggles, impervious protective apparel </a:t>
            </a:r>
          </a:p>
          <a:p>
            <a:pPr lvl="1"/>
            <a:r>
              <a:rPr lang="en-IN" dirty="0"/>
              <a:t>Adaption of standard practices of sterilization and disinfections</a:t>
            </a:r>
          </a:p>
          <a:p>
            <a:pPr lvl="1"/>
            <a:r>
              <a:rPr lang="en-IN" dirty="0"/>
              <a:t>Use of time-tested disinfectants like ethanol, hypochlorite, glutaraldehyde, povidone iodine</a:t>
            </a:r>
          </a:p>
          <a:p>
            <a:pPr lvl="1"/>
            <a:r>
              <a:rPr lang="en-IN" dirty="0"/>
              <a:t>Proper disposal of hospital waste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Clean habits and common sense prevents HIV transmission</a:t>
            </a:r>
          </a:p>
          <a:p>
            <a:pPr marL="0" indent="0" algn="ctr">
              <a:buNone/>
            </a:pP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Only one person in the world can protect you from AIDS</a:t>
            </a:r>
          </a:p>
          <a:p>
            <a:pPr marL="0" indent="0" algn="ctr">
              <a:buNone/>
            </a:pPr>
            <a:r>
              <a:rPr lang="en-IN" b="1" dirty="0">
                <a:solidFill>
                  <a:srgbClr val="1C5678"/>
                </a:solidFill>
                <a:ea typeface="+mj-ea"/>
                <a:cs typeface="+mj-cs"/>
              </a:rPr>
              <a:t>“That’s you”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Moving Towards HIV Cure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89E9B86-A017-485C-81BE-8C64DF8B6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Vaccine</a:t>
            </a:r>
          </a:p>
          <a:p>
            <a:r>
              <a:rPr lang="en-US" dirty="0"/>
              <a:t>Neutralizing antibodies</a:t>
            </a:r>
          </a:p>
          <a:p>
            <a:r>
              <a:rPr lang="en-US" dirty="0"/>
              <a:t>Stem cell transplantation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0C1070D6-A292-47F4-9C7B-2A5724AB0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Moving Towards HIV Cure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493134C-EC73-4B6B-9940-B05AEB4B8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Main barrier to a sterilizing cure </a:t>
            </a:r>
            <a:r>
              <a:rPr lang="en-US" dirty="0"/>
              <a:t>is the presence of a “latent reservoir”: </a:t>
            </a:r>
          </a:p>
          <a:p>
            <a:pPr lvl="1"/>
            <a:r>
              <a:rPr lang="en-US" dirty="0"/>
              <a:t>A population of HIV‑infected cells those persist for the lifetime despite ART, lack of HIV‑specific immune response</a:t>
            </a:r>
          </a:p>
          <a:p>
            <a:r>
              <a:rPr lang="en-US" b="1" dirty="0"/>
              <a:t>Eliminating the viral reservoir, make the latent virus susceptible for ART </a:t>
            </a:r>
          </a:p>
          <a:p>
            <a:r>
              <a:rPr lang="en-IN" b="1" dirty="0"/>
              <a:t>Allogeneic hematopoietic stem cell transplantation </a:t>
            </a:r>
            <a:r>
              <a:rPr lang="en-IN" dirty="0"/>
              <a:t>from a donor homozygous for HIV‑resistant CCR5</a:t>
            </a:r>
            <a:r>
              <a:rPr lang="el-GR" dirty="0"/>
              <a:t>Δ32 </a:t>
            </a:r>
            <a:r>
              <a:rPr lang="en-IN" dirty="0"/>
              <a:t>mutation</a:t>
            </a:r>
          </a:p>
          <a:p>
            <a:r>
              <a:rPr lang="en-IN" b="1" dirty="0"/>
              <a:t>Alteration of the host genome </a:t>
            </a:r>
            <a:r>
              <a:rPr lang="en-IN" dirty="0"/>
              <a:t>using genetic engineering techniques</a:t>
            </a:r>
          </a:p>
          <a:p>
            <a:r>
              <a:rPr lang="en-IN" b="1" dirty="0"/>
              <a:t>Kick and kill </a:t>
            </a:r>
            <a:r>
              <a:rPr lang="en-IN" dirty="0"/>
              <a:t>(also known as “shock and kill”), altering the immune system for better clearance of the HIV‑infected </a:t>
            </a:r>
            <a:r>
              <a:rPr lang="en-US" dirty="0"/>
              <a:t>targets</a:t>
            </a:r>
          </a:p>
          <a:p>
            <a:r>
              <a:rPr lang="en-US" b="1" dirty="0"/>
              <a:t>“Hit early and hit hard” </a:t>
            </a:r>
            <a:r>
              <a:rPr lang="en-US" dirty="0"/>
              <a:t>(treatment in early stage of infection) are some of the strategies to be discussed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152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28C0FF39-B5E8-4AB5-9857-1C03F8D3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HIV Vaccine - Only Way to End HIV Epidemic </a:t>
            </a:r>
            <a:endParaRPr lang="en-IN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2A0C23CC-AD41-490B-8ED5-511E01AD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Innovative strategies to design vaccine </a:t>
            </a:r>
            <a:r>
              <a:rPr lang="en-US" dirty="0"/>
              <a:t>immunogens capable of activating both arms of the adaptive immune response — antibodies and T cells </a:t>
            </a:r>
          </a:p>
          <a:p>
            <a:r>
              <a:rPr lang="en-IN" b="1" dirty="0"/>
              <a:t>B cell immunogens - </a:t>
            </a:r>
            <a:r>
              <a:rPr lang="en-US" dirty="0"/>
              <a:t>that stimulate B cells to generate </a:t>
            </a:r>
            <a:r>
              <a:rPr lang="en-US" b="1" dirty="0"/>
              <a:t>broadly neutralizing antibodies</a:t>
            </a:r>
            <a:r>
              <a:rPr lang="en-US" dirty="0"/>
              <a:t> (</a:t>
            </a:r>
            <a:r>
              <a:rPr lang="en-US" dirty="0" err="1"/>
              <a:t>bnAbs</a:t>
            </a:r>
            <a:r>
              <a:rPr lang="en-US" dirty="0"/>
              <a:t>) against the virus are now in clinical trials </a:t>
            </a:r>
          </a:p>
          <a:p>
            <a:r>
              <a:rPr lang="en-IN" b="1" dirty="0"/>
              <a:t>T-cell immunogens </a:t>
            </a:r>
            <a:r>
              <a:rPr lang="en-IN" dirty="0"/>
              <a:t>- </a:t>
            </a:r>
            <a:r>
              <a:rPr lang="en-US" dirty="0"/>
              <a:t>intended primarily to elicit broadly reactive, potent antiviral T-cell responses against the virus</a:t>
            </a: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C36DD54A-B1A2-41F3-A0FF-19D59FCA7EFE}"/>
              </a:ext>
            </a:extLst>
          </p:cNvPr>
          <p:cNvSpPr txBox="1">
            <a:spLocks/>
          </p:cNvSpPr>
          <p:nvPr/>
        </p:nvSpPr>
        <p:spPr>
          <a:xfrm>
            <a:off x="287016" y="4778830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400" dirty="0">
              <a:solidFill>
                <a:srgbClr val="333333"/>
              </a:solidFill>
              <a:latin typeface="museo-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4F95767-DE33-4C73-A8DB-BAC68D9DED5F}"/>
              </a:ext>
            </a:extLst>
          </p:cNvPr>
          <p:cNvSpPr txBox="1"/>
          <p:nvPr/>
        </p:nvSpPr>
        <p:spPr>
          <a:xfrm>
            <a:off x="503041" y="1640994"/>
            <a:ext cx="7957392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2000" b="1" dirty="0">
                <a:latin typeface="Trebuchet MS" panose="020B0603020202020204" pitchFamily="34" charset="0"/>
              </a:rPr>
              <a:t>Challenges - </a:t>
            </a:r>
            <a:r>
              <a:rPr lang="en-US" sz="2000" dirty="0">
                <a:latin typeface="Trebuchet MS" panose="020B0603020202020204" pitchFamily="34" charset="0"/>
              </a:rPr>
              <a:t>genetic variability of the virus, its ability to quickly establish a persistent lifelong infection</a:t>
            </a:r>
          </a:p>
        </p:txBody>
      </p:sp>
    </p:spTree>
    <p:extLst>
      <p:ext uri="{BB962C8B-B14F-4D97-AF65-F5344CB8AC3E}">
        <p14:creationId xmlns:p14="http://schemas.microsoft.com/office/powerpoint/2010/main" val="328231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E85D62-E3C9-4494-B945-BC464A31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Innovative Vaccine Delivery Technologies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B8B010B-7B02-47EE-8D53-66F02E981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Recombinant VSV </a:t>
            </a:r>
            <a:r>
              <a:rPr lang="en-US" dirty="0"/>
              <a:t>(vesicular stomatitis virus) </a:t>
            </a:r>
            <a:r>
              <a:rPr lang="en-US" b="1" dirty="0"/>
              <a:t>vector that incorporates an HIV envelope gene </a:t>
            </a:r>
            <a:endParaRPr lang="en-IN" b="1" dirty="0"/>
          </a:p>
          <a:p>
            <a:r>
              <a:rPr lang="en-IN" b="1" dirty="0"/>
              <a:t>To use mRNA</a:t>
            </a:r>
            <a:r>
              <a:rPr lang="en-IN" dirty="0"/>
              <a:t> to direct cells to make proteins that will elicit immune response against HIV</a:t>
            </a:r>
          </a:p>
        </p:txBody>
      </p:sp>
    </p:spTree>
    <p:extLst>
      <p:ext uri="{BB962C8B-B14F-4D97-AF65-F5344CB8AC3E}">
        <p14:creationId xmlns:p14="http://schemas.microsoft.com/office/powerpoint/2010/main" val="209677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E27D317-8A6B-4DB5-8541-255A68BD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7B1E593-88A7-47F8-8064-53554380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Q.1)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/>
              <a:t>Key target of HIV is</a:t>
            </a:r>
            <a:endParaRPr lang="en-US" sz="2000" dirty="0">
              <a:latin typeface="Calibri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IN" sz="2000" dirty="0"/>
              <a:t>T helper cells</a:t>
            </a:r>
          </a:p>
          <a:p>
            <a:pPr marL="457200" indent="-457200">
              <a:buFont typeface="+mj-lt"/>
              <a:buAutoNum type="alphaUcPeriod"/>
            </a:pPr>
            <a:r>
              <a:rPr lang="en-IN" sz="2000" dirty="0"/>
              <a:t>T suppressor cells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B lymphocyte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Macrophages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AutoNum type="alphaUcParenR"/>
            </a:pPr>
            <a:endParaRPr lang="en-US" sz="2000" dirty="0">
              <a:latin typeface="Calibri" pitchFamily="34" charset="0"/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Q.2) </a:t>
            </a:r>
            <a:r>
              <a:rPr lang="en-US" sz="2000" dirty="0"/>
              <a:t>All are true for HIV-2 except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HIV-2 is less transmissible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HIV-2 is less virulent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It is resistant to NRTI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It is resistant to NNRTI</a:t>
            </a:r>
            <a:endParaRPr lang="en-IN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0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0F33E9B-A4BE-4514-BB70-8AFFC43D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720EAD0-E6BD-432B-9CE9-0E69A47BB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Q.3) </a:t>
            </a:r>
            <a:r>
              <a:rPr lang="en-US" sz="2000" dirty="0"/>
              <a:t>Most powerful route of HIV transmission is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Transfusion of blood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Unprotected sex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Mother to child transmission</a:t>
            </a:r>
          </a:p>
          <a:p>
            <a:pPr marL="514350" indent="-514350">
              <a:buFont typeface="+mj-lt"/>
              <a:buAutoNum type="alphaUcPeriod"/>
            </a:pPr>
            <a:r>
              <a:rPr lang="en-IN" sz="2000" dirty="0"/>
              <a:t>Prick with HIV contaminated needle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AutoNum type="alphaUcParenR"/>
            </a:pPr>
            <a:endParaRPr lang="en-US" sz="2000" dirty="0">
              <a:latin typeface="Calibri" pitchFamily="34" charset="0"/>
            </a:endParaRPr>
          </a:p>
          <a:p>
            <a:pPr marL="514350" indent="-51435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Q.4) </a:t>
            </a:r>
            <a:r>
              <a:rPr lang="en-US" sz="2000" dirty="0"/>
              <a:t>All are causes of opportunistic infections involving CNS except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Cryptococcosis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Cytomegalovirus 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Toxoplasmosis</a:t>
            </a:r>
          </a:p>
          <a:p>
            <a:pPr marL="514350" indent="-514350">
              <a:buFont typeface="+mj-lt"/>
              <a:buAutoNum type="alphaUcPeriod"/>
            </a:pPr>
            <a:r>
              <a:rPr lang="pt-BR" sz="2000" dirty="0"/>
              <a:t>Cryptosporidiosis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906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D5CF71E-798A-4ED2-8294-66425033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MCQs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6A4CBD1-D67B-4FA3-9F56-1EE587C63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1C5678"/>
                </a:solidFill>
                <a:ea typeface="+mj-ea"/>
                <a:cs typeface="+mj-cs"/>
              </a:rPr>
              <a:t>Q.5)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/>
              <a:t>Which protease inhibitor boosts the pharmacological effect of other PIs</a:t>
            </a:r>
            <a:r>
              <a:rPr lang="en-IN" sz="2000" dirty="0"/>
              <a:t> </a:t>
            </a:r>
            <a:endParaRPr lang="en-US" sz="2000" dirty="0">
              <a:latin typeface="Calibri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000" dirty="0"/>
              <a:t>Ritonavir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/>
              <a:t>Lopinavir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/>
              <a:t>Atazanavir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000" dirty="0"/>
              <a:t>Nelfinavir</a:t>
            </a:r>
            <a:endParaRPr lang="en-IN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7607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5" name="Picture 3" descr="C:\Users\Surya\Desktop\LP\IMG_9236.JPG">
            <a:extLst>
              <a:ext uri="{FF2B5EF4-FFF2-40B4-BE49-F238E27FC236}">
                <a16:creationId xmlns="" xmlns:a16="http://schemas.microsoft.com/office/drawing/2014/main" id="{4F9DF5FA-85D6-4870-8A67-D40F1FD19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932"/>
          <a:stretch/>
        </p:blipFill>
        <p:spPr bwMode="auto">
          <a:xfrm>
            <a:off x="2199930" y="1590371"/>
            <a:ext cx="4722708" cy="3522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A732FA5-FCEE-4D43-AE58-607EF06A4ADD}"/>
              </a:ext>
            </a:extLst>
          </p:cNvPr>
          <p:cNvSpPr txBox="1"/>
          <p:nvPr/>
        </p:nvSpPr>
        <p:spPr>
          <a:xfrm>
            <a:off x="739351" y="5374374"/>
            <a:ext cx="7643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Q. Identify the condition, name the causative organism and specify treatment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8870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</p:txBody>
      </p:sp>
      <p:pic>
        <p:nvPicPr>
          <p:cNvPr id="7" name="Picture 3" descr="C:\Users\Surya\Desktop\LP\IMG_9236.JPG">
            <a:extLst>
              <a:ext uri="{FF2B5EF4-FFF2-40B4-BE49-F238E27FC236}">
                <a16:creationId xmlns="" xmlns:a16="http://schemas.microsoft.com/office/drawing/2014/main" id="{72694BFF-AA8A-40B5-8784-BDC9BFDD1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325"/>
          <a:stretch/>
        </p:blipFill>
        <p:spPr bwMode="auto">
          <a:xfrm>
            <a:off x="2819400" y="1828800"/>
            <a:ext cx="3423034" cy="352902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BD2367-5FBA-40FC-8966-4291F8CFC7DA}"/>
              </a:ext>
            </a:extLst>
          </p:cNvPr>
          <p:cNvSpPr txBox="1"/>
          <p:nvPr/>
        </p:nvSpPr>
        <p:spPr>
          <a:xfrm>
            <a:off x="714348" y="5672096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Q. Identify the condition and specify treatment</a:t>
            </a:r>
            <a:endParaRPr lang="en-IN" sz="20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2939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8A574FE-1775-4871-9B05-362A5880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Quiz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70B7287-DC67-431A-A6E3-1416A88F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447800"/>
            <a:ext cx="8403432" cy="482600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2F7C99C-01ED-45D6-B769-D199B7C48486}"/>
              </a:ext>
            </a:extLst>
          </p:cNvPr>
          <p:cNvSpPr txBox="1"/>
          <p:nvPr/>
        </p:nvSpPr>
        <p:spPr>
          <a:xfrm>
            <a:off x="739351" y="5517232"/>
            <a:ext cx="7643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Q. Identify the condition, name the causative organism and specify treatment</a:t>
            </a:r>
            <a:endParaRPr lang="en-IN" sz="2000" dirty="0">
              <a:latin typeface="Trebuchet MS" panose="020B0603020202020204" pitchFamily="34" charset="0"/>
            </a:endParaRPr>
          </a:p>
        </p:txBody>
      </p:sp>
      <p:pic>
        <p:nvPicPr>
          <p:cNvPr id="9" name="Picture 2" descr="D:\backup as on 5th july 2015\RGMC\IADVL-DLS\IADVL PPT Final1\DLS\HIV\Photos\Herpes-Zoster-3.jpg">
            <a:extLst>
              <a:ext uri="{FF2B5EF4-FFF2-40B4-BE49-F238E27FC236}">
                <a16:creationId xmlns="" xmlns:a16="http://schemas.microsoft.com/office/drawing/2014/main" id="{7F3DE895-E65B-4E9A-B36F-BFC4B79A4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20" b="8200"/>
          <a:stretch/>
        </p:blipFill>
        <p:spPr bwMode="auto">
          <a:xfrm>
            <a:off x="2035296" y="1556792"/>
            <a:ext cx="5051976" cy="38817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4641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984AC66A-C314-4985-9398-287318D1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Thank You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15090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68BA899-075C-6543-B2CF-738700038E85}" vid="{0F2C7794-F696-FE4F-BCFA-C7C586AF17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ffice Classic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26784</TotalTime>
  <Words>5018</Words>
  <Application>Microsoft Office PowerPoint</Application>
  <PresentationFormat>On-screen Show (4:3)</PresentationFormat>
  <Paragraphs>824</Paragraphs>
  <Slides>90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01" baseType="lpstr">
      <vt:lpstr>Arial</vt:lpstr>
      <vt:lpstr>Calibri</vt:lpstr>
      <vt:lpstr>Calibri Light</vt:lpstr>
      <vt:lpstr>Calisto MT</vt:lpstr>
      <vt:lpstr>Comic Sans MS</vt:lpstr>
      <vt:lpstr>museo-sans</vt:lpstr>
      <vt:lpstr>Shruti</vt:lpstr>
      <vt:lpstr>Times New Roman</vt:lpstr>
      <vt:lpstr>Trebuchet MS</vt:lpstr>
      <vt:lpstr>Wingdings</vt:lpstr>
      <vt:lpstr>Theme1</vt:lpstr>
      <vt:lpstr>HIV/AIDS </vt:lpstr>
      <vt:lpstr>Contents</vt:lpstr>
      <vt:lpstr>AIDS - History</vt:lpstr>
      <vt:lpstr>AIDS - History</vt:lpstr>
      <vt:lpstr>AIDS - Why is It a Hazard to Human Kind?</vt:lpstr>
      <vt:lpstr>HIV/AIDS - Global Scenario</vt:lpstr>
      <vt:lpstr>AIDS – Epidemic in India</vt:lpstr>
      <vt:lpstr>Human Immunodeficiency Virus (HIV)</vt:lpstr>
      <vt:lpstr>Human Immunodeficiency Virus (HIV)</vt:lpstr>
      <vt:lpstr>Human Immunodeficiency Virus (HIV)</vt:lpstr>
      <vt:lpstr>Types of HIV</vt:lpstr>
      <vt:lpstr>HIV Entry &amp; Replication</vt:lpstr>
      <vt:lpstr>PowerPoint Presentation</vt:lpstr>
      <vt:lpstr>PowerPoint Presentation</vt:lpstr>
      <vt:lpstr>Peculiarities of HIV</vt:lpstr>
      <vt:lpstr>Body Fluids Containing HIV</vt:lpstr>
      <vt:lpstr>Modes of Transmission</vt:lpstr>
      <vt:lpstr>Dynamics of Sexual Transmission</vt:lpstr>
      <vt:lpstr>Route of Acquisition of HIV in India</vt:lpstr>
      <vt:lpstr>Exposure Route Efficiency</vt:lpstr>
      <vt:lpstr>Immunopathogenesis</vt:lpstr>
      <vt:lpstr>Cells Bearing CD4 Receptors &amp; Thereby Susceptible to HIV</vt:lpstr>
      <vt:lpstr>Natural History of HIV Infection</vt:lpstr>
      <vt:lpstr>Natural History - Untreated HIV Infection</vt:lpstr>
      <vt:lpstr>Stages of HIV Infection</vt:lpstr>
      <vt:lpstr>Stages</vt:lpstr>
      <vt:lpstr>Stages</vt:lpstr>
      <vt:lpstr>Stages</vt:lpstr>
      <vt:lpstr>Stages</vt:lpstr>
      <vt:lpstr>Opportunistic Infections</vt:lpstr>
      <vt:lpstr>HIV-related Infections Most Frequently Encountered in India</vt:lpstr>
      <vt:lpstr>HIV-related Infections Most Frequently Encountered in India</vt:lpstr>
      <vt:lpstr>HIV-related Infections Most Frequently Encountered in India</vt:lpstr>
      <vt:lpstr>OIs at Various CD4</vt:lpstr>
      <vt:lpstr>Mucocutaneous Manifestations of HIV Infection</vt:lpstr>
      <vt:lpstr>Classification of Mucocutaneous Manifestations</vt:lpstr>
      <vt:lpstr>Infections</vt:lpstr>
      <vt:lpstr>Non–infectious Manifestations</vt:lpstr>
      <vt:lpstr>Specific Mucosal Manifestations</vt:lpstr>
      <vt:lpstr>Nail and Hair Manifestations</vt:lpstr>
      <vt:lpstr>Herpes Simplex Virus (HSV)</vt:lpstr>
      <vt:lpstr>HSV - Clinical Features</vt:lpstr>
      <vt:lpstr>Herpes Labialis and Herpes Progenitalis</vt:lpstr>
      <vt:lpstr>Herpes Zoster in HIV/AIDS</vt:lpstr>
      <vt:lpstr>Herpes Zoster in HIV/AIDS</vt:lpstr>
      <vt:lpstr> </vt:lpstr>
      <vt:lpstr>Molluscum Contagiosum Virus (MCV)</vt:lpstr>
      <vt:lpstr>Kaposi’s Sarcoma (KS)</vt:lpstr>
      <vt:lpstr>Human Papilloma Virus Infection (HPV)</vt:lpstr>
      <vt:lpstr>Giant Genital Wart</vt:lpstr>
      <vt:lpstr>Bacterial Infections</vt:lpstr>
      <vt:lpstr>Bacterial Infections</vt:lpstr>
      <vt:lpstr>Bacillary Angiomatosis (BA)</vt:lpstr>
      <vt:lpstr>Cutaneous Tuberculosis (TB)</vt:lpstr>
      <vt:lpstr>Fungal Infections - Candidiasis</vt:lpstr>
      <vt:lpstr>Candidiasis</vt:lpstr>
      <vt:lpstr>Dermatophytosis (Tinea)</vt:lpstr>
      <vt:lpstr>Parasitic Infestations</vt:lpstr>
      <vt:lpstr>Non-infectious Dermatoses Papular and Follicular Eruptions</vt:lpstr>
      <vt:lpstr>Laboratory Diagnosis of HIV</vt:lpstr>
      <vt:lpstr>Prerequisites for HIV Testing- 3 ‘C’s</vt:lpstr>
      <vt:lpstr>Laboratory Monitoring for Immune Deterioration/Prognosis</vt:lpstr>
      <vt:lpstr>Combination Anti-retroviral Therapy (cART) - Goals</vt:lpstr>
      <vt:lpstr>Combination Anti-retroviral Therapy (cART) - Goals</vt:lpstr>
      <vt:lpstr>Mechanism of Action of Various ART</vt:lpstr>
      <vt:lpstr>Table-8: Classes of Drugs Available</vt:lpstr>
      <vt:lpstr>First Line ART Regimens</vt:lpstr>
      <vt:lpstr>ADRs of Commonly Used Anti-retroviral Drugs</vt:lpstr>
      <vt:lpstr>ADRs of Commonly Used Anti-retroviral Drugs</vt:lpstr>
      <vt:lpstr>ADRs of Commonly Used Anti-retroviral Drugs</vt:lpstr>
      <vt:lpstr>IRIS - Immune Reconstitution Inflammatory Syndrome</vt:lpstr>
      <vt:lpstr>PEP (Post Occupational Exposure Prophylaxis)</vt:lpstr>
      <vt:lpstr>HIV Exposure Code (EC)</vt:lpstr>
      <vt:lpstr>HIV Source Code (SC)</vt:lpstr>
      <vt:lpstr> </vt:lpstr>
      <vt:lpstr>PEP Recommendation for Adults</vt:lpstr>
      <vt:lpstr>Post &amp; Pre-sexual Exposure Prophylaxis</vt:lpstr>
      <vt:lpstr>HIV Prevention - Safe Sex, Safe Blood &amp; Universal Precautions in Hospital Setup</vt:lpstr>
      <vt:lpstr>HIV Prevention - Safe Sex, Safe Blood &amp; Universal Precautions in Hospital Setup</vt:lpstr>
      <vt:lpstr>Moving Towards HIV Cure</vt:lpstr>
      <vt:lpstr>Moving Towards HIV Cure</vt:lpstr>
      <vt:lpstr>HIV Vaccine - Only Way to End HIV Epidemic </vt:lpstr>
      <vt:lpstr>Innovative Vaccine Delivery Technologies</vt:lpstr>
      <vt:lpstr>MCQs</vt:lpstr>
      <vt:lpstr>MCQs</vt:lpstr>
      <vt:lpstr>MCQs</vt:lpstr>
      <vt:lpstr>Photo Quiz</vt:lpstr>
      <vt:lpstr>Photo Quiz</vt:lpstr>
      <vt:lpstr>Photo Quiz</vt:lpstr>
      <vt:lpstr>Thank You</vt:lpstr>
    </vt:vector>
  </TitlesOfParts>
  <Company>MSC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Skin and Basic Skin Lesions</dc:title>
  <dc:creator>PCUSER</dc:creator>
  <cp:lastModifiedBy>Ashwin</cp:lastModifiedBy>
  <cp:revision>1385</cp:revision>
  <dcterms:created xsi:type="dcterms:W3CDTF">2008-12-15T17:24:22Z</dcterms:created>
  <dcterms:modified xsi:type="dcterms:W3CDTF">2024-09-06T06:23:19Z</dcterms:modified>
</cp:coreProperties>
</file>