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notesMasterIdLst>
    <p:notesMasterId r:id="rId60"/>
  </p:notesMasterIdLst>
  <p:sldIdLst>
    <p:sldId id="256" r:id="rId2"/>
    <p:sldId id="475" r:id="rId3"/>
    <p:sldId id="576" r:id="rId4"/>
    <p:sldId id="577" r:id="rId5"/>
    <p:sldId id="433" r:id="rId6"/>
    <p:sldId id="649" r:id="rId7"/>
    <p:sldId id="578" r:id="rId8"/>
    <p:sldId id="479" r:id="rId9"/>
    <p:sldId id="480" r:id="rId10"/>
    <p:sldId id="440" r:id="rId11"/>
    <p:sldId id="481" r:id="rId12"/>
    <p:sldId id="482" r:id="rId13"/>
    <p:sldId id="483" r:id="rId14"/>
    <p:sldId id="486" r:id="rId15"/>
    <p:sldId id="487" r:id="rId16"/>
    <p:sldId id="488" r:id="rId17"/>
    <p:sldId id="579" r:id="rId18"/>
    <p:sldId id="490" r:id="rId19"/>
    <p:sldId id="496" r:id="rId20"/>
    <p:sldId id="497" r:id="rId21"/>
    <p:sldId id="648" r:id="rId22"/>
    <p:sldId id="551" r:id="rId23"/>
    <p:sldId id="552" r:id="rId24"/>
    <p:sldId id="553" r:id="rId25"/>
    <p:sldId id="501" r:id="rId26"/>
    <p:sldId id="502" r:id="rId27"/>
    <p:sldId id="503" r:id="rId28"/>
    <p:sldId id="506" r:id="rId29"/>
    <p:sldId id="507" r:id="rId30"/>
    <p:sldId id="508" r:id="rId31"/>
    <p:sldId id="510" r:id="rId32"/>
    <p:sldId id="512" r:id="rId33"/>
    <p:sldId id="514" r:id="rId34"/>
    <p:sldId id="515" r:id="rId35"/>
    <p:sldId id="516" r:id="rId36"/>
    <p:sldId id="517" r:id="rId37"/>
    <p:sldId id="518" r:id="rId38"/>
    <p:sldId id="519" r:id="rId39"/>
    <p:sldId id="521" r:id="rId40"/>
    <p:sldId id="522" r:id="rId41"/>
    <p:sldId id="523" r:id="rId42"/>
    <p:sldId id="525" r:id="rId43"/>
    <p:sldId id="526" r:id="rId44"/>
    <p:sldId id="529" r:id="rId45"/>
    <p:sldId id="530" r:id="rId46"/>
    <p:sldId id="531" r:id="rId47"/>
    <p:sldId id="532" r:id="rId48"/>
    <p:sldId id="555" r:id="rId49"/>
    <p:sldId id="539" r:id="rId50"/>
    <p:sldId id="538" r:id="rId51"/>
    <p:sldId id="541" r:id="rId52"/>
    <p:sldId id="562" r:id="rId53"/>
    <p:sldId id="580" r:id="rId54"/>
    <p:sldId id="581" r:id="rId55"/>
    <p:sldId id="583" r:id="rId56"/>
    <p:sldId id="584" r:id="rId57"/>
    <p:sldId id="585" r:id="rId58"/>
    <p:sldId id="645" r:id="rId5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5678"/>
    <a:srgbClr val="8F5767"/>
    <a:srgbClr val="A76F7F"/>
    <a:srgbClr val="333333"/>
    <a:srgbClr val="263E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3" autoAdjust="0"/>
    <p:restoredTop sz="94225" autoAdjust="0"/>
  </p:normalViewPr>
  <p:slideViewPr>
    <p:cSldViewPr>
      <p:cViewPr varScale="1">
        <p:scale>
          <a:sx n="68" d="100"/>
          <a:sy n="68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1023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aum\Documents\Rout%20o%20trans.xlsx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IN" dirty="0"/>
              <a:t>Modes of transmission</a:t>
            </a:r>
          </a:p>
        </c:rich>
      </c:tx>
      <c:overlay val="0"/>
    </c:title>
    <c:autoTitleDeleted val="0"/>
    <c:view3D>
      <c:rotX val="30"/>
      <c:rotY val="190"/>
      <c:depthPercent val="4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6518776499091933E-4"/>
          <c:y val="0.1615565620445637"/>
          <c:w val="0.62322721078134469"/>
          <c:h val="0.69562071044731555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Modes Of Transmission</c:v>
                </c:pt>
              </c:strCache>
            </c:strRef>
          </c:tx>
          <c:explosion val="37"/>
          <c:dPt>
            <c:idx val="0"/>
            <c:bubble3D val="0"/>
            <c:explosion val="17"/>
            <c:spPr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0-CEB6-44A7-BD84-2EA8C6EC8A7F}"/>
              </c:ext>
            </c:extLst>
          </c:dPt>
          <c:dLbls>
            <c:dLbl>
              <c:idx val="1"/>
              <c:layout>
                <c:manualLayout>
                  <c:x val="-4.5976768576971461E-3"/>
                  <c:y val="-3.5973259184214896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EB6-44A7-BD84-2EA8C6EC8A7F}"/>
                </c:ext>
              </c:extLst>
            </c:dLbl>
            <c:dLbl>
              <c:idx val="2"/>
              <c:layout>
                <c:manualLayout>
                  <c:x val="1.6974182313749381E-2"/>
                  <c:y val="-6.8874219364974554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EB6-44A7-BD84-2EA8C6EC8A7F}"/>
                </c:ext>
              </c:extLst>
            </c:dLbl>
            <c:dLbl>
              <c:idx val="3"/>
              <c:layout>
                <c:manualLayout>
                  <c:x val="8.3398950131235768E-3"/>
                  <c:y val="-4.9564128600517593E-4"/>
                </c:manualLayout>
              </c:layout>
              <c:tx>
                <c:rich>
                  <a:bodyPr/>
                  <a:lstStyle/>
                  <a:p>
                    <a:r>
                      <a:rPr lang="en-US" sz="1700" b="0" i="0" baseline="0" dirty="0">
                        <a:latin typeface="Calibri" pitchFamily="34" charset="0"/>
                      </a:rPr>
                      <a:t>2.7%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CEB6-44A7-BD84-2EA8C6EC8A7F}"/>
                </c:ext>
              </c:extLst>
            </c:dLbl>
            <c:dLbl>
              <c:idx val="4"/>
              <c:layout>
                <c:manualLayout>
                  <c:x val="-1.0926458711892002E-3"/>
                  <c:y val="3.5770537066586992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EB6-44A7-BD84-2EA8C6EC8A7F}"/>
                </c:ext>
              </c:extLst>
            </c:dLbl>
            <c:dLbl>
              <c:idx val="5"/>
              <c:layout>
                <c:manualLayout>
                  <c:x val="-2.6061225519887522E-2"/>
                  <c:y val="-1.5800059945646136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EB6-44A7-BD84-2EA8C6EC8A7F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Sheet1!$A$2:$A$7</c:f>
              <c:strCache>
                <c:ptCount val="6"/>
                <c:pt idx="0">
                  <c:v>Heterosexual  - 88.2%</c:v>
                </c:pt>
                <c:pt idx="1">
                  <c:v>Homosexual - 1.5%</c:v>
                </c:pt>
                <c:pt idx="2">
                  <c:v>Parent to child - 5%</c:v>
                </c:pt>
                <c:pt idx="3">
                  <c:v>IV abusers - 1.7%</c:v>
                </c:pt>
                <c:pt idx="4">
                  <c:v>Blood and Blood products - 1%</c:v>
                </c:pt>
                <c:pt idx="5">
                  <c:v>Unknown - 2.7% 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88.2</c:v>
                </c:pt>
                <c:pt idx="1">
                  <c:v>1.5</c:v>
                </c:pt>
                <c:pt idx="2">
                  <c:v>5</c:v>
                </c:pt>
                <c:pt idx="3">
                  <c:v>1.7000000000000137</c:v>
                </c:pt>
                <c:pt idx="4">
                  <c:v>1</c:v>
                </c:pt>
                <c:pt idx="5">
                  <c:v>2.7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EB6-44A7-BD84-2EA8C6EC8A7F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egendEntry>
        <c:idx val="0"/>
        <c:txPr>
          <a:bodyPr/>
          <a:lstStyle/>
          <a:p>
            <a:pPr>
              <a:defRPr sz="1800"/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1800"/>
            </a:pPr>
            <a:endParaRPr lang="en-US"/>
          </a:p>
        </c:txPr>
      </c:legendEntry>
      <c:legendEntry>
        <c:idx val="2"/>
        <c:txPr>
          <a:bodyPr/>
          <a:lstStyle/>
          <a:p>
            <a:pPr>
              <a:defRPr sz="1800"/>
            </a:pPr>
            <a:endParaRPr lang="en-US"/>
          </a:p>
        </c:txPr>
      </c:legendEntry>
      <c:legendEntry>
        <c:idx val="3"/>
        <c:txPr>
          <a:bodyPr/>
          <a:lstStyle/>
          <a:p>
            <a:pPr>
              <a:defRPr sz="1800"/>
            </a:pPr>
            <a:endParaRPr lang="en-US"/>
          </a:p>
        </c:txPr>
      </c:legendEntry>
      <c:legendEntry>
        <c:idx val="4"/>
        <c:txPr>
          <a:bodyPr/>
          <a:lstStyle/>
          <a:p>
            <a:pPr>
              <a:defRPr sz="1800"/>
            </a:pPr>
            <a:endParaRPr lang="en-US"/>
          </a:p>
        </c:txPr>
      </c:legendEntry>
      <c:legendEntry>
        <c:idx val="5"/>
        <c:txPr>
          <a:bodyPr/>
          <a:lstStyle/>
          <a:p>
            <a:pPr>
              <a:defRPr sz="1800"/>
            </a:pPr>
            <a:endParaRPr lang="en-US"/>
          </a:p>
        </c:txPr>
      </c:legendEntry>
      <c:layout>
        <c:manualLayout>
          <c:xMode val="edge"/>
          <c:yMode val="edge"/>
          <c:x val="0.53792007369272266"/>
          <c:y val="0.18629046369204513"/>
          <c:w val="0.44881284070261429"/>
          <c:h val="0.72584803286654564"/>
        </c:manualLayout>
      </c:layout>
      <c:overlay val="0"/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zero"/>
    <c:showDLblsOverMax val="0"/>
  </c:chart>
  <c:spPr>
    <a:noFill/>
    <a:ln w="60325" cap="flat" cmpd="sng" algn="ctr">
      <a:noFill/>
      <a:prstDash val="solid"/>
    </a:ln>
    <a:effectLst/>
  </c:spPr>
  <c:txPr>
    <a:bodyPr/>
    <a:lstStyle/>
    <a:p>
      <a:pPr>
        <a:defRPr>
          <a:solidFill>
            <a:schemeClr val="dk1"/>
          </a:solidFill>
          <a:latin typeface="Trebuchet MS" panose="020B0603020202020204" pitchFamily="34" charset="0"/>
          <a:ea typeface="+mn-ea"/>
          <a:cs typeface="+mn-cs"/>
        </a:defRPr>
      </a:pPr>
      <a:endParaRPr lang="en-US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868FBC-5AF9-41E4-804B-0857BED5E970}" type="datetimeFigureOut">
              <a:rPr lang="en-US" smtClean="0"/>
              <a:pPr/>
              <a:t>6/25/2024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7A1CD0-A379-424E-9901-5022636414BE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77559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47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758056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Ans : Q. 1 –A , Q. 2 – C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53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2049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Ans : Q. 3 – A, Q. 4 – D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54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294840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Ans :</a:t>
            </a:r>
            <a:r>
              <a:rPr lang="en-US" baseline="0" dirty="0"/>
              <a:t> Herpes </a:t>
            </a:r>
            <a:r>
              <a:rPr lang="en-US" baseline="0" dirty="0" err="1"/>
              <a:t>Progenitalis</a:t>
            </a:r>
            <a:r>
              <a:rPr lang="en-US" baseline="0" dirty="0"/>
              <a:t>, Tab Acyclovir</a:t>
            </a:r>
            <a:endParaRPr lang="en-IN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55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69620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 :</a:t>
            </a:r>
            <a:r>
              <a:rPr lang="en-US" baseline="0" dirty="0"/>
              <a:t> Molluscum  contagiosum-curettage, cryotherapy, electrodessication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56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719950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 :</a:t>
            </a:r>
            <a:r>
              <a:rPr lang="en-US" baseline="0" dirty="0"/>
              <a:t> Herpes zoster </a:t>
            </a:r>
            <a:r>
              <a:rPr lang="en-US" baseline="0" dirty="0" err="1"/>
              <a:t>ophthalmicus</a:t>
            </a:r>
            <a:r>
              <a:rPr lang="en-US" baseline="0" dirty="0"/>
              <a:t>, Varicella Zoster virus, Tab Acyclovir 800 mg, 5 times a day for 7 days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57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459088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359568" y="228600"/>
            <a:ext cx="8403431" cy="1204508"/>
          </a:xfrm>
        </p:spPr>
        <p:txBody>
          <a:bodyPr>
            <a:normAutofit/>
          </a:bodyPr>
          <a:lstStyle>
            <a:lvl1pPr>
              <a:defRPr lang="en-US" sz="2800" b="1" kern="1200" dirty="0">
                <a:solidFill>
                  <a:srgbClr val="1C5678"/>
                </a:solidFill>
                <a:latin typeface="Trebuchet MS" pitchFamily="34" charset="0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359568" y="1447800"/>
            <a:ext cx="8403432" cy="482600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itchFamily="34" charset="0"/>
              </a:defRPr>
            </a:lvl1pPr>
            <a:lvl2pPr>
              <a:defRPr>
                <a:solidFill>
                  <a:schemeClr val="tx1"/>
                </a:solidFill>
                <a:latin typeface="Trebuchet MS" pitchFamily="34" charset="0"/>
              </a:defRPr>
            </a:lvl2pPr>
            <a:lvl3pPr>
              <a:defRPr>
                <a:solidFill>
                  <a:schemeClr val="tx1"/>
                </a:solidFill>
                <a:latin typeface="Trebuchet MS" pitchFamily="34" charset="0"/>
              </a:defRPr>
            </a:lvl3pPr>
            <a:lvl4pPr>
              <a:defRPr>
                <a:solidFill>
                  <a:schemeClr val="tx1"/>
                </a:solidFill>
                <a:latin typeface="Trebuchet MS" pitchFamily="34" charset="0"/>
              </a:defRPr>
            </a:lvl4pPr>
            <a:lvl5pPr>
              <a:defRPr>
                <a:solidFill>
                  <a:schemeClr val="tx1"/>
                </a:solidFill>
                <a:latin typeface="Trebuchet MS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C18D6F9-8769-434E-9ABC-74ACE8DFA3B0}"/>
              </a:ext>
            </a:extLst>
          </p:cNvPr>
          <p:cNvSpPr/>
          <p:nvPr/>
        </p:nvSpPr>
        <p:spPr>
          <a:xfrm>
            <a:off x="226932" y="228601"/>
            <a:ext cx="57150" cy="520303"/>
          </a:xfrm>
          <a:prstGeom prst="rect">
            <a:avLst/>
          </a:prstGeom>
          <a:solidFill>
            <a:srgbClr val="C1D7ED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76DCC77-E01A-2546-9C90-599C0B7619FE}"/>
              </a:ext>
            </a:extLst>
          </p:cNvPr>
          <p:cNvSpPr/>
          <p:nvPr/>
        </p:nvSpPr>
        <p:spPr>
          <a:xfrm>
            <a:off x="169782" y="228601"/>
            <a:ext cx="57150" cy="520303"/>
          </a:xfrm>
          <a:prstGeom prst="rect">
            <a:avLst/>
          </a:prstGeom>
          <a:solidFill>
            <a:srgbClr val="1C5678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548914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359568" y="228600"/>
            <a:ext cx="8403431" cy="1204508"/>
          </a:xfrm>
        </p:spPr>
        <p:txBody>
          <a:bodyPr>
            <a:normAutofit/>
          </a:bodyPr>
          <a:lstStyle>
            <a:lvl1pPr>
              <a:defRPr lang="en-US" sz="2800" b="1" kern="1200" dirty="0">
                <a:solidFill>
                  <a:srgbClr val="1C5678"/>
                </a:solidFill>
                <a:latin typeface="Trebuchet MS" pitchFamily="34" charset="0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C18D6F9-8769-434E-9ABC-74ACE8DFA3B0}"/>
              </a:ext>
            </a:extLst>
          </p:cNvPr>
          <p:cNvSpPr/>
          <p:nvPr/>
        </p:nvSpPr>
        <p:spPr>
          <a:xfrm>
            <a:off x="226932" y="228601"/>
            <a:ext cx="57150" cy="520303"/>
          </a:xfrm>
          <a:prstGeom prst="rect">
            <a:avLst/>
          </a:prstGeom>
          <a:solidFill>
            <a:srgbClr val="C1D7ED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76DCC77-E01A-2546-9C90-599C0B7619FE}"/>
              </a:ext>
            </a:extLst>
          </p:cNvPr>
          <p:cNvSpPr/>
          <p:nvPr/>
        </p:nvSpPr>
        <p:spPr>
          <a:xfrm>
            <a:off x="169782" y="228601"/>
            <a:ext cx="57150" cy="520303"/>
          </a:xfrm>
          <a:prstGeom prst="rect">
            <a:avLst/>
          </a:prstGeom>
          <a:solidFill>
            <a:srgbClr val="1C5678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3187156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6031AB34-BD24-47FE-9986-78FAB42815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4731" y="873642"/>
            <a:ext cx="5888831" cy="2387600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rgbClr val="265475"/>
                </a:solidFill>
                <a:latin typeface="Comic Sans MS" panose="030F0902030302020204" pitchFamily="66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0BFB5E-E15C-344E-AE68-06568ADA87C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655525" y="3260725"/>
            <a:ext cx="5888275" cy="30130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>
                <a:solidFill>
                  <a:srgbClr val="00205E"/>
                </a:solidFill>
                <a:latin typeface="Comic Sans MS" panose="030F0902030302020204" pitchFamily="66" charset="0"/>
              </a:defRPr>
            </a:lvl1pPr>
            <a:lvl2pPr marL="342900" indent="0" algn="ctr">
              <a:buNone/>
              <a:defRPr sz="1600">
                <a:latin typeface="Comic Sans MS" panose="030F0902030302020204" pitchFamily="66" charset="0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76116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6031AB34-BD24-47FE-9986-78FAB42815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9569" y="873642"/>
            <a:ext cx="8403431" cy="2387600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FE95AC90-0A03-4428-B0C4-9B0085D983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9569" y="3261242"/>
            <a:ext cx="8403431" cy="2387601"/>
          </a:xfrm>
        </p:spPr>
        <p:txBody>
          <a:bodyPr anchor="b">
            <a:normAutofit/>
          </a:bodyPr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60113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359569" y="228600"/>
            <a:ext cx="8403430" cy="1204508"/>
          </a:xfrm>
        </p:spPr>
        <p:txBody>
          <a:bodyPr>
            <a:normAutofit/>
          </a:bodyPr>
          <a:lstStyle>
            <a:lvl1pPr>
              <a:defRPr lang="en-US" sz="2800" b="1" kern="1200" dirty="0">
                <a:solidFill>
                  <a:srgbClr val="1C5678"/>
                </a:solidFill>
                <a:latin typeface="Trebuchet MS" pitchFamily="34" charset="0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359568" y="1447800"/>
            <a:ext cx="8403431" cy="482600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itchFamily="34" charset="0"/>
              </a:defRPr>
            </a:lvl1pPr>
            <a:lvl2pPr>
              <a:defRPr>
                <a:solidFill>
                  <a:schemeClr val="tx1"/>
                </a:solidFill>
                <a:latin typeface="Trebuchet MS" pitchFamily="34" charset="0"/>
              </a:defRPr>
            </a:lvl2pPr>
            <a:lvl3pPr>
              <a:defRPr>
                <a:solidFill>
                  <a:schemeClr val="tx1"/>
                </a:solidFill>
                <a:latin typeface="Trebuchet MS" pitchFamily="34" charset="0"/>
              </a:defRPr>
            </a:lvl3pPr>
            <a:lvl4pPr>
              <a:defRPr>
                <a:solidFill>
                  <a:schemeClr val="tx1"/>
                </a:solidFill>
                <a:latin typeface="Trebuchet MS" pitchFamily="34" charset="0"/>
              </a:defRPr>
            </a:lvl4pPr>
            <a:lvl5pPr>
              <a:defRPr>
                <a:solidFill>
                  <a:schemeClr val="tx1"/>
                </a:solidFill>
                <a:latin typeface="Trebuchet MS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0536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670" y="231820"/>
            <a:ext cx="8390329" cy="1215980"/>
          </a:xfrm>
        </p:spPr>
        <p:txBody>
          <a:bodyPr>
            <a:normAutofit/>
          </a:bodyPr>
          <a:lstStyle>
            <a:lvl1pPr>
              <a:defRPr lang="en-US" sz="2800" b="1" kern="1200" dirty="0">
                <a:solidFill>
                  <a:srgbClr val="1C5678"/>
                </a:solidFill>
                <a:latin typeface="Trebuchet MS" pitchFamily="34" charset="0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2671" y="1447800"/>
            <a:ext cx="4122812" cy="4826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447802"/>
            <a:ext cx="4191000" cy="482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0D5D1CA-6BF6-9848-8B19-7825EB4DCCD5}"/>
              </a:ext>
            </a:extLst>
          </p:cNvPr>
          <p:cNvSpPr/>
          <p:nvPr/>
        </p:nvSpPr>
        <p:spPr>
          <a:xfrm>
            <a:off x="226932" y="228601"/>
            <a:ext cx="57150" cy="520303"/>
          </a:xfrm>
          <a:prstGeom prst="rect">
            <a:avLst/>
          </a:prstGeom>
          <a:solidFill>
            <a:srgbClr val="C1D7ED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EFDD817-5762-2C42-9DEF-8270C55EB0BA}"/>
              </a:ext>
            </a:extLst>
          </p:cNvPr>
          <p:cNvSpPr/>
          <p:nvPr/>
        </p:nvSpPr>
        <p:spPr>
          <a:xfrm>
            <a:off x="169782" y="228601"/>
            <a:ext cx="57150" cy="520303"/>
          </a:xfrm>
          <a:prstGeom prst="rect">
            <a:avLst/>
          </a:prstGeom>
          <a:solidFill>
            <a:srgbClr val="1C5678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4926775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569" y="228600"/>
            <a:ext cx="8403431" cy="1219200"/>
          </a:xfrm>
        </p:spPr>
        <p:txBody>
          <a:bodyPr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1" kern="1200" dirty="0">
                <a:solidFill>
                  <a:srgbClr val="1C5678"/>
                </a:solidFill>
                <a:latin typeface="Trebuchet MS" pitchFamily="34" charset="0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9569" y="1447801"/>
            <a:ext cx="4131556" cy="848457"/>
          </a:xfrm>
        </p:spPr>
        <p:txBody>
          <a:bodyPr anchor="b">
            <a:noAutofit/>
          </a:bodyPr>
          <a:lstStyle>
            <a:lvl1pPr marL="0" indent="0">
              <a:buNone/>
              <a:defRPr sz="2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0" y="1447801"/>
            <a:ext cx="4191000" cy="848457"/>
          </a:xfrm>
        </p:spPr>
        <p:txBody>
          <a:bodyPr anchor="b">
            <a:noAutofit/>
          </a:bodyPr>
          <a:lstStyle>
            <a:lvl1pPr marL="0" indent="0">
              <a:buNone/>
              <a:defRPr sz="2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58FAD83-6FE5-43CC-B202-8B82D87BDA05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359569" y="2318432"/>
            <a:ext cx="4131556" cy="39553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BCDDA5B8-06E4-46E7-A982-E2301528C1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0" y="2318433"/>
            <a:ext cx="4191000" cy="395536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70B6805-C63A-D944-BE8E-CACC01A92A5E}"/>
              </a:ext>
            </a:extLst>
          </p:cNvPr>
          <p:cNvSpPr/>
          <p:nvPr/>
        </p:nvSpPr>
        <p:spPr>
          <a:xfrm>
            <a:off x="226932" y="228601"/>
            <a:ext cx="57150" cy="520303"/>
          </a:xfrm>
          <a:prstGeom prst="rect">
            <a:avLst/>
          </a:prstGeom>
          <a:solidFill>
            <a:srgbClr val="C1D7ED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5372E6D-39DE-BC47-A93E-6531E257E90D}"/>
              </a:ext>
            </a:extLst>
          </p:cNvPr>
          <p:cNvSpPr/>
          <p:nvPr/>
        </p:nvSpPr>
        <p:spPr>
          <a:xfrm>
            <a:off x="169782" y="228601"/>
            <a:ext cx="57150" cy="520303"/>
          </a:xfrm>
          <a:prstGeom prst="rect">
            <a:avLst/>
          </a:prstGeom>
          <a:solidFill>
            <a:srgbClr val="1C5678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883695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569" y="531628"/>
            <a:ext cx="8403431" cy="5742172"/>
          </a:xfrm>
        </p:spPr>
        <p:txBody>
          <a:bodyPr anchor="ctr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1" kern="1200" dirty="0">
                <a:solidFill>
                  <a:srgbClr val="1C5678"/>
                </a:solidFill>
                <a:latin typeface="Trebuchet MS" panose="020B0703020202090204" pitchFamily="34" charset="0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9714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59569" y="231820"/>
            <a:ext cx="8403431" cy="6452315"/>
          </a:xfrm>
        </p:spPr>
        <p:txBody>
          <a:bodyPr anchor="ctr">
            <a:normAutofit/>
          </a:bodyPr>
          <a:lstStyle>
            <a:lvl1pPr algn="ctr"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41481203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5768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B4901F32-3DF4-AD43-9969-1DA081D8EA92}"/>
              </a:ext>
            </a:extLst>
          </p:cNvPr>
          <p:cNvGrpSpPr/>
          <p:nvPr/>
        </p:nvGrpSpPr>
        <p:grpSpPr>
          <a:xfrm>
            <a:off x="0" y="8860"/>
            <a:ext cx="9144002" cy="6858000"/>
            <a:chOff x="0" y="0"/>
            <a:chExt cx="12192002" cy="6858000"/>
          </a:xfrm>
        </p:grpSpPr>
        <p:pic>
          <p:nvPicPr>
            <p:cNvPr id="13" name="Picture 12" descr="A picture containing sitting, table, white, man&#10;&#10;Description automatically generated">
              <a:extLst>
                <a:ext uri="{FF2B5EF4-FFF2-40B4-BE49-F238E27FC236}">
                  <a16:creationId xmlns:a16="http://schemas.microsoft.com/office/drawing/2014/main" id="{5A31BC79-6A04-FC41-ACDE-DBE56EE4AB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print"/>
            <a:srcRect l="7346" r="10038" b="14988"/>
            <a:stretch/>
          </p:blipFill>
          <p:spPr>
            <a:xfrm>
              <a:off x="0" y="0"/>
              <a:ext cx="12191999" cy="6400799"/>
            </a:xfrm>
            <a:prstGeom prst="rect">
              <a:avLst/>
            </a:prstGeom>
          </p:spPr>
        </p:pic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997C9342-A2DA-1F4D-82F3-1A8C71651BF9}"/>
                </a:ext>
              </a:extLst>
            </p:cNvPr>
            <p:cNvGrpSpPr/>
            <p:nvPr/>
          </p:nvGrpSpPr>
          <p:grpSpPr>
            <a:xfrm>
              <a:off x="0" y="6400800"/>
              <a:ext cx="12192002" cy="457200"/>
              <a:chOff x="0" y="6400800"/>
              <a:chExt cx="12192002" cy="457200"/>
            </a:xfrm>
          </p:grpSpPr>
          <p:pic>
            <p:nvPicPr>
              <p:cNvPr id="16" name="Picture 15" descr="A picture containing sitting, table, white, man&#10;&#10;Description automatically generated">
                <a:extLst>
                  <a:ext uri="{FF2B5EF4-FFF2-40B4-BE49-F238E27FC236}">
                    <a16:creationId xmlns:a16="http://schemas.microsoft.com/office/drawing/2014/main" id="{0C2A3A75-5091-D444-9C2A-1BAF9EBC1D8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3" cstate="print"/>
              <a:srcRect t="85484" r="59413"/>
              <a:stretch/>
            </p:blipFill>
            <p:spPr>
              <a:xfrm>
                <a:off x="0" y="6400801"/>
                <a:ext cx="2811379" cy="457199"/>
              </a:xfrm>
              <a:prstGeom prst="rect">
                <a:avLst/>
              </a:prstGeom>
            </p:spPr>
          </p:pic>
          <p:pic>
            <p:nvPicPr>
              <p:cNvPr id="17" name="Picture 16" descr="A picture containing sitting, table, white, man&#10;&#10;Description automatically generated">
                <a:extLst>
                  <a:ext uri="{FF2B5EF4-FFF2-40B4-BE49-F238E27FC236}">
                    <a16:creationId xmlns:a16="http://schemas.microsoft.com/office/drawing/2014/main" id="{36B42251-42F5-F44A-8573-C3C96ABF300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4" cstate="print"/>
              <a:srcRect l="40433" t="85484" r="29471"/>
              <a:stretch/>
            </p:blipFill>
            <p:spPr>
              <a:xfrm>
                <a:off x="2811379" y="6400800"/>
                <a:ext cx="9380623" cy="457199"/>
              </a:xfrm>
              <a:prstGeom prst="rect">
                <a:avLst/>
              </a:prstGeom>
            </p:spPr>
          </p:pic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6824" y="231820"/>
            <a:ext cx="7786576" cy="12159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6824" y="1470383"/>
            <a:ext cx="8396176" cy="48220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7C93257C-EE05-D04A-9C00-B0726B06E6BA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8021" y="84456"/>
            <a:ext cx="1215980" cy="1215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068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lang="en-US" sz="2800" b="1" kern="1200" dirty="0">
          <a:solidFill>
            <a:srgbClr val="1C5678"/>
          </a:solidFill>
          <a:latin typeface="Trebuchet MS" pitchFamily="34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50000"/>
        </a:lnSpc>
        <a:spcBef>
          <a:spcPts val="0"/>
        </a:spcBef>
        <a:buClr>
          <a:srgbClr val="1C5678"/>
        </a:buClr>
        <a:buFont typeface="Arial"/>
        <a:buChar char="•"/>
        <a:defRPr sz="2000" kern="1200">
          <a:solidFill>
            <a:schemeClr val="tx1"/>
          </a:solidFill>
          <a:latin typeface="Trebuchet MS" pitchFamily="34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50000"/>
        </a:lnSpc>
        <a:spcBef>
          <a:spcPts val="0"/>
        </a:spcBef>
        <a:buClr>
          <a:srgbClr val="C0D6EC"/>
        </a:buClr>
        <a:buFont typeface="Trebuchet MS" pitchFamily="34" charset="0"/>
        <a:buChar char="−"/>
        <a:defRPr sz="2000" kern="1200">
          <a:solidFill>
            <a:schemeClr val="tx1"/>
          </a:solidFill>
          <a:latin typeface="Trebuchet MS" pitchFamily="34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50000"/>
        </a:lnSpc>
        <a:spcBef>
          <a:spcPts val="0"/>
        </a:spcBef>
        <a:buClr>
          <a:srgbClr val="1C5678"/>
        </a:buClr>
        <a:buFont typeface="Arial"/>
        <a:buChar char="•"/>
        <a:defRPr sz="2000" kern="1200">
          <a:solidFill>
            <a:schemeClr val="tx1"/>
          </a:solidFill>
          <a:latin typeface="Trebuchet MS" pitchFamily="34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50000"/>
        </a:lnSpc>
        <a:spcBef>
          <a:spcPts val="0"/>
        </a:spcBef>
        <a:buClr>
          <a:srgbClr val="C1D6EF"/>
        </a:buClr>
        <a:buFont typeface="Trebuchet MS" pitchFamily="34" charset="0"/>
        <a:buChar char="−"/>
        <a:defRPr sz="2000" kern="1200">
          <a:solidFill>
            <a:schemeClr val="tx1"/>
          </a:solidFill>
          <a:latin typeface="Trebuchet MS" pitchFamily="34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50000"/>
        </a:lnSpc>
        <a:spcBef>
          <a:spcPts val="0"/>
        </a:spcBef>
        <a:buClr>
          <a:srgbClr val="1C5678"/>
        </a:buClr>
        <a:buFont typeface="Arial"/>
        <a:buChar char="•"/>
        <a:defRPr sz="2000" kern="1200">
          <a:solidFill>
            <a:schemeClr val="tx1"/>
          </a:solidFill>
          <a:latin typeface="Trebuchet MS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912">
          <p15:clr>
            <a:srgbClr val="F26B43"/>
          </p15:clr>
        </p15:guide>
        <p15:guide id="2" pos="227">
          <p15:clr>
            <a:srgbClr val="F26B43"/>
          </p15:clr>
        </p15:guide>
        <p15:guide id="3" pos="5520">
          <p15:clr>
            <a:srgbClr val="F26B43"/>
          </p15:clr>
        </p15:guide>
        <p15:guide id="4" orient="horz" pos="144">
          <p15:clr>
            <a:srgbClr val="F26B43"/>
          </p15:clr>
        </p15:guide>
        <p15:guide id="5" orient="horz" pos="4020">
          <p15:clr>
            <a:srgbClr val="F26B43"/>
          </p15:clr>
        </p15:guide>
        <p15:guide id="6" pos="2880">
          <p15:clr>
            <a:srgbClr val="F26B43"/>
          </p15:clr>
        </p15:guide>
        <p15:guide id="7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3.wdp"/><Relationship Id="rId7" Type="http://schemas.microsoft.com/office/2007/relationships/hdphoto" Target="../media/hdphoto5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microsoft.com/office/2007/relationships/hdphoto" Target="../media/hdphoto4.wdp"/><Relationship Id="rId4" Type="http://schemas.openxmlformats.org/officeDocument/2006/relationships/image" Target="../media/image13.png"/><Relationship Id="rId9" Type="http://schemas.microsoft.com/office/2007/relationships/hdphoto" Target="../media/hdphoto6.wdp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5" Type="http://schemas.microsoft.com/office/2007/relationships/hdphoto" Target="../media/hdphoto8.wdp"/><Relationship Id="rId4" Type="http://schemas.openxmlformats.org/officeDocument/2006/relationships/image" Target="../media/image17.png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7" Type="http://schemas.microsoft.com/office/2007/relationships/hdphoto" Target="../media/hdphoto11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5" Type="http://schemas.microsoft.com/office/2007/relationships/hdphoto" Target="../media/hdphoto10.wdp"/><Relationship Id="rId4" Type="http://schemas.openxmlformats.org/officeDocument/2006/relationships/image" Target="../media/image19.png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3.wdp"/><Relationship Id="rId4" Type="http://schemas.openxmlformats.org/officeDocument/2006/relationships/image" Target="../media/image22.png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5.wdp"/><Relationship Id="rId4" Type="http://schemas.openxmlformats.org/officeDocument/2006/relationships/image" Target="../media/image24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16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7.wdp"/><Relationship Id="rId4" Type="http://schemas.openxmlformats.org/officeDocument/2006/relationships/image" Target="../media/image26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microsoft.com/office/2007/relationships/hdphoto" Target="../media/hdphoto18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microsoft.com/office/2007/relationships/hdphoto" Target="../media/hdphoto19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0.wdp"/><Relationship Id="rId4" Type="http://schemas.openxmlformats.org/officeDocument/2006/relationships/image" Target="../media/image29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microsoft.com/office/2007/relationships/hdphoto" Target="../media/hdphoto21.wdp"/><Relationship Id="rId7" Type="http://schemas.microsoft.com/office/2007/relationships/hdphoto" Target="../media/hdphoto23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microsoft.com/office/2007/relationships/hdphoto" Target="../media/hdphoto22.wdp"/><Relationship Id="rId4" Type="http://schemas.openxmlformats.org/officeDocument/2006/relationships/image" Target="../media/image31.png"/></Relationships>
</file>

<file path=ppt/slides/_rels/slide41.xml.rels><?xml version="1.0" encoding="UTF-8" standalone="yes"?>
<Relationships xmlns="http://schemas.openxmlformats.org/package/2006/relationships"><Relationship Id="rId3" Type="http://schemas.microsoft.com/office/2007/relationships/hdphoto" Target="../media/hdphoto24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5" Type="http://schemas.microsoft.com/office/2007/relationships/hdphoto" Target="../media/hdphoto25.wdp"/><Relationship Id="rId4" Type="http://schemas.openxmlformats.org/officeDocument/2006/relationships/image" Target="../media/image34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microsoft.com/office/2007/relationships/hdphoto" Target="../media/hdphoto26.wdp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microsoft.com/office/2007/relationships/hdphoto" Target="../media/hdphoto27.wdp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8.wdp"/><Relationship Id="rId4" Type="http://schemas.openxmlformats.org/officeDocument/2006/relationships/image" Target="../media/image38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microsoft.com/office/2007/relationships/hdphoto" Target="../media/hdphoto5.wdp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2.wdp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microsoft.com/office/2007/relationships/hdphoto" Target="../media/hdphoto29.wdp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A5D2A4F-E8D5-473F-9A97-ED885D89E32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HIV/AIDS</a:t>
            </a:r>
            <a:br>
              <a:rPr lang="en-US" sz="4800" dirty="0">
                <a:solidFill>
                  <a:srgbClr val="A76F7F"/>
                </a:solidFill>
                <a:latin typeface="Calisto MT" pitchFamily="18" charset="0"/>
              </a:rPr>
            </a:br>
            <a:endParaRPr lang="en-IN" sz="1600" b="0" dirty="0">
              <a:solidFill>
                <a:srgbClr val="333333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9B76C5B-5058-4257-8C18-ED0F28A4B34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263E9E"/>
                </a:solidFill>
              </a:rPr>
              <a:t>Dr. </a:t>
            </a:r>
            <a:r>
              <a:rPr lang="en-IN" dirty="0">
                <a:solidFill>
                  <a:srgbClr val="263E9E"/>
                </a:solidFill>
              </a:rPr>
              <a:t>Akanksha Singh</a:t>
            </a:r>
            <a:endParaRPr lang="en-US" dirty="0">
              <a:solidFill>
                <a:srgbClr val="263E9E"/>
              </a:solidFill>
            </a:endParaRPr>
          </a:p>
          <a:p>
            <a:r>
              <a:rPr lang="en-US" dirty="0"/>
              <a:t> </a:t>
            </a:r>
            <a:r>
              <a:rPr lang="en-IN" sz="1600" dirty="0">
                <a:solidFill>
                  <a:srgbClr val="002060"/>
                </a:solidFill>
                <a:ea typeface="+mj-ea"/>
                <a:cs typeface="+mj-cs"/>
              </a:rPr>
              <a:t>Assistant Professor (Skin &amp; VD),</a:t>
            </a:r>
          </a:p>
          <a:p>
            <a:r>
              <a:rPr lang="en-IN" sz="1600" dirty="0">
                <a:solidFill>
                  <a:srgbClr val="002060"/>
                </a:solidFill>
                <a:ea typeface="+mj-ea"/>
                <a:cs typeface="+mj-cs"/>
              </a:rPr>
              <a:t>RMCH, Bareilly </a:t>
            </a:r>
          </a:p>
        </p:txBody>
      </p:sp>
    </p:spTree>
    <p:extLst>
      <p:ext uri="{BB962C8B-B14F-4D97-AF65-F5344CB8AC3E}">
        <p14:creationId xmlns:p14="http://schemas.microsoft.com/office/powerpoint/2010/main" val="42873886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031ADDBC-127B-43E3-BC92-4A5568B72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Human Immunodeficiency Virus (HIV)</a:t>
            </a:r>
            <a:endParaRPr lang="en-IN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232C0E0-17D4-4A14-889E-2ED1E188E1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IN" sz="2100" b="1" dirty="0">
                <a:solidFill>
                  <a:srgbClr val="1C5678"/>
                </a:solidFill>
                <a:ea typeface="+mj-ea"/>
                <a:cs typeface="+mj-cs"/>
              </a:rPr>
              <a:t>Family of </a:t>
            </a:r>
            <a:r>
              <a:rPr lang="en-IN" sz="2100" b="1" dirty="0" err="1">
                <a:solidFill>
                  <a:srgbClr val="1C5678"/>
                </a:solidFill>
                <a:ea typeface="+mj-ea"/>
                <a:cs typeface="+mj-cs"/>
              </a:rPr>
              <a:t>retroviridae</a:t>
            </a:r>
            <a:r>
              <a:rPr lang="en-IN" sz="2100" b="1" dirty="0">
                <a:solidFill>
                  <a:srgbClr val="1C5678"/>
                </a:solidFill>
                <a:ea typeface="+mj-ea"/>
                <a:cs typeface="+mj-cs"/>
              </a:rPr>
              <a:t>, genus lentivirus </a:t>
            </a:r>
            <a:r>
              <a:rPr lang="en-IN" dirty="0"/>
              <a:t>(a genus of slow viruses with long incubation period)</a:t>
            </a:r>
          </a:p>
          <a:p>
            <a:pPr>
              <a:lnSpc>
                <a:spcPct val="160000"/>
              </a:lnSpc>
              <a:defRPr/>
            </a:pPr>
            <a:r>
              <a:rPr lang="en-IN" sz="2100" b="1" dirty="0">
                <a:solidFill>
                  <a:srgbClr val="1C5678"/>
                </a:solidFill>
                <a:ea typeface="+mj-ea"/>
                <a:cs typeface="+mj-cs"/>
              </a:rPr>
              <a:t>What is retrovirus? </a:t>
            </a:r>
          </a:p>
          <a:p>
            <a:pPr lvl="1">
              <a:lnSpc>
                <a:spcPct val="160000"/>
              </a:lnSpc>
              <a:defRPr/>
            </a:pPr>
            <a:r>
              <a:rPr lang="en-IN" dirty="0"/>
              <a:t>Though it is RNA virus, for its multiplication its RNA is converted into DNA with the help of </a:t>
            </a:r>
            <a:r>
              <a:rPr lang="en-IN" sz="2100" b="1" dirty="0">
                <a:solidFill>
                  <a:srgbClr val="1C5678"/>
                </a:solidFill>
                <a:ea typeface="+mj-ea"/>
                <a:cs typeface="+mj-cs"/>
              </a:rPr>
              <a:t>enzyme reverse transcriptase</a:t>
            </a:r>
          </a:p>
          <a:p>
            <a:pPr>
              <a:lnSpc>
                <a:spcPct val="160000"/>
              </a:lnSpc>
              <a:defRPr/>
            </a:pPr>
            <a:r>
              <a:rPr lang="en-IN" sz="2100" b="1" dirty="0">
                <a:solidFill>
                  <a:srgbClr val="1C5678"/>
                </a:solidFill>
                <a:ea typeface="+mj-ea"/>
                <a:cs typeface="+mj-cs"/>
              </a:rPr>
              <a:t>Origin of HIV: </a:t>
            </a:r>
            <a:r>
              <a:rPr lang="en-IN" dirty="0"/>
              <a:t>Scientists identified a type </a:t>
            </a:r>
            <a:r>
              <a:rPr lang="en-IN" sz="2100" b="1" dirty="0">
                <a:solidFill>
                  <a:srgbClr val="1C5678"/>
                </a:solidFill>
                <a:ea typeface="+mj-ea"/>
                <a:cs typeface="+mj-cs"/>
              </a:rPr>
              <a:t>of chimpanzee in West Africa as the source of HIV </a:t>
            </a:r>
            <a:r>
              <a:rPr lang="en-IN" dirty="0"/>
              <a:t>infection in humans </a:t>
            </a:r>
          </a:p>
          <a:p>
            <a:pPr lvl="1">
              <a:lnSpc>
                <a:spcPct val="160000"/>
              </a:lnSpc>
              <a:defRPr/>
            </a:pPr>
            <a:r>
              <a:rPr lang="en-IN" dirty="0"/>
              <a:t>Chimpanzee version of the immunodeficiency virus (called </a:t>
            </a:r>
            <a:r>
              <a:rPr lang="en-IN" sz="2100" b="1" dirty="0">
                <a:solidFill>
                  <a:srgbClr val="1C5678"/>
                </a:solidFill>
                <a:ea typeface="+mj-ea"/>
                <a:cs typeface="+mj-cs"/>
              </a:rPr>
              <a:t>simian immunodeficiency virus or SIV</a:t>
            </a:r>
            <a:r>
              <a:rPr lang="en-IN" dirty="0"/>
              <a:t>) most likely was transmitted to humans and mutated into HIV when humans hunted these chimpanzees for meat and came into contact with their infected blood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031ADDBC-127B-43E3-BC92-4A5568B72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Human Immunodeficiency Virus (HIV)</a:t>
            </a:r>
            <a:endParaRPr lang="en-IN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232C0E0-17D4-4A14-889E-2ED1E188E1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60000"/>
              </a:lnSpc>
              <a:defRPr/>
            </a:pPr>
            <a:r>
              <a:rPr lang="en-IN" dirty="0"/>
              <a:t>Over decades, the virus has slowly spread across from Africa and later into other parts of the world</a:t>
            </a:r>
          </a:p>
        </p:txBody>
      </p:sp>
      <p:pic>
        <p:nvPicPr>
          <p:cNvPr id="2050" name="Picture 2" descr="C:\Users\A\Desktop\HIV Updated Chapter\chimpanzee image.jpg"/>
          <p:cNvPicPr>
            <a:picLocks noChangeAspect="1" noChangeArrowheads="1"/>
          </p:cNvPicPr>
          <p:nvPr/>
        </p:nvPicPr>
        <p:blipFill>
          <a:blip r:embed="rId2" cstate="print"/>
          <a:srcRect r="52377"/>
          <a:stretch>
            <a:fillRect/>
          </a:stretch>
        </p:blipFill>
        <p:spPr bwMode="auto">
          <a:xfrm>
            <a:off x="1187624" y="3230734"/>
            <a:ext cx="2122005" cy="2227936"/>
          </a:xfrm>
          <a:prstGeom prst="rect">
            <a:avLst/>
          </a:prstGeom>
          <a:noFill/>
        </p:spPr>
      </p:pic>
      <p:pic>
        <p:nvPicPr>
          <p:cNvPr id="2051" name="Picture 3" descr="C:\Users\A\Desktop\HIV Updated Chapter\sooty mangabey image.jpg"/>
          <p:cNvPicPr>
            <a:picLocks noChangeAspect="1" noChangeArrowheads="1"/>
          </p:cNvPicPr>
          <p:nvPr/>
        </p:nvPicPr>
        <p:blipFill>
          <a:blip r:embed="rId3" cstate="print"/>
          <a:srcRect l="5284" r="8006"/>
          <a:stretch>
            <a:fillRect/>
          </a:stretch>
        </p:blipFill>
        <p:spPr bwMode="auto">
          <a:xfrm>
            <a:off x="5409821" y="3230735"/>
            <a:ext cx="2313625" cy="2227935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1384530" y="5621178"/>
            <a:ext cx="17281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2000" b="1" dirty="0">
                <a:latin typeface="Trebuchet MS" panose="020B0603020202020204" pitchFamily="34" charset="0"/>
              </a:rPr>
              <a:t>Chimpanzee</a:t>
            </a:r>
            <a:endParaRPr lang="en-US" sz="2000" b="1" dirty="0">
              <a:latin typeface="Trebuchet MS" panose="020B0603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92915" y="5621178"/>
            <a:ext cx="234743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latin typeface="Trebuchet MS" panose="020B0603020202020204" pitchFamily="34" charset="0"/>
              </a:rPr>
              <a:t>Sooty Mangabey</a:t>
            </a:r>
          </a:p>
        </p:txBody>
      </p:sp>
    </p:spTree>
    <p:extLst>
      <p:ext uri="{BB962C8B-B14F-4D97-AF65-F5344CB8AC3E}">
        <p14:creationId xmlns:p14="http://schemas.microsoft.com/office/powerpoint/2010/main" val="10651152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5F0EC37-6BEB-4AE1-9BDF-76F51C43B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HIV</a:t>
            </a:r>
            <a:endParaRPr lang="en-IN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177E73-6B32-4AA2-A7CE-B5978566EF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N" dirty="0"/>
              <a:t>HIV has been subdivided into two types - </a:t>
            </a:r>
            <a:r>
              <a:rPr lang="en-IN" sz="2100" b="1" dirty="0">
                <a:solidFill>
                  <a:srgbClr val="1C5678"/>
                </a:solidFill>
                <a:ea typeface="+mj-ea"/>
                <a:cs typeface="+mj-cs"/>
              </a:rPr>
              <a:t>HIV-1 and HIV-2</a:t>
            </a:r>
            <a:endParaRPr lang="en-US" sz="2100" b="1" dirty="0">
              <a:solidFill>
                <a:srgbClr val="1C5678"/>
              </a:solidFill>
              <a:ea typeface="+mj-ea"/>
              <a:cs typeface="+mj-cs"/>
            </a:endParaRPr>
          </a:p>
          <a:p>
            <a:pPr>
              <a:defRPr/>
            </a:pPr>
            <a:r>
              <a:rPr lang="en-IN" sz="2100" b="1" dirty="0">
                <a:solidFill>
                  <a:srgbClr val="1C5678"/>
                </a:solidFill>
                <a:ea typeface="+mj-ea"/>
                <a:cs typeface="+mj-cs"/>
              </a:rPr>
              <a:t>HIV-1 </a:t>
            </a:r>
            <a:r>
              <a:rPr lang="en-IN" dirty="0"/>
              <a:t>- Major cause of the disease all over the world</a:t>
            </a:r>
          </a:p>
          <a:p>
            <a:pPr>
              <a:defRPr/>
            </a:pPr>
            <a:r>
              <a:rPr lang="en-IN" sz="2100" b="1" dirty="0">
                <a:solidFill>
                  <a:srgbClr val="1C5678"/>
                </a:solidFill>
                <a:ea typeface="+mj-ea"/>
                <a:cs typeface="+mj-cs"/>
              </a:rPr>
              <a:t>Eleven subtypes (A to K) </a:t>
            </a:r>
            <a:r>
              <a:rPr lang="en-IN" dirty="0"/>
              <a:t>and subtype ‘C’ is prevalent in India</a:t>
            </a:r>
          </a:p>
          <a:p>
            <a:pPr>
              <a:defRPr/>
            </a:pPr>
            <a:r>
              <a:rPr lang="en-IN" dirty="0"/>
              <a:t>HIV-1 subtype C is associated with sexual transmission and subtype D with intravenous drug users and homosexuals</a:t>
            </a:r>
          </a:p>
          <a:p>
            <a:pPr>
              <a:defRPr/>
            </a:pPr>
            <a:r>
              <a:rPr lang="en-IN" sz="2100" b="1" dirty="0">
                <a:solidFill>
                  <a:srgbClr val="1C5678"/>
                </a:solidFill>
                <a:ea typeface="+mj-ea"/>
                <a:cs typeface="+mj-cs"/>
              </a:rPr>
              <a:t>HIV-2 -</a:t>
            </a:r>
            <a:r>
              <a:rPr lang="en-IN" dirty="0"/>
              <a:t> Restricted to certain geographic areas like West Africa</a:t>
            </a:r>
          </a:p>
          <a:p>
            <a:pPr>
              <a:defRPr/>
            </a:pPr>
            <a:r>
              <a:rPr lang="en-IN" dirty="0"/>
              <a:t>Transmissibility lesser, longer incubation period and better prognosis than the more virulent HIV-1</a:t>
            </a:r>
          </a:p>
          <a:p>
            <a:pPr>
              <a:defRPr/>
            </a:pPr>
            <a:r>
              <a:rPr lang="en-IN" dirty="0"/>
              <a:t>HIV-2 is intrinsically resistant to most NNRTIs</a:t>
            </a:r>
          </a:p>
          <a:p>
            <a:pPr>
              <a:defRPr/>
            </a:pPr>
            <a:r>
              <a:rPr lang="en-US" dirty="0"/>
              <a:t>CRFs (circulating recombinant forms)- Occasionally, two viruses from different subtypes infect the same cell in an infected person and result in recombinant virus strains that may transmit within a population</a:t>
            </a:r>
          </a:p>
        </p:txBody>
      </p:sp>
    </p:spTree>
    <p:extLst>
      <p:ext uri="{BB962C8B-B14F-4D97-AF65-F5344CB8AC3E}">
        <p14:creationId xmlns:p14="http://schemas.microsoft.com/office/powerpoint/2010/main" val="8154677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6DD03-04B6-4D2E-AB58-215317411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Human Immunodeficiency Virus (HIV)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7BD003-5FCA-4E8D-BCA9-C4C7960CB3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68" y="1447800"/>
            <a:ext cx="8403432" cy="4826000"/>
          </a:xfrm>
        </p:spPr>
        <p:txBody>
          <a:bodyPr/>
          <a:lstStyle/>
          <a:p>
            <a:endParaRPr lang="en-IN" dirty="0"/>
          </a:p>
          <a:p>
            <a:endParaRPr lang="en-IN" dirty="0"/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C37E79DA-D051-A71D-F86C-F4321D5496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2292" y="1042959"/>
            <a:ext cx="6417981" cy="523084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84DA96DB-F512-CE1D-4711-BC158AB1A6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081" r="5348"/>
          <a:stretch/>
        </p:blipFill>
        <p:spPr>
          <a:xfrm>
            <a:off x="55257" y="692696"/>
            <a:ext cx="9088743" cy="6276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6910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2958061-C0E0-4C96-B023-FBCB1C9D7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Body Fluids Containing HIV</a:t>
            </a:r>
            <a:endParaRPr lang="en-IN" dirty="0"/>
          </a:p>
        </p:txBody>
      </p:sp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10E8B766-6D82-4109-AF27-00340F63733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55710105"/>
              </p:ext>
            </p:extLst>
          </p:nvPr>
        </p:nvGraphicFramePr>
        <p:xfrm>
          <a:off x="591569" y="1466592"/>
          <a:ext cx="7939430" cy="478841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769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769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04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750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23731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dirty="0">
                          <a:solidFill>
                            <a:schemeClr val="bg1"/>
                          </a:solidFill>
                          <a:latin typeface="Trebuchet MS" panose="020B0603020202020204" pitchFamily="34" charset="0"/>
                        </a:rPr>
                        <a:t>Body fluids containing HIV</a:t>
                      </a:r>
                    </a:p>
                  </a:txBody>
                  <a:tcPr marL="87666" marR="87666" marT="43833" marB="438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67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solidFill>
                            <a:schemeClr val="bg1"/>
                          </a:solidFill>
                          <a:latin typeface="Trebuchet MS" panose="020B0603020202020204" pitchFamily="34" charset="0"/>
                        </a:rPr>
                        <a:t>Body fluids with no/low concentration of HIV</a:t>
                      </a:r>
                    </a:p>
                  </a:txBody>
                  <a:tcPr marL="87666" marR="87666" marT="43833" marB="438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67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IN" sz="2000" b="1" dirty="0">
                        <a:solidFill>
                          <a:srgbClr val="A76F7F"/>
                        </a:solidFill>
                      </a:endParaRPr>
                    </a:p>
                  </a:txBody>
                  <a:tcPr marL="87666" marR="87666" marT="43833" marB="43833"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6365">
                <a:tc rowSpan="2">
                  <a:txBody>
                    <a:bodyPr/>
                    <a:lstStyle/>
                    <a:p>
                      <a:pPr marL="171450" marR="0" lvl="0" indent="-171450" algn="l" defTabSz="6858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IN" sz="18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Blood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IN" sz="18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Semen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IN" sz="18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Vaginal and cervical secretion -quantity less as compared to semen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IN" sz="18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Breast milk </a:t>
                      </a:r>
                    </a:p>
                  </a:txBody>
                  <a:tcPr marL="87666" marR="87666" marT="43833" marB="438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171450" marR="0" lvl="0" indent="-171450" algn="l" defTabSz="6858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IN" sz="18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Amniotic fluid 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IN" sz="18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Cerebrospinal fluid (CSF)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IN" sz="18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Pleural, pericardial, peritoneal fluids 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IN" sz="18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Any body fluid contaminated with blood</a:t>
                      </a:r>
                    </a:p>
                  </a:txBody>
                  <a:tcPr marL="87666" marR="87666" marT="43833" marB="438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IN" sz="1800" dirty="0">
                          <a:latin typeface="Trebuchet MS" panose="020B0603020202020204" pitchFamily="34" charset="0"/>
                        </a:rPr>
                        <a:t>Following body fluids do not contain HIV, if not contaminated with blood</a:t>
                      </a:r>
                    </a:p>
                  </a:txBody>
                  <a:tcPr marL="87666" marR="87666" marT="43833" marB="438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IN" sz="2000" dirty="0"/>
                    </a:p>
                  </a:txBody>
                  <a:tcPr marL="87666" marR="87666" marT="43833" marB="43833"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73688">
                <a:tc vMerge="1">
                  <a:txBody>
                    <a:bodyPr/>
                    <a:lstStyle/>
                    <a:p>
                      <a:pPr algn="l"/>
                      <a:endParaRPr lang="en-IN" sz="2000" dirty="0"/>
                    </a:p>
                  </a:txBody>
                  <a:tcPr marL="87666" marR="87666" marT="43833" marB="43833"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lang="en-IN" sz="2000" dirty="0"/>
                    </a:p>
                  </a:txBody>
                  <a:tcPr marL="87666" marR="87666" marT="43833" marB="43833"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6858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IN" sz="18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Saliva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IN" sz="18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Tears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IN" sz="18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Sweat</a:t>
                      </a:r>
                    </a:p>
                  </a:txBody>
                  <a:tcPr marL="87666" marR="87666" marT="43833" marB="438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6858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IN" sz="18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Urine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IN" sz="18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Stool</a:t>
                      </a:r>
                    </a:p>
                  </a:txBody>
                  <a:tcPr marL="87666" marR="87666" marT="43833" marB="438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9932BF9-59F1-458B-A6C6-839D89E8DC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68" y="1447800"/>
            <a:ext cx="8403432" cy="4826000"/>
          </a:xfrm>
        </p:spPr>
        <p:txBody>
          <a:bodyPr/>
          <a:lstStyle/>
          <a:p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855694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830AA0F4-D579-4EFC-847D-C8B80EA5F5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Modes of Transmission</a:t>
            </a:r>
            <a:endParaRPr lang="en-IN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82C69EA-7D42-4F85-B32A-BA4EAAF11D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IN" dirty="0"/>
              <a:t>When HIV infected body fluids come in contact with uninfected person by different routes </a:t>
            </a:r>
          </a:p>
          <a:p>
            <a:pPr lvl="1"/>
            <a:r>
              <a:rPr lang="en-IN" sz="2100" b="1" dirty="0">
                <a:solidFill>
                  <a:srgbClr val="1C5678"/>
                </a:solidFill>
                <a:ea typeface="+mj-ea"/>
                <a:cs typeface="+mj-cs"/>
              </a:rPr>
              <a:t>Sexual -</a:t>
            </a:r>
            <a:r>
              <a:rPr lang="en-IN" dirty="0"/>
              <a:t> From infected to normal partner by unprotected sexual act</a:t>
            </a:r>
          </a:p>
          <a:p>
            <a:pPr lvl="1"/>
            <a:r>
              <a:rPr lang="en-IN" sz="2100" b="1" dirty="0">
                <a:solidFill>
                  <a:srgbClr val="1C5678"/>
                </a:solidFill>
                <a:ea typeface="+mj-ea"/>
                <a:cs typeface="+mj-cs"/>
              </a:rPr>
              <a:t>Through blood –</a:t>
            </a:r>
          </a:p>
          <a:p>
            <a:pPr lvl="2"/>
            <a:r>
              <a:rPr lang="en-IN" dirty="0"/>
              <a:t>Transfusion of blood/blood products</a:t>
            </a:r>
          </a:p>
          <a:p>
            <a:pPr lvl="2">
              <a:lnSpc>
                <a:spcPct val="160000"/>
              </a:lnSpc>
              <a:defRPr/>
            </a:pPr>
            <a:r>
              <a:rPr lang="en-IN" dirty="0"/>
              <a:t>Accidental transmission in health care setup from needle, syringe, instruments contaminated with infected blood</a:t>
            </a:r>
          </a:p>
          <a:p>
            <a:pPr lvl="2">
              <a:lnSpc>
                <a:spcPct val="160000"/>
              </a:lnSpc>
              <a:defRPr/>
            </a:pPr>
            <a:r>
              <a:rPr lang="en-IN" dirty="0"/>
              <a:t>Contaminated needle syringes used by IV drug abusers</a:t>
            </a:r>
          </a:p>
          <a:p>
            <a:pPr lvl="1">
              <a:lnSpc>
                <a:spcPct val="160000"/>
              </a:lnSpc>
              <a:defRPr/>
            </a:pPr>
            <a:r>
              <a:rPr lang="en-IN" sz="2100" b="1" dirty="0">
                <a:solidFill>
                  <a:srgbClr val="1C5678"/>
                </a:solidFill>
                <a:ea typeface="+mj-ea"/>
                <a:cs typeface="+mj-cs"/>
              </a:rPr>
              <a:t>Parent to child transmission - </a:t>
            </a:r>
            <a:r>
              <a:rPr lang="en-IN" dirty="0"/>
              <a:t>A pregnant woman can transmit it before delivery, during delivery or after delivery through breastfeeding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FC8DBCB-9A8C-4897-ACB5-D7388D5EDD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1800" b="1" dirty="0">
                <a:solidFill>
                  <a:srgbClr val="1C5678"/>
                </a:solidFill>
                <a:ea typeface="+mj-ea"/>
                <a:cs typeface="+mj-cs"/>
              </a:rPr>
              <a:t>Chances of male to female transmission is 5 to 6 times higher</a:t>
            </a:r>
            <a:r>
              <a:rPr lang="en-IN" sz="1800" dirty="0"/>
              <a:t> because female is the receptive partner with infected cells in the semen directly gaining entry in female genital tract </a:t>
            </a:r>
          </a:p>
          <a:p>
            <a:r>
              <a:rPr lang="en-IN" sz="1800" b="1" dirty="0">
                <a:solidFill>
                  <a:srgbClr val="1C5678"/>
                </a:solidFill>
                <a:ea typeface="+mj-ea"/>
                <a:cs typeface="+mj-cs"/>
              </a:rPr>
              <a:t>Reproductive tract infections are common in women </a:t>
            </a:r>
            <a:r>
              <a:rPr lang="en-IN" sz="1800" dirty="0"/>
              <a:t>which make the mucosa more susceptible to HIV transmission </a:t>
            </a:r>
          </a:p>
          <a:p>
            <a:r>
              <a:rPr lang="en-IN" sz="1800" b="1" dirty="0">
                <a:solidFill>
                  <a:srgbClr val="1C5678"/>
                </a:solidFill>
                <a:ea typeface="+mj-ea"/>
                <a:cs typeface="+mj-cs"/>
              </a:rPr>
              <a:t>Presence of STDs </a:t>
            </a:r>
            <a:r>
              <a:rPr lang="en-IN" sz="1800" dirty="0"/>
              <a:t>increases the risk of HIV by many times due to mucosal inflammation, micro-abrasions</a:t>
            </a:r>
          </a:p>
          <a:p>
            <a:r>
              <a:rPr lang="en-IN" sz="1800" dirty="0"/>
              <a:t>Receptive anal intercourse - </a:t>
            </a:r>
            <a:r>
              <a:rPr lang="en-IN" sz="1800" b="1" dirty="0">
                <a:solidFill>
                  <a:srgbClr val="1C5678"/>
                </a:solidFill>
                <a:ea typeface="+mj-ea"/>
                <a:cs typeface="+mj-cs"/>
              </a:rPr>
              <a:t>highest risk of </a:t>
            </a:r>
            <a:br>
              <a:rPr lang="en-IN" sz="1800" b="1" dirty="0">
                <a:solidFill>
                  <a:srgbClr val="1C5678"/>
                </a:solidFill>
                <a:ea typeface="+mj-ea"/>
                <a:cs typeface="+mj-cs"/>
              </a:rPr>
            </a:br>
            <a:r>
              <a:rPr lang="en-IN" sz="1800" b="1" dirty="0">
                <a:solidFill>
                  <a:srgbClr val="1C5678"/>
                </a:solidFill>
                <a:ea typeface="+mj-ea"/>
                <a:cs typeface="+mj-cs"/>
              </a:rPr>
              <a:t>transmission </a:t>
            </a:r>
            <a:r>
              <a:rPr lang="en-IN" sz="1800" dirty="0"/>
              <a:t>as rectal mucosa is more fragile </a:t>
            </a:r>
            <a:br>
              <a:rPr lang="en-IN" sz="1800" dirty="0"/>
            </a:br>
            <a:r>
              <a:rPr lang="en-IN" sz="1800" dirty="0"/>
              <a:t>and there are greater chances of injury</a:t>
            </a:r>
          </a:p>
        </p:txBody>
      </p:sp>
      <p:pic>
        <p:nvPicPr>
          <p:cNvPr id="4" name="Picture 3" descr="img336.pn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b="12857"/>
          <a:stretch>
            <a:fillRect/>
          </a:stretch>
        </p:blipFill>
        <p:spPr>
          <a:xfrm>
            <a:off x="6012160" y="4077072"/>
            <a:ext cx="2232248" cy="2113601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76BB31A1-9629-43CC-A877-731DB84F4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Dynamics of Sexual Transmission</a:t>
            </a:r>
            <a:endParaRPr lang="en-IN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BA38EFC-AE7A-2041-BCDE-05AB1C7B5B7B}"/>
              </a:ext>
            </a:extLst>
          </p:cNvPr>
          <p:cNvCxnSpPr>
            <a:cxnSpLocks/>
          </p:cNvCxnSpPr>
          <p:nvPr/>
        </p:nvCxnSpPr>
        <p:spPr>
          <a:xfrm>
            <a:off x="6048164" y="6198635"/>
            <a:ext cx="212423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2684081963"/>
              </p:ext>
            </p:extLst>
          </p:nvPr>
        </p:nvGraphicFramePr>
        <p:xfrm>
          <a:off x="672852" y="1772568"/>
          <a:ext cx="7776864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06BAAF75-BDA9-4916-A51E-AAAD98DB6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Route of Acquisition of HIV in India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D5729E-6F84-469F-831A-AB917135A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68" y="1447800"/>
            <a:ext cx="8403432" cy="4826000"/>
          </a:xfrm>
        </p:spPr>
        <p:txBody>
          <a:bodyPr/>
          <a:lstStyle/>
          <a:p>
            <a:endParaRPr lang="en-IN" dirty="0"/>
          </a:p>
          <a:p>
            <a:endParaRPr lang="en-IN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859EF98-A869-4E76-AC53-41067213F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Exposure Route Efficiency</a:t>
            </a:r>
            <a:endParaRPr lang="en-IN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BE507AE-4533-49DC-BF9E-18E9B94F56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68" y="1447800"/>
            <a:ext cx="8403432" cy="4826000"/>
          </a:xfrm>
        </p:spPr>
        <p:txBody>
          <a:bodyPr/>
          <a:lstStyle/>
          <a:p>
            <a:endParaRPr lang="en-IN" dirty="0"/>
          </a:p>
          <a:p>
            <a:endParaRPr lang="en-IN" dirty="0"/>
          </a:p>
        </p:txBody>
      </p:sp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5157A72C-E3C5-4F35-82BF-342A6B258A0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01275844"/>
              </p:ext>
            </p:extLst>
          </p:nvPr>
        </p:nvGraphicFramePr>
        <p:xfrm>
          <a:off x="798126" y="1496291"/>
          <a:ext cx="7526316" cy="4718287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4326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29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10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9160">
                <a:tc gridSpan="2"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Trebuchet MS" panose="020B0603020202020204" pitchFamily="34" charset="0"/>
                        </a:rPr>
                        <a:t>Exposure route</a:t>
                      </a:r>
                      <a:endParaRPr lang="en-US" sz="2000" b="1" dirty="0">
                        <a:solidFill>
                          <a:schemeClr val="bg1"/>
                        </a:solidFill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C567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Trebuchet MS" panose="020B0603020202020204" pitchFamily="34" charset="0"/>
                        </a:rPr>
                        <a:t>Efficiency (%)</a:t>
                      </a:r>
                      <a:endParaRPr lang="en-US" sz="2000" b="1" dirty="0">
                        <a:solidFill>
                          <a:schemeClr val="bg1"/>
                        </a:solidFill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C56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9330">
                <a:tc gridSpan="2"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latin typeface="Trebuchet MS" panose="020B0603020202020204" pitchFamily="34" charset="0"/>
                        </a:rPr>
                        <a:t>Blood transfusion (BT)</a:t>
                      </a:r>
                      <a:endParaRPr lang="en-US" sz="2000" b="1" dirty="0"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latin typeface="Trebuchet MS" panose="020B0603020202020204" pitchFamily="34" charset="0"/>
                        </a:rPr>
                        <a:t>90-95</a:t>
                      </a:r>
                      <a:endParaRPr lang="en-US" sz="2000" dirty="0"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9330">
                <a:tc gridSpan="2"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err="1">
                          <a:latin typeface="Trebuchet MS" panose="020B0603020202020204" pitchFamily="34" charset="0"/>
                        </a:rPr>
                        <a:t>Perinatal</a:t>
                      </a:r>
                      <a:endParaRPr lang="en-US" sz="2000" b="1" dirty="0"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latin typeface="Trebuchet MS" panose="020B0603020202020204" pitchFamily="34" charset="0"/>
                        </a:rPr>
                        <a:t>20-40</a:t>
                      </a:r>
                      <a:endParaRPr lang="en-US" sz="2000" dirty="0"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9330">
                <a:tc gridSpan="2"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latin typeface="Trebuchet MS" panose="020B0603020202020204" pitchFamily="34" charset="0"/>
                        </a:rPr>
                        <a:t>Sexual</a:t>
                      </a:r>
                      <a:endParaRPr lang="en-US" sz="2000" b="1" dirty="0"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latin typeface="Trebuchet MS" panose="020B0603020202020204" pitchFamily="34" charset="0"/>
                        </a:rPr>
                        <a:t>0.1-10</a:t>
                      </a:r>
                      <a:endParaRPr lang="en-US" sz="2000" dirty="0"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9330">
                <a:tc gridSpan="2"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latin typeface="Trebuchet MS" panose="020B0603020202020204" pitchFamily="34" charset="0"/>
                        </a:rPr>
                        <a:t>Vaginal</a:t>
                      </a:r>
                      <a:endParaRPr lang="en-US" sz="2000" dirty="0"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latin typeface="Trebuchet MS" panose="020B0603020202020204" pitchFamily="34" charset="0"/>
                        </a:rPr>
                        <a:t>0.05-0.1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9330">
                <a:tc gridSpan="2"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latin typeface="Trebuchet MS" panose="020B0603020202020204" pitchFamily="34" charset="0"/>
                        </a:rPr>
                        <a:t>Receptive vaginal intercourse</a:t>
                      </a:r>
                      <a:endParaRPr lang="en-US" sz="2000" dirty="0"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latin typeface="Trebuchet MS" panose="020B0603020202020204" pitchFamily="34" charset="0"/>
                        </a:rPr>
                        <a:t>0.1-10.0%</a:t>
                      </a:r>
                      <a:endParaRPr lang="en-US" sz="2000" dirty="0"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9330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>
                          <a:latin typeface="Trebuchet MS" panose="020B0603020202020204" pitchFamily="34" charset="0"/>
                        </a:rPr>
                        <a:t>Insertive</a:t>
                      </a:r>
                      <a:r>
                        <a:rPr lang="en-US" sz="2000" dirty="0">
                          <a:latin typeface="Trebuchet MS" panose="020B0603020202020204" pitchFamily="34" charset="0"/>
                        </a:rPr>
                        <a:t> vaginal intercourse</a:t>
                      </a:r>
                      <a:endParaRPr lang="en-US" sz="2000" dirty="0"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latin typeface="Trebuchet MS" panose="020B0603020202020204" pitchFamily="34" charset="0"/>
                        </a:rPr>
                        <a:t>0.1-1.0%</a:t>
                      </a:r>
                      <a:endParaRPr lang="en-US" sz="2000" dirty="0"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9330">
                <a:tc rowSpan="3"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err="1">
                          <a:latin typeface="Trebuchet MS" panose="020B0603020202020204" pitchFamily="34" charset="0"/>
                        </a:rPr>
                        <a:t>Anogenital</a:t>
                      </a:r>
                      <a:r>
                        <a:rPr lang="en-US" sz="2000" b="1" dirty="0">
                          <a:latin typeface="Trebuchet MS" panose="020B0603020202020204" pitchFamily="34" charset="0"/>
                        </a:rPr>
                        <a:t> sex</a:t>
                      </a:r>
                      <a:endParaRPr lang="en-US" sz="2000" b="1" dirty="0"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 err="1">
                          <a:latin typeface="Trebuchet MS" panose="020B0603020202020204" pitchFamily="34" charset="0"/>
                        </a:rPr>
                        <a:t>Anogenital</a:t>
                      </a:r>
                      <a:r>
                        <a:rPr lang="en-US" sz="2000" dirty="0">
                          <a:latin typeface="Trebuchet MS" panose="020B0603020202020204" pitchFamily="34" charset="0"/>
                        </a:rPr>
                        <a:t> sex (total risk)</a:t>
                      </a:r>
                      <a:endParaRPr lang="en-US" sz="2000" dirty="0"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latin typeface="Trebuchet MS" panose="020B0603020202020204" pitchFamily="34" charset="0"/>
                        </a:rPr>
                        <a:t>0.065-0.5</a:t>
                      </a:r>
                      <a:endParaRPr lang="en-US" sz="2000" dirty="0"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933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rebuchet MS" panose="020B0603020202020204" pitchFamily="34" charset="0"/>
                        </a:rPr>
                        <a:t>Receptive anal intercourse</a:t>
                      </a:r>
                      <a:endParaRPr lang="en-US" sz="2000" dirty="0"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rebuchet MS" panose="020B0603020202020204" pitchFamily="34" charset="0"/>
                        </a:rPr>
                        <a:t>1 to 30%</a:t>
                      </a:r>
                      <a:endParaRPr lang="en-US" sz="2000" dirty="0"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933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latin typeface="Trebuchet MS" panose="020B0603020202020204" pitchFamily="34" charset="0"/>
                        </a:rPr>
                        <a:t>Insertive</a:t>
                      </a:r>
                      <a:r>
                        <a:rPr lang="en-US" sz="2000" dirty="0">
                          <a:latin typeface="Trebuchet MS" panose="020B0603020202020204" pitchFamily="34" charset="0"/>
                        </a:rPr>
                        <a:t> anal intercourse</a:t>
                      </a:r>
                      <a:endParaRPr lang="en-US" sz="2000" dirty="0"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rebuchet MS" panose="020B0603020202020204" pitchFamily="34" charset="0"/>
                        </a:rPr>
                        <a:t>0.1 to 10.0%</a:t>
                      </a:r>
                      <a:endParaRPr lang="en-US" sz="2000" dirty="0"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9330">
                <a:tc gridSpan="2"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err="1">
                          <a:latin typeface="Trebuchet MS" panose="020B0603020202020204" pitchFamily="34" charset="0"/>
                        </a:rPr>
                        <a:t>Orogenital</a:t>
                      </a:r>
                      <a:r>
                        <a:rPr lang="en-US" sz="2000" b="1" dirty="0">
                          <a:latin typeface="Trebuchet MS" panose="020B0603020202020204" pitchFamily="34" charset="0"/>
                        </a:rPr>
                        <a:t> sex</a:t>
                      </a:r>
                      <a:endParaRPr lang="en-US" sz="2000" b="1" dirty="0"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latin typeface="Trebuchet MS" panose="020B0603020202020204" pitchFamily="34" charset="0"/>
                        </a:rPr>
                        <a:t>0.005-0.1</a:t>
                      </a:r>
                      <a:endParaRPr lang="en-US" sz="2000" dirty="0"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9330">
                <a:tc gridSpan="2"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latin typeface="Trebuchet MS" panose="020B0603020202020204" pitchFamily="34" charset="0"/>
                        </a:rPr>
                        <a:t>IV drugs use</a:t>
                      </a:r>
                      <a:endParaRPr lang="en-US" sz="2000" b="1" dirty="0"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latin typeface="Trebuchet MS" panose="020B0603020202020204" pitchFamily="34" charset="0"/>
                        </a:rPr>
                        <a:t>0.67</a:t>
                      </a:r>
                      <a:endParaRPr lang="en-US" sz="2000" dirty="0"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9330">
                <a:tc gridSpan="2"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latin typeface="Trebuchet MS" panose="020B0603020202020204" pitchFamily="34" charset="0"/>
                        </a:rPr>
                        <a:t>Needle stick exposure</a:t>
                      </a:r>
                      <a:endParaRPr lang="en-US" sz="2000" b="1" dirty="0"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latin typeface="Trebuchet MS" panose="020B0603020202020204" pitchFamily="34" charset="0"/>
                        </a:rPr>
                        <a:t>0.3</a:t>
                      </a:r>
                      <a:endParaRPr lang="en-US" sz="2000" dirty="0"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607167">
                <a:tc gridSpan="2"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900" b="1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Mucous membrane splash to eye, </a:t>
                      </a:r>
                      <a:r>
                        <a:rPr lang="en-US" sz="1900" b="1" kern="1200" dirty="0" err="1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oro</a:t>
                      </a:r>
                      <a:r>
                        <a:rPr lang="en-US" sz="1900" b="1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-nasal area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latin typeface="Trebuchet MS" panose="020B0603020202020204" pitchFamily="34" charset="0"/>
                        </a:rPr>
                        <a:t>0.09</a:t>
                      </a:r>
                      <a:endParaRPr lang="en-US" sz="2000" dirty="0"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A90E65C-17AB-4B34-8967-F851E9A44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Immunopathogenesis</a:t>
            </a:r>
            <a:endParaRPr lang="en-IN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9FE386D-2B3D-4FD7-9DE1-674E9D59A0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N" dirty="0"/>
              <a:t>Immune system of human body comprises of cell mediated immunity mediated by T cells and humoral or antibody associated immunity by B cells </a:t>
            </a:r>
          </a:p>
          <a:p>
            <a:r>
              <a:rPr lang="en-IN" dirty="0"/>
              <a:t>Two types of T cells important in the immunopathogenesis of HIV- </a:t>
            </a:r>
            <a:r>
              <a:rPr lang="en-IN" sz="1900" b="1" dirty="0">
                <a:solidFill>
                  <a:srgbClr val="1C5678"/>
                </a:solidFill>
                <a:ea typeface="+mj-ea"/>
                <a:cs typeface="+mj-cs"/>
              </a:rPr>
              <a:t>helper </a:t>
            </a:r>
            <a:r>
              <a:rPr lang="en-IN" sz="2100" b="1" dirty="0">
                <a:solidFill>
                  <a:srgbClr val="1C5678"/>
                </a:solidFill>
                <a:ea typeface="+mj-ea"/>
                <a:cs typeface="+mj-cs"/>
              </a:rPr>
              <a:t>(CD4+ T cells) and suppressor (CD8+ T cells) </a:t>
            </a:r>
          </a:p>
          <a:p>
            <a:r>
              <a:rPr lang="en-IN" sz="2100" b="1" dirty="0">
                <a:solidFill>
                  <a:srgbClr val="1C5678"/>
                </a:solidFill>
                <a:ea typeface="+mj-ea"/>
                <a:cs typeface="+mj-cs"/>
              </a:rPr>
              <a:t>T- helper (CD4+ cell) cell conducting the orchestration of immune system is the primary target of HIV, </a:t>
            </a:r>
            <a:r>
              <a:rPr lang="en-IN" dirty="0"/>
              <a:t>thereby deranging the whole immune system </a:t>
            </a:r>
          </a:p>
          <a:p>
            <a:r>
              <a:rPr lang="en-IN" sz="2100" b="1" dirty="0">
                <a:solidFill>
                  <a:srgbClr val="1C5678"/>
                </a:solidFill>
                <a:ea typeface="+mj-ea"/>
                <a:cs typeface="+mj-cs"/>
              </a:rPr>
              <a:t>Killing of CD4+ lymphocytes results in marked immunosuppression, </a:t>
            </a:r>
            <a:r>
              <a:rPr lang="en-IN" dirty="0"/>
              <a:t>leading to an increased chance of </a:t>
            </a:r>
            <a:r>
              <a:rPr lang="en-IN" sz="2100" b="1" dirty="0">
                <a:solidFill>
                  <a:srgbClr val="1C5678"/>
                </a:solidFill>
                <a:ea typeface="+mj-ea"/>
                <a:cs typeface="+mj-cs"/>
              </a:rPr>
              <a:t>opportunistic infections</a:t>
            </a:r>
            <a:r>
              <a:rPr lang="en-IN" dirty="0"/>
              <a:t> by commensals, environmental contaminants and non- pathogens as well as </a:t>
            </a:r>
            <a:r>
              <a:rPr lang="en-IN" sz="2100" b="1" dirty="0">
                <a:solidFill>
                  <a:srgbClr val="1C5678"/>
                </a:solidFill>
                <a:ea typeface="+mj-ea"/>
                <a:cs typeface="+mj-cs"/>
              </a:rPr>
              <a:t>malignancies associated with suppressed immunity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12FBF80-FF44-4907-9BCD-AFFDDC09B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Cells Bearing CD4 Receptors &amp; Thereby Susceptible to HIV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4713F05-257D-4D31-8669-B5B1DEE089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68" y="1447800"/>
            <a:ext cx="8403432" cy="4826000"/>
          </a:xfrm>
        </p:spPr>
        <p:txBody>
          <a:bodyPr/>
          <a:lstStyle/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/>
          </a:p>
        </p:txBody>
      </p:sp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036FEC9C-3E06-4A55-B75C-C7AF25D36E7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4676755"/>
              </p:ext>
            </p:extLst>
          </p:nvPr>
        </p:nvGraphicFramePr>
        <p:xfrm>
          <a:off x="484313" y="1471520"/>
          <a:ext cx="8153942" cy="4778561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9084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07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447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899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420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Trebuchet MS" panose="020B0603020202020204" pitchFamily="34" charset="0"/>
                        </a:rPr>
                        <a:t>Skin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7529" marR="675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6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Trebuchet MS" panose="020B0603020202020204" pitchFamily="34" charset="0"/>
                        </a:rPr>
                        <a:t>Neuronal cells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7529" marR="675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6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Trebuchet MS" panose="020B0603020202020204" pitchFamily="34" charset="0"/>
                        </a:rPr>
                        <a:t>Hematopoietic cells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7529" marR="675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6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Trebuchet MS" panose="020B0603020202020204" pitchFamily="34" charset="0"/>
                        </a:rPr>
                        <a:t>Others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7529" marR="675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6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03355">
                <a:tc>
                  <a:txBody>
                    <a:bodyPr/>
                    <a:lstStyle/>
                    <a:p>
                      <a:pPr marL="171450" marR="0" lvl="0" indent="-171450" algn="l" defTabSz="6858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Font typeface="Arial"/>
                        <a:buChar char="•"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Langerhans cells</a:t>
                      </a:r>
                    </a:p>
                    <a:p>
                      <a:pPr marL="171450" marR="0" lvl="0" indent="-171450" algn="l" defTabSz="6858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Font typeface="Arial"/>
                        <a:buChar char="•"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Fibroblast</a:t>
                      </a:r>
                    </a:p>
                    <a:p>
                      <a:pPr marL="171450" marR="0" lvl="0" indent="-171450" algn="l" defTabSz="6858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Font typeface="Arial"/>
                        <a:buChar char="•"/>
                      </a:pPr>
                      <a:r>
                        <a:rPr lang="en-US" sz="1600" kern="1200" dirty="0" err="1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Megakaryocytes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6858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Font typeface="Arial"/>
                        <a:buChar char="•"/>
                      </a:pPr>
                      <a:r>
                        <a:rPr lang="en-US" sz="1600" kern="1200" dirty="0" err="1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Basophils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67529" marR="675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6858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Font typeface="Arial"/>
                        <a:buChar char="•"/>
                      </a:pPr>
                      <a:r>
                        <a:rPr lang="en-US" sz="1600" kern="1200" dirty="0" err="1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Astrocytes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6858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Font typeface="Arial"/>
                        <a:buChar char="•"/>
                      </a:pPr>
                      <a:r>
                        <a:rPr lang="en-US" sz="1600" kern="1200" dirty="0" err="1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Oligodendrocytes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6858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Font typeface="Arial"/>
                        <a:buChar char="•"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Capillary endothelium</a:t>
                      </a:r>
                    </a:p>
                    <a:p>
                      <a:pPr marL="171450" marR="0" lvl="0" indent="-171450" algn="l" defTabSz="6858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Font typeface="Arial"/>
                        <a:buChar char="•"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Microglial cells</a:t>
                      </a:r>
                    </a:p>
                  </a:txBody>
                  <a:tcPr marL="67529" marR="675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6858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Font typeface="Arial"/>
                        <a:buChar char="•"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B-lymphocytes</a:t>
                      </a:r>
                    </a:p>
                    <a:p>
                      <a:pPr marL="171450" marR="0" lvl="0" indent="-171450" algn="l" defTabSz="6858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Font typeface="Arial"/>
                        <a:buChar char="•"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T-lymphocytes</a:t>
                      </a:r>
                    </a:p>
                    <a:p>
                      <a:pPr marL="171450" marR="0" lvl="0" indent="-171450" algn="l" defTabSz="6858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Font typeface="Arial"/>
                        <a:buChar char="•"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NK cells</a:t>
                      </a:r>
                    </a:p>
                    <a:p>
                      <a:pPr marL="171450" marR="0" lvl="0" indent="-171450" algn="l" defTabSz="6858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Font typeface="Arial"/>
                        <a:buChar char="•"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Eosinophils</a:t>
                      </a:r>
                    </a:p>
                    <a:p>
                      <a:pPr marL="171450" marR="0" lvl="0" indent="-171450" algn="l" defTabSz="6858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Font typeface="Arial"/>
                        <a:buChar char="•"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Monocytes</a:t>
                      </a:r>
                    </a:p>
                    <a:p>
                      <a:pPr marL="171450" marR="0" lvl="0" indent="-171450" algn="l" defTabSz="6858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Font typeface="Arial"/>
                        <a:buChar char="•"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Macrophages</a:t>
                      </a:r>
                    </a:p>
                    <a:p>
                      <a:pPr marL="171450" marR="0" lvl="0" indent="-171450" algn="l" defTabSz="6858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Font typeface="Arial"/>
                        <a:buChar char="•"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Dendritic cells</a:t>
                      </a:r>
                    </a:p>
                    <a:p>
                      <a:pPr marL="171450" marR="0" lvl="0" indent="-171450" algn="l" defTabSz="6858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Font typeface="Arial"/>
                        <a:buChar char="•"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Promyelocytes</a:t>
                      </a:r>
                    </a:p>
                    <a:p>
                      <a:pPr marL="171450" marR="0" lvl="0" indent="-171450" algn="l" defTabSz="6858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Font typeface="Arial"/>
                        <a:buChar char="•"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Kupffer cells</a:t>
                      </a:r>
                    </a:p>
                  </a:txBody>
                  <a:tcPr marL="67529" marR="675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6858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Font typeface="Arial"/>
                        <a:buChar char="•"/>
                      </a:pPr>
                      <a:r>
                        <a:rPr lang="en-US" sz="1600" dirty="0">
                          <a:latin typeface="Trebuchet MS" panose="020B0603020202020204" pitchFamily="34" charset="0"/>
                        </a:rPr>
                        <a:t>Gut associated 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lymphoid tissue (GALT)</a:t>
                      </a:r>
                    </a:p>
                    <a:p>
                      <a:pPr marL="171450" marR="0" lvl="0" indent="-171450" algn="l" defTabSz="6858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Font typeface="Arial"/>
                        <a:buChar char="•"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Colon carcinoma cells</a:t>
                      </a:r>
                    </a:p>
                    <a:p>
                      <a:pPr marL="171450" marR="0" lvl="0" indent="-171450" algn="l" defTabSz="6858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Font typeface="Arial"/>
                        <a:buChar char="•"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Bowel epithelium</a:t>
                      </a:r>
                    </a:p>
                    <a:p>
                      <a:pPr marL="171450" marR="0" lvl="0" indent="-171450" algn="l" defTabSz="6858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Font typeface="Arial"/>
                        <a:buChar char="•"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Renal epithelium</a:t>
                      </a:r>
                    </a:p>
                    <a:p>
                      <a:pPr marL="171450" marR="0" lvl="0" indent="-171450" algn="l" defTabSz="6858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Font typeface="Arial"/>
                        <a:buChar char="•"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Thymic precursor cells</a:t>
                      </a:r>
                    </a:p>
                    <a:p>
                      <a:pPr marL="171450" marR="0" lvl="0" indent="-171450" algn="l" defTabSz="6858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Font typeface="Arial"/>
                        <a:buChar char="•"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Retinal cells</a:t>
                      </a:r>
                    </a:p>
                    <a:p>
                      <a:pPr marL="171450" marR="0" lvl="0" indent="-171450" algn="l" defTabSz="6858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Font typeface="Arial"/>
                        <a:buChar char="•"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Placental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trophoblasts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67529" marR="675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E6F1281-7EA3-4046-B16A-86D36FAC3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Stages of HIV Infection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24E3EE-87EF-4EB1-B07E-2BD85438A2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68" y="1447800"/>
            <a:ext cx="8403432" cy="4826000"/>
          </a:xfrm>
        </p:spPr>
        <p:txBody>
          <a:bodyPr/>
          <a:lstStyle/>
          <a:p>
            <a:endParaRPr lang="en-IN" dirty="0"/>
          </a:p>
          <a:p>
            <a:endParaRPr lang="en-IN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AA20110-EBB3-464F-A589-AF16294286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8885012"/>
              </p:ext>
            </p:extLst>
          </p:nvPr>
        </p:nvGraphicFramePr>
        <p:xfrm>
          <a:off x="528836" y="1703364"/>
          <a:ext cx="8064896" cy="431487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882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786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979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6696">
                <a:tc>
                  <a:txBody>
                    <a:bodyPr/>
                    <a:lstStyle/>
                    <a:p>
                      <a:r>
                        <a:rPr lang="en-US" sz="2000" b="1" u="none" dirty="0">
                          <a:solidFill>
                            <a:schemeClr val="bg1"/>
                          </a:solidFill>
                          <a:latin typeface="Trebuchet MS" panose="020B0603020202020204" pitchFamily="34" charset="0"/>
                        </a:rPr>
                        <a:t>Stage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67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u="none" dirty="0">
                          <a:solidFill>
                            <a:schemeClr val="bg1"/>
                          </a:solidFill>
                          <a:latin typeface="Trebuchet MS" panose="020B0603020202020204" pitchFamily="34" charset="0"/>
                        </a:rPr>
                        <a:t>CD4 count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67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u="none" dirty="0">
                          <a:solidFill>
                            <a:schemeClr val="bg1"/>
                          </a:solidFill>
                          <a:latin typeface="Trebuchet MS" panose="020B0603020202020204" pitchFamily="34" charset="0"/>
                        </a:rPr>
                        <a:t>Features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6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696">
                <a:tc>
                  <a:txBody>
                    <a:bodyPr/>
                    <a:lstStyle/>
                    <a:p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  <a:latin typeface="Trebuchet MS" panose="020B0603020202020204" pitchFamily="34" charset="0"/>
                        </a:rPr>
                        <a:t>Primary HIV infection</a:t>
                      </a:r>
                      <a:endParaRPr lang="en-US" sz="2000" b="1" u="none" dirty="0"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000" b="1" u="none" dirty="0">
                        <a:latin typeface="Trebuchet MS" panose="020B06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  <a:latin typeface="Trebuchet MS" panose="020B0603020202020204" pitchFamily="34" charset="0"/>
                        </a:rPr>
                        <a:t>Seroconversion illness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42968">
                <a:tc>
                  <a:txBody>
                    <a:bodyPr/>
                    <a:lstStyle/>
                    <a:p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  <a:latin typeface="Trebuchet MS" panose="020B0603020202020204" pitchFamily="34" charset="0"/>
                        </a:rPr>
                        <a:t>Clinical stage 1</a:t>
                      </a:r>
                      <a:endParaRPr lang="en-US" sz="2000" b="1" u="none" dirty="0">
                        <a:latin typeface="Trebuchet MS" panose="020B06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  <a:latin typeface="Trebuchet MS" panose="020B0603020202020204" pitchFamily="34" charset="0"/>
                        </a:rPr>
                        <a:t>&gt;500</a:t>
                      </a:r>
                      <a:endParaRPr lang="en-US" sz="2000" b="1" u="none" dirty="0">
                        <a:latin typeface="Trebuchet MS" panose="020B06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SzTx/>
                        <a:buFont typeface="Arial"/>
                        <a:buChar char="•"/>
                        <a:tabLst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Asymptomatic</a:t>
                      </a:r>
                    </a:p>
                    <a:p>
                      <a:pPr marL="171450" marR="0" lvl="0" indent="-17145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SzTx/>
                        <a:buFont typeface="Arial"/>
                        <a:buChar char="•"/>
                        <a:tabLst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Persistent generalized lymphadenopathy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2766">
                <a:tc>
                  <a:txBody>
                    <a:bodyPr/>
                    <a:lstStyle/>
                    <a:p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  <a:latin typeface="Trebuchet MS" panose="020B0603020202020204" pitchFamily="34" charset="0"/>
                        </a:rPr>
                        <a:t>Clinical stage 2</a:t>
                      </a:r>
                      <a:endParaRPr lang="en-US" sz="2000" b="1" u="none" dirty="0">
                        <a:latin typeface="Trebuchet MS" panose="020B06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  <a:latin typeface="Trebuchet MS" panose="020B0603020202020204" pitchFamily="34" charset="0"/>
                        </a:rPr>
                        <a:t>200-500</a:t>
                      </a:r>
                      <a:endParaRPr lang="en-US" sz="2000" b="1" u="none" dirty="0">
                        <a:latin typeface="Trebuchet MS" panose="020B06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  <a:latin typeface="Trebuchet MS" panose="020B0603020202020204" pitchFamily="34" charset="0"/>
                        </a:rPr>
                        <a:t>Unexplained weight loss, HZ</a:t>
                      </a:r>
                      <a:endParaRPr lang="en-US" sz="2000" b="1" u="none" dirty="0">
                        <a:latin typeface="Trebuchet MS" panose="020B06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0309">
                <a:tc>
                  <a:txBody>
                    <a:bodyPr/>
                    <a:lstStyle/>
                    <a:p>
                      <a:r>
                        <a:rPr lang="en-US" sz="2000" u="none" dirty="0">
                          <a:latin typeface="Trebuchet MS" panose="020B0603020202020204" pitchFamily="34" charset="0"/>
                        </a:rPr>
                        <a:t>Clinical stage 3</a:t>
                      </a:r>
                      <a:endParaRPr lang="en-US" sz="2000" b="1" u="none" dirty="0">
                        <a:latin typeface="Trebuchet MS" panose="020B06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  <a:latin typeface="Trebuchet MS" panose="020B0603020202020204" pitchFamily="34" charset="0"/>
                        </a:rPr>
                        <a:t>below 200</a:t>
                      </a:r>
                      <a:endParaRPr lang="en-US" sz="2000" b="1" u="none" dirty="0">
                        <a:latin typeface="Trebuchet MS" panose="020B06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  <a:latin typeface="Trebuchet MS" panose="020B0603020202020204" pitchFamily="34" charset="0"/>
                        </a:rPr>
                        <a:t>Unexplained weight loss, </a:t>
                      </a:r>
                      <a:r>
                        <a:rPr kumimoji="0" lang="en-US" sz="2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Trebuchet MS" panose="020B0603020202020204" pitchFamily="34" charset="0"/>
                        </a:rPr>
                        <a:t>diarrhoea</a:t>
                      </a: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  <a:latin typeface="Trebuchet MS" panose="020B0603020202020204" pitchFamily="34" charset="0"/>
                        </a:rPr>
                        <a:t>, fever</a:t>
                      </a:r>
                      <a:endParaRPr lang="en-US" sz="2000" b="1" u="none" dirty="0">
                        <a:latin typeface="Trebuchet MS" panose="020B06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77345">
                <a:tc>
                  <a:txBody>
                    <a:bodyPr/>
                    <a:lstStyle/>
                    <a:p>
                      <a:r>
                        <a:rPr lang="en-US" sz="2000" u="none" dirty="0">
                          <a:latin typeface="Trebuchet MS" panose="020B0603020202020204" pitchFamily="34" charset="0"/>
                        </a:rPr>
                        <a:t>Clinical stage 4</a:t>
                      </a:r>
                      <a:endParaRPr lang="en-US" sz="2000" b="1" u="none" dirty="0">
                        <a:latin typeface="Trebuchet MS" panose="020B06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u="none" dirty="0">
                          <a:latin typeface="Trebuchet MS" panose="020B0603020202020204" pitchFamily="34" charset="0"/>
                        </a:rPr>
                        <a:t>&lt;50</a:t>
                      </a:r>
                      <a:endParaRPr lang="en-US" sz="2000" b="1" u="none" dirty="0">
                        <a:latin typeface="Trebuchet MS" panose="020B06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latin typeface="Trebuchet MS" panose="020B0603020202020204" pitchFamily="34" charset="0"/>
                        </a:rPr>
                        <a:t>AIDS defining opportunistic infections and malignancies </a:t>
                      </a:r>
                      <a:endParaRPr lang="en-US" sz="2000" b="1" u="none" dirty="0">
                        <a:latin typeface="Trebuchet MS" panose="020B06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5784894"/>
              </p:ext>
            </p:extLst>
          </p:nvPr>
        </p:nvGraphicFramePr>
        <p:xfrm>
          <a:off x="611560" y="1603168"/>
          <a:ext cx="7874160" cy="41300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874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515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800" b="1" kern="1200" dirty="0">
                          <a:solidFill>
                            <a:srgbClr val="1C5678"/>
                          </a:solidFill>
                          <a:latin typeface="Trebuchet MS" pitchFamily="34" charset="0"/>
                          <a:ea typeface="+mj-ea"/>
                          <a:cs typeface="+mj-cs"/>
                        </a:rPr>
                        <a:t>Primary HIV infection/acute retroviral syndrome/seroconversion illness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2-4 weeks after the initial exposure 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50-90% of patients experience seroconversion illness in form of an acute febrile illness, associated with lymphadenopathy, pharyngitis, maculopapular rash, </a:t>
                      </a:r>
                      <a:r>
                        <a:rPr lang="en-US" sz="1800" kern="1200" dirty="0" err="1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orogenital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 ulcers and meningoencephalitis, due to rapid proliferation of HIV in blood and lymph nodes 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b="1" kern="1200" dirty="0">
                          <a:solidFill>
                            <a:srgbClr val="1C5678"/>
                          </a:solidFill>
                          <a:latin typeface="Trebuchet MS" pitchFamily="34" charset="0"/>
                          <a:ea typeface="+mj-ea"/>
                          <a:cs typeface="+mj-cs"/>
                        </a:rPr>
                        <a:t>The HIV can be detected by HIV RNA/DNA tests; HIV antibody tests are negative (window period)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7858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800" b="1" kern="1200" dirty="0">
                          <a:solidFill>
                            <a:srgbClr val="1C5678"/>
                          </a:solidFill>
                          <a:latin typeface="Trebuchet MS" pitchFamily="34" charset="0"/>
                          <a:ea typeface="+mj-ea"/>
                          <a:cs typeface="+mj-cs"/>
                        </a:rPr>
                        <a:t>Clinical stage 1 - asymptomatic 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- lasts for 2-10 years (average 8 years) 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Asymptomatic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b="1" kern="1200" dirty="0">
                          <a:solidFill>
                            <a:srgbClr val="1C5678"/>
                          </a:solidFill>
                          <a:latin typeface="Trebuchet MS" pitchFamily="34" charset="0"/>
                          <a:ea typeface="+mj-ea"/>
                          <a:cs typeface="+mj-cs"/>
                        </a:rPr>
                        <a:t>Persistent generalized lymphadenopathy (PGL): 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Defined as enlarged lymph nodes (&gt;1 cm) involving at least two non-contiguous sites, other than inguinal nodes, in the absence of an obvious cause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6444208" y="6021288"/>
            <a:ext cx="2198602" cy="270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100" dirty="0">
                <a:latin typeface="Trebuchet MS" panose="020B0603020202020204" pitchFamily="34" charset="0"/>
              </a:rPr>
              <a:t>Adapted from - WHO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CF407BC-4025-4F14-8A80-91DED77C8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Stages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AA81871-0F7F-47CF-A09F-E088E3A579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68" y="1447800"/>
            <a:ext cx="8403432" cy="4826000"/>
          </a:xfrm>
        </p:spPr>
        <p:txBody>
          <a:bodyPr/>
          <a:lstStyle/>
          <a:p>
            <a:endParaRPr lang="en-IN" dirty="0"/>
          </a:p>
          <a:p>
            <a:endParaRPr lang="en-IN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131403"/>
              </p:ext>
            </p:extLst>
          </p:nvPr>
        </p:nvGraphicFramePr>
        <p:xfrm>
          <a:off x="467544" y="2001950"/>
          <a:ext cx="8147248" cy="308323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472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08323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IN" sz="2000" b="1" kern="1200" dirty="0">
                          <a:solidFill>
                            <a:srgbClr val="1C5678"/>
                          </a:solidFill>
                          <a:latin typeface="Trebuchet MS" pitchFamily="34" charset="0"/>
                          <a:ea typeface="+mj-ea"/>
                          <a:cs typeface="+mj-cs"/>
                        </a:rPr>
                        <a:t>Clinical stage 2 - mild symptoms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IN" sz="2000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Moderate unexplained weight loss (&lt;10% of presumed or measured body weight)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Recurrent respiratory tract infections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Skin: </a:t>
                      </a:r>
                      <a:r>
                        <a:rPr lang="en-US" sz="2000" kern="1200" baseline="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Herpes zoster, </a:t>
                      </a:r>
                      <a:r>
                        <a:rPr lang="en-US" sz="2000" kern="1200" baseline="0" dirty="0" err="1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papular</a:t>
                      </a:r>
                      <a:r>
                        <a:rPr lang="en-US" sz="2000" kern="1200" baseline="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 pruritic eruptions, seborrheic dermatitis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Mucosa: Angular cheilitis, recurrent oral ulceration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Title 5">
            <a:extLst>
              <a:ext uri="{FF2B5EF4-FFF2-40B4-BE49-F238E27FC236}">
                <a16:creationId xmlns:a16="http://schemas.microsoft.com/office/drawing/2014/main" id="{3392FED2-12A6-4BAA-9618-0967EAA79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Stages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2418A86-DB55-4276-A594-DA255AB659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  <a:p>
            <a:endParaRPr lang="en-IN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392FED2-12A6-4BAA-9618-0967EAA79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Stages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2418A86-DB55-4276-A594-DA255AB659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68" y="1447800"/>
            <a:ext cx="8403432" cy="4826000"/>
          </a:xfrm>
        </p:spPr>
        <p:txBody>
          <a:bodyPr/>
          <a:lstStyle/>
          <a:p>
            <a:endParaRPr lang="en-IN" dirty="0"/>
          </a:p>
          <a:p>
            <a:endParaRPr lang="en-IN" dirty="0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0390A87-060E-4E0F-831D-1DA4BD1007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269868"/>
              </p:ext>
            </p:extLst>
          </p:nvPr>
        </p:nvGraphicFramePr>
        <p:xfrm>
          <a:off x="492832" y="1510836"/>
          <a:ext cx="8136904" cy="46999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369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69992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b="1" kern="1200" dirty="0">
                          <a:solidFill>
                            <a:srgbClr val="1C5678"/>
                          </a:solidFill>
                          <a:latin typeface="Trebuchet MS" pitchFamily="34" charset="0"/>
                          <a:ea typeface="+mj-ea"/>
                          <a:cs typeface="+mj-cs"/>
                        </a:rPr>
                        <a:t>Clinical stage 3 - Advanced symptoms</a:t>
                      </a:r>
                      <a:r>
                        <a:rPr lang="en-US" sz="2000" b="1" kern="1200" dirty="0">
                          <a:solidFill>
                            <a:srgbClr val="1C5678"/>
                          </a:solidFill>
                          <a:latin typeface="Trebuchet MS" pitchFamily="34" charset="0"/>
                          <a:ea typeface="+mj-ea"/>
                          <a:cs typeface="+mj-cs"/>
                        </a:rPr>
                        <a:t> </a:t>
                      </a: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  <a:latin typeface="Trebuchet MS" panose="020B0603020202020204" pitchFamily="34" charset="0"/>
                        </a:rPr>
                        <a:t>- </a:t>
                      </a:r>
                      <a:r>
                        <a:rPr kumimoji="0" lang="en-IN" sz="2000" u="none" strike="noStrike" cap="none" normalizeH="0" baseline="0" dirty="0">
                          <a:ln>
                            <a:noFill/>
                          </a:ln>
                          <a:effectLst/>
                          <a:latin typeface="Trebuchet MS" panose="020B0603020202020204" pitchFamily="34" charset="0"/>
                        </a:rPr>
                        <a:t>Characterized by advancing immunosuppression and opportunistic infections (OIs)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2000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Unexplained severe weight loss (&gt;10% of presumed or measured body weight) 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Unexplained chronic </a:t>
                      </a:r>
                      <a:r>
                        <a:rPr lang="en-US" sz="2000" kern="1200" dirty="0" err="1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diarrhoea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 for longer than one month 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Unexplained persistent fever (&gt;37.6°C intermittent or constant, for longer than one month) 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Persistent oral candidiasis, oral hairy leukoplakia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Pulmonary tuberculosis (current) 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Severe bacterial infections (pneumonia, pyomyositis, bone/joint infection, meningitis or </a:t>
                      </a:r>
                      <a:r>
                        <a:rPr lang="en-US" sz="2000" kern="1200" dirty="0" err="1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bacteraemia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) 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Acute necrotizing ulcerative stomatitis, gingivitis or periodontitis 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Unexplained </a:t>
                      </a:r>
                      <a:r>
                        <a:rPr lang="en-US" sz="2000" kern="1200" dirty="0" err="1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anaemia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 (&lt;8 g/dl), neutropenia (&lt;0.5 × 109 per </a:t>
                      </a:r>
                      <a:r>
                        <a:rPr lang="en-US" sz="2000" kern="1200" dirty="0" err="1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litre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) or chronic thrombocytopenia (&lt;50 × 109 per </a:t>
                      </a:r>
                      <a:r>
                        <a:rPr lang="en-US" sz="2000" kern="1200" dirty="0" err="1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litre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51987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4231516"/>
              </p:ext>
            </p:extLst>
          </p:nvPr>
        </p:nvGraphicFramePr>
        <p:xfrm>
          <a:off x="556699" y="1492195"/>
          <a:ext cx="8009171" cy="47372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0091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372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kern="1200" dirty="0">
                          <a:solidFill>
                            <a:srgbClr val="1C5678"/>
                          </a:solidFill>
                          <a:latin typeface="Trebuchet MS" pitchFamily="34" charset="0"/>
                          <a:ea typeface="+mj-ea"/>
                          <a:cs typeface="+mj-cs"/>
                        </a:rPr>
                        <a:t>Clinical stage 4 - Severe symptoms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900" b="1" kern="1200" dirty="0">
                        <a:solidFill>
                          <a:srgbClr val="1C5678"/>
                        </a:solidFill>
                        <a:latin typeface="Trebuchet MS" pitchFamily="34" charset="0"/>
                        <a:ea typeface="+mj-ea"/>
                        <a:cs typeface="+mj-cs"/>
                      </a:endParaRPr>
                    </a:p>
                    <a:p>
                      <a:pPr marL="363538" marR="0" lvl="0" indent="-36353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900" b="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j-ea"/>
                          <a:cs typeface="+mj-cs"/>
                        </a:rPr>
                        <a:t>HIV wasting syndrome</a:t>
                      </a:r>
                    </a:p>
                    <a:p>
                      <a:pPr marL="363538" marR="0" lvl="0" indent="-36353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900" b="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j-ea"/>
                          <a:cs typeface="+mj-cs"/>
                        </a:rPr>
                        <a:t>TB: Extrapulmonary tuberculosis, disseminated non-tuberculous mycobacterial infection</a:t>
                      </a:r>
                    </a:p>
                    <a:p>
                      <a:pPr marL="363538" marR="0" lvl="0" indent="-36353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900" b="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j-ea"/>
                          <a:cs typeface="+mj-cs"/>
                        </a:rPr>
                        <a:t>Pneumocystis </a:t>
                      </a:r>
                      <a:r>
                        <a:rPr lang="en-US" sz="1900" b="0" kern="1200" dirty="0" err="1">
                          <a:solidFill>
                            <a:schemeClr val="tx1"/>
                          </a:solidFill>
                          <a:latin typeface="Trebuchet MS" pitchFamily="34" charset="0"/>
                          <a:ea typeface="+mj-ea"/>
                          <a:cs typeface="+mj-cs"/>
                        </a:rPr>
                        <a:t>jiroveci</a:t>
                      </a:r>
                      <a:r>
                        <a:rPr lang="en-US" sz="1900" b="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j-ea"/>
                          <a:cs typeface="+mj-cs"/>
                        </a:rPr>
                        <a:t> pneumonia, recurrent severe bacterial pneumonia</a:t>
                      </a:r>
                    </a:p>
                    <a:p>
                      <a:pPr marL="363538" marR="0" lvl="0" indent="-36353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900" b="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j-ea"/>
                          <a:cs typeface="+mj-cs"/>
                        </a:rPr>
                        <a:t>Herpes simplex Chronic infection of &gt;one month’s duration</a:t>
                      </a:r>
                    </a:p>
                    <a:p>
                      <a:pPr marL="363538" marR="0" lvl="0" indent="-36353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900" b="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j-ea"/>
                          <a:cs typeface="+mj-cs"/>
                        </a:rPr>
                        <a:t>Candidiasis – Oro-</a:t>
                      </a:r>
                      <a:r>
                        <a:rPr lang="en-US" sz="1900" b="0" kern="1200" dirty="0" err="1">
                          <a:solidFill>
                            <a:schemeClr val="tx1"/>
                          </a:solidFill>
                          <a:latin typeface="Trebuchet MS" pitchFamily="34" charset="0"/>
                          <a:ea typeface="+mj-ea"/>
                          <a:cs typeface="+mj-cs"/>
                        </a:rPr>
                        <a:t>oesophageal</a:t>
                      </a:r>
                      <a:endParaRPr lang="en-US" sz="1900" b="0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j-ea"/>
                        <a:cs typeface="+mj-cs"/>
                      </a:endParaRPr>
                    </a:p>
                    <a:p>
                      <a:pPr marL="363538" marR="0" lvl="0" indent="-36353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900" b="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j-ea"/>
                          <a:cs typeface="+mj-cs"/>
                        </a:rPr>
                        <a:t>Kaposi’s sarcoma</a:t>
                      </a:r>
                    </a:p>
                    <a:p>
                      <a:pPr marL="363538" marR="0" lvl="0" indent="-36353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900" b="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j-ea"/>
                          <a:cs typeface="+mj-cs"/>
                        </a:rPr>
                        <a:t>Cytomegalovirus infection (retinitis or infection of other organs)</a:t>
                      </a:r>
                    </a:p>
                    <a:p>
                      <a:pPr marL="363538" marR="0" lvl="0" indent="-36353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900" b="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j-ea"/>
                          <a:cs typeface="+mj-cs"/>
                        </a:rPr>
                        <a:t>CNS: Toxoplasmosis, HIV encephalopathy, extrapulmonary cryptococcosis including meningitis, progressive multifocal leukoencephalopathy</a:t>
                      </a:r>
                    </a:p>
                    <a:p>
                      <a:pPr marL="363538" marR="0" lvl="0" indent="-36353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900" b="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j-ea"/>
                          <a:cs typeface="+mj-cs"/>
                        </a:rPr>
                        <a:t>Chronic cryptosporidiosis (with </a:t>
                      </a:r>
                      <a:r>
                        <a:rPr lang="en-US" sz="1900" b="0" kern="1200" dirty="0" err="1">
                          <a:solidFill>
                            <a:schemeClr val="tx1"/>
                          </a:solidFill>
                          <a:latin typeface="Trebuchet MS" pitchFamily="34" charset="0"/>
                          <a:ea typeface="+mj-ea"/>
                          <a:cs typeface="+mj-cs"/>
                        </a:rPr>
                        <a:t>diarrhoea</a:t>
                      </a:r>
                      <a:r>
                        <a:rPr lang="en-US" sz="1900" b="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j-ea"/>
                          <a:cs typeface="+mj-cs"/>
                        </a:rPr>
                        <a:t>), chronic </a:t>
                      </a:r>
                      <a:r>
                        <a:rPr lang="en-US" sz="1900" b="0" kern="1200" dirty="0" err="1">
                          <a:solidFill>
                            <a:schemeClr val="tx1"/>
                          </a:solidFill>
                          <a:latin typeface="Trebuchet MS" pitchFamily="34" charset="0"/>
                          <a:ea typeface="+mj-ea"/>
                          <a:cs typeface="+mj-cs"/>
                        </a:rPr>
                        <a:t>isosporiasis</a:t>
                      </a:r>
                      <a:endParaRPr lang="en-US" sz="1900" b="0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j-ea"/>
                        <a:cs typeface="+mj-cs"/>
                      </a:endParaRPr>
                    </a:p>
                    <a:p>
                      <a:pPr marL="363538" marR="0" lvl="0" indent="-36353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900" b="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j-ea"/>
                          <a:cs typeface="+mj-cs"/>
                        </a:rPr>
                        <a:t>Invasive cervical carcinoma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Title 5">
            <a:extLst>
              <a:ext uri="{FF2B5EF4-FFF2-40B4-BE49-F238E27FC236}">
                <a16:creationId xmlns:a16="http://schemas.microsoft.com/office/drawing/2014/main" id="{E2141494-653F-4BF7-8E5B-283D0F617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Stages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8EEDF0A-42EB-48A7-8BD7-7D98086B58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68" y="1447800"/>
            <a:ext cx="8403432" cy="4826000"/>
          </a:xfrm>
        </p:spPr>
        <p:txBody>
          <a:bodyPr/>
          <a:lstStyle/>
          <a:p>
            <a:endParaRPr lang="en-IN" dirty="0"/>
          </a:p>
          <a:p>
            <a:endParaRPr lang="en-IN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08B7047-96ED-4F61-8625-60705732F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569" y="228600"/>
            <a:ext cx="7884839" cy="1204508"/>
          </a:xfrm>
        </p:spPr>
        <p:txBody>
          <a:bodyPr/>
          <a:lstStyle/>
          <a:p>
            <a:r>
              <a:rPr lang="en-IN" dirty="0"/>
              <a:t>Mucocutaneous Manifestations of HIV Infection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F3EA9C7-E09B-4857-98D7-1AB2451021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Skin: </a:t>
            </a:r>
            <a:r>
              <a:rPr lang="en-IN" b="1" dirty="0">
                <a:solidFill>
                  <a:srgbClr val="1C5678"/>
                </a:solidFill>
                <a:ea typeface="+mj-ea"/>
                <a:cs typeface="+mj-cs"/>
              </a:rPr>
              <a:t>Most commonly affected organ in patients with HIV/AIDS with more than 90% of HIV infected patients</a:t>
            </a:r>
            <a:r>
              <a:rPr lang="en-IN" sz="1900" b="1" dirty="0">
                <a:solidFill>
                  <a:srgbClr val="1C5678"/>
                </a:solidFill>
                <a:ea typeface="+mj-ea"/>
                <a:cs typeface="+mj-cs"/>
              </a:rPr>
              <a:t> </a:t>
            </a:r>
            <a:r>
              <a:rPr lang="en-IN" dirty="0"/>
              <a:t>developing mucocutaneous signs and symptoms</a:t>
            </a:r>
          </a:p>
          <a:p>
            <a:r>
              <a:rPr lang="en-IN" dirty="0"/>
              <a:t>Cutaneous manifestations can occur through all stages of HIV infection </a:t>
            </a:r>
          </a:p>
          <a:p>
            <a:r>
              <a:rPr lang="en-IN" b="1" dirty="0">
                <a:solidFill>
                  <a:srgbClr val="1C5678"/>
                </a:solidFill>
                <a:ea typeface="+mj-ea"/>
                <a:cs typeface="+mj-cs"/>
              </a:rPr>
              <a:t>Skin manifestations have diagnostic and prognostic significance as with different viral load and CD4 count, manifestations differ </a:t>
            </a:r>
            <a:r>
              <a:rPr lang="en-IN" dirty="0"/>
              <a:t>- helpful in situations where facilities for CD4 count and viral load are not easily available to monitor the progression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528836" y="5661248"/>
            <a:ext cx="8064896" cy="61255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b="1" dirty="0">
                <a:solidFill>
                  <a:srgbClr val="1C5678"/>
                </a:solidFill>
                <a:latin typeface="Trebuchet MS" pitchFamily="34" charset="0"/>
                <a:ea typeface="+mj-ea"/>
                <a:cs typeface="+mj-cs"/>
              </a:rPr>
              <a:t>Skin, preputial skin and mucosa contain lot of CD4 receptor bearing cells like Langerhans cells and fibroblasts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569" y="228600"/>
            <a:ext cx="7956847" cy="1204508"/>
          </a:xfrm>
        </p:spPr>
        <p:txBody>
          <a:bodyPr>
            <a:normAutofit/>
          </a:bodyPr>
          <a:lstStyle/>
          <a:p>
            <a:r>
              <a:rPr lang="en-US" dirty="0"/>
              <a:t>Classification of Mucocutaneous Manifestations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C9FDBB-0049-47B7-934D-39A12F19A9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1" dirty="0"/>
              <a:t>Infectious</a:t>
            </a:r>
          </a:p>
          <a:p>
            <a:r>
              <a:rPr lang="en-IN" b="1" dirty="0"/>
              <a:t>Non-infectious</a:t>
            </a:r>
          </a:p>
          <a:p>
            <a:r>
              <a:rPr lang="en-IN" b="1" dirty="0"/>
              <a:t>Specific mucosal manifestation</a:t>
            </a:r>
          </a:p>
          <a:p>
            <a:r>
              <a:rPr lang="en-IN" b="1" dirty="0"/>
              <a:t>Nail and hair</a:t>
            </a:r>
          </a:p>
          <a:p>
            <a:r>
              <a:rPr lang="en-IN" b="1" dirty="0"/>
              <a:t>Cutaneous ADR due to ART: </a:t>
            </a:r>
            <a:r>
              <a:rPr lang="en-IN" dirty="0"/>
              <a:t>Morbilliform</a:t>
            </a:r>
            <a:r>
              <a:rPr lang="en-US" dirty="0"/>
              <a:t> rash, urticaria/angioedema Stevens-Johnson syndrome/toxic epidermal necrolysis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A8103-926E-4D46-8F72-4B9926A58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Infections</a:t>
            </a:r>
          </a:p>
        </p:txBody>
      </p:sp>
      <p:graphicFrame>
        <p:nvGraphicFramePr>
          <p:cNvPr id="3" name="Content Placeholder 3">
            <a:extLst>
              <a:ext uri="{FF2B5EF4-FFF2-40B4-BE49-F238E27FC236}">
                <a16:creationId xmlns:a16="http://schemas.microsoft.com/office/drawing/2014/main" id="{51ED5E0F-C43E-2B40-8E1C-D2F5503172B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02514334"/>
              </p:ext>
            </p:extLst>
          </p:nvPr>
        </p:nvGraphicFramePr>
        <p:xfrm>
          <a:off x="474452" y="1537359"/>
          <a:ext cx="8173665" cy="4662162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9434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75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22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00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064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baseline="0" dirty="0">
                          <a:solidFill>
                            <a:schemeClr val="bg1"/>
                          </a:solidFill>
                          <a:latin typeface="Trebuchet MS" panose="020B0603020202020204" pitchFamily="34" charset="0"/>
                        </a:rPr>
                        <a:t>Viral infection</a:t>
                      </a:r>
                      <a:endParaRPr lang="en-US" sz="1800" b="1" dirty="0">
                        <a:solidFill>
                          <a:schemeClr val="bg1"/>
                        </a:solidFill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7529" marR="675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6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Trebuchet MS" panose="020B0603020202020204" pitchFamily="34" charset="0"/>
                        </a:rPr>
                        <a:t>Bacterial  infection</a:t>
                      </a:r>
                      <a:endParaRPr lang="en-US" sz="1800" b="1" dirty="0">
                        <a:solidFill>
                          <a:schemeClr val="bg1"/>
                        </a:solidFill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7529" marR="675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6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Trebuchet MS" panose="020B0603020202020204" pitchFamily="34" charset="0"/>
                        </a:rPr>
                        <a:t>Fungal infection</a:t>
                      </a:r>
                      <a:endParaRPr lang="en-US" sz="1800" b="1" dirty="0">
                        <a:solidFill>
                          <a:schemeClr val="bg1"/>
                        </a:solidFill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7529" marR="675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6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Trebuchet MS" panose="020B0603020202020204" pitchFamily="34" charset="0"/>
                        </a:rPr>
                        <a:t>Parasitic infection</a:t>
                      </a:r>
                      <a:endParaRPr lang="en-US" sz="1800" b="1" dirty="0">
                        <a:solidFill>
                          <a:schemeClr val="bg1"/>
                        </a:solidFill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7529" marR="675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6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3522">
                <a:tc>
                  <a:txBody>
                    <a:bodyPr/>
                    <a:lstStyle/>
                    <a:p>
                      <a:pPr marL="171450" marR="0" lvl="0" indent="-17145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SzTx/>
                        <a:buFont typeface="Arial"/>
                        <a:buChar char="•"/>
                        <a:tabLst/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Acute Exanthema of HIV</a:t>
                      </a:r>
                    </a:p>
                    <a:p>
                      <a:pPr marL="171450" marR="0" lvl="0" indent="-17145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SzTx/>
                        <a:buFont typeface="Arial"/>
                        <a:buChar char="•"/>
                        <a:tabLst/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Herpes simplex virus/</a:t>
                      </a:r>
                      <a:r>
                        <a:rPr lang="en-US" sz="1800" kern="1200" dirty="0" err="1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varicella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 zoster virus</a:t>
                      </a:r>
                    </a:p>
                    <a:p>
                      <a:pPr marL="171450" marR="0" lvl="0" indent="-17145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SzTx/>
                        <a:buFont typeface="Arial"/>
                        <a:buChar char="•"/>
                        <a:tabLst/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Epstein-Barr virus</a:t>
                      </a:r>
                    </a:p>
                    <a:p>
                      <a:pPr marL="171450" marR="0" lvl="0" indent="-17145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SzTx/>
                        <a:buFont typeface="Arial"/>
                        <a:buChar char="•"/>
                        <a:tabLst/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Human </a:t>
                      </a:r>
                      <a:r>
                        <a:rPr lang="en-US" sz="1800" kern="1200" dirty="0" err="1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papilloma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SzTx/>
                        <a:buFont typeface="Arial"/>
                        <a:buChar char="•"/>
                        <a:tabLst/>
                      </a:pPr>
                      <a:r>
                        <a:rPr lang="en-US" sz="1800" kern="1200" dirty="0" err="1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Molluscum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contagiosum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SzTx/>
                        <a:buFont typeface="Arial"/>
                        <a:buChar char="•"/>
                        <a:tabLst/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Kaposi sarcoma</a:t>
                      </a:r>
                    </a:p>
                  </a:txBody>
                  <a:tcPr marL="67529" marR="675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SzTx/>
                        <a:buFont typeface="Arial"/>
                        <a:buChar char="•"/>
                        <a:tabLst/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Staphylococcus </a:t>
                      </a:r>
                      <a:r>
                        <a:rPr lang="en-US" sz="1800" kern="1200" dirty="0" err="1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aureus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SzTx/>
                        <a:buFont typeface="Arial"/>
                        <a:buChar char="•"/>
                        <a:tabLst/>
                      </a:pPr>
                      <a:r>
                        <a:rPr lang="en-US" sz="1800" kern="1200" dirty="0" err="1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Mycobacterial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 infection</a:t>
                      </a:r>
                    </a:p>
                    <a:p>
                      <a:pPr marL="171450" marR="0" lvl="0" indent="-17145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SzTx/>
                        <a:buFont typeface="Arial"/>
                        <a:buChar char="•"/>
                        <a:tabLst/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Bacillary </a:t>
                      </a:r>
                      <a:r>
                        <a:rPr lang="en-US" sz="1800" kern="1200" dirty="0" err="1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angiomatosis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67529" marR="675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SzTx/>
                        <a:buFont typeface="Arial"/>
                        <a:buChar char="•"/>
                        <a:tabLst/>
                      </a:pPr>
                      <a:r>
                        <a:rPr lang="en-US" sz="1800" kern="1200" dirty="0" err="1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Dermatophytosis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SzTx/>
                        <a:buFont typeface="Arial"/>
                        <a:buChar char="•"/>
                        <a:tabLst/>
                      </a:pPr>
                      <a:r>
                        <a:rPr lang="en-US" sz="1800" kern="1200" dirty="0" err="1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Candidiasis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SzTx/>
                        <a:buFont typeface="Arial"/>
                        <a:buChar char="•"/>
                        <a:tabLst/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Malassezia furfur and </a:t>
                      </a:r>
                      <a:r>
                        <a:rPr lang="en-US" sz="1800" kern="1200" dirty="0" err="1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trichosporosis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SzTx/>
                        <a:buFont typeface="Arial"/>
                        <a:buChar char="•"/>
                        <a:tabLst/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Deep and systemic mycoses- </a:t>
                      </a:r>
                      <a:r>
                        <a:rPr lang="en-US" sz="1800" kern="1200" dirty="0" err="1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cryptococcosis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kern="1200" dirty="0" err="1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histoplasmosis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 and </a:t>
                      </a:r>
                      <a:r>
                        <a:rPr lang="en-US" sz="1800" kern="1200" dirty="0" err="1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penicilliosis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67529" marR="675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SzTx/>
                        <a:buFont typeface="Arial"/>
                        <a:buChar char="•"/>
                        <a:tabLst/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Arthropod infections-scabies and </a:t>
                      </a:r>
                      <a:r>
                        <a:rPr lang="en-US" sz="1800" kern="1200" dirty="0" err="1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demodicidosis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SzTx/>
                        <a:buFont typeface="Arial"/>
                        <a:buChar char="•"/>
                        <a:tabLst/>
                      </a:pPr>
                      <a:r>
                        <a:rPr lang="en-US" sz="1800" kern="1200" dirty="0" err="1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Protozoal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 infections-</a:t>
                      </a:r>
                      <a:r>
                        <a:rPr lang="en-US" sz="1800" kern="1200" dirty="0" err="1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pneumocystosis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, toxoplasmosis and </a:t>
                      </a:r>
                      <a:r>
                        <a:rPr lang="en-US" sz="1800" kern="1200" dirty="0" err="1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leishmaniasis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67529" marR="675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45891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Non–infectious Manifestations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74B5B1-F28B-4115-9FA1-A20C7C36E7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Dryness and eczema </a:t>
            </a:r>
          </a:p>
          <a:p>
            <a:r>
              <a:rPr lang="en-US" dirty="0"/>
              <a:t>Seborrheic dermatitis</a:t>
            </a:r>
          </a:p>
          <a:p>
            <a:pPr marR="0" lvl="0">
              <a:spcAft>
                <a:spcPts val="0"/>
              </a:spcAft>
            </a:pPr>
            <a:r>
              <a:rPr lang="en-US" dirty="0"/>
              <a:t>Psoriasis</a:t>
            </a:r>
          </a:p>
          <a:p>
            <a:pPr marR="0" lvl="0">
              <a:spcAft>
                <a:spcPts val="0"/>
              </a:spcAft>
            </a:pPr>
            <a:r>
              <a:rPr lang="en-US" dirty="0" err="1"/>
              <a:t>Papular</a:t>
            </a:r>
            <a:r>
              <a:rPr lang="en-US" dirty="0"/>
              <a:t> pruritic eruptions</a:t>
            </a:r>
          </a:p>
          <a:p>
            <a:pPr marR="0" lvl="0">
              <a:spcAft>
                <a:spcPts val="0"/>
              </a:spcAft>
            </a:pPr>
            <a:r>
              <a:rPr lang="en-US" dirty="0"/>
              <a:t>Pruritus in HIV</a:t>
            </a:r>
          </a:p>
          <a:p>
            <a:pPr marR="0" lvl="0">
              <a:spcAft>
                <a:spcPts val="0"/>
              </a:spcAft>
            </a:pPr>
            <a:r>
              <a:rPr lang="en-US" dirty="0"/>
              <a:t>Pigmentary disorder</a:t>
            </a:r>
          </a:p>
          <a:p>
            <a:pPr marR="0" lvl="0">
              <a:spcAft>
                <a:spcPts val="0"/>
              </a:spcAft>
            </a:pPr>
            <a:r>
              <a:rPr lang="en-US" dirty="0"/>
              <a:t>Cutaneous adverse reactions</a:t>
            </a:r>
          </a:p>
          <a:p>
            <a:pPr marR="0" lvl="0">
              <a:spcAft>
                <a:spcPts val="0"/>
              </a:spcAft>
            </a:pPr>
            <a:r>
              <a:rPr lang="en-US" dirty="0"/>
              <a:t>Neoplasms</a:t>
            </a:r>
          </a:p>
        </p:txBody>
      </p:sp>
    </p:spTree>
    <p:extLst>
      <p:ext uri="{BB962C8B-B14F-4D97-AF65-F5344CB8AC3E}">
        <p14:creationId xmlns:p14="http://schemas.microsoft.com/office/powerpoint/2010/main" val="34686829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Specific Mucosal Manifestations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F36152-1DF0-4B8E-951E-9FC8AF14CD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Abnormal mucosal pigmentation</a:t>
            </a:r>
          </a:p>
          <a:p>
            <a:r>
              <a:rPr lang="en-US" dirty="0"/>
              <a:t>Oral ulceration</a:t>
            </a:r>
          </a:p>
          <a:p>
            <a:r>
              <a:rPr lang="en-US" dirty="0"/>
              <a:t>Viral infections</a:t>
            </a:r>
          </a:p>
          <a:p>
            <a:pPr lvl="1"/>
            <a:r>
              <a:rPr lang="en-US" dirty="0"/>
              <a:t>Oral hairy leucoplakia</a:t>
            </a:r>
          </a:p>
          <a:p>
            <a:pPr lvl="1"/>
            <a:r>
              <a:rPr lang="en-US" dirty="0"/>
              <a:t>Herpes simplex virus</a:t>
            </a:r>
          </a:p>
          <a:p>
            <a:pPr lvl="1"/>
            <a:r>
              <a:rPr lang="en-US" dirty="0"/>
              <a:t>Herpes zoster virus </a:t>
            </a:r>
          </a:p>
          <a:p>
            <a:pPr lvl="1"/>
            <a:r>
              <a:rPr lang="en-US" dirty="0"/>
              <a:t>Human papilloma virus</a:t>
            </a:r>
          </a:p>
          <a:p>
            <a:r>
              <a:rPr lang="en-US" dirty="0"/>
              <a:t>Fungal infections: Oral candidiasis</a:t>
            </a:r>
          </a:p>
          <a:p>
            <a:pPr>
              <a:lnSpc>
                <a:spcPct val="160000"/>
              </a:lnSpc>
              <a:defRPr/>
            </a:pPr>
            <a:r>
              <a:rPr lang="en-US" dirty="0"/>
              <a:t>Malignancy: Kaposi sarcoma, non-Hodgkin’s lymphoma</a:t>
            </a:r>
          </a:p>
        </p:txBody>
      </p:sp>
    </p:spTree>
    <p:extLst>
      <p:ext uri="{BB962C8B-B14F-4D97-AF65-F5344CB8AC3E}">
        <p14:creationId xmlns:p14="http://schemas.microsoft.com/office/powerpoint/2010/main" val="38447055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Nail and Hair Manifestations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1DDF602-F7AA-440D-94CE-5CA70E9C885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1C5678"/>
                </a:solidFill>
                <a:ea typeface="+mj-ea"/>
                <a:cs typeface="+mj-cs"/>
              </a:rPr>
              <a:t>Nail manifestations</a:t>
            </a:r>
          </a:p>
          <a:p>
            <a:pPr lvl="1"/>
            <a:r>
              <a:rPr lang="en-US" dirty="0"/>
              <a:t>Onychomycosis</a:t>
            </a:r>
          </a:p>
          <a:p>
            <a:pPr lvl="1"/>
            <a:r>
              <a:rPr lang="en-US" dirty="0"/>
              <a:t>Yellow discoloration</a:t>
            </a:r>
          </a:p>
          <a:p>
            <a:pPr lvl="1"/>
            <a:r>
              <a:rPr lang="en-US" dirty="0"/>
              <a:t>Melanotic bands</a:t>
            </a:r>
          </a:p>
          <a:p>
            <a:pPr lvl="1"/>
            <a:r>
              <a:rPr lang="en-US" dirty="0"/>
              <a:t>Black pigmentation due to zidovudine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32055F7-4243-4650-B531-9E6D9966795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IN" b="1" dirty="0">
                <a:solidFill>
                  <a:srgbClr val="1C5678"/>
                </a:solidFill>
                <a:ea typeface="+mj-ea"/>
                <a:cs typeface="+mj-cs"/>
              </a:rPr>
              <a:t>Hair manifestations</a:t>
            </a:r>
          </a:p>
          <a:p>
            <a:pPr lvl="1"/>
            <a:r>
              <a:rPr lang="en-IN" dirty="0"/>
              <a:t>Premature greying of hair</a:t>
            </a:r>
          </a:p>
          <a:p>
            <a:pPr lvl="1"/>
            <a:r>
              <a:rPr lang="en-IN" dirty="0"/>
              <a:t>Diffuse hair loss</a:t>
            </a:r>
          </a:p>
          <a:p>
            <a:pPr lvl="1"/>
            <a:r>
              <a:rPr lang="en-IN" dirty="0"/>
              <a:t>Male pattern alopecia</a:t>
            </a:r>
          </a:p>
          <a:p>
            <a:pPr lvl="1"/>
            <a:r>
              <a:rPr lang="en-IN" dirty="0"/>
              <a:t>Alopecia areata</a:t>
            </a:r>
          </a:p>
          <a:p>
            <a:pPr lvl="1"/>
            <a:r>
              <a:rPr lang="en-IN" dirty="0"/>
              <a:t>Long eyelashes</a:t>
            </a:r>
          </a:p>
        </p:txBody>
      </p:sp>
    </p:spTree>
    <p:extLst>
      <p:ext uri="{BB962C8B-B14F-4D97-AF65-F5344CB8AC3E}">
        <p14:creationId xmlns:p14="http://schemas.microsoft.com/office/powerpoint/2010/main" val="31947131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Herpes Simplex Virus (HSV)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4A3D71D-18C9-45B5-AEB0-044FE10419D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IN" dirty="0"/>
              <a:t>The most common opportunistic infections in the HIV infected patients </a:t>
            </a:r>
          </a:p>
          <a:p>
            <a:r>
              <a:rPr lang="en-IN" b="1" dirty="0">
                <a:solidFill>
                  <a:srgbClr val="1C5678"/>
                </a:solidFill>
                <a:ea typeface="+mj-ea"/>
                <a:cs typeface="+mj-cs"/>
              </a:rPr>
              <a:t>HSV-1 causing orolabial erosions and HSV-2 causing genital lesions </a:t>
            </a:r>
          </a:p>
          <a:p>
            <a:r>
              <a:rPr lang="en-IN" b="1" dirty="0">
                <a:solidFill>
                  <a:srgbClr val="1C5678"/>
                </a:solidFill>
                <a:ea typeface="+mj-ea"/>
                <a:cs typeface="+mj-cs"/>
              </a:rPr>
              <a:t>HIV HSV double trouble- </a:t>
            </a:r>
            <a:r>
              <a:rPr lang="en-IN" dirty="0"/>
              <a:t>co-transmitters of each other </a:t>
            </a:r>
          </a:p>
          <a:p>
            <a:r>
              <a:rPr lang="en-IN" dirty="0"/>
              <a:t>Acute outbreaks of HSV infection - accelerate HIV disease progression </a:t>
            </a:r>
          </a:p>
          <a:p>
            <a:r>
              <a:rPr lang="en-IN" dirty="0"/>
              <a:t>Two fold </a:t>
            </a:r>
            <a:r>
              <a:rPr lang="en-IN" dirty="0">
                <a:latin typeface="Calibri" panose="020F0502020204030204" pitchFamily="34" charset="0"/>
                <a:cs typeface="Calibri" panose="020F0502020204030204" pitchFamily="34" charset="0"/>
              </a:rPr>
              <a:t>↑ </a:t>
            </a:r>
            <a:r>
              <a:rPr lang="en-IN" dirty="0"/>
              <a:t>risk of HIV acquisition in patients having genital herpes </a:t>
            </a:r>
          </a:p>
          <a:p>
            <a:r>
              <a:rPr lang="en-IN" dirty="0"/>
              <a:t>HIV + cases with HSV infection shed more herpes simplex virus from genital mucosal tract even in the absence of clinical herpes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6F10BE-1929-4DAD-B4E8-574EE68CA5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0" y="1447802"/>
            <a:ext cx="4191000" cy="48260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n-IN" b="1" dirty="0">
              <a:solidFill>
                <a:srgbClr val="1C5678"/>
              </a:solidFill>
              <a:ea typeface="+mj-ea"/>
              <a:cs typeface="+mj-cs"/>
            </a:endParaRPr>
          </a:p>
          <a:p>
            <a:pPr marL="0" indent="0">
              <a:buNone/>
            </a:pPr>
            <a:endParaRPr lang="en-IN" b="1" dirty="0">
              <a:solidFill>
                <a:srgbClr val="1C5678"/>
              </a:solidFill>
              <a:ea typeface="+mj-ea"/>
              <a:cs typeface="+mj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50ACF1A-7164-4B1D-834C-2D57FB5D5D66}"/>
              </a:ext>
            </a:extLst>
          </p:cNvPr>
          <p:cNvSpPr txBox="1">
            <a:spLocks/>
          </p:cNvSpPr>
          <p:nvPr/>
        </p:nvSpPr>
        <p:spPr>
          <a:xfrm>
            <a:off x="5371356" y="5563342"/>
            <a:ext cx="2592288" cy="6739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>
                <a:latin typeface="Trebuchet MS" pitchFamily="34" charset="0"/>
                <a:ea typeface="+mn-ea"/>
                <a:cs typeface="+mn-cs"/>
              </a:rPr>
              <a:t>Extensive herpes labialis</a:t>
            </a:r>
          </a:p>
        </p:txBody>
      </p:sp>
      <p:pic>
        <p:nvPicPr>
          <p:cNvPr id="8" name="Picture 7" descr="img338.png">
            <a:extLst>
              <a:ext uri="{FF2B5EF4-FFF2-40B4-BE49-F238E27FC236}">
                <a16:creationId xmlns:a16="http://schemas.microsoft.com/office/drawing/2014/main" id="{4CF62717-BC9C-4E3F-8BEC-2278AE95865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3981" b="7023"/>
          <a:stretch/>
        </p:blipFill>
        <p:spPr>
          <a:xfrm>
            <a:off x="4818779" y="1625885"/>
            <a:ext cx="3697443" cy="3747331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HSV - Clinical Features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AFFE0D-44A5-432E-86C5-B4C181C63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IN" dirty="0"/>
              <a:t>Chronic herpetic ulcers of more than one month duration is an AIDS defining condition </a:t>
            </a:r>
          </a:p>
          <a:p>
            <a:r>
              <a:rPr lang="en-IN" b="1" dirty="0">
                <a:solidFill>
                  <a:srgbClr val="1C5678"/>
                </a:solidFill>
                <a:ea typeface="+mj-ea"/>
                <a:cs typeface="+mj-cs"/>
              </a:rPr>
              <a:t>Tender, often painful and “giant” ulcerative lesions of genital region perianal area and lip </a:t>
            </a:r>
            <a:r>
              <a:rPr lang="en-IN" dirty="0"/>
              <a:t>are the hallmark of HSV in HIV infected patients </a:t>
            </a:r>
          </a:p>
          <a:p>
            <a:r>
              <a:rPr lang="en-IN" dirty="0"/>
              <a:t>As the immunodeficiency progresses, HSV infection becomes </a:t>
            </a:r>
            <a:r>
              <a:rPr lang="en-IN" sz="2100" b="1" dirty="0">
                <a:solidFill>
                  <a:srgbClr val="1C5678"/>
                </a:solidFill>
                <a:ea typeface="+mj-ea"/>
                <a:cs typeface="+mj-cs"/>
              </a:rPr>
              <a:t>chronic, persistent, progressive and recurrent, responding less promptly to oral antiviral therapy </a:t>
            </a:r>
          </a:p>
          <a:p>
            <a:r>
              <a:rPr lang="en-IN" sz="2100" b="1" dirty="0">
                <a:solidFill>
                  <a:srgbClr val="1C5678"/>
                </a:solidFill>
                <a:ea typeface="+mj-ea"/>
                <a:cs typeface="+mj-cs"/>
              </a:rPr>
              <a:t>Treatment:</a:t>
            </a:r>
            <a:r>
              <a:rPr lang="en-IN" dirty="0"/>
              <a:t> Early administration of 400 mg </a:t>
            </a:r>
            <a:r>
              <a:rPr lang="en-IN" sz="2100" b="1" dirty="0">
                <a:solidFill>
                  <a:srgbClr val="1C5678"/>
                </a:solidFill>
                <a:ea typeface="+mj-ea"/>
                <a:cs typeface="+mj-cs"/>
              </a:rPr>
              <a:t>acyclovir</a:t>
            </a:r>
            <a:r>
              <a:rPr lang="en-IN" dirty="0"/>
              <a:t> 3 times a day till complete healing </a:t>
            </a:r>
          </a:p>
          <a:p>
            <a:r>
              <a:rPr lang="en-IN" sz="2100" b="1" dirty="0">
                <a:solidFill>
                  <a:srgbClr val="1C5678"/>
                </a:solidFill>
                <a:ea typeface="+mj-ea"/>
                <a:cs typeface="+mj-cs"/>
              </a:rPr>
              <a:t>Famciclovir -</a:t>
            </a:r>
            <a:r>
              <a:rPr lang="en-IN" dirty="0"/>
              <a:t> 250 thrice a day, </a:t>
            </a:r>
            <a:r>
              <a:rPr lang="en-IN" sz="2100" b="1" dirty="0">
                <a:solidFill>
                  <a:srgbClr val="1C5678"/>
                </a:solidFill>
                <a:ea typeface="+mj-ea"/>
                <a:cs typeface="+mj-cs"/>
              </a:rPr>
              <a:t>valaciclovir</a:t>
            </a:r>
            <a:r>
              <a:rPr lang="en-IN" dirty="0"/>
              <a:t> - 1000 mg twice/day </a:t>
            </a:r>
          </a:p>
          <a:p>
            <a:pPr>
              <a:lnSpc>
                <a:spcPct val="160000"/>
              </a:lnSpc>
            </a:pPr>
            <a:r>
              <a:rPr lang="en-IN" dirty="0"/>
              <a:t>Intravenous </a:t>
            </a:r>
            <a:r>
              <a:rPr lang="en-IN" dirty="0" err="1"/>
              <a:t>foscarnet</a:t>
            </a:r>
            <a:r>
              <a:rPr lang="en-IN" dirty="0"/>
              <a:t> is given for acyclovir resistant HSV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Herpes Labialis and Herpes </a:t>
            </a:r>
            <a:r>
              <a:rPr lang="en-US" dirty="0" err="1"/>
              <a:t>Progenitalis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5BDEE3-0018-4CAC-9593-AD12B0DF99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68" y="1447800"/>
            <a:ext cx="8403432" cy="4826000"/>
          </a:xfrm>
        </p:spPr>
        <p:txBody>
          <a:bodyPr/>
          <a:lstStyle/>
          <a:p>
            <a:endParaRPr lang="en-IN" dirty="0"/>
          </a:p>
          <a:p>
            <a:endParaRPr lang="en-IN" dirty="0"/>
          </a:p>
        </p:txBody>
      </p:sp>
      <p:pic>
        <p:nvPicPr>
          <p:cNvPr id="5" name="Picture 4" descr="img338.pn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23528" t="10490" r="24388" b="-5205"/>
          <a:stretch/>
        </p:blipFill>
        <p:spPr>
          <a:xfrm>
            <a:off x="1257554" y="1988841"/>
            <a:ext cx="1846089" cy="1785136"/>
          </a:xfrm>
          <a:prstGeom prst="rect">
            <a:avLst/>
          </a:prstGeom>
        </p:spPr>
      </p:pic>
      <p:pic>
        <p:nvPicPr>
          <p:cNvPr id="6" name="Picture 5" descr="img338.png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26463" r="18192" b="8796"/>
          <a:stretch/>
        </p:blipFill>
        <p:spPr>
          <a:xfrm>
            <a:off x="5692851" y="1988840"/>
            <a:ext cx="1933537" cy="1681192"/>
          </a:xfrm>
          <a:prstGeom prst="rect">
            <a:avLst/>
          </a:prstGeom>
        </p:spPr>
      </p:pic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5718368" y="5924599"/>
            <a:ext cx="1882502" cy="391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900" b="1" dirty="0">
                <a:latin typeface="Trebuchet MS" panose="020B0603020202020204" pitchFamily="34" charset="0"/>
              </a:rPr>
              <a:t>Post treatment</a:t>
            </a:r>
          </a:p>
        </p:txBody>
      </p:sp>
      <p:pic>
        <p:nvPicPr>
          <p:cNvPr id="9" name="Picture 8" descr="img338.png">
            <a:extLst>
              <a:ext uri="{FF2B5EF4-FFF2-40B4-BE49-F238E27FC236}">
                <a16:creationId xmlns:a16="http://schemas.microsoft.com/office/drawing/2014/main" id="{3DFAE00B-AA33-407D-B3D4-263FD87777B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5808" r="13504" b="6689"/>
          <a:stretch/>
        </p:blipFill>
        <p:spPr>
          <a:xfrm>
            <a:off x="1146073" y="4253306"/>
            <a:ext cx="2069051" cy="1695974"/>
          </a:xfrm>
          <a:prstGeom prst="rect">
            <a:avLst/>
          </a:prstGeom>
        </p:spPr>
      </p:pic>
      <p:pic>
        <p:nvPicPr>
          <p:cNvPr id="10" name="Picture 9" descr="img338.png">
            <a:extLst>
              <a:ext uri="{FF2B5EF4-FFF2-40B4-BE49-F238E27FC236}">
                <a16:creationId xmlns:a16="http://schemas.microsoft.com/office/drawing/2014/main" id="{09C8CC7A-3BF3-486E-A4E5-87B5B2AB03D8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21775" r="20087" b="8497"/>
          <a:stretch/>
        </p:blipFill>
        <p:spPr>
          <a:xfrm>
            <a:off x="5692851" y="4253306"/>
            <a:ext cx="1933536" cy="1695974"/>
          </a:xfrm>
          <a:prstGeom prst="rect">
            <a:avLst/>
          </a:prstGeom>
        </p:spPr>
      </p:pic>
      <p:sp>
        <p:nvSpPr>
          <p:cNvPr id="11" name="Rectangle 4">
            <a:extLst>
              <a:ext uri="{FF2B5EF4-FFF2-40B4-BE49-F238E27FC236}">
                <a16:creationId xmlns:a16="http://schemas.microsoft.com/office/drawing/2014/main" id="{D099EB49-5A63-45DD-AB94-13EF3C523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4656" y="5924599"/>
            <a:ext cx="2011884" cy="384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900" b="1" dirty="0">
                <a:latin typeface="Trebuchet MS" panose="020B0603020202020204" pitchFamily="34" charset="0"/>
              </a:rPr>
              <a:t>Pre-treatment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BD70A53-0F2E-4BF8-97BB-A6EDE2601295}"/>
              </a:ext>
            </a:extLst>
          </p:cNvPr>
          <p:cNvSpPr txBox="1">
            <a:spLocks/>
          </p:cNvSpPr>
          <p:nvPr/>
        </p:nvSpPr>
        <p:spPr>
          <a:xfrm>
            <a:off x="3219752" y="3820976"/>
            <a:ext cx="2683064" cy="4001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>
                <a:solidFill>
                  <a:srgbClr val="1C5678"/>
                </a:solidFill>
                <a:latin typeface="Trebuchet MS" pitchFamily="34" charset="0"/>
              </a:rPr>
              <a:t>Herpes </a:t>
            </a:r>
            <a:r>
              <a:rPr lang="en-US" sz="2000" b="1" dirty="0" err="1">
                <a:solidFill>
                  <a:srgbClr val="1C5678"/>
                </a:solidFill>
                <a:latin typeface="Trebuchet MS" pitchFamily="34" charset="0"/>
              </a:rPr>
              <a:t>progenitalis</a:t>
            </a:r>
            <a:endParaRPr lang="en-US" sz="2000" b="1" dirty="0">
              <a:solidFill>
                <a:srgbClr val="1C5678"/>
              </a:solidFill>
              <a:latin typeface="Trebuchet MS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634CFCD-8FAC-4021-BDAA-E1E93011830B}"/>
              </a:ext>
            </a:extLst>
          </p:cNvPr>
          <p:cNvSpPr txBox="1"/>
          <p:nvPr/>
        </p:nvSpPr>
        <p:spPr>
          <a:xfrm>
            <a:off x="3526296" y="1484784"/>
            <a:ext cx="20699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rgbClr val="1C5678"/>
                </a:solidFill>
                <a:latin typeface="Trebuchet MS" pitchFamily="34" charset="0"/>
                <a:ea typeface="+mj-ea"/>
                <a:cs typeface="+mj-cs"/>
              </a:rPr>
              <a:t>Herpes labialis </a:t>
            </a:r>
            <a:endParaRPr lang="en-IN" sz="2000" b="1" dirty="0">
              <a:solidFill>
                <a:srgbClr val="1C5678"/>
              </a:solidFill>
              <a:latin typeface="Trebuchet MS" pitchFamily="34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Herpes Zoster in HIV/AIDS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C55945-99F9-4668-BFB5-711E976F58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N" dirty="0"/>
              <a:t>Caused by </a:t>
            </a:r>
            <a:r>
              <a:rPr lang="en-IN" sz="2100" b="1" dirty="0">
                <a:solidFill>
                  <a:srgbClr val="1C5678"/>
                </a:solidFill>
                <a:ea typeface="+mj-ea"/>
                <a:cs typeface="+mj-cs"/>
              </a:rPr>
              <a:t>varicella zoster virus (VZV)</a:t>
            </a:r>
          </a:p>
          <a:p>
            <a:r>
              <a:rPr lang="en-IN" dirty="0"/>
              <a:t>Since VZV causes varicella in normal children, HZ in young children should alert the physician to the possibility of HIV infection </a:t>
            </a:r>
          </a:p>
          <a:p>
            <a:r>
              <a:rPr lang="en-IN" dirty="0"/>
              <a:t>In HIV positive cases with immunosuppression, it occurs </a:t>
            </a:r>
            <a:r>
              <a:rPr lang="en-IN" sz="2100" b="1" dirty="0">
                <a:solidFill>
                  <a:srgbClr val="1C5678"/>
                </a:solidFill>
                <a:ea typeface="+mj-ea"/>
                <a:cs typeface="+mj-cs"/>
              </a:rPr>
              <a:t>in younger population, is recurring, haemorrhagic, disseminated and multi-dermatomal </a:t>
            </a:r>
          </a:p>
          <a:p>
            <a:r>
              <a:rPr lang="en-IN" dirty="0"/>
              <a:t>Some cases develop herpes zoster </a:t>
            </a:r>
            <a:r>
              <a:rPr lang="en-IN" dirty="0" err="1"/>
              <a:t>ophthalmicus</a:t>
            </a:r>
            <a:r>
              <a:rPr lang="en-IN" dirty="0"/>
              <a:t> </a:t>
            </a:r>
          </a:p>
          <a:p>
            <a:r>
              <a:rPr lang="en-IN" sz="2100" b="1" dirty="0">
                <a:solidFill>
                  <a:srgbClr val="1C5678"/>
                </a:solidFill>
                <a:ea typeface="+mj-ea"/>
                <a:cs typeface="+mj-cs"/>
              </a:rPr>
              <a:t>Treatment: Oral acyclovir 800 mg 5 times a day</a:t>
            </a:r>
            <a:r>
              <a:rPr lang="en-IN" dirty="0"/>
              <a:t> till complete healing is the treatment of choice</a:t>
            </a:r>
          </a:p>
          <a:p>
            <a:r>
              <a:rPr lang="en-IN" dirty="0"/>
              <a:t>Alternatively, famciclovir - 500 mg thrice/day</a:t>
            </a:r>
          </a:p>
          <a:p>
            <a:r>
              <a:rPr lang="en-IN" dirty="0"/>
              <a:t>Valaciclovir – 1000 mg thrice/day </a:t>
            </a:r>
          </a:p>
          <a:p>
            <a:r>
              <a:rPr lang="en-IN" dirty="0"/>
              <a:t>Preferably within 48-72 hours after the appearance of rash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0D543D-94F9-4D31-893B-6F0A3BA685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  <a:p>
            <a:endParaRPr lang="en-IN" dirty="0"/>
          </a:p>
        </p:txBody>
      </p:sp>
      <p:pic>
        <p:nvPicPr>
          <p:cNvPr id="5" name="Picture 4" descr="img338.pn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r="3213" b="5609"/>
          <a:stretch/>
        </p:blipFill>
        <p:spPr>
          <a:xfrm>
            <a:off x="812017" y="1772816"/>
            <a:ext cx="3020947" cy="4024685"/>
          </a:xfrm>
          <a:prstGeom prst="rect">
            <a:avLst/>
          </a:prstGeom>
        </p:spPr>
      </p:pic>
      <p:pic>
        <p:nvPicPr>
          <p:cNvPr id="6" name="Picture 5" descr="img338.png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b="6533"/>
          <a:stretch/>
        </p:blipFill>
        <p:spPr>
          <a:xfrm>
            <a:off x="5490653" y="1629067"/>
            <a:ext cx="2456955" cy="4024686"/>
          </a:xfrm>
          <a:prstGeom prst="rect">
            <a:avLst/>
          </a:prstGeom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884024" y="5733256"/>
            <a:ext cx="289588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Trebuchet MS" panose="020B0603020202020204" pitchFamily="34" charset="0"/>
              </a:rPr>
              <a:t>H. zoster </a:t>
            </a:r>
            <a:r>
              <a:rPr lang="en-US" sz="2000" dirty="0" err="1">
                <a:latin typeface="Trebuchet MS" panose="020B0603020202020204" pitchFamily="34" charset="0"/>
              </a:rPr>
              <a:t>ophthalmicus</a:t>
            </a:r>
            <a:endParaRPr lang="en-US" sz="2000" dirty="0">
              <a:latin typeface="Trebuchet MS" panose="020B0603020202020204" pitchFamily="34" charset="0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5076056" y="5733256"/>
            <a:ext cx="32861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 err="1">
                <a:latin typeface="Trebuchet MS" panose="020B0603020202020204" pitchFamily="34" charset="0"/>
              </a:rPr>
              <a:t>Multidermatomal</a:t>
            </a:r>
            <a:r>
              <a:rPr lang="en-US" sz="2000" dirty="0">
                <a:latin typeface="Trebuchet MS" panose="020B0603020202020204" pitchFamily="34" charset="0"/>
              </a:rPr>
              <a:t> H. zoster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5429256" y="1785926"/>
            <a:ext cx="1857388" cy="90963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5302442" y="4641945"/>
            <a:ext cx="1195382" cy="53339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BEAF9BB-C082-463E-9471-E55A424213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Herpes Zoster in HIV/AIDS</a:t>
            </a:r>
            <a:endParaRPr lang="en-IN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br>
              <a:rPr lang="en-US" sz="2400" u="sng" dirty="0">
                <a:solidFill>
                  <a:srgbClr val="A76F7F"/>
                </a:solidFill>
                <a:latin typeface="Calibri" pitchFamily="34" charset="0"/>
              </a:rPr>
            </a:br>
            <a:endParaRPr lang="en-US" sz="2400" u="sng" dirty="0">
              <a:solidFill>
                <a:srgbClr val="A76F7F"/>
              </a:solidFill>
              <a:latin typeface="Calibri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BE9FCF-42C2-4BF0-A391-AC2B8E1E63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68" y="1447800"/>
            <a:ext cx="8403431" cy="4826000"/>
          </a:xfrm>
        </p:spPr>
        <p:txBody>
          <a:bodyPr/>
          <a:lstStyle/>
          <a:p>
            <a:endParaRPr lang="en-IN" dirty="0"/>
          </a:p>
          <a:p>
            <a:endParaRPr lang="en-IN" dirty="0"/>
          </a:p>
        </p:txBody>
      </p:sp>
      <p:pic>
        <p:nvPicPr>
          <p:cNvPr id="5" name="Picture 4" descr="img338.pn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b="8046"/>
          <a:stretch/>
        </p:blipFill>
        <p:spPr>
          <a:xfrm>
            <a:off x="1485531" y="4244409"/>
            <a:ext cx="2150365" cy="1604574"/>
          </a:xfrm>
          <a:prstGeom prst="rect">
            <a:avLst/>
          </a:prstGeom>
        </p:spPr>
      </p:pic>
      <p:pic>
        <p:nvPicPr>
          <p:cNvPr id="6" name="Picture 5" descr="img338.png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b="9853"/>
          <a:stretch/>
        </p:blipFill>
        <p:spPr>
          <a:xfrm>
            <a:off x="5451097" y="4293096"/>
            <a:ext cx="2150365" cy="1563669"/>
          </a:xfrm>
          <a:prstGeom prst="rect">
            <a:avLst/>
          </a:prstGeom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552601" y="5837202"/>
            <a:ext cx="201622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Trebuchet MS" panose="020B0603020202020204" pitchFamily="34" charset="0"/>
              </a:rPr>
              <a:t>Herpes zoster</a:t>
            </a:r>
            <a:endParaRPr lang="en-US" sz="2000" i="0" dirty="0">
              <a:latin typeface="Trebuchet MS" panose="020B0603020202020204" pitchFamily="34" charset="0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5384214" y="5856766"/>
            <a:ext cx="228413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Trebuchet MS" panose="020B0603020202020204" pitchFamily="34" charset="0"/>
              </a:rPr>
              <a:t>Scar of H. zoster</a:t>
            </a:r>
          </a:p>
        </p:txBody>
      </p:sp>
      <p:pic>
        <p:nvPicPr>
          <p:cNvPr id="9" name="Picture 8" descr="img338.png">
            <a:extLst>
              <a:ext uri="{FF2B5EF4-FFF2-40B4-BE49-F238E27FC236}">
                <a16:creationId xmlns:a16="http://schemas.microsoft.com/office/drawing/2014/main" id="{91998C8F-04E2-4050-90E8-DDF29E1BF1F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b="11964"/>
          <a:stretch/>
        </p:blipFill>
        <p:spPr>
          <a:xfrm>
            <a:off x="3513918" y="1916832"/>
            <a:ext cx="2094731" cy="1932304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D32006D9-A5FB-40CE-8452-141F331AC41E}"/>
              </a:ext>
            </a:extLst>
          </p:cNvPr>
          <p:cNvSpPr txBox="1">
            <a:spLocks/>
          </p:cNvSpPr>
          <p:nvPr/>
        </p:nvSpPr>
        <p:spPr>
          <a:xfrm>
            <a:off x="1675791" y="1397579"/>
            <a:ext cx="5770984" cy="5192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dirty="0">
                <a:solidFill>
                  <a:srgbClr val="1C5678"/>
                </a:solidFill>
                <a:latin typeface="Trebuchet MS" pitchFamily="34" charset="0"/>
              </a:rPr>
              <a:t>Severe chicken pox in HIV positive children</a:t>
            </a:r>
            <a:endParaRPr lang="en-US" sz="2000" b="1" dirty="0">
              <a:solidFill>
                <a:srgbClr val="1C5678"/>
              </a:solidFill>
              <a:latin typeface="Trebuchet MS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03EA5CA-A9A8-4B84-8462-72116C5576DB}"/>
              </a:ext>
            </a:extLst>
          </p:cNvPr>
          <p:cNvSpPr txBox="1"/>
          <p:nvPr/>
        </p:nvSpPr>
        <p:spPr>
          <a:xfrm>
            <a:off x="1917113" y="3892986"/>
            <a:ext cx="52883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rgbClr val="1C5678"/>
                </a:solidFill>
                <a:latin typeface="Trebuchet MS" pitchFamily="34" charset="0"/>
                <a:ea typeface="+mj-ea"/>
                <a:cs typeface="+mj-cs"/>
              </a:rPr>
              <a:t>Herpes zoster in HIV positive children</a:t>
            </a:r>
            <a:endParaRPr lang="en-IN" sz="2000" b="1" dirty="0">
              <a:solidFill>
                <a:srgbClr val="1C5678"/>
              </a:solidFill>
              <a:latin typeface="Trebuchet MS" pitchFamily="34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Molluscum Contagiosum Virus (MCV)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36EE71-C827-4DE7-AE03-1A02C137DD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1800" dirty="0"/>
              <a:t>Aetiology: DNA virus - Poxviridae family </a:t>
            </a:r>
          </a:p>
          <a:p>
            <a:r>
              <a:rPr lang="en-IN" sz="1800" b="1" dirty="0">
                <a:solidFill>
                  <a:srgbClr val="1C5678"/>
                </a:solidFill>
                <a:ea typeface="+mj-ea"/>
                <a:cs typeface="+mj-cs"/>
              </a:rPr>
              <a:t>Clinical - Umbilicated pearly white papules</a:t>
            </a:r>
          </a:p>
          <a:p>
            <a:r>
              <a:rPr lang="en-IN" sz="1800" b="1" dirty="0">
                <a:solidFill>
                  <a:srgbClr val="1C5678"/>
                </a:solidFill>
                <a:ea typeface="+mj-ea"/>
                <a:cs typeface="+mj-cs"/>
              </a:rPr>
              <a:t>In HIV, the lesions tend to be numerous, widespread, may be nodular (giant molluscum) and disfiguring </a:t>
            </a:r>
          </a:p>
          <a:p>
            <a:r>
              <a:rPr lang="en-IN" sz="1800" b="1" dirty="0">
                <a:solidFill>
                  <a:srgbClr val="1C5678"/>
                </a:solidFill>
                <a:ea typeface="+mj-ea"/>
                <a:cs typeface="+mj-cs"/>
              </a:rPr>
              <a:t>Extragenital giant </a:t>
            </a:r>
            <a:r>
              <a:rPr lang="en-IN" sz="1800" b="1" dirty="0" err="1">
                <a:solidFill>
                  <a:srgbClr val="1C5678"/>
                </a:solidFill>
                <a:ea typeface="+mj-ea"/>
                <a:cs typeface="+mj-cs"/>
              </a:rPr>
              <a:t>mollusca</a:t>
            </a:r>
            <a:r>
              <a:rPr lang="en-IN" sz="1800" b="1" dirty="0">
                <a:solidFill>
                  <a:srgbClr val="1C5678"/>
                </a:solidFill>
                <a:ea typeface="+mj-ea"/>
                <a:cs typeface="+mj-cs"/>
              </a:rPr>
              <a:t> are a marker of AIDS </a:t>
            </a:r>
          </a:p>
          <a:p>
            <a:r>
              <a:rPr lang="en-IN" sz="1800" b="1" dirty="0">
                <a:solidFill>
                  <a:srgbClr val="1C5678"/>
                </a:solidFill>
                <a:ea typeface="+mj-ea"/>
                <a:cs typeface="+mj-cs"/>
              </a:rPr>
              <a:t>Treatment - ART </a:t>
            </a:r>
            <a:r>
              <a:rPr lang="en-IN" sz="1800" dirty="0"/>
              <a:t>- very effective, in addition to conventional methods like </a:t>
            </a:r>
            <a:r>
              <a:rPr lang="en-IN" sz="1800" b="1" dirty="0">
                <a:solidFill>
                  <a:srgbClr val="1C5678"/>
                </a:solidFill>
                <a:ea typeface="+mj-ea"/>
                <a:cs typeface="+mj-cs"/>
              </a:rPr>
              <a:t>cryotherapy, electrodessication, gentle curettage </a:t>
            </a:r>
            <a:r>
              <a:rPr lang="en-IN" sz="1800" dirty="0"/>
              <a:t>etc. </a:t>
            </a:r>
          </a:p>
          <a:p>
            <a:r>
              <a:rPr lang="en-IN" sz="1800" dirty="0"/>
              <a:t>For resistant cases, topical imiquimod 5% and topical or intravenous cidofovir can be used</a:t>
            </a:r>
          </a:p>
        </p:txBody>
      </p:sp>
      <p:pic>
        <p:nvPicPr>
          <p:cNvPr id="6" name="Picture 5" descr="img338.png">
            <a:extLst>
              <a:ext uri="{FF2B5EF4-FFF2-40B4-BE49-F238E27FC236}">
                <a16:creationId xmlns:a16="http://schemas.microsoft.com/office/drawing/2014/main" id="{2EA81B51-7AA8-4F87-9176-3AE8C65B628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2975" t="9286" r="4187" b="17593"/>
          <a:stretch/>
        </p:blipFill>
        <p:spPr>
          <a:xfrm>
            <a:off x="2952954" y="4878893"/>
            <a:ext cx="1691054" cy="1420461"/>
          </a:xfrm>
          <a:prstGeom prst="rect">
            <a:avLst/>
          </a:prstGeom>
        </p:spPr>
      </p:pic>
      <p:pic>
        <p:nvPicPr>
          <p:cNvPr id="7" name="Picture 6" descr="img338.png">
            <a:extLst>
              <a:ext uri="{FF2B5EF4-FFF2-40B4-BE49-F238E27FC236}">
                <a16:creationId xmlns:a16="http://schemas.microsoft.com/office/drawing/2014/main" id="{0472EF2E-2768-4EE5-83B3-80D2BEF3914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b="8828"/>
          <a:stretch/>
        </p:blipFill>
        <p:spPr>
          <a:xfrm>
            <a:off x="5724128" y="4880758"/>
            <a:ext cx="1615271" cy="1393042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Kaposi’s Sarcoma (KS)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5DE3C2-9EB6-462F-9E4A-F23A9B249B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1800" b="1" dirty="0">
                <a:solidFill>
                  <a:srgbClr val="1C5678"/>
                </a:solidFill>
                <a:ea typeface="+mj-ea"/>
                <a:cs typeface="+mj-cs"/>
              </a:rPr>
              <a:t>Aetiology:</a:t>
            </a:r>
            <a:r>
              <a:rPr lang="en-IN" sz="1800" dirty="0"/>
              <a:t> Human herpes virus 8 (HHV-8)</a:t>
            </a:r>
          </a:p>
          <a:p>
            <a:r>
              <a:rPr lang="en-IN" sz="1800" b="1" dirty="0">
                <a:solidFill>
                  <a:srgbClr val="1C5678"/>
                </a:solidFill>
                <a:ea typeface="+mj-ea"/>
                <a:cs typeface="+mj-cs"/>
              </a:rPr>
              <a:t>Mode of transmission: </a:t>
            </a:r>
            <a:r>
              <a:rPr lang="en-IN" sz="1800" dirty="0"/>
              <a:t>HHV-8 may be transmitted sexually, probably more by </a:t>
            </a:r>
            <a:r>
              <a:rPr lang="en-IN" sz="1800" dirty="0" err="1"/>
              <a:t>faeco</a:t>
            </a:r>
            <a:r>
              <a:rPr lang="en-IN" sz="1800" dirty="0"/>
              <a:t>-oral route or the ejaculate rather than blood in HIV + homosexual men </a:t>
            </a:r>
          </a:p>
          <a:p>
            <a:r>
              <a:rPr lang="en-IN" sz="1800" b="1" dirty="0">
                <a:solidFill>
                  <a:srgbClr val="1C5678"/>
                </a:solidFill>
                <a:ea typeface="+mj-ea"/>
                <a:cs typeface="+mj-cs"/>
              </a:rPr>
              <a:t>Clinical:</a:t>
            </a:r>
            <a:r>
              <a:rPr lang="en-IN" sz="1800" dirty="0"/>
              <a:t> The classical lesion is a </a:t>
            </a:r>
            <a:r>
              <a:rPr lang="en-IN" sz="1800" b="1" dirty="0">
                <a:solidFill>
                  <a:srgbClr val="1C5678"/>
                </a:solidFill>
                <a:ea typeface="+mj-ea"/>
                <a:cs typeface="+mj-cs"/>
              </a:rPr>
              <a:t>purple patch, plaque or nodule, which may ulcerate </a:t>
            </a:r>
          </a:p>
          <a:p>
            <a:pPr lvl="1"/>
            <a:r>
              <a:rPr lang="en-IN" sz="1800" b="1" dirty="0">
                <a:solidFill>
                  <a:srgbClr val="1C5678"/>
                </a:solidFill>
                <a:ea typeface="+mj-ea"/>
                <a:cs typeface="+mj-cs"/>
              </a:rPr>
              <a:t>Aggressive course in HIV, especially among homosexuals</a:t>
            </a:r>
          </a:p>
          <a:p>
            <a:r>
              <a:rPr lang="en-IN" sz="1800" b="1" dirty="0">
                <a:solidFill>
                  <a:srgbClr val="1C5678"/>
                </a:solidFill>
                <a:ea typeface="+mj-ea"/>
                <a:cs typeface="+mj-cs"/>
              </a:rPr>
              <a:t>Treatment:</a:t>
            </a:r>
            <a:r>
              <a:rPr lang="en-IN" sz="1800" dirty="0"/>
              <a:t> The response to ART is unpredictable, specific local or systemic therapy is often instituted as well</a:t>
            </a:r>
          </a:p>
        </p:txBody>
      </p:sp>
      <p:pic>
        <p:nvPicPr>
          <p:cNvPr id="4" name="Picture 3" descr="img338.png">
            <a:extLst>
              <a:ext uri="{FF2B5EF4-FFF2-40B4-BE49-F238E27FC236}">
                <a16:creationId xmlns:a16="http://schemas.microsoft.com/office/drawing/2014/main" id="{6E486C31-20E4-4765-8E6B-19595BE5D4D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3251" t="12698" b="7704"/>
          <a:stretch/>
        </p:blipFill>
        <p:spPr>
          <a:xfrm>
            <a:off x="1717354" y="4869160"/>
            <a:ext cx="1838295" cy="1440160"/>
          </a:xfrm>
          <a:prstGeom prst="rect">
            <a:avLst/>
          </a:prstGeom>
        </p:spPr>
      </p:pic>
      <p:pic>
        <p:nvPicPr>
          <p:cNvPr id="5" name="Picture 4" descr="img338.png">
            <a:extLst>
              <a:ext uri="{FF2B5EF4-FFF2-40B4-BE49-F238E27FC236}">
                <a16:creationId xmlns:a16="http://schemas.microsoft.com/office/drawing/2014/main" id="{5FD8E004-5E9A-46CF-A678-2F9BA244394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14422" b="9104"/>
          <a:stretch/>
        </p:blipFill>
        <p:spPr>
          <a:xfrm>
            <a:off x="5245746" y="4869160"/>
            <a:ext cx="1990550" cy="144016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/>
              <a:t>Human Papilloma Virus Infection (HPV)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6BC38B-AC9D-4A37-9A2F-8500634A85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68" y="1447800"/>
            <a:ext cx="8403432" cy="4826000"/>
          </a:xfrm>
        </p:spPr>
        <p:txBody>
          <a:bodyPr>
            <a:normAutofit/>
          </a:bodyPr>
          <a:lstStyle/>
          <a:p>
            <a:r>
              <a:rPr lang="en-IN" sz="1700" dirty="0"/>
              <a:t>Cutaneous and anogenital warts (Condyloma </a:t>
            </a:r>
            <a:r>
              <a:rPr lang="en-IN" sz="1700" dirty="0" err="1"/>
              <a:t>accuminata</a:t>
            </a:r>
            <a:r>
              <a:rPr lang="en-IN" sz="1700" dirty="0"/>
              <a:t>) caused by HPV infection - common during the course of HIV disease </a:t>
            </a:r>
          </a:p>
          <a:p>
            <a:pPr lvl="1"/>
            <a:r>
              <a:rPr lang="en-IN" sz="1700" b="1" dirty="0">
                <a:solidFill>
                  <a:srgbClr val="1C5678"/>
                </a:solidFill>
                <a:ea typeface="+mj-ea"/>
                <a:cs typeface="+mj-cs"/>
              </a:rPr>
              <a:t>Can be extensive, numerous and resistant to therapy</a:t>
            </a:r>
          </a:p>
          <a:p>
            <a:r>
              <a:rPr lang="en-IN" sz="1700" dirty="0"/>
              <a:t>HPV-16 and HPV- 18 - associated with </a:t>
            </a:r>
            <a:r>
              <a:rPr lang="en-IN" sz="1700" b="1" dirty="0"/>
              <a:t>carcinoma in situ cervix, vagina and rectum and high grade dysplasia </a:t>
            </a:r>
          </a:p>
          <a:p>
            <a:r>
              <a:rPr lang="en-IN" sz="1700" b="1" dirty="0">
                <a:solidFill>
                  <a:srgbClr val="1C5678"/>
                </a:solidFill>
                <a:ea typeface="+mj-ea"/>
                <a:cs typeface="+mj-cs"/>
              </a:rPr>
              <a:t>Invasive cervical cancer is aggressive in nature and is an AIDS defining condition</a:t>
            </a:r>
          </a:p>
          <a:p>
            <a:r>
              <a:rPr lang="en-IN" sz="1700" b="1" dirty="0">
                <a:solidFill>
                  <a:srgbClr val="1C5678"/>
                </a:solidFill>
                <a:ea typeface="+mj-ea"/>
                <a:cs typeface="+mj-cs"/>
              </a:rPr>
              <a:t>Treatment:</a:t>
            </a:r>
          </a:p>
          <a:p>
            <a:pPr lvl="1"/>
            <a:r>
              <a:rPr lang="en-IN" sz="1700" dirty="0"/>
              <a:t>Topical imiquimod, podophyllotoxin, liquid nitrogen and cidofovir</a:t>
            </a:r>
          </a:p>
          <a:p>
            <a:pPr lvl="1"/>
            <a:r>
              <a:rPr lang="en-IN" sz="1700" dirty="0"/>
              <a:t>ART can lead to decrease in their size </a:t>
            </a:r>
          </a:p>
          <a:p>
            <a:pPr lvl="1"/>
            <a:r>
              <a:rPr lang="en-IN" sz="1700" dirty="0"/>
              <a:t>Oral HPV can be treated with 1-3% cidofovir solution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613107" y="5805264"/>
            <a:ext cx="7896354" cy="4832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700" b="1" dirty="0">
                <a:solidFill>
                  <a:srgbClr val="1C5678"/>
                </a:solidFill>
                <a:latin typeface="Trebuchet MS" pitchFamily="34" charset="0"/>
                <a:ea typeface="+mj-ea"/>
                <a:cs typeface="+mj-cs"/>
              </a:rPr>
              <a:t>Preventive vaccine for HPV related carcinoma </a:t>
            </a:r>
            <a:r>
              <a:rPr lang="en-US" sz="1700" dirty="0">
                <a:solidFill>
                  <a:schemeClr val="tx1"/>
                </a:solidFill>
                <a:latin typeface="Trebuchet MS" panose="020B0603020202020204" pitchFamily="34" charset="0"/>
              </a:rPr>
              <a:t>- A recombinant quadrivalent vaccine and bivalent vaccine available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g338.pn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b="8238"/>
          <a:stretch/>
        </p:blipFill>
        <p:spPr>
          <a:xfrm>
            <a:off x="600727" y="1628800"/>
            <a:ext cx="3395209" cy="3191787"/>
          </a:xfrm>
          <a:prstGeom prst="rect">
            <a:avLst/>
          </a:prstGeom>
        </p:spPr>
      </p:pic>
      <p:pic>
        <p:nvPicPr>
          <p:cNvPr id="6" name="Picture 5" descr="img338.png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b="8286"/>
          <a:stretch/>
        </p:blipFill>
        <p:spPr>
          <a:xfrm>
            <a:off x="4467828" y="1628800"/>
            <a:ext cx="3942311" cy="3191786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Giant Genital Wart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352F565-F7EA-4E7F-9060-0F59BAA82B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  <a:p>
            <a:endParaRPr lang="en-IN" dirty="0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4283968" y="4941168"/>
            <a:ext cx="4310031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latin typeface="Trebuchet MS" panose="020B0603020202020204" pitchFamily="34" charset="0"/>
              </a:rPr>
              <a:t>Oral hairy leukoplakia</a:t>
            </a:r>
          </a:p>
          <a:p>
            <a:pPr algn="ctr"/>
            <a:r>
              <a:rPr lang="en-US" sz="2000" b="1" dirty="0">
                <a:latin typeface="Trebuchet MS" panose="020B0603020202020204" pitchFamily="34" charset="0"/>
              </a:rPr>
              <a:t>Corrugated appearance</a:t>
            </a:r>
          </a:p>
          <a:p>
            <a:pPr algn="ctr"/>
            <a:r>
              <a:rPr lang="en-US" sz="2000" b="1" dirty="0">
                <a:latin typeface="Trebuchet MS" panose="020B0603020202020204" pitchFamily="34" charset="0"/>
              </a:rPr>
              <a:t>Occurs with low CD4 count</a:t>
            </a:r>
          </a:p>
          <a:p>
            <a:pPr algn="ctr"/>
            <a:r>
              <a:rPr lang="en-US" sz="2000" b="1" dirty="0">
                <a:latin typeface="Trebuchet MS" panose="020B0603020202020204" pitchFamily="34" charset="0"/>
              </a:rPr>
              <a:t>Caused by Epstein-Barr virus (EBV)</a:t>
            </a:r>
          </a:p>
        </p:txBody>
      </p:sp>
      <p:sp>
        <p:nvSpPr>
          <p:cNvPr id="8" name="TextBox 6"/>
          <p:cNvSpPr txBox="1">
            <a:spLocks noChangeArrowheads="1"/>
          </p:cNvSpPr>
          <p:nvPr/>
        </p:nvSpPr>
        <p:spPr bwMode="auto">
          <a:xfrm>
            <a:off x="1017577" y="4941168"/>
            <a:ext cx="256150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000" b="1" i="0" dirty="0">
                <a:latin typeface="Trebuchet MS" panose="020B0603020202020204" pitchFamily="34" charset="0"/>
              </a:rPr>
              <a:t>Etiology - HPV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Bacterial Infections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32031C-B287-43A0-AEAE-E662BDB54D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Staph. infection</a:t>
            </a:r>
          </a:p>
          <a:p>
            <a:r>
              <a:rPr lang="en-IN" dirty="0"/>
              <a:t>Mycobacterial infection</a:t>
            </a:r>
          </a:p>
          <a:p>
            <a:r>
              <a:rPr lang="en-IN" dirty="0"/>
              <a:t>Bacillary angiomatosis</a:t>
            </a:r>
          </a:p>
          <a:p>
            <a:r>
              <a:rPr lang="en-IN" dirty="0"/>
              <a:t>T. pallidum infection</a:t>
            </a:r>
          </a:p>
          <a:p>
            <a:r>
              <a:rPr lang="en-IN" dirty="0"/>
              <a:t>Others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Bacterial Infections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5D75B3-60FD-4E24-937D-FA02BDD7A8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b="1" dirty="0">
                <a:solidFill>
                  <a:srgbClr val="1C5678"/>
                </a:solidFill>
                <a:ea typeface="+mj-ea"/>
                <a:cs typeface="+mj-cs"/>
              </a:rPr>
              <a:t>Staphylococcus aureus:</a:t>
            </a:r>
            <a:r>
              <a:rPr lang="en-IN" dirty="0"/>
              <a:t> Most common bacterial pathogen causing cutaneous and systemic infections in HIV </a:t>
            </a:r>
          </a:p>
          <a:p>
            <a:r>
              <a:rPr lang="en-IN" dirty="0"/>
              <a:t>Up to 83% of patients with AIDS suffer from S. aureus infection and more in children</a:t>
            </a:r>
          </a:p>
          <a:p>
            <a:r>
              <a:rPr lang="en-IN" b="1" dirty="0"/>
              <a:t>Primary staphylococcal infections </a:t>
            </a:r>
            <a:r>
              <a:rPr lang="en-IN" dirty="0"/>
              <a:t>in HIV</a:t>
            </a:r>
          </a:p>
          <a:p>
            <a:pPr lvl="1"/>
            <a:r>
              <a:rPr lang="en-IN" dirty="0"/>
              <a:t>Bullous impetigo</a:t>
            </a:r>
          </a:p>
          <a:p>
            <a:pPr lvl="1"/>
            <a:r>
              <a:rPr lang="en-IN" dirty="0"/>
              <a:t>Ecthyma</a:t>
            </a:r>
          </a:p>
          <a:p>
            <a:pPr lvl="1"/>
            <a:r>
              <a:rPr lang="en-IN" dirty="0"/>
              <a:t>Staphylococcal scalded skin syndrome (SSSS)</a:t>
            </a:r>
          </a:p>
          <a:p>
            <a:pPr lvl="1"/>
            <a:r>
              <a:rPr lang="en-IN" dirty="0"/>
              <a:t>Folliculitis</a:t>
            </a:r>
          </a:p>
          <a:p>
            <a:pPr lvl="1"/>
            <a:r>
              <a:rPr lang="en-IN" dirty="0"/>
              <a:t>Furuncles, carbuncles</a:t>
            </a:r>
          </a:p>
          <a:p>
            <a:pPr lvl="1"/>
            <a:r>
              <a:rPr lang="en-IN" dirty="0"/>
              <a:t>Cellulitis and hidradenitis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Bacillary Angiomatosis (BA)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25E1351-88E4-4545-85B5-5DAE2CB366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68" y="1447800"/>
            <a:ext cx="8403432" cy="4826000"/>
          </a:xfrm>
        </p:spPr>
        <p:txBody>
          <a:bodyPr>
            <a:noAutofit/>
          </a:bodyPr>
          <a:lstStyle/>
          <a:p>
            <a:r>
              <a:rPr lang="en-IN" sz="1800" b="1" dirty="0">
                <a:solidFill>
                  <a:srgbClr val="1C5678"/>
                </a:solidFill>
                <a:ea typeface="+mj-ea"/>
                <a:cs typeface="+mj-cs"/>
              </a:rPr>
              <a:t>Aetiology:</a:t>
            </a:r>
            <a:r>
              <a:rPr lang="en-IN" sz="1800" dirty="0"/>
              <a:t> Vascular proliferative response to infection with gram -</a:t>
            </a:r>
            <a:r>
              <a:rPr lang="en-IN" sz="1800" dirty="0" err="1"/>
              <a:t>ve</a:t>
            </a:r>
            <a:r>
              <a:rPr lang="en-IN" sz="1800" dirty="0"/>
              <a:t>, cat scratch disease organism, Bartonella </a:t>
            </a:r>
            <a:r>
              <a:rPr lang="en-IN" sz="1800" dirty="0" err="1"/>
              <a:t>henselae</a:t>
            </a:r>
            <a:r>
              <a:rPr lang="en-IN" sz="1800" dirty="0"/>
              <a:t> and Bartonella </a:t>
            </a:r>
            <a:r>
              <a:rPr lang="en-IN" sz="1800" dirty="0" err="1"/>
              <a:t>quintana</a:t>
            </a:r>
            <a:r>
              <a:rPr lang="en-IN" sz="1800" dirty="0"/>
              <a:t> </a:t>
            </a:r>
          </a:p>
          <a:p>
            <a:r>
              <a:rPr lang="en-IN" sz="1800" dirty="0"/>
              <a:t>Usually occurs when CD4 count &lt;200/µl </a:t>
            </a:r>
          </a:p>
          <a:p>
            <a:r>
              <a:rPr lang="en-IN" sz="1800" b="1" dirty="0">
                <a:solidFill>
                  <a:srgbClr val="1C5678"/>
                </a:solidFill>
                <a:ea typeface="+mj-ea"/>
                <a:cs typeface="+mj-cs"/>
              </a:rPr>
              <a:t>C/F: </a:t>
            </a:r>
            <a:r>
              <a:rPr lang="en-IN" sz="1800" dirty="0"/>
              <a:t>Solitary or multiple small, red, purple, pinpoint sized papules that increase in size to form nodules and tumours </a:t>
            </a:r>
          </a:p>
          <a:p>
            <a:r>
              <a:rPr lang="en-IN" sz="1800" b="1" dirty="0">
                <a:solidFill>
                  <a:srgbClr val="1C5678"/>
                </a:solidFill>
                <a:ea typeface="+mj-ea"/>
                <a:cs typeface="+mj-cs"/>
              </a:rPr>
              <a:t>Diagnosis:</a:t>
            </a:r>
            <a:r>
              <a:rPr lang="en-IN" sz="1800" dirty="0"/>
              <a:t> H&amp;E Warthin–Starry staining</a:t>
            </a:r>
          </a:p>
          <a:p>
            <a:pPr>
              <a:defRPr/>
            </a:pPr>
            <a:r>
              <a:rPr lang="en-IN" sz="1800" b="1" dirty="0">
                <a:solidFill>
                  <a:srgbClr val="1C5678"/>
                </a:solidFill>
                <a:ea typeface="+mj-ea"/>
                <a:cs typeface="+mj-cs"/>
              </a:rPr>
              <a:t>Drug of choice: </a:t>
            </a:r>
            <a:r>
              <a:rPr lang="en-IN" sz="1800" dirty="0"/>
              <a:t>Erythromycin (500 mg four times a day) is given or 3-4 weeks</a:t>
            </a:r>
            <a:endParaRPr lang="en-IN" sz="1700" dirty="0"/>
          </a:p>
        </p:txBody>
      </p:sp>
      <p:pic>
        <p:nvPicPr>
          <p:cNvPr id="4" name="Picture 3" descr="img336.pn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b="9773"/>
          <a:stretch/>
        </p:blipFill>
        <p:spPr>
          <a:xfrm>
            <a:off x="3702978" y="4404659"/>
            <a:ext cx="1716612" cy="1865103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/>
              <a:t>Cutaneous Tuberculosis (TB)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C6014C-C447-4B67-8E6C-E779860849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1800" dirty="0"/>
              <a:t>Although TB is common in HIV, exclusive cutaneous presentation is not common </a:t>
            </a:r>
          </a:p>
          <a:p>
            <a:r>
              <a:rPr lang="en-IN" sz="1800" b="1" dirty="0">
                <a:solidFill>
                  <a:srgbClr val="1C5678"/>
                </a:solidFill>
                <a:ea typeface="+mj-ea"/>
                <a:cs typeface="+mj-cs"/>
              </a:rPr>
              <a:t>Diverse clinical presentation:  </a:t>
            </a:r>
          </a:p>
          <a:p>
            <a:pPr lvl="1"/>
            <a:r>
              <a:rPr lang="en-IN" sz="1800" dirty="0"/>
              <a:t>Scrofula</a:t>
            </a:r>
          </a:p>
          <a:p>
            <a:pPr lvl="1"/>
            <a:r>
              <a:rPr lang="en-IN" sz="1800" dirty="0"/>
              <a:t>Scattered violaceous papules               </a:t>
            </a:r>
          </a:p>
          <a:p>
            <a:pPr lvl="1"/>
            <a:r>
              <a:rPr lang="en-IN" sz="1800" dirty="0"/>
              <a:t>Keratotic papules and nodules </a:t>
            </a:r>
          </a:p>
          <a:p>
            <a:pPr lvl="1"/>
            <a:r>
              <a:rPr lang="en-IN" sz="1800" dirty="0" err="1"/>
              <a:t>Tuberculids</a:t>
            </a:r>
            <a:r>
              <a:rPr lang="en-IN" sz="1800" dirty="0"/>
              <a:t> </a:t>
            </a:r>
          </a:p>
          <a:p>
            <a:r>
              <a:rPr lang="en-IN" sz="1800" dirty="0"/>
              <a:t>Clinical appearance is not always characteristic </a:t>
            </a:r>
          </a:p>
          <a:p>
            <a:r>
              <a:rPr lang="en-IN" sz="1800" dirty="0"/>
              <a:t>Response to ATT is confirmatory</a:t>
            </a:r>
            <a:endParaRPr lang="en-IN" dirty="0"/>
          </a:p>
        </p:txBody>
      </p:sp>
      <p:sp>
        <p:nvSpPr>
          <p:cNvPr id="5" name="Rectangle 4"/>
          <p:cNvSpPr/>
          <p:nvPr/>
        </p:nvSpPr>
        <p:spPr>
          <a:xfrm>
            <a:off x="524075" y="5301208"/>
            <a:ext cx="5560093" cy="10081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defTabSz="685800">
              <a:buClr>
                <a:srgbClr val="1C5678"/>
              </a:buClr>
              <a:defRPr/>
            </a:pPr>
            <a:r>
              <a:rPr lang="en-IN" b="1" dirty="0">
                <a:solidFill>
                  <a:srgbClr val="1C5678"/>
                </a:solidFill>
                <a:latin typeface="Trebuchet MS" pitchFamily="34" charset="0"/>
                <a:ea typeface="+mj-ea"/>
                <a:cs typeface="+mj-cs"/>
              </a:rPr>
              <a:t>Always suspect TB in a non healing cutaneous ulcer, not responding to antibacterial or antiviral treatment</a:t>
            </a:r>
            <a:endParaRPr lang="en-US" b="1" dirty="0">
              <a:solidFill>
                <a:srgbClr val="1C5678"/>
              </a:solidFill>
              <a:latin typeface="Trebuchet MS" pitchFamily="34" charset="0"/>
              <a:ea typeface="+mj-ea"/>
              <a:cs typeface="+mj-cs"/>
            </a:endParaRPr>
          </a:p>
        </p:txBody>
      </p:sp>
      <p:pic>
        <p:nvPicPr>
          <p:cNvPr id="6" name="Picture 5" descr="img338.png">
            <a:extLst>
              <a:ext uri="{FF2B5EF4-FFF2-40B4-BE49-F238E27FC236}">
                <a16:creationId xmlns:a16="http://schemas.microsoft.com/office/drawing/2014/main" id="{899A32B2-7362-4BEE-9A89-5109B940D09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15596" b="8575"/>
          <a:stretch/>
        </p:blipFill>
        <p:spPr>
          <a:xfrm>
            <a:off x="6368798" y="1988840"/>
            <a:ext cx="2125049" cy="1616686"/>
          </a:xfrm>
          <a:prstGeom prst="rect">
            <a:avLst/>
          </a:prstGeom>
        </p:spPr>
      </p:pic>
      <p:sp>
        <p:nvSpPr>
          <p:cNvPr id="7" name="Rectangle 4">
            <a:extLst>
              <a:ext uri="{FF2B5EF4-FFF2-40B4-BE49-F238E27FC236}">
                <a16:creationId xmlns:a16="http://schemas.microsoft.com/office/drawing/2014/main" id="{5E1369A6-95E0-4FDC-B8DB-9867AD9893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8798" y="3627422"/>
            <a:ext cx="212504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latin typeface="Trebuchet MS" panose="020B0603020202020204" pitchFamily="34" charset="0"/>
              </a:rPr>
              <a:t>TB lymph nodes</a:t>
            </a:r>
            <a:endParaRPr lang="en-US" sz="2000" b="1" i="0" dirty="0">
              <a:latin typeface="Trebuchet MS" panose="020B0603020202020204" pitchFamily="34" charset="0"/>
            </a:endParaRPr>
          </a:p>
        </p:txBody>
      </p:sp>
      <p:pic>
        <p:nvPicPr>
          <p:cNvPr id="8" name="Picture 7" descr="img338.png">
            <a:extLst>
              <a:ext uri="{FF2B5EF4-FFF2-40B4-BE49-F238E27FC236}">
                <a16:creationId xmlns:a16="http://schemas.microsoft.com/office/drawing/2014/main" id="{9AEFC543-4598-4AD6-A07E-FEB9FE72E09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9231" t="20644" b="9058"/>
          <a:stretch/>
        </p:blipFill>
        <p:spPr>
          <a:xfrm>
            <a:off x="6368798" y="4077073"/>
            <a:ext cx="2125049" cy="1779894"/>
          </a:xfrm>
          <a:prstGeom prst="rect">
            <a:avLst/>
          </a:prstGeom>
        </p:spPr>
      </p:pic>
      <p:sp>
        <p:nvSpPr>
          <p:cNvPr id="9" name="Rectangle 5">
            <a:extLst>
              <a:ext uri="{FF2B5EF4-FFF2-40B4-BE49-F238E27FC236}">
                <a16:creationId xmlns:a16="http://schemas.microsoft.com/office/drawing/2014/main" id="{B9C69DE7-A331-4E61-BF70-E855FEC91E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58196" y="5887581"/>
            <a:ext cx="234625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latin typeface="Trebuchet MS" panose="020B0603020202020204" pitchFamily="34" charset="0"/>
              </a:rPr>
              <a:t>Tuberculous ulcer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/>
              <a:t>Fungal Infections - Candidiasis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8C4D45-9FB8-42AA-9E3D-5BA1180170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sz="1800" b="1" dirty="0">
                <a:solidFill>
                  <a:srgbClr val="1C5678"/>
                </a:solidFill>
                <a:ea typeface="+mj-ea"/>
                <a:cs typeface="+mj-cs"/>
              </a:rPr>
              <a:t>Oropharyngeal candidiasis: Most frequent opportunistic fungal infection affecting &gt;90% of HIV patients</a:t>
            </a:r>
            <a:r>
              <a:rPr lang="en-IN" sz="1800" dirty="0"/>
              <a:t> at some point during progression of their disease</a:t>
            </a:r>
          </a:p>
          <a:p>
            <a:r>
              <a:rPr lang="en-IN" sz="1800" b="1" dirty="0">
                <a:solidFill>
                  <a:srgbClr val="1C5678"/>
                </a:solidFill>
                <a:ea typeface="+mj-ea"/>
                <a:cs typeface="+mj-cs"/>
              </a:rPr>
              <a:t>Candidiasis:</a:t>
            </a:r>
            <a:r>
              <a:rPr lang="en-IN" sz="1800" dirty="0"/>
              <a:t> Mucocutaneous candidiasis occurs in 3 forms in HIV:</a:t>
            </a:r>
          </a:p>
          <a:p>
            <a:pPr lvl="1"/>
            <a:r>
              <a:rPr lang="en-IN" sz="1800" dirty="0"/>
              <a:t>Oropharyngeal</a:t>
            </a:r>
          </a:p>
          <a:p>
            <a:pPr lvl="1"/>
            <a:r>
              <a:rPr lang="en-IN" sz="1800" dirty="0"/>
              <a:t>Oesophageal</a:t>
            </a:r>
          </a:p>
          <a:p>
            <a:pPr lvl="1"/>
            <a:r>
              <a:rPr lang="en-IN" sz="1800" dirty="0"/>
              <a:t>Vulvovaginal </a:t>
            </a:r>
          </a:p>
          <a:p>
            <a:r>
              <a:rPr lang="en-IN" sz="1800" b="1" dirty="0">
                <a:solidFill>
                  <a:srgbClr val="1C5678"/>
                </a:solidFill>
                <a:ea typeface="+mj-ea"/>
                <a:cs typeface="+mj-cs"/>
              </a:rPr>
              <a:t>Aetiology:</a:t>
            </a:r>
            <a:r>
              <a:rPr lang="en-IN" sz="1800" dirty="0"/>
              <a:t> Most common cause - Candida albicans </a:t>
            </a:r>
          </a:p>
          <a:p>
            <a:r>
              <a:rPr lang="en-IN" sz="1800" b="1" dirty="0">
                <a:solidFill>
                  <a:srgbClr val="1C5678"/>
                </a:solidFill>
                <a:ea typeface="+mj-ea"/>
                <a:cs typeface="+mj-cs"/>
              </a:rPr>
              <a:t>C/F: </a:t>
            </a:r>
            <a:r>
              <a:rPr lang="en-IN" sz="1800" dirty="0"/>
              <a:t>Cottage cheese like, creamy white exudative plaques on tongue, which can be easily removed and leaves an inflammatory erythematous surface</a:t>
            </a:r>
          </a:p>
          <a:p>
            <a:r>
              <a:rPr lang="en-IN" sz="1800" b="1" dirty="0">
                <a:solidFill>
                  <a:srgbClr val="1C5678"/>
                </a:solidFill>
                <a:ea typeface="+mj-ea"/>
                <a:cs typeface="+mj-cs"/>
              </a:rPr>
              <a:t>Treatment: Fluconazole </a:t>
            </a:r>
            <a:r>
              <a:rPr lang="en-IN" sz="1800" dirty="0"/>
              <a:t>100 mg daily for 14 days</a:t>
            </a:r>
          </a:p>
          <a:p>
            <a:r>
              <a:rPr lang="en-IN" sz="1800" b="1" dirty="0">
                <a:solidFill>
                  <a:srgbClr val="1C5678"/>
                </a:solidFill>
                <a:ea typeface="+mj-ea"/>
                <a:cs typeface="+mj-cs"/>
              </a:rPr>
              <a:t>Oropharyngeal candidiasis is an aids defining illness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609817E-4008-4C56-9E18-BDC5EFF07F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  <a:p>
            <a:endParaRPr lang="en-IN" b="1" dirty="0"/>
          </a:p>
        </p:txBody>
      </p:sp>
      <p:pic>
        <p:nvPicPr>
          <p:cNvPr id="5" name="Picture 4" descr="img338.pn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b="10773"/>
          <a:stretch/>
        </p:blipFill>
        <p:spPr>
          <a:xfrm>
            <a:off x="516621" y="2160307"/>
            <a:ext cx="2696621" cy="2388546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/>
              <a:t>Candidiasis</a:t>
            </a:r>
            <a:endParaRPr lang="en-US" dirty="0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516621" y="4746769"/>
            <a:ext cx="269662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IN" sz="2000" b="1" dirty="0">
                <a:latin typeface="Trebuchet MS" panose="020B0603020202020204" pitchFamily="34" charset="0"/>
              </a:rPr>
              <a:t>(a) Oral candidiasis with angular cheilitis</a:t>
            </a:r>
            <a:endParaRPr lang="en-US" sz="2000" b="1" i="0" dirty="0">
              <a:latin typeface="Trebuchet MS" panose="020B0603020202020204" pitchFamily="34" charset="0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3380658" y="4746769"/>
            <a:ext cx="266769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IN" sz="2000" b="1" dirty="0">
                <a:latin typeface="Trebuchet MS" panose="020B0603020202020204" pitchFamily="34" charset="0"/>
              </a:rPr>
              <a:t>(b) Cottage cheese like creamy white exudative plaques on the tongue</a:t>
            </a:r>
          </a:p>
        </p:txBody>
      </p:sp>
      <p:pic>
        <p:nvPicPr>
          <p:cNvPr id="10" name="Picture 9" descr="img338.png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-476" b="9822"/>
          <a:stretch/>
        </p:blipFill>
        <p:spPr>
          <a:xfrm>
            <a:off x="3454210" y="2160307"/>
            <a:ext cx="2533006" cy="2374830"/>
          </a:xfrm>
          <a:prstGeom prst="rect">
            <a:avLst/>
          </a:prstGeom>
        </p:spPr>
      </p:pic>
      <p:pic>
        <p:nvPicPr>
          <p:cNvPr id="11" name="Picture 10" descr="img338.png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365" b="9420"/>
          <a:stretch/>
        </p:blipFill>
        <p:spPr>
          <a:xfrm>
            <a:off x="6228184" y="2132856"/>
            <a:ext cx="2328826" cy="2374831"/>
          </a:xfrm>
          <a:prstGeom prst="rect">
            <a:avLst/>
          </a:prstGeom>
        </p:spPr>
      </p:pic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6293858" y="4746769"/>
            <a:ext cx="219747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IN" sz="2000" b="1" dirty="0">
                <a:latin typeface="Trebuchet MS" panose="020B0603020202020204" pitchFamily="34" charset="0"/>
              </a:rPr>
              <a:t>(c) Oesophageal candidiasis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/>
              <a:t>Dermatophytosis (Tinea)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EAA7E61-F0DF-4C3C-9AE1-2108FC91D5C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N" sz="2100" dirty="0"/>
              <a:t>Dermatophytosis in HIV patients is more </a:t>
            </a:r>
            <a:r>
              <a:rPr lang="en-IN" sz="2100" b="1" dirty="0">
                <a:solidFill>
                  <a:srgbClr val="1C5678"/>
                </a:solidFill>
                <a:ea typeface="+mj-ea"/>
                <a:cs typeface="+mj-cs"/>
              </a:rPr>
              <a:t>varied, extensive and atypical </a:t>
            </a:r>
            <a:r>
              <a:rPr lang="en-IN" sz="2100" dirty="0"/>
              <a:t>than in immunocompetent individuals </a:t>
            </a:r>
          </a:p>
          <a:p>
            <a:r>
              <a:rPr lang="en-IN" sz="2100" dirty="0"/>
              <a:t>Lesions may be atypical with lack of active edge and central scaling (anergic form)</a:t>
            </a:r>
          </a:p>
          <a:p>
            <a:r>
              <a:rPr lang="en-IN" sz="2100" b="1" dirty="0">
                <a:solidFill>
                  <a:srgbClr val="1C5678"/>
                </a:solidFill>
                <a:ea typeface="+mj-ea"/>
                <a:cs typeface="+mj-cs"/>
              </a:rPr>
              <a:t>Treatment:</a:t>
            </a:r>
            <a:r>
              <a:rPr lang="en-IN" sz="2100" dirty="0"/>
              <a:t> Systemic antifungal therapy with itraconazole, fluconazole, terbinafine with topical azoles like clotrimazole, </a:t>
            </a:r>
            <a:r>
              <a:rPr lang="en-IN" sz="2100" dirty="0" err="1"/>
              <a:t>sertaconazole</a:t>
            </a:r>
            <a:r>
              <a:rPr lang="en-IN" sz="2100" dirty="0"/>
              <a:t>, luliconazole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227A8D-6BDA-4244-BFCA-AD3D15EE3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0" y="1447802"/>
            <a:ext cx="4191000" cy="4826000"/>
          </a:xfrm>
        </p:spPr>
        <p:txBody>
          <a:bodyPr>
            <a:normAutofit fontScale="92500" lnSpcReduction="20000"/>
          </a:bodyPr>
          <a:lstStyle/>
          <a:p>
            <a:endParaRPr lang="en-IN" dirty="0"/>
          </a:p>
          <a:p>
            <a:endParaRPr lang="en-IN" dirty="0"/>
          </a:p>
        </p:txBody>
      </p:sp>
      <p:pic>
        <p:nvPicPr>
          <p:cNvPr id="4" name="Picture 3" descr="img338.png">
            <a:extLst>
              <a:ext uri="{FF2B5EF4-FFF2-40B4-BE49-F238E27FC236}">
                <a16:creationId xmlns:a16="http://schemas.microsoft.com/office/drawing/2014/main" id="{95A3EE11-5938-4094-B93B-E29A658C719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15007" b="7250"/>
          <a:stretch/>
        </p:blipFill>
        <p:spPr>
          <a:xfrm>
            <a:off x="5382838" y="1556792"/>
            <a:ext cx="2569324" cy="2232248"/>
          </a:xfrm>
          <a:prstGeom prst="rect">
            <a:avLst/>
          </a:prstGeom>
        </p:spPr>
      </p:pic>
      <p:pic>
        <p:nvPicPr>
          <p:cNvPr id="5" name="Picture 4" descr="img338.png">
            <a:extLst>
              <a:ext uri="{FF2B5EF4-FFF2-40B4-BE49-F238E27FC236}">
                <a16:creationId xmlns:a16="http://schemas.microsoft.com/office/drawing/2014/main" id="{02A64B37-20F2-4788-906E-52030A3245B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b="9851"/>
          <a:stretch>
            <a:fillRect/>
          </a:stretch>
        </p:blipFill>
        <p:spPr>
          <a:xfrm>
            <a:off x="5399660" y="3993664"/>
            <a:ext cx="2535680" cy="2232248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Parasitic Infestations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CC4D2DE-6D78-49BD-97BE-AA05DC1038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68" y="1447800"/>
            <a:ext cx="8403432" cy="4826000"/>
          </a:xfrm>
        </p:spPr>
        <p:txBody>
          <a:bodyPr/>
          <a:lstStyle/>
          <a:p>
            <a:r>
              <a:rPr lang="en-IN" b="1" dirty="0">
                <a:solidFill>
                  <a:srgbClr val="1C5678"/>
                </a:solidFill>
                <a:ea typeface="+mj-ea"/>
                <a:cs typeface="+mj-cs"/>
              </a:rPr>
              <a:t>Scabies</a:t>
            </a:r>
          </a:p>
          <a:p>
            <a:pPr lvl="1"/>
            <a:r>
              <a:rPr lang="en-IN" dirty="0"/>
              <a:t>Occurs at any CD4 count, but manifestations </a:t>
            </a:r>
            <a:r>
              <a:rPr lang="en-IN" b="1" dirty="0">
                <a:solidFill>
                  <a:srgbClr val="1C5678"/>
                </a:solidFill>
                <a:ea typeface="+mj-ea"/>
                <a:cs typeface="+mj-cs"/>
              </a:rPr>
              <a:t>more severe at lower CD4 counts</a:t>
            </a:r>
          </a:p>
          <a:p>
            <a:pPr lvl="1"/>
            <a:r>
              <a:rPr lang="en-IN" b="1" dirty="0">
                <a:solidFill>
                  <a:srgbClr val="1C5678"/>
                </a:solidFill>
                <a:ea typeface="+mj-ea"/>
                <a:cs typeface="+mj-cs"/>
              </a:rPr>
              <a:t>C/F: </a:t>
            </a:r>
            <a:r>
              <a:rPr lang="en-IN" dirty="0"/>
              <a:t>Usually manifests as </a:t>
            </a:r>
            <a:r>
              <a:rPr lang="en-IN" b="1" dirty="0">
                <a:solidFill>
                  <a:srgbClr val="1C5678"/>
                </a:solidFill>
                <a:ea typeface="+mj-ea"/>
                <a:cs typeface="+mj-cs"/>
              </a:rPr>
              <a:t>crusted (Norwegian) scabies, </a:t>
            </a:r>
            <a:r>
              <a:rPr lang="en-IN" dirty="0"/>
              <a:t>with patients infested with hundreds to thousands of adult female mites</a:t>
            </a:r>
          </a:p>
          <a:p>
            <a:pPr lvl="1"/>
            <a:r>
              <a:rPr lang="en-IN" b="1" dirty="0">
                <a:solidFill>
                  <a:srgbClr val="1C5678"/>
                </a:solidFill>
                <a:ea typeface="+mj-ea"/>
                <a:cs typeface="+mj-cs"/>
              </a:rPr>
              <a:t>Treatment:</a:t>
            </a:r>
            <a:r>
              <a:rPr lang="en-IN" dirty="0"/>
              <a:t> Scabicides like 5% permethrin and 1% GBHC along with single dose oral Ivermectin (200 ug/kg single oral dose)</a:t>
            </a:r>
          </a:p>
        </p:txBody>
      </p:sp>
      <p:pic>
        <p:nvPicPr>
          <p:cNvPr id="4" name="Picture 5" descr="G:\Lecture series\Scabies\Photos\Secondary-infection.jpg">
            <a:extLst>
              <a:ext uri="{FF2B5EF4-FFF2-40B4-BE49-F238E27FC236}">
                <a16:creationId xmlns:a16="http://schemas.microsoft.com/office/drawing/2014/main" id="{5CBE7488-EEE3-4D51-9862-7E16D48F02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49197" y="4796730"/>
            <a:ext cx="1824174" cy="144058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671" y="231820"/>
            <a:ext cx="8210056" cy="1215980"/>
          </a:xfrm>
        </p:spPr>
        <p:txBody>
          <a:bodyPr>
            <a:normAutofit/>
          </a:bodyPr>
          <a:lstStyle/>
          <a:p>
            <a:r>
              <a:rPr lang="en-US" dirty="0"/>
              <a:t>Non-infectious Dermatoses </a:t>
            </a:r>
            <a:r>
              <a:rPr lang="en-US" dirty="0" err="1"/>
              <a:t>Papular</a:t>
            </a:r>
            <a:r>
              <a:rPr lang="en-US" dirty="0"/>
              <a:t> and Follicular Eruptions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E0CDE6D-8D45-403A-ADEE-AAAA42266EE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IN" dirty="0" err="1"/>
              <a:t>Papula</a:t>
            </a:r>
            <a:r>
              <a:rPr lang="en-IN" dirty="0"/>
              <a:t>: Transient (4-6 weeks)/ chronic (&gt;6 weeks)</a:t>
            </a:r>
          </a:p>
          <a:p>
            <a:r>
              <a:rPr lang="en-IN" dirty="0"/>
              <a:t>Chronic </a:t>
            </a:r>
            <a:r>
              <a:rPr lang="en-IN" dirty="0" err="1"/>
              <a:t>papulofollicular</a:t>
            </a:r>
            <a:endParaRPr lang="en-IN" dirty="0"/>
          </a:p>
          <a:p>
            <a:r>
              <a:rPr lang="en-IN" dirty="0"/>
              <a:t>Follicular: </a:t>
            </a:r>
          </a:p>
          <a:p>
            <a:pPr lvl="1"/>
            <a:r>
              <a:rPr lang="en-IN" dirty="0"/>
              <a:t>Staph. aureus folliculitis</a:t>
            </a:r>
          </a:p>
          <a:p>
            <a:pPr lvl="1"/>
            <a:r>
              <a:rPr lang="en-IN" dirty="0"/>
              <a:t>Eosinophilic folliculitis</a:t>
            </a:r>
          </a:p>
          <a:p>
            <a:pPr>
              <a:defRPr/>
            </a:pPr>
            <a:r>
              <a:rPr lang="en-IN" dirty="0"/>
              <a:t>Others: </a:t>
            </a:r>
          </a:p>
          <a:p>
            <a:pPr lvl="1">
              <a:defRPr/>
            </a:pPr>
            <a:r>
              <a:rPr lang="en-IN" dirty="0"/>
              <a:t>Pruritus</a:t>
            </a:r>
          </a:p>
          <a:p>
            <a:pPr lvl="1">
              <a:defRPr/>
            </a:pPr>
            <a:r>
              <a:rPr lang="en-IN" dirty="0"/>
              <a:t>Prurigo </a:t>
            </a:r>
            <a:r>
              <a:rPr lang="en-IN" dirty="0" err="1"/>
              <a:t>nodularis</a:t>
            </a:r>
            <a:endParaRPr lang="en-IN" dirty="0"/>
          </a:p>
          <a:p>
            <a:pPr lvl="1">
              <a:defRPr/>
            </a:pPr>
            <a:r>
              <a:rPr lang="en-IN" dirty="0"/>
              <a:t>Insect bite reaction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72EBF5-2AB9-4777-BA25-EBF6D63B9A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0" y="1447802"/>
            <a:ext cx="4191000" cy="4826000"/>
          </a:xfrm>
        </p:spPr>
        <p:txBody>
          <a:bodyPr>
            <a:normAutofit/>
          </a:bodyPr>
          <a:lstStyle/>
          <a:p>
            <a:endParaRPr lang="en-IN" dirty="0"/>
          </a:p>
          <a:p>
            <a:endParaRPr lang="en-IN" dirty="0"/>
          </a:p>
        </p:txBody>
      </p:sp>
      <p:pic>
        <p:nvPicPr>
          <p:cNvPr id="4" name="Picture 3" descr="img336.pn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b="8161"/>
          <a:stretch/>
        </p:blipFill>
        <p:spPr>
          <a:xfrm>
            <a:off x="4634928" y="2379842"/>
            <a:ext cx="4065144" cy="296192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/>
              <a:t>Laboratory Monitoring for Immune Deterioration/Prognosis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B1742F-8E0F-4005-9686-19AF6E9F71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b="1" dirty="0">
                <a:solidFill>
                  <a:srgbClr val="1C5678"/>
                </a:solidFill>
                <a:ea typeface="+mj-ea"/>
                <a:cs typeface="+mj-cs"/>
              </a:rPr>
              <a:t>CD4 lymphocyte count: </a:t>
            </a:r>
            <a:r>
              <a:rPr lang="en-IN" dirty="0"/>
              <a:t>Most important </a:t>
            </a:r>
            <a:r>
              <a:rPr lang="en-IN" b="1" dirty="0"/>
              <a:t>marker of immunological status</a:t>
            </a:r>
            <a:r>
              <a:rPr lang="en-IN" dirty="0"/>
              <a:t> of an HIV positive</a:t>
            </a:r>
          </a:p>
          <a:p>
            <a:pPr lvl="1"/>
            <a:r>
              <a:rPr lang="en-IN" dirty="0"/>
              <a:t>Level of CD4 correlates with occurrence of opportunistic infections </a:t>
            </a:r>
          </a:p>
          <a:p>
            <a:r>
              <a:rPr lang="en-IN" b="1" dirty="0">
                <a:solidFill>
                  <a:srgbClr val="1C5678"/>
                </a:solidFill>
                <a:ea typeface="+mj-ea"/>
                <a:cs typeface="+mj-cs"/>
              </a:rPr>
              <a:t>Plasma viral load (PVL): </a:t>
            </a:r>
            <a:r>
              <a:rPr lang="en-IN" dirty="0"/>
              <a:t>Plasma viral load detects exact quantity of virus in plasma </a:t>
            </a:r>
          </a:p>
          <a:p>
            <a:pPr lvl="1"/>
            <a:r>
              <a:rPr lang="en-IN" dirty="0"/>
              <a:t>Best measured by branched-DNA signal-amplification assay (</a:t>
            </a:r>
            <a:r>
              <a:rPr lang="en-IN" dirty="0" err="1"/>
              <a:t>bDNA</a:t>
            </a:r>
            <a:r>
              <a:rPr lang="en-IN" dirty="0"/>
              <a:t>) </a:t>
            </a:r>
          </a:p>
          <a:p>
            <a:pPr lvl="1"/>
            <a:r>
              <a:rPr lang="en-IN" dirty="0"/>
              <a:t>Other techniques: reverse transcription polymerase chain reaction </a:t>
            </a:r>
            <a:r>
              <a:rPr lang="en-IN" b="1" dirty="0">
                <a:solidFill>
                  <a:srgbClr val="1C5678"/>
                </a:solidFill>
                <a:ea typeface="+mj-ea"/>
                <a:cs typeface="+mj-cs"/>
              </a:rPr>
              <a:t>(RT-PCR) </a:t>
            </a:r>
            <a:r>
              <a:rPr lang="en-IN" dirty="0"/>
              <a:t>and nucleic acid sequence based amplification </a:t>
            </a:r>
          </a:p>
          <a:p>
            <a:r>
              <a:rPr lang="en-IN" dirty="0"/>
              <a:t>PVL and CD4 count - </a:t>
            </a:r>
            <a:r>
              <a:rPr lang="en-IN" b="1" dirty="0">
                <a:solidFill>
                  <a:srgbClr val="1C5678"/>
                </a:solidFill>
                <a:ea typeface="+mj-ea"/>
                <a:cs typeface="+mj-cs"/>
              </a:rPr>
              <a:t>Most important predictors of progression to AIDS, and the prognostic markers of HIV and response to ART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/>
              <a:t>Combination Anti-retroviral Therapy (</a:t>
            </a:r>
            <a:r>
              <a:rPr lang="en-IN" dirty="0" err="1"/>
              <a:t>cART</a:t>
            </a:r>
            <a:r>
              <a:rPr lang="en-IN" dirty="0"/>
              <a:t>) - Goals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CF2A8E-934A-4276-8ADB-1BB82859AA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b="1" dirty="0">
                <a:solidFill>
                  <a:srgbClr val="1C5678"/>
                </a:solidFill>
                <a:ea typeface="+mj-ea"/>
                <a:cs typeface="+mj-cs"/>
              </a:rPr>
              <a:t>Clinical goal </a:t>
            </a:r>
          </a:p>
          <a:p>
            <a:pPr lvl="1"/>
            <a:r>
              <a:rPr lang="en-IN" dirty="0"/>
              <a:t>Prolongation of life and improvement of quality of life</a:t>
            </a:r>
          </a:p>
          <a:p>
            <a:r>
              <a:rPr lang="en-IN" b="1" dirty="0">
                <a:solidFill>
                  <a:srgbClr val="1C5678"/>
                </a:solidFill>
                <a:ea typeface="+mj-ea"/>
                <a:cs typeface="+mj-cs"/>
              </a:rPr>
              <a:t>Virological goal</a:t>
            </a:r>
          </a:p>
          <a:p>
            <a:pPr lvl="1"/>
            <a:r>
              <a:rPr lang="en-IN" dirty="0"/>
              <a:t>Maximal and durable suppression of viral load (&lt;50 copies/ml) so as to halt the disease progression</a:t>
            </a:r>
          </a:p>
          <a:p>
            <a:r>
              <a:rPr lang="en-IN" b="1" dirty="0">
                <a:solidFill>
                  <a:srgbClr val="1C5678"/>
                </a:solidFill>
                <a:ea typeface="+mj-ea"/>
                <a:cs typeface="+mj-cs"/>
              </a:rPr>
              <a:t>Immunological goals</a:t>
            </a:r>
          </a:p>
          <a:p>
            <a:pPr lvl="1"/>
            <a:r>
              <a:rPr lang="en-IN" dirty="0"/>
              <a:t>Preservation of immune system</a:t>
            </a:r>
          </a:p>
          <a:p>
            <a:r>
              <a:rPr lang="en-IN" b="1" dirty="0">
                <a:solidFill>
                  <a:srgbClr val="1C5678"/>
                </a:solidFill>
                <a:ea typeface="+mj-ea"/>
                <a:cs typeface="+mj-cs"/>
              </a:rPr>
              <a:t>Recovery of immune system</a:t>
            </a:r>
          </a:p>
          <a:p>
            <a:pPr lvl="1"/>
            <a:r>
              <a:rPr lang="en-IN" dirty="0"/>
              <a:t>Quantitative (normal CD4 count) and qualitative (pathogen specific immune response) immune reconstitution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/>
              <a:t>Combination Anti-retroviral Therapy (</a:t>
            </a:r>
            <a:r>
              <a:rPr lang="en-IN" dirty="0" err="1"/>
              <a:t>cART</a:t>
            </a:r>
            <a:r>
              <a:rPr lang="en-IN" dirty="0"/>
              <a:t>) - Goals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27F666-05B2-498F-B435-F9D03434A5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1" dirty="0">
                <a:solidFill>
                  <a:srgbClr val="1C5678"/>
                </a:solidFill>
                <a:ea typeface="+mj-ea"/>
                <a:cs typeface="+mj-cs"/>
              </a:rPr>
              <a:t>Therapeutic goal </a:t>
            </a:r>
          </a:p>
          <a:p>
            <a:pPr lvl="1"/>
            <a:r>
              <a:rPr lang="en-IN" dirty="0"/>
              <a:t>Rational sequencing to maintain therapeutic options</a:t>
            </a:r>
          </a:p>
          <a:p>
            <a:pPr lvl="1"/>
            <a:r>
              <a:rPr lang="en-IN" dirty="0"/>
              <a:t>Relatively free of side effects</a:t>
            </a:r>
          </a:p>
          <a:p>
            <a:pPr lvl="1"/>
            <a:r>
              <a:rPr lang="en-IN" dirty="0"/>
              <a:t>Realistic in terms of adherence</a:t>
            </a:r>
          </a:p>
          <a:p>
            <a:r>
              <a:rPr lang="en-IN" b="1" dirty="0">
                <a:solidFill>
                  <a:srgbClr val="1C5678"/>
                </a:solidFill>
                <a:ea typeface="+mj-ea"/>
                <a:cs typeface="+mj-cs"/>
              </a:rPr>
              <a:t>Epidemiological goals</a:t>
            </a:r>
          </a:p>
          <a:p>
            <a:pPr lvl="1"/>
            <a:r>
              <a:rPr lang="en-IN" dirty="0"/>
              <a:t>To reduce HIV transmission </a:t>
            </a:r>
          </a:p>
          <a:p>
            <a:pPr lvl="1"/>
            <a:r>
              <a:rPr lang="en-IN" dirty="0"/>
              <a:t>Test and treat policy - This renders patient non infectious </a:t>
            </a:r>
          </a:p>
          <a:p>
            <a:pPr lvl="1"/>
            <a:r>
              <a:rPr lang="en-IN" dirty="0"/>
              <a:t>PVL becomes undetected within 6 months after starting ART </a:t>
            </a:r>
          </a:p>
          <a:p>
            <a:pPr lvl="1"/>
            <a:r>
              <a:rPr lang="en-IN" dirty="0"/>
              <a:t>If HIV PVL is undetectable, HIV is untransmissible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/>
              <a:t>Table-8: Classes of Drugs Available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CC00E8-5A22-448C-8B7E-739E5B7DE3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68" y="1447800"/>
            <a:ext cx="8403432" cy="4826000"/>
          </a:xfrm>
        </p:spPr>
        <p:txBody>
          <a:bodyPr/>
          <a:lstStyle/>
          <a:p>
            <a:endParaRPr lang="en-IN" dirty="0"/>
          </a:p>
          <a:p>
            <a:endParaRPr lang="en-IN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9673D94E-985A-4884-90E8-3F9AC4A26D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0539387"/>
              </p:ext>
            </p:extLst>
          </p:nvPr>
        </p:nvGraphicFramePr>
        <p:xfrm>
          <a:off x="711364" y="1517942"/>
          <a:ext cx="7699841" cy="4685717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7719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639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63949">
                  <a:extLst>
                    <a:ext uri="{9D8B030D-6E8A-4147-A177-3AD203B41FA5}">
                      <a16:colId xmlns:a16="http://schemas.microsoft.com/office/drawing/2014/main" val="704149636"/>
                    </a:ext>
                  </a:extLst>
                </a:gridCol>
              </a:tblGrid>
              <a:tr h="7537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Nucleoside reverse transcriptase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Inhibitors (NRTI)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ea typeface="Times New Roman" pitchFamily="18" charset="0"/>
                        <a:cs typeface="Shruti" pitchFamily="34" charset="0"/>
                      </a:endParaRPr>
                    </a:p>
                  </a:txBody>
                  <a:tcPr marL="41147" marR="4114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6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Non-nucleoside reverse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Transcriptase inhibitors (NNRTI)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ea typeface="Times New Roman" pitchFamily="18" charset="0"/>
                        <a:cs typeface="Shruti" pitchFamily="34" charset="0"/>
                      </a:endParaRPr>
                    </a:p>
                  </a:txBody>
                  <a:tcPr marL="41147" marR="4114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6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Fusion inhibitors (FI)-(1)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ea typeface="Times New Roman" pitchFamily="18" charset="0"/>
                        <a:cs typeface="Shruti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ea typeface="Times New Roman" pitchFamily="18" charset="0"/>
                        <a:cs typeface="Shruti" pitchFamily="34" charset="0"/>
                      </a:endParaRPr>
                    </a:p>
                  </a:txBody>
                  <a:tcPr marL="41147" marR="4114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6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837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  <a:latin typeface="Trebuchet MS" panose="020B0603020202020204" pitchFamily="34" charset="0"/>
                        </a:rPr>
                        <a:t>Zidovudine (AZT/ZDV)*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  <a:latin typeface="Trebuchet MS" panose="020B0603020202020204" pitchFamily="34" charset="0"/>
                        </a:rPr>
                        <a:t>Lamivudine (3TC)*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Trebuchet MS" panose="020B0603020202020204" pitchFamily="34" charset="0"/>
                        </a:rPr>
                        <a:t>Abacavir</a:t>
                      </a: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  <a:latin typeface="Trebuchet MS" panose="020B0603020202020204" pitchFamily="34" charset="0"/>
                        </a:rPr>
                        <a:t> (ABC)*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Trebuchet MS" panose="020B0603020202020204" pitchFamily="34" charset="0"/>
                        </a:rPr>
                        <a:t>Emtricitabine</a:t>
                      </a: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  <a:latin typeface="Trebuchet MS" panose="020B0603020202020204" pitchFamily="34" charset="0"/>
                        </a:rPr>
                        <a:t> (FTC)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cs typeface="Times New Roman" pitchFamily="18" charset="0"/>
                      </a:endParaRPr>
                    </a:p>
                  </a:txBody>
                  <a:tcPr marL="41147" marR="4114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  <a:latin typeface="Trebuchet MS" panose="020B0603020202020204" pitchFamily="34" charset="0"/>
                        </a:rPr>
                        <a:t>Nevirapine* (NVP) 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  <a:latin typeface="Trebuchet MS" panose="020B0603020202020204" pitchFamily="34" charset="0"/>
                        </a:rPr>
                        <a:t>Efavirenz*(EFV) 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  <a:latin typeface="Trebuchet MS" panose="020B0603020202020204" pitchFamily="34" charset="0"/>
                        </a:rPr>
                        <a:t>Delavirdine (DLV)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Trebuchet MS" panose="020B0603020202020204" pitchFamily="34" charset="0"/>
                        </a:rPr>
                        <a:t>Rilpivirine</a:t>
                      </a: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  <a:latin typeface="Trebuchet MS" panose="020B0603020202020204" pitchFamily="34" charset="0"/>
                        </a:rPr>
                        <a:t>(RPV)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cs typeface="Times New Roman" pitchFamily="18" charset="0"/>
                        </a:rPr>
                        <a:t>Etravirine (ETV)</a:t>
                      </a:r>
                    </a:p>
                  </a:txBody>
                  <a:tcPr marL="41147" marR="4114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>
                          <a:solidFill>
                            <a:srgbClr val="1C5678"/>
                          </a:solidFill>
                          <a:latin typeface="Trebuchet MS" pitchFamily="34" charset="0"/>
                          <a:ea typeface="+mj-ea"/>
                          <a:cs typeface="+mj-cs"/>
                        </a:rPr>
                        <a:t>Enfuvirtide (T-20)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1600" b="1" kern="1200" dirty="0">
                        <a:solidFill>
                          <a:srgbClr val="1C5678"/>
                        </a:solidFill>
                        <a:latin typeface="Trebuchet MS" pitchFamily="34" charset="0"/>
                        <a:ea typeface="+mj-ea"/>
                        <a:cs typeface="+mj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1600" b="1" kern="1200" dirty="0">
                        <a:solidFill>
                          <a:srgbClr val="1C5678"/>
                        </a:solidFill>
                        <a:latin typeface="Trebuchet MS" pitchFamily="34" charset="0"/>
                        <a:ea typeface="+mj-ea"/>
                        <a:cs typeface="+mj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1600" b="1" kern="1200" dirty="0">
                        <a:solidFill>
                          <a:srgbClr val="1C5678"/>
                        </a:solidFill>
                        <a:latin typeface="Trebuchet MS" pitchFamily="34" charset="0"/>
                        <a:ea typeface="+mj-ea"/>
                        <a:cs typeface="+mj-cs"/>
                      </a:endParaRPr>
                    </a:p>
                  </a:txBody>
                  <a:tcPr marL="41147" marR="41147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93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600" b="1" kern="1200" dirty="0">
                          <a:solidFill>
                            <a:srgbClr val="1C5678"/>
                          </a:solidFill>
                          <a:latin typeface="Trebuchet MS" pitchFamily="34" charset="0"/>
                          <a:ea typeface="+mj-ea"/>
                          <a:cs typeface="+mj-cs"/>
                        </a:rPr>
                        <a:t>Nucleotide reverse transcriptase inhibitors (</a:t>
                      </a:r>
                      <a:r>
                        <a:rPr lang="en-US" sz="1600" b="1" kern="1200" dirty="0" err="1">
                          <a:solidFill>
                            <a:srgbClr val="1C5678"/>
                          </a:solidFill>
                          <a:latin typeface="Trebuchet MS" pitchFamily="34" charset="0"/>
                          <a:ea typeface="+mj-ea"/>
                          <a:cs typeface="+mj-cs"/>
                        </a:rPr>
                        <a:t>NtRTI</a:t>
                      </a:r>
                      <a:r>
                        <a:rPr lang="en-US" sz="1600" b="1" kern="1200" dirty="0">
                          <a:solidFill>
                            <a:srgbClr val="1C5678"/>
                          </a:solidFill>
                          <a:latin typeface="Trebuchet MS" pitchFamily="34" charset="0"/>
                          <a:ea typeface="+mj-ea"/>
                          <a:cs typeface="+mj-cs"/>
                        </a:rPr>
                        <a:t>) </a:t>
                      </a:r>
                    </a:p>
                  </a:txBody>
                  <a:tcPr marL="41147" marR="4114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>
                          <a:solidFill>
                            <a:srgbClr val="1C5678"/>
                          </a:solidFill>
                          <a:latin typeface="Trebuchet MS" pitchFamily="34" charset="0"/>
                          <a:ea typeface="+mj-ea"/>
                          <a:cs typeface="+mj-cs"/>
                        </a:rPr>
                        <a:t>Protease inhibitors (PI) </a:t>
                      </a:r>
                    </a:p>
                  </a:txBody>
                  <a:tcPr marL="41147" marR="4114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345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  <a:latin typeface="Trebuchet MS" panose="020B0603020202020204" pitchFamily="34" charset="0"/>
                        </a:rPr>
                        <a:t>Tenofovir </a:t>
                      </a:r>
                      <a:r>
                        <a:rPr lang="en-IN" sz="1600" dirty="0">
                          <a:latin typeface="Trebuchet MS" panose="020B0603020202020204" pitchFamily="34" charset="0"/>
                        </a:rPr>
                        <a:t>disoproxil fumarate </a:t>
                      </a:r>
                      <a:endParaRPr kumimoji="0" lang="en-US" sz="1600" u="none" strike="noStrike" cap="none" normalizeH="0" baseline="0" dirty="0">
                        <a:ln>
                          <a:noFill/>
                        </a:ln>
                        <a:effectLst/>
                        <a:latin typeface="Trebuchet MS" panose="020B0603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0" dirty="0">
                          <a:latin typeface="Trebuchet MS" panose="020B0603020202020204" pitchFamily="34" charset="0"/>
                        </a:rPr>
                        <a:t>Tenofovir alafenamide</a:t>
                      </a:r>
                    </a:p>
                  </a:txBody>
                  <a:tcPr marL="41147" marR="4114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Trebuchet MS" panose="020B0603020202020204" pitchFamily="34" charset="0"/>
                        </a:rPr>
                        <a:t>Boosted PI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sz="16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Trebuchet MS" panose="020B0603020202020204" pitchFamily="34" charset="0"/>
                        </a:rPr>
                        <a:t>-</a:t>
                      </a: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  <a:latin typeface="Trebuchet MS" panose="020B0603020202020204" pitchFamily="34" charset="0"/>
                        </a:rPr>
                        <a:t>Lopinavir/ritonavir (LPV)*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  <a:latin typeface="Trebuchet MS" panose="020B0603020202020204" pitchFamily="34" charset="0"/>
                        </a:rPr>
                        <a:t>-Atazanavir/ritonavir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cs typeface="Times New Roman" pitchFamily="18" charset="0"/>
                        </a:rPr>
                        <a:t>Darunavir (DRV)</a:t>
                      </a:r>
                    </a:p>
                  </a:txBody>
                  <a:tcPr marL="41147" marR="4114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8F3B68F6-2077-4338-9A1E-4A29626347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5405378"/>
              </p:ext>
            </p:extLst>
          </p:nvPr>
        </p:nvGraphicFramePr>
        <p:xfrm>
          <a:off x="5940153" y="3284984"/>
          <a:ext cx="2492484" cy="2918675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492484">
                  <a:extLst>
                    <a:ext uri="{9D8B030D-6E8A-4147-A177-3AD203B41FA5}">
                      <a16:colId xmlns:a16="http://schemas.microsoft.com/office/drawing/2014/main" val="1888702363"/>
                    </a:ext>
                  </a:extLst>
                </a:gridCol>
              </a:tblGrid>
              <a:tr h="52331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8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>
                          <a:solidFill>
                            <a:srgbClr val="1C5678"/>
                          </a:solidFill>
                          <a:latin typeface="Trebuchet MS" pitchFamily="34" charset="0"/>
                          <a:ea typeface="+mj-ea"/>
                          <a:cs typeface="+mj-cs"/>
                        </a:rPr>
                        <a:t>Integrase inhibitors-(3)</a:t>
                      </a:r>
                    </a:p>
                  </a:txBody>
                  <a:tcPr marL="41147" marR="4114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6503212"/>
                  </a:ext>
                </a:extLst>
              </a:tr>
              <a:tr h="90055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98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Trebuchet MS" panose="020B0603020202020204" pitchFamily="34" charset="0"/>
                        </a:rPr>
                        <a:t>Raltegravir</a:t>
                      </a:r>
                      <a:endParaRPr kumimoji="0" lang="en-US" sz="1600" u="none" strike="noStrike" cap="none" normalizeH="0" baseline="0" dirty="0">
                        <a:ln>
                          <a:noFill/>
                        </a:ln>
                        <a:effectLst/>
                        <a:latin typeface="Trebuchet MS" panose="020B0603020202020204" pitchFamily="34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98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  <a:latin typeface="Trebuchet MS" panose="020B0603020202020204" pitchFamily="34" charset="0"/>
                        </a:rPr>
                        <a:t>Elvitegravir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98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Trebuchet MS" panose="020B0603020202020204" pitchFamily="34" charset="0"/>
                        </a:rPr>
                        <a:t>Doultegravir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cs typeface="Times New Roman" pitchFamily="18" charset="0"/>
                      </a:endParaRPr>
                    </a:p>
                  </a:txBody>
                  <a:tcPr marL="41147" marR="4114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2467752"/>
                  </a:ext>
                </a:extLst>
              </a:tr>
              <a:tr h="7474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8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kern="1200" dirty="0">
                          <a:solidFill>
                            <a:srgbClr val="1C5678"/>
                          </a:solidFill>
                          <a:latin typeface="Trebuchet MS" pitchFamily="34" charset="0"/>
                          <a:ea typeface="+mj-ea"/>
                          <a:cs typeface="+mj-cs"/>
                        </a:rPr>
                        <a:t>HIV (CCR5) entry inhibitor-(1)</a:t>
                      </a:r>
                      <a:endParaRPr lang="en-US" sz="1600" b="1" kern="1200" dirty="0">
                        <a:solidFill>
                          <a:srgbClr val="1C5678"/>
                        </a:solidFill>
                        <a:latin typeface="Trebuchet MS" pitchFamily="34" charset="0"/>
                        <a:ea typeface="+mj-ea"/>
                        <a:cs typeface="+mj-cs"/>
                      </a:endParaRPr>
                    </a:p>
                  </a:txBody>
                  <a:tcPr marL="41147" marR="4114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664466"/>
                  </a:ext>
                </a:extLst>
              </a:tr>
              <a:tr h="747402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98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  <a:latin typeface="Trebuchet MS" panose="020B0603020202020204" pitchFamily="34" charset="0"/>
                        </a:rPr>
                        <a:t>Maraviroc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cs typeface="Times New Roman" pitchFamily="18" charset="0"/>
                      </a:endParaRPr>
                    </a:p>
                  </a:txBody>
                  <a:tcPr marL="41147" marR="4114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946215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/>
              <a:t>First Line ART Regimens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D12B8CF-BE23-46ED-B32B-3C414DAE7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68" y="1447800"/>
            <a:ext cx="8403432" cy="4826000"/>
          </a:xfrm>
        </p:spPr>
        <p:txBody>
          <a:bodyPr/>
          <a:lstStyle/>
          <a:p>
            <a:r>
              <a:rPr lang="en-US" dirty="0"/>
              <a:t>Adults and adolescents</a:t>
            </a:r>
            <a:endParaRPr lang="en-IN" dirty="0"/>
          </a:p>
          <a:p>
            <a:pPr lvl="1"/>
            <a:r>
              <a:rPr lang="en-IN" b="1" dirty="0">
                <a:solidFill>
                  <a:srgbClr val="1C5678"/>
                </a:solidFill>
                <a:ea typeface="+mj-ea"/>
                <a:cs typeface="+mj-cs"/>
              </a:rPr>
              <a:t>TDF + 3TC (or FTC) + EFV </a:t>
            </a:r>
            <a:r>
              <a:rPr lang="en-IN" dirty="0"/>
              <a:t>as a fixed-dose combination</a:t>
            </a:r>
          </a:p>
          <a:p>
            <a:pPr lvl="1"/>
            <a:r>
              <a:rPr lang="en-IN" dirty="0"/>
              <a:t>If it is contraindicated or not available, one of the following options is recommended:</a:t>
            </a:r>
          </a:p>
          <a:p>
            <a:pPr lvl="2"/>
            <a:r>
              <a:rPr lang="en-IN" dirty="0"/>
              <a:t>AZT + 3TC + EFV</a:t>
            </a:r>
          </a:p>
          <a:p>
            <a:pPr lvl="2"/>
            <a:r>
              <a:rPr lang="en-IN" dirty="0"/>
              <a:t>AZT + 3TC + NVP</a:t>
            </a:r>
          </a:p>
          <a:p>
            <a:pPr lvl="2"/>
            <a:r>
              <a:rPr lang="en-IN" dirty="0"/>
              <a:t>ABC + 3TC + EFV</a:t>
            </a:r>
          </a:p>
          <a:p>
            <a:pPr lvl="2"/>
            <a:r>
              <a:rPr lang="en-IN" dirty="0"/>
              <a:t>TDF + 3TC + Lopinavir/ritonavir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E919EC-4E6D-4333-BBE2-FABC25010A0E}"/>
              </a:ext>
            </a:extLst>
          </p:cNvPr>
          <p:cNvSpPr txBox="1"/>
          <p:nvPr/>
        </p:nvSpPr>
        <p:spPr>
          <a:xfrm>
            <a:off x="1428936" y="5410200"/>
            <a:ext cx="6264696" cy="8063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711200" indent="-347663">
              <a:lnSpc>
                <a:spcPct val="12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IN" sz="2000" dirty="0">
                <a:latin typeface="Trebuchet MS" pitchFamily="34" charset="0"/>
              </a:rPr>
              <a:t>AZT can be considered only if Hb is &gt;8gm/dl</a:t>
            </a:r>
          </a:p>
          <a:p>
            <a:pPr marL="711200" indent="-347663">
              <a:lnSpc>
                <a:spcPct val="12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IN" sz="2000" dirty="0">
                <a:latin typeface="Trebuchet MS" pitchFamily="34" charset="0"/>
              </a:rPr>
              <a:t>If patient on AKT- Don’t give nevirapine</a:t>
            </a:r>
          </a:p>
        </p:txBody>
      </p:sp>
    </p:spTree>
    <p:extLst>
      <p:ext uri="{BB962C8B-B14F-4D97-AF65-F5344CB8AC3E}">
        <p14:creationId xmlns:p14="http://schemas.microsoft.com/office/powerpoint/2010/main" val="190781375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/>
              <a:t>ADRs of Commonly Used Anti-retroviral Drugs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5CD5C3-2345-4FF1-8645-CA9FA08196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68" y="1447800"/>
            <a:ext cx="8403432" cy="4826000"/>
          </a:xfrm>
        </p:spPr>
        <p:txBody>
          <a:bodyPr/>
          <a:lstStyle/>
          <a:p>
            <a:endParaRPr lang="en-IN" dirty="0"/>
          </a:p>
          <a:p>
            <a:endParaRPr lang="en-IN" dirty="0"/>
          </a:p>
        </p:txBody>
      </p:sp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2C03E11F-050A-4DF9-BD36-AFC8605A5DE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53829552"/>
              </p:ext>
            </p:extLst>
          </p:nvPr>
        </p:nvGraphicFramePr>
        <p:xfrm>
          <a:off x="546460" y="1574800"/>
          <a:ext cx="8029649" cy="4572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559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737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105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Trebuchet MS" panose="020B0603020202020204" pitchFamily="34" charset="0"/>
                        </a:rPr>
                        <a:t>Drug</a:t>
                      </a:r>
                      <a:endParaRPr lang="en-US" sz="2000" b="1" dirty="0">
                        <a:solidFill>
                          <a:schemeClr val="bg1"/>
                        </a:solidFill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6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Trebuchet MS" panose="020B0603020202020204" pitchFamily="34" charset="0"/>
                        </a:rPr>
                        <a:t>ADR</a:t>
                      </a:r>
                      <a:endParaRPr lang="en-US" sz="2000" b="1" dirty="0">
                        <a:solidFill>
                          <a:schemeClr val="bg1"/>
                        </a:solidFill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6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918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Trebuchet MS" panose="020B0603020202020204" pitchFamily="34" charset="0"/>
                        </a:rPr>
                        <a:t>NRTI</a:t>
                      </a:r>
                      <a:endParaRPr lang="en-US" sz="2000" b="1" dirty="0"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rebuchet MS" panose="020B0603020202020204" pitchFamily="34" charset="0"/>
                        </a:rPr>
                        <a:t>Mitochondrial toxicity</a:t>
                      </a:r>
                      <a:endParaRPr lang="en-US" sz="2000" dirty="0"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0720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latin typeface="Trebuchet MS" panose="020B0603020202020204" pitchFamily="34" charset="0"/>
                        </a:rPr>
                        <a:t>Zidovudine</a:t>
                      </a:r>
                      <a:r>
                        <a:rPr lang="en-US" sz="2000" dirty="0">
                          <a:latin typeface="Trebuchet MS" panose="020B0603020202020204" pitchFamily="34" charset="0"/>
                        </a:rPr>
                        <a:t> (AZT)</a:t>
                      </a:r>
                      <a:endParaRPr lang="en-US" sz="2000" dirty="0"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Anemia, low leukocyte count, nausea, fatigue, headache, myopathy - (contraindicated if  significant anemia or neutropenia)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Dermatological</a:t>
                      </a:r>
                      <a:r>
                        <a:rPr lang="en-US" sz="2000" dirty="0">
                          <a:latin typeface="Trebuchet MS" panose="020B0603020202020204" pitchFamily="34" charset="0"/>
                        </a:rPr>
                        <a:t>: Nail and skin hyper pigmentation</a:t>
                      </a:r>
                      <a:endParaRPr lang="en-US" sz="2000" dirty="0"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288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latin typeface="Trebuchet MS" panose="020B0603020202020204" pitchFamily="34" charset="0"/>
                        </a:rPr>
                        <a:t>Lamivudine</a:t>
                      </a:r>
                      <a:r>
                        <a:rPr lang="en-US" sz="2000" dirty="0">
                          <a:latin typeface="Trebuchet MS" panose="020B0603020202020204" pitchFamily="34" charset="0"/>
                        </a:rPr>
                        <a:t> (3TC)</a:t>
                      </a:r>
                      <a:endParaRPr lang="en-US" sz="2000" dirty="0"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rebuchet MS" panose="020B0603020202020204" pitchFamily="34" charset="0"/>
                        </a:rPr>
                        <a:t>Minimal toxicities, </a:t>
                      </a:r>
                      <a:r>
                        <a:rPr lang="en-IN" sz="2000" dirty="0">
                          <a:latin typeface="Trebuchet MS" panose="020B0603020202020204" pitchFamily="34" charset="0"/>
                        </a:rPr>
                        <a:t>rash (though very rare)</a:t>
                      </a:r>
                      <a:endParaRPr lang="en-US" sz="2000" dirty="0">
                        <a:latin typeface="Trebuchet MS" panose="020B0603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918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rebuchet MS" panose="020B0603020202020204" pitchFamily="34" charset="0"/>
                          <a:ea typeface="Times New Roman"/>
                          <a:cs typeface="Shruti"/>
                        </a:rPr>
                        <a:t>Tenofovir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>
                          <a:latin typeface="Trebuchet MS" panose="020B0603020202020204" pitchFamily="34" charset="0"/>
                        </a:rPr>
                        <a:t>Renal toxicity, bone demineralization</a:t>
                      </a:r>
                      <a:endParaRPr lang="en-US" sz="2000" dirty="0">
                        <a:latin typeface="Trebuchet MS" panose="020B0603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4438762"/>
                  </a:ext>
                </a:extLst>
              </a:tr>
              <a:tr h="28918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rebuchet MS" panose="020B0603020202020204" pitchFamily="34" charset="0"/>
                          <a:ea typeface="Times New Roman"/>
                          <a:cs typeface="Shruti"/>
                        </a:rPr>
                        <a:t>Abacavir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rebuchet MS" panose="020B0603020202020204" pitchFamily="34" charset="0"/>
                        </a:rPr>
                        <a:t>Hypersensitivity reaction in 3 to 5% (can be fatal)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3659274"/>
                  </a:ext>
                </a:extLst>
              </a:tr>
              <a:tr h="48288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Trebuchet MS" panose="020B0603020202020204" pitchFamily="34" charset="0"/>
                        </a:rPr>
                        <a:t>NNRTI</a:t>
                      </a:r>
                      <a:endParaRPr lang="en-US" sz="2000" b="1" dirty="0"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rebuchet MS" panose="020B0603020202020204" pitchFamily="34" charset="0"/>
                        </a:rPr>
                        <a:t>All can cause rash (NVP most common)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rebuchet MS" panose="020B0603020202020204" pitchFamily="34" charset="0"/>
                        </a:rPr>
                        <a:t>Generally mild, self limited</a:t>
                      </a:r>
                      <a:endParaRPr lang="en-US" sz="2000" dirty="0"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801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latin typeface="Trebuchet MS" panose="020B0603020202020204" pitchFamily="34" charset="0"/>
                        </a:rPr>
                        <a:t>Efavirenz</a:t>
                      </a:r>
                      <a:r>
                        <a:rPr lang="en-US" sz="2000" dirty="0">
                          <a:latin typeface="Trebuchet MS" panose="020B0603020202020204" pitchFamily="34" charset="0"/>
                        </a:rPr>
                        <a:t> (EFV)</a:t>
                      </a:r>
                      <a:endParaRPr lang="en-US" sz="2000" dirty="0"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rebuchet MS" panose="020B0603020202020204" pitchFamily="34" charset="0"/>
                        </a:rPr>
                        <a:t>CNS (nightmares, dizziness, other), rash (usually mild), </a:t>
                      </a:r>
                      <a:r>
                        <a:rPr lang="en-US" sz="2000" dirty="0" err="1">
                          <a:latin typeface="Trebuchet MS" panose="020B0603020202020204" pitchFamily="34" charset="0"/>
                        </a:rPr>
                        <a:t>hepatotoxicity</a:t>
                      </a:r>
                      <a:r>
                        <a:rPr lang="en-US" sz="2000" dirty="0">
                          <a:latin typeface="Trebuchet MS" panose="020B0603020202020204" pitchFamily="34" charset="0"/>
                        </a:rPr>
                        <a:t>, lipid abnormalities</a:t>
                      </a:r>
                      <a:endParaRPr lang="en-US" sz="2000" dirty="0"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/>
              <a:t>ADRs of Commonly Used Anti-retroviral Drugs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BB5A7F-46D6-454C-8B35-A09B4D377A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68" y="1447800"/>
            <a:ext cx="8403432" cy="4826000"/>
          </a:xfrm>
        </p:spPr>
        <p:txBody>
          <a:bodyPr/>
          <a:lstStyle/>
          <a:p>
            <a:endParaRPr lang="en-IN" dirty="0"/>
          </a:p>
          <a:p>
            <a:endParaRPr lang="en-IN" dirty="0"/>
          </a:p>
        </p:txBody>
      </p:sp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97A1A98A-0B37-49DB-A328-940B37B4C51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21602681"/>
              </p:ext>
            </p:extLst>
          </p:nvPr>
        </p:nvGraphicFramePr>
        <p:xfrm>
          <a:off x="708856" y="1544072"/>
          <a:ext cx="7704856" cy="463345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121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926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050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Trebuchet MS" panose="020B0603020202020204" pitchFamily="34" charset="0"/>
                        </a:rPr>
                        <a:t>Drug</a:t>
                      </a:r>
                      <a:endParaRPr lang="en-US" sz="2000" b="1" dirty="0">
                        <a:solidFill>
                          <a:schemeClr val="bg1"/>
                        </a:solidFill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6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Trebuchet MS" panose="020B0603020202020204" pitchFamily="34" charset="0"/>
                        </a:rPr>
                        <a:t>ADR</a:t>
                      </a:r>
                      <a:endParaRPr lang="en-US" sz="2000" b="1" dirty="0">
                        <a:solidFill>
                          <a:schemeClr val="bg1"/>
                        </a:solidFill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6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6783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latin typeface="Trebuchet MS" panose="020B0603020202020204" pitchFamily="34" charset="0"/>
                        </a:rPr>
                        <a:t>Nevirapine (NVP)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3538" marR="0" lvl="0" indent="-363538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  <a:defRPr/>
                      </a:pPr>
                      <a:r>
                        <a:rPr lang="en-US" sz="2000" dirty="0">
                          <a:latin typeface="Trebuchet MS" panose="020B0603020202020204" pitchFamily="34" charset="0"/>
                        </a:rPr>
                        <a:t>Rash: Usually in first 2-8 weeks, higher in women, more if higher CD4 count, severe rash or SJ Syndrome</a:t>
                      </a:r>
                    </a:p>
                    <a:p>
                      <a:pPr marL="363538" marR="0" lvl="0" indent="-363538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latin typeface="Trebuchet MS" panose="020B0603020202020204" pitchFamily="34" charset="0"/>
                        </a:rPr>
                        <a:t>Hepatotoxicity: Often mild to moderate but can be severe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880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latin typeface="Trebuchet MS" panose="020B0603020202020204" pitchFamily="34" charset="0"/>
                        </a:rPr>
                        <a:t>Protease inhibitors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3538" marR="0" indent="-363538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>
                          <a:latin typeface="Trebuchet MS" panose="020B0603020202020204" pitchFamily="34" charset="0"/>
                        </a:rPr>
                        <a:t>GI intolerance, altered taste, abnormal liver function test and bone disorder and</a:t>
                      </a:r>
                    </a:p>
                    <a:p>
                      <a:pPr marL="363538" marR="0" indent="-363538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>
                          <a:latin typeface="Trebuchet MS" panose="020B0603020202020204" pitchFamily="34" charset="0"/>
                        </a:rPr>
                        <a:t>All have been associated with metabolic abnormalities, such as </a:t>
                      </a:r>
                      <a:r>
                        <a:rPr lang="en-US" sz="2000" dirty="0" err="1">
                          <a:latin typeface="Trebuchet MS" panose="020B0603020202020204" pitchFamily="34" charset="0"/>
                        </a:rPr>
                        <a:t>hyperglycaemia</a:t>
                      </a:r>
                      <a:r>
                        <a:rPr lang="en-US" sz="2000" dirty="0">
                          <a:latin typeface="Trebuchet MS" panose="020B0603020202020204" pitchFamily="34" charset="0"/>
                        </a:rPr>
                        <a:t>, insulin resistance and increase in triglycerides, cholesterol and body fat distribution (lipodystrophy)</a:t>
                      </a:r>
                      <a:endParaRPr lang="en-US" sz="2000" b="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93046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g338.pn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b="7261"/>
          <a:stretch/>
        </p:blipFill>
        <p:spPr>
          <a:xfrm>
            <a:off x="659704" y="1700808"/>
            <a:ext cx="3714171" cy="3517432"/>
          </a:xfrm>
          <a:prstGeom prst="rect">
            <a:avLst/>
          </a:prstGeom>
        </p:spPr>
      </p:pic>
      <p:pic>
        <p:nvPicPr>
          <p:cNvPr id="6" name="Picture 5" descr="img338.png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4970" b="9362"/>
          <a:stretch/>
        </p:blipFill>
        <p:spPr>
          <a:xfrm>
            <a:off x="4920087" y="1700320"/>
            <a:ext cx="3584866" cy="349160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61579" y="5572140"/>
            <a:ext cx="41104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dirty="0" err="1">
                <a:latin typeface="Trebuchet MS" panose="020B0603020202020204" pitchFamily="34" charset="0"/>
                <a:cs typeface="Arial" charset="0"/>
              </a:rPr>
              <a:t>Nevirapine</a:t>
            </a:r>
            <a:r>
              <a:rPr lang="en-US" sz="2000" b="1" dirty="0">
                <a:latin typeface="Trebuchet MS" panose="020B0603020202020204" pitchFamily="34" charset="0"/>
                <a:cs typeface="Arial" charset="0"/>
              </a:rPr>
              <a:t> induced SJ syndrome</a:t>
            </a:r>
            <a:endParaRPr lang="en-IN" sz="2000" b="1" dirty="0">
              <a:latin typeface="Trebuchet MS" panose="020B0603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858322" y="5293657"/>
            <a:ext cx="370839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2000" b="1" dirty="0" err="1">
                <a:latin typeface="Trebuchet MS" panose="020B0603020202020204" pitchFamily="34" charset="0"/>
                <a:cs typeface="Arial" charset="0"/>
              </a:rPr>
              <a:t>Zidovudine</a:t>
            </a:r>
            <a:r>
              <a:rPr lang="en-IN" sz="2000" b="1" dirty="0">
                <a:latin typeface="Trebuchet MS" panose="020B0603020202020204" pitchFamily="34" charset="0"/>
                <a:cs typeface="Arial" charset="0"/>
              </a:rPr>
              <a:t> (AZT) induced longitudinal </a:t>
            </a:r>
            <a:r>
              <a:rPr lang="en-IN" sz="2000" b="1" dirty="0" err="1">
                <a:latin typeface="Trebuchet MS" panose="020B0603020202020204" pitchFamily="34" charset="0"/>
                <a:cs typeface="Arial" charset="0"/>
              </a:rPr>
              <a:t>hyperpigmented</a:t>
            </a:r>
            <a:r>
              <a:rPr lang="en-IN" sz="2000" b="1" dirty="0">
                <a:latin typeface="Trebuchet MS" panose="020B0603020202020204" pitchFamily="34" charset="0"/>
                <a:cs typeface="Arial" charset="0"/>
              </a:rPr>
              <a:t> band on thumb nail</a:t>
            </a:r>
            <a:endParaRPr lang="en-IN" sz="2000" b="1" dirty="0">
              <a:latin typeface="Trebuchet MS" panose="020B0603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15AEBB-8241-479E-9C47-3B3EFB5B1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ADRs of Commonly Used Anti-retroviral Drugs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F395C1-E86C-4290-911C-8096504981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  <a:p>
            <a:endParaRPr lang="en-IN" b="1" dirty="0">
              <a:cs typeface="Arial" charset="0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47D9B-F832-4520-BB5F-173B48C58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PEP Recommendation for Adults</a:t>
            </a:r>
            <a:endParaRPr lang="en-IN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126027-578B-41B1-96E1-00CA125DF4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b="1" dirty="0"/>
              <a:t>TDF 300 mg + 3TC 300 mg one tab (FDC) once daily </a:t>
            </a:r>
            <a:r>
              <a:rPr lang="en-US" sz="2000" dirty="0"/>
              <a:t>- One tab immediately within 2 hours of accidental exposure</a:t>
            </a:r>
          </a:p>
          <a:p>
            <a:pPr marL="0" indent="0" algn="ctr">
              <a:buNone/>
            </a:pPr>
            <a:r>
              <a:rPr lang="en-US" b="1" dirty="0">
                <a:solidFill>
                  <a:srgbClr val="1C5678"/>
                </a:solidFill>
                <a:ea typeface="+mj-ea"/>
                <a:cs typeface="+mj-cs"/>
              </a:rPr>
              <a:t>Plus</a:t>
            </a:r>
          </a:p>
          <a:p>
            <a:r>
              <a:rPr lang="en-US" sz="2000" b="1" dirty="0"/>
              <a:t>Lopinavir (200 mg) + Ritonavir (50 mg) two tab (FDC) twice daily (2-BD)</a:t>
            </a:r>
            <a:r>
              <a:rPr lang="en-US" sz="2000" dirty="0"/>
              <a:t> - Two tab immediately within 2 hours of accidental exposure</a:t>
            </a:r>
          </a:p>
          <a:p>
            <a:r>
              <a:rPr lang="en-US" sz="2000" dirty="0"/>
              <a:t>If LPV/r is not available/can not be used, </a:t>
            </a:r>
            <a:r>
              <a:rPr lang="en-US" sz="2000" b="1" dirty="0"/>
              <a:t>Tenofovir (300 mg) + Lamivudine (300 mg) + Efavirenz (600 mg), one tab OD</a:t>
            </a:r>
          </a:p>
          <a:p>
            <a:r>
              <a:rPr lang="en-US" sz="2000" dirty="0"/>
              <a:t>All regimen to be continued for 4 weeks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4597889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E27D317-8A6B-4DB5-8541-255A68BD2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MCQs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B1E593-88A7-47F8-8064-535543808C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1C5678"/>
                </a:solidFill>
                <a:ea typeface="+mj-ea"/>
                <a:cs typeface="+mj-cs"/>
              </a:rPr>
              <a:t>Q.1)</a:t>
            </a:r>
            <a:r>
              <a:rPr lang="en-US" sz="2000" dirty="0">
                <a:latin typeface="Calibri" pitchFamily="34" charset="0"/>
              </a:rPr>
              <a:t> </a:t>
            </a:r>
            <a:r>
              <a:rPr lang="en-US" sz="2000" dirty="0"/>
              <a:t>Key target of HIV is</a:t>
            </a:r>
            <a:endParaRPr lang="en-US" sz="2000" dirty="0">
              <a:latin typeface="Calibri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IN" sz="2000" dirty="0"/>
              <a:t>T helper cells</a:t>
            </a:r>
          </a:p>
          <a:p>
            <a:pPr marL="457200" indent="-457200">
              <a:buFont typeface="+mj-lt"/>
              <a:buAutoNum type="alphaUcPeriod"/>
            </a:pPr>
            <a:r>
              <a:rPr lang="en-IN" sz="2000" dirty="0"/>
              <a:t>T suppressor cells</a:t>
            </a:r>
          </a:p>
          <a:p>
            <a:pPr marL="514350" indent="-514350">
              <a:buFont typeface="+mj-lt"/>
              <a:buAutoNum type="alphaUcPeriod"/>
            </a:pPr>
            <a:r>
              <a:rPr lang="en-IN" sz="2000" dirty="0"/>
              <a:t>B lymphocyte</a:t>
            </a:r>
          </a:p>
          <a:p>
            <a:pPr marL="514350" indent="-514350">
              <a:buFont typeface="+mj-lt"/>
              <a:buAutoNum type="alphaUcPeriod"/>
            </a:pPr>
            <a:r>
              <a:rPr lang="en-IN" sz="2000" dirty="0"/>
              <a:t>Macrophages</a:t>
            </a:r>
            <a:endParaRPr lang="en-US" sz="2000" dirty="0">
              <a:latin typeface="Calibri" pitchFamily="34" charset="0"/>
            </a:endParaRPr>
          </a:p>
          <a:p>
            <a:pPr marL="514350" indent="-514350">
              <a:buAutoNum type="alphaUcParenR"/>
            </a:pPr>
            <a:endParaRPr lang="en-US" sz="2000" dirty="0">
              <a:latin typeface="Calibri" pitchFamily="34" charset="0"/>
            </a:endParaRPr>
          </a:p>
          <a:p>
            <a:pPr marL="514350" indent="-514350">
              <a:buNone/>
            </a:pPr>
            <a:r>
              <a:rPr lang="en-US" b="1" dirty="0">
                <a:solidFill>
                  <a:srgbClr val="1C5678"/>
                </a:solidFill>
                <a:ea typeface="+mj-ea"/>
                <a:cs typeface="+mj-cs"/>
              </a:rPr>
              <a:t>Q.2) </a:t>
            </a:r>
            <a:r>
              <a:rPr lang="en-US" sz="2000" dirty="0"/>
              <a:t>All are true for HIV-2 except</a:t>
            </a:r>
            <a:endParaRPr lang="en-US" sz="2000" dirty="0">
              <a:latin typeface="Calibri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IN" sz="2000" dirty="0"/>
              <a:t>HIV-2 is less transmissible</a:t>
            </a:r>
          </a:p>
          <a:p>
            <a:pPr marL="514350" indent="-514350">
              <a:buFont typeface="+mj-lt"/>
              <a:buAutoNum type="alphaUcPeriod"/>
            </a:pPr>
            <a:r>
              <a:rPr lang="en-IN" sz="2000" dirty="0"/>
              <a:t>HIV-2 is less virulent</a:t>
            </a:r>
          </a:p>
          <a:p>
            <a:pPr marL="514350" indent="-514350">
              <a:buFont typeface="+mj-lt"/>
              <a:buAutoNum type="alphaUcPeriod"/>
            </a:pPr>
            <a:r>
              <a:rPr lang="en-IN" sz="2000" dirty="0"/>
              <a:t>It is resistant to NRTI</a:t>
            </a:r>
          </a:p>
          <a:p>
            <a:pPr marL="514350" indent="-514350">
              <a:buFont typeface="+mj-lt"/>
              <a:buAutoNum type="alphaUcPeriod"/>
            </a:pPr>
            <a:r>
              <a:rPr lang="en-IN" sz="2000" dirty="0"/>
              <a:t>It is resistant to NNRTI</a:t>
            </a:r>
            <a:endParaRPr lang="en-IN" sz="20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690231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0F33E9B-A4BE-4514-BB70-8AFFC43D5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MCQs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20EAD0-E6BD-432B-9CE9-0E69A47BB6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1C5678"/>
                </a:solidFill>
                <a:ea typeface="+mj-ea"/>
                <a:cs typeface="+mj-cs"/>
              </a:rPr>
              <a:t>Q.3) </a:t>
            </a:r>
            <a:r>
              <a:rPr lang="en-US" sz="2000" dirty="0"/>
              <a:t>Most powerful route of HIV transmission is</a:t>
            </a:r>
            <a:endParaRPr lang="en-US" sz="2000" dirty="0">
              <a:latin typeface="Calibri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IN" sz="2000" dirty="0"/>
              <a:t>Transfusion of blood</a:t>
            </a:r>
          </a:p>
          <a:p>
            <a:pPr marL="514350" indent="-514350">
              <a:buFont typeface="+mj-lt"/>
              <a:buAutoNum type="alphaUcPeriod"/>
            </a:pPr>
            <a:r>
              <a:rPr lang="en-IN" sz="2000" dirty="0"/>
              <a:t>Unprotected sex</a:t>
            </a:r>
          </a:p>
          <a:p>
            <a:pPr marL="514350" indent="-514350">
              <a:buFont typeface="+mj-lt"/>
              <a:buAutoNum type="alphaUcPeriod"/>
            </a:pPr>
            <a:r>
              <a:rPr lang="en-IN" sz="2000" dirty="0"/>
              <a:t>Mother to child transmission</a:t>
            </a:r>
          </a:p>
          <a:p>
            <a:pPr marL="514350" indent="-514350">
              <a:buFont typeface="+mj-lt"/>
              <a:buAutoNum type="alphaUcPeriod"/>
            </a:pPr>
            <a:r>
              <a:rPr lang="en-IN" sz="2000" dirty="0"/>
              <a:t>Prick with HIV contaminated needle</a:t>
            </a:r>
            <a:endParaRPr lang="en-US" sz="2000" dirty="0">
              <a:latin typeface="Calibri" pitchFamily="34" charset="0"/>
            </a:endParaRPr>
          </a:p>
          <a:p>
            <a:pPr marL="514350" indent="-514350">
              <a:buAutoNum type="alphaUcParenR"/>
            </a:pPr>
            <a:endParaRPr lang="en-US" sz="2000" dirty="0">
              <a:latin typeface="Calibri" pitchFamily="34" charset="0"/>
            </a:endParaRPr>
          </a:p>
          <a:p>
            <a:pPr marL="514350" indent="-514350">
              <a:buNone/>
            </a:pPr>
            <a:r>
              <a:rPr lang="en-US" b="1" dirty="0">
                <a:solidFill>
                  <a:srgbClr val="1C5678"/>
                </a:solidFill>
                <a:ea typeface="+mj-ea"/>
                <a:cs typeface="+mj-cs"/>
              </a:rPr>
              <a:t>Q.4) </a:t>
            </a:r>
            <a:r>
              <a:rPr lang="en-US" sz="2000" dirty="0"/>
              <a:t>All are causes of opportunistic infections involving CNS except</a:t>
            </a:r>
            <a:endParaRPr lang="en-US" sz="2000" dirty="0">
              <a:latin typeface="Calibri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pt-BR" sz="2000" dirty="0"/>
              <a:t>Cryptococcosis</a:t>
            </a:r>
          </a:p>
          <a:p>
            <a:pPr marL="514350" indent="-514350">
              <a:buFont typeface="+mj-lt"/>
              <a:buAutoNum type="alphaUcPeriod"/>
            </a:pPr>
            <a:r>
              <a:rPr lang="pt-BR" sz="2000" dirty="0"/>
              <a:t>Cytomegalovirus </a:t>
            </a:r>
          </a:p>
          <a:p>
            <a:pPr marL="514350" indent="-514350">
              <a:buFont typeface="+mj-lt"/>
              <a:buAutoNum type="alphaUcPeriod"/>
            </a:pPr>
            <a:r>
              <a:rPr lang="pt-BR" sz="2000" dirty="0"/>
              <a:t>Toxoplasmosis</a:t>
            </a:r>
          </a:p>
          <a:p>
            <a:pPr marL="514350" indent="-514350">
              <a:buFont typeface="+mj-lt"/>
              <a:buAutoNum type="alphaUcPeriod"/>
            </a:pPr>
            <a:r>
              <a:rPr lang="pt-BR" sz="2000" dirty="0"/>
              <a:t>Cryptosporidiosis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3906776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8A574FE-1775-4871-9B05-362A58801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Photo Quiz</a:t>
            </a:r>
            <a:endParaRPr lang="en-IN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0B7287-DC67-431A-A6E3-1416A88FAC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68" y="1447800"/>
            <a:ext cx="8403432" cy="4826000"/>
          </a:xfrm>
        </p:spPr>
        <p:txBody>
          <a:bodyPr/>
          <a:lstStyle/>
          <a:p>
            <a:endParaRPr lang="en-IN" dirty="0"/>
          </a:p>
          <a:p>
            <a:endParaRPr lang="en-IN" dirty="0"/>
          </a:p>
        </p:txBody>
      </p:sp>
      <p:pic>
        <p:nvPicPr>
          <p:cNvPr id="5" name="Picture 3" descr="C:\Users\Surya\Desktop\LP\IMG_9236.JPG">
            <a:extLst>
              <a:ext uri="{FF2B5EF4-FFF2-40B4-BE49-F238E27FC236}">
                <a16:creationId xmlns:a16="http://schemas.microsoft.com/office/drawing/2014/main" id="{4F9DF5FA-85D6-4870-8A67-D40F1FD193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b="6932"/>
          <a:stretch/>
        </p:blipFill>
        <p:spPr bwMode="auto">
          <a:xfrm>
            <a:off x="2199930" y="1590371"/>
            <a:ext cx="4722708" cy="3522107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A732FA5-FCEE-4D43-AE58-607EF06A4ADD}"/>
              </a:ext>
            </a:extLst>
          </p:cNvPr>
          <p:cNvSpPr txBox="1"/>
          <p:nvPr/>
        </p:nvSpPr>
        <p:spPr>
          <a:xfrm>
            <a:off x="739351" y="5374374"/>
            <a:ext cx="76438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Trebuchet MS" panose="020B0603020202020204" pitchFamily="34" charset="0"/>
              </a:rPr>
              <a:t>Q. Identify the condition, name the causative organism and specify treatment</a:t>
            </a:r>
            <a:endParaRPr lang="en-IN" sz="2000" b="1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088703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8A574FE-1775-4871-9B05-362A58801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Photo Quiz</a:t>
            </a:r>
            <a:endParaRPr lang="en-IN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0B7287-DC67-431A-A6E3-1416A88FAC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  <a:p>
            <a:endParaRPr lang="en-IN" dirty="0"/>
          </a:p>
        </p:txBody>
      </p:sp>
      <p:pic>
        <p:nvPicPr>
          <p:cNvPr id="7" name="Picture 3" descr="C:\Users\Surya\Desktop\LP\IMG_9236.JPG">
            <a:extLst>
              <a:ext uri="{FF2B5EF4-FFF2-40B4-BE49-F238E27FC236}">
                <a16:creationId xmlns:a16="http://schemas.microsoft.com/office/drawing/2014/main" id="{72694BFF-AA8A-40B5-8784-BDC9BFDD15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b="9325"/>
          <a:stretch/>
        </p:blipFill>
        <p:spPr bwMode="auto">
          <a:xfrm>
            <a:off x="2819400" y="1828800"/>
            <a:ext cx="3423034" cy="352902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3BD2367-5FBA-40FC-8966-4291F8CFC7DA}"/>
              </a:ext>
            </a:extLst>
          </p:cNvPr>
          <p:cNvSpPr txBox="1"/>
          <p:nvPr/>
        </p:nvSpPr>
        <p:spPr>
          <a:xfrm>
            <a:off x="714348" y="5672096"/>
            <a:ext cx="76438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Trebuchet MS" panose="020B0603020202020204" pitchFamily="34" charset="0"/>
              </a:rPr>
              <a:t>Q. Identify the condition and specify treatment</a:t>
            </a:r>
            <a:endParaRPr lang="en-IN" sz="2000" b="1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329397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8A574FE-1775-4871-9B05-362A58801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Photo Quiz</a:t>
            </a:r>
            <a:endParaRPr lang="en-IN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0B7287-DC67-431A-A6E3-1416A88FAC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68" y="1447800"/>
            <a:ext cx="8403432" cy="4826000"/>
          </a:xfrm>
        </p:spPr>
        <p:txBody>
          <a:bodyPr/>
          <a:lstStyle/>
          <a:p>
            <a:endParaRPr lang="en-IN" dirty="0"/>
          </a:p>
          <a:p>
            <a:endParaRPr lang="en-IN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F7C99C-01ED-45D6-B769-D199B7C48486}"/>
              </a:ext>
            </a:extLst>
          </p:cNvPr>
          <p:cNvSpPr txBox="1"/>
          <p:nvPr/>
        </p:nvSpPr>
        <p:spPr>
          <a:xfrm>
            <a:off x="739351" y="5517232"/>
            <a:ext cx="76438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Trebuchet MS" panose="020B0603020202020204" pitchFamily="34" charset="0"/>
              </a:rPr>
              <a:t>Q. Identify the condition, name the causative organism and specify treatment</a:t>
            </a:r>
            <a:endParaRPr lang="en-IN" sz="2000" dirty="0">
              <a:latin typeface="Trebuchet MS" panose="020B0603020202020204" pitchFamily="34" charset="0"/>
            </a:endParaRPr>
          </a:p>
        </p:txBody>
      </p:sp>
      <p:pic>
        <p:nvPicPr>
          <p:cNvPr id="9" name="Picture 2" descr="D:\backup as on 5th july 2015\RGMC\IADVL-DLS\IADVL PPT Final1\DLS\HIV\Photos\Herpes-Zoster-3.jpg">
            <a:extLst>
              <a:ext uri="{FF2B5EF4-FFF2-40B4-BE49-F238E27FC236}">
                <a16:creationId xmlns:a16="http://schemas.microsoft.com/office/drawing/2014/main" id="{7F3DE895-E65B-4E9A-B36F-BFC4B79A41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3520" b="8200"/>
          <a:stretch/>
        </p:blipFill>
        <p:spPr bwMode="auto">
          <a:xfrm>
            <a:off x="2035296" y="1556792"/>
            <a:ext cx="5051976" cy="388175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9446412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84AC66A-C314-4985-9398-287318D15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Thank You</a:t>
            </a:r>
            <a:endParaRPr lang="en-IN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7915090"/>
      </p:ext>
    </p:extLst>
  </p:cSld>
  <p:clrMapOvr>
    <a:masterClrMapping/>
  </p:clrMapOvr>
</p:sld>
</file>

<file path=ppt/theme/_rels/themeOverr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jpeg"/></Relationships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B68BA899-075C-6543-B2CF-738700038E85}" vid="{0F2C7794-F696-FE4F-BCFA-C7C586AF170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riel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  <a:fontScheme name="Office Classic">
    <a:majorFont>
      <a:latin typeface="Arial"/>
      <a:ea typeface=""/>
      <a:cs typeface=""/>
      <a:font script="Jpan" typeface="ＭＳ Ｐゴシック"/>
      <a:font script="Hang" typeface="돋움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ajorFont>
    <a:minorFont>
      <a:latin typeface="Times New Roman"/>
      <a:ea typeface=""/>
      <a:cs typeface=""/>
      <a:font script="Jpan" typeface="ＭＳ Ｐ明朝"/>
      <a:font script="Hang" typeface="바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inorFont>
  </a:fontScheme>
  <a:fmtScheme name="Oriel">
    <a:fillStyleLst>
      <a:solidFill>
        <a:schemeClr val="phClr"/>
      </a:solidFill>
      <a:gradFill rotWithShape="1">
        <a:gsLst>
          <a:gs pos="0">
            <a:schemeClr val="phClr">
              <a:tint val="35000"/>
              <a:satMod val="260000"/>
            </a:schemeClr>
          </a:gs>
          <a:gs pos="30000">
            <a:schemeClr val="phClr">
              <a:tint val="38000"/>
              <a:satMod val="260000"/>
            </a:schemeClr>
          </a:gs>
          <a:gs pos="75000">
            <a:schemeClr val="phClr">
              <a:tint val="55000"/>
              <a:satMod val="255000"/>
            </a:schemeClr>
          </a:gs>
          <a:gs pos="100000">
            <a:schemeClr val="phClr">
              <a:tint val="70000"/>
              <a:satMod val="255000"/>
            </a:schemeClr>
          </a:gs>
        </a:gsLst>
        <a:path path="circle">
          <a:fillToRect l="5000" t="100000" r="120000" b="10000"/>
        </a:path>
      </a:gradFill>
      <a:gradFill rotWithShape="1">
        <a:gsLst>
          <a:gs pos="0">
            <a:schemeClr val="phClr">
              <a:shade val="63000"/>
              <a:satMod val="165000"/>
            </a:schemeClr>
          </a:gs>
          <a:gs pos="30000">
            <a:schemeClr val="phClr">
              <a:shade val="58000"/>
              <a:satMod val="165000"/>
            </a:schemeClr>
          </a:gs>
          <a:gs pos="75000">
            <a:schemeClr val="phClr">
              <a:shade val="30000"/>
              <a:satMod val="175000"/>
            </a:schemeClr>
          </a:gs>
          <a:gs pos="100000">
            <a:schemeClr val="phClr">
              <a:shade val="15000"/>
              <a:satMod val="175000"/>
            </a:schemeClr>
          </a:gs>
        </a:gsLst>
        <a:path path="circle">
          <a:fillToRect l="5000" t="100000" r="120000" b="10000"/>
        </a:path>
      </a:gradFill>
    </a:fillStyleLst>
    <a:lnStyleLst>
      <a:ln w="12700" cap="flat" cmpd="sng" algn="ctr">
        <a:solidFill>
          <a:schemeClr val="phClr">
            <a:shade val="70000"/>
            <a:satMod val="15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4925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0800" dist="250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0000" dir="5400000" rotWithShape="0">
            <a:srgbClr val="000000">
              <a:alpha val="42000"/>
            </a:srgbClr>
          </a:outerShdw>
        </a:effectLst>
      </a:effectStyle>
      <a:effectStyle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shade val="58000"/>
              <a:satMod val="125000"/>
            </a:schemeClr>
          </a:gs>
          <a:gs pos="40000">
            <a:schemeClr val="phClr">
              <a:tint val="90000"/>
              <a:shade val="90000"/>
              <a:satMod val="120000"/>
            </a:schemeClr>
          </a:gs>
          <a:gs pos="100000">
            <a:schemeClr val="phClr">
              <a:tint val="50000"/>
            </a:schemeClr>
          </a:gs>
        </a:gsLst>
        <a:lin ang="16200000" scaled="1"/>
      </a:gradFill>
      <a:blipFill>
        <a:blip xmlns:r="http://schemas.openxmlformats.org/officeDocument/2006/relationships" r:embed="rId1">
          <a:duotone>
            <a:schemeClr val="phClr">
              <a:shade val="80000"/>
            </a:schemeClr>
            <a:schemeClr val="phClr">
              <a:tint val="91000"/>
            </a:schemeClr>
          </a:duotone>
        </a:blip>
        <a:tile tx="0" ty="0" sx="40000" sy="50000" flip="y" algn="tl"/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26899</TotalTime>
  <Words>3568</Words>
  <Application>Microsoft Office PowerPoint</Application>
  <PresentationFormat>On-screen Show (4:3)</PresentationFormat>
  <Paragraphs>525</Paragraphs>
  <Slides>58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64" baseType="lpstr">
      <vt:lpstr>Arial</vt:lpstr>
      <vt:lpstr>Calibri</vt:lpstr>
      <vt:lpstr>Calisto MT</vt:lpstr>
      <vt:lpstr>Comic Sans MS</vt:lpstr>
      <vt:lpstr>Trebuchet MS</vt:lpstr>
      <vt:lpstr>Theme1</vt:lpstr>
      <vt:lpstr>HIV/AIDS </vt:lpstr>
      <vt:lpstr>Human Immunodeficiency Virus (HIV)</vt:lpstr>
      <vt:lpstr>Human Immunodeficiency Virus (HIV)</vt:lpstr>
      <vt:lpstr>Types of HIV</vt:lpstr>
      <vt:lpstr>Human Immunodeficiency Virus (HIV)</vt:lpstr>
      <vt:lpstr>PowerPoint Presentation</vt:lpstr>
      <vt:lpstr>Body Fluids Containing HIV</vt:lpstr>
      <vt:lpstr>Modes of Transmission</vt:lpstr>
      <vt:lpstr>Dynamics of Sexual Transmission</vt:lpstr>
      <vt:lpstr>Route of Acquisition of HIV in India</vt:lpstr>
      <vt:lpstr>Exposure Route Efficiency</vt:lpstr>
      <vt:lpstr>Immunopathogenesis</vt:lpstr>
      <vt:lpstr>Cells Bearing CD4 Receptors &amp; Thereby Susceptible to HIV</vt:lpstr>
      <vt:lpstr>Stages of HIV Infection</vt:lpstr>
      <vt:lpstr>Stages</vt:lpstr>
      <vt:lpstr>Stages</vt:lpstr>
      <vt:lpstr>Stages</vt:lpstr>
      <vt:lpstr>Stages</vt:lpstr>
      <vt:lpstr>Mucocutaneous Manifestations of HIV Infection</vt:lpstr>
      <vt:lpstr>Classification of Mucocutaneous Manifestations</vt:lpstr>
      <vt:lpstr>Infections</vt:lpstr>
      <vt:lpstr>Non–infectious Manifestations</vt:lpstr>
      <vt:lpstr>Specific Mucosal Manifestations</vt:lpstr>
      <vt:lpstr>Nail and Hair Manifestations</vt:lpstr>
      <vt:lpstr>Herpes Simplex Virus (HSV)</vt:lpstr>
      <vt:lpstr>HSV - Clinical Features</vt:lpstr>
      <vt:lpstr>Herpes Labialis and Herpes Progenitalis</vt:lpstr>
      <vt:lpstr>Herpes Zoster in HIV/AIDS</vt:lpstr>
      <vt:lpstr>Herpes Zoster in HIV/AIDS</vt:lpstr>
      <vt:lpstr> </vt:lpstr>
      <vt:lpstr>Molluscum Contagiosum Virus (MCV)</vt:lpstr>
      <vt:lpstr>Kaposi’s Sarcoma (KS)</vt:lpstr>
      <vt:lpstr>Human Papilloma Virus Infection (HPV)</vt:lpstr>
      <vt:lpstr>Giant Genital Wart</vt:lpstr>
      <vt:lpstr>Bacterial Infections</vt:lpstr>
      <vt:lpstr>Bacterial Infections</vt:lpstr>
      <vt:lpstr>Bacillary Angiomatosis (BA)</vt:lpstr>
      <vt:lpstr>Cutaneous Tuberculosis (TB)</vt:lpstr>
      <vt:lpstr>Fungal Infections - Candidiasis</vt:lpstr>
      <vt:lpstr>Candidiasis</vt:lpstr>
      <vt:lpstr>Dermatophytosis (Tinea)</vt:lpstr>
      <vt:lpstr>Parasitic Infestations</vt:lpstr>
      <vt:lpstr>Non-infectious Dermatoses Papular and Follicular Eruptions</vt:lpstr>
      <vt:lpstr>Laboratory Monitoring for Immune Deterioration/Prognosis</vt:lpstr>
      <vt:lpstr>Combination Anti-retroviral Therapy (cART) - Goals</vt:lpstr>
      <vt:lpstr>Combination Anti-retroviral Therapy (cART) - Goals</vt:lpstr>
      <vt:lpstr>Table-8: Classes of Drugs Available</vt:lpstr>
      <vt:lpstr>First Line ART Regimens</vt:lpstr>
      <vt:lpstr>ADRs of Commonly Used Anti-retroviral Drugs</vt:lpstr>
      <vt:lpstr>ADRs of Commonly Used Anti-retroviral Drugs</vt:lpstr>
      <vt:lpstr>ADRs of Commonly Used Anti-retroviral Drugs</vt:lpstr>
      <vt:lpstr>PEP Recommendation for Adults</vt:lpstr>
      <vt:lpstr>MCQs</vt:lpstr>
      <vt:lpstr>MCQs</vt:lpstr>
      <vt:lpstr>Photo Quiz</vt:lpstr>
      <vt:lpstr>Photo Quiz</vt:lpstr>
      <vt:lpstr>Photo Quiz</vt:lpstr>
      <vt:lpstr>Thank You</vt:lpstr>
    </vt:vector>
  </TitlesOfParts>
  <Company>MSC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Anatomy of Skin and Basic Skin Lesions</dc:title>
  <dc:creator>PCUSER</dc:creator>
  <cp:lastModifiedBy>Akanksha Singh</cp:lastModifiedBy>
  <cp:revision>1387</cp:revision>
  <dcterms:created xsi:type="dcterms:W3CDTF">2008-12-15T17:24:22Z</dcterms:created>
  <dcterms:modified xsi:type="dcterms:W3CDTF">2024-06-25T13:56:54Z</dcterms:modified>
</cp:coreProperties>
</file>