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61" r:id="rId3"/>
    <p:sldId id="263" r:id="rId4"/>
    <p:sldId id="321" r:id="rId5"/>
    <p:sldId id="257" r:id="rId6"/>
    <p:sldId id="258" r:id="rId7"/>
    <p:sldId id="265" r:id="rId8"/>
    <p:sldId id="259" r:id="rId9"/>
    <p:sldId id="260" r:id="rId10"/>
    <p:sldId id="266" r:id="rId11"/>
    <p:sldId id="299" r:id="rId12"/>
    <p:sldId id="269" r:id="rId13"/>
    <p:sldId id="300" r:id="rId14"/>
    <p:sldId id="301" r:id="rId15"/>
    <p:sldId id="302" r:id="rId16"/>
    <p:sldId id="303" r:id="rId17"/>
    <p:sldId id="275" r:id="rId18"/>
    <p:sldId id="304" r:id="rId19"/>
    <p:sldId id="305" r:id="rId20"/>
    <p:sldId id="306" r:id="rId21"/>
    <p:sldId id="279" r:id="rId22"/>
    <p:sldId id="307" r:id="rId23"/>
    <p:sldId id="281" r:id="rId24"/>
    <p:sldId id="308" r:id="rId25"/>
    <p:sldId id="283" r:id="rId26"/>
    <p:sldId id="309" r:id="rId27"/>
    <p:sldId id="322" r:id="rId28"/>
    <p:sldId id="285" r:id="rId29"/>
    <p:sldId id="286" r:id="rId30"/>
    <p:sldId id="287" r:id="rId31"/>
    <p:sldId id="310" r:id="rId32"/>
    <p:sldId id="319" r:id="rId33"/>
    <p:sldId id="289" r:id="rId34"/>
    <p:sldId id="330" r:id="rId35"/>
    <p:sldId id="331" r:id="rId36"/>
    <p:sldId id="328" r:id="rId37"/>
    <p:sldId id="329" r:id="rId38"/>
    <p:sldId id="326" r:id="rId39"/>
    <p:sldId id="327" r:id="rId40"/>
    <p:sldId id="323" r:id="rId41"/>
    <p:sldId id="324" r:id="rId42"/>
    <p:sldId id="333" r:id="rId43"/>
    <p:sldId id="334" r:id="rId44"/>
    <p:sldId id="335" r:id="rId45"/>
    <p:sldId id="336" r:id="rId46"/>
    <p:sldId id="337" r:id="rId47"/>
    <p:sldId id="338" r:id="rId48"/>
    <p:sldId id="340" r:id="rId49"/>
    <p:sldId id="341" r:id="rId50"/>
    <p:sldId id="342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B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 showGuides="1">
      <p:cViewPr varScale="1">
        <p:scale>
          <a:sx n="67" d="100"/>
          <a:sy n="67" d="100"/>
        </p:scale>
        <p:origin x="78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9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A4E9D-9D3B-432C-8BFA-DF5C620F7591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B77AA4-FD02-43FA-9601-826F80A937C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693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5804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8743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49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325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8433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854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779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40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1852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241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8571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AF377-911A-416A-8A38-2F919C56E2B4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C9186-B9BF-48C6-A0CD-4CAA1AC991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8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 fungal infection </a:t>
            </a: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Dr Ashwin </a:t>
            </a:r>
            <a:r>
              <a:rPr lang="en-IN" dirty="0" err="1" smtClean="0"/>
              <a:t>charaniya</a:t>
            </a:r>
            <a:r>
              <a:rPr lang="en-IN" dirty="0" smtClean="0"/>
              <a:t> </a:t>
            </a:r>
          </a:p>
          <a:p>
            <a:r>
              <a:rPr lang="en-IN" dirty="0" smtClean="0"/>
              <a:t>A.P </a:t>
            </a:r>
            <a:r>
              <a:rPr lang="en-IN" dirty="0" err="1" smtClean="0"/>
              <a:t>dept</a:t>
            </a:r>
            <a:r>
              <a:rPr lang="en-IN" dirty="0" smtClean="0"/>
              <a:t> of DVL</a:t>
            </a:r>
          </a:p>
          <a:p>
            <a:r>
              <a:rPr lang="en-IN" dirty="0" smtClean="0"/>
              <a:t>22/05/2024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939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Dermatophytes are fungi capable of causing skin changes of the type known as ringworm or dermatophytosis.</a:t>
            </a:r>
          </a:p>
          <a:p>
            <a:pPr algn="just">
              <a:lnSpc>
                <a:spcPct val="20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genera: </a:t>
            </a:r>
          </a:p>
          <a:p>
            <a:pPr algn="just">
              <a:lnSpc>
                <a:spcPct val="200000"/>
              </a:lnSpc>
            </a:pPr>
            <a:r>
              <a:rPr lang="en-IN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Microsporum,</a:t>
            </a:r>
          </a:p>
          <a:p>
            <a:pPr algn="just">
              <a:lnSpc>
                <a:spcPct val="200000"/>
              </a:lnSpc>
            </a:pPr>
            <a:r>
              <a:rPr lang="en-IN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lang="en-IN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</a:p>
          <a:p>
            <a:pPr algn="just">
              <a:lnSpc>
                <a:spcPct val="200000"/>
              </a:lnSpc>
            </a:pPr>
            <a:r>
              <a:rPr lang="en-IN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72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Trichophyton-ajelloi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859"/>
            <a:ext cx="4891545" cy="37861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96154" y="3820655"/>
            <a:ext cx="2571768" cy="4247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micc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1796" y="26902"/>
            <a:ext cx="4510204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489173" y="3938949"/>
            <a:ext cx="2643174" cy="4247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" descr="PHIL_4207_lor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8893" y="3738331"/>
            <a:ext cx="4137003" cy="311966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33701" y="3276666"/>
            <a:ext cx="2505939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93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Anthropophilic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Zoophilic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Geophilic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6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706" y="279016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Dermatophytosis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01053" y="1422016"/>
            <a:ext cx="8789894" cy="668311"/>
          </a:xfrm>
        </p:spPr>
        <p:txBody>
          <a:bodyPr>
            <a:no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fungal infections that invade and multiply within keratinised tissue- skin, hair &amp; nails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05017"/>
              </p:ext>
            </p:extLst>
          </p:nvPr>
        </p:nvGraphicFramePr>
        <p:xfrm>
          <a:off x="918882" y="2927049"/>
          <a:ext cx="10354236" cy="39309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88559"/>
                <a:gridCol w="2588559"/>
                <a:gridCol w="2588559"/>
                <a:gridCol w="2588559"/>
              </a:tblGrid>
              <a:tr h="891270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 </a:t>
                      </a:r>
                      <a:endParaRPr lang="en-IN" sz="2000" b="1" dirty="0">
                        <a:solidFill>
                          <a:srgbClr val="A76F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 of transmission</a:t>
                      </a:r>
                      <a:endParaRPr lang="en-IN" sz="2000" b="1" dirty="0">
                        <a:solidFill>
                          <a:srgbClr val="A76F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Typical clinical features</a:t>
                      </a:r>
                      <a:endParaRPr lang="en-IN" sz="2000" b="1" dirty="0">
                        <a:solidFill>
                          <a:srgbClr val="A76F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Etiological agents</a:t>
                      </a:r>
                      <a:endParaRPr lang="en-IN" sz="2000" b="1" dirty="0">
                        <a:solidFill>
                          <a:srgbClr val="A76F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9681">
                <a:tc>
                  <a:txBody>
                    <a:bodyPr/>
                    <a:lstStyle/>
                    <a:p>
                      <a:r>
                        <a:rPr lang="en-IN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Anthropophilic</a:t>
                      </a:r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</a:t>
                      </a:r>
                      <a:r>
                        <a:rPr lang="en-IN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human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 to non-inflammatory, chronic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rubrum</a:t>
                      </a:r>
                    </a:p>
                    <a:p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tonsurans</a:t>
                      </a:r>
                      <a:endParaRPr lang="en-IN" sz="20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concentricum</a:t>
                      </a:r>
                      <a:endParaRPr lang="en-IN" sz="20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mentagrophytes</a:t>
                      </a:r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(var.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interdigitale</a:t>
                      </a:r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Epidermophyton</a:t>
                      </a:r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floccosum</a:t>
                      </a:r>
                      <a:endParaRPr lang="en-IN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45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5245624"/>
              </p:ext>
            </p:extLst>
          </p:nvPr>
        </p:nvGraphicFramePr>
        <p:xfrm>
          <a:off x="838202" y="2164977"/>
          <a:ext cx="10515599" cy="41954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900"/>
                <a:gridCol w="2628900"/>
                <a:gridCol w="2345790"/>
                <a:gridCol w="2912009"/>
              </a:tblGrid>
              <a:tr h="897033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 </a:t>
                      </a:r>
                      <a:endParaRPr lang="en-IN" sz="2000" b="1" dirty="0">
                        <a:solidFill>
                          <a:srgbClr val="A76F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 of transmission</a:t>
                      </a:r>
                      <a:endParaRPr lang="en-IN" sz="2000" b="1" dirty="0">
                        <a:solidFill>
                          <a:srgbClr val="A76F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Typical clinical features</a:t>
                      </a:r>
                      <a:endParaRPr lang="en-IN" sz="2000" b="1" dirty="0">
                        <a:solidFill>
                          <a:srgbClr val="A76F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Etiological agents</a:t>
                      </a:r>
                      <a:endParaRPr lang="en-IN" sz="2000" b="1" dirty="0">
                        <a:solidFill>
                          <a:srgbClr val="A76F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1416"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Zoophilic 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to human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Intense</a:t>
                      </a:r>
                      <a:r>
                        <a:rPr lang="en-IN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inflammation (pustules and vesicles possible), acute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mentagrophytes</a:t>
                      </a:r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var.mentagrophytes</a:t>
                      </a:r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Microsporum</a:t>
                      </a:r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canis</a:t>
                      </a:r>
                      <a:endParaRPr lang="en-IN" sz="20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Verrucosum</a:t>
                      </a:r>
                      <a:endParaRPr lang="en-IN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033">
                <a:tc>
                  <a:txBody>
                    <a:bodyPr/>
                    <a:lstStyle/>
                    <a:p>
                      <a:r>
                        <a:rPr lang="en-IN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Geophilic</a:t>
                      </a:r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Soil to human or animal 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  inflammation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M. </a:t>
                      </a:r>
                      <a:r>
                        <a:rPr lang="en-IN" sz="200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gypseum</a:t>
                      </a:r>
                      <a:endParaRPr lang="en-IN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0930" y="428629"/>
            <a:ext cx="8417508" cy="6429371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Initial -  </a:t>
            </a:r>
            <a:r>
              <a:rPr lang="en-US" sz="2400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desquamated scale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2400" dirty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adherence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fungal elements the skin attempts to slough it off with its  continual shedding (desquamation)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Germination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invasion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stratum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corneum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cell-mediated immune response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fungus produces </a:t>
            </a:r>
            <a:r>
              <a:rPr lang="en-US" sz="2400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metabolic byproducts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that are toxic and </a:t>
            </a:r>
            <a:r>
              <a:rPr lang="en-US" sz="2400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allergenic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the host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inflammatory response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increases cellular  </a:t>
            </a:r>
            <a:r>
              <a:rPr lang="en-US" sz="2400" dirty="0" smtClean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turnover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stratum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corneum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an attempt  to shed the fungus from the skin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885470" y="717963"/>
            <a:ext cx="376238" cy="4050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Down Arrow 4"/>
          <p:cNvSpPr/>
          <p:nvPr/>
        </p:nvSpPr>
        <p:spPr>
          <a:xfrm>
            <a:off x="5993258" y="1919334"/>
            <a:ext cx="277486" cy="3807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5971124" y="2763816"/>
            <a:ext cx="376238" cy="386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Down Arrow 6"/>
          <p:cNvSpPr/>
          <p:nvPr/>
        </p:nvSpPr>
        <p:spPr>
          <a:xfrm>
            <a:off x="5970916" y="3613777"/>
            <a:ext cx="295974" cy="371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own Arrow 7"/>
          <p:cNvSpPr/>
          <p:nvPr/>
        </p:nvSpPr>
        <p:spPr>
          <a:xfrm>
            <a:off x="6007402" y="4790763"/>
            <a:ext cx="254306" cy="4029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192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836" y="48655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Pathogenesis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17812" y="1358153"/>
            <a:ext cx="8778716" cy="5214119"/>
          </a:xfrm>
        </p:spPr>
        <p:txBody>
          <a:bodyPr>
            <a:normAutofit/>
          </a:bodyPr>
          <a:lstStyle/>
          <a:p>
            <a:pPr algn="ctr">
              <a:buFont typeface="Wingdings 2" pitchFamily="18" charset="2"/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</a:p>
          <a:p>
            <a:pPr algn="ctr">
              <a:lnSpc>
                <a:spcPct val="200000"/>
              </a:lnSpc>
              <a:buFont typeface="Wingdings 2" pitchFamily="18" charset="2"/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host factors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Adherence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buFont typeface="Wingdings 2" pitchFamily="18" charset="2"/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Keratinases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Invasion of fungi in stratum </a:t>
            </a:r>
            <a:r>
              <a:rPr lang="en-I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corneum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buFont typeface="Wingdings 2" pitchFamily="18" charset="2"/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en-IN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491199" y="3278280"/>
            <a:ext cx="6480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863339" y="4473883"/>
            <a:ext cx="43049" cy="85813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020594" y="712869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491199" y="2134303"/>
            <a:ext cx="6480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21088" y="4624131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Protease inhibitors,</a:t>
            </a:r>
          </a:p>
          <a:p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-globulins,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Mannans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48400" y="4681307"/>
            <a:ext cx="3714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Inhibitory factors-sebum,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ferritin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665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988" y="166408"/>
            <a:ext cx="9820835" cy="1422016"/>
          </a:xfrm>
        </p:spPr>
        <p:txBody>
          <a:bodyPr>
            <a:normAutofit/>
          </a:bodyPr>
          <a:lstStyle/>
          <a:p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Dermatophytosis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(Ringworm)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881" y="1588424"/>
            <a:ext cx="7643866" cy="516200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32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Terminology :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 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faciei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Beard 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barbae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Trunk / body 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corporis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Groin /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gluteal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folds 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cruris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Palms 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manuum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Soles 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 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unguium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7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 Corporis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Dermatophytosis of the trunk and extremities with the exclusion of the palms (tinea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manuum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soles (tinea pedis) and groins (tinea cruris).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period- 1-3 weeks.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species of dermatophytes can cause this.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most common causative organisms are                                      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T.rubrum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T.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mentagrophytes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M.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India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rubrum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most common.</a:t>
            </a:r>
          </a:p>
        </p:txBody>
      </p:sp>
    </p:spTree>
    <p:extLst>
      <p:ext uri="{BB962C8B-B14F-4D97-AF65-F5344CB8AC3E}">
        <p14:creationId xmlns:p14="http://schemas.microsoft.com/office/powerpoint/2010/main" val="15557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tabLst>
                <a:tab pos="363538" algn="l"/>
              </a:tabLs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Centrifugally spreading from point of skin invasion with centrally clearing, a typically annular lesion (ring like)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tabLst>
                <a:tab pos="363538" algn="l"/>
              </a:tabLs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Morphological variants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arcuate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circinate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oval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tabLst>
                <a:tab pos="363538" algn="l"/>
              </a:tabLs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variants</a:t>
            </a:r>
          </a:p>
          <a:p>
            <a:pPr marL="715963" indent="-368300">
              <a:lnSpc>
                <a:spcPct val="150000"/>
              </a:lnSpc>
              <a:buClr>
                <a:srgbClr val="A76F7F"/>
              </a:buClr>
              <a:tabLst>
                <a:tab pos="1436688" algn="l"/>
              </a:tabLs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profunda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5963" indent="-368300">
              <a:lnSpc>
                <a:spcPct val="150000"/>
              </a:lnSpc>
              <a:buClr>
                <a:srgbClr val="A76F7F"/>
              </a:buClr>
              <a:tabLst>
                <a:tab pos="1436688" algn="l"/>
              </a:tabLst>
              <a:defRPr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Majocchi’s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granuloma</a:t>
            </a:r>
          </a:p>
          <a:p>
            <a:pPr marL="715963" indent="-368300">
              <a:lnSpc>
                <a:spcPct val="150000"/>
              </a:lnSpc>
              <a:buClr>
                <a:srgbClr val="A76F7F"/>
              </a:buClr>
              <a:tabLst>
                <a:tab pos="1436688" algn="l"/>
              </a:tabLs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imbricata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8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114932" y="5903713"/>
            <a:ext cx="33123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Recalcitrant and </a:t>
            </a:r>
            <a:r>
              <a:rPr lang="en-US" sz="2000" dirty="0" err="1"/>
              <a:t>eczematized</a:t>
            </a:r>
            <a:r>
              <a:rPr lang="en-US" sz="2000" dirty="0"/>
              <a:t> </a:t>
            </a:r>
            <a:r>
              <a:rPr lang="en-US" sz="2000" dirty="0" err="1"/>
              <a:t>Tinea</a:t>
            </a:r>
            <a:r>
              <a:rPr lang="en-US" sz="2000" dirty="0"/>
              <a:t> </a:t>
            </a:r>
            <a:r>
              <a:rPr lang="en-US" sz="2000" dirty="0" err="1"/>
              <a:t>Corporis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b="7849"/>
          <a:stretch>
            <a:fillRect/>
          </a:stretch>
        </p:blipFill>
        <p:spPr bwMode="auto">
          <a:xfrm>
            <a:off x="6528050" y="365125"/>
            <a:ext cx="4825750" cy="55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/>
          <p:cNvSpPr txBox="1">
            <a:spLocks noGrp="1" noChangeArrowheads="1"/>
          </p:cNvSpPr>
          <p:nvPr>
            <p:ph sz="half" idx="1"/>
          </p:nvPr>
        </p:nvSpPr>
        <p:spPr bwMode="auto">
          <a:xfrm>
            <a:off x="1436887" y="6087198"/>
            <a:ext cx="403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Tinea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Corporis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b="12030"/>
          <a:stretch>
            <a:fillRect/>
          </a:stretch>
        </p:blipFill>
        <p:spPr>
          <a:xfrm>
            <a:off x="723943" y="278796"/>
            <a:ext cx="5464488" cy="563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3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 cruris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312943" cy="4351338"/>
          </a:xfrm>
        </p:spPr>
        <p:txBody>
          <a:bodyPr>
            <a:normAutofit/>
          </a:bodyPr>
          <a:lstStyle/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infection of inguinal region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of erythema and pruritus in fold between scrotum &amp; inner thigh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sharply demarcated with raised, erythematous, scaly advancing border that may contain pustules and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vesicles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/>
          <a:srcRect r="-446" b="9617"/>
          <a:stretch/>
        </p:blipFill>
        <p:spPr bwMode="auto">
          <a:xfrm>
            <a:off x="7151142" y="1997075"/>
            <a:ext cx="4639470" cy="3151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16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 </a:t>
            </a:r>
            <a:r>
              <a:rPr lang="en-US" sz="2400" u="sng" dirty="0" err="1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manuum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1690688"/>
            <a:ext cx="6273003" cy="4737005"/>
          </a:xfrm>
        </p:spPr>
        <p:txBody>
          <a:bodyPr>
            <a:normAutofit/>
          </a:bodyPr>
          <a:lstStyle/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Dermatophytic  infection of palm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interdigital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space. 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 for different clinical picture- related to lack of sebaceous glands on palm. 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varieties :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inflammatory : Dry, scaly, mildly itchy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 : Vesicular, itchy</a:t>
            </a:r>
          </a:p>
        </p:txBody>
      </p:sp>
      <p:pic>
        <p:nvPicPr>
          <p:cNvPr id="5" name="Picture 2" descr="D:\backup as on 5th july 2015\RGMC\IADVL-DLS\IADVL PPT Final1\DLS\Fungal infections\Photos\t.mannum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/>
          <a:srcRect l="10264" t="-5038" b="-1"/>
          <a:stretch/>
        </p:blipFill>
        <p:spPr bwMode="auto">
          <a:xfrm rot="5400000">
            <a:off x="7096562" y="1181455"/>
            <a:ext cx="4486275" cy="55047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3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Tinea </a:t>
            </a:r>
            <a:r>
              <a:rPr lang="en-US" sz="2400" u="sng" dirty="0" err="1" smtClean="0">
                <a:solidFill>
                  <a:srgbClr val="A76F7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faciei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2048" y="1690688"/>
            <a:ext cx="7530352" cy="4804241"/>
          </a:xfrm>
        </p:spPr>
        <p:txBody>
          <a:bodyPr>
            <a:normAutofit/>
          </a:bodyPr>
          <a:lstStyle/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Erythematous scaly patches on the face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Annular or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circinate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lesions and induration with pustules on border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Itching, burning and exacerbation after sun exposure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always associated with tinea of other body parts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Seen often in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-compromised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adults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archana and setups\CHIU\WORK\IADVL\Pages\Pilot PPT 11.10.15\w1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/>
          <a:srcRect l="1915" b="5876"/>
          <a:stretch/>
        </p:blipFill>
        <p:spPr bwMode="auto">
          <a:xfrm>
            <a:off x="7979335" y="856736"/>
            <a:ext cx="3791324" cy="55068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6316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2400" u="sng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 barbae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46625"/>
          </a:xfrm>
        </p:spPr>
        <p:txBody>
          <a:bodyPr>
            <a:normAutofit/>
          </a:bodyPr>
          <a:lstStyle/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Dermatophytosis  of the bearded areas of face and neck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Highly inflammatory,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pustular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folliculitis  as caused by mainly zoophilic fungus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Hairs of the beard or moustache are surrounded by inflammatory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papulo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-pustules, usually with oozing or crusting, easily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pluckable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- abscesses, sinus tracts, bacterial super-infections 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 boggy swellings, alopecia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D/D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Sycosis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barbae, Acne vulgaris,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Pseudofolliculitis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24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D:\backup as on 5th july 2015\RGMC\IADVL-DLS\IADVL PPT Final1\DLS\Fungal infections\Photos\tinea-barbae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4167" t="1" b="-1310"/>
          <a:stretch/>
        </p:blipFill>
        <p:spPr bwMode="auto">
          <a:xfrm>
            <a:off x="3157538" y="-28640"/>
            <a:ext cx="4652974" cy="5986490"/>
          </a:xfrm>
          <a:prstGeom prst="rect">
            <a:avLst/>
          </a:prstGeom>
          <a:noFill/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752839" y="5957850"/>
            <a:ext cx="3143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/>
              <a:t>Tinea</a:t>
            </a:r>
            <a:r>
              <a:rPr lang="en-US" sz="2000" dirty="0"/>
              <a:t> </a:t>
            </a:r>
            <a:r>
              <a:rPr lang="en-US" sz="2000" dirty="0" err="1"/>
              <a:t>Barbae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887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00125"/>
          </a:xfrm>
        </p:spPr>
        <p:txBody>
          <a:bodyPr/>
          <a:lstStyle/>
          <a:p>
            <a:pPr lvl="0"/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Tinea </a:t>
            </a:r>
            <a:r>
              <a:rPr lang="en-US" sz="2400" u="sng" dirty="0" err="1" smtClean="0">
                <a:solidFill>
                  <a:srgbClr val="A76F7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capitis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7335"/>
            <a:ext cx="10515600" cy="5990665"/>
          </a:xfrm>
        </p:spPr>
        <p:txBody>
          <a:bodyPr>
            <a:noAutofit/>
          </a:bodyPr>
          <a:lstStyle/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of the scalp and hair 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Commonest mycosis observed in children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Caused by dermatophytes in the genera Microsporum and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Epidermophyton is not traditionally isolated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North America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tonsurans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most common while in Europe, M.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most common agent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: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Non-inflammatory : Gray patch , Black dot 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 : Favus 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12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 </a:t>
            </a:r>
            <a:r>
              <a:rPr lang="en-US" sz="2400" u="sng" dirty="0" err="1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7326"/>
            <a:ext cx="10515600" cy="5400674"/>
          </a:xfrm>
        </p:spPr>
        <p:txBody>
          <a:bodyPr>
            <a:noAutofit/>
          </a:bodyPr>
          <a:lstStyle/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patterns of invasion exist;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b="1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Endothrix</a:t>
            </a: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pattern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infection with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anthropophillic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fungi by non- fluorescent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anthroconidia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within hair shaft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tonsurans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violaceum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b="1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Ectothrix</a:t>
            </a: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pattern-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anthroconidia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formed from fragmented hyphae outside the hair shaft, fluorescent or non fluorescent.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Favus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hyphae and air spaces within the hair shaft and a bluish-white fluorescence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72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Grey patch</a:t>
            </a:r>
            <a:endParaRPr lang="en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3012"/>
            <a:ext cx="10515600" cy="5614987"/>
          </a:xfrm>
        </p:spPr>
        <p:txBody>
          <a:bodyPr>
            <a:noAutofit/>
          </a:bodyPr>
          <a:lstStyle/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Ectothrix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pattern of invasion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Patches of partial hair loss 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Often circular in shape 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Numerous “broken-off” hairs that are dull grey and lustreless  due to the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overcoating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arthrospores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 epidemics in schools</a:t>
            </a:r>
            <a:endParaRPr lang="en-IN" sz="2400" b="1" dirty="0" smtClean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None/>
            </a:pPr>
            <a:r>
              <a:rPr lang="en-IN" sz="2400" b="1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Etiologic Agent :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 </a:t>
            </a:r>
            <a:r>
              <a:rPr lang="en-IN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audouinii</a:t>
            </a:r>
            <a:endParaRPr lang="en-IN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Asymptomatic  or complain of mild itching</a:t>
            </a:r>
          </a:p>
        </p:txBody>
      </p:sp>
    </p:spTree>
    <p:extLst>
      <p:ext uri="{BB962C8B-B14F-4D97-AF65-F5344CB8AC3E}">
        <p14:creationId xmlns:p14="http://schemas.microsoft.com/office/powerpoint/2010/main" val="319026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24364" y="5814972"/>
            <a:ext cx="3143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/>
              <a:t>Tinea</a:t>
            </a:r>
            <a:r>
              <a:rPr lang="en-US" sz="2000" dirty="0"/>
              <a:t> </a:t>
            </a:r>
            <a:r>
              <a:rPr lang="en-US" sz="2000" dirty="0" err="1"/>
              <a:t>capitis</a:t>
            </a:r>
            <a:endParaRPr lang="en-US" sz="2000" dirty="0"/>
          </a:p>
        </p:txBody>
      </p:sp>
      <p:pic>
        <p:nvPicPr>
          <p:cNvPr id="6" name="Picture 2" descr="D:\backup as on 5th july 2015\RGMC\IADVL-DLS\IADVL PPT Final1\DLS\Fungal infections\Photos\tinea-capititis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t="-2357" r="6290" b="-1"/>
          <a:stretch/>
        </p:blipFill>
        <p:spPr bwMode="auto">
          <a:xfrm>
            <a:off x="2286000" y="208523"/>
            <a:ext cx="6843712" cy="56064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16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Black dot tinea </a:t>
            </a:r>
            <a:r>
              <a:rPr lang="en-US" sz="2400" u="sng" dirty="0" err="1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Autofit/>
          </a:bodyPr>
          <a:lstStyle/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Endothrix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pattern of invasion. 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Hair shaft is brittle and breaks at the level of the scalp, remnant of the hair left behind in the infected follicle appears as a black dot on clinical examination 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Diffuse scaling with minimal hair loss or inflammation 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Affected areas of hair loss are characteristically multiple and polygonal in outline with distinct finger like margins.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Commonly spare some hair within the areas of involvement</a:t>
            </a:r>
          </a:p>
        </p:txBody>
      </p:sp>
    </p:spTree>
    <p:extLst>
      <p:ext uri="{BB962C8B-B14F-4D97-AF65-F5344CB8AC3E}">
        <p14:creationId xmlns:p14="http://schemas.microsoft.com/office/powerpoint/2010/main" val="201438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backup as on 5th july 2015\RGMC\IADVL-DLS\IADVL PPT Final1\DLS\Fungal infections\Photos\tinea-capititis(black-dot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9719" b="-2690"/>
          <a:stretch/>
        </p:blipFill>
        <p:spPr bwMode="auto">
          <a:xfrm>
            <a:off x="2361171" y="342900"/>
            <a:ext cx="6735224" cy="5954169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43425" y="6097044"/>
            <a:ext cx="3105150" cy="889534"/>
          </a:xfrm>
        </p:spPr>
        <p:txBody>
          <a:bodyPr>
            <a:normAutofit/>
          </a:bodyPr>
          <a:lstStyle/>
          <a:p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 dot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21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u="sng" dirty="0" err="1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Kerion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8775" indent="-358775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Mostly due to infection with 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IN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verrucosum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IN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mentagrophytes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58775" indent="-358775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Inflammed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boggy and indurated tender swelling that is studded with broken or unbroken hairs, vesicles and pustules. </a:t>
            </a:r>
          </a:p>
          <a:p>
            <a:pPr marL="358775" indent="-358775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Sinus formation and thick crusting with matting of adjacent hair </a:t>
            </a:r>
          </a:p>
          <a:p>
            <a:pPr marL="358775" indent="-358775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Lymphadenopathy and secondary bacterial infection</a:t>
            </a:r>
          </a:p>
          <a:p>
            <a:pPr marL="358775" indent="-358775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Heals with scarring  &amp; autoeczematisation(id eruption) </a:t>
            </a:r>
          </a:p>
        </p:txBody>
      </p:sp>
    </p:spTree>
    <p:extLst>
      <p:ext uri="{BB962C8B-B14F-4D97-AF65-F5344CB8AC3E}">
        <p14:creationId xmlns:p14="http://schemas.microsoft.com/office/powerpoint/2010/main" val="394152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724400" y="426934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Kerion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backup as on 5th july 2015\RGMC\IADVL-DLS\IADVL PPT Final1\DLS\Fungal infections\Photos\kerio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11849" t="1" b="48"/>
          <a:stretch/>
        </p:blipFill>
        <p:spPr bwMode="auto">
          <a:xfrm>
            <a:off x="3000376" y="1171576"/>
            <a:ext cx="5671194" cy="53630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272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Favus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0163"/>
            <a:ext cx="10515600" cy="541496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60000"/>
              </a:lnSpc>
              <a:buClr>
                <a:srgbClr val="A76F7F"/>
              </a:buClr>
              <a:buNone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yellow cup shaped crust composed of a dense mat of mycelia and epithelial debris called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scutulum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(shaped like a shield)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scutulae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enlarge and merge to form prominent yellowish crusts.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mousy odour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Borders of the infected lesions represent areas of advancing disease and are often polycyclic in shape &amp;  centre of the infected area gradually becomes extensively scarred and almost totally devoid of hair.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 stage -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cicatricial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alopecia. </a:t>
            </a:r>
          </a:p>
          <a:p>
            <a:pPr marL="363538" indent="-363538" algn="just">
              <a:lnSpc>
                <a:spcPct val="16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Commonest cause -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IN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schoenleinii</a:t>
            </a:r>
            <a:endParaRPr lang="en-US" sz="2400" i="1" dirty="0">
              <a:solidFill>
                <a:srgbClr val="FF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45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DSCN341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243013"/>
            <a:ext cx="7030508" cy="527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64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583955"/>
              </p:ext>
            </p:extLst>
          </p:nvPr>
        </p:nvGraphicFramePr>
        <p:xfrm>
          <a:off x="658906" y="1788459"/>
          <a:ext cx="10367681" cy="45585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96270"/>
                <a:gridCol w="2822581"/>
                <a:gridCol w="4548830"/>
              </a:tblGrid>
              <a:tr h="531042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</a:t>
                      </a:r>
                      <a:endParaRPr lang="en-IN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Causative organism</a:t>
                      </a:r>
                      <a:endParaRPr lang="en-IN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features</a:t>
                      </a:r>
                      <a:endParaRPr lang="en-IN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493"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Moccasin 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</a:t>
                      </a: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rubrum</a:t>
                      </a:r>
                    </a:p>
                    <a:p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</a:t>
                      </a:r>
                      <a:r>
                        <a:rPr lang="en-IN" sz="24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floccosum</a:t>
                      </a:r>
                      <a:endParaRPr lang="en-IN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Diffuse hyperkeratosis, erythema, scaling and fissures on one or both plantar</a:t>
                      </a:r>
                      <a:r>
                        <a:rPr lang="en-IN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surfaces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5018">
                <a:tc>
                  <a:txBody>
                    <a:bodyPr/>
                    <a:lstStyle/>
                    <a:p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Interdigital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</a:t>
                      </a:r>
                      <a:r>
                        <a:rPr lang="en-IN" sz="24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mentagrophytes</a:t>
                      </a: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(var. </a:t>
                      </a:r>
                      <a:r>
                        <a:rPr lang="en-IN" sz="24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interdigitale</a:t>
                      </a: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r>
                        <a:rPr lang="en-IN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</a:t>
                      </a: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rubrum</a:t>
                      </a:r>
                    </a:p>
                    <a:p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</a:t>
                      </a:r>
                      <a:r>
                        <a:rPr lang="en-IN" sz="24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floccosum</a:t>
                      </a:r>
                      <a:endParaRPr lang="en-IN" sz="24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IN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Most common type, erythema, scaling, fissures and maceration in web spaces, pruritus common,</a:t>
                      </a:r>
                      <a:r>
                        <a:rPr lang="en-IN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extend to dorsum and sole of foot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67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2297996"/>
              </p:ext>
            </p:extLst>
          </p:nvPr>
        </p:nvGraphicFramePr>
        <p:xfrm>
          <a:off x="672353" y="2000239"/>
          <a:ext cx="10851776" cy="4400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36174"/>
                <a:gridCol w="2954375"/>
                <a:gridCol w="4761227"/>
              </a:tblGrid>
              <a:tr h="542333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</a:t>
                      </a:r>
                      <a:endParaRPr lang="en-IN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Causative organism</a:t>
                      </a:r>
                      <a:endParaRPr lang="en-IN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features</a:t>
                      </a:r>
                      <a:endParaRPr lang="en-IN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2096"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Inflammatory (vesicular)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</a:t>
                      </a:r>
                      <a:r>
                        <a:rPr lang="en-IN" sz="24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mentagrophytes</a:t>
                      </a: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(var. </a:t>
                      </a:r>
                      <a:r>
                        <a:rPr lang="en-IN" sz="24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mentagrophytes</a:t>
                      </a: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endParaRPr lang="en-IN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Vesicles and bullae on medial foot; associated with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dermatophytid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reaction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132"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Ulcerative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</a:t>
                      </a:r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rubrum</a:t>
                      </a:r>
                    </a:p>
                    <a:p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T. </a:t>
                      </a:r>
                      <a:r>
                        <a:rPr lang="en-IN" sz="24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mentagrophytes</a:t>
                      </a:r>
                      <a:endParaRPr lang="en-IN" sz="24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IN" sz="24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</a:t>
                      </a:r>
                      <a:r>
                        <a:rPr lang="en-IN" sz="2400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floccosum</a:t>
                      </a:r>
                      <a:endParaRPr lang="en-IN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Exacerbation of interdigital tinea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pedis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ulcers and erosions on web spaces; secondary infection with bacteria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7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81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lang="en-US" sz="24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endParaRPr lang="en-US" sz="24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D:\backup as on 5th july 2015\RGMC\IADVL-DLS\IADVL PPT Final1\DLS\Fungal infections\Photos\t.pedis1.jpg"/>
          <p:cNvPicPr>
            <a:picLocks noChangeAspect="1" noChangeArrowheads="1"/>
          </p:cNvPicPr>
          <p:nvPr/>
        </p:nvPicPr>
        <p:blipFill rotWithShape="1">
          <a:blip r:embed="rId2"/>
          <a:srcRect l="22860" t="-2266"/>
          <a:stretch/>
        </p:blipFill>
        <p:spPr bwMode="auto">
          <a:xfrm>
            <a:off x="1462070" y="1585073"/>
            <a:ext cx="4633930" cy="4774615"/>
          </a:xfrm>
          <a:prstGeom prst="rect">
            <a:avLst/>
          </a:prstGeom>
          <a:noFill/>
        </p:spPr>
      </p:pic>
      <p:pic>
        <p:nvPicPr>
          <p:cNvPr id="4" name="Picture 4" descr="s08c064photo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386521" y="1585073"/>
            <a:ext cx="5338774" cy="4774615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225133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Tinea </a:t>
            </a:r>
            <a:r>
              <a:rPr lang="en-US" sz="2400" u="sng" dirty="0" err="1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unguium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3538" indent="-363538"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Onychomycosis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all fungal infections of nails including dermatophytes and non-dermatophytes.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unguium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Dermatophytic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Onychomycosis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Dirty, dull, dry, pitted, ridged, split,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discoloured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thick, uneven, nails with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subungual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hyperkeratosis.</a:t>
            </a:r>
          </a:p>
          <a:p>
            <a:pPr marL="0" indent="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types described depending on the site of nail involvement and its depth.</a:t>
            </a: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Distal and lateral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onychomycosis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Proximal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subungual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onychomycosis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White superficial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onychomycosis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dystrophic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onychomycosis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2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h_aboutonycho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86025" y="1071560"/>
            <a:ext cx="7486650" cy="561499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258262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306" y="1730427"/>
            <a:ext cx="9137552" cy="4581464"/>
          </a:xfrm>
        </p:spPr>
        <p:txBody>
          <a:bodyPr>
            <a:noAutofit/>
          </a:bodyPr>
          <a:lstStyle/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Toenail &gt; Fingernail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 &gt; Women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Trauma - predisposing factor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common pathogens -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rubrum,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mentagrophytes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floccosum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backup as on 5th july 2015\RGMC\IADVL-DLS\IADVL PPT Final1\DLS\Fungal infections\Photos\t.ungui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4066" y="2117052"/>
            <a:ext cx="5107734" cy="2860331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003903" y="1268761"/>
            <a:ext cx="2045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Tinea </a:t>
            </a:r>
            <a:r>
              <a:rPr lang="en-US" sz="2400" u="sng" dirty="0" err="1">
                <a:solidFill>
                  <a:srgbClr val="A76F7F"/>
                </a:solidFill>
              </a:rPr>
              <a:t>unguium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41087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1800" y="1690688"/>
            <a:ext cx="5778646" cy="503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65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7487" y="1690688"/>
            <a:ext cx="6196145" cy="493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14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802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6413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antifungal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7225" y="1071563"/>
            <a:ext cx="11329987" cy="5543550"/>
          </a:xfrm>
        </p:spPr>
        <p:txBody>
          <a:bodyPr numCol="1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Polyenes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Nystatin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Amphotericin B</a:t>
            </a:r>
          </a:p>
          <a:p>
            <a:pPr algn="just">
              <a:lnSpc>
                <a:spcPct val="150000"/>
              </a:lnSpc>
            </a:pP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Azoles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Imidazoles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Clotrimazole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Econazole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Ketoconazole,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Miconazole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Oxiconazole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</a:t>
            </a: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Triazole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Fluconazole,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Itraconazole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Voriconazole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Allylamines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Terbinafine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Naftifine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Benzylamines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Butenafine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Echinocandines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Caspofungin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Micafungin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Hydroxypyridones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Ciclopirox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Olamine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Heterocyclic </a:t>
            </a: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Benzofuran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Griseofulvin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750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865" y="140028"/>
            <a:ext cx="9919505" cy="6717972"/>
          </a:xfrm>
          <a:prstGeom prst="rect">
            <a:avLst/>
          </a:prstGeom>
          <a:solidFill>
            <a:srgbClr val="FFEDBB"/>
          </a:solidFill>
        </p:spPr>
      </p:pic>
    </p:spTree>
    <p:extLst>
      <p:ext uri="{BB962C8B-B14F-4D97-AF65-F5344CB8AC3E}">
        <p14:creationId xmlns:p14="http://schemas.microsoft.com/office/powerpoint/2010/main" val="107626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4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4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405835"/>
              </p:ext>
            </p:extLst>
          </p:nvPr>
        </p:nvGraphicFramePr>
        <p:xfrm>
          <a:off x="600075" y="1"/>
          <a:ext cx="10701338" cy="69519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98021"/>
                <a:gridCol w="5303317"/>
              </a:tblGrid>
              <a:tr h="554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and Prototypes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Spectrum of action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82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Azoles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Fluconazole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Ketoconazole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Sertaconazole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Eberconazole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,etc.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Fungistatic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Dermatophytes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pityrosporum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erythrasma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some action against staphylococcus</a:t>
                      </a: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34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Allylamines</a:t>
                      </a:r>
                      <a:endParaRPr lang="en-IN" sz="2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Terbinafine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naftifine</a:t>
                      </a:r>
                      <a:endParaRPr lang="en-I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Dermatophytes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(fungicidal), Candida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albicans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fungistatic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59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Morpholines</a:t>
                      </a:r>
                      <a:endParaRPr lang="en-IN" sz="2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Amrolfine</a:t>
                      </a:r>
                      <a:endParaRPr lang="en-I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Onychomycosis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caused by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dermatophytes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scytalidium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spp.,Scopularis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spp.,dimorphic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fungi, C.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Albicans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Cryptococcus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neoformis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dematiaceous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fungi.</a:t>
                      </a: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54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885428"/>
              </p:ext>
            </p:extLst>
          </p:nvPr>
        </p:nvGraphicFramePr>
        <p:xfrm>
          <a:off x="423862" y="257178"/>
          <a:ext cx="11063288" cy="6429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0597"/>
                <a:gridCol w="5482691"/>
              </a:tblGrid>
              <a:tr h="7331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and Prototypes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A76F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Spectrum of action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46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Benzylamines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e.g.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Butenafine</a:t>
                      </a:r>
                      <a:endParaRPr lang="en-I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Dermatophyte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(fungicidal), C.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Albicans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fungistatic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P.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versicolor</a:t>
                      </a:r>
                      <a:endParaRPr lang="en-I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16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Polyenes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Nystatin</a:t>
                      </a:r>
                      <a:endParaRPr lang="en-I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Oral and Vaginal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Candidiasis</a:t>
                      </a:r>
                      <a:endParaRPr lang="en-I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16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Miscellaneous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Ciclopirox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olamine</a:t>
                      </a:r>
                      <a:endParaRPr lang="en-I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Dermatophytes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yeasts,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molds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e.g.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Scytalidium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spp.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Scopulariopsis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spp.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Zinc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pyrithione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Selenium disulfide 2.5%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  </a:t>
                      </a:r>
                      <a:r>
                        <a:rPr lang="en-IN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Versicolor</a:t>
                      </a:r>
                      <a:endParaRPr lang="en-IN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40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Griseofulvin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560466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drug pregnancy category C was first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isolated from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Penicillium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griseofulvum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1939 by Oxford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colleagues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its efficacy as an oral antifungal was first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shown in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1958.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effective against dermatophytes only and has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action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bacteria or yeasts.</a:t>
            </a:r>
          </a:p>
          <a:p>
            <a:pPr algn="just">
              <a:lnSpc>
                <a:spcPct val="150000"/>
              </a:lnSpc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Griseofulvin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fungistatic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 of action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appears in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to be inhibition of formation of microtubules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 inhibiting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fungal cell division.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inhibits nuclear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acid synthesis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2942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57213"/>
          </a:xfrm>
        </p:spPr>
        <p:txBody>
          <a:bodyPr>
            <a:normAutofit fontScale="90000"/>
          </a:bodyPr>
          <a:lstStyle/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60578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drug is poorly absorbed orally, varying between 25%–70% of an oral dose.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Peak plasma levels are attained approximately after 4 hours of ingestion.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Absorption is significantly enhanced by fatty meal.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smaller microcrystalline and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ultramicronized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forms are better absorbed.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 treatment with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phenobarbitone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reduces the blood levels of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griseofulvin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anticoagulant effect of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warfarin is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by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griseofulvin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Diminished alcohol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intolerance has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been reported in patients taking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griseofulvin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potentially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 loss of efficacy of oral contraceptives.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5269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ADVERSE EFFECTS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Headache and stomach upset are common side effects.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Irritability, sleeplessness photosensitivity and exacerbation have been occasionally reported.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 an effect on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porphyrin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metabolism; it precipitates an attack of acute intermittent porphyria, but porphyria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cutanea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tarda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seems to be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unaffected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7451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49237"/>
            <a:ext cx="10515600" cy="1325563"/>
          </a:xfrm>
        </p:spPr>
        <p:txBody>
          <a:bodyPr/>
          <a:lstStyle/>
          <a:p>
            <a:r>
              <a:rPr lang="en-IN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Fluconazole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896937"/>
            <a:ext cx="10515600" cy="43513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Fluconazole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pregnancy category C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is highly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 soluble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is well absorbed via the oral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route.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drug penetrates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 into tissues and body fluids.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has a longer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halflife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permitting its single dose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regimen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readily penetrates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CSF and pharmacokinetic studies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that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concentration is approximately 10 times higher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 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concentration after a single dose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Fluconazole is predominantly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excreted through the renal route and 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 should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adjusted according to the creatinine clearance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097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ADVERSE EFFECTS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common side effects are nausea, headache, pain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abdomen and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cases of fluconazole induced Q–T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prolongation with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without torsade de pointes have been reported.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Fluconazole is contraindicated in pregnancy and recent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reports show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even a single dose taken by a pregnant woman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lead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birth defects in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infants.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Rarely, fluconazole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induced angioedema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Stevens–Johnson syndrome and toxic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epidermal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necrolysis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been described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9352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ITRACONAZOLE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4476"/>
            <a:ext cx="10515600" cy="534352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Phenytoin, rifampicin and H2 blockers decrease 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plasma concentration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itraconazole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interfering with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cytochrome P-450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Recent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show that if it is given along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hypolipidemic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agents, it can lead to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rhabdomyolysis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along with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terfenadine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astemizole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cisapride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torsades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pointes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if given with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nifedipine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peripheral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Itraconazole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enhances the anticoagulant effect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coumarin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drugs.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increase the concentration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cyclosporin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given together, thus enhancing renal toxicity</a:t>
            </a:r>
          </a:p>
        </p:txBody>
      </p:sp>
    </p:spTree>
    <p:extLst>
      <p:ext uri="{BB962C8B-B14F-4D97-AF65-F5344CB8AC3E}">
        <p14:creationId xmlns:p14="http://schemas.microsoft.com/office/powerpoint/2010/main" val="3804182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ADVERSE EFFECTS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0164"/>
            <a:ext cx="10515600" cy="555783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frequently observed side effects are nausea,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headache, abdominal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 and constipation.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Cutaneous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rash, pruritus,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Stevens–Johnson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syndrome tend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occur more often in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immunocompromised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receiving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immunosuppressants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for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 can lead to increased liver enzyme levels.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cases of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hypokalemia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have been observed with long term therapy.</a:t>
            </a:r>
          </a:p>
          <a:p>
            <a:pPr algn="just">
              <a:lnSpc>
                <a:spcPct val="150000"/>
              </a:lnSpc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Itraconazole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contraindicated for the treatment of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onychomycosis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a history of congestive heart failure.</a:t>
            </a:r>
          </a:p>
        </p:txBody>
      </p:sp>
    </p:spTree>
    <p:extLst>
      <p:ext uri="{BB962C8B-B14F-4D97-AF65-F5344CB8AC3E}">
        <p14:creationId xmlns:p14="http://schemas.microsoft.com/office/powerpoint/2010/main" val="19023873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Terbinafine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Adverse Effects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887" y="1068387"/>
            <a:ext cx="10515600" cy="5546726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terbinafine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well tolerated.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 disturbances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skin rash may occur. Rarely taste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disturbance is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noted.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should be given cautiously in patients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deranged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hepatic or renal function tests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6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precipitate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exacerbate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subacute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cutaneous lupus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erythematosus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Cimetidine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decreases its elimination, whereas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rifampicin increases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elimination of drug; hence the dose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regulated when given along with these drugs.</a:t>
            </a:r>
          </a:p>
        </p:txBody>
      </p:sp>
    </p:spTree>
    <p:extLst>
      <p:ext uri="{BB962C8B-B14F-4D97-AF65-F5344CB8AC3E}">
        <p14:creationId xmlns:p14="http://schemas.microsoft.com/office/powerpoint/2010/main" val="5005462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THANK YOU..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9184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1929</Words>
  <Application>Microsoft Office PowerPoint</Application>
  <PresentationFormat>Widescreen</PresentationFormat>
  <Paragraphs>287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Calibri</vt:lpstr>
      <vt:lpstr>Calibri Light</vt:lpstr>
      <vt:lpstr>Times New Roman</vt:lpstr>
      <vt:lpstr>Wingdings</vt:lpstr>
      <vt:lpstr>Wingdings 2</vt:lpstr>
      <vt:lpstr>Office Theme</vt:lpstr>
      <vt:lpstr>Superficial fungal infection </vt:lpstr>
      <vt:lpstr>PowerPoint Presentation</vt:lpstr>
      <vt:lpstr>PowerPoint Presentation</vt:lpstr>
      <vt:lpstr>Origin</vt:lpstr>
      <vt:lpstr>Dermatophytosis</vt:lpstr>
      <vt:lpstr>PowerPoint Presentation</vt:lpstr>
      <vt:lpstr>PowerPoint Presentation</vt:lpstr>
      <vt:lpstr>Pathogenesis</vt:lpstr>
      <vt:lpstr>Dermatophytosis (Ringworm)</vt:lpstr>
      <vt:lpstr>Tinea Corporis</vt:lpstr>
      <vt:lpstr>PowerPoint Presentation</vt:lpstr>
      <vt:lpstr>PowerPoint Presentation</vt:lpstr>
      <vt:lpstr>Tinea cruris</vt:lpstr>
      <vt:lpstr>Tinea manuum</vt:lpstr>
      <vt:lpstr>Tinea faciei</vt:lpstr>
      <vt:lpstr>Tinea barbae</vt:lpstr>
      <vt:lpstr>PowerPoint Presentation</vt:lpstr>
      <vt:lpstr>Tinea capitis</vt:lpstr>
      <vt:lpstr>Tinea capitis</vt:lpstr>
      <vt:lpstr>Grey patch</vt:lpstr>
      <vt:lpstr>PowerPoint Presentation</vt:lpstr>
      <vt:lpstr>Black dot tinea capitis</vt:lpstr>
      <vt:lpstr>Black dot tinea capitis</vt:lpstr>
      <vt:lpstr>Kerion</vt:lpstr>
      <vt:lpstr>Kerion</vt:lpstr>
      <vt:lpstr>Favus</vt:lpstr>
      <vt:lpstr>PowerPoint Presentation</vt:lpstr>
      <vt:lpstr>Tinea pedis</vt:lpstr>
      <vt:lpstr>Tinea pedis</vt:lpstr>
      <vt:lpstr>Tinea pedis</vt:lpstr>
      <vt:lpstr>Tinea unguium</vt:lpstr>
      <vt:lpstr>PowerPoint Presentation</vt:lpstr>
      <vt:lpstr>PowerPoint Presentation</vt:lpstr>
      <vt:lpstr>PowerPoint Presentation</vt:lpstr>
      <vt:lpstr>PowerPoint Presentation</vt:lpstr>
      <vt:lpstr>Antifungal </vt:lpstr>
      <vt:lpstr>Classification of antifungal </vt:lpstr>
      <vt:lpstr>PowerPoint Presentation</vt:lpstr>
      <vt:lpstr>PowerPoint Presentation</vt:lpstr>
      <vt:lpstr>PowerPoint Presentation</vt:lpstr>
      <vt:lpstr>PowerPoint Presentation</vt:lpstr>
      <vt:lpstr>Griseofulvin </vt:lpstr>
      <vt:lpstr>PowerPoint Presentation</vt:lpstr>
      <vt:lpstr>ADVERSE EFFECTS</vt:lpstr>
      <vt:lpstr>Fluconazole</vt:lpstr>
      <vt:lpstr>ADVERSE EFFECTS</vt:lpstr>
      <vt:lpstr>ITRACONAZOLE</vt:lpstr>
      <vt:lpstr>ADVERSE EFFECTS</vt:lpstr>
      <vt:lpstr>Terbinafine Adverse Effects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Ashwin</dc:creator>
  <cp:lastModifiedBy>Ashwin</cp:lastModifiedBy>
  <cp:revision>26</cp:revision>
  <dcterms:created xsi:type="dcterms:W3CDTF">2022-03-02T04:41:12Z</dcterms:created>
  <dcterms:modified xsi:type="dcterms:W3CDTF">2024-09-06T05:10:20Z</dcterms:modified>
</cp:coreProperties>
</file>