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76"/>
  </p:notesMasterIdLst>
  <p:sldIdLst>
    <p:sldId id="297" r:id="rId2"/>
    <p:sldId id="431" r:id="rId3"/>
    <p:sldId id="480" r:id="rId4"/>
    <p:sldId id="481" r:id="rId5"/>
    <p:sldId id="482" r:id="rId6"/>
    <p:sldId id="578" r:id="rId7"/>
    <p:sldId id="579" r:id="rId8"/>
    <p:sldId id="580" r:id="rId9"/>
    <p:sldId id="581" r:id="rId10"/>
    <p:sldId id="582" r:id="rId11"/>
    <p:sldId id="339" r:id="rId12"/>
    <p:sldId id="584" r:id="rId13"/>
    <p:sldId id="585" r:id="rId14"/>
    <p:sldId id="586" r:id="rId15"/>
    <p:sldId id="547" r:id="rId16"/>
    <p:sldId id="538" r:id="rId17"/>
    <p:sldId id="587" r:id="rId18"/>
    <p:sldId id="558" r:id="rId19"/>
    <p:sldId id="559" r:id="rId20"/>
    <p:sldId id="560" r:id="rId21"/>
    <p:sldId id="561" r:id="rId22"/>
    <p:sldId id="564" r:id="rId23"/>
    <p:sldId id="565" r:id="rId24"/>
    <p:sldId id="567" r:id="rId25"/>
    <p:sldId id="568" r:id="rId26"/>
    <p:sldId id="569" r:id="rId27"/>
    <p:sldId id="570" r:id="rId28"/>
    <p:sldId id="595" r:id="rId29"/>
    <p:sldId id="572" r:id="rId30"/>
    <p:sldId id="574" r:id="rId31"/>
    <p:sldId id="575" r:id="rId32"/>
    <p:sldId id="596" r:id="rId33"/>
    <p:sldId id="597" r:id="rId34"/>
    <p:sldId id="598" r:id="rId35"/>
    <p:sldId id="599" r:id="rId36"/>
    <p:sldId id="600" r:id="rId37"/>
    <p:sldId id="602" r:id="rId38"/>
    <p:sldId id="603" r:id="rId39"/>
    <p:sldId id="604" r:id="rId40"/>
    <p:sldId id="605" r:id="rId41"/>
    <p:sldId id="606" r:id="rId42"/>
    <p:sldId id="607" r:id="rId43"/>
    <p:sldId id="608" r:id="rId44"/>
    <p:sldId id="609" r:id="rId45"/>
    <p:sldId id="610" r:id="rId46"/>
    <p:sldId id="611" r:id="rId47"/>
    <p:sldId id="613" r:id="rId48"/>
    <p:sldId id="614" r:id="rId49"/>
    <p:sldId id="615" r:id="rId50"/>
    <p:sldId id="616" r:id="rId51"/>
    <p:sldId id="617" r:id="rId52"/>
    <p:sldId id="618" r:id="rId53"/>
    <p:sldId id="619" r:id="rId54"/>
    <p:sldId id="620" r:id="rId55"/>
    <p:sldId id="621" r:id="rId56"/>
    <p:sldId id="622" r:id="rId57"/>
    <p:sldId id="623" r:id="rId58"/>
    <p:sldId id="641" r:id="rId59"/>
    <p:sldId id="626" r:id="rId60"/>
    <p:sldId id="627" r:id="rId61"/>
    <p:sldId id="628" r:id="rId62"/>
    <p:sldId id="629" r:id="rId63"/>
    <p:sldId id="630" r:id="rId64"/>
    <p:sldId id="631" r:id="rId65"/>
    <p:sldId id="632" r:id="rId66"/>
    <p:sldId id="633" r:id="rId67"/>
    <p:sldId id="634" r:id="rId68"/>
    <p:sldId id="399" r:id="rId69"/>
    <p:sldId id="476" r:id="rId70"/>
    <p:sldId id="477" r:id="rId71"/>
    <p:sldId id="400" r:id="rId72"/>
    <p:sldId id="576" r:id="rId73"/>
    <p:sldId id="577" r:id="rId74"/>
    <p:sldId id="475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6F7F"/>
    <a:srgbClr val="333333"/>
    <a:srgbClr val="263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0" autoAdjust="0"/>
    <p:restoredTop sz="93548" autoAdjust="0"/>
  </p:normalViewPr>
  <p:slideViewPr>
    <p:cSldViewPr>
      <p:cViewPr varScale="1">
        <p:scale>
          <a:sx n="68" d="100"/>
          <a:sy n="68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68FBC-5AF9-41E4-804B-0857BED5E970}" type="datetimeFigureOut">
              <a:rPr lang="en-US" smtClean="0"/>
              <a:pPr/>
              <a:t>7/1/2024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1CD0-A379-424E-9901-5022636414B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775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70C0"/>
                </a:solidFill>
              </a:rPr>
              <a:t>Contact dermatitis is a prototype of exogenous eczema. Types: Irritant contact  reactions,</a:t>
            </a:r>
            <a:r>
              <a:rPr lang="en-US" sz="1200" baseline="0" dirty="0">
                <a:solidFill>
                  <a:srgbClr val="0070C0"/>
                </a:solidFill>
              </a:rPr>
              <a:t> </a:t>
            </a:r>
            <a:r>
              <a:rPr lang="en-US" sz="1200" dirty="0">
                <a:solidFill>
                  <a:srgbClr val="0070C0"/>
                </a:solidFill>
              </a:rPr>
              <a:t>Allergic contact dermatitis,</a:t>
            </a:r>
            <a:r>
              <a:rPr lang="en-US" sz="1200" baseline="0" dirty="0">
                <a:solidFill>
                  <a:srgbClr val="0070C0"/>
                </a:solidFill>
              </a:rPr>
              <a:t> </a:t>
            </a:r>
            <a:r>
              <a:rPr lang="en-US" sz="1200" dirty="0" err="1">
                <a:solidFill>
                  <a:srgbClr val="0070C0"/>
                </a:solidFill>
              </a:rPr>
              <a:t>Photocontact</a:t>
            </a:r>
            <a:r>
              <a:rPr lang="en-US" sz="1200" dirty="0">
                <a:solidFill>
                  <a:srgbClr val="0070C0"/>
                </a:solidFill>
              </a:rPr>
              <a:t>, phototoxic dermatitis,</a:t>
            </a:r>
            <a:r>
              <a:rPr lang="en-US" sz="1200" baseline="0" dirty="0">
                <a:solidFill>
                  <a:srgbClr val="0070C0"/>
                </a:solidFill>
              </a:rPr>
              <a:t> </a:t>
            </a:r>
            <a:r>
              <a:rPr lang="en-US" sz="1200" dirty="0">
                <a:solidFill>
                  <a:srgbClr val="0070C0"/>
                </a:solidFill>
              </a:rPr>
              <a:t>Immediate contact  reactions,</a:t>
            </a:r>
            <a:r>
              <a:rPr lang="en-US" sz="1200" baseline="0" dirty="0">
                <a:solidFill>
                  <a:srgbClr val="0070C0"/>
                </a:solidFill>
              </a:rPr>
              <a:t> </a:t>
            </a:r>
            <a:r>
              <a:rPr lang="en-US" sz="1200" dirty="0">
                <a:solidFill>
                  <a:srgbClr val="0070C0"/>
                </a:solidFill>
              </a:rPr>
              <a:t>Non-eczematous  reactions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Subjective or symptomatic  irritant  responses:</a:t>
            </a:r>
            <a:r>
              <a:rPr lang="en-US" baseline="0" dirty="0"/>
              <a:t> </a:t>
            </a:r>
            <a:r>
              <a:rPr lang="en-US" dirty="0"/>
              <a:t>Some persons complain of a subjective sensation of stinging, burning or smarting, but without  any  signs,  as  in  from  cosmetic  intolerance.</a:t>
            </a:r>
          </a:p>
          <a:p>
            <a:r>
              <a:rPr lang="en-US" dirty="0"/>
              <a:t>Chemical Burns: Highly alkaline or acid substances. Burning sensation rather than itching.</a:t>
            </a:r>
            <a:r>
              <a:rPr lang="en-US" baseline="0" dirty="0"/>
              <a:t> Large blister</a:t>
            </a:r>
          </a:p>
          <a:p>
            <a:r>
              <a:rPr lang="en-US" dirty="0"/>
              <a:t>Others:</a:t>
            </a:r>
            <a:r>
              <a:rPr lang="en-US" baseline="0" dirty="0"/>
              <a:t> Non-immune contact </a:t>
            </a:r>
            <a:r>
              <a:rPr lang="en-US" baseline="0" dirty="0" err="1"/>
              <a:t>urticaria</a:t>
            </a:r>
            <a:r>
              <a:rPr lang="en-US" baseline="0" dirty="0"/>
              <a:t>, </a:t>
            </a:r>
            <a:r>
              <a:rPr lang="en-US" baseline="0" dirty="0" err="1"/>
              <a:t>pigmentary</a:t>
            </a:r>
            <a:r>
              <a:rPr lang="en-US" baseline="0" dirty="0"/>
              <a:t> , </a:t>
            </a:r>
            <a:r>
              <a:rPr lang="en-US" baseline="0" dirty="0" err="1"/>
              <a:t>granulomatous</a:t>
            </a:r>
            <a:r>
              <a:rPr lang="en-US" baseline="0" dirty="0"/>
              <a:t>, </a:t>
            </a:r>
            <a:r>
              <a:rPr lang="en-US" baseline="0" dirty="0" err="1"/>
              <a:t>hyperkeratotic</a:t>
            </a:r>
            <a:r>
              <a:rPr lang="en-US" baseline="0" dirty="0"/>
              <a:t>, </a:t>
            </a:r>
            <a:r>
              <a:rPr lang="en-US" baseline="0" dirty="0" err="1"/>
              <a:t>acneiform</a:t>
            </a:r>
            <a:r>
              <a:rPr lang="en-US" baseline="0" dirty="0"/>
              <a:t>, </a:t>
            </a:r>
            <a:r>
              <a:rPr lang="en-US" baseline="0" dirty="0" err="1"/>
              <a:t>purpuric</a:t>
            </a:r>
            <a:r>
              <a:rPr lang="en-US" baseline="0" dirty="0"/>
              <a:t>  responses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Syn</a:t>
            </a:r>
            <a:r>
              <a:rPr lang="en-US" dirty="0"/>
              <a:t>: cumulative  irritant  contact  dermatitis;  wear  and  tear dermatitis</a:t>
            </a:r>
          </a:p>
          <a:p>
            <a:r>
              <a:rPr lang="en-US" dirty="0"/>
              <a:t>Develops as a result of a series of repeated and damaging  insults to the skin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0213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101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819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4272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Anxiety and emotional stress have marked aggravating effect on  the atopic dermatitis. </a:t>
            </a:r>
          </a:p>
          <a:p>
            <a:r>
              <a:rPr lang="en-US" dirty="0"/>
              <a:t>Atopic patients do not  tolerate sudden changes  in  the  temperature. </a:t>
            </a:r>
          </a:p>
          <a:p>
            <a:r>
              <a:rPr lang="en-US" dirty="0"/>
              <a:t>Decrease  in  the  humidity,  as  in  winter  months,  aggravates  dryness  of  skin. </a:t>
            </a:r>
          </a:p>
          <a:p>
            <a:r>
              <a:rPr lang="en-US" dirty="0"/>
              <a:t>Repeated washing and drying  remove water-binding  lipids  from  the  first  layer of  the skin.</a:t>
            </a:r>
          </a:p>
          <a:p>
            <a:r>
              <a:rPr lang="en-US" dirty="0"/>
              <a:t>Use  of  detergents,  cosmetics,  soaps,  solvents,  wool,  household  and  industrial chemicals, cosmetics, perfumes, and some soaps.</a:t>
            </a:r>
          </a:p>
          <a:p>
            <a:r>
              <a:rPr lang="en-US" dirty="0"/>
              <a:t>House dust mite - </a:t>
            </a:r>
            <a:r>
              <a:rPr lang="en-US" dirty="0" err="1"/>
              <a:t>Dermatophagoides</a:t>
            </a:r>
            <a:r>
              <a:rPr lang="en-US" dirty="0"/>
              <a:t> </a:t>
            </a:r>
            <a:r>
              <a:rPr lang="en-US" dirty="0" err="1"/>
              <a:t>pteronyssinus</a:t>
            </a:r>
            <a:r>
              <a:rPr lang="en-US" dirty="0"/>
              <a:t> , pollens and allergens from pets, molds, or human dander </a:t>
            </a:r>
          </a:p>
          <a:p>
            <a:r>
              <a:rPr lang="en-US" dirty="0"/>
              <a:t>Food - eggs,  peanuts,  milk,  fish,  soy  and  wheat. </a:t>
            </a:r>
          </a:p>
          <a:p>
            <a:r>
              <a:rPr lang="en-US" dirty="0"/>
              <a:t>Staphylococcus </a:t>
            </a:r>
            <a:r>
              <a:rPr lang="en-US" dirty="0" err="1"/>
              <a:t>aureus</a:t>
            </a:r>
            <a:r>
              <a:rPr lang="en-US" dirty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778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1634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6065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measures: Advise  the patient  to avoid  frequent use of soaps; and  to use soaps  that are  less alkaline  (pH 5.5). </a:t>
            </a:r>
          </a:p>
          <a:p>
            <a:r>
              <a:rPr lang="en-US" dirty="0"/>
              <a:t>Advise  the patients  to avoid contact with wool, which  irritates  the skin</a:t>
            </a:r>
          </a:p>
          <a:p>
            <a:r>
              <a:rPr lang="en-US" dirty="0"/>
              <a:t>Advise measures  to  avoid  exposure  to  house  dust mites</a:t>
            </a:r>
            <a:r>
              <a:rPr lang="en-US" baseline="0" dirty="0"/>
              <a:t> - </a:t>
            </a:r>
            <a:r>
              <a:rPr lang="en-US" dirty="0"/>
              <a:t>regular cleaning of the premises; use of dust mite proof encasings on pillows, mattresses; </a:t>
            </a:r>
          </a:p>
          <a:p>
            <a:r>
              <a:rPr lang="en-US" dirty="0"/>
              <a:t>weekly  washing  of  the  bedding  in  hot  water;  removal  of  bedroom  carpets  and maintaining indoor humidity levels with air conditioning. Advise patients also to avoid keeping pets. </a:t>
            </a:r>
          </a:p>
          <a:p>
            <a:r>
              <a:rPr lang="en-US" dirty="0"/>
              <a:t>Identify  the offending  food agents and advise patients  to avoid  the same.  </a:t>
            </a:r>
          </a:p>
          <a:p>
            <a:r>
              <a:rPr lang="en-US" dirty="0"/>
              <a:t>Inform patients about  the aggravating effect of  the herpes simplex  infection on  the AD  </a:t>
            </a:r>
          </a:p>
          <a:p>
            <a:r>
              <a:rPr lang="en-US" dirty="0"/>
              <a:t>Advise patient  to avoid extremes of  temperature. </a:t>
            </a:r>
          </a:p>
          <a:p>
            <a:r>
              <a:rPr lang="en-US" dirty="0"/>
              <a:t>Advise patients  to avoid stress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4330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5204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Wet wrap  techniques</a:t>
            </a:r>
            <a:r>
              <a:rPr lang="en-US" baseline="0" dirty="0"/>
              <a:t> - </a:t>
            </a:r>
            <a:r>
              <a:rPr lang="en-US" dirty="0"/>
              <a:t>This technique is employed for controlling severe AD or acute flare-ups. The rationale is to keep the skin moist when the topical steroids are applied so as to enhance their skin penetration. A  low-potency  topical steroid  is applied  to  the affected skin. Then  two  layers of absorbent bandage are applied over it.   The inner layer is pre-soaked in warm water and  the outer  layer  is dry.  The dressings can be used overnight or changed every 12 hr. </a:t>
            </a:r>
          </a:p>
          <a:p>
            <a:r>
              <a:rPr lang="en-US" dirty="0"/>
              <a:t>Encourage mothers  for prolonged breast-feeding. Avoid  eggs, milk, peanuts, soy and wheat. </a:t>
            </a:r>
          </a:p>
          <a:p>
            <a:r>
              <a:rPr lang="en-US" dirty="0"/>
              <a:t>Aggressive eradication of  the house dust mites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7107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NBUVB – preferred in children. </a:t>
            </a:r>
          </a:p>
          <a:p>
            <a:r>
              <a:rPr lang="en-US" dirty="0"/>
              <a:t>Desensitization plays a  limited  role.</a:t>
            </a:r>
          </a:p>
          <a:p>
            <a:r>
              <a:rPr lang="en-US" dirty="0"/>
              <a:t>Counseling and occupational advice Counseling about the nature of the atopic dermatitis, the trigger factors, the fluctuant course of  the disease, and  the  treatment benefits and  limitations play a major role.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8037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  commonly  affects  children between age of 3 and 16 years, and disappears  in early adulthood.  It often occurs during winter and frequently involves the face, particularly area around the mouth, chin and cheeks.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5322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1613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7904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0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29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9902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1961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5761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598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676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998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43185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58617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84249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02812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Pitting edema of medial aspect of leg is the initial sign of </a:t>
            </a:r>
            <a:r>
              <a:rPr lang="en-US" sz="1200" dirty="0"/>
              <a:t>chronic venous insufficiency</a:t>
            </a:r>
            <a:r>
              <a:rPr lang="en-US" sz="1200" baseline="0" dirty="0"/>
              <a:t> which is more in the evening. Later redness (</a:t>
            </a:r>
            <a:r>
              <a:rPr lang="en-US" sz="1200" baseline="0" dirty="0" err="1"/>
              <a:t>pseudoerysipelas</a:t>
            </a:r>
            <a:r>
              <a:rPr lang="en-US" sz="1200" baseline="0" dirty="0"/>
              <a:t>), </a:t>
            </a:r>
            <a:r>
              <a:rPr lang="en-US" sz="1200" baseline="0" dirty="0" err="1"/>
              <a:t>lipodermatosclerosic</a:t>
            </a:r>
            <a:r>
              <a:rPr lang="en-US" sz="1200" baseline="0" dirty="0"/>
              <a:t> changes. </a:t>
            </a:r>
          </a:p>
          <a:p>
            <a:r>
              <a:rPr lang="en-US" sz="1200" baseline="0" dirty="0" err="1"/>
              <a:t>Vesiculation</a:t>
            </a:r>
            <a:r>
              <a:rPr lang="en-US" sz="1200" baseline="0" dirty="0"/>
              <a:t> may be secondary to contact sensitization may lead to secondary dissemination.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2882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86792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60947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00149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4832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3418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13779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Ans</a:t>
            </a:r>
            <a:r>
              <a:rPr lang="en-US" dirty="0"/>
              <a:t> : Q. 1 - B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21962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Ans</a:t>
            </a:r>
            <a:r>
              <a:rPr lang="en-US" dirty="0"/>
              <a:t> : Q. 2 - C,</a:t>
            </a:r>
            <a:r>
              <a:rPr lang="en-US" baseline="0" dirty="0"/>
              <a:t> Q. 3 - B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68329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Ans</a:t>
            </a:r>
            <a:r>
              <a:rPr lang="en-US" dirty="0"/>
              <a:t> : Q. 4 - D, Q. 5 - 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70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91889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Ans</a:t>
            </a:r>
            <a:r>
              <a:rPr lang="en-US" dirty="0"/>
              <a:t> : </a:t>
            </a:r>
            <a:r>
              <a:rPr lang="en-US" baseline="0"/>
              <a:t>Bindi </a:t>
            </a:r>
            <a:r>
              <a:rPr lang="en-US" baseline="0" dirty="0"/>
              <a:t>dermatitis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71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21873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Ans</a:t>
            </a:r>
            <a:r>
              <a:rPr lang="en-US" dirty="0"/>
              <a:t> : Lichen</a:t>
            </a:r>
            <a:r>
              <a:rPr lang="en-US" baseline="0" dirty="0"/>
              <a:t> Simplex </a:t>
            </a:r>
            <a:r>
              <a:rPr lang="en-US" baseline="0" dirty="0" err="1"/>
              <a:t>Chronicus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72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0567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Ans</a:t>
            </a:r>
            <a:r>
              <a:rPr lang="en-US" dirty="0"/>
              <a:t> : </a:t>
            </a:r>
            <a:r>
              <a:rPr lang="en-US" baseline="0" dirty="0"/>
              <a:t>Infective eczema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73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261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5D940-334A-47FF-95EF-30E9AB220B75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362CE-B0A6-4974-A67D-A8FFFAF07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4.wdp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5.wdp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19.jpeg"/><Relationship Id="rId4" Type="http://schemas.microsoft.com/office/2007/relationships/hdphoto" Target="../media/hdphoto16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8.wdp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9.wdp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0.wdp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1.wdp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5" Type="http://schemas.openxmlformats.org/officeDocument/2006/relationships/image" Target="../media/image25.png"/><Relationship Id="rId4" Type="http://schemas.microsoft.com/office/2007/relationships/hdphoto" Target="../media/hdphoto22.wdp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4.wdp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5.wdp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6.wdp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2915664"/>
            <a:ext cx="8715436" cy="677108"/>
          </a:xfrm>
        </p:spPr>
        <p:txBody>
          <a:bodyPr wrap="square" lIns="0" tIns="0" rIns="0" bIns="0" anchor="ctr" anchorCtr="1">
            <a:spAutoFit/>
          </a:bodyPr>
          <a:lstStyle/>
          <a:p>
            <a:r>
              <a:rPr lang="en-US" dirty="0">
                <a:solidFill>
                  <a:srgbClr val="A76F7F"/>
                </a:solidFill>
                <a:latin typeface="Calisto MT" pitchFamily="18" charset="0"/>
              </a:rPr>
              <a:t>Eczema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86314" y="4857760"/>
            <a:ext cx="4143405" cy="1143008"/>
          </a:xfrm>
        </p:spPr>
        <p:txBody>
          <a:bodyPr>
            <a:noAutofit/>
          </a:bodyPr>
          <a:lstStyle/>
          <a:p>
            <a:pPr algn="r"/>
            <a:endParaRPr lang="en-US" sz="19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Introduction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829576" cy="4525963"/>
          </a:xfrm>
        </p:spPr>
        <p:txBody>
          <a:bodyPr>
            <a:noAutofit/>
          </a:bodyPr>
          <a:lstStyle/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 err="1"/>
              <a:t>Dermatosis</a:t>
            </a:r>
            <a:r>
              <a:rPr lang="en-IN" sz="2000" dirty="0"/>
              <a:t> : Condition of the skin.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/>
              <a:t>Dermatitis : Inflammation of the skin. 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/>
              <a:t>Eczema : Type of dermatitis.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endParaRPr lang="en-IN" sz="2000" dirty="0"/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/>
              <a:t>'</a:t>
            </a:r>
            <a:r>
              <a:rPr lang="en-IN" sz="2000" dirty="0" err="1"/>
              <a:t>Ekze</a:t>
            </a:r>
            <a:r>
              <a:rPr lang="en-IN" sz="2000" dirty="0"/>
              <a:t>', in Greek  means “to boil over”.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/>
              <a:t>Definition : Eczema is type of dermatitis characterized by </a:t>
            </a:r>
            <a:r>
              <a:rPr lang="en-IN" sz="2000" dirty="0" err="1"/>
              <a:t>erythema</a:t>
            </a:r>
            <a:r>
              <a:rPr lang="en-IN" sz="2000" dirty="0"/>
              <a:t>, </a:t>
            </a:r>
            <a:r>
              <a:rPr lang="en-IN" sz="2000" dirty="0" err="1"/>
              <a:t>edema</a:t>
            </a:r>
            <a:r>
              <a:rPr lang="en-IN" sz="2000" dirty="0"/>
              <a:t> </a:t>
            </a:r>
            <a:r>
              <a:rPr lang="en-IN" sz="2000" dirty="0" err="1"/>
              <a:t>papulo</a:t>
            </a:r>
            <a:r>
              <a:rPr lang="en-IN" sz="2000" dirty="0"/>
              <a:t>-vesicles, oozing in acute stage,  crusting and scaling in </a:t>
            </a:r>
            <a:r>
              <a:rPr lang="en-IN" sz="2000" dirty="0" err="1"/>
              <a:t>subacute</a:t>
            </a:r>
            <a:r>
              <a:rPr lang="en-IN" sz="2000" dirty="0"/>
              <a:t> &amp; </a:t>
            </a:r>
            <a:r>
              <a:rPr lang="en-IN" sz="2000" dirty="0" err="1"/>
              <a:t>lichenification</a:t>
            </a:r>
            <a:r>
              <a:rPr lang="en-IN" sz="2000" dirty="0"/>
              <a:t> in the chronic stages and </a:t>
            </a:r>
            <a:r>
              <a:rPr lang="en-IN" sz="2000" dirty="0" err="1"/>
              <a:t>histologically</a:t>
            </a:r>
            <a:r>
              <a:rPr lang="en-IN" sz="2000" dirty="0"/>
              <a:t> characterized by </a:t>
            </a:r>
            <a:r>
              <a:rPr lang="en-IN" sz="2000" dirty="0" err="1"/>
              <a:t>spongiosis</a:t>
            </a:r>
            <a:r>
              <a:rPr lang="en-IN" sz="2000" dirty="0"/>
              <a:t>. </a:t>
            </a:r>
          </a:p>
          <a:p>
            <a:pPr marL="358775" indent="-358775">
              <a:lnSpc>
                <a:spcPct val="120000"/>
              </a:lnSpc>
              <a:buFont typeface="Wingdings" pitchFamily="2" charset="2"/>
              <a:buChar char="§"/>
            </a:pPr>
            <a:endParaRPr lang="en-IN" sz="2000" dirty="0"/>
          </a:p>
          <a:p>
            <a:pPr marL="358775" indent="-358775">
              <a:lnSpc>
                <a:spcPct val="120000"/>
              </a:lnSpc>
              <a:buNone/>
            </a:pPr>
            <a:r>
              <a:rPr lang="en-IN" sz="2000" b="1" dirty="0">
                <a:solidFill>
                  <a:schemeClr val="accent2"/>
                </a:solidFill>
              </a:rPr>
              <a:t>“All eczemas are dermatitis, but not all dermatitis are eczemas.”</a:t>
            </a:r>
            <a:endParaRPr lang="en-US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1857364"/>
            <a:ext cx="7686700" cy="4525963"/>
          </a:xfrm>
        </p:spPr>
        <p:txBody>
          <a:bodyPr>
            <a:normAutofit/>
          </a:bodyPr>
          <a:lstStyle/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b="1" dirty="0">
                <a:solidFill>
                  <a:srgbClr val="A76F7F"/>
                </a:solidFill>
              </a:rPr>
              <a:t>Exogenous eczemas :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en-IN" sz="2000" b="1" dirty="0">
                <a:solidFill>
                  <a:srgbClr val="A76F7F"/>
                </a:solidFill>
              </a:rPr>
              <a:t>	</a:t>
            </a:r>
            <a:r>
              <a:rPr lang="en-IN" sz="2000" dirty="0"/>
              <a:t>External cause for the eczema is identifiable.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endParaRPr lang="en-US" sz="2000" dirty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b="1" dirty="0">
                <a:solidFill>
                  <a:srgbClr val="A76F7F"/>
                </a:solidFill>
              </a:rPr>
              <a:t>Endogenous eczemas :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en-IN" sz="2000" b="1" dirty="0">
                <a:solidFill>
                  <a:srgbClr val="A76F7F"/>
                </a:solidFill>
              </a:rPr>
              <a:t>	</a:t>
            </a:r>
            <a:r>
              <a:rPr lang="en-IN" sz="2000" dirty="0"/>
              <a:t>An internal cause or an inherent property of the skin is responsible.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endParaRPr lang="en-US" sz="2000" dirty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Some types of eczema are precipitated by both external and internal factors.  </a:t>
            </a:r>
            <a:r>
              <a:rPr lang="en-IN" sz="2000" dirty="0" err="1"/>
              <a:t>Eg</a:t>
            </a:r>
            <a:r>
              <a:rPr lang="en-IN" sz="2000" dirty="0"/>
              <a:t>: </a:t>
            </a:r>
            <a:r>
              <a:rPr lang="en-IN" sz="2000" dirty="0" err="1"/>
              <a:t>Xerotic</a:t>
            </a:r>
            <a:r>
              <a:rPr lang="en-IN" sz="2000" dirty="0"/>
              <a:t> eczema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32" y="2285992"/>
            <a:ext cx="3900486" cy="4525963"/>
          </a:xfrm>
        </p:spPr>
        <p:txBody>
          <a:bodyPr>
            <a:normAutofit/>
          </a:bodyPr>
          <a:lstStyle/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en-IN" sz="2000" b="1" dirty="0">
                <a:solidFill>
                  <a:srgbClr val="A76F7F"/>
                </a:solidFill>
              </a:rPr>
              <a:t>Exogenous eczemas</a:t>
            </a:r>
            <a:endParaRPr lang="en-IN" sz="2000" dirty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fr-FR" sz="2000" dirty="0"/>
              <a:t>Irritant </a:t>
            </a:r>
            <a:r>
              <a:rPr lang="fr-FR" sz="2000" dirty="0" err="1"/>
              <a:t>dermatitis</a:t>
            </a:r>
            <a:endParaRPr lang="fr-FR" sz="2000" dirty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fr-FR" sz="2000" dirty="0" err="1"/>
              <a:t>Allergic</a:t>
            </a:r>
            <a:r>
              <a:rPr lang="fr-FR" sz="2000" dirty="0"/>
              <a:t> contact 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fr-FR" sz="2000" dirty="0"/>
              <a:t>	</a:t>
            </a:r>
            <a:r>
              <a:rPr lang="fr-FR" sz="2000" dirty="0" err="1"/>
              <a:t>dermatitis</a:t>
            </a:r>
            <a:endParaRPr lang="fr-FR" sz="2000" dirty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fr-FR" sz="2000" dirty="0" err="1"/>
              <a:t>Photodermatitis</a:t>
            </a:r>
            <a:endParaRPr lang="en-IN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86356" y="2285992"/>
            <a:ext cx="404336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6830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</a:pPr>
            <a:r>
              <a:rPr lang="en-IN" sz="2000" b="1" dirty="0">
                <a:solidFill>
                  <a:srgbClr val="A76F7F"/>
                </a:solidFill>
              </a:rPr>
              <a:t>Endogenous eczemas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Atopic dermatitis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err="1"/>
              <a:t>Pityriasis</a:t>
            </a:r>
            <a:r>
              <a:rPr lang="en-IN" sz="2000" dirty="0"/>
              <a:t> alba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err="1"/>
              <a:t>Seborrhoeic</a:t>
            </a:r>
            <a:r>
              <a:rPr lang="en-IN" sz="2000" dirty="0"/>
              <a:t> dermatitis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Discoid eczema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Hand eczema 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err="1"/>
              <a:t>Asteatotic</a:t>
            </a:r>
            <a:r>
              <a:rPr lang="en-IN" sz="2000" dirty="0"/>
              <a:t> eczema 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Gravitational eczema</a:t>
            </a:r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Lichen simplex </a:t>
            </a:r>
            <a:r>
              <a:rPr lang="en-IN" sz="2000" dirty="0" err="1"/>
              <a:t>chronicus</a:t>
            </a:r>
            <a:endParaRPr lang="en-IN" sz="2000" dirty="0"/>
          </a:p>
          <a:p>
            <a:pPr marL="368300" lvl="0" indent="-36830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err="1"/>
              <a:t>Prurigo</a:t>
            </a:r>
            <a:r>
              <a:rPr lang="en-IN" sz="2000" dirty="0"/>
              <a:t> </a:t>
            </a:r>
            <a:r>
              <a:rPr lang="en-IN" sz="2000" dirty="0" err="1"/>
              <a:t>nodularis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644761" y="1962137"/>
            <a:ext cx="3886200" cy="1588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2453468" y="2151843"/>
            <a:ext cx="381000" cy="15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341255" y="2151843"/>
            <a:ext cx="381000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4404968" y="1784008"/>
            <a:ext cx="288000" cy="1587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Clinical stages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1857364"/>
            <a:ext cx="7686700" cy="4525963"/>
          </a:xfrm>
        </p:spPr>
        <p:txBody>
          <a:bodyPr>
            <a:normAutofit/>
          </a:bodyPr>
          <a:lstStyle/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b="1" dirty="0">
                <a:solidFill>
                  <a:srgbClr val="A76F7F"/>
                </a:solidFill>
              </a:rPr>
              <a:t>The inflammatory changes of eczema evolve through three stages :</a:t>
            </a:r>
          </a:p>
          <a:p>
            <a:pPr marL="731838" indent="-368300">
              <a:lnSpc>
                <a:spcPct val="120000"/>
              </a:lnSpc>
              <a:buClr>
                <a:srgbClr val="A76F7F"/>
              </a:buClr>
            </a:pPr>
            <a:r>
              <a:rPr lang="en-IN" sz="2000" dirty="0"/>
              <a:t>Acute eczema</a:t>
            </a:r>
          </a:p>
          <a:p>
            <a:pPr marL="731838" indent="-368300">
              <a:lnSpc>
                <a:spcPct val="120000"/>
              </a:lnSpc>
              <a:buClr>
                <a:srgbClr val="A76F7F"/>
              </a:buClr>
            </a:pPr>
            <a:r>
              <a:rPr lang="en-IN" sz="2000" dirty="0" err="1"/>
              <a:t>Subacute</a:t>
            </a:r>
            <a:r>
              <a:rPr lang="en-IN" sz="2000" dirty="0"/>
              <a:t> eczema</a:t>
            </a:r>
          </a:p>
          <a:p>
            <a:pPr marL="731838" indent="-368300">
              <a:lnSpc>
                <a:spcPct val="120000"/>
              </a:lnSpc>
              <a:buClr>
                <a:srgbClr val="A76F7F"/>
              </a:buClr>
            </a:pPr>
            <a:r>
              <a:rPr lang="en-IN" sz="2000" dirty="0"/>
              <a:t>Chronic eczema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endParaRPr lang="en-IN" sz="2000" dirty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  The skin changes vary in different stages.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Acute eczema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1857364"/>
            <a:ext cx="4043362" cy="4525963"/>
          </a:xfrm>
        </p:spPr>
        <p:txBody>
          <a:bodyPr>
            <a:normAutofit/>
          </a:bodyPr>
          <a:lstStyle/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en-IN" sz="2000" b="1" dirty="0">
                <a:solidFill>
                  <a:srgbClr val="A76F7F"/>
                </a:solidFill>
              </a:rPr>
              <a:t>Classical clinical features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Intense itching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Intense </a:t>
            </a:r>
            <a:r>
              <a:rPr lang="en-IN" sz="2000" dirty="0" err="1"/>
              <a:t>erythema</a:t>
            </a:r>
            <a:endParaRPr lang="en-IN" sz="2000" dirty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Oedema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err="1"/>
              <a:t>Papulovesicles</a:t>
            </a:r>
            <a:endParaRPr lang="en-IN" sz="2000" dirty="0"/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Oozing</a:t>
            </a:r>
          </a:p>
        </p:txBody>
      </p:sp>
      <p:pic>
        <p:nvPicPr>
          <p:cNvPr id="4" name="Picture 3" descr="img419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593"/>
          <a:stretch/>
        </p:blipFill>
        <p:spPr>
          <a:xfrm>
            <a:off x="4429126" y="2000240"/>
            <a:ext cx="3714774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 err="1">
                <a:solidFill>
                  <a:srgbClr val="A76F7F"/>
                </a:solidFill>
                <a:latin typeface="Calibri" pitchFamily="34" charset="0"/>
              </a:rPr>
              <a:t>Subacute</a:t>
            </a:r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 eczema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1857364"/>
            <a:ext cx="4043362" cy="4525963"/>
          </a:xfrm>
        </p:spPr>
        <p:txBody>
          <a:bodyPr>
            <a:normAutofit/>
          </a:bodyPr>
          <a:lstStyle/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en-IN" sz="2000" b="1" dirty="0">
                <a:solidFill>
                  <a:srgbClr val="A76F7F"/>
                </a:solidFill>
              </a:rPr>
              <a:t>Classical clinical features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err="1"/>
              <a:t>Erythema</a:t>
            </a:r>
            <a:r>
              <a:rPr lang="en-IN" sz="2000" dirty="0"/>
              <a:t> (lesser than in acute stage)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Crusting and scaling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Fissuring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Slight to moderate itching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Stinging and burning sensation</a:t>
            </a:r>
          </a:p>
        </p:txBody>
      </p:sp>
      <p:pic>
        <p:nvPicPr>
          <p:cNvPr id="4" name="Picture 3" descr="img419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201" b="10274"/>
          <a:stretch/>
        </p:blipFill>
        <p:spPr>
          <a:xfrm>
            <a:off x="5248404" y="2000240"/>
            <a:ext cx="2824057" cy="34360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backup as on 5th july 2015\RGMC\IADVL-DLS\IADVL PPT Final1\DLS\Eczema\Photos\Chronicezem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1335" t="2557" r="13636"/>
          <a:stretch/>
        </p:blipFill>
        <p:spPr bwMode="auto">
          <a:xfrm>
            <a:off x="5572132" y="2091846"/>
            <a:ext cx="2548727" cy="34897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Chronic  eczema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1857364"/>
            <a:ext cx="4043362" cy="4525963"/>
          </a:xfrm>
        </p:spPr>
        <p:txBody>
          <a:bodyPr>
            <a:normAutofit/>
          </a:bodyPr>
          <a:lstStyle/>
          <a:p>
            <a:pPr marL="368300" indent="-368300">
              <a:lnSpc>
                <a:spcPct val="120000"/>
              </a:lnSpc>
              <a:buClr>
                <a:srgbClr val="A76F7F"/>
              </a:buClr>
              <a:buNone/>
            </a:pPr>
            <a:r>
              <a:rPr lang="en-IN" sz="2000" b="1" dirty="0">
                <a:solidFill>
                  <a:srgbClr val="A76F7F"/>
                </a:solidFill>
              </a:rPr>
              <a:t>Classical clinical features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Dryness of skin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Excoriation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Fissuring</a:t>
            </a:r>
          </a:p>
          <a:p>
            <a:pPr marL="368300" indent="-36830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 err="1"/>
              <a:t>Lichenification</a:t>
            </a:r>
            <a:r>
              <a:rPr lang="en-IN" sz="2000" dirty="0"/>
              <a:t> - combination of thickening, </a:t>
            </a:r>
            <a:r>
              <a:rPr lang="en-IN" sz="2000" dirty="0" err="1"/>
              <a:t>hyperpigmentation</a:t>
            </a:r>
            <a:r>
              <a:rPr lang="en-IN" sz="2000" dirty="0"/>
              <a:t> &amp; increased skin markings.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4348" y="3007995"/>
            <a:ext cx="7772400" cy="492443"/>
          </a:xfrm>
          <a:prstGeom prst="rect">
            <a:avLst/>
          </a:prstGeom>
        </p:spPr>
        <p:txBody>
          <a:bodyPr vert="horz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dirty="0">
                <a:solidFill>
                  <a:srgbClr val="A76F7F"/>
                </a:solidFill>
              </a:rPr>
              <a:t> Exogenous Eczemas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sto M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backup as on 5th july 2015\RGMC\IADVL-DLS\IADVL PPT Final1\DLS\Eczema\Photos\Chronicezem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1812"/>
          <a:stretch/>
        </p:blipFill>
        <p:spPr bwMode="auto">
          <a:xfrm>
            <a:off x="4836995" y="1976724"/>
            <a:ext cx="3396088" cy="266672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Irritant contact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38" y="1857364"/>
            <a:ext cx="4471990" cy="4525963"/>
          </a:xfrm>
        </p:spPr>
        <p:txBody>
          <a:bodyPr>
            <a:noAutofit/>
          </a:bodyPr>
          <a:lstStyle/>
          <a:p>
            <a:pPr marL="368300" indent="-36830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Non-immunologic inflammatory reaction of the skin due to an external agent.</a:t>
            </a:r>
          </a:p>
          <a:p>
            <a:pPr marL="368300" indent="-36830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dirty="0"/>
              <a:t>Varied morphology.</a:t>
            </a:r>
          </a:p>
          <a:p>
            <a:pPr marL="368300" indent="-36830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</a:pPr>
            <a:r>
              <a:rPr lang="en-IN" sz="2000" b="1" dirty="0">
                <a:solidFill>
                  <a:srgbClr val="A76F7F"/>
                </a:solidFill>
              </a:rPr>
              <a:t>Clinical types</a:t>
            </a:r>
            <a:endParaRPr lang="en-IN" sz="2000" dirty="0"/>
          </a:p>
          <a:p>
            <a:pPr marL="731838" indent="-368300">
              <a:lnSpc>
                <a:spcPct val="110000"/>
              </a:lnSpc>
              <a:buClr>
                <a:srgbClr val="A76F7F"/>
              </a:buClr>
            </a:pPr>
            <a:r>
              <a:rPr lang="en-IN" sz="2000" dirty="0"/>
              <a:t>Symptomatic (subjective)</a:t>
            </a:r>
          </a:p>
          <a:p>
            <a:pPr marL="731838" indent="-368300">
              <a:lnSpc>
                <a:spcPct val="110000"/>
              </a:lnSpc>
              <a:buClr>
                <a:srgbClr val="A76F7F"/>
              </a:buClr>
              <a:buNone/>
            </a:pPr>
            <a:r>
              <a:rPr lang="en-IN" sz="2000" dirty="0"/>
              <a:t>	irritant responses.</a:t>
            </a:r>
          </a:p>
          <a:p>
            <a:pPr marL="731838" indent="-368300">
              <a:lnSpc>
                <a:spcPct val="110000"/>
              </a:lnSpc>
              <a:buClr>
                <a:srgbClr val="A76F7F"/>
              </a:buClr>
            </a:pPr>
            <a:r>
              <a:rPr lang="en-IN" sz="2000" dirty="0"/>
              <a:t>Chemical burns.</a:t>
            </a:r>
          </a:p>
          <a:p>
            <a:pPr marL="731838" indent="-368300">
              <a:lnSpc>
                <a:spcPct val="110000"/>
              </a:lnSpc>
              <a:buClr>
                <a:srgbClr val="A76F7F"/>
              </a:buClr>
            </a:pPr>
            <a:r>
              <a:rPr lang="en-IN" sz="2000" dirty="0"/>
              <a:t>Acute irritant contact dermatitis.</a:t>
            </a:r>
          </a:p>
          <a:p>
            <a:pPr marL="731838" indent="-368300">
              <a:lnSpc>
                <a:spcPct val="110000"/>
              </a:lnSpc>
              <a:buClr>
                <a:srgbClr val="A76F7F"/>
              </a:buClr>
            </a:pPr>
            <a:r>
              <a:rPr lang="en-IN" sz="2000" dirty="0"/>
              <a:t>Chronic irritant contact dermatitis.</a:t>
            </a:r>
          </a:p>
          <a:p>
            <a:pPr marL="731838" indent="-368300">
              <a:lnSpc>
                <a:spcPct val="110000"/>
              </a:lnSpc>
              <a:buClr>
                <a:srgbClr val="A76F7F"/>
              </a:buClr>
            </a:pPr>
            <a:r>
              <a:rPr lang="en-IN" sz="2000" dirty="0"/>
              <a:t>Others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fr-FR" sz="2400" u="sng" dirty="0" err="1">
                <a:solidFill>
                  <a:srgbClr val="A76F7F"/>
                </a:solidFill>
              </a:rPr>
              <a:t>Chronic</a:t>
            </a:r>
            <a:r>
              <a:rPr lang="fr-FR" sz="2400" u="sng" dirty="0">
                <a:solidFill>
                  <a:srgbClr val="A76F7F"/>
                </a:solidFill>
              </a:rPr>
              <a:t> irritant </a:t>
            </a:r>
            <a:r>
              <a:rPr lang="fr-FR" sz="2400" u="sng" dirty="0" err="1">
                <a:solidFill>
                  <a:srgbClr val="A76F7F"/>
                </a:solidFill>
              </a:rPr>
              <a:t>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572428" cy="4525963"/>
          </a:xfrm>
        </p:spPr>
        <p:txBody>
          <a:bodyPr>
            <a:noAutofit/>
          </a:bodyPr>
          <a:lstStyle/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Common irritants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Water and wet work; sweating under occlusion.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Household agents: detergents; soaps; shampoos; disinfectants 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Industrial cleaning agents: solvents; abrasives.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Alkalis, including cement; acids.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Cutting oils; organic solvents.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Oxidizing agents, including sodium hypochlorite.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Reducing agents, including phenols; aldehydes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Certain plants, pesticides, raw food; animal enzymes and secretions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Desiccant powders; dust; soil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Miscellaneous chemicals</a:t>
            </a:r>
            <a:endParaRPr lang="en-US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715272" y="614364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alibri" pitchFamily="34" charset="0"/>
                <a:cs typeface="Calibri" pitchFamily="34" charset="0"/>
              </a:rPr>
              <a:t>Contd</a:t>
            </a:r>
            <a:r>
              <a:rPr lang="en-US" dirty="0">
                <a:latin typeface="Calibri" pitchFamily="34" charset="0"/>
                <a:cs typeface="Calibri" pitchFamily="34" charset="0"/>
              </a:rPr>
              <a:t>…</a:t>
            </a: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fr-FR" sz="2400" u="sng" dirty="0" err="1">
                <a:solidFill>
                  <a:srgbClr val="A76F7F"/>
                </a:solidFill>
              </a:rPr>
              <a:t>Chronic</a:t>
            </a:r>
            <a:r>
              <a:rPr lang="fr-FR" sz="2400" u="sng" dirty="0">
                <a:solidFill>
                  <a:srgbClr val="A76F7F"/>
                </a:solidFill>
              </a:rPr>
              <a:t> irritant </a:t>
            </a:r>
            <a:r>
              <a:rPr lang="fr-FR" sz="2400" u="sng" dirty="0" err="1">
                <a:solidFill>
                  <a:srgbClr val="A76F7F"/>
                </a:solidFill>
              </a:rPr>
              <a:t>dermatitis</a:t>
            </a:r>
            <a:r>
              <a:rPr lang="fr-FR" sz="2400" u="sng" dirty="0">
                <a:solidFill>
                  <a:srgbClr val="A76F7F"/>
                </a:solidFill>
              </a:rPr>
              <a:t> : </a:t>
            </a:r>
            <a:r>
              <a:rPr lang="fr-FR" sz="2400" u="sng" dirty="0" err="1">
                <a:solidFill>
                  <a:srgbClr val="A76F7F"/>
                </a:solidFill>
              </a:rPr>
              <a:t>Persons</a:t>
            </a:r>
            <a:r>
              <a:rPr lang="fr-FR" sz="2400" u="sng" dirty="0">
                <a:solidFill>
                  <a:srgbClr val="A76F7F"/>
                </a:solidFill>
              </a:rPr>
              <a:t> </a:t>
            </a:r>
            <a:r>
              <a:rPr lang="fr-FR" sz="2400" u="sng" dirty="0" err="1">
                <a:solidFill>
                  <a:srgbClr val="A76F7F"/>
                </a:solidFill>
              </a:rPr>
              <a:t>at</a:t>
            </a:r>
            <a:r>
              <a:rPr lang="fr-FR" sz="2400" u="sng" dirty="0">
                <a:solidFill>
                  <a:srgbClr val="A76F7F"/>
                </a:solidFill>
              </a:rPr>
              <a:t> </a:t>
            </a:r>
            <a:r>
              <a:rPr lang="fr-FR" sz="2400" u="sng" dirty="0" err="1">
                <a:solidFill>
                  <a:srgbClr val="A76F7F"/>
                </a:solidFill>
              </a:rPr>
              <a:t>risk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572428" cy="4525963"/>
          </a:xfrm>
        </p:spPr>
        <p:txBody>
          <a:bodyPr>
            <a:noAutofit/>
          </a:bodyPr>
          <a:lstStyle/>
          <a:p>
            <a:pPr marL="365125" indent="-365125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Persons in occupations of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Housewives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Dishwashers, bartenders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Hairdressing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Medical, dental, veterinary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Food preparation, catering, fishing  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Printing and painting,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Metal work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Construction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Allergic contact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Dermatitis resulting from delayed-type hypersensitivity reaction following contact of the skin with an allergen in a sensitized individual.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Develops within 12 to 48 hours of antigen exposure and persists for 3 to 4 weeks.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Allergic contact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chemeClr val="accent2"/>
                </a:solidFill>
              </a:rPr>
              <a:t>Clinical features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Acute inflammation</a:t>
            </a:r>
          </a:p>
          <a:p>
            <a:pPr marL="725488" indent="-363538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sz="2000" dirty="0"/>
              <a:t>Well demarcated patches of </a:t>
            </a:r>
            <a:r>
              <a:rPr lang="en-IN" sz="2000" dirty="0" err="1"/>
              <a:t>erythema</a:t>
            </a:r>
            <a:r>
              <a:rPr lang="en-IN" sz="2000" dirty="0"/>
              <a:t>, </a:t>
            </a:r>
            <a:r>
              <a:rPr lang="en-IN" sz="2000" dirty="0" err="1"/>
              <a:t>edema</a:t>
            </a:r>
            <a:r>
              <a:rPr lang="en-IN" sz="2000" dirty="0"/>
              <a:t>,  vesicles or </a:t>
            </a:r>
            <a:r>
              <a:rPr lang="en-IN" sz="2000" dirty="0" err="1"/>
              <a:t>bullae</a:t>
            </a:r>
            <a:r>
              <a:rPr lang="en-IN" sz="2000" dirty="0"/>
              <a:t>.  </a:t>
            </a:r>
          </a:p>
          <a:p>
            <a:pPr marL="725488" indent="-363538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sz="2000" dirty="0"/>
              <a:t>Linear, erosive and crusted lesions.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Chronic inflammation</a:t>
            </a:r>
          </a:p>
          <a:p>
            <a:pPr marL="725488" indent="-363538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sz="2000" dirty="0" err="1"/>
              <a:t>Lichenification</a:t>
            </a:r>
            <a:r>
              <a:rPr lang="en-IN" sz="2000" dirty="0"/>
              <a:t>; scaling; or fissures.</a:t>
            </a:r>
          </a:p>
          <a:p>
            <a:pPr marL="725488" indent="-363538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sz="2000" dirty="0"/>
              <a:t>Clinical features depend on location; duration of   contact  with allergen.</a:t>
            </a:r>
          </a:p>
          <a:p>
            <a:pPr marL="725488" indent="-363538">
              <a:lnSpc>
                <a:spcPct val="120000"/>
              </a:lnSpc>
              <a:buClr>
                <a:srgbClr val="A76F7F"/>
              </a:buClr>
              <a:defRPr/>
            </a:pPr>
            <a:r>
              <a:rPr lang="en-IN" sz="2000" dirty="0"/>
              <a:t>Intensity of the inflammation depends on the degree  of sensitivity, concentration of  antigen.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Allergic contact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71538" y="2000240"/>
          <a:ext cx="7010400" cy="421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A76F7F"/>
                          </a:solidFill>
                        </a:rPr>
                        <a:t>Allergens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A76F7F"/>
                          </a:solidFill>
                        </a:rPr>
                        <a:t>Sources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US" sz="2000" dirty="0"/>
                        <a:t>Nickel, cobalt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Artificial </a:t>
                      </a:r>
                      <a:r>
                        <a:rPr lang="en-US" sz="2000" dirty="0" err="1"/>
                        <a:t>jewellery</a:t>
                      </a:r>
                      <a:endParaRPr lang="en-US" sz="2000" dirty="0"/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US" sz="2000" dirty="0"/>
                        <a:t>Chromium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Cement, Painting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US" sz="2000" dirty="0"/>
                        <a:t>Potassium dichromate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Leather, detergents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US" sz="2000" dirty="0"/>
                        <a:t>Epoxy resins, phenols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Plastics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US" sz="2000" dirty="0" err="1"/>
                        <a:t>Parthenium</a:t>
                      </a:r>
                      <a:endParaRPr lang="en-US" sz="2000" dirty="0"/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Plants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US" sz="2000" dirty="0"/>
                        <a:t>Propylene glycol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Cosmetics, medicaments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US" sz="2000" dirty="0"/>
                        <a:t>PPD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Hair dyes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US" sz="2000" dirty="0"/>
                        <a:t>Neomycin, </a:t>
                      </a:r>
                      <a:r>
                        <a:rPr lang="en-US" sz="2000" dirty="0" err="1"/>
                        <a:t>gentamycin</a:t>
                      </a:r>
                      <a:endParaRPr lang="en-US" sz="2000" dirty="0"/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Topical medications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Allergic contact dermatitis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0086"/>
          <a:stretch/>
        </p:blipFill>
        <p:spPr bwMode="auto">
          <a:xfrm>
            <a:off x="857224" y="2420027"/>
            <a:ext cx="4131640" cy="279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g423.pn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831"/>
          <a:stretch/>
        </p:blipFill>
        <p:spPr>
          <a:xfrm>
            <a:off x="5269868" y="2150519"/>
            <a:ext cx="2933706" cy="33985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1278" y="5672096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  <a:cs typeface="Calibri" pitchFamily="34" charset="0"/>
              </a:rPr>
              <a:t>ACD to Hair dye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8930" y="588641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Calibri" pitchFamily="34" charset="0"/>
                <a:cs typeface="Calibri" pitchFamily="34" charset="0"/>
              </a:rPr>
              <a:t>Bindi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dermatitis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err="1">
                <a:solidFill>
                  <a:srgbClr val="A76F7F"/>
                </a:solidFill>
              </a:rPr>
              <a:t>Photodermatitis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1857364"/>
            <a:ext cx="7658096" cy="4525963"/>
          </a:xfrm>
        </p:spPr>
        <p:txBody>
          <a:bodyPr>
            <a:noAutofit/>
          </a:bodyPr>
          <a:lstStyle/>
          <a:p>
            <a:pPr marL="361950" lvl="1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>
                <a:solidFill>
                  <a:srgbClr val="0D0D0D"/>
                </a:solidFill>
              </a:rPr>
              <a:t>An eczematous response of skin to sunlight</a:t>
            </a:r>
          </a:p>
          <a:p>
            <a:pPr marL="361950" lvl="1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dirty="0">
                <a:solidFill>
                  <a:srgbClr val="0D0D0D"/>
                </a:solidFill>
              </a:rPr>
              <a:t>Distribution typically on the light exposed areas of the skin</a:t>
            </a:r>
          </a:p>
          <a:p>
            <a:pPr marL="361950" lvl="1" indent="-361950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2000" b="1" dirty="0">
                <a:solidFill>
                  <a:srgbClr val="A76F7F"/>
                </a:solidFill>
              </a:rPr>
              <a:t>Types of reactions to sunlight :</a:t>
            </a:r>
          </a:p>
          <a:p>
            <a:pPr marL="711200" lvl="1" indent="-347663">
              <a:lnSpc>
                <a:spcPct val="120000"/>
              </a:lnSpc>
              <a:buFont typeface="Arial" pitchFamily="34" charset="0"/>
              <a:buChar char="•"/>
            </a:pPr>
            <a:r>
              <a:rPr lang="en-IN" sz="2000" dirty="0">
                <a:solidFill>
                  <a:srgbClr val="0D0D0D"/>
                </a:solidFill>
              </a:rPr>
              <a:t>Photo-toxic</a:t>
            </a:r>
          </a:p>
          <a:p>
            <a:pPr marL="711200" lvl="1" indent="-347663">
              <a:lnSpc>
                <a:spcPct val="120000"/>
              </a:lnSpc>
              <a:buFont typeface="Arial" pitchFamily="34" charset="0"/>
              <a:buChar char="•"/>
            </a:pPr>
            <a:r>
              <a:rPr lang="en-IN" sz="2000" dirty="0">
                <a:solidFill>
                  <a:srgbClr val="0D0D0D"/>
                </a:solidFill>
              </a:rPr>
              <a:t>Photo-allergic</a:t>
            </a:r>
          </a:p>
          <a:p>
            <a:pPr marL="711200" lvl="1" indent="-347663">
              <a:lnSpc>
                <a:spcPct val="120000"/>
              </a:lnSpc>
              <a:buFont typeface="Arial" pitchFamily="34" charset="0"/>
              <a:buChar char="•"/>
            </a:pPr>
            <a:r>
              <a:rPr lang="en-IN" sz="2000" dirty="0">
                <a:solidFill>
                  <a:srgbClr val="0D0D0D"/>
                </a:solidFill>
              </a:rPr>
              <a:t>Eczematous polymorphic light eruptions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</a:rPr>
              <a:t>Phototoxic reactions : Inducing agents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Topical </a:t>
            </a:r>
            <a:endParaRPr lang="en-US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fr-FR" sz="2000" dirty="0" err="1"/>
              <a:t>Perfumes</a:t>
            </a:r>
            <a:endParaRPr lang="fr-FR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fr-FR" sz="2000" dirty="0" err="1"/>
              <a:t>Dyes</a:t>
            </a:r>
            <a:endParaRPr lang="fr-FR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fr-FR" sz="2000" dirty="0" err="1"/>
              <a:t>Psoralens</a:t>
            </a:r>
            <a:endParaRPr lang="fr-FR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fr-FR" sz="2000" dirty="0"/>
              <a:t>Tars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fr-FR" sz="2000" dirty="0"/>
              <a:t>Plants (lime, </a:t>
            </a:r>
            <a:r>
              <a:rPr lang="fr-FR" sz="2000" dirty="0" err="1"/>
              <a:t>celery</a:t>
            </a:r>
            <a:r>
              <a:rPr lang="fr-FR" sz="2000" dirty="0"/>
              <a:t>)</a:t>
            </a:r>
            <a:endParaRPr lang="en-IN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US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Systemic </a:t>
            </a:r>
            <a:endParaRPr lang="en-US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Psoralen</a:t>
            </a:r>
            <a:endParaRPr lang="en-IN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Tetracycline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Phenothiazine</a:t>
            </a:r>
            <a:endParaRPr lang="en-IN" sz="2000" dirty="0"/>
          </a:p>
        </p:txBody>
      </p:sp>
      <p:pic>
        <p:nvPicPr>
          <p:cNvPr id="4" name="Picture 2" descr="D:\backup as on 5th july 2015\RGMC\IADVL-DLS\IADVL PPT Final1\DLS\Eczema\Photos\Phototoxic-reactio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3365" r="13365"/>
          <a:stretch>
            <a:fillRect/>
          </a:stretch>
        </p:blipFill>
        <p:spPr bwMode="auto">
          <a:xfrm>
            <a:off x="4929189" y="2071678"/>
            <a:ext cx="3471945" cy="402161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err="1">
                <a:solidFill>
                  <a:srgbClr val="A76F7F"/>
                </a:solidFill>
              </a:rPr>
              <a:t>Photoallergic</a:t>
            </a:r>
            <a:r>
              <a:rPr lang="en-IN" sz="2400" u="sng" dirty="0">
                <a:solidFill>
                  <a:srgbClr val="A76F7F"/>
                </a:solidFill>
              </a:rPr>
              <a:t> reactions : Inducing agents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Topical </a:t>
            </a:r>
            <a:endParaRPr lang="en-US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Perfumes (soaps, aftershave)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Sunscreens (PABA)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Neomycin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Halogenated compounds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Parthenium</a:t>
            </a:r>
            <a:r>
              <a:rPr lang="en-IN" sz="2000" dirty="0"/>
              <a:t> (congress grass)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endParaRPr lang="en-US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Systemic </a:t>
            </a:r>
            <a:endParaRPr lang="en-US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/>
              <a:t>NSAIDS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err="1"/>
              <a:t>Phenothiazine</a:t>
            </a:r>
            <a:r>
              <a:rPr lang="en-US" sz="2000" dirty="0"/>
              <a:t>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err="1"/>
              <a:t>Thiazides</a:t>
            </a:r>
            <a:endParaRPr lang="en-IN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872062" y="5429264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Parthenium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429124" y="2357430"/>
            <a:ext cx="4000552" cy="3000414"/>
            <a:chOff x="4429124" y="2357430"/>
            <a:chExt cx="4000552" cy="3000414"/>
          </a:xfrm>
        </p:grpSpPr>
        <p:pic>
          <p:nvPicPr>
            <p:cNvPr id="4" name="Picture 2" descr="D:\backup as on 5th july 2015\RGMC\IADVL-DLS\IADVL PPT Final1\DLS\Eczema\Photos\parthenium-dermati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2357430"/>
              <a:ext cx="4000552" cy="300041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contourClr>
                <a:srgbClr val="FFFFFF"/>
              </a:contourClr>
            </a:sp3d>
          </p:spPr>
        </p:pic>
        <p:sp>
          <p:nvSpPr>
            <p:cNvPr id="6" name="Rectangle 5"/>
            <p:cNvSpPr/>
            <p:nvPr/>
          </p:nvSpPr>
          <p:spPr>
            <a:xfrm>
              <a:off x="5429256" y="3500438"/>
              <a:ext cx="1857388" cy="3571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err="1">
                <a:solidFill>
                  <a:srgbClr val="A76F7F"/>
                </a:solidFill>
              </a:rPr>
              <a:t>Photoallergic</a:t>
            </a:r>
            <a:r>
              <a:rPr lang="en-IN" sz="2400" u="sng" dirty="0">
                <a:solidFill>
                  <a:srgbClr val="A76F7F"/>
                </a:solidFill>
              </a:rPr>
              <a:t> reactions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 err="1">
                <a:solidFill>
                  <a:srgbClr val="A76F7F"/>
                </a:solidFill>
              </a:rPr>
              <a:t>Parthenium</a:t>
            </a:r>
            <a:r>
              <a:rPr lang="en-IN" sz="2000" b="1" dirty="0">
                <a:solidFill>
                  <a:srgbClr val="A76F7F"/>
                </a:solidFill>
              </a:rPr>
              <a:t> induced </a:t>
            </a:r>
            <a:r>
              <a:rPr lang="en-IN" sz="2000" b="1" dirty="0" err="1">
                <a:solidFill>
                  <a:srgbClr val="A76F7F"/>
                </a:solidFill>
              </a:rPr>
              <a:t>photoallergic</a:t>
            </a:r>
            <a:r>
              <a:rPr lang="en-IN" sz="2000" b="1" dirty="0">
                <a:solidFill>
                  <a:srgbClr val="A76F7F"/>
                </a:solidFill>
              </a:rPr>
              <a:t> dermatitis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 type of hypersensitivity reaction aggravated by sunlight.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Commonly seen in people coming in contact with the pollen grains and other parts of the plant </a:t>
            </a:r>
            <a:r>
              <a:rPr lang="en-IN" sz="2000" dirty="0" err="1"/>
              <a:t>Parthenium</a:t>
            </a:r>
            <a:r>
              <a:rPr lang="en-IN" sz="2000" dirty="0"/>
              <a:t> </a:t>
            </a:r>
            <a:r>
              <a:rPr lang="en-IN" sz="2000" dirty="0" err="1"/>
              <a:t>hysterophorus</a:t>
            </a:r>
            <a:r>
              <a:rPr lang="en-IN" sz="2000" dirty="0"/>
              <a:t>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Often occurs in farmers and people living in the vicinity of these plants.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Polymorphic light eruption (PMLE)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3929090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Clinically characterized by an intermittent, delayed, and transient abnormal cutaneous reaction to UVR exposure.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The reaction consists of </a:t>
            </a:r>
            <a:r>
              <a:rPr lang="en-IN" sz="2000" dirty="0" err="1"/>
              <a:t>nonscarring</a:t>
            </a:r>
            <a:r>
              <a:rPr lang="en-IN" sz="2000" dirty="0"/>
              <a:t>, </a:t>
            </a:r>
            <a:r>
              <a:rPr lang="en-IN" sz="2000" dirty="0" err="1"/>
              <a:t>pruritic</a:t>
            </a:r>
            <a:r>
              <a:rPr lang="en-IN" sz="2000" dirty="0"/>
              <a:t>, </a:t>
            </a:r>
            <a:r>
              <a:rPr lang="en-IN" sz="2000" dirty="0" err="1"/>
              <a:t>erythematous</a:t>
            </a:r>
            <a:r>
              <a:rPr lang="en-IN" sz="2000" dirty="0"/>
              <a:t> papules, vesicles, or plaques on the light-exposed areas of the skin.</a:t>
            </a:r>
          </a:p>
        </p:txBody>
      </p:sp>
      <p:pic>
        <p:nvPicPr>
          <p:cNvPr id="4" name="Picture 2" descr="D:\backup as on 5th july 2015\RGMC\IADVL-DLS\IADVL PPT Final1\DLS\Eczema\Photos\Polymorpic-Light-Eruption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9347"/>
          <a:stretch>
            <a:fillRect/>
          </a:stretch>
        </p:blipFill>
        <p:spPr bwMode="auto">
          <a:xfrm>
            <a:off x="4857752" y="2071678"/>
            <a:ext cx="3500462" cy="28638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Hand eczema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Its is not a single disease and it is due to summation of many factors.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Commonly seen in dermatology practice; can be exogenous, endogenous or of combined aetiology. 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Causes discomfort, embarrassment, interferes  with normal daily activities.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 in industrial occupation and threatens job security if infection is not controlled.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 err="1"/>
              <a:t>Womens</a:t>
            </a:r>
            <a:r>
              <a:rPr lang="en-US" sz="2000" dirty="0"/>
              <a:t> are affected twice as often as men</a:t>
            </a:r>
            <a:endParaRPr lang="en-IN" sz="2000" dirty="0"/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Hand eczema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Morphological types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Irritant eczema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Allergic eczema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Recurrent focal </a:t>
            </a:r>
            <a:r>
              <a:rPr lang="en-IN" sz="2000" dirty="0" err="1"/>
              <a:t>palmar</a:t>
            </a:r>
            <a:r>
              <a:rPr lang="en-IN" sz="2000" dirty="0"/>
              <a:t> peeling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Hyperkeratotic</a:t>
            </a:r>
            <a:r>
              <a:rPr lang="en-IN" sz="2000" dirty="0"/>
              <a:t> </a:t>
            </a:r>
            <a:r>
              <a:rPr lang="en-IN" sz="2000" dirty="0" err="1"/>
              <a:t>palmar</a:t>
            </a:r>
            <a:r>
              <a:rPr lang="en-IN" sz="2000" dirty="0"/>
              <a:t> eczema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Fingertip eczema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Pompholyx</a:t>
            </a:r>
            <a:r>
              <a:rPr lang="en-IN" sz="2000" dirty="0"/>
              <a:t> (</a:t>
            </a:r>
            <a:r>
              <a:rPr lang="en-IN" sz="2000" dirty="0" err="1"/>
              <a:t>dyshidrotic</a:t>
            </a:r>
            <a:r>
              <a:rPr lang="en-IN" sz="2000" dirty="0"/>
              <a:t> eczema)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Id reaction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Fingertip eczema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40719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Chronic eczema of the </a:t>
            </a:r>
            <a:r>
              <a:rPr lang="en-IN" sz="2000" dirty="0" err="1"/>
              <a:t>palmar</a:t>
            </a:r>
            <a:r>
              <a:rPr lang="en-IN" sz="2000" dirty="0"/>
              <a:t> surface of the fingertips, which may involve one or all fingertips.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The skin is dry, cracked, scaly and may break down into painful and tender fissures.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Resistant to treatment. 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Advise patient to avoid irritants; use topical steroids and maintain lubrication of hands.</a:t>
            </a:r>
          </a:p>
        </p:txBody>
      </p:sp>
      <p:pic>
        <p:nvPicPr>
          <p:cNvPr id="6" name="Picture 2" descr="D:\backup as on 5th july 2015\RGMC\IADVL-DLS\IADVL PPT Final1\DLS\Eczema\Photos\Fingertip-eczema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557738" y="2132848"/>
            <a:ext cx="3657600" cy="27249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err="1">
                <a:solidFill>
                  <a:srgbClr val="A76F7F"/>
                </a:solidFill>
              </a:rPr>
              <a:t>Pompholyx</a:t>
            </a:r>
            <a:r>
              <a:rPr lang="en-IN" sz="2400" u="sng" dirty="0">
                <a:solidFill>
                  <a:srgbClr val="A76F7F"/>
                </a:solidFill>
              </a:rPr>
              <a:t> (</a:t>
            </a:r>
            <a:r>
              <a:rPr lang="en-IN" sz="2400" u="sng" dirty="0" err="1">
                <a:solidFill>
                  <a:srgbClr val="A76F7F"/>
                </a:solidFill>
              </a:rPr>
              <a:t>Dyshidrotic</a:t>
            </a:r>
            <a:r>
              <a:rPr lang="en-IN" sz="2400" u="sng" dirty="0">
                <a:solidFill>
                  <a:srgbClr val="A76F7F"/>
                </a:solidFill>
              </a:rPr>
              <a:t> eczema)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Chronic relapsing </a:t>
            </a:r>
            <a:r>
              <a:rPr lang="en-IN" sz="2000" dirty="0" err="1"/>
              <a:t>palmoplantar</a:t>
            </a:r>
            <a:r>
              <a:rPr lang="en-IN" sz="2000" dirty="0"/>
              <a:t> eczematous dermatitis characterized by firm, </a:t>
            </a:r>
            <a:r>
              <a:rPr lang="en-IN" sz="2000" dirty="0" err="1"/>
              <a:t>pruritic</a:t>
            </a:r>
            <a:r>
              <a:rPr lang="en-IN" sz="2000" dirty="0"/>
              <a:t> vesicles and </a:t>
            </a:r>
            <a:r>
              <a:rPr lang="en-IN" sz="2000" dirty="0" err="1"/>
              <a:t>bullae</a:t>
            </a:r>
            <a:r>
              <a:rPr lang="en-IN" sz="2000" dirty="0"/>
              <a:t>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Deep-seated, symmetrical, </a:t>
            </a:r>
            <a:r>
              <a:rPr lang="en-IN" sz="2000" dirty="0" err="1"/>
              <a:t>pruritic</a:t>
            </a:r>
            <a:r>
              <a:rPr lang="en-IN" sz="2000" dirty="0"/>
              <a:t>, sago grain-like vesicles, preceded by moderate to severe itching.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Vesicles resolve gradually in 3 to 4 weeks, and may be followed by chronic eczematous changes.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Cause not known; not associated with any   abnormality of the sweat glands.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 err="1">
                <a:solidFill>
                  <a:srgbClr val="A76F7F"/>
                </a:solidFill>
              </a:rPr>
              <a:t>Pompholyx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7356" y="5857892"/>
            <a:ext cx="5395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  <a:cs typeface="Calibri" pitchFamily="34" charset="0"/>
              </a:rPr>
              <a:t>Multiple deep-seated sago grain-like vesicles</a:t>
            </a:r>
            <a:endParaRPr lang="en-US" sz="2000" dirty="0"/>
          </a:p>
        </p:txBody>
      </p:sp>
      <p:pic>
        <p:nvPicPr>
          <p:cNvPr id="6" name="Picture 2" descr="D:\backup as on 5th july 2015\RGMC\IADVL-DLS\IADVL PPT Final1\DLS\Eczema\Photos\Pompholy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45140" y="2148024"/>
            <a:ext cx="5027190" cy="363843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Hand eczema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General instructions to patients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Only wash your hands when they are dirty.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Avoid use of harsh soaps and wash hands with mild synthetic detergents &amp; lukewarm water.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Avoid direct contact with cleansers and detergents.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Avoid direct contact with and/or handling anything that causes burning or itching. E.g. wool; wet nappies; peeling potatoes; handling fresh fruits, vegetables, raw meat.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Preferably wear gloves while doing housework or work that involves contacting irritants.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Ensure frequent use of moisturizers and emollients.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4348" y="3007995"/>
            <a:ext cx="7772400" cy="492443"/>
          </a:xfrm>
          <a:prstGeom prst="rect">
            <a:avLst/>
          </a:prstGeom>
        </p:spPr>
        <p:txBody>
          <a:bodyPr vert="horz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dirty="0">
                <a:solidFill>
                  <a:srgbClr val="A76F7F"/>
                </a:solidFill>
              </a:rPr>
              <a:t> Endogenous Eczemas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sto M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Atopic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 chronic, immune-mediated, </a:t>
            </a:r>
            <a:r>
              <a:rPr lang="en-IN" sz="2000" dirty="0" err="1"/>
              <a:t>pruritic</a:t>
            </a:r>
            <a:r>
              <a:rPr lang="en-IN" sz="2000" dirty="0"/>
              <a:t>, inflammatory skin condition seen in atopic individuals.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43174" y="2571744"/>
            <a:ext cx="3786214" cy="3517811"/>
            <a:chOff x="2578100" y="965747"/>
            <a:chExt cx="4375925" cy="4118616"/>
          </a:xfrm>
        </p:grpSpPr>
        <p:sp>
          <p:nvSpPr>
            <p:cNvPr id="5" name="Oval 4"/>
            <p:cNvSpPr/>
            <p:nvPr/>
          </p:nvSpPr>
          <p:spPr>
            <a:xfrm>
              <a:off x="2578100" y="2722163"/>
              <a:ext cx="2362200" cy="236220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Asthma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591825" y="2722163"/>
              <a:ext cx="2362200" cy="236220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Allergic 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Rhinitis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(Hay fever)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3581400" y="965747"/>
              <a:ext cx="2362200" cy="236220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Atopic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/>
                <a:t>Dermatitis</a:t>
              </a: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>
          <a:xfrm>
            <a:off x="3186122" y="6072206"/>
            <a:ext cx="2743200" cy="48579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 err="1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Atopic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2000" i="0" u="none" strike="noStrike" kern="1200" cap="none" spc="0" normalizeH="0" baseline="0" noProof="0" dirty="0" err="1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Triad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Atopic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Marked by alternating periods of remission and flare-ups.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 result of complex interplay between environmental, immunologic, genetic and pharmacologic factors.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Aggravated by infection, psychological stress, seasonal changes, irritants, and allergens.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Atopic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85926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5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Diagnosis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It cannot be precisely defined as it does not have specific skin changes, </a:t>
            </a:r>
            <a:r>
              <a:rPr lang="en-IN" sz="2000" dirty="0" err="1"/>
              <a:t>histologic</a:t>
            </a:r>
            <a:r>
              <a:rPr lang="en-IN" sz="2000" dirty="0"/>
              <a:t> features or diagnostic laboratory test.</a:t>
            </a:r>
          </a:p>
          <a:p>
            <a:pPr marL="361950" indent="-361950">
              <a:lnSpc>
                <a:spcPct val="15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The diagnosis is usually arrived on the basis of clinical findings, comprising  three or more major criteria and three or more minor criteria (</a:t>
            </a:r>
            <a:r>
              <a:rPr lang="en-IN" sz="2000" b="1" dirty="0" err="1"/>
              <a:t>Hanifin</a:t>
            </a:r>
            <a:r>
              <a:rPr lang="en-IN" sz="2000" b="1" dirty="0"/>
              <a:t> and </a:t>
            </a:r>
            <a:r>
              <a:rPr lang="en-IN" sz="2000" b="1" dirty="0" err="1"/>
              <a:t>Rajka</a:t>
            </a:r>
            <a:r>
              <a:rPr lang="en-IN" sz="2000" b="1" dirty="0"/>
              <a:t>, 1980</a:t>
            </a:r>
            <a:r>
              <a:rPr lang="en-IN" sz="2000" dirty="0"/>
              <a:t>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Atopic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Diagnostic criteria : Major features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Pruritus</a:t>
            </a:r>
            <a:r>
              <a:rPr lang="en-IN" sz="2000" dirty="0"/>
              <a:t>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Typical morphology and distribution - Facial and extensor involvement in infants and children, flexural </a:t>
            </a:r>
            <a:r>
              <a:rPr lang="en-IN" sz="2000" dirty="0" err="1"/>
              <a:t>lichenification</a:t>
            </a:r>
            <a:r>
              <a:rPr lang="en-IN" sz="2000" dirty="0"/>
              <a:t> in adults.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Chronic or relapsing dermatitis.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Personal or family history of </a:t>
            </a:r>
            <a:r>
              <a:rPr lang="en-IN" sz="2000" dirty="0" err="1"/>
              <a:t>atopy</a:t>
            </a:r>
            <a:r>
              <a:rPr lang="en-IN" sz="2000" dirty="0"/>
              <a:t> (atopic dermatitis; asthma;  allergic rhinitis).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Atopic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lnSpc>
                <a:spcPct val="11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Diagnostic criteria : Minor features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Xerosis</a:t>
            </a:r>
            <a:endParaRPr lang="en-IN" sz="2000" dirty="0"/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Ichthyosis</a:t>
            </a:r>
            <a:r>
              <a:rPr lang="en-IN" sz="2000" dirty="0"/>
              <a:t>, </a:t>
            </a:r>
            <a:r>
              <a:rPr lang="en-IN" sz="2000" dirty="0" err="1"/>
              <a:t>palmar</a:t>
            </a:r>
            <a:r>
              <a:rPr lang="en-IN" sz="2000" dirty="0"/>
              <a:t> </a:t>
            </a:r>
            <a:r>
              <a:rPr lang="en-IN" sz="2000" dirty="0" err="1"/>
              <a:t>hyperlinearity</a:t>
            </a:r>
            <a:r>
              <a:rPr lang="en-IN" sz="2000" dirty="0"/>
              <a:t>, or </a:t>
            </a:r>
            <a:r>
              <a:rPr lang="en-IN" sz="2000" dirty="0" err="1"/>
              <a:t>keratosis</a:t>
            </a:r>
            <a:r>
              <a:rPr lang="en-IN" sz="2000" dirty="0"/>
              <a:t> </a:t>
            </a:r>
            <a:r>
              <a:rPr lang="en-IN" sz="2000" dirty="0" err="1"/>
              <a:t>pilaris</a:t>
            </a:r>
            <a:endParaRPr lang="en-IN" sz="2000" dirty="0"/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Immediate (type 1) skin-test reactivity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Raised serum </a:t>
            </a:r>
            <a:r>
              <a:rPr lang="en-IN" sz="2000" dirty="0" err="1"/>
              <a:t>IgE</a:t>
            </a:r>
            <a:endParaRPr lang="en-IN" sz="2000" dirty="0"/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Early age of onset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Tendency toward cutaneous infections (especially </a:t>
            </a:r>
            <a:r>
              <a:rPr lang="en-IN" sz="2000" i="1" dirty="0"/>
              <a:t>S </a:t>
            </a:r>
            <a:r>
              <a:rPr lang="en-IN" sz="2000" i="1" dirty="0" err="1"/>
              <a:t>aureus</a:t>
            </a:r>
            <a:r>
              <a:rPr lang="en-IN" sz="2000" dirty="0"/>
              <a:t> and herpes simplex) or impaired cell-mediated immunity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Tendency toward non-specific hand or foot dermatitis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Nipple eczema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Cheilitis</a:t>
            </a:r>
            <a:r>
              <a:rPr lang="en-IN" sz="2000" dirty="0"/>
              <a:t> , Recurrent conjunctivitis</a:t>
            </a:r>
          </a:p>
          <a:p>
            <a:pPr marL="361950" indent="-361950">
              <a:lnSpc>
                <a:spcPct val="11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Dennie</a:t>
            </a:r>
            <a:r>
              <a:rPr lang="en-IN" sz="2000" dirty="0"/>
              <a:t>-Morgan- infraorbital fold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Atopic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Diagnostic criteria : Minor features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Keratoconus</a:t>
            </a:r>
            <a:endParaRPr lang="en-IN" sz="2000" dirty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Anterior </a:t>
            </a:r>
            <a:r>
              <a:rPr lang="en-IN" sz="2000" dirty="0" err="1"/>
              <a:t>subcapsular</a:t>
            </a:r>
            <a:r>
              <a:rPr lang="en-IN" sz="2000" dirty="0"/>
              <a:t> cataracts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Orbital darkening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Facial pallor or facial </a:t>
            </a:r>
            <a:r>
              <a:rPr lang="en-IN" sz="2000" dirty="0" err="1"/>
              <a:t>erythema</a:t>
            </a:r>
            <a:endParaRPr lang="en-IN" sz="2000" dirty="0"/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Pityriasis</a:t>
            </a:r>
            <a:r>
              <a:rPr lang="en-IN" sz="2000" dirty="0"/>
              <a:t> alba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Anterior neck folds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Itch when sweating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Intolerance to wool and lipid solvents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Perifollicular</a:t>
            </a:r>
            <a:r>
              <a:rPr lang="en-IN" sz="2000" dirty="0"/>
              <a:t> accentuation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Food intolerance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Course influenced by environmental or emotional factors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White </a:t>
            </a:r>
            <a:r>
              <a:rPr lang="en-IN" sz="2000" dirty="0" err="1"/>
              <a:t>dermographism</a:t>
            </a:r>
            <a:r>
              <a:rPr lang="en-IN" sz="2000" dirty="0"/>
              <a:t> or delayed blanch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Atopic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643866" cy="4714908"/>
          </a:xfrm>
        </p:spPr>
        <p:txBody>
          <a:bodyPr>
            <a:noAutofit/>
          </a:bodyPr>
          <a:lstStyle/>
          <a:p>
            <a:pPr marL="361950" indent="-361950"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Clinical features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Age of onset typically during infancy (2 to 6 months); but may start at any age. </a:t>
            </a:r>
          </a:p>
          <a:p>
            <a:pPr marL="361950" indent="-361950"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Clinical features vary at different phases of life; and comprise: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/>
              <a:t>Itching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/>
              <a:t>Macular </a:t>
            </a:r>
            <a:r>
              <a:rPr lang="en-IN" sz="2000" dirty="0" err="1"/>
              <a:t>erythema</a:t>
            </a:r>
            <a:r>
              <a:rPr lang="en-IN" sz="2000" dirty="0"/>
              <a:t>, papules or </a:t>
            </a:r>
            <a:r>
              <a:rPr lang="en-IN" sz="2000" dirty="0" err="1"/>
              <a:t>papulo</a:t>
            </a:r>
            <a:r>
              <a:rPr lang="en-IN" sz="2000" dirty="0"/>
              <a:t>-vesicles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/>
              <a:t>Eczematous areas with crusting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 err="1"/>
              <a:t>Lichenification</a:t>
            </a:r>
            <a:r>
              <a:rPr lang="en-IN" sz="2000" dirty="0"/>
              <a:t> and excoriation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/>
              <a:t>Dryness of the skin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/>
              <a:t>Cutaneous reactivity</a:t>
            </a:r>
          </a:p>
          <a:p>
            <a:pPr marL="725488" indent="-363538">
              <a:buClr>
                <a:srgbClr val="A76F7F"/>
              </a:buClr>
              <a:defRPr/>
            </a:pPr>
            <a:r>
              <a:rPr lang="en-IN" sz="2000" dirty="0"/>
              <a:t>Secondary infection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u="sng" dirty="0">
                <a:solidFill>
                  <a:srgbClr val="A76F7F"/>
                </a:solidFill>
              </a:rPr>
              <a:t>Atopic dermatitis</a:t>
            </a: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Clr>
                <a:srgbClr val="A76F7F"/>
              </a:buClr>
              <a:buNone/>
              <a:defRPr/>
            </a:pPr>
            <a:r>
              <a:rPr lang="en-IN" sz="2000" b="1" dirty="0">
                <a:solidFill>
                  <a:srgbClr val="A76F7F"/>
                </a:solidFill>
              </a:rPr>
              <a:t>Infantile phase (2 months to 2 years)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Sites : cheeks, </a:t>
            </a:r>
            <a:r>
              <a:rPr lang="en-IN" sz="2000" dirty="0" err="1"/>
              <a:t>perioral</a:t>
            </a:r>
            <a:r>
              <a:rPr lang="en-IN" sz="2000" dirty="0"/>
              <a:t> area and scalp; extensors of  feet and elbows.     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Oozing lesions.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Teething, respiratory infections, emotional   upsets and seasonal changes influence the disease course. </a:t>
            </a:r>
          </a:p>
          <a:p>
            <a:pPr marL="36195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The disease often subsides by 18 months of age; but may progress to the childhood phase.</a:t>
            </a:r>
          </a:p>
        </p:txBody>
      </p:sp>
      <p:pic>
        <p:nvPicPr>
          <p:cNvPr id="5" name="Picture 2" descr="D:\backup as on 5th july 2015\RGMC\IADVL-DLS\IADVL PPT Final1\DLS\Eczema\Photos\Pompholyx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48" b="7820"/>
          <a:stretch/>
        </p:blipFill>
        <p:spPr bwMode="auto">
          <a:xfrm>
            <a:off x="4872625" y="2492896"/>
            <a:ext cx="3731822" cy="260519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4357718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Childhood phase (2 to 12 years)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Characteristically involves elbow and knee flexures, sides of the neck, wrists and ankles.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Scratching and </a:t>
            </a:r>
            <a:r>
              <a:rPr lang="en-IN" sz="2000" dirty="0" err="1"/>
              <a:t>chronicity</a:t>
            </a:r>
            <a:r>
              <a:rPr lang="en-IN" sz="2000" dirty="0"/>
              <a:t> lead to </a:t>
            </a:r>
            <a:r>
              <a:rPr lang="en-IN" sz="2000" dirty="0" err="1"/>
              <a:t>lichenification</a:t>
            </a:r>
            <a:r>
              <a:rPr lang="en-IN" sz="2000" dirty="0"/>
              <a:t>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Hands may often be involved with </a:t>
            </a:r>
            <a:r>
              <a:rPr lang="en-IN" sz="2000" dirty="0" err="1"/>
              <a:t>exudative</a:t>
            </a:r>
            <a:r>
              <a:rPr lang="en-IN" sz="2000" dirty="0"/>
              <a:t> lesions, sometimes with nail changes.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Secondary bacterial or viral infection may give rise to acute generalized or localized </a:t>
            </a:r>
            <a:r>
              <a:rPr lang="en-IN" sz="2000" dirty="0" err="1"/>
              <a:t>vesiculation</a:t>
            </a:r>
            <a:r>
              <a:rPr lang="en-IN" sz="2000" dirty="0"/>
              <a:t>.</a:t>
            </a:r>
          </a:p>
        </p:txBody>
      </p:sp>
      <p:pic>
        <p:nvPicPr>
          <p:cNvPr id="6" name="Picture 2" descr="D:\backup as on 5th july 2015\RGMC\IADVL-DLS\IADVL PPT Final1\DLS\Eczema\Photos\Fingertip-eczem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2885"/>
          <a:stretch/>
        </p:blipFill>
        <p:spPr bwMode="auto">
          <a:xfrm>
            <a:off x="4643438" y="2728702"/>
            <a:ext cx="3687858" cy="241481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Adult phase (12 years onwards)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Commonly involves flexural areas.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The disease may be diffuse or patchy.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May manifest only as chronic hand eczema.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Dermatitis of the upper eyelids and </a:t>
            </a:r>
            <a:r>
              <a:rPr lang="en-IN" sz="2000" dirty="0" err="1"/>
              <a:t>blepharitis</a:t>
            </a:r>
            <a:r>
              <a:rPr lang="en-IN" sz="2000" dirty="0"/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Triggering factors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Anxiety; emotional stress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Temperature change and sweating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Decreased humidity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Excessive washing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Contact with irritants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Allergens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Foods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Microbial agents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Management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First-line treatment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Second-line treatment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Third-line treatment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Counselling; occupational advice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Management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First-line treatment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Second-line treatment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Third-line treatment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Counselling; occupational advice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Management of 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First-line treatment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Identify and control ‘flare factors’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Topical treatments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Bathing; Emollients; Humectants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Corticosteroids 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Calcineurin</a:t>
            </a:r>
            <a:r>
              <a:rPr lang="en-IN" sz="2000" dirty="0"/>
              <a:t> inhibitors : </a:t>
            </a:r>
            <a:r>
              <a:rPr lang="en-IN" sz="2000" dirty="0" err="1"/>
              <a:t>Pimecrolimus</a:t>
            </a:r>
            <a:r>
              <a:rPr lang="en-IN" sz="2000" dirty="0"/>
              <a:t>; </a:t>
            </a:r>
            <a:r>
              <a:rPr lang="en-IN" sz="2000" dirty="0" err="1"/>
              <a:t>tacrolimus</a:t>
            </a:r>
            <a:r>
              <a:rPr lang="en-IN" sz="2000" dirty="0"/>
              <a:t>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Icthamol</a:t>
            </a:r>
            <a:r>
              <a:rPr lang="en-IN" sz="2000" dirty="0"/>
              <a:t> and tar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Management of 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First-line treatment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Oral treatment</a:t>
            </a:r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Antihistamines </a:t>
            </a:r>
          </a:p>
          <a:p>
            <a:pPr marL="898525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Calibri" pitchFamily="34" charset="0"/>
              <a:buChar char="–"/>
              <a:defRPr/>
            </a:pPr>
            <a:r>
              <a:rPr lang="en-IN" sz="2000" dirty="0"/>
              <a:t>Sedative antihistamines preferred</a:t>
            </a:r>
          </a:p>
          <a:p>
            <a:pPr marL="898525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Calibri" pitchFamily="34" charset="0"/>
              <a:buChar char="–"/>
              <a:defRPr/>
            </a:pPr>
            <a:r>
              <a:rPr lang="en-IN" sz="2000" dirty="0" err="1"/>
              <a:t>Promethazine</a:t>
            </a:r>
            <a:r>
              <a:rPr lang="en-IN" sz="2000" dirty="0"/>
              <a:t>; </a:t>
            </a:r>
            <a:r>
              <a:rPr lang="en-IN" sz="2000" dirty="0" err="1"/>
              <a:t>trimeperazine</a:t>
            </a:r>
            <a:r>
              <a:rPr lang="en-IN" sz="2000" dirty="0"/>
              <a:t>; </a:t>
            </a:r>
            <a:r>
              <a:rPr lang="en-IN" sz="2000" dirty="0" err="1"/>
              <a:t>hydroxyzine</a:t>
            </a:r>
            <a:endParaRPr lang="en-IN" sz="2000" dirty="0"/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Antibiotics</a:t>
            </a:r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Systemic </a:t>
            </a:r>
            <a:r>
              <a:rPr lang="en-IN" sz="2000" dirty="0" err="1"/>
              <a:t>steriods</a:t>
            </a:r>
            <a:r>
              <a:rPr lang="en-IN" sz="2000" dirty="0"/>
              <a:t> (in severe cases)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Management of 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Second-line treatment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Intensive topical therapy- step up to potent steroid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Wet wrap technique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Allergy management</a:t>
            </a:r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Food</a:t>
            </a:r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Inhalants</a:t>
            </a:r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Contact allergy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Management of Atopic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Third-line treatment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Phototherapy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Oral </a:t>
            </a:r>
            <a:r>
              <a:rPr lang="en-IN" sz="2000" dirty="0" err="1"/>
              <a:t>immunosuppresants</a:t>
            </a:r>
            <a:endParaRPr lang="en-IN" sz="2000" dirty="0"/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Cyclosporine</a:t>
            </a:r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 err="1"/>
              <a:t>Azathriopine</a:t>
            </a:r>
            <a:endParaRPr lang="en-IN" sz="2000" dirty="0"/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 err="1"/>
              <a:t>Thymopentine</a:t>
            </a:r>
            <a:endParaRPr lang="en-IN" sz="2000" dirty="0"/>
          </a:p>
          <a:p>
            <a:pPr marL="725488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l-GR" sz="2000" dirty="0"/>
              <a:t>α- </a:t>
            </a:r>
            <a:r>
              <a:rPr lang="en-IN" sz="2000" dirty="0"/>
              <a:t>Interferon</a:t>
            </a:r>
          </a:p>
          <a:p>
            <a:pPr marL="361950" lvl="1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Desensitization</a:t>
            </a:r>
            <a:endParaRPr lang="en-IN" sz="2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Pityriasis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alba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4357718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 common disorder characterized by asymptomatic, ill-defined, </a:t>
            </a:r>
            <a:r>
              <a:rPr lang="en-IN" sz="2000" dirty="0" err="1"/>
              <a:t>hypopigmented</a:t>
            </a:r>
            <a:r>
              <a:rPr lang="en-IN" sz="2000" dirty="0"/>
              <a:t>, scaly  </a:t>
            </a:r>
            <a:r>
              <a:rPr lang="en-IN" sz="2000" dirty="0" err="1"/>
              <a:t>macules</a:t>
            </a:r>
            <a:r>
              <a:rPr lang="en-IN" sz="2000" dirty="0"/>
              <a:t> and patches.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Low grade eczematous disrupts </a:t>
            </a:r>
            <a:r>
              <a:rPr lang="en-IN" sz="2000" dirty="0" err="1"/>
              <a:t>melanosomes</a:t>
            </a:r>
            <a:r>
              <a:rPr lang="en-IN" sz="2000" dirty="0"/>
              <a:t> transfer from </a:t>
            </a:r>
            <a:r>
              <a:rPr lang="en-IN" sz="2000" dirty="0" err="1"/>
              <a:t>melanocytes</a:t>
            </a:r>
            <a:r>
              <a:rPr lang="en-IN" sz="2000" dirty="0"/>
              <a:t> to </a:t>
            </a:r>
            <a:r>
              <a:rPr lang="en-IN" sz="2000" dirty="0" err="1"/>
              <a:t>keratinocytes</a:t>
            </a:r>
            <a:r>
              <a:rPr lang="en-IN" sz="2000" dirty="0"/>
              <a:t>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Primarily seen on the face of children and adolescents.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Infrequently involves lateral aspect of the upper arm; and thighs.</a:t>
            </a:r>
          </a:p>
        </p:txBody>
      </p:sp>
      <p:pic>
        <p:nvPicPr>
          <p:cNvPr id="5" name="Picture 2" descr="D:\backup as on 5th july 2015\RGMC\IADVL-DLS\IADVL PPT Final1\DLS\Eczema\Photos\Pityriasis-alba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8204" t="2359" r="18873"/>
          <a:stretch/>
        </p:blipFill>
        <p:spPr bwMode="auto">
          <a:xfrm>
            <a:off x="5549030" y="2141950"/>
            <a:ext cx="2607396" cy="379281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Pityriasis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alba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Minor feature of atopic dermatitis.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Hypopigmentation appears prominent in dark skinned patients and during summer as it stands out against the tanned skin.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DD :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PIH, </a:t>
            </a:r>
            <a:r>
              <a:rPr lang="en-IN" sz="2000" dirty="0" err="1"/>
              <a:t>tinea</a:t>
            </a:r>
            <a:r>
              <a:rPr lang="en-IN" sz="2000" dirty="0"/>
              <a:t> </a:t>
            </a:r>
            <a:r>
              <a:rPr lang="en-IN" sz="2000" dirty="0" err="1"/>
              <a:t>versicolor</a:t>
            </a:r>
            <a:r>
              <a:rPr lang="en-IN" sz="2000" dirty="0"/>
              <a:t>,  Indeterminate </a:t>
            </a:r>
            <a:r>
              <a:rPr lang="en-IN" sz="2000" dirty="0" err="1"/>
              <a:t>hansens</a:t>
            </a:r>
            <a:r>
              <a:rPr lang="en-IN" sz="2000" dirty="0"/>
              <a:t>, </a:t>
            </a:r>
            <a:r>
              <a:rPr lang="en-IN" sz="2000" dirty="0" err="1"/>
              <a:t>previtiligo</a:t>
            </a:r>
            <a:r>
              <a:rPr lang="en-IN" sz="2000" dirty="0"/>
              <a:t>.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Management :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Reassurance : self-limiting condition; </a:t>
            </a:r>
            <a:r>
              <a:rPr lang="en-IN" sz="2000" dirty="0" err="1"/>
              <a:t>hypopigmentation</a:t>
            </a:r>
            <a:r>
              <a:rPr lang="en-IN" sz="2000" dirty="0"/>
              <a:t> is not due to </a:t>
            </a:r>
            <a:r>
              <a:rPr lang="en-IN" sz="2000" dirty="0" err="1"/>
              <a:t>vitiligo</a:t>
            </a:r>
            <a:r>
              <a:rPr lang="en-IN" sz="2000" dirty="0"/>
              <a:t>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Emollients to control scaling.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Sunscreens.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Short course of a topical steroid for actively </a:t>
            </a:r>
            <a:r>
              <a:rPr lang="en-IN" sz="2000" dirty="0" err="1"/>
              <a:t>inflammed</a:t>
            </a:r>
            <a:r>
              <a:rPr lang="en-IN" sz="2000" dirty="0"/>
              <a:t> lesions.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Seborrhoeic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 common, chronic, inflammatory </a:t>
            </a:r>
            <a:r>
              <a:rPr lang="en-IN" sz="2000" dirty="0" err="1"/>
              <a:t>papulosquamous</a:t>
            </a:r>
            <a:r>
              <a:rPr lang="en-IN" sz="2000" dirty="0"/>
              <a:t> disease, which characteristically involves  areas rich in sebaceous glands with high sebum production and large body folds. 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Lesions </a:t>
            </a:r>
            <a:r>
              <a:rPr lang="en-IN" sz="2000" dirty="0" err="1"/>
              <a:t>favor</a:t>
            </a:r>
            <a:r>
              <a:rPr lang="en-IN" sz="2000" dirty="0"/>
              <a:t> the scalp, ears, face, central chest and </a:t>
            </a:r>
            <a:r>
              <a:rPr lang="en-IN" sz="2000" dirty="0" err="1"/>
              <a:t>intertriginous</a:t>
            </a:r>
            <a:r>
              <a:rPr lang="en-IN" sz="2000" dirty="0"/>
              <a:t> areas.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Lesions comprise </a:t>
            </a:r>
            <a:r>
              <a:rPr lang="en-IN" sz="2000" dirty="0" err="1"/>
              <a:t>erythema</a:t>
            </a:r>
            <a:r>
              <a:rPr lang="en-IN" sz="2000" dirty="0"/>
              <a:t>, greasy and scaly papules and red, coalescing plaques, leading to eczematous changes.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2 forms - Infantile and adults forms.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Aetiology</a:t>
            </a:r>
            <a:endParaRPr lang="en-US" sz="2400" u="sng" dirty="0">
              <a:solidFill>
                <a:srgbClr val="A76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Exact causes not known, several factors implicated :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i="1" dirty="0" err="1"/>
              <a:t>Pityrosporum</a:t>
            </a:r>
            <a:r>
              <a:rPr lang="en-IN" sz="2000" i="1" dirty="0"/>
              <a:t> </a:t>
            </a:r>
            <a:r>
              <a:rPr lang="en-IN" sz="2000" i="1" dirty="0" err="1"/>
              <a:t>ovale</a:t>
            </a:r>
            <a:endParaRPr lang="en-IN" sz="2000" i="1" dirty="0"/>
          </a:p>
          <a:p>
            <a:pPr marL="725488" indent="-363538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Defective cell-mediated immune response to </a:t>
            </a:r>
            <a:r>
              <a:rPr lang="en-IN" sz="2000" i="1" dirty="0"/>
              <a:t>P. </a:t>
            </a:r>
            <a:r>
              <a:rPr lang="en-IN" sz="2000" i="1" dirty="0" err="1"/>
              <a:t>Ovale</a:t>
            </a:r>
            <a:endParaRPr lang="en-IN" sz="2000" i="1" dirty="0"/>
          </a:p>
          <a:p>
            <a:pPr marL="725488" indent="-363538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Arial" pitchFamily="34" charset="0"/>
              <a:buChar char="•"/>
              <a:defRPr/>
            </a:pPr>
            <a:r>
              <a:rPr lang="en-IN" sz="2000" dirty="0"/>
              <a:t>Increased </a:t>
            </a:r>
            <a:r>
              <a:rPr lang="en-IN" sz="2000" i="1" dirty="0"/>
              <a:t>P. </a:t>
            </a:r>
            <a:r>
              <a:rPr lang="en-IN" sz="2000" i="1" dirty="0" err="1"/>
              <a:t>Ovale</a:t>
            </a:r>
            <a:r>
              <a:rPr lang="en-IN" sz="2000" dirty="0"/>
              <a:t> in dandruff and affected skin areas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Overactive sebaceous glands with overproduction of sebum or </a:t>
            </a:r>
            <a:r>
              <a:rPr lang="en-IN" sz="2000" dirty="0" err="1"/>
              <a:t>alterered</a:t>
            </a:r>
            <a:r>
              <a:rPr lang="en-IN" sz="2000" dirty="0"/>
              <a:t> sebum composition. 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Immunocompetent</a:t>
            </a:r>
            <a:r>
              <a:rPr lang="en-IN" sz="2000" dirty="0"/>
              <a:t> persons with family history.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May be associated with psoriasis; Parkinson’s disease. 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May be a marker of HIV infection.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Aggravated by emotional stress.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Clinical features (Infants)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4857784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Commonly affects within first 3 months of life; rare after 6 months of age; affects both sexes equally.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Usually starts in 1st week after birth.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Affects the scalp (vertex and frontal areas; the ‘cradle-cap’ area), diaper area, face (forehead, eyebrows, eyelids, </a:t>
            </a:r>
            <a:r>
              <a:rPr lang="en-IN" sz="2000" dirty="0" err="1"/>
              <a:t>nasolabial</a:t>
            </a:r>
            <a:r>
              <a:rPr lang="en-IN" sz="2000" dirty="0"/>
              <a:t> folds, temples), </a:t>
            </a:r>
            <a:r>
              <a:rPr lang="en-IN" sz="2000" dirty="0" err="1"/>
              <a:t>retroauricular</a:t>
            </a:r>
            <a:r>
              <a:rPr lang="en-IN" sz="2000" dirty="0"/>
              <a:t> folds, neck and the </a:t>
            </a:r>
            <a:r>
              <a:rPr lang="en-IN" sz="2000" dirty="0" err="1"/>
              <a:t>axillae</a:t>
            </a:r>
            <a:r>
              <a:rPr lang="en-IN" sz="2000" dirty="0"/>
              <a:t>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Lesions comprise tiny papules covered with yellow, greasy scales; and redness in the diaper area and </a:t>
            </a:r>
            <a:r>
              <a:rPr lang="en-IN" sz="2000" dirty="0" err="1"/>
              <a:t>axillae</a:t>
            </a:r>
            <a:r>
              <a:rPr lang="en-IN" sz="2000" dirty="0"/>
              <a:t>.</a:t>
            </a:r>
          </a:p>
        </p:txBody>
      </p:sp>
      <p:pic>
        <p:nvPicPr>
          <p:cNvPr id="6" name="Picture 2" descr="D:\backup as on 5th july 2015\RGMC\IADVL-DLS\IADVL PPT Final1\DLS\Eczema\Photos\Seborrhoeic-dermatitis-inf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1961"/>
          <a:stretch/>
        </p:blipFill>
        <p:spPr bwMode="auto">
          <a:xfrm>
            <a:off x="5282138" y="2640000"/>
            <a:ext cx="3022618" cy="257495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Clinical features (Adults)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715304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Affects hairy areas; mostly men (30 to 60 years).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Scalp : Earliest sign is dandruff; later followed by greasy scales and </a:t>
            </a:r>
            <a:r>
              <a:rPr lang="en-IN" sz="2000" dirty="0" err="1"/>
              <a:t>retroauricular</a:t>
            </a:r>
            <a:r>
              <a:rPr lang="en-IN" sz="2000" dirty="0"/>
              <a:t> fissuring. Inflammation and itching  are </a:t>
            </a:r>
            <a:r>
              <a:rPr lang="en-IN" sz="2000" dirty="0" err="1"/>
              <a:t>associted</a:t>
            </a:r>
            <a:r>
              <a:rPr lang="en-IN" sz="2000" dirty="0"/>
              <a:t> with dandruff in </a:t>
            </a:r>
            <a:r>
              <a:rPr lang="en-IN" sz="2000" dirty="0" err="1"/>
              <a:t>seborrheic</a:t>
            </a:r>
            <a:r>
              <a:rPr lang="en-IN" sz="2000" dirty="0"/>
              <a:t> dermatitis.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Face : Scaling &amp; </a:t>
            </a:r>
            <a:r>
              <a:rPr lang="en-IN" sz="2000" dirty="0" err="1"/>
              <a:t>erythema</a:t>
            </a:r>
            <a:r>
              <a:rPr lang="en-IN" sz="2000" dirty="0"/>
              <a:t> of forehead, medial portion of eyebrows, eyelids,  </a:t>
            </a:r>
            <a:r>
              <a:rPr lang="en-IN" sz="2000" dirty="0" err="1"/>
              <a:t>nasolabial</a:t>
            </a:r>
            <a:r>
              <a:rPr lang="en-IN" sz="2000" dirty="0"/>
              <a:t> folds, lateral part of nose and </a:t>
            </a:r>
            <a:r>
              <a:rPr lang="en-IN" sz="2000" dirty="0" err="1"/>
              <a:t>retroauricular</a:t>
            </a:r>
            <a:r>
              <a:rPr lang="en-IN" sz="2000" dirty="0"/>
              <a:t> region.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Trunk : Papules, greasy scales, </a:t>
            </a:r>
            <a:r>
              <a:rPr lang="en-IN" sz="2000" dirty="0" err="1"/>
              <a:t>petaloid</a:t>
            </a:r>
            <a:r>
              <a:rPr lang="en-IN" sz="2000" dirty="0"/>
              <a:t> pattern.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Flexural areas : </a:t>
            </a:r>
            <a:r>
              <a:rPr lang="en-IN" sz="2000" dirty="0" err="1"/>
              <a:t>erythema</a:t>
            </a:r>
            <a:r>
              <a:rPr lang="en-IN" sz="2000" dirty="0"/>
              <a:t>, greasy scaling and secondary infection.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Seborrhoeic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dermatitis</a:t>
            </a:r>
          </a:p>
        </p:txBody>
      </p:sp>
      <p:pic>
        <p:nvPicPr>
          <p:cNvPr id="5" name="Picture 2" descr="D:\backup as on 5th july 2015\RGMC\IADVL-DLS\IADVL PPT Final1\DLS\Eczema\Photos\Seborrhoei-dermatitis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8228" r="5344"/>
          <a:stretch/>
        </p:blipFill>
        <p:spPr bwMode="auto">
          <a:xfrm>
            <a:off x="928662" y="2170954"/>
            <a:ext cx="2353157" cy="375837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6" name="Picture 2" descr="D:\backup as on 5th july 2015\RGMC\IADVL-DLS\IADVL PPT Final1\DLS\Eczema\Photos\Seborrhoeic-dermatitis-oth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-6585" r="52461" b="5668"/>
          <a:stretch/>
        </p:blipFill>
        <p:spPr bwMode="auto">
          <a:xfrm>
            <a:off x="3810000" y="2170954"/>
            <a:ext cx="2202493" cy="350666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8" name="Picture 2" descr="D:\backup as on 5th july 2015\RGMC\IADVL-DLS\IADVL PPT Final1\DLS\Eczema\Photos\Seborrhoeic-dermatitis-oth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4296" t="-1651" r="5749" b="5669"/>
          <a:stretch/>
        </p:blipFill>
        <p:spPr bwMode="auto">
          <a:xfrm>
            <a:off x="6324600" y="2327580"/>
            <a:ext cx="1859350" cy="33500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Seborrhoeic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4643470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Aims of Management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Loosening and removal of scales by shampoos and </a:t>
            </a:r>
            <a:r>
              <a:rPr lang="en-IN" sz="2000" dirty="0" err="1"/>
              <a:t>keratolytic</a:t>
            </a:r>
            <a:r>
              <a:rPr lang="en-IN" sz="2000" dirty="0"/>
              <a:t> agents.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Inhibit colonization by the yeast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dirty="0"/>
              <a:t>	</a:t>
            </a:r>
            <a:r>
              <a:rPr lang="en-IN" sz="2000" i="1" dirty="0"/>
              <a:t>P. </a:t>
            </a:r>
            <a:r>
              <a:rPr lang="en-IN" sz="2000" i="1" dirty="0" err="1"/>
              <a:t>ovale</a:t>
            </a:r>
            <a:r>
              <a:rPr lang="en-IN" sz="2000" dirty="0"/>
              <a:t>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Reduction of itching and redness. 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Educate patient about chronic, recurrent nature of the disease.</a:t>
            </a:r>
          </a:p>
        </p:txBody>
      </p:sp>
      <p:pic>
        <p:nvPicPr>
          <p:cNvPr id="5" name="Picture 2" descr="D:\backup as on 5th july 2015\RGMC\IADVL-DLS\IADVL PPT Final1\DLS\Eczema\Photos\Seborrhoei-dermatitis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843" r="22574"/>
          <a:stretch/>
        </p:blipFill>
        <p:spPr bwMode="auto">
          <a:xfrm>
            <a:off x="5286380" y="2048546"/>
            <a:ext cx="2705225" cy="352359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Seborrhoeic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dermatitis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Management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Medicated shampoos : selenium sulphide or </a:t>
            </a:r>
            <a:r>
              <a:rPr lang="en-IN" sz="2000" dirty="0" err="1"/>
              <a:t>ketaconazole</a:t>
            </a:r>
            <a:r>
              <a:rPr lang="en-IN" sz="2000" dirty="0"/>
              <a:t>, </a:t>
            </a:r>
            <a:r>
              <a:rPr lang="en-IN" sz="2000" dirty="0" err="1"/>
              <a:t>ciclopirox</a:t>
            </a:r>
            <a:r>
              <a:rPr lang="en-IN" sz="2000" dirty="0"/>
              <a:t> </a:t>
            </a:r>
            <a:r>
              <a:rPr lang="en-IN" sz="2000" dirty="0" err="1"/>
              <a:t>olamine</a:t>
            </a:r>
            <a:r>
              <a:rPr lang="en-IN" sz="2000" dirty="0"/>
              <a:t>, tar and salicylic lotions.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Mild topical steroid or </a:t>
            </a:r>
            <a:r>
              <a:rPr lang="en-IN" sz="2000" dirty="0" err="1"/>
              <a:t>antifungals</a:t>
            </a:r>
            <a:r>
              <a:rPr lang="en-IN" sz="2000" dirty="0"/>
              <a:t> for lesions on face and trunk.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Short course of systemic steroids or </a:t>
            </a:r>
            <a:r>
              <a:rPr lang="en-IN" sz="2000" dirty="0" err="1"/>
              <a:t>antifungals</a:t>
            </a:r>
            <a:r>
              <a:rPr lang="en-IN" sz="2000" dirty="0"/>
              <a:t>, UVB therapy, for recalcitrant disease.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pt-BR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Asteatotic eczema </a:t>
            </a:r>
            <a:br>
              <a:rPr lang="pt-BR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</a:br>
            <a:r>
              <a:rPr lang="pt-BR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(Eczema craquele, winter eczema)</a:t>
            </a:r>
            <a:endParaRPr lang="en-US" sz="2400" u="sng" dirty="0">
              <a:solidFill>
                <a:srgbClr val="A76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Eczema associated with a decrease in the skin surface lipids; excessive dryness of the skin precedes eczema.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 Elderly and </a:t>
            </a:r>
            <a:r>
              <a:rPr lang="en-IN" sz="2000" dirty="0" err="1"/>
              <a:t>atopics</a:t>
            </a:r>
            <a:r>
              <a:rPr lang="en-IN" sz="2000" dirty="0"/>
              <a:t> affected;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Starts over shins later may spread to thighs, proximal extremities and trunk. Face, palms &amp; soles spared.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 during winter, low humidity. 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Dry, scaly skin (</a:t>
            </a:r>
            <a:r>
              <a:rPr lang="en-IN" sz="2000" dirty="0" err="1"/>
              <a:t>xerosis</a:t>
            </a:r>
            <a:r>
              <a:rPr lang="en-IN" sz="2000" dirty="0"/>
              <a:t>); dry, cracked finger pulps; thin, long, horizontal and vertical superficial fissures on the legs (cracked porcelain or ‘crazy paving’ pattern, dried riverbed).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Erythema</a:t>
            </a:r>
            <a:r>
              <a:rPr lang="en-IN" sz="2000" dirty="0"/>
              <a:t>, eczematous changes, haemorrhagic and purulent fissures in severe cases.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Asteatotic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eczema</a:t>
            </a:r>
          </a:p>
        </p:txBody>
      </p:sp>
      <p:pic>
        <p:nvPicPr>
          <p:cNvPr id="5" name="Picture 2" descr="D:\backup as on 5th july 2015\RGMC\IADVL-DLS\IADVL PPT Final1\DLS\Eczema\Photos\Seborrhoei-dermatitis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615"/>
          <a:stretch/>
        </p:blipFill>
        <p:spPr bwMode="auto">
          <a:xfrm>
            <a:off x="3013800" y="2000240"/>
            <a:ext cx="3112158" cy="386194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pt-BR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Asteatotic eczema</a:t>
            </a:r>
            <a:endParaRPr lang="en-US" sz="2400" u="sng" dirty="0">
              <a:solidFill>
                <a:srgbClr val="A76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Management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Advise to live in a warm room; avoid exposure to cold winds.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Wear woollen clothing over the cottons, avoid direct contact with wool.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Short bath with lukewarm water; and avoid harsh soaps and detergents.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Application of emollient, immediately after bathing frequently thereafter to keep the skin moisturized. 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Lanolin and paraffin based creams; weak topical corticosteroids, in urea base, which encourages hydration.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pt-BR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Discoid eczema (Nummular eczema)</a:t>
            </a:r>
            <a:endParaRPr lang="en-US" sz="2400" u="sng" dirty="0">
              <a:solidFill>
                <a:srgbClr val="A76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361950" lvl="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/>
              <a:t>Chronic eczema of unknown cause, characterized by coin-shaped plaques with well-defined margins; lesions may be annular or ring-shaped.  </a:t>
            </a:r>
          </a:p>
          <a:p>
            <a:pPr marL="361950" lvl="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/>
              <a:t>Predominantly affects the middle-aged and elderly persons with dry skin; rare in children; aggravates in winter.</a:t>
            </a:r>
          </a:p>
          <a:p>
            <a:pPr marL="361950" lvl="0" indent="-361950">
              <a:lnSpc>
                <a:spcPct val="120000"/>
              </a:lnSpc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dirty="0"/>
              <a:t>Commonly affects extensor surfaces of the limbs, trunk, dorsa of the hands.</a:t>
            </a:r>
          </a:p>
          <a:p>
            <a:endParaRPr lang="en-IN" dirty="0"/>
          </a:p>
        </p:txBody>
      </p:sp>
      <p:pic>
        <p:nvPicPr>
          <p:cNvPr id="8" name="Picture 2" descr="D:\backup as on 5th july 2015\RGMC\IADVL-DLS\IADVL PPT Final1\DLS\Eczema\Photos\Seborrhoei-dermatitis-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54" b="9687"/>
          <a:stretch/>
        </p:blipFill>
        <p:spPr bwMode="auto">
          <a:xfrm>
            <a:off x="5273458" y="2257405"/>
            <a:ext cx="3523592" cy="245238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06299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pt-BR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Discoid eczema</a:t>
            </a:r>
            <a:endParaRPr lang="en-US" sz="2400" u="sng" dirty="0">
              <a:solidFill>
                <a:srgbClr val="A76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0034" y="1857364"/>
            <a:ext cx="764386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Management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Frequent use of emollients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Avoid known irritants and allergens.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Topical corticosteroids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Systemic steroids in extensive disease.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Sedative antihistamines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Broad-spectrum systemic antibiotics in </a:t>
            </a:r>
            <a:r>
              <a:rPr lang="en-IN" sz="2000" dirty="0" err="1"/>
              <a:t>exudative</a:t>
            </a:r>
            <a:r>
              <a:rPr lang="en-IN" sz="2000" dirty="0"/>
              <a:t> lesions.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Gravitational eczema </a:t>
            </a:r>
            <a:b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</a:b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(Venous eczema; Stasis dermatitis)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4000" y="1879200"/>
            <a:ext cx="4925256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It is a common component of the clinical spectrum of chronic venous insufficiency of the lower extremities. </a:t>
            </a:r>
          </a:p>
          <a:p>
            <a:pPr marL="361950" lvl="0" indent="-361950"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Commonly occurs in persons who require to stand for long hours. </a:t>
            </a:r>
          </a:p>
          <a:p>
            <a:pPr marL="361950" lvl="0" indent="-361950"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Sites: medial aspect of the lower leg.</a:t>
            </a:r>
          </a:p>
          <a:p>
            <a:pPr marL="361950" lvl="0" indent="-361950"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Chronic inflammation and </a:t>
            </a:r>
            <a:r>
              <a:rPr lang="en-IN" sz="2000" dirty="0" err="1"/>
              <a:t>microangiopathy</a:t>
            </a:r>
            <a:r>
              <a:rPr lang="en-IN" sz="2000" dirty="0"/>
              <a:t> </a:t>
            </a:r>
            <a:r>
              <a:rPr lang="en-IN" sz="2000" dirty="0" err="1"/>
              <a:t>asdsociated</a:t>
            </a:r>
            <a:r>
              <a:rPr lang="en-IN" sz="2000" dirty="0"/>
              <a:t> with chronic venous insufficiency  is responsible.</a:t>
            </a:r>
          </a:p>
          <a:p>
            <a:pPr marL="361950" lvl="0" indent="-361950"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Also contact sensitization &amp; irritant dermatitis due to stasis ulcer secretion have a role. </a:t>
            </a:r>
          </a:p>
          <a:p>
            <a:pPr marL="361950" lvl="0" indent="-361950"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May present as acute, </a:t>
            </a:r>
            <a:r>
              <a:rPr lang="en-IN" sz="2000" dirty="0" err="1"/>
              <a:t>subacute</a:t>
            </a:r>
            <a:r>
              <a:rPr lang="en-IN" sz="2000" dirty="0"/>
              <a:t> or chronic eczema.</a:t>
            </a:r>
          </a:p>
          <a:p>
            <a:pPr marL="361950" lvl="0" indent="-361950"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endParaRPr lang="en-IN" sz="2000" dirty="0"/>
          </a:p>
        </p:txBody>
      </p:sp>
      <p:pic>
        <p:nvPicPr>
          <p:cNvPr id="6" name="Picture 2" descr="D:\backup as on 5th july 2015\RGMC\IADVL-DLS\IADVL PPT Final1\DLS\Eczema\Photos\Graitational-eczema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75"/>
          <a:stretch/>
        </p:blipFill>
        <p:spPr bwMode="auto">
          <a:xfrm>
            <a:off x="5429256" y="2696878"/>
            <a:ext cx="3429024" cy="258951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Gravitational eczema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4000" y="1879200"/>
            <a:ext cx="7639900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Associated features of venous hypertension :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Oedema of the legs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Dilated superficial veins; varicose veins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 err="1"/>
              <a:t>Purpura</a:t>
            </a:r>
            <a:r>
              <a:rPr lang="en-IN" sz="2000" dirty="0"/>
              <a:t>, brownish discolouration due to </a:t>
            </a:r>
            <a:r>
              <a:rPr lang="en-IN" sz="2000" dirty="0" err="1"/>
              <a:t>haemosiderosis</a:t>
            </a:r>
            <a:endParaRPr lang="en-IN" sz="2000" dirty="0"/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Erosion; ulceration 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White atrophic </a:t>
            </a:r>
            <a:r>
              <a:rPr lang="en-IN" sz="2000" dirty="0" err="1"/>
              <a:t>telangiectatic</a:t>
            </a:r>
            <a:r>
              <a:rPr lang="en-IN" sz="2000" dirty="0"/>
              <a:t> scarring (</a:t>
            </a:r>
            <a:r>
              <a:rPr lang="en-IN" sz="2000" dirty="0" err="1"/>
              <a:t>atrophie</a:t>
            </a:r>
            <a:r>
              <a:rPr lang="en-IN" sz="2000" dirty="0"/>
              <a:t> blanche)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Elephantiasis nostra (</a:t>
            </a:r>
            <a:r>
              <a:rPr lang="en-IN" sz="2000" dirty="0" err="1"/>
              <a:t>papillomatosis</a:t>
            </a:r>
            <a:r>
              <a:rPr lang="en-IN" sz="2000" dirty="0"/>
              <a:t>) in chronically  congested limbs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Elevated </a:t>
            </a:r>
            <a:r>
              <a:rPr lang="en-IN" sz="2000" dirty="0" err="1"/>
              <a:t>homocysteinemia</a:t>
            </a:r>
            <a:r>
              <a:rPr lang="en-IN" sz="2000" dirty="0"/>
              <a:t>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Gravitational eczema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4000" y="1879200"/>
            <a:ext cx="7639900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Management :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Management of chronic venous hypertension is the mainstay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Leg elevation; weight reduction in obese patients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Adequate compression bandage or stockings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Surgery for chronic venous insufficiency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Sedative antihistamines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Topical steroids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Systemic antibiotics for secondary bacterial infection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Lichen simplex </a:t>
            </a: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chronicus</a:t>
            </a:r>
            <a:b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</a:b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(Circumscribed </a:t>
            </a: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neurodermatitis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4000" y="1879200"/>
            <a:ext cx="7639900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Result of persistent itching and scratching.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Commonly affects adults (30 to 50 years); often in </a:t>
            </a:r>
            <a:r>
              <a:rPr lang="en-IN" sz="2000" dirty="0" err="1"/>
              <a:t>atopics</a:t>
            </a:r>
            <a:r>
              <a:rPr lang="en-IN" sz="2000" dirty="0"/>
              <a:t>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Presents multiple, intensely </a:t>
            </a:r>
            <a:r>
              <a:rPr lang="en-IN" sz="2000" dirty="0" err="1"/>
              <a:t>pruritic</a:t>
            </a:r>
            <a:r>
              <a:rPr lang="en-IN" sz="2000" dirty="0"/>
              <a:t>, circumscribed, localized, </a:t>
            </a:r>
            <a:r>
              <a:rPr lang="en-IN" sz="2000" dirty="0" err="1"/>
              <a:t>lichenified</a:t>
            </a:r>
            <a:r>
              <a:rPr lang="en-IN" sz="2000" dirty="0"/>
              <a:t> skin plaques.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Involves easily accessible areas: scalp, nape and sides of the neck, wrists, extensor surface of the arms, ankles, upper thighs, perineum, vulva and scrotum. 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Psychological factors may play a role.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The “Itch / Scratch” Cycle</a:t>
            </a:r>
          </a:p>
        </p:txBody>
      </p:sp>
      <p:sp>
        <p:nvSpPr>
          <p:cNvPr id="5" name="Oval 4"/>
          <p:cNvSpPr/>
          <p:nvPr/>
        </p:nvSpPr>
        <p:spPr>
          <a:xfrm>
            <a:off x="3120760" y="2743192"/>
            <a:ext cx="2880000" cy="2880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a:endParaRPr>
          </a:p>
        </p:txBody>
      </p:sp>
      <p:sp>
        <p:nvSpPr>
          <p:cNvPr id="6" name="Right Arrow 5"/>
          <p:cNvSpPr/>
          <p:nvPr/>
        </p:nvSpPr>
        <p:spPr>
          <a:xfrm rot="10800000">
            <a:off x="3629256" y="2285992"/>
            <a:ext cx="1800000" cy="304800"/>
          </a:xfrm>
          <a:prstGeom prst="rightArrow">
            <a:avLst/>
          </a:prstGeom>
          <a:solidFill>
            <a:srgbClr val="A76F7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16200000">
            <a:off x="5524594" y="3900592"/>
            <a:ext cx="1800000" cy="304800"/>
          </a:xfrm>
          <a:prstGeom prst="rightArrow">
            <a:avLst/>
          </a:prstGeom>
          <a:solidFill>
            <a:srgbClr val="A76F7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676656" y="5838844"/>
            <a:ext cx="1800000" cy="304800"/>
          </a:xfrm>
          <a:prstGeom prst="rightArrow">
            <a:avLst/>
          </a:prstGeom>
          <a:solidFill>
            <a:srgbClr val="A76F7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1790794" y="3962286"/>
            <a:ext cx="1800000" cy="304800"/>
          </a:xfrm>
          <a:prstGeom prst="rightArrow">
            <a:avLst/>
          </a:prstGeom>
          <a:solidFill>
            <a:srgbClr val="A76F7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2538394" y="2467269"/>
            <a:ext cx="6762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Itch</a:t>
            </a: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5586394" y="2433630"/>
            <a:ext cx="12716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Scratch</a:t>
            </a:r>
          </a:p>
        </p:txBody>
      </p: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5967394" y="5324789"/>
            <a:ext cx="83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/>
              <a:t>Itch</a:t>
            </a:r>
          </a:p>
        </p:txBody>
      </p:sp>
      <p:sp>
        <p:nvSpPr>
          <p:cNvPr id="14" name="TextBox 18"/>
          <p:cNvSpPr txBox="1">
            <a:spLocks noChangeArrowheads="1"/>
          </p:cNvSpPr>
          <p:nvPr/>
        </p:nvSpPr>
        <p:spPr bwMode="auto">
          <a:xfrm>
            <a:off x="2071670" y="5286990"/>
            <a:ext cx="13811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Scratch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Prurigo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nodularis</a:t>
            </a:r>
            <a:endParaRPr lang="en-US" sz="2400" u="sng" dirty="0">
              <a:solidFill>
                <a:srgbClr val="A76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4000" y="1879200"/>
            <a:ext cx="7639900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Chronic condition characterized by intensely itchy, small, firm, reddish papules &amp; nodules.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Idiopathic, </a:t>
            </a:r>
            <a:r>
              <a:rPr lang="en-IN" sz="2000" dirty="0" err="1"/>
              <a:t>papular</a:t>
            </a:r>
            <a:r>
              <a:rPr lang="en-IN" sz="2000" dirty="0"/>
              <a:t> or nodular form of lichen simplex </a:t>
            </a:r>
            <a:r>
              <a:rPr lang="en-IN" sz="2000" dirty="0" err="1"/>
              <a:t>chronicus</a:t>
            </a:r>
            <a:r>
              <a:rPr lang="en-IN" sz="2000" dirty="0"/>
              <a:t>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Commonly affects individuals (20 to 60 years); both sexes equally; emotional stress may contribute.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Usually involves extensor surface of  limbs; may also occur on the face, trunk and the palms.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backup as on 5th july 2015\RGMC\IADVL-DLS\IADVL PPT Final1\DLS\Eczema\Photos\Seborrhoei-dermatitis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5882"/>
          <a:stretch/>
        </p:blipFill>
        <p:spPr bwMode="auto">
          <a:xfrm>
            <a:off x="1000100" y="2004041"/>
            <a:ext cx="3004638" cy="374540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4" name="Picture 2" descr="D:\backup as on 5th july 2015\RGMC\IADVL-DLS\IADVL PPT Final1\DLS\Eczema\Photos\Seborrhoei-dermatitis-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5787"/>
          <a:stretch/>
        </p:blipFill>
        <p:spPr bwMode="auto">
          <a:xfrm>
            <a:off x="5072066" y="2000241"/>
            <a:ext cx="3004638" cy="374920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57224" y="60198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  <a:cs typeface="Calibri" pitchFamily="34" charset="0"/>
              </a:rPr>
              <a:t>Lichen simplex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chronicus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10176" y="6029286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Calibri" pitchFamily="34" charset="0"/>
                <a:cs typeface="Calibri" pitchFamily="34" charset="0"/>
              </a:rPr>
              <a:t>Prurigo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nodularis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85724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Lichen simplex </a:t>
            </a: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chronicus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/ </a:t>
            </a: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Prurigo</a:t>
            </a:r>
            <a:r>
              <a:rPr lang="en-US" sz="2400" u="sng" dirty="0">
                <a:solidFill>
                  <a:srgbClr val="A76F7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u="sng" dirty="0" err="1">
                <a:solidFill>
                  <a:srgbClr val="A76F7F"/>
                </a:solidFill>
                <a:latin typeface="+mj-lt"/>
                <a:ea typeface="+mj-ea"/>
                <a:cs typeface="+mj-cs"/>
              </a:rPr>
              <a:t>nodularis</a:t>
            </a:r>
            <a:endParaRPr lang="en-US" sz="2400" u="sng" dirty="0">
              <a:solidFill>
                <a:srgbClr val="A76F7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4000" y="1879200"/>
            <a:ext cx="7639900" cy="47149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defRPr/>
            </a:pPr>
            <a:r>
              <a:rPr lang="en-IN" sz="2000" b="1" dirty="0">
                <a:solidFill>
                  <a:srgbClr val="A76F7F"/>
                </a:solidFill>
              </a:rPr>
              <a:t>Management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Educate about the role of stress in causing itching and scratching. 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Counsel to relieve the tension and anxiety.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High potency steroids, under occlusion. </a:t>
            </a:r>
            <a:r>
              <a:rPr lang="en-IN" sz="2000" dirty="0" err="1"/>
              <a:t>Intralesional</a:t>
            </a:r>
            <a:r>
              <a:rPr lang="en-IN" sz="2000" dirty="0"/>
              <a:t> steroids for circumscribed chronic lesions.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Topical capsaicin; </a:t>
            </a:r>
            <a:r>
              <a:rPr lang="en-IN" sz="2000" dirty="0" err="1"/>
              <a:t>doxepin</a:t>
            </a:r>
            <a:r>
              <a:rPr lang="en-IN" sz="2000" dirty="0"/>
              <a:t>; sedative antihistamines.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Topical vitamin D3 in steroid-resistant </a:t>
            </a:r>
            <a:r>
              <a:rPr lang="en-IN" sz="2000" dirty="0" err="1"/>
              <a:t>prurigo</a:t>
            </a:r>
            <a:r>
              <a:rPr lang="en-IN" sz="2000" dirty="0"/>
              <a:t>. </a:t>
            </a:r>
          </a:p>
          <a:p>
            <a:pPr marL="361950" lvl="0" indent="-361950">
              <a:lnSpc>
                <a:spcPct val="120000"/>
              </a:lnSpc>
              <a:spcBef>
                <a:spcPct val="20000"/>
              </a:spcBef>
              <a:buClr>
                <a:srgbClr val="A76F7F"/>
              </a:buClr>
              <a:buFont typeface="Wingdings" pitchFamily="2" charset="2"/>
              <a:buChar char="§"/>
              <a:defRPr/>
            </a:pPr>
            <a:r>
              <a:rPr lang="en-IN" sz="2000" dirty="0"/>
              <a:t>Psychotropic drugs : relieve anxiety and depression.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66" y="1181385"/>
            <a:ext cx="8229600" cy="461665"/>
          </a:xfrm>
        </p:spPr>
        <p:txBody>
          <a:bodyPr anchor="ctr" anchorCtr="1">
            <a:sp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MCQ’S</a:t>
            </a:r>
            <a:endParaRPr lang="en-IN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7715304" cy="4357718"/>
          </a:xfrm>
        </p:spPr>
        <p:txBody>
          <a:bodyPr>
            <a:noAutofit/>
          </a:bodyPr>
          <a:lstStyle/>
          <a:p>
            <a:pPr marL="531813" lvl="1" indent="-531813">
              <a:buNone/>
            </a:pPr>
            <a:r>
              <a:rPr lang="en-US" sz="2000" b="1" dirty="0">
                <a:latin typeface="+mj-lt"/>
              </a:rPr>
              <a:t>Q.1)</a:t>
            </a:r>
            <a:r>
              <a:rPr lang="en-US" sz="2000" dirty="0">
                <a:latin typeface="+mj-lt"/>
              </a:rPr>
              <a:t>  </a:t>
            </a:r>
            <a:r>
              <a:rPr lang="en-IN" sz="2000" dirty="0"/>
              <a:t>Mother brought her 5 year old child with a complaint of white patch over the face. Had similar history lesions 3 months back. On examination ill-defined scaly macule was seen and sensation was normal. The most probable diagnosis is</a:t>
            </a:r>
            <a:endParaRPr lang="en-US" sz="2000" dirty="0">
              <a:latin typeface="+mj-lt"/>
            </a:endParaRPr>
          </a:p>
          <a:p>
            <a:pPr marL="531813" lvl="1" indent="-531813" defTabSz="363538">
              <a:buFont typeface="Wingdings 2" pitchFamily="18" charset="2"/>
              <a:buAutoNum type="alphaUcPeriod"/>
              <a:tabLst>
                <a:tab pos="450850" algn="l"/>
              </a:tabLst>
            </a:pPr>
            <a:r>
              <a:rPr lang="en-IN" sz="2000" dirty="0">
                <a:latin typeface="+mj-lt"/>
              </a:rPr>
              <a:t>Indeterminate </a:t>
            </a:r>
            <a:r>
              <a:rPr lang="en-IN" sz="2000" dirty="0" err="1">
                <a:latin typeface="+mj-lt"/>
              </a:rPr>
              <a:t>Hansens</a:t>
            </a:r>
            <a:endParaRPr lang="en-IN" sz="2000" dirty="0">
              <a:latin typeface="+mj-lt"/>
            </a:endParaRPr>
          </a:p>
          <a:p>
            <a:pPr marL="531813" lvl="1" indent="-531813" defTabSz="363538">
              <a:buFont typeface="Wingdings 2" pitchFamily="18" charset="2"/>
              <a:buAutoNum type="alphaUcPeriod"/>
              <a:tabLst>
                <a:tab pos="450850" algn="l"/>
              </a:tabLst>
            </a:pPr>
            <a:r>
              <a:rPr lang="en-IN" sz="2000" dirty="0" err="1">
                <a:latin typeface="+mj-lt"/>
              </a:rPr>
              <a:t>Pityriasis</a:t>
            </a:r>
            <a:r>
              <a:rPr lang="en-IN" sz="2000" dirty="0">
                <a:latin typeface="+mj-lt"/>
              </a:rPr>
              <a:t> alba</a:t>
            </a:r>
          </a:p>
          <a:p>
            <a:pPr marL="531813" lvl="1" indent="-531813" defTabSz="363538">
              <a:buFont typeface="Wingdings 2" pitchFamily="18" charset="2"/>
              <a:buAutoNum type="alphaUcPeriod"/>
              <a:tabLst>
                <a:tab pos="450850" algn="l"/>
              </a:tabLst>
            </a:pPr>
            <a:r>
              <a:rPr lang="en-IN" sz="2000" dirty="0" err="1">
                <a:latin typeface="+mj-lt"/>
              </a:rPr>
              <a:t>Pityriasis</a:t>
            </a:r>
            <a:r>
              <a:rPr lang="en-IN" sz="2000" dirty="0">
                <a:latin typeface="+mj-lt"/>
              </a:rPr>
              <a:t> </a:t>
            </a:r>
            <a:r>
              <a:rPr lang="en-IN" sz="2000" dirty="0" err="1">
                <a:latin typeface="+mj-lt"/>
              </a:rPr>
              <a:t>versicolor</a:t>
            </a:r>
            <a:endParaRPr lang="en-IN" sz="2000" dirty="0">
              <a:latin typeface="+mj-lt"/>
            </a:endParaRPr>
          </a:p>
          <a:p>
            <a:pPr marL="531813" lvl="1" indent="-531813" defTabSz="363538">
              <a:buFont typeface="Wingdings 2" pitchFamily="18" charset="2"/>
              <a:buAutoNum type="alphaUcPeriod"/>
              <a:tabLst>
                <a:tab pos="450850" algn="l"/>
              </a:tabLst>
            </a:pPr>
            <a:r>
              <a:rPr lang="en-IN" sz="2000" dirty="0">
                <a:latin typeface="+mj-lt"/>
              </a:rPr>
              <a:t>Post inflammatory </a:t>
            </a:r>
            <a:r>
              <a:rPr lang="en-IN" sz="2000" dirty="0" err="1">
                <a:latin typeface="+mj-lt"/>
              </a:rPr>
              <a:t>hypopigmentation</a:t>
            </a:r>
            <a:endParaRPr lang="en-US" sz="2000" dirty="0">
              <a:latin typeface="+mj-lt"/>
            </a:endParaRPr>
          </a:p>
          <a:p>
            <a:pPr marL="914400" lvl="1" indent="-514350">
              <a:buAutoNum type="alphaUcPeriod"/>
            </a:pPr>
            <a:endParaRPr lang="en-US" sz="2000" dirty="0">
              <a:latin typeface="+mj-lt"/>
            </a:endParaRPr>
          </a:p>
          <a:p>
            <a:pPr marL="536575" lvl="1" indent="-536575">
              <a:buNone/>
            </a:pPr>
            <a:endParaRPr lang="en-US" sz="2000" dirty="0">
              <a:latin typeface="+mj-l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66" y="1181385"/>
            <a:ext cx="8229600" cy="461665"/>
          </a:xfrm>
        </p:spPr>
        <p:txBody>
          <a:bodyPr anchor="ctr" anchorCtr="1">
            <a:sp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MCQ’S</a:t>
            </a:r>
            <a:endParaRPr lang="en-IN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357718"/>
          </a:xfrm>
        </p:spPr>
        <p:txBody>
          <a:bodyPr>
            <a:noAutofit/>
          </a:bodyPr>
          <a:lstStyle/>
          <a:p>
            <a:pPr marL="536575" lvl="1" indent="-536575">
              <a:buNone/>
            </a:pPr>
            <a:r>
              <a:rPr lang="en-US" sz="2000" b="1" dirty="0"/>
              <a:t>Q.2)</a:t>
            </a:r>
            <a:r>
              <a:rPr lang="en-US" sz="2000" dirty="0"/>
              <a:t>  </a:t>
            </a:r>
            <a:r>
              <a:rPr lang="en-IN" sz="2000" dirty="0"/>
              <a:t>The following are endogenous eczema except</a:t>
            </a:r>
            <a:endParaRPr lang="en-US" sz="2000" dirty="0"/>
          </a:p>
          <a:p>
            <a:pPr marL="530225" lvl="1" indent="-530225" defTabSz="261938">
              <a:buFont typeface="Wingdings 2" pitchFamily="18" charset="2"/>
              <a:buAutoNum type="alphaUcPeriod"/>
            </a:pPr>
            <a:r>
              <a:rPr lang="fi-FI" sz="2000" dirty="0"/>
              <a:t>Atopic dermatitis</a:t>
            </a:r>
          </a:p>
          <a:p>
            <a:pPr marL="530225" lvl="1" indent="-530225" defTabSz="261938">
              <a:buFont typeface="Wingdings 2" pitchFamily="18" charset="2"/>
              <a:buAutoNum type="alphaUcPeriod"/>
            </a:pPr>
            <a:r>
              <a:rPr lang="fi-FI" sz="2000" dirty="0"/>
              <a:t>Nummular eczema</a:t>
            </a:r>
          </a:p>
          <a:p>
            <a:pPr marL="530225" lvl="1" indent="-530225" defTabSz="261938">
              <a:buFont typeface="Wingdings 2" pitchFamily="18" charset="2"/>
              <a:buAutoNum type="alphaUcPeriod"/>
            </a:pPr>
            <a:r>
              <a:rPr lang="fi-FI" sz="2000" dirty="0"/>
              <a:t>Diaper dermatitis</a:t>
            </a:r>
          </a:p>
          <a:p>
            <a:pPr marL="530225" lvl="1" indent="-530225" defTabSz="261938">
              <a:buFont typeface="Wingdings 2" pitchFamily="18" charset="2"/>
              <a:buAutoNum type="alphaUcPeriod"/>
            </a:pPr>
            <a:r>
              <a:rPr lang="fi-FI" sz="2000" dirty="0"/>
              <a:t>Stasis eczema </a:t>
            </a:r>
          </a:p>
          <a:p>
            <a:pPr marL="530225" lvl="1" indent="-530225" defTabSz="261938">
              <a:buFont typeface="Wingdings 2" pitchFamily="18" charset="2"/>
              <a:buAutoNum type="alphaUcPeriod"/>
            </a:pPr>
            <a:endParaRPr lang="fi-FI" sz="2000" b="1" dirty="0">
              <a:latin typeface="+mj-lt"/>
            </a:endParaRPr>
          </a:p>
          <a:p>
            <a:pPr marL="530225" lvl="1" indent="-530225" defTabSz="261938">
              <a:buNone/>
            </a:pPr>
            <a:r>
              <a:rPr lang="en-US" sz="2000" b="1" dirty="0">
                <a:latin typeface="+mj-lt"/>
              </a:rPr>
              <a:t>Q.3) </a:t>
            </a:r>
            <a:r>
              <a:rPr lang="en-US" sz="2000" dirty="0">
                <a:latin typeface="Calibri" pitchFamily="34" charset="0"/>
              </a:rPr>
              <a:t>White </a:t>
            </a:r>
            <a:r>
              <a:rPr lang="en-US" sz="2000" dirty="0" err="1">
                <a:latin typeface="Calibri" pitchFamily="34" charset="0"/>
              </a:rPr>
              <a:t>dermographism</a:t>
            </a:r>
            <a:r>
              <a:rPr lang="en-US" sz="2000" dirty="0">
                <a:latin typeface="Calibri" pitchFamily="34" charset="0"/>
              </a:rPr>
              <a:t> is associated with</a:t>
            </a:r>
            <a:r>
              <a:rPr lang="en-IN" sz="2000" dirty="0"/>
              <a:t>?</a:t>
            </a:r>
            <a:endParaRPr lang="en-US" sz="2000" dirty="0">
              <a:latin typeface="+mj-lt"/>
            </a:endParaRPr>
          </a:p>
          <a:p>
            <a:pPr marL="495300" indent="-495300">
              <a:buFont typeface="Wingdings 2" pitchFamily="18" charset="2"/>
              <a:buAutoNum type="alphaUcPeriod"/>
            </a:pPr>
            <a:r>
              <a:rPr lang="en-US" sz="2000" dirty="0">
                <a:latin typeface="+mj-lt"/>
              </a:rPr>
              <a:t>Infective eczema</a:t>
            </a:r>
          </a:p>
          <a:p>
            <a:pPr marL="495300" indent="-495300">
              <a:buFont typeface="Wingdings 2" pitchFamily="18" charset="2"/>
              <a:buAutoNum type="alphaUcPeriod"/>
            </a:pPr>
            <a:r>
              <a:rPr lang="en-US" sz="2000" dirty="0">
                <a:latin typeface="+mj-lt"/>
              </a:rPr>
              <a:t>Atopic dermatitis</a:t>
            </a:r>
          </a:p>
          <a:p>
            <a:pPr marL="495300" indent="-495300">
              <a:buFont typeface="Wingdings 2" pitchFamily="18" charset="2"/>
              <a:buAutoNum type="alphaUcPeriod"/>
            </a:pPr>
            <a:r>
              <a:rPr lang="en-US" sz="2000" dirty="0" err="1">
                <a:latin typeface="+mj-lt"/>
              </a:rPr>
              <a:t>Asteatotic</a:t>
            </a:r>
            <a:r>
              <a:rPr lang="en-US" sz="2000" dirty="0">
                <a:latin typeface="+mj-lt"/>
              </a:rPr>
              <a:t> eczema</a:t>
            </a:r>
          </a:p>
          <a:p>
            <a:pPr marL="495300" indent="-495300">
              <a:buFont typeface="Wingdings 2" pitchFamily="18" charset="2"/>
              <a:buAutoNum type="alphaUcPeriod"/>
            </a:pPr>
            <a:r>
              <a:rPr lang="en-US" sz="2000" dirty="0" err="1">
                <a:latin typeface="+mj-lt"/>
              </a:rPr>
              <a:t>Idyshidrotic</a:t>
            </a:r>
            <a:r>
              <a:rPr lang="en-US" sz="2000" dirty="0">
                <a:latin typeface="+mj-lt"/>
              </a:rPr>
              <a:t> eczema</a:t>
            </a:r>
          </a:p>
          <a:p>
            <a:pPr marL="495300" indent="-495300">
              <a:buFont typeface="Wingdings 2" pitchFamily="18" charset="2"/>
              <a:buAutoNum type="alphaUcPeriod"/>
            </a:pPr>
            <a:endParaRPr lang="en-US" sz="2000" dirty="0">
              <a:latin typeface="+mj-l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66" y="1181385"/>
            <a:ext cx="8229600" cy="461665"/>
          </a:xfrm>
        </p:spPr>
        <p:txBody>
          <a:bodyPr anchor="ctr" anchorCtr="1">
            <a:sp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>MCQ’S</a:t>
            </a:r>
            <a:endParaRPr lang="en-IN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7929618" cy="4357718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2000" b="1" dirty="0"/>
              <a:t>Q.4)</a:t>
            </a:r>
            <a:r>
              <a:rPr lang="en-US" sz="2000" dirty="0"/>
              <a:t>  </a:t>
            </a:r>
            <a:r>
              <a:rPr lang="en-IN" sz="2000" dirty="0"/>
              <a:t>A topical antibiotic causing frequent allergic contact dermatitis</a:t>
            </a:r>
            <a:endParaRPr lang="en-US" sz="2000" dirty="0"/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/>
              <a:t>Nadifloxacin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/>
              <a:t>Fusidic acid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/>
              <a:t>Dapsone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/>
              <a:t>Neomycin</a:t>
            </a:r>
          </a:p>
          <a:p>
            <a:pPr marL="495300" indent="-495300">
              <a:buFont typeface="Wingdings 2" pitchFamily="18" charset="2"/>
              <a:buAutoNum type="alphaUcPeriod"/>
            </a:pPr>
            <a:endParaRPr lang="en-US" sz="2000" dirty="0"/>
          </a:p>
          <a:p>
            <a:pPr marL="536575" indent="-536575">
              <a:buNone/>
            </a:pPr>
            <a:r>
              <a:rPr lang="en-US" sz="2000" b="1" dirty="0"/>
              <a:t>Q.5)</a:t>
            </a:r>
            <a:r>
              <a:rPr lang="en-US" sz="2000" dirty="0"/>
              <a:t>  Among the metals, the most commonest cause of allergy is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/>
              <a:t>Nickel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/>
              <a:t>Cobalt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/>
              <a:t>Chromium</a:t>
            </a:r>
          </a:p>
          <a:p>
            <a:pPr marL="495300" indent="-495300">
              <a:lnSpc>
                <a:spcPct val="90000"/>
              </a:lnSpc>
              <a:buFont typeface="Wingdings 2" pitchFamily="18" charset="2"/>
              <a:buAutoNum type="alphaUcPeriod"/>
            </a:pPr>
            <a:r>
              <a:rPr lang="fi-FI" sz="2000" dirty="0"/>
              <a:t>Silver</a:t>
            </a:r>
            <a:endParaRPr lang="en-US" sz="2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5857892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Q.</a:t>
            </a:r>
            <a:r>
              <a:rPr lang="en-US" sz="2000" dirty="0"/>
              <a:t> </a:t>
            </a:r>
            <a:r>
              <a:rPr lang="en-IN" sz="2000" dirty="0"/>
              <a:t>Identify the condition</a:t>
            </a:r>
            <a:r>
              <a:rPr lang="en-US" sz="2000" dirty="0"/>
              <a:t>?</a:t>
            </a:r>
            <a:endParaRPr lang="en-IN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4366" y="1181385"/>
            <a:ext cx="8229600" cy="46166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A76F7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Photo Quiz</a:t>
            </a:r>
            <a:endParaRPr kumimoji="0" lang="en-IN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050" name="Picture 2" descr="D:\backup as on 5th july 2015\RGMC\IADVL-DLS\IADVL PPT Final1\DLS\Eczema\Photos\Bindi-dermatiti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5397" r="8588"/>
          <a:stretch/>
        </p:blipFill>
        <p:spPr bwMode="auto">
          <a:xfrm>
            <a:off x="2819399" y="1752600"/>
            <a:ext cx="3449345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5957848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Q.</a:t>
            </a:r>
            <a:r>
              <a:rPr lang="en-US" sz="2000" dirty="0"/>
              <a:t> </a:t>
            </a:r>
            <a:r>
              <a:rPr lang="en-IN" sz="2000" dirty="0"/>
              <a:t>Identify the condition</a:t>
            </a:r>
            <a:r>
              <a:rPr lang="en-US" sz="2000" dirty="0"/>
              <a:t>?</a:t>
            </a:r>
            <a:endParaRPr lang="en-IN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4366" y="1181385"/>
            <a:ext cx="8229600" cy="46166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A76F7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Photo Quiz</a:t>
            </a:r>
            <a:endParaRPr kumimoji="0" lang="en-IN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26" name="Picture 2" descr="D:\backup as on 5th july 2015\RGMC\IADVL-DLS\IADVL PPT Final1\DLS\Eczema\Photos\Lichen-Simplex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22656"/>
          <a:stretch>
            <a:fillRect/>
          </a:stretch>
        </p:blipFill>
        <p:spPr bwMode="auto">
          <a:xfrm>
            <a:off x="1828800" y="1828800"/>
            <a:ext cx="4243398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5857892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Q.</a:t>
            </a:r>
            <a:r>
              <a:rPr lang="en-US" sz="2000" dirty="0"/>
              <a:t> </a:t>
            </a:r>
            <a:r>
              <a:rPr lang="en-US" sz="2000" dirty="0">
                <a:latin typeface="Calibri" pitchFamily="34" charset="0"/>
              </a:rPr>
              <a:t>Identify the variant of eczema</a:t>
            </a:r>
            <a:endParaRPr lang="en-IN" sz="2000" dirty="0">
              <a:latin typeface="Calibri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4366" y="1181385"/>
            <a:ext cx="8229600" cy="46166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A76F7F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Photo Quiz</a:t>
            </a:r>
            <a:endParaRPr kumimoji="0" lang="en-IN" sz="2400" b="0" i="0" u="sng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2" descr="C:\Users\user\Desktop\IADVL Digital Lecture Series\Nutritional Disorders\Photos\casal-necklac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0203"/>
          <a:stretch/>
        </p:blipFill>
        <p:spPr bwMode="auto">
          <a:xfrm>
            <a:off x="2564336" y="2285992"/>
            <a:ext cx="3936490" cy="267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85786" y="3129977"/>
            <a:ext cx="7498080" cy="58477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A76F7F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Thank You!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A76F7F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9469</TotalTime>
  <Words>3769</Words>
  <Application>Microsoft Office PowerPoint</Application>
  <PresentationFormat>On-screen Show (4:3)</PresentationFormat>
  <Paragraphs>586</Paragraphs>
  <Slides>74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0" baseType="lpstr">
      <vt:lpstr>Arial</vt:lpstr>
      <vt:lpstr>Calibri</vt:lpstr>
      <vt:lpstr>Calisto MT</vt:lpstr>
      <vt:lpstr>Wingdings</vt:lpstr>
      <vt:lpstr>Wingdings 2</vt:lpstr>
      <vt:lpstr>Office Theme</vt:lpstr>
      <vt:lpstr>Eczema</vt:lpstr>
      <vt:lpstr>Introduction</vt:lpstr>
      <vt:lpstr>Classification</vt:lpstr>
      <vt:lpstr>Classification</vt:lpstr>
      <vt:lpstr>Clinical stages</vt:lpstr>
      <vt:lpstr>Acute eczema</vt:lpstr>
      <vt:lpstr>Subacute eczema</vt:lpstr>
      <vt:lpstr>Chronic  eczema</vt:lpstr>
      <vt:lpstr>PowerPoint Presentation</vt:lpstr>
      <vt:lpstr>Irritant contact reaction</vt:lpstr>
      <vt:lpstr>Chronic irritant dermatitis</vt:lpstr>
      <vt:lpstr>Chronic irritant dermatitis : Persons at risk</vt:lpstr>
      <vt:lpstr>Allergic contact dermatitis</vt:lpstr>
      <vt:lpstr>Allergic contact dermatitis</vt:lpstr>
      <vt:lpstr>Allergic contact dermatitis</vt:lpstr>
      <vt:lpstr>PowerPoint Presentation</vt:lpstr>
      <vt:lpstr>Photodermatitis</vt:lpstr>
      <vt:lpstr>Phototoxic reactions : Inducing agents</vt:lpstr>
      <vt:lpstr>Photoallergic reactions : Inducing agents</vt:lpstr>
      <vt:lpstr>Photoallergic reactions</vt:lpstr>
      <vt:lpstr>Polymorphic light eruption (PMLE)</vt:lpstr>
      <vt:lpstr>Hand eczema</vt:lpstr>
      <vt:lpstr>Hand eczema</vt:lpstr>
      <vt:lpstr>PowerPoint Presentation</vt:lpstr>
      <vt:lpstr>Pompholyx (Dyshidrotic eczema)</vt:lpstr>
      <vt:lpstr>Pompholyx</vt:lpstr>
      <vt:lpstr>Hand eczema</vt:lpstr>
      <vt:lpstr>PowerPoint Presentation</vt:lpstr>
      <vt:lpstr>Atopic dermatitis</vt:lpstr>
      <vt:lpstr>Atopic dermatitis</vt:lpstr>
      <vt:lpstr>Atopic dermatitis</vt:lpstr>
      <vt:lpstr>Atopic dermatitis</vt:lpstr>
      <vt:lpstr>Atopic dermatitis</vt:lpstr>
      <vt:lpstr>Atopic dermatitis</vt:lpstr>
      <vt:lpstr>Atopic dermatitis</vt:lpstr>
      <vt:lpstr>Atopic dermatitis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MCQ’S</vt:lpstr>
      <vt:lpstr>MCQ’S</vt:lpstr>
      <vt:lpstr>MCQ’S</vt:lpstr>
      <vt:lpstr>PowerPoint Presentation</vt:lpstr>
      <vt:lpstr>PowerPoint Presentation</vt:lpstr>
      <vt:lpstr>PowerPoint Presentation</vt:lpstr>
      <vt:lpstr>PowerPoint Presentation</vt:lpstr>
    </vt:vector>
  </TitlesOfParts>
  <Company>MSC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Skin and Basic Skin Lesions</dc:title>
  <dc:creator>PCUSER</dc:creator>
  <cp:lastModifiedBy>Akanksha Singh</cp:lastModifiedBy>
  <cp:revision>1544</cp:revision>
  <dcterms:created xsi:type="dcterms:W3CDTF">2008-12-15T17:24:22Z</dcterms:created>
  <dcterms:modified xsi:type="dcterms:W3CDTF">2024-07-01T11:31:36Z</dcterms:modified>
</cp:coreProperties>
</file>