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61" r:id="rId5"/>
    <p:sldId id="259" r:id="rId6"/>
    <p:sldId id="260" r:id="rId7"/>
    <p:sldId id="262" r:id="rId8"/>
    <p:sldId id="265" r:id="rId9"/>
    <p:sldId id="263" r:id="rId10"/>
    <p:sldId id="266" r:id="rId11"/>
    <p:sldId id="264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9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8D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02C1D0-F68B-4E90-81BE-B0B7CBF836B9}" type="datetimeFigureOut">
              <a:rPr lang="en-US" smtClean="0"/>
              <a:pPr/>
              <a:t>2/26/2024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67D8DB5-B566-4137-951A-E4512B5154A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5400" b="1" dirty="0" smtClean="0">
                <a:latin typeface="Arial Black" pitchFamily="34" charset="0"/>
              </a:rPr>
              <a:t>Immunization</a:t>
            </a:r>
            <a:endParaRPr lang="en-IN" sz="5400" b="1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3929066"/>
            <a:ext cx="8549648" cy="2928934"/>
          </a:xfrm>
        </p:spPr>
        <p:txBody>
          <a:bodyPr>
            <a:normAutofit/>
          </a:bodyPr>
          <a:lstStyle/>
          <a:p>
            <a:pPr algn="ctr"/>
            <a:r>
              <a:rPr lang="en-IN" b="1" dirty="0" smtClean="0"/>
              <a:t>                                      </a:t>
            </a:r>
          </a:p>
          <a:p>
            <a:pPr algn="ctr"/>
            <a:r>
              <a:rPr lang="en-IN" b="1" dirty="0" smtClean="0"/>
              <a:t>                                          </a:t>
            </a:r>
            <a:endParaRPr lang="en-IN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Contents: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Introduction</a:t>
            </a:r>
          </a:p>
          <a:p>
            <a:r>
              <a:rPr lang="en-IN" dirty="0" smtClean="0"/>
              <a:t>Vaccine preventable disease</a:t>
            </a:r>
          </a:p>
          <a:p>
            <a:r>
              <a:rPr lang="en-IN" dirty="0" smtClean="0"/>
              <a:t>Types of vaccines</a:t>
            </a:r>
          </a:p>
          <a:p>
            <a:r>
              <a:rPr lang="en-IN" dirty="0" smtClean="0"/>
              <a:t>National Immunization schedule</a:t>
            </a:r>
          </a:p>
          <a:p>
            <a:r>
              <a:rPr lang="en-IN" dirty="0" smtClean="0"/>
              <a:t>Adverse reaction &amp; contraindications</a:t>
            </a:r>
          </a:p>
          <a:p>
            <a:r>
              <a:rPr lang="en-IN" dirty="0" smtClean="0"/>
              <a:t>Immunization programme</a:t>
            </a:r>
          </a:p>
          <a:p>
            <a:pPr marL="653796" indent="-571500">
              <a:buFont typeface="+mj-lt"/>
              <a:buAutoNum type="romanUcPeriod"/>
            </a:pPr>
            <a:endParaRPr lang="en-IN" dirty="0" smtClean="0"/>
          </a:p>
          <a:p>
            <a:pPr marL="653796" indent="-571500">
              <a:buFont typeface="+mj-lt"/>
              <a:buAutoNum type="romanUcPeriod"/>
            </a:pP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 smtClean="0">
                <a:latin typeface="Arial Black" pitchFamily="34" charset="0"/>
              </a:rPr>
              <a:t>Immunization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447800"/>
            <a:ext cx="8005026" cy="5410200"/>
          </a:xfrm>
        </p:spPr>
        <p:txBody>
          <a:bodyPr>
            <a:normAutofit/>
          </a:bodyPr>
          <a:lstStyle/>
          <a:p>
            <a:r>
              <a:rPr lang="en-IN" dirty="0" smtClean="0"/>
              <a:t>Def:-</a:t>
            </a:r>
          </a:p>
          <a:p>
            <a:pPr algn="just">
              <a:buNone/>
            </a:pPr>
            <a:r>
              <a:rPr lang="en-IN" dirty="0" smtClean="0"/>
              <a:t>  “</a:t>
            </a:r>
            <a:r>
              <a:rPr lang="en-IN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Immunization is the administration of all or part of a pathogen or preformed antibodies to elicit an immunological response that protects from disease.</a:t>
            </a:r>
            <a:r>
              <a:rPr lang="en-IN" i="1" dirty="0" smtClean="0">
                <a:latin typeface="Calibri" pitchFamily="34" charset="0"/>
                <a:cs typeface="Calibri" pitchFamily="34" charset="0"/>
              </a:rPr>
              <a:t>”</a:t>
            </a:r>
          </a:p>
          <a:p>
            <a:pPr>
              <a:buNone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Calibri" pitchFamily="34" charset="0"/>
                <a:cs typeface="Calibri" pitchFamily="34" charset="0"/>
              </a:rPr>
              <a:t>Considered one of the most cost effective health interventions of all times. </a:t>
            </a:r>
            <a:endParaRPr lang="en-IN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IN" sz="6600" dirty="0" smtClean="0"/>
          </a:p>
          <a:p>
            <a:pPr algn="ctr">
              <a:buNone/>
            </a:pPr>
            <a:r>
              <a:rPr lang="en-IN" sz="6600" dirty="0" smtClean="0">
                <a:latin typeface="Calibri" pitchFamily="34" charset="0"/>
                <a:cs typeface="Calibri" pitchFamily="34" charset="0"/>
              </a:rPr>
              <a:t>VPDs?</a:t>
            </a:r>
            <a:endParaRPr lang="en-IN" sz="6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</p:spPr>
        <p:txBody>
          <a:bodyPr/>
          <a:lstStyle/>
          <a:p>
            <a:r>
              <a:rPr lang="en-IN" dirty="0" smtClean="0"/>
              <a:t>Vaccine Preventable Diseases: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Tuberculosis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00100" y="1000108"/>
          <a:ext cx="8001056" cy="5676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249"/>
                <a:gridCol w="4491807"/>
              </a:tblGrid>
              <a:tr h="789717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Vaccine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Disease</a:t>
                      </a:r>
                      <a:endParaRPr lang="en-IN" sz="2800" dirty="0"/>
                    </a:p>
                  </a:txBody>
                  <a:tcPr/>
                </a:tc>
              </a:tr>
              <a:tr h="55858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BCG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Tuberculosis</a:t>
                      </a:r>
                      <a:endParaRPr lang="en-IN" sz="2400" dirty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OPV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Poliomyelitis</a:t>
                      </a:r>
                      <a:endParaRPr lang="en-IN" sz="2400" dirty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Hepatitis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Hepatitis-B</a:t>
                      </a:r>
                      <a:endParaRPr lang="en-IN" sz="2400" dirty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err="1" smtClean="0"/>
                        <a:t>Rota</a:t>
                      </a:r>
                      <a:r>
                        <a:rPr lang="en-IN" sz="2400" dirty="0" smtClean="0"/>
                        <a:t> </a:t>
                      </a:r>
                      <a:r>
                        <a:rPr lang="en-IN" sz="2400" dirty="0" err="1" smtClean="0"/>
                        <a:t>viruse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err="1" smtClean="0"/>
                        <a:t>Rota</a:t>
                      </a:r>
                      <a:r>
                        <a:rPr lang="en-IN" sz="2400" dirty="0" smtClean="0"/>
                        <a:t> virus diarrhoea</a:t>
                      </a:r>
                      <a:endParaRPr lang="en-IN" sz="2400" dirty="0"/>
                    </a:p>
                  </a:txBody>
                  <a:tcPr/>
                </a:tc>
              </a:tr>
              <a:tr h="789717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err="1" smtClean="0"/>
                        <a:t>Pentavalent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Diphtheria,  Tetanus,  </a:t>
                      </a:r>
                      <a:r>
                        <a:rPr lang="en-IN" sz="2400" dirty="0" err="1" smtClean="0"/>
                        <a:t>Pertusis</a:t>
                      </a:r>
                      <a:r>
                        <a:rPr lang="en-IN" sz="2400" dirty="0" smtClean="0"/>
                        <a:t>. Hepatitis-B,</a:t>
                      </a:r>
                      <a:r>
                        <a:rPr lang="en-IN" sz="2400" baseline="0" dirty="0" smtClean="0"/>
                        <a:t> Influenza</a:t>
                      </a:r>
                      <a:endParaRPr lang="en-IN" sz="2400" dirty="0"/>
                    </a:p>
                  </a:txBody>
                  <a:tcPr/>
                </a:tc>
              </a:tr>
              <a:tr h="55858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Measles-</a:t>
                      </a:r>
                      <a:r>
                        <a:rPr lang="en-IN" sz="2400" baseline="0" dirty="0" smtClean="0"/>
                        <a:t>Rubella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/>
                        <a:t>Measles-</a:t>
                      </a:r>
                      <a:r>
                        <a:rPr lang="en-IN" sz="2400" baseline="0" dirty="0" smtClean="0"/>
                        <a:t>Rubella</a:t>
                      </a:r>
                      <a:endParaRPr lang="en-IN" sz="2400" dirty="0" smtClean="0"/>
                    </a:p>
                  </a:txBody>
                  <a:tcPr/>
                </a:tc>
              </a:tr>
              <a:tr h="5393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Japanese encephalitis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/>
                        <a:t>Japanese encephalitis</a:t>
                      </a:r>
                    </a:p>
                  </a:txBody>
                  <a:tcPr/>
                </a:tc>
              </a:tr>
              <a:tr h="789717">
                <a:tc>
                  <a:txBody>
                    <a:bodyPr/>
                    <a:lstStyle/>
                    <a:p>
                      <a:pPr algn="ctr"/>
                      <a:r>
                        <a:rPr lang="en-IN" sz="2400" b="0" dirty="0" smtClean="0">
                          <a:latin typeface="Calibri" pitchFamily="34" charset="0"/>
                          <a:cs typeface="Calibri" pitchFamily="34" charset="0"/>
                        </a:rPr>
                        <a:t>Vitamin</a:t>
                      </a:r>
                      <a:r>
                        <a:rPr lang="en-IN" sz="2400" b="0" baseline="0" dirty="0" smtClean="0">
                          <a:latin typeface="Calibri" pitchFamily="34" charset="0"/>
                          <a:cs typeface="Calibri" pitchFamily="34" charset="0"/>
                        </a:rPr>
                        <a:t> - A</a:t>
                      </a:r>
                      <a:endParaRPr lang="en-IN" sz="2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dirty="0" smtClean="0">
                          <a:latin typeface="Calibri" pitchFamily="34" charset="0"/>
                          <a:cs typeface="Calibri" pitchFamily="34" charset="0"/>
                        </a:rPr>
                        <a:t>Night Blindness</a:t>
                      </a:r>
                      <a:endParaRPr lang="en-IN" sz="2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 smtClean="0"/>
              <a:t>Types of vaccines</a:t>
            </a:r>
            <a:br>
              <a:rPr lang="en-IN" b="1" dirty="0" smtClean="0"/>
            </a:b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28662" y="945816"/>
          <a:ext cx="8001032" cy="5912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16"/>
                <a:gridCol w="4000516"/>
              </a:tblGrid>
              <a:tr h="1089426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Types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/>
                        <a:t>Vaccine</a:t>
                      </a:r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Live attenuated vaccine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 BCG, OPV, </a:t>
                      </a:r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Measles,  MMR,  Rotavirus,</a:t>
                      </a:r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Killed or inactivated vaccine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IPV,  Rabies, Hepatitis A, Influenza</a:t>
                      </a:r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Sub-unit (purified antigen)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Hepatitis-B,</a:t>
                      </a:r>
                      <a:r>
                        <a:rPr lang="en-IN" sz="2400" baseline="0" dirty="0" smtClean="0"/>
                        <a:t>  </a:t>
                      </a:r>
                      <a:r>
                        <a:rPr lang="en-IN" sz="2400" baseline="0" dirty="0" err="1" smtClean="0"/>
                        <a:t>Hib</a:t>
                      </a:r>
                      <a:r>
                        <a:rPr lang="en-IN" sz="2400" baseline="0" dirty="0" smtClean="0"/>
                        <a:t> (</a:t>
                      </a:r>
                      <a:r>
                        <a:rPr lang="en-IN" sz="2400" baseline="0" dirty="0" err="1" smtClean="0"/>
                        <a:t>Haemophillus</a:t>
                      </a:r>
                      <a:r>
                        <a:rPr lang="en-IN" sz="2400" baseline="0" dirty="0" smtClean="0"/>
                        <a:t> </a:t>
                      </a:r>
                      <a:r>
                        <a:rPr lang="en-IN" sz="2400" baseline="0" dirty="0" err="1" smtClean="0"/>
                        <a:t>influenzae</a:t>
                      </a:r>
                      <a:r>
                        <a:rPr lang="en-IN" sz="2400" baseline="0" dirty="0" smtClean="0"/>
                        <a:t> type-B), </a:t>
                      </a:r>
                      <a:r>
                        <a:rPr lang="en-IN" sz="2400" baseline="0" dirty="0" err="1" smtClean="0"/>
                        <a:t>Pnumococcal</a:t>
                      </a:r>
                      <a:endParaRPr lang="en-IN" sz="2400" baseline="0" dirty="0" smtClean="0"/>
                    </a:p>
                    <a:p>
                      <a:endParaRPr lang="en-IN" sz="2400" dirty="0"/>
                    </a:p>
                  </a:txBody>
                  <a:tcPr/>
                </a:tc>
              </a:tr>
              <a:tr h="1089426">
                <a:tc>
                  <a:txBody>
                    <a:bodyPr/>
                    <a:lstStyle/>
                    <a:p>
                      <a:r>
                        <a:rPr lang="en-IN" sz="2400" dirty="0" err="1" smtClean="0"/>
                        <a:t>Toxoid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 smtClean="0"/>
                        <a:t>Tetnus</a:t>
                      </a:r>
                      <a:r>
                        <a:rPr lang="en-IN" sz="2400" dirty="0" smtClean="0"/>
                        <a:t> </a:t>
                      </a:r>
                      <a:r>
                        <a:rPr lang="en-IN" sz="2400" dirty="0" err="1" smtClean="0"/>
                        <a:t>toxoid</a:t>
                      </a:r>
                      <a:r>
                        <a:rPr lang="en-IN" sz="2400" dirty="0" smtClean="0"/>
                        <a:t>,</a:t>
                      </a:r>
                    </a:p>
                    <a:p>
                      <a:r>
                        <a:rPr lang="en-IN" sz="2400" dirty="0" smtClean="0"/>
                        <a:t>Diphtheria </a:t>
                      </a:r>
                      <a:r>
                        <a:rPr lang="en-IN" sz="2400" dirty="0" err="1" smtClean="0"/>
                        <a:t>toxoid</a:t>
                      </a:r>
                      <a:endParaRPr lang="en-I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500306"/>
            <a:ext cx="7926708" cy="114300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National Immunization Schedule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4000" b="1" dirty="0" smtClean="0"/>
              <a:t>National Immunization Schedule.</a:t>
            </a:r>
            <a:r>
              <a:rPr lang="en-IN" sz="4000" dirty="0" smtClean="0"/>
              <a:t> </a:t>
            </a:r>
            <a:r>
              <a:rPr lang="en-IN" dirty="0" smtClean="0"/>
              <a:t>For pregnant women</a:t>
            </a:r>
            <a:endParaRPr lang="en-IN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714488"/>
            <a:ext cx="914400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928670"/>
          </a:xfrm>
        </p:spPr>
        <p:txBody>
          <a:bodyPr>
            <a:normAutofit/>
          </a:bodyPr>
          <a:lstStyle/>
          <a:p>
            <a:r>
              <a:rPr lang="en-IN" sz="3600" b="1" dirty="0" smtClean="0"/>
              <a:t>NIS. </a:t>
            </a:r>
            <a:r>
              <a:rPr lang="en-IN" sz="2800" b="1" dirty="0" smtClean="0"/>
              <a:t>f</a:t>
            </a:r>
            <a:r>
              <a:rPr lang="en-IN" sz="2800" dirty="0" smtClean="0"/>
              <a:t>or Infants</a:t>
            </a:r>
            <a:endParaRPr lang="en-IN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785794"/>
          <a:ext cx="9144000" cy="639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802"/>
                <a:gridCol w="1128818"/>
                <a:gridCol w="1375651"/>
                <a:gridCol w="1697422"/>
                <a:gridCol w="1143008"/>
                <a:gridCol w="1071570"/>
                <a:gridCol w="1428729"/>
              </a:tblGrid>
              <a:tr h="676275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Vaccine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Due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Max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Dose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 smtClean="0"/>
                        <a:t>Diluent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Route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Site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BCG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birth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</a:t>
                      </a:r>
                      <a:r>
                        <a:rPr lang="en-IN" baseline="0" dirty="0" smtClean="0"/>
                        <a:t>  one year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(0.05ml until</a:t>
                      </a:r>
                      <a:r>
                        <a:rPr lang="en-IN" baseline="0" dirty="0" smtClean="0"/>
                        <a:t> 1 month</a:t>
                      </a:r>
                      <a:r>
                        <a:rPr lang="en-IN" dirty="0" smtClean="0"/>
                        <a:t>) 0.1ml beyond</a:t>
                      </a:r>
                      <a:r>
                        <a:rPr lang="en-IN" baseline="0" dirty="0" smtClean="0"/>
                        <a:t> 1 month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Nacl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Intra-dermal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</a:t>
                      </a:r>
                      <a:r>
                        <a:rPr lang="en-IN" baseline="0" dirty="0" smtClean="0"/>
                        <a:t> left arm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Hepatitis</a:t>
                      </a:r>
                      <a:r>
                        <a:rPr lang="en-IN" baseline="0" dirty="0" smtClean="0"/>
                        <a:t>-B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birth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Within</a:t>
                      </a:r>
                      <a:r>
                        <a:rPr lang="en-IN" baseline="0" dirty="0" smtClean="0"/>
                        <a:t> 24 hours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Intra muscular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Anto</a:t>
                      </a:r>
                      <a:r>
                        <a:rPr lang="en-IN" dirty="0" smtClean="0"/>
                        <a:t>-lateral side of mid thigh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OPV-0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birth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Within first 15 days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 drops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-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Oral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OPV 1,2,3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6, 10, 14 weeks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 5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 drops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-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Oral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Pentavalent</a:t>
                      </a:r>
                      <a:r>
                        <a:rPr lang="en-IN" baseline="0" dirty="0" smtClean="0"/>
                        <a:t> 1, 2, 3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6, 10, 14 weeks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 1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Intra muscular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Anto</a:t>
                      </a:r>
                      <a:r>
                        <a:rPr lang="en-IN" dirty="0" smtClean="0"/>
                        <a:t>-lateral side of mid thigh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Rotaviruse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6, 10, 14 weeks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Till 1 years of age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5drops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Oral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lang="en-IN" dirty="0" smtClean="0"/>
                        <a:t>IPV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6, 14 weeks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Till 1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0.1ml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Intra-dermal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 arm Right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11222"/>
          </a:xfrm>
        </p:spPr>
        <p:txBody>
          <a:bodyPr/>
          <a:lstStyle/>
          <a:p>
            <a:r>
              <a:rPr lang="en-IN" sz="5400" b="1" dirty="0" smtClean="0"/>
              <a:t>NIS. </a:t>
            </a:r>
            <a:r>
              <a:rPr lang="en-IN" sz="4400" b="1" dirty="0" smtClean="0"/>
              <a:t>f</a:t>
            </a:r>
            <a:r>
              <a:rPr lang="en-IN" sz="4400" dirty="0" smtClean="0"/>
              <a:t>or Infants cont..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" y="1447800"/>
          <a:ext cx="9143995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Vaccine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Due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Max age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Dose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 smtClean="0"/>
                        <a:t>Diluent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Route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Site</a:t>
                      </a:r>
                      <a:endParaRPr lang="en-IN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Measles/</a:t>
                      </a:r>
                      <a:r>
                        <a:rPr lang="en-IN" baseline="0" dirty="0" smtClean="0"/>
                        <a:t> MR-1</a:t>
                      </a:r>
                      <a:r>
                        <a:rPr lang="en-IN" baseline="30000" dirty="0" smtClean="0"/>
                        <a:t>st</a:t>
                      </a:r>
                      <a:r>
                        <a:rPr lang="en-IN" baseline="0" dirty="0" smtClean="0"/>
                        <a:t> dose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 9-12 month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5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 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Sterile water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Sub-</a:t>
                      </a:r>
                      <a:r>
                        <a:rPr lang="en-IN" dirty="0" err="1" smtClean="0"/>
                        <a:t>cutaneous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 arm right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Japnese</a:t>
                      </a:r>
                      <a:r>
                        <a:rPr lang="en-IN" dirty="0" smtClean="0"/>
                        <a:t> encephalitis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At 9-12 month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15 years of age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0.5ml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Phosphate buffer solution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Sub-</a:t>
                      </a:r>
                      <a:r>
                        <a:rPr lang="en-IN" dirty="0" err="1" smtClean="0"/>
                        <a:t>cutaneous</a:t>
                      </a:r>
                      <a:endParaRPr lang="en-IN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Upper arm left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Vit</a:t>
                      </a:r>
                      <a:r>
                        <a:rPr lang="en-IN" dirty="0" smtClean="0"/>
                        <a:t>-A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At</a:t>
                      </a:r>
                      <a:r>
                        <a:rPr lang="en-IN" baseline="0" dirty="0" smtClean="0"/>
                        <a:t> 9 months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5 years of age</a:t>
                      </a:r>
                    </a:p>
                    <a:p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1ml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-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Oral</a:t>
                      </a:r>
                      <a:endParaRPr lang="en-IN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714356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NIS. for children cont..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7"/>
            <a:ext cx="9144000" cy="621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IN" sz="4400" b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en-IN" sz="5400" b="1" dirty="0" smtClean="0">
                <a:latin typeface="Calibri" pitchFamily="34" charset="0"/>
                <a:cs typeface="Calibri" pitchFamily="34" charset="0"/>
              </a:rPr>
              <a:t>Adverse </a:t>
            </a:r>
            <a:r>
              <a:rPr lang="en-IN" sz="5400" b="1" i="1" dirty="0" smtClean="0">
                <a:solidFill>
                  <a:schemeClr val="tx2"/>
                </a:solidFill>
              </a:rPr>
              <a:t>reactions</a:t>
            </a:r>
            <a:endParaRPr lang="en-IN" sz="5400" b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en-IN" sz="5400" b="1" dirty="0" smtClean="0">
                <a:latin typeface="Calibri" pitchFamily="34" charset="0"/>
                <a:cs typeface="Calibri" pitchFamily="34" charset="0"/>
              </a:rPr>
              <a:t> &amp;</a:t>
            </a:r>
          </a:p>
          <a:p>
            <a:pPr algn="ctr">
              <a:buNone/>
            </a:pPr>
            <a:r>
              <a:rPr lang="en-IN" sz="5400" b="1" dirty="0" smtClean="0">
                <a:latin typeface="Calibri" pitchFamily="34" charset="0"/>
                <a:cs typeface="Calibri" pitchFamily="34" charset="0"/>
              </a:rPr>
              <a:t> Contraindication</a:t>
            </a:r>
            <a:endParaRPr lang="en-IN" sz="5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Bacillus </a:t>
            </a:r>
            <a:r>
              <a:rPr lang="en-IN" b="1" dirty="0" err="1" smtClean="0"/>
              <a:t>Calmette</a:t>
            </a:r>
            <a:r>
              <a:rPr lang="en-IN" b="1" dirty="0" smtClean="0"/>
              <a:t> Guerin (BCG)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5000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2083598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Local ulceration or discharging sinus;</a:t>
                      </a:r>
                    </a:p>
                    <a:p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axillary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lymphadenitis; disseminated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infection,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osteomyeltis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(in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immunodeficient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recipient)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Cellular immunodeficiency; symptomatic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HIV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2-8°C; sensitive to heat and light; discard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unused vaccine after 4 hr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Oral poliovirus (OPV)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5000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2083598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Vaccine derived poliovirus; vaccine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associated paralytic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poliomyeltis</a:t>
                      </a:r>
                      <a:endParaRPr kumimoji="0" lang="en-IN" sz="2800" b="0" kern="1200" baseline="0" dirty="0" smtClean="0">
                        <a:solidFill>
                          <a:schemeClr val="tx2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Inherited or acquired immunodeficiency;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symptomatic HIV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i="1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Storage 2-8°C; sensitive to heat;   </a:t>
                      </a:r>
                    </a:p>
                    <a:p>
                      <a:r>
                        <a:rPr kumimoji="0" lang="en-IN" sz="2800" b="0" i="1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use vaccine vial </a:t>
                      </a:r>
                      <a:r>
                        <a:rPr kumimoji="0" lang="en-IN" sz="2800" b="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monitor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err="1" smtClean="0"/>
              <a:t>Pentavalent</a:t>
            </a:r>
            <a:r>
              <a:rPr lang="en-IN" b="1" dirty="0" smtClean="0"/>
              <a:t>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4683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1000132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Local pain, swelling, fever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) Progressive neurological disease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(administer DT or 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dT</a:t>
                      </a:r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instead); (ii) anaphylaxis after previous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dose; (iii) encephalopathy within 7 days of previous dose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2-8°C; sensitive to light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Measles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4683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1000132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Fever, transient macular rash ('measles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like' illness) 5-10 days later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</a:t>
                      </a:r>
                      <a:r>
                        <a:rPr kumimoji="0" lang="en-IN" sz="2800" b="0" kern="120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</a:t>
                      </a:r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) Immunosuppressive therapy (e.g.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high dose corticosteroids);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(ii) malignancy; (iii) severe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immunodeficiency</a:t>
                      </a:r>
                      <a:endParaRPr kumimoji="0" lang="en-IN" sz="2800" b="0" i="1" kern="1200" baseline="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(iv) untreated tuberculosis</a:t>
                      </a: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2-8°C; sensitive to heat and light; use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within 4-6 hrs of reconstitution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Rotavirus vaccine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57364"/>
          <a:ext cx="9144000" cy="3917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  <a:gridCol w="6286512"/>
              </a:tblGrid>
              <a:tr h="1000132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Adverse reactions</a:t>
                      </a:r>
                      <a:endParaRPr lang="en-IN" sz="28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800" b="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Intussusception</a:t>
                      </a:r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(rare)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kumimoji="0" lang="en-IN" sz="2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Contraindication</a:t>
                      </a:r>
                      <a:endParaRPr lang="en-IN" sz="2800" b="1" i="1" dirty="0"/>
                    </a:p>
                  </a:txBody>
                  <a:tcPr>
                    <a:solidFill>
                      <a:srgbClr val="FC8D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N" sz="2800" b="0" baseline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l"/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Past history of </a:t>
                      </a:r>
                      <a:r>
                        <a:rPr lang="en-IN" sz="2800" b="0" baseline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intussusception</a:t>
                      </a:r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; severe</a:t>
                      </a:r>
                    </a:p>
                    <a:p>
                      <a:pPr algn="l"/>
                      <a:r>
                        <a:rPr lang="en-IN" sz="280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immunodeficiency</a:t>
                      </a:r>
                      <a:endParaRPr kumimoji="0" lang="en-IN" sz="2800" b="0" kern="1200" baseline="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solidFill>
                      <a:srgbClr val="FC8D60"/>
                    </a:solidFill>
                  </a:tcPr>
                </a:tc>
              </a:tr>
              <a:tr h="1458519">
                <a:tc>
                  <a:txBody>
                    <a:bodyPr/>
                    <a:lstStyle/>
                    <a:p>
                      <a:r>
                        <a:rPr lang="en-IN" sz="2800" b="1" i="1" dirty="0" smtClean="0"/>
                        <a:t>Storage</a:t>
                      </a:r>
                      <a:endParaRPr lang="en-IN" sz="2800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2-8°C; do not freeze; protect from light;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use immediately after reconstitution or</a:t>
                      </a:r>
                    </a:p>
                    <a:p>
                      <a:r>
                        <a:rPr kumimoji="0" lang="en-IN" sz="2800" b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opening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285992"/>
            <a:ext cx="7498080" cy="3962408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 smtClean="0"/>
              <a:t>Immunization Programme</a:t>
            </a:r>
            <a:endParaRPr lang="en-IN" sz="48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Mission </a:t>
            </a:r>
            <a:r>
              <a:rPr lang="en-IN" b="1" dirty="0" err="1" smtClean="0"/>
              <a:t>Indradhanush</a:t>
            </a:r>
            <a:r>
              <a:rPr lang="en-IN" b="1" dirty="0" smtClean="0"/>
              <a:t> 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   To strengthen and re-energize the immunization programme and achieve full coverage at rapid pace, The Govt. of India launched </a:t>
            </a:r>
            <a:r>
              <a:rPr lang="en-IN" b="1" i="1" dirty="0" smtClean="0">
                <a:solidFill>
                  <a:srgbClr val="FF0000"/>
                </a:solidFill>
              </a:rPr>
              <a:t>‘Mission -</a:t>
            </a:r>
            <a:r>
              <a:rPr lang="en-IN" b="1" i="1" dirty="0" err="1" smtClean="0">
                <a:solidFill>
                  <a:srgbClr val="FF0000"/>
                </a:solidFill>
              </a:rPr>
              <a:t>Indradhanush</a:t>
            </a:r>
            <a:r>
              <a:rPr lang="en-IN" b="1" i="1" dirty="0" smtClean="0">
                <a:solidFill>
                  <a:srgbClr val="FF0000"/>
                </a:solidFill>
              </a:rPr>
              <a:t>’ </a:t>
            </a:r>
            <a:r>
              <a:rPr lang="en-IN" dirty="0" smtClean="0"/>
              <a:t>in December 2014.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It aims to immunize all children under the age of 2 years, as well as all pregnant women, against seven vaccine preventable diseases.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00108"/>
            <a:ext cx="7498080" cy="5248292"/>
          </a:xfrm>
        </p:spPr>
        <p:txBody>
          <a:bodyPr/>
          <a:lstStyle/>
          <a:p>
            <a:r>
              <a:rPr lang="en-IN" dirty="0" smtClean="0"/>
              <a:t>7 colours of </a:t>
            </a:r>
            <a:r>
              <a:rPr lang="en-IN" dirty="0" err="1" smtClean="0"/>
              <a:t>Indradhanush</a:t>
            </a:r>
            <a:r>
              <a:rPr lang="en-IN" dirty="0" smtClean="0"/>
              <a:t> represents prevention against 7 diseases i.e.  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6" y="2143112"/>
          <a:ext cx="7358082" cy="45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281"/>
                <a:gridCol w="6495801"/>
              </a:tblGrid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S.no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Disease</a:t>
                      </a:r>
                      <a:endParaRPr lang="en-IN" dirty="0"/>
                    </a:p>
                  </a:txBody>
                  <a:tcPr/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1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Diphtheria</a:t>
                      </a:r>
                      <a:endParaRPr lang="en-IN" sz="2400" b="1" dirty="0"/>
                    </a:p>
                  </a:txBody>
                  <a:tcPr/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2</a:t>
                      </a:r>
                      <a:endParaRPr lang="en-IN" sz="2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Tetanus</a:t>
                      </a:r>
                      <a:endParaRPr lang="en-IN" sz="2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3</a:t>
                      </a:r>
                      <a:endParaRPr lang="en-IN" sz="24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err="1" smtClean="0"/>
                        <a:t>Pertusis</a:t>
                      </a:r>
                      <a:endParaRPr lang="en-IN" sz="24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4</a:t>
                      </a:r>
                      <a:endParaRPr lang="en-IN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Polio</a:t>
                      </a:r>
                      <a:endParaRPr lang="en-IN" sz="24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5</a:t>
                      </a:r>
                      <a:endParaRPr lang="en-IN" sz="24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Tuberculosis</a:t>
                      </a:r>
                      <a:endParaRPr lang="en-IN" sz="24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6</a:t>
                      </a:r>
                      <a:endParaRPr lang="en-IN" sz="2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Measles</a:t>
                      </a:r>
                      <a:endParaRPr lang="en-IN" sz="2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62575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7</a:t>
                      </a:r>
                      <a:endParaRPr lang="en-IN" sz="2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Hep-B</a:t>
                      </a:r>
                      <a:endParaRPr lang="en-IN" sz="2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14" y="285728"/>
            <a:ext cx="7719274" cy="6357982"/>
          </a:xfrm>
        </p:spPr>
        <p:txBody>
          <a:bodyPr/>
          <a:lstStyle/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Newer vaccines added in Mission </a:t>
            </a:r>
            <a:r>
              <a:rPr lang="en-IN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Indradhanush</a:t>
            </a:r>
            <a:r>
              <a:rPr lang="en-I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are:</a:t>
            </a:r>
          </a:p>
          <a:p>
            <a:endParaRPr lang="en-IN" dirty="0" smtClean="0"/>
          </a:p>
          <a:p>
            <a:pPr marL="653796" indent="-571500" algn="ctr">
              <a:buFont typeface="+mj-lt"/>
              <a:buAutoNum type="romanUcPeriod"/>
            </a:pPr>
            <a:r>
              <a:rPr lang="en-IN" dirty="0" smtClean="0"/>
              <a:t>IPV</a:t>
            </a:r>
          </a:p>
          <a:p>
            <a:pPr marL="653796" indent="-571500" algn="ctr">
              <a:buFont typeface="+mj-lt"/>
              <a:buAutoNum type="romanUcPeriod"/>
            </a:pPr>
            <a:r>
              <a:rPr lang="en-IN" dirty="0" err="1" smtClean="0"/>
              <a:t>Rota</a:t>
            </a:r>
            <a:r>
              <a:rPr lang="en-IN" dirty="0" smtClean="0"/>
              <a:t> </a:t>
            </a:r>
            <a:r>
              <a:rPr lang="en-IN" dirty="0" err="1" smtClean="0"/>
              <a:t>viruse</a:t>
            </a:r>
            <a:endParaRPr lang="en-IN" dirty="0" smtClean="0"/>
          </a:p>
          <a:p>
            <a:pPr marL="653796" indent="-571500" algn="ctr">
              <a:buFont typeface="+mj-lt"/>
              <a:buAutoNum type="romanUcPeriod"/>
            </a:pPr>
            <a:r>
              <a:rPr lang="en-IN" dirty="0" smtClean="0"/>
              <a:t>Japanese encephalitis</a:t>
            </a:r>
          </a:p>
          <a:p>
            <a:pPr marL="653796" indent="-571500" algn="ctr">
              <a:buFont typeface="+mj-lt"/>
              <a:buAutoNum type="romanUcPeriod"/>
            </a:pPr>
            <a:r>
              <a:rPr lang="en-IN" dirty="0" err="1" smtClean="0"/>
              <a:t>Pnuemococcal</a:t>
            </a:r>
            <a:r>
              <a:rPr lang="en-IN" dirty="0" smtClean="0"/>
              <a:t> vaccine</a:t>
            </a:r>
          </a:p>
          <a:p>
            <a:pPr marL="653796" indent="-571500" algn="ctr">
              <a:buFont typeface="+mj-lt"/>
              <a:buAutoNum type="romanUcPeriod"/>
            </a:pPr>
            <a:r>
              <a:rPr lang="en-IN" dirty="0" err="1" smtClean="0"/>
              <a:t>Haemophilus</a:t>
            </a:r>
            <a:r>
              <a:rPr lang="en-IN" dirty="0" smtClean="0"/>
              <a:t> </a:t>
            </a:r>
            <a:r>
              <a:rPr lang="en-IN" dirty="0" err="1" smtClean="0"/>
              <a:t>influenzae</a:t>
            </a:r>
            <a:r>
              <a:rPr lang="en-IN" dirty="0" smtClean="0"/>
              <a:t> type B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Intensified Mission-</a:t>
            </a:r>
            <a:r>
              <a:rPr lang="en-IN" dirty="0" err="1" smtClean="0"/>
              <a:t>Indradhanush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47800"/>
            <a:ext cx="8505092" cy="4800600"/>
          </a:xfrm>
        </p:spPr>
        <p:txBody>
          <a:bodyPr/>
          <a:lstStyle/>
          <a:p>
            <a:pPr algn="just"/>
            <a:r>
              <a:rPr lang="en-IN" dirty="0" smtClean="0"/>
              <a:t>To further intensify immunization programme, Govt. of India launched </a:t>
            </a:r>
            <a:r>
              <a:rPr lang="en-IN" b="1" i="1" dirty="0" smtClean="0">
                <a:solidFill>
                  <a:srgbClr val="FF0000"/>
                </a:solidFill>
              </a:rPr>
              <a:t>‘Intensified Mission-</a:t>
            </a:r>
            <a:r>
              <a:rPr lang="en-IN" b="1" i="1" dirty="0" err="1" smtClean="0">
                <a:solidFill>
                  <a:srgbClr val="FF0000"/>
                </a:solidFill>
              </a:rPr>
              <a:t>Indradhanush</a:t>
            </a:r>
            <a:r>
              <a:rPr lang="en-IN" b="1" i="1" dirty="0" smtClean="0">
                <a:solidFill>
                  <a:srgbClr val="FF0000"/>
                </a:solidFill>
              </a:rPr>
              <a:t>’  </a:t>
            </a:r>
            <a:r>
              <a:rPr lang="en-IN" dirty="0" smtClean="0"/>
              <a:t>in 2017. Which aims to reach each every child </a:t>
            </a:r>
            <a:r>
              <a:rPr lang="en-IN" dirty="0" err="1" smtClean="0"/>
              <a:t>upto</a:t>
            </a:r>
            <a:r>
              <a:rPr lang="en-IN" dirty="0" smtClean="0"/>
              <a:t> 2 years of age and all those pregnant women who have been left uncovered under routine immunization programme.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     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                  </a:t>
            </a:r>
            <a:r>
              <a:rPr lang="en-IN" sz="6600" dirty="0" smtClean="0">
                <a:latin typeface="Calibri" pitchFamily="34" charset="0"/>
                <a:cs typeface="Calibri" pitchFamily="34" charset="0"/>
              </a:rPr>
              <a:t>    End</a:t>
            </a:r>
            <a:endParaRPr lang="en-IN" sz="6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311</TotalTime>
  <Words>764</Words>
  <Application>Microsoft Office PowerPoint</Application>
  <PresentationFormat>On-screen Show (4:3)</PresentationFormat>
  <Paragraphs>235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Solstice</vt:lpstr>
      <vt:lpstr>Immunization</vt:lpstr>
      <vt:lpstr>Contents:</vt:lpstr>
      <vt:lpstr>Immunization</vt:lpstr>
      <vt:lpstr>PowerPoint Presentation</vt:lpstr>
      <vt:lpstr>Vaccine Preventable Diseases:</vt:lpstr>
      <vt:lpstr>Types of vaccines </vt:lpstr>
      <vt:lpstr>National Immunization Schedule</vt:lpstr>
      <vt:lpstr>National Immunization Schedule. For pregnant women</vt:lpstr>
      <vt:lpstr>NIS. for Infants</vt:lpstr>
      <vt:lpstr>NIS. for Infants cont..</vt:lpstr>
      <vt:lpstr>NIS. for children cont..</vt:lpstr>
      <vt:lpstr>PowerPoint Presentation</vt:lpstr>
      <vt:lpstr>Bacillus Calmette Guerin (BCG) vaccine</vt:lpstr>
      <vt:lpstr>Oral poliovirus (OPV) vaccine</vt:lpstr>
      <vt:lpstr>Pentavalent vaccine</vt:lpstr>
      <vt:lpstr>Measles Vaccine</vt:lpstr>
      <vt:lpstr>Rotavirus vaccine</vt:lpstr>
      <vt:lpstr>PowerPoint Presentation</vt:lpstr>
      <vt:lpstr>Mission Indradhanush </vt:lpstr>
      <vt:lpstr>PowerPoint Presentation</vt:lpstr>
      <vt:lpstr>PowerPoint Presentation</vt:lpstr>
      <vt:lpstr>Intensified Mission-Indradhanush</vt:lpstr>
      <vt:lpstr>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Immunization</dc:title>
  <dc:creator>win 10</dc:creator>
  <cp:lastModifiedBy>SPM</cp:lastModifiedBy>
  <cp:revision>29</cp:revision>
  <dcterms:created xsi:type="dcterms:W3CDTF">2019-01-08T16:46:07Z</dcterms:created>
  <dcterms:modified xsi:type="dcterms:W3CDTF">2024-02-26T04:44:23Z</dcterms:modified>
</cp:coreProperties>
</file>