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65"/>
  </p:notesMasterIdLst>
  <p:sldIdLst>
    <p:sldId id="257" r:id="rId2"/>
    <p:sldId id="258" r:id="rId3"/>
    <p:sldId id="259" r:id="rId4"/>
    <p:sldId id="260" r:id="rId5"/>
    <p:sldId id="264"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8" r:id="rId37"/>
    <p:sldId id="299" r:id="rId38"/>
    <p:sldId id="301" r:id="rId39"/>
    <p:sldId id="302" r:id="rId40"/>
    <p:sldId id="303" r:id="rId41"/>
    <p:sldId id="304" r:id="rId42"/>
    <p:sldId id="305" r:id="rId43"/>
    <p:sldId id="306" r:id="rId44"/>
    <p:sldId id="307" r:id="rId45"/>
    <p:sldId id="308" r:id="rId46"/>
    <p:sldId id="318" r:id="rId47"/>
    <p:sldId id="319" r:id="rId48"/>
    <p:sldId id="320" r:id="rId49"/>
    <p:sldId id="321" r:id="rId50"/>
    <p:sldId id="322" r:id="rId51"/>
    <p:sldId id="323" r:id="rId52"/>
    <p:sldId id="324" r:id="rId53"/>
    <p:sldId id="325" r:id="rId54"/>
    <p:sldId id="326" r:id="rId55"/>
    <p:sldId id="327" r:id="rId56"/>
    <p:sldId id="328" r:id="rId57"/>
    <p:sldId id="309" r:id="rId58"/>
    <p:sldId id="310" r:id="rId59"/>
    <p:sldId id="311" r:id="rId60"/>
    <p:sldId id="312" r:id="rId61"/>
    <p:sldId id="313" r:id="rId62"/>
    <p:sldId id="314" r:id="rId63"/>
    <p:sldId id="316" r:id="rId6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434" autoAdjust="0"/>
  </p:normalViewPr>
  <p:slideViewPr>
    <p:cSldViewPr snapToGrid="0" showGuides="1">
      <p:cViewPr varScale="1">
        <p:scale>
          <a:sx n="67" d="100"/>
          <a:sy n="67" d="100"/>
        </p:scale>
        <p:origin x="780" y="60"/>
      </p:cViewPr>
      <p:guideLst>
        <p:guide orient="horz" pos="2160"/>
        <p:guide pos="3840"/>
      </p:guideLst>
    </p:cSldViewPr>
  </p:slideViewPr>
  <p:outlineViewPr>
    <p:cViewPr>
      <p:scale>
        <a:sx n="33" d="100"/>
        <a:sy n="33" d="100"/>
      </p:scale>
      <p:origin x="0" y="-5688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B08EA4-BC3D-49AE-B3B6-577CBB58FF82}" type="doc">
      <dgm:prSet loTypeId="urn:microsoft.com/office/officeart/2005/8/layout/orgChart1" loCatId="hierarchy" qsTypeId="urn:microsoft.com/office/officeart/2005/8/quickstyle/simple1" qsCatId="simple" csTypeId="urn:microsoft.com/office/officeart/2005/8/colors/accent6_1" csCatId="accent6" phldr="1"/>
      <dgm:spPr/>
      <dgm:t>
        <a:bodyPr/>
        <a:lstStyle/>
        <a:p>
          <a:endParaRPr lang="en-IN"/>
        </a:p>
      </dgm:t>
    </dgm:pt>
    <dgm:pt modelId="{D15AA0CE-9A71-4167-AE4E-B9152B233965}">
      <dgm:prSet phldrT="[Text]" custT="1"/>
      <dgm:spPr>
        <a:solidFill>
          <a:srgbClr val="642F62"/>
        </a:solidFill>
        <a:ln>
          <a:solidFill>
            <a:srgbClr val="642F62"/>
          </a:solidFill>
        </a:ln>
      </dgm:spPr>
      <dgm:t>
        <a:bodyPr/>
        <a:lstStyle/>
        <a:p>
          <a:r>
            <a:rPr lang="en-US" sz="2400" dirty="0">
              <a:solidFill>
                <a:schemeClr val="bg1"/>
              </a:solidFill>
              <a:latin typeface="Times New Roman" panose="02020603050405020304" pitchFamily="18" charset="0"/>
              <a:cs typeface="Times New Roman" panose="02020603050405020304" pitchFamily="18" charset="0"/>
            </a:rPr>
            <a:t>Bacterial flora</a:t>
          </a:r>
          <a:endParaRPr lang="en-IN" sz="2400" dirty="0">
            <a:solidFill>
              <a:schemeClr val="bg1"/>
            </a:solidFill>
            <a:latin typeface="Times New Roman" panose="02020603050405020304" pitchFamily="18" charset="0"/>
            <a:cs typeface="Times New Roman" panose="02020603050405020304" pitchFamily="18" charset="0"/>
          </a:endParaRPr>
        </a:p>
      </dgm:t>
    </dgm:pt>
    <dgm:pt modelId="{CB6134FF-B75C-414D-9A19-72374983B3DA}" type="parTrans" cxnId="{60034919-BA92-4F2C-ADA5-36F5CFCA72FE}">
      <dgm:prSet/>
      <dgm:spPr/>
      <dgm:t>
        <a:bodyPr/>
        <a:lstStyle/>
        <a:p>
          <a:endParaRPr lang="en-IN"/>
        </a:p>
      </dgm:t>
    </dgm:pt>
    <dgm:pt modelId="{D3E8D645-03F1-4274-A83A-32CADBA527E8}" type="sibTrans" cxnId="{60034919-BA92-4F2C-ADA5-36F5CFCA72FE}">
      <dgm:prSet/>
      <dgm:spPr/>
      <dgm:t>
        <a:bodyPr/>
        <a:lstStyle/>
        <a:p>
          <a:endParaRPr lang="en-IN"/>
        </a:p>
      </dgm:t>
    </dgm:pt>
    <dgm:pt modelId="{C0DD7750-3DAC-4E45-9FCD-AA4D0013A1B6}">
      <dgm:prSet phldrT="[Text]" custT="1"/>
      <dgm:spPr>
        <a:solidFill>
          <a:srgbClr val="642F62"/>
        </a:solidFill>
        <a:ln>
          <a:solidFill>
            <a:srgbClr val="642F62"/>
          </a:solidFill>
        </a:ln>
      </dgm:spPr>
      <dgm:t>
        <a:bodyPr/>
        <a:lstStyle/>
        <a:p>
          <a:r>
            <a:rPr lang="en-US" sz="2400" dirty="0">
              <a:solidFill>
                <a:schemeClr val="bg1"/>
              </a:solidFill>
              <a:latin typeface="Times New Roman" panose="02020603050405020304" pitchFamily="18" charset="0"/>
              <a:cs typeface="Times New Roman" panose="02020603050405020304" pitchFamily="18" charset="0"/>
            </a:rPr>
            <a:t>Resident flora </a:t>
          </a:r>
          <a:endParaRPr lang="en-IN" sz="2400" dirty="0">
            <a:solidFill>
              <a:schemeClr val="bg1"/>
            </a:solidFill>
            <a:latin typeface="Times New Roman" panose="02020603050405020304" pitchFamily="18" charset="0"/>
            <a:cs typeface="Times New Roman" panose="02020603050405020304" pitchFamily="18" charset="0"/>
          </a:endParaRPr>
        </a:p>
      </dgm:t>
    </dgm:pt>
    <dgm:pt modelId="{C7AA58CC-BF65-4EA2-B1FD-C6E1CCB364F8}" type="parTrans" cxnId="{8E7A7019-FFC7-442C-A40F-2C70F164A1C6}">
      <dgm:prSet/>
      <dgm:spPr>
        <a:ln>
          <a:solidFill>
            <a:schemeClr val="accent6">
              <a:lumMod val="50000"/>
            </a:schemeClr>
          </a:solidFill>
        </a:ln>
      </dgm:spPr>
      <dgm:t>
        <a:bodyPr/>
        <a:lstStyle/>
        <a:p>
          <a:endParaRPr lang="en-IN"/>
        </a:p>
      </dgm:t>
    </dgm:pt>
    <dgm:pt modelId="{835D994C-0D47-4875-BA2B-F21C760030D4}" type="sibTrans" cxnId="{8E7A7019-FFC7-442C-A40F-2C70F164A1C6}">
      <dgm:prSet/>
      <dgm:spPr/>
      <dgm:t>
        <a:bodyPr/>
        <a:lstStyle/>
        <a:p>
          <a:endParaRPr lang="en-IN"/>
        </a:p>
      </dgm:t>
    </dgm:pt>
    <dgm:pt modelId="{DD7655DB-F379-409A-87E2-3D0CB3C33E76}">
      <dgm:prSet phldrT="[Text]" custT="1"/>
      <dgm:spPr>
        <a:solidFill>
          <a:srgbClr val="642F62"/>
        </a:solidFill>
        <a:ln>
          <a:solidFill>
            <a:srgbClr val="642F62"/>
          </a:solidFill>
        </a:ln>
      </dgm:spPr>
      <dgm:t>
        <a:bodyPr/>
        <a:lstStyle/>
        <a:p>
          <a:r>
            <a:rPr lang="en-IN" sz="2400" dirty="0">
              <a:solidFill>
                <a:schemeClr val="bg1"/>
              </a:solidFill>
              <a:latin typeface="Times New Roman" panose="02020603050405020304" pitchFamily="18" charset="0"/>
              <a:cs typeface="Times New Roman" panose="02020603050405020304" pitchFamily="18" charset="0"/>
            </a:rPr>
            <a:t>Transient flora </a:t>
          </a:r>
        </a:p>
      </dgm:t>
    </dgm:pt>
    <dgm:pt modelId="{7D458D43-0D98-4A76-86F3-E5AAF18F1571}" type="parTrans" cxnId="{2BC5B669-A621-4ACB-8657-293E6DA58373}">
      <dgm:prSet/>
      <dgm:spPr>
        <a:ln>
          <a:solidFill>
            <a:schemeClr val="accent6">
              <a:lumMod val="50000"/>
            </a:schemeClr>
          </a:solidFill>
        </a:ln>
      </dgm:spPr>
      <dgm:t>
        <a:bodyPr/>
        <a:lstStyle/>
        <a:p>
          <a:endParaRPr lang="en-IN"/>
        </a:p>
      </dgm:t>
    </dgm:pt>
    <dgm:pt modelId="{74F199B3-DA4F-47C2-8EAD-D52453E90468}" type="sibTrans" cxnId="{2BC5B669-A621-4ACB-8657-293E6DA58373}">
      <dgm:prSet/>
      <dgm:spPr/>
      <dgm:t>
        <a:bodyPr/>
        <a:lstStyle/>
        <a:p>
          <a:endParaRPr lang="en-IN"/>
        </a:p>
      </dgm:t>
    </dgm:pt>
    <dgm:pt modelId="{8C46056F-BFD3-46B9-BB00-59AB86CDCC8F}">
      <dgm:prSet phldrT="[Text]" custT="1"/>
      <dgm:spPr>
        <a:solidFill>
          <a:srgbClr val="642F62"/>
        </a:solidFill>
        <a:ln>
          <a:solidFill>
            <a:srgbClr val="642F62"/>
          </a:solidFill>
        </a:ln>
      </dgm:spPr>
      <dgm:t>
        <a:bodyPr/>
        <a:lstStyle/>
        <a:p>
          <a:pPr marL="225425" indent="-225425" algn="l">
            <a:buFont typeface="+mj-lt"/>
            <a:buAutoNum type="alphaLcPeriod"/>
          </a:pPr>
          <a:r>
            <a:rPr lang="en-US" sz="2400" dirty="0">
              <a:solidFill>
                <a:schemeClr val="bg1"/>
              </a:solidFill>
              <a:latin typeface="Times New Roman" panose="02020603050405020304" pitchFamily="18" charset="0"/>
              <a:cs typeface="Times New Roman" panose="02020603050405020304" pitchFamily="18" charset="0"/>
            </a:rPr>
            <a:t>&gt; Bacteria that grow on skin </a:t>
          </a:r>
        </a:p>
        <a:p>
          <a:pPr marL="225425" indent="-225425" algn="l">
            <a:buFont typeface="+mj-lt"/>
            <a:buAutoNum type="alphaLcPeriod"/>
          </a:pPr>
          <a:r>
            <a:rPr lang="en-US" sz="2400" dirty="0">
              <a:solidFill>
                <a:schemeClr val="bg1"/>
              </a:solidFill>
              <a:latin typeface="Times New Roman" panose="02020603050405020304" pitchFamily="18" charset="0"/>
              <a:cs typeface="Times New Roman" panose="02020603050405020304" pitchFamily="18" charset="0"/>
            </a:rPr>
            <a:t>&gt; Stable in number </a:t>
          </a:r>
        </a:p>
        <a:p>
          <a:pPr marL="225425" indent="-225425" algn="l">
            <a:buFont typeface="+mj-lt"/>
            <a:buAutoNum type="alphaLcPeriod"/>
          </a:pPr>
          <a:r>
            <a:rPr lang="en-US" sz="2400" dirty="0">
              <a:solidFill>
                <a:schemeClr val="bg1"/>
              </a:solidFill>
              <a:latin typeface="Times New Roman" panose="02020603050405020304" pitchFamily="18" charset="0"/>
              <a:cs typeface="Times New Roman" panose="02020603050405020304" pitchFamily="18" charset="0"/>
            </a:rPr>
            <a:t>&gt; Undergo multiplication</a:t>
          </a:r>
        </a:p>
        <a:p>
          <a:pPr marL="225425" indent="-225425" algn="l">
            <a:buFont typeface="Arial" panose="020B0604020202020204" pitchFamily="34" charset="0"/>
            <a:buChar char="•"/>
          </a:pPr>
          <a:r>
            <a:rPr lang="en-US" sz="2400" dirty="0">
              <a:solidFill>
                <a:schemeClr val="bg1"/>
              </a:solidFill>
              <a:latin typeface="Times New Roman" panose="02020603050405020304" pitchFamily="18" charset="0"/>
              <a:cs typeface="Times New Roman" panose="02020603050405020304" pitchFamily="18" charset="0"/>
            </a:rPr>
            <a:t>&gt; No exogenous source </a:t>
          </a:r>
          <a:endParaRPr lang="en-IN" sz="2400" dirty="0">
            <a:solidFill>
              <a:schemeClr val="bg1"/>
            </a:solidFill>
            <a:latin typeface="Times New Roman" panose="02020603050405020304" pitchFamily="18" charset="0"/>
            <a:cs typeface="Times New Roman" panose="02020603050405020304" pitchFamily="18" charset="0"/>
          </a:endParaRPr>
        </a:p>
      </dgm:t>
    </dgm:pt>
    <dgm:pt modelId="{5DB602B9-3E63-46E2-9674-C54D2EBF4213}" type="parTrans" cxnId="{52D439F5-F809-4F63-AAB7-24F887302E91}">
      <dgm:prSet/>
      <dgm:spPr/>
      <dgm:t>
        <a:bodyPr/>
        <a:lstStyle/>
        <a:p>
          <a:endParaRPr lang="en-IN"/>
        </a:p>
      </dgm:t>
    </dgm:pt>
    <dgm:pt modelId="{E6E27BAF-3995-4376-8676-7802544811D9}" type="sibTrans" cxnId="{52D439F5-F809-4F63-AAB7-24F887302E91}">
      <dgm:prSet/>
      <dgm:spPr/>
      <dgm:t>
        <a:bodyPr/>
        <a:lstStyle/>
        <a:p>
          <a:endParaRPr lang="en-IN"/>
        </a:p>
      </dgm:t>
    </dgm:pt>
    <dgm:pt modelId="{47C02BA0-9E4F-4E61-960F-1EE3B89B01AB}">
      <dgm:prSet phldrT="[Text]" custT="1"/>
      <dgm:spPr>
        <a:solidFill>
          <a:srgbClr val="642F62"/>
        </a:solidFill>
        <a:ln>
          <a:solidFill>
            <a:srgbClr val="642F62"/>
          </a:solidFill>
        </a:ln>
      </dgm:spPr>
      <dgm:t>
        <a:bodyPr/>
        <a:lstStyle/>
        <a:p>
          <a:pPr marL="225425" indent="-225425" algn="l"/>
          <a:r>
            <a:rPr lang="en-US" sz="2400" dirty="0">
              <a:solidFill>
                <a:schemeClr val="bg1"/>
              </a:solidFill>
              <a:latin typeface="Times New Roman" panose="02020603050405020304" pitchFamily="18" charset="0"/>
              <a:cs typeface="Times New Roman" panose="02020603050405020304" pitchFamily="18" charset="0"/>
            </a:rPr>
            <a:t>&gt; Lie free on the skin surface without attachment </a:t>
          </a:r>
        </a:p>
        <a:p>
          <a:pPr marL="225425" indent="-225425" algn="l"/>
          <a:r>
            <a:rPr lang="en-US" sz="2400" dirty="0">
              <a:solidFill>
                <a:schemeClr val="bg1"/>
              </a:solidFill>
              <a:latin typeface="Times New Roman" panose="02020603050405020304" pitchFamily="18" charset="0"/>
              <a:cs typeface="Times New Roman" panose="02020603050405020304" pitchFamily="18" charset="0"/>
            </a:rPr>
            <a:t>&gt; Derived from exogenous sources. </a:t>
          </a:r>
        </a:p>
        <a:p>
          <a:pPr marL="225425" indent="-225425" algn="l"/>
          <a:r>
            <a:rPr lang="en-US" sz="2400" dirty="0">
              <a:solidFill>
                <a:schemeClr val="bg1"/>
              </a:solidFill>
              <a:latin typeface="Times New Roman" panose="02020603050405020304" pitchFamily="18" charset="0"/>
              <a:cs typeface="Times New Roman" panose="02020603050405020304" pitchFamily="18" charset="0"/>
            </a:rPr>
            <a:t>&gt; Unable to multiply </a:t>
          </a:r>
        </a:p>
        <a:p>
          <a:pPr marL="225425" indent="-225425" algn="l"/>
          <a:r>
            <a:rPr lang="en-US" sz="2400" dirty="0">
              <a:solidFill>
                <a:schemeClr val="bg1"/>
              </a:solidFill>
              <a:latin typeface="Times New Roman" panose="02020603050405020304" pitchFamily="18" charset="0"/>
              <a:cs typeface="Times New Roman" panose="02020603050405020304" pitchFamily="18" charset="0"/>
            </a:rPr>
            <a:t>&gt; Disappear from the skin within a short time.</a:t>
          </a:r>
          <a:endParaRPr lang="en-IN" sz="2400" dirty="0">
            <a:solidFill>
              <a:schemeClr val="bg1"/>
            </a:solidFill>
            <a:latin typeface="Times New Roman" panose="02020603050405020304" pitchFamily="18" charset="0"/>
            <a:cs typeface="Times New Roman" panose="02020603050405020304" pitchFamily="18" charset="0"/>
          </a:endParaRPr>
        </a:p>
      </dgm:t>
    </dgm:pt>
    <dgm:pt modelId="{ADF06A57-CBE8-4CA6-92F5-F30DD9271656}" type="parTrans" cxnId="{CF058556-EB68-436E-B525-124725407127}">
      <dgm:prSet/>
      <dgm:spPr/>
      <dgm:t>
        <a:bodyPr/>
        <a:lstStyle/>
        <a:p>
          <a:endParaRPr lang="en-IN"/>
        </a:p>
      </dgm:t>
    </dgm:pt>
    <dgm:pt modelId="{134F2416-95AA-404F-85CC-EF322837230C}" type="sibTrans" cxnId="{CF058556-EB68-436E-B525-124725407127}">
      <dgm:prSet/>
      <dgm:spPr/>
      <dgm:t>
        <a:bodyPr/>
        <a:lstStyle/>
        <a:p>
          <a:endParaRPr lang="en-IN"/>
        </a:p>
      </dgm:t>
    </dgm:pt>
    <dgm:pt modelId="{4B5F6431-9EB1-4FFE-BFB0-CC4AE00906DE}" type="pres">
      <dgm:prSet presAssocID="{12B08EA4-BC3D-49AE-B3B6-577CBB58FF82}" presName="hierChild1" presStyleCnt="0">
        <dgm:presLayoutVars>
          <dgm:orgChart val="1"/>
          <dgm:chPref val="1"/>
          <dgm:dir/>
          <dgm:animOne val="branch"/>
          <dgm:animLvl val="lvl"/>
          <dgm:resizeHandles/>
        </dgm:presLayoutVars>
      </dgm:prSet>
      <dgm:spPr/>
      <dgm:t>
        <a:bodyPr/>
        <a:lstStyle/>
        <a:p>
          <a:endParaRPr lang="en-IN"/>
        </a:p>
      </dgm:t>
    </dgm:pt>
    <dgm:pt modelId="{33E71BF7-7343-4623-AA6D-0ACE6A34C511}" type="pres">
      <dgm:prSet presAssocID="{D15AA0CE-9A71-4167-AE4E-B9152B233965}" presName="hierRoot1" presStyleCnt="0">
        <dgm:presLayoutVars>
          <dgm:hierBranch val="init"/>
        </dgm:presLayoutVars>
      </dgm:prSet>
      <dgm:spPr/>
    </dgm:pt>
    <dgm:pt modelId="{920BA001-5FDF-4155-8AC8-0C9CE43B8506}" type="pres">
      <dgm:prSet presAssocID="{D15AA0CE-9A71-4167-AE4E-B9152B233965}" presName="rootComposite1" presStyleCnt="0"/>
      <dgm:spPr/>
    </dgm:pt>
    <dgm:pt modelId="{302C40EB-8BF4-43CF-ADD0-F4729416C558}" type="pres">
      <dgm:prSet presAssocID="{D15AA0CE-9A71-4167-AE4E-B9152B233965}" presName="rootText1" presStyleLbl="node0" presStyleIdx="0" presStyleCnt="1" custScaleX="148114" custScaleY="52776">
        <dgm:presLayoutVars>
          <dgm:chPref val="3"/>
        </dgm:presLayoutVars>
      </dgm:prSet>
      <dgm:spPr/>
      <dgm:t>
        <a:bodyPr/>
        <a:lstStyle/>
        <a:p>
          <a:endParaRPr lang="en-IN"/>
        </a:p>
      </dgm:t>
    </dgm:pt>
    <dgm:pt modelId="{D6B9DFFA-3ECD-4C99-98C5-54B878CF5073}" type="pres">
      <dgm:prSet presAssocID="{D15AA0CE-9A71-4167-AE4E-B9152B233965}" presName="rootConnector1" presStyleLbl="node1" presStyleIdx="0" presStyleCnt="0"/>
      <dgm:spPr/>
      <dgm:t>
        <a:bodyPr/>
        <a:lstStyle/>
        <a:p>
          <a:endParaRPr lang="en-IN"/>
        </a:p>
      </dgm:t>
    </dgm:pt>
    <dgm:pt modelId="{F6C0E286-E666-438E-AD78-94C0837C69C3}" type="pres">
      <dgm:prSet presAssocID="{D15AA0CE-9A71-4167-AE4E-B9152B233965}" presName="hierChild2" presStyleCnt="0"/>
      <dgm:spPr/>
    </dgm:pt>
    <dgm:pt modelId="{FB0111E2-BECB-4143-9CB4-2C413E7C9A9C}" type="pres">
      <dgm:prSet presAssocID="{C7AA58CC-BF65-4EA2-B1FD-C6E1CCB364F8}" presName="Name37" presStyleLbl="parChTrans1D2" presStyleIdx="0" presStyleCnt="2"/>
      <dgm:spPr/>
      <dgm:t>
        <a:bodyPr/>
        <a:lstStyle/>
        <a:p>
          <a:endParaRPr lang="en-IN"/>
        </a:p>
      </dgm:t>
    </dgm:pt>
    <dgm:pt modelId="{586F0207-311D-4E5E-B7F8-ED237CDEA6B1}" type="pres">
      <dgm:prSet presAssocID="{C0DD7750-3DAC-4E45-9FCD-AA4D0013A1B6}" presName="hierRoot2" presStyleCnt="0">
        <dgm:presLayoutVars>
          <dgm:hierBranch val="init"/>
        </dgm:presLayoutVars>
      </dgm:prSet>
      <dgm:spPr/>
    </dgm:pt>
    <dgm:pt modelId="{5EBB6E92-DA31-49F2-B151-B0A92D3DB85D}" type="pres">
      <dgm:prSet presAssocID="{C0DD7750-3DAC-4E45-9FCD-AA4D0013A1B6}" presName="rootComposite" presStyleCnt="0"/>
      <dgm:spPr/>
    </dgm:pt>
    <dgm:pt modelId="{04149F7B-0AC7-47B9-BE02-8DAA93CA467C}" type="pres">
      <dgm:prSet presAssocID="{C0DD7750-3DAC-4E45-9FCD-AA4D0013A1B6}" presName="rootText" presStyleLbl="node2" presStyleIdx="0" presStyleCnt="2" custScaleX="237968" custScaleY="35568" custLinFactNeighborX="3571" custLinFactNeighborY="-2032">
        <dgm:presLayoutVars>
          <dgm:chPref val="3"/>
        </dgm:presLayoutVars>
      </dgm:prSet>
      <dgm:spPr/>
      <dgm:t>
        <a:bodyPr/>
        <a:lstStyle/>
        <a:p>
          <a:endParaRPr lang="en-IN"/>
        </a:p>
      </dgm:t>
    </dgm:pt>
    <dgm:pt modelId="{9DA4F564-05FA-421A-8E64-6B9CCC9F877A}" type="pres">
      <dgm:prSet presAssocID="{C0DD7750-3DAC-4E45-9FCD-AA4D0013A1B6}" presName="rootConnector" presStyleLbl="node2" presStyleIdx="0" presStyleCnt="2"/>
      <dgm:spPr/>
      <dgm:t>
        <a:bodyPr/>
        <a:lstStyle/>
        <a:p>
          <a:endParaRPr lang="en-IN"/>
        </a:p>
      </dgm:t>
    </dgm:pt>
    <dgm:pt modelId="{AE4D2592-A069-48EB-B9FF-8F22F4FD9211}" type="pres">
      <dgm:prSet presAssocID="{C0DD7750-3DAC-4E45-9FCD-AA4D0013A1B6}" presName="hierChild4" presStyleCnt="0"/>
      <dgm:spPr/>
    </dgm:pt>
    <dgm:pt modelId="{ED241FF8-FC28-4F46-AA4D-764530D80D39}" type="pres">
      <dgm:prSet presAssocID="{5DB602B9-3E63-46E2-9674-C54D2EBF4213}" presName="Name37" presStyleLbl="parChTrans1D3" presStyleIdx="0" presStyleCnt="2"/>
      <dgm:spPr/>
      <dgm:t>
        <a:bodyPr/>
        <a:lstStyle/>
        <a:p>
          <a:endParaRPr lang="en-IN"/>
        </a:p>
      </dgm:t>
    </dgm:pt>
    <dgm:pt modelId="{FD1C8F99-5776-412B-8976-7384D135B01A}" type="pres">
      <dgm:prSet presAssocID="{8C46056F-BFD3-46B9-BB00-59AB86CDCC8F}" presName="hierRoot2" presStyleCnt="0">
        <dgm:presLayoutVars>
          <dgm:hierBranch val="init"/>
        </dgm:presLayoutVars>
      </dgm:prSet>
      <dgm:spPr/>
    </dgm:pt>
    <dgm:pt modelId="{4F5DE640-568A-4A0F-B70F-6B6D95CC02FE}" type="pres">
      <dgm:prSet presAssocID="{8C46056F-BFD3-46B9-BB00-59AB86CDCC8F}" presName="rootComposite" presStyleCnt="0"/>
      <dgm:spPr/>
    </dgm:pt>
    <dgm:pt modelId="{F8775261-62B4-4C6D-8801-AB9BACE74EE4}" type="pres">
      <dgm:prSet presAssocID="{8C46056F-BFD3-46B9-BB00-59AB86CDCC8F}" presName="rootText" presStyleLbl="node3" presStyleIdx="0" presStyleCnt="2" custScaleX="240217" custScaleY="214561" custLinFactNeighborX="-25495" custLinFactNeighborY="16253">
        <dgm:presLayoutVars>
          <dgm:chPref val="3"/>
        </dgm:presLayoutVars>
      </dgm:prSet>
      <dgm:spPr/>
      <dgm:t>
        <a:bodyPr/>
        <a:lstStyle/>
        <a:p>
          <a:endParaRPr lang="en-IN"/>
        </a:p>
      </dgm:t>
    </dgm:pt>
    <dgm:pt modelId="{FC5DB572-B239-429A-A7AD-58783408E1CC}" type="pres">
      <dgm:prSet presAssocID="{8C46056F-BFD3-46B9-BB00-59AB86CDCC8F}" presName="rootConnector" presStyleLbl="node3" presStyleIdx="0" presStyleCnt="2"/>
      <dgm:spPr/>
      <dgm:t>
        <a:bodyPr/>
        <a:lstStyle/>
        <a:p>
          <a:endParaRPr lang="en-IN"/>
        </a:p>
      </dgm:t>
    </dgm:pt>
    <dgm:pt modelId="{AADD0F70-48B5-4FD2-938E-085F0F3BD390}" type="pres">
      <dgm:prSet presAssocID="{8C46056F-BFD3-46B9-BB00-59AB86CDCC8F}" presName="hierChild4" presStyleCnt="0"/>
      <dgm:spPr/>
    </dgm:pt>
    <dgm:pt modelId="{6726CA99-9CE8-44E5-933B-681805C429C8}" type="pres">
      <dgm:prSet presAssocID="{8C46056F-BFD3-46B9-BB00-59AB86CDCC8F}" presName="hierChild5" presStyleCnt="0"/>
      <dgm:spPr/>
    </dgm:pt>
    <dgm:pt modelId="{0BAE00C9-B40E-4F11-8097-B7A67C75607D}" type="pres">
      <dgm:prSet presAssocID="{C0DD7750-3DAC-4E45-9FCD-AA4D0013A1B6}" presName="hierChild5" presStyleCnt="0"/>
      <dgm:spPr/>
    </dgm:pt>
    <dgm:pt modelId="{2EB64E39-1BC0-43F4-9CD1-0ABC01781621}" type="pres">
      <dgm:prSet presAssocID="{7D458D43-0D98-4A76-86F3-E5AAF18F1571}" presName="Name37" presStyleLbl="parChTrans1D2" presStyleIdx="1" presStyleCnt="2"/>
      <dgm:spPr/>
      <dgm:t>
        <a:bodyPr/>
        <a:lstStyle/>
        <a:p>
          <a:endParaRPr lang="en-IN"/>
        </a:p>
      </dgm:t>
    </dgm:pt>
    <dgm:pt modelId="{7E9894A5-93C8-41FF-8AF3-BDBACE7B86EE}" type="pres">
      <dgm:prSet presAssocID="{DD7655DB-F379-409A-87E2-3D0CB3C33E76}" presName="hierRoot2" presStyleCnt="0">
        <dgm:presLayoutVars>
          <dgm:hierBranch val="init"/>
        </dgm:presLayoutVars>
      </dgm:prSet>
      <dgm:spPr/>
    </dgm:pt>
    <dgm:pt modelId="{6EB7C998-A65E-4078-A32B-10C20B9DBC4A}" type="pres">
      <dgm:prSet presAssocID="{DD7655DB-F379-409A-87E2-3D0CB3C33E76}" presName="rootComposite" presStyleCnt="0"/>
      <dgm:spPr/>
    </dgm:pt>
    <dgm:pt modelId="{F915F0C6-C1C3-4994-BDCE-2741474941B3}" type="pres">
      <dgm:prSet presAssocID="{DD7655DB-F379-409A-87E2-3D0CB3C33E76}" presName="rootText" presStyleLbl="node2" presStyleIdx="1" presStyleCnt="2" custScaleX="224651" custScaleY="39411" custLinFactNeighborX="13204" custLinFactNeighborY="-2032">
        <dgm:presLayoutVars>
          <dgm:chPref val="3"/>
        </dgm:presLayoutVars>
      </dgm:prSet>
      <dgm:spPr/>
      <dgm:t>
        <a:bodyPr/>
        <a:lstStyle/>
        <a:p>
          <a:endParaRPr lang="en-IN"/>
        </a:p>
      </dgm:t>
    </dgm:pt>
    <dgm:pt modelId="{EA570CBE-03D2-4787-9839-4C36FB6F5ECB}" type="pres">
      <dgm:prSet presAssocID="{DD7655DB-F379-409A-87E2-3D0CB3C33E76}" presName="rootConnector" presStyleLbl="node2" presStyleIdx="1" presStyleCnt="2"/>
      <dgm:spPr/>
      <dgm:t>
        <a:bodyPr/>
        <a:lstStyle/>
        <a:p>
          <a:endParaRPr lang="en-IN"/>
        </a:p>
      </dgm:t>
    </dgm:pt>
    <dgm:pt modelId="{9A327F03-B101-4700-B711-E7F97738A2A9}" type="pres">
      <dgm:prSet presAssocID="{DD7655DB-F379-409A-87E2-3D0CB3C33E76}" presName="hierChild4" presStyleCnt="0"/>
      <dgm:spPr/>
    </dgm:pt>
    <dgm:pt modelId="{3B3EA90D-19BC-42DC-B0A3-2A0195D1FA54}" type="pres">
      <dgm:prSet presAssocID="{ADF06A57-CBE8-4CA6-92F5-F30DD9271656}" presName="Name37" presStyleLbl="parChTrans1D3" presStyleIdx="1" presStyleCnt="2"/>
      <dgm:spPr/>
      <dgm:t>
        <a:bodyPr/>
        <a:lstStyle/>
        <a:p>
          <a:endParaRPr lang="en-IN"/>
        </a:p>
      </dgm:t>
    </dgm:pt>
    <dgm:pt modelId="{7B7E4847-7C3C-41EF-BB68-D68FC38DFA74}" type="pres">
      <dgm:prSet presAssocID="{47C02BA0-9E4F-4E61-960F-1EE3B89B01AB}" presName="hierRoot2" presStyleCnt="0">
        <dgm:presLayoutVars>
          <dgm:hierBranch val="init"/>
        </dgm:presLayoutVars>
      </dgm:prSet>
      <dgm:spPr/>
    </dgm:pt>
    <dgm:pt modelId="{28ADB220-B8B1-41D3-A289-95455DA70B55}" type="pres">
      <dgm:prSet presAssocID="{47C02BA0-9E4F-4E61-960F-1EE3B89B01AB}" presName="rootComposite" presStyleCnt="0"/>
      <dgm:spPr/>
    </dgm:pt>
    <dgm:pt modelId="{454F51AD-923C-4B5F-A156-AFE42D79D894}" type="pres">
      <dgm:prSet presAssocID="{47C02BA0-9E4F-4E61-960F-1EE3B89B01AB}" presName="rootText" presStyleLbl="node3" presStyleIdx="1" presStyleCnt="2" custScaleX="265315" custScaleY="229455" custLinFactNeighborX="21838" custLinFactNeighborY="8624">
        <dgm:presLayoutVars>
          <dgm:chPref val="3"/>
        </dgm:presLayoutVars>
      </dgm:prSet>
      <dgm:spPr/>
      <dgm:t>
        <a:bodyPr/>
        <a:lstStyle/>
        <a:p>
          <a:endParaRPr lang="en-IN"/>
        </a:p>
      </dgm:t>
    </dgm:pt>
    <dgm:pt modelId="{1767BFDB-18EC-49F3-8A96-8D39DB3A3031}" type="pres">
      <dgm:prSet presAssocID="{47C02BA0-9E4F-4E61-960F-1EE3B89B01AB}" presName="rootConnector" presStyleLbl="node3" presStyleIdx="1" presStyleCnt="2"/>
      <dgm:spPr/>
      <dgm:t>
        <a:bodyPr/>
        <a:lstStyle/>
        <a:p>
          <a:endParaRPr lang="en-IN"/>
        </a:p>
      </dgm:t>
    </dgm:pt>
    <dgm:pt modelId="{11E5FF11-AD90-4D17-9EC7-45739777DDE2}" type="pres">
      <dgm:prSet presAssocID="{47C02BA0-9E4F-4E61-960F-1EE3B89B01AB}" presName="hierChild4" presStyleCnt="0"/>
      <dgm:spPr/>
    </dgm:pt>
    <dgm:pt modelId="{1C6F2A11-B985-486D-A6A7-34C63376F0C4}" type="pres">
      <dgm:prSet presAssocID="{47C02BA0-9E4F-4E61-960F-1EE3B89B01AB}" presName="hierChild5" presStyleCnt="0"/>
      <dgm:spPr/>
    </dgm:pt>
    <dgm:pt modelId="{10EBD689-69EE-4BD0-90EA-3BCCC397E462}" type="pres">
      <dgm:prSet presAssocID="{DD7655DB-F379-409A-87E2-3D0CB3C33E76}" presName="hierChild5" presStyleCnt="0"/>
      <dgm:spPr/>
    </dgm:pt>
    <dgm:pt modelId="{BE0C5C1F-D7A2-4098-B8D6-07C67C8E0F75}" type="pres">
      <dgm:prSet presAssocID="{D15AA0CE-9A71-4167-AE4E-B9152B233965}" presName="hierChild3" presStyleCnt="0"/>
      <dgm:spPr/>
    </dgm:pt>
  </dgm:ptLst>
  <dgm:cxnLst>
    <dgm:cxn modelId="{CF058556-EB68-436E-B525-124725407127}" srcId="{DD7655DB-F379-409A-87E2-3D0CB3C33E76}" destId="{47C02BA0-9E4F-4E61-960F-1EE3B89B01AB}" srcOrd="0" destOrd="0" parTransId="{ADF06A57-CBE8-4CA6-92F5-F30DD9271656}" sibTransId="{134F2416-95AA-404F-85CC-EF322837230C}"/>
    <dgm:cxn modelId="{C4F509E2-50A1-40EB-8508-BFFA98EFD5E7}" type="presOf" srcId="{8C46056F-BFD3-46B9-BB00-59AB86CDCC8F}" destId="{FC5DB572-B239-429A-A7AD-58783408E1CC}" srcOrd="1" destOrd="0" presId="urn:microsoft.com/office/officeart/2005/8/layout/orgChart1"/>
    <dgm:cxn modelId="{6B5741BC-CE27-478D-87DE-CDC1BA42221C}" type="presOf" srcId="{ADF06A57-CBE8-4CA6-92F5-F30DD9271656}" destId="{3B3EA90D-19BC-42DC-B0A3-2A0195D1FA54}" srcOrd="0" destOrd="0" presId="urn:microsoft.com/office/officeart/2005/8/layout/orgChart1"/>
    <dgm:cxn modelId="{60034919-BA92-4F2C-ADA5-36F5CFCA72FE}" srcId="{12B08EA4-BC3D-49AE-B3B6-577CBB58FF82}" destId="{D15AA0CE-9A71-4167-AE4E-B9152B233965}" srcOrd="0" destOrd="0" parTransId="{CB6134FF-B75C-414D-9A19-72374983B3DA}" sibTransId="{D3E8D645-03F1-4274-A83A-32CADBA527E8}"/>
    <dgm:cxn modelId="{0E46F0AA-A455-4EEE-9199-4487D1C2612E}" type="presOf" srcId="{7D458D43-0D98-4A76-86F3-E5AAF18F1571}" destId="{2EB64E39-1BC0-43F4-9CD1-0ABC01781621}" srcOrd="0" destOrd="0" presId="urn:microsoft.com/office/officeart/2005/8/layout/orgChart1"/>
    <dgm:cxn modelId="{2BC5B669-A621-4ACB-8657-293E6DA58373}" srcId="{D15AA0CE-9A71-4167-AE4E-B9152B233965}" destId="{DD7655DB-F379-409A-87E2-3D0CB3C33E76}" srcOrd="1" destOrd="0" parTransId="{7D458D43-0D98-4A76-86F3-E5AAF18F1571}" sibTransId="{74F199B3-DA4F-47C2-8EAD-D52453E90468}"/>
    <dgm:cxn modelId="{683F53A5-A8BB-46EC-A568-C963237885A3}" type="presOf" srcId="{D15AA0CE-9A71-4167-AE4E-B9152B233965}" destId="{D6B9DFFA-3ECD-4C99-98C5-54B878CF5073}" srcOrd="1" destOrd="0" presId="urn:microsoft.com/office/officeart/2005/8/layout/orgChart1"/>
    <dgm:cxn modelId="{2B13E5BA-3D02-4D41-BE6F-684DF5CC27F9}" type="presOf" srcId="{47C02BA0-9E4F-4E61-960F-1EE3B89B01AB}" destId="{1767BFDB-18EC-49F3-8A96-8D39DB3A3031}" srcOrd="1" destOrd="0" presId="urn:microsoft.com/office/officeart/2005/8/layout/orgChart1"/>
    <dgm:cxn modelId="{569830B4-5A9B-4951-B277-0663809E523C}" type="presOf" srcId="{DD7655DB-F379-409A-87E2-3D0CB3C33E76}" destId="{F915F0C6-C1C3-4994-BDCE-2741474941B3}" srcOrd="0" destOrd="0" presId="urn:microsoft.com/office/officeart/2005/8/layout/orgChart1"/>
    <dgm:cxn modelId="{8E7A7019-FFC7-442C-A40F-2C70F164A1C6}" srcId="{D15AA0CE-9A71-4167-AE4E-B9152B233965}" destId="{C0DD7750-3DAC-4E45-9FCD-AA4D0013A1B6}" srcOrd="0" destOrd="0" parTransId="{C7AA58CC-BF65-4EA2-B1FD-C6E1CCB364F8}" sibTransId="{835D994C-0D47-4875-BA2B-F21C760030D4}"/>
    <dgm:cxn modelId="{FA17C801-0231-4EDA-85CC-10B8FA9CB5C7}" type="presOf" srcId="{C7AA58CC-BF65-4EA2-B1FD-C6E1CCB364F8}" destId="{FB0111E2-BECB-4143-9CB4-2C413E7C9A9C}" srcOrd="0" destOrd="0" presId="urn:microsoft.com/office/officeart/2005/8/layout/orgChart1"/>
    <dgm:cxn modelId="{FA7B4935-3AFB-42E4-A80A-993DC1143237}" type="presOf" srcId="{D15AA0CE-9A71-4167-AE4E-B9152B233965}" destId="{302C40EB-8BF4-43CF-ADD0-F4729416C558}" srcOrd="0" destOrd="0" presId="urn:microsoft.com/office/officeart/2005/8/layout/orgChart1"/>
    <dgm:cxn modelId="{BBB4E712-3498-4AEF-B0D8-FD625AB9D6DD}" type="presOf" srcId="{C0DD7750-3DAC-4E45-9FCD-AA4D0013A1B6}" destId="{04149F7B-0AC7-47B9-BE02-8DAA93CA467C}" srcOrd="0" destOrd="0" presId="urn:microsoft.com/office/officeart/2005/8/layout/orgChart1"/>
    <dgm:cxn modelId="{7F88B1CB-6E91-41FD-9E50-738CC4BDA1A7}" type="presOf" srcId="{5DB602B9-3E63-46E2-9674-C54D2EBF4213}" destId="{ED241FF8-FC28-4F46-AA4D-764530D80D39}" srcOrd="0" destOrd="0" presId="urn:microsoft.com/office/officeart/2005/8/layout/orgChart1"/>
    <dgm:cxn modelId="{8267B8BF-0453-4119-B7D2-AF7506E1B293}" type="presOf" srcId="{8C46056F-BFD3-46B9-BB00-59AB86CDCC8F}" destId="{F8775261-62B4-4C6D-8801-AB9BACE74EE4}" srcOrd="0" destOrd="0" presId="urn:microsoft.com/office/officeart/2005/8/layout/orgChart1"/>
    <dgm:cxn modelId="{2C678276-84C3-43C1-8D43-CBE0C70DCCC1}" type="presOf" srcId="{DD7655DB-F379-409A-87E2-3D0CB3C33E76}" destId="{EA570CBE-03D2-4787-9839-4C36FB6F5ECB}" srcOrd="1" destOrd="0" presId="urn:microsoft.com/office/officeart/2005/8/layout/orgChart1"/>
    <dgm:cxn modelId="{AEF4C850-E4DF-4013-B4E8-2EC212D88BF1}" type="presOf" srcId="{12B08EA4-BC3D-49AE-B3B6-577CBB58FF82}" destId="{4B5F6431-9EB1-4FFE-BFB0-CC4AE00906DE}" srcOrd="0" destOrd="0" presId="urn:microsoft.com/office/officeart/2005/8/layout/orgChart1"/>
    <dgm:cxn modelId="{3C47C5AD-6DFC-4289-A2DC-405309CA1928}" type="presOf" srcId="{47C02BA0-9E4F-4E61-960F-1EE3B89B01AB}" destId="{454F51AD-923C-4B5F-A156-AFE42D79D894}" srcOrd="0" destOrd="0" presId="urn:microsoft.com/office/officeart/2005/8/layout/orgChart1"/>
    <dgm:cxn modelId="{FFC9295B-B001-4523-87CA-D57B619A418C}" type="presOf" srcId="{C0DD7750-3DAC-4E45-9FCD-AA4D0013A1B6}" destId="{9DA4F564-05FA-421A-8E64-6B9CCC9F877A}" srcOrd="1" destOrd="0" presId="urn:microsoft.com/office/officeart/2005/8/layout/orgChart1"/>
    <dgm:cxn modelId="{52D439F5-F809-4F63-AAB7-24F887302E91}" srcId="{C0DD7750-3DAC-4E45-9FCD-AA4D0013A1B6}" destId="{8C46056F-BFD3-46B9-BB00-59AB86CDCC8F}" srcOrd="0" destOrd="0" parTransId="{5DB602B9-3E63-46E2-9674-C54D2EBF4213}" sibTransId="{E6E27BAF-3995-4376-8676-7802544811D9}"/>
    <dgm:cxn modelId="{84B10BA9-DF5C-4B5D-9B2B-B8D5AB454D13}" type="presParOf" srcId="{4B5F6431-9EB1-4FFE-BFB0-CC4AE00906DE}" destId="{33E71BF7-7343-4623-AA6D-0ACE6A34C511}" srcOrd="0" destOrd="0" presId="urn:microsoft.com/office/officeart/2005/8/layout/orgChart1"/>
    <dgm:cxn modelId="{2FBCB601-C6EF-4890-89D7-7AC35FB5BB06}" type="presParOf" srcId="{33E71BF7-7343-4623-AA6D-0ACE6A34C511}" destId="{920BA001-5FDF-4155-8AC8-0C9CE43B8506}" srcOrd="0" destOrd="0" presId="urn:microsoft.com/office/officeart/2005/8/layout/orgChart1"/>
    <dgm:cxn modelId="{17BF0FF2-77CA-418C-AD6B-9491C3794425}" type="presParOf" srcId="{920BA001-5FDF-4155-8AC8-0C9CE43B8506}" destId="{302C40EB-8BF4-43CF-ADD0-F4729416C558}" srcOrd="0" destOrd="0" presId="urn:microsoft.com/office/officeart/2005/8/layout/orgChart1"/>
    <dgm:cxn modelId="{7D3845EC-8C98-4C75-A399-58DA808219B9}" type="presParOf" srcId="{920BA001-5FDF-4155-8AC8-0C9CE43B8506}" destId="{D6B9DFFA-3ECD-4C99-98C5-54B878CF5073}" srcOrd="1" destOrd="0" presId="urn:microsoft.com/office/officeart/2005/8/layout/orgChart1"/>
    <dgm:cxn modelId="{85327BCE-D511-4A41-B560-5728530D7A1B}" type="presParOf" srcId="{33E71BF7-7343-4623-AA6D-0ACE6A34C511}" destId="{F6C0E286-E666-438E-AD78-94C0837C69C3}" srcOrd="1" destOrd="0" presId="urn:microsoft.com/office/officeart/2005/8/layout/orgChart1"/>
    <dgm:cxn modelId="{75D08B76-C1DB-4D03-91CC-543BEFEDE048}" type="presParOf" srcId="{F6C0E286-E666-438E-AD78-94C0837C69C3}" destId="{FB0111E2-BECB-4143-9CB4-2C413E7C9A9C}" srcOrd="0" destOrd="0" presId="urn:microsoft.com/office/officeart/2005/8/layout/orgChart1"/>
    <dgm:cxn modelId="{4D6913DA-5B4F-48F1-97E8-BDE037A9DEBD}" type="presParOf" srcId="{F6C0E286-E666-438E-AD78-94C0837C69C3}" destId="{586F0207-311D-4E5E-B7F8-ED237CDEA6B1}" srcOrd="1" destOrd="0" presId="urn:microsoft.com/office/officeart/2005/8/layout/orgChart1"/>
    <dgm:cxn modelId="{E51EFF3A-76D3-412A-ACBD-4DC71E2894EE}" type="presParOf" srcId="{586F0207-311D-4E5E-B7F8-ED237CDEA6B1}" destId="{5EBB6E92-DA31-49F2-B151-B0A92D3DB85D}" srcOrd="0" destOrd="0" presId="urn:microsoft.com/office/officeart/2005/8/layout/orgChart1"/>
    <dgm:cxn modelId="{EC889278-CEEB-43D6-87C3-6891C98823C6}" type="presParOf" srcId="{5EBB6E92-DA31-49F2-B151-B0A92D3DB85D}" destId="{04149F7B-0AC7-47B9-BE02-8DAA93CA467C}" srcOrd="0" destOrd="0" presId="urn:microsoft.com/office/officeart/2005/8/layout/orgChart1"/>
    <dgm:cxn modelId="{4A673985-FFA5-47B5-8E4D-96B6F1C959BC}" type="presParOf" srcId="{5EBB6E92-DA31-49F2-B151-B0A92D3DB85D}" destId="{9DA4F564-05FA-421A-8E64-6B9CCC9F877A}" srcOrd="1" destOrd="0" presId="urn:microsoft.com/office/officeart/2005/8/layout/orgChart1"/>
    <dgm:cxn modelId="{8F688407-6157-42CD-B21B-A9FB1EEC0C37}" type="presParOf" srcId="{586F0207-311D-4E5E-B7F8-ED237CDEA6B1}" destId="{AE4D2592-A069-48EB-B9FF-8F22F4FD9211}" srcOrd="1" destOrd="0" presId="urn:microsoft.com/office/officeart/2005/8/layout/orgChart1"/>
    <dgm:cxn modelId="{9E79AE4D-D3B5-49B4-99FF-4C00097D3CD3}" type="presParOf" srcId="{AE4D2592-A069-48EB-B9FF-8F22F4FD9211}" destId="{ED241FF8-FC28-4F46-AA4D-764530D80D39}" srcOrd="0" destOrd="0" presId="urn:microsoft.com/office/officeart/2005/8/layout/orgChart1"/>
    <dgm:cxn modelId="{E41E64AB-AE63-4F19-825B-B29B851D420D}" type="presParOf" srcId="{AE4D2592-A069-48EB-B9FF-8F22F4FD9211}" destId="{FD1C8F99-5776-412B-8976-7384D135B01A}" srcOrd="1" destOrd="0" presId="urn:microsoft.com/office/officeart/2005/8/layout/orgChart1"/>
    <dgm:cxn modelId="{FDCA47AE-2789-44E2-B23A-5FB22F2BEE1A}" type="presParOf" srcId="{FD1C8F99-5776-412B-8976-7384D135B01A}" destId="{4F5DE640-568A-4A0F-B70F-6B6D95CC02FE}" srcOrd="0" destOrd="0" presId="urn:microsoft.com/office/officeart/2005/8/layout/orgChart1"/>
    <dgm:cxn modelId="{6AF648EB-B499-415B-AA16-CC39C962CF2E}" type="presParOf" srcId="{4F5DE640-568A-4A0F-B70F-6B6D95CC02FE}" destId="{F8775261-62B4-4C6D-8801-AB9BACE74EE4}" srcOrd="0" destOrd="0" presId="urn:microsoft.com/office/officeart/2005/8/layout/orgChart1"/>
    <dgm:cxn modelId="{B9A55964-0EC4-4C78-8BF1-0EF5B42A6554}" type="presParOf" srcId="{4F5DE640-568A-4A0F-B70F-6B6D95CC02FE}" destId="{FC5DB572-B239-429A-A7AD-58783408E1CC}" srcOrd="1" destOrd="0" presId="urn:microsoft.com/office/officeart/2005/8/layout/orgChart1"/>
    <dgm:cxn modelId="{C61E4B66-AA24-4196-9F57-9D1EED0E0278}" type="presParOf" srcId="{FD1C8F99-5776-412B-8976-7384D135B01A}" destId="{AADD0F70-48B5-4FD2-938E-085F0F3BD390}" srcOrd="1" destOrd="0" presId="urn:microsoft.com/office/officeart/2005/8/layout/orgChart1"/>
    <dgm:cxn modelId="{38F65AB2-A236-4445-8535-D80C5B3B3676}" type="presParOf" srcId="{FD1C8F99-5776-412B-8976-7384D135B01A}" destId="{6726CA99-9CE8-44E5-933B-681805C429C8}" srcOrd="2" destOrd="0" presId="urn:microsoft.com/office/officeart/2005/8/layout/orgChart1"/>
    <dgm:cxn modelId="{90F83237-2C75-41CB-B171-FC22EB47569F}" type="presParOf" srcId="{586F0207-311D-4E5E-B7F8-ED237CDEA6B1}" destId="{0BAE00C9-B40E-4F11-8097-B7A67C75607D}" srcOrd="2" destOrd="0" presId="urn:microsoft.com/office/officeart/2005/8/layout/orgChart1"/>
    <dgm:cxn modelId="{F4B137E7-55AE-4881-AF47-771451934348}" type="presParOf" srcId="{F6C0E286-E666-438E-AD78-94C0837C69C3}" destId="{2EB64E39-1BC0-43F4-9CD1-0ABC01781621}" srcOrd="2" destOrd="0" presId="urn:microsoft.com/office/officeart/2005/8/layout/orgChart1"/>
    <dgm:cxn modelId="{D95C34A1-8212-413A-B02A-837BEEE8CE67}" type="presParOf" srcId="{F6C0E286-E666-438E-AD78-94C0837C69C3}" destId="{7E9894A5-93C8-41FF-8AF3-BDBACE7B86EE}" srcOrd="3" destOrd="0" presId="urn:microsoft.com/office/officeart/2005/8/layout/orgChart1"/>
    <dgm:cxn modelId="{5BA880ED-C85B-45D2-BA51-B8BA2086D47A}" type="presParOf" srcId="{7E9894A5-93C8-41FF-8AF3-BDBACE7B86EE}" destId="{6EB7C998-A65E-4078-A32B-10C20B9DBC4A}" srcOrd="0" destOrd="0" presId="urn:microsoft.com/office/officeart/2005/8/layout/orgChart1"/>
    <dgm:cxn modelId="{0A9390BA-672F-44A1-AC92-D86CF3FBD0B0}" type="presParOf" srcId="{6EB7C998-A65E-4078-A32B-10C20B9DBC4A}" destId="{F915F0C6-C1C3-4994-BDCE-2741474941B3}" srcOrd="0" destOrd="0" presId="urn:microsoft.com/office/officeart/2005/8/layout/orgChart1"/>
    <dgm:cxn modelId="{15E6E6A5-77F8-4CE3-95ED-EB71831BD82A}" type="presParOf" srcId="{6EB7C998-A65E-4078-A32B-10C20B9DBC4A}" destId="{EA570CBE-03D2-4787-9839-4C36FB6F5ECB}" srcOrd="1" destOrd="0" presId="urn:microsoft.com/office/officeart/2005/8/layout/orgChart1"/>
    <dgm:cxn modelId="{624F55CE-2F22-4E78-8C42-1226770A261B}" type="presParOf" srcId="{7E9894A5-93C8-41FF-8AF3-BDBACE7B86EE}" destId="{9A327F03-B101-4700-B711-E7F97738A2A9}" srcOrd="1" destOrd="0" presId="urn:microsoft.com/office/officeart/2005/8/layout/orgChart1"/>
    <dgm:cxn modelId="{E6CE12A3-6ABE-465D-B862-FD124D86510C}" type="presParOf" srcId="{9A327F03-B101-4700-B711-E7F97738A2A9}" destId="{3B3EA90D-19BC-42DC-B0A3-2A0195D1FA54}" srcOrd="0" destOrd="0" presId="urn:microsoft.com/office/officeart/2005/8/layout/orgChart1"/>
    <dgm:cxn modelId="{1F24C3AE-3100-45BA-B2ED-BD8589153B97}" type="presParOf" srcId="{9A327F03-B101-4700-B711-E7F97738A2A9}" destId="{7B7E4847-7C3C-41EF-BB68-D68FC38DFA74}" srcOrd="1" destOrd="0" presId="urn:microsoft.com/office/officeart/2005/8/layout/orgChart1"/>
    <dgm:cxn modelId="{21F4F907-9D2B-40C9-8E22-F1EB185FE3CF}" type="presParOf" srcId="{7B7E4847-7C3C-41EF-BB68-D68FC38DFA74}" destId="{28ADB220-B8B1-41D3-A289-95455DA70B55}" srcOrd="0" destOrd="0" presId="urn:microsoft.com/office/officeart/2005/8/layout/orgChart1"/>
    <dgm:cxn modelId="{279325A2-E321-4402-A43B-A4B6AC067574}" type="presParOf" srcId="{28ADB220-B8B1-41D3-A289-95455DA70B55}" destId="{454F51AD-923C-4B5F-A156-AFE42D79D894}" srcOrd="0" destOrd="0" presId="urn:microsoft.com/office/officeart/2005/8/layout/orgChart1"/>
    <dgm:cxn modelId="{0ACF7594-2D84-40E2-89C5-62DB714782E7}" type="presParOf" srcId="{28ADB220-B8B1-41D3-A289-95455DA70B55}" destId="{1767BFDB-18EC-49F3-8A96-8D39DB3A3031}" srcOrd="1" destOrd="0" presId="urn:microsoft.com/office/officeart/2005/8/layout/orgChart1"/>
    <dgm:cxn modelId="{2EAC27D7-A07C-4A46-B702-5454DC82C596}" type="presParOf" srcId="{7B7E4847-7C3C-41EF-BB68-D68FC38DFA74}" destId="{11E5FF11-AD90-4D17-9EC7-45739777DDE2}" srcOrd="1" destOrd="0" presId="urn:microsoft.com/office/officeart/2005/8/layout/orgChart1"/>
    <dgm:cxn modelId="{2D9F9618-804F-44D7-833A-F403FBB06847}" type="presParOf" srcId="{7B7E4847-7C3C-41EF-BB68-D68FC38DFA74}" destId="{1C6F2A11-B985-486D-A6A7-34C63376F0C4}" srcOrd="2" destOrd="0" presId="urn:microsoft.com/office/officeart/2005/8/layout/orgChart1"/>
    <dgm:cxn modelId="{4CBCCE33-AF9C-454C-AEF4-E420C1951DB3}" type="presParOf" srcId="{7E9894A5-93C8-41FF-8AF3-BDBACE7B86EE}" destId="{10EBD689-69EE-4BD0-90EA-3BCCC397E462}" srcOrd="2" destOrd="0" presId="urn:microsoft.com/office/officeart/2005/8/layout/orgChart1"/>
    <dgm:cxn modelId="{260248E7-D653-4732-A3EA-31F70F9B3788}" type="presParOf" srcId="{33E71BF7-7343-4623-AA6D-0ACE6A34C511}" destId="{BE0C5C1F-D7A2-4098-B8D6-07C67C8E0F75}" srcOrd="2" destOrd="0" presId="urn:microsoft.com/office/officeart/2005/8/layout/orgChart1"/>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04EEE4A-2AA4-45CC-A391-C447F2750278}"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IN"/>
        </a:p>
      </dgm:t>
    </dgm:pt>
    <dgm:pt modelId="{ACC3CD92-827C-4E2D-8D11-73E5DDA22A49}">
      <dgm:prSet phldrT="[Text]" custT="1"/>
      <dgm:spPr/>
      <dgm:t>
        <a:bodyPr/>
        <a:lstStyle/>
        <a:p>
          <a:r>
            <a:rPr lang="en-IN" sz="2000" dirty="0" smtClean="0"/>
            <a:t>1. </a:t>
          </a:r>
          <a:r>
            <a:rPr lang="en-IN" sz="2000" dirty="0" smtClean="0">
              <a:latin typeface="Times New Roman" panose="02020603050405020304" pitchFamily="18" charset="0"/>
              <a:cs typeface="Times New Roman" panose="02020603050405020304" pitchFamily="18" charset="0"/>
            </a:rPr>
            <a:t>A basic </a:t>
          </a:r>
          <a:r>
            <a:rPr lang="en-IN" sz="2000" dirty="0" err="1" smtClean="0">
              <a:latin typeface="Times New Roman" panose="02020603050405020304" pitchFamily="18" charset="0"/>
              <a:cs typeface="Times New Roman" panose="02020603050405020304" pitchFamily="18" charset="0"/>
            </a:rPr>
            <a:t>pararosaniline</a:t>
          </a:r>
          <a:r>
            <a:rPr lang="en-IN" sz="2000" dirty="0" smtClean="0">
              <a:latin typeface="Times New Roman" panose="02020603050405020304" pitchFamily="18" charset="0"/>
              <a:cs typeface="Times New Roman" panose="02020603050405020304" pitchFamily="18" charset="0"/>
            </a:rPr>
            <a:t> (</a:t>
          </a:r>
          <a:r>
            <a:rPr lang="en-IN" sz="2000" dirty="0" err="1" smtClean="0">
              <a:latin typeface="Times New Roman" panose="02020603050405020304" pitchFamily="18" charset="0"/>
              <a:cs typeface="Times New Roman" panose="02020603050405020304" pitchFamily="18" charset="0"/>
            </a:rPr>
            <a:t>triphenyl</a:t>
          </a:r>
          <a:r>
            <a:rPr lang="en-IN" sz="2000" dirty="0" smtClean="0">
              <a:latin typeface="Times New Roman" panose="02020603050405020304" pitchFamily="18" charset="0"/>
              <a:cs typeface="Times New Roman" panose="02020603050405020304" pitchFamily="18" charset="0"/>
            </a:rPr>
            <a:t> methane) violet dye, namely crystal violet, methyl violet or gentian violet(mixture)</a:t>
          </a:r>
          <a:endParaRPr lang="en-IN" sz="2000" dirty="0">
            <a:latin typeface="Times New Roman" panose="02020603050405020304" pitchFamily="18" charset="0"/>
            <a:cs typeface="Times New Roman" panose="02020603050405020304" pitchFamily="18" charset="0"/>
          </a:endParaRPr>
        </a:p>
      </dgm:t>
    </dgm:pt>
    <dgm:pt modelId="{93A141BB-F31A-4FD9-B795-A36D805B7D7F}" type="parTrans" cxnId="{726A1DB3-4BC4-4FFC-85AF-2344DED37BD6}">
      <dgm:prSet/>
      <dgm:spPr/>
      <dgm:t>
        <a:bodyPr/>
        <a:lstStyle/>
        <a:p>
          <a:endParaRPr lang="en-IN"/>
        </a:p>
      </dgm:t>
    </dgm:pt>
    <dgm:pt modelId="{D5303BB1-0788-4DD3-BC24-CB91A8409A63}" type="sibTrans" cxnId="{726A1DB3-4BC4-4FFC-85AF-2344DED37BD6}">
      <dgm:prSet/>
      <dgm:spPr/>
      <dgm:t>
        <a:bodyPr/>
        <a:lstStyle/>
        <a:p>
          <a:endParaRPr lang="en-IN"/>
        </a:p>
      </dgm:t>
    </dgm:pt>
    <dgm:pt modelId="{195C1CEF-7B5D-4E9C-804C-8CC97B2FD5A6}">
      <dgm:prSet phldrT="[Text]" custT="1"/>
      <dgm:spPr/>
      <dgm:t>
        <a:bodyPr/>
        <a:lstStyle/>
        <a:p>
          <a:r>
            <a:rPr lang="en-IN" sz="2700" dirty="0" smtClean="0"/>
            <a:t>3</a:t>
          </a:r>
          <a:r>
            <a:rPr lang="en-IN" sz="2700" dirty="0" smtClean="0">
              <a:latin typeface="Times New Roman" panose="02020603050405020304" pitchFamily="18" charset="0"/>
              <a:cs typeface="Times New Roman" panose="02020603050405020304" pitchFamily="18" charset="0"/>
            </a:rPr>
            <a:t>. </a:t>
          </a:r>
          <a:r>
            <a:rPr lang="en-IN" sz="2000" dirty="0" smtClean="0">
              <a:latin typeface="Times New Roman" panose="02020603050405020304" pitchFamily="18" charset="0"/>
              <a:cs typeface="Times New Roman" panose="02020603050405020304" pitchFamily="18" charset="0"/>
            </a:rPr>
            <a:t>A decolourizing solvent, </a:t>
          </a:r>
          <a:r>
            <a:rPr lang="en-IN" sz="2000" dirty="0" err="1" smtClean="0">
              <a:latin typeface="Times New Roman" panose="02020603050405020304" pitchFamily="18" charset="0"/>
              <a:cs typeface="Times New Roman" panose="02020603050405020304" pitchFamily="18" charset="0"/>
            </a:rPr>
            <a:t>eg</a:t>
          </a:r>
          <a:r>
            <a:rPr lang="en-IN" sz="2000" dirty="0" smtClean="0">
              <a:latin typeface="Times New Roman" panose="02020603050405020304" pitchFamily="18" charset="0"/>
              <a:cs typeface="Times New Roman" panose="02020603050405020304" pitchFamily="18" charset="0"/>
            </a:rPr>
            <a:t>. Acetone, alcohol or aniline</a:t>
          </a:r>
          <a:r>
            <a:rPr lang="en-IN" sz="2700" dirty="0" smtClean="0"/>
            <a:t>.</a:t>
          </a:r>
          <a:endParaRPr lang="en-IN" sz="2700" dirty="0"/>
        </a:p>
      </dgm:t>
    </dgm:pt>
    <dgm:pt modelId="{F0486C27-EFE6-4A25-BBAF-E65BA0801D24}" type="parTrans" cxnId="{862E6DD8-82B5-4DA8-8A0F-865D1E2A081A}">
      <dgm:prSet/>
      <dgm:spPr/>
      <dgm:t>
        <a:bodyPr/>
        <a:lstStyle/>
        <a:p>
          <a:endParaRPr lang="en-IN"/>
        </a:p>
      </dgm:t>
    </dgm:pt>
    <dgm:pt modelId="{07B68E5E-D63B-4F10-9093-8C74F62ECDB5}" type="sibTrans" cxnId="{862E6DD8-82B5-4DA8-8A0F-865D1E2A081A}">
      <dgm:prSet/>
      <dgm:spPr/>
      <dgm:t>
        <a:bodyPr/>
        <a:lstStyle/>
        <a:p>
          <a:endParaRPr lang="en-IN"/>
        </a:p>
      </dgm:t>
    </dgm:pt>
    <dgm:pt modelId="{82A75808-4817-4A55-B3DD-7F2ACA807A01}">
      <dgm:prSet phldrT="[Text]" custT="1"/>
      <dgm:spPr/>
      <dgm:t>
        <a:bodyPr/>
        <a:lstStyle/>
        <a:p>
          <a:r>
            <a:rPr lang="en-IN" sz="2400" dirty="0" smtClean="0"/>
            <a:t>4. </a:t>
          </a:r>
          <a:r>
            <a:rPr lang="en-IN" sz="2000" dirty="0" smtClean="0">
              <a:latin typeface="Times New Roman" panose="02020603050405020304" pitchFamily="18" charset="0"/>
              <a:cs typeface="Times New Roman" panose="02020603050405020304" pitchFamily="18" charset="0"/>
            </a:rPr>
            <a:t>A light red or pink counterstain, </a:t>
          </a:r>
          <a:r>
            <a:rPr lang="en-IN" sz="2000" dirty="0" err="1" smtClean="0">
              <a:latin typeface="Times New Roman" panose="02020603050405020304" pitchFamily="18" charset="0"/>
              <a:cs typeface="Times New Roman" panose="02020603050405020304" pitchFamily="18" charset="0"/>
            </a:rPr>
            <a:t>eg</a:t>
          </a:r>
          <a:r>
            <a:rPr lang="en-IN" sz="2000" dirty="0" smtClean="0">
              <a:latin typeface="Times New Roman" panose="02020603050405020304" pitchFamily="18" charset="0"/>
              <a:cs typeface="Times New Roman" panose="02020603050405020304" pitchFamily="18" charset="0"/>
            </a:rPr>
            <a:t>. Basic </a:t>
          </a:r>
          <a:r>
            <a:rPr lang="en-IN" sz="2000" dirty="0" err="1" smtClean="0">
              <a:latin typeface="Times New Roman" panose="02020603050405020304" pitchFamily="18" charset="0"/>
              <a:cs typeface="Times New Roman" panose="02020603050405020304" pitchFamily="18" charset="0"/>
            </a:rPr>
            <a:t>fuschin</a:t>
          </a:r>
          <a:r>
            <a:rPr lang="en-IN" sz="2000" dirty="0" smtClean="0">
              <a:latin typeface="Times New Roman" panose="02020603050405020304" pitchFamily="18" charset="0"/>
              <a:cs typeface="Times New Roman" panose="02020603050405020304" pitchFamily="18" charset="0"/>
            </a:rPr>
            <a:t>, neutral red or </a:t>
          </a:r>
          <a:r>
            <a:rPr lang="en-IN" sz="2000" dirty="0" err="1" smtClean="0">
              <a:latin typeface="Times New Roman" panose="02020603050405020304" pitchFamily="18" charset="0"/>
              <a:cs typeface="Times New Roman" panose="02020603050405020304" pitchFamily="18" charset="0"/>
            </a:rPr>
            <a:t>safranine</a:t>
          </a:r>
          <a:r>
            <a:rPr lang="en-IN" sz="2000" dirty="0" smtClean="0">
              <a:latin typeface="Times New Roman" panose="02020603050405020304" pitchFamily="18" charset="0"/>
              <a:cs typeface="Times New Roman" panose="02020603050405020304" pitchFamily="18" charset="0"/>
            </a:rPr>
            <a:t>.</a:t>
          </a:r>
          <a:endParaRPr lang="en-IN" sz="2000" dirty="0">
            <a:latin typeface="Times New Roman" panose="02020603050405020304" pitchFamily="18" charset="0"/>
            <a:cs typeface="Times New Roman" panose="02020603050405020304" pitchFamily="18" charset="0"/>
          </a:endParaRPr>
        </a:p>
      </dgm:t>
    </dgm:pt>
    <dgm:pt modelId="{5121DA9F-4C2C-4D6C-91E8-29A857A8944C}" type="parTrans" cxnId="{CF636F32-D2B9-401F-860E-BD6A550A0C1C}">
      <dgm:prSet/>
      <dgm:spPr/>
      <dgm:t>
        <a:bodyPr/>
        <a:lstStyle/>
        <a:p>
          <a:endParaRPr lang="en-IN"/>
        </a:p>
      </dgm:t>
    </dgm:pt>
    <dgm:pt modelId="{17027A07-69F7-4D31-85E3-8E928C900937}" type="sibTrans" cxnId="{CF636F32-D2B9-401F-860E-BD6A550A0C1C}">
      <dgm:prSet/>
      <dgm:spPr/>
      <dgm:t>
        <a:bodyPr/>
        <a:lstStyle/>
        <a:p>
          <a:endParaRPr lang="en-IN"/>
        </a:p>
      </dgm:t>
    </dgm:pt>
    <dgm:pt modelId="{4331FD4A-5EF8-4629-BEAD-37A768028883}">
      <dgm:prSet custT="1"/>
      <dgm:spPr/>
      <dgm:t>
        <a:bodyPr/>
        <a:lstStyle/>
        <a:p>
          <a:r>
            <a:rPr lang="en-IN" sz="2700" dirty="0" smtClean="0"/>
            <a:t>2. </a:t>
          </a:r>
          <a:r>
            <a:rPr lang="en-IN" sz="2000" dirty="0" smtClean="0">
              <a:latin typeface="Times New Roman" panose="02020603050405020304" pitchFamily="18" charset="0"/>
              <a:cs typeface="Times New Roman" panose="02020603050405020304" pitchFamily="18" charset="0"/>
            </a:rPr>
            <a:t>An aqueous solution of iodine</a:t>
          </a:r>
          <a:r>
            <a:rPr lang="en-IN" sz="2000" dirty="0" smtClean="0"/>
            <a:t>.</a:t>
          </a:r>
          <a:endParaRPr lang="en-IN" sz="2000" dirty="0"/>
        </a:p>
      </dgm:t>
    </dgm:pt>
    <dgm:pt modelId="{9F8B60FD-25AE-44EA-8E92-3F5625D84DEF}" type="parTrans" cxnId="{0CD29435-B142-4F34-AF59-303E6E8A5B95}">
      <dgm:prSet/>
      <dgm:spPr/>
      <dgm:t>
        <a:bodyPr/>
        <a:lstStyle/>
        <a:p>
          <a:endParaRPr lang="en-IN"/>
        </a:p>
      </dgm:t>
    </dgm:pt>
    <dgm:pt modelId="{28CE6F06-2C85-41A7-B3AE-B71908980D0A}" type="sibTrans" cxnId="{0CD29435-B142-4F34-AF59-303E6E8A5B95}">
      <dgm:prSet/>
      <dgm:spPr/>
      <dgm:t>
        <a:bodyPr/>
        <a:lstStyle/>
        <a:p>
          <a:endParaRPr lang="en-IN"/>
        </a:p>
      </dgm:t>
    </dgm:pt>
    <dgm:pt modelId="{815C6B6D-046C-4F60-9206-5A7D1D1CDBC0}" type="pres">
      <dgm:prSet presAssocID="{604EEE4A-2AA4-45CC-A391-C447F2750278}" presName="outerComposite" presStyleCnt="0">
        <dgm:presLayoutVars>
          <dgm:chMax val="5"/>
          <dgm:dir/>
          <dgm:resizeHandles val="exact"/>
        </dgm:presLayoutVars>
      </dgm:prSet>
      <dgm:spPr/>
      <dgm:t>
        <a:bodyPr/>
        <a:lstStyle/>
        <a:p>
          <a:endParaRPr lang="en-IN"/>
        </a:p>
      </dgm:t>
    </dgm:pt>
    <dgm:pt modelId="{0E29E079-C3EF-473A-B2AB-31BDA1934D26}" type="pres">
      <dgm:prSet presAssocID="{604EEE4A-2AA4-45CC-A391-C447F2750278}" presName="dummyMaxCanvas" presStyleCnt="0">
        <dgm:presLayoutVars/>
      </dgm:prSet>
      <dgm:spPr/>
    </dgm:pt>
    <dgm:pt modelId="{A18676CC-B429-4B93-A2AD-E9DB8ADD3360}" type="pres">
      <dgm:prSet presAssocID="{604EEE4A-2AA4-45CC-A391-C447F2750278}" presName="FourNodes_1" presStyleLbl="node1" presStyleIdx="0" presStyleCnt="4" custLinFactNeighborX="-392" custLinFactNeighborY="-18510">
        <dgm:presLayoutVars>
          <dgm:bulletEnabled val="1"/>
        </dgm:presLayoutVars>
      </dgm:prSet>
      <dgm:spPr/>
      <dgm:t>
        <a:bodyPr/>
        <a:lstStyle/>
        <a:p>
          <a:endParaRPr lang="en-IN"/>
        </a:p>
      </dgm:t>
    </dgm:pt>
    <dgm:pt modelId="{8005C909-804D-4078-936F-C52A20C6DC96}" type="pres">
      <dgm:prSet presAssocID="{604EEE4A-2AA4-45CC-A391-C447F2750278}" presName="FourNodes_2" presStyleLbl="node1" presStyleIdx="1" presStyleCnt="4">
        <dgm:presLayoutVars>
          <dgm:bulletEnabled val="1"/>
        </dgm:presLayoutVars>
      </dgm:prSet>
      <dgm:spPr/>
      <dgm:t>
        <a:bodyPr/>
        <a:lstStyle/>
        <a:p>
          <a:endParaRPr lang="en-IN"/>
        </a:p>
      </dgm:t>
    </dgm:pt>
    <dgm:pt modelId="{EFBFBEBB-F0CD-40FD-8ACF-8A6B94372F09}" type="pres">
      <dgm:prSet presAssocID="{604EEE4A-2AA4-45CC-A391-C447F2750278}" presName="FourNodes_3" presStyleLbl="node1" presStyleIdx="2" presStyleCnt="4">
        <dgm:presLayoutVars>
          <dgm:bulletEnabled val="1"/>
        </dgm:presLayoutVars>
      </dgm:prSet>
      <dgm:spPr/>
      <dgm:t>
        <a:bodyPr/>
        <a:lstStyle/>
        <a:p>
          <a:endParaRPr lang="en-IN"/>
        </a:p>
      </dgm:t>
    </dgm:pt>
    <dgm:pt modelId="{735DB8B5-041D-4E91-9377-51FB5729B9FC}" type="pres">
      <dgm:prSet presAssocID="{604EEE4A-2AA4-45CC-A391-C447F2750278}" presName="FourNodes_4" presStyleLbl="node1" presStyleIdx="3" presStyleCnt="4">
        <dgm:presLayoutVars>
          <dgm:bulletEnabled val="1"/>
        </dgm:presLayoutVars>
      </dgm:prSet>
      <dgm:spPr/>
      <dgm:t>
        <a:bodyPr/>
        <a:lstStyle/>
        <a:p>
          <a:endParaRPr lang="en-IN"/>
        </a:p>
      </dgm:t>
    </dgm:pt>
    <dgm:pt modelId="{1D91D4A8-909D-491C-93FA-1106EB803AC9}" type="pres">
      <dgm:prSet presAssocID="{604EEE4A-2AA4-45CC-A391-C447F2750278}" presName="FourConn_1-2" presStyleLbl="fgAccFollowNode1" presStyleIdx="0" presStyleCnt="3">
        <dgm:presLayoutVars>
          <dgm:bulletEnabled val="1"/>
        </dgm:presLayoutVars>
      </dgm:prSet>
      <dgm:spPr/>
      <dgm:t>
        <a:bodyPr/>
        <a:lstStyle/>
        <a:p>
          <a:endParaRPr lang="en-IN"/>
        </a:p>
      </dgm:t>
    </dgm:pt>
    <dgm:pt modelId="{B89F668D-8037-4FC5-ABE7-13D2769FC612}" type="pres">
      <dgm:prSet presAssocID="{604EEE4A-2AA4-45CC-A391-C447F2750278}" presName="FourConn_2-3" presStyleLbl="fgAccFollowNode1" presStyleIdx="1" presStyleCnt="3">
        <dgm:presLayoutVars>
          <dgm:bulletEnabled val="1"/>
        </dgm:presLayoutVars>
      </dgm:prSet>
      <dgm:spPr/>
      <dgm:t>
        <a:bodyPr/>
        <a:lstStyle/>
        <a:p>
          <a:endParaRPr lang="en-IN"/>
        </a:p>
      </dgm:t>
    </dgm:pt>
    <dgm:pt modelId="{00C9FC3A-5D4B-4F81-ACC2-61981F066CE7}" type="pres">
      <dgm:prSet presAssocID="{604EEE4A-2AA4-45CC-A391-C447F2750278}" presName="FourConn_3-4" presStyleLbl="fgAccFollowNode1" presStyleIdx="2" presStyleCnt="3">
        <dgm:presLayoutVars>
          <dgm:bulletEnabled val="1"/>
        </dgm:presLayoutVars>
      </dgm:prSet>
      <dgm:spPr/>
      <dgm:t>
        <a:bodyPr/>
        <a:lstStyle/>
        <a:p>
          <a:endParaRPr lang="en-IN"/>
        </a:p>
      </dgm:t>
    </dgm:pt>
    <dgm:pt modelId="{2B2D5FF0-2173-4B43-8A37-67C7FD0C7573}" type="pres">
      <dgm:prSet presAssocID="{604EEE4A-2AA4-45CC-A391-C447F2750278}" presName="FourNodes_1_text" presStyleLbl="node1" presStyleIdx="3" presStyleCnt="4">
        <dgm:presLayoutVars>
          <dgm:bulletEnabled val="1"/>
        </dgm:presLayoutVars>
      </dgm:prSet>
      <dgm:spPr/>
      <dgm:t>
        <a:bodyPr/>
        <a:lstStyle/>
        <a:p>
          <a:endParaRPr lang="en-IN"/>
        </a:p>
      </dgm:t>
    </dgm:pt>
    <dgm:pt modelId="{D65E26C3-363D-4A41-A18B-BD0DF99B66C3}" type="pres">
      <dgm:prSet presAssocID="{604EEE4A-2AA4-45CC-A391-C447F2750278}" presName="FourNodes_2_text" presStyleLbl="node1" presStyleIdx="3" presStyleCnt="4">
        <dgm:presLayoutVars>
          <dgm:bulletEnabled val="1"/>
        </dgm:presLayoutVars>
      </dgm:prSet>
      <dgm:spPr/>
      <dgm:t>
        <a:bodyPr/>
        <a:lstStyle/>
        <a:p>
          <a:endParaRPr lang="en-IN"/>
        </a:p>
      </dgm:t>
    </dgm:pt>
    <dgm:pt modelId="{0E6412BB-4640-4208-8BEF-DB39BD283E97}" type="pres">
      <dgm:prSet presAssocID="{604EEE4A-2AA4-45CC-A391-C447F2750278}" presName="FourNodes_3_text" presStyleLbl="node1" presStyleIdx="3" presStyleCnt="4">
        <dgm:presLayoutVars>
          <dgm:bulletEnabled val="1"/>
        </dgm:presLayoutVars>
      </dgm:prSet>
      <dgm:spPr/>
      <dgm:t>
        <a:bodyPr/>
        <a:lstStyle/>
        <a:p>
          <a:endParaRPr lang="en-IN"/>
        </a:p>
      </dgm:t>
    </dgm:pt>
    <dgm:pt modelId="{ED0D262C-AF0B-49E2-AF89-0D25F0C80E72}" type="pres">
      <dgm:prSet presAssocID="{604EEE4A-2AA4-45CC-A391-C447F2750278}" presName="FourNodes_4_text" presStyleLbl="node1" presStyleIdx="3" presStyleCnt="4">
        <dgm:presLayoutVars>
          <dgm:bulletEnabled val="1"/>
        </dgm:presLayoutVars>
      </dgm:prSet>
      <dgm:spPr/>
      <dgm:t>
        <a:bodyPr/>
        <a:lstStyle/>
        <a:p>
          <a:endParaRPr lang="en-IN"/>
        </a:p>
      </dgm:t>
    </dgm:pt>
  </dgm:ptLst>
  <dgm:cxnLst>
    <dgm:cxn modelId="{5A804B12-E66C-4126-A4CC-29FB5C509690}" type="presOf" srcId="{07B68E5E-D63B-4F10-9093-8C74F62ECDB5}" destId="{00C9FC3A-5D4B-4F81-ACC2-61981F066CE7}" srcOrd="0" destOrd="0" presId="urn:microsoft.com/office/officeart/2005/8/layout/vProcess5"/>
    <dgm:cxn modelId="{53888AC1-E45A-4739-9043-8F4EC048A3A6}" type="presOf" srcId="{82A75808-4817-4A55-B3DD-7F2ACA807A01}" destId="{735DB8B5-041D-4E91-9377-51FB5729B9FC}" srcOrd="0" destOrd="0" presId="urn:microsoft.com/office/officeart/2005/8/layout/vProcess5"/>
    <dgm:cxn modelId="{862E6DD8-82B5-4DA8-8A0F-865D1E2A081A}" srcId="{604EEE4A-2AA4-45CC-A391-C447F2750278}" destId="{195C1CEF-7B5D-4E9C-804C-8CC97B2FD5A6}" srcOrd="2" destOrd="0" parTransId="{F0486C27-EFE6-4A25-BBAF-E65BA0801D24}" sibTransId="{07B68E5E-D63B-4F10-9093-8C74F62ECDB5}"/>
    <dgm:cxn modelId="{AC3C057F-A070-47D1-AA54-82F1EB0C6500}" type="presOf" srcId="{195C1CEF-7B5D-4E9C-804C-8CC97B2FD5A6}" destId="{EFBFBEBB-F0CD-40FD-8ACF-8A6B94372F09}" srcOrd="0" destOrd="0" presId="urn:microsoft.com/office/officeart/2005/8/layout/vProcess5"/>
    <dgm:cxn modelId="{89274F7E-C229-478B-AF69-FCE572F17D7F}" type="presOf" srcId="{D5303BB1-0788-4DD3-BC24-CB91A8409A63}" destId="{1D91D4A8-909D-491C-93FA-1106EB803AC9}" srcOrd="0" destOrd="0" presId="urn:microsoft.com/office/officeart/2005/8/layout/vProcess5"/>
    <dgm:cxn modelId="{E6080B2B-77E9-4807-B07F-318C32063AE8}" type="presOf" srcId="{604EEE4A-2AA4-45CC-A391-C447F2750278}" destId="{815C6B6D-046C-4F60-9206-5A7D1D1CDBC0}" srcOrd="0" destOrd="0" presId="urn:microsoft.com/office/officeart/2005/8/layout/vProcess5"/>
    <dgm:cxn modelId="{726A1DB3-4BC4-4FFC-85AF-2344DED37BD6}" srcId="{604EEE4A-2AA4-45CC-A391-C447F2750278}" destId="{ACC3CD92-827C-4E2D-8D11-73E5DDA22A49}" srcOrd="0" destOrd="0" parTransId="{93A141BB-F31A-4FD9-B795-A36D805B7D7F}" sibTransId="{D5303BB1-0788-4DD3-BC24-CB91A8409A63}"/>
    <dgm:cxn modelId="{37F090E1-EA31-4796-9180-7519079E79C6}" type="presOf" srcId="{4331FD4A-5EF8-4629-BEAD-37A768028883}" destId="{8005C909-804D-4078-936F-C52A20C6DC96}" srcOrd="0" destOrd="0" presId="urn:microsoft.com/office/officeart/2005/8/layout/vProcess5"/>
    <dgm:cxn modelId="{0CD29435-B142-4F34-AF59-303E6E8A5B95}" srcId="{604EEE4A-2AA4-45CC-A391-C447F2750278}" destId="{4331FD4A-5EF8-4629-BEAD-37A768028883}" srcOrd="1" destOrd="0" parTransId="{9F8B60FD-25AE-44EA-8E92-3F5625D84DEF}" sibTransId="{28CE6F06-2C85-41A7-B3AE-B71908980D0A}"/>
    <dgm:cxn modelId="{6DCCE010-87F5-4450-A012-F5ACD6B5E277}" type="presOf" srcId="{195C1CEF-7B5D-4E9C-804C-8CC97B2FD5A6}" destId="{0E6412BB-4640-4208-8BEF-DB39BD283E97}" srcOrd="1" destOrd="0" presId="urn:microsoft.com/office/officeart/2005/8/layout/vProcess5"/>
    <dgm:cxn modelId="{CF636F32-D2B9-401F-860E-BD6A550A0C1C}" srcId="{604EEE4A-2AA4-45CC-A391-C447F2750278}" destId="{82A75808-4817-4A55-B3DD-7F2ACA807A01}" srcOrd="3" destOrd="0" parTransId="{5121DA9F-4C2C-4D6C-91E8-29A857A8944C}" sibTransId="{17027A07-69F7-4D31-85E3-8E928C900937}"/>
    <dgm:cxn modelId="{7E94258A-10A5-4779-B477-C7C8A9F77E68}" type="presOf" srcId="{4331FD4A-5EF8-4629-BEAD-37A768028883}" destId="{D65E26C3-363D-4A41-A18B-BD0DF99B66C3}" srcOrd="1" destOrd="0" presId="urn:microsoft.com/office/officeart/2005/8/layout/vProcess5"/>
    <dgm:cxn modelId="{57ABCC70-6A6B-4366-AA73-9857FA5B3236}" type="presOf" srcId="{28CE6F06-2C85-41A7-B3AE-B71908980D0A}" destId="{B89F668D-8037-4FC5-ABE7-13D2769FC612}" srcOrd="0" destOrd="0" presId="urn:microsoft.com/office/officeart/2005/8/layout/vProcess5"/>
    <dgm:cxn modelId="{F4738D05-46EC-4E6B-9F4C-7BE61095632A}" type="presOf" srcId="{82A75808-4817-4A55-B3DD-7F2ACA807A01}" destId="{ED0D262C-AF0B-49E2-AF89-0D25F0C80E72}" srcOrd="1" destOrd="0" presId="urn:microsoft.com/office/officeart/2005/8/layout/vProcess5"/>
    <dgm:cxn modelId="{ADF64B9F-E0F9-4D91-A591-D74C229BA104}" type="presOf" srcId="{ACC3CD92-827C-4E2D-8D11-73E5DDA22A49}" destId="{2B2D5FF0-2173-4B43-8A37-67C7FD0C7573}" srcOrd="1" destOrd="0" presId="urn:microsoft.com/office/officeart/2005/8/layout/vProcess5"/>
    <dgm:cxn modelId="{74E4A1D0-0E1D-4520-8AA3-F580B015599E}" type="presOf" srcId="{ACC3CD92-827C-4E2D-8D11-73E5DDA22A49}" destId="{A18676CC-B429-4B93-A2AD-E9DB8ADD3360}" srcOrd="0" destOrd="0" presId="urn:microsoft.com/office/officeart/2005/8/layout/vProcess5"/>
    <dgm:cxn modelId="{624F2542-C657-41FA-88E1-EDCCC04F01DA}" type="presParOf" srcId="{815C6B6D-046C-4F60-9206-5A7D1D1CDBC0}" destId="{0E29E079-C3EF-473A-B2AB-31BDA1934D26}" srcOrd="0" destOrd="0" presId="urn:microsoft.com/office/officeart/2005/8/layout/vProcess5"/>
    <dgm:cxn modelId="{6954D662-D50D-454E-9291-91A77E259AEA}" type="presParOf" srcId="{815C6B6D-046C-4F60-9206-5A7D1D1CDBC0}" destId="{A18676CC-B429-4B93-A2AD-E9DB8ADD3360}" srcOrd="1" destOrd="0" presId="urn:microsoft.com/office/officeart/2005/8/layout/vProcess5"/>
    <dgm:cxn modelId="{D57F1ECE-772B-4EF5-BEB4-ACF74677BF22}" type="presParOf" srcId="{815C6B6D-046C-4F60-9206-5A7D1D1CDBC0}" destId="{8005C909-804D-4078-936F-C52A20C6DC96}" srcOrd="2" destOrd="0" presId="urn:microsoft.com/office/officeart/2005/8/layout/vProcess5"/>
    <dgm:cxn modelId="{BC984AC6-3BE5-4EFF-B669-96CB8A149349}" type="presParOf" srcId="{815C6B6D-046C-4F60-9206-5A7D1D1CDBC0}" destId="{EFBFBEBB-F0CD-40FD-8ACF-8A6B94372F09}" srcOrd="3" destOrd="0" presId="urn:microsoft.com/office/officeart/2005/8/layout/vProcess5"/>
    <dgm:cxn modelId="{27C58830-56C3-45E0-9911-221A4ADABDC0}" type="presParOf" srcId="{815C6B6D-046C-4F60-9206-5A7D1D1CDBC0}" destId="{735DB8B5-041D-4E91-9377-51FB5729B9FC}" srcOrd="4" destOrd="0" presId="urn:microsoft.com/office/officeart/2005/8/layout/vProcess5"/>
    <dgm:cxn modelId="{55641D04-C2D9-420C-9B72-9EEBBED06014}" type="presParOf" srcId="{815C6B6D-046C-4F60-9206-5A7D1D1CDBC0}" destId="{1D91D4A8-909D-491C-93FA-1106EB803AC9}" srcOrd="5" destOrd="0" presId="urn:microsoft.com/office/officeart/2005/8/layout/vProcess5"/>
    <dgm:cxn modelId="{1F222D23-C5A2-48E5-A562-C42E0302F31B}" type="presParOf" srcId="{815C6B6D-046C-4F60-9206-5A7D1D1CDBC0}" destId="{B89F668D-8037-4FC5-ABE7-13D2769FC612}" srcOrd="6" destOrd="0" presId="urn:microsoft.com/office/officeart/2005/8/layout/vProcess5"/>
    <dgm:cxn modelId="{BDD200BA-89F1-405C-8694-0A0AA67EEB61}" type="presParOf" srcId="{815C6B6D-046C-4F60-9206-5A7D1D1CDBC0}" destId="{00C9FC3A-5D4B-4F81-ACC2-61981F066CE7}" srcOrd="7" destOrd="0" presId="urn:microsoft.com/office/officeart/2005/8/layout/vProcess5"/>
    <dgm:cxn modelId="{50FFD167-28B4-43EB-A378-E7D7F3F044BE}" type="presParOf" srcId="{815C6B6D-046C-4F60-9206-5A7D1D1CDBC0}" destId="{2B2D5FF0-2173-4B43-8A37-67C7FD0C7573}" srcOrd="8" destOrd="0" presId="urn:microsoft.com/office/officeart/2005/8/layout/vProcess5"/>
    <dgm:cxn modelId="{8D88C028-55F0-48FF-BFC9-24ED917F2CEA}" type="presParOf" srcId="{815C6B6D-046C-4F60-9206-5A7D1D1CDBC0}" destId="{D65E26C3-363D-4A41-A18B-BD0DF99B66C3}" srcOrd="9" destOrd="0" presId="urn:microsoft.com/office/officeart/2005/8/layout/vProcess5"/>
    <dgm:cxn modelId="{59711986-52F2-428A-BFE3-41769CA5EF91}" type="presParOf" srcId="{815C6B6D-046C-4F60-9206-5A7D1D1CDBC0}" destId="{0E6412BB-4640-4208-8BEF-DB39BD283E97}" srcOrd="10" destOrd="0" presId="urn:microsoft.com/office/officeart/2005/8/layout/vProcess5"/>
    <dgm:cxn modelId="{D63D9E9A-59FD-4289-A246-999560888847}" type="presParOf" srcId="{815C6B6D-046C-4F60-9206-5A7D1D1CDBC0}" destId="{ED0D262C-AF0B-49E2-AF89-0D25F0C80E72}"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3EA90D-19BC-42DC-B0A3-2A0195D1FA54}">
      <dsp:nvSpPr>
        <dsp:cNvPr id="0" name=""/>
        <dsp:cNvSpPr/>
      </dsp:nvSpPr>
      <dsp:spPr>
        <a:xfrm>
          <a:off x="5762273" y="1285869"/>
          <a:ext cx="394831" cy="1541119"/>
        </a:xfrm>
        <a:custGeom>
          <a:avLst/>
          <a:gdLst/>
          <a:ahLst/>
          <a:cxnLst/>
          <a:rect l="0" t="0" r="0" b="0"/>
          <a:pathLst>
            <a:path>
              <a:moveTo>
                <a:pt x="0" y="0"/>
              </a:moveTo>
              <a:lnTo>
                <a:pt x="0" y="1541119"/>
              </a:lnTo>
              <a:lnTo>
                <a:pt x="394831" y="1541119"/>
              </a:lnTo>
            </a:path>
          </a:pathLst>
        </a:custGeom>
        <a:noFill/>
        <a:ln w="19050" cap="rnd" cmpd="sng" algn="ctr">
          <a:solidFill>
            <a:schemeClr val="accent6">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EB64E39-1BC0-43F4-9CD1-0ABC01781621}">
      <dsp:nvSpPr>
        <dsp:cNvPr id="0" name=""/>
        <dsp:cNvSpPr/>
      </dsp:nvSpPr>
      <dsp:spPr>
        <a:xfrm>
          <a:off x="4695071" y="524286"/>
          <a:ext cx="2791488" cy="383463"/>
        </a:xfrm>
        <a:custGeom>
          <a:avLst/>
          <a:gdLst/>
          <a:ahLst/>
          <a:cxnLst/>
          <a:rect l="0" t="0" r="0" b="0"/>
          <a:pathLst>
            <a:path>
              <a:moveTo>
                <a:pt x="0" y="0"/>
              </a:moveTo>
              <a:lnTo>
                <a:pt x="0" y="181983"/>
              </a:lnTo>
              <a:lnTo>
                <a:pt x="2791488" y="181983"/>
              </a:lnTo>
              <a:lnTo>
                <a:pt x="2791488" y="383463"/>
              </a:lnTo>
            </a:path>
          </a:pathLst>
        </a:custGeom>
        <a:noFill/>
        <a:ln w="19050" cap="rnd" cmpd="sng" algn="ctr">
          <a:solidFill>
            <a:schemeClr val="accent6">
              <a:lumMod val="50000"/>
            </a:schemeClr>
          </a:solidFill>
          <a:prstDash val="solid"/>
        </a:ln>
        <a:effectLst/>
      </dsp:spPr>
      <dsp:style>
        <a:lnRef idx="2">
          <a:scrgbClr r="0" g="0" b="0"/>
        </a:lnRef>
        <a:fillRef idx="0">
          <a:scrgbClr r="0" g="0" b="0"/>
        </a:fillRef>
        <a:effectRef idx="0">
          <a:scrgbClr r="0" g="0" b="0"/>
        </a:effectRef>
        <a:fontRef idx="minor"/>
      </dsp:style>
    </dsp:sp>
    <dsp:sp modelId="{ED241FF8-FC28-4F46-AA4D-764530D80D39}">
      <dsp:nvSpPr>
        <dsp:cNvPr id="0" name=""/>
        <dsp:cNvSpPr/>
      </dsp:nvSpPr>
      <dsp:spPr>
        <a:xfrm>
          <a:off x="526736" y="1248998"/>
          <a:ext cx="127204" cy="1607665"/>
        </a:xfrm>
        <a:custGeom>
          <a:avLst/>
          <a:gdLst/>
          <a:ahLst/>
          <a:cxnLst/>
          <a:rect l="0" t="0" r="0" b="0"/>
          <a:pathLst>
            <a:path>
              <a:moveTo>
                <a:pt x="0" y="0"/>
              </a:moveTo>
              <a:lnTo>
                <a:pt x="0" y="1607665"/>
              </a:lnTo>
              <a:lnTo>
                <a:pt x="127204" y="1607665"/>
              </a:lnTo>
            </a:path>
          </a:pathLst>
        </a:custGeom>
        <a:noFill/>
        <a:ln w="19050" cap="rnd" cmpd="sng" algn="ctr">
          <a:solidFill>
            <a:schemeClr val="accent6">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B0111E2-BECB-4143-9CB4-2C413E7C9A9C}">
      <dsp:nvSpPr>
        <dsp:cNvPr id="0" name=""/>
        <dsp:cNvSpPr/>
      </dsp:nvSpPr>
      <dsp:spPr>
        <a:xfrm>
          <a:off x="2353236" y="524286"/>
          <a:ext cx="2341834" cy="383463"/>
        </a:xfrm>
        <a:custGeom>
          <a:avLst/>
          <a:gdLst/>
          <a:ahLst/>
          <a:cxnLst/>
          <a:rect l="0" t="0" r="0" b="0"/>
          <a:pathLst>
            <a:path>
              <a:moveTo>
                <a:pt x="2341834" y="0"/>
              </a:moveTo>
              <a:lnTo>
                <a:pt x="2341834" y="181983"/>
              </a:lnTo>
              <a:lnTo>
                <a:pt x="0" y="181983"/>
              </a:lnTo>
              <a:lnTo>
                <a:pt x="0" y="383463"/>
              </a:lnTo>
            </a:path>
          </a:pathLst>
        </a:custGeom>
        <a:noFill/>
        <a:ln w="19050" cap="rnd" cmpd="sng" algn="ctr">
          <a:solidFill>
            <a:schemeClr val="accent6">
              <a:lumMod val="50000"/>
            </a:schemeClr>
          </a:solidFill>
          <a:prstDash val="solid"/>
        </a:ln>
        <a:effectLst/>
      </dsp:spPr>
      <dsp:style>
        <a:lnRef idx="2">
          <a:scrgbClr r="0" g="0" b="0"/>
        </a:lnRef>
        <a:fillRef idx="0">
          <a:scrgbClr r="0" g="0" b="0"/>
        </a:fillRef>
        <a:effectRef idx="0">
          <a:scrgbClr r="0" g="0" b="0"/>
        </a:effectRef>
        <a:fontRef idx="minor"/>
      </dsp:style>
    </dsp:sp>
    <dsp:sp modelId="{302C40EB-8BF4-43CF-ADD0-F4729416C558}">
      <dsp:nvSpPr>
        <dsp:cNvPr id="0" name=""/>
        <dsp:cNvSpPr/>
      </dsp:nvSpPr>
      <dsp:spPr>
        <a:xfrm>
          <a:off x="3274028" y="17940"/>
          <a:ext cx="2842086" cy="506346"/>
        </a:xfrm>
        <a:prstGeom prst="rect">
          <a:avLst/>
        </a:prstGeom>
        <a:solidFill>
          <a:srgbClr val="642F62"/>
        </a:solidFill>
        <a:ln w="19050" cap="rnd" cmpd="sng" algn="ctr">
          <a:solidFill>
            <a:srgbClr val="642F6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a:solidFill>
                <a:schemeClr val="bg1"/>
              </a:solidFill>
              <a:latin typeface="Times New Roman" panose="02020603050405020304" pitchFamily="18" charset="0"/>
              <a:cs typeface="Times New Roman" panose="02020603050405020304" pitchFamily="18" charset="0"/>
            </a:rPr>
            <a:t>Bacterial flora</a:t>
          </a:r>
          <a:endParaRPr lang="en-IN" sz="2400" kern="1200" dirty="0">
            <a:solidFill>
              <a:schemeClr val="bg1"/>
            </a:solidFill>
            <a:latin typeface="Times New Roman" panose="02020603050405020304" pitchFamily="18" charset="0"/>
            <a:cs typeface="Times New Roman" panose="02020603050405020304" pitchFamily="18" charset="0"/>
          </a:endParaRPr>
        </a:p>
      </dsp:txBody>
      <dsp:txXfrm>
        <a:off x="3274028" y="17940"/>
        <a:ext cx="2842086" cy="506346"/>
      </dsp:txXfrm>
    </dsp:sp>
    <dsp:sp modelId="{04149F7B-0AC7-47B9-BE02-8DAA93CA467C}">
      <dsp:nvSpPr>
        <dsp:cNvPr id="0" name=""/>
        <dsp:cNvSpPr/>
      </dsp:nvSpPr>
      <dsp:spPr>
        <a:xfrm>
          <a:off x="70111" y="907749"/>
          <a:ext cx="4566250" cy="341248"/>
        </a:xfrm>
        <a:prstGeom prst="rect">
          <a:avLst/>
        </a:prstGeom>
        <a:solidFill>
          <a:srgbClr val="642F62"/>
        </a:solidFill>
        <a:ln w="19050" cap="rnd" cmpd="sng" algn="ctr">
          <a:solidFill>
            <a:srgbClr val="642F6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a:solidFill>
                <a:schemeClr val="bg1"/>
              </a:solidFill>
              <a:latin typeface="Times New Roman" panose="02020603050405020304" pitchFamily="18" charset="0"/>
              <a:cs typeface="Times New Roman" panose="02020603050405020304" pitchFamily="18" charset="0"/>
            </a:rPr>
            <a:t>Resident flora </a:t>
          </a:r>
          <a:endParaRPr lang="en-IN" sz="2400" kern="1200" dirty="0">
            <a:solidFill>
              <a:schemeClr val="bg1"/>
            </a:solidFill>
            <a:latin typeface="Times New Roman" panose="02020603050405020304" pitchFamily="18" charset="0"/>
            <a:cs typeface="Times New Roman" panose="02020603050405020304" pitchFamily="18" charset="0"/>
          </a:endParaRPr>
        </a:p>
      </dsp:txBody>
      <dsp:txXfrm>
        <a:off x="70111" y="907749"/>
        <a:ext cx="4566250" cy="341248"/>
      </dsp:txXfrm>
    </dsp:sp>
    <dsp:sp modelId="{F8775261-62B4-4C6D-8801-AB9BACE74EE4}">
      <dsp:nvSpPr>
        <dsp:cNvPr id="0" name=""/>
        <dsp:cNvSpPr/>
      </dsp:nvSpPr>
      <dsp:spPr>
        <a:xfrm>
          <a:off x="653940" y="1827387"/>
          <a:ext cx="4609405" cy="2058552"/>
        </a:xfrm>
        <a:prstGeom prst="rect">
          <a:avLst/>
        </a:prstGeom>
        <a:solidFill>
          <a:srgbClr val="642F62"/>
        </a:solidFill>
        <a:ln w="19050" cap="rnd" cmpd="sng" algn="ctr">
          <a:solidFill>
            <a:srgbClr val="642F6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225425" lvl="0" indent="-225425" algn="l" defTabSz="1066800">
            <a:lnSpc>
              <a:spcPct val="90000"/>
            </a:lnSpc>
            <a:spcBef>
              <a:spcPct val="0"/>
            </a:spcBef>
            <a:spcAft>
              <a:spcPct val="35000"/>
            </a:spcAft>
            <a:buFont typeface="+mj-lt"/>
            <a:buAutoNum type="alphaLcPeriod"/>
          </a:pPr>
          <a:r>
            <a:rPr lang="en-US" sz="2400" kern="1200" dirty="0">
              <a:solidFill>
                <a:schemeClr val="bg1"/>
              </a:solidFill>
              <a:latin typeface="Times New Roman" panose="02020603050405020304" pitchFamily="18" charset="0"/>
              <a:cs typeface="Times New Roman" panose="02020603050405020304" pitchFamily="18" charset="0"/>
            </a:rPr>
            <a:t>&gt; Bacteria that grow on skin </a:t>
          </a:r>
        </a:p>
        <a:p>
          <a:pPr marL="225425" lvl="0" indent="-225425" algn="l" defTabSz="1066800">
            <a:lnSpc>
              <a:spcPct val="90000"/>
            </a:lnSpc>
            <a:spcBef>
              <a:spcPct val="0"/>
            </a:spcBef>
            <a:spcAft>
              <a:spcPct val="35000"/>
            </a:spcAft>
            <a:buFont typeface="+mj-lt"/>
            <a:buAutoNum type="alphaLcPeriod"/>
          </a:pPr>
          <a:r>
            <a:rPr lang="en-US" sz="2400" kern="1200" dirty="0">
              <a:solidFill>
                <a:schemeClr val="bg1"/>
              </a:solidFill>
              <a:latin typeface="Times New Roman" panose="02020603050405020304" pitchFamily="18" charset="0"/>
              <a:cs typeface="Times New Roman" panose="02020603050405020304" pitchFamily="18" charset="0"/>
            </a:rPr>
            <a:t>&gt; Stable in number </a:t>
          </a:r>
        </a:p>
        <a:p>
          <a:pPr marL="225425" lvl="0" indent="-225425" algn="l" defTabSz="1066800">
            <a:lnSpc>
              <a:spcPct val="90000"/>
            </a:lnSpc>
            <a:spcBef>
              <a:spcPct val="0"/>
            </a:spcBef>
            <a:spcAft>
              <a:spcPct val="35000"/>
            </a:spcAft>
            <a:buFont typeface="+mj-lt"/>
            <a:buAutoNum type="alphaLcPeriod"/>
          </a:pPr>
          <a:r>
            <a:rPr lang="en-US" sz="2400" kern="1200" dirty="0">
              <a:solidFill>
                <a:schemeClr val="bg1"/>
              </a:solidFill>
              <a:latin typeface="Times New Roman" panose="02020603050405020304" pitchFamily="18" charset="0"/>
              <a:cs typeface="Times New Roman" panose="02020603050405020304" pitchFamily="18" charset="0"/>
            </a:rPr>
            <a:t>&gt; Undergo multiplication</a:t>
          </a:r>
        </a:p>
        <a:p>
          <a:pPr marL="225425" lvl="0" indent="-225425" algn="l" defTabSz="1066800">
            <a:lnSpc>
              <a:spcPct val="90000"/>
            </a:lnSpc>
            <a:spcBef>
              <a:spcPct val="0"/>
            </a:spcBef>
            <a:spcAft>
              <a:spcPct val="35000"/>
            </a:spcAft>
            <a:buFont typeface="Arial" panose="020B0604020202020204" pitchFamily="34" charset="0"/>
            <a:buChar char="•"/>
          </a:pPr>
          <a:r>
            <a:rPr lang="en-US" sz="2400" kern="1200" dirty="0">
              <a:solidFill>
                <a:schemeClr val="bg1"/>
              </a:solidFill>
              <a:latin typeface="Times New Roman" panose="02020603050405020304" pitchFamily="18" charset="0"/>
              <a:cs typeface="Times New Roman" panose="02020603050405020304" pitchFamily="18" charset="0"/>
            </a:rPr>
            <a:t>&gt; No exogenous source </a:t>
          </a:r>
          <a:endParaRPr lang="en-IN" sz="2400" kern="1200" dirty="0">
            <a:solidFill>
              <a:schemeClr val="bg1"/>
            </a:solidFill>
            <a:latin typeface="Times New Roman" panose="02020603050405020304" pitchFamily="18" charset="0"/>
            <a:cs typeface="Times New Roman" panose="02020603050405020304" pitchFamily="18" charset="0"/>
          </a:endParaRPr>
        </a:p>
      </dsp:txBody>
      <dsp:txXfrm>
        <a:off x="653940" y="1827387"/>
        <a:ext cx="4609405" cy="2058552"/>
      </dsp:txXfrm>
    </dsp:sp>
    <dsp:sp modelId="{F915F0C6-C1C3-4994-BDCE-2741474941B3}">
      <dsp:nvSpPr>
        <dsp:cNvPr id="0" name=""/>
        <dsp:cNvSpPr/>
      </dsp:nvSpPr>
      <dsp:spPr>
        <a:xfrm>
          <a:off x="5331201" y="907749"/>
          <a:ext cx="4310717" cy="378119"/>
        </a:xfrm>
        <a:prstGeom prst="rect">
          <a:avLst/>
        </a:prstGeom>
        <a:solidFill>
          <a:srgbClr val="642F62"/>
        </a:solidFill>
        <a:ln w="19050" cap="rnd" cmpd="sng" algn="ctr">
          <a:solidFill>
            <a:srgbClr val="642F6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IN" sz="2400" kern="1200" dirty="0">
              <a:solidFill>
                <a:schemeClr val="bg1"/>
              </a:solidFill>
              <a:latin typeface="Times New Roman" panose="02020603050405020304" pitchFamily="18" charset="0"/>
              <a:cs typeface="Times New Roman" panose="02020603050405020304" pitchFamily="18" charset="0"/>
            </a:rPr>
            <a:t>Transient flora </a:t>
          </a:r>
        </a:p>
      </dsp:txBody>
      <dsp:txXfrm>
        <a:off x="5331201" y="907749"/>
        <a:ext cx="4310717" cy="378119"/>
      </dsp:txXfrm>
    </dsp:sp>
    <dsp:sp modelId="{454F51AD-923C-4B5F-A156-AFE42D79D894}">
      <dsp:nvSpPr>
        <dsp:cNvPr id="0" name=""/>
        <dsp:cNvSpPr/>
      </dsp:nvSpPr>
      <dsp:spPr>
        <a:xfrm>
          <a:off x="6157104" y="1726263"/>
          <a:ext cx="5090998" cy="2201449"/>
        </a:xfrm>
        <a:prstGeom prst="rect">
          <a:avLst/>
        </a:prstGeom>
        <a:solidFill>
          <a:srgbClr val="642F62"/>
        </a:solidFill>
        <a:ln w="19050" cap="rnd" cmpd="sng" algn="ctr">
          <a:solidFill>
            <a:srgbClr val="642F6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225425" lvl="0" indent="-225425" algn="l" defTabSz="1066800">
            <a:lnSpc>
              <a:spcPct val="90000"/>
            </a:lnSpc>
            <a:spcBef>
              <a:spcPct val="0"/>
            </a:spcBef>
            <a:spcAft>
              <a:spcPct val="35000"/>
            </a:spcAft>
          </a:pPr>
          <a:r>
            <a:rPr lang="en-US" sz="2400" kern="1200" dirty="0">
              <a:solidFill>
                <a:schemeClr val="bg1"/>
              </a:solidFill>
              <a:latin typeface="Times New Roman" panose="02020603050405020304" pitchFamily="18" charset="0"/>
              <a:cs typeface="Times New Roman" panose="02020603050405020304" pitchFamily="18" charset="0"/>
            </a:rPr>
            <a:t>&gt; Lie free on the skin surface without attachment </a:t>
          </a:r>
        </a:p>
        <a:p>
          <a:pPr marL="225425" lvl="0" indent="-225425" algn="l" defTabSz="1066800">
            <a:lnSpc>
              <a:spcPct val="90000"/>
            </a:lnSpc>
            <a:spcBef>
              <a:spcPct val="0"/>
            </a:spcBef>
            <a:spcAft>
              <a:spcPct val="35000"/>
            </a:spcAft>
          </a:pPr>
          <a:r>
            <a:rPr lang="en-US" sz="2400" kern="1200" dirty="0">
              <a:solidFill>
                <a:schemeClr val="bg1"/>
              </a:solidFill>
              <a:latin typeface="Times New Roman" panose="02020603050405020304" pitchFamily="18" charset="0"/>
              <a:cs typeface="Times New Roman" panose="02020603050405020304" pitchFamily="18" charset="0"/>
            </a:rPr>
            <a:t>&gt; Derived from exogenous sources. </a:t>
          </a:r>
        </a:p>
        <a:p>
          <a:pPr marL="225425" lvl="0" indent="-225425" algn="l" defTabSz="1066800">
            <a:lnSpc>
              <a:spcPct val="90000"/>
            </a:lnSpc>
            <a:spcBef>
              <a:spcPct val="0"/>
            </a:spcBef>
            <a:spcAft>
              <a:spcPct val="35000"/>
            </a:spcAft>
          </a:pPr>
          <a:r>
            <a:rPr lang="en-US" sz="2400" kern="1200" dirty="0">
              <a:solidFill>
                <a:schemeClr val="bg1"/>
              </a:solidFill>
              <a:latin typeface="Times New Roman" panose="02020603050405020304" pitchFamily="18" charset="0"/>
              <a:cs typeface="Times New Roman" panose="02020603050405020304" pitchFamily="18" charset="0"/>
            </a:rPr>
            <a:t>&gt; Unable to multiply </a:t>
          </a:r>
        </a:p>
        <a:p>
          <a:pPr marL="225425" lvl="0" indent="-225425" algn="l" defTabSz="1066800">
            <a:lnSpc>
              <a:spcPct val="90000"/>
            </a:lnSpc>
            <a:spcBef>
              <a:spcPct val="0"/>
            </a:spcBef>
            <a:spcAft>
              <a:spcPct val="35000"/>
            </a:spcAft>
          </a:pPr>
          <a:r>
            <a:rPr lang="en-US" sz="2400" kern="1200" dirty="0">
              <a:solidFill>
                <a:schemeClr val="bg1"/>
              </a:solidFill>
              <a:latin typeface="Times New Roman" panose="02020603050405020304" pitchFamily="18" charset="0"/>
              <a:cs typeface="Times New Roman" panose="02020603050405020304" pitchFamily="18" charset="0"/>
            </a:rPr>
            <a:t>&gt; Disappear from the skin within a short time.</a:t>
          </a:r>
          <a:endParaRPr lang="en-IN" sz="2400" kern="1200" dirty="0">
            <a:solidFill>
              <a:schemeClr val="bg1"/>
            </a:solidFill>
            <a:latin typeface="Times New Roman" panose="02020603050405020304" pitchFamily="18" charset="0"/>
            <a:cs typeface="Times New Roman" panose="02020603050405020304" pitchFamily="18" charset="0"/>
          </a:endParaRPr>
        </a:p>
      </dsp:txBody>
      <dsp:txXfrm>
        <a:off x="6157104" y="1726263"/>
        <a:ext cx="5090998" cy="22014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8676CC-B429-4B93-A2AD-E9DB8ADD3360}">
      <dsp:nvSpPr>
        <dsp:cNvPr id="0" name=""/>
        <dsp:cNvSpPr/>
      </dsp:nvSpPr>
      <dsp:spPr>
        <a:xfrm>
          <a:off x="0" y="0"/>
          <a:ext cx="6200259" cy="1043558"/>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IN" sz="2000" kern="1200" dirty="0" smtClean="0"/>
            <a:t>1. </a:t>
          </a:r>
          <a:r>
            <a:rPr lang="en-IN" sz="2000" kern="1200" dirty="0" smtClean="0">
              <a:latin typeface="Times New Roman" panose="02020603050405020304" pitchFamily="18" charset="0"/>
              <a:cs typeface="Times New Roman" panose="02020603050405020304" pitchFamily="18" charset="0"/>
            </a:rPr>
            <a:t>A basic </a:t>
          </a:r>
          <a:r>
            <a:rPr lang="en-IN" sz="2000" kern="1200" dirty="0" err="1" smtClean="0">
              <a:latin typeface="Times New Roman" panose="02020603050405020304" pitchFamily="18" charset="0"/>
              <a:cs typeface="Times New Roman" panose="02020603050405020304" pitchFamily="18" charset="0"/>
            </a:rPr>
            <a:t>pararosaniline</a:t>
          </a:r>
          <a:r>
            <a:rPr lang="en-IN" sz="2000" kern="1200" dirty="0" smtClean="0">
              <a:latin typeface="Times New Roman" panose="02020603050405020304" pitchFamily="18" charset="0"/>
              <a:cs typeface="Times New Roman" panose="02020603050405020304" pitchFamily="18" charset="0"/>
            </a:rPr>
            <a:t> (</a:t>
          </a:r>
          <a:r>
            <a:rPr lang="en-IN" sz="2000" kern="1200" dirty="0" err="1" smtClean="0">
              <a:latin typeface="Times New Roman" panose="02020603050405020304" pitchFamily="18" charset="0"/>
              <a:cs typeface="Times New Roman" panose="02020603050405020304" pitchFamily="18" charset="0"/>
            </a:rPr>
            <a:t>triphenyl</a:t>
          </a:r>
          <a:r>
            <a:rPr lang="en-IN" sz="2000" kern="1200" dirty="0" smtClean="0">
              <a:latin typeface="Times New Roman" panose="02020603050405020304" pitchFamily="18" charset="0"/>
              <a:cs typeface="Times New Roman" panose="02020603050405020304" pitchFamily="18" charset="0"/>
            </a:rPr>
            <a:t> methane) violet dye, namely crystal violet, methyl violet or gentian violet(mixture)</a:t>
          </a:r>
          <a:endParaRPr lang="en-IN" sz="2000" kern="1200" dirty="0">
            <a:latin typeface="Times New Roman" panose="02020603050405020304" pitchFamily="18" charset="0"/>
            <a:cs typeface="Times New Roman" panose="02020603050405020304" pitchFamily="18" charset="0"/>
          </a:endParaRPr>
        </a:p>
      </dsp:txBody>
      <dsp:txXfrm>
        <a:off x="30565" y="30565"/>
        <a:ext cx="4985996" cy="982428"/>
      </dsp:txXfrm>
    </dsp:sp>
    <dsp:sp modelId="{8005C909-804D-4078-936F-C52A20C6DC96}">
      <dsp:nvSpPr>
        <dsp:cNvPr id="0" name=""/>
        <dsp:cNvSpPr/>
      </dsp:nvSpPr>
      <dsp:spPr>
        <a:xfrm>
          <a:off x="519271" y="1233296"/>
          <a:ext cx="6200259" cy="1043558"/>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IN" sz="2700" kern="1200" dirty="0" smtClean="0"/>
            <a:t>2. </a:t>
          </a:r>
          <a:r>
            <a:rPr lang="en-IN" sz="2000" kern="1200" dirty="0" smtClean="0">
              <a:latin typeface="Times New Roman" panose="02020603050405020304" pitchFamily="18" charset="0"/>
              <a:cs typeface="Times New Roman" panose="02020603050405020304" pitchFamily="18" charset="0"/>
            </a:rPr>
            <a:t>An aqueous solution of iodine</a:t>
          </a:r>
          <a:r>
            <a:rPr lang="en-IN" sz="2000" kern="1200" dirty="0" smtClean="0"/>
            <a:t>.</a:t>
          </a:r>
          <a:endParaRPr lang="en-IN" sz="2000" kern="1200" dirty="0"/>
        </a:p>
      </dsp:txBody>
      <dsp:txXfrm>
        <a:off x="549836" y="1263861"/>
        <a:ext cx="4941544" cy="982428"/>
      </dsp:txXfrm>
    </dsp:sp>
    <dsp:sp modelId="{EFBFBEBB-F0CD-40FD-8ACF-8A6B94372F09}">
      <dsp:nvSpPr>
        <dsp:cNvPr id="0" name=""/>
        <dsp:cNvSpPr/>
      </dsp:nvSpPr>
      <dsp:spPr>
        <a:xfrm>
          <a:off x="1030793" y="2466593"/>
          <a:ext cx="6200259" cy="1043558"/>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IN" sz="2700" kern="1200" dirty="0" smtClean="0"/>
            <a:t>3</a:t>
          </a:r>
          <a:r>
            <a:rPr lang="en-IN" sz="2700" kern="1200" dirty="0" smtClean="0">
              <a:latin typeface="Times New Roman" panose="02020603050405020304" pitchFamily="18" charset="0"/>
              <a:cs typeface="Times New Roman" panose="02020603050405020304" pitchFamily="18" charset="0"/>
            </a:rPr>
            <a:t>. </a:t>
          </a:r>
          <a:r>
            <a:rPr lang="en-IN" sz="2000" kern="1200" dirty="0" smtClean="0">
              <a:latin typeface="Times New Roman" panose="02020603050405020304" pitchFamily="18" charset="0"/>
              <a:cs typeface="Times New Roman" panose="02020603050405020304" pitchFamily="18" charset="0"/>
            </a:rPr>
            <a:t>A decolourizing solvent, </a:t>
          </a:r>
          <a:r>
            <a:rPr lang="en-IN" sz="2000" kern="1200" dirty="0" err="1" smtClean="0">
              <a:latin typeface="Times New Roman" panose="02020603050405020304" pitchFamily="18" charset="0"/>
              <a:cs typeface="Times New Roman" panose="02020603050405020304" pitchFamily="18" charset="0"/>
            </a:rPr>
            <a:t>eg</a:t>
          </a:r>
          <a:r>
            <a:rPr lang="en-IN" sz="2000" kern="1200" dirty="0" smtClean="0">
              <a:latin typeface="Times New Roman" panose="02020603050405020304" pitchFamily="18" charset="0"/>
              <a:cs typeface="Times New Roman" panose="02020603050405020304" pitchFamily="18" charset="0"/>
            </a:rPr>
            <a:t>. Acetone, alcohol or aniline</a:t>
          </a:r>
          <a:r>
            <a:rPr lang="en-IN" sz="2700" kern="1200" dirty="0" smtClean="0"/>
            <a:t>.</a:t>
          </a:r>
          <a:endParaRPr lang="en-IN" sz="2700" kern="1200" dirty="0"/>
        </a:p>
      </dsp:txBody>
      <dsp:txXfrm>
        <a:off x="1061358" y="2497158"/>
        <a:ext cx="4949294" cy="982428"/>
      </dsp:txXfrm>
    </dsp:sp>
    <dsp:sp modelId="{735DB8B5-041D-4E91-9377-51FB5729B9FC}">
      <dsp:nvSpPr>
        <dsp:cNvPr id="0" name=""/>
        <dsp:cNvSpPr/>
      </dsp:nvSpPr>
      <dsp:spPr>
        <a:xfrm>
          <a:off x="1550064" y="3699890"/>
          <a:ext cx="6200259" cy="1043558"/>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IN" sz="2400" kern="1200" dirty="0" smtClean="0"/>
            <a:t>4. </a:t>
          </a:r>
          <a:r>
            <a:rPr lang="en-IN" sz="2000" kern="1200" dirty="0" smtClean="0">
              <a:latin typeface="Times New Roman" panose="02020603050405020304" pitchFamily="18" charset="0"/>
              <a:cs typeface="Times New Roman" panose="02020603050405020304" pitchFamily="18" charset="0"/>
            </a:rPr>
            <a:t>A light red or pink counterstain, </a:t>
          </a:r>
          <a:r>
            <a:rPr lang="en-IN" sz="2000" kern="1200" dirty="0" err="1" smtClean="0">
              <a:latin typeface="Times New Roman" panose="02020603050405020304" pitchFamily="18" charset="0"/>
              <a:cs typeface="Times New Roman" panose="02020603050405020304" pitchFamily="18" charset="0"/>
            </a:rPr>
            <a:t>eg</a:t>
          </a:r>
          <a:r>
            <a:rPr lang="en-IN" sz="2000" kern="1200" dirty="0" smtClean="0">
              <a:latin typeface="Times New Roman" panose="02020603050405020304" pitchFamily="18" charset="0"/>
              <a:cs typeface="Times New Roman" panose="02020603050405020304" pitchFamily="18" charset="0"/>
            </a:rPr>
            <a:t>. Basic </a:t>
          </a:r>
          <a:r>
            <a:rPr lang="en-IN" sz="2000" kern="1200" dirty="0" err="1" smtClean="0">
              <a:latin typeface="Times New Roman" panose="02020603050405020304" pitchFamily="18" charset="0"/>
              <a:cs typeface="Times New Roman" panose="02020603050405020304" pitchFamily="18" charset="0"/>
            </a:rPr>
            <a:t>fuschin</a:t>
          </a:r>
          <a:r>
            <a:rPr lang="en-IN" sz="2000" kern="1200" dirty="0" smtClean="0">
              <a:latin typeface="Times New Roman" panose="02020603050405020304" pitchFamily="18" charset="0"/>
              <a:cs typeface="Times New Roman" panose="02020603050405020304" pitchFamily="18" charset="0"/>
            </a:rPr>
            <a:t>, neutral red or </a:t>
          </a:r>
          <a:r>
            <a:rPr lang="en-IN" sz="2000" kern="1200" dirty="0" err="1" smtClean="0">
              <a:latin typeface="Times New Roman" panose="02020603050405020304" pitchFamily="18" charset="0"/>
              <a:cs typeface="Times New Roman" panose="02020603050405020304" pitchFamily="18" charset="0"/>
            </a:rPr>
            <a:t>safranine</a:t>
          </a:r>
          <a:r>
            <a:rPr lang="en-IN" sz="2000" kern="1200" dirty="0" smtClean="0">
              <a:latin typeface="Times New Roman" panose="02020603050405020304" pitchFamily="18" charset="0"/>
              <a:cs typeface="Times New Roman" panose="02020603050405020304" pitchFamily="18" charset="0"/>
            </a:rPr>
            <a:t>.</a:t>
          </a:r>
          <a:endParaRPr lang="en-IN" sz="2000" kern="1200" dirty="0">
            <a:latin typeface="Times New Roman" panose="02020603050405020304" pitchFamily="18" charset="0"/>
            <a:cs typeface="Times New Roman" panose="02020603050405020304" pitchFamily="18" charset="0"/>
          </a:endParaRPr>
        </a:p>
      </dsp:txBody>
      <dsp:txXfrm>
        <a:off x="1580629" y="3730455"/>
        <a:ext cx="4941544" cy="982428"/>
      </dsp:txXfrm>
    </dsp:sp>
    <dsp:sp modelId="{1D91D4A8-909D-491C-93FA-1106EB803AC9}">
      <dsp:nvSpPr>
        <dsp:cNvPr id="0" name=""/>
        <dsp:cNvSpPr/>
      </dsp:nvSpPr>
      <dsp:spPr>
        <a:xfrm>
          <a:off x="5521945" y="799271"/>
          <a:ext cx="678313" cy="678313"/>
        </a:xfrm>
        <a:prstGeom prst="downArrow">
          <a:avLst>
            <a:gd name="adj1" fmla="val 55000"/>
            <a:gd name="adj2" fmla="val 45000"/>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endParaRPr lang="en-IN" sz="3000" kern="1200"/>
        </a:p>
      </dsp:txBody>
      <dsp:txXfrm>
        <a:off x="5674565" y="799271"/>
        <a:ext cx="373073" cy="510431"/>
      </dsp:txXfrm>
    </dsp:sp>
    <dsp:sp modelId="{B89F668D-8037-4FC5-ABE7-13D2769FC612}">
      <dsp:nvSpPr>
        <dsp:cNvPr id="0" name=""/>
        <dsp:cNvSpPr/>
      </dsp:nvSpPr>
      <dsp:spPr>
        <a:xfrm>
          <a:off x="6041217" y="2032567"/>
          <a:ext cx="678313" cy="678313"/>
        </a:xfrm>
        <a:prstGeom prst="downArrow">
          <a:avLst>
            <a:gd name="adj1" fmla="val 55000"/>
            <a:gd name="adj2" fmla="val 45000"/>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endParaRPr lang="en-IN" sz="3000" kern="1200"/>
        </a:p>
      </dsp:txBody>
      <dsp:txXfrm>
        <a:off x="6193837" y="2032567"/>
        <a:ext cx="373073" cy="510431"/>
      </dsp:txXfrm>
    </dsp:sp>
    <dsp:sp modelId="{00C9FC3A-5D4B-4F81-ACC2-61981F066CE7}">
      <dsp:nvSpPr>
        <dsp:cNvPr id="0" name=""/>
        <dsp:cNvSpPr/>
      </dsp:nvSpPr>
      <dsp:spPr>
        <a:xfrm>
          <a:off x="6552739" y="3265864"/>
          <a:ext cx="678313" cy="678313"/>
        </a:xfrm>
        <a:prstGeom prst="downArrow">
          <a:avLst>
            <a:gd name="adj1" fmla="val 55000"/>
            <a:gd name="adj2" fmla="val 45000"/>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endParaRPr lang="en-IN" sz="3000" kern="1200"/>
        </a:p>
      </dsp:txBody>
      <dsp:txXfrm>
        <a:off x="6705359" y="3265864"/>
        <a:ext cx="373073" cy="510431"/>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1F4C0F-8515-466A-8339-FF7788D669DE}" type="datetimeFigureOut">
              <a:rPr lang="en-IN" smtClean="0"/>
              <a:t>06-09-2024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CFE54D-9BB4-4DB5-B24C-B09A04E216D5}" type="slidenum">
              <a:rPr lang="en-IN" smtClean="0"/>
              <a:t>‹#›</a:t>
            </a:fld>
            <a:endParaRPr lang="en-IN"/>
          </a:p>
        </p:txBody>
      </p:sp>
    </p:spTree>
    <p:extLst>
      <p:ext uri="{BB962C8B-B14F-4D97-AF65-F5344CB8AC3E}">
        <p14:creationId xmlns:p14="http://schemas.microsoft.com/office/powerpoint/2010/main" val="14252472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the necrotic swelling with high local</a:t>
            </a:r>
          </a:p>
          <a:p>
            <a:r>
              <a:rPr lang="en-US" dirty="0"/>
              <a:t>temperature and pain suggested a glowing piece of coal.</a:t>
            </a:r>
          </a:p>
          <a:p>
            <a:endParaRPr lang="en-IN" dirty="0"/>
          </a:p>
        </p:txBody>
      </p:sp>
      <p:sp>
        <p:nvSpPr>
          <p:cNvPr id="4" name="Slide Number Placeholder 3"/>
          <p:cNvSpPr>
            <a:spLocks noGrp="1"/>
          </p:cNvSpPr>
          <p:nvPr>
            <p:ph type="sldNum" sz="quarter" idx="5"/>
          </p:nvPr>
        </p:nvSpPr>
        <p:spPr/>
        <p:txBody>
          <a:bodyPr/>
          <a:lstStyle/>
          <a:p>
            <a:fld id="{14442FC6-F13C-4D0A-BCFB-A34C53FB5A2F}" type="slidenum">
              <a:rPr lang="en-IN" smtClean="0"/>
              <a:pPr/>
              <a:t>33</a:t>
            </a:fld>
            <a:endParaRPr lang="en-IN"/>
          </a:p>
        </p:txBody>
      </p:sp>
    </p:spTree>
    <p:extLst>
      <p:ext uri="{BB962C8B-B14F-4D97-AF65-F5344CB8AC3E}">
        <p14:creationId xmlns:p14="http://schemas.microsoft.com/office/powerpoint/2010/main" val="14918072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4442FC6-F13C-4D0A-BCFB-A34C53FB5A2F}" type="slidenum">
              <a:rPr lang="en-IN" smtClean="0"/>
              <a:pPr/>
              <a:t>34</a:t>
            </a:fld>
            <a:endParaRPr lang="en-IN"/>
          </a:p>
        </p:txBody>
      </p:sp>
    </p:spTree>
    <p:extLst>
      <p:ext uri="{BB962C8B-B14F-4D97-AF65-F5344CB8AC3E}">
        <p14:creationId xmlns:p14="http://schemas.microsoft.com/office/powerpoint/2010/main" val="36774404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the necrotic swelling with high local</a:t>
            </a:r>
          </a:p>
          <a:p>
            <a:r>
              <a:rPr lang="en-US" dirty="0"/>
              <a:t>temperature and pain suggested a glowing piece of coal.</a:t>
            </a:r>
          </a:p>
          <a:p>
            <a:endParaRPr lang="en-IN" dirty="0"/>
          </a:p>
        </p:txBody>
      </p:sp>
      <p:sp>
        <p:nvSpPr>
          <p:cNvPr id="4" name="Slide Number Placeholder 3"/>
          <p:cNvSpPr>
            <a:spLocks noGrp="1"/>
          </p:cNvSpPr>
          <p:nvPr>
            <p:ph type="sldNum" sz="quarter" idx="5"/>
          </p:nvPr>
        </p:nvSpPr>
        <p:spPr/>
        <p:txBody>
          <a:bodyPr/>
          <a:lstStyle/>
          <a:p>
            <a:fld id="{14442FC6-F13C-4D0A-BCFB-A34C53FB5A2F}" type="slidenum">
              <a:rPr lang="en-IN" smtClean="0"/>
              <a:pPr/>
              <a:t>35</a:t>
            </a:fld>
            <a:endParaRPr lang="en-IN"/>
          </a:p>
        </p:txBody>
      </p:sp>
    </p:spTree>
    <p:extLst>
      <p:ext uri="{BB962C8B-B14F-4D97-AF65-F5344CB8AC3E}">
        <p14:creationId xmlns:p14="http://schemas.microsoft.com/office/powerpoint/2010/main" val="6921624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4442FC6-F13C-4D0A-BCFB-A34C53FB5A2F}" type="slidenum">
              <a:rPr lang="en-IN" smtClean="0"/>
              <a:pPr/>
              <a:t>36</a:t>
            </a:fld>
            <a:endParaRPr lang="en-IN"/>
          </a:p>
        </p:txBody>
      </p:sp>
    </p:spTree>
    <p:extLst>
      <p:ext uri="{BB962C8B-B14F-4D97-AF65-F5344CB8AC3E}">
        <p14:creationId xmlns:p14="http://schemas.microsoft.com/office/powerpoint/2010/main" val="2087139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4442FC6-F13C-4D0A-BCFB-A34C53FB5A2F}" type="slidenum">
              <a:rPr lang="en-IN" smtClean="0"/>
              <a:pPr/>
              <a:t>37</a:t>
            </a:fld>
            <a:endParaRPr lang="en-IN"/>
          </a:p>
        </p:txBody>
      </p:sp>
    </p:spTree>
    <p:extLst>
      <p:ext uri="{BB962C8B-B14F-4D97-AF65-F5344CB8AC3E}">
        <p14:creationId xmlns:p14="http://schemas.microsoft.com/office/powerpoint/2010/main" val="8757525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4442FC6-F13C-4D0A-BCFB-A34C53FB5A2F}" type="slidenum">
              <a:rPr lang="en-IN" smtClean="0"/>
              <a:pPr/>
              <a:t>38</a:t>
            </a:fld>
            <a:endParaRPr lang="en-IN"/>
          </a:p>
        </p:txBody>
      </p:sp>
    </p:spTree>
    <p:extLst>
      <p:ext uri="{BB962C8B-B14F-4D97-AF65-F5344CB8AC3E}">
        <p14:creationId xmlns:p14="http://schemas.microsoft.com/office/powerpoint/2010/main" val="41971082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4442FC6-F13C-4D0A-BCFB-A34C53FB5A2F}" type="slidenum">
              <a:rPr lang="en-IN" smtClean="0"/>
              <a:pPr/>
              <a:t>39</a:t>
            </a:fld>
            <a:endParaRPr lang="en-IN"/>
          </a:p>
        </p:txBody>
      </p:sp>
    </p:spTree>
    <p:extLst>
      <p:ext uri="{BB962C8B-B14F-4D97-AF65-F5344CB8AC3E}">
        <p14:creationId xmlns:p14="http://schemas.microsoft.com/office/powerpoint/2010/main" val="5049192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4442FC6-F13C-4D0A-BCFB-A34C53FB5A2F}" type="slidenum">
              <a:rPr lang="en-IN" smtClean="0"/>
              <a:pPr/>
              <a:t>40</a:t>
            </a:fld>
            <a:endParaRPr lang="en-IN"/>
          </a:p>
        </p:txBody>
      </p:sp>
    </p:spTree>
    <p:extLst>
      <p:ext uri="{BB962C8B-B14F-4D97-AF65-F5344CB8AC3E}">
        <p14:creationId xmlns:p14="http://schemas.microsoft.com/office/powerpoint/2010/main" val="1674341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4442FC6-F13C-4D0A-BCFB-A34C53FB5A2F}" type="slidenum">
              <a:rPr lang="en-IN" smtClean="0"/>
              <a:pPr/>
              <a:t>41</a:t>
            </a:fld>
            <a:endParaRPr lang="en-IN"/>
          </a:p>
        </p:txBody>
      </p:sp>
    </p:spTree>
    <p:extLst>
      <p:ext uri="{BB962C8B-B14F-4D97-AF65-F5344CB8AC3E}">
        <p14:creationId xmlns:p14="http://schemas.microsoft.com/office/powerpoint/2010/main" val="12248940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4442FC6-F13C-4D0A-BCFB-A34C53FB5A2F}" type="slidenum">
              <a:rPr lang="en-IN" smtClean="0"/>
              <a:pPr/>
              <a:t>42</a:t>
            </a:fld>
            <a:endParaRPr lang="en-IN"/>
          </a:p>
        </p:txBody>
      </p:sp>
    </p:spTree>
    <p:extLst>
      <p:ext uri="{BB962C8B-B14F-4D97-AF65-F5344CB8AC3E}">
        <p14:creationId xmlns:p14="http://schemas.microsoft.com/office/powerpoint/2010/main" val="36226127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4442FC6-F13C-4D0A-BCFB-A34C53FB5A2F}" type="slidenum">
              <a:rPr lang="en-IN" smtClean="0"/>
              <a:pPr/>
              <a:t>43</a:t>
            </a:fld>
            <a:endParaRPr lang="en-IN"/>
          </a:p>
        </p:txBody>
      </p:sp>
    </p:spTree>
    <p:extLst>
      <p:ext uri="{BB962C8B-B14F-4D97-AF65-F5344CB8AC3E}">
        <p14:creationId xmlns:p14="http://schemas.microsoft.com/office/powerpoint/2010/main" val="3278438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4442FC6-F13C-4D0A-BCFB-A34C53FB5A2F}" type="slidenum">
              <a:rPr lang="en-IN" smtClean="0"/>
              <a:pPr/>
              <a:t>44</a:t>
            </a:fld>
            <a:endParaRPr lang="en-IN"/>
          </a:p>
        </p:txBody>
      </p:sp>
    </p:spTree>
    <p:extLst>
      <p:ext uri="{BB962C8B-B14F-4D97-AF65-F5344CB8AC3E}">
        <p14:creationId xmlns:p14="http://schemas.microsoft.com/office/powerpoint/2010/main" val="11957514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4442FC6-F13C-4D0A-BCFB-A34C53FB5A2F}" type="slidenum">
              <a:rPr lang="en-IN" smtClean="0"/>
              <a:pPr/>
              <a:t>45</a:t>
            </a:fld>
            <a:endParaRPr lang="en-IN"/>
          </a:p>
        </p:txBody>
      </p:sp>
    </p:spTree>
    <p:extLst>
      <p:ext uri="{BB962C8B-B14F-4D97-AF65-F5344CB8AC3E}">
        <p14:creationId xmlns:p14="http://schemas.microsoft.com/office/powerpoint/2010/main" val="14509287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4442FC6-F13C-4D0A-BCFB-A34C53FB5A2F}" type="slidenum">
              <a:rPr lang="en-IN" smtClean="0"/>
              <a:pPr/>
              <a:t>57</a:t>
            </a:fld>
            <a:endParaRPr lang="en-IN"/>
          </a:p>
        </p:txBody>
      </p:sp>
    </p:spTree>
    <p:extLst>
      <p:ext uri="{BB962C8B-B14F-4D97-AF65-F5344CB8AC3E}">
        <p14:creationId xmlns:p14="http://schemas.microsoft.com/office/powerpoint/2010/main" val="8121965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4442FC6-F13C-4D0A-BCFB-A34C53FB5A2F}" type="slidenum">
              <a:rPr lang="en-IN" smtClean="0"/>
              <a:pPr/>
              <a:t>58</a:t>
            </a:fld>
            <a:endParaRPr lang="en-IN"/>
          </a:p>
        </p:txBody>
      </p:sp>
    </p:spTree>
    <p:extLst>
      <p:ext uri="{BB962C8B-B14F-4D97-AF65-F5344CB8AC3E}">
        <p14:creationId xmlns:p14="http://schemas.microsoft.com/office/powerpoint/2010/main" val="21289081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inhibits bacterial protein synthesis by binding</a:t>
            </a:r>
          </a:p>
          <a:p>
            <a:r>
              <a:rPr lang="en-US" dirty="0"/>
              <a:t>to </a:t>
            </a:r>
            <a:r>
              <a:rPr lang="en-US" dirty="0" err="1"/>
              <a:t>isoleucyl</a:t>
            </a:r>
            <a:r>
              <a:rPr lang="en-US" dirty="0"/>
              <a:t> transfer RNA synthetase, thus preventing the</a:t>
            </a:r>
          </a:p>
          <a:p>
            <a:r>
              <a:rPr lang="en-US" dirty="0"/>
              <a:t>incorporation of isoleucine into protein chains</a:t>
            </a:r>
            <a:endParaRPr lang="en-IN" dirty="0"/>
          </a:p>
        </p:txBody>
      </p:sp>
      <p:sp>
        <p:nvSpPr>
          <p:cNvPr id="4" name="Slide Number Placeholder 3"/>
          <p:cNvSpPr>
            <a:spLocks noGrp="1"/>
          </p:cNvSpPr>
          <p:nvPr>
            <p:ph type="sldNum" sz="quarter" idx="5"/>
          </p:nvPr>
        </p:nvSpPr>
        <p:spPr/>
        <p:txBody>
          <a:bodyPr/>
          <a:lstStyle/>
          <a:p>
            <a:fld id="{14442FC6-F13C-4D0A-BCFB-A34C53FB5A2F}" type="slidenum">
              <a:rPr lang="en-IN" smtClean="0"/>
              <a:pPr/>
              <a:t>59</a:t>
            </a:fld>
            <a:endParaRPr lang="en-IN"/>
          </a:p>
        </p:txBody>
      </p:sp>
    </p:spTree>
    <p:extLst>
      <p:ext uri="{BB962C8B-B14F-4D97-AF65-F5344CB8AC3E}">
        <p14:creationId xmlns:p14="http://schemas.microsoft.com/office/powerpoint/2010/main" val="35508654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4442FC6-F13C-4D0A-BCFB-A34C53FB5A2F}" type="slidenum">
              <a:rPr lang="en-IN" smtClean="0"/>
              <a:pPr/>
              <a:t>60</a:t>
            </a:fld>
            <a:endParaRPr lang="en-IN"/>
          </a:p>
        </p:txBody>
      </p:sp>
    </p:spTree>
    <p:extLst>
      <p:ext uri="{BB962C8B-B14F-4D97-AF65-F5344CB8AC3E}">
        <p14:creationId xmlns:p14="http://schemas.microsoft.com/office/powerpoint/2010/main" val="20622540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4442FC6-F13C-4D0A-BCFB-A34C53FB5A2F}" type="slidenum">
              <a:rPr lang="en-IN" smtClean="0"/>
              <a:pPr/>
              <a:t>61</a:t>
            </a:fld>
            <a:endParaRPr lang="en-IN"/>
          </a:p>
        </p:txBody>
      </p:sp>
    </p:spTree>
    <p:extLst>
      <p:ext uri="{BB962C8B-B14F-4D97-AF65-F5344CB8AC3E}">
        <p14:creationId xmlns:p14="http://schemas.microsoft.com/office/powerpoint/2010/main" val="25268361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4442FC6-F13C-4D0A-BCFB-A34C53FB5A2F}" type="slidenum">
              <a:rPr lang="en-IN" smtClean="0"/>
              <a:pPr/>
              <a:t>62</a:t>
            </a:fld>
            <a:endParaRPr lang="en-IN"/>
          </a:p>
        </p:txBody>
      </p:sp>
    </p:spTree>
    <p:extLst>
      <p:ext uri="{BB962C8B-B14F-4D97-AF65-F5344CB8AC3E}">
        <p14:creationId xmlns:p14="http://schemas.microsoft.com/office/powerpoint/2010/main" val="1776196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9/6/2024</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dirty="0"/>
              <a:t>
              </a:t>
            </a: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9/6/2024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9/6/2024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9/6/2024</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9/6/2024</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9/6/2024</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9/6/2024</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9/6/2024</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9/6/2024</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9/6/2024</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9/6/2024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9/6/2024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9/6/2024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9/6/2024</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9/6/2024</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9/6/2024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9/6/2024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9/6/2024</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7.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E416974-5BEF-43C4-98B6-975C1F28C8B4}"/>
              </a:ext>
            </a:extLst>
          </p:cNvPr>
          <p:cNvSpPr>
            <a:spLocks noGrp="1"/>
          </p:cNvSpPr>
          <p:nvPr>
            <p:ph type="ctrTitle"/>
          </p:nvPr>
        </p:nvSpPr>
        <p:spPr>
          <a:xfrm>
            <a:off x="1154954" y="877455"/>
            <a:ext cx="9827677" cy="1699490"/>
          </a:xfrm>
        </p:spPr>
        <p:txBody>
          <a:bodyPr/>
          <a:lstStyle/>
          <a:p>
            <a:pPr algn="ctr"/>
            <a:r>
              <a:rPr lang="en-US" dirty="0">
                <a:latin typeface="Times New Roman" panose="02020603050405020304" pitchFamily="18" charset="0"/>
                <a:cs typeface="Times New Roman" panose="02020603050405020304" pitchFamily="18" charset="0"/>
              </a:rPr>
              <a:t>BACTERIAL INFECTIONS OF SKIN </a:t>
            </a:r>
            <a:endParaRPr lang="en-IN"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xmlns="" id="{A1A6C0CA-444A-4722-90BE-15A000377DCD}"/>
              </a:ext>
            </a:extLst>
          </p:cNvPr>
          <p:cNvSpPr>
            <a:spLocks noGrp="1"/>
          </p:cNvSpPr>
          <p:nvPr>
            <p:ph type="subTitle" idx="1"/>
          </p:nvPr>
        </p:nvSpPr>
        <p:spPr>
          <a:xfrm>
            <a:off x="1154955" y="3297382"/>
            <a:ext cx="8825658" cy="2341418"/>
          </a:xfrm>
        </p:spPr>
        <p:txBody>
          <a:bodyPr/>
          <a:lstStyle/>
          <a:p>
            <a:pPr lvl="1"/>
            <a:r>
              <a:rPr lang="en-US" dirty="0">
                <a:latin typeface="Times New Roman" panose="02020603050405020304" pitchFamily="18" charset="0"/>
                <a:cs typeface="Times New Roman" panose="02020603050405020304" pitchFamily="18" charset="0"/>
              </a:rPr>
              <a:t>                                                                      </a:t>
            </a:r>
            <a:r>
              <a:rPr lang="en-US" sz="2000" b="1" dirty="0">
                <a:solidFill>
                  <a:schemeClr val="bg1"/>
                </a:solidFill>
                <a:latin typeface="Times New Roman" panose="02020603050405020304" pitchFamily="18" charset="0"/>
                <a:cs typeface="Times New Roman" panose="02020603050405020304" pitchFamily="18" charset="0"/>
              </a:rPr>
              <a:t>DR. </a:t>
            </a:r>
            <a:r>
              <a:rPr lang="en-US" sz="2000" b="1" dirty="0" smtClean="0">
                <a:solidFill>
                  <a:schemeClr val="bg1"/>
                </a:solidFill>
                <a:latin typeface="Times New Roman" panose="02020603050405020304" pitchFamily="18" charset="0"/>
                <a:cs typeface="Times New Roman" panose="02020603050405020304" pitchFamily="18" charset="0"/>
              </a:rPr>
              <a:t>ASHWIN CHARANIYA</a:t>
            </a:r>
            <a:endParaRPr lang="en-US" sz="2000" b="1" dirty="0">
              <a:solidFill>
                <a:schemeClr val="bg1"/>
              </a:solidFill>
              <a:latin typeface="Times New Roman" panose="02020603050405020304" pitchFamily="18" charset="0"/>
              <a:cs typeface="Times New Roman" panose="02020603050405020304" pitchFamily="18" charset="0"/>
            </a:endParaRPr>
          </a:p>
          <a:p>
            <a:pPr lvl="1"/>
            <a:r>
              <a:rPr lang="en-US" sz="2000" b="1" dirty="0">
                <a:solidFill>
                  <a:schemeClr val="bg1"/>
                </a:solidFill>
                <a:latin typeface="Times New Roman" panose="02020603050405020304" pitchFamily="18" charset="0"/>
                <a:cs typeface="Times New Roman" panose="02020603050405020304" pitchFamily="18" charset="0"/>
              </a:rPr>
              <a:t>                                                       </a:t>
            </a:r>
            <a:r>
              <a:rPr lang="en-US" sz="2000" b="1" dirty="0" smtClean="0">
                <a:solidFill>
                  <a:schemeClr val="bg1"/>
                </a:solidFill>
                <a:latin typeface="Times New Roman" panose="02020603050405020304" pitchFamily="18" charset="0"/>
                <a:cs typeface="Times New Roman" panose="02020603050405020304" pitchFamily="18" charset="0"/>
              </a:rPr>
              <a:t>Assistant Professor</a:t>
            </a:r>
            <a:endParaRPr lang="en-US" sz="2000" b="1" dirty="0">
              <a:solidFill>
                <a:schemeClr val="bg1"/>
              </a:solidFill>
              <a:latin typeface="Times New Roman" panose="02020603050405020304" pitchFamily="18" charset="0"/>
              <a:cs typeface="Times New Roman" panose="02020603050405020304" pitchFamily="18" charset="0"/>
            </a:endParaRPr>
          </a:p>
          <a:p>
            <a:pPr lvl="1"/>
            <a:r>
              <a:rPr lang="en-US" sz="2000" b="1" dirty="0">
                <a:solidFill>
                  <a:schemeClr val="bg1"/>
                </a:solidFill>
                <a:latin typeface="Times New Roman" panose="02020603050405020304" pitchFamily="18" charset="0"/>
                <a:cs typeface="Times New Roman" panose="02020603050405020304" pitchFamily="18" charset="0"/>
              </a:rPr>
              <a:t>                                                       DEPT OF DVL</a:t>
            </a:r>
          </a:p>
          <a:p>
            <a:pPr lvl="1"/>
            <a:r>
              <a:rPr lang="en-US" sz="2000" b="1" dirty="0">
                <a:solidFill>
                  <a:schemeClr val="bg1"/>
                </a:solidFill>
                <a:latin typeface="Times New Roman" panose="02020603050405020304" pitchFamily="18" charset="0"/>
                <a:cs typeface="Times New Roman" panose="02020603050405020304" pitchFamily="18" charset="0"/>
              </a:rPr>
              <a:t>                                                        </a:t>
            </a:r>
            <a:r>
              <a:rPr lang="en-US" sz="2000" b="1" dirty="0" smtClean="0">
                <a:solidFill>
                  <a:schemeClr val="bg1"/>
                </a:solidFill>
                <a:latin typeface="Times New Roman" panose="02020603050405020304" pitchFamily="18" charset="0"/>
                <a:cs typeface="Times New Roman" panose="02020603050405020304" pitchFamily="18" charset="0"/>
              </a:rPr>
              <a:t>RMCH </a:t>
            </a:r>
            <a:endParaRPr lang="en-US" sz="2000" b="1" dirty="0">
              <a:solidFill>
                <a:schemeClr val="bg1"/>
              </a:solidFill>
              <a:latin typeface="Times New Roman" panose="02020603050405020304" pitchFamily="18" charset="0"/>
              <a:cs typeface="Times New Roman" panose="02020603050405020304" pitchFamily="18" charset="0"/>
            </a:endParaRPr>
          </a:p>
          <a:p>
            <a:pPr lvl="1"/>
            <a:r>
              <a:rPr lang="en-US" sz="2000" b="1" dirty="0">
                <a:solidFill>
                  <a:schemeClr val="bg1"/>
                </a:solidFill>
                <a:latin typeface="Times New Roman" panose="02020603050405020304" pitchFamily="18" charset="0"/>
                <a:cs typeface="Times New Roman" panose="02020603050405020304" pitchFamily="18" charset="0"/>
              </a:rPr>
              <a:t>                                                        DATE: </a:t>
            </a:r>
            <a:r>
              <a:rPr lang="en-US" sz="2000" b="1" dirty="0" smtClean="0">
                <a:solidFill>
                  <a:schemeClr val="bg1"/>
                </a:solidFill>
                <a:latin typeface="Times New Roman" panose="02020603050405020304" pitchFamily="18" charset="0"/>
                <a:cs typeface="Times New Roman" panose="02020603050405020304" pitchFamily="18" charset="0"/>
              </a:rPr>
              <a:t>24</a:t>
            </a:r>
            <a:r>
              <a:rPr lang="en-US" sz="2000" b="1" dirty="0" smtClean="0">
                <a:solidFill>
                  <a:schemeClr val="bg1"/>
                </a:solidFill>
                <a:latin typeface="Times New Roman" panose="02020603050405020304" pitchFamily="18" charset="0"/>
                <a:cs typeface="Times New Roman" panose="02020603050405020304" pitchFamily="18" charset="0"/>
              </a:rPr>
              <a:t>/04/2024</a:t>
            </a:r>
            <a:endParaRPr lang="en-IN" sz="20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905832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FC0702-DD2B-4C02-9094-443D4A6DD67E}"/>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Bacterial flora of normal skin</a:t>
            </a:r>
            <a:br>
              <a:rPr lang="en-US" b="1" dirty="0">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85B1452A-3383-4A16-879D-FDD204F33E2E}"/>
              </a:ext>
            </a:extLst>
          </p:cNvPr>
          <p:cNvSpPr>
            <a:spLocks noGrp="1"/>
          </p:cNvSpPr>
          <p:nvPr>
            <p:ph idx="1"/>
          </p:nvPr>
        </p:nvSpPr>
        <p:spPr>
          <a:xfrm>
            <a:off x="700088" y="2314575"/>
            <a:ext cx="9280525" cy="3705225"/>
          </a:xfrm>
        </p:spPr>
        <p:txBody>
          <a:bodyPr>
            <a:normAutofit/>
          </a:bodyPr>
          <a:lstStyle/>
          <a:p>
            <a:r>
              <a:rPr lang="en-US" sz="2400" dirty="0">
                <a:latin typeface="Times New Roman" panose="02020603050405020304" pitchFamily="18" charset="0"/>
                <a:cs typeface="Times New Roman" panose="02020603050405020304" pitchFamily="18" charset="0"/>
              </a:rPr>
              <a:t>Bacteria that are found regularly on skin constitute the normal flora </a:t>
            </a:r>
          </a:p>
          <a:p>
            <a:r>
              <a:rPr lang="en-US" sz="2400" dirty="0">
                <a:latin typeface="Times New Roman" panose="02020603050405020304" pitchFamily="18" charset="0"/>
                <a:cs typeface="Times New Roman" panose="02020603050405020304" pitchFamily="18" charset="0"/>
              </a:rPr>
              <a:t>Varies quantitatively from one individual to another, but qualitative variations are relatively less. </a:t>
            </a:r>
          </a:p>
          <a:p>
            <a:r>
              <a:rPr lang="en-US" sz="2400" dirty="0">
                <a:latin typeface="Times New Roman" panose="02020603050405020304" pitchFamily="18" charset="0"/>
                <a:cs typeface="Times New Roman" panose="02020603050405020304" pitchFamily="18" charset="0"/>
              </a:rPr>
              <a:t>The normal flora has been classified into:</a:t>
            </a:r>
          </a:p>
          <a:p>
            <a:pPr lvl="1"/>
            <a:r>
              <a:rPr lang="en-US" sz="2400" dirty="0">
                <a:latin typeface="Times New Roman" panose="02020603050405020304" pitchFamily="18" charset="0"/>
                <a:cs typeface="Times New Roman" panose="02020603050405020304" pitchFamily="18" charset="0"/>
              </a:rPr>
              <a:t>Resident flora </a:t>
            </a:r>
          </a:p>
          <a:p>
            <a:pPr lvl="1"/>
            <a:r>
              <a:rPr lang="en-US" sz="2400" dirty="0">
                <a:latin typeface="Times New Roman" panose="02020603050405020304" pitchFamily="18" charset="0"/>
                <a:cs typeface="Times New Roman" panose="02020603050405020304" pitchFamily="18" charset="0"/>
              </a:rPr>
              <a:t>Transient flora</a:t>
            </a:r>
          </a:p>
        </p:txBody>
      </p:sp>
      <p:pic>
        <p:nvPicPr>
          <p:cNvPr id="4" name="Picture 3">
            <a:extLst>
              <a:ext uri="{FF2B5EF4-FFF2-40B4-BE49-F238E27FC236}">
                <a16:creationId xmlns:a16="http://schemas.microsoft.com/office/drawing/2014/main" xmlns="" id="{E3266D7B-E854-4729-A9C5-BDE681ECCF1C}"/>
              </a:ext>
            </a:extLst>
          </p:cNvPr>
          <p:cNvPicPr>
            <a:picLocks noChangeAspect="1"/>
          </p:cNvPicPr>
          <p:nvPr/>
        </p:nvPicPr>
        <p:blipFill>
          <a:blip r:embed="rId2"/>
          <a:stretch>
            <a:fillRect/>
          </a:stretch>
        </p:blipFill>
        <p:spPr>
          <a:xfrm>
            <a:off x="6636774" y="3342968"/>
            <a:ext cx="4650659" cy="3287707"/>
          </a:xfrm>
          <a:prstGeom prst="rect">
            <a:avLst/>
          </a:prstGeom>
        </p:spPr>
      </p:pic>
    </p:spTree>
    <p:extLst>
      <p:ext uri="{BB962C8B-B14F-4D97-AF65-F5344CB8AC3E}">
        <p14:creationId xmlns:p14="http://schemas.microsoft.com/office/powerpoint/2010/main" val="10390755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FC0702-DD2B-4C02-9094-443D4A6DD67E}"/>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Bacterial flora of normal skin</a:t>
            </a:r>
            <a:br>
              <a:rPr lang="en-US" b="1" dirty="0">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graphicFrame>
        <p:nvGraphicFramePr>
          <p:cNvPr id="4" name="Content Placeholder 3">
            <a:extLst>
              <a:ext uri="{FF2B5EF4-FFF2-40B4-BE49-F238E27FC236}">
                <a16:creationId xmlns:a16="http://schemas.microsoft.com/office/drawing/2014/main" xmlns="" id="{305F32F6-80B2-4CC3-9F85-C8604D572100}"/>
              </a:ext>
            </a:extLst>
          </p:cNvPr>
          <p:cNvGraphicFramePr>
            <a:graphicFrameLocks noGrp="1"/>
          </p:cNvGraphicFramePr>
          <p:nvPr>
            <p:ph idx="1"/>
            <p:extLst>
              <p:ext uri="{D42A27DB-BD31-4B8C-83A1-F6EECF244321}">
                <p14:modId xmlns:p14="http://schemas.microsoft.com/office/powerpoint/2010/main" val="813332639"/>
              </p:ext>
            </p:extLst>
          </p:nvPr>
        </p:nvGraphicFramePr>
        <p:xfrm>
          <a:off x="196645" y="1956619"/>
          <a:ext cx="11248103" cy="39277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97472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FC0702-DD2B-4C02-9094-443D4A6DD67E}"/>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Bacterial flora of normal skin</a:t>
            </a:r>
            <a:br>
              <a:rPr lang="en-US" b="1" dirty="0">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pic>
        <p:nvPicPr>
          <p:cNvPr id="4" name="Content Placeholder 3">
            <a:extLst>
              <a:ext uri="{FF2B5EF4-FFF2-40B4-BE49-F238E27FC236}">
                <a16:creationId xmlns:a16="http://schemas.microsoft.com/office/drawing/2014/main" xmlns="" id="{BA54243C-3D07-4A5E-A893-975BB0247A1B}"/>
              </a:ext>
            </a:extLst>
          </p:cNvPr>
          <p:cNvPicPr>
            <a:picLocks noGrp="1" noChangeAspect="1"/>
          </p:cNvPicPr>
          <p:nvPr>
            <p:ph idx="1"/>
          </p:nvPr>
        </p:nvPicPr>
        <p:blipFill>
          <a:blip r:embed="rId2"/>
          <a:stretch>
            <a:fillRect/>
          </a:stretch>
        </p:blipFill>
        <p:spPr>
          <a:xfrm>
            <a:off x="294041" y="2323569"/>
            <a:ext cx="11603918" cy="3662894"/>
          </a:xfrm>
          <a:prstGeom prst="rect">
            <a:avLst/>
          </a:prstGeom>
        </p:spPr>
      </p:pic>
    </p:spTree>
    <p:extLst>
      <p:ext uri="{BB962C8B-B14F-4D97-AF65-F5344CB8AC3E}">
        <p14:creationId xmlns:p14="http://schemas.microsoft.com/office/powerpoint/2010/main" val="3167967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FC0702-DD2B-4C02-9094-443D4A6DD67E}"/>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Introduction </a:t>
            </a:r>
            <a:endParaRPr lang="en-IN"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85B1452A-3383-4A16-879D-FDD204F33E2E}"/>
              </a:ext>
            </a:extLst>
          </p:cNvPr>
          <p:cNvSpPr>
            <a:spLocks noGrp="1"/>
          </p:cNvSpPr>
          <p:nvPr>
            <p:ph idx="1"/>
          </p:nvPr>
        </p:nvSpPr>
        <p:spPr>
          <a:xfrm>
            <a:off x="797767" y="2189162"/>
            <a:ext cx="10317908" cy="4668837"/>
          </a:xfrm>
        </p:spPr>
        <p:txBody>
          <a:bodyPr>
            <a:noAutofit/>
          </a:bodyPr>
          <a:lstStyle/>
          <a:p>
            <a:pPr>
              <a:defRPr/>
            </a:pPr>
            <a:r>
              <a:rPr lang="en-US" sz="2400" dirty="0">
                <a:latin typeface="Times New Roman" panose="02020603050405020304" pitchFamily="18" charset="0"/>
                <a:cs typeface="Times New Roman" panose="02020603050405020304" pitchFamily="18" charset="0"/>
              </a:rPr>
              <a:t>Pyoderma (literal meaning- has pus)</a:t>
            </a:r>
          </a:p>
          <a:p>
            <a:pPr>
              <a:defRPr/>
            </a:pPr>
            <a:r>
              <a:rPr lang="en-US" sz="2400" dirty="0">
                <a:latin typeface="Times New Roman" panose="02020603050405020304" pitchFamily="18" charset="0"/>
                <a:cs typeface="Times New Roman" panose="02020603050405020304" pitchFamily="18" charset="0"/>
              </a:rPr>
              <a:t>Bacterial infections of skin.</a:t>
            </a:r>
          </a:p>
          <a:p>
            <a:pPr>
              <a:defRPr/>
            </a:pPr>
            <a:r>
              <a:rPr lang="en-US" sz="2400" dirty="0">
                <a:latin typeface="Times New Roman" panose="02020603050405020304" pitchFamily="18" charset="0"/>
                <a:cs typeface="Times New Roman" panose="02020603050405020304" pitchFamily="18" charset="0"/>
              </a:rPr>
              <a:t>Caused by mainly 2 Gram positive organisms:</a:t>
            </a:r>
          </a:p>
          <a:p>
            <a:pPr marL="742950" lvl="2" indent="-342900">
              <a:defRPr/>
            </a:pPr>
            <a:r>
              <a:rPr lang="en-US" sz="2400" dirty="0">
                <a:latin typeface="Times New Roman" panose="02020603050405020304" pitchFamily="18" charset="0"/>
                <a:cs typeface="Times New Roman" panose="02020603050405020304" pitchFamily="18" charset="0"/>
              </a:rPr>
              <a:t>Staphylococcus aureus : Intact skin</a:t>
            </a:r>
          </a:p>
          <a:p>
            <a:pPr marL="742950" lvl="2" indent="-342900">
              <a:defRPr/>
            </a:pPr>
            <a:r>
              <a:rPr lang="en-US" sz="2400" dirty="0">
                <a:latin typeface="Times New Roman" panose="02020603050405020304" pitchFamily="18" charset="0"/>
                <a:cs typeface="Times New Roman" panose="02020603050405020304" pitchFamily="18" charset="0"/>
              </a:rPr>
              <a:t>Group A beta-hemolytic Streptococci : Traumatic skin</a:t>
            </a:r>
          </a:p>
          <a:p>
            <a:pPr>
              <a:defRPr/>
            </a:pPr>
            <a:r>
              <a:rPr lang="en-US" sz="2400" dirty="0">
                <a:latin typeface="Times New Roman" panose="02020603050405020304" pitchFamily="18" charset="0"/>
                <a:cs typeface="Times New Roman" panose="02020603050405020304" pitchFamily="18" charset="0"/>
              </a:rPr>
              <a:t>Other bacteria:</a:t>
            </a:r>
          </a:p>
          <a:p>
            <a:pPr marL="742950" lvl="2" indent="-342900">
              <a:defRPr/>
            </a:pPr>
            <a:r>
              <a:rPr lang="en-US" sz="2400" dirty="0" err="1">
                <a:latin typeface="Times New Roman" panose="02020603050405020304" pitchFamily="18" charset="0"/>
                <a:cs typeface="Times New Roman" panose="02020603050405020304" pitchFamily="18" charset="0"/>
              </a:rPr>
              <a:t>Corynebacteria</a:t>
            </a:r>
            <a:endParaRPr lang="en-US" sz="2400" dirty="0">
              <a:latin typeface="Times New Roman" panose="02020603050405020304" pitchFamily="18" charset="0"/>
              <a:cs typeface="Times New Roman" panose="02020603050405020304" pitchFamily="18" charset="0"/>
            </a:endParaRPr>
          </a:p>
          <a:p>
            <a:pPr marL="742950" lvl="2" indent="-342900">
              <a:defRPr/>
            </a:pPr>
            <a:r>
              <a:rPr lang="en-US" sz="2400" dirty="0">
                <a:latin typeface="Times New Roman" panose="02020603050405020304" pitchFamily="18" charset="0"/>
                <a:cs typeface="Times New Roman" panose="02020603050405020304" pitchFamily="18" charset="0"/>
              </a:rPr>
              <a:t>Micrococcus</a:t>
            </a:r>
          </a:p>
          <a:p>
            <a:pPr marL="742950" lvl="2" indent="-342900">
              <a:defRPr/>
            </a:pPr>
            <a:r>
              <a:rPr lang="en-US" sz="2400" dirty="0">
                <a:latin typeface="Times New Roman" panose="02020603050405020304" pitchFamily="18" charset="0"/>
                <a:cs typeface="Times New Roman" panose="02020603050405020304" pitchFamily="18" charset="0"/>
              </a:rPr>
              <a:t>Pseudomonas</a:t>
            </a:r>
          </a:p>
          <a:p>
            <a:pPr marL="0" indent="0">
              <a:buNone/>
            </a:pP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410167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FC0702-DD2B-4C02-9094-443D4A6DD67E}"/>
              </a:ext>
            </a:extLst>
          </p:cNvPr>
          <p:cNvSpPr>
            <a:spLocks noGrp="1"/>
          </p:cNvSpPr>
          <p:nvPr>
            <p:ph type="title" idx="4294967295"/>
          </p:nvPr>
        </p:nvSpPr>
        <p:spPr>
          <a:xfrm>
            <a:off x="257175" y="387351"/>
            <a:ext cx="8761413" cy="708025"/>
          </a:xfrm>
        </p:spPr>
        <p:txBody>
          <a:bodyPr/>
          <a:lstStyle/>
          <a:p>
            <a:r>
              <a:rPr lang="en-US" b="1" dirty="0">
                <a:solidFill>
                  <a:schemeClr val="accent1"/>
                </a:solidFill>
                <a:latin typeface="Times New Roman" panose="02020603050405020304" pitchFamily="18" charset="0"/>
                <a:cs typeface="Times New Roman" panose="02020603050405020304" pitchFamily="18" charset="0"/>
              </a:rPr>
              <a:t>Classification of pyoderma </a:t>
            </a:r>
            <a:endParaRPr lang="en-IN" b="1" dirty="0">
              <a:solidFill>
                <a:schemeClr val="accent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85B1452A-3383-4A16-879D-FDD204F33E2E}"/>
              </a:ext>
            </a:extLst>
          </p:cNvPr>
          <p:cNvSpPr>
            <a:spLocks noGrp="1"/>
          </p:cNvSpPr>
          <p:nvPr>
            <p:ph idx="4294967295"/>
          </p:nvPr>
        </p:nvSpPr>
        <p:spPr>
          <a:xfrm>
            <a:off x="257175" y="1357313"/>
            <a:ext cx="11372850" cy="4886325"/>
          </a:xfrm>
        </p:spPr>
        <p:txBody>
          <a:bodyPr>
            <a:noAutofit/>
          </a:bodyPr>
          <a:lstStyle/>
          <a:p>
            <a:pPr>
              <a:defRPr/>
            </a:pPr>
            <a:r>
              <a:rPr lang="en-US" sz="2400" b="1" dirty="0">
                <a:solidFill>
                  <a:schemeClr val="tx1"/>
                </a:solidFill>
                <a:latin typeface="Times New Roman" panose="02020603050405020304" pitchFamily="18" charset="0"/>
                <a:cs typeface="Times New Roman" panose="02020603050405020304" pitchFamily="18" charset="0"/>
              </a:rPr>
              <a:t>PRIMARY   </a:t>
            </a:r>
            <a:r>
              <a:rPr lang="en-US" sz="2400" dirty="0">
                <a:solidFill>
                  <a:schemeClr val="tx1"/>
                </a:solidFill>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occur without any predisposing conditions)</a:t>
            </a:r>
            <a:endParaRPr lang="en-US" sz="2400" b="1" dirty="0">
              <a:solidFill>
                <a:schemeClr val="tx1"/>
              </a:solidFill>
              <a:latin typeface="Times New Roman" panose="02020603050405020304" pitchFamily="18" charset="0"/>
              <a:cs typeface="Times New Roman" panose="02020603050405020304" pitchFamily="18" charset="0"/>
            </a:endParaRPr>
          </a:p>
          <a:p>
            <a:pPr marL="704850" lvl="1" indent="-342900">
              <a:defRPr/>
            </a:pPr>
            <a:r>
              <a:rPr lang="en-US" sz="2400" b="1" dirty="0">
                <a:latin typeface="Times New Roman" panose="02020603050405020304" pitchFamily="18" charset="0"/>
                <a:cs typeface="Times New Roman" panose="02020603050405020304" pitchFamily="18" charset="0"/>
              </a:rPr>
              <a:t>Superficial :</a:t>
            </a:r>
          </a:p>
          <a:p>
            <a:pPr marL="1071563" lvl="2" indent="-346075" defTabSz="1071563">
              <a:buFont typeface="Calibri" pitchFamily="34" charset="0"/>
              <a:buChar char="–"/>
              <a:defRPr/>
            </a:pPr>
            <a:r>
              <a:rPr lang="en-US" sz="2400" dirty="0">
                <a:latin typeface="Times New Roman" panose="02020603050405020304" pitchFamily="18" charset="0"/>
                <a:cs typeface="Times New Roman" panose="02020603050405020304" pitchFamily="18" charset="0"/>
              </a:rPr>
              <a:t>Follicular : Superficial folliculitis</a:t>
            </a:r>
          </a:p>
          <a:p>
            <a:pPr marL="1071563" lvl="2" indent="-346075" defTabSz="1071563">
              <a:buNone/>
              <a:defRPr/>
            </a:pPr>
            <a:r>
              <a:rPr lang="en-US" sz="2400" dirty="0">
                <a:latin typeface="Times New Roman" panose="02020603050405020304" pitchFamily="18" charset="0"/>
                <a:cs typeface="Times New Roman" panose="02020603050405020304" pitchFamily="18" charset="0"/>
              </a:rPr>
              <a:t>		 Follicular impetigo</a:t>
            </a:r>
          </a:p>
          <a:p>
            <a:pPr marL="1071563" lvl="2" indent="-346075" defTabSz="1071563">
              <a:buFont typeface="Calibri" pitchFamily="34" charset="0"/>
              <a:buChar char="–"/>
              <a:defRPr/>
            </a:pPr>
            <a:r>
              <a:rPr lang="en-US" sz="2400" dirty="0">
                <a:latin typeface="Times New Roman" panose="02020603050405020304" pitchFamily="18" charset="0"/>
                <a:cs typeface="Times New Roman" panose="02020603050405020304" pitchFamily="18" charset="0"/>
              </a:rPr>
              <a:t>Non-follicular : Impetigo</a:t>
            </a:r>
          </a:p>
          <a:p>
            <a:pPr marL="704850" lvl="1" indent="-342900">
              <a:defRPr/>
            </a:pPr>
            <a:r>
              <a:rPr lang="en-US" sz="2400" b="1" dirty="0">
                <a:latin typeface="Times New Roman" panose="02020603050405020304" pitchFamily="18" charset="0"/>
                <a:cs typeface="Times New Roman" panose="02020603050405020304" pitchFamily="18" charset="0"/>
              </a:rPr>
              <a:t>Deep : </a:t>
            </a:r>
          </a:p>
          <a:p>
            <a:pPr marL="1071563" lvl="2" indent="-346075">
              <a:buFont typeface="Calibri" pitchFamily="34" charset="0"/>
              <a:buChar char="–"/>
              <a:defRPr/>
            </a:pPr>
            <a:r>
              <a:rPr lang="en-US" sz="2400" dirty="0">
                <a:latin typeface="Times New Roman" panose="02020603050405020304" pitchFamily="18" charset="0"/>
                <a:cs typeface="Times New Roman" panose="02020603050405020304" pitchFamily="18" charset="0"/>
              </a:rPr>
              <a:t>Follicular : Sycosis barbae, Furuncle, Carbuncle</a:t>
            </a:r>
          </a:p>
          <a:p>
            <a:pPr marL="1071563" lvl="2" indent="-346075">
              <a:buFont typeface="Calibri" pitchFamily="34" charset="0"/>
              <a:buChar char="–"/>
              <a:defRPr/>
            </a:pPr>
            <a:r>
              <a:rPr lang="en-US" sz="2400" dirty="0">
                <a:latin typeface="Times New Roman" panose="02020603050405020304" pitchFamily="18" charset="0"/>
                <a:cs typeface="Times New Roman" panose="02020603050405020304" pitchFamily="18" charset="0"/>
              </a:rPr>
              <a:t>Non-follicular : Ecthyma, Cellulitis, Erysipelas, Paronychia, </a:t>
            </a:r>
            <a:r>
              <a:rPr lang="en-US" sz="2400" dirty="0" err="1">
                <a:latin typeface="Times New Roman" panose="02020603050405020304" pitchFamily="18" charset="0"/>
                <a:cs typeface="Times New Roman" panose="02020603050405020304" pitchFamily="18" charset="0"/>
              </a:rPr>
              <a:t>Necrotising</a:t>
            </a:r>
            <a:r>
              <a:rPr lang="en-US" sz="2400" dirty="0">
                <a:latin typeface="Times New Roman" panose="02020603050405020304" pitchFamily="18" charset="0"/>
                <a:cs typeface="Times New Roman" panose="02020603050405020304" pitchFamily="18" charset="0"/>
              </a:rPr>
              <a:t> fasciitis</a:t>
            </a:r>
          </a:p>
          <a:p>
            <a:pPr>
              <a:defRPr/>
            </a:pPr>
            <a:r>
              <a:rPr lang="en-US" sz="2400" b="1" dirty="0">
                <a:solidFill>
                  <a:schemeClr val="tx1"/>
                </a:solidFill>
                <a:latin typeface="Times New Roman" panose="02020603050405020304" pitchFamily="18" charset="0"/>
                <a:cs typeface="Times New Roman" panose="02020603050405020304" pitchFamily="18" charset="0"/>
              </a:rPr>
              <a:t>SECONDARY </a:t>
            </a:r>
            <a:r>
              <a:rPr lang="en-US" sz="2400" dirty="0">
                <a:solidFill>
                  <a:schemeClr val="tx1"/>
                </a:solidFill>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occur secondary to pre-existing dermatoses</a:t>
            </a:r>
            <a:r>
              <a:rPr lang="en-US" sz="2400" dirty="0">
                <a:solidFill>
                  <a:schemeClr val="tx1"/>
                </a:solidFill>
                <a:latin typeface="Times New Roman" panose="02020603050405020304" pitchFamily="18" charset="0"/>
                <a:cs typeface="Times New Roman" panose="02020603050405020304" pitchFamily="18" charset="0"/>
              </a:rPr>
              <a:t>)</a:t>
            </a:r>
            <a:endParaRPr lang="en-US" sz="2400" b="1" dirty="0">
              <a:solidFill>
                <a:schemeClr val="tx1"/>
              </a:solidFill>
              <a:latin typeface="Times New Roman" panose="02020603050405020304" pitchFamily="18" charset="0"/>
              <a:cs typeface="Times New Roman" panose="02020603050405020304" pitchFamily="18" charset="0"/>
            </a:endParaRPr>
          </a:p>
          <a:p>
            <a:pPr marL="725488" lvl="1" indent="-363538">
              <a:buFont typeface="Arial" pitchFamily="34" charset="0"/>
              <a:buChar char="•"/>
              <a:defRPr/>
            </a:pPr>
            <a:r>
              <a:rPr lang="en-US" sz="2400" dirty="0">
                <a:latin typeface="Times New Roman" panose="02020603050405020304" pitchFamily="18" charset="0"/>
                <a:cs typeface="Times New Roman" panose="02020603050405020304" pitchFamily="18" charset="0"/>
              </a:rPr>
              <a:t>Infected eczemas, Infected ulcers, </a:t>
            </a:r>
            <a:r>
              <a:rPr lang="en-US" sz="2400" dirty="0" err="1">
                <a:latin typeface="Times New Roman" panose="02020603050405020304" pitchFamily="18" charset="0"/>
                <a:cs typeface="Times New Roman" panose="02020603050405020304" pitchFamily="18" charset="0"/>
              </a:rPr>
              <a:t>etc</a:t>
            </a:r>
            <a:r>
              <a:rPr lang="en-US" sz="2400" dirty="0">
                <a:latin typeface="Times New Roman" panose="02020603050405020304" pitchFamily="18" charset="0"/>
                <a:cs typeface="Times New Roman" panose="02020603050405020304" pitchFamily="18" charset="0"/>
              </a:rPr>
              <a:t> </a:t>
            </a:r>
          </a:p>
          <a:p>
            <a:pPr marL="0" indent="0">
              <a:buNone/>
            </a:pP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74021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FC0702-DD2B-4C02-9094-443D4A6DD67E}"/>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Speaking about infections caused by staphylococcus &amp; streptococcus </a:t>
            </a: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85B1452A-3383-4A16-879D-FDD204F33E2E}"/>
              </a:ext>
            </a:extLst>
          </p:cNvPr>
          <p:cNvSpPr>
            <a:spLocks noGrp="1"/>
          </p:cNvSpPr>
          <p:nvPr>
            <p:ph idx="1"/>
          </p:nvPr>
        </p:nvSpPr>
        <p:spPr>
          <a:xfrm>
            <a:off x="1154954" y="2340077"/>
            <a:ext cx="8825659" cy="3679723"/>
          </a:xfrm>
        </p:spPr>
        <p:txBody>
          <a:bodyPr>
            <a:normAutofit/>
          </a:bodyPr>
          <a:lstStyle/>
          <a:p>
            <a:pPr marL="0" indent="0">
              <a:buNone/>
            </a:pPr>
            <a:r>
              <a:rPr lang="en-US" sz="2400" b="1" dirty="0">
                <a:latin typeface="Times New Roman" panose="02020603050405020304" pitchFamily="18" charset="0"/>
                <a:cs typeface="Times New Roman" panose="02020603050405020304" pitchFamily="18" charset="0"/>
              </a:rPr>
              <a:t>      Staphylococcus                                    Streptococcus </a:t>
            </a:r>
            <a:endParaRPr lang="en-IN" sz="2400" b="1" dirty="0">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xmlns="" id="{64E54EC0-8221-4EB7-8654-694255B6F491}"/>
              </a:ext>
            </a:extLst>
          </p:cNvPr>
          <p:cNvPicPr>
            <a:picLocks noChangeAspect="1"/>
          </p:cNvPicPr>
          <p:nvPr/>
        </p:nvPicPr>
        <p:blipFill>
          <a:blip r:embed="rId2"/>
          <a:stretch>
            <a:fillRect/>
          </a:stretch>
        </p:blipFill>
        <p:spPr>
          <a:xfrm>
            <a:off x="1318228" y="3219930"/>
            <a:ext cx="3871514" cy="2664402"/>
          </a:xfrm>
          <a:prstGeom prst="rect">
            <a:avLst/>
          </a:prstGeom>
        </p:spPr>
      </p:pic>
      <p:pic>
        <p:nvPicPr>
          <p:cNvPr id="8" name="Picture 7">
            <a:extLst>
              <a:ext uri="{FF2B5EF4-FFF2-40B4-BE49-F238E27FC236}">
                <a16:creationId xmlns:a16="http://schemas.microsoft.com/office/drawing/2014/main" xmlns="" id="{D0E96FFB-C835-462A-95C4-7F0E0BB1F876}"/>
              </a:ext>
            </a:extLst>
          </p:cNvPr>
          <p:cNvPicPr>
            <a:picLocks noChangeAspect="1"/>
          </p:cNvPicPr>
          <p:nvPr/>
        </p:nvPicPr>
        <p:blipFill>
          <a:blip r:embed="rId3"/>
          <a:stretch>
            <a:fillRect/>
          </a:stretch>
        </p:blipFill>
        <p:spPr>
          <a:xfrm>
            <a:off x="7025682" y="3219930"/>
            <a:ext cx="2890685" cy="2684616"/>
          </a:xfrm>
          <a:prstGeom prst="rect">
            <a:avLst/>
          </a:prstGeom>
        </p:spPr>
      </p:pic>
    </p:spTree>
    <p:extLst>
      <p:ext uri="{BB962C8B-B14F-4D97-AF65-F5344CB8AC3E}">
        <p14:creationId xmlns:p14="http://schemas.microsoft.com/office/powerpoint/2010/main" val="8413270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6">
            <a:extLst>
              <a:ext uri="{FF2B5EF4-FFF2-40B4-BE49-F238E27FC236}">
                <a16:creationId xmlns:a16="http://schemas.microsoft.com/office/drawing/2014/main" xmlns="" id="{B9BB7941-9B03-48AE-9DFD-5C3D6B5A0E47}"/>
              </a:ext>
            </a:extLst>
          </p:cNvPr>
          <p:cNvGraphicFramePr>
            <a:graphicFrameLocks noGrp="1"/>
          </p:cNvGraphicFramePr>
          <p:nvPr>
            <p:ph idx="4294967295"/>
            <p:extLst>
              <p:ext uri="{D42A27DB-BD31-4B8C-83A1-F6EECF244321}">
                <p14:modId xmlns:p14="http://schemas.microsoft.com/office/powerpoint/2010/main" val="2749016207"/>
              </p:ext>
            </p:extLst>
          </p:nvPr>
        </p:nvGraphicFramePr>
        <p:xfrm>
          <a:off x="214312" y="771526"/>
          <a:ext cx="10270716" cy="6226292"/>
        </p:xfrm>
        <a:graphic>
          <a:graphicData uri="http://schemas.openxmlformats.org/drawingml/2006/table">
            <a:tbl>
              <a:tblPr firstRow="1" bandRow="1">
                <a:tableStyleId>{5C22544A-7EE6-4342-B048-85BDC9FD1C3A}</a:tableStyleId>
              </a:tblPr>
              <a:tblGrid>
                <a:gridCol w="5125057">
                  <a:extLst>
                    <a:ext uri="{9D8B030D-6E8A-4147-A177-3AD203B41FA5}">
                      <a16:colId xmlns:a16="http://schemas.microsoft.com/office/drawing/2014/main" xmlns="" val="2390353666"/>
                    </a:ext>
                  </a:extLst>
                </a:gridCol>
                <a:gridCol w="5145659">
                  <a:extLst>
                    <a:ext uri="{9D8B030D-6E8A-4147-A177-3AD203B41FA5}">
                      <a16:colId xmlns:a16="http://schemas.microsoft.com/office/drawing/2014/main" xmlns="" val="1713259814"/>
                    </a:ext>
                  </a:extLst>
                </a:gridCol>
              </a:tblGrid>
              <a:tr h="463084">
                <a:tc>
                  <a:txBody>
                    <a:bodyPr/>
                    <a:lstStyle/>
                    <a:p>
                      <a:r>
                        <a:rPr lang="en-US" sz="2400" dirty="0">
                          <a:latin typeface="Times New Roman" panose="02020603050405020304" pitchFamily="18" charset="0"/>
                          <a:cs typeface="Times New Roman" panose="02020603050405020304" pitchFamily="18" charset="0"/>
                        </a:rPr>
                        <a:t>            Staphylococcus Aureus </a:t>
                      </a:r>
                      <a:endParaRPr lang="en-IN" sz="2400" dirty="0">
                        <a:latin typeface="Times New Roman" panose="02020603050405020304" pitchFamily="18" charset="0"/>
                        <a:cs typeface="Times New Roman" panose="02020603050405020304" pitchFamily="18" charset="0"/>
                      </a:endParaRPr>
                    </a:p>
                  </a:txBody>
                  <a:tcPr/>
                </a:tc>
                <a:tc>
                  <a:txBody>
                    <a:bodyPr/>
                    <a:lstStyle/>
                    <a:p>
                      <a:r>
                        <a:rPr lang="en-US" sz="2400" dirty="0">
                          <a:latin typeface="Times New Roman" panose="02020603050405020304" pitchFamily="18" charset="0"/>
                          <a:cs typeface="Times New Roman" panose="02020603050405020304" pitchFamily="18" charset="0"/>
                        </a:rPr>
                        <a:t>                 Streptococcus </a:t>
                      </a:r>
                      <a:endParaRPr lang="en-IN"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3255451253"/>
                  </a:ext>
                </a:extLst>
              </a:tr>
              <a:tr h="1204020">
                <a:tc>
                  <a:txBody>
                    <a:bodyPr/>
                    <a:lstStyle/>
                    <a:p>
                      <a:pPr>
                        <a:lnSpc>
                          <a:spcPct val="100000"/>
                        </a:lnSpc>
                      </a:pPr>
                      <a:r>
                        <a:rPr lang="en-US" sz="2400" dirty="0">
                          <a:latin typeface="Times New Roman" panose="02020603050405020304" pitchFamily="18" charset="0"/>
                          <a:cs typeface="Times New Roman" panose="02020603050405020304" pitchFamily="18" charset="0"/>
                        </a:rPr>
                        <a:t>Affects intact skin &amp; involves superficially </a:t>
                      </a:r>
                      <a:endParaRPr lang="en-IN" sz="2400" dirty="0">
                        <a:latin typeface="Times New Roman" panose="02020603050405020304" pitchFamily="18" charset="0"/>
                        <a:cs typeface="Times New Roman" panose="02020603050405020304" pitchFamily="18" charset="0"/>
                      </a:endParaRPr>
                    </a:p>
                  </a:txBody>
                  <a:tcPr/>
                </a:tc>
                <a:tc>
                  <a:txBody>
                    <a:bodyPr/>
                    <a:lstStyle/>
                    <a:p>
                      <a:pPr>
                        <a:lnSpc>
                          <a:spcPct val="100000"/>
                        </a:lnSpc>
                      </a:pPr>
                      <a:r>
                        <a:rPr lang="en-US" sz="2400" dirty="0">
                          <a:latin typeface="Times New Roman" panose="02020603050405020304" pitchFamily="18" charset="0"/>
                          <a:cs typeface="Times New Roman" panose="02020603050405020304" pitchFamily="18" charset="0"/>
                        </a:rPr>
                        <a:t>Affects traumatized skin &amp; extend deep till subcutaneous tissue </a:t>
                      </a:r>
                      <a:r>
                        <a:rPr lang="en-US" sz="2400" dirty="0" err="1">
                          <a:latin typeface="Times New Roman" panose="02020603050405020304" pitchFamily="18" charset="0"/>
                          <a:cs typeface="Times New Roman" panose="02020603050405020304" pitchFamily="18" charset="0"/>
                        </a:rPr>
                        <a:t>bcoz</a:t>
                      </a:r>
                      <a:r>
                        <a:rPr lang="en-US" sz="2400" dirty="0">
                          <a:latin typeface="Times New Roman" panose="02020603050405020304" pitchFamily="18" charset="0"/>
                          <a:cs typeface="Times New Roman" panose="02020603050405020304" pitchFamily="18" charset="0"/>
                        </a:rPr>
                        <a:t> secretes a enzyme hyaluronidase</a:t>
                      </a:r>
                      <a:endParaRPr lang="en-IN"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4175585621"/>
                  </a:ext>
                </a:extLst>
              </a:tr>
              <a:tr h="1404496">
                <a:tc>
                  <a:txBody>
                    <a:bodyPr/>
                    <a:lstStyle/>
                    <a:p>
                      <a:pPr>
                        <a:lnSpc>
                          <a:spcPct val="100000"/>
                        </a:lnSpc>
                      </a:pPr>
                      <a:r>
                        <a:rPr lang="en-US" sz="2400" dirty="0">
                          <a:latin typeface="Times New Roman" panose="02020603050405020304" pitchFamily="18" charset="0"/>
                          <a:cs typeface="Times New Roman" panose="02020603050405020304" pitchFamily="18" charset="0"/>
                        </a:rPr>
                        <a:t>Disease can also result from S. aureus toxin production </a:t>
                      </a:r>
                    </a:p>
                    <a:p>
                      <a:pPr>
                        <a:lnSpc>
                          <a:spcPct val="100000"/>
                        </a:lnSpc>
                      </a:pPr>
                      <a:r>
                        <a:rPr lang="en-US" sz="2400" dirty="0" err="1">
                          <a:latin typeface="Times New Roman" panose="02020603050405020304" pitchFamily="18" charset="0"/>
                          <a:cs typeface="Times New Roman" panose="02020603050405020304" pitchFamily="18" charset="0"/>
                        </a:rPr>
                        <a:t>Eg</a:t>
                      </a:r>
                      <a:r>
                        <a:rPr lang="en-US" sz="2400" dirty="0">
                          <a:latin typeface="Times New Roman" panose="02020603050405020304" pitchFamily="18" charset="0"/>
                          <a:cs typeface="Times New Roman" panose="02020603050405020304" pitchFamily="18" charset="0"/>
                        </a:rPr>
                        <a:t>- SSSS, TEN</a:t>
                      </a:r>
                      <a:endParaRPr lang="en-IN" sz="2400" dirty="0">
                        <a:latin typeface="Times New Roman" panose="02020603050405020304" pitchFamily="18" charset="0"/>
                        <a:cs typeface="Times New Roman" panose="02020603050405020304" pitchFamily="18" charset="0"/>
                      </a:endParaRPr>
                    </a:p>
                  </a:txBody>
                  <a:tcPr/>
                </a:tc>
                <a:tc>
                  <a:txBody>
                    <a:bodyPr/>
                    <a:lstStyle/>
                    <a:p>
                      <a:pPr>
                        <a:lnSpc>
                          <a:spcPct val="100000"/>
                        </a:lnSpc>
                      </a:pPr>
                      <a:r>
                        <a:rPr lang="en-US" sz="2400" dirty="0">
                          <a:latin typeface="Times New Roman" panose="02020603050405020304" pitchFamily="18" charset="0"/>
                          <a:cs typeface="Times New Roman" panose="02020603050405020304" pitchFamily="18" charset="0"/>
                        </a:rPr>
                        <a:t>Disease are caused because of circulating toxin</a:t>
                      </a:r>
                    </a:p>
                    <a:p>
                      <a:pPr>
                        <a:lnSpc>
                          <a:spcPct val="100000"/>
                        </a:lnSpc>
                      </a:pPr>
                      <a:r>
                        <a:rPr lang="en-US" sz="2400" dirty="0" err="1">
                          <a:latin typeface="Times New Roman" panose="02020603050405020304" pitchFamily="18" charset="0"/>
                          <a:cs typeface="Times New Roman" panose="02020603050405020304" pitchFamily="18" charset="0"/>
                        </a:rPr>
                        <a:t>Eg</a:t>
                      </a:r>
                      <a:r>
                        <a:rPr lang="en-US" sz="2400" dirty="0">
                          <a:latin typeface="Times New Roman" panose="02020603050405020304" pitchFamily="18" charset="0"/>
                          <a:cs typeface="Times New Roman" panose="02020603050405020304" pitchFamily="18" charset="0"/>
                        </a:rPr>
                        <a:t>- scarlet fever, TEN</a:t>
                      </a:r>
                      <a:endParaRPr lang="en-IN"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3631810738"/>
                  </a:ext>
                </a:extLst>
              </a:tr>
              <a:tr h="1577346">
                <a:tc>
                  <a:txBody>
                    <a:bodyPr/>
                    <a:lstStyle/>
                    <a:p>
                      <a:pPr>
                        <a:lnSpc>
                          <a:spcPct val="100000"/>
                        </a:lnSpc>
                      </a:pPr>
                      <a:r>
                        <a:rPr lang="en-US" sz="2400" dirty="0">
                          <a:latin typeface="Times New Roman" panose="02020603050405020304" pitchFamily="18" charset="0"/>
                          <a:cs typeface="Times New Roman" panose="02020603050405020304" pitchFamily="18" charset="0"/>
                        </a:rPr>
                        <a:t>Causes- Impetigo </a:t>
                      </a:r>
                    </a:p>
                    <a:p>
                      <a:pPr>
                        <a:lnSpc>
                          <a:spcPct val="100000"/>
                        </a:lnSpc>
                      </a:pPr>
                      <a:r>
                        <a:rPr lang="en-US" sz="2400" dirty="0">
                          <a:latin typeface="Times New Roman" panose="02020603050405020304" pitchFamily="18" charset="0"/>
                          <a:cs typeface="Times New Roman" panose="02020603050405020304" pitchFamily="18" charset="0"/>
                        </a:rPr>
                        <a:t>               Ecthyma</a:t>
                      </a:r>
                    </a:p>
                    <a:p>
                      <a:pPr>
                        <a:lnSpc>
                          <a:spcPct val="100000"/>
                        </a:lnSpc>
                      </a:pPr>
                      <a:r>
                        <a:rPr lang="en-US" sz="2400" dirty="0">
                          <a:latin typeface="Times New Roman" panose="02020603050405020304" pitchFamily="18" charset="0"/>
                          <a:cs typeface="Times New Roman" panose="02020603050405020304" pitchFamily="18" charset="0"/>
                        </a:rPr>
                        <a:t>               Folliculitis</a:t>
                      </a:r>
                      <a:endParaRPr lang="en-IN" sz="2400" dirty="0">
                        <a:latin typeface="Times New Roman" panose="02020603050405020304" pitchFamily="18" charset="0"/>
                        <a:cs typeface="Times New Roman" panose="02020603050405020304" pitchFamily="18" charset="0"/>
                      </a:endParaRPr>
                    </a:p>
                  </a:txBody>
                  <a:tcPr/>
                </a:tc>
                <a:tc>
                  <a:txBody>
                    <a:bodyPr/>
                    <a:lstStyle/>
                    <a:p>
                      <a:pPr>
                        <a:lnSpc>
                          <a:spcPct val="100000"/>
                        </a:lnSpc>
                      </a:pPr>
                      <a:r>
                        <a:rPr lang="en-US" sz="2400" dirty="0">
                          <a:latin typeface="Times New Roman" panose="02020603050405020304" pitchFamily="18" charset="0"/>
                          <a:cs typeface="Times New Roman" panose="02020603050405020304" pitchFamily="18" charset="0"/>
                        </a:rPr>
                        <a:t>Causes- Cellulitis</a:t>
                      </a:r>
                    </a:p>
                    <a:p>
                      <a:pPr>
                        <a:lnSpc>
                          <a:spcPct val="100000"/>
                        </a:lnSpc>
                      </a:pPr>
                      <a:r>
                        <a:rPr lang="en-US" sz="2400" dirty="0">
                          <a:latin typeface="Times New Roman" panose="02020603050405020304" pitchFamily="18" charset="0"/>
                          <a:cs typeface="Times New Roman" panose="02020603050405020304" pitchFamily="18" charset="0"/>
                        </a:rPr>
                        <a:t>               Erysipelas</a:t>
                      </a:r>
                      <a:endParaRPr lang="en-IN"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2920644462"/>
                  </a:ext>
                </a:extLst>
              </a:tr>
              <a:tr h="1577346">
                <a:tc>
                  <a:txBody>
                    <a:bodyPr/>
                    <a:lstStyle/>
                    <a:p>
                      <a:pPr>
                        <a:lnSpc>
                          <a:spcPct val="100000"/>
                        </a:lnSpc>
                      </a:pPr>
                      <a:r>
                        <a:rPr lang="en-US" sz="2400" dirty="0">
                          <a:latin typeface="Times New Roman" panose="02020603050405020304" pitchFamily="18" charset="0"/>
                          <a:cs typeface="Times New Roman" panose="02020603050405020304" pitchFamily="18" charset="0"/>
                        </a:rPr>
                        <a:t>Toxins- </a:t>
                      </a:r>
                      <a:r>
                        <a:rPr lang="en-US" sz="2400" dirty="0" err="1">
                          <a:latin typeface="Times New Roman" panose="02020603050405020304" pitchFamily="18" charset="0"/>
                          <a:cs typeface="Times New Roman" panose="02020603050405020304" pitchFamily="18" charset="0"/>
                        </a:rPr>
                        <a:t>Exfoliatin</a:t>
                      </a:r>
                      <a:r>
                        <a:rPr lang="en-US" sz="2400" dirty="0">
                          <a:latin typeface="Times New Roman" panose="02020603050405020304" pitchFamily="18" charset="0"/>
                          <a:cs typeface="Times New Roman" panose="02020603050405020304" pitchFamily="18" charset="0"/>
                        </a:rPr>
                        <a:t> A &amp; B</a:t>
                      </a:r>
                    </a:p>
                    <a:p>
                      <a:pPr>
                        <a:lnSpc>
                          <a:spcPct val="100000"/>
                        </a:lnSpc>
                      </a:pPr>
                      <a:r>
                        <a:rPr lang="en-US" sz="2400" dirty="0">
                          <a:latin typeface="Times New Roman" panose="02020603050405020304" pitchFamily="18" charset="0"/>
                          <a:cs typeface="Times New Roman" panose="02020603050405020304" pitchFamily="18" charset="0"/>
                        </a:rPr>
                        <a:t>            Enterotoxin</a:t>
                      </a:r>
                    </a:p>
                    <a:p>
                      <a:pPr>
                        <a:lnSpc>
                          <a:spcPct val="100000"/>
                        </a:lnSpc>
                      </a:pPr>
                      <a:r>
                        <a:rPr lang="en-US" sz="2400" dirty="0">
                          <a:latin typeface="Times New Roman" panose="02020603050405020304" pitchFamily="18" charset="0"/>
                          <a:cs typeface="Times New Roman" panose="02020603050405020304" pitchFamily="18" charset="0"/>
                        </a:rPr>
                        <a:t>            Toxic shock syndrome toxin 1</a:t>
                      </a:r>
                      <a:endParaRPr lang="en-IN" sz="2400" dirty="0">
                        <a:latin typeface="Times New Roman" panose="02020603050405020304" pitchFamily="18" charset="0"/>
                        <a:cs typeface="Times New Roman" panose="02020603050405020304" pitchFamily="18" charset="0"/>
                      </a:endParaRPr>
                    </a:p>
                  </a:txBody>
                  <a:tcPr/>
                </a:tc>
                <a:tc>
                  <a:txBody>
                    <a:bodyPr/>
                    <a:lstStyle/>
                    <a:p>
                      <a:pPr algn="l">
                        <a:lnSpc>
                          <a:spcPct val="100000"/>
                        </a:lnSpc>
                      </a:pPr>
                      <a:r>
                        <a:rPr lang="en-US" sz="2400" dirty="0">
                          <a:latin typeface="Times New Roman" panose="02020603050405020304" pitchFamily="18" charset="0"/>
                          <a:cs typeface="Times New Roman" panose="02020603050405020304" pitchFamily="18" charset="0"/>
                        </a:rPr>
                        <a:t>Toxins- Hemolysin (streptolysin O &amp; </a:t>
                      </a:r>
                      <a:r>
                        <a:rPr lang="en-US" sz="2400" dirty="0" smtClean="0">
                          <a:latin typeface="Times New Roman" panose="02020603050405020304" pitchFamily="18" charset="0"/>
                          <a:cs typeface="Times New Roman" panose="02020603050405020304" pitchFamily="18" charset="0"/>
                        </a:rPr>
                        <a:t>S)</a:t>
                      </a:r>
                      <a:endParaRPr lang="en-US" sz="2400" dirty="0">
                        <a:latin typeface="Times New Roman" panose="02020603050405020304" pitchFamily="18" charset="0"/>
                        <a:cs typeface="Times New Roman" panose="02020603050405020304" pitchFamily="18" charset="0"/>
                      </a:endParaRPr>
                    </a:p>
                    <a:p>
                      <a:pPr algn="l">
                        <a:lnSpc>
                          <a:spcPct val="100000"/>
                        </a:lnSpc>
                      </a:pPr>
                      <a:r>
                        <a:rPr lang="en-US" sz="2400" dirty="0">
                          <a:latin typeface="Times New Roman" panose="02020603050405020304" pitchFamily="18" charset="0"/>
                          <a:cs typeface="Times New Roman" panose="02020603050405020304" pitchFamily="18" charset="0"/>
                        </a:rPr>
                        <a:t>             Erythrogenic toxin</a:t>
                      </a:r>
                    </a:p>
                    <a:p>
                      <a:pPr algn="l">
                        <a:lnSpc>
                          <a:spcPct val="100000"/>
                        </a:lnSpc>
                      </a:pPr>
                      <a:r>
                        <a:rPr lang="en-US" sz="2400" dirty="0">
                          <a:latin typeface="Times New Roman" panose="02020603050405020304" pitchFamily="18" charset="0"/>
                          <a:cs typeface="Times New Roman" panose="02020603050405020304" pitchFamily="18" charset="0"/>
                        </a:rPr>
                        <a:t>             Pyrogenic exotoxin</a:t>
                      </a:r>
                      <a:endParaRPr lang="en-IN"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2881475134"/>
                  </a:ext>
                </a:extLst>
              </a:tr>
            </a:tbl>
          </a:graphicData>
        </a:graphic>
      </p:graphicFrame>
    </p:spTree>
    <p:extLst>
      <p:ext uri="{BB962C8B-B14F-4D97-AF65-F5344CB8AC3E}">
        <p14:creationId xmlns:p14="http://schemas.microsoft.com/office/powerpoint/2010/main" val="875109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FC0702-DD2B-4C02-9094-443D4A6DD67E}"/>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 Impetigo</a:t>
            </a:r>
            <a:endParaRPr lang="en-IN"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85B1452A-3383-4A16-879D-FDD204F33E2E}"/>
              </a:ext>
            </a:extLst>
          </p:cNvPr>
          <p:cNvSpPr>
            <a:spLocks noGrp="1"/>
          </p:cNvSpPr>
          <p:nvPr>
            <p:ph idx="1"/>
          </p:nvPr>
        </p:nvSpPr>
        <p:spPr>
          <a:xfrm>
            <a:off x="385764" y="2387595"/>
            <a:ext cx="8115299" cy="3998917"/>
          </a:xfrm>
        </p:spPr>
        <p:txBody>
          <a:bodyPr>
            <a:noAutofit/>
          </a:bodyPr>
          <a:lstStyle/>
          <a:p>
            <a:r>
              <a:rPr lang="en-US" sz="2400" dirty="0">
                <a:latin typeface="Times New Roman" panose="02020603050405020304" pitchFamily="18" charset="0"/>
                <a:cs typeface="Times New Roman" panose="02020603050405020304" pitchFamily="18" charset="0"/>
              </a:rPr>
              <a:t>Impetigo is a superficial epidermal highly communicable infection</a:t>
            </a:r>
          </a:p>
          <a:p>
            <a:r>
              <a:rPr lang="en-US" sz="2400" dirty="0">
                <a:latin typeface="Times New Roman" panose="02020603050405020304" pitchFamily="18" charset="0"/>
                <a:cs typeface="Times New Roman" panose="02020603050405020304" pitchFamily="18" charset="0"/>
              </a:rPr>
              <a:t>Commonly seen in pre-school children. </a:t>
            </a:r>
          </a:p>
          <a:p>
            <a:r>
              <a:rPr lang="en-US" sz="2400" dirty="0">
                <a:latin typeface="Times New Roman" panose="02020603050405020304" pitchFamily="18" charset="0"/>
                <a:cs typeface="Times New Roman" panose="02020603050405020304" pitchFamily="18" charset="0"/>
              </a:rPr>
              <a:t>Caused either by </a:t>
            </a:r>
            <a:r>
              <a:rPr lang="en-US" sz="2400" i="1" dirty="0">
                <a:latin typeface="Times New Roman" panose="02020603050405020304" pitchFamily="18" charset="0"/>
                <a:cs typeface="Times New Roman" panose="02020603050405020304" pitchFamily="18" charset="0"/>
              </a:rPr>
              <a:t>staphylococcus aureus </a:t>
            </a:r>
            <a:r>
              <a:rPr lang="en-US" sz="2400" dirty="0">
                <a:latin typeface="Times New Roman" panose="02020603050405020304" pitchFamily="18" charset="0"/>
                <a:cs typeface="Times New Roman" panose="02020603050405020304" pitchFamily="18" charset="0"/>
              </a:rPr>
              <a:t>or group a beta hemolytic </a:t>
            </a:r>
            <a:r>
              <a:rPr lang="en-US" sz="2400" i="1" dirty="0">
                <a:latin typeface="Times New Roman" panose="02020603050405020304" pitchFamily="18" charset="0"/>
                <a:cs typeface="Times New Roman" panose="02020603050405020304" pitchFamily="18" charset="0"/>
              </a:rPr>
              <a:t>streptococci.</a:t>
            </a:r>
            <a:r>
              <a:rPr lang="en-US" sz="2400" dirty="0">
                <a:latin typeface="Times New Roman" panose="02020603050405020304" pitchFamily="18" charset="0"/>
                <a:cs typeface="Times New Roman" panose="02020603050405020304" pitchFamily="18" charset="0"/>
              </a:rPr>
              <a:t> </a:t>
            </a:r>
          </a:p>
          <a:p>
            <a:r>
              <a:rPr lang="en-US" sz="2400" dirty="0">
                <a:latin typeface="Times New Roman" panose="02020603050405020304" pitchFamily="18" charset="0"/>
                <a:cs typeface="Times New Roman" panose="02020603050405020304" pitchFamily="18" charset="0"/>
              </a:rPr>
              <a:t>There are 2 types of Impetigo</a:t>
            </a:r>
          </a:p>
          <a:p>
            <a:pPr lvl="1"/>
            <a:r>
              <a:rPr lang="en-US" sz="2400" dirty="0">
                <a:latin typeface="Times New Roman" panose="02020603050405020304" pitchFamily="18" charset="0"/>
                <a:cs typeface="Times New Roman" panose="02020603050405020304" pitchFamily="18" charset="0"/>
              </a:rPr>
              <a:t>Bullous Impetigo</a:t>
            </a:r>
          </a:p>
          <a:p>
            <a:pPr lvl="1"/>
            <a:r>
              <a:rPr lang="en-US" sz="2400" dirty="0">
                <a:latin typeface="Times New Roman" panose="02020603050405020304" pitchFamily="18" charset="0"/>
                <a:cs typeface="Times New Roman" panose="02020603050405020304" pitchFamily="18" charset="0"/>
              </a:rPr>
              <a:t>Non bullous Impetigo/</a:t>
            </a:r>
            <a:r>
              <a:rPr lang="en-US" sz="2400" b="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impetigo </a:t>
            </a:r>
            <a:r>
              <a:rPr lang="en-US" sz="2400" dirty="0" err="1">
                <a:latin typeface="Times New Roman" panose="02020603050405020304" pitchFamily="18" charset="0"/>
                <a:cs typeface="Times New Roman" panose="02020603050405020304" pitchFamily="18" charset="0"/>
              </a:rPr>
              <a:t>contagiosa</a:t>
            </a:r>
            <a:endParaRPr lang="en-US" sz="2400" dirty="0">
              <a:latin typeface="Times New Roman" panose="02020603050405020304" pitchFamily="18" charset="0"/>
              <a:cs typeface="Times New Roman" panose="02020603050405020304" pitchFamily="18" charset="0"/>
            </a:endParaRPr>
          </a:p>
          <a:p>
            <a:pPr marL="0" indent="0">
              <a:buNone/>
            </a:pPr>
            <a:endParaRPr lang="en-US"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xmlns="" id="{16FFD99C-1526-4EEB-AB5E-C4A70B77267F}"/>
              </a:ext>
            </a:extLst>
          </p:cNvPr>
          <p:cNvPicPr>
            <a:picLocks noChangeAspect="1"/>
          </p:cNvPicPr>
          <p:nvPr/>
        </p:nvPicPr>
        <p:blipFill>
          <a:blip r:embed="rId2"/>
          <a:stretch>
            <a:fillRect/>
          </a:stretch>
        </p:blipFill>
        <p:spPr>
          <a:xfrm>
            <a:off x="8501062" y="1680631"/>
            <a:ext cx="3286125" cy="2553067"/>
          </a:xfrm>
          <a:prstGeom prst="rect">
            <a:avLst/>
          </a:prstGeom>
        </p:spPr>
      </p:pic>
      <p:pic>
        <p:nvPicPr>
          <p:cNvPr id="5" name="Picture 4">
            <a:extLst>
              <a:ext uri="{FF2B5EF4-FFF2-40B4-BE49-F238E27FC236}">
                <a16:creationId xmlns:a16="http://schemas.microsoft.com/office/drawing/2014/main" xmlns="" id="{8123BBFF-6FF0-4C3E-864E-D14CB5908271}"/>
              </a:ext>
            </a:extLst>
          </p:cNvPr>
          <p:cNvPicPr>
            <a:picLocks noChangeAspect="1"/>
          </p:cNvPicPr>
          <p:nvPr/>
        </p:nvPicPr>
        <p:blipFill>
          <a:blip r:embed="rId3"/>
          <a:stretch>
            <a:fillRect/>
          </a:stretch>
        </p:blipFill>
        <p:spPr>
          <a:xfrm>
            <a:off x="8501063" y="4387053"/>
            <a:ext cx="3412215" cy="2297112"/>
          </a:xfrm>
          <a:prstGeom prst="rect">
            <a:avLst/>
          </a:prstGeom>
        </p:spPr>
      </p:pic>
    </p:spTree>
    <p:extLst>
      <p:ext uri="{BB962C8B-B14F-4D97-AF65-F5344CB8AC3E}">
        <p14:creationId xmlns:p14="http://schemas.microsoft.com/office/powerpoint/2010/main" val="1443363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FC0702-DD2B-4C02-9094-443D4A6DD67E}"/>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 Impetigo</a:t>
            </a:r>
            <a:endParaRPr lang="en-IN"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85B1452A-3383-4A16-879D-FDD204F33E2E}"/>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The predisposing factors which may lead to impetigo are- close contact, atopic dermatitis, warmth, poor hygiene, minor trauma etc.  </a:t>
            </a:r>
          </a:p>
          <a:p>
            <a:pPr marL="0" indent="0" algn="just">
              <a:buNone/>
            </a:pPr>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There may be associated pruritus, fever, lymphadenopathy- but these may or may not be present. </a:t>
            </a:r>
            <a:endParaRPr lang="en-IN" sz="2400" dirty="0">
              <a:latin typeface="Times New Roman" panose="02020603050405020304" pitchFamily="18" charset="0"/>
              <a:cs typeface="Times New Roman" panose="02020603050405020304" pitchFamily="18" charset="0"/>
            </a:endParaRPr>
          </a:p>
          <a:p>
            <a:pPr marL="0" indent="0" algn="just">
              <a:buNone/>
            </a:pP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69793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FC0702-DD2B-4C02-9094-443D4A6DD67E}"/>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 Bullous Impetigo</a:t>
            </a:r>
            <a:endParaRPr lang="en-IN"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85B1452A-3383-4A16-879D-FDD204F33E2E}"/>
              </a:ext>
            </a:extLst>
          </p:cNvPr>
          <p:cNvSpPr>
            <a:spLocks noGrp="1"/>
          </p:cNvSpPr>
          <p:nvPr>
            <p:ph sz="half" idx="1"/>
          </p:nvPr>
        </p:nvSpPr>
        <p:spPr>
          <a:xfrm>
            <a:off x="542925" y="2343150"/>
            <a:ext cx="6686550" cy="3900488"/>
          </a:xfrm>
        </p:spPr>
        <p:txBody>
          <a:bodyPr>
            <a:normAutofit/>
          </a:bodyPr>
          <a:lstStyle/>
          <a:p>
            <a:r>
              <a:rPr lang="en-US" sz="2400" dirty="0">
                <a:latin typeface="Times New Roman" panose="02020603050405020304" pitchFamily="18" charset="0"/>
                <a:cs typeface="Times New Roman" panose="02020603050405020304" pitchFamily="18" charset="0"/>
              </a:rPr>
              <a:t>Most common in childhood </a:t>
            </a:r>
          </a:p>
          <a:p>
            <a:r>
              <a:rPr lang="en-US" sz="2400" dirty="0">
                <a:latin typeface="Times New Roman" panose="02020603050405020304" pitchFamily="18" charset="0"/>
                <a:cs typeface="Times New Roman" panose="02020603050405020304" pitchFamily="18" charset="0"/>
              </a:rPr>
              <a:t>When it occurs in neonates it may be widespread (erroneously called pemphigus neonatorum in the past). </a:t>
            </a:r>
          </a:p>
          <a:p>
            <a:r>
              <a:rPr lang="en-US" sz="2400" dirty="0">
                <a:latin typeface="Times New Roman" panose="02020603050405020304" pitchFamily="18" charset="0"/>
                <a:cs typeface="Times New Roman" panose="02020603050405020304" pitchFamily="18" charset="0"/>
              </a:rPr>
              <a:t>Overcrowding and poor standards of hygiene are predisposing factors.</a:t>
            </a:r>
            <a:endParaRPr lang="en-IN" sz="2400" dirty="0">
              <a:latin typeface="Times New Roman" panose="02020603050405020304" pitchFamily="18" charset="0"/>
              <a:cs typeface="Times New Roman" panose="02020603050405020304" pitchFamily="18" charset="0"/>
            </a:endParaRPr>
          </a:p>
        </p:txBody>
      </p:sp>
      <p:pic>
        <p:nvPicPr>
          <p:cNvPr id="6" name="Content Placeholder 5">
            <a:extLst>
              <a:ext uri="{FF2B5EF4-FFF2-40B4-BE49-F238E27FC236}">
                <a16:creationId xmlns:a16="http://schemas.microsoft.com/office/drawing/2014/main" xmlns="" id="{C12A4438-274C-4754-9916-D6B11B92BFC6}"/>
              </a:ext>
            </a:extLst>
          </p:cNvPr>
          <p:cNvPicPr>
            <a:picLocks noGrp="1" noChangeAspect="1"/>
          </p:cNvPicPr>
          <p:nvPr>
            <p:ph sz="half" idx="2"/>
          </p:nvPr>
        </p:nvPicPr>
        <p:blipFill>
          <a:blip r:embed="rId2"/>
          <a:stretch>
            <a:fillRect/>
          </a:stretch>
        </p:blipFill>
        <p:spPr>
          <a:xfrm>
            <a:off x="7646182" y="2343150"/>
            <a:ext cx="4141208" cy="3212192"/>
          </a:xfrm>
          <a:prstGeom prst="rect">
            <a:avLst/>
          </a:prstGeom>
        </p:spPr>
      </p:pic>
    </p:spTree>
    <p:extLst>
      <p:ext uri="{BB962C8B-B14F-4D97-AF65-F5344CB8AC3E}">
        <p14:creationId xmlns:p14="http://schemas.microsoft.com/office/powerpoint/2010/main" val="3401651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FC0702-DD2B-4C02-9094-443D4A6DD67E}"/>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 Bullous Impetigo</a:t>
            </a:r>
            <a:endParaRPr lang="en-IN"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85B1452A-3383-4A16-879D-FDD204F33E2E}"/>
              </a:ext>
            </a:extLst>
          </p:cNvPr>
          <p:cNvSpPr>
            <a:spLocks noGrp="1"/>
          </p:cNvSpPr>
          <p:nvPr>
            <p:ph idx="1"/>
          </p:nvPr>
        </p:nvSpPr>
        <p:spPr>
          <a:xfrm>
            <a:off x="429087" y="2264287"/>
            <a:ext cx="8039716" cy="3416300"/>
          </a:xfrm>
        </p:spPr>
        <p:txBody>
          <a:bodyPr>
            <a:normAutofit/>
          </a:bodyPr>
          <a:lstStyle/>
          <a:p>
            <a:pPr marL="0" indent="0">
              <a:lnSpc>
                <a:spcPct val="150000"/>
              </a:lnSpc>
              <a:buNone/>
            </a:pPr>
            <a:r>
              <a:rPr lang="en-US" sz="2400" b="1" dirty="0">
                <a:latin typeface="Times New Roman" panose="02020603050405020304" pitchFamily="18" charset="0"/>
                <a:cs typeface="Times New Roman" panose="02020603050405020304" pitchFamily="18" charset="0"/>
              </a:rPr>
              <a:t>PATHOGENESIS</a:t>
            </a:r>
          </a:p>
          <a:p>
            <a:pPr>
              <a:lnSpc>
                <a:spcPct val="150000"/>
              </a:lnSpc>
            </a:pPr>
            <a:r>
              <a:rPr lang="en-US" sz="2400" dirty="0">
                <a:latin typeface="Times New Roman" panose="02020603050405020304" pitchFamily="18" charset="0"/>
                <a:cs typeface="Times New Roman" panose="02020603050405020304" pitchFamily="18" charset="0"/>
              </a:rPr>
              <a:t>Bullous impetigo is caused by an </a:t>
            </a:r>
            <a:r>
              <a:rPr lang="en-US" sz="2400" dirty="0" err="1">
                <a:latin typeface="Times New Roman" panose="02020603050405020304" pitchFamily="18" charset="0"/>
                <a:cs typeface="Times New Roman" panose="02020603050405020304" pitchFamily="18" charset="0"/>
              </a:rPr>
              <a:t>Epidermolytic</a:t>
            </a:r>
            <a:r>
              <a:rPr lang="en-US" sz="2400" dirty="0">
                <a:latin typeface="Times New Roman" panose="02020603050405020304" pitchFamily="18" charset="0"/>
                <a:cs typeface="Times New Roman" panose="02020603050405020304" pitchFamily="18" charset="0"/>
              </a:rPr>
              <a:t> Toxin.</a:t>
            </a:r>
          </a:p>
          <a:p>
            <a:pPr>
              <a:lnSpc>
                <a:spcPct val="150000"/>
              </a:lnSpc>
            </a:pPr>
            <a:r>
              <a:rPr lang="en-US" sz="2400" dirty="0">
                <a:latin typeface="Times New Roman" panose="02020603050405020304" pitchFamily="18" charset="0"/>
                <a:cs typeface="Times New Roman" panose="02020603050405020304" pitchFamily="18" charset="0"/>
              </a:rPr>
              <a:t>Produced at the site of infection by </a:t>
            </a:r>
            <a:r>
              <a:rPr lang="en-US" sz="2400" i="1" dirty="0">
                <a:latin typeface="Times New Roman" panose="02020603050405020304" pitchFamily="18" charset="0"/>
                <a:cs typeface="Times New Roman" panose="02020603050405020304" pitchFamily="18" charset="0"/>
              </a:rPr>
              <a:t>Staphylococcus aureus.</a:t>
            </a:r>
            <a:endParaRPr lang="en-US" sz="2400" dirty="0">
              <a:latin typeface="Times New Roman" panose="02020603050405020304" pitchFamily="18" charset="0"/>
              <a:cs typeface="Times New Roman" panose="02020603050405020304" pitchFamily="18" charset="0"/>
            </a:endParaRPr>
          </a:p>
          <a:p>
            <a:pPr>
              <a:lnSpc>
                <a:spcPct val="150000"/>
              </a:lnSpc>
            </a:pPr>
            <a:r>
              <a:rPr lang="en-US" sz="2400" dirty="0">
                <a:latin typeface="Times New Roman" panose="02020603050405020304" pitchFamily="18" charset="0"/>
                <a:cs typeface="Times New Roman" panose="02020603050405020304" pitchFamily="18" charset="0"/>
              </a:rPr>
              <a:t>Causing intra-epidermal cleavage, clinically manifesting as - Bullae. </a:t>
            </a:r>
          </a:p>
          <a:p>
            <a:endParaRPr lang="en-IN" sz="2400" dirty="0">
              <a:latin typeface="Times New Roman" panose="02020603050405020304" pitchFamily="18" charset="0"/>
              <a:cs typeface="Times New Roman" panose="02020603050405020304" pitchFamily="18" charset="0"/>
            </a:endParaRPr>
          </a:p>
        </p:txBody>
      </p:sp>
      <p:pic>
        <p:nvPicPr>
          <p:cNvPr id="1026" name="Picture 2" descr="Exfoliatin - an overview | ScienceDirect Topics">
            <a:extLst>
              <a:ext uri="{FF2B5EF4-FFF2-40B4-BE49-F238E27FC236}">
                <a16:creationId xmlns:a16="http://schemas.microsoft.com/office/drawing/2014/main" xmlns="" id="{D2BC0311-62FB-46C0-A8FC-BB06C303ED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8803" y="2264287"/>
            <a:ext cx="3603389" cy="3736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89911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FC0702-DD2B-4C02-9094-443D4A6DD67E}"/>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 Bullous Impetigo</a:t>
            </a:r>
            <a:endParaRPr lang="en-IN"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85B1452A-3383-4A16-879D-FDD204F33E2E}"/>
              </a:ext>
            </a:extLst>
          </p:cNvPr>
          <p:cNvSpPr>
            <a:spLocks noGrp="1"/>
          </p:cNvSpPr>
          <p:nvPr>
            <p:ph idx="1"/>
          </p:nvPr>
        </p:nvSpPr>
        <p:spPr>
          <a:xfrm>
            <a:off x="442914" y="2286000"/>
            <a:ext cx="7361814" cy="3733800"/>
          </a:xfrm>
        </p:spPr>
        <p:txBody>
          <a:bodyPr>
            <a:noAutofit/>
          </a:bodyPr>
          <a:lstStyle/>
          <a:p>
            <a:pPr marL="0" indent="0">
              <a:buNone/>
            </a:pPr>
            <a:r>
              <a:rPr lang="en-IN" sz="2400" b="1" dirty="0">
                <a:latin typeface="Times New Roman" panose="02020603050405020304" pitchFamily="18" charset="0"/>
                <a:cs typeface="Times New Roman" panose="02020603050405020304" pitchFamily="18" charset="0"/>
              </a:rPr>
              <a:t>Clinical Features</a:t>
            </a:r>
          </a:p>
          <a:p>
            <a:r>
              <a:rPr lang="en-US" sz="2400" dirty="0">
                <a:latin typeface="Times New Roman" panose="02020603050405020304" pitchFamily="18" charset="0"/>
                <a:cs typeface="Times New Roman" panose="02020603050405020304" pitchFamily="18" charset="0"/>
              </a:rPr>
              <a:t>The lesions are relatively thick walled superficial bullae surrounding erythema</a:t>
            </a:r>
          </a:p>
          <a:p>
            <a:r>
              <a:rPr lang="en-US" sz="2400" dirty="0">
                <a:latin typeface="Times New Roman" panose="02020603050405020304" pitchFamily="18" charset="0"/>
                <a:cs typeface="Times New Roman" panose="02020603050405020304" pitchFamily="18" charset="0"/>
              </a:rPr>
              <a:t>Ruptures &amp; form very thin varnish-like yellow crust </a:t>
            </a:r>
          </a:p>
          <a:p>
            <a:pPr marL="0" indent="0">
              <a:buNone/>
            </a:pP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Common site is face, but any part of the body including mucous membranes, palms and soles can be affected. </a:t>
            </a:r>
          </a:p>
          <a:p>
            <a:pPr marL="0" indent="0">
              <a:buNone/>
            </a:pPr>
            <a:endParaRPr lang="en-IN" sz="2400"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xmlns="" id="{56365980-A5DB-4375-82C1-BBFFB689A849}"/>
              </a:ext>
            </a:extLst>
          </p:cNvPr>
          <p:cNvPicPr>
            <a:picLocks noChangeAspect="1"/>
          </p:cNvPicPr>
          <p:nvPr/>
        </p:nvPicPr>
        <p:blipFill>
          <a:blip r:embed="rId2"/>
          <a:stretch>
            <a:fillRect/>
          </a:stretch>
        </p:blipFill>
        <p:spPr>
          <a:xfrm>
            <a:off x="8731237" y="469682"/>
            <a:ext cx="2570175" cy="3370470"/>
          </a:xfrm>
          <a:prstGeom prst="rect">
            <a:avLst/>
          </a:prstGeom>
        </p:spPr>
      </p:pic>
      <p:pic>
        <p:nvPicPr>
          <p:cNvPr id="7" name="Picture 6">
            <a:extLst>
              <a:ext uri="{FF2B5EF4-FFF2-40B4-BE49-F238E27FC236}">
                <a16:creationId xmlns:a16="http://schemas.microsoft.com/office/drawing/2014/main" xmlns="" id="{475811F4-6647-4190-867A-8FA9B5E73282}"/>
              </a:ext>
            </a:extLst>
          </p:cNvPr>
          <p:cNvPicPr>
            <a:picLocks noChangeAspect="1"/>
          </p:cNvPicPr>
          <p:nvPr/>
        </p:nvPicPr>
        <p:blipFill>
          <a:blip r:embed="rId3"/>
          <a:stretch>
            <a:fillRect/>
          </a:stretch>
        </p:blipFill>
        <p:spPr>
          <a:xfrm>
            <a:off x="8731237" y="4054466"/>
            <a:ext cx="3390948" cy="2607382"/>
          </a:xfrm>
          <a:prstGeom prst="rect">
            <a:avLst/>
          </a:prstGeom>
        </p:spPr>
      </p:pic>
    </p:spTree>
    <p:extLst>
      <p:ext uri="{BB962C8B-B14F-4D97-AF65-F5344CB8AC3E}">
        <p14:creationId xmlns:p14="http://schemas.microsoft.com/office/powerpoint/2010/main" val="7999831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FC0702-DD2B-4C02-9094-443D4A6DD67E}"/>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 Bullous Impetigo</a:t>
            </a:r>
            <a:endParaRPr lang="en-IN"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85B1452A-3383-4A16-879D-FDD204F33E2E}"/>
              </a:ext>
            </a:extLst>
          </p:cNvPr>
          <p:cNvSpPr>
            <a:spLocks noGrp="1"/>
          </p:cNvSpPr>
          <p:nvPr>
            <p:ph idx="1"/>
          </p:nvPr>
        </p:nvSpPr>
        <p:spPr>
          <a:xfrm>
            <a:off x="426292" y="2374900"/>
            <a:ext cx="8825659" cy="3416300"/>
          </a:xfrm>
        </p:spPr>
        <p:txBody>
          <a:bodyPr>
            <a:normAutofit/>
          </a:bodyPr>
          <a:lstStyle/>
          <a:p>
            <a:r>
              <a:rPr lang="en-US" sz="2400" dirty="0">
                <a:latin typeface="Times New Roman" panose="02020603050405020304" pitchFamily="18" charset="0"/>
                <a:cs typeface="Times New Roman" panose="02020603050405020304" pitchFamily="18" charset="0"/>
              </a:rPr>
              <a:t>Occasionally the bullae spread peripherally with central clearing, producing annular lesions </a:t>
            </a:r>
            <a:r>
              <a:rPr lang="en-US" sz="2400" b="1" dirty="0">
                <a:latin typeface="Times New Roman" panose="02020603050405020304" pitchFamily="18" charset="0"/>
                <a:cs typeface="Times New Roman" panose="02020603050405020304" pitchFamily="18" charset="0"/>
              </a:rPr>
              <a:t>(impetigo </a:t>
            </a:r>
            <a:r>
              <a:rPr lang="en-US" sz="2400" b="1" dirty="0" err="1">
                <a:latin typeface="Times New Roman" panose="02020603050405020304" pitchFamily="18" charset="0"/>
                <a:cs typeface="Times New Roman" panose="02020603050405020304" pitchFamily="18" charset="0"/>
              </a:rPr>
              <a:t>circinata</a:t>
            </a:r>
            <a:r>
              <a:rPr lang="en-US" sz="2400" b="1" dirty="0">
                <a:latin typeface="Times New Roman" panose="02020603050405020304" pitchFamily="18" charset="0"/>
                <a:cs typeface="Times New Roman" panose="02020603050405020304" pitchFamily="18" charset="0"/>
              </a:rPr>
              <a:t>)</a:t>
            </a:r>
          </a:p>
          <a:p>
            <a:pPr marL="0" indent="0">
              <a:buNone/>
            </a:pPr>
            <a:r>
              <a:rPr lang="en-US" sz="2400" b="1" dirty="0">
                <a:latin typeface="Times New Roman" panose="02020603050405020304" pitchFamily="18" charset="0"/>
                <a:cs typeface="Times New Roman" panose="02020603050405020304" pitchFamily="18" charset="0"/>
              </a:rPr>
              <a:t> </a:t>
            </a:r>
          </a:p>
          <a:p>
            <a:r>
              <a:rPr lang="en-US" sz="2400" dirty="0">
                <a:latin typeface="Times New Roman" panose="02020603050405020304" pitchFamily="18" charset="0"/>
                <a:cs typeface="Times New Roman" panose="02020603050405020304" pitchFamily="18" charset="0"/>
              </a:rPr>
              <a:t>Regional </a:t>
            </a:r>
            <a:r>
              <a:rPr lang="en-IN" sz="2400" dirty="0">
                <a:latin typeface="Times New Roman" panose="02020603050405020304" pitchFamily="18" charset="0"/>
                <a:cs typeface="Times New Roman" panose="02020603050405020304" pitchFamily="18" charset="0"/>
              </a:rPr>
              <a:t>lymphadenitis rarely occurs.</a:t>
            </a:r>
          </a:p>
        </p:txBody>
      </p:sp>
      <p:pic>
        <p:nvPicPr>
          <p:cNvPr id="4" name="Picture 3">
            <a:extLst>
              <a:ext uri="{FF2B5EF4-FFF2-40B4-BE49-F238E27FC236}">
                <a16:creationId xmlns:a16="http://schemas.microsoft.com/office/drawing/2014/main" xmlns="" id="{9622A8E1-8472-43D7-B2DF-FEC7225E3DBD}"/>
              </a:ext>
            </a:extLst>
          </p:cNvPr>
          <p:cNvPicPr>
            <a:picLocks noChangeAspect="1"/>
          </p:cNvPicPr>
          <p:nvPr/>
        </p:nvPicPr>
        <p:blipFill>
          <a:blip r:embed="rId2"/>
          <a:stretch>
            <a:fillRect/>
          </a:stretch>
        </p:blipFill>
        <p:spPr>
          <a:xfrm>
            <a:off x="7404480" y="3098759"/>
            <a:ext cx="4430089" cy="3386709"/>
          </a:xfrm>
          <a:prstGeom prst="rect">
            <a:avLst/>
          </a:prstGeom>
        </p:spPr>
      </p:pic>
    </p:spTree>
    <p:extLst>
      <p:ext uri="{BB962C8B-B14F-4D97-AF65-F5344CB8AC3E}">
        <p14:creationId xmlns:p14="http://schemas.microsoft.com/office/powerpoint/2010/main" val="19801891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FC0702-DD2B-4C02-9094-443D4A6DD67E}"/>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 Non Bullous impetigo</a:t>
            </a:r>
            <a:endParaRPr lang="en-IN" b="1" dirty="0">
              <a:solidFill>
                <a:schemeClr val="bg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85B1452A-3383-4A16-879D-FDD204F33E2E}"/>
              </a:ext>
            </a:extLst>
          </p:cNvPr>
          <p:cNvSpPr>
            <a:spLocks noGrp="1"/>
          </p:cNvSpPr>
          <p:nvPr>
            <p:ph idx="1"/>
          </p:nvPr>
        </p:nvSpPr>
        <p:spPr>
          <a:xfrm>
            <a:off x="512016" y="2289175"/>
            <a:ext cx="7196475" cy="3416300"/>
          </a:xfrm>
        </p:spPr>
        <p:txBody>
          <a:bodyPr>
            <a:normAutofit/>
          </a:bodyPr>
          <a:lstStyle/>
          <a:p>
            <a:r>
              <a:rPr lang="en-US" sz="2400" dirty="0">
                <a:latin typeface="Times New Roman" panose="02020603050405020304" pitchFamily="18" charset="0"/>
                <a:cs typeface="Times New Roman" panose="02020603050405020304" pitchFamily="18" charset="0"/>
              </a:rPr>
              <a:t>Also known as impetigo </a:t>
            </a:r>
            <a:r>
              <a:rPr lang="en-US" sz="2400" dirty="0" err="1">
                <a:latin typeface="Times New Roman" panose="02020603050405020304" pitchFamily="18" charset="0"/>
                <a:cs typeface="Times New Roman" panose="02020603050405020304" pitchFamily="18" charset="0"/>
              </a:rPr>
              <a:t>contagiosa</a:t>
            </a:r>
            <a:r>
              <a:rPr lang="en-US" sz="2400" dirty="0">
                <a:latin typeface="Times New Roman" panose="02020603050405020304" pitchFamily="18" charset="0"/>
                <a:cs typeface="Times New Roman" panose="02020603050405020304" pitchFamily="18" charset="0"/>
              </a:rPr>
              <a:t>. </a:t>
            </a:r>
          </a:p>
          <a:p>
            <a:r>
              <a:rPr lang="en-US" sz="2400" dirty="0">
                <a:latin typeface="Times New Roman" panose="02020603050405020304" pitchFamily="18" charset="0"/>
                <a:cs typeface="Times New Roman" panose="02020603050405020304" pitchFamily="18" charset="0"/>
              </a:rPr>
              <a:t>Nasal carriage of staphylococci may be an important factor. </a:t>
            </a:r>
          </a:p>
          <a:p>
            <a:r>
              <a:rPr lang="en-US" sz="2400" dirty="0">
                <a:latin typeface="Times New Roman" panose="02020603050405020304" pitchFamily="18" charset="0"/>
                <a:cs typeface="Times New Roman" panose="02020603050405020304" pitchFamily="18" charset="0"/>
              </a:rPr>
              <a:t>The bacteria can be transmitted through fomites and by insects. </a:t>
            </a:r>
          </a:p>
          <a:p>
            <a:r>
              <a:rPr lang="en-US" sz="2400" dirty="0">
                <a:latin typeface="Times New Roman" panose="02020603050405020304" pitchFamily="18" charset="0"/>
                <a:cs typeface="Times New Roman" panose="02020603050405020304" pitchFamily="18" charset="0"/>
              </a:rPr>
              <a:t>The disease occurs mainly in hot and </a:t>
            </a:r>
            <a:r>
              <a:rPr lang="en-IN" sz="2400" dirty="0">
                <a:latin typeface="Times New Roman" panose="02020603050405020304" pitchFamily="18" charset="0"/>
                <a:cs typeface="Times New Roman" panose="02020603050405020304" pitchFamily="18" charset="0"/>
              </a:rPr>
              <a:t>humid climates.</a:t>
            </a:r>
          </a:p>
          <a:p>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xmlns="" id="{7084C361-FDED-4AE1-A874-5ED6FEE2AA63}"/>
              </a:ext>
            </a:extLst>
          </p:cNvPr>
          <p:cNvPicPr>
            <a:picLocks noChangeAspect="1"/>
          </p:cNvPicPr>
          <p:nvPr/>
        </p:nvPicPr>
        <p:blipFill>
          <a:blip r:embed="rId2"/>
          <a:stretch>
            <a:fillRect/>
          </a:stretch>
        </p:blipFill>
        <p:spPr>
          <a:xfrm>
            <a:off x="7822096" y="2587456"/>
            <a:ext cx="4188542" cy="3118019"/>
          </a:xfrm>
          <a:prstGeom prst="rect">
            <a:avLst/>
          </a:prstGeom>
        </p:spPr>
      </p:pic>
    </p:spTree>
    <p:extLst>
      <p:ext uri="{BB962C8B-B14F-4D97-AF65-F5344CB8AC3E}">
        <p14:creationId xmlns:p14="http://schemas.microsoft.com/office/powerpoint/2010/main" val="42281108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FC0702-DD2B-4C02-9094-443D4A6DD67E}"/>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 Non Bullous impetigo</a:t>
            </a:r>
            <a:endParaRPr lang="en-IN" b="1" dirty="0">
              <a:solidFill>
                <a:schemeClr val="bg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85B1452A-3383-4A16-879D-FDD204F33E2E}"/>
              </a:ext>
            </a:extLst>
          </p:cNvPr>
          <p:cNvSpPr>
            <a:spLocks noGrp="1"/>
          </p:cNvSpPr>
          <p:nvPr>
            <p:ph idx="1"/>
          </p:nvPr>
        </p:nvSpPr>
        <p:spPr>
          <a:xfrm>
            <a:off x="471488" y="2300288"/>
            <a:ext cx="7915275" cy="4400550"/>
          </a:xfrm>
        </p:spPr>
        <p:txBody>
          <a:bodyPr>
            <a:noAutofit/>
          </a:bodyPr>
          <a:lstStyle/>
          <a:p>
            <a:pPr marL="0" indent="0">
              <a:buNone/>
            </a:pPr>
            <a:r>
              <a:rPr lang="en-IN" sz="2400" b="1" dirty="0">
                <a:latin typeface="Times New Roman" panose="02020603050405020304" pitchFamily="18" charset="0"/>
                <a:cs typeface="Times New Roman" panose="02020603050405020304" pitchFamily="18" charset="0"/>
              </a:rPr>
              <a:t>CLINICAL FEATURES</a:t>
            </a:r>
          </a:p>
          <a:p>
            <a:r>
              <a:rPr lang="en-IN" sz="2400" dirty="0">
                <a:latin typeface="Times New Roman" panose="02020603050405020304" pitchFamily="18" charset="0"/>
                <a:cs typeface="Times New Roman" panose="02020603050405020304" pitchFamily="18" charset="0"/>
              </a:rPr>
              <a:t>Initially begins a erythematous macule</a:t>
            </a:r>
          </a:p>
          <a:p>
            <a:endParaRPr lang="en-IN" sz="2400" dirty="0">
              <a:latin typeface="Times New Roman" panose="02020603050405020304" pitchFamily="18" charset="0"/>
              <a:cs typeface="Times New Roman" panose="02020603050405020304" pitchFamily="18" charset="0"/>
            </a:endParaRPr>
          </a:p>
          <a:p>
            <a:r>
              <a:rPr lang="en-IN" sz="2400" dirty="0">
                <a:latin typeface="Times New Roman" panose="02020603050405020304" pitchFamily="18" charset="0"/>
                <a:cs typeface="Times New Roman" panose="02020603050405020304" pitchFamily="18" charset="0"/>
              </a:rPr>
              <a:t>Thin-roofed </a:t>
            </a:r>
            <a:r>
              <a:rPr lang="en-IN" sz="2400" dirty="0" err="1">
                <a:latin typeface="Times New Roman" panose="02020603050405020304" pitchFamily="18" charset="0"/>
                <a:cs typeface="Times New Roman" panose="02020603050405020304" pitchFamily="18" charset="0"/>
              </a:rPr>
              <a:t>vesiculopustule</a:t>
            </a:r>
            <a:r>
              <a:rPr lang="en-US" sz="2400" dirty="0">
                <a:latin typeface="Times New Roman" panose="02020603050405020304" pitchFamily="18" charset="0"/>
                <a:cs typeface="Times New Roman" panose="02020603050405020304" pitchFamily="18" charset="0"/>
              </a:rPr>
              <a:t> (fluid, clear in the beginning, becomes turbid in less </a:t>
            </a:r>
            <a:r>
              <a:rPr lang="en-IN" sz="2400" dirty="0">
                <a:latin typeface="Times New Roman" panose="02020603050405020304" pitchFamily="18" charset="0"/>
                <a:cs typeface="Times New Roman" panose="02020603050405020304" pitchFamily="18" charset="0"/>
              </a:rPr>
              <a:t>than a day)</a:t>
            </a:r>
          </a:p>
          <a:p>
            <a:endParaRPr lang="en-IN" sz="2400" dirty="0">
              <a:latin typeface="Times New Roman" panose="02020603050405020304" pitchFamily="18" charset="0"/>
              <a:cs typeface="Times New Roman" panose="02020603050405020304" pitchFamily="18" charset="0"/>
            </a:endParaRPr>
          </a:p>
          <a:p>
            <a:r>
              <a:rPr lang="en-IN" sz="2400" dirty="0">
                <a:latin typeface="Times New Roman" panose="02020603050405020304" pitchFamily="18" charset="0"/>
                <a:cs typeface="Times New Roman" panose="02020603050405020304" pitchFamily="18" charset="0"/>
              </a:rPr>
              <a:t>Ruptures </a:t>
            </a:r>
            <a:r>
              <a:rPr lang="en-US" sz="2400" dirty="0">
                <a:latin typeface="Times New Roman" panose="02020603050405020304" pitchFamily="18" charset="0"/>
                <a:cs typeface="Times New Roman" panose="02020603050405020304" pitchFamily="18" charset="0"/>
              </a:rPr>
              <a:t>forming a loosely adherent, honey or </a:t>
            </a:r>
            <a:r>
              <a:rPr lang="en-US" sz="2400" dirty="0" err="1">
                <a:latin typeface="Times New Roman" panose="02020603050405020304" pitchFamily="18" charset="0"/>
                <a:cs typeface="Times New Roman" panose="02020603050405020304" pitchFamily="18" charset="0"/>
              </a:rPr>
              <a:t>straw-coloured</a:t>
            </a:r>
            <a:r>
              <a:rPr lang="en-US" sz="2400" dirty="0">
                <a:latin typeface="Times New Roman" panose="02020603050405020304" pitchFamily="18" charset="0"/>
                <a:cs typeface="Times New Roman" panose="02020603050405020304" pitchFamily="18" charset="0"/>
              </a:rPr>
              <a:t> or golden yellow, granular crust, </a:t>
            </a:r>
            <a:r>
              <a:rPr lang="en-IN" sz="2400" dirty="0">
                <a:latin typeface="Times New Roman" panose="02020603050405020304" pitchFamily="18" charset="0"/>
                <a:cs typeface="Times New Roman" panose="02020603050405020304" pitchFamily="18" charset="0"/>
              </a:rPr>
              <a:t>which appears ‘stuck on’</a:t>
            </a:r>
          </a:p>
          <a:p>
            <a:r>
              <a:rPr lang="en-IN" sz="2400" dirty="0">
                <a:latin typeface="Times New Roman" panose="02020603050405020304" pitchFamily="18" charset="0"/>
                <a:cs typeface="Times New Roman" panose="02020603050405020304" pitchFamily="18" charset="0"/>
              </a:rPr>
              <a:t>Heals with scarring</a:t>
            </a:r>
          </a:p>
        </p:txBody>
      </p:sp>
      <p:sp>
        <p:nvSpPr>
          <p:cNvPr id="4" name="Arrow: Down 3">
            <a:extLst>
              <a:ext uri="{FF2B5EF4-FFF2-40B4-BE49-F238E27FC236}">
                <a16:creationId xmlns:a16="http://schemas.microsoft.com/office/drawing/2014/main" xmlns="" id="{2397ADDD-060B-4CCB-8BDC-7306EB3FEA7E}"/>
              </a:ext>
            </a:extLst>
          </p:cNvPr>
          <p:cNvSpPr/>
          <p:nvPr/>
        </p:nvSpPr>
        <p:spPr>
          <a:xfrm>
            <a:off x="3962400" y="3429000"/>
            <a:ext cx="152400" cy="3606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Arrow: Down 4">
            <a:extLst>
              <a:ext uri="{FF2B5EF4-FFF2-40B4-BE49-F238E27FC236}">
                <a16:creationId xmlns:a16="http://schemas.microsoft.com/office/drawing/2014/main" xmlns="" id="{C477B52D-78C1-4CF3-B433-471D8B0F165F}"/>
              </a:ext>
            </a:extLst>
          </p:cNvPr>
          <p:cNvSpPr/>
          <p:nvPr/>
        </p:nvSpPr>
        <p:spPr>
          <a:xfrm>
            <a:off x="3962400" y="4549568"/>
            <a:ext cx="152400" cy="4741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6" name="Picture 7" descr="D:\Bacterial Infections\DSC01106.JPG">
            <a:extLst>
              <a:ext uri="{FF2B5EF4-FFF2-40B4-BE49-F238E27FC236}">
                <a16:creationId xmlns:a16="http://schemas.microsoft.com/office/drawing/2014/main" xmlns="" id="{8B7811BC-798A-4109-828A-FCCF3D0E0A76}"/>
              </a:ext>
            </a:extLst>
          </p:cNvPr>
          <p:cNvPicPr>
            <a:picLocks noChangeAspect="1" noChangeArrowheads="1"/>
          </p:cNvPicPr>
          <p:nvPr/>
        </p:nvPicPr>
        <p:blipFill rotWithShape="1">
          <a:blip r:embed="rId2"/>
          <a:srcRect l="1375" t="2822" r="636" b="7399"/>
          <a:stretch/>
        </p:blipFill>
        <p:spPr bwMode="auto">
          <a:xfrm>
            <a:off x="8107237" y="2300288"/>
            <a:ext cx="3961160" cy="323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9824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Table 17">
            <a:extLst>
              <a:ext uri="{FF2B5EF4-FFF2-40B4-BE49-F238E27FC236}">
                <a16:creationId xmlns:a16="http://schemas.microsoft.com/office/drawing/2014/main" xmlns="" id="{A964B1AC-BF44-45C4-96C2-282CC936F43B}"/>
              </a:ext>
            </a:extLst>
          </p:cNvPr>
          <p:cNvGraphicFramePr>
            <a:graphicFrameLocks noGrp="1"/>
          </p:cNvGraphicFramePr>
          <p:nvPr>
            <p:ph idx="4294967295"/>
            <p:extLst>
              <p:ext uri="{D42A27DB-BD31-4B8C-83A1-F6EECF244321}">
                <p14:modId xmlns:p14="http://schemas.microsoft.com/office/powerpoint/2010/main" val="2381705126"/>
              </p:ext>
            </p:extLst>
          </p:nvPr>
        </p:nvGraphicFramePr>
        <p:xfrm>
          <a:off x="0" y="501650"/>
          <a:ext cx="11101389" cy="5899151"/>
        </p:xfrm>
        <a:graphic>
          <a:graphicData uri="http://schemas.openxmlformats.org/drawingml/2006/table">
            <a:tbl>
              <a:tblPr firstRow="1" bandRow="1">
                <a:tableStyleId>{5C22544A-7EE6-4342-B048-85BDC9FD1C3A}</a:tableStyleId>
              </a:tblPr>
              <a:tblGrid>
                <a:gridCol w="2874942">
                  <a:extLst>
                    <a:ext uri="{9D8B030D-6E8A-4147-A177-3AD203B41FA5}">
                      <a16:colId xmlns:a16="http://schemas.microsoft.com/office/drawing/2014/main" xmlns="" val="3925890807"/>
                    </a:ext>
                  </a:extLst>
                </a:gridCol>
                <a:gridCol w="3748599">
                  <a:extLst>
                    <a:ext uri="{9D8B030D-6E8A-4147-A177-3AD203B41FA5}">
                      <a16:colId xmlns:a16="http://schemas.microsoft.com/office/drawing/2014/main" xmlns="" val="48181868"/>
                    </a:ext>
                  </a:extLst>
                </a:gridCol>
                <a:gridCol w="4477848">
                  <a:extLst>
                    <a:ext uri="{9D8B030D-6E8A-4147-A177-3AD203B41FA5}">
                      <a16:colId xmlns:a16="http://schemas.microsoft.com/office/drawing/2014/main" xmlns="" val="755600880"/>
                    </a:ext>
                  </a:extLst>
                </a:gridCol>
              </a:tblGrid>
              <a:tr h="849738">
                <a:tc>
                  <a:txBody>
                    <a:bodyPr/>
                    <a:lstStyle/>
                    <a:p>
                      <a:pPr algn="ctr"/>
                      <a:r>
                        <a:rPr lang="en-IN" sz="2400" b="1" i="0" u="none" strike="noStrike" kern="1200" baseline="0" dirty="0">
                          <a:solidFill>
                            <a:schemeClr val="lt1"/>
                          </a:solidFill>
                          <a:latin typeface="Times New Roman" panose="02020603050405020304" pitchFamily="18" charset="0"/>
                          <a:ea typeface="+mn-ea"/>
                          <a:cs typeface="Times New Roman" panose="02020603050405020304" pitchFamily="18" charset="0"/>
                        </a:rPr>
                        <a:t>              FEATURES</a:t>
                      </a:r>
                      <a:endParaRPr lang="en-IN" sz="2400" dirty="0">
                        <a:latin typeface="Times New Roman" panose="02020603050405020304" pitchFamily="18" charset="0"/>
                        <a:cs typeface="Times New Roman" panose="02020603050405020304" pitchFamily="18" charset="0"/>
                      </a:endParaRPr>
                    </a:p>
                  </a:txBody>
                  <a:tcPr/>
                </a:tc>
                <a:tc>
                  <a:txBody>
                    <a:bodyPr/>
                    <a:lstStyle/>
                    <a:p>
                      <a:pPr algn="ctr"/>
                      <a:r>
                        <a:rPr lang="en-IN" sz="2400" b="1" i="0" u="none" strike="noStrike" kern="1200" baseline="0" dirty="0">
                          <a:solidFill>
                            <a:schemeClr val="lt1"/>
                          </a:solidFill>
                          <a:latin typeface="Times New Roman" panose="02020603050405020304" pitchFamily="18" charset="0"/>
                          <a:ea typeface="+mn-ea"/>
                          <a:cs typeface="Times New Roman" panose="02020603050405020304" pitchFamily="18" charset="0"/>
                        </a:rPr>
                        <a:t>BULLOUS IMPETIGO </a:t>
                      </a:r>
                      <a:endParaRPr lang="en-IN" sz="2400" dirty="0">
                        <a:latin typeface="Times New Roman" panose="02020603050405020304" pitchFamily="18" charset="0"/>
                        <a:cs typeface="Times New Roman" panose="02020603050405020304" pitchFamily="18" charset="0"/>
                      </a:endParaRPr>
                    </a:p>
                  </a:txBody>
                  <a:tcPr/>
                </a:tc>
                <a:tc>
                  <a:txBody>
                    <a:bodyPr/>
                    <a:lstStyle/>
                    <a:p>
                      <a:pPr algn="ctr"/>
                      <a:r>
                        <a:rPr lang="en-IN" sz="2400" b="1" i="0" u="none" strike="noStrike" kern="1200" baseline="0" dirty="0">
                          <a:solidFill>
                            <a:schemeClr val="lt1"/>
                          </a:solidFill>
                          <a:latin typeface="Times New Roman" panose="02020603050405020304" pitchFamily="18" charset="0"/>
                          <a:ea typeface="+mn-ea"/>
                          <a:cs typeface="Times New Roman" panose="02020603050405020304" pitchFamily="18" charset="0"/>
                        </a:rPr>
                        <a:t>NON-BULLOUS IMPETIGO</a:t>
                      </a:r>
                      <a:endParaRPr lang="en-IN"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723055960"/>
                  </a:ext>
                </a:extLst>
              </a:tr>
              <a:tr h="2664259">
                <a:tc>
                  <a:txBody>
                    <a:bodyPr/>
                    <a:lstStyle/>
                    <a:p>
                      <a:endParaRPr lang="en-IN" sz="2400" b="1" dirty="0">
                        <a:latin typeface="Times New Roman" panose="02020603050405020304" pitchFamily="18" charset="0"/>
                        <a:cs typeface="Times New Roman" panose="02020603050405020304" pitchFamily="18" charset="0"/>
                      </a:endParaRPr>
                    </a:p>
                  </a:txBody>
                  <a:tcPr/>
                </a:tc>
                <a:tc>
                  <a:txBody>
                    <a:bodyPr/>
                    <a:lstStyle/>
                    <a:p>
                      <a:endParaRPr lang="en-IN" sz="2400" dirty="0">
                        <a:latin typeface="Times New Roman" panose="02020603050405020304" pitchFamily="18" charset="0"/>
                        <a:cs typeface="Times New Roman" panose="02020603050405020304" pitchFamily="18" charset="0"/>
                      </a:endParaRPr>
                    </a:p>
                  </a:txBody>
                  <a:tcPr/>
                </a:tc>
                <a:tc>
                  <a:txBody>
                    <a:bodyPr/>
                    <a:lstStyle/>
                    <a:p>
                      <a:endParaRPr lang="en-IN"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3462354403"/>
                  </a:ext>
                </a:extLst>
              </a:tr>
              <a:tr h="849738">
                <a:tc>
                  <a:txBody>
                    <a:bodyPr/>
                    <a:lstStyle/>
                    <a:p>
                      <a:r>
                        <a:rPr lang="en-US" sz="2400" b="1" dirty="0">
                          <a:latin typeface="Times New Roman" panose="02020603050405020304" pitchFamily="18" charset="0"/>
                          <a:cs typeface="Times New Roman" panose="02020603050405020304" pitchFamily="18" charset="0"/>
                        </a:rPr>
                        <a:t>Bullae</a:t>
                      </a:r>
                      <a:endParaRPr lang="en-IN" sz="2400" b="1" dirty="0">
                        <a:latin typeface="Times New Roman" panose="02020603050405020304" pitchFamily="18" charset="0"/>
                        <a:cs typeface="Times New Roman" panose="02020603050405020304" pitchFamily="18" charset="0"/>
                      </a:endParaRPr>
                    </a:p>
                  </a:txBody>
                  <a:tcPr/>
                </a:tc>
                <a:tc>
                  <a:txBody>
                    <a:bodyPr/>
                    <a:lstStyle/>
                    <a:p>
                      <a:r>
                        <a:rPr lang="en-US" sz="2400" dirty="0">
                          <a:latin typeface="Times New Roman" panose="02020603050405020304" pitchFamily="18" charset="0"/>
                          <a:cs typeface="Times New Roman" panose="02020603050405020304" pitchFamily="18" charset="0"/>
                        </a:rPr>
                        <a:t>Thick-walled; lasts for 2 to 3 days </a:t>
                      </a:r>
                      <a:endParaRPr lang="en-IN" sz="2400" dirty="0">
                        <a:latin typeface="Times New Roman" panose="02020603050405020304" pitchFamily="18" charset="0"/>
                        <a:cs typeface="Times New Roman" panose="02020603050405020304" pitchFamily="18" charset="0"/>
                      </a:endParaRPr>
                    </a:p>
                  </a:txBody>
                  <a:tcPr/>
                </a:tc>
                <a:tc>
                  <a:txBody>
                    <a:bodyPr/>
                    <a:lstStyle/>
                    <a:p>
                      <a:r>
                        <a:rPr lang="en-US" sz="2400" dirty="0">
                          <a:latin typeface="Times New Roman" panose="02020603050405020304" pitchFamily="18" charset="0"/>
                          <a:cs typeface="Times New Roman" panose="02020603050405020304" pitchFamily="18" charset="0"/>
                        </a:rPr>
                        <a:t>Thin-walled and transient with honey comb crusting</a:t>
                      </a:r>
                      <a:endParaRPr lang="en-IN"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469774312"/>
                  </a:ext>
                </a:extLst>
              </a:tr>
              <a:tr h="685678">
                <a:tc>
                  <a:txBody>
                    <a:bodyPr/>
                    <a:lstStyle/>
                    <a:p>
                      <a:r>
                        <a:rPr lang="en-US" sz="2400" b="1" dirty="0">
                          <a:latin typeface="Times New Roman" panose="02020603050405020304" pitchFamily="18" charset="0"/>
                          <a:cs typeface="Times New Roman" panose="02020603050405020304" pitchFamily="18" charset="0"/>
                        </a:rPr>
                        <a:t>Base</a:t>
                      </a:r>
                      <a:endParaRPr lang="en-IN" sz="2400" b="1" dirty="0">
                        <a:latin typeface="Times New Roman" panose="02020603050405020304" pitchFamily="18" charset="0"/>
                        <a:cs typeface="Times New Roman" panose="02020603050405020304" pitchFamily="18" charset="0"/>
                      </a:endParaRPr>
                    </a:p>
                  </a:txBody>
                  <a:tcPr/>
                </a:tc>
                <a:tc>
                  <a:txBody>
                    <a:bodyPr/>
                    <a:lstStyle/>
                    <a:p>
                      <a:r>
                        <a:rPr lang="en-US" sz="2400" dirty="0">
                          <a:latin typeface="Times New Roman" panose="02020603050405020304" pitchFamily="18" charset="0"/>
                          <a:cs typeface="Times New Roman" panose="02020603050405020304" pitchFamily="18" charset="0"/>
                        </a:rPr>
                        <a:t>Very little or no erythema</a:t>
                      </a:r>
                      <a:endParaRPr lang="en-IN" sz="2400" dirty="0">
                        <a:latin typeface="Times New Roman" panose="02020603050405020304" pitchFamily="18" charset="0"/>
                        <a:cs typeface="Times New Roman" panose="02020603050405020304" pitchFamily="18" charset="0"/>
                      </a:endParaRPr>
                    </a:p>
                  </a:txBody>
                  <a:tcPr/>
                </a:tc>
                <a:tc>
                  <a:txBody>
                    <a:bodyPr/>
                    <a:lstStyle/>
                    <a:p>
                      <a:r>
                        <a:rPr lang="en-US" sz="2400" dirty="0">
                          <a:latin typeface="Times New Roman" panose="02020603050405020304" pitchFamily="18" charset="0"/>
                          <a:cs typeface="Times New Roman" panose="02020603050405020304" pitchFamily="18" charset="0"/>
                        </a:rPr>
                        <a:t>Erythematous</a:t>
                      </a:r>
                      <a:endParaRPr lang="en-IN"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3784932937"/>
                  </a:ext>
                </a:extLst>
              </a:tr>
              <a:tr h="849738">
                <a:tc>
                  <a:txBody>
                    <a:bodyPr/>
                    <a:lstStyle/>
                    <a:p>
                      <a:r>
                        <a:rPr lang="en-US" sz="2400" b="1" dirty="0">
                          <a:latin typeface="Times New Roman" panose="02020603050405020304" pitchFamily="18" charset="0"/>
                          <a:cs typeface="Times New Roman" panose="02020603050405020304" pitchFamily="18" charset="0"/>
                        </a:rPr>
                        <a:t>Extension</a:t>
                      </a:r>
                      <a:endParaRPr lang="en-IN" sz="2400" b="1" dirty="0">
                        <a:latin typeface="Times New Roman" panose="02020603050405020304" pitchFamily="18" charset="0"/>
                        <a:cs typeface="Times New Roman" panose="02020603050405020304" pitchFamily="18" charset="0"/>
                      </a:endParaRPr>
                    </a:p>
                  </a:txBody>
                  <a:tcPr/>
                </a:tc>
                <a:tc>
                  <a:txBody>
                    <a:bodyPr/>
                    <a:lstStyle/>
                    <a:p>
                      <a:r>
                        <a:rPr lang="en-US" sz="2400" dirty="0">
                          <a:latin typeface="Times New Roman" panose="02020603050405020304" pitchFamily="18" charset="0"/>
                          <a:cs typeface="Times New Roman" panose="02020603050405020304" pitchFamily="18" charset="0"/>
                        </a:rPr>
                        <a:t>May extend peripherally with central clearing </a:t>
                      </a:r>
                      <a:endParaRPr lang="en-IN" sz="2400" dirty="0">
                        <a:latin typeface="Times New Roman" panose="02020603050405020304" pitchFamily="18" charset="0"/>
                        <a:cs typeface="Times New Roman" panose="02020603050405020304" pitchFamily="18" charset="0"/>
                      </a:endParaRPr>
                    </a:p>
                  </a:txBody>
                  <a:tcPr/>
                </a:tc>
                <a:tc>
                  <a:txBody>
                    <a:bodyPr/>
                    <a:lstStyle/>
                    <a:p>
                      <a:r>
                        <a:rPr lang="en-US" sz="2400" dirty="0">
                          <a:latin typeface="Times New Roman" panose="02020603050405020304" pitchFamily="18" charset="0"/>
                          <a:cs typeface="Times New Roman" panose="02020603050405020304" pitchFamily="18" charset="0"/>
                        </a:rPr>
                        <a:t>May extend peripherally but without central clearing</a:t>
                      </a:r>
                      <a:endParaRPr lang="en-IN"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273762723"/>
                  </a:ext>
                </a:extLst>
              </a:tr>
            </a:tbl>
          </a:graphicData>
        </a:graphic>
      </p:graphicFrame>
      <p:pic>
        <p:nvPicPr>
          <p:cNvPr id="4" name="Picture 3">
            <a:extLst>
              <a:ext uri="{FF2B5EF4-FFF2-40B4-BE49-F238E27FC236}">
                <a16:creationId xmlns:a16="http://schemas.microsoft.com/office/drawing/2014/main" xmlns="" id="{4F3994CC-CBE3-415E-A3BF-793AFC2595D6}"/>
              </a:ext>
            </a:extLst>
          </p:cNvPr>
          <p:cNvPicPr>
            <a:picLocks noChangeAspect="1"/>
          </p:cNvPicPr>
          <p:nvPr/>
        </p:nvPicPr>
        <p:blipFill>
          <a:blip r:embed="rId2"/>
          <a:stretch>
            <a:fillRect/>
          </a:stretch>
        </p:blipFill>
        <p:spPr>
          <a:xfrm>
            <a:off x="3017813" y="1363700"/>
            <a:ext cx="3397274" cy="2487384"/>
          </a:xfrm>
          <a:prstGeom prst="rect">
            <a:avLst/>
          </a:prstGeom>
        </p:spPr>
      </p:pic>
      <p:pic>
        <p:nvPicPr>
          <p:cNvPr id="5" name="Picture 7" descr="D:\Bacterial Infections\DSC01106.JPG">
            <a:extLst>
              <a:ext uri="{FF2B5EF4-FFF2-40B4-BE49-F238E27FC236}">
                <a16:creationId xmlns:a16="http://schemas.microsoft.com/office/drawing/2014/main" xmlns="" id="{053022AF-CDC8-44F4-8596-9B0748148ABA}"/>
              </a:ext>
            </a:extLst>
          </p:cNvPr>
          <p:cNvPicPr>
            <a:picLocks noChangeAspect="1" noChangeArrowheads="1"/>
          </p:cNvPicPr>
          <p:nvPr/>
        </p:nvPicPr>
        <p:blipFill rotWithShape="1">
          <a:blip r:embed="rId3"/>
          <a:srcRect l="1375" t="2822" r="636" b="7399"/>
          <a:stretch/>
        </p:blipFill>
        <p:spPr bwMode="auto">
          <a:xfrm>
            <a:off x="7156844" y="1420917"/>
            <a:ext cx="3301605" cy="2430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57931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xmlns="" id="{856863EA-624B-408B-9822-EBABB9F523C1}"/>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Ecthyma</a:t>
            </a:r>
            <a:endParaRPr lang="en-IN"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C2C22AC-007A-4DE0-93F7-03C9534B5F64}"/>
              </a:ext>
            </a:extLst>
          </p:cNvPr>
          <p:cNvSpPr>
            <a:spLocks noGrp="1"/>
          </p:cNvSpPr>
          <p:nvPr>
            <p:ph idx="1"/>
          </p:nvPr>
        </p:nvSpPr>
        <p:spPr>
          <a:xfrm>
            <a:off x="483441" y="2417762"/>
            <a:ext cx="8825659" cy="3416300"/>
          </a:xfrm>
        </p:spPr>
        <p:txBody>
          <a:bodyPr>
            <a:normAutofit/>
          </a:bodyPr>
          <a:lstStyle/>
          <a:p>
            <a:r>
              <a:rPr lang="en-US" sz="2400" dirty="0">
                <a:latin typeface="Times New Roman" panose="02020603050405020304" pitchFamily="18" charset="0"/>
                <a:cs typeface="Times New Roman" panose="02020603050405020304" pitchFamily="18" charset="0"/>
              </a:rPr>
              <a:t>Ecthyma is a deeper variant of Impetigo, having a similar etiology. </a:t>
            </a:r>
          </a:p>
          <a:p>
            <a:r>
              <a:rPr lang="en-US" sz="2400" dirty="0">
                <a:latin typeface="Times New Roman" panose="02020603050405020304" pitchFamily="18" charset="0"/>
                <a:cs typeface="Times New Roman" panose="02020603050405020304" pitchFamily="18" charset="0"/>
              </a:rPr>
              <a:t>Factors which predispose to ecthyma are - diabetes and other immune-compromised states. </a:t>
            </a:r>
          </a:p>
          <a:p>
            <a:r>
              <a:rPr lang="en-US" sz="2400" dirty="0">
                <a:latin typeface="Times New Roman" panose="02020603050405020304" pitchFamily="18" charset="0"/>
                <a:cs typeface="Times New Roman" panose="02020603050405020304" pitchFamily="18" charset="0"/>
              </a:rPr>
              <a:t>Legs &amp; buttocks are the most commonly involved sites. </a:t>
            </a:r>
          </a:p>
          <a:p>
            <a:pPr marL="0" indent="0">
              <a:buNone/>
            </a:pPr>
            <a:endParaRPr lang="en-IN" sz="2400" dirty="0">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xmlns="" id="{ED8D1B5B-9093-4076-B366-EC4A5421A720}"/>
              </a:ext>
            </a:extLst>
          </p:cNvPr>
          <p:cNvPicPr>
            <a:picLocks noChangeAspect="1"/>
          </p:cNvPicPr>
          <p:nvPr/>
        </p:nvPicPr>
        <p:blipFill>
          <a:blip r:embed="rId2"/>
          <a:stretch>
            <a:fillRect/>
          </a:stretch>
        </p:blipFill>
        <p:spPr>
          <a:xfrm>
            <a:off x="9309100" y="2417762"/>
            <a:ext cx="2882900" cy="3612985"/>
          </a:xfrm>
          <a:prstGeom prst="rect">
            <a:avLst/>
          </a:prstGeom>
        </p:spPr>
      </p:pic>
    </p:spTree>
    <p:extLst>
      <p:ext uri="{BB962C8B-B14F-4D97-AF65-F5344CB8AC3E}">
        <p14:creationId xmlns:p14="http://schemas.microsoft.com/office/powerpoint/2010/main" val="13022651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xmlns="" id="{856863EA-624B-408B-9822-EBABB9F523C1}"/>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Ecthyma</a:t>
            </a:r>
            <a:endParaRPr lang="en-IN"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C2C22AC-007A-4DE0-93F7-03C9534B5F64}"/>
              </a:ext>
            </a:extLst>
          </p:cNvPr>
          <p:cNvSpPr>
            <a:spLocks noGrp="1"/>
          </p:cNvSpPr>
          <p:nvPr>
            <p:ph idx="1"/>
          </p:nvPr>
        </p:nvSpPr>
        <p:spPr>
          <a:xfrm>
            <a:off x="385764" y="2286000"/>
            <a:ext cx="7045184" cy="3733800"/>
          </a:xfrm>
        </p:spPr>
        <p:txBody>
          <a:bodyPr>
            <a:normAutofit/>
          </a:bodyPr>
          <a:lstStyle/>
          <a:p>
            <a:r>
              <a:rPr lang="en-US" sz="2400" dirty="0">
                <a:latin typeface="Times New Roman" panose="02020603050405020304" pitchFamily="18" charset="0"/>
                <a:cs typeface="Times New Roman" panose="02020603050405020304" pitchFamily="18" charset="0"/>
              </a:rPr>
              <a:t>It clinically manifests as a lesion with a thick, chocolate-</a:t>
            </a:r>
            <a:r>
              <a:rPr lang="en-US" sz="2400" dirty="0" err="1">
                <a:latin typeface="Times New Roman" panose="02020603050405020304" pitchFamily="18" charset="0"/>
                <a:cs typeface="Times New Roman" panose="02020603050405020304" pitchFamily="18" charset="0"/>
              </a:rPr>
              <a:t>coloured</a:t>
            </a:r>
            <a:r>
              <a:rPr lang="en-US" sz="2400" dirty="0">
                <a:latin typeface="Times New Roman" panose="02020603050405020304" pitchFamily="18" charset="0"/>
                <a:cs typeface="Times New Roman" panose="02020603050405020304" pitchFamily="18" charset="0"/>
              </a:rPr>
              <a:t>, adherent crust, with a rim of erythema. </a:t>
            </a:r>
          </a:p>
          <a:p>
            <a:pPr marL="0" indent="0">
              <a:buNone/>
            </a:pP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Crust when removed, results in a punched-out ulcer, which heals with scarring. </a:t>
            </a:r>
          </a:p>
          <a:p>
            <a:pPr marL="0" indent="0">
              <a:buNone/>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xmlns="" id="{2E8FDABF-5598-40B5-AF56-07F573392E0F}"/>
              </a:ext>
            </a:extLst>
          </p:cNvPr>
          <p:cNvPicPr>
            <a:picLocks noChangeAspect="1"/>
          </p:cNvPicPr>
          <p:nvPr/>
        </p:nvPicPr>
        <p:blipFill rotWithShape="1">
          <a:blip r:embed="rId2"/>
          <a:srcRect l="8663" t="3268" r="5831" b="16628"/>
          <a:stretch/>
        </p:blipFill>
        <p:spPr>
          <a:xfrm>
            <a:off x="8094710" y="2286000"/>
            <a:ext cx="3643314" cy="4229100"/>
          </a:xfrm>
          <a:prstGeom prst="rect">
            <a:avLst/>
          </a:prstGeom>
        </p:spPr>
      </p:pic>
    </p:spTree>
    <p:extLst>
      <p:ext uri="{BB962C8B-B14F-4D97-AF65-F5344CB8AC3E}">
        <p14:creationId xmlns:p14="http://schemas.microsoft.com/office/powerpoint/2010/main" val="32719020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xmlns="" id="{856863EA-624B-408B-9822-EBABB9F523C1}"/>
              </a:ext>
            </a:extLst>
          </p:cNvPr>
          <p:cNvSpPr>
            <a:spLocks noGrp="1"/>
          </p:cNvSpPr>
          <p:nvPr>
            <p:ph type="title"/>
          </p:nvPr>
        </p:nvSpPr>
        <p:spPr>
          <a:xfrm>
            <a:off x="1154954" y="1261640"/>
            <a:ext cx="8761413" cy="418991"/>
          </a:xfrm>
        </p:spPr>
        <p:txBody>
          <a:bodyPr/>
          <a:lstStyle/>
          <a:p>
            <a:r>
              <a:rPr lang="en-IN" b="1" dirty="0">
                <a:latin typeface="Times New Roman" panose="02020603050405020304" pitchFamily="18" charset="0"/>
                <a:cs typeface="Times New Roman" panose="02020603050405020304" pitchFamily="18" charset="0"/>
              </a:rPr>
              <a:t>Superficial Folliculitis</a:t>
            </a:r>
            <a:br>
              <a:rPr lang="en-IN" b="1" dirty="0">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C2C22AC-007A-4DE0-93F7-03C9534B5F64}"/>
              </a:ext>
            </a:extLst>
          </p:cNvPr>
          <p:cNvSpPr>
            <a:spLocks noGrp="1"/>
          </p:cNvSpPr>
          <p:nvPr>
            <p:ph idx="1"/>
          </p:nvPr>
        </p:nvSpPr>
        <p:spPr>
          <a:xfrm>
            <a:off x="571500" y="2514600"/>
            <a:ext cx="10389725" cy="3505200"/>
          </a:xfrm>
        </p:spPr>
        <p:txBody>
          <a:bodyPr>
            <a:noAutofit/>
          </a:bodyPr>
          <a:lstStyle/>
          <a:p>
            <a:r>
              <a:rPr lang="en-US" sz="2400" dirty="0">
                <a:latin typeface="Times New Roman" panose="02020603050405020304" pitchFamily="18" charset="0"/>
                <a:cs typeface="Times New Roman" panose="02020603050405020304" pitchFamily="18" charset="0"/>
              </a:rPr>
              <a:t>This is the result of inflammation of the terminal part or ostium of the hair follicle of infective or noninfective origin.</a:t>
            </a:r>
          </a:p>
          <a:p>
            <a:r>
              <a:rPr lang="en-US" sz="2400" dirty="0">
                <a:latin typeface="Times New Roman" panose="02020603050405020304" pitchFamily="18" charset="0"/>
                <a:cs typeface="Times New Roman" panose="02020603050405020304" pitchFamily="18" charset="0"/>
              </a:rPr>
              <a:t>Noninfective causes include:</a:t>
            </a:r>
          </a:p>
          <a:p>
            <a:pPr lvl="1"/>
            <a:r>
              <a:rPr lang="en-US" sz="2400" dirty="0">
                <a:latin typeface="Times New Roman" panose="02020603050405020304" pitchFamily="18" charset="0"/>
                <a:cs typeface="Times New Roman" panose="02020603050405020304" pitchFamily="18" charset="0"/>
              </a:rPr>
              <a:t>Contact with mineral oil as an occupational hazard </a:t>
            </a:r>
          </a:p>
          <a:p>
            <a:pPr lvl="1"/>
            <a:r>
              <a:rPr lang="en-US" sz="2400" dirty="0" err="1">
                <a:latin typeface="Times New Roman" panose="02020603050405020304" pitchFamily="18" charset="0"/>
                <a:cs typeface="Times New Roman" panose="02020603050405020304" pitchFamily="18" charset="0"/>
              </a:rPr>
              <a:t>Iatrogenically</a:t>
            </a:r>
            <a:r>
              <a:rPr lang="en-US" sz="2400" dirty="0">
                <a:latin typeface="Times New Roman" panose="02020603050405020304" pitchFamily="18" charset="0"/>
                <a:cs typeface="Times New Roman" panose="02020603050405020304" pitchFamily="18" charset="0"/>
              </a:rPr>
              <a:t> due to occlusive dressings, adhesive tapes, </a:t>
            </a:r>
          </a:p>
          <a:p>
            <a:pPr marL="457200" lvl="1" indent="0">
              <a:buNone/>
            </a:pPr>
            <a:r>
              <a:rPr lang="en-US" sz="2400" dirty="0">
                <a:latin typeface="Times New Roman" panose="02020603050405020304" pitchFamily="18" charset="0"/>
                <a:cs typeface="Times New Roman" panose="02020603050405020304" pitchFamily="18" charset="0"/>
              </a:rPr>
              <a:t>      or after use of coal tar preparations in the treatment of psoriasis</a:t>
            </a:r>
          </a:p>
          <a:p>
            <a:r>
              <a:rPr lang="en-IN" sz="2400" dirty="0">
                <a:latin typeface="Times New Roman" panose="02020603050405020304" pitchFamily="18" charset="0"/>
                <a:cs typeface="Times New Roman" panose="02020603050405020304" pitchFamily="18" charset="0"/>
              </a:rPr>
              <a:t>Infective cause is </a:t>
            </a:r>
            <a:r>
              <a:rPr lang="en-IN" sz="2400" i="1" dirty="0">
                <a:latin typeface="Times New Roman" panose="02020603050405020304" pitchFamily="18" charset="0"/>
                <a:cs typeface="Times New Roman" panose="02020603050405020304" pitchFamily="18" charset="0"/>
              </a:rPr>
              <a:t>staph. Aureus.</a:t>
            </a:r>
            <a:endParaRPr lang="en-IN" sz="24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233708DE-DCD9-4666-9E75-93120892A31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9048484" y="2978483"/>
            <a:ext cx="2643206" cy="3745720"/>
          </a:xfrm>
          <a:prstGeom prst="rect">
            <a:avLst/>
          </a:prstGeom>
          <a:noFill/>
        </p:spPr>
      </p:pic>
    </p:spTree>
    <p:extLst>
      <p:ext uri="{BB962C8B-B14F-4D97-AF65-F5344CB8AC3E}">
        <p14:creationId xmlns:p14="http://schemas.microsoft.com/office/powerpoint/2010/main" val="31807344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xmlns="" id="{856863EA-624B-408B-9822-EBABB9F523C1}"/>
              </a:ext>
            </a:extLst>
          </p:cNvPr>
          <p:cNvSpPr>
            <a:spLocks noGrp="1"/>
          </p:cNvSpPr>
          <p:nvPr>
            <p:ph type="title"/>
          </p:nvPr>
        </p:nvSpPr>
        <p:spPr>
          <a:xfrm>
            <a:off x="1154954" y="1261640"/>
            <a:ext cx="8761413" cy="418991"/>
          </a:xfrm>
        </p:spPr>
        <p:txBody>
          <a:bodyPr/>
          <a:lstStyle/>
          <a:p>
            <a:r>
              <a:rPr lang="en-IN" b="1" dirty="0">
                <a:latin typeface="Times New Roman" panose="02020603050405020304" pitchFamily="18" charset="0"/>
                <a:cs typeface="Times New Roman" panose="02020603050405020304" pitchFamily="18" charset="0"/>
              </a:rPr>
              <a:t>Superficial Folliculitis</a:t>
            </a:r>
            <a:br>
              <a:rPr lang="en-IN" b="1" dirty="0">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C2C22AC-007A-4DE0-93F7-03C9534B5F64}"/>
              </a:ext>
            </a:extLst>
          </p:cNvPr>
          <p:cNvSpPr>
            <a:spLocks noGrp="1"/>
          </p:cNvSpPr>
          <p:nvPr>
            <p:ph idx="1"/>
          </p:nvPr>
        </p:nvSpPr>
        <p:spPr>
          <a:xfrm>
            <a:off x="426292" y="2360613"/>
            <a:ext cx="7067575" cy="3416300"/>
          </a:xfrm>
        </p:spPr>
        <p:txBody>
          <a:bodyPr>
            <a:normAutofit lnSpcReduction="10000"/>
          </a:bodyPr>
          <a:lstStyle/>
          <a:p>
            <a:r>
              <a:rPr lang="en-US" sz="2400" dirty="0">
                <a:latin typeface="Times New Roman" panose="02020603050405020304" pitchFamily="18" charset="0"/>
                <a:cs typeface="Times New Roman" panose="02020603050405020304" pitchFamily="18" charset="0"/>
              </a:rPr>
              <a:t>Lesions are characterized by dome-shaped pustules or papules with a crusted surface, a hair or follicular orifice in the </a:t>
            </a:r>
            <a:r>
              <a:rPr lang="en-US" sz="2400" dirty="0" err="1">
                <a:latin typeface="Times New Roman" panose="02020603050405020304" pitchFamily="18" charset="0"/>
                <a:cs typeface="Times New Roman" panose="02020603050405020304" pitchFamily="18" charset="0"/>
              </a:rPr>
              <a:t>centre</a:t>
            </a:r>
            <a:r>
              <a:rPr lang="en-US" sz="2400" dirty="0">
                <a:latin typeface="Times New Roman" panose="02020603050405020304" pitchFamily="18" charset="0"/>
                <a:cs typeface="Times New Roman" panose="02020603050405020304" pitchFamily="18" charset="0"/>
              </a:rPr>
              <a:t>, and sometimes surrounding </a:t>
            </a:r>
            <a:r>
              <a:rPr lang="en-IN" sz="2400" dirty="0" smtClean="0">
                <a:latin typeface="Times New Roman" panose="02020603050405020304" pitchFamily="18" charset="0"/>
                <a:cs typeface="Times New Roman" panose="02020603050405020304" pitchFamily="18" charset="0"/>
              </a:rPr>
              <a:t>erythema</a:t>
            </a:r>
            <a:endParaRPr lang="en-IN" sz="2400" b="1" dirty="0">
              <a:latin typeface="Times New Roman" panose="02020603050405020304" pitchFamily="18" charset="0"/>
              <a:cs typeface="Times New Roman" panose="02020603050405020304" pitchFamily="18" charset="0"/>
            </a:endParaRPr>
          </a:p>
          <a:p>
            <a:pPr marL="0" indent="0">
              <a:buNone/>
            </a:pPr>
            <a:endParaRPr lang="en-IN" sz="2400" b="1" dirty="0">
              <a:latin typeface="Times New Roman" panose="02020603050405020304" pitchFamily="18" charset="0"/>
              <a:cs typeface="Times New Roman" panose="02020603050405020304" pitchFamily="18" charset="0"/>
            </a:endParaRPr>
          </a:p>
          <a:p>
            <a:pPr marL="0" indent="0">
              <a:buNone/>
            </a:pPr>
            <a:endParaRPr lang="en-IN" sz="2400" b="1" dirty="0">
              <a:latin typeface="Times New Roman" panose="02020603050405020304" pitchFamily="18" charset="0"/>
              <a:cs typeface="Times New Roman" panose="02020603050405020304" pitchFamily="18" charset="0"/>
            </a:endParaRPr>
          </a:p>
          <a:p>
            <a:pPr marL="0" indent="0">
              <a:buNone/>
            </a:pPr>
            <a:endParaRPr lang="en-IN" sz="2400" b="1" dirty="0">
              <a:latin typeface="Times New Roman" panose="02020603050405020304" pitchFamily="18" charset="0"/>
              <a:cs typeface="Times New Roman" panose="02020603050405020304" pitchFamily="18" charset="0"/>
            </a:endParaRPr>
          </a:p>
          <a:p>
            <a:pPr marL="0" indent="0">
              <a:buNone/>
            </a:pPr>
            <a:r>
              <a:rPr lang="en-IN" sz="2400" b="1" dirty="0">
                <a:latin typeface="Times New Roman" panose="02020603050405020304" pitchFamily="18" charset="0"/>
                <a:cs typeface="Times New Roman" panose="02020603050405020304" pitchFamily="18" charset="0"/>
              </a:rPr>
              <a:t>                                  Pustules of superficial folliculitis</a:t>
            </a:r>
            <a:endParaRPr lang="en-IN" sz="2400" dirty="0">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xmlns="" id="{E5DFD38C-F940-4736-9A11-E24500B121BC}"/>
              </a:ext>
            </a:extLst>
          </p:cNvPr>
          <p:cNvPicPr>
            <a:picLocks noChangeAspect="1"/>
          </p:cNvPicPr>
          <p:nvPr/>
        </p:nvPicPr>
        <p:blipFill>
          <a:blip r:embed="rId2"/>
          <a:stretch>
            <a:fillRect/>
          </a:stretch>
        </p:blipFill>
        <p:spPr>
          <a:xfrm>
            <a:off x="7493867" y="2378377"/>
            <a:ext cx="4359091" cy="3380772"/>
          </a:xfrm>
          <a:prstGeom prst="rect">
            <a:avLst/>
          </a:prstGeom>
        </p:spPr>
      </p:pic>
    </p:spTree>
    <p:extLst>
      <p:ext uri="{BB962C8B-B14F-4D97-AF65-F5344CB8AC3E}">
        <p14:creationId xmlns:p14="http://schemas.microsoft.com/office/powerpoint/2010/main" val="37658673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xmlns="" id="{856863EA-624B-408B-9822-EBABB9F523C1}"/>
              </a:ext>
            </a:extLst>
          </p:cNvPr>
          <p:cNvSpPr>
            <a:spLocks noGrp="1"/>
          </p:cNvSpPr>
          <p:nvPr>
            <p:ph type="title"/>
          </p:nvPr>
        </p:nvSpPr>
        <p:spPr>
          <a:xfrm>
            <a:off x="1154954" y="1261640"/>
            <a:ext cx="8761413" cy="418991"/>
          </a:xfrm>
        </p:spPr>
        <p:txBody>
          <a:bodyPr/>
          <a:lstStyle/>
          <a:p>
            <a:r>
              <a:rPr lang="en-IN" b="1" dirty="0">
                <a:latin typeface="Times New Roman" panose="02020603050405020304" pitchFamily="18" charset="0"/>
                <a:cs typeface="Times New Roman" panose="02020603050405020304" pitchFamily="18" charset="0"/>
              </a:rPr>
              <a:t>Variants of Superficial Folliculitis</a:t>
            </a:r>
            <a:br>
              <a:rPr lang="en-IN" b="1" dirty="0">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C2C22AC-007A-4DE0-93F7-03C9534B5F64}"/>
              </a:ext>
            </a:extLst>
          </p:cNvPr>
          <p:cNvSpPr>
            <a:spLocks noGrp="1"/>
          </p:cNvSpPr>
          <p:nvPr>
            <p:ph idx="1"/>
          </p:nvPr>
        </p:nvSpPr>
        <p:spPr>
          <a:xfrm>
            <a:off x="371476" y="2428875"/>
            <a:ext cx="10589750" cy="3590925"/>
          </a:xfrm>
        </p:spPr>
        <p:txBody>
          <a:bodyPr>
            <a:normAutofit/>
          </a:bodyPr>
          <a:lstStyle/>
          <a:p>
            <a:pPr marL="0" indent="0">
              <a:buNone/>
            </a:pPr>
            <a:r>
              <a:rPr lang="en-IN" sz="2400" b="1" i="1" dirty="0">
                <a:latin typeface="Times New Roman" panose="02020603050405020304" pitchFamily="18" charset="0"/>
                <a:cs typeface="Times New Roman" panose="02020603050405020304" pitchFamily="18" charset="0"/>
              </a:rPr>
              <a:t>BOCKHART’S IMPETIGO</a:t>
            </a:r>
          </a:p>
          <a:p>
            <a:r>
              <a:rPr lang="en-US" sz="2400" dirty="0">
                <a:latin typeface="Times New Roman" panose="02020603050405020304" pitchFamily="18" charset="0"/>
                <a:cs typeface="Times New Roman" panose="02020603050405020304" pitchFamily="18" charset="0"/>
              </a:rPr>
              <a:t>Children are commonly affected. </a:t>
            </a:r>
          </a:p>
          <a:p>
            <a:r>
              <a:rPr lang="en-US" sz="2400" dirty="0">
                <a:latin typeface="Times New Roman" panose="02020603050405020304" pitchFamily="18" charset="0"/>
                <a:cs typeface="Times New Roman" panose="02020603050405020304" pitchFamily="18" charset="0"/>
              </a:rPr>
              <a:t>Pustules developing in crops involve the scalp, the hair margin, and often the extremities. </a:t>
            </a:r>
          </a:p>
          <a:p>
            <a:r>
              <a:rPr lang="en-US" sz="2400" dirty="0">
                <a:latin typeface="Times New Roman" panose="02020603050405020304" pitchFamily="18" charset="0"/>
                <a:cs typeface="Times New Roman" panose="02020603050405020304" pitchFamily="18" charset="0"/>
              </a:rPr>
              <a:t>They heal in about a week.</a:t>
            </a:r>
          </a:p>
          <a:p>
            <a:pPr marL="0" indent="0">
              <a:buNone/>
            </a:pPr>
            <a:endParaRPr lang="en-IN" sz="2400" dirty="0">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xmlns="" id="{3BDFE1AB-4DE8-497D-8353-DE35DE3D3E35}"/>
              </a:ext>
            </a:extLst>
          </p:cNvPr>
          <p:cNvPicPr>
            <a:picLocks noChangeAspect="1"/>
          </p:cNvPicPr>
          <p:nvPr/>
        </p:nvPicPr>
        <p:blipFill>
          <a:blip r:embed="rId2"/>
          <a:stretch>
            <a:fillRect/>
          </a:stretch>
        </p:blipFill>
        <p:spPr>
          <a:xfrm>
            <a:off x="7629863" y="3962398"/>
            <a:ext cx="4285912" cy="2815951"/>
          </a:xfrm>
          <a:prstGeom prst="rect">
            <a:avLst/>
          </a:prstGeom>
        </p:spPr>
      </p:pic>
    </p:spTree>
    <p:extLst>
      <p:ext uri="{BB962C8B-B14F-4D97-AF65-F5344CB8AC3E}">
        <p14:creationId xmlns:p14="http://schemas.microsoft.com/office/powerpoint/2010/main" val="28655708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xmlns="" id="{856863EA-624B-408B-9822-EBABB9F523C1}"/>
              </a:ext>
            </a:extLst>
          </p:cNvPr>
          <p:cNvSpPr>
            <a:spLocks noGrp="1"/>
          </p:cNvSpPr>
          <p:nvPr>
            <p:ph type="title"/>
          </p:nvPr>
        </p:nvSpPr>
        <p:spPr>
          <a:xfrm>
            <a:off x="1154954" y="1261640"/>
            <a:ext cx="8761413" cy="418991"/>
          </a:xfrm>
        </p:spPr>
        <p:txBody>
          <a:bodyPr/>
          <a:lstStyle/>
          <a:p>
            <a:r>
              <a:rPr lang="en-IN" b="1" dirty="0">
                <a:latin typeface="Times New Roman" panose="02020603050405020304" pitchFamily="18" charset="0"/>
                <a:cs typeface="Times New Roman" panose="02020603050405020304" pitchFamily="18" charset="0"/>
              </a:rPr>
              <a:t>Variants of Superficial Folliculitis</a:t>
            </a:r>
            <a:br>
              <a:rPr lang="en-IN" b="1" dirty="0">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C2C22AC-007A-4DE0-93F7-03C9534B5F64}"/>
              </a:ext>
            </a:extLst>
          </p:cNvPr>
          <p:cNvSpPr>
            <a:spLocks noGrp="1"/>
          </p:cNvSpPr>
          <p:nvPr>
            <p:ph idx="1"/>
          </p:nvPr>
        </p:nvSpPr>
        <p:spPr>
          <a:xfrm>
            <a:off x="442914" y="2471738"/>
            <a:ext cx="8189810" cy="3548062"/>
          </a:xfrm>
        </p:spPr>
        <p:txBody>
          <a:bodyPr>
            <a:normAutofit/>
          </a:bodyPr>
          <a:lstStyle/>
          <a:p>
            <a:pPr marL="0" indent="0">
              <a:buNone/>
            </a:pPr>
            <a:r>
              <a:rPr lang="en-US" sz="2400" b="1" i="1" dirty="0">
                <a:latin typeface="Times New Roman" panose="02020603050405020304" pitchFamily="18" charset="0"/>
                <a:cs typeface="Times New Roman" panose="02020603050405020304" pitchFamily="18" charset="0"/>
              </a:rPr>
              <a:t>CHRONIC FOLLICULITIS OF THE LEGS</a:t>
            </a:r>
          </a:p>
          <a:p>
            <a:pPr>
              <a:buClr>
                <a:schemeClr val="accent2">
                  <a:lumMod val="50000"/>
                </a:schemeClr>
              </a:buClr>
              <a:defRPr/>
            </a:pPr>
            <a:r>
              <a:rPr lang="en-US" sz="2400" dirty="0">
                <a:latin typeface="Times New Roman" panose="02020603050405020304" pitchFamily="18" charset="0"/>
                <a:cs typeface="Times New Roman" panose="02020603050405020304" pitchFamily="18" charset="0"/>
              </a:rPr>
              <a:t>DCPA (Dermatitis Cruris Pustulosa et Atrophicans) </a:t>
            </a:r>
          </a:p>
          <a:p>
            <a:pPr>
              <a:buClr>
                <a:schemeClr val="accent2">
                  <a:lumMod val="50000"/>
                </a:schemeClr>
              </a:buClr>
              <a:defRPr/>
            </a:pPr>
            <a:r>
              <a:rPr lang="en-US" sz="2400" dirty="0">
                <a:latin typeface="Times New Roman" panose="02020603050405020304" pitchFamily="18" charset="0"/>
                <a:cs typeface="Times New Roman" panose="02020603050405020304" pitchFamily="18" charset="0"/>
              </a:rPr>
              <a:t>Is a chronic, recalcitrant, folliculitis, affecting young Indian males, lasting for several years.</a:t>
            </a:r>
          </a:p>
          <a:p>
            <a:pPr>
              <a:buClr>
                <a:schemeClr val="accent2">
                  <a:lumMod val="50000"/>
                </a:schemeClr>
              </a:buClr>
              <a:defRPr/>
            </a:pPr>
            <a:r>
              <a:rPr lang="en-US" sz="2400" dirty="0">
                <a:latin typeface="Times New Roman" panose="02020603050405020304" pitchFamily="18" charset="0"/>
                <a:cs typeface="Times New Roman" panose="02020603050405020304" pitchFamily="18" charset="0"/>
              </a:rPr>
              <a:t>Site- anterior aspect of the lower legs bilaterally which may extend up to the thighs</a:t>
            </a:r>
          </a:p>
          <a:p>
            <a:pPr marL="0" indent="0">
              <a:buNone/>
            </a:pPr>
            <a:endParaRPr lang="en-US" sz="2400" b="1" i="1" dirty="0">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xmlns="" id="{8F47B4F6-25E8-42FE-B1D5-87CF0625D5B8}"/>
              </a:ext>
            </a:extLst>
          </p:cNvPr>
          <p:cNvPicPr>
            <a:picLocks noChangeAspect="1"/>
          </p:cNvPicPr>
          <p:nvPr/>
        </p:nvPicPr>
        <p:blipFill>
          <a:blip r:embed="rId2"/>
          <a:stretch>
            <a:fillRect/>
          </a:stretch>
        </p:blipFill>
        <p:spPr>
          <a:xfrm>
            <a:off x="9059504" y="2364863"/>
            <a:ext cx="2699877" cy="3727147"/>
          </a:xfrm>
          <a:prstGeom prst="rect">
            <a:avLst/>
          </a:prstGeom>
        </p:spPr>
      </p:pic>
    </p:spTree>
    <p:extLst>
      <p:ext uri="{BB962C8B-B14F-4D97-AF65-F5344CB8AC3E}">
        <p14:creationId xmlns:p14="http://schemas.microsoft.com/office/powerpoint/2010/main" val="29757115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xmlns="" id="{856863EA-624B-408B-9822-EBABB9F523C1}"/>
              </a:ext>
            </a:extLst>
          </p:cNvPr>
          <p:cNvSpPr>
            <a:spLocks noGrp="1"/>
          </p:cNvSpPr>
          <p:nvPr>
            <p:ph type="title"/>
          </p:nvPr>
        </p:nvSpPr>
        <p:spPr>
          <a:xfrm>
            <a:off x="1154954" y="1261640"/>
            <a:ext cx="8761413" cy="418991"/>
          </a:xfrm>
        </p:spPr>
        <p:txBody>
          <a:bodyPr/>
          <a:lstStyle/>
          <a:p>
            <a:r>
              <a:rPr lang="en-IN" b="1" dirty="0">
                <a:latin typeface="Times New Roman" panose="02020603050405020304" pitchFamily="18" charset="0"/>
                <a:cs typeface="Times New Roman" panose="02020603050405020304" pitchFamily="18" charset="0"/>
              </a:rPr>
              <a:t>Variants of Superficial Folliculitis</a:t>
            </a:r>
            <a:br>
              <a:rPr lang="en-IN" b="1" dirty="0">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C2C22AC-007A-4DE0-93F7-03C9534B5F64}"/>
              </a:ext>
            </a:extLst>
          </p:cNvPr>
          <p:cNvSpPr>
            <a:spLocks noGrp="1"/>
          </p:cNvSpPr>
          <p:nvPr>
            <p:ph idx="1"/>
          </p:nvPr>
        </p:nvSpPr>
        <p:spPr>
          <a:xfrm>
            <a:off x="412005" y="2300288"/>
            <a:ext cx="7860458" cy="3719512"/>
          </a:xfrm>
        </p:spPr>
        <p:txBody>
          <a:bodyPr>
            <a:normAutofit/>
          </a:bodyPr>
          <a:lstStyle/>
          <a:p>
            <a:pPr>
              <a:buClr>
                <a:schemeClr val="accent2">
                  <a:lumMod val="50000"/>
                </a:schemeClr>
              </a:buClr>
              <a:defRPr/>
            </a:pPr>
            <a:r>
              <a:rPr lang="en-US" sz="2400" dirty="0">
                <a:latin typeface="Times New Roman" panose="02020603050405020304" pitchFamily="18" charset="0"/>
                <a:cs typeface="Times New Roman" panose="02020603050405020304" pitchFamily="18" charset="0"/>
              </a:rPr>
              <a:t>Disease course -  remitting and relapsing, with appearance of crops of itchy follicular pustules, each healing with scars. </a:t>
            </a:r>
          </a:p>
          <a:p>
            <a:pPr>
              <a:buClr>
                <a:schemeClr val="accent2">
                  <a:lumMod val="50000"/>
                </a:schemeClr>
              </a:buClr>
              <a:defRPr/>
            </a:pPr>
            <a:r>
              <a:rPr lang="en-US" sz="2400" dirty="0">
                <a:latin typeface="Times New Roman" panose="02020603050405020304" pitchFamily="18" charset="0"/>
                <a:cs typeface="Times New Roman" panose="02020603050405020304" pitchFamily="18" charset="0"/>
              </a:rPr>
              <a:t>The disease process arrests, when no more unaffected hair follicles are left in the pre-disposed sites. </a:t>
            </a:r>
          </a:p>
          <a:p>
            <a:r>
              <a:rPr lang="en-US" sz="2400" dirty="0">
                <a:latin typeface="Times New Roman" panose="02020603050405020304" pitchFamily="18" charset="0"/>
                <a:cs typeface="Times New Roman" panose="02020603050405020304" pitchFamily="18" charset="0"/>
              </a:rPr>
              <a:t>Usually clears after development of atrophy</a:t>
            </a:r>
            <a:endParaRPr lang="en-US" sz="2400" i="1" dirty="0">
              <a:latin typeface="Times New Roman" panose="02020603050405020304" pitchFamily="18" charset="0"/>
              <a:cs typeface="Times New Roman" panose="02020603050405020304" pitchFamily="18" charset="0"/>
            </a:endParaRPr>
          </a:p>
          <a:p>
            <a:pPr marL="0" indent="0">
              <a:buNone/>
            </a:pPr>
            <a:endParaRPr lang="en-US" sz="2400" b="1" i="1" dirty="0">
              <a:latin typeface="Times New Roman" panose="02020603050405020304" pitchFamily="18" charset="0"/>
              <a:cs typeface="Times New Roman" panose="02020603050405020304" pitchFamily="18" charset="0"/>
            </a:endParaRPr>
          </a:p>
        </p:txBody>
      </p:sp>
      <p:pic>
        <p:nvPicPr>
          <p:cNvPr id="4" name="Picture 2" descr="D:\Bacterial Infections\DSCN1832.JPG">
            <a:extLst>
              <a:ext uri="{FF2B5EF4-FFF2-40B4-BE49-F238E27FC236}">
                <a16:creationId xmlns:a16="http://schemas.microsoft.com/office/drawing/2014/main" xmlns="" id="{822FDC39-B1B6-47A0-8B97-57433578C9D3}"/>
              </a:ext>
            </a:extLst>
          </p:cNvPr>
          <p:cNvPicPr>
            <a:picLocks noChangeAspect="1" noChangeArrowheads="1"/>
          </p:cNvPicPr>
          <p:nvPr/>
        </p:nvPicPr>
        <p:blipFill rotWithShape="1">
          <a:blip r:embed="rId2"/>
          <a:srcRect b="6441"/>
          <a:stretch/>
        </p:blipFill>
        <p:spPr bwMode="auto">
          <a:xfrm>
            <a:off x="8655735" y="2300288"/>
            <a:ext cx="3431490" cy="4445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46978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xmlns="" id="{856863EA-624B-408B-9822-EBABB9F523C1}"/>
              </a:ext>
            </a:extLst>
          </p:cNvPr>
          <p:cNvSpPr>
            <a:spLocks noGrp="1"/>
          </p:cNvSpPr>
          <p:nvPr>
            <p:ph type="title"/>
          </p:nvPr>
        </p:nvSpPr>
        <p:spPr>
          <a:xfrm>
            <a:off x="1154954" y="838200"/>
            <a:ext cx="8761413" cy="842431"/>
          </a:xfrm>
        </p:spPr>
        <p:txBody>
          <a:bodyPr/>
          <a:lstStyle/>
          <a:p>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Deep Folliculitis</a:t>
            </a:r>
          </a:p>
        </p:txBody>
      </p:sp>
      <p:sp>
        <p:nvSpPr>
          <p:cNvPr id="3" name="Content Placeholder 2">
            <a:extLst>
              <a:ext uri="{FF2B5EF4-FFF2-40B4-BE49-F238E27FC236}">
                <a16:creationId xmlns:a16="http://schemas.microsoft.com/office/drawing/2014/main" xmlns="" id="{2C2C22AC-007A-4DE0-93F7-03C9534B5F64}"/>
              </a:ext>
            </a:extLst>
          </p:cNvPr>
          <p:cNvSpPr>
            <a:spLocks noGrp="1"/>
          </p:cNvSpPr>
          <p:nvPr>
            <p:ph idx="1"/>
          </p:nvPr>
        </p:nvSpPr>
        <p:spPr>
          <a:xfrm>
            <a:off x="385764" y="2314575"/>
            <a:ext cx="10532600" cy="3833812"/>
          </a:xfrm>
        </p:spPr>
        <p:txBody>
          <a:bodyPr>
            <a:normAutofit/>
          </a:bodyPr>
          <a:lstStyle/>
          <a:p>
            <a:r>
              <a:rPr lang="en-US" sz="2400" dirty="0">
                <a:latin typeface="Times New Roman" panose="02020603050405020304" pitchFamily="18" charset="0"/>
                <a:cs typeface="Times New Roman" panose="02020603050405020304" pitchFamily="18" charset="0"/>
              </a:rPr>
              <a:t>This is a deeper variant of folliculitis, involving the whole depth of the hair follicle</a:t>
            </a:r>
          </a:p>
          <a:p>
            <a:r>
              <a:rPr lang="en-US" sz="2400" dirty="0">
                <a:latin typeface="Times New Roman" panose="02020603050405020304" pitchFamily="18" charset="0"/>
                <a:cs typeface="Times New Roman" panose="02020603050405020304" pitchFamily="18" charset="0"/>
              </a:rPr>
              <a:t>Site- Beard area (sycosis barbae) </a:t>
            </a:r>
          </a:p>
          <a:p>
            <a:pPr marL="0" indent="0">
              <a:buNone/>
            </a:pPr>
            <a:r>
              <a:rPr lang="en-US" sz="2400" dirty="0">
                <a:latin typeface="Times New Roman" panose="02020603050405020304" pitchFamily="18" charset="0"/>
                <a:cs typeface="Times New Roman" panose="02020603050405020304" pitchFamily="18" charset="0"/>
              </a:rPr>
              <a:t>              Nape of neck (sycosis nuchae). </a:t>
            </a:r>
          </a:p>
          <a:p>
            <a:r>
              <a:rPr lang="en-US" sz="2400" dirty="0">
                <a:latin typeface="Times New Roman" panose="02020603050405020304" pitchFamily="18" charset="0"/>
                <a:cs typeface="Times New Roman" panose="02020603050405020304" pitchFamily="18" charset="0"/>
              </a:rPr>
              <a:t>The term sycosis is derived from Latin </a:t>
            </a:r>
            <a:r>
              <a:rPr lang="en-IN" sz="2400" dirty="0">
                <a:latin typeface="Times New Roman" panose="02020603050405020304" pitchFamily="18" charset="0"/>
                <a:cs typeface="Times New Roman" panose="02020603050405020304" pitchFamily="18" charset="0"/>
              </a:rPr>
              <a:t>meaning ‘small fig’.</a:t>
            </a:r>
            <a:endParaRPr lang="en-US"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xmlns="" id="{AAF8A077-4EB0-4F6E-BDBB-C728EE52041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8542385" y="3119005"/>
            <a:ext cx="3030490" cy="3581400"/>
          </a:xfrm>
          <a:prstGeom prst="rect">
            <a:avLst/>
          </a:prstGeom>
          <a:noFill/>
        </p:spPr>
      </p:pic>
    </p:spTree>
    <p:extLst>
      <p:ext uri="{BB962C8B-B14F-4D97-AF65-F5344CB8AC3E}">
        <p14:creationId xmlns:p14="http://schemas.microsoft.com/office/powerpoint/2010/main" val="30290566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xmlns="" id="{856863EA-624B-408B-9822-EBABB9F523C1}"/>
              </a:ext>
            </a:extLst>
          </p:cNvPr>
          <p:cNvSpPr>
            <a:spLocks noGrp="1"/>
          </p:cNvSpPr>
          <p:nvPr>
            <p:ph type="title"/>
          </p:nvPr>
        </p:nvSpPr>
        <p:spPr>
          <a:xfrm>
            <a:off x="1154954" y="838200"/>
            <a:ext cx="8761413" cy="842431"/>
          </a:xfrm>
        </p:spPr>
        <p:txBody>
          <a:bodyPr/>
          <a:lstStyle/>
          <a:p>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Deep Folliculitis</a:t>
            </a:r>
          </a:p>
        </p:txBody>
      </p:sp>
      <p:sp>
        <p:nvSpPr>
          <p:cNvPr id="3" name="Content Placeholder 2">
            <a:extLst>
              <a:ext uri="{FF2B5EF4-FFF2-40B4-BE49-F238E27FC236}">
                <a16:creationId xmlns:a16="http://schemas.microsoft.com/office/drawing/2014/main" xmlns="" id="{2C2C22AC-007A-4DE0-93F7-03C9534B5F64}"/>
              </a:ext>
            </a:extLst>
          </p:cNvPr>
          <p:cNvSpPr>
            <a:spLocks noGrp="1"/>
          </p:cNvSpPr>
          <p:nvPr>
            <p:ph idx="1"/>
          </p:nvPr>
        </p:nvSpPr>
        <p:spPr>
          <a:xfrm>
            <a:off x="614364" y="2571750"/>
            <a:ext cx="10346862" cy="3448050"/>
          </a:xfrm>
        </p:spPr>
        <p:txBody>
          <a:bodyPr>
            <a:normAutofit/>
          </a:bodyPr>
          <a:lstStyle/>
          <a:p>
            <a:r>
              <a:rPr lang="en-US" sz="2400" dirty="0">
                <a:latin typeface="Times New Roman" panose="02020603050405020304" pitchFamily="18" charset="0"/>
                <a:cs typeface="Times New Roman" panose="02020603050405020304" pitchFamily="18" charset="0"/>
              </a:rPr>
              <a:t>Occurs in males 20 to 40 years of age. </a:t>
            </a:r>
          </a:p>
          <a:p>
            <a:r>
              <a:rPr lang="en-US" sz="2400" dirty="0">
                <a:latin typeface="Times New Roman" panose="02020603050405020304" pitchFamily="18" charset="0"/>
                <a:cs typeface="Times New Roman" panose="02020603050405020304" pitchFamily="18" charset="0"/>
              </a:rPr>
              <a:t>It is caused by </a:t>
            </a:r>
            <a:r>
              <a:rPr lang="en-US" sz="2400" i="1" dirty="0">
                <a:latin typeface="Times New Roman" panose="02020603050405020304" pitchFamily="18" charset="0"/>
                <a:cs typeface="Times New Roman" panose="02020603050405020304" pitchFamily="18" charset="0"/>
              </a:rPr>
              <a:t>Staph. aureus</a:t>
            </a:r>
            <a:r>
              <a:rPr lang="en-US" sz="2400" dirty="0">
                <a:latin typeface="Times New Roman" panose="02020603050405020304" pitchFamily="18" charset="0"/>
                <a:cs typeface="Times New Roman" panose="02020603050405020304" pitchFamily="18" charset="0"/>
              </a:rPr>
              <a:t>. </a:t>
            </a:r>
          </a:p>
          <a:p>
            <a:r>
              <a:rPr lang="en-US" sz="2400" dirty="0">
                <a:latin typeface="Times New Roman" panose="02020603050405020304" pitchFamily="18" charset="0"/>
                <a:cs typeface="Times New Roman" panose="02020603050405020304" pitchFamily="18" charset="0"/>
              </a:rPr>
              <a:t>Predisposing factors - Seborrheic dermatitis, trauma produced by shaving, and emotional stress. </a:t>
            </a:r>
          </a:p>
        </p:txBody>
      </p:sp>
    </p:spTree>
    <p:extLst>
      <p:ext uri="{BB962C8B-B14F-4D97-AF65-F5344CB8AC3E}">
        <p14:creationId xmlns:p14="http://schemas.microsoft.com/office/powerpoint/2010/main" val="41924326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xmlns="" id="{856863EA-624B-408B-9822-EBABB9F523C1}"/>
              </a:ext>
            </a:extLst>
          </p:cNvPr>
          <p:cNvSpPr>
            <a:spLocks noGrp="1"/>
          </p:cNvSpPr>
          <p:nvPr>
            <p:ph type="title"/>
          </p:nvPr>
        </p:nvSpPr>
        <p:spPr>
          <a:xfrm>
            <a:off x="1154954" y="838200"/>
            <a:ext cx="8761413" cy="842431"/>
          </a:xfrm>
        </p:spPr>
        <p:txBody>
          <a:bodyPr/>
          <a:lstStyle/>
          <a:p>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Deep Folliculitis</a:t>
            </a:r>
          </a:p>
        </p:txBody>
      </p:sp>
      <p:sp>
        <p:nvSpPr>
          <p:cNvPr id="3" name="Content Placeholder 2">
            <a:extLst>
              <a:ext uri="{FF2B5EF4-FFF2-40B4-BE49-F238E27FC236}">
                <a16:creationId xmlns:a16="http://schemas.microsoft.com/office/drawing/2014/main" xmlns="" id="{2C2C22AC-007A-4DE0-93F7-03C9534B5F64}"/>
              </a:ext>
            </a:extLst>
          </p:cNvPr>
          <p:cNvSpPr>
            <a:spLocks noGrp="1"/>
          </p:cNvSpPr>
          <p:nvPr>
            <p:ph idx="1"/>
          </p:nvPr>
        </p:nvSpPr>
        <p:spPr>
          <a:xfrm>
            <a:off x="653287" y="2172891"/>
            <a:ext cx="9806271" cy="4554538"/>
          </a:xfrm>
        </p:spPr>
        <p:txBody>
          <a:bodyPr>
            <a:noAutofit/>
          </a:bodyPr>
          <a:lstStyle/>
          <a:p>
            <a:pPr marL="1257300" lvl="3" indent="0">
              <a:buClr>
                <a:schemeClr val="accent2">
                  <a:lumMod val="50000"/>
                </a:schemeClr>
              </a:buClr>
              <a:buNone/>
              <a:defRPr/>
            </a:pPr>
            <a:r>
              <a:rPr lang="en-US" sz="2400" dirty="0">
                <a:latin typeface="Times New Roman" panose="02020603050405020304" pitchFamily="18" charset="0"/>
                <a:cs typeface="Times New Roman" panose="02020603050405020304" pitchFamily="18" charset="0"/>
              </a:rPr>
              <a:t>   Erythematous follicular</a:t>
            </a:r>
          </a:p>
          <a:p>
            <a:pPr marL="1257300" lvl="3" indent="0">
              <a:buClr>
                <a:schemeClr val="accent2">
                  <a:lumMod val="50000"/>
                </a:schemeClr>
              </a:buClr>
              <a:buNone/>
              <a:defRPr/>
            </a:pPr>
            <a:r>
              <a:rPr lang="en-US" sz="2400" dirty="0">
                <a:latin typeface="Times New Roman" panose="02020603050405020304" pitchFamily="18" charset="0"/>
                <a:cs typeface="Times New Roman" panose="02020603050405020304" pitchFamily="18" charset="0"/>
              </a:rPr>
              <a:t>discrete papules or pustules </a:t>
            </a:r>
          </a:p>
          <a:p>
            <a:pPr marL="2628900" lvl="6" indent="0">
              <a:buClr>
                <a:schemeClr val="accent2">
                  <a:lumMod val="50000"/>
                </a:schemeClr>
              </a:buClr>
              <a:buNone/>
              <a:defRPr/>
            </a:pPr>
            <a:endParaRPr lang="en-US" sz="2400" dirty="0">
              <a:latin typeface="Times New Roman" panose="02020603050405020304" pitchFamily="18" charset="0"/>
              <a:cs typeface="Times New Roman" panose="02020603050405020304" pitchFamily="18" charset="0"/>
            </a:endParaRPr>
          </a:p>
          <a:p>
            <a:pPr marL="0" indent="0">
              <a:buClr>
                <a:schemeClr val="accent2">
                  <a:lumMod val="50000"/>
                </a:schemeClr>
              </a:buClr>
              <a:buNone/>
              <a:defRPr/>
            </a:pPr>
            <a:r>
              <a:rPr lang="en-US" sz="2400" dirty="0">
                <a:latin typeface="Times New Roman" panose="02020603050405020304" pitchFamily="18" charset="0"/>
                <a:cs typeface="Times New Roman" panose="02020603050405020304" pitchFamily="18" charset="0"/>
              </a:rPr>
              <a:t>	                          Coalesce </a:t>
            </a:r>
          </a:p>
          <a:p>
            <a:pPr marL="0" indent="0">
              <a:buClr>
                <a:schemeClr val="accent2">
                  <a:lumMod val="50000"/>
                </a:schemeClr>
              </a:buClr>
              <a:buNone/>
              <a:defRPr/>
            </a:pPr>
            <a:endParaRPr lang="en-US" sz="2400" dirty="0">
              <a:latin typeface="Times New Roman" panose="02020603050405020304" pitchFamily="18" charset="0"/>
              <a:cs typeface="Times New Roman" panose="02020603050405020304" pitchFamily="18" charset="0"/>
            </a:endParaRPr>
          </a:p>
          <a:p>
            <a:pPr marL="0" indent="0">
              <a:buClr>
                <a:schemeClr val="accent2">
                  <a:lumMod val="50000"/>
                </a:schemeClr>
              </a:buClr>
              <a:buNone/>
              <a:defRPr/>
            </a:pPr>
            <a:r>
              <a:rPr lang="en-US" sz="2400" dirty="0">
                <a:latin typeface="Times New Roman" panose="02020603050405020304" pitchFamily="18" charset="0"/>
                <a:cs typeface="Times New Roman" panose="02020603050405020304" pitchFamily="18" charset="0"/>
              </a:rPr>
              <a:t>                            Raised plaque,</a:t>
            </a:r>
          </a:p>
          <a:p>
            <a:pPr marL="0" indent="0">
              <a:buClr>
                <a:schemeClr val="accent2">
                  <a:lumMod val="50000"/>
                </a:schemeClr>
              </a:buClr>
              <a:buNone/>
              <a:defRPr/>
            </a:pPr>
            <a:r>
              <a:rPr lang="en-US" sz="2400" dirty="0">
                <a:latin typeface="Times New Roman" panose="02020603050405020304" pitchFamily="18" charset="0"/>
                <a:cs typeface="Times New Roman" panose="02020603050405020304" pitchFamily="18" charset="0"/>
              </a:rPr>
              <a:t>                       studded with pustules. </a:t>
            </a:r>
          </a:p>
          <a:p>
            <a:pPr marL="0" indent="0">
              <a:buClr>
                <a:schemeClr val="accent2">
                  <a:lumMod val="50000"/>
                </a:schemeClr>
              </a:buClr>
              <a:buNone/>
              <a:defRPr/>
            </a:pPr>
            <a:endParaRPr lang="en-US" sz="2400" dirty="0">
              <a:latin typeface="Times New Roman" panose="02020603050405020304" pitchFamily="18" charset="0"/>
              <a:cs typeface="Times New Roman" panose="02020603050405020304" pitchFamily="18" charset="0"/>
            </a:endParaRPr>
          </a:p>
          <a:p>
            <a:pPr marL="0" indent="0">
              <a:buClr>
                <a:schemeClr val="accent2">
                  <a:lumMod val="50000"/>
                </a:schemeClr>
              </a:buClr>
              <a:buNone/>
              <a:defRPr/>
            </a:pPr>
            <a:r>
              <a:rPr lang="en-US" sz="2400" dirty="0">
                <a:latin typeface="Times New Roman" panose="02020603050405020304" pitchFamily="18" charset="0"/>
                <a:cs typeface="Times New Roman" panose="02020603050405020304" pitchFamily="18" charset="0"/>
              </a:rPr>
              <a:t> “Fig like” appearance</a:t>
            </a:r>
          </a:p>
        </p:txBody>
      </p:sp>
      <p:sp>
        <p:nvSpPr>
          <p:cNvPr id="2" name="Arrow: Down 1">
            <a:extLst>
              <a:ext uri="{FF2B5EF4-FFF2-40B4-BE49-F238E27FC236}">
                <a16:creationId xmlns:a16="http://schemas.microsoft.com/office/drawing/2014/main" xmlns="" id="{F7BBE488-FB46-4149-AB04-0C7FA87977B7}"/>
              </a:ext>
            </a:extLst>
          </p:cNvPr>
          <p:cNvSpPr/>
          <p:nvPr/>
        </p:nvSpPr>
        <p:spPr>
          <a:xfrm>
            <a:off x="3799887" y="3394364"/>
            <a:ext cx="115746" cy="28936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Arrow: Down 4">
            <a:extLst>
              <a:ext uri="{FF2B5EF4-FFF2-40B4-BE49-F238E27FC236}">
                <a16:creationId xmlns:a16="http://schemas.microsoft.com/office/drawing/2014/main" xmlns="" id="{F84B29E4-D138-4B13-8171-1CDE25942CFB}"/>
              </a:ext>
            </a:extLst>
          </p:cNvPr>
          <p:cNvSpPr/>
          <p:nvPr/>
        </p:nvSpPr>
        <p:spPr>
          <a:xfrm>
            <a:off x="3799887" y="4053389"/>
            <a:ext cx="115746" cy="30994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4" name="Picture 3">
            <a:extLst>
              <a:ext uri="{FF2B5EF4-FFF2-40B4-BE49-F238E27FC236}">
                <a16:creationId xmlns:a16="http://schemas.microsoft.com/office/drawing/2014/main" xmlns="" id="{5A63B7F5-6E79-47ED-BEDA-7C4D5F24C394}"/>
              </a:ext>
            </a:extLst>
          </p:cNvPr>
          <p:cNvPicPr>
            <a:picLocks noChangeAspect="1"/>
          </p:cNvPicPr>
          <p:nvPr/>
        </p:nvPicPr>
        <p:blipFill>
          <a:blip r:embed="rId2"/>
          <a:stretch>
            <a:fillRect/>
          </a:stretch>
        </p:blipFill>
        <p:spPr>
          <a:xfrm>
            <a:off x="7593495" y="476129"/>
            <a:ext cx="4135809" cy="3207602"/>
          </a:xfrm>
          <a:prstGeom prst="rect">
            <a:avLst/>
          </a:prstGeom>
        </p:spPr>
      </p:pic>
      <p:pic>
        <p:nvPicPr>
          <p:cNvPr id="6" name="Picture 5">
            <a:extLst>
              <a:ext uri="{FF2B5EF4-FFF2-40B4-BE49-F238E27FC236}">
                <a16:creationId xmlns:a16="http://schemas.microsoft.com/office/drawing/2014/main" xmlns="" id="{AC5EA288-C5C5-4775-8A5E-79BB09BAA161}"/>
              </a:ext>
            </a:extLst>
          </p:cNvPr>
          <p:cNvPicPr>
            <a:picLocks noChangeAspect="1"/>
          </p:cNvPicPr>
          <p:nvPr/>
        </p:nvPicPr>
        <p:blipFill>
          <a:blip r:embed="rId3"/>
          <a:stretch>
            <a:fillRect/>
          </a:stretch>
        </p:blipFill>
        <p:spPr>
          <a:xfrm>
            <a:off x="7506662" y="4045802"/>
            <a:ext cx="3283113" cy="2811692"/>
          </a:xfrm>
          <a:prstGeom prst="rect">
            <a:avLst/>
          </a:prstGeom>
        </p:spPr>
      </p:pic>
    </p:spTree>
    <p:extLst>
      <p:ext uri="{BB962C8B-B14F-4D97-AF65-F5344CB8AC3E}">
        <p14:creationId xmlns:p14="http://schemas.microsoft.com/office/powerpoint/2010/main" val="15882783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xmlns="" id="{856863EA-624B-408B-9822-EBABB9F523C1}"/>
              </a:ext>
            </a:extLst>
          </p:cNvPr>
          <p:cNvSpPr>
            <a:spLocks noGrp="1"/>
          </p:cNvSpPr>
          <p:nvPr>
            <p:ph type="title"/>
          </p:nvPr>
        </p:nvSpPr>
        <p:spPr/>
        <p:txBody>
          <a:bodyPr/>
          <a:lstStyle/>
          <a:p>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Deep Folliculitis</a:t>
            </a:r>
          </a:p>
        </p:txBody>
      </p:sp>
      <p:sp>
        <p:nvSpPr>
          <p:cNvPr id="3" name="Content Placeholder 2">
            <a:extLst>
              <a:ext uri="{FF2B5EF4-FFF2-40B4-BE49-F238E27FC236}">
                <a16:creationId xmlns:a16="http://schemas.microsoft.com/office/drawing/2014/main" xmlns="" id="{2C2C22AC-007A-4DE0-93F7-03C9534B5F64}"/>
              </a:ext>
            </a:extLst>
          </p:cNvPr>
          <p:cNvSpPr>
            <a:spLocks noGrp="1"/>
          </p:cNvSpPr>
          <p:nvPr>
            <p:ph sz="half" idx="1"/>
          </p:nvPr>
        </p:nvSpPr>
        <p:spPr>
          <a:xfrm>
            <a:off x="514350" y="2486026"/>
            <a:ext cx="7729806" cy="3533776"/>
          </a:xfrm>
        </p:spPr>
        <p:txBody>
          <a:bodyPr>
            <a:normAutofit/>
          </a:bodyPr>
          <a:lstStyle/>
          <a:p>
            <a:r>
              <a:rPr lang="en-US" sz="2400" dirty="0">
                <a:latin typeface="Times New Roman" panose="02020603050405020304" pitchFamily="18" charset="0"/>
                <a:cs typeface="Times New Roman" panose="02020603050405020304" pitchFamily="18" charset="0"/>
              </a:rPr>
              <a:t>A variant of deep folliculitis which destroys hair follicles and produces extensive scarring is called </a:t>
            </a:r>
            <a:r>
              <a:rPr lang="en-US" sz="2400" b="1" dirty="0">
                <a:latin typeface="Times New Roman" panose="02020603050405020304" pitchFamily="18" charset="0"/>
                <a:cs typeface="Times New Roman" panose="02020603050405020304" pitchFamily="18" charset="0"/>
              </a:rPr>
              <a:t>lupoid sycosis</a:t>
            </a:r>
          </a:p>
          <a:p>
            <a:r>
              <a:rPr lang="en-US" sz="2400" dirty="0">
                <a:latin typeface="Times New Roman" panose="02020603050405020304" pitchFamily="18" charset="0"/>
                <a:cs typeface="Times New Roman" panose="02020603050405020304" pitchFamily="18" charset="0"/>
              </a:rPr>
              <a:t>The </a:t>
            </a:r>
            <a:r>
              <a:rPr lang="en-US" sz="2400" dirty="0" err="1">
                <a:latin typeface="Times New Roman" panose="02020603050405020304" pitchFamily="18" charset="0"/>
                <a:cs typeface="Times New Roman" panose="02020603050405020304" pitchFamily="18" charset="0"/>
              </a:rPr>
              <a:t>papulopustules</a:t>
            </a:r>
            <a:r>
              <a:rPr lang="en-US" sz="2400" dirty="0">
                <a:latin typeface="Times New Roman" panose="02020603050405020304" pitchFamily="18" charset="0"/>
                <a:cs typeface="Times New Roman" panose="02020603050405020304" pitchFamily="18" charset="0"/>
              </a:rPr>
              <a:t> are present at the borders of scarred areas.   </a:t>
            </a:r>
          </a:p>
        </p:txBody>
      </p:sp>
      <p:pic>
        <p:nvPicPr>
          <p:cNvPr id="7" name="Content Placeholder 6">
            <a:extLst>
              <a:ext uri="{FF2B5EF4-FFF2-40B4-BE49-F238E27FC236}">
                <a16:creationId xmlns:a16="http://schemas.microsoft.com/office/drawing/2014/main" xmlns="" id="{5B429EA2-B469-4B63-977B-B8F92BD6BE2E}"/>
              </a:ext>
            </a:extLst>
          </p:cNvPr>
          <p:cNvPicPr>
            <a:picLocks noGrp="1" noChangeAspect="1"/>
          </p:cNvPicPr>
          <p:nvPr>
            <p:ph sz="half" idx="2"/>
          </p:nvPr>
        </p:nvPicPr>
        <p:blipFill>
          <a:blip r:embed="rId2"/>
          <a:stretch>
            <a:fillRect/>
          </a:stretch>
        </p:blipFill>
        <p:spPr>
          <a:xfrm>
            <a:off x="8244156" y="2214562"/>
            <a:ext cx="3555104" cy="3457575"/>
          </a:xfrm>
          <a:prstGeom prst="rect">
            <a:avLst/>
          </a:prstGeom>
        </p:spPr>
      </p:pic>
    </p:spTree>
    <p:extLst>
      <p:ext uri="{BB962C8B-B14F-4D97-AF65-F5344CB8AC3E}">
        <p14:creationId xmlns:p14="http://schemas.microsoft.com/office/powerpoint/2010/main" val="34228515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xmlns="" id="{856863EA-624B-408B-9822-EBABB9F523C1}"/>
              </a:ext>
            </a:extLst>
          </p:cNvPr>
          <p:cNvSpPr>
            <a:spLocks noGrp="1"/>
          </p:cNvSpPr>
          <p:nvPr>
            <p:ph type="title"/>
          </p:nvPr>
        </p:nvSpPr>
        <p:spPr>
          <a:xfrm>
            <a:off x="1154954" y="838201"/>
            <a:ext cx="8761413" cy="870526"/>
          </a:xfrm>
        </p:spPr>
        <p:txBody>
          <a:bodyPr/>
          <a:lstStyle/>
          <a:p>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Furunculosis (Syn. Boils)</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C2C22AC-007A-4DE0-93F7-03C9534B5F64}"/>
              </a:ext>
            </a:extLst>
          </p:cNvPr>
          <p:cNvSpPr>
            <a:spLocks noGrp="1"/>
          </p:cNvSpPr>
          <p:nvPr>
            <p:ph idx="1"/>
          </p:nvPr>
        </p:nvSpPr>
        <p:spPr>
          <a:xfrm>
            <a:off x="400050" y="2314575"/>
            <a:ext cx="8328315" cy="3705225"/>
          </a:xfrm>
        </p:spPr>
        <p:txBody>
          <a:bodyPr>
            <a:noAutofit/>
          </a:bodyPr>
          <a:lstStyle/>
          <a:p>
            <a:r>
              <a:rPr lang="en-US" sz="2400" dirty="0">
                <a:latin typeface="Times New Roman" panose="02020603050405020304" pitchFamily="18" charset="0"/>
                <a:cs typeface="Times New Roman" panose="02020603050405020304" pitchFamily="18" charset="0"/>
              </a:rPr>
              <a:t>This term is derived from the Latin word meaning ‘petty thief’.</a:t>
            </a:r>
          </a:p>
          <a:p>
            <a:r>
              <a:rPr lang="en-US" sz="2400" dirty="0">
                <a:latin typeface="Times New Roman" panose="02020603050405020304" pitchFamily="18" charset="0"/>
                <a:cs typeface="Times New Roman" panose="02020603050405020304" pitchFamily="18" charset="0"/>
              </a:rPr>
              <a:t>The word ‘boil’ has been derived from German and refers to ‘a swelling’.</a:t>
            </a:r>
          </a:p>
          <a:p>
            <a:pPr marL="0" indent="0">
              <a:buNone/>
            </a:pPr>
            <a:r>
              <a:rPr lang="en-US" sz="2400" dirty="0">
                <a:latin typeface="Times New Roman" panose="02020603050405020304" pitchFamily="18" charset="0"/>
                <a:cs typeface="Times New Roman" panose="02020603050405020304" pitchFamily="18" charset="0"/>
              </a:rPr>
              <a:t> </a:t>
            </a:r>
          </a:p>
          <a:p>
            <a:r>
              <a:rPr lang="en-US" sz="2400" dirty="0">
                <a:latin typeface="Times New Roman" panose="02020603050405020304" pitchFamily="18" charset="0"/>
                <a:cs typeface="Times New Roman" panose="02020603050405020304" pitchFamily="18" charset="0"/>
              </a:rPr>
              <a:t>In this condition, there is extended involvement of the hair follicle including the perifollicular region in the dermis subcutaneous tissue, i.e. </a:t>
            </a:r>
            <a:r>
              <a:rPr lang="en-US" sz="2400" b="1" dirty="0">
                <a:latin typeface="Times New Roman" panose="02020603050405020304" pitchFamily="18" charset="0"/>
                <a:cs typeface="Times New Roman" panose="02020603050405020304" pitchFamily="18" charset="0"/>
              </a:rPr>
              <a:t>there is folliculitis as well as </a:t>
            </a:r>
            <a:r>
              <a:rPr lang="en-US" sz="2400" b="1" dirty="0" err="1">
                <a:latin typeface="Times New Roman" panose="02020603050405020304" pitchFamily="18" charset="0"/>
                <a:cs typeface="Times New Roman" panose="02020603050405020304" pitchFamily="18" charset="0"/>
              </a:rPr>
              <a:t>perifolliculitis</a:t>
            </a:r>
            <a:r>
              <a:rPr lang="en-US" sz="2400" b="1" dirty="0">
                <a:latin typeface="Times New Roman" panose="02020603050405020304" pitchFamily="18" charset="0"/>
                <a:cs typeface="Times New Roman" panose="02020603050405020304" pitchFamily="18" charset="0"/>
              </a:rPr>
              <a:t>. </a:t>
            </a:r>
          </a:p>
        </p:txBody>
      </p:sp>
      <p:pic>
        <p:nvPicPr>
          <p:cNvPr id="2" name="Picture 1">
            <a:extLst>
              <a:ext uri="{FF2B5EF4-FFF2-40B4-BE49-F238E27FC236}">
                <a16:creationId xmlns:a16="http://schemas.microsoft.com/office/drawing/2014/main" xmlns="" id="{F55F5E24-57C8-4155-A033-C53C854205B7}"/>
              </a:ext>
            </a:extLst>
          </p:cNvPr>
          <p:cNvPicPr>
            <a:picLocks noChangeAspect="1"/>
          </p:cNvPicPr>
          <p:nvPr/>
        </p:nvPicPr>
        <p:blipFill>
          <a:blip r:embed="rId2"/>
          <a:stretch>
            <a:fillRect/>
          </a:stretch>
        </p:blipFill>
        <p:spPr>
          <a:xfrm>
            <a:off x="9234795" y="1685924"/>
            <a:ext cx="2533650" cy="4962525"/>
          </a:xfrm>
          <a:prstGeom prst="rect">
            <a:avLst/>
          </a:prstGeom>
        </p:spPr>
      </p:pic>
    </p:spTree>
    <p:extLst>
      <p:ext uri="{BB962C8B-B14F-4D97-AF65-F5344CB8AC3E}">
        <p14:creationId xmlns:p14="http://schemas.microsoft.com/office/powerpoint/2010/main" val="3282831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xmlns="" id="{856863EA-624B-408B-9822-EBABB9F523C1}"/>
              </a:ext>
            </a:extLst>
          </p:cNvPr>
          <p:cNvSpPr>
            <a:spLocks noGrp="1"/>
          </p:cNvSpPr>
          <p:nvPr>
            <p:ph type="title"/>
          </p:nvPr>
        </p:nvSpPr>
        <p:spPr>
          <a:xfrm>
            <a:off x="1154954" y="838201"/>
            <a:ext cx="8761413" cy="870526"/>
          </a:xfrm>
        </p:spPr>
        <p:txBody>
          <a:bodyPr/>
          <a:lstStyle/>
          <a:p>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Furunculosis (Syn. Boils)</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xmlns="" id="{6F415E5D-8C10-4A2C-9546-4C59212FE5C2}"/>
              </a:ext>
            </a:extLst>
          </p:cNvPr>
          <p:cNvSpPr>
            <a:spLocks noGrp="1"/>
          </p:cNvSpPr>
          <p:nvPr>
            <p:ph idx="1"/>
          </p:nvPr>
        </p:nvSpPr>
        <p:spPr>
          <a:xfrm>
            <a:off x="500063" y="2343150"/>
            <a:ext cx="10685173" cy="3676650"/>
          </a:xfrm>
        </p:spPr>
        <p:txBody>
          <a:bodyPr>
            <a:normAutofit/>
          </a:bodyPr>
          <a:lstStyle/>
          <a:p>
            <a:r>
              <a:rPr lang="en-US" sz="2400" dirty="0">
                <a:latin typeface="Times New Roman" panose="02020603050405020304" pitchFamily="18" charset="0"/>
                <a:cs typeface="Times New Roman" panose="02020603050405020304" pitchFamily="18" charset="0"/>
              </a:rPr>
              <a:t>It is caused by </a:t>
            </a:r>
            <a:r>
              <a:rPr lang="en-US" sz="2400" i="1" dirty="0">
                <a:latin typeface="Times New Roman" panose="02020603050405020304" pitchFamily="18" charset="0"/>
                <a:cs typeface="Times New Roman" panose="02020603050405020304" pitchFamily="18" charset="0"/>
              </a:rPr>
              <a:t>Staph. aureus</a:t>
            </a:r>
            <a:r>
              <a:rPr lang="en-US" sz="2400" dirty="0">
                <a:latin typeface="Times New Roman" panose="02020603050405020304" pitchFamily="18" charset="0"/>
                <a:cs typeface="Times New Roman" panose="02020603050405020304" pitchFamily="18" charset="0"/>
              </a:rPr>
              <a:t>. </a:t>
            </a:r>
          </a:p>
          <a:p>
            <a:r>
              <a:rPr lang="en-US" sz="2400" dirty="0">
                <a:latin typeface="Times New Roman" panose="02020603050405020304" pitchFamily="18" charset="0"/>
                <a:cs typeface="Times New Roman" panose="02020603050405020304" pitchFamily="18" charset="0"/>
              </a:rPr>
              <a:t>Common during adolescence and early adult age. </a:t>
            </a:r>
          </a:p>
          <a:p>
            <a:r>
              <a:rPr lang="en-US" sz="2400" dirty="0">
                <a:latin typeface="Times New Roman" panose="02020603050405020304" pitchFamily="18" charset="0"/>
                <a:cs typeface="Times New Roman" panose="02020603050405020304" pitchFamily="18" charset="0"/>
              </a:rPr>
              <a:t>Furuncles may appear as isolated lesions or multiple ones.</a:t>
            </a:r>
          </a:p>
          <a:p>
            <a:r>
              <a:rPr lang="en-US" sz="2400" dirty="0">
                <a:latin typeface="Times New Roman" panose="02020603050405020304" pitchFamily="18" charset="0"/>
                <a:cs typeface="Times New Roman" panose="02020603050405020304" pitchFamily="18" charset="0"/>
              </a:rPr>
              <a:t>Generally the subjects are healthy but have poor hygiene or are carriers of </a:t>
            </a:r>
            <a:r>
              <a:rPr lang="en-IN" sz="2400" i="1" dirty="0">
                <a:latin typeface="Times New Roman" panose="02020603050405020304" pitchFamily="18" charset="0"/>
                <a:cs typeface="Times New Roman" panose="02020603050405020304" pitchFamily="18" charset="0"/>
              </a:rPr>
              <a:t>Staph. aureus</a:t>
            </a:r>
            <a:r>
              <a:rPr lang="en-IN" sz="2400" dirty="0">
                <a:latin typeface="Times New Roman" panose="02020603050405020304" pitchFamily="18" charset="0"/>
                <a:cs typeface="Times New Roman" panose="02020603050405020304" pitchFamily="18" charset="0"/>
              </a:rPr>
              <a:t>. </a:t>
            </a:r>
          </a:p>
          <a:p>
            <a:r>
              <a:rPr lang="en-IN" sz="2400" dirty="0">
                <a:latin typeface="Times New Roman" panose="02020603050405020304" pitchFamily="18" charset="0"/>
                <a:cs typeface="Times New Roman" panose="02020603050405020304" pitchFamily="18" charset="0"/>
              </a:rPr>
              <a:t>Factors like DM, </a:t>
            </a:r>
            <a:r>
              <a:rPr lang="en-US" sz="2400" dirty="0">
                <a:latin typeface="Times New Roman" panose="02020603050405020304" pitchFamily="18" charset="0"/>
                <a:cs typeface="Times New Roman" panose="02020603050405020304" pitchFamily="18" charset="0"/>
              </a:rPr>
              <a:t>intake of systemic steroids may be responsible for their increased frequency and greater severity.</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065564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xmlns="" id="{856863EA-624B-408B-9822-EBABB9F523C1}"/>
              </a:ext>
            </a:extLst>
          </p:cNvPr>
          <p:cNvSpPr>
            <a:spLocks noGrp="1"/>
          </p:cNvSpPr>
          <p:nvPr>
            <p:ph type="title"/>
          </p:nvPr>
        </p:nvSpPr>
        <p:spPr>
          <a:xfrm>
            <a:off x="1154954" y="838201"/>
            <a:ext cx="8761413" cy="870526"/>
          </a:xfrm>
        </p:spPr>
        <p:txBody>
          <a:bodyPr/>
          <a:lstStyle/>
          <a:p>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Furunculosis (Syn. Boils)</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xmlns="" id="{6F415E5D-8C10-4A2C-9546-4C59212FE5C2}"/>
              </a:ext>
            </a:extLst>
          </p:cNvPr>
          <p:cNvSpPr>
            <a:spLocks noGrp="1"/>
          </p:cNvSpPr>
          <p:nvPr>
            <p:ph idx="1"/>
          </p:nvPr>
        </p:nvSpPr>
        <p:spPr>
          <a:xfrm>
            <a:off x="571500" y="2185988"/>
            <a:ext cx="10613736" cy="3833812"/>
          </a:xfrm>
        </p:spPr>
        <p:txBody>
          <a:bodyPr>
            <a:normAutofit/>
          </a:bodyPr>
          <a:lstStyle/>
          <a:p>
            <a:r>
              <a:rPr lang="en-US" sz="2400" dirty="0">
                <a:latin typeface="Times New Roman" panose="02020603050405020304" pitchFamily="18" charset="0"/>
                <a:cs typeface="Times New Roman" panose="02020603050405020304" pitchFamily="18" charset="0"/>
              </a:rPr>
              <a:t>Begins as a tender area which rapidly develops into an inflammatory indurated nodule 2 to 3 cm in diameter </a:t>
            </a:r>
          </a:p>
          <a:p>
            <a:r>
              <a:rPr lang="en-US" sz="2400" dirty="0">
                <a:latin typeface="Times New Roman" panose="02020603050405020304" pitchFamily="18" charset="0"/>
                <a:cs typeface="Times New Roman" panose="02020603050405020304" pitchFamily="18" charset="0"/>
              </a:rPr>
              <a:t>Within the next few days the area becomes necrotic and discharges pus from a point at the follicular opening. </a:t>
            </a:r>
          </a:p>
          <a:p>
            <a:r>
              <a:rPr lang="en-US" sz="2400" dirty="0">
                <a:latin typeface="Times New Roman" panose="02020603050405020304" pitchFamily="18" charset="0"/>
                <a:cs typeface="Times New Roman" panose="02020603050405020304" pitchFamily="18" charset="0"/>
              </a:rPr>
              <a:t>Those which do not discharge on the surface are called ‘blind boils’.</a:t>
            </a:r>
          </a:p>
        </p:txBody>
      </p:sp>
      <p:pic>
        <p:nvPicPr>
          <p:cNvPr id="2" name="Picture 1">
            <a:extLst>
              <a:ext uri="{FF2B5EF4-FFF2-40B4-BE49-F238E27FC236}">
                <a16:creationId xmlns:a16="http://schemas.microsoft.com/office/drawing/2014/main" xmlns="" id="{286663C8-6144-46C8-8BA2-52D7A876A853}"/>
              </a:ext>
            </a:extLst>
          </p:cNvPr>
          <p:cNvPicPr>
            <a:picLocks noChangeAspect="1"/>
          </p:cNvPicPr>
          <p:nvPr/>
        </p:nvPicPr>
        <p:blipFill>
          <a:blip r:embed="rId2"/>
          <a:stretch>
            <a:fillRect/>
          </a:stretch>
        </p:blipFill>
        <p:spPr>
          <a:xfrm>
            <a:off x="1375204" y="4421018"/>
            <a:ext cx="3520069" cy="2330046"/>
          </a:xfrm>
          <a:prstGeom prst="rect">
            <a:avLst/>
          </a:prstGeom>
        </p:spPr>
      </p:pic>
      <p:pic>
        <p:nvPicPr>
          <p:cNvPr id="6" name="Picture 6" descr="C:\Users\pankaj3609\Desktop\bacterial\IMG_2275.JPG">
            <a:extLst>
              <a:ext uri="{FF2B5EF4-FFF2-40B4-BE49-F238E27FC236}">
                <a16:creationId xmlns:a16="http://schemas.microsoft.com/office/drawing/2014/main" xmlns="" id="{D1E8CF82-5A73-47E2-83C6-57522663D3F6}"/>
              </a:ext>
            </a:extLst>
          </p:cNvPr>
          <p:cNvPicPr>
            <a:picLocks noChangeAspect="1" noChangeArrowheads="1"/>
          </p:cNvPicPr>
          <p:nvPr/>
        </p:nvPicPr>
        <p:blipFill rotWithShape="1">
          <a:blip r:embed="rId3"/>
          <a:srcRect l="1" r="-351" b="8918"/>
          <a:stretch/>
        </p:blipFill>
        <p:spPr bwMode="auto">
          <a:xfrm>
            <a:off x="5529602" y="4311650"/>
            <a:ext cx="3901806" cy="243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43921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xmlns="" id="{856863EA-624B-408B-9822-EBABB9F523C1}"/>
              </a:ext>
            </a:extLst>
          </p:cNvPr>
          <p:cNvSpPr>
            <a:spLocks noGrp="1"/>
          </p:cNvSpPr>
          <p:nvPr>
            <p:ph type="title"/>
          </p:nvPr>
        </p:nvSpPr>
        <p:spPr>
          <a:xfrm>
            <a:off x="1154954" y="838201"/>
            <a:ext cx="8761413" cy="870526"/>
          </a:xfrm>
        </p:spPr>
        <p:txBody>
          <a:bodyPr/>
          <a:lstStyle/>
          <a:p>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Furunculosis (Syn. Boils)</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xmlns="" id="{6F415E5D-8C10-4A2C-9546-4C59212FE5C2}"/>
              </a:ext>
            </a:extLst>
          </p:cNvPr>
          <p:cNvSpPr>
            <a:spLocks noGrp="1"/>
          </p:cNvSpPr>
          <p:nvPr>
            <p:ph idx="1"/>
          </p:nvPr>
        </p:nvSpPr>
        <p:spPr>
          <a:xfrm>
            <a:off x="514350" y="2414588"/>
            <a:ext cx="10670886" cy="3605212"/>
          </a:xfrm>
        </p:spPr>
        <p:txBody>
          <a:bodyPr>
            <a:normAutofit/>
          </a:bodyPr>
          <a:lstStyle/>
          <a:p>
            <a:r>
              <a:rPr lang="en-US" sz="2400" dirty="0">
                <a:latin typeface="Times New Roman" panose="02020603050405020304" pitchFamily="18" charset="0"/>
                <a:cs typeface="Times New Roman" panose="02020603050405020304" pitchFamily="18" charset="0"/>
              </a:rPr>
              <a:t>There is usually mild fever and constitutional symptoms. </a:t>
            </a:r>
          </a:p>
          <a:p>
            <a:r>
              <a:rPr lang="en-US" sz="2400" dirty="0">
                <a:latin typeface="Times New Roman" panose="02020603050405020304" pitchFamily="18" charset="0"/>
                <a:cs typeface="Times New Roman" panose="02020603050405020304" pitchFamily="18" charset="0"/>
              </a:rPr>
              <a:t>Complications - cavernous sinus thrombosis (Due to lesion over lips and cheek) but rare</a:t>
            </a:r>
          </a:p>
        </p:txBody>
      </p:sp>
    </p:spTree>
    <p:extLst>
      <p:ext uri="{BB962C8B-B14F-4D97-AF65-F5344CB8AC3E}">
        <p14:creationId xmlns:p14="http://schemas.microsoft.com/office/powerpoint/2010/main" val="42067906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xmlns="" id="{856863EA-624B-408B-9822-EBABB9F523C1}"/>
              </a:ext>
            </a:extLst>
          </p:cNvPr>
          <p:cNvSpPr>
            <a:spLocks noGrp="1"/>
          </p:cNvSpPr>
          <p:nvPr>
            <p:ph type="title"/>
          </p:nvPr>
        </p:nvSpPr>
        <p:spPr>
          <a:xfrm>
            <a:off x="1154954" y="838201"/>
            <a:ext cx="8761413" cy="870526"/>
          </a:xfrm>
        </p:spPr>
        <p:txBody>
          <a:bodyPr/>
          <a:lstStyle/>
          <a:p>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Carbuncle</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xmlns="" id="{6F415E5D-8C10-4A2C-9546-4C59212FE5C2}"/>
              </a:ext>
            </a:extLst>
          </p:cNvPr>
          <p:cNvSpPr>
            <a:spLocks noGrp="1"/>
          </p:cNvSpPr>
          <p:nvPr>
            <p:ph idx="1"/>
          </p:nvPr>
        </p:nvSpPr>
        <p:spPr>
          <a:xfrm>
            <a:off x="314325" y="2543175"/>
            <a:ext cx="8377093" cy="3476624"/>
          </a:xfrm>
        </p:spPr>
        <p:txBody>
          <a:bodyPr>
            <a:normAutofit/>
          </a:bodyPr>
          <a:lstStyle/>
          <a:p>
            <a:r>
              <a:rPr lang="en-US" sz="2400" dirty="0">
                <a:latin typeface="Times New Roman" panose="02020603050405020304" pitchFamily="18" charset="0"/>
                <a:cs typeface="Times New Roman" panose="02020603050405020304" pitchFamily="18" charset="0"/>
              </a:rPr>
              <a:t>This term is derived from a Latin word meaning ‘a small piece of coal’ </a:t>
            </a:r>
          </a:p>
          <a:p>
            <a:r>
              <a:rPr lang="en-US" sz="2400" dirty="0">
                <a:latin typeface="Times New Roman" panose="02020603050405020304" pitchFamily="18" charset="0"/>
                <a:cs typeface="Times New Roman" panose="02020603050405020304" pitchFamily="18" charset="0"/>
              </a:rPr>
              <a:t>A carbuncle is a group of boils which show deep infection of contiguous follicles with </a:t>
            </a:r>
            <a:r>
              <a:rPr lang="en-US" sz="2400" i="1" dirty="0">
                <a:latin typeface="Times New Roman" panose="02020603050405020304" pitchFamily="18" charset="0"/>
                <a:cs typeface="Times New Roman" panose="02020603050405020304" pitchFamily="18" charset="0"/>
              </a:rPr>
              <a:t>Staph. aureus.</a:t>
            </a:r>
          </a:p>
          <a:p>
            <a:pPr marL="0" indent="0">
              <a:buNone/>
            </a:pPr>
            <a:r>
              <a:rPr lang="en-US" sz="2400" i="1" dirty="0">
                <a:latin typeface="Times New Roman" panose="02020603050405020304" pitchFamily="18" charset="0"/>
                <a:cs typeface="Times New Roman" panose="02020603050405020304" pitchFamily="18" charset="0"/>
              </a:rPr>
              <a:t> </a:t>
            </a:r>
          </a:p>
          <a:p>
            <a:r>
              <a:rPr lang="en-US" sz="2400" dirty="0">
                <a:latin typeface="Times New Roman" panose="02020603050405020304" pitchFamily="18" charset="0"/>
                <a:cs typeface="Times New Roman" panose="02020603050405020304" pitchFamily="18" charset="0"/>
              </a:rPr>
              <a:t>The infection spreads from one follicle to the other not usually via the surface but </a:t>
            </a:r>
            <a:r>
              <a:rPr lang="en-IN" sz="2400" dirty="0">
                <a:latin typeface="Times New Roman" panose="02020603050405020304" pitchFamily="18" charset="0"/>
                <a:cs typeface="Times New Roman" panose="02020603050405020304" pitchFamily="18" charset="0"/>
              </a:rPr>
              <a:t>through the subcutaneous tissue.</a:t>
            </a:r>
            <a:endParaRPr lang="en-US" sz="2400" dirty="0">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xmlns="" id="{AC851AF2-F259-4DE6-92C0-8353B37CEEBD}"/>
              </a:ext>
            </a:extLst>
          </p:cNvPr>
          <p:cNvPicPr>
            <a:picLocks noChangeAspect="1"/>
          </p:cNvPicPr>
          <p:nvPr/>
        </p:nvPicPr>
        <p:blipFill>
          <a:blip r:embed="rId3"/>
          <a:stretch>
            <a:fillRect/>
          </a:stretch>
        </p:blipFill>
        <p:spPr>
          <a:xfrm>
            <a:off x="8933221" y="1505410"/>
            <a:ext cx="2781300" cy="4791075"/>
          </a:xfrm>
          <a:prstGeom prst="rect">
            <a:avLst/>
          </a:prstGeom>
        </p:spPr>
      </p:pic>
    </p:spTree>
    <p:extLst>
      <p:ext uri="{BB962C8B-B14F-4D97-AF65-F5344CB8AC3E}">
        <p14:creationId xmlns:p14="http://schemas.microsoft.com/office/powerpoint/2010/main" val="2205357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xmlns="" id="{856863EA-624B-408B-9822-EBABB9F523C1}"/>
              </a:ext>
            </a:extLst>
          </p:cNvPr>
          <p:cNvSpPr>
            <a:spLocks noGrp="1"/>
          </p:cNvSpPr>
          <p:nvPr>
            <p:ph type="title"/>
          </p:nvPr>
        </p:nvSpPr>
        <p:spPr>
          <a:xfrm>
            <a:off x="1154954" y="838201"/>
            <a:ext cx="8761413" cy="870526"/>
          </a:xfrm>
        </p:spPr>
        <p:txBody>
          <a:bodyPr/>
          <a:lstStyle/>
          <a:p>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Carbuncle</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xmlns="" id="{6F415E5D-8C10-4A2C-9546-4C59212FE5C2}"/>
              </a:ext>
            </a:extLst>
          </p:cNvPr>
          <p:cNvSpPr>
            <a:spLocks noGrp="1"/>
          </p:cNvSpPr>
          <p:nvPr>
            <p:ph idx="1"/>
          </p:nvPr>
        </p:nvSpPr>
        <p:spPr>
          <a:xfrm>
            <a:off x="285750" y="2580796"/>
            <a:ext cx="7875024" cy="4148617"/>
          </a:xfrm>
        </p:spPr>
        <p:txBody>
          <a:bodyPr>
            <a:noAutofit/>
          </a:bodyPr>
          <a:lstStyle/>
          <a:p>
            <a:r>
              <a:rPr lang="en-US" sz="2400" dirty="0">
                <a:latin typeface="Times New Roman" panose="02020603050405020304" pitchFamily="18" charset="0"/>
                <a:cs typeface="Times New Roman" panose="02020603050405020304" pitchFamily="18" charset="0"/>
              </a:rPr>
              <a:t>It is associated with uncontrolled diabetes mellitus, prolonged steroid therapy or any other immunocompromised state. </a:t>
            </a:r>
          </a:p>
          <a:p>
            <a:pPr marL="0" indent="0">
              <a:buNone/>
            </a:pP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The lesion starts as a painful, tender, firm to hard indurated lump</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Pus is discharged from multiple sites giving sieve like appearance </a:t>
            </a:r>
          </a:p>
        </p:txBody>
      </p:sp>
      <p:pic>
        <p:nvPicPr>
          <p:cNvPr id="6" name="Picture 6" descr="C:\Users\pankaj3609\Desktop\bacterial\IMG_2275.JPG">
            <a:extLst>
              <a:ext uri="{FF2B5EF4-FFF2-40B4-BE49-F238E27FC236}">
                <a16:creationId xmlns:a16="http://schemas.microsoft.com/office/drawing/2014/main" xmlns="" id="{57C858FD-F608-4B23-969B-9CA5372E67DC}"/>
              </a:ext>
            </a:extLst>
          </p:cNvPr>
          <p:cNvPicPr>
            <a:picLocks noChangeAspect="1" noChangeArrowheads="1"/>
          </p:cNvPicPr>
          <p:nvPr/>
        </p:nvPicPr>
        <p:blipFill>
          <a:blip r:embed="rId3"/>
          <a:srcRect b="10374"/>
          <a:stretch>
            <a:fillRect/>
          </a:stretch>
        </p:blipFill>
        <p:spPr bwMode="auto">
          <a:xfrm>
            <a:off x="8160774" y="2409346"/>
            <a:ext cx="4031226" cy="337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98479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xmlns="" id="{856863EA-624B-408B-9822-EBABB9F523C1}"/>
              </a:ext>
            </a:extLst>
          </p:cNvPr>
          <p:cNvSpPr>
            <a:spLocks noGrp="1"/>
          </p:cNvSpPr>
          <p:nvPr>
            <p:ph type="title"/>
          </p:nvPr>
        </p:nvSpPr>
        <p:spPr>
          <a:xfrm>
            <a:off x="1154954" y="838201"/>
            <a:ext cx="8761413" cy="870526"/>
          </a:xfrm>
        </p:spPr>
        <p:txBody>
          <a:bodyPr/>
          <a:lstStyle/>
          <a:p>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Carbuncle</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xmlns="" id="{6F415E5D-8C10-4A2C-9546-4C59212FE5C2}"/>
              </a:ext>
            </a:extLst>
          </p:cNvPr>
          <p:cNvSpPr>
            <a:spLocks noGrp="1"/>
          </p:cNvSpPr>
          <p:nvPr>
            <p:ph idx="1"/>
          </p:nvPr>
        </p:nvSpPr>
        <p:spPr>
          <a:xfrm>
            <a:off x="542925" y="2343150"/>
            <a:ext cx="9373442" cy="3676649"/>
          </a:xfrm>
        </p:spPr>
        <p:txBody>
          <a:bodyPr>
            <a:normAutofit/>
          </a:bodyPr>
          <a:lstStyle/>
          <a:p>
            <a:r>
              <a:rPr lang="en-US" sz="2400" dirty="0">
                <a:latin typeface="Times New Roman" panose="02020603050405020304" pitchFamily="18" charset="0"/>
                <a:cs typeface="Times New Roman" panose="02020603050405020304" pitchFamily="18" charset="0"/>
              </a:rPr>
              <a:t>It is associated with intense inflammatory changes in the surrounding and underlying tissues.</a:t>
            </a:r>
          </a:p>
          <a:p>
            <a:r>
              <a:rPr lang="en-US" sz="2400" dirty="0">
                <a:latin typeface="Times New Roman" panose="02020603050405020304" pitchFamily="18" charset="0"/>
                <a:cs typeface="Times New Roman" panose="02020603050405020304" pitchFamily="18" charset="0"/>
              </a:rPr>
              <a:t>Common sites are the back of the neck, shoulders, hips and thighs. </a:t>
            </a:r>
          </a:p>
          <a:p>
            <a:r>
              <a:rPr lang="en-US" sz="2400" dirty="0">
                <a:latin typeface="Times New Roman" panose="02020603050405020304" pitchFamily="18" charset="0"/>
                <a:cs typeface="Times New Roman" panose="02020603050405020304" pitchFamily="18" charset="0"/>
              </a:rPr>
              <a:t>Constitutional disturbances are present. </a:t>
            </a:r>
          </a:p>
          <a:p>
            <a:r>
              <a:rPr lang="en-US" sz="2400" dirty="0">
                <a:latin typeface="Times New Roman" panose="02020603050405020304" pitchFamily="18" charset="0"/>
                <a:cs typeface="Times New Roman" panose="02020603050405020304" pitchFamily="18" charset="0"/>
              </a:rPr>
              <a:t>Heals with scarring</a:t>
            </a:r>
          </a:p>
        </p:txBody>
      </p:sp>
    </p:spTree>
    <p:extLst>
      <p:ext uri="{BB962C8B-B14F-4D97-AF65-F5344CB8AC3E}">
        <p14:creationId xmlns:p14="http://schemas.microsoft.com/office/powerpoint/2010/main" val="8641830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xmlns="" id="{856863EA-624B-408B-9822-EBABB9F523C1}"/>
              </a:ext>
            </a:extLst>
          </p:cNvPr>
          <p:cNvSpPr>
            <a:spLocks noGrp="1"/>
          </p:cNvSpPr>
          <p:nvPr>
            <p:ph type="title"/>
          </p:nvPr>
        </p:nvSpPr>
        <p:spPr>
          <a:xfrm>
            <a:off x="1154954" y="838201"/>
            <a:ext cx="8761413" cy="870526"/>
          </a:xfrm>
        </p:spPr>
        <p:txBody>
          <a:bodyPr/>
          <a:lstStyle/>
          <a:p>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Cellulitis</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sp>
        <p:nvSpPr>
          <p:cNvPr id="2" name="Content Placeholder 1">
            <a:extLst>
              <a:ext uri="{FF2B5EF4-FFF2-40B4-BE49-F238E27FC236}">
                <a16:creationId xmlns:a16="http://schemas.microsoft.com/office/drawing/2014/main" xmlns="" id="{AB3ABA97-24C6-40C8-AA97-3CDB435F8A5B}"/>
              </a:ext>
            </a:extLst>
          </p:cNvPr>
          <p:cNvSpPr>
            <a:spLocks noGrp="1"/>
          </p:cNvSpPr>
          <p:nvPr>
            <p:ph idx="1"/>
          </p:nvPr>
        </p:nvSpPr>
        <p:spPr>
          <a:xfrm>
            <a:off x="428626" y="2185988"/>
            <a:ext cx="10243232" cy="3833812"/>
          </a:xfrm>
        </p:spPr>
        <p:txBody>
          <a:bodyPr>
            <a:normAutofit/>
          </a:bodyPr>
          <a:lstStyle/>
          <a:p>
            <a:r>
              <a:rPr lang="en-US" sz="2400" dirty="0">
                <a:latin typeface="Times New Roman" panose="02020603050405020304" pitchFamily="18" charset="0"/>
                <a:cs typeface="Times New Roman" panose="02020603050405020304" pitchFamily="18" charset="0"/>
              </a:rPr>
              <a:t>An acute, subacute or chronic infection of the deeper subcutaneous tissue, </a:t>
            </a:r>
          </a:p>
          <a:p>
            <a:r>
              <a:rPr lang="en-US" sz="2400" dirty="0">
                <a:latin typeface="Times New Roman" panose="02020603050405020304" pitchFamily="18" charset="0"/>
                <a:cs typeface="Times New Roman" panose="02020603050405020304" pitchFamily="18" charset="0"/>
              </a:rPr>
              <a:t>Caused by </a:t>
            </a:r>
            <a:r>
              <a:rPr lang="en-US" sz="2400" i="1" dirty="0">
                <a:latin typeface="Times New Roman" panose="02020603050405020304" pitchFamily="18" charset="0"/>
                <a:cs typeface="Times New Roman" panose="02020603050405020304" pitchFamily="18" charset="0"/>
              </a:rPr>
              <a:t>Strep. pyogenes</a:t>
            </a:r>
            <a:r>
              <a:rPr lang="en-US" sz="2400" dirty="0">
                <a:latin typeface="Times New Roman" panose="02020603050405020304" pitchFamily="18" charset="0"/>
                <a:cs typeface="Times New Roman" panose="02020603050405020304" pitchFamily="18" charset="0"/>
              </a:rPr>
              <a:t>, and rarely by </a:t>
            </a:r>
            <a:r>
              <a:rPr lang="en-US" sz="2400" i="1" dirty="0">
                <a:latin typeface="Times New Roman" panose="02020603050405020304" pitchFamily="18" charset="0"/>
                <a:cs typeface="Times New Roman" panose="02020603050405020304" pitchFamily="18" charset="0"/>
              </a:rPr>
              <a:t>Staph. aureus </a:t>
            </a:r>
            <a:r>
              <a:rPr lang="en-US" sz="2400" dirty="0">
                <a:latin typeface="Times New Roman" panose="02020603050405020304" pitchFamily="18" charset="0"/>
                <a:cs typeface="Times New Roman" panose="02020603050405020304" pitchFamily="18" charset="0"/>
              </a:rPr>
              <a:t>or Gram-negative rods.</a:t>
            </a:r>
          </a:p>
          <a:p>
            <a:r>
              <a:rPr lang="en-US" sz="2400" dirty="0">
                <a:latin typeface="Times New Roman" panose="02020603050405020304" pitchFamily="18" charset="0"/>
                <a:cs typeface="Times New Roman" panose="02020603050405020304" pitchFamily="18" charset="0"/>
              </a:rPr>
              <a:t>Deeper variant of erysipelas. </a:t>
            </a:r>
          </a:p>
          <a:p>
            <a:r>
              <a:rPr lang="en-US" sz="2400" dirty="0">
                <a:latin typeface="Times New Roman" panose="02020603050405020304" pitchFamily="18" charset="0"/>
                <a:cs typeface="Times New Roman" panose="02020603050405020304" pitchFamily="18" charset="0"/>
              </a:rPr>
              <a:t>Occult diabetes may be an important factor in the development of </a:t>
            </a:r>
          </a:p>
          <a:p>
            <a:pPr marL="0" indent="0">
              <a:buNone/>
            </a:pPr>
            <a:r>
              <a:rPr lang="en-US" sz="2400" dirty="0">
                <a:latin typeface="Times New Roman" panose="02020603050405020304" pitchFamily="18" charset="0"/>
                <a:cs typeface="Times New Roman" panose="02020603050405020304" pitchFamily="18" charset="0"/>
              </a:rPr>
              <a:t>      cellulitis</a:t>
            </a:r>
            <a:endParaRPr lang="en-IN"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xmlns="" id="{3D533EDC-C532-469C-9C2E-22CE116F40F5}"/>
              </a:ext>
            </a:extLst>
          </p:cNvPr>
          <p:cNvPicPr>
            <a:picLocks noChangeAspect="1"/>
          </p:cNvPicPr>
          <p:nvPr/>
        </p:nvPicPr>
        <p:blipFill>
          <a:blip r:embed="rId3"/>
          <a:stretch>
            <a:fillRect/>
          </a:stretch>
        </p:blipFill>
        <p:spPr>
          <a:xfrm>
            <a:off x="9601736" y="3338121"/>
            <a:ext cx="2393620" cy="3468089"/>
          </a:xfrm>
          <a:prstGeom prst="rect">
            <a:avLst/>
          </a:prstGeom>
        </p:spPr>
      </p:pic>
      <p:pic>
        <p:nvPicPr>
          <p:cNvPr id="4" name="Picture 3">
            <a:extLst>
              <a:ext uri="{FF2B5EF4-FFF2-40B4-BE49-F238E27FC236}">
                <a16:creationId xmlns:a16="http://schemas.microsoft.com/office/drawing/2014/main" xmlns="" id="{F16D2387-D2E2-4DBB-8102-6F9177B487D8}"/>
              </a:ext>
            </a:extLst>
          </p:cNvPr>
          <p:cNvPicPr>
            <a:picLocks noChangeAspect="1"/>
          </p:cNvPicPr>
          <p:nvPr/>
        </p:nvPicPr>
        <p:blipFill>
          <a:blip r:embed="rId4"/>
          <a:stretch>
            <a:fillRect/>
          </a:stretch>
        </p:blipFill>
        <p:spPr>
          <a:xfrm>
            <a:off x="7646253" y="4177361"/>
            <a:ext cx="1760680" cy="2628849"/>
          </a:xfrm>
          <a:prstGeom prst="rect">
            <a:avLst/>
          </a:prstGeom>
        </p:spPr>
      </p:pic>
    </p:spTree>
    <p:extLst>
      <p:ext uri="{BB962C8B-B14F-4D97-AF65-F5344CB8AC3E}">
        <p14:creationId xmlns:p14="http://schemas.microsoft.com/office/powerpoint/2010/main" val="9242882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xmlns="" id="{856863EA-624B-408B-9822-EBABB9F523C1}"/>
              </a:ext>
            </a:extLst>
          </p:cNvPr>
          <p:cNvSpPr>
            <a:spLocks noGrp="1"/>
          </p:cNvSpPr>
          <p:nvPr>
            <p:ph type="title"/>
          </p:nvPr>
        </p:nvSpPr>
        <p:spPr>
          <a:xfrm>
            <a:off x="1154954" y="838201"/>
            <a:ext cx="8761413" cy="870526"/>
          </a:xfrm>
        </p:spPr>
        <p:txBody>
          <a:bodyPr/>
          <a:lstStyle/>
          <a:p>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Cellulitis</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sp>
        <p:nvSpPr>
          <p:cNvPr id="2" name="Content Placeholder 1">
            <a:extLst>
              <a:ext uri="{FF2B5EF4-FFF2-40B4-BE49-F238E27FC236}">
                <a16:creationId xmlns:a16="http://schemas.microsoft.com/office/drawing/2014/main" xmlns="" id="{AB3ABA97-24C6-40C8-AA97-3CDB435F8A5B}"/>
              </a:ext>
            </a:extLst>
          </p:cNvPr>
          <p:cNvSpPr>
            <a:spLocks noGrp="1"/>
          </p:cNvSpPr>
          <p:nvPr>
            <p:ph idx="1"/>
          </p:nvPr>
        </p:nvSpPr>
        <p:spPr>
          <a:xfrm>
            <a:off x="442913" y="2486025"/>
            <a:ext cx="7887722" cy="3533775"/>
          </a:xfrm>
        </p:spPr>
        <p:txBody>
          <a:bodyPr>
            <a:normAutofit/>
          </a:bodyPr>
          <a:lstStyle/>
          <a:p>
            <a:pPr algn="just"/>
            <a:r>
              <a:rPr lang="en-US" sz="2400" dirty="0">
                <a:latin typeface="Times New Roman" panose="02020603050405020304" pitchFamily="18" charset="0"/>
                <a:cs typeface="Times New Roman" panose="02020603050405020304" pitchFamily="18" charset="0"/>
              </a:rPr>
              <a:t>Clinically, it presents as an area of diffuse erythema of the involved skin, which is tender and warm to touch. </a:t>
            </a:r>
          </a:p>
          <a:p>
            <a:pPr algn="just"/>
            <a:r>
              <a:rPr lang="en-US" sz="2400" dirty="0">
                <a:latin typeface="Times New Roman" panose="02020603050405020304" pitchFamily="18" charset="0"/>
                <a:cs typeface="Times New Roman" panose="02020603050405020304" pitchFamily="18" charset="0"/>
              </a:rPr>
              <a:t>The surface may show focus of pus and necrosis, which may give way to form an ulcer. </a:t>
            </a:r>
          </a:p>
          <a:p>
            <a:pPr algn="just"/>
            <a:r>
              <a:rPr lang="en-US" sz="2400" dirty="0">
                <a:latin typeface="Times New Roman" panose="02020603050405020304" pitchFamily="18" charset="0"/>
                <a:cs typeface="Times New Roman" panose="02020603050405020304" pitchFamily="18" charset="0"/>
              </a:rPr>
              <a:t>Associated with  systemic symptoms of malaise and fever.</a:t>
            </a:r>
          </a:p>
          <a:p>
            <a:pPr algn="just"/>
            <a:r>
              <a:rPr lang="en-US" sz="2400" dirty="0">
                <a:latin typeface="Times New Roman" panose="02020603050405020304" pitchFamily="18" charset="0"/>
                <a:cs typeface="Times New Roman" panose="02020603050405020304" pitchFamily="18" charset="0"/>
              </a:rPr>
              <a:t>If untreated – necrosis can be developed </a:t>
            </a:r>
            <a:endParaRPr lang="en-IN" sz="2400" dirty="0">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xmlns="" id="{2E7138AA-3568-495E-9043-C45D912F4B13}"/>
              </a:ext>
            </a:extLst>
          </p:cNvPr>
          <p:cNvPicPr>
            <a:picLocks noChangeAspect="1"/>
          </p:cNvPicPr>
          <p:nvPr/>
        </p:nvPicPr>
        <p:blipFill>
          <a:blip r:embed="rId3"/>
          <a:stretch>
            <a:fillRect/>
          </a:stretch>
        </p:blipFill>
        <p:spPr>
          <a:xfrm>
            <a:off x="8330635" y="464040"/>
            <a:ext cx="3764455" cy="2812647"/>
          </a:xfrm>
          <a:prstGeom prst="rect">
            <a:avLst/>
          </a:prstGeom>
        </p:spPr>
      </p:pic>
      <p:pic>
        <p:nvPicPr>
          <p:cNvPr id="5" name="Picture 4" descr="D:\Bacterial Infections\060.JPG">
            <a:extLst>
              <a:ext uri="{FF2B5EF4-FFF2-40B4-BE49-F238E27FC236}">
                <a16:creationId xmlns:a16="http://schemas.microsoft.com/office/drawing/2014/main" xmlns="" id="{BA41C524-604B-49D5-9C82-66791653F33A}"/>
              </a:ext>
            </a:extLst>
          </p:cNvPr>
          <p:cNvPicPr>
            <a:picLocks noChangeAspect="1" noChangeArrowheads="1"/>
          </p:cNvPicPr>
          <p:nvPr/>
        </p:nvPicPr>
        <p:blipFill rotWithShape="1">
          <a:blip r:embed="rId4"/>
          <a:srcRect b="7666"/>
          <a:stretch/>
        </p:blipFill>
        <p:spPr bwMode="auto">
          <a:xfrm>
            <a:off x="8927520" y="3562437"/>
            <a:ext cx="2570686" cy="3198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60130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xmlns="" id="{856863EA-624B-408B-9822-EBABB9F523C1}"/>
              </a:ext>
            </a:extLst>
          </p:cNvPr>
          <p:cNvSpPr>
            <a:spLocks noGrp="1"/>
          </p:cNvSpPr>
          <p:nvPr>
            <p:ph type="title"/>
          </p:nvPr>
        </p:nvSpPr>
        <p:spPr>
          <a:xfrm>
            <a:off x="1154954" y="838201"/>
            <a:ext cx="8761413" cy="870526"/>
          </a:xfrm>
        </p:spPr>
        <p:txBody>
          <a:bodyPr/>
          <a:lstStyle/>
          <a:p>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Staphylococcal Scalded Skin Syndrome (SSSS)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sp>
        <p:nvSpPr>
          <p:cNvPr id="2" name="Content Placeholder 1">
            <a:extLst>
              <a:ext uri="{FF2B5EF4-FFF2-40B4-BE49-F238E27FC236}">
                <a16:creationId xmlns:a16="http://schemas.microsoft.com/office/drawing/2014/main" xmlns="" id="{AB3ABA97-24C6-40C8-AA97-3CDB435F8A5B}"/>
              </a:ext>
            </a:extLst>
          </p:cNvPr>
          <p:cNvSpPr>
            <a:spLocks noGrp="1"/>
          </p:cNvSpPr>
          <p:nvPr>
            <p:ph idx="1"/>
          </p:nvPr>
        </p:nvSpPr>
        <p:spPr>
          <a:xfrm>
            <a:off x="500064" y="2586038"/>
            <a:ext cx="10394078" cy="3433762"/>
          </a:xfrm>
        </p:spPr>
        <p:txBody>
          <a:bodyPr>
            <a:normAutofit/>
          </a:bodyPr>
          <a:lstStyle/>
          <a:p>
            <a:r>
              <a:rPr lang="en-US" sz="2400" dirty="0">
                <a:latin typeface="Times New Roman" panose="02020603050405020304" pitchFamily="18" charset="0"/>
                <a:cs typeface="Times New Roman" panose="02020603050405020304" pitchFamily="18" charset="0"/>
              </a:rPr>
              <a:t>A disease affecting the neonates, infants and young children.</a:t>
            </a:r>
          </a:p>
          <a:p>
            <a:r>
              <a:rPr lang="en-US" sz="2400" dirty="0">
                <a:latin typeface="Times New Roman" panose="02020603050405020304" pitchFamily="18" charset="0"/>
                <a:cs typeface="Times New Roman" panose="02020603050405020304" pitchFamily="18" charset="0"/>
              </a:rPr>
              <a:t>Causative agent-  staph. Aureus group II phage type 71</a:t>
            </a:r>
          </a:p>
          <a:p>
            <a:r>
              <a:rPr lang="en-US" sz="2400" dirty="0">
                <a:latin typeface="Times New Roman" panose="02020603050405020304" pitchFamily="18" charset="0"/>
                <a:cs typeface="Times New Roman" panose="02020603050405020304" pitchFamily="18" charset="0"/>
              </a:rPr>
              <a:t>The disease is caused by a diffusible exotoxin (known as </a:t>
            </a:r>
            <a:r>
              <a:rPr lang="en-US" sz="2400" dirty="0" err="1">
                <a:latin typeface="Times New Roman" panose="02020603050405020304" pitchFamily="18" charset="0"/>
                <a:cs typeface="Times New Roman" panose="02020603050405020304" pitchFamily="18" charset="0"/>
              </a:rPr>
              <a:t>epidermolytic</a:t>
            </a:r>
            <a:r>
              <a:rPr lang="en-US" sz="2400" dirty="0">
                <a:latin typeface="Times New Roman" panose="02020603050405020304" pitchFamily="18" charset="0"/>
                <a:cs typeface="Times New Roman" panose="02020603050405020304" pitchFamily="18" charset="0"/>
              </a:rPr>
              <a:t> toxin, </a:t>
            </a:r>
            <a:r>
              <a:rPr lang="en-US" sz="2400" dirty="0" err="1">
                <a:latin typeface="Times New Roman" panose="02020603050405020304" pitchFamily="18" charset="0"/>
                <a:cs typeface="Times New Roman" panose="02020603050405020304" pitchFamily="18" charset="0"/>
              </a:rPr>
              <a:t>exfoliatin</a:t>
            </a:r>
            <a:r>
              <a:rPr lang="en-US" sz="2400" dirty="0">
                <a:latin typeface="Times New Roman" panose="02020603050405020304" pitchFamily="18" charset="0"/>
                <a:cs typeface="Times New Roman" panose="02020603050405020304" pitchFamily="18" charset="0"/>
              </a:rPr>
              <a:t>, or </a:t>
            </a:r>
            <a:r>
              <a:rPr lang="en-US" sz="2400" dirty="0" err="1">
                <a:latin typeface="Times New Roman" panose="02020603050405020304" pitchFamily="18" charset="0"/>
                <a:cs typeface="Times New Roman" panose="02020603050405020304" pitchFamily="18" charset="0"/>
              </a:rPr>
              <a:t>epidermolysin</a:t>
            </a:r>
            <a:r>
              <a:rPr lang="en-US" sz="2400" dirty="0">
                <a:latin typeface="Times New Roman" panose="02020603050405020304" pitchFamily="18" charset="0"/>
                <a:cs typeface="Times New Roman" panose="02020603050405020304" pitchFamily="18" charset="0"/>
              </a:rPr>
              <a:t>) elaborated by the bacteria.</a:t>
            </a:r>
          </a:p>
          <a:p>
            <a:r>
              <a:rPr lang="en-US" sz="2400" dirty="0">
                <a:latin typeface="Times New Roman" panose="02020603050405020304" pitchFamily="18" charset="0"/>
                <a:cs typeface="Times New Roman" panose="02020603050405020304" pitchFamily="18" charset="0"/>
              </a:rPr>
              <a:t>Toxin is carried to the skin via the circulation</a:t>
            </a:r>
          </a:p>
        </p:txBody>
      </p:sp>
    </p:spTree>
    <p:extLst>
      <p:ext uri="{BB962C8B-B14F-4D97-AF65-F5344CB8AC3E}">
        <p14:creationId xmlns:p14="http://schemas.microsoft.com/office/powerpoint/2010/main" val="14078658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xmlns="" id="{856863EA-624B-408B-9822-EBABB9F523C1}"/>
              </a:ext>
            </a:extLst>
          </p:cNvPr>
          <p:cNvSpPr>
            <a:spLocks noGrp="1"/>
          </p:cNvSpPr>
          <p:nvPr>
            <p:ph type="title"/>
          </p:nvPr>
        </p:nvSpPr>
        <p:spPr>
          <a:xfrm>
            <a:off x="1154955" y="838200"/>
            <a:ext cx="8761413" cy="870526"/>
          </a:xfrm>
        </p:spPr>
        <p:txBody>
          <a:bodyPr/>
          <a:lstStyle/>
          <a:p>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Staphylococcal Scalded Skin Syndrome (SSSS)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sp>
        <p:nvSpPr>
          <p:cNvPr id="2" name="Content Placeholder 1">
            <a:extLst>
              <a:ext uri="{FF2B5EF4-FFF2-40B4-BE49-F238E27FC236}">
                <a16:creationId xmlns:a16="http://schemas.microsoft.com/office/drawing/2014/main" xmlns="" id="{AB3ABA97-24C6-40C8-AA97-3CDB435F8A5B}"/>
              </a:ext>
            </a:extLst>
          </p:cNvPr>
          <p:cNvSpPr>
            <a:spLocks noGrp="1"/>
          </p:cNvSpPr>
          <p:nvPr>
            <p:ph idx="1"/>
          </p:nvPr>
        </p:nvSpPr>
        <p:spPr>
          <a:xfrm>
            <a:off x="1154954" y="2268637"/>
            <a:ext cx="10778545" cy="4389337"/>
          </a:xfrm>
        </p:spPr>
        <p:txBody>
          <a:bodyPr>
            <a:noAutofit/>
          </a:bodyPr>
          <a:lstStyle/>
          <a:p>
            <a:pPr marL="0" indent="0">
              <a:buClr>
                <a:schemeClr val="accent2">
                  <a:lumMod val="50000"/>
                </a:schemeClr>
              </a:buClr>
              <a:buNone/>
              <a:defRPr/>
            </a:pPr>
            <a:r>
              <a:rPr lang="en-US" sz="2400" dirty="0">
                <a:latin typeface="Times New Roman" panose="02020603050405020304" pitchFamily="18" charset="0"/>
                <a:cs typeface="Times New Roman" panose="02020603050405020304" pitchFamily="18" charset="0"/>
              </a:rPr>
              <a:t>Foci of infection of </a:t>
            </a:r>
            <a:r>
              <a:rPr lang="en-US" sz="2400" i="1" dirty="0">
                <a:latin typeface="Times New Roman" panose="02020603050405020304" pitchFamily="18" charset="0"/>
                <a:cs typeface="Times New Roman" panose="02020603050405020304" pitchFamily="18" charset="0"/>
              </a:rPr>
              <a:t>Staphylococcus aureus </a:t>
            </a:r>
            <a:r>
              <a:rPr lang="en-US" sz="2400" dirty="0">
                <a:latin typeface="Times New Roman" panose="02020603050405020304" pitchFamily="18" charset="0"/>
                <a:cs typeface="Times New Roman" panose="02020603050405020304" pitchFamily="18" charset="0"/>
              </a:rPr>
              <a:t>(nasopharynx, conjunctiva, middle ear)</a:t>
            </a:r>
          </a:p>
          <a:p>
            <a:pPr marL="0" indent="0" algn="ctr">
              <a:buClr>
                <a:schemeClr val="accent2">
                  <a:lumMod val="50000"/>
                </a:schemeClr>
              </a:buClr>
              <a:buNone/>
              <a:defRPr/>
            </a:pPr>
            <a:endParaRPr lang="en-US" sz="2400" dirty="0">
              <a:latin typeface="Times New Roman" panose="02020603050405020304" pitchFamily="18" charset="0"/>
              <a:cs typeface="Times New Roman" panose="02020603050405020304" pitchFamily="18" charset="0"/>
            </a:endParaRPr>
          </a:p>
          <a:p>
            <a:pPr marL="0" indent="0">
              <a:buClr>
                <a:schemeClr val="accent2">
                  <a:lumMod val="50000"/>
                </a:schemeClr>
              </a:buClr>
              <a:buNone/>
              <a:defRPr/>
            </a:pP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Epidermolytic</a:t>
            </a:r>
            <a:r>
              <a:rPr lang="en-US" sz="2400" dirty="0">
                <a:latin typeface="Times New Roman" panose="02020603050405020304" pitchFamily="18" charset="0"/>
                <a:cs typeface="Times New Roman" panose="02020603050405020304" pitchFamily="18" charset="0"/>
              </a:rPr>
              <a:t> toxin</a:t>
            </a:r>
          </a:p>
          <a:p>
            <a:pPr marL="0" indent="0" algn="ctr">
              <a:buClr>
                <a:schemeClr val="accent2">
                  <a:lumMod val="50000"/>
                </a:schemeClr>
              </a:buClr>
              <a:buNone/>
              <a:defRPr/>
            </a:pPr>
            <a:endParaRPr lang="en-US" sz="2400" dirty="0">
              <a:latin typeface="Times New Roman" panose="02020603050405020304" pitchFamily="18" charset="0"/>
              <a:cs typeface="Times New Roman" panose="02020603050405020304" pitchFamily="18" charset="0"/>
            </a:endParaRPr>
          </a:p>
          <a:p>
            <a:pPr marL="0" indent="0">
              <a:buClr>
                <a:schemeClr val="accent2">
                  <a:lumMod val="50000"/>
                </a:schemeClr>
              </a:buClr>
              <a:buNone/>
              <a:defRPr/>
            </a:pPr>
            <a:r>
              <a:rPr lang="en-US" sz="2400" dirty="0">
                <a:latin typeface="Times New Roman" panose="02020603050405020304" pitchFamily="18" charset="0"/>
                <a:cs typeface="Times New Roman" panose="02020603050405020304" pitchFamily="18" charset="0"/>
              </a:rPr>
              <a:t>                  Acts on intra-epidermal desmosome complex</a:t>
            </a:r>
          </a:p>
          <a:p>
            <a:pPr marL="0" indent="0" algn="ctr">
              <a:buClr>
                <a:schemeClr val="accent2">
                  <a:lumMod val="50000"/>
                </a:schemeClr>
              </a:buClr>
              <a:buNone/>
              <a:defRPr/>
            </a:pPr>
            <a:endParaRPr lang="en-US" sz="2400" dirty="0">
              <a:latin typeface="Times New Roman" panose="02020603050405020304" pitchFamily="18" charset="0"/>
              <a:cs typeface="Times New Roman" panose="02020603050405020304" pitchFamily="18" charset="0"/>
            </a:endParaRPr>
          </a:p>
          <a:p>
            <a:pPr marL="0" indent="0">
              <a:buClr>
                <a:schemeClr val="accent2">
                  <a:lumMod val="50000"/>
                </a:schemeClr>
              </a:buClr>
              <a:buNone/>
              <a:defRPr/>
            </a:pPr>
            <a:r>
              <a:rPr lang="en-US" sz="2400" dirty="0">
                <a:latin typeface="Times New Roman" panose="02020603050405020304" pitchFamily="18" charset="0"/>
                <a:cs typeface="Times New Roman" panose="02020603050405020304" pitchFamily="18" charset="0"/>
              </a:rPr>
              <a:t>                         Fragile, tense bullae and vesicles</a:t>
            </a:r>
          </a:p>
          <a:p>
            <a:pPr marL="0" indent="0" algn="ctr">
              <a:buClr>
                <a:schemeClr val="accent2">
                  <a:lumMod val="50000"/>
                </a:schemeClr>
              </a:buClr>
              <a:buNone/>
              <a:defRPr/>
            </a:pPr>
            <a:endParaRPr lang="en-US" sz="2400" dirty="0">
              <a:latin typeface="Times New Roman" panose="02020603050405020304" pitchFamily="18" charset="0"/>
              <a:cs typeface="Times New Roman" panose="02020603050405020304" pitchFamily="18" charset="0"/>
            </a:endParaRPr>
          </a:p>
          <a:p>
            <a:pPr marL="0" indent="0">
              <a:buClr>
                <a:schemeClr val="accent2">
                  <a:lumMod val="50000"/>
                </a:schemeClr>
              </a:buClr>
              <a:buNone/>
              <a:defRPr/>
            </a:pP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Erosions </a:t>
            </a:r>
          </a:p>
          <a:p>
            <a:endParaRPr lang="en-IN" sz="2400" dirty="0">
              <a:latin typeface="Times New Roman" panose="02020603050405020304" pitchFamily="18" charset="0"/>
              <a:cs typeface="Times New Roman" panose="02020603050405020304" pitchFamily="18" charset="0"/>
            </a:endParaRPr>
          </a:p>
        </p:txBody>
      </p:sp>
      <p:sp>
        <p:nvSpPr>
          <p:cNvPr id="4" name="Arrow: Down 3">
            <a:extLst>
              <a:ext uri="{FF2B5EF4-FFF2-40B4-BE49-F238E27FC236}">
                <a16:creationId xmlns:a16="http://schemas.microsoft.com/office/drawing/2014/main" xmlns="" id="{50E16668-E7E6-4ED0-A2B4-B8043E444778}"/>
              </a:ext>
            </a:extLst>
          </p:cNvPr>
          <p:cNvSpPr/>
          <p:nvPr/>
        </p:nvSpPr>
        <p:spPr>
          <a:xfrm>
            <a:off x="4473493" y="2712853"/>
            <a:ext cx="109381" cy="37362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Arrow: Down 5">
            <a:extLst>
              <a:ext uri="{FF2B5EF4-FFF2-40B4-BE49-F238E27FC236}">
                <a16:creationId xmlns:a16="http://schemas.microsoft.com/office/drawing/2014/main" xmlns="" id="{E9ECC4B1-A69A-4B0F-81CC-69F12B95AC91}"/>
              </a:ext>
            </a:extLst>
          </p:cNvPr>
          <p:cNvSpPr/>
          <p:nvPr/>
        </p:nvSpPr>
        <p:spPr>
          <a:xfrm flipH="1">
            <a:off x="4467964" y="3777018"/>
            <a:ext cx="102132" cy="37362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Arrow: Down 7">
            <a:extLst>
              <a:ext uri="{FF2B5EF4-FFF2-40B4-BE49-F238E27FC236}">
                <a16:creationId xmlns:a16="http://schemas.microsoft.com/office/drawing/2014/main" xmlns="" id="{502A7D29-FC6A-4287-A680-EBBF4CA56862}"/>
              </a:ext>
            </a:extLst>
          </p:cNvPr>
          <p:cNvSpPr/>
          <p:nvPr/>
        </p:nvSpPr>
        <p:spPr>
          <a:xfrm flipH="1">
            <a:off x="4487039" y="5772240"/>
            <a:ext cx="95835" cy="3736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Arrow: Down 8">
            <a:extLst>
              <a:ext uri="{FF2B5EF4-FFF2-40B4-BE49-F238E27FC236}">
                <a16:creationId xmlns:a16="http://schemas.microsoft.com/office/drawing/2014/main" xmlns="" id="{204179CA-EF41-418C-8256-2FD70E120226}"/>
              </a:ext>
            </a:extLst>
          </p:cNvPr>
          <p:cNvSpPr/>
          <p:nvPr/>
        </p:nvSpPr>
        <p:spPr>
          <a:xfrm>
            <a:off x="4467964" y="4678009"/>
            <a:ext cx="102132" cy="37362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8674793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xmlns="" id="{856863EA-624B-408B-9822-EBABB9F523C1}"/>
              </a:ext>
            </a:extLst>
          </p:cNvPr>
          <p:cNvSpPr>
            <a:spLocks noGrp="1"/>
          </p:cNvSpPr>
          <p:nvPr>
            <p:ph type="title"/>
          </p:nvPr>
        </p:nvSpPr>
        <p:spPr>
          <a:xfrm>
            <a:off x="1154954" y="838201"/>
            <a:ext cx="8761413" cy="870526"/>
          </a:xfrm>
        </p:spPr>
        <p:txBody>
          <a:bodyPr/>
          <a:lstStyle/>
          <a:p>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Staphylococcal Scalded Skin Syndrome (SSSS)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sp>
        <p:nvSpPr>
          <p:cNvPr id="2" name="Content Placeholder 1">
            <a:extLst>
              <a:ext uri="{FF2B5EF4-FFF2-40B4-BE49-F238E27FC236}">
                <a16:creationId xmlns:a16="http://schemas.microsoft.com/office/drawing/2014/main" xmlns="" id="{AB3ABA97-24C6-40C8-AA97-3CDB435F8A5B}"/>
              </a:ext>
            </a:extLst>
          </p:cNvPr>
          <p:cNvSpPr>
            <a:spLocks noGrp="1"/>
          </p:cNvSpPr>
          <p:nvPr>
            <p:ph idx="1"/>
          </p:nvPr>
        </p:nvSpPr>
        <p:spPr>
          <a:xfrm>
            <a:off x="614364" y="2357438"/>
            <a:ext cx="10279778" cy="3662362"/>
          </a:xfrm>
        </p:spPr>
        <p:txBody>
          <a:bodyPr>
            <a:normAutofit/>
          </a:bodyPr>
          <a:lstStyle/>
          <a:p>
            <a:r>
              <a:rPr lang="en-US" sz="2400" dirty="0">
                <a:latin typeface="Times New Roman" panose="02020603050405020304" pitchFamily="18" charset="0"/>
                <a:cs typeface="Times New Roman" panose="02020603050405020304" pitchFamily="18" charset="0"/>
              </a:rPr>
              <a:t>The eruption appears suddenly, following an upper respiratory tract infection or purulent conjunctivitis.</a:t>
            </a:r>
          </a:p>
          <a:p>
            <a:r>
              <a:rPr lang="en-US" sz="2400" dirty="0">
                <a:latin typeface="Times New Roman" panose="02020603050405020304" pitchFamily="18" charset="0"/>
                <a:cs typeface="Times New Roman" panose="02020603050405020304" pitchFamily="18" charset="0"/>
              </a:rPr>
              <a:t>The skin becomes intensely erythematous and tender, especially on the face and proximal flexures, but the process soon generalizes </a:t>
            </a:r>
          </a:p>
          <a:p>
            <a:r>
              <a:rPr lang="en-US" sz="2400" dirty="0">
                <a:latin typeface="Times New Roman" panose="02020603050405020304" pitchFamily="18" charset="0"/>
                <a:cs typeface="Times New Roman" panose="02020603050405020304" pitchFamily="18" charset="0"/>
              </a:rPr>
              <a:t>Affected infants are febrile and irritable</a:t>
            </a:r>
          </a:p>
          <a:p>
            <a:r>
              <a:rPr lang="en-US" sz="2400" dirty="0">
                <a:latin typeface="Times New Roman" panose="02020603050405020304" pitchFamily="18" charset="0"/>
                <a:cs typeface="Times New Roman" panose="02020603050405020304" pitchFamily="18" charset="0"/>
              </a:rPr>
              <a:t>Flaccid blisters appear one to two days later, especially in areas of mechanical stress including flexural areas, buttocks, hands, and feet. </a:t>
            </a:r>
          </a:p>
        </p:txBody>
      </p:sp>
    </p:spTree>
    <p:extLst>
      <p:ext uri="{BB962C8B-B14F-4D97-AF65-F5344CB8AC3E}">
        <p14:creationId xmlns:p14="http://schemas.microsoft.com/office/powerpoint/2010/main" val="24065211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xmlns="" id="{856863EA-624B-408B-9822-EBABB9F523C1}"/>
              </a:ext>
            </a:extLst>
          </p:cNvPr>
          <p:cNvSpPr>
            <a:spLocks noGrp="1"/>
          </p:cNvSpPr>
          <p:nvPr>
            <p:ph type="title"/>
          </p:nvPr>
        </p:nvSpPr>
        <p:spPr>
          <a:xfrm>
            <a:off x="1154954" y="838201"/>
            <a:ext cx="8761413" cy="870526"/>
          </a:xfrm>
        </p:spPr>
        <p:txBody>
          <a:bodyPr/>
          <a:lstStyle/>
          <a:p>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Staphylococcal Scalded Skin Syndrome (SSSS)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sp>
        <p:nvSpPr>
          <p:cNvPr id="2" name="Content Placeholder 1">
            <a:extLst>
              <a:ext uri="{FF2B5EF4-FFF2-40B4-BE49-F238E27FC236}">
                <a16:creationId xmlns:a16="http://schemas.microsoft.com/office/drawing/2014/main" xmlns="" id="{AB3ABA97-24C6-40C8-AA97-3CDB435F8A5B}"/>
              </a:ext>
            </a:extLst>
          </p:cNvPr>
          <p:cNvSpPr>
            <a:spLocks noGrp="1"/>
          </p:cNvSpPr>
          <p:nvPr>
            <p:ph idx="1"/>
          </p:nvPr>
        </p:nvSpPr>
        <p:spPr>
          <a:xfrm>
            <a:off x="571500" y="2343150"/>
            <a:ext cx="10322641" cy="3676650"/>
          </a:xfrm>
        </p:spPr>
        <p:txBody>
          <a:bodyPr>
            <a:normAutofit/>
          </a:bodyPr>
          <a:lstStyle/>
          <a:p>
            <a:r>
              <a:rPr lang="en-US" sz="2400" dirty="0">
                <a:latin typeface="Times New Roman" panose="02020603050405020304" pitchFamily="18" charset="0"/>
                <a:cs typeface="Times New Roman" panose="02020603050405020304" pitchFamily="18" charset="0"/>
              </a:rPr>
              <a:t>Gentle pressure applied to the skin results in separation of the upper epidermis and wrinkling of the skin (pseudo </a:t>
            </a:r>
            <a:r>
              <a:rPr lang="en-US" sz="2400" dirty="0" err="1">
                <a:latin typeface="Times New Roman" panose="02020603050405020304" pitchFamily="18" charset="0"/>
                <a:cs typeface="Times New Roman" panose="02020603050405020304" pitchFamily="18" charset="0"/>
              </a:rPr>
              <a:t>Nikolsky's</a:t>
            </a:r>
            <a:r>
              <a:rPr lang="en-US" sz="2400" dirty="0">
                <a:latin typeface="Times New Roman" panose="02020603050405020304" pitchFamily="18" charset="0"/>
                <a:cs typeface="Times New Roman" panose="02020603050405020304" pitchFamily="18" charset="0"/>
              </a:rPr>
              <a:t> sign). </a:t>
            </a:r>
          </a:p>
          <a:p>
            <a:r>
              <a:rPr lang="en-US" sz="2400" dirty="0">
                <a:latin typeface="Times New Roman" panose="02020603050405020304" pitchFamily="18" charset="0"/>
                <a:cs typeface="Times New Roman" panose="02020603050405020304" pitchFamily="18" charset="0"/>
              </a:rPr>
              <a:t>Painful erosions appear when the erythematous sheets of skin shrink and fall (“potato-chip” desquamation) or when the blisters rupture </a:t>
            </a:r>
          </a:p>
          <a:p>
            <a:r>
              <a:rPr lang="en-US" sz="2400" dirty="0">
                <a:latin typeface="Times New Roman" panose="02020603050405020304" pitchFamily="18" charset="0"/>
                <a:cs typeface="Times New Roman" panose="02020603050405020304" pitchFamily="18" charset="0"/>
              </a:rPr>
              <a:t>Mucous membranes other than the lips are usually spared</a:t>
            </a:r>
          </a:p>
        </p:txBody>
      </p:sp>
      <p:pic>
        <p:nvPicPr>
          <p:cNvPr id="3" name="Picture 2">
            <a:extLst>
              <a:ext uri="{FF2B5EF4-FFF2-40B4-BE49-F238E27FC236}">
                <a16:creationId xmlns:a16="http://schemas.microsoft.com/office/drawing/2014/main" xmlns="" id="{D8B6EBC1-7EED-4FB0-AB16-52C7DD3ECB22}"/>
              </a:ext>
            </a:extLst>
          </p:cNvPr>
          <p:cNvPicPr>
            <a:picLocks noChangeAspect="1"/>
          </p:cNvPicPr>
          <p:nvPr/>
        </p:nvPicPr>
        <p:blipFill>
          <a:blip r:embed="rId3"/>
          <a:stretch>
            <a:fillRect/>
          </a:stretch>
        </p:blipFill>
        <p:spPr>
          <a:xfrm>
            <a:off x="8403589" y="4267200"/>
            <a:ext cx="3381375" cy="2590800"/>
          </a:xfrm>
          <a:prstGeom prst="rect">
            <a:avLst/>
          </a:prstGeom>
        </p:spPr>
      </p:pic>
      <p:pic>
        <p:nvPicPr>
          <p:cNvPr id="5" name="Picture 7" descr="D:\Bacterial Infections\DSC02452.JPG">
            <a:extLst>
              <a:ext uri="{FF2B5EF4-FFF2-40B4-BE49-F238E27FC236}">
                <a16:creationId xmlns:a16="http://schemas.microsoft.com/office/drawing/2014/main" xmlns="" id="{C322CEC6-7503-413B-A9FC-A6F0E2D4D02A}"/>
              </a:ext>
            </a:extLst>
          </p:cNvPr>
          <p:cNvPicPr>
            <a:picLocks noChangeAspect="1" noChangeArrowheads="1"/>
          </p:cNvPicPr>
          <p:nvPr/>
        </p:nvPicPr>
        <p:blipFill rotWithShape="1">
          <a:blip r:embed="rId4"/>
          <a:srcRect b="9632"/>
          <a:stretch/>
        </p:blipFill>
        <p:spPr bwMode="auto">
          <a:xfrm>
            <a:off x="3138351" y="4450976"/>
            <a:ext cx="3292930" cy="2091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93307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xmlns="" id="{856863EA-624B-408B-9822-EBABB9F523C1}"/>
              </a:ext>
            </a:extLst>
          </p:cNvPr>
          <p:cNvSpPr>
            <a:spLocks noGrp="1"/>
          </p:cNvSpPr>
          <p:nvPr>
            <p:ph type="title"/>
          </p:nvPr>
        </p:nvSpPr>
        <p:spPr>
          <a:xfrm>
            <a:off x="1154954" y="838201"/>
            <a:ext cx="8761413" cy="870526"/>
          </a:xfrm>
        </p:spPr>
        <p:txBody>
          <a:bodyPr/>
          <a:lstStyle/>
          <a:p>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Toxic Shock Syndrome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sp>
        <p:nvSpPr>
          <p:cNvPr id="2" name="Content Placeholder 1">
            <a:extLst>
              <a:ext uri="{FF2B5EF4-FFF2-40B4-BE49-F238E27FC236}">
                <a16:creationId xmlns:a16="http://schemas.microsoft.com/office/drawing/2014/main" xmlns="" id="{AB3ABA97-24C6-40C8-AA97-3CDB435F8A5B}"/>
              </a:ext>
            </a:extLst>
          </p:cNvPr>
          <p:cNvSpPr>
            <a:spLocks noGrp="1"/>
          </p:cNvSpPr>
          <p:nvPr>
            <p:ph idx="1"/>
          </p:nvPr>
        </p:nvSpPr>
        <p:spPr>
          <a:xfrm>
            <a:off x="571500" y="2414588"/>
            <a:ext cx="8611829" cy="3605212"/>
          </a:xfrm>
        </p:spPr>
        <p:txBody>
          <a:bodyPr>
            <a:normAutofit/>
          </a:bodyPr>
          <a:lstStyle/>
          <a:p>
            <a:pPr algn="just"/>
            <a:r>
              <a:rPr lang="en-US" sz="2400" dirty="0">
                <a:latin typeface="Times New Roman" panose="02020603050405020304" pitchFamily="18" charset="0"/>
                <a:cs typeface="Times New Roman" panose="02020603050405020304" pitchFamily="18" charset="0"/>
              </a:rPr>
              <a:t>Toxic shock syndrome is acute febrile multisystem disease, mediated by TSST-1(Toxic Shock Syndrome Toxin-1) secreted by </a:t>
            </a:r>
            <a:r>
              <a:rPr lang="en-US" sz="2400" i="1" dirty="0">
                <a:latin typeface="Times New Roman" panose="02020603050405020304" pitchFamily="18" charset="0"/>
                <a:cs typeface="Times New Roman" panose="02020603050405020304" pitchFamily="18" charset="0"/>
              </a:rPr>
              <a:t>Staphylococcus aureus </a:t>
            </a:r>
          </a:p>
          <a:p>
            <a:pPr algn="just"/>
            <a:r>
              <a:rPr lang="en-US" sz="2400" dirty="0">
                <a:latin typeface="Times New Roman" panose="02020603050405020304" pitchFamily="18" charset="0"/>
                <a:cs typeface="Times New Roman" panose="02020603050405020304" pitchFamily="18" charset="0"/>
              </a:rPr>
              <a:t>Two forms of the disease, </a:t>
            </a:r>
          </a:p>
          <a:p>
            <a:pPr lvl="1" algn="just"/>
            <a:r>
              <a:rPr lang="en-US" sz="2400" dirty="0">
                <a:latin typeface="Times New Roman" panose="02020603050405020304" pitchFamily="18" charset="0"/>
                <a:cs typeface="Times New Roman" panose="02020603050405020304" pitchFamily="18" charset="0"/>
              </a:rPr>
              <a:t>Menstrual - occurs in those young women who often use </a:t>
            </a:r>
            <a:r>
              <a:rPr lang="en-US" sz="2400" dirty="0" smtClean="0">
                <a:latin typeface="Times New Roman" panose="02020603050405020304" pitchFamily="18" charset="0"/>
                <a:cs typeface="Times New Roman" panose="02020603050405020304" pitchFamily="18" charset="0"/>
              </a:rPr>
              <a:t>highly </a:t>
            </a:r>
            <a:r>
              <a:rPr lang="en-US" sz="2400" dirty="0">
                <a:latin typeface="Times New Roman" panose="02020603050405020304" pitchFamily="18" charset="0"/>
                <a:cs typeface="Times New Roman" panose="02020603050405020304" pitchFamily="18" charset="0"/>
              </a:rPr>
              <a:t>absorbent tampons.</a:t>
            </a:r>
          </a:p>
          <a:p>
            <a:pPr lvl="1" algn="just"/>
            <a:r>
              <a:rPr lang="en-US" sz="2400" dirty="0">
                <a:latin typeface="Times New Roman" panose="02020603050405020304" pitchFamily="18" charset="0"/>
                <a:cs typeface="Times New Roman" panose="02020603050405020304" pitchFamily="18" charset="0"/>
              </a:rPr>
              <a:t>Non menstrual - occur in either sex and at any age</a:t>
            </a:r>
          </a:p>
        </p:txBody>
      </p:sp>
      <p:pic>
        <p:nvPicPr>
          <p:cNvPr id="1026" name="Picture 2" descr="Drug Eruptions: Practice Essentials, Background, Pathophysiology">
            <a:extLst>
              <a:ext uri="{FF2B5EF4-FFF2-40B4-BE49-F238E27FC236}">
                <a16:creationId xmlns:a16="http://schemas.microsoft.com/office/drawing/2014/main" xmlns="" id="{83A170A8-C06E-419B-B1F2-BD087052D1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1278" y="2578897"/>
            <a:ext cx="2658732" cy="39933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02495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xmlns="" id="{856863EA-624B-408B-9822-EBABB9F523C1}"/>
              </a:ext>
            </a:extLst>
          </p:cNvPr>
          <p:cNvSpPr>
            <a:spLocks noGrp="1"/>
          </p:cNvSpPr>
          <p:nvPr>
            <p:ph type="title"/>
          </p:nvPr>
        </p:nvSpPr>
        <p:spPr>
          <a:xfrm>
            <a:off x="1154954" y="838201"/>
            <a:ext cx="8761413" cy="870526"/>
          </a:xfrm>
        </p:spPr>
        <p:txBody>
          <a:bodyPr/>
          <a:lstStyle/>
          <a:p>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Toxic Shock Syndrome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sp>
        <p:nvSpPr>
          <p:cNvPr id="2" name="Content Placeholder 1">
            <a:extLst>
              <a:ext uri="{FF2B5EF4-FFF2-40B4-BE49-F238E27FC236}">
                <a16:creationId xmlns:a16="http://schemas.microsoft.com/office/drawing/2014/main" xmlns="" id="{AB3ABA97-24C6-40C8-AA97-3CDB435F8A5B}"/>
              </a:ext>
            </a:extLst>
          </p:cNvPr>
          <p:cNvSpPr>
            <a:spLocks noGrp="1"/>
          </p:cNvSpPr>
          <p:nvPr>
            <p:ph idx="1"/>
          </p:nvPr>
        </p:nvSpPr>
        <p:spPr>
          <a:xfrm>
            <a:off x="500064" y="2414588"/>
            <a:ext cx="10394078" cy="3605212"/>
          </a:xfrm>
        </p:spPr>
        <p:txBody>
          <a:bodyPr>
            <a:normAutofit/>
          </a:bodyPr>
          <a:lstStyle/>
          <a:p>
            <a:r>
              <a:rPr lang="en-US" sz="2400" dirty="0">
                <a:latin typeface="Times New Roman" panose="02020603050405020304" pitchFamily="18" charset="0"/>
                <a:cs typeface="Times New Roman" panose="02020603050405020304" pitchFamily="18" charset="0"/>
              </a:rPr>
              <a:t>Staphylococci presumably gain entry during insertion of the tampon and find conditions favorable to their growth in the vagina. </a:t>
            </a:r>
          </a:p>
          <a:p>
            <a:r>
              <a:rPr lang="en-US" sz="2400" dirty="0">
                <a:latin typeface="Times New Roman" panose="02020603050405020304" pitchFamily="18" charset="0"/>
                <a:cs typeface="Times New Roman" panose="02020603050405020304" pitchFamily="18" charset="0"/>
              </a:rPr>
              <a:t>The toxins are elaborated and enter the circulation. </a:t>
            </a:r>
          </a:p>
          <a:p>
            <a:r>
              <a:rPr lang="en-US" sz="2400" dirty="0">
                <a:latin typeface="Times New Roman" panose="02020603050405020304" pitchFamily="18" charset="0"/>
                <a:cs typeface="Times New Roman" panose="02020603050405020304" pitchFamily="18" charset="0"/>
              </a:rPr>
              <a:t>Staphylococcal infection can be present at the sites of surgical wounds, skin and soft tissue, or as postpartum or post-abortion infection.</a:t>
            </a:r>
          </a:p>
          <a:p>
            <a:pPr marL="0" indent="0">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225942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xmlns="" id="{856863EA-624B-408B-9822-EBABB9F523C1}"/>
              </a:ext>
            </a:extLst>
          </p:cNvPr>
          <p:cNvSpPr>
            <a:spLocks noGrp="1"/>
          </p:cNvSpPr>
          <p:nvPr>
            <p:ph type="title"/>
          </p:nvPr>
        </p:nvSpPr>
        <p:spPr>
          <a:xfrm>
            <a:off x="1154954" y="838201"/>
            <a:ext cx="8761413" cy="870526"/>
          </a:xfrm>
        </p:spPr>
        <p:txBody>
          <a:bodyPr/>
          <a:lstStyle/>
          <a:p>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Toxic Shock Syndrome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sp>
        <p:nvSpPr>
          <p:cNvPr id="2" name="Content Placeholder 1">
            <a:extLst>
              <a:ext uri="{FF2B5EF4-FFF2-40B4-BE49-F238E27FC236}">
                <a16:creationId xmlns:a16="http://schemas.microsoft.com/office/drawing/2014/main" xmlns="" id="{AB3ABA97-24C6-40C8-AA97-3CDB435F8A5B}"/>
              </a:ext>
            </a:extLst>
          </p:cNvPr>
          <p:cNvSpPr>
            <a:spLocks noGrp="1"/>
          </p:cNvSpPr>
          <p:nvPr>
            <p:ph idx="1"/>
          </p:nvPr>
        </p:nvSpPr>
        <p:spPr>
          <a:xfrm>
            <a:off x="414338" y="2371725"/>
            <a:ext cx="10479803" cy="3648075"/>
          </a:xfrm>
        </p:spPr>
        <p:txBody>
          <a:bodyPr>
            <a:normAutofit/>
          </a:bodyPr>
          <a:lstStyle/>
          <a:p>
            <a:r>
              <a:rPr lang="en-US" sz="2400" dirty="0">
                <a:latin typeface="Times New Roman" panose="02020603050405020304" pitchFamily="18" charset="0"/>
                <a:cs typeface="Times New Roman" panose="02020603050405020304" pitchFamily="18" charset="0"/>
              </a:rPr>
              <a:t>Clinical features of both forms are similar and may be mild to severe. </a:t>
            </a:r>
          </a:p>
          <a:p>
            <a:r>
              <a:rPr lang="en-US" sz="2400" dirty="0">
                <a:latin typeface="Times New Roman" panose="02020603050405020304" pitchFamily="18" charset="0"/>
                <a:cs typeface="Times New Roman" panose="02020603050405020304" pitchFamily="18" charset="0"/>
              </a:rPr>
              <a:t>The onset is acute and the patient has fever, hypotension and extensive macular erythema. </a:t>
            </a:r>
          </a:p>
          <a:p>
            <a:r>
              <a:rPr lang="en-US" sz="2400" dirty="0">
                <a:latin typeface="Times New Roman" panose="02020603050405020304" pitchFamily="18" charset="0"/>
                <a:cs typeface="Times New Roman" panose="02020603050405020304" pitchFamily="18" charset="0"/>
              </a:rPr>
              <a:t>This rash appears on the first day. </a:t>
            </a:r>
          </a:p>
          <a:p>
            <a:r>
              <a:rPr lang="en-US" sz="2400" dirty="0">
                <a:latin typeface="Times New Roman" panose="02020603050405020304" pitchFamily="18" charset="0"/>
                <a:cs typeface="Times New Roman" panose="02020603050405020304" pitchFamily="18" charset="0"/>
              </a:rPr>
              <a:t>It may occasionally be maculopapular or papulopustular.</a:t>
            </a:r>
          </a:p>
        </p:txBody>
      </p:sp>
      <p:pic>
        <p:nvPicPr>
          <p:cNvPr id="2050" name="Picture 2" descr="Syphilis | Florida Department of Health in Sarasota">
            <a:extLst>
              <a:ext uri="{FF2B5EF4-FFF2-40B4-BE49-F238E27FC236}">
                <a16:creationId xmlns:a16="http://schemas.microsoft.com/office/drawing/2014/main" xmlns="" id="{CC240C8B-EE38-4B87-A50B-40B95DD4CDE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94173" y="3399503"/>
            <a:ext cx="3232355" cy="3232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80655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xmlns="" id="{856863EA-624B-408B-9822-EBABB9F523C1}"/>
              </a:ext>
            </a:extLst>
          </p:cNvPr>
          <p:cNvSpPr>
            <a:spLocks noGrp="1"/>
          </p:cNvSpPr>
          <p:nvPr>
            <p:ph type="title"/>
          </p:nvPr>
        </p:nvSpPr>
        <p:spPr>
          <a:xfrm>
            <a:off x="1154954" y="838201"/>
            <a:ext cx="8761413" cy="870526"/>
          </a:xfrm>
        </p:spPr>
        <p:txBody>
          <a:bodyPr/>
          <a:lstStyle/>
          <a:p>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Toxic Shock Syndrome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sp>
        <p:nvSpPr>
          <p:cNvPr id="2" name="Content Placeholder 1">
            <a:extLst>
              <a:ext uri="{FF2B5EF4-FFF2-40B4-BE49-F238E27FC236}">
                <a16:creationId xmlns:a16="http://schemas.microsoft.com/office/drawing/2014/main" xmlns="" id="{AB3ABA97-24C6-40C8-AA97-3CDB435F8A5B}"/>
              </a:ext>
            </a:extLst>
          </p:cNvPr>
          <p:cNvSpPr>
            <a:spLocks noGrp="1"/>
          </p:cNvSpPr>
          <p:nvPr>
            <p:ph idx="1"/>
          </p:nvPr>
        </p:nvSpPr>
        <p:spPr>
          <a:xfrm>
            <a:off x="514351" y="2428875"/>
            <a:ext cx="10129838" cy="3590925"/>
          </a:xfrm>
        </p:spPr>
        <p:txBody>
          <a:bodyPr>
            <a:normAutofit/>
          </a:bodyPr>
          <a:lstStyle/>
          <a:p>
            <a:r>
              <a:rPr lang="en-US" sz="2400" dirty="0">
                <a:latin typeface="Times New Roman" panose="02020603050405020304" pitchFamily="18" charset="0"/>
                <a:cs typeface="Times New Roman" panose="02020603050405020304" pitchFamily="18" charset="0"/>
              </a:rPr>
              <a:t>Desquamation occurs after 1 to 2 weeks and may be localized to the palms and soles</a:t>
            </a:r>
          </a:p>
          <a:p>
            <a:r>
              <a:rPr lang="en-US" sz="2400" dirty="0">
                <a:latin typeface="Times New Roman" panose="02020603050405020304" pitchFamily="18" charset="0"/>
                <a:cs typeface="Times New Roman" panose="02020603050405020304" pitchFamily="18" charset="0"/>
              </a:rPr>
              <a:t>The gastrointestinal tract, liver, kidneys, central nervous system, and muscles may be affected. </a:t>
            </a:r>
          </a:p>
          <a:p>
            <a:r>
              <a:rPr lang="en-US" sz="2400" dirty="0">
                <a:latin typeface="Times New Roman" panose="02020603050405020304" pitchFamily="18" charset="0"/>
                <a:cs typeface="Times New Roman" panose="02020603050405020304" pitchFamily="18" charset="0"/>
              </a:rPr>
              <a:t>Hematological and metabolic abnormalities may occur </a:t>
            </a:r>
          </a:p>
          <a:p>
            <a:r>
              <a:rPr lang="en-US" sz="2400" dirty="0">
                <a:latin typeface="Times New Roman" panose="02020603050405020304" pitchFamily="18" charset="0"/>
                <a:cs typeface="Times New Roman" panose="02020603050405020304" pitchFamily="18" charset="0"/>
              </a:rPr>
              <a:t>Mortality rate is 7%. </a:t>
            </a:r>
          </a:p>
        </p:txBody>
      </p:sp>
      <p:pic>
        <p:nvPicPr>
          <p:cNvPr id="4" name="Picture 3">
            <a:extLst>
              <a:ext uri="{FF2B5EF4-FFF2-40B4-BE49-F238E27FC236}">
                <a16:creationId xmlns:a16="http://schemas.microsoft.com/office/drawing/2014/main" xmlns="" id="{FB0F2993-FD7E-4149-99A9-BA4133B14ADB}"/>
              </a:ext>
            </a:extLst>
          </p:cNvPr>
          <p:cNvPicPr>
            <a:picLocks noChangeAspect="1"/>
          </p:cNvPicPr>
          <p:nvPr/>
        </p:nvPicPr>
        <p:blipFill>
          <a:blip r:embed="rId3"/>
          <a:stretch>
            <a:fillRect/>
          </a:stretch>
        </p:blipFill>
        <p:spPr>
          <a:xfrm>
            <a:off x="7940233" y="3780540"/>
            <a:ext cx="4251767" cy="2875296"/>
          </a:xfrm>
          <a:prstGeom prst="rect">
            <a:avLst/>
          </a:prstGeom>
        </p:spPr>
      </p:pic>
    </p:spTree>
    <p:extLst>
      <p:ext uri="{BB962C8B-B14F-4D97-AF65-F5344CB8AC3E}">
        <p14:creationId xmlns:p14="http://schemas.microsoft.com/office/powerpoint/2010/main" val="8543419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Gram staining.</a:t>
            </a:r>
            <a:endParaRPr lang="en-IN" dirty="0"/>
          </a:p>
        </p:txBody>
      </p:sp>
      <p:sp>
        <p:nvSpPr>
          <p:cNvPr id="3" name="Content Placeholder 2"/>
          <p:cNvSpPr>
            <a:spLocks noGrp="1"/>
          </p:cNvSpPr>
          <p:nvPr>
            <p:ph idx="1"/>
          </p:nvPr>
        </p:nvSpPr>
        <p:spPr>
          <a:xfrm>
            <a:off x="485775" y="2514599"/>
            <a:ext cx="11201399" cy="3757613"/>
          </a:xfrm>
        </p:spPr>
        <p:txBody>
          <a:bodyPr>
            <a:normAutofit/>
          </a:bodyPr>
          <a:lstStyle/>
          <a:p>
            <a:pPr algn="just"/>
            <a:r>
              <a:rPr lang="en-IN" sz="2400" dirty="0"/>
              <a:t>This </a:t>
            </a:r>
            <a:r>
              <a:rPr lang="en-IN" sz="2400" dirty="0">
                <a:latin typeface="Times New Roman" panose="02020603050405020304" pitchFamily="18" charset="0"/>
                <a:cs typeface="Times New Roman" panose="02020603050405020304" pitchFamily="18" charset="0"/>
              </a:rPr>
              <a:t>is the most important staining method in bacteriology.</a:t>
            </a:r>
          </a:p>
          <a:p>
            <a:pPr algn="just"/>
            <a:endParaRPr lang="en-IN" sz="2400" dirty="0">
              <a:latin typeface="Times New Roman" panose="02020603050405020304" pitchFamily="18" charset="0"/>
              <a:cs typeface="Times New Roman" panose="02020603050405020304" pitchFamily="18" charset="0"/>
            </a:endParaRPr>
          </a:p>
          <a:p>
            <a:pPr algn="just"/>
            <a:r>
              <a:rPr lang="en-IN" sz="2400" dirty="0">
                <a:latin typeface="Times New Roman" panose="02020603050405020304" pitchFamily="18" charset="0"/>
                <a:cs typeface="Times New Roman" panose="02020603050405020304" pitchFamily="18" charset="0"/>
              </a:rPr>
              <a:t>It is named after the Danish bacteriologist </a:t>
            </a:r>
            <a:r>
              <a:rPr lang="en-IN" sz="2400" b="1" dirty="0">
                <a:latin typeface="Times New Roman" panose="02020603050405020304" pitchFamily="18" charset="0"/>
                <a:cs typeface="Times New Roman" panose="02020603050405020304" pitchFamily="18" charset="0"/>
              </a:rPr>
              <a:t>Hans Christian Gram(1853-1938) </a:t>
            </a:r>
            <a:r>
              <a:rPr lang="en-IN" sz="2400" dirty="0">
                <a:latin typeface="Times New Roman" panose="02020603050405020304" pitchFamily="18" charset="0"/>
                <a:cs typeface="Times New Roman" panose="02020603050405020304" pitchFamily="18" charset="0"/>
              </a:rPr>
              <a:t>who originally devised it in 1882 to discriminate between pneumococci and </a:t>
            </a:r>
            <a:r>
              <a:rPr lang="en-IN" sz="2400" dirty="0" err="1">
                <a:latin typeface="Times New Roman" panose="02020603050405020304" pitchFamily="18" charset="0"/>
                <a:cs typeface="Times New Roman" panose="02020603050405020304" pitchFamily="18" charset="0"/>
              </a:rPr>
              <a:t>Klebshiella</a:t>
            </a:r>
            <a:r>
              <a:rPr lang="en-IN" sz="2400" dirty="0">
                <a:latin typeface="Times New Roman" panose="02020603050405020304" pitchFamily="18" charset="0"/>
                <a:cs typeface="Times New Roman" panose="02020603050405020304" pitchFamily="18" charset="0"/>
              </a:rPr>
              <a:t> </a:t>
            </a:r>
            <a:r>
              <a:rPr lang="en-IN" sz="2400" dirty="0" err="1">
                <a:latin typeface="Times New Roman" panose="02020603050405020304" pitchFamily="18" charset="0"/>
                <a:cs typeface="Times New Roman" panose="02020603050405020304" pitchFamily="18" charset="0"/>
              </a:rPr>
              <a:t>pneumoniae</a:t>
            </a:r>
            <a:r>
              <a:rPr lang="en-IN" sz="2400" dirty="0">
                <a:latin typeface="Times New Roman" panose="02020603050405020304" pitchFamily="18" charset="0"/>
                <a:cs typeface="Times New Roman" panose="02020603050405020304" pitchFamily="18" charset="0"/>
              </a:rPr>
              <a:t> in the lung tissue</a:t>
            </a:r>
            <a:r>
              <a:rPr lang="en-IN" sz="2400" dirty="0" smtClean="0">
                <a:latin typeface="Times New Roman" panose="02020603050405020304" pitchFamily="18" charset="0"/>
                <a:cs typeface="Times New Roman" panose="02020603050405020304" pitchFamily="18" charset="0"/>
              </a:rPr>
              <a:t>.</a:t>
            </a:r>
          </a:p>
          <a:p>
            <a:pPr algn="just"/>
            <a:endParaRPr lang="en-IN" sz="2400" dirty="0">
              <a:latin typeface="Times New Roman" panose="02020603050405020304" pitchFamily="18" charset="0"/>
              <a:cs typeface="Times New Roman" panose="02020603050405020304" pitchFamily="18" charset="0"/>
            </a:endParaRPr>
          </a:p>
          <a:p>
            <a:pPr algn="just"/>
            <a:r>
              <a:rPr lang="en-IN" sz="2400" dirty="0">
                <a:latin typeface="Times New Roman" panose="02020603050405020304" pitchFamily="18" charset="0"/>
                <a:cs typeface="Times New Roman" panose="02020603050405020304" pitchFamily="18" charset="0"/>
              </a:rPr>
              <a:t>It is the first and usually the only method employed for the diagnostic identification of bacteria in clinical specimens</a:t>
            </a:r>
            <a:r>
              <a:rPr lang="en-IN" sz="2400" dirty="0" smtClean="0">
                <a:latin typeface="Times New Roman" panose="02020603050405020304" pitchFamily="18" charset="0"/>
                <a:cs typeface="Times New Roman" panose="02020603050405020304" pitchFamily="18" charset="0"/>
              </a:rPr>
              <a:t>.</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50579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8638" y="2603500"/>
            <a:ext cx="11044237" cy="3416300"/>
          </a:xfrm>
        </p:spPr>
        <p:txBody>
          <a:bodyPr>
            <a:normAutofit/>
          </a:bodyPr>
          <a:lstStyle/>
          <a:p>
            <a:r>
              <a:rPr lang="en-IN" sz="2400" dirty="0">
                <a:latin typeface="Times New Roman" panose="02020603050405020304" pitchFamily="18" charset="0"/>
                <a:cs typeface="Times New Roman" panose="02020603050405020304" pitchFamily="18" charset="0"/>
              </a:rPr>
              <a:t>It is a differential staining method of differentiating bacterial species into large groups into gram positive(staining dark purple) and gram negative(staining light red) based on the physical and chemical properties of their cell walls.</a:t>
            </a:r>
          </a:p>
        </p:txBody>
      </p:sp>
    </p:spTree>
    <p:extLst>
      <p:ext uri="{BB962C8B-B14F-4D97-AF65-F5344CB8AC3E}">
        <p14:creationId xmlns:p14="http://schemas.microsoft.com/office/powerpoint/2010/main" val="38588787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88913"/>
            <a:ext cx="7467600" cy="1143000"/>
          </a:xfrm>
        </p:spPr>
        <p:txBody>
          <a:bodyPr/>
          <a:lstStyle/>
          <a:p>
            <a:r>
              <a:rPr lang="en-IN" sz="2400" dirty="0" smtClean="0">
                <a:solidFill>
                  <a:schemeClr val="tx1"/>
                </a:solidFill>
                <a:latin typeface="Times New Roman" panose="02020603050405020304" pitchFamily="18" charset="0"/>
                <a:cs typeface="Times New Roman" panose="02020603050405020304" pitchFamily="18" charset="0"/>
              </a:rPr>
              <a:t>              </a:t>
            </a:r>
            <a:r>
              <a:rPr lang="en-IN" sz="2400" dirty="0">
                <a:solidFill>
                  <a:schemeClr val="tx1"/>
                </a:solidFill>
                <a:latin typeface="Times New Roman" panose="02020603050405020304" pitchFamily="18" charset="0"/>
                <a:cs typeface="Times New Roman" panose="02020603050405020304" pitchFamily="18" charset="0"/>
              </a:rPr>
              <a:t>C</a:t>
            </a:r>
            <a:r>
              <a:rPr lang="en-IN" sz="2400" dirty="0" smtClean="0">
                <a:solidFill>
                  <a:schemeClr val="tx1"/>
                </a:solidFill>
                <a:latin typeface="Times New Roman" panose="02020603050405020304" pitchFamily="18" charset="0"/>
                <a:cs typeface="Times New Roman" panose="02020603050405020304" pitchFamily="18" charset="0"/>
              </a:rPr>
              <a:t>omponents.  </a:t>
            </a:r>
            <a:endParaRPr lang="en-IN" sz="24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4294967295"/>
          </p:nvPr>
        </p:nvSpPr>
        <p:spPr>
          <a:xfrm>
            <a:off x="-1" y="1268413"/>
            <a:ext cx="11101389" cy="4525962"/>
          </a:xfrm>
        </p:spPr>
        <p:txBody>
          <a:bodyPr/>
          <a:lstStyle/>
          <a:p>
            <a:r>
              <a:rPr lang="en-IN" sz="2400" dirty="0" smtClean="0">
                <a:latin typeface="Times New Roman" panose="02020603050405020304" pitchFamily="18" charset="0"/>
                <a:cs typeface="Times New Roman" panose="02020603050405020304" pitchFamily="18" charset="0"/>
              </a:rPr>
              <a:t>The Gram procedure requires the application of 4 reagents in the following order.</a:t>
            </a:r>
            <a:endParaRPr lang="en-IN" sz="2400" dirty="0">
              <a:latin typeface="Times New Roman" panose="02020603050405020304" pitchFamily="18" charset="0"/>
              <a:cs typeface="Times New Roman" panose="02020603050405020304" pitchFamily="18" charset="0"/>
            </a:endParaRPr>
          </a:p>
        </p:txBody>
      </p:sp>
      <p:graphicFrame>
        <p:nvGraphicFramePr>
          <p:cNvPr id="4" name="Diagram 3"/>
          <p:cNvGraphicFramePr/>
          <p:nvPr>
            <p:extLst>
              <p:ext uri="{D42A27DB-BD31-4B8C-83A1-F6EECF244321}">
                <p14:modId xmlns:p14="http://schemas.microsoft.com/office/powerpoint/2010/main" val="3617568649"/>
              </p:ext>
            </p:extLst>
          </p:nvPr>
        </p:nvGraphicFramePr>
        <p:xfrm>
          <a:off x="3936851" y="1943100"/>
          <a:ext cx="7750324" cy="47434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1992635" y="2411413"/>
            <a:ext cx="1944216" cy="369332"/>
          </a:xfrm>
          <a:prstGeom prst="rect">
            <a:avLst/>
          </a:prstGeom>
          <a:noFill/>
        </p:spPr>
        <p:txBody>
          <a:bodyPr wrap="square" rtlCol="0">
            <a:spAutoFit/>
          </a:bodyPr>
          <a:lstStyle/>
          <a:p>
            <a:r>
              <a:rPr lang="en-IN" b="1" dirty="0"/>
              <a:t>1.Primary stain</a:t>
            </a:r>
            <a:r>
              <a:rPr lang="en-IN" dirty="0"/>
              <a:t>.</a:t>
            </a:r>
          </a:p>
        </p:txBody>
      </p:sp>
      <p:sp>
        <p:nvSpPr>
          <p:cNvPr id="6" name="TextBox 5"/>
          <p:cNvSpPr txBox="1"/>
          <p:nvPr/>
        </p:nvSpPr>
        <p:spPr>
          <a:xfrm>
            <a:off x="1992635" y="3239978"/>
            <a:ext cx="1605186" cy="646331"/>
          </a:xfrm>
          <a:prstGeom prst="rect">
            <a:avLst/>
          </a:prstGeom>
          <a:noFill/>
        </p:spPr>
        <p:txBody>
          <a:bodyPr wrap="square" rtlCol="0">
            <a:spAutoFit/>
          </a:bodyPr>
          <a:lstStyle/>
          <a:p>
            <a:r>
              <a:rPr lang="en-IN" dirty="0"/>
              <a:t>     </a:t>
            </a:r>
            <a:r>
              <a:rPr lang="en-IN" b="1" dirty="0"/>
              <a:t>2.Mordant </a:t>
            </a:r>
          </a:p>
        </p:txBody>
      </p:sp>
      <p:sp>
        <p:nvSpPr>
          <p:cNvPr id="8" name="TextBox 7"/>
          <p:cNvSpPr txBox="1"/>
          <p:nvPr/>
        </p:nvSpPr>
        <p:spPr>
          <a:xfrm>
            <a:off x="2053605" y="4501713"/>
            <a:ext cx="2232248" cy="646331"/>
          </a:xfrm>
          <a:prstGeom prst="rect">
            <a:avLst/>
          </a:prstGeom>
          <a:noFill/>
        </p:spPr>
        <p:txBody>
          <a:bodyPr wrap="square" rtlCol="0">
            <a:spAutoFit/>
          </a:bodyPr>
          <a:lstStyle/>
          <a:p>
            <a:r>
              <a:rPr lang="en-IN" dirty="0"/>
              <a:t>        </a:t>
            </a:r>
            <a:r>
              <a:rPr lang="en-IN" b="1" dirty="0"/>
              <a:t>3.Decolourizer</a:t>
            </a:r>
            <a:r>
              <a:rPr lang="en-IN" dirty="0"/>
              <a:t> </a:t>
            </a:r>
          </a:p>
        </p:txBody>
      </p:sp>
      <p:sp>
        <p:nvSpPr>
          <p:cNvPr id="9" name="TextBox 8"/>
          <p:cNvSpPr txBox="1"/>
          <p:nvPr/>
        </p:nvSpPr>
        <p:spPr>
          <a:xfrm>
            <a:off x="2090551" y="5550198"/>
            <a:ext cx="2376264" cy="646331"/>
          </a:xfrm>
          <a:prstGeom prst="rect">
            <a:avLst/>
          </a:prstGeom>
          <a:noFill/>
        </p:spPr>
        <p:txBody>
          <a:bodyPr wrap="square" rtlCol="0">
            <a:spAutoFit/>
          </a:bodyPr>
          <a:lstStyle/>
          <a:p>
            <a:r>
              <a:rPr lang="en-IN" dirty="0"/>
              <a:t>          </a:t>
            </a:r>
            <a:r>
              <a:rPr lang="en-IN" b="1" dirty="0"/>
              <a:t>4.Counterstain.</a:t>
            </a:r>
          </a:p>
        </p:txBody>
      </p:sp>
    </p:spTree>
    <p:extLst>
      <p:ext uri="{BB962C8B-B14F-4D97-AF65-F5344CB8AC3E}">
        <p14:creationId xmlns:p14="http://schemas.microsoft.com/office/powerpoint/2010/main" val="9423512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sz="240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28638" y="2471738"/>
            <a:ext cx="10901362" cy="3548062"/>
          </a:xfrm>
        </p:spPr>
        <p:txBody>
          <a:bodyPr>
            <a:normAutofit/>
          </a:bodyPr>
          <a:lstStyle/>
          <a:p>
            <a:r>
              <a:rPr lang="en-IN" sz="2400" dirty="0" smtClean="0">
                <a:latin typeface="Times New Roman" panose="02020603050405020304" pitchFamily="18" charset="0"/>
                <a:cs typeface="Times New Roman" panose="02020603050405020304" pitchFamily="18" charset="0"/>
              </a:rPr>
              <a:t>In the original staining technique used by gram the primary stain used was aniline gentian violet.</a:t>
            </a:r>
          </a:p>
          <a:p>
            <a:r>
              <a:rPr lang="en-IN" sz="2400" dirty="0" smtClean="0">
                <a:latin typeface="Times New Roman" panose="02020603050405020304" pitchFamily="18" charset="0"/>
                <a:cs typeface="Times New Roman" panose="02020603050405020304" pitchFamily="18" charset="0"/>
              </a:rPr>
              <a:t>Mordant was </a:t>
            </a:r>
            <a:r>
              <a:rPr lang="en-IN" sz="2400" dirty="0" err="1" smtClean="0">
                <a:latin typeface="Times New Roman" panose="02020603050405020304" pitchFamily="18" charset="0"/>
                <a:cs typeface="Times New Roman" panose="02020603050405020304" pitchFamily="18" charset="0"/>
              </a:rPr>
              <a:t>lugols</a:t>
            </a:r>
            <a:r>
              <a:rPr lang="en-IN" sz="2400" dirty="0" smtClean="0">
                <a:latin typeface="Times New Roman" panose="02020603050405020304" pitchFamily="18" charset="0"/>
                <a:cs typeface="Times New Roman" panose="02020603050405020304" pitchFamily="18" charset="0"/>
              </a:rPr>
              <a:t> iodine(iodine potassium iodide in water)</a:t>
            </a:r>
          </a:p>
          <a:p>
            <a:r>
              <a:rPr lang="en-IN" sz="2400" dirty="0" smtClean="0">
                <a:latin typeface="Times New Roman" panose="02020603050405020304" pitchFamily="18" charset="0"/>
                <a:cs typeface="Times New Roman" panose="02020603050405020304" pitchFamily="18" charset="0"/>
              </a:rPr>
              <a:t>Decolourizer was absolute alcohol and</a:t>
            </a:r>
          </a:p>
          <a:p>
            <a:r>
              <a:rPr lang="en-IN" sz="2400" dirty="0" smtClean="0">
                <a:latin typeface="Times New Roman" panose="02020603050405020304" pitchFamily="18" charset="0"/>
                <a:cs typeface="Times New Roman" panose="02020603050405020304" pitchFamily="18" charset="0"/>
              </a:rPr>
              <a:t> </a:t>
            </a:r>
            <a:r>
              <a:rPr lang="en-IN" sz="2400" dirty="0" err="1" smtClean="0">
                <a:latin typeface="Times New Roman" panose="02020603050405020304" pitchFamily="18" charset="0"/>
                <a:cs typeface="Times New Roman" panose="02020603050405020304" pitchFamily="18" charset="0"/>
              </a:rPr>
              <a:t>Bismark</a:t>
            </a:r>
            <a:r>
              <a:rPr lang="en-IN" sz="2400" dirty="0" smtClean="0">
                <a:latin typeface="Times New Roman" panose="02020603050405020304" pitchFamily="18" charset="0"/>
                <a:cs typeface="Times New Roman" panose="02020603050405020304" pitchFamily="18" charset="0"/>
              </a:rPr>
              <a:t> brown was the counterstain.</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2027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42950" y="94456"/>
            <a:ext cx="3529013" cy="1154113"/>
          </a:xfrm>
        </p:spPr>
        <p:txBody>
          <a:bodyPr/>
          <a:lstStyle/>
          <a:p>
            <a:r>
              <a:rPr lang="en-IN" dirty="0" smtClean="0">
                <a:solidFill>
                  <a:schemeClr val="tx1"/>
                </a:solidFill>
                <a:latin typeface="Times New Roman" panose="02020603050405020304" pitchFamily="18" charset="0"/>
                <a:cs typeface="Times New Roman" panose="02020603050405020304" pitchFamily="18" charset="0"/>
              </a:rPr>
              <a:t>Procedure.</a:t>
            </a:r>
            <a:endParaRPr lang="en-IN" dirty="0">
              <a:solidFill>
                <a:schemeClr val="tx1"/>
              </a:solidFill>
              <a:latin typeface="Times New Roman" panose="02020603050405020304" pitchFamily="18" charset="0"/>
              <a:cs typeface="Times New Roman" panose="02020603050405020304" pitchFamily="18" charset="0"/>
            </a:endParaRPr>
          </a:p>
        </p:txBody>
      </p:sp>
      <p:pic>
        <p:nvPicPr>
          <p:cNvPr id="1026" name="Picture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tretch>
            <a:fillRect/>
          </a:stretch>
        </p:blipFill>
        <p:spPr bwMode="auto">
          <a:xfrm>
            <a:off x="3657600" y="94456"/>
            <a:ext cx="5761037" cy="6669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37871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sz="quarter" idx="4294967295"/>
          </p:nvPr>
        </p:nvPicPr>
        <p:blipFill rotWithShape="1">
          <a:blip r:embed="rId2" cstate="print">
            <a:extLst>
              <a:ext uri="{28A0092B-C50C-407E-A947-70E740481C1C}">
                <a14:useLocalDpi xmlns:a14="http://schemas.microsoft.com/office/drawing/2010/main" val="0"/>
              </a:ext>
            </a:extLst>
          </a:blip>
          <a:srcRect b="3588"/>
          <a:stretch/>
        </p:blipFill>
        <p:spPr bwMode="auto">
          <a:xfrm>
            <a:off x="142875" y="210665"/>
            <a:ext cx="6794500" cy="5275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142875" y="5682778"/>
            <a:ext cx="6794500" cy="1200329"/>
          </a:xfrm>
          <a:prstGeom prst="rect">
            <a:avLst/>
          </a:prstGeom>
          <a:noFill/>
        </p:spPr>
        <p:txBody>
          <a:bodyPr wrap="square" rtlCol="0">
            <a:spAutoFit/>
          </a:bodyPr>
          <a:lstStyle/>
          <a:p>
            <a:r>
              <a:rPr lang="en-IN" sz="2400" dirty="0">
                <a:latin typeface="Times New Roman" panose="02020603050405020304" pitchFamily="18" charset="0"/>
                <a:cs typeface="Times New Roman" panose="02020603050405020304" pitchFamily="18" charset="0"/>
              </a:rPr>
              <a:t>Those bacteria that hold on to the primary dye iodine complex and remain violet are called as gram positive .</a:t>
            </a:r>
          </a:p>
        </p:txBody>
      </p:sp>
      <p:sp>
        <p:nvSpPr>
          <p:cNvPr id="2" name="TextBox 1"/>
          <p:cNvSpPr txBox="1"/>
          <p:nvPr/>
        </p:nvSpPr>
        <p:spPr>
          <a:xfrm>
            <a:off x="5829300" y="2248367"/>
            <a:ext cx="6362700" cy="1200329"/>
          </a:xfrm>
          <a:prstGeom prst="rect">
            <a:avLst/>
          </a:prstGeom>
          <a:noFill/>
        </p:spPr>
        <p:txBody>
          <a:bodyPr wrap="square" rtlCol="0">
            <a:spAutoFit/>
          </a:bodyPr>
          <a:lstStyle/>
          <a:p>
            <a:r>
              <a:rPr lang="en-IN" sz="2400" dirty="0">
                <a:latin typeface="Times New Roman" panose="02020603050405020304" pitchFamily="18" charset="0"/>
                <a:cs typeface="Times New Roman" panose="02020603050405020304" pitchFamily="18" charset="0"/>
              </a:rPr>
              <a:t>And those that get decolourised and subsequently take up the counterstain are called as gram negative.</a:t>
            </a:r>
          </a:p>
        </p:txBody>
      </p:sp>
    </p:spTree>
    <p:extLst>
      <p:ext uri="{BB962C8B-B14F-4D97-AF65-F5344CB8AC3E}">
        <p14:creationId xmlns:p14="http://schemas.microsoft.com/office/powerpoint/2010/main" val="26005121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2740"/>
          <a:stretch/>
        </p:blipFill>
        <p:spPr bwMode="auto">
          <a:xfrm>
            <a:off x="442912" y="418421"/>
            <a:ext cx="10029825" cy="6422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205932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latin typeface="Times New Roman" panose="02020603050405020304" pitchFamily="18" charset="0"/>
                <a:cs typeface="Times New Roman" panose="02020603050405020304" pitchFamily="18" charset="0"/>
              </a:rPr>
              <a:t>Limitations of gram staining.</a:t>
            </a:r>
            <a:endParaRPr lang="en-IN"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00063" y="2586037"/>
            <a:ext cx="11129961" cy="3857625"/>
          </a:xfrm>
        </p:spPr>
        <p:txBody>
          <a:bodyPr>
            <a:normAutofit/>
          </a:bodyPr>
          <a:lstStyle/>
          <a:p>
            <a:pPr algn="just"/>
            <a:r>
              <a:rPr lang="en-IN" sz="2400" dirty="0" smtClean="0">
                <a:latin typeface="Times New Roman" panose="02020603050405020304" pitchFamily="18" charset="0"/>
                <a:cs typeface="Times New Roman" panose="02020603050405020304" pitchFamily="18" charset="0"/>
              </a:rPr>
              <a:t>Some gram positive bacteria may lose the stain easily and appear as a mixture of gram positive and gram negative(gram-variable).</a:t>
            </a:r>
          </a:p>
          <a:p>
            <a:pPr algn="just"/>
            <a:r>
              <a:rPr lang="en-IN" sz="2400" dirty="0" smtClean="0">
                <a:latin typeface="Times New Roman" panose="02020603050405020304" pitchFamily="18" charset="0"/>
                <a:cs typeface="Times New Roman" panose="02020603050405020304" pitchFamily="18" charset="0"/>
              </a:rPr>
              <a:t>Gram reaction also depends on the age of the cell. Old cultures of gram positive bacteria where the cell walls may be weakened may readily get decolourized.</a:t>
            </a:r>
          </a:p>
          <a:p>
            <a:pPr algn="just"/>
            <a:r>
              <a:rPr lang="en-IN" sz="2400" dirty="0" smtClean="0">
                <a:latin typeface="Times New Roman" panose="02020603050405020304" pitchFamily="18" charset="0"/>
                <a:cs typeface="Times New Roman" panose="02020603050405020304" pitchFamily="18" charset="0"/>
              </a:rPr>
              <a:t>Certain group of bacteria can demonstrate variable response to the stain which can be due to growth stress </a:t>
            </a:r>
            <a:r>
              <a:rPr lang="en-IN" sz="2400" dirty="0" err="1" smtClean="0">
                <a:latin typeface="Times New Roman" panose="02020603050405020304" pitchFamily="18" charset="0"/>
                <a:cs typeface="Times New Roman" panose="02020603050405020304" pitchFamily="18" charset="0"/>
              </a:rPr>
              <a:t>e.g</a:t>
            </a:r>
            <a:r>
              <a:rPr lang="en-IN" sz="2400" dirty="0" smtClean="0">
                <a:latin typeface="Times New Roman" panose="02020603050405020304" pitchFamily="18" charset="0"/>
                <a:cs typeface="Times New Roman" panose="02020603050405020304" pitchFamily="18" charset="0"/>
              </a:rPr>
              <a:t> unsuitable </a:t>
            </a:r>
            <a:r>
              <a:rPr lang="en-IN" sz="2400" dirty="0" err="1" smtClean="0">
                <a:latin typeface="Times New Roman" panose="02020603050405020304" pitchFamily="18" charset="0"/>
                <a:cs typeface="Times New Roman" panose="02020603050405020304" pitchFamily="18" charset="0"/>
              </a:rPr>
              <a:t>nutrients,temperature</a:t>
            </a:r>
            <a:r>
              <a:rPr lang="en-IN" sz="2400" dirty="0" smtClean="0">
                <a:latin typeface="Times New Roman" panose="02020603050405020304" pitchFamily="18" charset="0"/>
                <a:cs typeface="Times New Roman" panose="02020603050405020304" pitchFamily="18" charset="0"/>
              </a:rPr>
              <a:t>, </a:t>
            </a:r>
            <a:r>
              <a:rPr lang="en-IN" sz="2400" dirty="0" err="1" smtClean="0">
                <a:latin typeface="Times New Roman" panose="02020603050405020304" pitchFamily="18" charset="0"/>
                <a:cs typeface="Times New Roman" panose="02020603050405020304" pitchFamily="18" charset="0"/>
              </a:rPr>
              <a:t>ph</a:t>
            </a:r>
            <a:r>
              <a:rPr lang="en-IN" sz="2400" dirty="0" smtClean="0">
                <a:latin typeface="Times New Roman" panose="02020603050405020304" pitchFamily="18" charset="0"/>
                <a:cs typeface="Times New Roman" panose="02020603050405020304" pitchFamily="18" charset="0"/>
              </a:rPr>
              <a:t> or electrolytes.</a:t>
            </a:r>
          </a:p>
          <a:p>
            <a:pPr algn="just"/>
            <a:r>
              <a:rPr lang="en-IN" sz="2400" dirty="0" smtClean="0">
                <a:latin typeface="Times New Roman" panose="02020603050405020304" pitchFamily="18" charset="0"/>
                <a:cs typeface="Times New Roman" panose="02020603050405020304" pitchFamily="18" charset="0"/>
              </a:rPr>
              <a:t>Loss of cell wall in gram negative bacteria may render them gram negative.(L-forms)</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337854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latin typeface="Times New Roman" panose="02020603050405020304" pitchFamily="18" charset="0"/>
                <a:cs typeface="Times New Roman" panose="02020603050405020304" pitchFamily="18" charset="0"/>
              </a:rPr>
              <a:t>Modifications of gram stain.</a:t>
            </a:r>
            <a:endParaRPr lang="en-IN"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85776" y="2586038"/>
            <a:ext cx="10958512" cy="3643312"/>
          </a:xfrm>
        </p:spPr>
        <p:txBody>
          <a:bodyPr>
            <a:normAutofit/>
          </a:bodyPr>
          <a:lstStyle/>
          <a:p>
            <a:pPr marL="0" indent="0">
              <a:buNone/>
            </a:pPr>
            <a:r>
              <a:rPr lang="en-IN" sz="2400" b="1" dirty="0" err="1" smtClean="0">
                <a:latin typeface="Times New Roman" panose="02020603050405020304" pitchFamily="18" charset="0"/>
                <a:cs typeface="Times New Roman" panose="02020603050405020304" pitchFamily="18" charset="0"/>
              </a:rPr>
              <a:t>Kopeloff</a:t>
            </a:r>
            <a:r>
              <a:rPr lang="en-IN" sz="2400" b="1" dirty="0" smtClean="0">
                <a:latin typeface="Times New Roman" panose="02020603050405020304" pitchFamily="18" charset="0"/>
                <a:cs typeface="Times New Roman" panose="02020603050405020304" pitchFamily="18" charset="0"/>
              </a:rPr>
              <a:t> and </a:t>
            </a:r>
            <a:r>
              <a:rPr lang="en-IN" sz="2400" b="1" dirty="0" err="1" smtClean="0">
                <a:latin typeface="Times New Roman" panose="02020603050405020304" pitchFamily="18" charset="0"/>
                <a:cs typeface="Times New Roman" panose="02020603050405020304" pitchFamily="18" charset="0"/>
              </a:rPr>
              <a:t>beermans</a:t>
            </a:r>
            <a:r>
              <a:rPr lang="en-IN" sz="2400" b="1" dirty="0" smtClean="0">
                <a:latin typeface="Times New Roman" panose="02020603050405020304" pitchFamily="18" charset="0"/>
                <a:cs typeface="Times New Roman" panose="02020603050405020304" pitchFamily="18" charset="0"/>
              </a:rPr>
              <a:t> modification</a:t>
            </a:r>
            <a:r>
              <a:rPr lang="en-IN" sz="2400" dirty="0" smtClean="0">
                <a:latin typeface="Times New Roman" panose="02020603050405020304" pitchFamily="18" charset="0"/>
                <a:cs typeface="Times New Roman" panose="02020603050405020304" pitchFamily="18" charset="0"/>
              </a:rPr>
              <a:t>.</a:t>
            </a:r>
          </a:p>
          <a:p>
            <a:r>
              <a:rPr lang="en-IN" sz="2400" dirty="0" smtClean="0">
                <a:latin typeface="Times New Roman" panose="02020603050405020304" pitchFamily="18" charset="0"/>
                <a:cs typeface="Times New Roman" panose="02020603050405020304" pitchFamily="18" charset="0"/>
              </a:rPr>
              <a:t> primary stain solution consists of freshly constituted methyl violet with sodium bicarbonate in distilled water.</a:t>
            </a:r>
          </a:p>
          <a:p>
            <a:r>
              <a:rPr lang="en-IN" sz="2400" dirty="0" smtClean="0">
                <a:latin typeface="Times New Roman" panose="02020603050405020304" pitchFamily="18" charset="0"/>
                <a:cs typeface="Times New Roman" panose="02020603050405020304" pitchFamily="18" charset="0"/>
              </a:rPr>
              <a:t>mordant consists of iodine dissolved in 4%NaOH solution.</a:t>
            </a:r>
          </a:p>
          <a:p>
            <a:r>
              <a:rPr lang="en-IN" sz="2400" dirty="0" smtClean="0">
                <a:latin typeface="Times New Roman" panose="02020603050405020304" pitchFamily="18" charset="0"/>
                <a:cs typeface="Times New Roman" panose="02020603050405020304" pitchFamily="18" charset="0"/>
              </a:rPr>
              <a:t>Decolourizer is either acetone alone or a mixture of acetone and alcohol</a:t>
            </a:r>
          </a:p>
          <a:p>
            <a:r>
              <a:rPr lang="en-IN" sz="2400" dirty="0" smtClean="0">
                <a:latin typeface="Times New Roman" panose="02020603050405020304" pitchFamily="18" charset="0"/>
                <a:cs typeface="Times New Roman" panose="02020603050405020304" pitchFamily="18" charset="0"/>
              </a:rPr>
              <a:t>Counterstain is basic </a:t>
            </a:r>
            <a:r>
              <a:rPr lang="en-IN" sz="2400" dirty="0" err="1" smtClean="0">
                <a:latin typeface="Times New Roman" panose="02020603050405020304" pitchFamily="18" charset="0"/>
                <a:cs typeface="Times New Roman" panose="02020603050405020304" pitchFamily="18" charset="0"/>
              </a:rPr>
              <a:t>fuchsin</a:t>
            </a:r>
            <a:r>
              <a:rPr lang="en-IN" sz="2400" dirty="0" smtClean="0">
                <a:latin typeface="Times New Roman" panose="02020603050405020304" pitchFamily="18" charset="0"/>
                <a:cs typeface="Times New Roman" panose="02020603050405020304" pitchFamily="18" charset="0"/>
              </a:rPr>
              <a:t>.</a:t>
            </a:r>
          </a:p>
          <a:p>
            <a:pPr marL="45720" indent="0">
              <a:buNone/>
            </a:pPr>
            <a:r>
              <a:rPr lang="en-IN" sz="2400" dirty="0" smtClean="0">
                <a:latin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2385172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b="1" dirty="0" smtClean="0">
                <a:latin typeface="Times New Roman" panose="02020603050405020304" pitchFamily="18" charset="0"/>
                <a:cs typeface="Times New Roman" panose="02020603050405020304" pitchFamily="18" charset="0"/>
              </a:rPr>
              <a:t>Applications of gram staining.</a:t>
            </a:r>
            <a:endParaRPr lang="en-IN"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28638" y="2357438"/>
            <a:ext cx="11172825" cy="4214812"/>
          </a:xfrm>
        </p:spPr>
        <p:txBody>
          <a:bodyPr>
            <a:normAutofit/>
          </a:bodyPr>
          <a:lstStyle/>
          <a:p>
            <a:r>
              <a:rPr lang="en-IN" sz="2400" dirty="0" smtClean="0">
                <a:latin typeface="Times New Roman" panose="02020603050405020304" pitchFamily="18" charset="0"/>
                <a:cs typeface="Times New Roman" panose="02020603050405020304" pitchFamily="18" charset="0"/>
              </a:rPr>
              <a:t>1) differentiation of bacteria into gram positive and gram negative.</a:t>
            </a:r>
          </a:p>
          <a:p>
            <a:r>
              <a:rPr lang="en-IN" sz="2400" dirty="0" smtClean="0">
                <a:latin typeface="Times New Roman" panose="02020603050405020304" pitchFamily="18" charset="0"/>
                <a:cs typeface="Times New Roman" panose="02020603050405020304" pitchFamily="18" charset="0"/>
              </a:rPr>
              <a:t>2)First step towards the identification of bacteria in cultures.</a:t>
            </a:r>
          </a:p>
          <a:p>
            <a:r>
              <a:rPr lang="en-IN" sz="2400" dirty="0" smtClean="0">
                <a:latin typeface="Times New Roman" panose="02020603050405020304" pitchFamily="18" charset="0"/>
                <a:cs typeface="Times New Roman" panose="02020603050405020304" pitchFamily="18" charset="0"/>
              </a:rPr>
              <a:t>3)Observation of bacteria in clinical specimens provides a vital clue in the diagnoses of infectious diseases.</a:t>
            </a:r>
            <a:endParaRPr lang="en-IN" sz="2400" dirty="0">
              <a:latin typeface="Times New Roman" panose="02020603050405020304" pitchFamily="18" charset="0"/>
              <a:cs typeface="Times New Roman" panose="02020603050405020304" pitchFamily="18" charset="0"/>
            </a:endParaRPr>
          </a:p>
          <a:p>
            <a:r>
              <a:rPr lang="en-IN" sz="2400" dirty="0" smtClean="0">
                <a:latin typeface="Times New Roman" panose="02020603050405020304" pitchFamily="18" charset="0"/>
                <a:cs typeface="Times New Roman" panose="02020603050405020304" pitchFamily="18" charset="0"/>
              </a:rPr>
              <a:t>4)Useful in estimation of the total count of bacteria.</a:t>
            </a:r>
          </a:p>
          <a:p>
            <a:r>
              <a:rPr lang="en-IN" sz="2400" dirty="0" smtClean="0">
                <a:latin typeface="Times New Roman" panose="02020603050405020304" pitchFamily="18" charset="0"/>
                <a:cs typeface="Times New Roman" panose="02020603050405020304" pitchFamily="18" charset="0"/>
              </a:rPr>
              <a:t>5)Empirical choice of antibiotics can be made on the grams staining report.</a:t>
            </a:r>
          </a:p>
          <a:p>
            <a:r>
              <a:rPr lang="en-IN" sz="2400" dirty="0" smtClean="0">
                <a:latin typeface="Times New Roman" panose="02020603050405020304" pitchFamily="18" charset="0"/>
                <a:cs typeface="Times New Roman" panose="02020603050405020304" pitchFamily="18" charset="0"/>
              </a:rPr>
              <a:t>6)Choice of culture media for </a:t>
            </a:r>
            <a:r>
              <a:rPr lang="en-IN" sz="2400" dirty="0" err="1" smtClean="0">
                <a:latin typeface="Times New Roman" panose="02020603050405020304" pitchFamily="18" charset="0"/>
                <a:cs typeface="Times New Roman" panose="02020603050405020304" pitchFamily="18" charset="0"/>
              </a:rPr>
              <a:t>innoculation</a:t>
            </a:r>
            <a:r>
              <a:rPr lang="en-IN" sz="2400" dirty="0" smtClean="0">
                <a:latin typeface="Times New Roman" panose="02020603050405020304" pitchFamily="18" charset="0"/>
                <a:cs typeface="Times New Roman" panose="02020603050405020304" pitchFamily="18" charset="0"/>
              </a:rPr>
              <a:t> can be empirically made on grams staining report.</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40563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7084" y="732136"/>
            <a:ext cx="7315200" cy="1154097"/>
          </a:xfrm>
        </p:spPr>
        <p:txBody>
          <a:bodyPr/>
          <a:lstStyle/>
          <a:p>
            <a:r>
              <a:rPr lang="en-IN" b="1" dirty="0" smtClean="0">
                <a:latin typeface="Times New Roman" panose="02020603050405020304" pitchFamily="18" charset="0"/>
                <a:cs typeface="Times New Roman" panose="02020603050405020304" pitchFamily="18" charset="0"/>
              </a:rPr>
              <a:t>Miscellaneous.</a:t>
            </a:r>
            <a:endParaRPr lang="en-IN"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85775" y="2128838"/>
            <a:ext cx="11272838" cy="4443411"/>
          </a:xfrm>
        </p:spPr>
        <p:txBody>
          <a:bodyPr>
            <a:normAutofit/>
          </a:bodyPr>
          <a:lstStyle/>
          <a:p>
            <a:pPr marL="45720" indent="0">
              <a:buNone/>
            </a:pPr>
            <a:endParaRPr lang="en-IN" sz="2400" dirty="0">
              <a:latin typeface="Times New Roman" panose="02020603050405020304" pitchFamily="18" charset="0"/>
              <a:cs typeface="Times New Roman" panose="02020603050405020304" pitchFamily="18" charset="0"/>
            </a:endParaRPr>
          </a:p>
          <a:p>
            <a:r>
              <a:rPr lang="en-IN" sz="2400" dirty="0">
                <a:latin typeface="Times New Roman" panose="02020603050405020304" pitchFamily="18" charset="0"/>
                <a:cs typeface="Times New Roman" panose="02020603050405020304" pitchFamily="18" charset="0"/>
              </a:rPr>
              <a:t>Although Gram stain is </a:t>
            </a:r>
            <a:r>
              <a:rPr lang="en-IN" sz="2400" dirty="0" smtClean="0">
                <a:latin typeface="Times New Roman" panose="02020603050405020304" pitchFamily="18" charset="0"/>
                <a:cs typeface="Times New Roman" panose="02020603050405020304" pitchFamily="18" charset="0"/>
              </a:rPr>
              <a:t>useful in </a:t>
            </a:r>
            <a:r>
              <a:rPr lang="en-IN" sz="2400" dirty="0">
                <a:latin typeface="Times New Roman" panose="02020603050405020304" pitchFamily="18" charset="0"/>
                <a:cs typeface="Times New Roman" panose="02020603050405020304" pitchFamily="18" charset="0"/>
              </a:rPr>
              <a:t>staining bacteria, certain fungi such as Candida and </a:t>
            </a:r>
            <a:r>
              <a:rPr lang="en-IN" sz="2400" dirty="0" smtClean="0">
                <a:latin typeface="Times New Roman" panose="02020603050405020304" pitchFamily="18" charset="0"/>
                <a:cs typeface="Times New Roman" panose="02020603050405020304" pitchFamily="18" charset="0"/>
              </a:rPr>
              <a:t>Cryptococcus </a:t>
            </a:r>
            <a:r>
              <a:rPr lang="en-IN" sz="2400" dirty="0">
                <a:latin typeface="Times New Roman" panose="02020603050405020304" pitchFamily="18" charset="0"/>
                <a:cs typeface="Times New Roman" panose="02020603050405020304" pitchFamily="18" charset="0"/>
              </a:rPr>
              <a:t>are observed as Gram positive yeasts. </a:t>
            </a:r>
          </a:p>
          <a:p>
            <a:r>
              <a:rPr lang="en-IN" sz="2400" dirty="0" smtClean="0">
                <a:latin typeface="Times New Roman" panose="02020603050405020304" pitchFamily="18" charset="0"/>
                <a:cs typeface="Times New Roman" panose="02020603050405020304" pitchFamily="18" charset="0"/>
              </a:rPr>
              <a:t>•Half-Gram </a:t>
            </a:r>
            <a:r>
              <a:rPr lang="en-IN" sz="2400" dirty="0">
                <a:latin typeface="Times New Roman" panose="02020603050405020304" pitchFamily="18" charset="0"/>
                <a:cs typeface="Times New Roman" panose="02020603050405020304" pitchFamily="18" charset="0"/>
              </a:rPr>
              <a:t>stain refers to modified </a:t>
            </a:r>
            <a:r>
              <a:rPr lang="en-IN" sz="2400" dirty="0" smtClean="0">
                <a:latin typeface="Times New Roman" panose="02020603050405020304" pitchFamily="18" charset="0"/>
                <a:cs typeface="Times New Roman" panose="02020603050405020304" pitchFamily="18" charset="0"/>
              </a:rPr>
              <a:t>staining </a:t>
            </a:r>
            <a:r>
              <a:rPr lang="en-IN" sz="2400" dirty="0">
                <a:latin typeface="Times New Roman" panose="02020603050405020304" pitchFamily="18" charset="0"/>
                <a:cs typeface="Times New Roman" panose="02020603050405020304" pitchFamily="18" charset="0"/>
              </a:rPr>
              <a:t>technique, where the smear is neither </a:t>
            </a:r>
            <a:r>
              <a:rPr lang="en-IN" sz="2400" dirty="0" smtClean="0">
                <a:latin typeface="Times New Roman" panose="02020603050405020304" pitchFamily="18" charset="0"/>
                <a:cs typeface="Times New Roman" panose="02020603050405020304" pitchFamily="18" charset="0"/>
              </a:rPr>
              <a:t>decolorized </a:t>
            </a:r>
            <a:r>
              <a:rPr lang="en-IN" sz="2400" dirty="0">
                <a:latin typeface="Times New Roman" panose="02020603050405020304" pitchFamily="18" charset="0"/>
                <a:cs typeface="Times New Roman" panose="02020603050405020304" pitchFamily="18" charset="0"/>
              </a:rPr>
              <a:t>nor counterstained. </a:t>
            </a:r>
            <a:r>
              <a:rPr lang="en-IN" sz="2400" dirty="0" smtClean="0">
                <a:latin typeface="Times New Roman" panose="02020603050405020304" pitchFamily="18" charset="0"/>
                <a:cs typeface="Times New Roman" panose="02020603050405020304" pitchFamily="18" charset="0"/>
              </a:rPr>
              <a:t>It is </a:t>
            </a:r>
            <a:r>
              <a:rPr lang="en-IN" sz="2400" dirty="0">
                <a:latin typeface="Times New Roman" panose="02020603050405020304" pitchFamily="18" charset="0"/>
                <a:cs typeface="Times New Roman" panose="02020603050405020304" pitchFamily="18" charset="0"/>
              </a:rPr>
              <a:t>useful to stain a </a:t>
            </a:r>
            <a:r>
              <a:rPr lang="en-IN" sz="2400" dirty="0" smtClean="0">
                <a:latin typeface="Times New Roman" panose="02020603050405020304" pitchFamily="18" charset="0"/>
                <a:cs typeface="Times New Roman" panose="02020603050405020304" pitchFamily="18" charset="0"/>
              </a:rPr>
              <a:t>known </a:t>
            </a:r>
            <a:r>
              <a:rPr lang="en-IN" sz="2400" dirty="0">
                <a:latin typeface="Times New Roman" panose="02020603050405020304" pitchFamily="18" charset="0"/>
                <a:cs typeface="Times New Roman" panose="02020603050405020304" pitchFamily="18" charset="0"/>
              </a:rPr>
              <a:t>Gram positive bacterium. </a:t>
            </a:r>
          </a:p>
          <a:p>
            <a:r>
              <a:rPr lang="en-IN" sz="2400" dirty="0" smtClean="0">
                <a:latin typeface="Times New Roman" panose="02020603050405020304" pitchFamily="18" charset="0"/>
                <a:cs typeface="Times New Roman" panose="02020603050405020304" pitchFamily="18" charset="0"/>
              </a:rPr>
              <a:t>•Rapid </a:t>
            </a:r>
            <a:r>
              <a:rPr lang="en-IN" sz="2400" dirty="0">
                <a:latin typeface="Times New Roman" panose="02020603050405020304" pitchFamily="18" charset="0"/>
                <a:cs typeface="Times New Roman" panose="02020603050405020304" pitchFamily="18" charset="0"/>
              </a:rPr>
              <a:t>Gram stain refers to quickened </a:t>
            </a:r>
            <a:r>
              <a:rPr lang="en-IN" sz="2400" dirty="0" smtClean="0">
                <a:latin typeface="Times New Roman" panose="02020603050405020304" pitchFamily="18" charset="0"/>
                <a:cs typeface="Times New Roman" panose="02020603050405020304" pitchFamily="18" charset="0"/>
              </a:rPr>
              <a:t>technique </a:t>
            </a:r>
            <a:r>
              <a:rPr lang="en-IN" sz="2400" dirty="0">
                <a:latin typeface="Times New Roman" panose="02020603050405020304" pitchFamily="18" charset="0"/>
                <a:cs typeface="Times New Roman" panose="02020603050405020304" pitchFamily="18" charset="0"/>
              </a:rPr>
              <a:t>where the smear is exposed to only 30 </a:t>
            </a:r>
            <a:r>
              <a:rPr lang="en-IN" sz="2400" dirty="0" smtClean="0">
                <a:latin typeface="Times New Roman" panose="02020603050405020304" pitchFamily="18" charset="0"/>
                <a:cs typeface="Times New Roman" panose="02020603050405020304" pitchFamily="18" charset="0"/>
              </a:rPr>
              <a:t>seconds </a:t>
            </a:r>
            <a:r>
              <a:rPr lang="en-IN" sz="2400" dirty="0">
                <a:latin typeface="Times New Roman" panose="02020603050405020304" pitchFamily="18" charset="0"/>
                <a:cs typeface="Times New Roman" panose="02020603050405020304" pitchFamily="18" charset="0"/>
              </a:rPr>
              <a:t>instead of one minute. </a:t>
            </a:r>
          </a:p>
          <a:p>
            <a:r>
              <a:rPr lang="en-IN" sz="2400" dirty="0" smtClean="0">
                <a:latin typeface="Times New Roman" panose="02020603050405020304" pitchFamily="18" charset="0"/>
                <a:cs typeface="Times New Roman" panose="02020603050405020304" pitchFamily="18" charset="0"/>
              </a:rPr>
              <a:t>•In </a:t>
            </a:r>
            <a:r>
              <a:rPr lang="en-IN" sz="2400" dirty="0">
                <a:latin typeface="Times New Roman" panose="02020603050405020304" pitchFamily="18" charset="0"/>
                <a:cs typeface="Times New Roman" panose="02020603050405020304" pitchFamily="18" charset="0"/>
              </a:rPr>
              <a:t>specimen such as sputum, capsulated </a:t>
            </a:r>
            <a:r>
              <a:rPr lang="en-IN" sz="2400" dirty="0" smtClean="0">
                <a:latin typeface="Times New Roman" panose="02020603050405020304" pitchFamily="18" charset="0"/>
                <a:cs typeface="Times New Roman" panose="02020603050405020304" pitchFamily="18" charset="0"/>
              </a:rPr>
              <a:t>bacteria </a:t>
            </a:r>
            <a:r>
              <a:rPr lang="en-IN" sz="2400" dirty="0">
                <a:latin typeface="Times New Roman" panose="02020603050405020304" pitchFamily="18" charset="0"/>
                <a:cs typeface="Times New Roman" panose="02020603050405020304" pitchFamily="18" charset="0"/>
              </a:rPr>
              <a:t>may stand out as clear spaces between </a:t>
            </a:r>
            <a:r>
              <a:rPr lang="en-IN" sz="2400" dirty="0" smtClean="0">
                <a:latin typeface="Times New Roman" panose="02020603050405020304" pitchFamily="18" charset="0"/>
                <a:cs typeface="Times New Roman" panose="02020603050405020304" pitchFamily="18" charset="0"/>
              </a:rPr>
              <a:t>the </a:t>
            </a:r>
            <a:r>
              <a:rPr lang="en-IN" sz="2400" dirty="0">
                <a:latin typeface="Times New Roman" panose="02020603050405020304" pitchFamily="18" charset="0"/>
                <a:cs typeface="Times New Roman" panose="02020603050405020304" pitchFamily="18" charset="0"/>
              </a:rPr>
              <a:t>bacterium and the pink (mucus) background. </a:t>
            </a:r>
          </a:p>
          <a:p>
            <a:r>
              <a:rPr lang="en-IN" sz="2400" dirty="0" smtClean="0">
                <a:latin typeface="Times New Roman" panose="02020603050405020304" pitchFamily="18" charset="0"/>
                <a:cs typeface="Times New Roman" panose="02020603050405020304" pitchFamily="18" charset="0"/>
              </a:rPr>
              <a:t>•The </a:t>
            </a:r>
            <a:r>
              <a:rPr lang="en-IN" sz="2400" dirty="0">
                <a:latin typeface="Times New Roman" panose="02020603050405020304" pitchFamily="18" charset="0"/>
                <a:cs typeface="Times New Roman" panose="02020603050405020304" pitchFamily="18" charset="0"/>
              </a:rPr>
              <a:t>spores may stand out as clear, </a:t>
            </a:r>
            <a:r>
              <a:rPr lang="en-IN" sz="2400" dirty="0" smtClean="0">
                <a:latin typeface="Times New Roman" panose="02020603050405020304" pitchFamily="18" charset="0"/>
                <a:cs typeface="Times New Roman" panose="02020603050405020304" pitchFamily="18" charset="0"/>
              </a:rPr>
              <a:t>unstained </a:t>
            </a:r>
            <a:r>
              <a:rPr lang="en-IN" sz="2400" dirty="0">
                <a:latin typeface="Times New Roman" panose="02020603050405020304" pitchFamily="18" charset="0"/>
                <a:cs typeface="Times New Roman" panose="02020603050405020304" pitchFamily="18" charset="0"/>
              </a:rPr>
              <a:t>region in </a:t>
            </a:r>
            <a:r>
              <a:rPr lang="en-IN" sz="2400" dirty="0" err="1">
                <a:latin typeface="Times New Roman" panose="02020603050405020304" pitchFamily="18" charset="0"/>
                <a:cs typeface="Times New Roman" panose="02020603050405020304" pitchFamily="18" charset="0"/>
              </a:rPr>
              <a:t>sporing</a:t>
            </a:r>
            <a:r>
              <a:rPr lang="en-IN" sz="2400" dirty="0">
                <a:latin typeface="Times New Roman" panose="02020603050405020304" pitchFamily="18" charset="0"/>
                <a:cs typeface="Times New Roman" panose="02020603050405020304" pitchFamily="18" charset="0"/>
              </a:rPr>
              <a:t> bacteria. </a:t>
            </a:r>
          </a:p>
          <a:p>
            <a:endParaRPr lang="en-IN" dirty="0"/>
          </a:p>
        </p:txBody>
      </p:sp>
    </p:spTree>
    <p:extLst>
      <p:ext uri="{BB962C8B-B14F-4D97-AF65-F5344CB8AC3E}">
        <p14:creationId xmlns:p14="http://schemas.microsoft.com/office/powerpoint/2010/main" val="22129642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xmlns="" id="{856863EA-624B-408B-9822-EBABB9F523C1}"/>
              </a:ext>
            </a:extLst>
          </p:cNvPr>
          <p:cNvSpPr>
            <a:spLocks noGrp="1"/>
          </p:cNvSpPr>
          <p:nvPr>
            <p:ph type="title"/>
          </p:nvPr>
        </p:nvSpPr>
        <p:spPr>
          <a:xfrm>
            <a:off x="1154954" y="838201"/>
            <a:ext cx="8761413" cy="870526"/>
          </a:xfrm>
        </p:spPr>
        <p:txBody>
          <a:bodyPr/>
          <a:lstStyle/>
          <a:p>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Management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sp>
        <p:nvSpPr>
          <p:cNvPr id="2" name="Content Placeholder 1">
            <a:extLst>
              <a:ext uri="{FF2B5EF4-FFF2-40B4-BE49-F238E27FC236}">
                <a16:creationId xmlns:a16="http://schemas.microsoft.com/office/drawing/2014/main" xmlns="" id="{AB3ABA97-24C6-40C8-AA97-3CDB435F8A5B}"/>
              </a:ext>
            </a:extLst>
          </p:cNvPr>
          <p:cNvSpPr>
            <a:spLocks noGrp="1"/>
          </p:cNvSpPr>
          <p:nvPr>
            <p:ph idx="1"/>
          </p:nvPr>
        </p:nvSpPr>
        <p:spPr>
          <a:xfrm>
            <a:off x="542925" y="2400300"/>
            <a:ext cx="10487748" cy="3619500"/>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GENERAL PRINCIPLES</a:t>
            </a:r>
          </a:p>
          <a:p>
            <a:pPr algn="just"/>
            <a:r>
              <a:rPr lang="en-US" sz="2400" dirty="0">
                <a:latin typeface="Times New Roman" panose="02020603050405020304" pitchFamily="18" charset="0"/>
                <a:cs typeface="Times New Roman" panose="02020603050405020304" pitchFamily="18" charset="0"/>
              </a:rPr>
              <a:t>Improvement of local hygiene is primary.</a:t>
            </a:r>
          </a:p>
          <a:p>
            <a:pPr algn="just"/>
            <a:r>
              <a:rPr lang="en-US" sz="2400" dirty="0">
                <a:latin typeface="Times New Roman" panose="02020603050405020304" pitchFamily="18" charset="0"/>
                <a:cs typeface="Times New Roman" panose="02020603050405020304" pitchFamily="18" charset="0"/>
              </a:rPr>
              <a:t> Identification and elimination of immunocompromising factors</a:t>
            </a:r>
          </a:p>
          <a:p>
            <a:pPr algn="just"/>
            <a:r>
              <a:rPr lang="en-US" sz="2400" dirty="0">
                <a:latin typeface="Times New Roman" panose="02020603050405020304" pitchFamily="18" charset="0"/>
                <a:cs typeface="Times New Roman" panose="02020603050405020304" pitchFamily="18" charset="0"/>
              </a:rPr>
              <a:t>Wounds, both accidental and surgical, should be properly cared for by use of appropriate </a:t>
            </a:r>
            <a:r>
              <a:rPr lang="en-IN" sz="2400" dirty="0">
                <a:latin typeface="Times New Roman" panose="02020603050405020304" pitchFamily="18" charset="0"/>
                <a:cs typeface="Times New Roman" panose="02020603050405020304" pitchFamily="18" charset="0"/>
              </a:rPr>
              <a:t>topical </a:t>
            </a:r>
            <a:r>
              <a:rPr lang="en-IN" sz="2400" dirty="0" err="1">
                <a:latin typeface="Times New Roman" panose="02020603050405020304" pitchFamily="18" charset="0"/>
                <a:cs typeface="Times New Roman" panose="02020603050405020304" pitchFamily="18" charset="0"/>
              </a:rPr>
              <a:t>antibacterials</a:t>
            </a:r>
            <a:r>
              <a:rPr lang="en-IN" sz="2400" dirty="0" smtClean="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522388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xmlns="" id="{856863EA-624B-408B-9822-EBABB9F523C1}"/>
              </a:ext>
            </a:extLst>
          </p:cNvPr>
          <p:cNvSpPr>
            <a:spLocks noGrp="1"/>
          </p:cNvSpPr>
          <p:nvPr>
            <p:ph type="title"/>
          </p:nvPr>
        </p:nvSpPr>
        <p:spPr>
          <a:xfrm>
            <a:off x="1154954" y="838201"/>
            <a:ext cx="8761413" cy="870526"/>
          </a:xfrm>
        </p:spPr>
        <p:txBody>
          <a:bodyPr/>
          <a:lstStyle/>
          <a:p>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Management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sp>
        <p:nvSpPr>
          <p:cNvPr id="2" name="Content Placeholder 1">
            <a:extLst>
              <a:ext uri="{FF2B5EF4-FFF2-40B4-BE49-F238E27FC236}">
                <a16:creationId xmlns:a16="http://schemas.microsoft.com/office/drawing/2014/main" xmlns="" id="{AB3ABA97-24C6-40C8-AA97-3CDB435F8A5B}"/>
              </a:ext>
            </a:extLst>
          </p:cNvPr>
          <p:cNvSpPr>
            <a:spLocks noGrp="1"/>
          </p:cNvSpPr>
          <p:nvPr>
            <p:ph idx="1"/>
          </p:nvPr>
        </p:nvSpPr>
        <p:spPr>
          <a:xfrm>
            <a:off x="528638" y="2343150"/>
            <a:ext cx="10502035" cy="3676650"/>
          </a:xfrm>
        </p:spPr>
        <p:txBody>
          <a:bodyPr>
            <a:normAutofit/>
          </a:bodyPr>
          <a:lstStyle/>
          <a:p>
            <a:r>
              <a:rPr lang="en-US" sz="2400" dirty="0">
                <a:latin typeface="Times New Roman" panose="02020603050405020304" pitchFamily="18" charset="0"/>
                <a:cs typeface="Times New Roman" panose="02020603050405020304" pitchFamily="18" charset="0"/>
              </a:rPr>
              <a:t>In crusted lesions, the crusts must be removed. This serves two purposes: first, it exposes the affected part to air, resulting in desiccation and secondly, topical medication can reach the target </a:t>
            </a:r>
            <a:r>
              <a:rPr lang="en-IN" sz="2400" dirty="0">
                <a:latin typeface="Times New Roman" panose="02020603050405020304" pitchFamily="18" charset="0"/>
                <a:cs typeface="Times New Roman" panose="02020603050405020304" pitchFamily="18" charset="0"/>
              </a:rPr>
              <a:t>site more effectively.</a:t>
            </a:r>
          </a:p>
          <a:p>
            <a:pPr marL="0" indent="0">
              <a:buNone/>
            </a:pPr>
            <a:endParaRPr lang="en-IN"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Local application of heat is beneficial in cases of boils – relieves  discomfort, softens the boil, helps in localization of infection </a:t>
            </a:r>
            <a:r>
              <a:rPr lang="en-IN" sz="2400" dirty="0">
                <a:latin typeface="Times New Roman" panose="02020603050405020304" pitchFamily="18" charset="0"/>
                <a:cs typeface="Times New Roman" panose="02020603050405020304" pitchFamily="18" charset="0"/>
              </a:rPr>
              <a:t>and promotes drainage.</a:t>
            </a:r>
          </a:p>
        </p:txBody>
      </p:sp>
    </p:spTree>
    <p:extLst>
      <p:ext uri="{BB962C8B-B14F-4D97-AF65-F5344CB8AC3E}">
        <p14:creationId xmlns:p14="http://schemas.microsoft.com/office/powerpoint/2010/main" val="1096939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xmlns="" id="{856863EA-624B-408B-9822-EBABB9F523C1}"/>
              </a:ext>
            </a:extLst>
          </p:cNvPr>
          <p:cNvSpPr>
            <a:spLocks noGrp="1"/>
          </p:cNvSpPr>
          <p:nvPr>
            <p:ph type="title"/>
          </p:nvPr>
        </p:nvSpPr>
        <p:spPr>
          <a:xfrm>
            <a:off x="1154954" y="838201"/>
            <a:ext cx="8761413" cy="870526"/>
          </a:xfrm>
        </p:spPr>
        <p:txBody>
          <a:bodyPr/>
          <a:lstStyle/>
          <a:p>
            <a:r>
              <a:rPr lang="en-IN" b="1" dirty="0" smtClean="0">
                <a:latin typeface="Times New Roman" panose="02020603050405020304" pitchFamily="18" charset="0"/>
                <a:cs typeface="Times New Roman" panose="02020603050405020304" pitchFamily="18" charset="0"/>
              </a:rPr>
              <a:t/>
            </a:r>
            <a:br>
              <a:rPr lang="en-IN" b="1" dirty="0" smtClean="0">
                <a:latin typeface="Times New Roman" panose="02020603050405020304" pitchFamily="18" charset="0"/>
                <a:cs typeface="Times New Roman" panose="02020603050405020304" pitchFamily="18" charset="0"/>
              </a:rPr>
            </a:br>
            <a:r>
              <a:rPr lang="en-IN" b="1" dirty="0" smtClean="0">
                <a:latin typeface="Times New Roman" panose="02020603050405020304" pitchFamily="18" charset="0"/>
                <a:cs typeface="Times New Roman" panose="02020603050405020304" pitchFamily="18" charset="0"/>
              </a:rPr>
              <a:t/>
            </a:r>
            <a:br>
              <a:rPr lang="en-IN" b="1" dirty="0" smtClean="0">
                <a:latin typeface="Times New Roman" panose="02020603050405020304" pitchFamily="18" charset="0"/>
                <a:cs typeface="Times New Roman" panose="02020603050405020304" pitchFamily="18" charset="0"/>
              </a:rPr>
            </a:br>
            <a:r>
              <a:rPr lang="en-IN" b="1" dirty="0" smtClean="0">
                <a:latin typeface="Times New Roman" panose="02020603050405020304" pitchFamily="18" charset="0"/>
                <a:cs typeface="Times New Roman" panose="02020603050405020304" pitchFamily="18" charset="0"/>
              </a:rPr>
              <a:t/>
            </a:r>
            <a:br>
              <a:rPr lang="en-IN" b="1" dirty="0" smtClean="0">
                <a:latin typeface="Times New Roman" panose="02020603050405020304" pitchFamily="18" charset="0"/>
                <a:cs typeface="Times New Roman" panose="02020603050405020304" pitchFamily="18" charset="0"/>
              </a:rPr>
            </a:br>
            <a:r>
              <a:rPr lang="en-IN" b="1" dirty="0" smtClean="0">
                <a:latin typeface="Times New Roman" panose="02020603050405020304" pitchFamily="18" charset="0"/>
                <a:cs typeface="Times New Roman" panose="02020603050405020304" pitchFamily="18" charset="0"/>
              </a:rPr>
              <a:t>Management </a:t>
            </a:r>
            <a:br>
              <a:rPr lang="en-IN" b="1" dirty="0" smtClean="0">
                <a:latin typeface="Times New Roman" panose="02020603050405020304" pitchFamily="18" charset="0"/>
                <a:cs typeface="Times New Roman" panose="02020603050405020304" pitchFamily="18" charset="0"/>
              </a:rPr>
            </a:br>
            <a:r>
              <a:rPr lang="en-IN" b="1" dirty="0" smtClean="0">
                <a:latin typeface="Times New Roman" panose="02020603050405020304" pitchFamily="18" charset="0"/>
                <a:cs typeface="Times New Roman" panose="02020603050405020304" pitchFamily="18" charset="0"/>
              </a:rPr>
              <a:t/>
            </a:r>
            <a:br>
              <a:rPr lang="en-IN" b="1" dirty="0" smtClean="0">
                <a:latin typeface="Times New Roman" panose="02020603050405020304" pitchFamily="18" charset="0"/>
                <a:cs typeface="Times New Roman" panose="02020603050405020304" pitchFamily="18" charset="0"/>
              </a:rPr>
            </a:br>
            <a:r>
              <a:rPr lang="en-IN" b="1" dirty="0" smtClean="0">
                <a:latin typeface="Times New Roman" panose="02020603050405020304" pitchFamily="18" charset="0"/>
                <a:cs typeface="Times New Roman" panose="02020603050405020304" pitchFamily="18" charset="0"/>
              </a:rPr>
              <a:t/>
            </a:r>
            <a:br>
              <a:rPr lang="en-IN" b="1" dirty="0" smtClean="0">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sp>
        <p:nvSpPr>
          <p:cNvPr id="2" name="Content Placeholder 1">
            <a:extLst>
              <a:ext uri="{FF2B5EF4-FFF2-40B4-BE49-F238E27FC236}">
                <a16:creationId xmlns:a16="http://schemas.microsoft.com/office/drawing/2014/main" xmlns="" id="{AB3ABA97-24C6-40C8-AA97-3CDB435F8A5B}"/>
              </a:ext>
            </a:extLst>
          </p:cNvPr>
          <p:cNvSpPr>
            <a:spLocks noGrp="1"/>
          </p:cNvSpPr>
          <p:nvPr>
            <p:ph idx="1"/>
          </p:nvPr>
        </p:nvSpPr>
        <p:spPr>
          <a:xfrm>
            <a:off x="500063" y="2100263"/>
            <a:ext cx="10402023" cy="3776662"/>
          </a:xfrm>
        </p:spPr>
        <p:txBody>
          <a:bodyPr>
            <a:normAutofit/>
          </a:bodyPr>
          <a:lstStyle/>
          <a:p>
            <a:pPr marL="0" indent="0">
              <a:buNone/>
            </a:pPr>
            <a:r>
              <a:rPr lang="en-IN" sz="2000" b="1" i="1" dirty="0" smtClean="0">
                <a:latin typeface="Times New Roman" panose="02020603050405020304" pitchFamily="18" charset="0"/>
                <a:cs typeface="Times New Roman" panose="02020603050405020304" pitchFamily="18" charset="0"/>
              </a:rPr>
              <a:t>TOPICAL TREATMENT</a:t>
            </a:r>
          </a:p>
          <a:p>
            <a:r>
              <a:rPr lang="en-US" sz="2400" dirty="0" smtClean="0">
                <a:latin typeface="Times New Roman" panose="02020603050405020304" pitchFamily="18" charset="0"/>
                <a:cs typeface="Times New Roman" panose="02020603050405020304" pitchFamily="18" charset="0"/>
              </a:rPr>
              <a:t>Topical </a:t>
            </a:r>
            <a:r>
              <a:rPr lang="en-US" sz="2400" dirty="0" err="1" smtClean="0">
                <a:latin typeface="Times New Roman" panose="02020603050405020304" pitchFamily="18" charset="0"/>
                <a:cs typeface="Times New Roman" panose="02020603050405020304" pitchFamily="18" charset="0"/>
              </a:rPr>
              <a:t>antibacterials</a:t>
            </a:r>
            <a:r>
              <a:rPr lang="en-US" sz="2400" dirty="0" smtClean="0">
                <a:latin typeface="Times New Roman" panose="02020603050405020304" pitchFamily="18" charset="0"/>
                <a:cs typeface="Times New Roman" panose="02020603050405020304" pitchFamily="18" charset="0"/>
              </a:rPr>
              <a:t> like 2% sodium </a:t>
            </a:r>
            <a:r>
              <a:rPr lang="en-US" sz="2400" dirty="0" err="1" smtClean="0">
                <a:latin typeface="Times New Roman" panose="02020603050405020304" pitchFamily="18" charset="0"/>
                <a:cs typeface="Times New Roman" panose="02020603050405020304" pitchFamily="18" charset="0"/>
              </a:rPr>
              <a:t>fusidate</a:t>
            </a:r>
            <a:r>
              <a:rPr lang="en-US" sz="2400" dirty="0" smtClean="0">
                <a:latin typeface="Times New Roman" panose="02020603050405020304" pitchFamily="18" charset="0"/>
                <a:cs typeface="Times New Roman" panose="02020603050405020304" pitchFamily="18" charset="0"/>
              </a:rPr>
              <a:t> and 1% </a:t>
            </a:r>
            <a:r>
              <a:rPr lang="en-US" sz="2400" dirty="0" err="1" smtClean="0">
                <a:latin typeface="Times New Roman" panose="02020603050405020304" pitchFamily="18" charset="0"/>
                <a:cs typeface="Times New Roman" panose="02020603050405020304" pitchFamily="18" charset="0"/>
              </a:rPr>
              <a:t>framycetin</a:t>
            </a:r>
            <a:r>
              <a:rPr lang="en-US" sz="2400" dirty="0" smtClean="0">
                <a:latin typeface="Times New Roman" panose="02020603050405020304" pitchFamily="18" charset="0"/>
                <a:cs typeface="Times New Roman" panose="02020603050405020304" pitchFamily="18" charset="0"/>
              </a:rPr>
              <a:t> </a:t>
            </a:r>
          </a:p>
          <a:p>
            <a:r>
              <a:rPr lang="en-US" sz="2400" dirty="0" smtClean="0">
                <a:latin typeface="Times New Roman" panose="02020603050405020304" pitchFamily="18" charset="0"/>
                <a:cs typeface="Times New Roman" panose="02020603050405020304" pitchFamily="18" charset="0"/>
              </a:rPr>
              <a:t>In case of rural clinics and for patients who cannot afford these , 1% gentian violet lotion </a:t>
            </a:r>
            <a:r>
              <a:rPr lang="en-IN" sz="2400" dirty="0" smtClean="0">
                <a:latin typeface="Times New Roman" panose="02020603050405020304" pitchFamily="18" charset="0"/>
                <a:cs typeface="Times New Roman" panose="02020603050405020304" pitchFamily="18" charset="0"/>
              </a:rPr>
              <a:t>may be used</a:t>
            </a:r>
            <a:endParaRPr lang="en-US" sz="2400" dirty="0" smtClean="0">
              <a:latin typeface="Times New Roman" panose="02020603050405020304" pitchFamily="18" charset="0"/>
              <a:cs typeface="Times New Roman" panose="02020603050405020304" pitchFamily="18" charset="0"/>
            </a:endParaRPr>
          </a:p>
          <a:p>
            <a:r>
              <a:rPr lang="en-IN" sz="2400" dirty="0" smtClean="0">
                <a:latin typeface="Times New Roman" panose="02020603050405020304" pitchFamily="18" charset="0"/>
                <a:cs typeface="Times New Roman" panose="02020603050405020304" pitchFamily="18" charset="0"/>
              </a:rPr>
              <a:t>Lately, </a:t>
            </a:r>
            <a:r>
              <a:rPr lang="en-IN" sz="2400" dirty="0" err="1" smtClean="0">
                <a:latin typeface="Times New Roman" panose="02020603050405020304" pitchFamily="18" charset="0"/>
                <a:cs typeface="Times New Roman" panose="02020603050405020304" pitchFamily="18" charset="0"/>
              </a:rPr>
              <a:t>mupirocin</a:t>
            </a:r>
            <a:r>
              <a:rPr lang="en-IN"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2% </a:t>
            </a:r>
            <a:r>
              <a:rPr lang="en-IN" sz="2400" dirty="0" smtClean="0">
                <a:latin typeface="Times New Roman" panose="02020603050405020304" pitchFamily="18" charset="0"/>
                <a:cs typeface="Times New Roman" panose="02020603050405020304" pitchFamily="18" charset="0"/>
              </a:rPr>
              <a:t>(</a:t>
            </a:r>
            <a:r>
              <a:rPr lang="en-IN" sz="2400" dirty="0" err="1" smtClean="0">
                <a:latin typeface="Times New Roman" panose="02020603050405020304" pitchFamily="18" charset="0"/>
                <a:cs typeface="Times New Roman" panose="02020603050405020304" pitchFamily="18" charset="0"/>
              </a:rPr>
              <a:t>pseudomonic</a:t>
            </a:r>
            <a:r>
              <a:rPr lang="en-IN" sz="2400" dirty="0" smtClean="0">
                <a:latin typeface="Times New Roman" panose="02020603050405020304" pitchFamily="18" charset="0"/>
                <a:cs typeface="Times New Roman" panose="02020603050405020304" pitchFamily="18" charset="0"/>
              </a:rPr>
              <a:t> acid A), a potent topical antimicrobial, </a:t>
            </a:r>
            <a:r>
              <a:rPr lang="en-US" sz="2400" dirty="0" smtClean="0">
                <a:latin typeface="Times New Roman" panose="02020603050405020304" pitchFamily="18" charset="0"/>
                <a:cs typeface="Times New Roman" panose="02020603050405020304" pitchFamily="18" charset="0"/>
              </a:rPr>
              <a:t>has been developed from </a:t>
            </a:r>
            <a:r>
              <a:rPr lang="en-US" sz="2400" i="1" dirty="0" smtClean="0">
                <a:latin typeface="Times New Roman" panose="02020603050405020304" pitchFamily="18" charset="0"/>
                <a:cs typeface="Times New Roman" panose="02020603050405020304" pitchFamily="18" charset="0"/>
              </a:rPr>
              <a:t>pseudomonas </a:t>
            </a:r>
            <a:r>
              <a:rPr lang="en-US" sz="2400" i="1" dirty="0" err="1" smtClean="0">
                <a:latin typeface="Times New Roman" panose="02020603050405020304" pitchFamily="18" charset="0"/>
                <a:cs typeface="Times New Roman" panose="02020603050405020304" pitchFamily="18" charset="0"/>
              </a:rPr>
              <a:t>fluorescens</a:t>
            </a:r>
            <a:r>
              <a:rPr lang="en-US" sz="2400" dirty="0" smtClean="0">
                <a:latin typeface="Times New Roman" panose="02020603050405020304" pitchFamily="18" charset="0"/>
                <a:cs typeface="Times New Roman" panose="02020603050405020304" pitchFamily="18" charset="0"/>
              </a:rPr>
              <a:t>.</a:t>
            </a:r>
          </a:p>
          <a:p>
            <a:r>
              <a:rPr lang="en-US" sz="2400" dirty="0" smtClean="0">
                <a:latin typeface="Times New Roman" panose="02020603050405020304" pitchFamily="18" charset="0"/>
                <a:cs typeface="Times New Roman" panose="02020603050405020304" pitchFamily="18" charset="0"/>
              </a:rPr>
              <a:t>Applied to the affected area 2 times a day</a:t>
            </a:r>
          </a:p>
        </p:txBody>
      </p:sp>
      <p:pic>
        <p:nvPicPr>
          <p:cNvPr id="3" name="Picture 2">
            <a:extLst>
              <a:ext uri="{FF2B5EF4-FFF2-40B4-BE49-F238E27FC236}">
                <a16:creationId xmlns:a16="http://schemas.microsoft.com/office/drawing/2014/main" xmlns="" id="{17057AD6-DBC1-4873-B370-548A24C46AEC}"/>
              </a:ext>
            </a:extLst>
          </p:cNvPr>
          <p:cNvPicPr>
            <a:picLocks noChangeAspect="1"/>
          </p:cNvPicPr>
          <p:nvPr/>
        </p:nvPicPr>
        <p:blipFill>
          <a:blip r:embed="rId3"/>
          <a:stretch>
            <a:fillRect/>
          </a:stretch>
        </p:blipFill>
        <p:spPr>
          <a:xfrm>
            <a:off x="7087214" y="4415852"/>
            <a:ext cx="4888476" cy="2348895"/>
          </a:xfrm>
          <a:prstGeom prst="rect">
            <a:avLst/>
          </a:prstGeom>
        </p:spPr>
      </p:pic>
      <p:pic>
        <p:nvPicPr>
          <p:cNvPr id="4" name="Picture 3">
            <a:extLst>
              <a:ext uri="{FF2B5EF4-FFF2-40B4-BE49-F238E27FC236}">
                <a16:creationId xmlns:a16="http://schemas.microsoft.com/office/drawing/2014/main" xmlns="" id="{406768FF-E74A-4CD9-B668-353ED45E438B}"/>
              </a:ext>
            </a:extLst>
          </p:cNvPr>
          <p:cNvPicPr>
            <a:picLocks noChangeAspect="1"/>
          </p:cNvPicPr>
          <p:nvPr/>
        </p:nvPicPr>
        <p:blipFill>
          <a:blip r:embed="rId4"/>
          <a:stretch>
            <a:fillRect/>
          </a:stretch>
        </p:blipFill>
        <p:spPr>
          <a:xfrm>
            <a:off x="2765475" y="5193358"/>
            <a:ext cx="3330525" cy="1721215"/>
          </a:xfrm>
          <a:prstGeom prst="rect">
            <a:avLst/>
          </a:prstGeom>
        </p:spPr>
      </p:pic>
    </p:spTree>
    <p:extLst>
      <p:ext uri="{BB962C8B-B14F-4D97-AF65-F5344CB8AC3E}">
        <p14:creationId xmlns:p14="http://schemas.microsoft.com/office/powerpoint/2010/main" val="20263860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xmlns="" id="{856863EA-624B-408B-9822-EBABB9F523C1}"/>
              </a:ext>
            </a:extLst>
          </p:cNvPr>
          <p:cNvSpPr>
            <a:spLocks noGrp="1"/>
          </p:cNvSpPr>
          <p:nvPr>
            <p:ph type="title"/>
          </p:nvPr>
        </p:nvSpPr>
        <p:spPr>
          <a:xfrm>
            <a:off x="1154954" y="838201"/>
            <a:ext cx="8761413" cy="870526"/>
          </a:xfrm>
        </p:spPr>
        <p:txBody>
          <a:bodyPr/>
          <a:lstStyle/>
          <a:p>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Management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sp>
        <p:nvSpPr>
          <p:cNvPr id="2" name="Content Placeholder 1">
            <a:extLst>
              <a:ext uri="{FF2B5EF4-FFF2-40B4-BE49-F238E27FC236}">
                <a16:creationId xmlns:a16="http://schemas.microsoft.com/office/drawing/2014/main" xmlns="" id="{AB3ABA97-24C6-40C8-AA97-3CDB435F8A5B}"/>
              </a:ext>
            </a:extLst>
          </p:cNvPr>
          <p:cNvSpPr>
            <a:spLocks noGrp="1"/>
          </p:cNvSpPr>
          <p:nvPr>
            <p:ph idx="1"/>
          </p:nvPr>
        </p:nvSpPr>
        <p:spPr>
          <a:xfrm>
            <a:off x="542925" y="2357438"/>
            <a:ext cx="10487748" cy="3662362"/>
          </a:xfrm>
        </p:spPr>
        <p:txBody>
          <a:bodyPr>
            <a:noAutofit/>
          </a:bodyPr>
          <a:lstStyle/>
          <a:p>
            <a:pPr marL="0" indent="0" algn="just">
              <a:buNone/>
            </a:pPr>
            <a:r>
              <a:rPr lang="en-US" sz="2400" b="1" dirty="0">
                <a:latin typeface="Times New Roman" panose="02020603050405020304" pitchFamily="18" charset="0"/>
                <a:cs typeface="Times New Roman" panose="02020603050405020304" pitchFamily="18" charset="0"/>
              </a:rPr>
              <a:t>SYSTEMIC TREATMENT </a:t>
            </a:r>
          </a:p>
          <a:p>
            <a:pPr algn="just"/>
            <a:r>
              <a:rPr lang="en-US" sz="2400" dirty="0">
                <a:latin typeface="Times New Roman" panose="02020603050405020304" pitchFamily="18" charset="0"/>
                <a:cs typeface="Times New Roman" panose="02020603050405020304" pitchFamily="18" charset="0"/>
              </a:rPr>
              <a:t>Systemic antibiotics are needed for all but the most localized infections.</a:t>
            </a:r>
          </a:p>
          <a:p>
            <a:pPr algn="just"/>
            <a:r>
              <a:rPr lang="en-US" sz="2400" dirty="0">
                <a:latin typeface="Times New Roman" panose="02020603050405020304" pitchFamily="18" charset="0"/>
                <a:cs typeface="Times New Roman" panose="02020603050405020304" pitchFamily="18" charset="0"/>
              </a:rPr>
              <a:t>The major problem is Staph. aureus that has developed resistance to many antimicrobials. </a:t>
            </a:r>
          </a:p>
          <a:p>
            <a:pPr algn="just"/>
            <a:r>
              <a:rPr lang="en-US" sz="2400" dirty="0">
                <a:latin typeface="Times New Roman" panose="02020603050405020304" pitchFamily="18" charset="0"/>
                <a:cs typeface="Times New Roman" panose="02020603050405020304" pitchFamily="18" charset="0"/>
              </a:rPr>
              <a:t>The most common type of resistance is due to penicillinase production. </a:t>
            </a:r>
          </a:p>
          <a:p>
            <a:pPr algn="just"/>
            <a:r>
              <a:rPr lang="en-US" sz="2400" dirty="0">
                <a:latin typeface="Times New Roman" panose="02020603050405020304" pitchFamily="18" charset="0"/>
                <a:cs typeface="Times New Roman" panose="02020603050405020304" pitchFamily="18" charset="0"/>
              </a:rPr>
              <a:t>Penicillinase stable </a:t>
            </a:r>
            <a:r>
              <a:rPr lang="en-US" sz="2400" dirty="0" err="1">
                <a:latin typeface="Times New Roman" panose="02020603050405020304" pitchFamily="18" charset="0"/>
                <a:cs typeface="Times New Roman" panose="02020603050405020304" pitchFamily="18" charset="0"/>
              </a:rPr>
              <a:t>penicillins</a:t>
            </a:r>
            <a:r>
              <a:rPr lang="en-US" sz="2400" dirty="0">
                <a:latin typeface="Times New Roman" panose="02020603050405020304" pitchFamily="18" charset="0"/>
                <a:cs typeface="Times New Roman" panose="02020603050405020304" pitchFamily="18" charset="0"/>
              </a:rPr>
              <a:t> are very effective. </a:t>
            </a:r>
          </a:p>
          <a:p>
            <a:pPr algn="just"/>
            <a:r>
              <a:rPr lang="en-US" sz="2400" dirty="0">
                <a:latin typeface="Times New Roman" panose="02020603050405020304" pitchFamily="18" charset="0"/>
                <a:cs typeface="Times New Roman" panose="02020603050405020304" pitchFamily="18" charset="0"/>
              </a:rPr>
              <a:t>Other useful drugs include erythromycin, cotrimoxazole and the cephalosporins (penicillin hypersensitivity)</a:t>
            </a:r>
          </a:p>
          <a:p>
            <a:pPr algn="just"/>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012114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xmlns="" id="{856863EA-624B-408B-9822-EBABB9F523C1}"/>
              </a:ext>
            </a:extLst>
          </p:cNvPr>
          <p:cNvSpPr>
            <a:spLocks noGrp="1"/>
          </p:cNvSpPr>
          <p:nvPr>
            <p:ph type="title"/>
          </p:nvPr>
        </p:nvSpPr>
        <p:spPr>
          <a:xfrm>
            <a:off x="1154954" y="838201"/>
            <a:ext cx="8761413" cy="870526"/>
          </a:xfrm>
        </p:spPr>
        <p:txBody>
          <a:bodyPr/>
          <a:lstStyle/>
          <a:p>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Management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sp>
        <p:nvSpPr>
          <p:cNvPr id="2" name="Content Placeholder 1">
            <a:extLst>
              <a:ext uri="{FF2B5EF4-FFF2-40B4-BE49-F238E27FC236}">
                <a16:creationId xmlns:a16="http://schemas.microsoft.com/office/drawing/2014/main" xmlns="" id="{AB3ABA97-24C6-40C8-AA97-3CDB435F8A5B}"/>
              </a:ext>
            </a:extLst>
          </p:cNvPr>
          <p:cNvSpPr>
            <a:spLocks noGrp="1"/>
          </p:cNvSpPr>
          <p:nvPr>
            <p:ph idx="1"/>
          </p:nvPr>
        </p:nvSpPr>
        <p:spPr>
          <a:xfrm>
            <a:off x="542925" y="2400300"/>
            <a:ext cx="10487748" cy="3619500"/>
          </a:xfrm>
        </p:spPr>
        <p:txBody>
          <a:bodyPr>
            <a:normAutofit/>
          </a:bodyPr>
          <a:lstStyle/>
          <a:p>
            <a:r>
              <a:rPr lang="en-US" sz="2400" dirty="0">
                <a:latin typeface="Times New Roman" panose="02020603050405020304" pitchFamily="18" charset="0"/>
                <a:cs typeface="Times New Roman" panose="02020603050405020304" pitchFamily="18" charset="0"/>
              </a:rPr>
              <a:t>Cloxacillin resistance among Staph. aureus is rare</a:t>
            </a:r>
          </a:p>
          <a:p>
            <a:r>
              <a:rPr lang="en-US" sz="2400" dirty="0">
                <a:latin typeface="Times New Roman" panose="02020603050405020304" pitchFamily="18" charset="0"/>
                <a:cs typeface="Times New Roman" panose="02020603050405020304" pitchFamily="18" charset="0"/>
              </a:rPr>
              <a:t>Hence it is reasonable to start first </a:t>
            </a:r>
          </a:p>
          <a:p>
            <a:r>
              <a:rPr lang="en-US" sz="2400" dirty="0">
                <a:latin typeface="Times New Roman" panose="02020603050405020304" pitchFamily="18" charset="0"/>
                <a:cs typeface="Times New Roman" panose="02020603050405020304" pitchFamily="18" charset="0"/>
              </a:rPr>
              <a:t>Dose of cloxacillin in adults is 0.25–0.50 g q6h and in children 12.5 mg/kg q6h</a:t>
            </a:r>
          </a:p>
          <a:p>
            <a:r>
              <a:rPr lang="en-US" sz="2400" dirty="0">
                <a:latin typeface="Times New Roman" panose="02020603050405020304" pitchFamily="18" charset="0"/>
                <a:cs typeface="Times New Roman" panose="02020603050405020304" pitchFamily="18" charset="0"/>
              </a:rPr>
              <a:t>If no response, cephalosporins can be started </a:t>
            </a:r>
          </a:p>
          <a:p>
            <a:r>
              <a:rPr lang="en-US" sz="2400" dirty="0">
                <a:latin typeface="Times New Roman" panose="02020603050405020304" pitchFamily="18" charset="0"/>
                <a:cs typeface="Times New Roman" panose="02020603050405020304" pitchFamily="18" charset="0"/>
              </a:rPr>
              <a:t>The dose of cephalexin in adults is 0.25–1 g q6h, and in children 6.25–12.5 mg/kg q6h</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65854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xmlns="" id="{856863EA-624B-408B-9822-EBABB9F523C1}"/>
              </a:ext>
            </a:extLst>
          </p:cNvPr>
          <p:cNvSpPr>
            <a:spLocks noGrp="1"/>
          </p:cNvSpPr>
          <p:nvPr>
            <p:ph type="title"/>
          </p:nvPr>
        </p:nvSpPr>
        <p:spPr>
          <a:xfrm>
            <a:off x="1154954" y="838201"/>
            <a:ext cx="8761413" cy="870526"/>
          </a:xfrm>
        </p:spPr>
        <p:txBody>
          <a:bodyPr/>
          <a:lstStyle/>
          <a:p>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Management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endParaRPr lang="en-IN" b="1" dirty="0">
              <a:latin typeface="Times New Roman" panose="02020603050405020304" pitchFamily="18" charset="0"/>
              <a:cs typeface="Times New Roman" panose="02020603050405020304" pitchFamily="18" charset="0"/>
            </a:endParaRPr>
          </a:p>
        </p:txBody>
      </p:sp>
      <p:sp>
        <p:nvSpPr>
          <p:cNvPr id="2" name="Content Placeholder 1">
            <a:extLst>
              <a:ext uri="{FF2B5EF4-FFF2-40B4-BE49-F238E27FC236}">
                <a16:creationId xmlns:a16="http://schemas.microsoft.com/office/drawing/2014/main" xmlns="" id="{AB3ABA97-24C6-40C8-AA97-3CDB435F8A5B}"/>
              </a:ext>
            </a:extLst>
          </p:cNvPr>
          <p:cNvSpPr>
            <a:spLocks noGrp="1"/>
          </p:cNvSpPr>
          <p:nvPr>
            <p:ph idx="1"/>
          </p:nvPr>
        </p:nvSpPr>
        <p:spPr>
          <a:xfrm>
            <a:off x="457200" y="2328863"/>
            <a:ext cx="10573473" cy="3690937"/>
          </a:xfrm>
        </p:spPr>
        <p:txBody>
          <a:bodyPr>
            <a:normAutofit/>
          </a:bodyPr>
          <a:lstStyle/>
          <a:p>
            <a:pPr marL="0" indent="0">
              <a:buNone/>
            </a:pPr>
            <a:r>
              <a:rPr lang="en-US" sz="2400" b="1" dirty="0">
                <a:latin typeface="Times New Roman" panose="02020603050405020304" pitchFamily="18" charset="0"/>
                <a:cs typeface="Times New Roman" panose="02020603050405020304" pitchFamily="18" charset="0"/>
              </a:rPr>
              <a:t>RECURRENT FURUNCULOSIS</a:t>
            </a:r>
          </a:p>
          <a:p>
            <a:r>
              <a:rPr lang="en-US" sz="2400" dirty="0">
                <a:latin typeface="Times New Roman" panose="02020603050405020304" pitchFamily="18" charset="0"/>
                <a:cs typeface="Times New Roman" panose="02020603050405020304" pitchFamily="18" charset="0"/>
              </a:rPr>
              <a:t>Recurrent furunculosis is generally defined as three or more attacks within a 12 month period</a:t>
            </a:r>
          </a:p>
          <a:p>
            <a:r>
              <a:rPr lang="en-US" sz="2400" dirty="0">
                <a:latin typeface="Times New Roman" panose="02020603050405020304" pitchFamily="18" charset="0"/>
                <a:cs typeface="Times New Roman" panose="02020603050405020304" pitchFamily="18" charset="0"/>
              </a:rPr>
              <a:t>Rifampicin 600 mg daily on an empty stomach with one of the quinolones like ciprofloxacin for 10 days, followed by cloxacillin or cotrimoxazole for 1 to 2 months.</a:t>
            </a:r>
          </a:p>
          <a:p>
            <a:r>
              <a:rPr lang="en-US" sz="2400" dirty="0">
                <a:latin typeface="Times New Roman" panose="02020603050405020304" pitchFamily="18" charset="0"/>
                <a:cs typeface="Times New Roman" panose="02020603050405020304" pitchFamily="18" charset="0"/>
              </a:rPr>
              <a:t>Regular application of an </a:t>
            </a:r>
            <a:r>
              <a:rPr lang="en-US" sz="2400" dirty="0" err="1">
                <a:latin typeface="Times New Roman" panose="02020603050405020304" pitchFamily="18" charset="0"/>
                <a:cs typeface="Times New Roman" panose="02020603050405020304" pitchFamily="18" charset="0"/>
              </a:rPr>
              <a:t>antistaphylococcal</a:t>
            </a:r>
            <a:r>
              <a:rPr lang="en-US" sz="2400" dirty="0">
                <a:latin typeface="Times New Roman" panose="02020603050405020304" pitchFamily="18" charset="0"/>
                <a:cs typeface="Times New Roman" panose="02020603050405020304" pitchFamily="18" charset="0"/>
              </a:rPr>
              <a:t> cream in the anterior nares twice a day for a few months helps. </a:t>
            </a:r>
          </a:p>
          <a:p>
            <a:pPr marL="0" indent="0">
              <a:buNone/>
            </a:pPr>
            <a:endParaRPr lang="en-US" sz="2400" dirty="0">
              <a:latin typeface="Times New Roman" panose="02020603050405020304" pitchFamily="18" charset="0"/>
              <a:cs typeface="Times New Roman" panose="02020603050405020304" pitchFamily="18" charset="0"/>
            </a:endParaRPr>
          </a:p>
          <a:p>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278713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a:xfrm>
            <a:off x="3726704" y="4650840"/>
            <a:ext cx="6403134" cy="1292760"/>
          </a:xfrm>
        </p:spPr>
        <p:txBody>
          <a:bodyPr>
            <a:noAutofit/>
          </a:bodyPr>
          <a:lstStyle/>
          <a:p>
            <a:r>
              <a:rPr lang="en-IN" sz="5400" dirty="0" smtClean="0">
                <a:solidFill>
                  <a:schemeClr val="tx1"/>
                </a:solidFill>
                <a:latin typeface="Algerian" panose="04020705040A02060702" pitchFamily="82" charset="0"/>
              </a:rPr>
              <a:t>THANK YOU</a:t>
            </a:r>
            <a:endParaRPr lang="en-IN" sz="5400" dirty="0">
              <a:solidFill>
                <a:schemeClr val="tx1"/>
              </a:solidFill>
              <a:latin typeface="Algerian" panose="04020705040A02060702" pitchFamily="82" charset="0"/>
            </a:endParaRPr>
          </a:p>
        </p:txBody>
      </p:sp>
    </p:spTree>
    <p:extLst>
      <p:ext uri="{BB962C8B-B14F-4D97-AF65-F5344CB8AC3E}">
        <p14:creationId xmlns:p14="http://schemas.microsoft.com/office/powerpoint/2010/main" val="8329503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55</TotalTime>
  <Words>2935</Words>
  <Application>Microsoft Office PowerPoint</Application>
  <PresentationFormat>Widescreen</PresentationFormat>
  <Paragraphs>377</Paragraphs>
  <Slides>63</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63</vt:i4>
      </vt:variant>
    </vt:vector>
  </HeadingPairs>
  <TitlesOfParts>
    <vt:vector size="70" baseType="lpstr">
      <vt:lpstr>Algerian</vt:lpstr>
      <vt:lpstr>Arial</vt:lpstr>
      <vt:lpstr>Calibri</vt:lpstr>
      <vt:lpstr>Century Gothic</vt:lpstr>
      <vt:lpstr>Times New Roman</vt:lpstr>
      <vt:lpstr>Wingdings 3</vt:lpstr>
      <vt:lpstr>Ion Boardroom</vt:lpstr>
      <vt:lpstr>BACTERIAL INFECTIONS OF SKIN </vt:lpstr>
      <vt:lpstr> Bacterial flora of normal skin </vt:lpstr>
      <vt:lpstr> Bacterial flora of normal skin </vt:lpstr>
      <vt:lpstr> Bacterial flora of normal skin </vt:lpstr>
      <vt:lpstr>Introduction </vt:lpstr>
      <vt:lpstr>Classification of pyoderma </vt:lpstr>
      <vt:lpstr>Speaking about infections caused by staphylococcus &amp; streptococcus  </vt:lpstr>
      <vt:lpstr>PowerPoint Presentation</vt:lpstr>
      <vt:lpstr> Impetigo</vt:lpstr>
      <vt:lpstr> Impetigo</vt:lpstr>
      <vt:lpstr> Bullous Impetigo</vt:lpstr>
      <vt:lpstr> Bullous Impetigo</vt:lpstr>
      <vt:lpstr> Bullous Impetigo</vt:lpstr>
      <vt:lpstr> Bullous Impetigo</vt:lpstr>
      <vt:lpstr> Non Bullous impetigo</vt:lpstr>
      <vt:lpstr> Non Bullous impetigo</vt:lpstr>
      <vt:lpstr>PowerPoint Presentation</vt:lpstr>
      <vt:lpstr>Ecthyma</vt:lpstr>
      <vt:lpstr>Ecthyma</vt:lpstr>
      <vt:lpstr>Superficial Folliculitis </vt:lpstr>
      <vt:lpstr>Superficial Folliculitis </vt:lpstr>
      <vt:lpstr>Variants of Superficial Folliculitis </vt:lpstr>
      <vt:lpstr>Variants of Superficial Folliculitis </vt:lpstr>
      <vt:lpstr>Variants of Superficial Folliculitis </vt:lpstr>
      <vt:lpstr> Deep Folliculitis</vt:lpstr>
      <vt:lpstr> Deep Folliculitis</vt:lpstr>
      <vt:lpstr> Deep Folliculitis</vt:lpstr>
      <vt:lpstr> Deep Folliculitis</vt:lpstr>
      <vt:lpstr>  Furunculosis (Syn. Boils)  </vt:lpstr>
      <vt:lpstr>  Furunculosis (Syn. Boils)  </vt:lpstr>
      <vt:lpstr>  Furunculosis (Syn. Boils)  </vt:lpstr>
      <vt:lpstr>  Furunculosis (Syn. Boils)  </vt:lpstr>
      <vt:lpstr>   Carbuncle   </vt:lpstr>
      <vt:lpstr>   Carbuncle   </vt:lpstr>
      <vt:lpstr>   Carbuncle   </vt:lpstr>
      <vt:lpstr>   Cellulitis   </vt:lpstr>
      <vt:lpstr>   Cellulitis   </vt:lpstr>
      <vt:lpstr>   Staphylococcal Scalded Skin Syndrome (SSSS)    </vt:lpstr>
      <vt:lpstr>  Staphylococcal Scalded Skin Syndrome (SSSS)   </vt:lpstr>
      <vt:lpstr>   Staphylococcal Scalded Skin Syndrome (SSSS)    </vt:lpstr>
      <vt:lpstr>   Staphylococcal Scalded Skin Syndrome (SSSS)    </vt:lpstr>
      <vt:lpstr>   Toxic Shock Syndrome    </vt:lpstr>
      <vt:lpstr>   Toxic Shock Syndrome    </vt:lpstr>
      <vt:lpstr>   Toxic Shock Syndrome    </vt:lpstr>
      <vt:lpstr>   Toxic Shock Syndrome    </vt:lpstr>
      <vt:lpstr>Gram staining.</vt:lpstr>
      <vt:lpstr>PowerPoint Presentation</vt:lpstr>
      <vt:lpstr>              Components.  </vt:lpstr>
      <vt:lpstr>PowerPoint Presentation</vt:lpstr>
      <vt:lpstr>Procedure.</vt:lpstr>
      <vt:lpstr>PowerPoint Presentation</vt:lpstr>
      <vt:lpstr>PowerPoint Presentation</vt:lpstr>
      <vt:lpstr>Limitations of gram staining.</vt:lpstr>
      <vt:lpstr>Modifications of gram stain.</vt:lpstr>
      <vt:lpstr>Applications of gram staining.</vt:lpstr>
      <vt:lpstr>Miscellaneous.</vt:lpstr>
      <vt:lpstr>   Management    </vt:lpstr>
      <vt:lpstr>   Management    </vt:lpstr>
      <vt:lpstr>   Management    </vt:lpstr>
      <vt:lpstr>   Management    </vt:lpstr>
      <vt:lpstr>   Management    </vt:lpstr>
      <vt:lpstr>   Management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BACTERIAL INFECTIONS OF SKIN</dc:title>
  <dc:creator>Ashwin</dc:creator>
  <cp:lastModifiedBy>Ashwin</cp:lastModifiedBy>
  <cp:revision>9</cp:revision>
  <dcterms:created xsi:type="dcterms:W3CDTF">2022-02-13T11:27:38Z</dcterms:created>
  <dcterms:modified xsi:type="dcterms:W3CDTF">2024-09-06T05:01:36Z</dcterms:modified>
</cp:coreProperties>
</file>