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tableStyles" Target="tableStyles.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12" name=""/>
        <p:cNvGrpSpPr/>
        <p:nvPr/>
      </p:nvGrpSpPr>
      <p:grpSpPr>
        <a:xfrm>
          <a:off x="0" y="0"/>
          <a:ext cx="0" cy="0"/>
          <a:chOff x="0" y="0"/>
          <a:chExt cx="0" cy="0"/>
        </a:xfrm>
      </p:grpSpPr>
      <p:sp>
        <p:nvSpPr>
          <p:cNvPr id="1048697"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98"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99"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00"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01"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02"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bg>
      <p:bgRef idx="1002">
        <a:schemeClr val="bg2"/>
      </p:bgRef>
    </p:bg>
    <p:spTree>
      <p:nvGrpSpPr>
        <p:cNvPr id="24" name=""/>
        <p:cNvGrpSpPr/>
        <p:nvPr/>
      </p:nvGrpSpPr>
      <p:grpSpPr>
        <a:xfrm>
          <a:off x="0" y="0"/>
          <a:ext cx="0" cy="0"/>
          <a:chOff x="0" y="0"/>
          <a:chExt cx="0" cy="0"/>
        </a:xfrm>
      </p:grpSpPr>
      <p:sp>
        <p:nvSpPr>
          <p:cNvPr id="1048585" name="Title 8"/>
          <p:cNvSpPr>
            <a:spLocks noGrp="1"/>
          </p:cNvSpPr>
          <p:nvPr>
            <p:ph type="ctrTitle"/>
          </p:nvPr>
        </p:nvSpPr>
        <p:spPr>
          <a:xfrm>
            <a:off x="533400" y="1371600"/>
            <a:ext cx="7851648" cy="1828800"/>
          </a:xfrm>
          <a:ln>
            <a:noFill/>
          </a:ln>
        </p:spPr>
        <p:txBody>
          <a:bodyPr anchor="b" bIns="0" rIns="18288" tIns="0" vert="horz">
            <a:normAutofit/>
            <a:scene3d>
              <a:camera prst="orthographicFront"/>
              <a:lightRig dir="t" rig="freezing">
                <a:rot lat="0" lon="0" rev="5640000"/>
              </a:lightRig>
            </a:scene3d>
            <a:sp3d prstMaterial="flat">
              <a:bevelT w="38100" h="38100"/>
              <a:contourClr>
                <a:schemeClr val="tx2"/>
              </a:contourClr>
            </a:sp3d>
          </a:bodyPr>
          <a:lstStyle>
            <a:lvl1pPr algn="r" rtl="0">
              <a:spcBef>
                <a:spcPct val="0"/>
              </a:spcBef>
              <a:buNone/>
              <a:defRPr b="1" sz="5600">
                <a:ln>
                  <a:noFill/>
                </a:ln>
                <a:solidFill>
                  <a:schemeClr val="accent3">
                    <a:tint val="90000"/>
                    <a:satMod val="120000"/>
                  </a:schemeClr>
                </a:solidFill>
                <a:effectLst>
                  <a:outerShdw algn="tl" blurRad="38100" dir="5400000" dist="25400"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048586" name="Subtitle 16"/>
          <p:cNvSpPr>
            <a:spLocks noGrp="1"/>
          </p:cNvSpPr>
          <p:nvPr>
            <p:ph type="subTitle" idx="1"/>
          </p:nvPr>
        </p:nvSpPr>
        <p:spPr>
          <a:xfrm>
            <a:off x="533400" y="3228536"/>
            <a:ext cx="7854696" cy="1752600"/>
          </a:xfrm>
        </p:spPr>
        <p:txBody>
          <a:bodyPr lIns="0" rIns="18288"/>
          <a:lstStyle>
            <a:lvl1pPr algn="r" indent="0" marL="0" marR="45720">
              <a:buNone/>
              <a:defRPr>
                <a:solidFill>
                  <a:schemeClr val="tx1"/>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sp>
        <p:nvSpPr>
          <p:cNvPr id="1048587" name="Date Placeholder 29"/>
          <p:cNvSpPr>
            <a:spLocks noGrp="1"/>
          </p:cNvSpPr>
          <p:nvPr>
            <p:ph type="dt" sz="half" idx="10"/>
          </p:nvPr>
        </p:nvSpPr>
        <p:spPr/>
        <p:txBody>
          <a:bodyPr/>
          <a:p>
            <a:fld id="{278F5DB3-45B3-4D54-B88D-846922BAE5A1}" type="datetimeFigureOut">
              <a:rPr lang="en-US" smtClean="0"/>
              <a:t>8/2/2016</a:t>
            </a:fld>
            <a:endParaRPr lang="en-US"/>
          </a:p>
        </p:txBody>
      </p:sp>
      <p:sp>
        <p:nvSpPr>
          <p:cNvPr id="1048588" name="Footer Placeholder 18"/>
          <p:cNvSpPr>
            <a:spLocks noGrp="1"/>
          </p:cNvSpPr>
          <p:nvPr>
            <p:ph type="ftr" sz="quarter" idx="11"/>
          </p:nvPr>
        </p:nvSpPr>
        <p:spPr/>
        <p:txBody>
          <a:bodyPr/>
          <a:p>
            <a:endParaRPr lang="en-US"/>
          </a:p>
        </p:txBody>
      </p:sp>
      <p:sp>
        <p:nvSpPr>
          <p:cNvPr id="1048589" name="Slide Number Placeholder 26"/>
          <p:cNvSpPr>
            <a:spLocks noGrp="1"/>
          </p:cNvSpPr>
          <p:nvPr>
            <p:ph type="sldNum" sz="quarter" idx="12"/>
          </p:nvPr>
        </p:nvSpPr>
        <p:spPr/>
        <p:txBody>
          <a:bodyPr/>
          <a:p>
            <a:fld id="{52C68D88-A392-4AD0-8CF4-38D5B9B6BE93}" type="slidenum">
              <a:rPr lang="en-US" smtClean="0"/>
              <a:t>‹#›</a:t>
            </a:fld>
            <a:endParaRPr lang="en-US"/>
          </a:p>
        </p:txBody>
      </p:sp>
    </p:spTree>
  </p:cSld>
  <p:clrMapOvr>
    <a:overrideClrMapping accent1="accent1" accent2="accent2" accent3="accent3" accent4="accent4" accent5="accent5" accent6="accent6" bg1="dk1" bg2="dk2" tx1="lt1" tx2="lt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59" name=""/>
        <p:cNvGrpSpPr/>
        <p:nvPr/>
      </p:nvGrpSpPr>
      <p:grpSpPr>
        <a:xfrm>
          <a:off x="0" y="0"/>
          <a:ext cx="0" cy="0"/>
          <a:chOff x="0" y="0"/>
          <a:chExt cx="0" cy="0"/>
        </a:xfrm>
      </p:grpSpPr>
      <p:sp>
        <p:nvSpPr>
          <p:cNvPr id="1048592" name="Title 1"/>
          <p:cNvSpPr>
            <a:spLocks noGrp="1"/>
          </p:cNvSpPr>
          <p:nvPr>
            <p:ph type="title"/>
          </p:nvPr>
        </p:nvSpPr>
        <p:spPr/>
        <p:txBody>
          <a:bodyPr/>
          <a:p>
            <a:r>
              <a:rPr kumimoji="0" lang="en-US" smtClean="0"/>
              <a:t>Click to edit Master title style</a:t>
            </a:r>
            <a:endParaRPr kumimoji="0" lang="en-US"/>
          </a:p>
        </p:txBody>
      </p:sp>
      <p:sp>
        <p:nvSpPr>
          <p:cNvPr id="1048593" name="Content Placeholder 2"/>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94" name="Date Placeholder 3"/>
          <p:cNvSpPr>
            <a:spLocks noGrp="1"/>
          </p:cNvSpPr>
          <p:nvPr>
            <p:ph type="dt" sz="half" idx="10"/>
          </p:nvPr>
        </p:nvSpPr>
        <p:spPr/>
        <p:txBody>
          <a:bodyPr/>
          <a:p>
            <a:fld id="{278F5DB3-45B3-4D54-B88D-846922BAE5A1}" type="datetimeFigureOut">
              <a:rPr lang="en-US" smtClean="0"/>
              <a:t>8/2/2016</a:t>
            </a:fld>
            <a:endParaRPr lang="en-US"/>
          </a:p>
        </p:txBody>
      </p:sp>
      <p:sp>
        <p:nvSpPr>
          <p:cNvPr id="1048595" name="Footer Placeholder 4"/>
          <p:cNvSpPr>
            <a:spLocks noGrp="1"/>
          </p:cNvSpPr>
          <p:nvPr>
            <p:ph type="ftr" sz="quarter" idx="11"/>
          </p:nvPr>
        </p:nvSpPr>
        <p:spPr/>
        <p:txBody>
          <a:bodyPr/>
          <a:p>
            <a:endParaRPr lang="en-US"/>
          </a:p>
        </p:txBody>
      </p:sp>
      <p:sp>
        <p:nvSpPr>
          <p:cNvPr id="1048596" name="Slide Number Placeholder 5"/>
          <p:cNvSpPr>
            <a:spLocks noGrp="1"/>
          </p:cNvSpPr>
          <p:nvPr>
            <p:ph type="sldNum" sz="quarter" idx="12"/>
          </p:nvPr>
        </p:nvSpPr>
        <p:spPr/>
        <p:txBody>
          <a:bodyPr/>
          <a:p>
            <a:fld id="{52C68D88-A392-4AD0-8CF4-38D5B9B6BE9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bg>
      <p:bgRef idx="1002">
        <a:schemeClr val="bg2"/>
      </p:bgRef>
    </p:bg>
    <p:spTree>
      <p:nvGrpSpPr>
        <p:cNvPr id="106" name=""/>
        <p:cNvGrpSpPr/>
        <p:nvPr/>
      </p:nvGrpSpPr>
      <p:grpSpPr>
        <a:xfrm>
          <a:off x="0" y="0"/>
          <a:ext cx="0" cy="0"/>
          <a:chOff x="0" y="0"/>
          <a:chExt cx="0" cy="0"/>
        </a:xfrm>
      </p:grpSpPr>
      <p:sp>
        <p:nvSpPr>
          <p:cNvPr id="1048669" name="Title 1"/>
          <p:cNvSpPr>
            <a:spLocks noGrp="1"/>
          </p:cNvSpPr>
          <p:nvPr>
            <p:ph type="title"/>
          </p:nvPr>
        </p:nvSpPr>
        <p:spPr>
          <a:xfrm>
            <a:off x="530352" y="1316736"/>
            <a:ext cx="7772400" cy="1362456"/>
          </a:xfrm>
          <a:ln>
            <a:noFill/>
          </a:ln>
        </p:spPr>
        <p:txBody>
          <a:bodyPr anchor="b" bIns="0" tIns="0" vert="horz">
            <a:noAutofit/>
            <a:scene3d>
              <a:camera prst="orthographicFront"/>
              <a:lightRig dir="t" rig="freezing">
                <a:rot lat="0" lon="0" rev="5640000"/>
              </a:lightRig>
            </a:scene3d>
            <a:sp3d prstMaterial="flat">
              <a:bevelT w="38100" h="38100"/>
            </a:sp3d>
          </a:bodyPr>
          <a:lstStyle>
            <a:lvl1pPr algn="l" rtl="0">
              <a:spcBef>
                <a:spcPct val="0"/>
              </a:spcBef>
              <a:buNone/>
              <a:defRPr baseline="0" b="1" cap="none" dirty="0" sz="5600" lang="en-US">
                <a:ln w="635">
                  <a:noFill/>
                </a:ln>
                <a:solidFill>
                  <a:schemeClr val="accent4">
                    <a:tint val="90000"/>
                    <a:satMod val="125000"/>
                  </a:schemeClr>
                </a:solidFill>
                <a:effectLst>
                  <a:outerShdw algn="tl" blurRad="38100" dir="5400000" dist="25400"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048670" name="Text Placeholder 2"/>
          <p:cNvSpPr>
            <a:spLocks noGrp="1"/>
          </p:cNvSpPr>
          <p:nvPr>
            <p:ph type="body" idx="1"/>
          </p:nvPr>
        </p:nvSpPr>
        <p:spPr>
          <a:xfrm>
            <a:off x="530352" y="2704664"/>
            <a:ext cx="7772400" cy="1509712"/>
          </a:xfrm>
        </p:spPr>
        <p:txBody>
          <a:bodyPr anchor="t" lIns="45720" rIns="45720"/>
          <a:lstStyle>
            <a:lvl1pPr indent="0" marL="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671" name="Date Placeholder 3"/>
          <p:cNvSpPr>
            <a:spLocks noGrp="1"/>
          </p:cNvSpPr>
          <p:nvPr>
            <p:ph type="dt" sz="half" idx="10"/>
          </p:nvPr>
        </p:nvSpPr>
        <p:spPr/>
        <p:txBody>
          <a:bodyPr/>
          <a:p>
            <a:fld id="{278F5DB3-45B3-4D54-B88D-846922BAE5A1}" type="datetimeFigureOut">
              <a:rPr lang="en-US" smtClean="0"/>
              <a:t>8/2/2016</a:t>
            </a:fld>
            <a:endParaRPr lang="en-US"/>
          </a:p>
        </p:txBody>
      </p:sp>
      <p:sp>
        <p:nvSpPr>
          <p:cNvPr id="1048672" name="Footer Placeholder 4"/>
          <p:cNvSpPr>
            <a:spLocks noGrp="1"/>
          </p:cNvSpPr>
          <p:nvPr>
            <p:ph type="ftr" sz="quarter" idx="11"/>
          </p:nvPr>
        </p:nvSpPr>
        <p:spPr/>
        <p:txBody>
          <a:bodyPr/>
          <a:p>
            <a:endParaRPr lang="en-US"/>
          </a:p>
        </p:txBody>
      </p:sp>
      <p:sp>
        <p:nvSpPr>
          <p:cNvPr id="1048673" name="Slide Number Placeholder 5"/>
          <p:cNvSpPr>
            <a:spLocks noGrp="1"/>
          </p:cNvSpPr>
          <p:nvPr>
            <p:ph type="sldNum" sz="quarter" idx="12"/>
          </p:nvPr>
        </p:nvSpPr>
        <p:spPr/>
        <p:txBody>
          <a:bodyPr/>
          <a:p>
            <a:fld id="{52C68D88-A392-4AD0-8CF4-38D5B9B6BE93}" type="slidenum">
              <a:rPr lang="en-US" smtClean="0"/>
              <a:t>‹#›</a:t>
            </a:fld>
            <a:endParaRPr lang="en-US"/>
          </a:p>
        </p:txBody>
      </p:sp>
    </p:spTree>
  </p:cSld>
  <p:clrMapOvr>
    <a:overrideClrMapping accent1="accent1" accent2="accent2" accent3="accent3" accent4="accent4" accent5="accent5" accent6="accent6" bg1="dk1" bg2="dk2" tx1="lt1" tx2="lt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07" name=""/>
        <p:cNvGrpSpPr/>
        <p:nvPr/>
      </p:nvGrpSpPr>
      <p:grpSpPr>
        <a:xfrm>
          <a:off x="0" y="0"/>
          <a:ext cx="0" cy="0"/>
          <a:chOff x="0" y="0"/>
          <a:chExt cx="0" cy="0"/>
        </a:xfrm>
      </p:grpSpPr>
      <p:sp>
        <p:nvSpPr>
          <p:cNvPr id="1048674" name="Title 1"/>
          <p:cNvSpPr>
            <a:spLocks noGrp="1"/>
          </p:cNvSpPr>
          <p:nvPr>
            <p:ph type="title"/>
          </p:nvPr>
        </p:nvSpPr>
        <p:spPr>
          <a:xfrm>
            <a:off x="457200" y="704088"/>
            <a:ext cx="8229600" cy="1143000"/>
          </a:xfrm>
        </p:spPr>
        <p:txBody>
          <a:bodyPr/>
          <a:p>
            <a:r>
              <a:rPr kumimoji="0" lang="en-US" smtClean="0"/>
              <a:t>Click to edit Master title style</a:t>
            </a:r>
            <a:endParaRPr kumimoji="0" lang="en-US"/>
          </a:p>
        </p:txBody>
      </p:sp>
      <p:sp>
        <p:nvSpPr>
          <p:cNvPr id="1048675"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76"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77" name="Date Placeholder 4"/>
          <p:cNvSpPr>
            <a:spLocks noGrp="1"/>
          </p:cNvSpPr>
          <p:nvPr>
            <p:ph type="dt" sz="half" idx="10"/>
          </p:nvPr>
        </p:nvSpPr>
        <p:spPr/>
        <p:txBody>
          <a:bodyPr/>
          <a:p>
            <a:fld id="{278F5DB3-45B3-4D54-B88D-846922BAE5A1}" type="datetimeFigureOut">
              <a:rPr lang="en-US" smtClean="0"/>
              <a:t>8/2/2016</a:t>
            </a:fld>
            <a:endParaRPr lang="en-US"/>
          </a:p>
        </p:txBody>
      </p:sp>
      <p:sp>
        <p:nvSpPr>
          <p:cNvPr id="1048678" name="Footer Placeholder 5"/>
          <p:cNvSpPr>
            <a:spLocks noGrp="1"/>
          </p:cNvSpPr>
          <p:nvPr>
            <p:ph type="ftr" sz="quarter" idx="11"/>
          </p:nvPr>
        </p:nvSpPr>
        <p:spPr/>
        <p:txBody>
          <a:bodyPr/>
          <a:p>
            <a:endParaRPr lang="en-US"/>
          </a:p>
        </p:txBody>
      </p:sp>
      <p:sp>
        <p:nvSpPr>
          <p:cNvPr id="1048679" name="Slide Number Placeholder 6"/>
          <p:cNvSpPr>
            <a:spLocks noGrp="1"/>
          </p:cNvSpPr>
          <p:nvPr>
            <p:ph type="sldNum" sz="quarter" idx="12"/>
          </p:nvPr>
        </p:nvSpPr>
        <p:spPr/>
        <p:txBody>
          <a:bodyPr/>
          <a:p>
            <a:fld id="{52C68D88-A392-4AD0-8CF4-38D5B9B6BE9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08" name=""/>
        <p:cNvGrpSpPr/>
        <p:nvPr/>
      </p:nvGrpSpPr>
      <p:grpSpPr>
        <a:xfrm>
          <a:off x="0" y="0"/>
          <a:ext cx="0" cy="0"/>
          <a:chOff x="0" y="0"/>
          <a:chExt cx="0" cy="0"/>
        </a:xfrm>
      </p:grpSpPr>
      <p:sp>
        <p:nvSpPr>
          <p:cNvPr id="1048680" name="Title 1"/>
          <p:cNvSpPr>
            <a:spLocks noGrp="1"/>
          </p:cNvSpPr>
          <p:nvPr>
            <p:ph type="title"/>
          </p:nvPr>
        </p:nvSpPr>
        <p:spPr>
          <a:xfrm>
            <a:off x="457200" y="704088"/>
            <a:ext cx="8229600" cy="1143000"/>
          </a:xfrm>
        </p:spPr>
        <p:txBody>
          <a:bodyPr anchor="b" tIns="45720"/>
          <a:p>
            <a:r>
              <a:rPr kumimoji="0" lang="en-US" smtClean="0"/>
              <a:t>Click to edit Master title style</a:t>
            </a:r>
            <a:endParaRPr kumimoji="0" lang="en-US"/>
          </a:p>
        </p:txBody>
      </p:sp>
      <p:sp>
        <p:nvSpPr>
          <p:cNvPr id="1048681" name="Text Placeholder 2"/>
          <p:cNvSpPr>
            <a:spLocks noGrp="1"/>
          </p:cNvSpPr>
          <p:nvPr>
            <p:ph type="body" idx="1"/>
          </p:nvPr>
        </p:nvSpPr>
        <p:spPr>
          <a:xfrm>
            <a:off x="457200" y="1855248"/>
            <a:ext cx="4040188" cy="659352"/>
          </a:xfrm>
        </p:spPr>
        <p:txBody>
          <a:bodyPr anchor="ctr" bIns="0" lIns="45720" rIns="45720" tIns="0">
            <a:noAutofit/>
          </a:bodyPr>
          <a:lstStyle>
            <a:lvl1pPr indent="0" marL="0">
              <a:buNone/>
              <a:defRPr baseline="0" b="1" cap="none" sz="2400">
                <a:solidFill>
                  <a:schemeClr val="tx2"/>
                </a:solidFill>
                <a:effectLst/>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82" name="Text Placeholder 3"/>
          <p:cNvSpPr>
            <a:spLocks noGrp="1"/>
          </p:cNvSpPr>
          <p:nvPr>
            <p:ph type="body" sz="half" idx="3"/>
          </p:nvPr>
        </p:nvSpPr>
        <p:spPr>
          <a:xfrm>
            <a:off x="4645025" y="1859757"/>
            <a:ext cx="4041775" cy="654843"/>
          </a:xfrm>
        </p:spPr>
        <p:txBody>
          <a:bodyPr anchor="ctr" bIns="0" lIns="45720" rIns="45720" tIns="0"/>
          <a:lstStyle>
            <a:lvl1pPr indent="0" marL="0">
              <a:buNone/>
              <a:defRPr baseline="0" b="1" cap="none" sz="2400">
                <a:solidFill>
                  <a:schemeClr val="tx2"/>
                </a:solidFill>
                <a:effectLst/>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83"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4"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5" name="Date Placeholder 6"/>
          <p:cNvSpPr>
            <a:spLocks noGrp="1"/>
          </p:cNvSpPr>
          <p:nvPr>
            <p:ph type="dt" sz="half" idx="10"/>
          </p:nvPr>
        </p:nvSpPr>
        <p:spPr/>
        <p:txBody>
          <a:bodyPr/>
          <a:p>
            <a:fld id="{278F5DB3-45B3-4D54-B88D-846922BAE5A1}" type="datetimeFigureOut">
              <a:rPr lang="en-US" smtClean="0"/>
              <a:t>8/2/2016</a:t>
            </a:fld>
            <a:endParaRPr lang="en-US"/>
          </a:p>
        </p:txBody>
      </p:sp>
      <p:sp>
        <p:nvSpPr>
          <p:cNvPr id="1048686" name="Footer Placeholder 7"/>
          <p:cNvSpPr>
            <a:spLocks noGrp="1"/>
          </p:cNvSpPr>
          <p:nvPr>
            <p:ph type="ftr" sz="quarter" idx="11"/>
          </p:nvPr>
        </p:nvSpPr>
        <p:spPr/>
        <p:txBody>
          <a:bodyPr/>
          <a:p>
            <a:endParaRPr lang="en-US"/>
          </a:p>
        </p:txBody>
      </p:sp>
      <p:sp>
        <p:nvSpPr>
          <p:cNvPr id="1048687" name="Slide Number Placeholder 8"/>
          <p:cNvSpPr>
            <a:spLocks noGrp="1"/>
          </p:cNvSpPr>
          <p:nvPr>
            <p:ph type="sldNum" sz="quarter" idx="12"/>
          </p:nvPr>
        </p:nvSpPr>
        <p:spPr/>
        <p:txBody>
          <a:bodyPr/>
          <a:p>
            <a:fld id="{52C68D88-A392-4AD0-8CF4-38D5B9B6BE9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02" name=""/>
        <p:cNvGrpSpPr/>
        <p:nvPr/>
      </p:nvGrpSpPr>
      <p:grpSpPr>
        <a:xfrm>
          <a:off x="0" y="0"/>
          <a:ext cx="0" cy="0"/>
          <a:chOff x="0" y="0"/>
          <a:chExt cx="0" cy="0"/>
        </a:xfrm>
      </p:grpSpPr>
      <p:sp>
        <p:nvSpPr>
          <p:cNvPr id="1048645" name="Title 1"/>
          <p:cNvSpPr>
            <a:spLocks noGrp="1"/>
          </p:cNvSpPr>
          <p:nvPr>
            <p:ph type="title"/>
          </p:nvPr>
        </p:nvSpPr>
        <p:spPr>
          <a:xfrm>
            <a:off x="457200" y="704088"/>
            <a:ext cx="8305800" cy="1143000"/>
          </a:xfrm>
        </p:spPr>
        <p:txBody>
          <a:bodyPr anchor="b" bIns="0" tIns="45720" vert="horz">
            <a:normAutofit/>
            <a:scene3d>
              <a:camera prst="orthographicFront"/>
              <a:lightRig dir="t" rig="freezing">
                <a:rot lat="0" lon="0" rev="5640000"/>
              </a:lightRig>
            </a:scene3d>
            <a:sp3d prstMaterial="flat">
              <a:contourClr>
                <a:schemeClr val="tx2"/>
              </a:contourClr>
            </a:sp3d>
          </a:bodyPr>
          <a:lstStyle>
            <a:lvl1pPr algn="l" rtl="0">
              <a:spcBef>
                <a:spcPct val="0"/>
              </a:spcBef>
              <a:buNone/>
              <a:defRPr b="0" sz="500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1048646" name="Date Placeholder 2"/>
          <p:cNvSpPr>
            <a:spLocks noGrp="1"/>
          </p:cNvSpPr>
          <p:nvPr>
            <p:ph type="dt" sz="half" idx="10"/>
          </p:nvPr>
        </p:nvSpPr>
        <p:spPr/>
        <p:txBody>
          <a:bodyPr/>
          <a:p>
            <a:fld id="{278F5DB3-45B3-4D54-B88D-846922BAE5A1}" type="datetimeFigureOut">
              <a:rPr lang="en-US" smtClean="0"/>
              <a:t>8/2/2016</a:t>
            </a:fld>
            <a:endParaRPr lang="en-US"/>
          </a:p>
        </p:txBody>
      </p:sp>
      <p:sp>
        <p:nvSpPr>
          <p:cNvPr id="1048647" name="Footer Placeholder 3"/>
          <p:cNvSpPr>
            <a:spLocks noGrp="1"/>
          </p:cNvSpPr>
          <p:nvPr>
            <p:ph type="ftr" sz="quarter" idx="11"/>
          </p:nvPr>
        </p:nvSpPr>
        <p:spPr/>
        <p:txBody>
          <a:bodyPr/>
          <a:p>
            <a:endParaRPr lang="en-US"/>
          </a:p>
        </p:txBody>
      </p:sp>
      <p:sp>
        <p:nvSpPr>
          <p:cNvPr id="1048648" name="Slide Number Placeholder 4"/>
          <p:cNvSpPr>
            <a:spLocks noGrp="1"/>
          </p:cNvSpPr>
          <p:nvPr>
            <p:ph type="sldNum" sz="quarter" idx="12"/>
          </p:nvPr>
        </p:nvSpPr>
        <p:spPr/>
        <p:txBody>
          <a:bodyPr/>
          <a:p>
            <a:fld id="{52C68D88-A392-4AD0-8CF4-38D5B9B6BE9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09" name=""/>
        <p:cNvGrpSpPr/>
        <p:nvPr/>
      </p:nvGrpSpPr>
      <p:grpSpPr>
        <a:xfrm>
          <a:off x="0" y="0"/>
          <a:ext cx="0" cy="0"/>
          <a:chOff x="0" y="0"/>
          <a:chExt cx="0" cy="0"/>
        </a:xfrm>
      </p:grpSpPr>
      <p:sp>
        <p:nvSpPr>
          <p:cNvPr id="1048688" name="Date Placeholder 1"/>
          <p:cNvSpPr>
            <a:spLocks noGrp="1"/>
          </p:cNvSpPr>
          <p:nvPr>
            <p:ph type="dt" sz="half" idx="10"/>
          </p:nvPr>
        </p:nvSpPr>
        <p:spPr/>
        <p:txBody>
          <a:bodyPr/>
          <a:p>
            <a:fld id="{278F5DB3-45B3-4D54-B88D-846922BAE5A1}" type="datetimeFigureOut">
              <a:rPr lang="en-US" smtClean="0"/>
              <a:t>8/2/2016</a:t>
            </a:fld>
            <a:endParaRPr lang="en-US"/>
          </a:p>
        </p:txBody>
      </p:sp>
      <p:sp>
        <p:nvSpPr>
          <p:cNvPr id="1048689" name="Footer Placeholder 2"/>
          <p:cNvSpPr>
            <a:spLocks noGrp="1"/>
          </p:cNvSpPr>
          <p:nvPr>
            <p:ph type="ftr" sz="quarter" idx="11"/>
          </p:nvPr>
        </p:nvSpPr>
        <p:spPr/>
        <p:txBody>
          <a:bodyPr/>
          <a:p>
            <a:endParaRPr lang="en-US"/>
          </a:p>
        </p:txBody>
      </p:sp>
      <p:sp>
        <p:nvSpPr>
          <p:cNvPr id="1048690" name="Slide Number Placeholder 3"/>
          <p:cNvSpPr>
            <a:spLocks noGrp="1"/>
          </p:cNvSpPr>
          <p:nvPr>
            <p:ph type="sldNum" sz="quarter" idx="12"/>
          </p:nvPr>
        </p:nvSpPr>
        <p:spPr/>
        <p:txBody>
          <a:bodyPr/>
          <a:p>
            <a:fld id="{52C68D88-A392-4AD0-8CF4-38D5B9B6BE9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10" name=""/>
        <p:cNvGrpSpPr/>
        <p:nvPr/>
      </p:nvGrpSpPr>
      <p:grpSpPr>
        <a:xfrm>
          <a:off x="0" y="0"/>
          <a:ext cx="0" cy="0"/>
          <a:chOff x="0" y="0"/>
          <a:chExt cx="0" cy="0"/>
        </a:xfrm>
      </p:grpSpPr>
      <p:sp>
        <p:nvSpPr>
          <p:cNvPr id="1048691" name="Title 1"/>
          <p:cNvSpPr>
            <a:spLocks noGrp="1"/>
          </p:cNvSpPr>
          <p:nvPr>
            <p:ph type="title"/>
          </p:nvPr>
        </p:nvSpPr>
        <p:spPr>
          <a:xfrm>
            <a:off x="685800" y="514352"/>
            <a:ext cx="2743200" cy="1162050"/>
          </a:xfrm>
        </p:spPr>
        <p:txBody>
          <a:bodyPr anchor="b" lIns="0">
            <a:noAutofit/>
          </a:bodyPr>
          <a:lstStyle>
            <a:lvl1pPr algn="l" rtl="0">
              <a:spcBef>
                <a:spcPct val="0"/>
              </a:spcBef>
              <a:buNone/>
              <a:defRPr b="0" sz="260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1048692" name="Text Placeholder 2"/>
          <p:cNvSpPr>
            <a:spLocks noGrp="1"/>
          </p:cNvSpPr>
          <p:nvPr>
            <p:ph type="body" idx="2"/>
          </p:nvPr>
        </p:nvSpPr>
        <p:spPr>
          <a:xfrm>
            <a:off x="685800" y="1676400"/>
            <a:ext cx="2743200" cy="4572000"/>
          </a:xfrm>
        </p:spPr>
        <p:txBody>
          <a:bodyPr lIns="18288" rIns="18288"/>
          <a:lstStyle>
            <a:lvl1pPr algn="l" indent="0" marL="0">
              <a:buNone/>
              <a:defRPr sz="1400"/>
            </a:lvl1pPr>
            <a:lvl2pPr algn="l" indent="0">
              <a:buNone/>
              <a:defRPr sz="1200"/>
            </a:lvl2pPr>
            <a:lvl3pPr algn="l" indent="0">
              <a:buNone/>
              <a:defRPr sz="1000"/>
            </a:lvl3pPr>
            <a:lvl4pPr algn="l" indent="0">
              <a:buNone/>
              <a:defRPr sz="900"/>
            </a:lvl4pPr>
            <a:lvl5pPr algn="l" indent="0">
              <a:buNone/>
              <a:defRPr sz="900"/>
            </a:lvl5pPr>
          </a:lstStyle>
          <a:p>
            <a:pPr eaLnBrk="1" hangingPunct="1" latinLnBrk="0" lvl="0"/>
            <a:r>
              <a:rPr kumimoji="0" lang="en-US" smtClean="0"/>
              <a:t>Click to edit Master text styles</a:t>
            </a:r>
          </a:p>
        </p:txBody>
      </p:sp>
      <p:sp>
        <p:nvSpPr>
          <p:cNvPr id="1048693"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4" name="Date Placeholder 4"/>
          <p:cNvSpPr>
            <a:spLocks noGrp="1"/>
          </p:cNvSpPr>
          <p:nvPr>
            <p:ph type="dt" sz="half" idx="10"/>
          </p:nvPr>
        </p:nvSpPr>
        <p:spPr/>
        <p:txBody>
          <a:bodyPr/>
          <a:p>
            <a:fld id="{278F5DB3-45B3-4D54-B88D-846922BAE5A1}" type="datetimeFigureOut">
              <a:rPr lang="en-US" smtClean="0"/>
              <a:t>8/2/2016</a:t>
            </a:fld>
            <a:endParaRPr lang="en-US"/>
          </a:p>
        </p:txBody>
      </p:sp>
      <p:sp>
        <p:nvSpPr>
          <p:cNvPr id="1048695" name="Footer Placeholder 5"/>
          <p:cNvSpPr>
            <a:spLocks noGrp="1"/>
          </p:cNvSpPr>
          <p:nvPr>
            <p:ph type="ftr" sz="quarter" idx="11"/>
          </p:nvPr>
        </p:nvSpPr>
        <p:spPr/>
        <p:txBody>
          <a:bodyPr/>
          <a:p>
            <a:endParaRPr lang="en-US"/>
          </a:p>
        </p:txBody>
      </p:sp>
      <p:sp>
        <p:nvSpPr>
          <p:cNvPr id="1048696" name="Slide Number Placeholder 6"/>
          <p:cNvSpPr>
            <a:spLocks noGrp="1"/>
          </p:cNvSpPr>
          <p:nvPr>
            <p:ph type="sldNum" sz="quarter" idx="12"/>
          </p:nvPr>
        </p:nvSpPr>
        <p:spPr/>
        <p:txBody>
          <a:bodyPr/>
          <a:p>
            <a:fld id="{52C68D88-A392-4AD0-8CF4-38D5B9B6BE9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104" name=""/>
        <p:cNvGrpSpPr/>
        <p:nvPr/>
      </p:nvGrpSpPr>
      <p:grpSpPr>
        <a:xfrm>
          <a:off x="0" y="0"/>
          <a:ext cx="0" cy="0"/>
          <a:chOff x="0" y="0"/>
          <a:chExt cx="0" cy="0"/>
        </a:xfrm>
      </p:grpSpPr>
      <p:sp>
        <p:nvSpPr>
          <p:cNvPr id="1048654"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algn="tl" blurRad="63500" dir="7500000" dist="38500" kx="100000" rotWithShape="0" sx="98500" sy="10008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55" name="Right Triangle 11"/>
          <p:cNvSpPr/>
          <p:nvPr/>
        </p:nvSpPr>
        <p:spPr>
          <a:xfrm rot="420000" flipV="1">
            <a:off x="8004134" y="5359769"/>
            <a:ext cx="155448" cy="155448"/>
          </a:xfrm>
          <a:prstGeom prst="rtTriangle"/>
          <a:solidFill>
            <a:srgbClr val="FFFFFF"/>
          </a:solidFill>
          <a:ln w="12700" cap="flat" cmpd="sng" algn="ctr">
            <a:solidFill>
              <a:srgbClr val="FFFFFF"/>
            </a:solidFill>
            <a:prstDash val="solid"/>
            <a:bevel/>
          </a:ln>
          <a:effectLst>
            <a:outerShdw algn="tl" blurRad="19685" dir="12900000" dist="6350"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56" name="Title 1"/>
          <p:cNvSpPr>
            <a:spLocks noGrp="1"/>
          </p:cNvSpPr>
          <p:nvPr>
            <p:ph type="title"/>
          </p:nvPr>
        </p:nvSpPr>
        <p:spPr>
          <a:xfrm>
            <a:off x="609600" y="1176996"/>
            <a:ext cx="2212848" cy="1582621"/>
          </a:xfrm>
        </p:spPr>
        <p:txBody>
          <a:bodyPr anchor="b" bIns="45720" lIns="45720" rIns="45720" tIns="45720" vert="horz"/>
          <a:lstStyle>
            <a:lvl1pPr algn="l">
              <a:buNone/>
              <a:defRPr b="1" sz="2000">
                <a:solidFill>
                  <a:schemeClr val="tx2"/>
                </a:solidFill>
              </a:defRPr>
            </a:lvl1pPr>
          </a:lstStyle>
          <a:p>
            <a:r>
              <a:rPr kumimoji="0" lang="en-US" smtClean="0"/>
              <a:t>Click to edit Master title style</a:t>
            </a:r>
            <a:endParaRPr kumimoji="0" lang="en-US"/>
          </a:p>
        </p:txBody>
      </p:sp>
      <p:sp>
        <p:nvSpPr>
          <p:cNvPr id="1048657" name="Text Placeholder 3"/>
          <p:cNvSpPr>
            <a:spLocks noGrp="1"/>
          </p:cNvSpPr>
          <p:nvPr>
            <p:ph type="body" sz="half" idx="2"/>
          </p:nvPr>
        </p:nvSpPr>
        <p:spPr>
          <a:xfrm>
            <a:off x="609600" y="2828785"/>
            <a:ext cx="2209800" cy="2179320"/>
          </a:xfrm>
        </p:spPr>
        <p:txBody>
          <a:bodyPr anchor="t" bIns="45720" lIns="64008" rIns="45720"/>
          <a:lstStyle>
            <a:lvl1pPr algn="l" indent="0" marL="0">
              <a:spcBef>
                <a:spcPts val="250"/>
              </a:spcBef>
              <a:buFontTx/>
              <a:buNone/>
              <a:defRPr sz="1300"/>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
        <p:nvSpPr>
          <p:cNvPr id="1048658" name="Date Placeholder 4"/>
          <p:cNvSpPr>
            <a:spLocks noGrp="1"/>
          </p:cNvSpPr>
          <p:nvPr>
            <p:ph type="dt" sz="half" idx="10"/>
          </p:nvPr>
        </p:nvSpPr>
        <p:spPr/>
        <p:txBody>
          <a:bodyPr/>
          <a:p>
            <a:fld id="{278F5DB3-45B3-4D54-B88D-846922BAE5A1}" type="datetimeFigureOut">
              <a:rPr lang="en-US" smtClean="0"/>
              <a:t>8/2/2016</a:t>
            </a:fld>
            <a:endParaRPr lang="en-US"/>
          </a:p>
        </p:txBody>
      </p:sp>
      <p:sp>
        <p:nvSpPr>
          <p:cNvPr id="1048659" name="Footer Placeholder 5"/>
          <p:cNvSpPr>
            <a:spLocks noGrp="1"/>
          </p:cNvSpPr>
          <p:nvPr>
            <p:ph type="ftr" sz="quarter" idx="11"/>
          </p:nvPr>
        </p:nvSpPr>
        <p:spPr/>
        <p:txBody>
          <a:bodyPr/>
          <a:p>
            <a:endParaRPr lang="en-US"/>
          </a:p>
        </p:txBody>
      </p:sp>
      <p:sp>
        <p:nvSpPr>
          <p:cNvPr id="1048660" name="Slide Number Placeholder 6"/>
          <p:cNvSpPr>
            <a:spLocks noGrp="1"/>
          </p:cNvSpPr>
          <p:nvPr>
            <p:ph type="sldNum" sz="quarter" idx="12"/>
          </p:nvPr>
        </p:nvSpPr>
        <p:spPr>
          <a:xfrm>
            <a:off x="8077200" y="6356350"/>
            <a:ext cx="609600" cy="365125"/>
          </a:xfrm>
        </p:spPr>
        <p:txBody>
          <a:bodyPr/>
          <a:p>
            <a:fld id="{52C68D88-A392-4AD0-8CF4-38D5B9B6BE93}" type="slidenum">
              <a:rPr lang="en-US" smtClean="0"/>
              <a:t>‹#›</a:t>
            </a:fld>
            <a:endParaRPr lang="en-US"/>
          </a:p>
        </p:txBody>
      </p:sp>
      <p:sp>
        <p:nvSpPr>
          <p:cNvPr id="1048661" name="Picture Placeholder 2"/>
          <p:cNvSpPr>
            <a:spLocks noGrp="1"/>
          </p:cNvSpPr>
          <p:nvPr>
            <p:ph type="pic" idx="1"/>
          </p:nvPr>
        </p:nvSpPr>
        <p:spPr>
          <a:xfrm rot="420000">
            <a:off x="3485793" y="1199517"/>
            <a:ext cx="4617720" cy="3931920"/>
          </a:xfrm>
          <a:prstGeom prst="rect"/>
          <a:solidFill>
            <a:schemeClr val="bg2"/>
          </a:solidFill>
          <a:ln w="3000" cap="rnd">
            <a:solidFill>
              <a:srgbClr val="C0C0C0"/>
            </a:solidFill>
            <a:round/>
          </a:ln>
          <a:effectLst/>
        </p:spPr>
        <p:txBody>
          <a:bodyPr/>
          <a:lstStyle>
            <a:lvl1pPr indent="0" marL="0">
              <a:buNone/>
              <a:defRPr sz="3200"/>
            </a:lvl1pPr>
          </a:lstStyle>
          <a:p>
            <a:r>
              <a:rPr kumimoji="0" lang="en-US" smtClean="0"/>
              <a:t>Click icon to add picture</a:t>
            </a:r>
            <a:endParaRPr dirty="0" kumimoji="0" lang="en-US"/>
          </a:p>
        </p:txBody>
      </p:sp>
      <p:sp>
        <p:nvSpPr>
          <p:cNvPr id="1048662" name="Freeform 9"/>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nchor="t" bIns="45720" compatLnSpc="1" lIns="91440" rIns="91440" tIns="45720" vert="horz" wrap="square"/>
          <a:p>
            <a:pPr algn="l" eaLnBrk="1" hangingPunct="1" latinLnBrk="0" marL="0" rtl="0"/>
            <a:endParaRPr kumimoji="0" lang="en-US">
              <a:solidFill>
                <a:schemeClr val="tx1"/>
              </a:solidFill>
              <a:latin typeface="+mn-lt"/>
              <a:ea typeface="+mn-ea"/>
              <a:cs typeface="+mn-cs"/>
            </a:endParaRPr>
          </a:p>
        </p:txBody>
      </p:sp>
      <p:sp>
        <p:nvSpPr>
          <p:cNvPr id="1048663" name="Freeform 10"/>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nchor="t" bIns="45720" compatLnSpc="1" lIns="91440" rIns="91440" tIns="45720" vert="horz" wrap="square"/>
          <a:p>
            <a:pPr algn="l" eaLnBrk="1" hangingPunct="1" latinLnBrk="0" marL="0" rtl="0"/>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05" name=""/>
        <p:cNvGrpSpPr/>
        <p:nvPr/>
      </p:nvGrpSpPr>
      <p:grpSpPr>
        <a:xfrm>
          <a:off x="0" y="0"/>
          <a:ext cx="0" cy="0"/>
          <a:chOff x="0" y="0"/>
          <a:chExt cx="0" cy="0"/>
        </a:xfrm>
      </p:grpSpPr>
      <p:sp>
        <p:nvSpPr>
          <p:cNvPr id="1048664" name="Title 1"/>
          <p:cNvSpPr>
            <a:spLocks noGrp="1"/>
          </p:cNvSpPr>
          <p:nvPr>
            <p:ph type="title"/>
          </p:nvPr>
        </p:nvSpPr>
        <p:spPr/>
        <p:txBody>
          <a:bodyPr/>
          <a:p>
            <a:r>
              <a:rPr kumimoji="0" lang="en-US" smtClean="0"/>
              <a:t>Click to edit Master title style</a:t>
            </a:r>
            <a:endParaRPr kumimoji="0" lang="en-US"/>
          </a:p>
        </p:txBody>
      </p:sp>
      <p:sp>
        <p:nvSpPr>
          <p:cNvPr id="1048665"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66" name="Date Placeholder 3"/>
          <p:cNvSpPr>
            <a:spLocks noGrp="1"/>
          </p:cNvSpPr>
          <p:nvPr>
            <p:ph type="dt" sz="half" idx="10"/>
          </p:nvPr>
        </p:nvSpPr>
        <p:spPr/>
        <p:txBody>
          <a:bodyPr/>
          <a:p>
            <a:fld id="{278F5DB3-45B3-4D54-B88D-846922BAE5A1}" type="datetimeFigureOut">
              <a:rPr lang="en-US" smtClean="0"/>
              <a:t>8/2/2016</a:t>
            </a:fld>
            <a:endParaRPr lang="en-US"/>
          </a:p>
        </p:txBody>
      </p:sp>
      <p:sp>
        <p:nvSpPr>
          <p:cNvPr id="1048667" name="Footer Placeholder 4"/>
          <p:cNvSpPr>
            <a:spLocks noGrp="1"/>
          </p:cNvSpPr>
          <p:nvPr>
            <p:ph type="ftr" sz="quarter" idx="11"/>
          </p:nvPr>
        </p:nvSpPr>
        <p:spPr/>
        <p:txBody>
          <a:bodyPr/>
          <a:p>
            <a:endParaRPr lang="en-US"/>
          </a:p>
        </p:txBody>
      </p:sp>
      <p:sp>
        <p:nvSpPr>
          <p:cNvPr id="1048668" name="Slide Number Placeholder 5"/>
          <p:cNvSpPr>
            <a:spLocks noGrp="1"/>
          </p:cNvSpPr>
          <p:nvPr>
            <p:ph type="sldNum" sz="quarter" idx="12"/>
          </p:nvPr>
        </p:nvSpPr>
        <p:spPr/>
        <p:txBody>
          <a:bodyPr/>
          <a:p>
            <a:fld id="{52C68D88-A392-4AD0-8CF4-38D5B9B6BE9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03" name=""/>
        <p:cNvGrpSpPr/>
        <p:nvPr/>
      </p:nvGrpSpPr>
      <p:grpSpPr>
        <a:xfrm>
          <a:off x="0" y="0"/>
          <a:ext cx="0" cy="0"/>
          <a:chOff x="0" y="0"/>
          <a:chExt cx="0" cy="0"/>
        </a:xfrm>
      </p:grpSpPr>
      <p:sp>
        <p:nvSpPr>
          <p:cNvPr id="1048649" name="Vertical Title 1"/>
          <p:cNvSpPr>
            <a:spLocks noGrp="1"/>
          </p:cNvSpPr>
          <p:nvPr>
            <p:ph type="title" orient="vert"/>
          </p:nvPr>
        </p:nvSpPr>
        <p:spPr>
          <a:xfrm>
            <a:off x="6629400" y="914401"/>
            <a:ext cx="2057400" cy="5211763"/>
          </a:xfrm>
        </p:spPr>
        <p:txBody>
          <a:bodyPr vert="eaVert"/>
          <a:p>
            <a:r>
              <a:rPr kumimoji="0" lang="en-US" smtClean="0"/>
              <a:t>Click to edit Master title style</a:t>
            </a:r>
            <a:endParaRPr kumimoji="0" lang="en-US"/>
          </a:p>
        </p:txBody>
      </p:sp>
      <p:sp>
        <p:nvSpPr>
          <p:cNvPr id="1048650" name="Vertical Text Placeholder 2"/>
          <p:cNvSpPr>
            <a:spLocks noGrp="1"/>
          </p:cNvSpPr>
          <p:nvPr>
            <p:ph type="body" orient="vert" idx="1"/>
          </p:nvPr>
        </p:nvSpPr>
        <p:spPr>
          <a:xfrm>
            <a:off x="457200" y="914401"/>
            <a:ext cx="6019800" cy="5211763"/>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51" name="Date Placeholder 3"/>
          <p:cNvSpPr>
            <a:spLocks noGrp="1"/>
          </p:cNvSpPr>
          <p:nvPr>
            <p:ph type="dt" sz="half" idx="10"/>
          </p:nvPr>
        </p:nvSpPr>
        <p:spPr/>
        <p:txBody>
          <a:bodyPr/>
          <a:p>
            <a:fld id="{278F5DB3-45B3-4D54-B88D-846922BAE5A1}" type="datetimeFigureOut">
              <a:rPr lang="en-US" smtClean="0"/>
              <a:t>8/2/2016</a:t>
            </a:fld>
            <a:endParaRPr lang="en-US"/>
          </a:p>
        </p:txBody>
      </p:sp>
      <p:sp>
        <p:nvSpPr>
          <p:cNvPr id="1048652" name="Footer Placeholder 4"/>
          <p:cNvSpPr>
            <a:spLocks noGrp="1"/>
          </p:cNvSpPr>
          <p:nvPr>
            <p:ph type="ftr" sz="quarter" idx="11"/>
          </p:nvPr>
        </p:nvSpPr>
        <p:spPr/>
        <p:txBody>
          <a:bodyPr/>
          <a:p>
            <a:endParaRPr lang="en-US"/>
          </a:p>
        </p:txBody>
      </p:sp>
      <p:sp>
        <p:nvSpPr>
          <p:cNvPr id="1048653" name="Slide Number Placeholder 5"/>
          <p:cNvSpPr>
            <a:spLocks noGrp="1"/>
          </p:cNvSpPr>
          <p:nvPr>
            <p:ph type="sldNum" sz="quarter" idx="12"/>
          </p:nvPr>
        </p:nvSpPr>
        <p:spPr/>
        <p:txBody>
          <a:bodyPr/>
          <a:p>
            <a:fld id="{52C68D88-A392-4AD0-8CF4-38D5B9B6BE9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1" name=""/>
        <p:cNvGrpSpPr/>
        <p:nvPr/>
      </p:nvGrpSpPr>
      <p:grpSpPr>
        <a:xfrm>
          <a:off x="0" y="0"/>
          <a:ext cx="0" cy="0"/>
          <a:chOff x="0" y="0"/>
          <a:chExt cx="0" cy="0"/>
        </a:xfrm>
      </p:grpSpPr>
      <p:sp>
        <p:nvSpPr>
          <p:cNvPr id="1048576" name="Freeform 6"/>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nchor="t" bIns="45720" compatLnSpc="1" lIns="91440" rIns="91440" tIns="45720" vert="horz" wrap="square"/>
          <a:p>
            <a:pPr algn="l" eaLnBrk="1" hangingPunct="1" latinLnBrk="0" marL="0" rtl="0"/>
            <a:endParaRPr kumimoji="0" lang="en-US">
              <a:solidFill>
                <a:schemeClr val="tx1"/>
              </a:solidFill>
              <a:latin typeface="+mn-lt"/>
              <a:ea typeface="+mn-ea"/>
              <a:cs typeface="+mn-cs"/>
            </a:endParaRPr>
          </a:p>
        </p:txBody>
      </p:sp>
      <p:sp>
        <p:nvSpPr>
          <p:cNvPr id="1048577" name="Freeform 7"/>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nchor="t" bIns="45720" compatLnSpc="1" lIns="91440" rIns="91440" tIns="45720" vert="horz" wrap="square"/>
          <a:p>
            <a:pPr algn="l" eaLnBrk="1" hangingPunct="1" latinLnBrk="0" marL="0" rtl="0"/>
            <a:endParaRPr kumimoji="0" lang="en-US">
              <a:solidFill>
                <a:schemeClr val="tx1"/>
              </a:solidFill>
              <a:latin typeface="+mn-lt"/>
              <a:ea typeface="+mn-ea"/>
              <a:cs typeface="+mn-cs"/>
            </a:endParaRPr>
          </a:p>
        </p:txBody>
      </p:sp>
      <p:sp>
        <p:nvSpPr>
          <p:cNvPr id="1048578" name="Title Placeholder 8"/>
          <p:cNvSpPr>
            <a:spLocks noGrp="1"/>
          </p:cNvSpPr>
          <p:nvPr>
            <p:ph type="title"/>
          </p:nvPr>
        </p:nvSpPr>
        <p:spPr>
          <a:xfrm>
            <a:off x="457200" y="704088"/>
            <a:ext cx="8229600" cy="1143000"/>
          </a:xfrm>
          <a:prstGeom prst="rect"/>
        </p:spPr>
        <p:txBody>
          <a:bodyPr anchor="b" bIns="0" lIns="0" rIns="0" vert="horz">
            <a:normAutofit/>
          </a:bodyPr>
          <a:p>
            <a:r>
              <a:rPr kumimoji="0" lang="en-US" smtClean="0"/>
              <a:t>Click to edit Master title style</a:t>
            </a:r>
            <a:endParaRPr kumimoji="0" lang="en-US"/>
          </a:p>
        </p:txBody>
      </p:sp>
      <p:sp>
        <p:nvSpPr>
          <p:cNvPr id="1048579" name="Text Placeholder 29"/>
          <p:cNvSpPr>
            <a:spLocks noGrp="1"/>
          </p:cNvSpPr>
          <p:nvPr>
            <p:ph type="body" idx="1"/>
          </p:nvPr>
        </p:nvSpPr>
        <p:spPr>
          <a:xfrm>
            <a:off x="457200" y="1935480"/>
            <a:ext cx="8229600" cy="4389120"/>
          </a:xfrm>
          <a:prstGeom prst="rect"/>
        </p:spPr>
        <p:txBody>
          <a:bodyPr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80" name="Date Placeholder 9"/>
          <p:cNvSpPr>
            <a:spLocks noGrp="1"/>
          </p:cNvSpPr>
          <p:nvPr>
            <p:ph type="dt" sz="half" idx="2"/>
          </p:nvPr>
        </p:nvSpPr>
        <p:spPr>
          <a:xfrm>
            <a:off x="457200" y="6356350"/>
            <a:ext cx="2133600" cy="365125"/>
          </a:xfrm>
          <a:prstGeom prst="rect"/>
        </p:spPr>
        <p:txBody>
          <a:bodyPr anchor="b" bIns="0" lIns="0" rIns="0" tIns="0" vert="horz"/>
          <a:lstStyle>
            <a:lvl1pPr algn="l" eaLnBrk="1" hangingPunct="1" latinLnBrk="0">
              <a:defRPr sz="1200" kumimoji="0">
                <a:solidFill>
                  <a:schemeClr val="tx2">
                    <a:shade val="90000"/>
                  </a:schemeClr>
                </a:solidFill>
              </a:defRPr>
            </a:lvl1pPr>
          </a:lstStyle>
          <a:p>
            <a:fld id="{278F5DB3-45B3-4D54-B88D-846922BAE5A1}" type="datetimeFigureOut">
              <a:rPr lang="en-US" smtClean="0"/>
              <a:t>8/2/2016</a:t>
            </a:fld>
            <a:endParaRPr lang="en-US"/>
          </a:p>
        </p:txBody>
      </p:sp>
      <p:sp>
        <p:nvSpPr>
          <p:cNvPr id="1048581" name="Footer Placeholder 21"/>
          <p:cNvSpPr>
            <a:spLocks noGrp="1"/>
          </p:cNvSpPr>
          <p:nvPr>
            <p:ph type="ftr" sz="quarter" idx="3"/>
          </p:nvPr>
        </p:nvSpPr>
        <p:spPr>
          <a:xfrm>
            <a:off x="2667000" y="6356350"/>
            <a:ext cx="3352800" cy="365125"/>
          </a:xfrm>
          <a:prstGeom prst="rect"/>
        </p:spPr>
        <p:txBody>
          <a:bodyPr anchor="b" bIns="0" lIns="0" rIns="0" tIns="0" vert="horz"/>
          <a:lstStyle>
            <a:lvl1pPr algn="l" eaLnBrk="1" hangingPunct="1" latinLnBrk="0">
              <a:defRPr sz="1200" kumimoji="0">
                <a:solidFill>
                  <a:schemeClr val="tx2">
                    <a:shade val="90000"/>
                  </a:schemeClr>
                </a:solidFill>
              </a:defRPr>
            </a:lvl1pPr>
          </a:lstStyle>
          <a:p>
            <a:endParaRPr lang="en-US"/>
          </a:p>
        </p:txBody>
      </p:sp>
      <p:sp>
        <p:nvSpPr>
          <p:cNvPr id="1048582" name="Slide Number Placeholder 17"/>
          <p:cNvSpPr>
            <a:spLocks noGrp="1"/>
          </p:cNvSpPr>
          <p:nvPr>
            <p:ph type="sldNum" sz="quarter" idx="4"/>
          </p:nvPr>
        </p:nvSpPr>
        <p:spPr>
          <a:xfrm>
            <a:off x="7924800" y="6356350"/>
            <a:ext cx="762000" cy="365125"/>
          </a:xfrm>
          <a:prstGeom prst="rect"/>
        </p:spPr>
        <p:txBody>
          <a:bodyPr anchor="b" bIns="0" lIns="0" rIns="0" tIns="0" vert="horz"/>
          <a:lstStyle>
            <a:lvl1pPr algn="r" eaLnBrk="1" hangingPunct="1" latinLnBrk="0">
              <a:defRPr sz="1200" kumimoji="0">
                <a:solidFill>
                  <a:schemeClr val="tx2">
                    <a:shade val="90000"/>
                  </a:schemeClr>
                </a:solidFill>
              </a:defRPr>
            </a:lvl1pPr>
          </a:lstStyle>
          <a:p>
            <a:fld id="{52C68D88-A392-4AD0-8CF4-38D5B9B6BE93}" type="slidenum">
              <a:rPr lang="en-US" smtClean="0"/>
              <a:t>‹#›</a:t>
            </a:fld>
            <a:endParaRPr lang="en-US"/>
          </a:p>
        </p:txBody>
      </p:sp>
      <p:grpSp>
        <p:nvGrpSpPr>
          <p:cNvPr id="12" name="Group 1"/>
          <p:cNvGrpSpPr/>
          <p:nvPr/>
        </p:nvGrpSpPr>
        <p:grpSpPr>
          <a:xfrm>
            <a:off x="-19017" y="202408"/>
            <a:ext cx="9180548" cy="649224"/>
            <a:chOff x="-19045" y="216550"/>
            <a:chExt cx="9180548" cy="649224"/>
          </a:xfrm>
        </p:grpSpPr>
        <p:sp>
          <p:nvSpPr>
            <p:cNvPr id="1048583" name="Freeform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16000">
                    <a:schemeClr val="accent2">
                      <a:shade val="75000"/>
                      <a:alpha val="56000"/>
                    </a:schemeClr>
                  </a:gs>
                  <a:gs pos="74000">
                    <a:schemeClr val="accent3">
                      <a:shade val="75000"/>
                    </a:schemeClr>
                  </a:gs>
                  <a:gs pos="86000">
                    <a:schemeClr val="tx1">
                      <a:alpha val="29000"/>
                    </a:schemeClr>
                  </a:gs>
                </a:gsLst>
                <a:lin ang="5400000" scaled="1"/>
              </a:gra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84" name="Freeform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33000">
                    <a:schemeClr val="accent2">
                      <a:alpha val="56000"/>
                    </a:schemeClr>
                  </a:gs>
                  <a:gs pos="44000">
                    <a:schemeClr val="accent1"/>
                  </a:gs>
                  <a:gs pos="74000">
                    <a:schemeClr val="accent4"/>
                  </a:gs>
                </a:gsLst>
                <a:lin ang="5400000" scaled="1"/>
              </a:gradFill>
              <a:prstDash val="solid"/>
              <a:round/>
              <a:headEnd type="none" w="med" len="med"/>
              <a:tailEnd type="none" w="med" len="med"/>
            </a:ln>
            <a:effectLst/>
          </p:spPr>
          <p:txBody>
            <a:bodyPr anchor="t" bIns="45720" compatLnSpc="1" lIns="91440" rIns="91440" tIns="45720" vert="horz" wrap="square"/>
            <a:p>
              <a:endParaRPr kumimoji="0" lang="en-US"/>
            </a:p>
          </p:txBody>
        </p:sp>
      </p:gr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b="0" sz="5000" kern="1200" kumimoji="0">
          <a:ln>
            <a:noFill/>
          </a:ln>
          <a:solidFill>
            <a:schemeClr val="tx2"/>
          </a:solidFill>
          <a:effectLst/>
          <a:latin typeface="+mj-lt"/>
          <a:ea typeface="+mj-ea"/>
          <a:cs typeface="+mj-cs"/>
        </a:defRPr>
      </a:lvl1pPr>
    </p:titleStyle>
    <p:bodyStyle>
      <a:lvl1pPr algn="l" eaLnBrk="1" hangingPunct="1" indent="-274320" latinLnBrk="0" marL="274320" rtl="0">
        <a:spcBef>
          <a:spcPct val="20000"/>
        </a:spcBef>
        <a:buClr>
          <a:schemeClr val="accent3"/>
        </a:buClr>
        <a:buSzPct val="95000"/>
        <a:buFont typeface="Wingdings 2"/>
        <a:buChar char=""/>
        <a:defRPr sz="2600" kern="1200" kumimoji="0">
          <a:solidFill>
            <a:schemeClr val="tx1"/>
          </a:solidFill>
          <a:latin typeface="+mn-lt"/>
          <a:ea typeface="+mn-ea"/>
          <a:cs typeface="+mn-cs"/>
        </a:defRPr>
      </a:lvl1pPr>
      <a:lvl2pPr algn="l" eaLnBrk="1" hangingPunct="1" indent="-246888" latinLnBrk="0" marL="640080" rtl="0">
        <a:spcBef>
          <a:spcPct val="20000"/>
        </a:spcBef>
        <a:buClr>
          <a:schemeClr val="accent1"/>
        </a:buClr>
        <a:buSzPct val="85000"/>
        <a:buFont typeface="Wingdings 2"/>
        <a:buChar char=""/>
        <a:defRPr sz="2400" kern="1200" kumimoji="0">
          <a:solidFill>
            <a:schemeClr val="tx1"/>
          </a:solidFill>
          <a:latin typeface="+mn-lt"/>
          <a:ea typeface="+mn-ea"/>
          <a:cs typeface="+mn-cs"/>
        </a:defRPr>
      </a:lvl2pPr>
      <a:lvl3pPr algn="l" eaLnBrk="1" hangingPunct="1" indent="-246888" latinLnBrk="0" marL="914400" rtl="0">
        <a:spcBef>
          <a:spcPct val="20000"/>
        </a:spcBef>
        <a:buClr>
          <a:schemeClr val="accent2"/>
        </a:buClr>
        <a:buSzPct val="70000"/>
        <a:buFont typeface="Wingdings 2"/>
        <a:buChar char=""/>
        <a:defRPr sz="2100" kern="1200" kumimoji="0">
          <a:solidFill>
            <a:schemeClr val="tx1"/>
          </a:solidFill>
          <a:latin typeface="+mn-lt"/>
          <a:ea typeface="+mn-ea"/>
          <a:cs typeface="+mn-cs"/>
        </a:defRPr>
      </a:lvl3pPr>
      <a:lvl4pPr algn="l" eaLnBrk="1" hangingPunct="1" indent="-210312" latinLnBrk="0" marL="1188720" rtl="0">
        <a:spcBef>
          <a:spcPct val="20000"/>
        </a:spcBef>
        <a:buClr>
          <a:schemeClr val="accent3"/>
        </a:buClr>
        <a:buSzPct val="65000"/>
        <a:buFont typeface="Wingdings 2"/>
        <a:buChar char=""/>
        <a:defRPr sz="2000" kern="1200" kumimoji="0">
          <a:solidFill>
            <a:schemeClr val="tx1"/>
          </a:solidFill>
          <a:latin typeface="+mn-lt"/>
          <a:ea typeface="+mn-ea"/>
          <a:cs typeface="+mn-cs"/>
        </a:defRPr>
      </a:lvl4pPr>
      <a:lvl5pPr algn="l" eaLnBrk="1" hangingPunct="1" indent="-210312" latinLnBrk="0" marL="1463040" rtl="0">
        <a:spcBef>
          <a:spcPct val="20000"/>
        </a:spcBef>
        <a:buClr>
          <a:schemeClr val="accent4"/>
        </a:buClr>
        <a:buSzPct val="65000"/>
        <a:buFont typeface="Wingdings 2"/>
        <a:buChar char=""/>
        <a:defRPr sz="2000" kern="1200" kumimoji="0">
          <a:solidFill>
            <a:schemeClr val="tx1"/>
          </a:solidFill>
          <a:latin typeface="+mn-lt"/>
          <a:ea typeface="+mn-ea"/>
          <a:cs typeface="+mn-cs"/>
        </a:defRPr>
      </a:lvl5pPr>
      <a:lvl6pPr algn="l" eaLnBrk="1" hangingPunct="1" indent="-210312" latinLnBrk="0" marL="1737360" rtl="0">
        <a:spcBef>
          <a:spcPct val="20000"/>
        </a:spcBef>
        <a:buClr>
          <a:schemeClr val="accent5"/>
        </a:buClr>
        <a:buSzPct val="80000"/>
        <a:buFont typeface="Wingdings 2"/>
        <a:buChar char=""/>
        <a:defRPr sz="1800" kern="1200" kumimoji="0">
          <a:solidFill>
            <a:schemeClr val="tx1"/>
          </a:solidFill>
          <a:latin typeface="+mn-lt"/>
          <a:ea typeface="+mn-ea"/>
          <a:cs typeface="+mn-cs"/>
        </a:defRPr>
      </a:lvl6pPr>
      <a:lvl7pPr algn="l" eaLnBrk="1" hangingPunct="1" indent="-182880" latinLnBrk="0" marL="1920240" rtl="0">
        <a:spcBef>
          <a:spcPct val="20000"/>
        </a:spcBef>
        <a:buClr>
          <a:schemeClr val="accent6"/>
        </a:buClr>
        <a:buSzPct val="80000"/>
        <a:buFont typeface="Wingdings 2"/>
        <a:buChar char=""/>
        <a:defRPr baseline="0" sz="1600" kern="1200" kumimoji="0">
          <a:solidFill>
            <a:schemeClr val="tx1"/>
          </a:solidFill>
          <a:latin typeface="+mn-lt"/>
          <a:ea typeface="+mn-ea"/>
          <a:cs typeface="+mn-cs"/>
        </a:defRPr>
      </a:lvl7pPr>
      <a:lvl8pPr algn="l" eaLnBrk="1" hangingPunct="1" indent="-182880" latinLnBrk="0" marL="2194560" rtl="0">
        <a:spcBef>
          <a:spcPct val="20000"/>
        </a:spcBef>
        <a:buClr>
          <a:schemeClr val="tx2"/>
        </a:buClr>
        <a:buChar char="•"/>
        <a:defRPr sz="1600" kern="1200" kumimoji="0">
          <a:solidFill>
            <a:schemeClr val="tx1"/>
          </a:solidFill>
          <a:latin typeface="+mn-lt"/>
          <a:ea typeface="+mn-ea"/>
          <a:cs typeface="+mn-cs"/>
        </a:defRPr>
      </a:lvl8pPr>
      <a:lvl9pPr algn="l" eaLnBrk="1" hangingPunct="1" indent="-182880" latinLnBrk="0" marL="2468880" rtl="0">
        <a:spcBef>
          <a:spcPct val="20000"/>
        </a:spcBef>
        <a:buClr>
          <a:schemeClr val="tx2"/>
        </a:buClr>
        <a:buFontTx/>
        <a:buChar char="•"/>
        <a:defRPr baseline="0" sz="14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 Id="rId3" Type="http://schemas.openxmlformats.org/officeDocument/2006/relationships/image" Target="../media/image4.png"/><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image" Target="../media/image7.jpe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jpeg"/><Relationship Id="rId3"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jpeg"/><Relationship Id="rId3"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png"/><Relationship Id="rId3"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90" name="Title 1"/>
          <p:cNvSpPr>
            <a:spLocks noGrp="1"/>
          </p:cNvSpPr>
          <p:nvPr>
            <p:ph type="ctrTitle"/>
          </p:nvPr>
        </p:nvSpPr>
        <p:spPr/>
        <p:txBody>
          <a:bodyPr>
            <a:normAutofit/>
          </a:bodyPr>
          <a:p>
            <a:r>
              <a:rPr dirty="0" sz="7200" lang="en-US" smtClean="0"/>
              <a:t>ACNE VULGARIS</a:t>
            </a:r>
            <a:endParaRPr dirty="0" sz="720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pic>
        <p:nvPicPr>
          <p:cNvPr id="2097152" name="Picture 5" descr="C:\Documents and Settings\Dr. Herndon\My Documents\My Pictures\Derm Lecture\acne.jpg"/>
          <p:cNvPicPr>
            <a:picLocks noChangeAspect="1" noChangeArrowheads="1"/>
          </p:cNvPicPr>
          <p:nvPr/>
        </p:nvPicPr>
        <p:blipFill>
          <a:blip xmlns:r="http://schemas.openxmlformats.org/officeDocument/2006/relationships" r:embed="rId1" cstate="print"/>
          <a:srcRect/>
          <a:stretch>
            <a:fillRect/>
          </a:stretch>
        </p:blipFill>
        <p:spPr bwMode="auto">
          <a:xfrm>
            <a:off x="0" y="1752600"/>
            <a:ext cx="2743200" cy="3429000"/>
          </a:xfrm>
          <a:prstGeom prst="rect"/>
          <a:noFill/>
        </p:spPr>
      </p:pic>
      <p:pic>
        <p:nvPicPr>
          <p:cNvPr id="2097153" name="Picture 6" descr="C:\Documents and Settings\Dr. Herndon\My Documents\My Pictures\Derm Lecture\acne 1.jpg"/>
          <p:cNvPicPr>
            <a:picLocks noChangeAspect="1" noChangeArrowheads="1"/>
          </p:cNvPicPr>
          <p:nvPr/>
        </p:nvPicPr>
        <p:blipFill>
          <a:blip xmlns:r="http://schemas.openxmlformats.org/officeDocument/2006/relationships" r:embed="rId2" cstate="print"/>
          <a:srcRect/>
          <a:stretch>
            <a:fillRect/>
          </a:stretch>
        </p:blipFill>
        <p:spPr bwMode="auto">
          <a:xfrm>
            <a:off x="3048000" y="1600200"/>
            <a:ext cx="2438400" cy="3962400"/>
          </a:xfrm>
          <a:prstGeom prst="rect"/>
          <a:noFill/>
        </p:spPr>
      </p:pic>
      <p:pic>
        <p:nvPicPr>
          <p:cNvPr id="2097154" name="Picture 7" descr="C:\Documents and Settings\Dr. Herndon\My Documents\My Pictures\Derm Lecture\acne vulgaris.bmp"/>
          <p:cNvPicPr>
            <a:picLocks noChangeAspect="1" noChangeArrowheads="1"/>
          </p:cNvPicPr>
          <p:nvPr/>
        </p:nvPicPr>
        <p:blipFill>
          <a:blip xmlns:r="http://schemas.openxmlformats.org/officeDocument/2006/relationships" r:embed="rId3" cstate="print"/>
          <a:srcRect/>
          <a:stretch>
            <a:fillRect/>
          </a:stretch>
        </p:blipFill>
        <p:spPr bwMode="auto">
          <a:xfrm>
            <a:off x="5867400" y="990600"/>
            <a:ext cx="3276600" cy="4800600"/>
          </a:xfrm>
          <a:prstGeom prst="rect"/>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597" name="Content Placeholder 2"/>
          <p:cNvSpPr>
            <a:spLocks noGrp="1"/>
          </p:cNvSpPr>
          <p:nvPr>
            <p:ph idx="1"/>
          </p:nvPr>
        </p:nvSpPr>
        <p:spPr/>
        <p:txBody>
          <a:bodyPr>
            <a:normAutofit/>
          </a:bodyPr>
          <a:p>
            <a:pPr algn="just"/>
            <a:r>
              <a:rPr dirty="0" sz="2000" lang="en-US" smtClean="0"/>
              <a:t>Acne </a:t>
            </a:r>
            <a:r>
              <a:rPr dirty="0" sz="2000" lang="en-US" err="1" smtClean="0"/>
              <a:t>vulgaris</a:t>
            </a:r>
            <a:r>
              <a:rPr dirty="0" sz="2000" lang="en-US" smtClean="0"/>
              <a:t>, a very common malady of adolescents, is well known and easily recognized. </a:t>
            </a:r>
          </a:p>
          <a:p>
            <a:pPr algn="just"/>
            <a:endParaRPr dirty="0" sz="2000" lang="en-US" smtClean="0"/>
          </a:p>
          <a:p>
            <a:pPr algn="just"/>
            <a:endParaRPr dirty="0" sz="2000" lang="en-US" smtClean="0"/>
          </a:p>
          <a:p>
            <a:pPr algn="just"/>
            <a:r>
              <a:rPr dirty="0" sz="2000" lang="en-US" smtClean="0"/>
              <a:t>It is common enough to be called a physiological process but is better regarded as a disease due to its inflammatory component and the disfigurement it produces on the face, which is socially and psychologically the most important body region.</a:t>
            </a:r>
            <a:endParaRPr dirty="0" sz="200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598" name="Title 1"/>
          <p:cNvSpPr>
            <a:spLocks noGrp="1"/>
          </p:cNvSpPr>
          <p:nvPr>
            <p:ph type="title"/>
          </p:nvPr>
        </p:nvSpPr>
        <p:spPr>
          <a:xfrm>
            <a:off x="457200" y="304800"/>
            <a:ext cx="8229600" cy="1143000"/>
          </a:xfrm>
        </p:spPr>
        <p:txBody>
          <a:bodyPr/>
          <a:p>
            <a:pPr algn="ctr"/>
            <a:r>
              <a:rPr b="1" dirty="0" lang="en-US" smtClean="0"/>
              <a:t>Definition</a:t>
            </a:r>
            <a:endParaRPr dirty="0" lang="en-US"/>
          </a:p>
        </p:txBody>
      </p:sp>
      <p:sp>
        <p:nvSpPr>
          <p:cNvPr id="1048599" name="Content Placeholder 2"/>
          <p:cNvSpPr>
            <a:spLocks noGrp="1"/>
          </p:cNvSpPr>
          <p:nvPr>
            <p:ph idx="1"/>
          </p:nvPr>
        </p:nvSpPr>
        <p:spPr/>
        <p:txBody>
          <a:bodyPr>
            <a:normAutofit/>
          </a:bodyPr>
          <a:p>
            <a:pPr algn="just"/>
            <a:r>
              <a:rPr dirty="0" sz="2000" lang="en-US" smtClean="0"/>
              <a:t>A precise definition of acne </a:t>
            </a:r>
            <a:r>
              <a:rPr dirty="0" sz="2000" lang="en-US" err="1" smtClean="0"/>
              <a:t>vulgaris</a:t>
            </a:r>
            <a:r>
              <a:rPr dirty="0" sz="2000" lang="en-US" smtClean="0"/>
              <a:t> is difficult to frame. </a:t>
            </a:r>
          </a:p>
          <a:p>
            <a:pPr algn="just"/>
            <a:endParaRPr dirty="0" sz="2000" lang="en-US" smtClean="0"/>
          </a:p>
          <a:p>
            <a:pPr algn="just"/>
            <a:endParaRPr dirty="0" sz="2000" lang="en-US" smtClean="0"/>
          </a:p>
          <a:p>
            <a:pPr algn="just"/>
            <a:r>
              <a:rPr dirty="0" sz="2000" lang="en-US" smtClean="0"/>
              <a:t>It can be defined as a chronic, self-limiting, inflammatory disease of </a:t>
            </a:r>
            <a:r>
              <a:rPr dirty="0" sz="2000" lang="en-US" err="1" smtClean="0"/>
              <a:t>pilosebaceous</a:t>
            </a:r>
            <a:r>
              <a:rPr dirty="0" sz="2000" lang="en-US" smtClean="0"/>
              <a:t> unit, manifesting generally in adolescence with </a:t>
            </a:r>
            <a:r>
              <a:rPr dirty="0" sz="2000" lang="en-US" err="1" smtClean="0"/>
              <a:t>pleomorphic</a:t>
            </a:r>
            <a:r>
              <a:rPr dirty="0" sz="2000" lang="en-US" smtClean="0"/>
              <a:t> lesions like </a:t>
            </a:r>
            <a:r>
              <a:rPr dirty="0" sz="2000" lang="en-US" err="1" smtClean="0"/>
              <a:t>comedones</a:t>
            </a:r>
            <a:r>
              <a:rPr dirty="0" sz="2000" lang="en-US" smtClean="0"/>
              <a:t>, papules, nodules, and cysts.</a:t>
            </a:r>
          </a:p>
          <a:p>
            <a:pPr algn="just"/>
            <a:endParaRPr dirty="0" sz="2000" lang="en-US" smtClean="0"/>
          </a:p>
          <a:p>
            <a:pPr algn="just">
              <a:buNone/>
            </a:pPr>
            <a:endParaRPr dirty="0" sz="2000" lang="en-US" smtClean="0"/>
          </a:p>
          <a:p>
            <a:pPr algn="just"/>
            <a:r>
              <a:rPr dirty="0" sz="2000" lang="en-US" smtClean="0"/>
              <a:t>Extensive scarring can occur.</a:t>
            </a:r>
            <a:endParaRPr dirty="0" sz="200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00" name="Title 1"/>
          <p:cNvSpPr>
            <a:spLocks noGrp="1"/>
          </p:cNvSpPr>
          <p:nvPr>
            <p:ph type="title"/>
          </p:nvPr>
        </p:nvSpPr>
        <p:spPr>
          <a:xfrm>
            <a:off x="533400" y="381000"/>
            <a:ext cx="8229600" cy="1143000"/>
          </a:xfrm>
        </p:spPr>
        <p:txBody>
          <a:bodyPr/>
          <a:p>
            <a:pPr algn="ctr"/>
            <a:r>
              <a:rPr b="1" dirty="0" lang="en-US" smtClean="0"/>
              <a:t>Epidemiology</a:t>
            </a:r>
            <a:endParaRPr dirty="0" lang="en-US"/>
          </a:p>
        </p:txBody>
      </p:sp>
      <p:sp>
        <p:nvSpPr>
          <p:cNvPr id="1048601" name="Content Placeholder 2"/>
          <p:cNvSpPr>
            <a:spLocks noGrp="1"/>
          </p:cNvSpPr>
          <p:nvPr>
            <p:ph idx="1"/>
          </p:nvPr>
        </p:nvSpPr>
        <p:spPr>
          <a:xfrm>
            <a:off x="457200" y="2286000"/>
            <a:ext cx="8229600" cy="4389120"/>
          </a:xfrm>
        </p:spPr>
        <p:txBody>
          <a:bodyPr>
            <a:normAutofit/>
          </a:bodyPr>
          <a:p>
            <a:pPr algn="just"/>
            <a:r>
              <a:rPr dirty="0" sz="2000" lang="en-US" smtClean="0"/>
              <a:t>The disease occurs in all races worldwide, affecting 90% of people sometime or the other in their life.</a:t>
            </a:r>
          </a:p>
          <a:p>
            <a:pPr algn="just"/>
            <a:endParaRPr dirty="0" sz="2000" lang="en-US" smtClean="0"/>
          </a:p>
          <a:p>
            <a:pPr algn="just"/>
            <a:endParaRPr dirty="0" sz="2000" lang="en-US" smtClean="0"/>
          </a:p>
          <a:p>
            <a:pPr algn="just"/>
            <a:endParaRPr dirty="0" sz="2000" lang="en-US" smtClean="0"/>
          </a:p>
          <a:p>
            <a:pPr algn="just"/>
            <a:endParaRPr dirty="0" sz="2000" lang="en-US" smtClean="0"/>
          </a:p>
          <a:p>
            <a:pPr algn="just"/>
            <a:r>
              <a:rPr dirty="0" sz="2000" lang="en-US" smtClean="0"/>
              <a:t>Few racial differences are known. The Japanese population is said to be affected less than Americans and cystic acne is more common in whites.</a:t>
            </a:r>
            <a:endParaRPr dirty="0" sz="2000"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02" name="Content Placeholder 2"/>
          <p:cNvSpPr>
            <a:spLocks noGrp="1"/>
          </p:cNvSpPr>
          <p:nvPr>
            <p:ph idx="1"/>
          </p:nvPr>
        </p:nvSpPr>
        <p:spPr>
          <a:xfrm>
            <a:off x="457200" y="1295400"/>
            <a:ext cx="8229600" cy="4389120"/>
          </a:xfrm>
        </p:spPr>
        <p:txBody>
          <a:bodyPr>
            <a:normAutofit/>
          </a:bodyPr>
          <a:p>
            <a:pPr algn="just"/>
            <a:r>
              <a:rPr dirty="0" sz="2000" lang="en-US" smtClean="0"/>
              <a:t>The age of onset is at puberty or a few months earlier. The peak incidence is between 14 to 17 years in women and 16 to 19 years in men.</a:t>
            </a:r>
          </a:p>
          <a:p>
            <a:pPr algn="just"/>
            <a:endParaRPr dirty="0" sz="2000" lang="en-US" smtClean="0"/>
          </a:p>
          <a:p>
            <a:pPr algn="just"/>
            <a:endParaRPr dirty="0" sz="2000" lang="en-US" smtClean="0"/>
          </a:p>
          <a:p>
            <a:pPr algn="just"/>
            <a:r>
              <a:rPr dirty="0" sz="2000" lang="en-US" smtClean="0"/>
              <a:t> Usually the incidence decreases after teens, but sometimes it may persist even in the thirties.</a:t>
            </a:r>
          </a:p>
          <a:p>
            <a:pPr algn="just"/>
            <a:endParaRPr dirty="0" sz="2000" lang="en-US" smtClean="0"/>
          </a:p>
          <a:p>
            <a:pPr algn="just"/>
            <a:endParaRPr dirty="0" sz="2000" lang="en-US" smtClean="0"/>
          </a:p>
          <a:p>
            <a:pPr algn="just"/>
            <a:endParaRPr dirty="0" sz="2000" lang="en-US" smtClean="0"/>
          </a:p>
          <a:p>
            <a:pPr algn="just"/>
            <a:r>
              <a:rPr dirty="0" sz="2000" lang="en-US" smtClean="0"/>
              <a:t> Sudden and profuse lesions erupting at a later age calls for investigations of the pituitary, adrenal cortex, and gonads.</a:t>
            </a:r>
            <a:endParaRPr dirty="0" sz="200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03" name="Content Placeholder 2"/>
          <p:cNvSpPr>
            <a:spLocks noGrp="1"/>
          </p:cNvSpPr>
          <p:nvPr>
            <p:ph idx="1"/>
          </p:nvPr>
        </p:nvSpPr>
        <p:spPr/>
        <p:txBody>
          <a:bodyPr>
            <a:normAutofit/>
          </a:bodyPr>
          <a:p>
            <a:pPr algn="just"/>
            <a:r>
              <a:rPr dirty="0" sz="2000" lang="en-US" smtClean="0"/>
              <a:t>Acne is more common and more severe in males than in females, relating it to androgen activity.</a:t>
            </a:r>
          </a:p>
          <a:p>
            <a:pPr algn="just"/>
            <a:endParaRPr dirty="0" sz="2000" lang="en-US" smtClean="0"/>
          </a:p>
          <a:p>
            <a:pPr algn="just">
              <a:buNone/>
            </a:pPr>
            <a:endParaRPr dirty="0" sz="2000" lang="en-US" smtClean="0"/>
          </a:p>
          <a:p>
            <a:pPr algn="just"/>
            <a:r>
              <a:rPr dirty="0" sz="2000" lang="en-US" smtClean="0"/>
              <a:t>Neonatal lesions related to circulating maternal hormones are known.</a:t>
            </a:r>
          </a:p>
          <a:p>
            <a:pPr algn="just"/>
            <a:endParaRPr dirty="0" sz="2000" lang="en-US" smtClean="0"/>
          </a:p>
          <a:p>
            <a:pPr algn="just"/>
            <a:endParaRPr dirty="0" sz="2000" lang="en-US" smtClean="0"/>
          </a:p>
          <a:p>
            <a:pPr algn="just"/>
            <a:endParaRPr dirty="0" sz="2000" lang="en-US" smtClean="0"/>
          </a:p>
          <a:p>
            <a:pPr algn="just"/>
            <a:r>
              <a:rPr dirty="0" sz="2000" lang="en-US" smtClean="0"/>
              <a:t> Acne was found to be more common in urban boys than in their rural counterparts.</a:t>
            </a:r>
            <a:endParaRPr dirty="0" sz="200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04" name="Content Placeholder 2"/>
          <p:cNvSpPr>
            <a:spLocks noGrp="1"/>
          </p:cNvSpPr>
          <p:nvPr>
            <p:ph idx="1"/>
          </p:nvPr>
        </p:nvSpPr>
        <p:spPr/>
        <p:txBody>
          <a:bodyPr>
            <a:normAutofit/>
          </a:bodyPr>
          <a:p>
            <a:pPr algn="just"/>
            <a:r>
              <a:rPr dirty="0" sz="2000" lang="en-US" smtClean="0"/>
              <a:t>Genetic factors influence the susceptibility to acne. </a:t>
            </a:r>
          </a:p>
          <a:p>
            <a:pPr algn="just"/>
            <a:endParaRPr dirty="0" sz="2000" lang="en-US" smtClean="0"/>
          </a:p>
          <a:p>
            <a:pPr algn="just"/>
            <a:endParaRPr dirty="0" sz="2000" lang="en-US" smtClean="0"/>
          </a:p>
          <a:p>
            <a:pPr algn="just"/>
            <a:r>
              <a:rPr dirty="0" sz="2000" lang="en-US" smtClean="0"/>
              <a:t>Children with acne have one or both parents with acne in many cases.</a:t>
            </a:r>
          </a:p>
          <a:p>
            <a:pPr algn="just"/>
            <a:endParaRPr dirty="0" sz="2000" lang="en-US" smtClean="0"/>
          </a:p>
          <a:p>
            <a:pPr algn="just"/>
            <a:endParaRPr dirty="0" sz="2000" lang="en-US" smtClean="0"/>
          </a:p>
          <a:p>
            <a:pPr algn="just"/>
            <a:r>
              <a:rPr dirty="0" sz="2000" lang="en-US" smtClean="0"/>
              <a:t>Racial predisposition and similarity of lesions in monozygotic twins are also due to genetic factors.</a:t>
            </a:r>
            <a:endParaRPr dirty="0" sz="200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05" name="Title 1"/>
          <p:cNvSpPr>
            <a:spLocks noGrp="1"/>
          </p:cNvSpPr>
          <p:nvPr>
            <p:ph type="title"/>
          </p:nvPr>
        </p:nvSpPr>
        <p:spPr>
          <a:xfrm>
            <a:off x="533400" y="228600"/>
            <a:ext cx="8229600" cy="1143000"/>
          </a:xfrm>
        </p:spPr>
        <p:txBody>
          <a:bodyPr/>
          <a:p>
            <a:pPr algn="ctr"/>
            <a:r>
              <a:rPr b="1" dirty="0" lang="en-US" smtClean="0"/>
              <a:t>Etiology and Pathogenesis</a:t>
            </a:r>
            <a:endParaRPr dirty="0" lang="en-US"/>
          </a:p>
        </p:txBody>
      </p:sp>
      <p:sp>
        <p:nvSpPr>
          <p:cNvPr id="1048606" name="Content Placeholder 2"/>
          <p:cNvSpPr>
            <a:spLocks noGrp="1"/>
          </p:cNvSpPr>
          <p:nvPr>
            <p:ph idx="1"/>
          </p:nvPr>
        </p:nvSpPr>
        <p:spPr/>
        <p:txBody>
          <a:bodyPr>
            <a:normAutofit/>
          </a:bodyPr>
          <a:p>
            <a:r>
              <a:rPr dirty="0" sz="2000" lang="en-US" smtClean="0"/>
              <a:t>Acne </a:t>
            </a:r>
            <a:r>
              <a:rPr dirty="0" sz="2000" lang="en-US" err="1" smtClean="0"/>
              <a:t>vulgaris</a:t>
            </a:r>
            <a:r>
              <a:rPr dirty="0" sz="2000" lang="en-US" smtClean="0"/>
              <a:t> is </a:t>
            </a:r>
            <a:r>
              <a:rPr dirty="0" sz="2000" lang="en-US" err="1" smtClean="0"/>
              <a:t>multifactorial</a:t>
            </a:r>
            <a:r>
              <a:rPr dirty="0" sz="2000" lang="en-US" smtClean="0"/>
              <a:t> in origin and several factors affect the severity. </a:t>
            </a:r>
          </a:p>
          <a:p>
            <a:endParaRPr dirty="0" sz="2000" lang="en-US" smtClean="0"/>
          </a:p>
          <a:p>
            <a:r>
              <a:rPr dirty="0" sz="2000" lang="en-US" smtClean="0"/>
              <a:t>The following etiological factors are important:</a:t>
            </a:r>
          </a:p>
          <a:p>
            <a:pPr>
              <a:buNone/>
            </a:pPr>
            <a:r>
              <a:rPr dirty="0" sz="2000" lang="en-US" smtClean="0"/>
              <a:t>1. Alteration in the pattern of </a:t>
            </a:r>
            <a:r>
              <a:rPr dirty="0" sz="2000" lang="en-US" err="1" smtClean="0"/>
              <a:t>keratinization</a:t>
            </a:r>
            <a:r>
              <a:rPr dirty="0" sz="2000" lang="en-US" smtClean="0"/>
              <a:t> within the sebaceous follicle.</a:t>
            </a:r>
          </a:p>
          <a:p>
            <a:pPr>
              <a:buNone/>
            </a:pPr>
            <a:endParaRPr dirty="0" sz="2000" lang="en-US" smtClean="0"/>
          </a:p>
          <a:p>
            <a:pPr>
              <a:buNone/>
            </a:pPr>
            <a:r>
              <a:rPr dirty="0" sz="2000" lang="en-US" smtClean="0"/>
              <a:t>2. Level of circulating sex hormones, especially androgens.</a:t>
            </a:r>
          </a:p>
          <a:p>
            <a:pPr>
              <a:buNone/>
            </a:pPr>
            <a:r>
              <a:rPr dirty="0" sz="2000" lang="en-US" smtClean="0"/>
              <a:t>3. Quantity and quality of sebum secretion.</a:t>
            </a:r>
          </a:p>
          <a:p>
            <a:pPr>
              <a:buNone/>
            </a:pPr>
            <a:r>
              <a:rPr dirty="0" sz="2000" lang="en-US" smtClean="0"/>
              <a:t>4. Colonization by follicular microbial flora.</a:t>
            </a:r>
          </a:p>
          <a:p>
            <a:pPr>
              <a:buNone/>
            </a:pPr>
            <a:r>
              <a:rPr dirty="0" sz="2000" lang="en-US" smtClean="0"/>
              <a:t>5. Immunological factors.</a:t>
            </a:r>
          </a:p>
          <a:p>
            <a:pPr>
              <a:buNone/>
            </a:pPr>
            <a:r>
              <a:rPr dirty="0" sz="2000" lang="en-US" smtClean="0"/>
              <a:t>6. Environmental factors.</a:t>
            </a:r>
            <a:endParaRPr dirty="0" sz="2000"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07" name="Title 1"/>
          <p:cNvSpPr>
            <a:spLocks noGrp="1"/>
          </p:cNvSpPr>
          <p:nvPr>
            <p:ph type="title"/>
          </p:nvPr>
        </p:nvSpPr>
        <p:spPr>
          <a:xfrm>
            <a:off x="457200" y="533400"/>
            <a:ext cx="8229600" cy="780288"/>
          </a:xfrm>
        </p:spPr>
        <p:txBody>
          <a:bodyPr>
            <a:normAutofit/>
          </a:bodyPr>
          <a:p>
            <a:pPr algn="ctr"/>
            <a:r>
              <a:rPr b="1" dirty="0" sz="2400" i="1" lang="en-US" smtClean="0"/>
              <a:t>Alteration in the Pattern of </a:t>
            </a:r>
            <a:r>
              <a:rPr b="1" dirty="0" sz="2400" i="1" lang="en-US" err="1" smtClean="0"/>
              <a:t>Keratinization</a:t>
            </a:r>
            <a:r>
              <a:rPr b="1" dirty="0" sz="2400" i="1" lang="en-US" smtClean="0"/>
              <a:t> within the</a:t>
            </a:r>
            <a:br>
              <a:rPr b="1" dirty="0" sz="2400" i="1" lang="en-US" smtClean="0"/>
            </a:br>
            <a:r>
              <a:rPr b="1" dirty="0" sz="2400" i="1" lang="en-US" smtClean="0"/>
              <a:t>Sebaceous Follicles</a:t>
            </a:r>
            <a:endParaRPr dirty="0" sz="2400" lang="en-US"/>
          </a:p>
        </p:txBody>
      </p:sp>
      <p:sp>
        <p:nvSpPr>
          <p:cNvPr id="1048608" name="Content Placeholder 2"/>
          <p:cNvSpPr>
            <a:spLocks noGrp="1"/>
          </p:cNvSpPr>
          <p:nvPr>
            <p:ph idx="1"/>
          </p:nvPr>
        </p:nvSpPr>
        <p:spPr>
          <a:xfrm>
            <a:off x="381000" y="1600200"/>
            <a:ext cx="8229600" cy="4876800"/>
          </a:xfrm>
        </p:spPr>
        <p:txBody>
          <a:bodyPr>
            <a:normAutofit fontScale="73077" lnSpcReduction="20000"/>
          </a:bodyPr>
          <a:p>
            <a:pPr algn="just"/>
            <a:r>
              <a:rPr dirty="0" lang="en-US" err="1" smtClean="0"/>
              <a:t>Ductal</a:t>
            </a:r>
            <a:r>
              <a:rPr dirty="0" lang="en-US" smtClean="0"/>
              <a:t> </a:t>
            </a:r>
            <a:r>
              <a:rPr dirty="0" lang="en-US" err="1" smtClean="0"/>
              <a:t>hypercornification</a:t>
            </a:r>
            <a:r>
              <a:rPr dirty="0" lang="en-US" smtClean="0"/>
              <a:t> is seen </a:t>
            </a:r>
            <a:r>
              <a:rPr dirty="0" lang="en-US" err="1" smtClean="0"/>
              <a:t>histologically</a:t>
            </a:r>
            <a:r>
              <a:rPr dirty="0" lang="en-US" smtClean="0"/>
              <a:t> as </a:t>
            </a:r>
            <a:r>
              <a:rPr dirty="0" lang="en-US" err="1" smtClean="0"/>
              <a:t>microcomedones</a:t>
            </a:r>
            <a:r>
              <a:rPr dirty="0" lang="en-US" smtClean="0"/>
              <a:t>, which are the initial lesions of acne. </a:t>
            </a:r>
          </a:p>
          <a:p>
            <a:pPr algn="just"/>
            <a:endParaRPr dirty="0" lang="en-US" smtClean="0"/>
          </a:p>
          <a:p>
            <a:pPr algn="just"/>
            <a:r>
              <a:rPr dirty="0" lang="en-US" smtClean="0"/>
              <a:t>These later become visible clinically as blackheads or whiteheads.</a:t>
            </a:r>
          </a:p>
          <a:p>
            <a:pPr algn="just"/>
            <a:endParaRPr dirty="0" lang="en-US" smtClean="0"/>
          </a:p>
          <a:p>
            <a:pPr algn="just"/>
            <a:r>
              <a:rPr dirty="0" lang="en-US" err="1" smtClean="0"/>
              <a:t>Comedones</a:t>
            </a:r>
            <a:r>
              <a:rPr dirty="0" lang="en-US" smtClean="0"/>
              <a:t> are due to abnormalities in the proliferation and differentiation of </a:t>
            </a:r>
            <a:r>
              <a:rPr dirty="0" lang="en-US" err="1" smtClean="0"/>
              <a:t>ductal</a:t>
            </a:r>
            <a:r>
              <a:rPr dirty="0" lang="en-US" smtClean="0"/>
              <a:t> </a:t>
            </a:r>
            <a:r>
              <a:rPr dirty="0" lang="en-US" err="1" smtClean="0"/>
              <a:t>keratinocytes</a:t>
            </a:r>
            <a:r>
              <a:rPr dirty="0" lang="en-US" smtClean="0"/>
              <a:t>. </a:t>
            </a:r>
          </a:p>
          <a:p>
            <a:pPr algn="just"/>
            <a:endParaRPr dirty="0" lang="en-US" smtClean="0"/>
          </a:p>
          <a:p>
            <a:pPr algn="just"/>
            <a:r>
              <a:rPr dirty="0" lang="en-US" smtClean="0"/>
              <a:t>Normally, keratinous material is loosely arranged in sebaceous follicles</a:t>
            </a:r>
          </a:p>
          <a:p>
            <a:pPr algn="just"/>
            <a:r>
              <a:rPr dirty="0" lang="en-US" smtClean="0"/>
              <a:t>but in acne, it becomes dense. </a:t>
            </a:r>
          </a:p>
          <a:p>
            <a:pPr algn="just"/>
            <a:endParaRPr dirty="0" lang="en-US" smtClean="0"/>
          </a:p>
          <a:p>
            <a:pPr algn="just"/>
            <a:r>
              <a:rPr dirty="0" lang="en-US" smtClean="0"/>
              <a:t>Increased production of </a:t>
            </a:r>
            <a:r>
              <a:rPr dirty="0" lang="en-US" err="1" smtClean="0"/>
              <a:t>keratinocytes</a:t>
            </a:r>
            <a:r>
              <a:rPr dirty="0" lang="en-US" smtClean="0"/>
              <a:t> and their increased adhesion due to persistence of </a:t>
            </a:r>
            <a:r>
              <a:rPr dirty="0" lang="en-US" err="1" smtClean="0"/>
              <a:t>desmosomes</a:t>
            </a:r>
            <a:r>
              <a:rPr dirty="0" lang="en-US" smtClean="0"/>
              <a:t>, leads to “retention hyperkeratosis”. </a:t>
            </a:r>
          </a:p>
          <a:p>
            <a:pPr algn="just"/>
            <a:endParaRPr dirty="0" lang="en-US" smtClean="0"/>
          </a:p>
          <a:p>
            <a:pPr algn="just"/>
            <a:r>
              <a:rPr dirty="0" lang="en-US" smtClean="0"/>
              <a:t>These </a:t>
            </a:r>
            <a:r>
              <a:rPr dirty="0" lang="en-US" err="1" smtClean="0"/>
              <a:t>initialchanges</a:t>
            </a:r>
            <a:r>
              <a:rPr dirty="0" lang="en-US" smtClean="0"/>
              <a:t> occur in the follicular </a:t>
            </a:r>
            <a:r>
              <a:rPr dirty="0" lang="en-US" err="1" smtClean="0"/>
              <a:t>infundibulum</a:t>
            </a:r>
            <a:r>
              <a:rPr dirty="0" lang="en-US" smtClean="0"/>
              <a:t>, leading to the formation of micro-</a:t>
            </a:r>
            <a:r>
              <a:rPr dirty="0" lang="en-US" err="1" smtClean="0"/>
              <a:t>comedones</a:t>
            </a:r>
            <a:r>
              <a:rPr dirty="0" lang="en-US" smtClean="0"/>
              <a:t>, thereby initiating the process of acne formation.</a:t>
            </a:r>
            <a:endParaRPr dirty="0"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09" name="Title 1"/>
          <p:cNvSpPr>
            <a:spLocks noGrp="1"/>
          </p:cNvSpPr>
          <p:nvPr>
            <p:ph type="title"/>
          </p:nvPr>
        </p:nvSpPr>
        <p:spPr>
          <a:xfrm>
            <a:off x="457200" y="533400"/>
            <a:ext cx="8229600" cy="551688"/>
          </a:xfrm>
        </p:spPr>
        <p:txBody>
          <a:bodyPr>
            <a:normAutofit/>
          </a:bodyPr>
          <a:p>
            <a:pPr algn="ctr"/>
            <a:r>
              <a:rPr b="1" dirty="0" sz="2800" i="1" lang="en-US" smtClean="0"/>
              <a:t>Circulating Sex Hormones</a:t>
            </a:r>
            <a:endParaRPr dirty="0" sz="2800" lang="en-US"/>
          </a:p>
        </p:txBody>
      </p:sp>
      <p:sp>
        <p:nvSpPr>
          <p:cNvPr id="1048610" name="Content Placeholder 2"/>
          <p:cNvSpPr>
            <a:spLocks noGrp="1"/>
          </p:cNvSpPr>
          <p:nvPr>
            <p:ph idx="1"/>
          </p:nvPr>
        </p:nvSpPr>
        <p:spPr/>
        <p:txBody>
          <a:bodyPr>
            <a:normAutofit/>
          </a:bodyPr>
          <a:p>
            <a:pPr algn="just"/>
            <a:r>
              <a:rPr dirty="0" sz="2000" lang="en-US" smtClean="0"/>
              <a:t>A spurt in the level of hormones during puberty correlates well with the onset of acne </a:t>
            </a:r>
            <a:r>
              <a:rPr dirty="0" sz="2000" lang="en-US" err="1" smtClean="0"/>
              <a:t>vulgaris</a:t>
            </a:r>
            <a:r>
              <a:rPr dirty="0" sz="2000" lang="en-US" smtClean="0"/>
              <a:t>.</a:t>
            </a:r>
          </a:p>
          <a:p>
            <a:pPr algn="just"/>
            <a:endParaRPr dirty="0" sz="2000" lang="en-US" smtClean="0"/>
          </a:p>
          <a:p>
            <a:pPr algn="just"/>
            <a:r>
              <a:rPr dirty="0" sz="2000" lang="en-US" smtClean="0"/>
              <a:t>Androgens increase sebum secretion and also cause sebaceous gland hyperplasia.</a:t>
            </a:r>
          </a:p>
          <a:p>
            <a:pPr algn="just"/>
            <a:endParaRPr dirty="0" sz="2000" lang="en-US" smtClean="0"/>
          </a:p>
          <a:p>
            <a:pPr algn="just"/>
            <a:r>
              <a:rPr dirty="0" sz="2000" lang="en-US" smtClean="0"/>
              <a:t>Estrogens, on the other hand, suppress sebaceous gland activity.</a:t>
            </a:r>
          </a:p>
          <a:p>
            <a:pPr algn="just">
              <a:buNone/>
            </a:pPr>
            <a:r>
              <a:rPr dirty="0" sz="2000" lang="en-US" smtClean="0"/>
              <a:t> </a:t>
            </a:r>
          </a:p>
          <a:p>
            <a:pPr algn="just"/>
            <a:r>
              <a:rPr dirty="0" sz="2000" lang="en-US" smtClean="0"/>
              <a:t>Acne results from hormonal imbalance increasing in severity with an increase in the androgen–estrogen ratio.</a:t>
            </a:r>
            <a:endParaRPr dirty="0" sz="2000"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11" name="Title 1"/>
          <p:cNvSpPr>
            <a:spLocks noGrp="1"/>
          </p:cNvSpPr>
          <p:nvPr>
            <p:ph type="title"/>
          </p:nvPr>
        </p:nvSpPr>
        <p:spPr>
          <a:xfrm>
            <a:off x="457200" y="609600"/>
            <a:ext cx="8229600" cy="627888"/>
          </a:xfrm>
        </p:spPr>
        <p:txBody>
          <a:bodyPr>
            <a:normAutofit/>
          </a:bodyPr>
          <a:p>
            <a:pPr algn="ctr"/>
            <a:r>
              <a:rPr b="1" dirty="0" sz="3200" i="1" lang="en-US" smtClean="0"/>
              <a:t>Quality and Quantity of Sebum Secretion</a:t>
            </a:r>
            <a:endParaRPr dirty="0" sz="3200" lang="en-US"/>
          </a:p>
        </p:txBody>
      </p:sp>
      <p:sp>
        <p:nvSpPr>
          <p:cNvPr id="1048612" name="Content Placeholder 2"/>
          <p:cNvSpPr>
            <a:spLocks noGrp="1"/>
          </p:cNvSpPr>
          <p:nvPr>
            <p:ph idx="1"/>
          </p:nvPr>
        </p:nvSpPr>
        <p:spPr/>
        <p:txBody>
          <a:bodyPr/>
          <a:p>
            <a:r>
              <a:rPr dirty="0" sz="2000" lang="en-US" smtClean="0"/>
              <a:t>Excess sebum secretion, sebaceous gland hypertrophy, </a:t>
            </a:r>
            <a:r>
              <a:rPr dirty="0" sz="2000" lang="en-US" err="1" smtClean="0"/>
              <a:t>andhyperplasia</a:t>
            </a:r>
            <a:r>
              <a:rPr dirty="0" sz="2000" lang="en-US" smtClean="0"/>
              <a:t> usually occur in patients of acne, more so in severe acne. </a:t>
            </a:r>
          </a:p>
          <a:p>
            <a:endParaRPr dirty="0" sz="2000" lang="en-US" smtClean="0"/>
          </a:p>
          <a:p>
            <a:endParaRPr dirty="0" sz="2000" lang="en-US" smtClean="0"/>
          </a:p>
          <a:p>
            <a:pPr algn="just"/>
            <a:r>
              <a:rPr dirty="0" sz="2000" lang="en-US" smtClean="0"/>
              <a:t>Sebum is </a:t>
            </a:r>
            <a:r>
              <a:rPr dirty="0" sz="2000" lang="en-US" err="1" smtClean="0"/>
              <a:t>acnegenic</a:t>
            </a:r>
            <a:r>
              <a:rPr dirty="0" sz="2000" lang="en-US" smtClean="0"/>
              <a:t> and when injected into the skin, causes inflammation</a:t>
            </a:r>
            <a:r>
              <a:rPr dirty="0" lang="en-US" smtClean="0"/>
              <a:t>.</a:t>
            </a:r>
            <a:endParaRPr dirty="0"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13" name="Title 1"/>
          <p:cNvSpPr>
            <a:spLocks noGrp="1"/>
          </p:cNvSpPr>
          <p:nvPr>
            <p:ph type="title"/>
          </p:nvPr>
        </p:nvSpPr>
        <p:spPr>
          <a:xfrm>
            <a:off x="457200" y="609600"/>
            <a:ext cx="8229600" cy="627888"/>
          </a:xfrm>
        </p:spPr>
        <p:txBody>
          <a:bodyPr>
            <a:normAutofit/>
          </a:bodyPr>
          <a:p>
            <a:pPr algn="ctr"/>
            <a:r>
              <a:rPr b="1" dirty="0" sz="3200" i="1" lang="en-US" smtClean="0"/>
              <a:t>Follicular Microbial Flora</a:t>
            </a:r>
            <a:endParaRPr dirty="0" sz="3200" lang="en-US"/>
          </a:p>
        </p:txBody>
      </p:sp>
      <p:sp>
        <p:nvSpPr>
          <p:cNvPr id="1048614" name="Content Placeholder 2"/>
          <p:cNvSpPr>
            <a:spLocks noGrp="1"/>
          </p:cNvSpPr>
          <p:nvPr>
            <p:ph idx="1"/>
          </p:nvPr>
        </p:nvSpPr>
        <p:spPr/>
        <p:txBody>
          <a:bodyPr>
            <a:normAutofit/>
          </a:bodyPr>
          <a:p>
            <a:pPr algn="just"/>
            <a:r>
              <a:rPr dirty="0" sz="2000" lang="en-US" smtClean="0"/>
              <a:t>Resident bacterial flora in sebaceous follicles, namely </a:t>
            </a:r>
            <a:r>
              <a:rPr dirty="0" sz="2000" i="1" lang="en-US" smtClean="0"/>
              <a:t>P. acnes, P. </a:t>
            </a:r>
            <a:r>
              <a:rPr dirty="0" sz="2000" i="1" lang="en-US" err="1" smtClean="0"/>
              <a:t>granulosum</a:t>
            </a:r>
            <a:r>
              <a:rPr dirty="0" sz="2000" i="1" lang="en-US" smtClean="0"/>
              <a:t> (both anaerobic </a:t>
            </a:r>
            <a:r>
              <a:rPr dirty="0" sz="2000" i="1" lang="en-US" err="1" smtClean="0"/>
              <a:t>pleomorphic</a:t>
            </a:r>
            <a:r>
              <a:rPr dirty="0" sz="2000" i="1" lang="en-US" smtClean="0"/>
              <a:t> </a:t>
            </a:r>
            <a:r>
              <a:rPr dirty="0" sz="2000" i="1" lang="en-US" err="1" smtClean="0"/>
              <a:t>diphtheroids</a:t>
            </a:r>
            <a:r>
              <a:rPr dirty="0" sz="2000" i="1" lang="en-US" smtClean="0"/>
              <a:t>), </a:t>
            </a:r>
            <a:r>
              <a:rPr dirty="0" sz="2000" i="1" lang="en-US" err="1" smtClean="0"/>
              <a:t>Pityrosporum</a:t>
            </a:r>
            <a:r>
              <a:rPr dirty="0" sz="2000" i="1" lang="en-US" smtClean="0"/>
              <a:t> </a:t>
            </a:r>
            <a:r>
              <a:rPr dirty="0" sz="2000" i="1" lang="en-US" err="1" smtClean="0"/>
              <a:t>ovale</a:t>
            </a:r>
            <a:r>
              <a:rPr dirty="0" sz="2000" i="1" lang="en-US" smtClean="0"/>
              <a:t>, and Staphylococcus </a:t>
            </a:r>
            <a:r>
              <a:rPr dirty="0" sz="2000" i="1" lang="en-US" err="1" smtClean="0"/>
              <a:t>epidermidis</a:t>
            </a:r>
            <a:r>
              <a:rPr dirty="0" sz="2000" i="1" lang="en-US" smtClean="0"/>
              <a:t>, play an </a:t>
            </a:r>
            <a:r>
              <a:rPr dirty="0" sz="2000" lang="en-US" smtClean="0"/>
              <a:t>important role in the production of acne. </a:t>
            </a:r>
          </a:p>
          <a:p>
            <a:pPr algn="just"/>
            <a:endParaRPr dirty="0" sz="2000" lang="en-US" smtClean="0"/>
          </a:p>
          <a:p>
            <a:pPr algn="just"/>
            <a:endParaRPr dirty="0" sz="2000" lang="en-US" smtClean="0"/>
          </a:p>
          <a:p>
            <a:pPr algn="just"/>
            <a:r>
              <a:rPr dirty="0" sz="2000" lang="en-US" smtClean="0"/>
              <a:t>In patients of acne, the levels of </a:t>
            </a:r>
            <a:r>
              <a:rPr dirty="0" sz="2000" i="1" lang="en-US" smtClean="0"/>
              <a:t>P. acnes per sq. cm. were found to be significantly </a:t>
            </a:r>
            <a:r>
              <a:rPr dirty="0" sz="2000" lang="en-US" smtClean="0"/>
              <a:t>higher than in those without acne</a:t>
            </a:r>
            <a:endParaRPr dirty="0" sz="2000"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15" name="Title 1"/>
          <p:cNvSpPr>
            <a:spLocks noGrp="1"/>
          </p:cNvSpPr>
          <p:nvPr>
            <p:ph type="title"/>
          </p:nvPr>
        </p:nvSpPr>
        <p:spPr>
          <a:xfrm>
            <a:off x="457200" y="381000"/>
            <a:ext cx="8229600" cy="627888"/>
          </a:xfrm>
        </p:spPr>
        <p:txBody>
          <a:bodyPr>
            <a:normAutofit/>
          </a:bodyPr>
          <a:p>
            <a:pPr algn="ctr"/>
            <a:r>
              <a:rPr b="1" dirty="0" sz="4000" i="1" lang="en-US" smtClean="0"/>
              <a:t>Environmental Factors</a:t>
            </a:r>
            <a:endParaRPr dirty="0" sz="4000" lang="en-US"/>
          </a:p>
        </p:txBody>
      </p:sp>
      <p:sp>
        <p:nvSpPr>
          <p:cNvPr id="1048616" name="Content Placeholder 2"/>
          <p:cNvSpPr>
            <a:spLocks noGrp="1"/>
          </p:cNvSpPr>
          <p:nvPr>
            <p:ph idx="1"/>
          </p:nvPr>
        </p:nvSpPr>
        <p:spPr>
          <a:xfrm>
            <a:off x="457200" y="1524000"/>
            <a:ext cx="8229600" cy="4800600"/>
          </a:xfrm>
        </p:spPr>
        <p:txBody>
          <a:bodyPr>
            <a:normAutofit/>
          </a:bodyPr>
          <a:p>
            <a:pPr algn="just"/>
            <a:r>
              <a:rPr dirty="0" sz="2000" lang="en-US" smtClean="0"/>
              <a:t>A hot and humid climate aggravate acne, due to increased sweating causing </a:t>
            </a:r>
            <a:r>
              <a:rPr dirty="0" sz="2000" lang="en-US" err="1" smtClean="0"/>
              <a:t>ductal</a:t>
            </a:r>
            <a:r>
              <a:rPr dirty="0" sz="2000" lang="en-US" smtClean="0"/>
              <a:t> hydration. Many occupations(e.g. soldiers wearing a uniform for long; cooks; people working with oils or chemicals like halogenated hydrocarbons) provide a conducive atmosphere for the development or aggravation of acne.</a:t>
            </a:r>
          </a:p>
          <a:p>
            <a:pPr algn="just"/>
            <a:endParaRPr dirty="0" sz="2000" lang="en-US" smtClean="0"/>
          </a:p>
          <a:p>
            <a:pPr algn="just"/>
            <a:endParaRPr dirty="0" sz="2000" lang="en-US" smtClean="0"/>
          </a:p>
          <a:p>
            <a:pPr algn="just"/>
            <a:r>
              <a:rPr dirty="0" sz="2000" lang="en-US" smtClean="0"/>
              <a:t>Emotional stress and strains of various types play a significant role in the aggravation of pre-existing acne.</a:t>
            </a:r>
          </a:p>
          <a:p>
            <a:pPr algn="just"/>
            <a:endParaRPr dirty="0" sz="2000" lang="en-US" smtClean="0"/>
          </a:p>
          <a:p>
            <a:pPr algn="just"/>
            <a:endParaRPr dirty="0" sz="2000" lang="en-US" smtClean="0"/>
          </a:p>
          <a:p>
            <a:pPr algn="just"/>
            <a:r>
              <a:rPr dirty="0" sz="2000" lang="en-US" smtClean="0"/>
              <a:t>External application of oils, pomades, and other </a:t>
            </a:r>
            <a:r>
              <a:rPr dirty="0" sz="2000" lang="en-US" err="1" smtClean="0"/>
              <a:t>comedogenic</a:t>
            </a:r>
            <a:r>
              <a:rPr dirty="0" sz="2000" lang="en-US" smtClean="0"/>
              <a:t> chemicals cause </a:t>
            </a:r>
            <a:r>
              <a:rPr dirty="0" sz="2000" lang="en-US" err="1" smtClean="0"/>
              <a:t>acneiform</a:t>
            </a:r>
            <a:r>
              <a:rPr dirty="0" sz="2000" lang="en-US" smtClean="0"/>
              <a:t> eruptions.</a:t>
            </a:r>
            <a:endParaRPr dirty="0" sz="2000"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17" name="Content Placeholder 2"/>
          <p:cNvSpPr>
            <a:spLocks noGrp="1"/>
          </p:cNvSpPr>
          <p:nvPr>
            <p:ph idx="1"/>
          </p:nvPr>
        </p:nvSpPr>
        <p:spPr/>
        <p:txBody>
          <a:bodyPr>
            <a:normAutofit/>
          </a:bodyPr>
          <a:p>
            <a:pPr algn="just"/>
            <a:r>
              <a:rPr dirty="0" sz="2000" lang="en-US" smtClean="0"/>
              <a:t>The diet, especially chocolate, fat-rich diets, and ice </a:t>
            </a:r>
            <a:r>
              <a:rPr dirty="0" sz="2000" lang="en-US" err="1" smtClean="0"/>
              <a:t>cream,has</a:t>
            </a:r>
            <a:r>
              <a:rPr dirty="0" sz="2000" lang="en-US" smtClean="0"/>
              <a:t> been commonly blamed for acne, and this is generally debunked by dermatologists. </a:t>
            </a:r>
          </a:p>
          <a:p>
            <a:pPr algn="just"/>
            <a:endParaRPr dirty="0" sz="2000" lang="en-US" smtClean="0"/>
          </a:p>
          <a:p>
            <a:pPr algn="just"/>
            <a:r>
              <a:rPr dirty="0" sz="2000" lang="en-US" smtClean="0"/>
              <a:t>Now some studies suggest that diet could play a role in the pathogenesis of acne.</a:t>
            </a:r>
          </a:p>
          <a:p>
            <a:pPr algn="just"/>
            <a:endParaRPr dirty="0" sz="2000" lang="en-US" smtClean="0"/>
          </a:p>
          <a:p>
            <a:pPr algn="just"/>
            <a:endParaRPr dirty="0" sz="2000" lang="en-US" smtClean="0"/>
          </a:p>
          <a:p>
            <a:pPr algn="just"/>
            <a:r>
              <a:rPr dirty="0" sz="2000" lang="en-US" smtClean="0"/>
              <a:t> A high-</a:t>
            </a:r>
            <a:r>
              <a:rPr dirty="0" sz="2000" lang="en-US" err="1" smtClean="0"/>
              <a:t>glycemic</a:t>
            </a:r>
            <a:r>
              <a:rPr dirty="0" sz="2000" lang="en-US" smtClean="0"/>
              <a:t> load carbohydrate diet induces </a:t>
            </a:r>
            <a:r>
              <a:rPr dirty="0" sz="2000" lang="en-US" err="1" smtClean="0"/>
              <a:t>hyperinsulinemia</a:t>
            </a:r>
            <a:r>
              <a:rPr dirty="0" sz="2000" lang="en-US" smtClean="0"/>
              <a:t> which results in androgen synthesis, similar to what is seen in polycystic ovarian disease (PCOD).</a:t>
            </a:r>
          </a:p>
          <a:p>
            <a:endParaRPr dirty="0"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18" name="Title 1"/>
          <p:cNvSpPr>
            <a:spLocks noGrp="1"/>
          </p:cNvSpPr>
          <p:nvPr>
            <p:ph type="title"/>
          </p:nvPr>
        </p:nvSpPr>
        <p:spPr>
          <a:xfrm>
            <a:off x="457200" y="0"/>
            <a:ext cx="8229600" cy="627888"/>
          </a:xfrm>
        </p:spPr>
        <p:txBody>
          <a:bodyPr>
            <a:normAutofit/>
          </a:bodyPr>
          <a:p>
            <a:pPr algn="ctr"/>
            <a:r>
              <a:rPr b="1" dirty="0" sz="3600" lang="en-US" smtClean="0"/>
              <a:t>Sequence of Events</a:t>
            </a:r>
            <a:endParaRPr dirty="0" sz="3600" lang="en-US"/>
          </a:p>
        </p:txBody>
      </p:sp>
      <p:sp>
        <p:nvSpPr>
          <p:cNvPr id="1048619" name="Content Placeholder 2"/>
          <p:cNvSpPr>
            <a:spLocks noGrp="1"/>
          </p:cNvSpPr>
          <p:nvPr>
            <p:ph idx="1"/>
          </p:nvPr>
        </p:nvSpPr>
        <p:spPr>
          <a:xfrm>
            <a:off x="457200" y="990600"/>
            <a:ext cx="8229600" cy="6096000"/>
          </a:xfrm>
        </p:spPr>
        <p:txBody>
          <a:bodyPr>
            <a:noAutofit/>
          </a:bodyPr>
          <a:p>
            <a:pPr algn="just"/>
            <a:r>
              <a:rPr b="1" dirty="0" sz="1600" lang="en-US" smtClean="0"/>
              <a:t>The </a:t>
            </a:r>
            <a:r>
              <a:rPr b="1" dirty="0" sz="1600" lang="en-US" err="1" smtClean="0"/>
              <a:t>microcomedo</a:t>
            </a:r>
            <a:r>
              <a:rPr b="1" dirty="0" sz="1600" lang="en-US" smtClean="0"/>
              <a:t> is the first </a:t>
            </a:r>
            <a:r>
              <a:rPr dirty="0" sz="1600" lang="en-US" smtClean="0"/>
              <a:t>subclinical lesion. It is caused by blockage of the sebaceous canal due to altered </a:t>
            </a:r>
            <a:r>
              <a:rPr dirty="0" sz="1600" lang="en-US" err="1" smtClean="0"/>
              <a:t>keratinization</a:t>
            </a:r>
            <a:r>
              <a:rPr dirty="0" sz="1600" lang="en-US" smtClean="0"/>
              <a:t>, leading to retention of sebum and initiation of an inflammatory response.</a:t>
            </a:r>
          </a:p>
          <a:p>
            <a:pPr algn="just"/>
            <a:r>
              <a:rPr dirty="0" sz="1600" lang="en-US" smtClean="0"/>
              <a:t> An increase in the microbial flora increases inflammation (papule and pustule formation). </a:t>
            </a:r>
          </a:p>
          <a:p>
            <a:pPr algn="just"/>
            <a:endParaRPr dirty="0" sz="1600" lang="en-US" smtClean="0"/>
          </a:p>
          <a:p>
            <a:pPr algn="just"/>
            <a:r>
              <a:rPr dirty="0" sz="1600" lang="en-US" smtClean="0"/>
              <a:t>Further, retention of sebum and release of enzymes cause rupture of the sebaceous gland.</a:t>
            </a:r>
          </a:p>
          <a:p>
            <a:pPr algn="just"/>
            <a:endParaRPr dirty="0" sz="1600" lang="en-US" smtClean="0"/>
          </a:p>
          <a:p>
            <a:pPr algn="just"/>
            <a:r>
              <a:rPr dirty="0" sz="1600" lang="en-US" smtClean="0"/>
              <a:t>The resultant spread of sebum in the dermis adds to the inflammatory cell collection in the dermis (resulting in nodule formation). </a:t>
            </a:r>
          </a:p>
          <a:p>
            <a:pPr algn="just"/>
            <a:endParaRPr dirty="0" sz="1600" lang="en-US" smtClean="0"/>
          </a:p>
          <a:p>
            <a:pPr algn="just"/>
            <a:r>
              <a:rPr dirty="0" sz="1600" lang="en-US" smtClean="0"/>
              <a:t>Confluence of the affected glands results in the accumulation of large areas containing pus, fluid, and glandular debris (cyst formation). </a:t>
            </a:r>
          </a:p>
          <a:p>
            <a:pPr algn="just"/>
            <a:endParaRPr dirty="0" sz="1600" lang="en-US" smtClean="0"/>
          </a:p>
          <a:p>
            <a:pPr algn="just"/>
            <a:r>
              <a:rPr dirty="0" sz="1600" lang="en-US" smtClean="0"/>
              <a:t>A scar results when such inflamed lesions and cysts heal after rupture or absorption of fluid. </a:t>
            </a:r>
          </a:p>
          <a:p>
            <a:pPr algn="just"/>
            <a:endParaRPr dirty="0" sz="1600" lang="en-US" smtClean="0"/>
          </a:p>
          <a:p>
            <a:pPr algn="just"/>
            <a:r>
              <a:rPr dirty="0" sz="1600" lang="en-US" smtClean="0"/>
              <a:t>The pattern and size of the scar would depend on the size and pattern of lesion, as well as on individual susceptibility. </a:t>
            </a:r>
          </a:p>
          <a:p>
            <a:pPr algn="just"/>
            <a:endParaRPr dirty="0" sz="1600" lang="en-US" smtClean="0"/>
          </a:p>
          <a:p>
            <a:pPr algn="just"/>
            <a:r>
              <a:rPr dirty="0" sz="1600" lang="en-US" smtClean="0"/>
              <a:t>The disfigurement so produced is dreaded by the both the patient and physician alike.</a:t>
            </a:r>
            <a:endParaRPr dirty="0" sz="1600"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20" name="Title 1"/>
          <p:cNvSpPr>
            <a:spLocks noGrp="1"/>
          </p:cNvSpPr>
          <p:nvPr>
            <p:ph type="title"/>
          </p:nvPr>
        </p:nvSpPr>
        <p:spPr>
          <a:xfrm>
            <a:off x="533400" y="304800"/>
            <a:ext cx="8229600" cy="627888"/>
          </a:xfrm>
        </p:spPr>
        <p:txBody>
          <a:bodyPr>
            <a:normAutofit/>
          </a:bodyPr>
          <a:p>
            <a:pPr algn="ctr"/>
            <a:r>
              <a:rPr b="1" dirty="0" sz="3600" lang="en-US" smtClean="0"/>
              <a:t>Clinical Features</a:t>
            </a:r>
            <a:endParaRPr dirty="0" sz="3600" lang="en-US"/>
          </a:p>
        </p:txBody>
      </p:sp>
      <p:sp>
        <p:nvSpPr>
          <p:cNvPr id="1048621" name="Content Placeholder 2"/>
          <p:cNvSpPr>
            <a:spLocks noGrp="1"/>
          </p:cNvSpPr>
          <p:nvPr>
            <p:ph idx="1"/>
          </p:nvPr>
        </p:nvSpPr>
        <p:spPr/>
        <p:txBody>
          <a:bodyPr>
            <a:normAutofit/>
          </a:bodyPr>
          <a:p>
            <a:pPr algn="just"/>
            <a:r>
              <a:rPr dirty="0" sz="2000" lang="en-US" smtClean="0"/>
              <a:t>Lesions of acne </a:t>
            </a:r>
            <a:r>
              <a:rPr dirty="0" sz="2000" lang="en-US" err="1" smtClean="0"/>
              <a:t>vulgaris</a:t>
            </a:r>
            <a:r>
              <a:rPr dirty="0" sz="2000" lang="en-US" smtClean="0"/>
              <a:t> are seen on the sebaceous-rich body regions, mainly the face, mid chest, back ,shoulders, and upper arms. </a:t>
            </a:r>
          </a:p>
          <a:p>
            <a:pPr algn="just"/>
            <a:endParaRPr dirty="0" sz="2000" lang="en-US" smtClean="0"/>
          </a:p>
          <a:p>
            <a:pPr algn="just"/>
            <a:r>
              <a:rPr dirty="0" sz="2000" lang="en-US" smtClean="0"/>
              <a:t>It is interesting that the groins and pubic region,  although rich in sebaceous glands, are usually not affected. </a:t>
            </a:r>
          </a:p>
          <a:p>
            <a:pPr algn="just"/>
            <a:endParaRPr dirty="0" sz="2000" lang="en-US" smtClean="0"/>
          </a:p>
          <a:p>
            <a:pPr algn="just"/>
            <a:r>
              <a:rPr dirty="0" sz="2000" lang="en-US" smtClean="0"/>
              <a:t>One probable reason for this is the fact that acne lesions generally occur in sebaceous glands connected with the </a:t>
            </a:r>
            <a:r>
              <a:rPr dirty="0" sz="2000" lang="en-US" err="1" smtClean="0"/>
              <a:t>vellus</a:t>
            </a:r>
            <a:r>
              <a:rPr dirty="0" sz="2000" lang="en-US" smtClean="0"/>
              <a:t> hair. </a:t>
            </a:r>
          </a:p>
          <a:p>
            <a:pPr algn="just"/>
            <a:endParaRPr dirty="0" sz="2000" lang="en-US" smtClean="0"/>
          </a:p>
          <a:p>
            <a:pPr algn="just"/>
            <a:r>
              <a:rPr dirty="0" sz="2000" lang="en-US" smtClean="0"/>
              <a:t>Those connected with a terminal hair have a large </a:t>
            </a:r>
            <a:r>
              <a:rPr dirty="0" sz="2000" lang="en-US" err="1" smtClean="0"/>
              <a:t>pilary</a:t>
            </a:r>
            <a:r>
              <a:rPr dirty="0" sz="2000" lang="en-US" smtClean="0"/>
              <a:t> canal and are not blocked</a:t>
            </a:r>
            <a:r>
              <a:rPr dirty="0" lang="en-US" smtClean="0"/>
              <a:t>. </a:t>
            </a:r>
            <a:endParaRPr dirty="0"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pic>
        <p:nvPicPr>
          <p:cNvPr id="2097155" name="Picture 2" descr="http://cache1.asset-cache.net/gc/123761428-acne-vulgaris-on-the-back-of-an-teenage-boy-gettyimages.jpg?v=1&amp;c=IWSAsset&amp;k=2&amp;d=Vl4RxFJmOYI2x1j5vA%2BHq%2FYqsReAF%2BYYSnOYmGtqA3636cH727C2AatJcsVW9kVVFkyXBp4luV8pWB8eNhguBA%3D%3D"/>
          <p:cNvPicPr>
            <a:picLocks noChangeAspect="1" noChangeArrowheads="1"/>
          </p:cNvPicPr>
          <p:nvPr/>
        </p:nvPicPr>
        <p:blipFill>
          <a:blip xmlns:r="http://schemas.openxmlformats.org/officeDocument/2006/relationships" r:embed="rId1" cstate="print"/>
          <a:srcRect/>
          <a:stretch>
            <a:fillRect/>
          </a:stretch>
        </p:blipFill>
        <p:spPr bwMode="auto">
          <a:xfrm>
            <a:off x="228600" y="381000"/>
            <a:ext cx="4838700" cy="3209926"/>
          </a:xfrm>
          <a:prstGeom prst="rect"/>
          <a:noFill/>
        </p:spPr>
      </p:pic>
      <p:sp>
        <p:nvSpPr>
          <p:cNvPr id="1048622" name="AutoShape 4" descr="data:image/jpeg;base64,/9j/4AAQSkZJRgABAQAAAQABAAD/2wCEAAkGBxMTEhUTExMVFRUXFxcVFRgYFRgXFxgXFxcXFxcYGhUYHSggGBolHRcVITEhJSkrLi4uFx8zODMtNygtLisBCgoKDg0OGBAQGi0dHx8vLS0tLS0tLS0tLS0tLS0tLS0tLS0tLS0tLS0tLS0tLS0tLS0tLS0tLS0tLS0tLS0tLf/AABEIALYBFQMBIgACEQEDEQH/xAAbAAACAwEBAQAAAAAAAAAAAAADBAACBQEGB//EADoQAAEDAwEGAwYEBQQDAAAAAAEAAgMEESExBRJBUWFxEyKBBpGhsdHwIzLB4RRicnPxB1KCshUzQv/EABkBAAMBAQEAAAAAAAAAAAAAAAABAgMEBf/EACIRAQEAAgICAwEBAQEAAAAAAAABAhEDIRIxBDJBYSJxE//aAAwDAQACEQMRAD8Au9vnZ/y+QWDs1v8A7P7snzXpJW+dn/L5LD2ezMv95/6Ls5XBx0ayjWIwC7uLFpsAtXttjN/BavGTPa0Fz3BrRxJsEvXf6hCOMRUrN5+niPHkHZurvWw7pzPHDui8eXJqYx9Aq52RtL5HNY0aucQAPUrxm2v9RIxdlIwyu08R12x+g/M74d14KvrJqh+/O90juAP5R/S0Yb6I1OGtXPyfLvrF18PwJ7z7N1dTUVLt6eRzhwaMMHZox+qYpaIDVCbU9FdtWSuPLK5d16OGGOM1I02sAVZHrPNS5cFUeRS2qmyFDFwQo6kJqGUHig5ARSo0dMnGkJlkYOmvJJeO4UZGrTU+8LJ4QK3gWS01mTFlo+SUfTuHVehMSVdS8ypXGAaY8kaOBb38KOSC6lQNxkSwpd1Mtk03NUbTG2QBrp8PgiROVY/8KUYU2NFrup7BBcAqY1nGJGjHBWkKoJE0aXlpAVlVVCWneBII0INiD0IWmalBknCeysldoPaaWOwmHiN/3DDx+jvgvU7N2hFPmN4PMaOHdpyF4eYgpItIdvMJa4aEGxHqF0cfybPfbj5fh43vHp9SDVcNXi9je1zmkNqRcaeIBkf1NGvce5e1o6hkjQ9jg9vMG4/z0Xfx545+nmcvHlhe1SxRMBoUWumOykw8zO5/6lY2z2+af+875Bbkw8zP6j/1K8rXbVbTmcnLjKd1vEndb7h1S5rJN1XFLeo0qmdkbd57g0czj/K87X+1mohZf+Z2B3DfqsCpnknfvyG/IcAOQHBGhpF53J8j8j1OL4k95AVM0spvI4u5ch2GgRoKElaEFItCCNq5byWu7HikZ8WzSmf4Cy0oPgmvCvqp208dMSmYC6xHqtMUQsjimF9E01tk4dKx0Q4gfsrfwbeSY3lV0iZFH7ObyCCdnhM1FTbjZKzVthcZS6XjjasKUjQpqkYWcSh0U+/wTjGkpLu51RxMmt4JQR2XeyNn4w2ACreAEBhRWyJo1VXADRLykIzzdLyBTVyFDLm2EGWotwVpIACTx5qpZdEFkLuqyUs97jotFtOEdtO1PVRdMEscVZtG8rdbGFfdCekViDZx4qkmz8LamlDRdCY3eF+eco0NPPzUBSctMRzXq5IQUpNTDkgpI8u6mNl2irpqd29E4t5jVru4+yt59MOSQqaZPHO43cRnxY5TVbdH7ex7v4sTw7+TdLT18xBCi8m6k6KLpny83Ffg4bfTts1jYWCV/wCVpv1PlIAHUmwXy6ed08rpX6uN7DQdAvRe3m0vElEDT5Y8u6vPD0HzKyqCBafM5t5eM/GfweDWPlfdXpqPotOGkTNJBj1TTWjRefXr4yQmIVeKkABFtU4GIzY0hboCCADRNsj6KpFrYRr4VIobHX1VJG4VTP5rW9eq46QJbVZdhE24pcsu7evoinqlZG7pwD3TOexpYA4Z0XWQg4tjnwQGRFuCb35n4rUgpQPp9ENPr+uwQNbpqU02NdIIGBco7RjRMrbeycri0H34+iHFJvZyPvkiuq2F27fzcMGx7HQqrd29r55KVd69GANBn3KFnVRgI4orQfRNOyxj7/VClaeeBwCdcL6rPlp5Scu3G9BvHqkvHtV8V8oEg7puSlcW4df5qtNTEDzG/wA/enCynXslJOGjJtlc8QnN0Ws2c12SFQxbosOCE9adEhVvHsMuA5k6LNidIXZsAMdUxUUjZG7rxdp1F+Se05TRl0wPEHipSSlx0sEEmOO1x2AF1pQtFhbCBeop4fH68EORicshujCGTNli1sEnLGteSJKSwpVUZD4VFoOiUSPTy7CXvc92S4lx7k3K2KKNZtKzRblIzCvK7rHjmo0qYYCYbHlChKba1S12q1quuKNSJZxsQLZQpmG4+KMCqPz3Sqpew1SQcghxxOF86odRJuN8x9UL1307HjVH8MGxS1Kwagk3TYeAjZ+PfS4iCZZol96/BFZy4p7PxX3uiKCgb2MK8ct9CCRqjZ+PSksI1AFx/lKtjDXbzngdyFqWwgy0rXHP36JaPHP8ocUtzaxHXgU1oqRxhoDQDbgiDXomjLW+kJAyo51xn79F13RKu8Te4EcrfqnsSbMMCq5g++KsVVyaCxiySPVDkj6I7rZPFJy1o3t2x92Etq1aSqKVxdcFGsiz5yDZVIQVKVDGg77jayYoa0PPl05/5QZqMONzqmKeNrRYI2d1Yda9dQInZR3OsOaNs7joN7UF7EcjCFa6El3NXUQtUQp5KlZm62qULLpgtOmTqJ6aUATbEpCUyHpGu5q5uqDKhNlNOOb1lQG6HJLwUDlO1aFKBLCHai5CPG1X8NPap0RYPDZd54or4d9twmhTX19CjeHYYCGnkBTwbosmCMYQqcO/+rdLJrdTTaz42OvlGipLO3mgDS/UfXqjjsjWRDvJXGoM9OS4EOsjD4rpsqiJloOVrg24yQEtBLK4ZAGmc6cdfUeifZYYC44ZulTmXXpUNsFW3NEPoqFCdqfd1xzlyQ8UlTVRdq0jlp2549Utrk32ObDKUfI0/lFzfKcEOOJ5qvgAaCyBuMmrnYw3uQeiNT2cN4HXqmTRgkktHT9wVT/x4Dd29giKvjpQusoBnl8ir+FhVKNs3BH5t5N3wlwVbeRsr2JvKgdqpcLhCcqLEwVFLKJp3XloWrSp1nwp6HmmI0GORmOSjXo8ZU1RljkOaSwK4ZLLP2hU2jdzt8VFVFIKjeN1pQLD2ecBbNM5Sr2ejCYYxBiTbFcTasB0Xd1XAXXkAXOEDYe6uTNNjbVEab5GiGwOucY4JmRhjdHcucXAm+SMadE/fCpUHkLoUErjbFufRCr/AKmzGNUKVl9DZA2hG9w8rt3r7vgixAhoue6C9SXblNSlpvcn9FecngrCYAqF4OhCBcrbuqiS4U3kMnPJWGeKCsccELxGb1tEV8QJzqk9oUhIuDbmkrHVutm2uB00XQ/Nln7HkZbdb6YI9crUDcA2ygspq6CezN7rqI5AMqae6FIyyDIE0+xS8qQBJQXyLkr0hUzdVNNpMkRC66xqKpuSL6LSikTlKjtcog3UWiGFEnIikok5GmUNMRmuQYwiBqSnZZc+i8/tqbIAOHEfDK2Zr5Xl9uEgtP8AN9/NKTdGV1GrRuwtmmevOUkq2aR6ixWNbsBTzHrJgcn4nIFOsVamm3xa9uaow9UwD6qoUuqpBDut3eXvK6AjqsgsE9FvZchCMgBtxRwEOSEXBtkJLn9UOiETdGfolZZgwXP30QJN+gpKdzyd1wI5cj6K8NGAQ7Q/NG2c3BI4m+iPKbIVlnZ1ASqMc0G2ive6BNTXcHcvqkMf6auL65yruINx70qKoA2IN+3Dn2TkbQU4nKa9knRMYb6HQfPATDXt5qlbTNdbe9OiktCHWzbt80K3LO6vM3Fwl3RXTUbLCxz1VJCjSPLRbRKzuTUhWdUyKTLVMiy6mRM1MizKqREhZXStBPuyO7D9VuU0txdeRZJ+IPivS0hJAV5Y6qMbtpkqKjSogMeBycjSUKfhVCGoshMsYgxJ1jeSFASxcQvI+17fLfkQvbSLy3tXDvMPYn9UY9ZROc3jYyaOTAWzSyLAp7gBalJIllCxr0dM9PRvWJBMn4pVm0202OcTyCeY668xWVLzZrDbmbhaGzNon8pyRbgfnonGn/nbNx6EHCo95OAM9wPicKjZeiksTXDIv8VTKal7C2fMHtDgCAeaNKcIgaALBJ1E9vkg73elQcaoUjLgga9cqSuJabJfZ8TmDzHezfp2SV/TOzo9zDnC5JPbjYLs78q88LcONr8CskzSEuba1ibG/JI9eV20o4wM+uqPbRK0suPMMpnXRNNvboiaTwJCYjYOCQpIAxxzqb2PC/Xinmu5aIGTj2XFipawXSRpcJOaQg3JAamUmxJH9Ek6Y3II9f3TL3JOaTVTTikr1mVT0xLNcY0WZVzIInUSrKqpUzUyrMqX4urxjHPIbYLN+R1166ngFhheX9kobkuPEm31Xto24Vck/wBHxfUHdURjGVFC3noAtCBJQtTsAVDRyI9U3ElIimWP+7piCSrzPtE/yEdFvzOXlttOvYcz9/JI76ZhbYIkMlkcsxoli2yUrOzTUpp12o2ru4B/VIxSYWVVOIeb3snjhujyeq2XXbxtvHe4bwx2HJa1HM5m9vOBPIfeq8TRzEkWBAWwxpc7eAde/HTupymm2GU9PX7Nr98XyO4+S0Y5hqsGCezeoCcgqQRe6nZ2b7abaprja/dDlaLpeJ7RpxVjIntP/FkWmYCbXvbX5pRlQN61xdPs0PC/FEF3A6mRgLWuxkds8DyvZD2hDdvlOeB1UhFO51zuue3Qk5CZqQCCAbdeHROw7dWMeKQgebVaEEoWfLFbVcpXlosTdRs73DFXRlzw5rrHQ3yCPr1Ro5HAW1KGJr8VV0mLlMvK60M+1w46pCtqm2z5V2Wbme11kbUAN7kj1vbshpjZ+tiCsa4AA39UjXVzGmxcAe4usGN+411jfj7ud1izy718517qpjtnn16epfVA3sfckamZY2zas/l4fJNzSJ+GqyuewpnpKXIKLI664G4Vzpn7bvsrHZjfevVNGF5X2ek8g7L0jH4U33WuPqCKKjnKINhwjRORFJxcE21CjMTkeyXiRUUsYFUOsF5faUn4jR3K9FVvXidp1H43YIxm6nkvjG4wXCWlhXKKoTzm3Wfqn7jODVPC5i6aLEZkafknxLwRgcAtGCSyE2HomY4eim1eOIly7Q4Toi3hY6cbIcLOi0IQp207WpqcAWGE4ynJba+VIwmo1UTds+HZDbhz3FxGg0AvxsE5UwuLSG2v1R3aIETnbxvbd4Jl5W3ZaDYrGA3LnOIsSSb25Ak4ATQibugDhpn9UVz7ldEYt8ymVyt91m1GOBPZKPGdLLVlpzfW49UjOzOik4UfLbiqOnKLLF1SskZS2oGpeHCx0WZVA2tvJye4SE4uiUUgHEX+7pSenB4W9VovjKWdAVrMmGU2WjYG6YXHyIz4lxtOq2jQLArvwEYsskqyZE7p3/Ma/s5Jj1PzXqoTcLxfsxJr3K9lT6Iymsqvju8YYJUXAVELYcJTjHJGFOxFSr8NwhEe5DgwuSORRiSr34K8LWO/FcvY7SkwV4mq/Oe91rwzuuf5N1I1KU2stqlfdYlEcLWpDZZZztWF6NvhQ4wQmmlcACzaCxEJpjUrG1MsCmrhpgTURS0aZYElOzRPc3ymxRqKB4ADnX5nRSNqbYE4d5LJp23VCkaQ07gudfX1RgFeypltjCqkBb4mDfgMeq0WSOvjRXnjBGg+ioWlB2ymZJsXKXJ3hfRUc88cqolAsNEqUnQM8QSksV+qfJF0KRiSmZJBdKywhaU+EjO5IyEkNkpKxOyuJQhGqiKT8JVITzokvMLJ7TpnVGFi1j1q1kixKp2V1cMc3NlqNf2Ydk917emK8L7N6nuvbUzsKeT7VrwfSHwOq4uMJUUNWFAnYyoopir6NN/ZCqXKKIpxi7Rdgrxz9T3UUW/B+uL5f409nuWxCFFFlye2nH6PRFdByuKLJqcjTDFFEquGI9UyxyiilRmL9k3HoooqhUctXAL27qKKmaqq92VFEgFIxLSc9VFEqrEIsQnOIUUUtJSzpb5S0oUUQeUB8HKs6OyiiEUGQLMrXYXVFWPtnWHVOWayPeeG81xRd3F6cPM3qGl8OTdHIH5r1NLouqLLl+1dPx/pDgUUUUNn/9k="/>
          <p:cNvSpPr>
            <a:spLocks noChangeAspect="1" noChangeArrowheads="1"/>
          </p:cNvSpPr>
          <p:nvPr/>
        </p:nvSpPr>
        <p:spPr bwMode="auto">
          <a:xfrm>
            <a:off x="155575" y="-1919288"/>
            <a:ext cx="6076950" cy="4000501"/>
          </a:xfrm>
          <a:prstGeom prst="rect"/>
          <a:noFill/>
        </p:spPr>
        <p:txBody>
          <a:bodyPr anchor="t" anchorCtr="0" bIns="45720" compatLnSpc="1" lIns="91440" numCol="1" rIns="91440" tIns="45720" vert="horz" wrap="square">
            <a:prstTxWarp prst="textNoShape"/>
          </a:bodyPr>
          <a:p>
            <a:endParaRPr lang="en-US"/>
          </a:p>
        </p:txBody>
      </p:sp>
      <p:pic>
        <p:nvPicPr>
          <p:cNvPr id="2097156" name="Picture 6" descr="http://www.regionalderm.com/Regional_Derm/RD_Large/acne_chest_scars.jpg"/>
          <p:cNvPicPr>
            <a:picLocks noChangeAspect="1" noChangeArrowheads="1"/>
          </p:cNvPicPr>
          <p:nvPr/>
        </p:nvPicPr>
        <p:blipFill>
          <a:blip xmlns:r="http://schemas.openxmlformats.org/officeDocument/2006/relationships" r:embed="rId2" cstate="print"/>
          <a:srcRect/>
          <a:stretch>
            <a:fillRect/>
          </a:stretch>
        </p:blipFill>
        <p:spPr bwMode="auto">
          <a:xfrm>
            <a:off x="5334000" y="457200"/>
            <a:ext cx="3333750" cy="3124200"/>
          </a:xfrm>
          <a:prstGeom prst="rect"/>
          <a:noFill/>
        </p:spPr>
      </p:pic>
      <p:pic>
        <p:nvPicPr>
          <p:cNvPr id="2097157" name="Picture 8" descr="http://www.artes-bxl.eu/images/how-to-treat-acne-nodule-and-cysts-pimples-remove-way-easy-p5.jpg"/>
          <p:cNvPicPr>
            <a:picLocks noChangeAspect="1" noChangeArrowheads="1"/>
          </p:cNvPicPr>
          <p:nvPr/>
        </p:nvPicPr>
        <p:blipFill>
          <a:blip xmlns:r="http://schemas.openxmlformats.org/officeDocument/2006/relationships" r:embed="rId3" cstate="print"/>
          <a:srcRect/>
          <a:stretch>
            <a:fillRect/>
          </a:stretch>
        </p:blipFill>
        <p:spPr bwMode="auto">
          <a:xfrm>
            <a:off x="2667000" y="3733800"/>
            <a:ext cx="4476750" cy="2895600"/>
          </a:xfrm>
          <a:prstGeom prst="rect"/>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23" name="Content Placeholder 2"/>
          <p:cNvSpPr>
            <a:spLocks noGrp="1"/>
          </p:cNvSpPr>
          <p:nvPr>
            <p:ph idx="1"/>
          </p:nvPr>
        </p:nvSpPr>
        <p:spPr>
          <a:xfrm>
            <a:off x="457200" y="1219200"/>
            <a:ext cx="8229600" cy="4495800"/>
          </a:xfrm>
        </p:spPr>
        <p:txBody>
          <a:bodyPr>
            <a:normAutofit/>
          </a:bodyPr>
          <a:p>
            <a:pPr algn="just"/>
            <a:r>
              <a:rPr dirty="0" sz="2000" lang="en-US" err="1" smtClean="0"/>
              <a:t>Comedones</a:t>
            </a:r>
            <a:r>
              <a:rPr dirty="0" sz="2000" lang="en-US" smtClean="0"/>
              <a:t> are characteristic early lesions of acne. A </a:t>
            </a:r>
            <a:r>
              <a:rPr dirty="0" sz="2000" lang="en-US" err="1" smtClean="0"/>
              <a:t>comedo</a:t>
            </a:r>
            <a:r>
              <a:rPr dirty="0" sz="2000" lang="en-US" smtClean="0"/>
              <a:t> (plural, </a:t>
            </a:r>
            <a:r>
              <a:rPr dirty="0" sz="2000" lang="en-US" err="1" smtClean="0"/>
              <a:t>comedones</a:t>
            </a:r>
            <a:r>
              <a:rPr dirty="0" sz="2000" lang="en-US" smtClean="0"/>
              <a:t>) is a plug of sebaceous and keratinous material lodged in the opening of a hair follicle. </a:t>
            </a:r>
          </a:p>
          <a:p>
            <a:pPr algn="just"/>
            <a:endParaRPr dirty="0" sz="2000" lang="en-US" smtClean="0"/>
          </a:p>
          <a:p>
            <a:pPr algn="just"/>
            <a:endParaRPr dirty="0" sz="2000" lang="en-US" smtClean="0"/>
          </a:p>
          <a:p>
            <a:pPr algn="just"/>
            <a:r>
              <a:rPr dirty="0" sz="2000" lang="en-US" err="1" smtClean="0"/>
              <a:t>Initially,obstruction</a:t>
            </a:r>
            <a:r>
              <a:rPr dirty="0" sz="2000" lang="en-US" smtClean="0"/>
              <a:t> within the follicle is microscopic and cannot be perceived clinically; such lesions are termed as </a:t>
            </a:r>
            <a:r>
              <a:rPr dirty="0" sz="2000" lang="en-US" err="1" smtClean="0"/>
              <a:t>microcomedones</a:t>
            </a:r>
            <a:r>
              <a:rPr dirty="0" sz="2000" lang="en-US" smtClean="0"/>
              <a:t>.</a:t>
            </a:r>
          </a:p>
          <a:p>
            <a:pPr algn="just"/>
            <a:endParaRPr dirty="0" sz="2000" lang="en-US" smtClean="0"/>
          </a:p>
          <a:p>
            <a:pPr algn="just"/>
            <a:endParaRPr dirty="0" sz="2000" lang="en-US" smtClean="0"/>
          </a:p>
          <a:p>
            <a:pPr algn="just"/>
            <a:endParaRPr dirty="0" sz="2000" lang="en-US" smtClean="0"/>
          </a:p>
          <a:p>
            <a:pPr algn="just"/>
            <a:r>
              <a:rPr dirty="0" sz="2000" lang="en-US" smtClean="0"/>
              <a:t> As </a:t>
            </a:r>
            <a:r>
              <a:rPr dirty="0" sz="2000" lang="en-US" err="1" smtClean="0"/>
              <a:t>comedones</a:t>
            </a:r>
            <a:r>
              <a:rPr dirty="0" sz="2000" lang="en-US" smtClean="0"/>
              <a:t> enlarge, they become apparent as open </a:t>
            </a:r>
            <a:r>
              <a:rPr dirty="0" sz="2000" lang="en-US" err="1" smtClean="0"/>
              <a:t>comedones</a:t>
            </a:r>
            <a:r>
              <a:rPr dirty="0" sz="2000" lang="en-US" smtClean="0"/>
              <a:t> (blackheads) or closed </a:t>
            </a:r>
            <a:r>
              <a:rPr dirty="0" sz="2000" lang="en-US" err="1" smtClean="0"/>
              <a:t>comedones</a:t>
            </a:r>
            <a:r>
              <a:rPr dirty="0" sz="2000" lang="en-US" smtClean="0"/>
              <a:t>(whiteheads).</a:t>
            </a:r>
            <a:endParaRPr dirty="0" sz="2000"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pic>
        <p:nvPicPr>
          <p:cNvPr id="2097158" name="Picture 4" descr="http://cursoenarm.net/UPTODATE/contents/images/f1/9/1174.myextj?title=Acne+closed+comedones"/>
          <p:cNvPicPr>
            <a:picLocks noChangeAspect="1" noChangeArrowheads="1"/>
          </p:cNvPicPr>
          <p:nvPr/>
        </p:nvPicPr>
        <p:blipFill>
          <a:blip xmlns:r="http://schemas.openxmlformats.org/officeDocument/2006/relationships" r:embed="rId1" cstate="print"/>
          <a:srcRect/>
          <a:stretch>
            <a:fillRect/>
          </a:stretch>
        </p:blipFill>
        <p:spPr bwMode="auto">
          <a:xfrm>
            <a:off x="228600" y="685800"/>
            <a:ext cx="4572000" cy="3505200"/>
          </a:xfrm>
          <a:prstGeom prst="rect"/>
          <a:noFill/>
        </p:spPr>
      </p:pic>
      <p:pic>
        <p:nvPicPr>
          <p:cNvPr id="2097159" name="Picture 6" descr="http://tretinoincream.info/wp-content/uploads/2014/09/21.jpg"/>
          <p:cNvPicPr>
            <a:picLocks noChangeAspect="1" noChangeArrowheads="1"/>
          </p:cNvPicPr>
          <p:nvPr/>
        </p:nvPicPr>
        <p:blipFill>
          <a:blip xmlns:r="http://schemas.openxmlformats.org/officeDocument/2006/relationships" r:embed="rId2" cstate="print"/>
          <a:srcRect/>
          <a:stretch>
            <a:fillRect/>
          </a:stretch>
        </p:blipFill>
        <p:spPr bwMode="auto">
          <a:xfrm>
            <a:off x="5181600" y="2209800"/>
            <a:ext cx="3657600" cy="4191000"/>
          </a:xfrm>
          <a:prstGeom prst="rect"/>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24" name="Content Placeholder 2"/>
          <p:cNvSpPr>
            <a:spLocks noGrp="1"/>
          </p:cNvSpPr>
          <p:nvPr>
            <p:ph idx="1"/>
          </p:nvPr>
        </p:nvSpPr>
        <p:spPr/>
        <p:txBody>
          <a:bodyPr>
            <a:normAutofit/>
          </a:bodyPr>
          <a:p>
            <a:pPr algn="just"/>
            <a:r>
              <a:rPr dirty="0" sz="2000" lang="en-US" smtClean="0"/>
              <a:t>Open </a:t>
            </a:r>
            <a:r>
              <a:rPr dirty="0" sz="2000" lang="en-US" err="1" smtClean="0"/>
              <a:t>comedones</a:t>
            </a:r>
            <a:r>
              <a:rPr dirty="0" sz="2000" lang="en-US" smtClean="0"/>
              <a:t> (which are 1–2 mm in diameter on the skin surface) represent follicles with a widely dilated orifice. </a:t>
            </a:r>
          </a:p>
          <a:p>
            <a:pPr algn="just"/>
            <a:endParaRPr dirty="0" sz="2000" lang="en-US" smtClean="0"/>
          </a:p>
          <a:p>
            <a:pPr algn="just"/>
            <a:endParaRPr dirty="0" sz="2000" lang="en-US" smtClean="0"/>
          </a:p>
          <a:p>
            <a:pPr algn="just"/>
            <a:r>
              <a:rPr dirty="0" sz="2000" lang="en-US" smtClean="0"/>
              <a:t>The black color characteristic of these lesions does not represent dirt; rather, it may be the result of oxidation of melanin, interference in transmission of light through compacted epithelial cells, or the presence of certain lipids in the sebum</a:t>
            </a:r>
            <a:endParaRPr dirty="0" sz="2000"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pic>
        <p:nvPicPr>
          <p:cNvPr id="2097160" name="Picture 2" descr="https://medlineplus.gov/ency/images/ency/fullsize/2087.jpg"/>
          <p:cNvPicPr>
            <a:picLocks noChangeAspect="1" noChangeArrowheads="1"/>
          </p:cNvPicPr>
          <p:nvPr/>
        </p:nvPicPr>
        <p:blipFill>
          <a:blip xmlns:r="http://schemas.openxmlformats.org/officeDocument/2006/relationships" r:embed="rId1" cstate="print"/>
          <a:srcRect/>
          <a:stretch>
            <a:fillRect/>
          </a:stretch>
        </p:blipFill>
        <p:spPr bwMode="auto">
          <a:xfrm>
            <a:off x="4724400" y="3200400"/>
            <a:ext cx="3657600" cy="3352800"/>
          </a:xfrm>
          <a:prstGeom prst="rect"/>
          <a:noFill/>
        </p:spPr>
      </p:pic>
      <p:pic>
        <p:nvPicPr>
          <p:cNvPr id="2097161" name="Picture 4" descr="http://www.acneblackheadssingapore.com/images/Comedones7.jpg"/>
          <p:cNvPicPr>
            <a:picLocks noChangeAspect="1" noChangeArrowheads="1"/>
          </p:cNvPicPr>
          <p:nvPr/>
        </p:nvPicPr>
        <p:blipFill>
          <a:blip xmlns:r="http://schemas.openxmlformats.org/officeDocument/2006/relationships" r:embed="rId2" cstate="print"/>
          <a:srcRect/>
          <a:stretch>
            <a:fillRect/>
          </a:stretch>
        </p:blipFill>
        <p:spPr bwMode="auto">
          <a:xfrm>
            <a:off x="304800" y="533400"/>
            <a:ext cx="3886200" cy="3124200"/>
          </a:xfrm>
          <a:prstGeom prst="rect"/>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625" name="Content Placeholder 2"/>
          <p:cNvSpPr>
            <a:spLocks noGrp="1"/>
          </p:cNvSpPr>
          <p:nvPr>
            <p:ph idx="1"/>
          </p:nvPr>
        </p:nvSpPr>
        <p:spPr/>
        <p:txBody>
          <a:bodyPr>
            <a:normAutofit/>
          </a:bodyPr>
          <a:p>
            <a:pPr algn="just"/>
            <a:r>
              <a:rPr dirty="0" sz="2000" lang="en-US" smtClean="0"/>
              <a:t>Closed </a:t>
            </a:r>
            <a:r>
              <a:rPr dirty="0" sz="2000" lang="en-US" err="1" smtClean="0"/>
              <a:t>comedones</a:t>
            </a:r>
            <a:r>
              <a:rPr dirty="0" sz="2000" lang="en-US" smtClean="0"/>
              <a:t> (which are 1 to 3 mm in diameter) are macular or </a:t>
            </a:r>
            <a:r>
              <a:rPr dirty="0" sz="2000" lang="en-US" err="1" smtClean="0"/>
              <a:t>papular</a:t>
            </a:r>
            <a:r>
              <a:rPr dirty="0" sz="2000" lang="en-US" smtClean="0"/>
              <a:t> lesions without surrounding </a:t>
            </a:r>
            <a:r>
              <a:rPr dirty="0" sz="2000" lang="en-US" err="1" smtClean="0"/>
              <a:t>erythema</a:t>
            </a:r>
            <a:r>
              <a:rPr dirty="0" sz="2000" lang="en-US" smtClean="0"/>
              <a:t>. </a:t>
            </a:r>
          </a:p>
          <a:p>
            <a:pPr algn="just"/>
            <a:endParaRPr dirty="0" sz="2000" lang="en-US" smtClean="0"/>
          </a:p>
          <a:p>
            <a:pPr algn="just"/>
            <a:endParaRPr dirty="0" sz="2000" lang="en-US" smtClean="0"/>
          </a:p>
          <a:p>
            <a:pPr algn="just"/>
            <a:r>
              <a:rPr dirty="0" sz="2000" lang="en-US" smtClean="0"/>
              <a:t>They represent follicles that have become dilated with cellular and lipid debris, but possess only a microscopic opening to the skin surface. These lesions remain undetected unless the skin is stretched between the fingers to reveal it.</a:t>
            </a:r>
            <a:endParaRPr dirty="0" sz="2000"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pic>
        <p:nvPicPr>
          <p:cNvPr id="2097162" name="Picture 2" descr="http://i.imgur.com/H9qeHxK.jpg?fb"/>
          <p:cNvPicPr>
            <a:picLocks noChangeAspect="1" noChangeArrowheads="1"/>
          </p:cNvPicPr>
          <p:nvPr/>
        </p:nvPicPr>
        <p:blipFill>
          <a:blip xmlns:r="http://schemas.openxmlformats.org/officeDocument/2006/relationships" r:embed="rId1" cstate="print"/>
          <a:srcRect/>
          <a:stretch>
            <a:fillRect/>
          </a:stretch>
        </p:blipFill>
        <p:spPr bwMode="auto">
          <a:xfrm>
            <a:off x="2286000" y="1066800"/>
            <a:ext cx="4572000" cy="4267200"/>
          </a:xfrm>
          <a:prstGeom prst="rect"/>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26" name="Content Placeholder 2"/>
          <p:cNvSpPr>
            <a:spLocks noGrp="1"/>
          </p:cNvSpPr>
          <p:nvPr>
            <p:ph idx="1"/>
          </p:nvPr>
        </p:nvSpPr>
        <p:spPr/>
        <p:txBody>
          <a:bodyPr>
            <a:normAutofit/>
          </a:bodyPr>
          <a:p>
            <a:pPr algn="just"/>
            <a:r>
              <a:rPr dirty="0" sz="2000" lang="en-US" smtClean="0"/>
              <a:t>The inflammatory lesions, namely papules, pustules, nodules, and cysts, indicate the severity of the disease. The severity of the acne can be graded on clinical grounds as under:</a:t>
            </a:r>
          </a:p>
          <a:p>
            <a:pPr algn="just"/>
            <a:endParaRPr dirty="0" sz="2000" lang="en-US" smtClean="0"/>
          </a:p>
          <a:p>
            <a:pPr algn="just"/>
            <a:endParaRPr dirty="0" sz="2000" lang="en-US" smtClean="0"/>
          </a:p>
          <a:p>
            <a:pPr algn="just"/>
            <a:r>
              <a:rPr dirty="0" sz="2000" i="1" lang="en-US" smtClean="0"/>
              <a:t>Grade I (Mild): </a:t>
            </a:r>
            <a:r>
              <a:rPr dirty="0" sz="2000" i="1" lang="en-US" err="1" smtClean="0"/>
              <a:t>Comedones</a:t>
            </a:r>
            <a:r>
              <a:rPr dirty="0" sz="2000" i="1" lang="en-US" smtClean="0"/>
              <a:t>, occasional papules </a:t>
            </a:r>
            <a:endParaRPr b="1" dirty="0" sz="2000" i="1" lang="en-US" smtClean="0"/>
          </a:p>
          <a:p>
            <a:pPr algn="just"/>
            <a:r>
              <a:rPr dirty="0" sz="2000" i="1" lang="en-US" smtClean="0"/>
              <a:t>Grade II (Moderate): </a:t>
            </a:r>
            <a:r>
              <a:rPr dirty="0" sz="2000" i="1" lang="en-US" err="1" smtClean="0"/>
              <a:t>Comedones</a:t>
            </a:r>
            <a:r>
              <a:rPr dirty="0" sz="2000" i="1" lang="en-US" smtClean="0"/>
              <a:t>, many papules, few pustules</a:t>
            </a:r>
          </a:p>
          <a:p>
            <a:pPr algn="just"/>
            <a:r>
              <a:rPr dirty="0" sz="2000" i="1" lang="en-US" smtClean="0"/>
              <a:t>Grade III (Severe): Predominantly pustules, nodules and </a:t>
            </a:r>
            <a:r>
              <a:rPr dirty="0" sz="2000" lang="en-US" smtClean="0"/>
              <a:t>abscesses </a:t>
            </a:r>
            <a:endParaRPr b="1" dirty="0" sz="2000" lang="en-US" smtClean="0"/>
          </a:p>
          <a:p>
            <a:pPr algn="just"/>
            <a:r>
              <a:rPr dirty="0" sz="2000" i="1" lang="en-US" smtClean="0"/>
              <a:t>Grade IV (Cystic): Mainly cysts or abscesses, widespread </a:t>
            </a:r>
            <a:r>
              <a:rPr dirty="0" sz="2000" lang="en-US" smtClean="0"/>
              <a:t>scarring</a:t>
            </a:r>
            <a:endParaRPr dirty="0" sz="2000" i="1" lang="en-US"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pic>
        <p:nvPicPr>
          <p:cNvPr id="2097163" name="Picture 1"/>
          <p:cNvPicPr>
            <a:picLocks noChangeAspect="1" noChangeArrowheads="1"/>
          </p:cNvPicPr>
          <p:nvPr/>
        </p:nvPicPr>
        <p:blipFill>
          <a:blip xmlns:r="http://schemas.openxmlformats.org/officeDocument/2006/relationships" r:embed="rId1" cstate="print"/>
          <a:srcRect/>
          <a:stretch>
            <a:fillRect/>
          </a:stretch>
        </p:blipFill>
        <p:spPr bwMode="auto">
          <a:xfrm>
            <a:off x="2743200" y="1371600"/>
            <a:ext cx="3571875" cy="3886200"/>
          </a:xfrm>
          <a:prstGeom prst="rect"/>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pic>
        <p:nvPicPr>
          <p:cNvPr id="2097164" name="Picture 2"/>
          <p:cNvPicPr>
            <a:picLocks noChangeAspect="1" noChangeArrowheads="1"/>
          </p:cNvPicPr>
          <p:nvPr/>
        </p:nvPicPr>
        <p:blipFill>
          <a:blip xmlns:r="http://schemas.openxmlformats.org/officeDocument/2006/relationships" r:embed="rId1" cstate="print"/>
          <a:srcRect/>
          <a:stretch>
            <a:fillRect/>
          </a:stretch>
        </p:blipFill>
        <p:spPr bwMode="auto">
          <a:xfrm>
            <a:off x="2905125" y="1371600"/>
            <a:ext cx="3333750" cy="3962400"/>
          </a:xfrm>
          <a:prstGeom prst="rect"/>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pic>
        <p:nvPicPr>
          <p:cNvPr id="2097165" name="Picture 2"/>
          <p:cNvPicPr>
            <a:picLocks noChangeAspect="1" noChangeArrowheads="1"/>
          </p:cNvPicPr>
          <p:nvPr/>
        </p:nvPicPr>
        <p:blipFill>
          <a:blip xmlns:r="http://schemas.openxmlformats.org/officeDocument/2006/relationships" r:embed="rId1" cstate="print"/>
          <a:srcRect/>
          <a:stretch>
            <a:fillRect/>
          </a:stretch>
        </p:blipFill>
        <p:spPr bwMode="auto">
          <a:xfrm>
            <a:off x="2819400" y="1600200"/>
            <a:ext cx="3800475" cy="3886199"/>
          </a:xfrm>
          <a:prstGeom prst="rect"/>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pic>
        <p:nvPicPr>
          <p:cNvPr id="2097166" name="Picture 2"/>
          <p:cNvPicPr>
            <a:picLocks noChangeAspect="1" noChangeArrowheads="1"/>
          </p:cNvPicPr>
          <p:nvPr/>
        </p:nvPicPr>
        <p:blipFill>
          <a:blip xmlns:r="http://schemas.openxmlformats.org/officeDocument/2006/relationships" r:embed="rId1" cstate="print"/>
          <a:srcRect b="8974"/>
          <a:stretch>
            <a:fillRect/>
          </a:stretch>
        </p:blipFill>
        <p:spPr bwMode="auto">
          <a:xfrm>
            <a:off x="1905000" y="1447800"/>
            <a:ext cx="5257800" cy="3886200"/>
          </a:xfrm>
          <a:prstGeom prst="rect"/>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627" name="Content Placeholder 2"/>
          <p:cNvSpPr>
            <a:spLocks noGrp="1"/>
          </p:cNvSpPr>
          <p:nvPr>
            <p:ph idx="1"/>
          </p:nvPr>
        </p:nvSpPr>
        <p:spPr/>
        <p:txBody>
          <a:bodyPr>
            <a:normAutofit/>
          </a:bodyPr>
          <a:p>
            <a:r>
              <a:rPr dirty="0" sz="2000" lang="en-US" smtClean="0"/>
              <a:t>Acne ‘cysts’ are not true cysts because they are not lined by epithelium; hence, it is more appropriate to call them nodules or abscesses. </a:t>
            </a:r>
          </a:p>
          <a:p>
            <a:endParaRPr dirty="0" sz="2000" lang="en-US" smtClean="0"/>
          </a:p>
          <a:p>
            <a:r>
              <a:rPr dirty="0" sz="2000" lang="en-US" smtClean="0"/>
              <a:t>Nodules are more frequently seen in males and may be disfiguring, if deep and hemorrhagic. </a:t>
            </a:r>
          </a:p>
          <a:p>
            <a:endParaRPr dirty="0" sz="2000" lang="en-US" smtClean="0"/>
          </a:p>
          <a:p>
            <a:r>
              <a:rPr dirty="0" sz="2000" lang="en-US" smtClean="0"/>
              <a:t>Nodules may lead to abscess and sinus formation with devastating results.</a:t>
            </a:r>
          </a:p>
          <a:p>
            <a:endParaRPr dirty="0" sz="2000" lang="en-US" smtClean="0"/>
          </a:p>
          <a:p>
            <a:r>
              <a:rPr dirty="0" sz="2000" lang="en-US" smtClean="0"/>
              <a:t> These lesions can be very painful and tender.</a:t>
            </a:r>
            <a:endParaRPr dirty="0" sz="2000"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628" name="Content Placeholder 2"/>
          <p:cNvSpPr>
            <a:spLocks noGrp="1"/>
          </p:cNvSpPr>
          <p:nvPr>
            <p:ph idx="1"/>
          </p:nvPr>
        </p:nvSpPr>
        <p:spPr>
          <a:xfrm>
            <a:off x="457200" y="838200"/>
            <a:ext cx="8229600" cy="5486400"/>
          </a:xfrm>
        </p:spPr>
        <p:txBody>
          <a:bodyPr>
            <a:normAutofit/>
          </a:bodyPr>
          <a:p>
            <a:pPr algn="just"/>
            <a:r>
              <a:rPr dirty="0" sz="2000" lang="en-US" err="1" smtClean="0"/>
              <a:t>Sequelae</a:t>
            </a:r>
            <a:r>
              <a:rPr dirty="0" sz="2000" lang="en-US" smtClean="0"/>
              <a:t> include </a:t>
            </a:r>
            <a:r>
              <a:rPr dirty="0" sz="2000" lang="en-US" err="1" smtClean="0"/>
              <a:t>hyperpigmentation</a:t>
            </a:r>
            <a:r>
              <a:rPr dirty="0" sz="2000" lang="en-US" smtClean="0"/>
              <a:t> and scarring following deep inflammatory lesions </a:t>
            </a:r>
            <a:r>
              <a:rPr b="1" dirty="0" sz="2000" lang="en-US" smtClean="0"/>
              <a:t>.</a:t>
            </a:r>
          </a:p>
          <a:p>
            <a:pPr algn="just"/>
            <a:endParaRPr b="1" dirty="0" sz="2000" lang="en-US" smtClean="0"/>
          </a:p>
          <a:p>
            <a:pPr algn="just"/>
            <a:r>
              <a:rPr dirty="0" sz="2000" lang="en-US" smtClean="0"/>
              <a:t>Up to 90% of patients of acne develop some scarring but about 22% suffer from significant scarring. </a:t>
            </a:r>
          </a:p>
          <a:p>
            <a:pPr algn="just"/>
            <a:endParaRPr dirty="0" sz="2000" lang="en-US" smtClean="0"/>
          </a:p>
          <a:p>
            <a:pPr algn="just"/>
            <a:r>
              <a:rPr dirty="0" sz="2000" lang="en-US" smtClean="0"/>
              <a:t>Various types of scars are formed following acne </a:t>
            </a:r>
            <a:r>
              <a:rPr dirty="0" sz="2000" lang="en-US" err="1" smtClean="0"/>
              <a:t>vulgaris</a:t>
            </a:r>
            <a:r>
              <a:rPr dirty="0" sz="2000" lang="en-US" smtClean="0"/>
              <a:t>. </a:t>
            </a:r>
          </a:p>
          <a:p>
            <a:pPr algn="just"/>
            <a:endParaRPr dirty="0" sz="2000" lang="en-US" smtClean="0"/>
          </a:p>
          <a:p>
            <a:pPr algn="just"/>
            <a:r>
              <a:rPr dirty="0" sz="2000" lang="en-US" smtClean="0"/>
              <a:t>Characteristic ice-pick scars, atrophic </a:t>
            </a:r>
            <a:r>
              <a:rPr dirty="0" sz="2000" lang="en-US" err="1" smtClean="0"/>
              <a:t>macules</a:t>
            </a:r>
            <a:r>
              <a:rPr dirty="0" sz="2000" lang="en-US" smtClean="0"/>
              <a:t>, and </a:t>
            </a:r>
            <a:r>
              <a:rPr dirty="0" sz="2000" lang="en-US" err="1" smtClean="0"/>
              <a:t>perifollicular</a:t>
            </a:r>
            <a:r>
              <a:rPr dirty="0" sz="2000" lang="en-US" smtClean="0"/>
              <a:t> </a:t>
            </a:r>
            <a:r>
              <a:rPr dirty="0" sz="2000" lang="en-US" err="1" smtClean="0"/>
              <a:t>elastolysis</a:t>
            </a:r>
            <a:r>
              <a:rPr dirty="0" sz="2000" lang="en-US" smtClean="0"/>
              <a:t> occur due to loss of collagen. </a:t>
            </a:r>
          </a:p>
          <a:p>
            <a:pPr algn="just"/>
            <a:endParaRPr dirty="0" sz="2000" lang="en-US" smtClean="0"/>
          </a:p>
          <a:p>
            <a:pPr algn="just"/>
            <a:r>
              <a:rPr dirty="0" sz="2000" lang="en-US" smtClean="0"/>
              <a:t>On the other hand, increased collagen causes hypertrophic scars and </a:t>
            </a:r>
            <a:r>
              <a:rPr dirty="0" sz="2000" lang="en-US" err="1" smtClean="0"/>
              <a:t>keloids</a:t>
            </a:r>
            <a:r>
              <a:rPr dirty="0" sz="2000" lang="en-US" smtClean="0"/>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pic>
        <p:nvPicPr>
          <p:cNvPr id="2097167" name="Picture 2" descr="http://www.healthyfoodelements.com/wp-content/uploads/2015/12/Acne-scars.jpg"/>
          <p:cNvPicPr>
            <a:picLocks noChangeAspect="1" noChangeArrowheads="1"/>
          </p:cNvPicPr>
          <p:nvPr/>
        </p:nvPicPr>
        <p:blipFill>
          <a:blip xmlns:r="http://schemas.openxmlformats.org/officeDocument/2006/relationships" r:embed="rId1" cstate="print"/>
          <a:srcRect/>
          <a:stretch>
            <a:fillRect/>
          </a:stretch>
        </p:blipFill>
        <p:spPr bwMode="auto">
          <a:xfrm>
            <a:off x="304800" y="304800"/>
            <a:ext cx="4038600" cy="4000501"/>
          </a:xfrm>
          <a:prstGeom prst="rect"/>
          <a:noFill/>
        </p:spPr>
      </p:pic>
      <p:pic>
        <p:nvPicPr>
          <p:cNvPr id="2097168" name="Picture 3"/>
          <p:cNvPicPr>
            <a:picLocks noChangeAspect="1" noChangeArrowheads="1"/>
          </p:cNvPicPr>
          <p:nvPr/>
        </p:nvPicPr>
        <p:blipFill>
          <a:blip xmlns:r="http://schemas.openxmlformats.org/officeDocument/2006/relationships" r:embed="rId2" cstate="print"/>
          <a:srcRect l="4000" b="11765"/>
          <a:stretch>
            <a:fillRect/>
          </a:stretch>
        </p:blipFill>
        <p:spPr bwMode="auto">
          <a:xfrm>
            <a:off x="4953000" y="2895600"/>
            <a:ext cx="3657600" cy="3429000"/>
          </a:xfrm>
          <a:prstGeom prst="rect"/>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8629" name="Title 1"/>
          <p:cNvSpPr>
            <a:spLocks noGrp="1"/>
          </p:cNvSpPr>
          <p:nvPr>
            <p:ph type="title"/>
          </p:nvPr>
        </p:nvSpPr>
        <p:spPr>
          <a:xfrm>
            <a:off x="457200" y="381000"/>
            <a:ext cx="8229600" cy="704088"/>
          </a:xfrm>
        </p:spPr>
        <p:txBody>
          <a:bodyPr>
            <a:normAutofit/>
          </a:bodyPr>
          <a:p>
            <a:pPr algn="ctr"/>
            <a:r>
              <a:rPr b="1" dirty="0" sz="3600" lang="en-US" smtClean="0"/>
              <a:t>Psychosocial Impact of Acne</a:t>
            </a:r>
            <a:endParaRPr dirty="0" sz="3600" lang="en-US"/>
          </a:p>
        </p:txBody>
      </p:sp>
      <p:sp>
        <p:nvSpPr>
          <p:cNvPr id="1048630" name="Content Placeholder 2"/>
          <p:cNvSpPr>
            <a:spLocks noGrp="1"/>
          </p:cNvSpPr>
          <p:nvPr>
            <p:ph idx="1"/>
          </p:nvPr>
        </p:nvSpPr>
        <p:spPr/>
        <p:txBody>
          <a:bodyPr>
            <a:normAutofit/>
          </a:bodyPr>
          <a:p>
            <a:pPr algn="just"/>
            <a:r>
              <a:rPr dirty="0" sz="2000" lang="en-US" smtClean="0"/>
              <a:t>Acne is associated with a greater psychological burden than a variety of other chronic diseases. </a:t>
            </a:r>
          </a:p>
          <a:p>
            <a:pPr algn="just"/>
            <a:endParaRPr dirty="0" sz="2000" lang="en-US" smtClean="0"/>
          </a:p>
          <a:p>
            <a:pPr algn="just"/>
            <a:r>
              <a:rPr dirty="0" sz="2000" lang="en-US" smtClean="0"/>
              <a:t>Patients with severe acne and scarring have demonstrated a wide range of psychological abnormalities including depression, suicidal ideation, anxiety, psychosomatic symptoms (pain and discomfort), embarrassment, body </a:t>
            </a:r>
            <a:r>
              <a:rPr dirty="0" sz="2000" lang="en-US" err="1" smtClean="0"/>
              <a:t>dysmorphic</a:t>
            </a:r>
            <a:r>
              <a:rPr dirty="0" sz="2000" lang="en-US" smtClean="0"/>
              <a:t> disorder, and social inhibition.</a:t>
            </a:r>
          </a:p>
          <a:p>
            <a:pPr algn="just"/>
            <a:endParaRPr dirty="0" sz="2000" lang="en-US" smtClean="0"/>
          </a:p>
          <a:p>
            <a:pPr algn="just"/>
            <a:r>
              <a:rPr dirty="0" sz="2000" lang="en-US" smtClean="0"/>
              <a:t> Prompt and effective treatment of acne is essential to improve self-esteem, obsessive-compulsiveness, shame, embarrassment, body image, social assertiveness, and last but not the least, self-confidence.</a:t>
            </a:r>
            <a:endParaRPr dirty="0" sz="2000"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sp>
        <p:nvSpPr>
          <p:cNvPr id="1048631" name="Title 1"/>
          <p:cNvSpPr>
            <a:spLocks noGrp="1"/>
          </p:cNvSpPr>
          <p:nvPr>
            <p:ph type="title"/>
          </p:nvPr>
        </p:nvSpPr>
        <p:spPr>
          <a:xfrm>
            <a:off x="457200" y="609600"/>
            <a:ext cx="8229600" cy="780288"/>
          </a:xfrm>
        </p:spPr>
        <p:txBody>
          <a:bodyPr>
            <a:normAutofit/>
          </a:bodyPr>
          <a:p>
            <a:pPr algn="ctr"/>
            <a:r>
              <a:rPr b="1" dirty="0" sz="4000" lang="en-US" smtClean="0"/>
              <a:t>Course</a:t>
            </a:r>
            <a:endParaRPr dirty="0" sz="4000" lang="en-US"/>
          </a:p>
        </p:txBody>
      </p:sp>
      <p:sp>
        <p:nvSpPr>
          <p:cNvPr id="1048632" name="Content Placeholder 2"/>
          <p:cNvSpPr>
            <a:spLocks noGrp="1"/>
          </p:cNvSpPr>
          <p:nvPr>
            <p:ph idx="1"/>
          </p:nvPr>
        </p:nvSpPr>
        <p:spPr>
          <a:xfrm>
            <a:off x="457200" y="1935480"/>
            <a:ext cx="8229600" cy="3093720"/>
          </a:xfrm>
        </p:spPr>
        <p:txBody>
          <a:bodyPr>
            <a:normAutofit/>
          </a:bodyPr>
          <a:p>
            <a:pPr algn="just"/>
            <a:r>
              <a:rPr dirty="0" sz="2000" lang="en-US" smtClean="0"/>
              <a:t>The disease usually runs a self-limiting course, remitting in the late twenties or early thirties. During the period of activity too, the course is variable with spontaneous flare-ups and remissions.</a:t>
            </a:r>
          </a:p>
          <a:p>
            <a:pPr algn="just"/>
            <a:endParaRPr dirty="0" sz="2000" lang="en-US" smtClean="0"/>
          </a:p>
          <a:p>
            <a:pPr algn="just"/>
            <a:endParaRPr dirty="0" sz="2000" lang="en-US" smtClean="0"/>
          </a:p>
          <a:p>
            <a:pPr algn="just"/>
            <a:r>
              <a:rPr dirty="0" sz="2000" lang="en-US" smtClean="0"/>
              <a:t>The appearance of acne in the older age group or persistence of acne lesions beyond the thirties calls for investigations of the endocrine system.</a:t>
            </a:r>
            <a:endParaRPr dirty="0" sz="2000"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sp>
        <p:nvSpPr>
          <p:cNvPr id="1048633" name="Title 1"/>
          <p:cNvSpPr>
            <a:spLocks noGrp="1"/>
          </p:cNvSpPr>
          <p:nvPr>
            <p:ph type="title"/>
          </p:nvPr>
        </p:nvSpPr>
        <p:spPr>
          <a:xfrm>
            <a:off x="381000" y="685800"/>
            <a:ext cx="8229600" cy="627888"/>
          </a:xfrm>
        </p:spPr>
        <p:txBody>
          <a:bodyPr>
            <a:normAutofit/>
          </a:bodyPr>
          <a:p>
            <a:pPr algn="ctr"/>
            <a:r>
              <a:rPr b="1" dirty="0" sz="3200" i="1" lang="en-US" smtClean="0"/>
              <a:t>Aims of Treatment</a:t>
            </a:r>
            <a:endParaRPr dirty="0" sz="3200" lang="en-US"/>
          </a:p>
        </p:txBody>
      </p:sp>
      <p:sp>
        <p:nvSpPr>
          <p:cNvPr id="1048634" name="Content Placeholder 2"/>
          <p:cNvSpPr>
            <a:spLocks noGrp="1"/>
          </p:cNvSpPr>
          <p:nvPr>
            <p:ph idx="1"/>
          </p:nvPr>
        </p:nvSpPr>
        <p:spPr/>
        <p:txBody>
          <a:bodyPr>
            <a:normAutofit/>
          </a:bodyPr>
          <a:p>
            <a:r>
              <a:rPr dirty="0" sz="2000" lang="en-US" smtClean="0"/>
              <a:t>The aims of treatment are:</a:t>
            </a:r>
          </a:p>
          <a:p>
            <a:endParaRPr dirty="0" sz="2000" lang="en-US" smtClean="0"/>
          </a:p>
          <a:p>
            <a:endParaRPr dirty="0" sz="2000" lang="en-US" smtClean="0"/>
          </a:p>
          <a:p>
            <a:pPr>
              <a:buNone/>
            </a:pPr>
            <a:r>
              <a:rPr dirty="0" sz="2000" lang="en-US" smtClean="0"/>
              <a:t>1. To reduce the follicular bacterial population, and to </a:t>
            </a:r>
            <a:r>
              <a:rPr dirty="0" sz="2000" lang="en-US" err="1" smtClean="0"/>
              <a:t>reducelipases</a:t>
            </a:r>
            <a:r>
              <a:rPr dirty="0" sz="2000" lang="en-US" smtClean="0"/>
              <a:t>,</a:t>
            </a:r>
          </a:p>
          <a:p>
            <a:pPr>
              <a:buNone/>
            </a:pPr>
            <a:r>
              <a:rPr dirty="0" sz="2000" lang="en-US" smtClean="0"/>
              <a:t>2. To remove the follicular obstruction,</a:t>
            </a:r>
          </a:p>
          <a:p>
            <a:pPr>
              <a:buNone/>
            </a:pPr>
            <a:r>
              <a:rPr dirty="0" sz="2000" lang="en-US" smtClean="0"/>
              <a:t>3. To reduce inflammation, and</a:t>
            </a:r>
          </a:p>
          <a:p>
            <a:pPr>
              <a:buNone/>
            </a:pPr>
            <a:r>
              <a:rPr dirty="0" sz="2000" lang="en-US" smtClean="0"/>
              <a:t>4. To decrease the sebaceous gland activity by blocking androgen stimulation.</a:t>
            </a:r>
            <a:endParaRPr dirty="0" sz="2000"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sp>
        <p:nvSpPr>
          <p:cNvPr id="1048635" name="Title 1"/>
          <p:cNvSpPr>
            <a:spLocks noGrp="1"/>
          </p:cNvSpPr>
          <p:nvPr>
            <p:ph type="title"/>
          </p:nvPr>
        </p:nvSpPr>
        <p:spPr>
          <a:xfrm>
            <a:off x="457200" y="457200"/>
            <a:ext cx="8229600" cy="627888"/>
          </a:xfrm>
        </p:spPr>
        <p:txBody>
          <a:bodyPr>
            <a:normAutofit/>
          </a:bodyPr>
          <a:p>
            <a:pPr algn="ctr"/>
            <a:r>
              <a:rPr b="1" dirty="0" sz="3200" i="1" lang="en-US" smtClean="0"/>
              <a:t>Selection of the Treatment Modality</a:t>
            </a:r>
            <a:endParaRPr dirty="0" sz="3200" lang="en-US"/>
          </a:p>
        </p:txBody>
      </p:sp>
      <p:sp>
        <p:nvSpPr>
          <p:cNvPr id="1048636" name="Content Placeholder 2"/>
          <p:cNvSpPr>
            <a:spLocks noGrp="1"/>
          </p:cNvSpPr>
          <p:nvPr>
            <p:ph idx="1"/>
          </p:nvPr>
        </p:nvSpPr>
        <p:spPr>
          <a:xfrm>
            <a:off x="457200" y="1752600"/>
            <a:ext cx="8305800" cy="4572000"/>
          </a:xfrm>
        </p:spPr>
        <p:txBody>
          <a:bodyPr>
            <a:normAutofit/>
          </a:bodyPr>
          <a:p>
            <a:r>
              <a:rPr dirty="0" sz="2000" lang="en-US" smtClean="0"/>
              <a:t>The severity and grading of acne, the extent of disease and scarring, psychological effects of acne, the patient’s choice, cost, and response to previous therapy are factors that should be considered before chalking out the treatment strategy for a patient. </a:t>
            </a:r>
          </a:p>
          <a:p>
            <a:endParaRPr dirty="0" sz="2000" lang="en-US" smtClean="0"/>
          </a:p>
          <a:p>
            <a:endParaRPr dirty="0" sz="2000" lang="en-US" smtClean="0"/>
          </a:p>
          <a:p>
            <a:r>
              <a:rPr dirty="0" sz="2000" lang="en-US" smtClean="0"/>
              <a:t>Classifying acne severity is important to finally choose from a number of options for therapy.</a:t>
            </a:r>
            <a:endParaRPr dirty="0" sz="2000"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8637" name="Content Placeholder 2"/>
          <p:cNvSpPr>
            <a:spLocks noGrp="1"/>
          </p:cNvSpPr>
          <p:nvPr>
            <p:ph idx="1"/>
          </p:nvPr>
        </p:nvSpPr>
        <p:spPr>
          <a:xfrm>
            <a:off x="457200" y="762000"/>
            <a:ext cx="8229600" cy="5562600"/>
          </a:xfrm>
        </p:spPr>
        <p:txBody>
          <a:bodyPr>
            <a:normAutofit/>
          </a:bodyPr>
          <a:p>
            <a:pPr algn="just" indent="-457200" marL="457200">
              <a:buAutoNum type="arabicPeriod"/>
            </a:pPr>
            <a:r>
              <a:rPr dirty="0" sz="2000" i="1" lang="en-US" smtClean="0"/>
              <a:t>Mild involvement (few to many </a:t>
            </a:r>
            <a:r>
              <a:rPr dirty="0" sz="2000" i="1" lang="en-US" err="1" smtClean="0"/>
              <a:t>comedones</a:t>
            </a:r>
            <a:r>
              <a:rPr dirty="0" sz="2000" i="1" lang="en-US" smtClean="0"/>
              <a:t>, no inflammatory lesions):</a:t>
            </a:r>
          </a:p>
          <a:p>
            <a:pPr algn="just" indent="-457200" marL="457200">
              <a:buNone/>
            </a:pPr>
            <a:endParaRPr dirty="0" sz="2000" i="1" lang="en-US" smtClean="0"/>
          </a:p>
          <a:p>
            <a:pPr algn="just" indent="-457200" marL="457200">
              <a:buNone/>
            </a:pPr>
            <a:r>
              <a:rPr dirty="0" sz="2000" i="1" lang="en-US" smtClean="0"/>
              <a:t>a. </a:t>
            </a:r>
            <a:r>
              <a:rPr dirty="0" sz="2000" i="1" lang="en-US" err="1" smtClean="0"/>
              <a:t>Benzoyl</a:t>
            </a:r>
            <a:r>
              <a:rPr dirty="0" sz="2000" i="1" lang="en-US" smtClean="0"/>
              <a:t> peroxide gel has a potent </a:t>
            </a:r>
            <a:r>
              <a:rPr dirty="0" sz="2000" i="1" lang="en-US" err="1" smtClean="0"/>
              <a:t>bacteriostatic</a:t>
            </a:r>
            <a:r>
              <a:rPr dirty="0" sz="2000" i="1" lang="en-US" smtClean="0"/>
              <a:t> effect, with </a:t>
            </a:r>
            <a:r>
              <a:rPr dirty="0" sz="2000" lang="en-US" smtClean="0"/>
              <a:t>a reduction in lesion count as early as after 4 days of application. It also reduces the size and number of </a:t>
            </a:r>
            <a:r>
              <a:rPr dirty="0" sz="2000" lang="en-US" err="1" smtClean="0"/>
              <a:t>comedones</a:t>
            </a:r>
            <a:r>
              <a:rPr dirty="0" sz="2000" lang="en-US" smtClean="0"/>
              <a:t> present and inhibits sebum secretion.</a:t>
            </a:r>
          </a:p>
          <a:p>
            <a:pPr algn="just" indent="-457200" marL="457200">
              <a:buAutoNum type="alphaLcPeriod"/>
            </a:pPr>
            <a:endParaRPr dirty="0" sz="2000" lang="en-US" smtClean="0"/>
          </a:p>
          <a:p>
            <a:pPr algn="just">
              <a:buNone/>
            </a:pPr>
            <a:r>
              <a:rPr dirty="0" sz="2000" lang="en-US" smtClean="0"/>
              <a:t>b. </a:t>
            </a:r>
            <a:r>
              <a:rPr dirty="0" sz="2000" i="1" lang="en-US" smtClean="0"/>
              <a:t>Salicylic acid penetrates into the sebaceous gland and has </a:t>
            </a:r>
            <a:r>
              <a:rPr dirty="0" sz="2000" lang="en-US" err="1" smtClean="0"/>
              <a:t>comedolytic</a:t>
            </a:r>
            <a:r>
              <a:rPr dirty="0" sz="2000" lang="en-US" smtClean="0"/>
              <a:t> and anti-inflammatory effects. It can be used as adjunctive therapy and is used in cleansers, toners, masks, and peels.</a:t>
            </a:r>
          </a:p>
          <a:p>
            <a:pPr algn="just">
              <a:buNone/>
            </a:pPr>
            <a:endParaRPr dirty="0" sz="2000" lang="en-US" smtClean="0"/>
          </a:p>
          <a:p>
            <a:pPr algn="just">
              <a:buNone/>
            </a:pPr>
            <a:r>
              <a:rPr dirty="0" sz="2000" lang="en-US" smtClean="0"/>
              <a:t>c. </a:t>
            </a:r>
            <a:r>
              <a:rPr dirty="0" sz="2000" i="1" lang="en-US" err="1" smtClean="0"/>
              <a:t>Azelaic</a:t>
            </a:r>
            <a:r>
              <a:rPr dirty="0" sz="2000" i="1" lang="en-US" smtClean="0"/>
              <a:t> acid has antimicrobial, anti-inflammatory and </a:t>
            </a:r>
            <a:r>
              <a:rPr dirty="0" sz="2000" lang="en-US" err="1" smtClean="0"/>
              <a:t>comedolytic</a:t>
            </a:r>
            <a:r>
              <a:rPr dirty="0" sz="2000" lang="en-US" smtClean="0"/>
              <a:t> activity and it is relatively non-irritating.</a:t>
            </a:r>
            <a:endParaRPr dirty="0" sz="2000"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96" name=""/>
        <p:cNvGrpSpPr/>
        <p:nvPr/>
      </p:nvGrpSpPr>
      <p:grpSpPr>
        <a:xfrm>
          <a:off x="0" y="0"/>
          <a:ext cx="0" cy="0"/>
          <a:chOff x="0" y="0"/>
          <a:chExt cx="0" cy="0"/>
        </a:xfrm>
      </p:grpSpPr>
      <p:sp>
        <p:nvSpPr>
          <p:cNvPr id="1048638" name="Content Placeholder 2"/>
          <p:cNvSpPr>
            <a:spLocks noGrp="1"/>
          </p:cNvSpPr>
          <p:nvPr>
            <p:ph idx="1"/>
          </p:nvPr>
        </p:nvSpPr>
        <p:spPr>
          <a:xfrm>
            <a:off x="457200" y="1066800"/>
            <a:ext cx="8229600" cy="5257800"/>
          </a:xfrm>
        </p:spPr>
        <p:txBody>
          <a:bodyPr>
            <a:normAutofit fontScale="95000" lnSpcReduction="10000"/>
          </a:bodyPr>
          <a:p>
            <a:pPr>
              <a:buNone/>
            </a:pPr>
            <a:r>
              <a:rPr dirty="0" lang="en-US" smtClean="0"/>
              <a:t>2. </a:t>
            </a:r>
            <a:r>
              <a:rPr dirty="0" sz="2000" i="1" lang="en-US" smtClean="0"/>
              <a:t>Mild or moderate involvement (few to many </a:t>
            </a:r>
            <a:r>
              <a:rPr dirty="0" sz="2000" i="1" lang="en-US" err="1" smtClean="0"/>
              <a:t>comedones</a:t>
            </a:r>
            <a:r>
              <a:rPr dirty="0" sz="2000" i="1" lang="en-US" smtClean="0"/>
              <a:t>, some papules and/or pustules):</a:t>
            </a:r>
          </a:p>
          <a:p>
            <a:pPr>
              <a:buNone/>
            </a:pPr>
            <a:endParaRPr dirty="0" sz="2000" i="1" lang="en-US" smtClean="0"/>
          </a:p>
          <a:p>
            <a:pPr>
              <a:buNone/>
            </a:pPr>
            <a:r>
              <a:rPr dirty="0" sz="2000" lang="es-ES" smtClean="0"/>
              <a:t>a. </a:t>
            </a:r>
            <a:r>
              <a:rPr dirty="0" sz="2000" i="1" lang="es-ES" err="1" smtClean="0"/>
              <a:t>Benzoyl</a:t>
            </a:r>
            <a:r>
              <a:rPr dirty="0" sz="2000" i="1" lang="es-ES" smtClean="0"/>
              <a:t> </a:t>
            </a:r>
            <a:r>
              <a:rPr dirty="0" sz="2000" i="1" lang="es-ES" err="1" smtClean="0"/>
              <a:t>peroxide</a:t>
            </a:r>
            <a:r>
              <a:rPr dirty="0" sz="2000" i="1" lang="es-ES" smtClean="0"/>
              <a:t> gel OR</a:t>
            </a:r>
          </a:p>
          <a:p>
            <a:pPr>
              <a:buNone/>
            </a:pPr>
            <a:r>
              <a:rPr dirty="0" sz="2000" lang="en-US" smtClean="0"/>
              <a:t>b. </a:t>
            </a:r>
            <a:r>
              <a:rPr dirty="0" sz="2000" i="1" lang="en-US" smtClean="0"/>
              <a:t>Topical </a:t>
            </a:r>
            <a:r>
              <a:rPr dirty="0" sz="2000" i="1" lang="en-US" err="1" smtClean="0"/>
              <a:t>retinoids</a:t>
            </a:r>
            <a:r>
              <a:rPr dirty="0" sz="2000" i="1" lang="en-US" smtClean="0"/>
              <a:t> may be used for correcting abnormal </a:t>
            </a:r>
            <a:r>
              <a:rPr dirty="0" sz="2000" lang="en-US" smtClean="0"/>
              <a:t>follicular </a:t>
            </a:r>
            <a:r>
              <a:rPr dirty="0" sz="2000" lang="en-US" err="1" smtClean="0"/>
              <a:t>keratinization</a:t>
            </a:r>
            <a:r>
              <a:rPr dirty="0" sz="2000" lang="en-US" smtClean="0"/>
              <a:t> leading to </a:t>
            </a:r>
            <a:r>
              <a:rPr dirty="0" sz="2000" lang="en-US" err="1" smtClean="0"/>
              <a:t>microcomedones</a:t>
            </a:r>
            <a:r>
              <a:rPr dirty="0" sz="2000" lang="en-US" smtClean="0"/>
              <a:t>. They include:</a:t>
            </a:r>
          </a:p>
          <a:p>
            <a:pPr>
              <a:buNone/>
            </a:pPr>
            <a:r>
              <a:rPr dirty="0" sz="2000" lang="en-US" err="1" smtClean="0"/>
              <a:t>i</a:t>
            </a:r>
            <a:r>
              <a:rPr dirty="0" sz="2000" lang="en-US" smtClean="0"/>
              <a:t>. </a:t>
            </a:r>
            <a:r>
              <a:rPr dirty="0" sz="2000" i="1" lang="en-US" err="1" smtClean="0"/>
              <a:t>Tretinoin</a:t>
            </a:r>
            <a:r>
              <a:rPr dirty="0" sz="2000" i="1" lang="en-US" smtClean="0"/>
              <a:t> not only corrects follicular </a:t>
            </a:r>
            <a:r>
              <a:rPr dirty="0" sz="2000" i="1" lang="en-US" err="1" smtClean="0"/>
              <a:t>keratinization</a:t>
            </a:r>
            <a:r>
              <a:rPr dirty="0" sz="2000" i="1" lang="en-US" smtClean="0"/>
              <a:t> but </a:t>
            </a:r>
            <a:r>
              <a:rPr dirty="0" sz="2000" lang="en-US" smtClean="0"/>
              <a:t>also thins the stratum </a:t>
            </a:r>
            <a:r>
              <a:rPr dirty="0" sz="2000" lang="en-US" err="1" smtClean="0"/>
              <a:t>corneum</a:t>
            </a:r>
            <a:r>
              <a:rPr dirty="0" sz="2000" lang="en-US" smtClean="0"/>
              <a:t>, which may potentiate the penetration of other topical agents. It can be irritating to the skin but this can be minimized by the correct method of application.</a:t>
            </a:r>
          </a:p>
          <a:p>
            <a:pPr>
              <a:buNone/>
            </a:pPr>
            <a:r>
              <a:rPr dirty="0" sz="2000" lang="en-US" smtClean="0"/>
              <a:t>ii. </a:t>
            </a:r>
            <a:r>
              <a:rPr dirty="0" sz="2000" i="1" lang="en-US" err="1" smtClean="0"/>
              <a:t>Adapalene</a:t>
            </a:r>
            <a:r>
              <a:rPr dirty="0" sz="2000" i="1" lang="en-US" smtClean="0"/>
              <a:t> is non-photodegradable and </a:t>
            </a:r>
            <a:r>
              <a:rPr dirty="0" sz="2000" i="1" lang="en-US" err="1" smtClean="0"/>
              <a:t>nonphototoxic</a:t>
            </a:r>
            <a:r>
              <a:rPr dirty="0" sz="2000" i="1" lang="en-US" smtClean="0"/>
              <a:t> </a:t>
            </a:r>
            <a:r>
              <a:rPr dirty="0" sz="2000" lang="en-US" smtClean="0"/>
              <a:t>and can be used simultaneously with </a:t>
            </a:r>
            <a:r>
              <a:rPr dirty="0" sz="2000" lang="en-US" err="1" smtClean="0"/>
              <a:t>benzoyl</a:t>
            </a:r>
            <a:r>
              <a:rPr dirty="0" sz="2000" lang="en-US" smtClean="0"/>
              <a:t> peroxide due to its milder irritation potential.</a:t>
            </a:r>
          </a:p>
          <a:p>
            <a:pPr>
              <a:buNone/>
            </a:pPr>
            <a:r>
              <a:rPr dirty="0" sz="2000" lang="en-US" smtClean="0"/>
              <a:t>iii. </a:t>
            </a:r>
            <a:r>
              <a:rPr dirty="0" sz="2000" i="1" lang="en-US" err="1" smtClean="0"/>
              <a:t>Tazarotene</a:t>
            </a:r>
            <a:r>
              <a:rPr dirty="0" sz="2000" i="1" lang="en-US" smtClean="0"/>
              <a:t> 0.05% gel has a higher potential for </a:t>
            </a:r>
            <a:r>
              <a:rPr dirty="0" sz="2000" lang="en-US" smtClean="0"/>
              <a:t>irritation that can be minimized when applied as short contact therapy. It is suitable for individuals with oily skin.</a:t>
            </a:r>
            <a:endParaRPr dirty="0" sz="2000"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639" name="Content Placeholder 2"/>
          <p:cNvSpPr>
            <a:spLocks noGrp="1"/>
          </p:cNvSpPr>
          <p:nvPr>
            <p:ph idx="1"/>
          </p:nvPr>
        </p:nvSpPr>
        <p:spPr>
          <a:xfrm>
            <a:off x="457200" y="990600"/>
            <a:ext cx="8382000" cy="5334000"/>
          </a:xfrm>
        </p:spPr>
        <p:txBody>
          <a:bodyPr>
            <a:normAutofit/>
          </a:bodyPr>
          <a:p>
            <a:pPr>
              <a:buNone/>
            </a:pPr>
            <a:r>
              <a:rPr dirty="0" sz="2000" lang="en-US" smtClean="0"/>
              <a:t>3. </a:t>
            </a:r>
            <a:r>
              <a:rPr dirty="0" sz="2000" i="1" lang="en-US" smtClean="0"/>
              <a:t>Moderate or severe involvement (many inflammatory papules, pustules, 1–2 nodules and/or scarring):</a:t>
            </a:r>
          </a:p>
          <a:p>
            <a:pPr>
              <a:buNone/>
            </a:pPr>
            <a:endParaRPr dirty="0" sz="2000" i="1" lang="en-US" smtClean="0"/>
          </a:p>
          <a:p>
            <a:pPr indent="-457200" marL="457200">
              <a:buNone/>
            </a:pPr>
            <a:r>
              <a:rPr dirty="0" sz="2000" i="1" lang="en-US" err="1" smtClean="0"/>
              <a:t>a.Oral</a:t>
            </a:r>
            <a:r>
              <a:rPr dirty="0" sz="2000" i="1" lang="en-US" smtClean="0"/>
              <a:t> antibiotics like </a:t>
            </a:r>
            <a:r>
              <a:rPr dirty="0" sz="2000" i="1" lang="en-US" err="1" smtClean="0"/>
              <a:t>doxycycline</a:t>
            </a:r>
            <a:r>
              <a:rPr dirty="0" sz="2000" i="1" lang="en-US" smtClean="0"/>
              <a:t>, </a:t>
            </a:r>
            <a:r>
              <a:rPr dirty="0" sz="2000" i="1" lang="en-US" err="1" smtClean="0"/>
              <a:t>minocycline</a:t>
            </a:r>
            <a:r>
              <a:rPr dirty="0" sz="2000" i="1" lang="en-US" smtClean="0"/>
              <a:t>, and </a:t>
            </a:r>
            <a:r>
              <a:rPr dirty="0" sz="2000" lang="en-US" err="1" smtClean="0"/>
              <a:t>azithromycin</a:t>
            </a:r>
            <a:r>
              <a:rPr dirty="0" sz="2000" lang="en-US" smtClean="0"/>
              <a:t> have antibacterial and anti-inflammatory actions. However, if there is no response after adequate antibacterial therapy or if recurrence is prompt </a:t>
            </a:r>
            <a:r>
              <a:rPr dirty="0" sz="2000" lang="en-US" err="1" smtClean="0"/>
              <a:t>andtroublesome</a:t>
            </a:r>
            <a:r>
              <a:rPr dirty="0" sz="2000" lang="en-US" smtClean="0"/>
              <a:t> after stoppage, </a:t>
            </a:r>
            <a:r>
              <a:rPr dirty="0" sz="2000" lang="en-US" err="1" smtClean="0"/>
              <a:t>sebostatic</a:t>
            </a:r>
            <a:r>
              <a:rPr dirty="0" sz="2000" lang="en-US" smtClean="0"/>
              <a:t> agents may be used.</a:t>
            </a:r>
          </a:p>
          <a:p>
            <a:pPr indent="-457200" marL="457200">
              <a:buNone/>
            </a:pPr>
            <a:endParaRPr dirty="0" sz="2000" lang="en-US" smtClean="0"/>
          </a:p>
          <a:p>
            <a:pPr>
              <a:buNone/>
            </a:pPr>
            <a:r>
              <a:rPr dirty="0" sz="2000" lang="en-US" smtClean="0"/>
              <a:t>b. </a:t>
            </a:r>
            <a:r>
              <a:rPr dirty="0" sz="2000" i="1" lang="en-US" err="1" smtClean="0"/>
              <a:t>Sebostatic</a:t>
            </a:r>
            <a:r>
              <a:rPr dirty="0" sz="2000" i="1" lang="en-US" smtClean="0"/>
              <a:t> agents:</a:t>
            </a:r>
          </a:p>
          <a:p>
            <a:pPr>
              <a:buNone/>
            </a:pPr>
            <a:r>
              <a:rPr dirty="0" sz="2000" lang="en-US" err="1" smtClean="0"/>
              <a:t>i</a:t>
            </a:r>
            <a:r>
              <a:rPr dirty="0" sz="2000" lang="en-US" smtClean="0"/>
              <a:t>. </a:t>
            </a:r>
            <a:r>
              <a:rPr dirty="0" sz="2000" i="1" lang="en-US" smtClean="0"/>
              <a:t>Hormonal therapy may be used in unresponsive young </a:t>
            </a:r>
            <a:r>
              <a:rPr dirty="0" sz="2000" lang="en-US" smtClean="0"/>
              <a:t>women not desiring conception.</a:t>
            </a:r>
          </a:p>
          <a:p>
            <a:pPr>
              <a:buNone/>
            </a:pPr>
            <a:r>
              <a:rPr dirty="0" sz="2000" lang="en-US" smtClean="0"/>
              <a:t>ii. </a:t>
            </a:r>
            <a:r>
              <a:rPr dirty="0" sz="2000" i="1" lang="en-US" err="1" smtClean="0"/>
              <a:t>Isotretinoin</a:t>
            </a:r>
            <a:r>
              <a:rPr dirty="0" sz="2000" i="1" lang="en-US" smtClean="0"/>
              <a:t> is also </a:t>
            </a:r>
            <a:r>
              <a:rPr dirty="0" sz="2000" i="1" lang="en-US" err="1" smtClean="0"/>
              <a:t>sebostatic</a:t>
            </a:r>
            <a:r>
              <a:rPr dirty="0" sz="2000" i="1" lang="en-US" smtClean="0"/>
              <a:t> and is usually used in </a:t>
            </a:r>
            <a:r>
              <a:rPr dirty="0" sz="2000" lang="en-US" smtClean="0"/>
              <a:t>men but can be administered to women if adequate care is taken to prevent pregnancy.</a:t>
            </a:r>
          </a:p>
          <a:p>
            <a:pPr>
              <a:buNone/>
            </a:pPr>
            <a:endParaRPr dirty="0"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sp>
        <p:nvSpPr>
          <p:cNvPr id="1048640" name="Content Placeholder 2"/>
          <p:cNvSpPr>
            <a:spLocks noGrp="1"/>
          </p:cNvSpPr>
          <p:nvPr>
            <p:ph idx="1"/>
          </p:nvPr>
        </p:nvSpPr>
        <p:spPr>
          <a:xfrm>
            <a:off x="457200" y="1935480"/>
            <a:ext cx="8229600" cy="2255520"/>
          </a:xfrm>
        </p:spPr>
        <p:txBody>
          <a:bodyPr>
            <a:normAutofit fontScale="95000"/>
          </a:bodyPr>
          <a:p>
            <a:pPr>
              <a:buNone/>
            </a:pPr>
            <a:r>
              <a:rPr dirty="0" sz="2000" lang="en-US" smtClean="0"/>
              <a:t>4. </a:t>
            </a:r>
            <a:r>
              <a:rPr dirty="0" sz="2000" i="1" lang="en-US" smtClean="0"/>
              <a:t>Cystic acne: (more than two nodules, cysts, abscesses, bridging scars):</a:t>
            </a:r>
          </a:p>
          <a:p>
            <a:pPr>
              <a:buNone/>
            </a:pPr>
            <a:endParaRPr dirty="0" sz="2000" i="1" lang="en-US" smtClean="0"/>
          </a:p>
          <a:p>
            <a:pPr>
              <a:buNone/>
            </a:pPr>
            <a:endParaRPr dirty="0" sz="2000" i="1" lang="en-US" smtClean="0"/>
          </a:p>
          <a:p>
            <a:pPr>
              <a:buNone/>
            </a:pPr>
            <a:r>
              <a:rPr dirty="0" sz="2000" lang="en-US" smtClean="0"/>
              <a:t>a. </a:t>
            </a:r>
            <a:r>
              <a:rPr dirty="0" sz="2000" i="1" lang="en-US" smtClean="0"/>
              <a:t>Aspiration of the cyst and </a:t>
            </a:r>
            <a:r>
              <a:rPr dirty="0" sz="2000" i="1" lang="en-US" err="1" smtClean="0"/>
              <a:t>intralesional</a:t>
            </a:r>
            <a:r>
              <a:rPr dirty="0" sz="2000" i="1" lang="en-US" smtClean="0"/>
              <a:t> steroid injections </a:t>
            </a:r>
            <a:r>
              <a:rPr dirty="0" sz="2000" lang="en-US" smtClean="0"/>
              <a:t>AND</a:t>
            </a:r>
          </a:p>
          <a:p>
            <a:pPr>
              <a:buNone/>
            </a:pPr>
            <a:r>
              <a:rPr dirty="0" sz="2000" lang="en-US" smtClean="0"/>
              <a:t>b. </a:t>
            </a:r>
            <a:r>
              <a:rPr dirty="0" sz="2000" i="1" lang="en-US" smtClean="0"/>
              <a:t>Systemic antibiotics AND</a:t>
            </a:r>
          </a:p>
          <a:p>
            <a:pPr>
              <a:buNone/>
            </a:pPr>
            <a:r>
              <a:rPr dirty="0" sz="2000" lang="en-US" smtClean="0"/>
              <a:t>c. </a:t>
            </a:r>
            <a:r>
              <a:rPr dirty="0" sz="2000" i="1" lang="en-US" err="1" smtClean="0"/>
              <a:t>Dapsone</a:t>
            </a:r>
            <a:r>
              <a:rPr dirty="0" sz="2000" i="1" lang="en-US" smtClean="0"/>
              <a:t> or </a:t>
            </a:r>
            <a:r>
              <a:rPr dirty="0" sz="2000" i="1" lang="en-US" err="1" smtClean="0"/>
              <a:t>sebostatic</a:t>
            </a:r>
            <a:r>
              <a:rPr dirty="0" sz="2000" i="1" lang="en-US" smtClean="0"/>
              <a:t> agents as described above</a:t>
            </a:r>
            <a:endParaRPr dirty="0" sz="2000"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8641" name="Content Placeholder 2"/>
          <p:cNvSpPr>
            <a:spLocks noGrp="1"/>
          </p:cNvSpPr>
          <p:nvPr>
            <p:ph idx="1"/>
          </p:nvPr>
        </p:nvSpPr>
        <p:spPr>
          <a:xfrm>
            <a:off x="533400" y="1219200"/>
            <a:ext cx="8229600" cy="4724400"/>
          </a:xfrm>
        </p:spPr>
        <p:txBody>
          <a:bodyPr>
            <a:normAutofit/>
          </a:bodyPr>
          <a:p>
            <a:pPr>
              <a:buNone/>
            </a:pPr>
            <a:r>
              <a:rPr dirty="0" sz="2000" lang="en-US" smtClean="0"/>
              <a:t>5. </a:t>
            </a:r>
            <a:r>
              <a:rPr dirty="0" sz="2000" i="1" lang="en-US" smtClean="0"/>
              <a:t>Adjunctive therapy:</a:t>
            </a:r>
          </a:p>
          <a:p>
            <a:pPr>
              <a:buNone/>
            </a:pPr>
            <a:endParaRPr dirty="0" sz="2000" i="1" lang="en-US" smtClean="0"/>
          </a:p>
          <a:p>
            <a:pPr>
              <a:buNone/>
            </a:pPr>
            <a:r>
              <a:rPr dirty="0" sz="2000" lang="en-US" smtClean="0"/>
              <a:t>a. </a:t>
            </a:r>
            <a:r>
              <a:rPr dirty="0" sz="2000" i="1" lang="en-US" err="1" smtClean="0"/>
              <a:t>Comedo</a:t>
            </a:r>
            <a:r>
              <a:rPr dirty="0" sz="2000" i="1" lang="en-US" smtClean="0"/>
              <a:t> expression, chemical peels, </a:t>
            </a:r>
            <a:r>
              <a:rPr dirty="0" sz="2000" i="1" lang="en-US" err="1" smtClean="0"/>
              <a:t>microdermabrasion</a:t>
            </a:r>
            <a:r>
              <a:rPr dirty="0" sz="2000" i="1" lang="en-US" smtClean="0"/>
              <a:t>.</a:t>
            </a:r>
          </a:p>
          <a:p>
            <a:pPr>
              <a:buNone/>
            </a:pPr>
            <a:endParaRPr dirty="0" sz="2000" i="1" lang="en-US" smtClean="0"/>
          </a:p>
          <a:p>
            <a:pPr>
              <a:buNone/>
            </a:pPr>
            <a:endParaRPr dirty="0" sz="2000" i="1" lang="en-US" smtClean="0"/>
          </a:p>
          <a:p>
            <a:pPr>
              <a:buNone/>
            </a:pPr>
            <a:r>
              <a:rPr dirty="0" sz="2000" lang="en-US" smtClean="0"/>
              <a:t>b. </a:t>
            </a:r>
            <a:r>
              <a:rPr dirty="0" sz="2000" i="1" lang="en-US" smtClean="0"/>
              <a:t>Laser and light therapies: Blue light or photodynamic </a:t>
            </a:r>
            <a:r>
              <a:rPr dirty="0" sz="2000" lang="en-US" smtClean="0"/>
              <a:t>therapy, </a:t>
            </a:r>
            <a:r>
              <a:rPr dirty="0" sz="2000" lang="en-US" err="1" smtClean="0"/>
              <a:t>nonablative</a:t>
            </a:r>
            <a:r>
              <a:rPr dirty="0" sz="2000" lang="en-US" smtClean="0"/>
              <a:t> lasers, pulsed dye lasers, ultraviolet light</a:t>
            </a:r>
          </a:p>
          <a:p>
            <a:pPr>
              <a:buNone/>
            </a:pPr>
            <a:endParaRPr dirty="0" sz="2000" lang="en-US" smtClean="0"/>
          </a:p>
          <a:p>
            <a:pPr>
              <a:buNone/>
            </a:pPr>
            <a:endParaRPr dirty="0" sz="2000" lang="en-US" smtClean="0"/>
          </a:p>
          <a:p>
            <a:pPr>
              <a:buNone/>
            </a:pPr>
            <a:r>
              <a:rPr dirty="0" sz="2000" lang="en-US" smtClean="0"/>
              <a:t>c. </a:t>
            </a:r>
            <a:r>
              <a:rPr dirty="0" sz="2000" i="1" lang="en-US" smtClean="0"/>
              <a:t>Acne surgery: Draining of cysts and for scars, punch grafts, </a:t>
            </a:r>
            <a:r>
              <a:rPr dirty="0" sz="2000" lang="en-US" smtClean="0"/>
              <a:t>skin resurfacing with laser, cryosurgery, </a:t>
            </a:r>
            <a:r>
              <a:rPr dirty="0" sz="2000" lang="en-US" err="1" smtClean="0"/>
              <a:t>dermabrasion</a:t>
            </a:r>
            <a:r>
              <a:rPr dirty="0" sz="2000" lang="en-US" smtClean="0"/>
              <a:t>, fillers.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00" name=""/>
        <p:cNvGrpSpPr/>
        <p:nvPr/>
      </p:nvGrpSpPr>
      <p:grpSpPr>
        <a:xfrm>
          <a:off x="0" y="0"/>
          <a:ext cx="0" cy="0"/>
          <a:chOff x="0" y="0"/>
          <a:chExt cx="0" cy="0"/>
        </a:xfrm>
      </p:grpSpPr>
      <p:sp>
        <p:nvSpPr>
          <p:cNvPr id="1048642" name="Title 1"/>
          <p:cNvSpPr>
            <a:spLocks noGrp="1"/>
          </p:cNvSpPr>
          <p:nvPr>
            <p:ph type="title"/>
          </p:nvPr>
        </p:nvSpPr>
        <p:spPr>
          <a:xfrm>
            <a:off x="533400" y="609600"/>
            <a:ext cx="8229600" cy="551688"/>
          </a:xfrm>
        </p:spPr>
        <p:txBody>
          <a:bodyPr>
            <a:normAutofit/>
          </a:bodyPr>
          <a:p>
            <a:pPr algn="ctr"/>
            <a:r>
              <a:rPr b="1" dirty="0" sz="2800" i="1" lang="en-US" smtClean="0"/>
              <a:t>Acne Surgery</a:t>
            </a:r>
            <a:endParaRPr dirty="0" sz="2800" lang="en-US"/>
          </a:p>
        </p:txBody>
      </p:sp>
      <p:sp>
        <p:nvSpPr>
          <p:cNvPr id="1048643" name="Content Placeholder 2"/>
          <p:cNvSpPr>
            <a:spLocks noGrp="1"/>
          </p:cNvSpPr>
          <p:nvPr>
            <p:ph idx="1"/>
          </p:nvPr>
        </p:nvSpPr>
        <p:spPr>
          <a:xfrm>
            <a:off x="457200" y="1600200"/>
            <a:ext cx="8229600" cy="4724400"/>
          </a:xfrm>
        </p:spPr>
        <p:txBody>
          <a:bodyPr>
            <a:normAutofit/>
          </a:bodyPr>
          <a:p>
            <a:r>
              <a:rPr dirty="0" sz="2000" lang="en-US" smtClean="0"/>
              <a:t>Removal of </a:t>
            </a:r>
            <a:r>
              <a:rPr dirty="0" sz="2000" lang="en-US" err="1" smtClean="0"/>
              <a:t>comedones</a:t>
            </a:r>
            <a:r>
              <a:rPr dirty="0" sz="2000" lang="en-US" smtClean="0"/>
              <a:t> is done physically by a </a:t>
            </a:r>
            <a:r>
              <a:rPr dirty="0" sz="2000" lang="en-US" err="1" smtClean="0"/>
              <a:t>comedone</a:t>
            </a:r>
            <a:r>
              <a:rPr dirty="0" sz="2000" lang="en-US" smtClean="0"/>
              <a:t> extractor. Removal of closed </a:t>
            </a:r>
            <a:r>
              <a:rPr dirty="0" sz="2000" lang="en-US" err="1" smtClean="0"/>
              <a:t>comedones</a:t>
            </a:r>
            <a:r>
              <a:rPr dirty="0" sz="2000" lang="en-US" smtClean="0"/>
              <a:t> is more difficult than that of open </a:t>
            </a:r>
            <a:r>
              <a:rPr dirty="0" sz="2000" lang="en-US" err="1" smtClean="0"/>
              <a:t>comedones</a:t>
            </a:r>
            <a:r>
              <a:rPr dirty="0" sz="2000" lang="en-US" smtClean="0"/>
              <a:t> due to their narrow orifice, which requires prior opening with a small bore needle.</a:t>
            </a:r>
          </a:p>
          <a:p>
            <a:endParaRPr dirty="0" sz="2000" lang="en-US" smtClean="0"/>
          </a:p>
          <a:p>
            <a:r>
              <a:rPr b="1" dirty="0" sz="2000" lang="en-US" err="1" smtClean="0"/>
              <a:t>Dermabrasion</a:t>
            </a:r>
            <a:endParaRPr b="1" dirty="0" sz="2000" lang="en-US" smtClean="0"/>
          </a:p>
          <a:p>
            <a:r>
              <a:rPr b="1" dirty="0" sz="2000" lang="en-US" smtClean="0"/>
              <a:t>Collagen Implants</a:t>
            </a:r>
          </a:p>
          <a:p>
            <a:r>
              <a:rPr b="1" dirty="0" sz="2000" lang="en-US" smtClean="0"/>
              <a:t>Laser Therapy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048644" name="Title 1"/>
          <p:cNvSpPr>
            <a:spLocks noGrp="1"/>
          </p:cNvSpPr>
          <p:nvPr>
            <p:ph type="title"/>
          </p:nvPr>
        </p:nvSpPr>
        <p:spPr>
          <a:xfrm>
            <a:off x="3886200" y="4343400"/>
            <a:ext cx="3352800" cy="1143000"/>
          </a:xfrm>
        </p:spPr>
        <p:txBody>
          <a:bodyPr/>
          <a:p>
            <a:r>
              <a:rPr dirty="0" lang="en-US" smtClean="0"/>
              <a:t>THANKYOU!</a:t>
            </a:r>
            <a:endParaRPr dirty="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lastClr="000000" val="windowText"/>
      </a:dk1>
      <a:lt1>
        <a:sysClr lastClr="FFFFFF" val="window"/>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algn="ctr" blurRad="57150" dir="5400000" dist="38100" rotWithShape="0">
              <a:schemeClr val="phClr">
                <a:shade val="9000"/>
                <a:satMod val="105000"/>
                <a:alpha val="48000"/>
              </a:schemeClr>
            </a:outerShdw>
          </a:effectLst>
        </a:effectStyle>
        <a:effectStyle>
          <a:effectLst>
            <a:outerShdw algn="ctr" blurRad="57150" dir="5400000" dist="38100" rotWithShape="0">
              <a:schemeClr val="phClr">
                <a:shade val="9000"/>
                <a:satMod val="105000"/>
                <a:alpha val="48000"/>
              </a:schemeClr>
            </a:outerShdw>
          </a:effectLst>
        </a:effectStyle>
        <a:effectStyle>
          <a:effectLst>
            <a:outerShdw algn="ctr" blurRad="57150" dir="5400000" dist="38100" rotWithShape="0">
              <a:schemeClr val="phClr">
                <a:shade val="9000"/>
                <a:satMod val="105000"/>
                <a:alpha val="48000"/>
              </a:schemeClr>
            </a:outerShdw>
          </a:effectLst>
          <a:scene3d>
            <a:camera prst="orthographicFront" fov="0">
              <a:rot lat="0" lon="0" rev="0"/>
            </a:camera>
            <a:lightRig dir="tl" rig="glow">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algn="tl" flip="none" sx="65000" sy="65000" tx="0" ty="0"/>
        </a:blip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Company>Microsoft Corporation</Company>
  <LinksUpToDate>0</LinksUpToDate>
  <AppVersion>12.0000</AppVersion>
</Properties>
</file>

<file path=docProps/core.xml><?xml version="1.0" encoding="utf-8"?>
<cp:coreProperties xmlns:cp="http://schemas.openxmlformats.org/package/2006/metadata/core-properties" xmlns:dc="http://purl.org/dc/elements/1.1/" xmlns:dcterms="http://purl.org/dc/terms/" xmlns:xsi="http://www.w3.org/2001/XMLSchema-instance">
  <dc:title>ACNE VULGARIS</dc:title>
  <dc:creator>Corporate Edition</dc:creator>
  <cp:lastModifiedBy>Corporate Edition</cp:lastModifiedBy>
  <dcterms:created xsi:type="dcterms:W3CDTF">2016-08-02T05:23:22Z</dcterms:created>
  <dcterms:modified xsi:type="dcterms:W3CDTF">2024-09-06T03:47:10Z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330251883f4b47fea4f047f8f9ac53c3</vt:lpwstr>
  </property>
</Properties>
</file>