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2ABA9E-5F18-4295-B22D-4C07BD92FA29}" type="datetimeFigureOut">
              <a:rPr lang="en-IN" smtClean="0"/>
              <a:t>17-02-2023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A550A-1ADE-4C7D-9B92-7880683517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8410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A550A-1ADE-4C7D-9B92-788068351786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1216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A550A-1ADE-4C7D-9B92-788068351786}" type="slidenum">
              <a:rPr lang="en-IN" smtClean="0"/>
              <a:t>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0322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D462C-E57D-D196-9664-3B2514B37B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FD8D68-A82E-6C06-6634-A3360D4DD3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79207-13B9-0744-F5DB-76D075205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3460-E02D-4004-BA3F-19F9A97A6EB1}" type="datetimeFigureOut">
              <a:rPr lang="en-IN" smtClean="0"/>
              <a:t>17-02-2023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6B480-F960-D35C-09FD-2BAC9C39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9EA90-AADE-4BE7-0E04-702A81DD1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87B1-5B4E-43C2-85B1-71628AA224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0545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69A26-271C-DE5D-921F-5308EEA0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5FFC1-7D88-ACDB-4591-2CF3F4065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82A18A-F82E-542B-2391-3A314D2D4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3460-E02D-4004-BA3F-19F9A97A6EB1}" type="datetimeFigureOut">
              <a:rPr lang="en-IN" smtClean="0"/>
              <a:t>17-02-2023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175B2-247F-72F8-D669-3F559C285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61520-2F03-1C37-06CB-28310CF8A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87B1-5B4E-43C2-85B1-71628AA224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4528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5C946-CE85-CD4F-50E7-913B5FC2C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02A304-2124-1EB4-C95A-87189D0BFB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C3A8EB-2D72-AF21-112F-2390A52E5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3460-E02D-4004-BA3F-19F9A97A6EB1}" type="datetimeFigureOut">
              <a:rPr lang="en-IN" smtClean="0"/>
              <a:t>17-02-2023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349A9-25BA-1663-B72E-37E26B1B8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10B72-CE24-F48E-32F2-0A0D2980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87B1-5B4E-43C2-85B1-71628AA224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7606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97FEE-B46E-F0C1-931B-72DE4F76E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80A5E-301B-CCD3-D443-1E81D6D4BB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13229-CC77-326F-434A-9997D95548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68084F-EF51-499B-4D5A-DE3D91B2D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3460-E02D-4004-BA3F-19F9A97A6EB1}" type="datetimeFigureOut">
              <a:rPr lang="en-IN" smtClean="0"/>
              <a:t>17-02-2023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54EAA8-F13C-EC5B-390F-FDBA0C912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792AB2-848F-EE8F-B1F0-6BAE7EAE5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87B1-5B4E-43C2-85B1-71628AA224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6858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D67CC-0FF3-97DC-A18E-471333740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C0C6A-14C2-B63B-B30F-FD2881C92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ED9C63-3126-318F-ACBE-6CEA9FCC1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F723FC-A312-7000-35CF-928C969CD3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BBBFCB-9742-9401-A0B8-D4C442FEF9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12F88C-31C3-7B31-5D67-0E7E92902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3460-E02D-4004-BA3F-19F9A97A6EB1}" type="datetimeFigureOut">
              <a:rPr lang="en-IN" smtClean="0"/>
              <a:t>17-02-2023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E6799B-6BF5-26D4-57C2-286F2558D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FDBEC3-24A2-DA62-39AE-05F7ABD38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87B1-5B4E-43C2-85B1-71628AA224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0305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0B2CD-43F4-200B-23C6-DF6C57194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1D1086-3AF7-CFAD-9120-69454E0BF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3460-E02D-4004-BA3F-19F9A97A6EB1}" type="datetimeFigureOut">
              <a:rPr lang="en-IN" smtClean="0"/>
              <a:t>17-02-2023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D20E9C-6DCE-4872-3E28-B9CA485FC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6FD079-7184-0133-590A-CA703D53D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87B1-5B4E-43C2-85B1-71628AA224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5549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47537C-63B4-073D-792A-B8BC0E9BA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3460-E02D-4004-BA3F-19F9A97A6EB1}" type="datetimeFigureOut">
              <a:rPr lang="en-IN" smtClean="0"/>
              <a:t>17-02-2023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9E2233-4353-79B8-81D9-D125FC898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A0B81-B806-0001-91ED-0F8B8E114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87B1-5B4E-43C2-85B1-71628AA224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385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70073-DE50-8BFE-EF1B-23685D155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B361C-3E75-7271-A238-61508A579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63C777-76F9-7657-6D2C-635507C798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5DD781-190F-57B2-B7BB-9A6CB1263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3460-E02D-4004-BA3F-19F9A97A6EB1}" type="datetimeFigureOut">
              <a:rPr lang="en-IN" smtClean="0"/>
              <a:t>17-02-2023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A9E9B5-B56F-F59E-3D86-6D9170DBC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F1EDD1-76E6-B6C7-C5DD-F2ADA0383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87B1-5B4E-43C2-85B1-71628AA224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083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CEF2A-3610-9C3F-BAAB-BE0839C34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037096-97F2-14C2-0BAF-55C0998492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4C59D7-20E6-346B-5034-AEC1EDF81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6CE47E-1071-20F8-62D8-2C80E2E42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3460-E02D-4004-BA3F-19F9A97A6EB1}" type="datetimeFigureOut">
              <a:rPr lang="en-IN" smtClean="0"/>
              <a:t>17-02-2023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D8F16F-8F93-B362-1654-B014707DA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C2EA6D-DB1B-2EB9-3FD9-E39B66642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87B1-5B4E-43C2-85B1-71628AA224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2929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F85EB-610E-7C42-379D-B93A3FC1A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6F3F7C-D799-A316-F882-41D36629A3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8818C-98A7-35FC-33F8-DDF35D225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3460-E02D-4004-BA3F-19F9A97A6EB1}" type="datetimeFigureOut">
              <a:rPr lang="en-IN" smtClean="0"/>
              <a:t>17-02-2023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98A28-5DCA-E4E3-5773-32A9D36B9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20FE54-F87D-DA71-449A-2C3CDEFC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87B1-5B4E-43C2-85B1-71628AA224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0145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5681AD-B022-2082-ACBF-6F5D8FC465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855A3A-C04E-6310-B3C7-41699040B6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1CCFA6-DCE2-3047-19B7-0526B93A6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C3460-E02D-4004-BA3F-19F9A97A6EB1}" type="datetimeFigureOut">
              <a:rPr lang="en-IN" smtClean="0"/>
              <a:t>17-02-2023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ACD296-F35A-39B1-BFED-2D0974549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F46F51-015E-01B1-E9B4-7D27D6CE0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87B1-5B4E-43C2-85B1-71628AA224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0587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647076-E757-16B7-8EA3-64DEFC2B9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F4B080-255F-97FE-82B6-4B4C3ED7A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9F9702-FE7E-3A29-2538-E7E7C7C8E9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C3460-E02D-4004-BA3F-19F9A97A6EB1}" type="datetimeFigureOut">
              <a:rPr lang="en-IN" smtClean="0"/>
              <a:t>17-02-2023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7D7C9-C1E4-F313-4434-4603DDA38B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536B62-07F5-A23E-5D10-CB4D6B499D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B87B1-5B4E-43C2-85B1-71628AA224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1582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2714C-DDBC-0B06-0D8E-1D3454ECFF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The Principles &amp; Components Of Learning, Memory &amp; Emotion</a:t>
            </a:r>
            <a:br>
              <a:rPr lang="en-US" b="1" dirty="0">
                <a:solidFill>
                  <a:srgbClr val="C00000"/>
                </a:solidFill>
              </a:rPr>
            </a:b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ED0CB8-F2C9-AC0A-B8AB-4BF6F013AD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61215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2800" b="1" dirty="0">
                <a:solidFill>
                  <a:srgbClr val="C00000"/>
                </a:solidFill>
              </a:rPr>
              <a:t>Lecture-By</a:t>
            </a:r>
          </a:p>
          <a:p>
            <a:r>
              <a:rPr lang="en-US" sz="3200" b="1" dirty="0">
                <a:solidFill>
                  <a:srgbClr val="C00000"/>
                </a:solidFill>
              </a:rPr>
              <a:t>Miss </a:t>
            </a:r>
            <a:r>
              <a:rPr lang="en-US" sz="3200" b="1" dirty="0" err="1">
                <a:solidFill>
                  <a:srgbClr val="C00000"/>
                </a:solidFill>
              </a:rPr>
              <a:t>Swaleha</a:t>
            </a:r>
            <a:r>
              <a:rPr lang="en-US" sz="3200" b="1" dirty="0">
                <a:solidFill>
                  <a:srgbClr val="C00000"/>
                </a:solidFill>
              </a:rPr>
              <a:t> Asif, Clinical Psychologist</a:t>
            </a:r>
          </a:p>
          <a:p>
            <a:r>
              <a:rPr lang="en-US" sz="3200" b="1" dirty="0">
                <a:solidFill>
                  <a:srgbClr val="C00000"/>
                </a:solidFill>
              </a:rPr>
              <a:t>Dept. of Psychiatry</a:t>
            </a:r>
          </a:p>
          <a:p>
            <a:endParaRPr lang="en-IN" sz="3200" b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1168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F2E20-AEEC-89DD-F5AC-CAE4BFD9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365125"/>
            <a:ext cx="10094168" cy="1325563"/>
          </a:xfrm>
        </p:spPr>
        <p:txBody>
          <a:bodyPr/>
          <a:lstStyle/>
          <a:p>
            <a:r>
              <a:rPr lang="en-US" dirty="0"/>
              <a:t>                         </a:t>
            </a:r>
            <a:r>
              <a:rPr lang="en-US" b="1" u="sng" dirty="0">
                <a:solidFill>
                  <a:schemeClr val="accent2"/>
                </a:solidFill>
              </a:rPr>
              <a:t>What is learning</a:t>
            </a:r>
            <a:endParaRPr lang="en-IN" b="1" u="sng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A652F-0060-7465-7F80-EAA887777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3520" y="1576873"/>
            <a:ext cx="9860280" cy="460009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dirty="0"/>
              <a:t>Learning is a change in behavior, for better or worse.</a:t>
            </a:r>
            <a:r>
              <a:rPr lang="en-US" dirty="0">
                <a:latin typeface="Times New Roman" panose="02020603050405020304" pitchFamily="18" charset="0"/>
              </a:rPr>
              <a:t> learning is an ongoing process that takes place throughout life.</a:t>
            </a:r>
            <a:endParaRPr lang="en-US" sz="2800" dirty="0"/>
          </a:p>
          <a:p>
            <a:pPr marL="0" indent="0">
              <a:buNone/>
            </a:pPr>
            <a:r>
              <a:rPr lang="en-US" dirty="0"/>
              <a:t>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800" dirty="0"/>
              <a:t>                        </a:t>
            </a:r>
            <a:r>
              <a:rPr lang="en-US" sz="4800" b="1" i="1" u="sng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Definition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i="1" u="none" strike="noStrike" baseline="0" dirty="0">
                <a:latin typeface="Times New Roman" panose="02020603050405020304" pitchFamily="18" charset="0"/>
              </a:rPr>
              <a:t>Learning can be defined an any permanent change in behavior that occurs as a behavior of practice or experience.</a:t>
            </a:r>
            <a:endParaRPr lang="en-IN" b="1" i="1" dirty="0"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08191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01453-9639-6150-423E-AF4C47467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648" y="485192"/>
            <a:ext cx="10189030" cy="802432"/>
          </a:xfrm>
        </p:spPr>
        <p:txBody>
          <a:bodyPr>
            <a:normAutofit fontScale="90000"/>
          </a:bodyPr>
          <a:lstStyle/>
          <a:p>
            <a:br>
              <a:rPr lang="en-IN" b="1" dirty="0">
                <a:latin typeface="Times New Roman" panose="02020603050405020304" pitchFamily="18" charset="0"/>
              </a:rPr>
            </a:br>
            <a:br>
              <a:rPr lang="en-IN" b="1" dirty="0">
                <a:latin typeface="Times New Roman" panose="02020603050405020304" pitchFamily="18" charset="0"/>
              </a:rPr>
            </a:br>
            <a:r>
              <a:rPr lang="en-IN" b="1" dirty="0">
                <a:latin typeface="Times New Roman" panose="02020603050405020304" pitchFamily="18" charset="0"/>
              </a:rPr>
              <a:t>                 </a:t>
            </a:r>
            <a:r>
              <a:rPr lang="en-IN" sz="4900" b="1" u="sng" dirty="0">
                <a:solidFill>
                  <a:schemeClr val="accent2"/>
                </a:solidFill>
              </a:rPr>
              <a:t>Three important elements.</a:t>
            </a:r>
            <a:br>
              <a:rPr lang="en-IN" sz="4900" b="1" u="sng" dirty="0">
                <a:solidFill>
                  <a:schemeClr val="accent2"/>
                </a:solidFill>
              </a:rPr>
            </a:br>
            <a:endParaRPr lang="en-IN" sz="4900" b="1" u="sng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5AD19-3519-A5B1-16F8-9953A3C70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2560" y="1604865"/>
            <a:ext cx="10068560" cy="4655976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b="0" i="0" u="none" strike="noStrike" baseline="0" dirty="0">
                <a:latin typeface="Times New Roman" panose="02020603050405020304" pitchFamily="18" charset="0"/>
              </a:rPr>
              <a:t>The relatively permanent </a:t>
            </a:r>
            <a:r>
              <a:rPr lang="en-IN" dirty="0">
                <a:latin typeface="Times New Roman" panose="02020603050405020304" pitchFamily="18" charset="0"/>
              </a:rPr>
              <a:t>Learning is </a:t>
            </a:r>
            <a:r>
              <a:rPr lang="en-IN" dirty="0">
                <a:latin typeface="HiddenHorzOCR"/>
              </a:rPr>
              <a:t>a change in behaviour, </a:t>
            </a:r>
            <a:r>
              <a:rPr lang="en-IN" dirty="0">
                <a:latin typeface="Times New Roman" panose="02020603050405020304" pitchFamily="18" charset="0"/>
              </a:rPr>
              <a:t>for </a:t>
            </a:r>
            <a:r>
              <a:rPr lang="en-IN" dirty="0">
                <a:latin typeface="HiddenHorzOCR"/>
              </a:rPr>
              <a:t>better </a:t>
            </a:r>
            <a:r>
              <a:rPr lang="en-IN" dirty="0">
                <a:latin typeface="Times New Roman" panose="02020603050405020304" pitchFamily="18" charset="0"/>
              </a:rPr>
              <a:t>or worse.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It is a change that takes place through practice </a:t>
            </a:r>
            <a:r>
              <a:rPr lang="en-US" dirty="0">
                <a:latin typeface="HiddenHorzOCR"/>
              </a:rPr>
              <a:t>or experience.</a:t>
            </a:r>
            <a:r>
              <a:rPr lang="en-US" dirty="0">
                <a:latin typeface="Times New Roman" panose="02020603050405020304" pitchFamily="18" charset="0"/>
              </a:rPr>
              <a:t> learning are not change due to growth or maturation.</a:t>
            </a:r>
            <a:endParaRPr lang="en-IN" dirty="0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We</a:t>
            </a:r>
            <a:r>
              <a:rPr lang="en-US" b="0" i="0" u="none" strike="noStrike" baseline="0" dirty="0">
                <a:latin typeface="Times New Roman" panose="02020603050405020304" pitchFamily="18" charset="0"/>
              </a:rPr>
              <a:t> usually think of learned changes in behavior as lasting for days, months, or years unlike the temporary behavioral effects of factors such as alertness or fatigue.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34435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BE963-976F-F7DC-C934-D41DCE04D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i="0" dirty="0">
                <a:solidFill>
                  <a:srgbClr val="151515"/>
                </a:solidFill>
                <a:effectLst/>
                <a:latin typeface="-apple-system"/>
              </a:rPr>
            </a:br>
            <a:r>
              <a:rPr lang="en-IN" b="1" i="0" dirty="0">
                <a:solidFill>
                  <a:srgbClr val="151515"/>
                </a:solidFill>
                <a:effectLst/>
                <a:latin typeface="-apple-system"/>
              </a:rPr>
              <a:t>                         </a:t>
            </a:r>
            <a:r>
              <a:rPr lang="en-IN" b="1" i="0" u="sng" dirty="0">
                <a:solidFill>
                  <a:schemeClr val="accent2"/>
                </a:solidFill>
                <a:effectLst/>
                <a:latin typeface="-apple-system"/>
              </a:rPr>
              <a:t> </a:t>
            </a:r>
            <a:r>
              <a:rPr lang="en-IN" sz="4900" b="1" u="sng" dirty="0">
                <a:solidFill>
                  <a:schemeClr val="accent2"/>
                </a:solidFill>
              </a:rPr>
              <a:t>Principles of Learning</a:t>
            </a:r>
            <a:br>
              <a:rPr lang="en-IN" b="1" i="0" dirty="0">
                <a:solidFill>
                  <a:srgbClr val="151515"/>
                </a:solidFill>
                <a:effectLst/>
                <a:latin typeface="-apple-system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23DED-CFA4-F7AB-C1E5-15E22D6753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3680" y="1825625"/>
            <a:ext cx="9723119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Learning principles are guidelines for the ways in which people learn most effectively. The more these principles are reflected in training, the more effective training is likely to be.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IN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106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E6893-F00D-20C3-FC44-9884B0A13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268" y="681038"/>
            <a:ext cx="9991531" cy="1278392"/>
          </a:xfrm>
        </p:spPr>
        <p:txBody>
          <a:bodyPr>
            <a:normAutofit fontScale="90000"/>
          </a:bodyPr>
          <a:lstStyle/>
          <a:p>
            <a:br>
              <a:rPr lang="en-US" b="0" i="0" dirty="0">
                <a:solidFill>
                  <a:srgbClr val="151515"/>
                </a:solidFill>
                <a:effectLst/>
                <a:latin typeface="-apple-system"/>
              </a:rPr>
            </a:br>
            <a:r>
              <a:rPr lang="en-US" b="0" i="0" dirty="0">
                <a:solidFill>
                  <a:srgbClr val="151515"/>
                </a:solidFill>
                <a:effectLst/>
                <a:latin typeface="-apple-system"/>
              </a:rPr>
              <a:t>                  </a:t>
            </a:r>
            <a:r>
              <a:rPr lang="en-US" sz="4900" b="1" u="sng" dirty="0">
                <a:solidFill>
                  <a:schemeClr val="accent2"/>
                </a:solidFill>
              </a:rPr>
              <a:t>5 principles of learning </a:t>
            </a:r>
            <a:br>
              <a:rPr lang="en-US" sz="4900" b="1" dirty="0"/>
            </a:br>
            <a:endParaRPr lang="en-IN" sz="49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EEDD0-3200-D44B-8990-E52EC9433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268" y="2099389"/>
            <a:ext cx="9722499" cy="407757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b="1" dirty="0">
                <a:latin typeface="Times New Roman" panose="02020603050405020304" pitchFamily="18" charset="0"/>
              </a:rPr>
              <a:t>Participation.</a:t>
            </a:r>
          </a:p>
          <a:p>
            <a:pPr>
              <a:lnSpc>
                <a:spcPct val="100000"/>
              </a:lnSpc>
            </a:pPr>
            <a:r>
              <a:rPr lang="en-US" b="1" dirty="0">
                <a:latin typeface="Times New Roman" panose="02020603050405020304" pitchFamily="18" charset="0"/>
              </a:rPr>
              <a:t>Repetition.</a:t>
            </a:r>
          </a:p>
          <a:p>
            <a:pPr>
              <a:lnSpc>
                <a:spcPct val="100000"/>
              </a:lnSpc>
            </a:pPr>
            <a:r>
              <a:rPr lang="en-US" b="1" dirty="0">
                <a:latin typeface="Times New Roman" panose="02020603050405020304" pitchFamily="18" charset="0"/>
              </a:rPr>
              <a:t>Relevance.</a:t>
            </a:r>
          </a:p>
          <a:p>
            <a:pPr>
              <a:lnSpc>
                <a:spcPct val="100000"/>
              </a:lnSpc>
            </a:pPr>
            <a:r>
              <a:rPr lang="en-US" b="1" dirty="0">
                <a:latin typeface="Times New Roman" panose="02020603050405020304" pitchFamily="18" charset="0"/>
              </a:rPr>
              <a:t>Transference.</a:t>
            </a:r>
          </a:p>
          <a:p>
            <a:pPr>
              <a:lnSpc>
                <a:spcPct val="100000"/>
              </a:lnSpc>
            </a:pPr>
            <a:r>
              <a:rPr lang="en-US" b="1" dirty="0">
                <a:latin typeface="Times New Roman" panose="02020603050405020304" pitchFamily="18" charset="0"/>
              </a:rPr>
              <a:t>Feedback.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95096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D8E2E-508C-C352-2F3D-253497868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656" y="365125"/>
            <a:ext cx="10178143" cy="1325563"/>
          </a:xfrm>
        </p:spPr>
        <p:txBody>
          <a:bodyPr>
            <a:normAutofit fontScale="90000"/>
          </a:bodyPr>
          <a:lstStyle/>
          <a:p>
            <a:br>
              <a:rPr lang="en-US" b="1" i="0" dirty="0">
                <a:solidFill>
                  <a:srgbClr val="151515"/>
                </a:solidFill>
                <a:effectLst/>
                <a:latin typeface="-apple-system"/>
              </a:rPr>
            </a:br>
            <a:r>
              <a:rPr lang="en-US" b="1" i="0" dirty="0">
                <a:solidFill>
                  <a:srgbClr val="151515"/>
                </a:solidFill>
                <a:effectLst/>
                <a:latin typeface="-apple-system"/>
              </a:rPr>
              <a:t>   </a:t>
            </a:r>
            <a:r>
              <a:rPr lang="en-US" sz="4000" b="1" i="0" dirty="0">
                <a:solidFill>
                  <a:schemeClr val="accent2"/>
                </a:solidFill>
                <a:effectLst/>
                <a:latin typeface="-apple-system"/>
              </a:rPr>
              <a:t>1. Participation</a:t>
            </a:r>
            <a:br>
              <a:rPr lang="en-US" sz="4000" i="0" dirty="0">
                <a:solidFill>
                  <a:srgbClr val="151515"/>
                </a:solidFill>
                <a:effectLst/>
                <a:latin typeface="-apple-system"/>
              </a:rPr>
            </a:b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50073-6C9B-DE8F-3EEF-53BE411E0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1280" y="1623527"/>
            <a:ext cx="10002520" cy="4869348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Learning permit and encourage active participation to the learner. </a:t>
            </a:r>
          </a:p>
          <a:p>
            <a:pPr algn="l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Participation improves motivation and more senses that reinforce the learning process. As a result of participation people learn more quickly and retain that learning longer.</a:t>
            </a:r>
          </a:p>
          <a:p>
            <a:pPr algn="l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For example, Most people never forget how to ride a bicycle because they actively participated in the learning process.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23225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EDDF9-1438-9EEF-39B3-583474118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i="0" dirty="0">
                <a:solidFill>
                  <a:srgbClr val="151515"/>
                </a:solidFill>
                <a:effectLst/>
                <a:latin typeface="-apple-system"/>
              </a:rPr>
            </a:br>
            <a:r>
              <a:rPr lang="en-US" b="1" i="0" dirty="0">
                <a:solidFill>
                  <a:srgbClr val="151515"/>
                </a:solidFill>
                <a:effectLst/>
                <a:latin typeface="-apple-system"/>
              </a:rPr>
              <a:t>     </a:t>
            </a:r>
            <a:r>
              <a:rPr lang="en-US" sz="4000" b="1" i="0" dirty="0">
                <a:solidFill>
                  <a:schemeClr val="accent2"/>
                </a:solidFill>
                <a:effectLst/>
                <a:latin typeface="-apple-system"/>
              </a:rPr>
              <a:t>2. Repetition</a:t>
            </a:r>
            <a:br>
              <a:rPr lang="en-US" b="1" i="0" dirty="0">
                <a:solidFill>
                  <a:srgbClr val="151515"/>
                </a:solidFill>
                <a:effectLst/>
                <a:latin typeface="-apple-system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B52CA-3083-CBC9-BEA4-B60423ABF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800" y="1483360"/>
            <a:ext cx="10033000" cy="469360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3000" dirty="0">
                <a:latin typeface="Times New Roman" panose="02020603050405020304" pitchFamily="18" charset="0"/>
              </a:rPr>
              <a:t>An important principle of the learning is to provide the learner with the opportunity for practice and repetition. </a:t>
            </a:r>
          </a:p>
          <a:p>
            <a:pPr>
              <a:lnSpc>
                <a:spcPct val="150000"/>
              </a:lnSpc>
            </a:pPr>
            <a:r>
              <a:rPr lang="en-US" sz="3000" dirty="0">
                <a:latin typeface="Times New Roman" panose="02020603050405020304" pitchFamily="18" charset="0"/>
              </a:rPr>
              <a:t>To gain the full benefit of training learned behaviors must be overlearned to ensure smooth performance and minimum of forgetting at a later date.</a:t>
            </a:r>
          </a:p>
          <a:p>
            <a:pPr>
              <a:lnSpc>
                <a:spcPct val="150000"/>
              </a:lnSpc>
            </a:pPr>
            <a:r>
              <a:rPr lang="en-US" sz="3000" dirty="0">
                <a:latin typeface="Times New Roman" panose="02020603050405020304" pitchFamily="18" charset="0"/>
              </a:rPr>
              <a:t>Proficiency in learning and retaining new skills is improved when individuals visualize themselves performing the new behavior.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22395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D61B5-6997-744B-DC43-7D3C5711A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979" y="365125"/>
            <a:ext cx="10140820" cy="1325563"/>
          </a:xfrm>
        </p:spPr>
        <p:txBody>
          <a:bodyPr>
            <a:normAutofit fontScale="90000"/>
          </a:bodyPr>
          <a:lstStyle/>
          <a:p>
            <a:br>
              <a:rPr lang="en-US" b="1" i="0" dirty="0">
                <a:solidFill>
                  <a:srgbClr val="151515"/>
                </a:solidFill>
                <a:effectLst/>
                <a:latin typeface="-apple-system"/>
              </a:rPr>
            </a:br>
            <a:r>
              <a:rPr lang="en-US" sz="4000" b="1" i="0" dirty="0">
                <a:solidFill>
                  <a:schemeClr val="accent2"/>
                </a:solidFill>
                <a:effectLst/>
                <a:latin typeface="-apple-system"/>
              </a:rPr>
              <a:t>3. Relevance</a:t>
            </a:r>
            <a:br>
              <a:rPr lang="en-US" sz="4000" i="0" dirty="0">
                <a:solidFill>
                  <a:srgbClr val="151515"/>
                </a:solidFill>
                <a:effectLst/>
                <a:latin typeface="-apple-system"/>
              </a:rPr>
            </a:b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18A65-C45D-E608-B9B0-3F94C7C6D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2980" y="1825625"/>
            <a:ext cx="1014082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700" dirty="0">
                <a:latin typeface="Times New Roman" panose="02020603050405020304" pitchFamily="18" charset="0"/>
              </a:rPr>
              <a:t>Learning is helped when the material to be learned is meaningful. </a:t>
            </a:r>
          </a:p>
          <a:p>
            <a:pPr>
              <a:lnSpc>
                <a:spcPct val="150000"/>
              </a:lnSpc>
            </a:pPr>
            <a:r>
              <a:rPr lang="en-US" sz="2700" dirty="0">
                <a:latin typeface="Times New Roman" panose="02020603050405020304" pitchFamily="18" charset="0"/>
              </a:rPr>
              <a:t>The learning should be problem-centered rather than content centered.</a:t>
            </a:r>
          </a:p>
          <a:p>
            <a:pPr>
              <a:lnSpc>
                <a:spcPct val="150000"/>
              </a:lnSpc>
            </a:pPr>
            <a:r>
              <a:rPr lang="en-US" sz="2700" dirty="0">
                <a:latin typeface="Times New Roman" panose="02020603050405020304" pitchFamily="18" charset="0"/>
              </a:rPr>
              <a:t>People are motivated to learn when training is immediately relevant to help them solve a current problem. </a:t>
            </a:r>
          </a:p>
          <a:p>
            <a:pPr marL="0" indent="0">
              <a:lnSpc>
                <a:spcPct val="150000"/>
              </a:lnSpc>
              <a:buNone/>
            </a:pPr>
            <a:endParaRPr lang="en-IN" sz="27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138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BF0CB-6866-2A92-990E-EC7EC1C6C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4986" y="365125"/>
            <a:ext cx="10168813" cy="1325563"/>
          </a:xfrm>
        </p:spPr>
        <p:txBody>
          <a:bodyPr>
            <a:normAutofit fontScale="90000"/>
          </a:bodyPr>
          <a:lstStyle/>
          <a:p>
            <a:br>
              <a:rPr lang="en-US" b="1" i="0" dirty="0">
                <a:solidFill>
                  <a:srgbClr val="151515"/>
                </a:solidFill>
                <a:effectLst/>
                <a:latin typeface="-apple-system"/>
              </a:rPr>
            </a:br>
            <a:r>
              <a:rPr lang="en-US" sz="4000" b="1" i="0" dirty="0">
                <a:solidFill>
                  <a:schemeClr val="accent2"/>
                </a:solidFill>
                <a:effectLst/>
                <a:latin typeface="-apple-system"/>
              </a:rPr>
              <a:t>4. Transference</a:t>
            </a:r>
            <a:br>
              <a:rPr lang="en-US" b="1" i="0" dirty="0">
                <a:solidFill>
                  <a:srgbClr val="151515"/>
                </a:solidFill>
                <a:effectLst/>
                <a:latin typeface="-apple-system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8741A-95E2-53CE-EDDE-BC18FA242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4988" y="1690688"/>
            <a:ext cx="10168812" cy="4486275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en-US" sz="2700" dirty="0">
                <a:latin typeface="Times New Roman" panose="02020603050405020304" pitchFamily="18" charset="0"/>
              </a:rPr>
              <a:t>The training occurs in a special environment.</a:t>
            </a:r>
          </a:p>
          <a:p>
            <a:pPr>
              <a:lnSpc>
                <a:spcPct val="160000"/>
              </a:lnSpc>
            </a:pPr>
            <a:r>
              <a:rPr lang="en-US" sz="2700" dirty="0">
                <a:latin typeface="Times New Roman" panose="02020603050405020304" pitchFamily="18" charset="0"/>
              </a:rPr>
              <a:t>Transfer of training occurs when trainees apply the knowledge and skills learned in training course to their jobs.</a:t>
            </a:r>
          </a:p>
          <a:p>
            <a:pPr>
              <a:lnSpc>
                <a:spcPct val="160000"/>
              </a:lnSpc>
            </a:pPr>
            <a:r>
              <a:rPr lang="en-US" sz="2700" dirty="0">
                <a:latin typeface="Times New Roman" panose="02020603050405020304" pitchFamily="18" charset="0"/>
              </a:rPr>
              <a:t>The learning in one setting does not transfer to the actual job situation the training has failed.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27783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920A9-26B9-6634-A375-7DF8E5379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5616" y="1035698"/>
            <a:ext cx="10038184" cy="5141265"/>
          </a:xfrm>
        </p:spPr>
        <p:txBody>
          <a:bodyPr/>
          <a:lstStyle/>
          <a:p>
            <a:pPr>
              <a:lnSpc>
                <a:spcPct val="160000"/>
              </a:lnSpc>
            </a:pPr>
            <a:r>
              <a:rPr lang="en-US" dirty="0">
                <a:latin typeface="Times New Roman" panose="02020603050405020304" pitchFamily="18" charset="0"/>
              </a:rPr>
              <a:t>Transfers training situations are possible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b="1" dirty="0">
                <a:latin typeface="Times New Roman" panose="02020603050405020304" pitchFamily="18" charset="0"/>
              </a:rPr>
              <a:t>(1) Positive transfer of training, </a:t>
            </a:r>
            <a:r>
              <a:rPr lang="en-US" dirty="0">
                <a:latin typeface="Times New Roman" panose="02020603050405020304" pitchFamily="18" charset="0"/>
              </a:rPr>
              <a:t>when the training activities enhance performance in the new situation.</a:t>
            </a:r>
            <a:br>
              <a:rPr lang="en-US" dirty="0">
                <a:latin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</a:rPr>
              <a:t>(2) Negative transfer of training,</a:t>
            </a:r>
            <a:r>
              <a:rPr lang="en-US" dirty="0">
                <a:latin typeface="Times New Roman" panose="02020603050405020304" pitchFamily="18" charset="0"/>
              </a:rPr>
              <a:t> when the training activities inhibit performance in a new situation.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0755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EC9F5-6348-1BDC-44AB-7ABAB4017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963" y="365125"/>
            <a:ext cx="10084837" cy="1325563"/>
          </a:xfrm>
        </p:spPr>
        <p:txBody>
          <a:bodyPr>
            <a:normAutofit fontScale="90000"/>
          </a:bodyPr>
          <a:lstStyle/>
          <a:p>
            <a:br>
              <a:rPr lang="en-US" b="1" i="0" dirty="0">
                <a:solidFill>
                  <a:srgbClr val="151515"/>
                </a:solidFill>
                <a:effectLst/>
                <a:latin typeface="-apple-system"/>
              </a:rPr>
            </a:br>
            <a:r>
              <a:rPr lang="en-US" sz="4000" b="1" i="0" dirty="0">
                <a:solidFill>
                  <a:schemeClr val="accent2"/>
                </a:solidFill>
                <a:effectLst/>
                <a:latin typeface="-apple-system"/>
              </a:rPr>
              <a:t>5. Feedback</a:t>
            </a:r>
            <a:br>
              <a:rPr lang="en-US" b="1" i="0" dirty="0">
                <a:solidFill>
                  <a:srgbClr val="151515"/>
                </a:solidFill>
                <a:effectLst/>
                <a:latin typeface="-apple-system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AF772-527C-3FA9-6241-8D43A8260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8963" y="1493520"/>
            <a:ext cx="10084836" cy="4826000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50000"/>
              </a:lnSpc>
            </a:pPr>
            <a:r>
              <a:rPr lang="en-US" sz="3000" dirty="0">
                <a:latin typeface="Times New Roman" panose="02020603050405020304" pitchFamily="18" charset="0"/>
              </a:rPr>
              <a:t>Feedback gives learners information on their progress. </a:t>
            </a:r>
          </a:p>
          <a:p>
            <a:pPr>
              <a:lnSpc>
                <a:spcPct val="150000"/>
              </a:lnSpc>
            </a:pPr>
            <a:r>
              <a:rPr lang="en-US" sz="3000" dirty="0">
                <a:latin typeface="Times New Roman" panose="02020603050405020304" pitchFamily="18" charset="0"/>
              </a:rPr>
              <a:t>Performance feedback is a necessary prerequisite for learning.</a:t>
            </a:r>
          </a:p>
          <a:p>
            <a:pPr>
              <a:lnSpc>
                <a:spcPct val="150000"/>
              </a:lnSpc>
            </a:pPr>
            <a:r>
              <a:rPr lang="en-US" sz="3000" dirty="0">
                <a:latin typeface="Times New Roman" panose="02020603050405020304" pitchFamily="18" charset="0"/>
              </a:rPr>
              <a:t>Feedback improves performance not only by helping learners correct their mistakes but also by providing reinforcement for learning.</a:t>
            </a:r>
          </a:p>
          <a:p>
            <a:pPr algn="l">
              <a:lnSpc>
                <a:spcPct val="150000"/>
              </a:lnSpc>
            </a:pPr>
            <a:r>
              <a:rPr lang="en-US" sz="3000" dirty="0">
                <a:latin typeface="Times New Roman" panose="02020603050405020304" pitchFamily="18" charset="0"/>
              </a:rPr>
              <a:t>Knowledge of results is a positive reinforcement itself. Learning activities have more intrinsic interest if the feedback is available.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40395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17CBE-57DF-FD98-1A45-37832CC26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1927"/>
            <a:ext cx="10515600" cy="1455575"/>
          </a:xfrm>
        </p:spPr>
        <p:txBody>
          <a:bodyPr/>
          <a:lstStyle/>
          <a:p>
            <a:r>
              <a:rPr lang="en-IN" dirty="0"/>
              <a:t>                    </a:t>
            </a:r>
            <a:r>
              <a:rPr lang="en-IN" b="1" u="sng" dirty="0">
                <a:solidFill>
                  <a:schemeClr val="accent2"/>
                </a:solidFill>
              </a:rPr>
              <a:t>Advantages Of Learning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89BEF-AA67-CAD5-8490-A52DB7BB5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86" y="1707502"/>
            <a:ext cx="10198358" cy="4646645"/>
          </a:xfrm>
        </p:spPr>
        <p:txBody>
          <a:bodyPr>
            <a:noAutofit/>
          </a:bodyPr>
          <a:lstStyle/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Learning develops mental and intellectual capacity.</a:t>
            </a: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It provides knowledge and imparts skills.</a:t>
            </a: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It changes attitude and thus behavior.</a:t>
            </a: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It improves the performance of individuals both quantitatively and qualitatively. </a:t>
            </a:r>
          </a:p>
        </p:txBody>
      </p:sp>
    </p:spTree>
    <p:extLst>
      <p:ext uri="{BB962C8B-B14F-4D97-AF65-F5344CB8AC3E}">
        <p14:creationId xmlns:p14="http://schemas.microsoft.com/office/powerpoint/2010/main" val="300728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E8270-DA4D-43C7-24CA-283DABE4F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8962" y="1156995"/>
            <a:ext cx="10084837" cy="5019967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It fosters adaptability to change and updates knowledge and experience.</a:t>
            </a: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It ensures physical safety of the learner.</a:t>
            </a: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It exerts a motivating influence and brings about satisfaction. </a:t>
            </a: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It promotes humans resource development.</a:t>
            </a:r>
            <a:br>
              <a:rPr lang="en-US" dirty="0">
                <a:latin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66915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6371C-879F-F8A5-B99E-FC86C269F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                  </a:t>
            </a:r>
            <a:r>
              <a:rPr lang="en-IN" b="1" u="sng" dirty="0">
                <a:solidFill>
                  <a:schemeClr val="accent2"/>
                </a:solidFill>
              </a:rPr>
              <a:t>What is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E2FDD-7692-61DE-A5E0-9105E0FC6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632" y="1825625"/>
            <a:ext cx="10094168" cy="4351338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Memory is our ability to recall information</a:t>
            </a: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Memory refers to the psychological processes of acquiring, storing, retaining and later retrieving information. 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rgbClr val="151515"/>
              </a:solidFill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811748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AAAC5-2C0C-7526-7127-2973D9E45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>
                <a:solidFill>
                  <a:schemeClr val="accent2"/>
                </a:solidFill>
              </a:rPr>
              <a:t>Three Stages of the learning /Memory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62AF0-5A9B-1A2C-9CBF-5C5B915A8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840" y="1772816"/>
            <a:ext cx="9815597" cy="4720059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There are three major processes involved in memory: encoding, storage, and retrieval.</a:t>
            </a:r>
          </a:p>
          <a:p>
            <a:pPr>
              <a:lnSpc>
                <a:spcPct val="140000"/>
              </a:lnSpc>
            </a:pPr>
            <a:r>
              <a:rPr lang="en-US" b="1" dirty="0">
                <a:latin typeface="Times New Roman" panose="02020603050405020304" pitchFamily="18" charset="0"/>
              </a:rPr>
              <a:t>Encoding:</a:t>
            </a:r>
            <a:r>
              <a:rPr lang="en-US" dirty="0"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Encoding is the process of </a:t>
            </a:r>
            <a:r>
              <a:rPr lang="en-US" sz="2800" b="0" i="0" u="none" strike="noStrike" baseline="0" dirty="0">
                <a:latin typeface="HiddenHorzOCR"/>
              </a:rPr>
              <a:t>receiving sensory </a:t>
            </a: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input and </a:t>
            </a:r>
            <a:r>
              <a:rPr lang="en-US" dirty="0">
                <a:latin typeface="Times New Roman" panose="02020603050405020304" pitchFamily="18" charset="0"/>
              </a:rPr>
              <a:t>transforming it into a form or code which can be stored.</a:t>
            </a:r>
          </a:p>
          <a:p>
            <a:pPr>
              <a:lnSpc>
                <a:spcPct val="140000"/>
              </a:lnSpc>
            </a:pPr>
            <a:r>
              <a:rPr lang="en-US" b="1" dirty="0">
                <a:latin typeface="Times New Roman" panose="02020603050405020304" pitchFamily="18" charset="0"/>
              </a:rPr>
              <a:t>Storage: </a:t>
            </a:r>
            <a:r>
              <a:rPr lang="en-US" dirty="0">
                <a:latin typeface="Times New Roman" panose="02020603050405020304" pitchFamily="18" charset="0"/>
              </a:rPr>
              <a:t>Storage </a:t>
            </a: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is the process of putting coded information into memory.</a:t>
            </a:r>
            <a:r>
              <a:rPr lang="en-US" dirty="0">
                <a:latin typeface="Times New Roman" panose="02020603050405020304" pitchFamily="18" charset="0"/>
              </a:rPr>
              <a:t> Storage refers to maintaining information over time.</a:t>
            </a:r>
            <a:r>
              <a:rPr lang="en-US" sz="2800" dirty="0">
                <a:latin typeface="HiddenHorzOCR"/>
              </a:rPr>
              <a:t> </a:t>
            </a:r>
            <a:endParaRPr lang="en-IN" sz="2800" b="0" i="0" u="none" strike="noStrike" baseline="0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endParaRPr lang="en-US" dirty="0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2700" dirty="0">
              <a:solidFill>
                <a:srgbClr val="151515"/>
              </a:solidFill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918357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2CB5D-86E6-42A1-2EAD-1EC238C57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0320" y="1351280"/>
            <a:ext cx="10276840" cy="4886643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b="1" dirty="0">
                <a:latin typeface="Times New Roman" panose="02020603050405020304" pitchFamily="18" charset="0"/>
              </a:rPr>
              <a:t>Retrieval:</a:t>
            </a:r>
            <a:r>
              <a:rPr lang="en-US" dirty="0">
                <a:latin typeface="Times New Roman" panose="02020603050405020304" pitchFamily="18" charset="0"/>
              </a:rPr>
              <a:t> Retrieval is the ability to access information when you need it.</a:t>
            </a:r>
            <a:r>
              <a:rPr lang="en-US" b="0" i="0" dirty="0">
                <a:solidFill>
                  <a:srgbClr val="212121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dirty="0">
                <a:latin typeface="Times New Roman" panose="02020603050405020304" pitchFamily="18" charset="0"/>
              </a:rPr>
              <a:t>Retrieval process allows us to bring stored memories into conscious awareness.</a:t>
            </a:r>
          </a:p>
          <a:p>
            <a:pPr marL="0" indent="0" algn="l">
              <a:buNone/>
            </a:pPr>
            <a:endParaRPr lang="en-IN" sz="1800" b="0" i="0" u="none" strike="noStrike" baseline="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707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862C3-1132-77C9-20CF-583DFB640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               </a:t>
            </a:r>
            <a:r>
              <a:rPr lang="en-IN" b="1" u="sng" dirty="0">
                <a:solidFill>
                  <a:schemeClr val="accent2"/>
                </a:solidFill>
              </a:rPr>
              <a:t>Problems Of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2D355-412C-4655-B0F1-A34B93F83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0480" y="1825625"/>
            <a:ext cx="10053320" cy="4351338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Memory problems are often relatively minor annoyances, like forgetting birthdays.</a:t>
            </a: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They can also be a sign of serious conditions such as Alzheimer's disease and other kinds of dementia. These conditions affect quality of life and ability to function.</a:t>
            </a:r>
            <a:endParaRPr lang="en-IN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148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B99EA-0415-0458-A700-64BD7660E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                   </a:t>
            </a:r>
            <a:r>
              <a:rPr lang="en-IN" b="1" u="sng" dirty="0">
                <a:solidFill>
                  <a:schemeClr val="accent2"/>
                </a:solidFill>
              </a:rPr>
              <a:t>Types Of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BCCB6-D17A-F99C-F2D1-BBD118AB5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825625"/>
            <a:ext cx="1013460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1968 by Richard Atkinson and Richard Shiffrin, Three separate types of memory: sensory memory, short-term memory, and long-term memory.</a:t>
            </a:r>
            <a:endParaRPr lang="en-IN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716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54C57-4888-E1A4-31B4-2F11A94E9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       </a:t>
            </a:r>
            <a:r>
              <a:rPr lang="en-IN" b="1" dirty="0">
                <a:solidFill>
                  <a:schemeClr val="accent2"/>
                </a:solidFill>
              </a:rPr>
              <a:t>Sensory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7F0EF-C88E-F374-B89B-7201CBDC5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0" y="1690688"/>
            <a:ext cx="10073640" cy="4730432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Sensory memory is very brief memory. These memories last for three seconds or less.</a:t>
            </a: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Sensory memory is the earliest stage of memory</a:t>
            </a: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Generally half second for visual information and three or four seconds for auditory information.</a:t>
            </a: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The purpose of sensory memory is to retain information long enough for it to be recognized.</a:t>
            </a:r>
            <a:endParaRPr lang="en-IN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1751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E13A6-6894-0078-75F7-3056D1B89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7120" y="1361440"/>
            <a:ext cx="10332720" cy="4815523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For example, Seeing a dog, feeling gum under a chair, or smelling chicken noodle soup. Our eyes, nose, and nerves send that information to the brain.</a:t>
            </a:r>
            <a:endParaRPr lang="en-IN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299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51AA4-54B6-77B0-8230-1C028032F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0" y="365125"/>
            <a:ext cx="10083800" cy="1325563"/>
          </a:xfrm>
        </p:spPr>
        <p:txBody>
          <a:bodyPr/>
          <a:lstStyle/>
          <a:p>
            <a:r>
              <a:rPr lang="en-IN" dirty="0"/>
              <a:t>    </a:t>
            </a:r>
            <a:r>
              <a:rPr lang="en-IN" b="1" dirty="0">
                <a:solidFill>
                  <a:schemeClr val="accent2"/>
                </a:solidFill>
              </a:rPr>
              <a:t>Short Term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85071-402A-E3F8-7578-C6B725C63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000" y="1690688"/>
            <a:ext cx="10271760" cy="480218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Short-term memory is slightly longer. and last about 20 to 30 seconds.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Short-term memory is also known as active memory. This is the information we are currently aware of or thinking about.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In Freudian psychology, This memory referred to as the conscious mind.</a:t>
            </a:r>
          </a:p>
        </p:txBody>
      </p:sp>
    </p:spTree>
    <p:extLst>
      <p:ext uri="{BB962C8B-B14F-4D97-AF65-F5344CB8AC3E}">
        <p14:creationId xmlns:p14="http://schemas.microsoft.com/office/powerpoint/2010/main" val="4185579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48357-A19F-3B36-DF4F-66CAA0C79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280" y="365125"/>
            <a:ext cx="10002520" cy="1325563"/>
          </a:xfrm>
        </p:spPr>
        <p:txBody>
          <a:bodyPr/>
          <a:lstStyle/>
          <a:p>
            <a:r>
              <a:rPr lang="en-IN" b="1" dirty="0"/>
              <a:t>    </a:t>
            </a:r>
            <a:r>
              <a:rPr lang="en-IN" b="1" dirty="0">
                <a:solidFill>
                  <a:schemeClr val="accent2"/>
                </a:solidFill>
              </a:rPr>
              <a:t>Long Term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6DCD2-80B1-4930-3257-361242DF9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1280" y="1520825"/>
            <a:ext cx="10002520" cy="4351338"/>
          </a:xfrm>
        </p:spPr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Long-term memory can last a lifetime.</a:t>
            </a:r>
          </a:p>
          <a:p>
            <a:pPr fontAlgn="base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Long-term memory refers to the continuing storage of information.</a:t>
            </a:r>
          </a:p>
          <a:p>
            <a:pPr fontAlgn="base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In Freudian psychology, long-term memory called the preconscious and unconscious.</a:t>
            </a:r>
          </a:p>
          <a:p>
            <a:pPr fontAlgn="base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This information is largely outside of our awareness. can be called into working memory to be used when needed.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3968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639C3-40DE-1025-A326-97D537E5C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640" y="365125"/>
            <a:ext cx="10122159" cy="1325563"/>
          </a:xfrm>
        </p:spPr>
        <p:txBody>
          <a:bodyPr>
            <a:normAutofit/>
          </a:bodyPr>
          <a:lstStyle/>
          <a:p>
            <a:r>
              <a:rPr lang="en-IN" dirty="0"/>
              <a:t>                   </a:t>
            </a:r>
            <a:r>
              <a:rPr lang="en-IN" b="1" u="sng" dirty="0">
                <a:solidFill>
                  <a:schemeClr val="accent2"/>
                </a:solidFill>
              </a:rPr>
              <a:t>Why We Forgetting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24E80-B609-8511-D257-77595F5C4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1640" y="1690688"/>
            <a:ext cx="10122160" cy="4517071"/>
          </a:xfrm>
        </p:spPr>
        <p:txBody>
          <a:bodyPr>
            <a:normAutofit/>
          </a:bodyPr>
          <a:lstStyle/>
          <a:p>
            <a:pPr marL="0" indent="0" fontAlgn="base">
              <a:lnSpc>
                <a:spcPct val="150000"/>
              </a:lnSpc>
              <a:buNone/>
            </a:pPr>
            <a:r>
              <a:rPr lang="en-US" dirty="0">
                <a:latin typeface="Times New Roman" panose="02020603050405020304" pitchFamily="18" charset="0"/>
              </a:rPr>
              <a:t>There are four basic explanations for forgetting memory.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</a:rPr>
              <a:t>Failure to store a memory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</a:rPr>
              <a:t>Interference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</a:rPr>
              <a:t>Motivated forgetting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</a:rPr>
              <a:t>Retrieval failure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85042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7541A-6AEA-38DD-560F-D55E8D4E3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              </a:t>
            </a:r>
            <a:r>
              <a:rPr lang="en-IN" b="1" u="sng" dirty="0">
                <a:solidFill>
                  <a:schemeClr val="accent2"/>
                </a:solidFill>
              </a:rPr>
              <a:t>How To Improve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5CF2D-B69F-D727-734A-FAD5D239C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920" y="1825625"/>
            <a:ext cx="10215880" cy="4351338"/>
          </a:xfrm>
        </p:spPr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</a:rPr>
              <a:t>Written: </a:t>
            </a:r>
            <a:r>
              <a:rPr lang="en-US" dirty="0">
                <a:latin typeface="Times New Roman" panose="02020603050405020304" pitchFamily="18" charset="0"/>
              </a:rPr>
              <a:t>The act of writing (with a pen and paper) helps implant the memory into your brain and can also serve as a reminder or reference later on.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</a:rPr>
              <a:t>Repeat: </a:t>
            </a:r>
            <a:r>
              <a:rPr lang="en-US" dirty="0">
                <a:latin typeface="Times New Roman" panose="02020603050405020304" pitchFamily="18" charset="0"/>
              </a:rPr>
              <a:t>Repetition helps the memory become encoded beyond your short-term memory.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75305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35FCF-2456-2AED-3DF6-349819905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9520" y="1198880"/>
            <a:ext cx="10114280" cy="4978083"/>
          </a:xfrm>
        </p:spPr>
        <p:txBody>
          <a:bodyPr>
            <a:normAutofit/>
          </a:bodyPr>
          <a:lstStyle/>
          <a:p>
            <a:pPr fontAlgn="base"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</a:rPr>
              <a:t>Get enough rest: </a:t>
            </a:r>
            <a:r>
              <a:rPr lang="en-US" dirty="0">
                <a:latin typeface="Times New Roman" panose="02020603050405020304" pitchFamily="18" charset="0"/>
              </a:rPr>
              <a:t>Research has also found that sleep plays a critical role in learning and the formation of new memories.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</a:rPr>
              <a:t>Test yourself:</a:t>
            </a:r>
            <a:r>
              <a:rPr lang="en-US" dirty="0">
                <a:latin typeface="Times New Roman" panose="02020603050405020304" pitchFamily="18" charset="0"/>
              </a:rPr>
              <a:t> studying and rehearsing information is the best way to ensure that you will remember it.</a:t>
            </a:r>
          </a:p>
          <a:p>
            <a:pPr fontAlgn="base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 Researchers have found that being tested on information is actually one of the best ways to improve recall.</a:t>
            </a:r>
          </a:p>
          <a:p>
            <a:pPr>
              <a:lnSpc>
                <a:spcPct val="150000"/>
              </a:lnSpc>
            </a:pPr>
            <a:endParaRPr lang="en-US" dirty="0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587617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92DC0-43C5-7F64-B973-E22C757C8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672" y="811763"/>
            <a:ext cx="10234127" cy="5365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</a:rPr>
              <a:t>A mental picture: </a:t>
            </a:r>
            <a:r>
              <a:rPr lang="en-US" dirty="0">
                <a:latin typeface="Times New Roman" panose="02020603050405020304" pitchFamily="18" charset="0"/>
              </a:rPr>
              <a:t>Systematically trying to make a mental note of things you often forget (such as where you left your car keys) can help you remember things better.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</a:rPr>
              <a:t>Use memorization techniques: </a:t>
            </a:r>
            <a:r>
              <a:rPr lang="en-US" dirty="0">
                <a:latin typeface="Times New Roman" panose="02020603050405020304" pitchFamily="18" charset="0"/>
              </a:rPr>
              <a:t>Rehearsing information, employing mnemonics, and other memorization strategies can help combat minor memory problems.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14990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67C08-54A6-AE47-B671-CFFE875E0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dirty="0"/>
            </a:br>
            <a:r>
              <a:rPr lang="en-IN" dirty="0"/>
              <a:t>                 </a:t>
            </a:r>
            <a:r>
              <a:rPr lang="en-IN" sz="4900" b="1" u="sng" dirty="0">
                <a:solidFill>
                  <a:schemeClr val="accent2"/>
                </a:solidFill>
              </a:rPr>
              <a:t>How To Protect Your Memory</a:t>
            </a:r>
            <a:br>
              <a:rPr lang="en-IN" sz="4900" b="1" dirty="0"/>
            </a:br>
            <a:endParaRPr lang="en-IN" sz="49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44F48-C3D5-F5DE-2AF9-8053513EB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400" y="1690687"/>
            <a:ext cx="10515600" cy="48021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b="1" dirty="0">
                <a:latin typeface="Times New Roman" panose="02020603050405020304" pitchFamily="18" charset="0"/>
              </a:rPr>
              <a:t>Avoid stress,  </a:t>
            </a:r>
            <a:r>
              <a:rPr lang="en-US" dirty="0">
                <a:latin typeface="Times New Roman" panose="02020603050405020304" pitchFamily="18" charset="0"/>
              </a:rPr>
              <a:t>Research has found that stress can have detrimental effects on areas of the brain associated with memory, including the hippocampus.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</a:rPr>
              <a:t>Avoid drugs, </a:t>
            </a:r>
            <a:r>
              <a:rPr lang="en-US" dirty="0">
                <a:latin typeface="Times New Roman" panose="02020603050405020304" pitchFamily="18" charset="0"/>
              </a:rPr>
              <a:t>alcohol and other neurotoxins: Drug use and excessive alcohol consumption have been linked to the deterioration of synapses.</a:t>
            </a:r>
            <a:r>
              <a:rPr lang="en-IN" dirty="0">
                <a:latin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4565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71B4B-0AF0-448B-59D2-26799A017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1440" y="914400"/>
            <a:ext cx="10007600" cy="560832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60000"/>
              </a:lnSpc>
            </a:pPr>
            <a:r>
              <a:rPr lang="en-US" sz="11200" b="1" dirty="0">
                <a:latin typeface="Times New Roman" panose="02020603050405020304" pitchFamily="18" charset="0"/>
              </a:rPr>
              <a:t>Get enough exercise: </a:t>
            </a:r>
            <a:r>
              <a:rPr lang="en-US" sz="11200" dirty="0">
                <a:latin typeface="Times New Roman" panose="02020603050405020304" pitchFamily="18" charset="0"/>
              </a:rPr>
              <a:t>Regular physical activity helps improve oxygenation of the brain, which is vital for synaptic formation and growth. </a:t>
            </a:r>
          </a:p>
          <a:p>
            <a:pPr>
              <a:lnSpc>
                <a:spcPct val="160000"/>
              </a:lnSpc>
            </a:pPr>
            <a:r>
              <a:rPr lang="en-US" sz="11200" b="1" dirty="0">
                <a:latin typeface="Times New Roman" panose="02020603050405020304" pitchFamily="18" charset="0"/>
              </a:rPr>
              <a:t>Maintain a sense of self-efficacy: </a:t>
            </a:r>
            <a:r>
              <a:rPr lang="en-US" sz="11200" dirty="0">
                <a:latin typeface="Times New Roman" panose="02020603050405020304" pitchFamily="18" charset="0"/>
              </a:rPr>
              <a:t>Having a strong sense of self efficacy has been associated with maintaining good memory abilities during old age.</a:t>
            </a:r>
          </a:p>
          <a:p>
            <a:pPr>
              <a:lnSpc>
                <a:spcPct val="160000"/>
              </a:lnSpc>
            </a:pPr>
            <a:r>
              <a:rPr lang="en-US" sz="11200" dirty="0">
                <a:latin typeface="Times New Roman" panose="02020603050405020304" pitchFamily="18" charset="0"/>
              </a:rPr>
              <a:t>Self-efficacy refers to the sense of control that people have over their own lives and destiny.</a:t>
            </a:r>
          </a:p>
          <a:p>
            <a:pPr>
              <a:lnSpc>
                <a:spcPct val="160000"/>
              </a:lnSpc>
            </a:pPr>
            <a:r>
              <a:rPr lang="en-US" sz="7000" dirty="0">
                <a:latin typeface="Times New Roman" panose="02020603050405020304" pitchFamily="18" charset="0"/>
              </a:rPr>
              <a:t> </a:t>
            </a:r>
            <a:endParaRPr lang="en-IN" sz="7000" dirty="0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IN" dirty="0">
              <a:latin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05769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4B30C-E00A-B37E-5C9D-8A0B0D487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                      </a:t>
            </a:r>
            <a:r>
              <a:rPr lang="en-IN" b="1" u="sng" dirty="0">
                <a:solidFill>
                  <a:schemeClr val="accent2"/>
                </a:solidFill>
              </a:rPr>
              <a:t>What is Emotion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C8FCC-552B-0731-46C2-24F4A54CD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920" y="1859280"/>
            <a:ext cx="9961880" cy="4348480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Emotions are reactions that human beings experience in response to events or situations. </a:t>
            </a: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Emotion a complex experience of consciousness, bodily sensation, and </a:t>
            </a:r>
            <a:r>
              <a:rPr lang="en-US" dirty="0" err="1">
                <a:latin typeface="Times New Roman" panose="02020603050405020304" pitchFamily="18" charset="0"/>
              </a:rPr>
              <a:t>behaviour</a:t>
            </a:r>
            <a:r>
              <a:rPr lang="en-US" dirty="0">
                <a:latin typeface="Times New Roman" panose="02020603050405020304" pitchFamily="18" charset="0"/>
              </a:rPr>
              <a:t> that reflects the personal significance of a thing an event.</a:t>
            </a:r>
          </a:p>
          <a:p>
            <a:pPr>
              <a:lnSpc>
                <a:spcPct val="140000"/>
              </a:lnSpc>
            </a:pPr>
            <a:endParaRPr lang="en-US" dirty="0">
              <a:latin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endParaRPr lang="en-US" dirty="0">
              <a:latin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endParaRPr lang="en-US" dirty="0">
              <a:latin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endParaRPr 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2314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938E5-311E-19BC-3AFD-AF35285A2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</a:t>
            </a:r>
            <a:r>
              <a:rPr lang="en-US" b="1" u="sng" dirty="0">
                <a:solidFill>
                  <a:schemeClr val="accent2"/>
                </a:solidFill>
              </a:rPr>
              <a:t>Components Of Emotion</a:t>
            </a:r>
            <a:endParaRPr lang="en-IN" b="1" u="sng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69FE5-30FC-7712-B17F-11C18E381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840" y="1825625"/>
            <a:ext cx="10093960" cy="4351338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In order to better understand what emotions three key elements, known as the subjective experience, the physiological response, and the behavioral response.</a:t>
            </a:r>
          </a:p>
        </p:txBody>
      </p:sp>
    </p:spTree>
    <p:extLst>
      <p:ext uri="{BB962C8B-B14F-4D97-AF65-F5344CB8AC3E}">
        <p14:creationId xmlns:p14="http://schemas.microsoft.com/office/powerpoint/2010/main" val="39699005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6FFE0-11E2-49FC-2F9A-DFFCD652C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</a:t>
            </a:r>
            <a:r>
              <a:rPr lang="en-US" b="1" dirty="0">
                <a:solidFill>
                  <a:schemeClr val="accent2"/>
                </a:solidFill>
              </a:rPr>
              <a:t>1- Subjective Experience </a:t>
            </a:r>
            <a:endParaRPr lang="en-IN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92F4E-69A6-3BC9-0C6B-331862D18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920" y="1825625"/>
            <a:ext cx="9961880" cy="4351338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The type of emotion a person experiences is determined by the circumstance that triggers the emotion. </a:t>
            </a: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For Example, a person experiences joy when they receive good news. &amp; A person experiences fear when they are threatened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624587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0D73F-51EC-59F2-A9C1-FAF7F36CD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325563"/>
          </a:xfrm>
        </p:spPr>
        <p:txBody>
          <a:bodyPr>
            <a:normAutofit fontScale="90000"/>
          </a:bodyPr>
          <a:lstStyle/>
          <a:p>
            <a:br>
              <a:rPr lang="en-US" dirty="0">
                <a:latin typeface="Times New Roman" panose="02020603050405020304" pitchFamily="18" charset="0"/>
              </a:rPr>
            </a:br>
            <a:r>
              <a:rPr lang="en-US" sz="4900" b="1" dirty="0">
                <a:solidFill>
                  <a:schemeClr val="accent2"/>
                </a:solidFill>
              </a:rPr>
              <a:t>2- Physiology Response </a:t>
            </a:r>
            <a:br>
              <a:rPr lang="en-US" sz="4900" b="1" dirty="0"/>
            </a:br>
            <a:endParaRPr lang="en-IN" sz="49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BE1D5-A7CC-4B87-120F-789D2A6A2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02105"/>
            <a:ext cx="9850120" cy="4351338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Many of the physiological responses you experience during an emotion, such as sweaty palms or a racing heartbeat, are regulated by the sympathetic nervous system a branch of the autonomic nervous system.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dirty="0">
                <a:latin typeface="Times New Roman" panose="02020603050405020304" pitchFamily="18" charset="0"/>
              </a:rPr>
              <a:t> </a:t>
            </a:r>
            <a:endParaRPr lang="en-IN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9606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6EEC2-63A1-4FB6-EBEB-092504B92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920" y="365125"/>
            <a:ext cx="9961880" cy="1325563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3- </a:t>
            </a:r>
            <a:r>
              <a:rPr lang="en-US" b="1" dirty="0" err="1">
                <a:solidFill>
                  <a:schemeClr val="accent2"/>
                </a:solidFill>
              </a:rPr>
              <a:t>Behavioural</a:t>
            </a:r>
            <a:r>
              <a:rPr lang="en-US" b="1" dirty="0">
                <a:solidFill>
                  <a:schemeClr val="accent2"/>
                </a:solidFill>
              </a:rPr>
              <a:t> Response</a:t>
            </a:r>
            <a:endParaRPr lang="en-IN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866DE-7C3B-8F27-A759-8EB91E518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920" y="1825625"/>
            <a:ext cx="9961880" cy="4351338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b="0" i="0" dirty="0">
                <a:solidFill>
                  <a:srgbClr val="212121"/>
                </a:solidFill>
                <a:effectLst/>
                <a:latin typeface="Merriweather" panose="00000500000000000000" pitchFamily="2" charset="0"/>
              </a:rPr>
              <a:t> </a:t>
            </a:r>
            <a:r>
              <a:rPr lang="en-US" dirty="0">
                <a:latin typeface="Times New Roman" panose="02020603050405020304" pitchFamily="18" charset="0"/>
              </a:rPr>
              <a:t>Research suggests that many expressions are universal, such as a smile to indicate happiness or a frown to indicate sadness.</a:t>
            </a: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</a:rPr>
              <a:t> Accurately understand to the ability these expressions is tied to what </a:t>
            </a:r>
            <a:r>
              <a:rPr lang="en-US" b="1" dirty="0">
                <a:latin typeface="Times New Roman" panose="02020603050405020304" pitchFamily="18" charset="0"/>
              </a:rPr>
              <a:t>psychologists call emotional intelligence, </a:t>
            </a:r>
            <a:r>
              <a:rPr lang="en-US" dirty="0">
                <a:latin typeface="Times New Roman" panose="02020603050405020304" pitchFamily="18" charset="0"/>
              </a:rPr>
              <a:t>and these expressions play a major part in our overall </a:t>
            </a:r>
            <a:r>
              <a:rPr lang="en-US" b="1" dirty="0">
                <a:latin typeface="Times New Roman" panose="02020603050405020304" pitchFamily="18" charset="0"/>
              </a:rPr>
              <a:t>body language</a:t>
            </a:r>
            <a:r>
              <a:rPr lang="en-US" dirty="0">
                <a:latin typeface="Times New Roman" panose="02020603050405020304" pitchFamily="18" charset="0"/>
              </a:rPr>
              <a:t>. </a:t>
            </a:r>
            <a:endParaRPr lang="en-IN" dirty="0">
              <a:latin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324949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2080E-BDE2-6E31-44EF-5A6B8F6BE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                 </a:t>
            </a:r>
            <a:r>
              <a:rPr lang="en-IN" b="1" u="sng" dirty="0">
                <a:solidFill>
                  <a:schemeClr val="accent2"/>
                </a:solidFill>
              </a:rPr>
              <a:t>Theories Of Emotion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2763B-D217-1C15-E4C0-CD9732BEA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800" y="1584960"/>
            <a:ext cx="10190480" cy="467360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Times New Roman" panose="02020603050405020304" pitchFamily="18" charset="0"/>
              </a:rPr>
              <a:t>Charles Darwin </a:t>
            </a:r>
            <a:r>
              <a:rPr lang="en-US" dirty="0">
                <a:latin typeface="Times New Roman" panose="02020603050405020304" pitchFamily="18" charset="0"/>
              </a:rPr>
              <a:t>proposed the evolutionary theory of emotion, which suggests that emotions are adaptive to our environment and improve our chances of survival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Times New Roman" panose="02020603050405020304" pitchFamily="18" charset="0"/>
              </a:rPr>
              <a:t>James Lange Theory </a:t>
            </a:r>
            <a:r>
              <a:rPr lang="en-US" dirty="0">
                <a:latin typeface="Times New Roman" panose="02020603050405020304" pitchFamily="18" charset="0"/>
              </a:rPr>
              <a:t>maintains that our physical responses are responsible for emotion.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The facial-feedback theory elaborates on the James-Lange theory. It suggests that physical activity influences emotion.</a:t>
            </a:r>
            <a:endParaRPr lang="en-IN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8828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06A929-810F-627A-B468-6A5E6C983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840" y="1361440"/>
            <a:ext cx="10093960" cy="4815523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Times New Roman" panose="02020603050405020304" pitchFamily="18" charset="0"/>
              </a:rPr>
              <a:t>The Cannon-Bard theory </a:t>
            </a:r>
            <a:r>
              <a:rPr lang="en-US" dirty="0">
                <a:latin typeface="Times New Roman" panose="02020603050405020304" pitchFamily="18" charset="0"/>
              </a:rPr>
              <a:t>refutes the James-Lange theory, asserting that people experience emotional and physical responses at the same time.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Times New Roman" panose="02020603050405020304" pitchFamily="18" charset="0"/>
              </a:rPr>
              <a:t>The Schachter-Singer theory </a:t>
            </a:r>
            <a:r>
              <a:rPr lang="en-US" dirty="0">
                <a:latin typeface="Times New Roman" panose="02020603050405020304" pitchFamily="18" charset="0"/>
              </a:rPr>
              <a:t>is a cognitive theory of emotion that suggests our thoughts are actually responsible for emotions.</a:t>
            </a:r>
            <a:endParaRPr lang="en-IN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8214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76CD7-AD5F-34B2-A0E0-222315222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                   </a:t>
            </a:r>
            <a:r>
              <a:rPr lang="en-IN" b="1" u="sng" dirty="0">
                <a:solidFill>
                  <a:schemeClr val="accent2"/>
                </a:solidFill>
              </a:rPr>
              <a:t>Types Of Emotion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5944B-3965-6EBD-85A0-2A1FB6819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2240" y="1825625"/>
            <a:ext cx="976376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 In 1972, psychologist Paul Ekman suggested that there are six basic emotions that are universal throughout human cultures: fear, disgust, anger, surprise, happiness, and sadness</a:t>
            </a:r>
            <a:endParaRPr lang="en-IN" dirty="0">
              <a:latin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435348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15840-69A1-4A30-27D4-D6BA8438C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                 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AFC6A-1DC4-2900-0F9B-5689C1D9F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1280" y="1005840"/>
            <a:ext cx="10099040" cy="517112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IN" b="1" dirty="0">
                <a:latin typeface="Times New Roman" panose="02020603050405020304" pitchFamily="18" charset="0"/>
              </a:rPr>
              <a:t>1. Happiness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Happiness is often expressed by smiling or speaking in an upbeat tone of voice.</a:t>
            </a:r>
          </a:p>
          <a:p>
            <a:pPr marL="0" indent="0" fontAlgn="base">
              <a:lnSpc>
                <a:spcPct val="150000"/>
              </a:lnSpc>
              <a:buNone/>
            </a:pPr>
            <a:r>
              <a:rPr lang="en-US" b="1" dirty="0">
                <a:latin typeface="Times New Roman" panose="02020603050405020304" pitchFamily="18" charset="0"/>
              </a:rPr>
              <a:t>2. Sadness </a:t>
            </a:r>
          </a:p>
          <a:p>
            <a:pPr fontAlgn="base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When Experience sadness then is express to the sadness by crying, being quiet and withdrawing from others.</a:t>
            </a:r>
          </a:p>
          <a:p>
            <a:pPr fontAlgn="base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 Types of sadness include grief, hopelessness, and disappointment.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latin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973207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4404A-6217-47A8-0E29-B0432ADC3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1120" y="924560"/>
            <a:ext cx="10058400" cy="511746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b="1" dirty="0">
                <a:latin typeface="Times New Roman" panose="02020603050405020304" pitchFamily="18" charset="0"/>
              </a:rPr>
              <a:t>3.  Fear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Fear can increase heart rate, cause racing thoughts, or trigger the fight-or-flight response. It can be a reaction to actual or perceived threats.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latin typeface="Times New Roman" panose="02020603050405020304" pitchFamily="18" charset="0"/>
              </a:rPr>
              <a:t>4.  Disgust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 Disgust can be triggered by a physical experience, such as seeing or smelling rotting food, blood, or poor hygiene. </a:t>
            </a:r>
          </a:p>
          <a:p>
            <a:endParaRPr lang="en-IN" sz="3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6746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89CFA-92C1-6DDF-F3E1-DCC7FEDAF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0640" y="1209040"/>
            <a:ext cx="10190480" cy="496792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i="0" dirty="0">
                <a:solidFill>
                  <a:srgbClr val="212121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dirty="0">
                <a:latin typeface="Times New Roman" panose="02020603050405020304" pitchFamily="18" charset="0"/>
              </a:rPr>
              <a:t>Moral disgust may occur when someone sees another person doing something they find immoral or distasteful.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latin typeface="Times New Roman" panose="02020603050405020304" pitchFamily="18" charset="0"/>
              </a:rPr>
              <a:t>5.  Anger: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Anger to the expressed with facial expressions like frowning, yelling or violent behavior. </a:t>
            </a:r>
            <a:endParaRPr lang="en-IN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Times New Roman" panose="02020603050405020304" pitchFamily="18" charset="0"/>
              </a:rPr>
              <a:t>                 </a:t>
            </a:r>
            <a:endParaRPr lang="en-IN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5133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474FB-AB6C-E15D-8630-D0C0161BF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9040" y="1422400"/>
            <a:ext cx="10144760" cy="4754563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212121"/>
                </a:solidFill>
                <a:latin typeface="Merriweather" panose="00000500000000000000" pitchFamily="2" charset="0"/>
              </a:rPr>
              <a:t>6-  </a:t>
            </a:r>
            <a:r>
              <a:rPr lang="en-US" b="1" i="0" dirty="0">
                <a:solidFill>
                  <a:srgbClr val="212121"/>
                </a:solidFill>
                <a:effectLst/>
                <a:latin typeface="Merriweather" panose="00000500000000000000" pitchFamily="2" charset="0"/>
              </a:rPr>
              <a:t>Surprise</a:t>
            </a:r>
            <a:endParaRPr lang="en-US" dirty="0">
              <a:solidFill>
                <a:srgbClr val="212121"/>
              </a:solidFill>
              <a:latin typeface="Merriweather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b="0" i="0" dirty="0">
                <a:solidFill>
                  <a:srgbClr val="212121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dirty="0">
                <a:latin typeface="Times New Roman" panose="02020603050405020304" pitchFamily="18" charset="0"/>
              </a:rPr>
              <a:t>Surprise can be pleasant or unpleasant. You open your mouth or gasp when you're surprised. Surprise, like fear, can trigger the fight-or-flight response.</a:t>
            </a:r>
            <a:endParaRPr lang="en-IN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6691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5953D-FEFC-E0B4-0F33-D12A18585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0" i="0" dirty="0">
                <a:solidFill>
                  <a:srgbClr val="212121"/>
                </a:solidFill>
                <a:effectLst/>
                <a:latin typeface="FS Albert Extra Bold"/>
              </a:rPr>
            </a:br>
            <a:r>
              <a:rPr lang="en-IN" b="0" i="0" dirty="0">
                <a:solidFill>
                  <a:srgbClr val="212121"/>
                </a:solidFill>
                <a:effectLst/>
                <a:latin typeface="FS Albert Extra Bold"/>
              </a:rPr>
              <a:t>                   </a:t>
            </a:r>
            <a:r>
              <a:rPr lang="en-IN" b="1" i="0" u="sng" dirty="0">
                <a:solidFill>
                  <a:schemeClr val="accent2"/>
                </a:solidFill>
                <a:effectLst/>
                <a:latin typeface="FS Albert Extra Bold"/>
              </a:rPr>
              <a:t>Emotions, Feelings, and Moods</a:t>
            </a:r>
            <a:br>
              <a:rPr lang="en-IN" b="1" i="0" u="sng" dirty="0">
                <a:solidFill>
                  <a:schemeClr val="accent2"/>
                </a:solidFill>
                <a:effectLst/>
                <a:latin typeface="FS Albert Extra Bold"/>
              </a:rPr>
            </a:br>
            <a:endParaRPr lang="en-IN" b="1" u="sng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CC12B-F5D6-7761-85D3-80A274ABF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000" y="1825625"/>
            <a:ext cx="1025144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</a:rPr>
              <a:t>Emotion- </a:t>
            </a:r>
            <a:r>
              <a:rPr lang="en-US" dirty="0">
                <a:latin typeface="Times New Roman" panose="02020603050405020304" pitchFamily="18" charset="0"/>
              </a:rPr>
              <a:t>Emotions are reactions to stimuli. 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</a:rPr>
              <a:t>Feelings- </a:t>
            </a:r>
            <a:r>
              <a:rPr lang="en-US" dirty="0">
                <a:latin typeface="Times New Roman" panose="02020603050405020304" pitchFamily="18" charset="0"/>
              </a:rPr>
              <a:t>Feelings are what we experience as a result of emotions. Feelings are influenced by our perception of the situation, which is why the same emotion can trigger different feelings among people experiencing it.</a:t>
            </a:r>
            <a:endParaRPr lang="en-IN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Times New Roman" panose="02020603050405020304" pitchFamily="18" charset="0"/>
              </a:rPr>
              <a:t> </a:t>
            </a:r>
            <a:endParaRPr lang="en-IN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4147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60B89-CAA0-56E8-56E5-815C1D3D1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800" y="1097280"/>
            <a:ext cx="10119360" cy="507968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</a:rPr>
              <a:t>Mood- </a:t>
            </a:r>
            <a:r>
              <a:rPr lang="en-US" dirty="0">
                <a:latin typeface="Times New Roman" panose="02020603050405020304" pitchFamily="18" charset="0"/>
              </a:rPr>
              <a:t> Mood can be described as a temporary emotional state. Sometimes moods are caused by clear reasons you feel everything is going your way this week so you're in a happy mood.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 It can be difficult to identify the specific cause of a mood.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</a:rPr>
              <a:t>For example, you might find yourself feeling gloomy for several days without any clear, identifiable reason</a:t>
            </a:r>
            <a:endParaRPr lang="en-IN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0981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3E275-97B1-BEC1-3E00-680DDD43B7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7200" b="1" i="1" dirty="0">
                <a:solidFill>
                  <a:srgbClr val="7030A0"/>
                </a:solidFill>
              </a:rPr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2BA18-CACB-571E-E2CF-58BC715232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270054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6F85C-7A67-0035-3515-A16730BA3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page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3AFD7-647D-3A6C-9F80-1416D32EE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IN" sz="1800" dirty="0">
                <a:latin typeface="HiddenHorzOCR"/>
              </a:rPr>
              <a:t>M</a:t>
            </a:r>
            <a:r>
              <a:rPr lang="en-IN" sz="1800" b="0" i="0" u="none" strike="noStrike" baseline="0" dirty="0">
                <a:latin typeface="HiddenHorzOCR"/>
              </a:rPr>
              <a:t>emory terms of </a:t>
            </a:r>
            <a:r>
              <a:rPr lang="en-IN" sz="1800" b="0" i="0" u="none" strike="noStrike" baseline="0" dirty="0">
                <a:latin typeface="Times New Roman" panose="02020603050405020304" pitchFamily="18" charset="0"/>
              </a:rPr>
              <a:t>associations, or connections, </a:t>
            </a:r>
            <a:r>
              <a:rPr lang="en-IN" sz="1800" b="0" i="0" u="none" strike="noStrike" baseline="0" dirty="0">
                <a:latin typeface="HiddenHorzOCR"/>
              </a:rPr>
              <a:t>betw</a:t>
            </a:r>
            <a:r>
              <a:rPr lang="en-IN" sz="1800" dirty="0">
                <a:latin typeface="HiddenHorzOCR"/>
              </a:rPr>
              <a:t>een stimuli and response. (</a:t>
            </a:r>
            <a:r>
              <a:rPr lang="en-IN" sz="1800" b="0" i="0" u="none" strike="noStrike" baseline="0" dirty="0">
                <a:latin typeface="Arial" panose="020B0604020202020204" pitchFamily="34" charset="0"/>
              </a:rPr>
              <a:t>(S-R </a:t>
            </a:r>
            <a:r>
              <a:rPr lang="en-IN" sz="1800" b="0" i="0" u="none" strike="noStrike" baseline="0" dirty="0">
                <a:latin typeface="Times New Roman" panose="02020603050405020304" pitchFamily="18" charset="0"/>
              </a:rPr>
              <a:t>connec</a:t>
            </a:r>
            <a:r>
              <a:rPr lang="en-IN" sz="1800" b="0" i="0" u="none" strike="noStrike" baseline="0" dirty="0">
                <a:latin typeface="HiddenHorzOCR"/>
              </a:rPr>
              <a:t>tions as they are called ).</a:t>
            </a:r>
          </a:p>
          <a:p>
            <a:pPr algn="l"/>
            <a:r>
              <a:rPr lang="en-IN" sz="1800" dirty="0">
                <a:latin typeface="HiddenHorzOCR"/>
              </a:rPr>
              <a:t>Cognition refers to the processes through which information coming from the sense is transformed, reduced, elaborated, recovered and used. </a:t>
            </a:r>
          </a:p>
          <a:p>
            <a:pPr algn="l"/>
            <a:r>
              <a:rPr lang="en-IN" sz="1800" b="0" i="0" u="none" strike="noStrike" baseline="0" dirty="0">
                <a:latin typeface="HiddenHorzOCR"/>
              </a:rPr>
              <a:t>The term information refers simply to sensory input from the environment that informs us about somethings happening there.  </a:t>
            </a:r>
          </a:p>
          <a:p>
            <a:pPr algn="l"/>
            <a:r>
              <a:rPr lang="en-US" sz="1800" i="1" dirty="0">
                <a:latin typeface="Times New Roman" panose="02020603050405020304" pitchFamily="18" charset="0"/>
              </a:rPr>
              <a:t>Cognitive process</a:t>
            </a:r>
            <a:r>
              <a:rPr lang="en-US" sz="1800" dirty="0">
                <a:latin typeface="Times New Roman" panose="02020603050405020304" pitchFamily="18" charset="0"/>
              </a:rPr>
              <a:t> are thus the mental processes involved in knowing about the world. 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such as they are important in perception, attention, thinking, problem solving and memory. </a:t>
            </a:r>
            <a:endParaRPr lang="en-IN" sz="1800" b="0" i="0" u="none" strike="noStrike" baseline="0" dirty="0">
              <a:latin typeface="HiddenHorzOCR"/>
            </a:endParaRPr>
          </a:p>
          <a:p>
            <a:pPr algn="l"/>
            <a:endParaRPr lang="en-IN" sz="1800" b="0" i="0" u="none" strike="noStrike" baseline="0" dirty="0">
              <a:latin typeface="HiddenHorzOCR"/>
            </a:endParaRPr>
          </a:p>
        </p:txBody>
      </p:sp>
    </p:spTree>
    <p:extLst>
      <p:ext uri="{BB962C8B-B14F-4D97-AF65-F5344CB8AC3E}">
        <p14:creationId xmlns:p14="http://schemas.microsoft.com/office/powerpoint/2010/main" val="7299616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A4518-D02F-136A-0034-D73D44F6B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Physiological Emotion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DE414-032A-A536-ACFB-0DED871C5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800" b="0" i="0" u="none" strike="noStrike" baseline="0" dirty="0">
              <a:latin typeface="Times New Roman" panose="02020603050405020304" pitchFamily="18" charset="0"/>
            </a:endParaRPr>
          </a:p>
          <a:p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When we are excited, terrified, or enraged, we perceive some of the things happening in our bodies, but we are certainly not aware of all that is </a:t>
            </a:r>
            <a:r>
              <a:rPr lang="en-IN" sz="2800" b="0" i="0" u="none" strike="noStrike" baseline="0" dirty="0">
                <a:latin typeface="Times New Roman" panose="02020603050405020304" pitchFamily="18" charset="0"/>
              </a:rPr>
              <a:t>happening.</a:t>
            </a:r>
          </a:p>
          <a:p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Direct observation using recording instruments has given scientists a great deal of information about the bodily events in emotion.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180636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DB52A-71D3-07FC-72B6-AEB134004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Bodily Response In Emotion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1AEA5-117A-4FB9-4649-D27D5DD1F7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IN" sz="2200" b="0" i="0" u="none" strike="noStrike" baseline="0" dirty="0">
                <a:latin typeface="Times New Roman" panose="02020603050405020304" pitchFamily="18" charset="0"/>
              </a:rPr>
              <a:t>The innate facial expressions characteristic of happiness, disgust, surprise, anger fear and sadness. The expressions </a:t>
            </a:r>
            <a:r>
              <a:rPr lang="en-US" sz="2200" dirty="0">
                <a:latin typeface="Times New Roman" panose="02020603050405020304" pitchFamily="18" charset="0"/>
              </a:rPr>
              <a:t>were</a:t>
            </a:r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 held for 10 seconds while measurements were made of heart rate, skin temperature of the hands (a measure of blood flow in the periphery of the body . skin resistance, and forearm muscle tension. Heart-rate and skin-temperature response patterns were found </a:t>
            </a:r>
            <a:r>
              <a:rPr lang="en-US" sz="2200" b="0" i="0" u="none" strike="noStrike" baseline="0" dirty="0">
                <a:latin typeface="Arial" panose="020B0604020202020204" pitchFamily="34" charset="0"/>
              </a:rPr>
              <a:t>to </a:t>
            </a:r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be different for several of the emotional facial expressions.</a:t>
            </a:r>
          </a:p>
          <a:p>
            <a:pPr algn="l"/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 For example. heart rate decreased during the facial </a:t>
            </a:r>
            <a:r>
              <a:rPr lang="en-US" sz="2200" dirty="0">
                <a:latin typeface="Times New Roman" panose="02020603050405020304" pitchFamily="18" charset="0"/>
              </a:rPr>
              <a:t>ex</a:t>
            </a:r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pressions of happiness. disgust, and surprise but increased during angry. fearful, or sad expressions. Skin temperature differentiated between anger. on the one hand, and fear and sadness on </a:t>
            </a:r>
            <a:r>
              <a:rPr lang="en-IN" sz="2200" b="0" i="0" u="none" strike="noStrike" baseline="0" dirty="0">
                <a:latin typeface="Times New Roman" panose="02020603050405020304" pitchFamily="18" charset="0"/>
              </a:rPr>
              <a:t>the other.</a:t>
            </a:r>
            <a:endParaRPr lang="en-IN" sz="2200" dirty="0"/>
          </a:p>
          <a:p>
            <a:pPr algn="l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860779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1DFE1-EBD8-4136-5E8B-F89361C49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 and Emotion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F46233-43F6-D98F-7BBE-3700C7CCF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/>
              <a:t>The brain is involved in the perception and evaluation of situation that give rise to emotion. 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If 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a situation results in an emotional state, the brain controls the somatic and autonomic patt</a:t>
            </a:r>
            <a:r>
              <a:rPr lang="en-US" sz="1800" dirty="0">
                <a:latin typeface="Times New Roman" panose="02020603050405020304" pitchFamily="18" charset="0"/>
              </a:rPr>
              <a:t>e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rns of activity characteristic</a:t>
            </a:r>
            <a:r>
              <a:rPr lang="en-US" sz="1800" dirty="0">
                <a:latin typeface="Times New Roman" panose="02020603050405020304" pitchFamily="18" charset="0"/>
              </a:rPr>
              <a:t> of the emotion. The brain controls the physiological expression of  the emotion. </a:t>
            </a:r>
          </a:p>
          <a:p>
            <a:pPr algn="l"/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The brain is als</a:t>
            </a:r>
            <a:r>
              <a:rPr lang="en-US" sz="1800" dirty="0">
                <a:latin typeface="Times New Roman" panose="02020603050405020304" pitchFamily="18" charset="0"/>
              </a:rPr>
              <a:t>o involved in directing the behavior driven by the emotional state and is necessary for the emotional feelings we have. </a:t>
            </a:r>
          </a:p>
          <a:p>
            <a:pPr algn="l"/>
            <a:r>
              <a:rPr lang="en-US" sz="1800" dirty="0"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A number of structures in the core of the brain are directly involved in regulating and coordinating the activity patterns characteristic of the stronger emotions, especially fear, anger, and pleasure.</a:t>
            </a:r>
            <a:endParaRPr lang="en-US" sz="1800" b="0" i="0" u="none" strike="noStrike" baseline="0" dirty="0">
              <a:latin typeface="HiddenHorzOCR"/>
            </a:endParaRPr>
          </a:p>
        </p:txBody>
      </p:sp>
    </p:spTree>
    <p:extLst>
      <p:ext uri="{BB962C8B-B14F-4D97-AF65-F5344CB8AC3E}">
        <p14:creationId xmlns:p14="http://schemas.microsoft.com/office/powerpoint/2010/main" val="538489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