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3.xml" ContentType="application/vnd.openxmlformats-officedocument.drawingml.diagramLayout+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diagrams/colors2.xml" ContentType="application/vnd.openxmlformats-officedocument.drawingml.diagramColors+xml"/>
  <Override PartName="/ppt/diagrams/drawing3.xml" ContentType="application/vnd.ms-office.drawingml.diagramDrawing+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Default Extension="jpeg" ContentType="image/jpeg"/>
  <Override PartName="/ppt/slideLayouts/slideLayout3.xml" ContentType="application/vnd.openxmlformats-officedocument.presentationml.slideLayout+xml"/>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3.xml" ContentType="application/vnd.openxmlformats-officedocument.drawingml.diagramData+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diagrams/colors3.xml" ContentType="application/vnd.openxmlformats-officedocument.drawingml.diagramColors+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68" r:id="rId1"/>
  </p:sldMasterIdLst>
  <p:notesMasterIdLst>
    <p:notesMasterId r:id="rId63"/>
  </p:notesMasterIdLst>
  <p:handoutMasterIdLst>
    <p:handoutMasterId r:id="rId64"/>
  </p:handoutMasterIdLst>
  <p:sldIdLst>
    <p:sldId id="256" r:id="rId2"/>
    <p:sldId id="257" r:id="rId3"/>
    <p:sldId id="258" r:id="rId4"/>
    <p:sldId id="261" r:id="rId5"/>
    <p:sldId id="259" r:id="rId6"/>
    <p:sldId id="260" r:id="rId7"/>
    <p:sldId id="262" r:id="rId8"/>
    <p:sldId id="264" r:id="rId9"/>
    <p:sldId id="265" r:id="rId10"/>
    <p:sldId id="266" r:id="rId11"/>
    <p:sldId id="267" r:id="rId12"/>
    <p:sldId id="263" r:id="rId13"/>
    <p:sldId id="268" r:id="rId14"/>
    <p:sldId id="269" r:id="rId15"/>
    <p:sldId id="270" r:id="rId16"/>
    <p:sldId id="271" r:id="rId17"/>
    <p:sldId id="272" r:id="rId18"/>
    <p:sldId id="273" r:id="rId19"/>
    <p:sldId id="274" r:id="rId20"/>
    <p:sldId id="275" r:id="rId21"/>
    <p:sldId id="277" r:id="rId22"/>
    <p:sldId id="278" r:id="rId23"/>
    <p:sldId id="279" r:id="rId24"/>
    <p:sldId id="281" r:id="rId25"/>
    <p:sldId id="280" r:id="rId26"/>
    <p:sldId id="282" r:id="rId27"/>
    <p:sldId id="284" r:id="rId28"/>
    <p:sldId id="285" r:id="rId29"/>
    <p:sldId id="286" r:id="rId30"/>
    <p:sldId id="287" r:id="rId31"/>
    <p:sldId id="288" r:id="rId32"/>
    <p:sldId id="289" r:id="rId33"/>
    <p:sldId id="292" r:id="rId34"/>
    <p:sldId id="293" r:id="rId35"/>
    <p:sldId id="294" r:id="rId36"/>
    <p:sldId id="295" r:id="rId37"/>
    <p:sldId id="290" r:id="rId38"/>
    <p:sldId id="296" r:id="rId39"/>
    <p:sldId id="297" r:id="rId40"/>
    <p:sldId id="298" r:id="rId41"/>
    <p:sldId id="299" r:id="rId42"/>
    <p:sldId id="300" r:id="rId43"/>
    <p:sldId id="301" r:id="rId44"/>
    <p:sldId id="302" r:id="rId45"/>
    <p:sldId id="303" r:id="rId46"/>
    <p:sldId id="304" r:id="rId47"/>
    <p:sldId id="291" r:id="rId48"/>
    <p:sldId id="305" r:id="rId49"/>
    <p:sldId id="306" r:id="rId50"/>
    <p:sldId id="307" r:id="rId51"/>
    <p:sldId id="308" r:id="rId52"/>
    <p:sldId id="309" r:id="rId53"/>
    <p:sldId id="310" r:id="rId54"/>
    <p:sldId id="311" r:id="rId55"/>
    <p:sldId id="312" r:id="rId56"/>
    <p:sldId id="313" r:id="rId57"/>
    <p:sldId id="314" r:id="rId58"/>
    <p:sldId id="315" r:id="rId59"/>
    <p:sldId id="316" r:id="rId60"/>
    <p:sldId id="317" r:id="rId61"/>
    <p:sldId id="318" r:id="rId62"/>
  </p:sldIdLst>
  <p:sldSz cx="12192000" cy="6858000"/>
  <p:notesSz cx="6858000" cy="9144000"/>
  <p:defaultTextStyle>
    <a:defPPr rtl="0">
      <a:defRPr lang="en-GB"/>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9984" autoAdjust="0"/>
    <p:restoredTop sz="94660"/>
  </p:normalViewPr>
  <p:slideViewPr>
    <p:cSldViewPr snapToGrid="0">
      <p:cViewPr>
        <p:scale>
          <a:sx n="50" d="100"/>
          <a:sy n="50" d="100"/>
        </p:scale>
        <p:origin x="-1296" y="-594"/>
      </p:cViewPr>
      <p:guideLst>
        <p:guide orient="horz" pos="2160"/>
        <p:guide pos="3840"/>
      </p:guideLst>
    </p:cSldViewPr>
  </p:slideViewPr>
  <p:notesTextViewPr>
    <p:cViewPr>
      <p:scale>
        <a:sx n="1" d="1"/>
        <a:sy n="1" d="1"/>
      </p:scale>
      <p:origin x="0" y="0"/>
    </p:cViewPr>
  </p:notesTextViewPr>
  <p:notesViewPr>
    <p:cSldViewPr snapToGrid="0">
      <p:cViewPr varScale="1">
        <p:scale>
          <a:sx n="96" d="100"/>
          <a:sy n="96" d="100"/>
        </p:scale>
        <p:origin x="3558" y="90"/>
      </p:cViewPr>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notesMaster" Target="notesMasters/notesMaster1.xml"/><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C90A4AC-ACEA-4507-BBB4-CEB3F71FC766}" type="doc">
      <dgm:prSet loTypeId="urn:microsoft.com/office/officeart/2005/8/layout/target3" loCatId="relationship" qsTypeId="urn:microsoft.com/office/officeart/2005/8/quickstyle/simple1" qsCatId="simple" csTypeId="urn:microsoft.com/office/officeart/2005/8/colors/accent1_2" csCatId="accent1"/>
      <dgm:spPr/>
      <dgm:t>
        <a:bodyPr/>
        <a:lstStyle/>
        <a:p>
          <a:endParaRPr lang="en-US"/>
        </a:p>
      </dgm:t>
    </dgm:pt>
    <dgm:pt modelId="{0EFFBE10-9479-4C3D-A7DB-90DC869E77B4}">
      <dgm:prSet/>
      <dgm:spPr/>
      <dgm:t>
        <a:bodyPr/>
        <a:lstStyle/>
        <a:p>
          <a:pPr rtl="0"/>
          <a:r>
            <a:rPr lang="en-GB" b="0" baseline="0" dirty="0" smtClean="0"/>
            <a:t>Treatment approach to somatoform disorders</a:t>
          </a:r>
          <a:endParaRPr lang="en-GB" b="0" baseline="0" dirty="0"/>
        </a:p>
      </dgm:t>
    </dgm:pt>
    <dgm:pt modelId="{0A3D280C-4F0B-4277-9481-0A597253A901}" type="parTrans" cxnId="{8F7DDB26-3BB5-4BDE-86EC-D906D3C9BE7D}">
      <dgm:prSet/>
      <dgm:spPr/>
      <dgm:t>
        <a:bodyPr/>
        <a:lstStyle/>
        <a:p>
          <a:endParaRPr lang="en-US"/>
        </a:p>
      </dgm:t>
    </dgm:pt>
    <dgm:pt modelId="{93052A1D-0F65-40E9-A9E3-CFE3ED7F45C4}" type="sibTrans" cxnId="{8F7DDB26-3BB5-4BDE-86EC-D906D3C9BE7D}">
      <dgm:prSet/>
      <dgm:spPr/>
      <dgm:t>
        <a:bodyPr/>
        <a:lstStyle/>
        <a:p>
          <a:endParaRPr lang="en-US"/>
        </a:p>
      </dgm:t>
    </dgm:pt>
    <dgm:pt modelId="{EE867612-6B3F-48E6-AF88-35FA5BB7BFC6}" type="pres">
      <dgm:prSet presAssocID="{1C90A4AC-ACEA-4507-BBB4-CEB3F71FC766}" presName="Name0" presStyleCnt="0">
        <dgm:presLayoutVars>
          <dgm:chMax val="7"/>
          <dgm:dir/>
          <dgm:animLvl val="lvl"/>
          <dgm:resizeHandles val="exact"/>
        </dgm:presLayoutVars>
      </dgm:prSet>
      <dgm:spPr/>
      <dgm:t>
        <a:bodyPr/>
        <a:lstStyle/>
        <a:p>
          <a:endParaRPr lang="en-US"/>
        </a:p>
      </dgm:t>
    </dgm:pt>
    <dgm:pt modelId="{7750C7BB-6C00-4129-B83B-76061F69E4B0}" type="pres">
      <dgm:prSet presAssocID="{0EFFBE10-9479-4C3D-A7DB-90DC869E77B4}" presName="circle1" presStyleLbl="node1" presStyleIdx="0" presStyleCnt="1"/>
      <dgm:spPr/>
    </dgm:pt>
    <dgm:pt modelId="{AC393DFA-DB63-4FF8-AC94-4639CB0AEDA3}" type="pres">
      <dgm:prSet presAssocID="{0EFFBE10-9479-4C3D-A7DB-90DC869E77B4}" presName="space" presStyleCnt="0"/>
      <dgm:spPr/>
    </dgm:pt>
    <dgm:pt modelId="{32E388BE-8367-4558-AC4F-673FAC9FDFC3}" type="pres">
      <dgm:prSet presAssocID="{0EFFBE10-9479-4C3D-A7DB-90DC869E77B4}" presName="rect1" presStyleLbl="alignAcc1" presStyleIdx="0" presStyleCnt="1"/>
      <dgm:spPr/>
      <dgm:t>
        <a:bodyPr/>
        <a:lstStyle/>
        <a:p>
          <a:endParaRPr lang="en-US"/>
        </a:p>
      </dgm:t>
    </dgm:pt>
    <dgm:pt modelId="{F5297B7A-0BDF-40F0-8A9E-F79FFFC6E62A}" type="pres">
      <dgm:prSet presAssocID="{0EFFBE10-9479-4C3D-A7DB-90DC869E77B4}" presName="rect1ParTxNoCh" presStyleLbl="alignAcc1" presStyleIdx="0" presStyleCnt="1">
        <dgm:presLayoutVars>
          <dgm:chMax val="1"/>
          <dgm:bulletEnabled val="1"/>
        </dgm:presLayoutVars>
      </dgm:prSet>
      <dgm:spPr/>
      <dgm:t>
        <a:bodyPr/>
        <a:lstStyle/>
        <a:p>
          <a:endParaRPr lang="en-US"/>
        </a:p>
      </dgm:t>
    </dgm:pt>
  </dgm:ptLst>
  <dgm:cxnLst>
    <dgm:cxn modelId="{8F7DDB26-3BB5-4BDE-86EC-D906D3C9BE7D}" srcId="{1C90A4AC-ACEA-4507-BBB4-CEB3F71FC766}" destId="{0EFFBE10-9479-4C3D-A7DB-90DC869E77B4}" srcOrd="0" destOrd="0" parTransId="{0A3D280C-4F0B-4277-9481-0A597253A901}" sibTransId="{93052A1D-0F65-40E9-A9E3-CFE3ED7F45C4}"/>
    <dgm:cxn modelId="{FA630FC5-F927-4FAF-8EEA-F07CD2D227A3}" type="presOf" srcId="{0EFFBE10-9479-4C3D-A7DB-90DC869E77B4}" destId="{32E388BE-8367-4558-AC4F-673FAC9FDFC3}" srcOrd="0" destOrd="0" presId="urn:microsoft.com/office/officeart/2005/8/layout/target3"/>
    <dgm:cxn modelId="{BC0A4562-14D2-478F-A31B-F739618A7913}" type="presOf" srcId="{1C90A4AC-ACEA-4507-BBB4-CEB3F71FC766}" destId="{EE867612-6B3F-48E6-AF88-35FA5BB7BFC6}" srcOrd="0" destOrd="0" presId="urn:microsoft.com/office/officeart/2005/8/layout/target3"/>
    <dgm:cxn modelId="{9E6F8F7C-2B40-4A1E-A988-4B923AF53565}" type="presOf" srcId="{0EFFBE10-9479-4C3D-A7DB-90DC869E77B4}" destId="{F5297B7A-0BDF-40F0-8A9E-F79FFFC6E62A}" srcOrd="1" destOrd="0" presId="urn:microsoft.com/office/officeart/2005/8/layout/target3"/>
    <dgm:cxn modelId="{75E99E51-189A-417B-B119-77320A48541A}" type="presParOf" srcId="{EE867612-6B3F-48E6-AF88-35FA5BB7BFC6}" destId="{7750C7BB-6C00-4129-B83B-76061F69E4B0}" srcOrd="0" destOrd="0" presId="urn:microsoft.com/office/officeart/2005/8/layout/target3"/>
    <dgm:cxn modelId="{B796B70E-023F-4133-A3AF-615891151FE2}" type="presParOf" srcId="{EE867612-6B3F-48E6-AF88-35FA5BB7BFC6}" destId="{AC393DFA-DB63-4FF8-AC94-4639CB0AEDA3}" srcOrd="1" destOrd="0" presId="urn:microsoft.com/office/officeart/2005/8/layout/target3"/>
    <dgm:cxn modelId="{A5D9B19D-7ED9-4F06-855D-57B594573751}" type="presParOf" srcId="{EE867612-6B3F-48E6-AF88-35FA5BB7BFC6}" destId="{32E388BE-8367-4558-AC4F-673FAC9FDFC3}" srcOrd="2" destOrd="0" presId="urn:microsoft.com/office/officeart/2005/8/layout/target3"/>
    <dgm:cxn modelId="{59FEF39F-7179-43F6-8F43-A0F9F4F7F59D}" type="presParOf" srcId="{EE867612-6B3F-48E6-AF88-35FA5BB7BFC6}" destId="{F5297B7A-0BDF-40F0-8A9E-F79FFFC6E62A}" srcOrd="3" destOrd="0" presId="urn:microsoft.com/office/officeart/2005/8/layout/target3"/>
  </dgm:cxnLst>
  <dgm:bg/>
  <dgm:whole/>
  <dgm:extLst>
    <a:ext uri="http://schemas.microsoft.com/office/drawing/2008/diagram">
      <dsp:dataModelExt xmlns=""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6706F18-913C-4E82-8D0B-16AC98B4F47D}" type="doc">
      <dgm:prSet loTypeId="urn:microsoft.com/office/officeart/2005/8/layout/hProcess9" loCatId="process" qsTypeId="urn:microsoft.com/office/officeart/2005/8/quickstyle/simple3" qsCatId="simple" csTypeId="urn:microsoft.com/office/officeart/2005/8/colors/accent1_2" csCatId="accent1"/>
      <dgm:spPr/>
      <dgm:t>
        <a:bodyPr/>
        <a:lstStyle/>
        <a:p>
          <a:endParaRPr lang="en-US"/>
        </a:p>
      </dgm:t>
    </dgm:pt>
    <dgm:pt modelId="{04A60F1F-52D0-4BEA-BFD6-F6F6D1274643}">
      <dgm:prSet/>
      <dgm:spPr/>
      <dgm:t>
        <a:bodyPr/>
        <a:lstStyle/>
        <a:p>
          <a:pPr rtl="0"/>
          <a:r>
            <a:rPr lang="en-US" baseline="0" dirty="0" smtClean="0"/>
            <a:t>Introduction to Somatoform Disorders</a:t>
          </a:r>
          <a:endParaRPr lang="en-US" baseline="0" dirty="0"/>
        </a:p>
      </dgm:t>
    </dgm:pt>
    <dgm:pt modelId="{01564E3B-0102-4B2C-AC84-DC1932D98FD5}" type="parTrans" cxnId="{154871A9-1C9F-464C-A1B3-2D19D40A4154}">
      <dgm:prSet/>
      <dgm:spPr/>
      <dgm:t>
        <a:bodyPr/>
        <a:lstStyle/>
        <a:p>
          <a:endParaRPr lang="en-US"/>
        </a:p>
      </dgm:t>
    </dgm:pt>
    <dgm:pt modelId="{59C9AFF1-B795-4695-AD12-79BB329DA282}" type="sibTrans" cxnId="{154871A9-1C9F-464C-A1B3-2D19D40A4154}">
      <dgm:prSet/>
      <dgm:spPr/>
      <dgm:t>
        <a:bodyPr/>
        <a:lstStyle/>
        <a:p>
          <a:endParaRPr lang="en-US"/>
        </a:p>
      </dgm:t>
    </dgm:pt>
    <dgm:pt modelId="{CE39E4FF-36CB-4104-BF02-255C2EE940DB}" type="pres">
      <dgm:prSet presAssocID="{66706F18-913C-4E82-8D0B-16AC98B4F47D}" presName="CompostProcess" presStyleCnt="0">
        <dgm:presLayoutVars>
          <dgm:dir/>
          <dgm:resizeHandles val="exact"/>
        </dgm:presLayoutVars>
      </dgm:prSet>
      <dgm:spPr/>
      <dgm:t>
        <a:bodyPr/>
        <a:lstStyle/>
        <a:p>
          <a:endParaRPr lang="en-US"/>
        </a:p>
      </dgm:t>
    </dgm:pt>
    <dgm:pt modelId="{67A7BC60-E2C3-4499-96AC-B077E07AC0D5}" type="pres">
      <dgm:prSet presAssocID="{66706F18-913C-4E82-8D0B-16AC98B4F47D}" presName="arrow" presStyleLbl="bgShp" presStyleIdx="0" presStyleCnt="1"/>
      <dgm:spPr/>
    </dgm:pt>
    <dgm:pt modelId="{63E7F36C-7CDF-4761-9304-82EA9E6EA0BB}" type="pres">
      <dgm:prSet presAssocID="{66706F18-913C-4E82-8D0B-16AC98B4F47D}" presName="linearProcess" presStyleCnt="0"/>
      <dgm:spPr/>
    </dgm:pt>
    <dgm:pt modelId="{6CE4800B-D811-424F-B2CA-1A7AD85A029A}" type="pres">
      <dgm:prSet presAssocID="{04A60F1F-52D0-4BEA-BFD6-F6F6D1274643}" presName="textNode" presStyleLbl="node1" presStyleIdx="0" presStyleCnt="1">
        <dgm:presLayoutVars>
          <dgm:bulletEnabled val="1"/>
        </dgm:presLayoutVars>
      </dgm:prSet>
      <dgm:spPr/>
      <dgm:t>
        <a:bodyPr/>
        <a:lstStyle/>
        <a:p>
          <a:endParaRPr lang="en-US"/>
        </a:p>
      </dgm:t>
    </dgm:pt>
  </dgm:ptLst>
  <dgm:cxnLst>
    <dgm:cxn modelId="{154871A9-1C9F-464C-A1B3-2D19D40A4154}" srcId="{66706F18-913C-4E82-8D0B-16AC98B4F47D}" destId="{04A60F1F-52D0-4BEA-BFD6-F6F6D1274643}" srcOrd="0" destOrd="0" parTransId="{01564E3B-0102-4B2C-AC84-DC1932D98FD5}" sibTransId="{59C9AFF1-B795-4695-AD12-79BB329DA282}"/>
    <dgm:cxn modelId="{034E1C70-6A39-4983-B9FE-E1FF16241140}" type="presOf" srcId="{04A60F1F-52D0-4BEA-BFD6-F6F6D1274643}" destId="{6CE4800B-D811-424F-B2CA-1A7AD85A029A}" srcOrd="0" destOrd="0" presId="urn:microsoft.com/office/officeart/2005/8/layout/hProcess9"/>
    <dgm:cxn modelId="{ABF9CC51-25AD-42E2-B8C5-448AF42A91AE}" type="presOf" srcId="{66706F18-913C-4E82-8D0B-16AC98B4F47D}" destId="{CE39E4FF-36CB-4104-BF02-255C2EE940DB}" srcOrd="0" destOrd="0" presId="urn:microsoft.com/office/officeart/2005/8/layout/hProcess9"/>
    <dgm:cxn modelId="{C8745425-9D41-4AD9-9798-90C93F6F88E5}" type="presParOf" srcId="{CE39E4FF-36CB-4104-BF02-255C2EE940DB}" destId="{67A7BC60-E2C3-4499-96AC-B077E07AC0D5}" srcOrd="0" destOrd="0" presId="urn:microsoft.com/office/officeart/2005/8/layout/hProcess9"/>
    <dgm:cxn modelId="{746367A7-A3E5-4961-B8E8-30FA162F8B14}" type="presParOf" srcId="{CE39E4FF-36CB-4104-BF02-255C2EE940DB}" destId="{63E7F36C-7CDF-4761-9304-82EA9E6EA0BB}" srcOrd="1" destOrd="0" presId="urn:microsoft.com/office/officeart/2005/8/layout/hProcess9"/>
    <dgm:cxn modelId="{EE125F0A-42D3-45CC-B4D6-00B528000A08}" type="presParOf" srcId="{63E7F36C-7CDF-4761-9304-82EA9E6EA0BB}" destId="{6CE4800B-D811-424F-B2CA-1A7AD85A029A}" srcOrd="0" destOrd="0" presId="urn:microsoft.com/office/officeart/2005/8/layout/hProcess9"/>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7D24A53-73F6-4408-9240-429F5924C55C}" type="doc">
      <dgm:prSet loTypeId="urn:microsoft.com/office/officeart/2005/8/layout/list1" loCatId="list" qsTypeId="urn:microsoft.com/office/officeart/2005/8/quickstyle/simple1" qsCatId="simple" csTypeId="urn:microsoft.com/office/officeart/2005/8/colors/accent1_1" csCatId="accent1" phldr="1"/>
      <dgm:spPr/>
      <dgm:t>
        <a:bodyPr/>
        <a:lstStyle/>
        <a:p>
          <a:endParaRPr lang="en-US"/>
        </a:p>
      </dgm:t>
    </dgm:pt>
    <dgm:pt modelId="{409888D7-A5E4-43FC-810A-D79200FA221F}">
      <dgm:prSet phldrT="[Text]"/>
      <dgm:spPr/>
      <dgm:t>
        <a:bodyPr/>
        <a:lstStyle/>
        <a:p>
          <a:r>
            <a:rPr lang="en-US" dirty="0" err="1" smtClean="0">
              <a:latin typeface="Arial" panose="020B0604020202020204" pitchFamily="34" charset="0"/>
              <a:cs typeface="Arial" panose="020B0604020202020204" pitchFamily="34" charset="0"/>
            </a:rPr>
            <a:t>Hypochondriasis</a:t>
          </a:r>
          <a:endParaRPr lang="en-US" dirty="0"/>
        </a:p>
      </dgm:t>
    </dgm:pt>
    <dgm:pt modelId="{49CBF4AA-23DB-41CA-9A2B-99A71DC6BE1E}" type="parTrans" cxnId="{8FCEBFAB-E758-4F3A-8E78-1202A544C9BE}">
      <dgm:prSet/>
      <dgm:spPr/>
      <dgm:t>
        <a:bodyPr/>
        <a:lstStyle/>
        <a:p>
          <a:endParaRPr lang="en-US"/>
        </a:p>
      </dgm:t>
    </dgm:pt>
    <dgm:pt modelId="{53732C2E-4DDB-4FB0-8E21-4157C56DD672}" type="sibTrans" cxnId="{8FCEBFAB-E758-4F3A-8E78-1202A544C9BE}">
      <dgm:prSet/>
      <dgm:spPr/>
      <dgm:t>
        <a:bodyPr/>
        <a:lstStyle/>
        <a:p>
          <a:endParaRPr lang="en-US"/>
        </a:p>
      </dgm:t>
    </dgm:pt>
    <dgm:pt modelId="{07D10D20-A86F-4CB4-AC49-94B8A5325A87}">
      <dgm:prSet phldrT="[Text]"/>
      <dgm:spPr/>
      <dgm:t>
        <a:bodyPr/>
        <a:lstStyle/>
        <a:p>
          <a:r>
            <a:rPr lang="en-US" dirty="0" smtClean="0">
              <a:latin typeface="Arial" panose="020B0604020202020204" pitchFamily="34" charset="0"/>
              <a:cs typeface="Arial" panose="020B0604020202020204" pitchFamily="34" charset="0"/>
            </a:rPr>
            <a:t>Body </a:t>
          </a:r>
          <a:r>
            <a:rPr lang="en-US" dirty="0" err="1" smtClean="0">
              <a:latin typeface="Arial" panose="020B0604020202020204" pitchFamily="34" charset="0"/>
              <a:cs typeface="Arial" panose="020B0604020202020204" pitchFamily="34" charset="0"/>
            </a:rPr>
            <a:t>dysmorphic</a:t>
          </a:r>
          <a:r>
            <a:rPr lang="en-US" dirty="0" smtClean="0">
              <a:latin typeface="Arial" panose="020B0604020202020204" pitchFamily="34" charset="0"/>
              <a:cs typeface="Arial" panose="020B0604020202020204" pitchFamily="34" charset="0"/>
            </a:rPr>
            <a:t> disorder</a:t>
          </a:r>
          <a:endParaRPr lang="en-US" dirty="0"/>
        </a:p>
      </dgm:t>
    </dgm:pt>
    <dgm:pt modelId="{DD0E690F-4DAD-4C20-93FB-8A47B5A02F3D}" type="parTrans" cxnId="{82F84D7B-5179-45CC-BBC4-64A437C5E48A}">
      <dgm:prSet/>
      <dgm:spPr/>
      <dgm:t>
        <a:bodyPr/>
        <a:lstStyle/>
        <a:p>
          <a:endParaRPr lang="en-US"/>
        </a:p>
      </dgm:t>
    </dgm:pt>
    <dgm:pt modelId="{3FFB0474-2B1E-4268-8853-917C29547AAF}" type="sibTrans" cxnId="{82F84D7B-5179-45CC-BBC4-64A437C5E48A}">
      <dgm:prSet/>
      <dgm:spPr/>
      <dgm:t>
        <a:bodyPr/>
        <a:lstStyle/>
        <a:p>
          <a:endParaRPr lang="en-US"/>
        </a:p>
      </dgm:t>
    </dgm:pt>
    <dgm:pt modelId="{6BAB6A3D-4918-400C-BAD3-7E8D7B11FBC8}">
      <dgm:prSet/>
      <dgm:spPr/>
      <dgm:t>
        <a:bodyPr/>
        <a:lstStyle/>
        <a:p>
          <a:r>
            <a:rPr lang="en-US" dirty="0" err="1" smtClean="0">
              <a:latin typeface="Arial" panose="020B0604020202020204" pitchFamily="34" charset="0"/>
              <a:cs typeface="Arial" panose="020B0604020202020204" pitchFamily="34" charset="0"/>
            </a:rPr>
            <a:t>Somatization</a:t>
          </a:r>
          <a:r>
            <a:rPr lang="en-US" dirty="0" smtClean="0">
              <a:latin typeface="Arial" panose="020B0604020202020204" pitchFamily="34" charset="0"/>
              <a:cs typeface="Arial" panose="020B0604020202020204" pitchFamily="34" charset="0"/>
            </a:rPr>
            <a:t> disorder </a:t>
          </a:r>
        </a:p>
      </dgm:t>
    </dgm:pt>
    <dgm:pt modelId="{2C8BD241-3EFD-42B5-88A5-8528E0478D45}" type="parTrans" cxnId="{7986A3FC-5943-49D0-A7F0-E33F7C6E6FEC}">
      <dgm:prSet/>
      <dgm:spPr/>
      <dgm:t>
        <a:bodyPr/>
        <a:lstStyle/>
        <a:p>
          <a:endParaRPr lang="en-US"/>
        </a:p>
      </dgm:t>
    </dgm:pt>
    <dgm:pt modelId="{30BF1C48-E108-48D0-91F9-9E50FE1AC57E}" type="sibTrans" cxnId="{7986A3FC-5943-49D0-A7F0-E33F7C6E6FEC}">
      <dgm:prSet/>
      <dgm:spPr/>
      <dgm:t>
        <a:bodyPr/>
        <a:lstStyle/>
        <a:p>
          <a:endParaRPr lang="en-US"/>
        </a:p>
      </dgm:t>
    </dgm:pt>
    <dgm:pt modelId="{2871CBA5-E866-46DC-92A8-B04287B81CAA}">
      <dgm:prSet/>
      <dgm:spPr/>
      <dgm:t>
        <a:bodyPr/>
        <a:lstStyle/>
        <a:p>
          <a:r>
            <a:rPr lang="en-US" dirty="0" smtClean="0">
              <a:latin typeface="Arial" panose="020B0604020202020204" pitchFamily="34" charset="0"/>
              <a:cs typeface="Arial" panose="020B0604020202020204" pitchFamily="34" charset="0"/>
            </a:rPr>
            <a:t>Conversion disorder</a:t>
          </a:r>
          <a:endParaRPr lang="en-US" dirty="0"/>
        </a:p>
      </dgm:t>
    </dgm:pt>
    <dgm:pt modelId="{5A8B8E3A-28E9-4B5C-9F10-6DB4DC9CDCCD}" type="parTrans" cxnId="{302DE57E-6B0D-4E4B-B487-2A7C05CF8232}">
      <dgm:prSet/>
      <dgm:spPr/>
      <dgm:t>
        <a:bodyPr/>
        <a:lstStyle/>
        <a:p>
          <a:endParaRPr lang="en-US"/>
        </a:p>
      </dgm:t>
    </dgm:pt>
    <dgm:pt modelId="{229D2F28-990B-4486-BC6C-31757984426C}" type="sibTrans" cxnId="{302DE57E-6B0D-4E4B-B487-2A7C05CF8232}">
      <dgm:prSet/>
      <dgm:spPr/>
      <dgm:t>
        <a:bodyPr/>
        <a:lstStyle/>
        <a:p>
          <a:endParaRPr lang="en-US"/>
        </a:p>
      </dgm:t>
    </dgm:pt>
    <dgm:pt modelId="{EC9ACE21-4ECE-4375-8AAD-CB123D722E1F}">
      <dgm:prSet/>
      <dgm:spPr/>
      <dgm:t>
        <a:bodyPr/>
        <a:lstStyle/>
        <a:p>
          <a:r>
            <a:rPr lang="en-US" smtClean="0">
              <a:latin typeface="Arial" panose="020B0604020202020204" pitchFamily="34" charset="0"/>
              <a:cs typeface="Arial" panose="020B0604020202020204" pitchFamily="34" charset="0"/>
            </a:rPr>
            <a:t>Somatoform pain disorder </a:t>
          </a:r>
          <a:endParaRPr lang="en-US"/>
        </a:p>
      </dgm:t>
    </dgm:pt>
    <dgm:pt modelId="{2E069214-65F6-4335-9AAD-B1AE53675A29}" type="parTrans" cxnId="{7022C0A1-AD44-4DAC-8299-486856BEA69D}">
      <dgm:prSet/>
      <dgm:spPr/>
      <dgm:t>
        <a:bodyPr/>
        <a:lstStyle/>
        <a:p>
          <a:endParaRPr lang="en-US"/>
        </a:p>
      </dgm:t>
    </dgm:pt>
    <dgm:pt modelId="{5C284710-D88B-44E5-B956-BE92A7D5AD29}" type="sibTrans" cxnId="{7022C0A1-AD44-4DAC-8299-486856BEA69D}">
      <dgm:prSet/>
      <dgm:spPr/>
      <dgm:t>
        <a:bodyPr/>
        <a:lstStyle/>
        <a:p>
          <a:endParaRPr lang="en-US"/>
        </a:p>
      </dgm:t>
    </dgm:pt>
    <dgm:pt modelId="{F0FD5169-56FA-4C82-90AE-2A7CA12CE785}" type="pres">
      <dgm:prSet presAssocID="{B7D24A53-73F6-4408-9240-429F5924C55C}" presName="linear" presStyleCnt="0">
        <dgm:presLayoutVars>
          <dgm:dir/>
          <dgm:animLvl val="lvl"/>
          <dgm:resizeHandles val="exact"/>
        </dgm:presLayoutVars>
      </dgm:prSet>
      <dgm:spPr/>
      <dgm:t>
        <a:bodyPr/>
        <a:lstStyle/>
        <a:p>
          <a:endParaRPr lang="en-US"/>
        </a:p>
      </dgm:t>
    </dgm:pt>
    <dgm:pt modelId="{A1174565-BB79-40DC-AA69-ADE6129C420D}" type="pres">
      <dgm:prSet presAssocID="{409888D7-A5E4-43FC-810A-D79200FA221F}" presName="parentLin" presStyleCnt="0"/>
      <dgm:spPr/>
    </dgm:pt>
    <dgm:pt modelId="{22117650-C9A3-41F4-8CFD-E351277E705F}" type="pres">
      <dgm:prSet presAssocID="{409888D7-A5E4-43FC-810A-D79200FA221F}" presName="parentLeftMargin" presStyleLbl="node1" presStyleIdx="0" presStyleCnt="5"/>
      <dgm:spPr/>
      <dgm:t>
        <a:bodyPr/>
        <a:lstStyle/>
        <a:p>
          <a:endParaRPr lang="en-US"/>
        </a:p>
      </dgm:t>
    </dgm:pt>
    <dgm:pt modelId="{A01E19FF-2AF3-4066-9B71-DD3531F15FEB}" type="pres">
      <dgm:prSet presAssocID="{409888D7-A5E4-43FC-810A-D79200FA221F}" presName="parentText" presStyleLbl="node1" presStyleIdx="0" presStyleCnt="5">
        <dgm:presLayoutVars>
          <dgm:chMax val="0"/>
          <dgm:bulletEnabled val="1"/>
        </dgm:presLayoutVars>
      </dgm:prSet>
      <dgm:spPr/>
      <dgm:t>
        <a:bodyPr/>
        <a:lstStyle/>
        <a:p>
          <a:endParaRPr lang="en-US"/>
        </a:p>
      </dgm:t>
    </dgm:pt>
    <dgm:pt modelId="{563E2A25-62BB-4C36-8CAC-89747CC3ADE0}" type="pres">
      <dgm:prSet presAssocID="{409888D7-A5E4-43FC-810A-D79200FA221F}" presName="negativeSpace" presStyleCnt="0"/>
      <dgm:spPr/>
    </dgm:pt>
    <dgm:pt modelId="{42A51127-8547-40F5-97F3-15B2EBE44933}" type="pres">
      <dgm:prSet presAssocID="{409888D7-A5E4-43FC-810A-D79200FA221F}" presName="childText" presStyleLbl="conFgAcc1" presStyleIdx="0" presStyleCnt="5">
        <dgm:presLayoutVars>
          <dgm:bulletEnabled val="1"/>
        </dgm:presLayoutVars>
      </dgm:prSet>
      <dgm:spPr/>
    </dgm:pt>
    <dgm:pt modelId="{7EE5937A-2425-4F0D-8586-881EB94198D7}" type="pres">
      <dgm:prSet presAssocID="{53732C2E-4DDB-4FB0-8E21-4157C56DD672}" presName="spaceBetweenRectangles" presStyleCnt="0"/>
      <dgm:spPr/>
    </dgm:pt>
    <dgm:pt modelId="{A5B251CC-FE4A-486B-95BA-D84353A4FE2C}" type="pres">
      <dgm:prSet presAssocID="{07D10D20-A86F-4CB4-AC49-94B8A5325A87}" presName="parentLin" presStyleCnt="0"/>
      <dgm:spPr/>
    </dgm:pt>
    <dgm:pt modelId="{8EC64EC8-ADCC-43D4-9362-778D4A739078}" type="pres">
      <dgm:prSet presAssocID="{07D10D20-A86F-4CB4-AC49-94B8A5325A87}" presName="parentLeftMargin" presStyleLbl="node1" presStyleIdx="0" presStyleCnt="5"/>
      <dgm:spPr/>
      <dgm:t>
        <a:bodyPr/>
        <a:lstStyle/>
        <a:p>
          <a:endParaRPr lang="en-US"/>
        </a:p>
      </dgm:t>
    </dgm:pt>
    <dgm:pt modelId="{1EC78FB6-CAFD-47FB-A258-A4E597F88CE5}" type="pres">
      <dgm:prSet presAssocID="{07D10D20-A86F-4CB4-AC49-94B8A5325A87}" presName="parentText" presStyleLbl="node1" presStyleIdx="1" presStyleCnt="5">
        <dgm:presLayoutVars>
          <dgm:chMax val="0"/>
          <dgm:bulletEnabled val="1"/>
        </dgm:presLayoutVars>
      </dgm:prSet>
      <dgm:spPr/>
      <dgm:t>
        <a:bodyPr/>
        <a:lstStyle/>
        <a:p>
          <a:endParaRPr lang="en-US"/>
        </a:p>
      </dgm:t>
    </dgm:pt>
    <dgm:pt modelId="{E1E50B6E-C79D-44AC-8B85-6001936272CD}" type="pres">
      <dgm:prSet presAssocID="{07D10D20-A86F-4CB4-AC49-94B8A5325A87}" presName="negativeSpace" presStyleCnt="0"/>
      <dgm:spPr/>
    </dgm:pt>
    <dgm:pt modelId="{FAD75297-124E-4D03-B63E-EBA172F615FC}" type="pres">
      <dgm:prSet presAssocID="{07D10D20-A86F-4CB4-AC49-94B8A5325A87}" presName="childText" presStyleLbl="conFgAcc1" presStyleIdx="1" presStyleCnt="5">
        <dgm:presLayoutVars>
          <dgm:bulletEnabled val="1"/>
        </dgm:presLayoutVars>
      </dgm:prSet>
      <dgm:spPr/>
    </dgm:pt>
    <dgm:pt modelId="{86F739F9-B1A1-4327-AA77-3D3669C8B3C6}" type="pres">
      <dgm:prSet presAssocID="{3FFB0474-2B1E-4268-8853-917C29547AAF}" presName="spaceBetweenRectangles" presStyleCnt="0"/>
      <dgm:spPr/>
    </dgm:pt>
    <dgm:pt modelId="{0FF142AD-D0EA-4C74-A940-99BFA0ED2A06}" type="pres">
      <dgm:prSet presAssocID="{EC9ACE21-4ECE-4375-8AAD-CB123D722E1F}" presName="parentLin" presStyleCnt="0"/>
      <dgm:spPr/>
    </dgm:pt>
    <dgm:pt modelId="{873384B5-236E-420A-8A55-0BE6F02C7834}" type="pres">
      <dgm:prSet presAssocID="{EC9ACE21-4ECE-4375-8AAD-CB123D722E1F}" presName="parentLeftMargin" presStyleLbl="node1" presStyleIdx="1" presStyleCnt="5"/>
      <dgm:spPr/>
      <dgm:t>
        <a:bodyPr/>
        <a:lstStyle/>
        <a:p>
          <a:endParaRPr lang="en-US"/>
        </a:p>
      </dgm:t>
    </dgm:pt>
    <dgm:pt modelId="{60A53BB4-B060-4B5F-A212-A27C3FC7BF29}" type="pres">
      <dgm:prSet presAssocID="{EC9ACE21-4ECE-4375-8AAD-CB123D722E1F}" presName="parentText" presStyleLbl="node1" presStyleIdx="2" presStyleCnt="5">
        <dgm:presLayoutVars>
          <dgm:chMax val="0"/>
          <dgm:bulletEnabled val="1"/>
        </dgm:presLayoutVars>
      </dgm:prSet>
      <dgm:spPr/>
      <dgm:t>
        <a:bodyPr/>
        <a:lstStyle/>
        <a:p>
          <a:endParaRPr lang="en-US"/>
        </a:p>
      </dgm:t>
    </dgm:pt>
    <dgm:pt modelId="{E6625938-69AC-4FA8-9CD3-1EA6C3AA02DC}" type="pres">
      <dgm:prSet presAssocID="{EC9ACE21-4ECE-4375-8AAD-CB123D722E1F}" presName="negativeSpace" presStyleCnt="0"/>
      <dgm:spPr/>
    </dgm:pt>
    <dgm:pt modelId="{1F85BDEA-BFD6-4169-B4F5-647954E2539C}" type="pres">
      <dgm:prSet presAssocID="{EC9ACE21-4ECE-4375-8AAD-CB123D722E1F}" presName="childText" presStyleLbl="conFgAcc1" presStyleIdx="2" presStyleCnt="5">
        <dgm:presLayoutVars>
          <dgm:bulletEnabled val="1"/>
        </dgm:presLayoutVars>
      </dgm:prSet>
      <dgm:spPr/>
    </dgm:pt>
    <dgm:pt modelId="{729D0ED4-0ECC-4AEB-9F0D-196716EDC88A}" type="pres">
      <dgm:prSet presAssocID="{5C284710-D88B-44E5-B956-BE92A7D5AD29}" presName="spaceBetweenRectangles" presStyleCnt="0"/>
      <dgm:spPr/>
    </dgm:pt>
    <dgm:pt modelId="{A54BF8DD-B18F-421D-BD2C-453349B759E1}" type="pres">
      <dgm:prSet presAssocID="{6BAB6A3D-4918-400C-BAD3-7E8D7B11FBC8}" presName="parentLin" presStyleCnt="0"/>
      <dgm:spPr/>
    </dgm:pt>
    <dgm:pt modelId="{F65332F3-45F6-4EF3-A924-A478B75AE4B6}" type="pres">
      <dgm:prSet presAssocID="{6BAB6A3D-4918-400C-BAD3-7E8D7B11FBC8}" presName="parentLeftMargin" presStyleLbl="node1" presStyleIdx="2" presStyleCnt="5"/>
      <dgm:spPr/>
      <dgm:t>
        <a:bodyPr/>
        <a:lstStyle/>
        <a:p>
          <a:endParaRPr lang="en-US"/>
        </a:p>
      </dgm:t>
    </dgm:pt>
    <dgm:pt modelId="{58034E0F-33E1-4C6D-B677-B15D3513578B}" type="pres">
      <dgm:prSet presAssocID="{6BAB6A3D-4918-400C-BAD3-7E8D7B11FBC8}" presName="parentText" presStyleLbl="node1" presStyleIdx="3" presStyleCnt="5">
        <dgm:presLayoutVars>
          <dgm:chMax val="0"/>
          <dgm:bulletEnabled val="1"/>
        </dgm:presLayoutVars>
      </dgm:prSet>
      <dgm:spPr/>
      <dgm:t>
        <a:bodyPr/>
        <a:lstStyle/>
        <a:p>
          <a:endParaRPr lang="en-US"/>
        </a:p>
      </dgm:t>
    </dgm:pt>
    <dgm:pt modelId="{7853663C-E991-442F-A12C-42985DFDCA41}" type="pres">
      <dgm:prSet presAssocID="{6BAB6A3D-4918-400C-BAD3-7E8D7B11FBC8}" presName="negativeSpace" presStyleCnt="0"/>
      <dgm:spPr/>
    </dgm:pt>
    <dgm:pt modelId="{BDA43578-2F88-48CD-9443-44EB69A5CC8C}" type="pres">
      <dgm:prSet presAssocID="{6BAB6A3D-4918-400C-BAD3-7E8D7B11FBC8}" presName="childText" presStyleLbl="conFgAcc1" presStyleIdx="3" presStyleCnt="5">
        <dgm:presLayoutVars>
          <dgm:bulletEnabled val="1"/>
        </dgm:presLayoutVars>
      </dgm:prSet>
      <dgm:spPr/>
    </dgm:pt>
    <dgm:pt modelId="{1855631A-9DA1-4D9D-B180-9DF0B69C0877}" type="pres">
      <dgm:prSet presAssocID="{30BF1C48-E108-48D0-91F9-9E50FE1AC57E}" presName="spaceBetweenRectangles" presStyleCnt="0"/>
      <dgm:spPr/>
    </dgm:pt>
    <dgm:pt modelId="{3DE63AFA-1ECF-4A0E-A89E-16904C0553EF}" type="pres">
      <dgm:prSet presAssocID="{2871CBA5-E866-46DC-92A8-B04287B81CAA}" presName="parentLin" presStyleCnt="0"/>
      <dgm:spPr/>
    </dgm:pt>
    <dgm:pt modelId="{CF37409B-8547-4C8D-BD7D-E2875A52D455}" type="pres">
      <dgm:prSet presAssocID="{2871CBA5-E866-46DC-92A8-B04287B81CAA}" presName="parentLeftMargin" presStyleLbl="node1" presStyleIdx="3" presStyleCnt="5"/>
      <dgm:spPr/>
      <dgm:t>
        <a:bodyPr/>
        <a:lstStyle/>
        <a:p>
          <a:endParaRPr lang="en-US"/>
        </a:p>
      </dgm:t>
    </dgm:pt>
    <dgm:pt modelId="{11A1D873-7B5F-4EFB-9F0B-64BC651CA7A7}" type="pres">
      <dgm:prSet presAssocID="{2871CBA5-E866-46DC-92A8-B04287B81CAA}" presName="parentText" presStyleLbl="node1" presStyleIdx="4" presStyleCnt="5">
        <dgm:presLayoutVars>
          <dgm:chMax val="0"/>
          <dgm:bulletEnabled val="1"/>
        </dgm:presLayoutVars>
      </dgm:prSet>
      <dgm:spPr/>
      <dgm:t>
        <a:bodyPr/>
        <a:lstStyle/>
        <a:p>
          <a:endParaRPr lang="en-US"/>
        </a:p>
      </dgm:t>
    </dgm:pt>
    <dgm:pt modelId="{0C041656-B048-4003-9ABB-042EB99F8BDB}" type="pres">
      <dgm:prSet presAssocID="{2871CBA5-E866-46DC-92A8-B04287B81CAA}" presName="negativeSpace" presStyleCnt="0"/>
      <dgm:spPr/>
    </dgm:pt>
    <dgm:pt modelId="{A6324684-EBB0-433A-96EA-7D09B49560DD}" type="pres">
      <dgm:prSet presAssocID="{2871CBA5-E866-46DC-92A8-B04287B81CAA}" presName="childText" presStyleLbl="conFgAcc1" presStyleIdx="4" presStyleCnt="5">
        <dgm:presLayoutVars>
          <dgm:bulletEnabled val="1"/>
        </dgm:presLayoutVars>
      </dgm:prSet>
      <dgm:spPr/>
    </dgm:pt>
  </dgm:ptLst>
  <dgm:cxnLst>
    <dgm:cxn modelId="{8FCEBFAB-E758-4F3A-8E78-1202A544C9BE}" srcId="{B7D24A53-73F6-4408-9240-429F5924C55C}" destId="{409888D7-A5E4-43FC-810A-D79200FA221F}" srcOrd="0" destOrd="0" parTransId="{49CBF4AA-23DB-41CA-9A2B-99A71DC6BE1E}" sibTransId="{53732C2E-4DDB-4FB0-8E21-4157C56DD672}"/>
    <dgm:cxn modelId="{AB5CCF12-7998-474A-AE62-E81D681124A0}" type="presOf" srcId="{409888D7-A5E4-43FC-810A-D79200FA221F}" destId="{22117650-C9A3-41F4-8CFD-E351277E705F}" srcOrd="0" destOrd="0" presId="urn:microsoft.com/office/officeart/2005/8/layout/list1"/>
    <dgm:cxn modelId="{14539BAD-7C5F-4F72-B83B-1F5A281C420A}" type="presOf" srcId="{6BAB6A3D-4918-400C-BAD3-7E8D7B11FBC8}" destId="{F65332F3-45F6-4EF3-A924-A478B75AE4B6}" srcOrd="0" destOrd="0" presId="urn:microsoft.com/office/officeart/2005/8/layout/list1"/>
    <dgm:cxn modelId="{B2708FC4-7716-4C5D-9B3F-295C372D8EB8}" type="presOf" srcId="{409888D7-A5E4-43FC-810A-D79200FA221F}" destId="{A01E19FF-2AF3-4066-9B71-DD3531F15FEB}" srcOrd="1" destOrd="0" presId="urn:microsoft.com/office/officeart/2005/8/layout/list1"/>
    <dgm:cxn modelId="{82F84D7B-5179-45CC-BBC4-64A437C5E48A}" srcId="{B7D24A53-73F6-4408-9240-429F5924C55C}" destId="{07D10D20-A86F-4CB4-AC49-94B8A5325A87}" srcOrd="1" destOrd="0" parTransId="{DD0E690F-4DAD-4C20-93FB-8A47B5A02F3D}" sibTransId="{3FFB0474-2B1E-4268-8853-917C29547AAF}"/>
    <dgm:cxn modelId="{7022C0A1-AD44-4DAC-8299-486856BEA69D}" srcId="{B7D24A53-73F6-4408-9240-429F5924C55C}" destId="{EC9ACE21-4ECE-4375-8AAD-CB123D722E1F}" srcOrd="2" destOrd="0" parTransId="{2E069214-65F6-4335-9AAD-B1AE53675A29}" sibTransId="{5C284710-D88B-44E5-B956-BE92A7D5AD29}"/>
    <dgm:cxn modelId="{302DE57E-6B0D-4E4B-B487-2A7C05CF8232}" srcId="{B7D24A53-73F6-4408-9240-429F5924C55C}" destId="{2871CBA5-E866-46DC-92A8-B04287B81CAA}" srcOrd="4" destOrd="0" parTransId="{5A8B8E3A-28E9-4B5C-9F10-6DB4DC9CDCCD}" sibTransId="{229D2F28-990B-4486-BC6C-31757984426C}"/>
    <dgm:cxn modelId="{18A73CAC-D8B3-48F5-98F8-BACE8532E134}" type="presOf" srcId="{2871CBA5-E866-46DC-92A8-B04287B81CAA}" destId="{CF37409B-8547-4C8D-BD7D-E2875A52D455}" srcOrd="0" destOrd="0" presId="urn:microsoft.com/office/officeart/2005/8/layout/list1"/>
    <dgm:cxn modelId="{789BDBDC-B9CA-46B7-8534-83F6C82B0D53}" type="presOf" srcId="{2871CBA5-E866-46DC-92A8-B04287B81CAA}" destId="{11A1D873-7B5F-4EFB-9F0B-64BC651CA7A7}" srcOrd="1" destOrd="0" presId="urn:microsoft.com/office/officeart/2005/8/layout/list1"/>
    <dgm:cxn modelId="{6DBCF5F0-1D50-4882-90F5-875A7E2D4CC6}" type="presOf" srcId="{B7D24A53-73F6-4408-9240-429F5924C55C}" destId="{F0FD5169-56FA-4C82-90AE-2A7CA12CE785}" srcOrd="0" destOrd="0" presId="urn:microsoft.com/office/officeart/2005/8/layout/list1"/>
    <dgm:cxn modelId="{E0D24FC9-288B-4B86-BFBC-BAE5CE1B70D7}" type="presOf" srcId="{07D10D20-A86F-4CB4-AC49-94B8A5325A87}" destId="{1EC78FB6-CAFD-47FB-A258-A4E597F88CE5}" srcOrd="1" destOrd="0" presId="urn:microsoft.com/office/officeart/2005/8/layout/list1"/>
    <dgm:cxn modelId="{EE0B7CC9-0FCF-4640-86FA-369EE6017463}" type="presOf" srcId="{EC9ACE21-4ECE-4375-8AAD-CB123D722E1F}" destId="{873384B5-236E-420A-8A55-0BE6F02C7834}" srcOrd="0" destOrd="0" presId="urn:microsoft.com/office/officeart/2005/8/layout/list1"/>
    <dgm:cxn modelId="{5A6E0A54-6F65-4D73-AE9E-CBE1DA914F45}" type="presOf" srcId="{EC9ACE21-4ECE-4375-8AAD-CB123D722E1F}" destId="{60A53BB4-B060-4B5F-A212-A27C3FC7BF29}" srcOrd="1" destOrd="0" presId="urn:microsoft.com/office/officeart/2005/8/layout/list1"/>
    <dgm:cxn modelId="{5B03C249-EF99-4506-8C1C-88302E13F7B7}" type="presOf" srcId="{6BAB6A3D-4918-400C-BAD3-7E8D7B11FBC8}" destId="{58034E0F-33E1-4C6D-B677-B15D3513578B}" srcOrd="1" destOrd="0" presId="urn:microsoft.com/office/officeart/2005/8/layout/list1"/>
    <dgm:cxn modelId="{7986A3FC-5943-49D0-A7F0-E33F7C6E6FEC}" srcId="{B7D24A53-73F6-4408-9240-429F5924C55C}" destId="{6BAB6A3D-4918-400C-BAD3-7E8D7B11FBC8}" srcOrd="3" destOrd="0" parTransId="{2C8BD241-3EFD-42B5-88A5-8528E0478D45}" sibTransId="{30BF1C48-E108-48D0-91F9-9E50FE1AC57E}"/>
    <dgm:cxn modelId="{5A1DD6F3-1765-4449-B89D-F7B4F6EBBA09}" type="presOf" srcId="{07D10D20-A86F-4CB4-AC49-94B8A5325A87}" destId="{8EC64EC8-ADCC-43D4-9362-778D4A739078}" srcOrd="0" destOrd="0" presId="urn:microsoft.com/office/officeart/2005/8/layout/list1"/>
    <dgm:cxn modelId="{CCC7CAE2-B48A-4DCE-A4C8-1506EAF955A4}" type="presParOf" srcId="{F0FD5169-56FA-4C82-90AE-2A7CA12CE785}" destId="{A1174565-BB79-40DC-AA69-ADE6129C420D}" srcOrd="0" destOrd="0" presId="urn:microsoft.com/office/officeart/2005/8/layout/list1"/>
    <dgm:cxn modelId="{6861C96F-9CDD-44F0-8B4C-19A037AF24B4}" type="presParOf" srcId="{A1174565-BB79-40DC-AA69-ADE6129C420D}" destId="{22117650-C9A3-41F4-8CFD-E351277E705F}" srcOrd="0" destOrd="0" presId="urn:microsoft.com/office/officeart/2005/8/layout/list1"/>
    <dgm:cxn modelId="{392DC757-628C-4C8B-8B1D-80BD5F9DB91D}" type="presParOf" srcId="{A1174565-BB79-40DC-AA69-ADE6129C420D}" destId="{A01E19FF-2AF3-4066-9B71-DD3531F15FEB}" srcOrd="1" destOrd="0" presId="urn:microsoft.com/office/officeart/2005/8/layout/list1"/>
    <dgm:cxn modelId="{BEBCB932-534C-4ED6-AD31-4B9415FBF4D0}" type="presParOf" srcId="{F0FD5169-56FA-4C82-90AE-2A7CA12CE785}" destId="{563E2A25-62BB-4C36-8CAC-89747CC3ADE0}" srcOrd="1" destOrd="0" presId="urn:microsoft.com/office/officeart/2005/8/layout/list1"/>
    <dgm:cxn modelId="{9A96B649-1FD7-48D8-9254-0EF609D02D51}" type="presParOf" srcId="{F0FD5169-56FA-4C82-90AE-2A7CA12CE785}" destId="{42A51127-8547-40F5-97F3-15B2EBE44933}" srcOrd="2" destOrd="0" presId="urn:microsoft.com/office/officeart/2005/8/layout/list1"/>
    <dgm:cxn modelId="{929DDC63-70FF-40BF-B053-AC76ACE2F1E8}" type="presParOf" srcId="{F0FD5169-56FA-4C82-90AE-2A7CA12CE785}" destId="{7EE5937A-2425-4F0D-8586-881EB94198D7}" srcOrd="3" destOrd="0" presId="urn:microsoft.com/office/officeart/2005/8/layout/list1"/>
    <dgm:cxn modelId="{871757FC-002A-45E8-8A79-C18C1DC6E428}" type="presParOf" srcId="{F0FD5169-56FA-4C82-90AE-2A7CA12CE785}" destId="{A5B251CC-FE4A-486B-95BA-D84353A4FE2C}" srcOrd="4" destOrd="0" presId="urn:microsoft.com/office/officeart/2005/8/layout/list1"/>
    <dgm:cxn modelId="{FE3BF99F-6A67-44EA-A4A8-8293C046995F}" type="presParOf" srcId="{A5B251CC-FE4A-486B-95BA-D84353A4FE2C}" destId="{8EC64EC8-ADCC-43D4-9362-778D4A739078}" srcOrd="0" destOrd="0" presId="urn:microsoft.com/office/officeart/2005/8/layout/list1"/>
    <dgm:cxn modelId="{0CDE8067-AD4F-4AF7-BD13-119DF0BB876B}" type="presParOf" srcId="{A5B251CC-FE4A-486B-95BA-D84353A4FE2C}" destId="{1EC78FB6-CAFD-47FB-A258-A4E597F88CE5}" srcOrd="1" destOrd="0" presId="urn:microsoft.com/office/officeart/2005/8/layout/list1"/>
    <dgm:cxn modelId="{245520FE-AE6D-43C4-8688-38ADEFEC206D}" type="presParOf" srcId="{F0FD5169-56FA-4C82-90AE-2A7CA12CE785}" destId="{E1E50B6E-C79D-44AC-8B85-6001936272CD}" srcOrd="5" destOrd="0" presId="urn:microsoft.com/office/officeart/2005/8/layout/list1"/>
    <dgm:cxn modelId="{8A82FA38-3212-4900-9784-1952B36844EC}" type="presParOf" srcId="{F0FD5169-56FA-4C82-90AE-2A7CA12CE785}" destId="{FAD75297-124E-4D03-B63E-EBA172F615FC}" srcOrd="6" destOrd="0" presId="urn:microsoft.com/office/officeart/2005/8/layout/list1"/>
    <dgm:cxn modelId="{797CCBF3-F159-46D4-8463-484A10C90C06}" type="presParOf" srcId="{F0FD5169-56FA-4C82-90AE-2A7CA12CE785}" destId="{86F739F9-B1A1-4327-AA77-3D3669C8B3C6}" srcOrd="7" destOrd="0" presId="urn:microsoft.com/office/officeart/2005/8/layout/list1"/>
    <dgm:cxn modelId="{403EE9B3-CC73-483C-A99E-7DBC86072189}" type="presParOf" srcId="{F0FD5169-56FA-4C82-90AE-2A7CA12CE785}" destId="{0FF142AD-D0EA-4C74-A940-99BFA0ED2A06}" srcOrd="8" destOrd="0" presId="urn:microsoft.com/office/officeart/2005/8/layout/list1"/>
    <dgm:cxn modelId="{C63E70D5-9E42-4619-B0AD-7A3067E57ECF}" type="presParOf" srcId="{0FF142AD-D0EA-4C74-A940-99BFA0ED2A06}" destId="{873384B5-236E-420A-8A55-0BE6F02C7834}" srcOrd="0" destOrd="0" presId="urn:microsoft.com/office/officeart/2005/8/layout/list1"/>
    <dgm:cxn modelId="{C4779896-8EBC-423E-9F85-08735A2C3577}" type="presParOf" srcId="{0FF142AD-D0EA-4C74-A940-99BFA0ED2A06}" destId="{60A53BB4-B060-4B5F-A212-A27C3FC7BF29}" srcOrd="1" destOrd="0" presId="urn:microsoft.com/office/officeart/2005/8/layout/list1"/>
    <dgm:cxn modelId="{12175912-3D83-4608-B1E8-A24F8239717D}" type="presParOf" srcId="{F0FD5169-56FA-4C82-90AE-2A7CA12CE785}" destId="{E6625938-69AC-4FA8-9CD3-1EA6C3AA02DC}" srcOrd="9" destOrd="0" presId="urn:microsoft.com/office/officeart/2005/8/layout/list1"/>
    <dgm:cxn modelId="{B18AF682-99AE-4AF6-9163-47F72C3C15AC}" type="presParOf" srcId="{F0FD5169-56FA-4C82-90AE-2A7CA12CE785}" destId="{1F85BDEA-BFD6-4169-B4F5-647954E2539C}" srcOrd="10" destOrd="0" presId="urn:microsoft.com/office/officeart/2005/8/layout/list1"/>
    <dgm:cxn modelId="{DC739264-39B8-4752-BFFD-B457072AA86C}" type="presParOf" srcId="{F0FD5169-56FA-4C82-90AE-2A7CA12CE785}" destId="{729D0ED4-0ECC-4AEB-9F0D-196716EDC88A}" srcOrd="11" destOrd="0" presId="urn:microsoft.com/office/officeart/2005/8/layout/list1"/>
    <dgm:cxn modelId="{CB271947-413C-4674-AFBD-490A1870B6F3}" type="presParOf" srcId="{F0FD5169-56FA-4C82-90AE-2A7CA12CE785}" destId="{A54BF8DD-B18F-421D-BD2C-453349B759E1}" srcOrd="12" destOrd="0" presId="urn:microsoft.com/office/officeart/2005/8/layout/list1"/>
    <dgm:cxn modelId="{78C87FFC-A61E-46F4-A468-BBF0C9C645D3}" type="presParOf" srcId="{A54BF8DD-B18F-421D-BD2C-453349B759E1}" destId="{F65332F3-45F6-4EF3-A924-A478B75AE4B6}" srcOrd="0" destOrd="0" presId="urn:microsoft.com/office/officeart/2005/8/layout/list1"/>
    <dgm:cxn modelId="{7354099A-E0F8-496E-BCAB-9CF454E99954}" type="presParOf" srcId="{A54BF8DD-B18F-421D-BD2C-453349B759E1}" destId="{58034E0F-33E1-4C6D-B677-B15D3513578B}" srcOrd="1" destOrd="0" presId="urn:microsoft.com/office/officeart/2005/8/layout/list1"/>
    <dgm:cxn modelId="{CD482C2D-49E7-4EA2-980F-41ABA5AB9C47}" type="presParOf" srcId="{F0FD5169-56FA-4C82-90AE-2A7CA12CE785}" destId="{7853663C-E991-442F-A12C-42985DFDCA41}" srcOrd="13" destOrd="0" presId="urn:microsoft.com/office/officeart/2005/8/layout/list1"/>
    <dgm:cxn modelId="{BD40D517-AB46-4A97-9C45-578315F3CCDE}" type="presParOf" srcId="{F0FD5169-56FA-4C82-90AE-2A7CA12CE785}" destId="{BDA43578-2F88-48CD-9443-44EB69A5CC8C}" srcOrd="14" destOrd="0" presId="urn:microsoft.com/office/officeart/2005/8/layout/list1"/>
    <dgm:cxn modelId="{5E013B9B-961B-4484-B74B-52D8FFB588BA}" type="presParOf" srcId="{F0FD5169-56FA-4C82-90AE-2A7CA12CE785}" destId="{1855631A-9DA1-4D9D-B180-9DF0B69C0877}" srcOrd="15" destOrd="0" presId="urn:microsoft.com/office/officeart/2005/8/layout/list1"/>
    <dgm:cxn modelId="{2A3D00FB-DD25-4BB6-AC26-5DABF400B516}" type="presParOf" srcId="{F0FD5169-56FA-4C82-90AE-2A7CA12CE785}" destId="{3DE63AFA-1ECF-4A0E-A89E-16904C0553EF}" srcOrd="16" destOrd="0" presId="urn:microsoft.com/office/officeart/2005/8/layout/list1"/>
    <dgm:cxn modelId="{28437F34-661C-4229-9C1C-20A53B1B2D75}" type="presParOf" srcId="{3DE63AFA-1ECF-4A0E-A89E-16904C0553EF}" destId="{CF37409B-8547-4C8D-BD7D-E2875A52D455}" srcOrd="0" destOrd="0" presId="urn:microsoft.com/office/officeart/2005/8/layout/list1"/>
    <dgm:cxn modelId="{27AAA141-6557-4779-86AA-1617B613BCC9}" type="presParOf" srcId="{3DE63AFA-1ECF-4A0E-A89E-16904C0553EF}" destId="{11A1D873-7B5F-4EFB-9F0B-64BC651CA7A7}" srcOrd="1" destOrd="0" presId="urn:microsoft.com/office/officeart/2005/8/layout/list1"/>
    <dgm:cxn modelId="{A9AF6666-856D-478E-B0B9-C1CAFEB24C0E}" type="presParOf" srcId="{F0FD5169-56FA-4C82-90AE-2A7CA12CE785}" destId="{0C041656-B048-4003-9ABB-042EB99F8BDB}" srcOrd="17" destOrd="0" presId="urn:microsoft.com/office/officeart/2005/8/layout/list1"/>
    <dgm:cxn modelId="{2E94D262-26C2-49B4-A3CD-1B8BFE84D697}" type="presParOf" srcId="{F0FD5169-56FA-4C82-90AE-2A7CA12CE785}" destId="{A6324684-EBB0-433A-96EA-7D09B49560DD}" srcOrd="18" destOrd="0" presId="urn:microsoft.com/office/officeart/2005/8/layout/list1"/>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7750C7BB-6C00-4129-B83B-76061F69E4B0}">
      <dsp:nvSpPr>
        <dsp:cNvPr id="0" name=""/>
        <dsp:cNvSpPr/>
      </dsp:nvSpPr>
      <dsp:spPr>
        <a:xfrm>
          <a:off x="0" y="0"/>
          <a:ext cx="1119808" cy="1119808"/>
        </a:xfrm>
        <a:prstGeom prst="pie">
          <a:avLst>
            <a:gd name="adj1" fmla="val 5400000"/>
            <a:gd name="adj2" fmla="val 1620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2E388BE-8367-4558-AC4F-673FAC9FDFC3}">
      <dsp:nvSpPr>
        <dsp:cNvPr id="0" name=""/>
        <dsp:cNvSpPr/>
      </dsp:nvSpPr>
      <dsp:spPr>
        <a:xfrm>
          <a:off x="559903" y="0"/>
          <a:ext cx="10096893" cy="1119808"/>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0" tIns="133350" rIns="133350" bIns="133350" numCol="1" spcCol="1270" anchor="ctr" anchorCtr="0">
          <a:noAutofit/>
        </a:bodyPr>
        <a:lstStyle/>
        <a:p>
          <a:pPr lvl="0" algn="ctr" defTabSz="1555750" rtl="0">
            <a:lnSpc>
              <a:spcPct val="90000"/>
            </a:lnSpc>
            <a:spcBef>
              <a:spcPct val="0"/>
            </a:spcBef>
            <a:spcAft>
              <a:spcPct val="35000"/>
            </a:spcAft>
          </a:pPr>
          <a:r>
            <a:rPr lang="en-GB" sz="3500" b="0" kern="1200" baseline="0" dirty="0" smtClean="0"/>
            <a:t>Treatment approach to somatoform disorders</a:t>
          </a:r>
          <a:endParaRPr lang="en-GB" sz="3500" b="0" kern="1200" baseline="0" dirty="0"/>
        </a:p>
      </dsp:txBody>
      <dsp:txXfrm>
        <a:off x="559903" y="0"/>
        <a:ext cx="10096893" cy="1119808"/>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67A7BC60-E2C3-4499-96AC-B077E07AC0D5}">
      <dsp:nvSpPr>
        <dsp:cNvPr id="0" name=""/>
        <dsp:cNvSpPr/>
      </dsp:nvSpPr>
      <dsp:spPr>
        <a:xfrm>
          <a:off x="754379" y="0"/>
          <a:ext cx="8549640" cy="1371600"/>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1">
          <a:scrgbClr r="0" g="0" b="0"/>
        </a:effectRef>
        <a:fontRef idx="minor"/>
      </dsp:style>
    </dsp:sp>
    <dsp:sp modelId="{6CE4800B-D811-424F-B2CA-1A7AD85A029A}">
      <dsp:nvSpPr>
        <dsp:cNvPr id="0" name=""/>
        <dsp:cNvSpPr/>
      </dsp:nvSpPr>
      <dsp:spPr>
        <a:xfrm>
          <a:off x="2310288" y="411480"/>
          <a:ext cx="5437822" cy="548640"/>
        </a:xfrm>
        <a:prstGeom prst="roundRect">
          <a:avLst/>
        </a:prstGeom>
        <a:gradFill rotWithShape="0">
          <a:gsLst>
            <a:gs pos="0">
              <a:schemeClr val="accent1">
                <a:hueOff val="0"/>
                <a:satOff val="0"/>
                <a:lumOff val="0"/>
                <a:alphaOff val="0"/>
                <a:tint val="60000"/>
                <a:satMod val="105000"/>
                <a:lumMod val="105000"/>
              </a:schemeClr>
            </a:gs>
            <a:gs pos="100000">
              <a:schemeClr val="accent1">
                <a:hueOff val="0"/>
                <a:satOff val="0"/>
                <a:lumOff val="0"/>
                <a:alphaOff val="0"/>
                <a:tint val="65000"/>
                <a:satMod val="100000"/>
                <a:lumMod val="100000"/>
              </a:schemeClr>
            </a:gs>
            <a:gs pos="100000">
              <a:schemeClr val="accent1">
                <a:hueOff val="0"/>
                <a:satOff val="0"/>
                <a:lumOff val="0"/>
                <a:alphaOff val="0"/>
                <a:tint val="70000"/>
                <a:satMod val="100000"/>
                <a:lumMod val="10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3820" tIns="83820" rIns="83820" bIns="83820" numCol="1" spcCol="1270" anchor="ctr" anchorCtr="0">
          <a:noAutofit/>
        </a:bodyPr>
        <a:lstStyle/>
        <a:p>
          <a:pPr lvl="0" algn="ctr" defTabSz="977900" rtl="0">
            <a:lnSpc>
              <a:spcPct val="90000"/>
            </a:lnSpc>
            <a:spcBef>
              <a:spcPct val="0"/>
            </a:spcBef>
            <a:spcAft>
              <a:spcPct val="35000"/>
            </a:spcAft>
          </a:pPr>
          <a:r>
            <a:rPr lang="en-US" sz="2200" kern="1200" baseline="0" dirty="0" smtClean="0"/>
            <a:t>Introduction to Somatoform Disorders</a:t>
          </a:r>
          <a:endParaRPr lang="en-US" sz="2200" kern="1200" baseline="0" dirty="0"/>
        </a:p>
      </dsp:txBody>
      <dsp:txXfrm>
        <a:off x="2310288" y="411480"/>
        <a:ext cx="5437822" cy="548640"/>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2A51127-8547-40F5-97F3-15B2EBE44933}">
      <dsp:nvSpPr>
        <dsp:cNvPr id="0" name=""/>
        <dsp:cNvSpPr/>
      </dsp:nvSpPr>
      <dsp:spPr>
        <a:xfrm>
          <a:off x="0" y="422969"/>
          <a:ext cx="5537200" cy="554400"/>
        </a:xfrm>
        <a:prstGeom prst="rect">
          <a:avLst/>
        </a:prstGeom>
        <a:solidFill>
          <a:schemeClr val="accent1">
            <a:alpha val="90000"/>
            <a:tint val="4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01E19FF-2AF3-4066-9B71-DD3531F15FEB}">
      <dsp:nvSpPr>
        <dsp:cNvPr id="0" name=""/>
        <dsp:cNvSpPr/>
      </dsp:nvSpPr>
      <dsp:spPr>
        <a:xfrm>
          <a:off x="276860" y="98249"/>
          <a:ext cx="3876040" cy="649440"/>
        </a:xfrm>
        <a:prstGeom prst="round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6505" tIns="0" rIns="146505" bIns="0" numCol="1" spcCol="1270" anchor="ctr" anchorCtr="0">
          <a:noAutofit/>
        </a:bodyPr>
        <a:lstStyle/>
        <a:p>
          <a:pPr lvl="0" algn="l" defTabSz="977900">
            <a:lnSpc>
              <a:spcPct val="90000"/>
            </a:lnSpc>
            <a:spcBef>
              <a:spcPct val="0"/>
            </a:spcBef>
            <a:spcAft>
              <a:spcPct val="35000"/>
            </a:spcAft>
          </a:pPr>
          <a:r>
            <a:rPr lang="en-US" sz="2200" kern="1200" dirty="0" err="1" smtClean="0">
              <a:latin typeface="Arial" panose="020B0604020202020204" pitchFamily="34" charset="0"/>
              <a:cs typeface="Arial" panose="020B0604020202020204" pitchFamily="34" charset="0"/>
            </a:rPr>
            <a:t>Hypochondriasis</a:t>
          </a:r>
          <a:endParaRPr lang="en-US" sz="2200" kern="1200" dirty="0"/>
        </a:p>
      </dsp:txBody>
      <dsp:txXfrm>
        <a:off x="276860" y="98249"/>
        <a:ext cx="3876040" cy="649440"/>
      </dsp:txXfrm>
    </dsp:sp>
    <dsp:sp modelId="{FAD75297-124E-4D03-B63E-EBA172F615FC}">
      <dsp:nvSpPr>
        <dsp:cNvPr id="0" name=""/>
        <dsp:cNvSpPr/>
      </dsp:nvSpPr>
      <dsp:spPr>
        <a:xfrm>
          <a:off x="0" y="1420889"/>
          <a:ext cx="5537200" cy="554400"/>
        </a:xfrm>
        <a:prstGeom prst="rect">
          <a:avLst/>
        </a:prstGeom>
        <a:solidFill>
          <a:schemeClr val="accent1">
            <a:alpha val="90000"/>
            <a:tint val="4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EC78FB6-CAFD-47FB-A258-A4E597F88CE5}">
      <dsp:nvSpPr>
        <dsp:cNvPr id="0" name=""/>
        <dsp:cNvSpPr/>
      </dsp:nvSpPr>
      <dsp:spPr>
        <a:xfrm>
          <a:off x="276860" y="1096169"/>
          <a:ext cx="3876040" cy="649440"/>
        </a:xfrm>
        <a:prstGeom prst="round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6505" tIns="0" rIns="146505" bIns="0" numCol="1" spcCol="1270" anchor="ctr" anchorCtr="0">
          <a:noAutofit/>
        </a:bodyPr>
        <a:lstStyle/>
        <a:p>
          <a:pPr lvl="0" algn="l" defTabSz="977900">
            <a:lnSpc>
              <a:spcPct val="90000"/>
            </a:lnSpc>
            <a:spcBef>
              <a:spcPct val="0"/>
            </a:spcBef>
            <a:spcAft>
              <a:spcPct val="35000"/>
            </a:spcAft>
          </a:pPr>
          <a:r>
            <a:rPr lang="en-US" sz="2200" kern="1200" dirty="0" smtClean="0">
              <a:latin typeface="Arial" panose="020B0604020202020204" pitchFamily="34" charset="0"/>
              <a:cs typeface="Arial" panose="020B0604020202020204" pitchFamily="34" charset="0"/>
            </a:rPr>
            <a:t>Body </a:t>
          </a:r>
          <a:r>
            <a:rPr lang="en-US" sz="2200" kern="1200" dirty="0" err="1" smtClean="0">
              <a:latin typeface="Arial" panose="020B0604020202020204" pitchFamily="34" charset="0"/>
              <a:cs typeface="Arial" panose="020B0604020202020204" pitchFamily="34" charset="0"/>
            </a:rPr>
            <a:t>dysmorphic</a:t>
          </a:r>
          <a:r>
            <a:rPr lang="en-US" sz="2200" kern="1200" dirty="0" smtClean="0">
              <a:latin typeface="Arial" panose="020B0604020202020204" pitchFamily="34" charset="0"/>
              <a:cs typeface="Arial" panose="020B0604020202020204" pitchFamily="34" charset="0"/>
            </a:rPr>
            <a:t> disorder</a:t>
          </a:r>
          <a:endParaRPr lang="en-US" sz="2200" kern="1200" dirty="0"/>
        </a:p>
      </dsp:txBody>
      <dsp:txXfrm>
        <a:off x="276860" y="1096169"/>
        <a:ext cx="3876040" cy="649440"/>
      </dsp:txXfrm>
    </dsp:sp>
    <dsp:sp modelId="{1F85BDEA-BFD6-4169-B4F5-647954E2539C}">
      <dsp:nvSpPr>
        <dsp:cNvPr id="0" name=""/>
        <dsp:cNvSpPr/>
      </dsp:nvSpPr>
      <dsp:spPr>
        <a:xfrm>
          <a:off x="0" y="2418810"/>
          <a:ext cx="5537200" cy="554400"/>
        </a:xfrm>
        <a:prstGeom prst="rect">
          <a:avLst/>
        </a:prstGeom>
        <a:solidFill>
          <a:schemeClr val="accent1">
            <a:alpha val="90000"/>
            <a:tint val="4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0A53BB4-B060-4B5F-A212-A27C3FC7BF29}">
      <dsp:nvSpPr>
        <dsp:cNvPr id="0" name=""/>
        <dsp:cNvSpPr/>
      </dsp:nvSpPr>
      <dsp:spPr>
        <a:xfrm>
          <a:off x="276860" y="2094089"/>
          <a:ext cx="3876040" cy="649440"/>
        </a:xfrm>
        <a:prstGeom prst="round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6505" tIns="0" rIns="146505" bIns="0" numCol="1" spcCol="1270" anchor="ctr" anchorCtr="0">
          <a:noAutofit/>
        </a:bodyPr>
        <a:lstStyle/>
        <a:p>
          <a:pPr lvl="0" algn="l" defTabSz="977900">
            <a:lnSpc>
              <a:spcPct val="90000"/>
            </a:lnSpc>
            <a:spcBef>
              <a:spcPct val="0"/>
            </a:spcBef>
            <a:spcAft>
              <a:spcPct val="35000"/>
            </a:spcAft>
          </a:pPr>
          <a:r>
            <a:rPr lang="en-US" sz="2200" kern="1200" smtClean="0">
              <a:latin typeface="Arial" panose="020B0604020202020204" pitchFamily="34" charset="0"/>
              <a:cs typeface="Arial" panose="020B0604020202020204" pitchFamily="34" charset="0"/>
            </a:rPr>
            <a:t>Somatoform pain disorder </a:t>
          </a:r>
          <a:endParaRPr lang="en-US" sz="2200" kern="1200"/>
        </a:p>
      </dsp:txBody>
      <dsp:txXfrm>
        <a:off x="276860" y="2094089"/>
        <a:ext cx="3876040" cy="649440"/>
      </dsp:txXfrm>
    </dsp:sp>
    <dsp:sp modelId="{BDA43578-2F88-48CD-9443-44EB69A5CC8C}">
      <dsp:nvSpPr>
        <dsp:cNvPr id="0" name=""/>
        <dsp:cNvSpPr/>
      </dsp:nvSpPr>
      <dsp:spPr>
        <a:xfrm>
          <a:off x="0" y="3416730"/>
          <a:ext cx="5537200" cy="554400"/>
        </a:xfrm>
        <a:prstGeom prst="rect">
          <a:avLst/>
        </a:prstGeom>
        <a:solidFill>
          <a:schemeClr val="accent1">
            <a:alpha val="90000"/>
            <a:tint val="4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8034E0F-33E1-4C6D-B677-B15D3513578B}">
      <dsp:nvSpPr>
        <dsp:cNvPr id="0" name=""/>
        <dsp:cNvSpPr/>
      </dsp:nvSpPr>
      <dsp:spPr>
        <a:xfrm>
          <a:off x="276860" y="3092010"/>
          <a:ext cx="3876040" cy="649440"/>
        </a:xfrm>
        <a:prstGeom prst="round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6505" tIns="0" rIns="146505" bIns="0" numCol="1" spcCol="1270" anchor="ctr" anchorCtr="0">
          <a:noAutofit/>
        </a:bodyPr>
        <a:lstStyle/>
        <a:p>
          <a:pPr lvl="0" algn="l" defTabSz="977900">
            <a:lnSpc>
              <a:spcPct val="90000"/>
            </a:lnSpc>
            <a:spcBef>
              <a:spcPct val="0"/>
            </a:spcBef>
            <a:spcAft>
              <a:spcPct val="35000"/>
            </a:spcAft>
          </a:pPr>
          <a:r>
            <a:rPr lang="en-US" sz="2200" kern="1200" dirty="0" err="1" smtClean="0">
              <a:latin typeface="Arial" panose="020B0604020202020204" pitchFamily="34" charset="0"/>
              <a:cs typeface="Arial" panose="020B0604020202020204" pitchFamily="34" charset="0"/>
            </a:rPr>
            <a:t>Somatization</a:t>
          </a:r>
          <a:r>
            <a:rPr lang="en-US" sz="2200" kern="1200" dirty="0" smtClean="0">
              <a:latin typeface="Arial" panose="020B0604020202020204" pitchFamily="34" charset="0"/>
              <a:cs typeface="Arial" panose="020B0604020202020204" pitchFamily="34" charset="0"/>
            </a:rPr>
            <a:t> disorder </a:t>
          </a:r>
        </a:p>
      </dsp:txBody>
      <dsp:txXfrm>
        <a:off x="276860" y="3092010"/>
        <a:ext cx="3876040" cy="649440"/>
      </dsp:txXfrm>
    </dsp:sp>
    <dsp:sp modelId="{A6324684-EBB0-433A-96EA-7D09B49560DD}">
      <dsp:nvSpPr>
        <dsp:cNvPr id="0" name=""/>
        <dsp:cNvSpPr/>
      </dsp:nvSpPr>
      <dsp:spPr>
        <a:xfrm>
          <a:off x="0" y="4414650"/>
          <a:ext cx="5537200" cy="554400"/>
        </a:xfrm>
        <a:prstGeom prst="rect">
          <a:avLst/>
        </a:prstGeom>
        <a:solidFill>
          <a:schemeClr val="accent1">
            <a:alpha val="90000"/>
            <a:tint val="4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1A1D873-7B5F-4EFB-9F0B-64BC651CA7A7}">
      <dsp:nvSpPr>
        <dsp:cNvPr id="0" name=""/>
        <dsp:cNvSpPr/>
      </dsp:nvSpPr>
      <dsp:spPr>
        <a:xfrm>
          <a:off x="276860" y="4089930"/>
          <a:ext cx="3876040" cy="649440"/>
        </a:xfrm>
        <a:prstGeom prst="round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6505" tIns="0" rIns="146505" bIns="0" numCol="1" spcCol="1270" anchor="ctr" anchorCtr="0">
          <a:noAutofit/>
        </a:bodyPr>
        <a:lstStyle/>
        <a:p>
          <a:pPr lvl="0" algn="l" defTabSz="977900">
            <a:lnSpc>
              <a:spcPct val="90000"/>
            </a:lnSpc>
            <a:spcBef>
              <a:spcPct val="0"/>
            </a:spcBef>
            <a:spcAft>
              <a:spcPct val="35000"/>
            </a:spcAft>
          </a:pPr>
          <a:r>
            <a:rPr lang="en-US" sz="2200" kern="1200" dirty="0" smtClean="0">
              <a:latin typeface="Arial" panose="020B0604020202020204" pitchFamily="34" charset="0"/>
              <a:cs typeface="Arial" panose="020B0604020202020204" pitchFamily="34" charset="0"/>
            </a:rPr>
            <a:t>Conversion disorder</a:t>
          </a:r>
          <a:endParaRPr lang="en-US" sz="2200" kern="1200" dirty="0"/>
        </a:p>
      </dsp:txBody>
      <dsp:txXfrm>
        <a:off x="276860" y="4089930"/>
        <a:ext cx="3876040" cy="649440"/>
      </dsp:txXfrm>
    </dsp:sp>
  </dsp:spTree>
</dsp:drawing>
</file>

<file path=ppt/diagrams/layout1.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xmlns="" id="{D2B5C70A-5D37-4FAD-867D-68ABC67A864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xmlns="" id="{65237184-73CE-41E0-BF57-30CC127BF23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1CD7D6B-A9BD-49FC-809D-318BD73F716C}" type="datetime1">
              <a:rPr lang="en-GB" smtClean="0"/>
              <a:pPr/>
              <a:t>19/08/2024</a:t>
            </a:fld>
            <a:endParaRPr lang="en-GB" dirty="0"/>
          </a:p>
        </p:txBody>
      </p:sp>
      <p:sp>
        <p:nvSpPr>
          <p:cNvPr id="4" name="Footer Placeholder 3">
            <a:extLst>
              <a:ext uri="{FF2B5EF4-FFF2-40B4-BE49-F238E27FC236}">
                <a16:creationId xmlns:a16="http://schemas.microsoft.com/office/drawing/2014/main" xmlns="" id="{54A7E9F3-4F8D-490C-A815-3C514E1FB88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xmlns="" id="{D47A249E-CAB2-477D-8F53-A4C5A6875BD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9DB2E91-FFA5-4D3A-BD15-C93C36C9318A}" type="slidenum">
              <a:rPr lang="en-GB" smtClean="0"/>
              <a:pPr/>
              <a:t>‹#›</a:t>
            </a:fld>
            <a:endParaRPr lang="en-GB"/>
          </a:p>
        </p:txBody>
      </p:sp>
    </p:spTree>
    <p:extLst>
      <p:ext uri="{BB962C8B-B14F-4D97-AF65-F5344CB8AC3E}">
        <p14:creationId xmlns:p14="http://schemas.microsoft.com/office/powerpoint/2010/main" xmlns="" val="364615143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noProof="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6D04F92-D170-48EF-8A5B-D750D732353F}" type="datetime1">
              <a:rPr lang="en-GB" smtClean="0"/>
              <a:pPr/>
              <a:t>19/08/2024</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noProof="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noProof="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607BC4C-9B40-4F4B-9DBE-0967C605E156}" type="slidenum">
              <a:rPr lang="en-GB" noProof="0" smtClean="0"/>
              <a:pPr/>
              <a:t>‹#›</a:t>
            </a:fld>
            <a:endParaRPr lang="en-GB" noProof="0"/>
          </a:p>
        </p:txBody>
      </p:sp>
    </p:spTree>
    <p:extLst>
      <p:ext uri="{BB962C8B-B14F-4D97-AF65-F5344CB8AC3E}">
        <p14:creationId xmlns:p14="http://schemas.microsoft.com/office/powerpoint/2010/main" xmlns="" val="3235213151"/>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3607BC4C-9B40-4F4B-9DBE-0967C605E156}" type="slidenum">
              <a:rPr lang="en-GB" smtClean="0"/>
              <a:pPr/>
              <a:t>1</a:t>
            </a:fld>
            <a:endParaRPr lang="en-GB"/>
          </a:p>
        </p:txBody>
      </p:sp>
    </p:spTree>
    <p:extLst>
      <p:ext uri="{BB962C8B-B14F-4D97-AF65-F5344CB8AC3E}">
        <p14:creationId xmlns:p14="http://schemas.microsoft.com/office/powerpoint/2010/main" xmlns="" val="317564360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rtlCol="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pPr rtl="0"/>
            <a:r>
              <a:rPr lang="en-GB" noProof="0"/>
              <a:t>Click to edit Master title style</a:t>
            </a:r>
          </a:p>
        </p:txBody>
      </p:sp>
      <p:sp>
        <p:nvSpPr>
          <p:cNvPr id="3" name="Subtitle 2"/>
          <p:cNvSpPr>
            <a:spLocks noGrp="1"/>
          </p:cNvSpPr>
          <p:nvPr>
            <p:ph type="subTitle" idx="1"/>
          </p:nvPr>
        </p:nvSpPr>
        <p:spPr>
          <a:xfrm>
            <a:off x="1562100" y="4682062"/>
            <a:ext cx="9070848" cy="457201"/>
          </a:xfrm>
        </p:spPr>
        <p:txBody>
          <a:bodyPr rtlCol="0">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en-GB" noProof="0"/>
              <a:t>Click to edit Master subtitle style</a:t>
            </a:r>
          </a:p>
        </p:txBody>
      </p:sp>
      <p:sp>
        <p:nvSpPr>
          <p:cNvPr id="20" name="Date Placeholder 19"/>
          <p:cNvSpPr>
            <a:spLocks noGrp="1"/>
          </p:cNvSpPr>
          <p:nvPr>
            <p:ph type="dt" sz="half" idx="10"/>
          </p:nvPr>
        </p:nvSpPr>
        <p:spPr>
          <a:xfrm>
            <a:off x="5318760" y="1341255"/>
            <a:ext cx="1554480" cy="527213"/>
          </a:xfrm>
        </p:spPr>
        <p:txBody>
          <a:bodyPr rtlCol="0"/>
          <a:lstStyle>
            <a:lvl1pPr algn="ctr">
              <a:defRPr sz="1300" spc="0" baseline="0">
                <a:solidFill>
                  <a:schemeClr val="tx1"/>
                </a:solidFill>
                <a:latin typeface="+mn-lt"/>
              </a:defRPr>
            </a:lvl1pPr>
          </a:lstStyle>
          <a:p>
            <a:pPr rtl="0"/>
            <a:fld id="{B4C7DCCB-1294-43C7-A556-28B82BA2F0D3}" type="datetime1">
              <a:rPr lang="en-GB" noProof="0" smtClean="0"/>
              <a:pPr rtl="0"/>
              <a:t>19/08/2024</a:t>
            </a:fld>
            <a:endParaRPr lang="en-GB" noProof="0"/>
          </a:p>
        </p:txBody>
      </p:sp>
      <p:sp>
        <p:nvSpPr>
          <p:cNvPr id="21" name="Footer Placeholder 20"/>
          <p:cNvSpPr>
            <a:spLocks noGrp="1"/>
          </p:cNvSpPr>
          <p:nvPr>
            <p:ph type="ftr" sz="quarter" idx="11"/>
          </p:nvPr>
        </p:nvSpPr>
        <p:spPr>
          <a:xfrm>
            <a:off x="1453896" y="5211060"/>
            <a:ext cx="5905500" cy="228600"/>
          </a:xfrm>
        </p:spPr>
        <p:txBody>
          <a:bodyPr rtlCol="0"/>
          <a:lstStyle>
            <a:lvl1pPr algn="l">
              <a:defRPr>
                <a:solidFill>
                  <a:schemeClr val="tx1">
                    <a:lumMod val="75000"/>
                    <a:lumOff val="25000"/>
                  </a:schemeClr>
                </a:solidFill>
              </a:defRPr>
            </a:lvl1pPr>
          </a:lstStyle>
          <a:p>
            <a:pPr rtl="0"/>
            <a:endParaRPr lang="en-GB" noProof="0"/>
          </a:p>
        </p:txBody>
      </p:sp>
      <p:sp>
        <p:nvSpPr>
          <p:cNvPr id="22" name="Slide Number Placeholder 21"/>
          <p:cNvSpPr>
            <a:spLocks noGrp="1"/>
          </p:cNvSpPr>
          <p:nvPr>
            <p:ph type="sldNum" sz="quarter" idx="12"/>
          </p:nvPr>
        </p:nvSpPr>
        <p:spPr>
          <a:xfrm>
            <a:off x="8606919" y="5212080"/>
            <a:ext cx="2111881" cy="228600"/>
          </a:xfrm>
        </p:spPr>
        <p:txBody>
          <a:bodyPr rtlCol="0"/>
          <a:lstStyle>
            <a:lvl1pPr>
              <a:defRPr>
                <a:solidFill>
                  <a:schemeClr val="tx1">
                    <a:lumMod val="75000"/>
                    <a:lumOff val="25000"/>
                  </a:schemeClr>
                </a:solidFill>
              </a:defRPr>
            </a:lvl1pPr>
          </a:lstStyle>
          <a:p>
            <a:pPr rtl="0"/>
            <a:fld id="{4FAB73BC-B049-4115-A692-8D63A059BFB8}" type="slidenum">
              <a:rPr lang="en-GB" noProof="0" smtClean="0"/>
              <a:pPr rtl="0"/>
              <a:t>‹#›</a:t>
            </a:fld>
            <a:endParaRPr lang="en-GB" noProof="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pPr rtl="0"/>
            <a:r>
              <a:rPr lang="en-GB" noProof="0"/>
              <a:t>Click to edit Master title style</a:t>
            </a:r>
          </a:p>
        </p:txBody>
      </p:sp>
      <p:sp>
        <p:nvSpPr>
          <p:cNvPr id="3" name="Content Placeholder 2"/>
          <p:cNvSpPr>
            <a:spLocks noGrp="1"/>
          </p:cNvSpPr>
          <p:nvPr>
            <p:ph idx="1"/>
          </p:nvPr>
        </p:nvSpPr>
        <p:spPr/>
        <p:txBody>
          <a:bodyPr rtlCol="0"/>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7" name="Date Placeholder 6"/>
          <p:cNvSpPr>
            <a:spLocks noGrp="1"/>
          </p:cNvSpPr>
          <p:nvPr>
            <p:ph type="dt" sz="half" idx="10"/>
          </p:nvPr>
        </p:nvSpPr>
        <p:spPr/>
        <p:txBody>
          <a:bodyPr rtlCol="0"/>
          <a:lstStyle/>
          <a:p>
            <a:pPr rtl="0"/>
            <a:fld id="{1CBD96D9-7757-4EC7-B195-80EF40BE4857}" type="datetime1">
              <a:rPr lang="en-GB" noProof="0" smtClean="0"/>
              <a:pPr rtl="0"/>
              <a:t>19/08/2024</a:t>
            </a:fld>
            <a:endParaRPr lang="en-GB" noProof="0"/>
          </a:p>
        </p:txBody>
      </p:sp>
      <p:sp>
        <p:nvSpPr>
          <p:cNvPr id="8" name="Footer Placeholder 7"/>
          <p:cNvSpPr>
            <a:spLocks noGrp="1"/>
          </p:cNvSpPr>
          <p:nvPr>
            <p:ph type="ftr" sz="quarter" idx="11"/>
          </p:nvPr>
        </p:nvSpPr>
        <p:spPr/>
        <p:txBody>
          <a:bodyPr rtlCol="0"/>
          <a:lstStyle/>
          <a:p>
            <a:pPr rtl="0"/>
            <a:endParaRPr lang="en-GB" noProof="0"/>
          </a:p>
        </p:txBody>
      </p:sp>
      <p:sp>
        <p:nvSpPr>
          <p:cNvPr id="9" name="Slide Number Placeholder 8"/>
          <p:cNvSpPr>
            <a:spLocks noGrp="1"/>
          </p:cNvSpPr>
          <p:nvPr>
            <p:ph type="sldNum" sz="quarter" idx="12"/>
          </p:nvPr>
        </p:nvSpPr>
        <p:spPr/>
        <p:txBody>
          <a:bodyPr rtlCol="0"/>
          <a:lstStyle/>
          <a:p>
            <a:pPr rtl="0"/>
            <a:fld id="{4FAB73BC-B049-4115-A692-8D63A059BFB8}" type="slidenum">
              <a:rPr lang="en-GB" noProof="0" smtClean="0"/>
              <a:pPr rtl="0"/>
              <a:t>‹#›</a:t>
            </a:fld>
            <a:endParaRPr lang="en-GB" noProof="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rtlCol="0"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pPr rtl="0"/>
            <a:r>
              <a:rPr lang="en-GB" noProof="0"/>
              <a:t>Click to edit Master title style</a:t>
            </a:r>
          </a:p>
        </p:txBody>
      </p:sp>
      <p:sp>
        <p:nvSpPr>
          <p:cNvPr id="3" name="Text Placeholder 2"/>
          <p:cNvSpPr>
            <a:spLocks noGrp="1"/>
          </p:cNvSpPr>
          <p:nvPr>
            <p:ph type="body" idx="1"/>
          </p:nvPr>
        </p:nvSpPr>
        <p:spPr>
          <a:xfrm>
            <a:off x="1563624" y="4682062"/>
            <a:ext cx="9070848" cy="457200"/>
          </a:xfrm>
        </p:spPr>
        <p:txBody>
          <a:bodyPr rtlCol="0"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en-GB" noProof="0"/>
              <a:t>Click to edit Master text styles</a:t>
            </a:r>
          </a:p>
        </p:txBody>
      </p:sp>
      <p:sp>
        <p:nvSpPr>
          <p:cNvPr id="4" name="Date Placeholder 3"/>
          <p:cNvSpPr>
            <a:spLocks noGrp="1"/>
          </p:cNvSpPr>
          <p:nvPr>
            <p:ph type="dt" sz="half" idx="10"/>
          </p:nvPr>
        </p:nvSpPr>
        <p:spPr>
          <a:xfrm>
            <a:off x="5321808" y="1344502"/>
            <a:ext cx="1554480" cy="530352"/>
          </a:xfrm>
        </p:spPr>
        <p:txBody>
          <a:bodyPr rtlCol="0"/>
          <a:lstStyle>
            <a:lvl1pPr algn="ctr">
              <a:defRPr lang="en-US" sz="1300" kern="1200" spc="0" baseline="0">
                <a:solidFill>
                  <a:schemeClr val="tx1"/>
                </a:solidFill>
                <a:latin typeface="+mn-lt"/>
                <a:ea typeface="+mn-ea"/>
                <a:cs typeface="+mn-cs"/>
              </a:defRPr>
            </a:lvl1pPr>
          </a:lstStyle>
          <a:p>
            <a:pPr rtl="0"/>
            <a:fld id="{128236E9-4397-4FC8-8F4B-E5633609BBD2}" type="datetime1">
              <a:rPr lang="en-GB" noProof="0" smtClean="0"/>
              <a:pPr rtl="0"/>
              <a:t>19/08/2024</a:t>
            </a:fld>
            <a:endParaRPr lang="en-GB" noProof="0"/>
          </a:p>
        </p:txBody>
      </p:sp>
      <p:sp>
        <p:nvSpPr>
          <p:cNvPr id="5" name="Footer Placeholder 4"/>
          <p:cNvSpPr>
            <a:spLocks noGrp="1"/>
          </p:cNvSpPr>
          <p:nvPr>
            <p:ph type="ftr" sz="quarter" idx="11"/>
          </p:nvPr>
        </p:nvSpPr>
        <p:spPr>
          <a:xfrm>
            <a:off x="1453553" y="5211060"/>
            <a:ext cx="5907024" cy="228600"/>
          </a:xfrm>
        </p:spPr>
        <p:txBody>
          <a:bodyPr rtlCol="0"/>
          <a:lstStyle>
            <a:lvl1pPr algn="l">
              <a:defRPr/>
            </a:lvl1pPr>
          </a:lstStyle>
          <a:p>
            <a:pPr rtl="0"/>
            <a:endParaRPr lang="en-GB" noProof="0"/>
          </a:p>
        </p:txBody>
      </p:sp>
      <p:sp>
        <p:nvSpPr>
          <p:cNvPr id="6" name="Slide Number Placeholder 5"/>
          <p:cNvSpPr>
            <a:spLocks noGrp="1"/>
          </p:cNvSpPr>
          <p:nvPr>
            <p:ph type="sldNum" sz="quarter" idx="12"/>
          </p:nvPr>
        </p:nvSpPr>
        <p:spPr>
          <a:xfrm>
            <a:off x="8604504" y="5211060"/>
            <a:ext cx="2112264" cy="228600"/>
          </a:xfrm>
        </p:spPr>
        <p:txBody>
          <a:bodyPr rtlCol="0"/>
          <a:lstStyle/>
          <a:p>
            <a:pPr rtl="0"/>
            <a:fld id="{4FAB73BC-B049-4115-A692-8D63A059BFB8}" type="slidenum">
              <a:rPr lang="en-GB" noProof="0" smtClean="0"/>
              <a:pPr rtl="0"/>
              <a:t>‹#›</a:t>
            </a:fld>
            <a:endParaRPr lang="en-GB" noProof="0"/>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rtlCol="0"/>
          <a:lstStyle/>
          <a:p>
            <a:pPr rtl="0"/>
            <a:r>
              <a:rPr lang="en-GB" noProof="0"/>
              <a:t>Click to edit Master title style</a:t>
            </a:r>
          </a:p>
        </p:txBody>
      </p:sp>
      <p:sp>
        <p:nvSpPr>
          <p:cNvPr id="3" name="Content Placeholder 2"/>
          <p:cNvSpPr>
            <a:spLocks noGrp="1"/>
          </p:cNvSpPr>
          <p:nvPr>
            <p:ph sz="half" idx="1"/>
          </p:nvPr>
        </p:nvSpPr>
        <p:spPr>
          <a:xfrm>
            <a:off x="1066800" y="2103120"/>
            <a:ext cx="4754880" cy="3749040"/>
          </a:xfrm>
        </p:spPr>
        <p:txBody>
          <a:bodyPr rtlCol="0"/>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4" name="Content Placeholder 3"/>
          <p:cNvSpPr>
            <a:spLocks noGrp="1"/>
          </p:cNvSpPr>
          <p:nvPr>
            <p:ph sz="half" idx="2"/>
          </p:nvPr>
        </p:nvSpPr>
        <p:spPr>
          <a:xfrm>
            <a:off x="6370320" y="2103120"/>
            <a:ext cx="4754880" cy="3749040"/>
          </a:xfrm>
        </p:spPr>
        <p:txBody>
          <a:bodyPr rtlCol="0"/>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5" name="Date Placeholder 4"/>
          <p:cNvSpPr>
            <a:spLocks noGrp="1"/>
          </p:cNvSpPr>
          <p:nvPr>
            <p:ph type="dt" sz="half" idx="10"/>
          </p:nvPr>
        </p:nvSpPr>
        <p:spPr/>
        <p:txBody>
          <a:bodyPr rtlCol="0"/>
          <a:lstStyle/>
          <a:p>
            <a:pPr rtl="0"/>
            <a:fld id="{415D9FE5-4382-41B8-A5F2-F26C694AFEEA}" type="datetime1">
              <a:rPr lang="en-GB" noProof="0" smtClean="0"/>
              <a:pPr rtl="0"/>
              <a:t>19/08/2024</a:t>
            </a:fld>
            <a:endParaRPr lang="en-GB" noProof="0"/>
          </a:p>
        </p:txBody>
      </p:sp>
      <p:sp>
        <p:nvSpPr>
          <p:cNvPr id="6" name="Footer Placeholder 5"/>
          <p:cNvSpPr>
            <a:spLocks noGrp="1"/>
          </p:cNvSpPr>
          <p:nvPr>
            <p:ph type="ftr" sz="quarter" idx="11"/>
          </p:nvPr>
        </p:nvSpPr>
        <p:spPr/>
        <p:txBody>
          <a:bodyPr rtlCol="0"/>
          <a:lstStyle/>
          <a:p>
            <a:pPr rtl="0"/>
            <a:endParaRPr lang="en-GB" noProof="0"/>
          </a:p>
        </p:txBody>
      </p:sp>
      <p:sp>
        <p:nvSpPr>
          <p:cNvPr id="7" name="Slide Number Placeholder 6"/>
          <p:cNvSpPr>
            <a:spLocks noGrp="1"/>
          </p:cNvSpPr>
          <p:nvPr>
            <p:ph type="sldNum" sz="quarter" idx="12"/>
          </p:nvPr>
        </p:nvSpPr>
        <p:spPr/>
        <p:txBody>
          <a:bodyPr rtlCol="0"/>
          <a:lstStyle/>
          <a:p>
            <a:pPr rtl="0"/>
            <a:fld id="{4FAB73BC-B049-4115-A692-8D63A059BFB8}" type="slidenum">
              <a:rPr lang="en-GB" noProof="0" smtClean="0"/>
              <a:pPr rtl="0"/>
              <a:t>‹#›</a:t>
            </a:fld>
            <a:endParaRPr lang="en-GB" noProof="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pPr rtl="0"/>
            <a:r>
              <a:rPr lang="en-GB" noProof="0"/>
              <a:t>Click to edit Master title style</a:t>
            </a:r>
          </a:p>
        </p:txBody>
      </p:sp>
      <p:sp>
        <p:nvSpPr>
          <p:cNvPr id="3" name="Text Placeholder 2"/>
          <p:cNvSpPr>
            <a:spLocks noGrp="1"/>
          </p:cNvSpPr>
          <p:nvPr>
            <p:ph type="body" idx="1"/>
          </p:nvPr>
        </p:nvSpPr>
        <p:spPr>
          <a:xfrm>
            <a:off x="1069848" y="2074334"/>
            <a:ext cx="4754880" cy="640080"/>
          </a:xfrm>
        </p:spPr>
        <p:txBody>
          <a:bodyPr rtlCol="0"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a:t>Click to edit Master text styles</a:t>
            </a:r>
          </a:p>
        </p:txBody>
      </p:sp>
      <p:sp>
        <p:nvSpPr>
          <p:cNvPr id="4" name="Content Placeholder 3"/>
          <p:cNvSpPr>
            <a:spLocks noGrp="1"/>
          </p:cNvSpPr>
          <p:nvPr>
            <p:ph sz="half" idx="2"/>
          </p:nvPr>
        </p:nvSpPr>
        <p:spPr>
          <a:xfrm>
            <a:off x="1069848" y="2755898"/>
            <a:ext cx="4754880" cy="3200400"/>
          </a:xfrm>
        </p:spPr>
        <p:txBody>
          <a:bodyPr rtlCol="0"/>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5" name="Text Placeholder 4"/>
          <p:cNvSpPr>
            <a:spLocks noGrp="1"/>
          </p:cNvSpPr>
          <p:nvPr>
            <p:ph type="body" sz="quarter" idx="3"/>
          </p:nvPr>
        </p:nvSpPr>
        <p:spPr>
          <a:xfrm>
            <a:off x="6373368" y="2074334"/>
            <a:ext cx="4754880" cy="640080"/>
          </a:xfrm>
        </p:spPr>
        <p:txBody>
          <a:bodyPr rtlCol="0"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a:t>Click to edit Master text styles</a:t>
            </a:r>
          </a:p>
        </p:txBody>
      </p:sp>
      <p:sp>
        <p:nvSpPr>
          <p:cNvPr id="6" name="Content Placeholder 5"/>
          <p:cNvSpPr>
            <a:spLocks noGrp="1"/>
          </p:cNvSpPr>
          <p:nvPr>
            <p:ph sz="quarter" idx="4"/>
          </p:nvPr>
        </p:nvSpPr>
        <p:spPr>
          <a:xfrm>
            <a:off x="6373368" y="2756581"/>
            <a:ext cx="4754880" cy="3200400"/>
          </a:xfrm>
        </p:spPr>
        <p:txBody>
          <a:bodyPr rtlCol="0"/>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7" name="Date Placeholder 6"/>
          <p:cNvSpPr>
            <a:spLocks noGrp="1"/>
          </p:cNvSpPr>
          <p:nvPr>
            <p:ph type="dt" sz="half" idx="10"/>
          </p:nvPr>
        </p:nvSpPr>
        <p:spPr/>
        <p:txBody>
          <a:bodyPr rtlCol="0"/>
          <a:lstStyle/>
          <a:p>
            <a:pPr rtl="0"/>
            <a:fld id="{56FEE6B4-EC43-44F5-A0D4-3A2F90085A48}" type="datetime1">
              <a:rPr lang="en-GB" noProof="0" smtClean="0"/>
              <a:pPr rtl="0"/>
              <a:t>19/08/2024</a:t>
            </a:fld>
            <a:endParaRPr lang="en-GB" noProof="0"/>
          </a:p>
        </p:txBody>
      </p:sp>
      <p:sp>
        <p:nvSpPr>
          <p:cNvPr id="8" name="Footer Placeholder 7"/>
          <p:cNvSpPr>
            <a:spLocks noGrp="1"/>
          </p:cNvSpPr>
          <p:nvPr>
            <p:ph type="ftr" sz="quarter" idx="11"/>
          </p:nvPr>
        </p:nvSpPr>
        <p:spPr/>
        <p:txBody>
          <a:bodyPr rtlCol="0"/>
          <a:lstStyle/>
          <a:p>
            <a:pPr rtl="0"/>
            <a:endParaRPr lang="en-GB" noProof="0"/>
          </a:p>
        </p:txBody>
      </p:sp>
      <p:sp>
        <p:nvSpPr>
          <p:cNvPr id="9" name="Slide Number Placeholder 8"/>
          <p:cNvSpPr>
            <a:spLocks noGrp="1"/>
          </p:cNvSpPr>
          <p:nvPr>
            <p:ph type="sldNum" sz="quarter" idx="12"/>
          </p:nvPr>
        </p:nvSpPr>
        <p:spPr/>
        <p:txBody>
          <a:bodyPr rtlCol="0"/>
          <a:lstStyle/>
          <a:p>
            <a:pPr rtl="0"/>
            <a:fld id="{4FAB73BC-B049-4115-A692-8D63A059BFB8}" type="slidenum">
              <a:rPr lang="en-GB" noProof="0" smtClean="0"/>
              <a:pPr rtl="0"/>
              <a:t>‹#›</a:t>
            </a:fld>
            <a:endParaRPr lang="en-GB" noProof="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pPr rtl="0"/>
            <a:r>
              <a:rPr lang="en-GB" noProof="0"/>
              <a:t>Click to edit Master title style</a:t>
            </a:r>
          </a:p>
        </p:txBody>
      </p:sp>
      <p:sp>
        <p:nvSpPr>
          <p:cNvPr id="3" name="Date Placeholder 2"/>
          <p:cNvSpPr>
            <a:spLocks noGrp="1"/>
          </p:cNvSpPr>
          <p:nvPr>
            <p:ph type="dt" sz="half" idx="10"/>
          </p:nvPr>
        </p:nvSpPr>
        <p:spPr/>
        <p:txBody>
          <a:bodyPr rtlCol="0"/>
          <a:lstStyle/>
          <a:p>
            <a:pPr rtl="0"/>
            <a:fld id="{2B120D08-F6F4-4DD0-ACE5-257DD53DAEDA}" type="datetime1">
              <a:rPr lang="en-GB" noProof="0" smtClean="0"/>
              <a:pPr rtl="0"/>
              <a:t>19/08/2024</a:t>
            </a:fld>
            <a:endParaRPr lang="en-GB" noProof="0"/>
          </a:p>
        </p:txBody>
      </p:sp>
      <p:sp>
        <p:nvSpPr>
          <p:cNvPr id="4" name="Footer Placeholder 3"/>
          <p:cNvSpPr>
            <a:spLocks noGrp="1"/>
          </p:cNvSpPr>
          <p:nvPr>
            <p:ph type="ftr" sz="quarter" idx="11"/>
          </p:nvPr>
        </p:nvSpPr>
        <p:spPr/>
        <p:txBody>
          <a:bodyPr rtlCol="0"/>
          <a:lstStyle/>
          <a:p>
            <a:pPr rtl="0"/>
            <a:endParaRPr lang="en-GB" noProof="0"/>
          </a:p>
        </p:txBody>
      </p:sp>
      <p:sp>
        <p:nvSpPr>
          <p:cNvPr id="5" name="Slide Number Placeholder 4"/>
          <p:cNvSpPr>
            <a:spLocks noGrp="1"/>
          </p:cNvSpPr>
          <p:nvPr>
            <p:ph type="sldNum" sz="quarter" idx="12"/>
          </p:nvPr>
        </p:nvSpPr>
        <p:spPr/>
        <p:txBody>
          <a:bodyPr rtlCol="0"/>
          <a:lstStyle/>
          <a:p>
            <a:pPr rtl="0"/>
            <a:fld id="{4FAB73BC-B049-4115-A692-8D63A059BFB8}" type="slidenum">
              <a:rPr lang="en-GB" noProof="0" smtClean="0"/>
              <a:pPr rtl="0"/>
              <a:t>‹#›</a:t>
            </a:fld>
            <a:endParaRPr lang="en-GB" noProof="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rtlCol="0"/>
          <a:lstStyle/>
          <a:p>
            <a:pPr rtl="0"/>
            <a:fld id="{D20E15F0-ABFD-4AD9-AE93-F5E4ABF3A169}" type="datetime1">
              <a:rPr lang="en-GB" noProof="0" smtClean="0"/>
              <a:pPr rtl="0"/>
              <a:t>19/08/2024</a:t>
            </a:fld>
            <a:endParaRPr lang="en-GB" noProof="0"/>
          </a:p>
        </p:txBody>
      </p:sp>
      <p:sp>
        <p:nvSpPr>
          <p:cNvPr id="3" name="Footer Placeholder 2"/>
          <p:cNvSpPr>
            <a:spLocks noGrp="1"/>
          </p:cNvSpPr>
          <p:nvPr>
            <p:ph type="ftr" sz="quarter" idx="11"/>
          </p:nvPr>
        </p:nvSpPr>
        <p:spPr/>
        <p:txBody>
          <a:bodyPr rtlCol="0"/>
          <a:lstStyle/>
          <a:p>
            <a:pPr rtl="0"/>
            <a:endParaRPr lang="en-GB" noProof="0"/>
          </a:p>
        </p:txBody>
      </p:sp>
      <p:sp>
        <p:nvSpPr>
          <p:cNvPr id="4" name="Slide Number Placeholder 3"/>
          <p:cNvSpPr>
            <a:spLocks noGrp="1"/>
          </p:cNvSpPr>
          <p:nvPr>
            <p:ph type="sldNum" sz="quarter" idx="12"/>
          </p:nvPr>
        </p:nvSpPr>
        <p:spPr/>
        <p:txBody>
          <a:bodyPr rtlCol="0"/>
          <a:lstStyle/>
          <a:p>
            <a:pPr rtl="0"/>
            <a:fld id="{4FAB73BC-B049-4115-A692-8D63A059BFB8}" type="slidenum">
              <a:rPr lang="en-GB" noProof="0" smtClean="0"/>
              <a:pPr rtl="0"/>
              <a:t>‹#›</a:t>
            </a:fld>
            <a:endParaRPr lang="en-GB" noProof="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rtlCol="0"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pPr rtl="0"/>
            <a:r>
              <a:rPr lang="en-GB" noProof="0"/>
              <a:t>Click to edit Master title style</a:t>
            </a:r>
          </a:p>
        </p:txBody>
      </p:sp>
      <p:sp>
        <p:nvSpPr>
          <p:cNvPr id="3" name="Content Placeholder 2"/>
          <p:cNvSpPr>
            <a:spLocks noGrp="1"/>
          </p:cNvSpPr>
          <p:nvPr>
            <p:ph idx="1"/>
          </p:nvPr>
        </p:nvSpPr>
        <p:spPr>
          <a:xfrm>
            <a:off x="685800" y="609600"/>
            <a:ext cx="7772400" cy="5334000"/>
          </a:xfrm>
        </p:spPr>
        <p:txBody>
          <a:bodyPr rtlCol="0"/>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4" name="Text Placeholder 3"/>
          <p:cNvSpPr>
            <a:spLocks noGrp="1"/>
          </p:cNvSpPr>
          <p:nvPr>
            <p:ph type="body" sz="half" idx="2"/>
          </p:nvPr>
        </p:nvSpPr>
        <p:spPr>
          <a:xfrm>
            <a:off x="9296400" y="2286000"/>
            <a:ext cx="2430780" cy="3505200"/>
          </a:xfrm>
        </p:spPr>
        <p:txBody>
          <a:bodyPr rtlCol="0">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en-GB" noProof="0"/>
              <a:t>Click to edit Master text styles</a:t>
            </a:r>
          </a:p>
        </p:txBody>
      </p:sp>
      <p:sp>
        <p:nvSpPr>
          <p:cNvPr id="8" name="Date Placeholder 7"/>
          <p:cNvSpPr>
            <a:spLocks noGrp="1"/>
          </p:cNvSpPr>
          <p:nvPr>
            <p:ph type="dt" sz="half" idx="10"/>
          </p:nvPr>
        </p:nvSpPr>
        <p:spPr/>
        <p:txBody>
          <a:bodyPr rtlCol="0"/>
          <a:lstStyle/>
          <a:p>
            <a:pPr rtl="0"/>
            <a:fld id="{6F9CA4A8-DCE4-4F8D-898F-4C37AB3081AD}" type="datetime1">
              <a:rPr lang="en-GB" noProof="0" smtClean="0"/>
              <a:pPr rtl="0"/>
              <a:t>19/08/2024</a:t>
            </a:fld>
            <a:endParaRPr lang="en-GB" noProof="0"/>
          </a:p>
        </p:txBody>
      </p:sp>
      <p:sp>
        <p:nvSpPr>
          <p:cNvPr id="9" name="Footer Placeholder 8"/>
          <p:cNvSpPr>
            <a:spLocks noGrp="1"/>
          </p:cNvSpPr>
          <p:nvPr>
            <p:ph type="ftr" sz="quarter" idx="11"/>
          </p:nvPr>
        </p:nvSpPr>
        <p:spPr/>
        <p:txBody>
          <a:bodyPr rtlCol="0"/>
          <a:lstStyle>
            <a:lvl1pPr algn="r">
              <a:defRPr/>
            </a:lvl1pPr>
          </a:lstStyle>
          <a:p>
            <a:pPr rtl="0"/>
            <a:endParaRPr lang="en-GB" noProof="0"/>
          </a:p>
        </p:txBody>
      </p:sp>
      <p:sp>
        <p:nvSpPr>
          <p:cNvPr id="11" name="Slide Number Placeholder 10"/>
          <p:cNvSpPr>
            <a:spLocks noGrp="1"/>
          </p:cNvSpPr>
          <p:nvPr>
            <p:ph type="sldNum" sz="quarter" idx="12"/>
          </p:nvPr>
        </p:nvSpPr>
        <p:spPr>
          <a:xfrm>
            <a:off x="10393677" y="6223002"/>
            <a:ext cx="1463040" cy="274320"/>
          </a:xfrm>
        </p:spPr>
        <p:txBody>
          <a:bodyPr rtlCol="0"/>
          <a:lstStyle>
            <a:lvl1pPr>
              <a:defRPr>
                <a:solidFill>
                  <a:srgbClr val="FFFFFF"/>
                </a:solidFill>
              </a:defRPr>
            </a:lvl1pPr>
          </a:lstStyle>
          <a:p>
            <a:pPr rtl="0"/>
            <a:fld id="{4FAB73BC-B049-4115-A692-8D63A059BFB8}" type="slidenum">
              <a:rPr lang="en-GB" noProof="0" smtClean="0"/>
              <a:pPr rtl="0"/>
              <a:t>‹#›</a:t>
            </a:fld>
            <a:endParaRPr lang="en-GB" noProof="0"/>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rtlCol="0" anchor="b">
            <a:noAutofit/>
          </a:bodyPr>
          <a:lstStyle>
            <a:lvl1pPr algn="l">
              <a:defRPr sz="2800" b="0">
                <a:solidFill>
                  <a:srgbClr val="FFFFFF"/>
                </a:solidFill>
                <a:latin typeface="+mj-lt"/>
              </a:defRPr>
            </a:lvl1pPr>
          </a:lstStyle>
          <a:p>
            <a:pPr rtl="0"/>
            <a:r>
              <a:rPr lang="en-GB" noProof="0"/>
              <a:t>Click to edit Master title style</a:t>
            </a:r>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rtlCol="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en-GB" noProof="0"/>
              <a:t>Click icon to add picture</a:t>
            </a:r>
          </a:p>
        </p:txBody>
      </p:sp>
      <p:sp>
        <p:nvSpPr>
          <p:cNvPr id="4" name="Text Placeholder 3"/>
          <p:cNvSpPr>
            <a:spLocks noGrp="1"/>
          </p:cNvSpPr>
          <p:nvPr>
            <p:ph type="body" sz="half" idx="2"/>
          </p:nvPr>
        </p:nvSpPr>
        <p:spPr>
          <a:xfrm>
            <a:off x="9296400" y="2286000"/>
            <a:ext cx="2432304" cy="3502152"/>
          </a:xfrm>
        </p:spPr>
        <p:txBody>
          <a:bodyPr rtlCol="0">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en-GB" noProof="0"/>
              <a:t>Click to edit Master text styles</a:t>
            </a:r>
          </a:p>
        </p:txBody>
      </p:sp>
      <p:sp>
        <p:nvSpPr>
          <p:cNvPr id="5" name="Date Placeholder 4"/>
          <p:cNvSpPr>
            <a:spLocks noGrp="1"/>
          </p:cNvSpPr>
          <p:nvPr>
            <p:ph type="dt" sz="half" idx="10"/>
          </p:nvPr>
        </p:nvSpPr>
        <p:spPr/>
        <p:txBody>
          <a:bodyPr rtlCol="0"/>
          <a:lstStyle>
            <a:lvl1pPr>
              <a:defRPr>
                <a:solidFill>
                  <a:srgbClr val="FFFFFF"/>
                </a:solidFill>
                <a:effectLst>
                  <a:outerShdw blurRad="12700" dist="6350" dir="2700000" algn="tl" rotWithShape="0">
                    <a:prstClr val="black">
                      <a:alpha val="40000"/>
                    </a:prstClr>
                  </a:outerShdw>
                </a:effectLst>
              </a:defRPr>
            </a:lvl1pPr>
          </a:lstStyle>
          <a:p>
            <a:pPr rtl="0"/>
            <a:fld id="{E75A005F-C499-4A9D-9776-22AB0A83E408}" type="datetime1">
              <a:rPr lang="en-GB" noProof="0" smtClean="0"/>
              <a:pPr rtl="0"/>
              <a:t>19/08/2024</a:t>
            </a:fld>
            <a:endParaRPr lang="en-GB" noProof="0"/>
          </a:p>
        </p:txBody>
      </p:sp>
      <p:sp>
        <p:nvSpPr>
          <p:cNvPr id="6" name="Footer Placeholder 5"/>
          <p:cNvSpPr>
            <a:spLocks noGrp="1"/>
          </p:cNvSpPr>
          <p:nvPr>
            <p:ph type="ftr" sz="quarter" idx="11"/>
          </p:nvPr>
        </p:nvSpPr>
        <p:spPr/>
        <p:txBody>
          <a:bodyPr rtlCol="0"/>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pPr rtl="0"/>
            <a:endParaRPr lang="en-GB" noProof="0"/>
          </a:p>
        </p:txBody>
      </p:sp>
      <p:sp>
        <p:nvSpPr>
          <p:cNvPr id="7" name="Slide Number Placeholder 6"/>
          <p:cNvSpPr>
            <a:spLocks noGrp="1"/>
          </p:cNvSpPr>
          <p:nvPr>
            <p:ph type="sldNum" sz="quarter" idx="12"/>
          </p:nvPr>
        </p:nvSpPr>
        <p:spPr>
          <a:xfrm>
            <a:off x="10396728" y="6227064"/>
            <a:ext cx="1463040" cy="274320"/>
          </a:xfrm>
        </p:spPr>
        <p:txBody>
          <a:bodyPr rtlCol="0"/>
          <a:lstStyle>
            <a:lvl1pPr>
              <a:defRPr>
                <a:solidFill>
                  <a:srgbClr val="FFFFFF"/>
                </a:solidFill>
              </a:defRPr>
            </a:lvl1pPr>
          </a:lstStyle>
          <a:p>
            <a:pPr rtl="0"/>
            <a:fld id="{4FAB73BC-B049-4115-A692-8D63A059BFB8}" type="slidenum">
              <a:rPr lang="en-GB" noProof="0" smtClean="0"/>
              <a:pPr rtl="0"/>
              <a:t>‹#›</a:t>
            </a:fld>
            <a:endParaRPr lang="en-GB" noProof="0"/>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pPr rtl="0"/>
            <a:r>
              <a:rPr lang="en-GB" noProof="0"/>
              <a:t>Click to edit Master title style</a:t>
            </a:r>
          </a:p>
        </p:txBody>
      </p:sp>
      <p:sp>
        <p:nvSpPr>
          <p:cNvPr id="3" name="Vertical Text Placeholder 2"/>
          <p:cNvSpPr>
            <a:spLocks noGrp="1"/>
          </p:cNvSpPr>
          <p:nvPr>
            <p:ph type="body" orient="vert" idx="1"/>
          </p:nvPr>
        </p:nvSpPr>
        <p:spPr/>
        <p:txBody>
          <a:bodyPr vert="eaVert" rtlCol="0"/>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4" name="Date Placeholder 3"/>
          <p:cNvSpPr>
            <a:spLocks noGrp="1"/>
          </p:cNvSpPr>
          <p:nvPr>
            <p:ph type="dt" sz="half" idx="10"/>
          </p:nvPr>
        </p:nvSpPr>
        <p:spPr/>
        <p:txBody>
          <a:bodyPr rtlCol="0"/>
          <a:lstStyle/>
          <a:p>
            <a:pPr rtl="0"/>
            <a:fld id="{A206C144-B11B-4AE2-8890-C4AD5FBFB1A1}" type="datetime1">
              <a:rPr lang="en-GB" noProof="0" smtClean="0"/>
              <a:pPr rtl="0"/>
              <a:t>19/08/2024</a:t>
            </a:fld>
            <a:endParaRPr lang="en-GB" noProof="0"/>
          </a:p>
        </p:txBody>
      </p:sp>
      <p:sp>
        <p:nvSpPr>
          <p:cNvPr id="5" name="Footer Placeholder 4"/>
          <p:cNvSpPr>
            <a:spLocks noGrp="1"/>
          </p:cNvSpPr>
          <p:nvPr>
            <p:ph type="ftr" sz="quarter" idx="11"/>
          </p:nvPr>
        </p:nvSpPr>
        <p:spPr/>
        <p:txBody>
          <a:bodyPr rtlCol="0"/>
          <a:lstStyle/>
          <a:p>
            <a:pPr rtl="0"/>
            <a:endParaRPr lang="en-GB" noProof="0"/>
          </a:p>
        </p:txBody>
      </p:sp>
      <p:sp>
        <p:nvSpPr>
          <p:cNvPr id="6" name="Slide Number Placeholder 5"/>
          <p:cNvSpPr>
            <a:spLocks noGrp="1"/>
          </p:cNvSpPr>
          <p:nvPr>
            <p:ph type="sldNum" sz="quarter" idx="12"/>
          </p:nvPr>
        </p:nvSpPr>
        <p:spPr/>
        <p:txBody>
          <a:bodyPr rtlCol="0"/>
          <a:lstStyle/>
          <a:p>
            <a:pPr rtl="0"/>
            <a:fld id="{4FAB73BC-B049-4115-A692-8D63A059BFB8}" type="slidenum">
              <a:rPr lang="en-GB" noProof="0" smtClean="0"/>
              <a:pPr rtl="0"/>
              <a:t>‹#›</a:t>
            </a:fld>
            <a:endParaRPr lang="en-GB" noProof="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rtlCol="0"/>
          <a:lstStyle/>
          <a:p>
            <a:pPr rtl="0"/>
            <a:r>
              <a:rPr lang="en-GB" noProof="0"/>
              <a:t>Click to edit Master title style</a:t>
            </a:r>
          </a:p>
        </p:txBody>
      </p:sp>
      <p:sp>
        <p:nvSpPr>
          <p:cNvPr id="3" name="Vertical Text Placeholder 2"/>
          <p:cNvSpPr>
            <a:spLocks noGrp="1"/>
          </p:cNvSpPr>
          <p:nvPr>
            <p:ph type="body" orient="vert" idx="1"/>
          </p:nvPr>
        </p:nvSpPr>
        <p:spPr>
          <a:xfrm>
            <a:off x="838200" y="762000"/>
            <a:ext cx="8077200" cy="5257800"/>
          </a:xfrm>
        </p:spPr>
        <p:txBody>
          <a:bodyPr vert="eaVert" rtlCol="0"/>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4" name="Date Placeholder 3"/>
          <p:cNvSpPr>
            <a:spLocks noGrp="1"/>
          </p:cNvSpPr>
          <p:nvPr>
            <p:ph type="dt" sz="half" idx="10"/>
          </p:nvPr>
        </p:nvSpPr>
        <p:spPr/>
        <p:txBody>
          <a:bodyPr rtlCol="0"/>
          <a:lstStyle/>
          <a:p>
            <a:pPr rtl="0"/>
            <a:fld id="{6E644055-7008-41D2-8C21-EED4D230233A}" type="datetime1">
              <a:rPr lang="en-GB" noProof="0" smtClean="0"/>
              <a:pPr rtl="0"/>
              <a:t>19/08/2024</a:t>
            </a:fld>
            <a:endParaRPr lang="en-GB" noProof="0"/>
          </a:p>
        </p:txBody>
      </p:sp>
      <p:sp>
        <p:nvSpPr>
          <p:cNvPr id="5" name="Footer Placeholder 4"/>
          <p:cNvSpPr>
            <a:spLocks noGrp="1"/>
          </p:cNvSpPr>
          <p:nvPr>
            <p:ph type="ftr" sz="quarter" idx="11"/>
          </p:nvPr>
        </p:nvSpPr>
        <p:spPr/>
        <p:txBody>
          <a:bodyPr rtlCol="0"/>
          <a:lstStyle/>
          <a:p>
            <a:pPr rtl="0"/>
            <a:endParaRPr lang="en-GB" noProof="0"/>
          </a:p>
        </p:txBody>
      </p:sp>
      <p:sp>
        <p:nvSpPr>
          <p:cNvPr id="6" name="Slide Number Placeholder 5"/>
          <p:cNvSpPr>
            <a:spLocks noGrp="1"/>
          </p:cNvSpPr>
          <p:nvPr>
            <p:ph type="sldNum" sz="quarter" idx="12"/>
          </p:nvPr>
        </p:nvSpPr>
        <p:spPr/>
        <p:txBody>
          <a:bodyPr rtlCol="0"/>
          <a:lstStyle/>
          <a:p>
            <a:pPr rtl="0"/>
            <a:fld id="{4FAB73BC-B049-4115-A692-8D63A059BFB8}" type="slidenum">
              <a:rPr lang="en-GB" noProof="0" smtClean="0"/>
              <a:pPr rtl="0"/>
              <a:t>‹#›</a:t>
            </a:fld>
            <a:endParaRPr lang="en-GB" noProof="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pPr rtl="0"/>
            <a:r>
              <a:rPr lang="en-GB" noProof="0"/>
              <a:t>Click to edit Master title style</a:t>
            </a:r>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pPr rtl="0"/>
            <a:fld id="{A89FCD30-247F-4CF5-9E39-E735306F1E6A}" type="datetime1">
              <a:rPr lang="en-GB" noProof="0" smtClean="0"/>
              <a:pPr rtl="0"/>
              <a:t>19/08/2024</a:t>
            </a:fld>
            <a:endParaRPr lang="en-GB" noProof="0"/>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pPr rtl="0"/>
            <a:endParaRPr lang="en-GB" noProof="0"/>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pPr rtl="0"/>
            <a:fld id="{4FAB73BC-B049-4115-A692-8D63A059BFB8}" type="slidenum">
              <a:rPr lang="en-GB" noProof="0" smtClean="0"/>
              <a:pPr rtl="0"/>
              <a:t>‹#›</a:t>
            </a:fld>
            <a:endParaRPr lang="en-GB" noProof="0"/>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hf sldNum="0" hdr="0" ftr="0" dt="0"/>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3.png"/><Relationship Id="rId7" Type="http://schemas.openxmlformats.org/officeDocument/2006/relationships/diagramColors" Target="../diagrams/colors1.xm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2.xml"/><Relationship Id="rId7" Type="http://schemas.microsoft.com/office/2007/relationships/diagramDrawing" Target="../diagrams/drawing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5.jpe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courses.lumenlearning.com/boundless-psychology/chapter/dissociative-disorders/" TargetMode="External"/><Relationship Id="rId2" Type="http://schemas.openxmlformats.org/officeDocument/2006/relationships/image" Target="../media/image20.jpe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2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10.png"/>
          <p:cNvPicPr>
            <a:picLocks noChangeAspect="1"/>
          </p:cNvPicPr>
          <p:nvPr/>
        </p:nvPicPr>
        <p:blipFill>
          <a:blip r:embed="rId3"/>
          <a:stretch>
            <a:fillRect/>
          </a:stretch>
        </p:blipFill>
        <p:spPr>
          <a:xfrm>
            <a:off x="0" y="0"/>
            <a:ext cx="12191999" cy="6858000"/>
          </a:xfrm>
          <a:prstGeom prst="rect">
            <a:avLst/>
          </a:prstGeom>
        </p:spPr>
      </p:pic>
      <p:graphicFrame>
        <p:nvGraphicFramePr>
          <p:cNvPr id="5" name="Diagram 4"/>
          <p:cNvGraphicFramePr/>
          <p:nvPr/>
        </p:nvGraphicFramePr>
        <p:xfrm>
          <a:off x="717434" y="83380"/>
          <a:ext cx="10656797" cy="111980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6" name="TextBox 5"/>
          <p:cNvSpPr txBox="1"/>
          <p:nvPr/>
        </p:nvSpPr>
        <p:spPr>
          <a:xfrm>
            <a:off x="8140700" y="4629150"/>
            <a:ext cx="3835400" cy="1200329"/>
          </a:xfrm>
          <a:prstGeom prst="rect">
            <a:avLst/>
          </a:prstGeom>
          <a:solidFill>
            <a:schemeClr val="bg1"/>
          </a:solidFill>
        </p:spPr>
        <p:txBody>
          <a:bodyPr wrap="square" rtlCol="0">
            <a:spAutoFit/>
          </a:bodyPr>
          <a:lstStyle/>
          <a:p>
            <a:pPr algn="ctr"/>
            <a:r>
              <a:rPr lang="en-IN" sz="2400" b="1" dirty="0" smtClean="0">
                <a:latin typeface="Times New Roman" pitchFamily="18" charset="0"/>
                <a:cs typeface="Times New Roman" pitchFamily="18" charset="0"/>
              </a:rPr>
              <a:t>Dr. </a:t>
            </a:r>
            <a:r>
              <a:rPr lang="en-IN" sz="2400" b="1" dirty="0" smtClean="0">
                <a:latin typeface="Times New Roman" pitchFamily="18" charset="0"/>
                <a:cs typeface="Times New Roman" pitchFamily="18" charset="0"/>
              </a:rPr>
              <a:t>Ramjan Ali</a:t>
            </a:r>
            <a:endParaRPr lang="en-IN" sz="2400" b="1" dirty="0" smtClean="0">
              <a:latin typeface="Times New Roman" pitchFamily="18" charset="0"/>
              <a:cs typeface="Times New Roman" pitchFamily="18" charset="0"/>
            </a:endParaRPr>
          </a:p>
          <a:p>
            <a:pPr algn="ctr"/>
            <a:r>
              <a:rPr lang="en-IN" sz="2400" b="1" dirty="0" smtClean="0">
                <a:latin typeface="Times New Roman" pitchFamily="18" charset="0"/>
                <a:cs typeface="Times New Roman" pitchFamily="18" charset="0"/>
              </a:rPr>
              <a:t>Professor </a:t>
            </a:r>
            <a:endParaRPr lang="en-IN" sz="2400" b="1" dirty="0" smtClean="0">
              <a:latin typeface="Times New Roman" pitchFamily="18" charset="0"/>
              <a:cs typeface="Times New Roman" pitchFamily="18" charset="0"/>
            </a:endParaRPr>
          </a:p>
          <a:p>
            <a:pPr algn="ctr"/>
            <a:r>
              <a:rPr lang="en-IN" sz="2400" b="1" dirty="0" err="1" smtClean="0">
                <a:latin typeface="Times New Roman" pitchFamily="18" charset="0"/>
                <a:cs typeface="Times New Roman" pitchFamily="18" charset="0"/>
              </a:rPr>
              <a:t>Deptt</a:t>
            </a:r>
            <a:r>
              <a:rPr lang="en-IN" sz="2400" b="1" dirty="0" smtClean="0">
                <a:latin typeface="Times New Roman" pitchFamily="18" charset="0"/>
                <a:cs typeface="Times New Roman" pitchFamily="18" charset="0"/>
              </a:rPr>
              <a:t>. of Psychiatry</a:t>
            </a:r>
            <a:endParaRPr lang="en-US" sz="2400" b="1" dirty="0">
              <a:latin typeface="Times New Roman" pitchFamily="18" charset="0"/>
              <a:cs typeface="Times New Roman" pitchFamily="18" charset="0"/>
            </a:endParaRPr>
          </a:p>
        </p:txBody>
      </p:sp>
    </p:spTree>
    <p:extLst>
      <p:ext uri="{BB962C8B-B14F-4D97-AF65-F5344CB8AC3E}">
        <p14:creationId xmlns:p14="http://schemas.microsoft.com/office/powerpoint/2010/main" xmlns="" val="162719760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nvGraphicFramePr>
        <p:xfrm>
          <a:off x="1079500" y="401294"/>
          <a:ext cx="10058400" cy="1371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a:xfrm>
            <a:off x="4673600" y="2166620"/>
            <a:ext cx="6972300" cy="3931920"/>
          </a:xfrm>
        </p:spPr>
        <p:txBody>
          <a:bodyPr>
            <a:normAutofit/>
          </a:bodyPr>
          <a:lstStyle/>
          <a:p>
            <a:r>
              <a:rPr lang="en-US" sz="2400" dirty="0" smtClean="0">
                <a:latin typeface="Arial" pitchFamily="34" charset="0"/>
                <a:cs typeface="Arial" pitchFamily="34" charset="0"/>
              </a:rPr>
              <a:t>The term is from Greek, “soma” for body.</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According to DSM-5, the </a:t>
            </a:r>
            <a:r>
              <a:rPr lang="en-US" sz="2400" i="1" u="sng" dirty="0" smtClean="0">
                <a:latin typeface="Arial" pitchFamily="34" charset="0"/>
                <a:cs typeface="Arial" pitchFamily="34" charset="0"/>
              </a:rPr>
              <a:t>key characteristic of somatoform disorder</a:t>
            </a:r>
            <a:r>
              <a:rPr lang="en-US" sz="2400" dirty="0" smtClean="0">
                <a:latin typeface="Arial" pitchFamily="34" charset="0"/>
                <a:cs typeface="Arial" pitchFamily="34" charset="0"/>
              </a:rPr>
              <a:t> is the presence of or preoccupation with physical symptoms that suggest a medical condition but cannot be satisfactorily explained by any medical condition, affect of substance or any other psychiatric disorder.</a:t>
            </a:r>
          </a:p>
        </p:txBody>
      </p:sp>
      <p:pic>
        <p:nvPicPr>
          <p:cNvPr id="4" name="Picture 3" descr="9.png"/>
          <p:cNvPicPr>
            <a:picLocks noChangeAspect="1"/>
          </p:cNvPicPr>
          <p:nvPr/>
        </p:nvPicPr>
        <p:blipFill>
          <a:blip r:embed="rId6"/>
          <a:stretch>
            <a:fillRect/>
          </a:stretch>
        </p:blipFill>
        <p:spPr>
          <a:xfrm>
            <a:off x="571500" y="2032000"/>
            <a:ext cx="3733800" cy="388620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530860"/>
            <a:ext cx="5689600" cy="650240"/>
          </a:xfrm>
        </p:spPr>
        <p:style>
          <a:lnRef idx="1">
            <a:schemeClr val="accent1"/>
          </a:lnRef>
          <a:fillRef idx="2">
            <a:schemeClr val="accent1"/>
          </a:fillRef>
          <a:effectRef idx="1">
            <a:schemeClr val="accent1"/>
          </a:effectRef>
          <a:fontRef idx="minor">
            <a:schemeClr val="dk1"/>
          </a:fontRef>
        </p:style>
        <p:txBody>
          <a:bodyPr/>
          <a:lstStyle/>
          <a:p>
            <a:pPr>
              <a:buNone/>
            </a:pPr>
            <a:r>
              <a:rPr lang="en-US" sz="2400" b="1" dirty="0" smtClean="0">
                <a:latin typeface="Arial" panose="020B0604020202020204" pitchFamily="34" charset="0"/>
                <a:cs typeface="Arial" panose="020B0604020202020204" pitchFamily="34" charset="0"/>
              </a:rPr>
              <a:t>Somatoform disorder includes</a:t>
            </a:r>
            <a:r>
              <a:rPr lang="en-US" sz="2400" dirty="0" smtClean="0">
                <a:latin typeface="Arial" panose="020B0604020202020204" pitchFamily="34" charset="0"/>
                <a:cs typeface="Arial" panose="020B0604020202020204" pitchFamily="34" charset="0"/>
              </a:rPr>
              <a:t>:</a:t>
            </a:r>
          </a:p>
          <a:p>
            <a:pPr lvl="1"/>
            <a:endParaRPr lang="en-US" sz="2400" dirty="0" smtClean="0">
              <a:latin typeface="Arial" panose="020B0604020202020204" pitchFamily="34" charset="0"/>
              <a:cs typeface="Arial" panose="020B0604020202020204" pitchFamily="34" charset="0"/>
            </a:endParaRPr>
          </a:p>
          <a:p>
            <a:endParaRPr lang="en-US" dirty="0" smtClean="0"/>
          </a:p>
          <a:p>
            <a:endParaRPr lang="en-US" dirty="0"/>
          </a:p>
        </p:txBody>
      </p:sp>
      <p:pic>
        <p:nvPicPr>
          <p:cNvPr id="5" name="Picture 4">
            <a:extLst>
              <a:ext uri="{FF2B5EF4-FFF2-40B4-BE49-F238E27FC236}">
                <a16:creationId xmlns="" xmlns:a16="http://schemas.microsoft.com/office/drawing/2014/main" id="{40F88005-E980-4EEF-B853-657EE74A2EC1}"/>
              </a:ext>
            </a:extLst>
          </p:cNvPr>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7010400" y="508000"/>
            <a:ext cx="4248841" cy="5702300"/>
          </a:xfrm>
          <a:prstGeom prst="rect">
            <a:avLst/>
          </a:prstGeom>
          <a:ln>
            <a:noFill/>
          </a:ln>
          <a:effectLst>
            <a:softEdge rad="112500"/>
          </a:effectLst>
        </p:spPr>
      </p:pic>
      <p:graphicFrame>
        <p:nvGraphicFramePr>
          <p:cNvPr id="7" name="Diagram 6"/>
          <p:cNvGraphicFramePr/>
          <p:nvPr/>
        </p:nvGraphicFramePr>
        <p:xfrm>
          <a:off x="850900" y="1295400"/>
          <a:ext cx="5537200" cy="50673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5054" y="433621"/>
            <a:ext cx="8072582" cy="1371600"/>
          </a:xfrm>
        </p:spPr>
        <p:txBody>
          <a:bodyPr>
            <a:normAutofit fontScale="90000"/>
          </a:bodyPr>
          <a:lstStyle/>
          <a:p>
            <a:r>
              <a:rPr b="1" i="1" smtClean="0"/>
              <a:t>Pharmacotherapy of Somatoform Disorders</a:t>
            </a:r>
            <a:endParaRPr lang="en-US" dirty="0"/>
          </a:p>
        </p:txBody>
      </p:sp>
      <p:sp>
        <p:nvSpPr>
          <p:cNvPr id="3" name="Content Placeholder 2"/>
          <p:cNvSpPr>
            <a:spLocks noGrp="1"/>
          </p:cNvSpPr>
          <p:nvPr>
            <p:ph idx="1"/>
          </p:nvPr>
        </p:nvSpPr>
        <p:spPr>
          <a:xfrm>
            <a:off x="720437" y="2269375"/>
            <a:ext cx="6899564" cy="3931920"/>
          </a:xfrm>
        </p:spPr>
        <p:txBody>
          <a:bodyPr>
            <a:normAutofit lnSpcReduction="10000"/>
          </a:bodyPr>
          <a:lstStyle/>
          <a:p>
            <a:r>
              <a:rPr lang="en-US" b="1" i="1" dirty="0" smtClean="0">
                <a:solidFill>
                  <a:srgbClr val="C00000"/>
                </a:solidFill>
              </a:rPr>
              <a:t>Fallon</a:t>
            </a:r>
            <a:r>
              <a:rPr lang="en-US" b="1" i="1" dirty="0" smtClean="0"/>
              <a:t> (Pharmacotherapy of Somatoform </a:t>
            </a:r>
            <a:r>
              <a:rPr lang="en-US" b="1" i="1" dirty="0" err="1" smtClean="0"/>
              <a:t>Disorders;JPR</a:t>
            </a:r>
            <a:r>
              <a:rPr lang="en-US" dirty="0" smtClean="0"/>
              <a:t>)</a:t>
            </a:r>
          </a:p>
          <a:p>
            <a:endParaRPr lang="en-US" dirty="0" smtClean="0"/>
          </a:p>
          <a:p>
            <a:r>
              <a:rPr lang="en-US" b="1" dirty="0" err="1" smtClean="0"/>
              <a:t>Obsessional</a:t>
            </a:r>
            <a:r>
              <a:rPr lang="en-US" b="1" dirty="0" smtClean="0"/>
              <a:t>/cognitive cluster</a:t>
            </a:r>
            <a:r>
              <a:rPr lang="en-US" dirty="0" smtClean="0"/>
              <a:t>.</a:t>
            </a:r>
          </a:p>
          <a:p>
            <a:pPr lvl="1"/>
            <a:r>
              <a:rPr lang="en-US" dirty="0" err="1" smtClean="0"/>
              <a:t>Hypochondriasis</a:t>
            </a:r>
            <a:endParaRPr lang="en-US" dirty="0" smtClean="0"/>
          </a:p>
          <a:p>
            <a:pPr lvl="1"/>
            <a:r>
              <a:rPr lang="en-US" dirty="0" smtClean="0"/>
              <a:t>BDD</a:t>
            </a:r>
          </a:p>
          <a:p>
            <a:pPr lvl="1"/>
            <a:endParaRPr lang="en-US" dirty="0" smtClean="0"/>
          </a:p>
          <a:p>
            <a:r>
              <a:rPr lang="en-US" b="1" dirty="0" smtClean="0"/>
              <a:t>Somatic/sensory cluster</a:t>
            </a:r>
            <a:r>
              <a:rPr lang="en-US" dirty="0" smtClean="0"/>
              <a:t>.</a:t>
            </a:r>
          </a:p>
          <a:p>
            <a:pPr lvl="1"/>
            <a:r>
              <a:rPr lang="en-US" dirty="0" err="1" smtClean="0"/>
              <a:t>Somatization</a:t>
            </a:r>
            <a:endParaRPr lang="en-US" dirty="0" smtClean="0"/>
          </a:p>
          <a:p>
            <a:pPr lvl="1"/>
            <a:r>
              <a:rPr lang="en-US" dirty="0" smtClean="0"/>
              <a:t>Pain disorders.</a:t>
            </a:r>
          </a:p>
          <a:p>
            <a:pPr lvl="1"/>
            <a:endParaRPr lang="en-US" dirty="0" smtClean="0"/>
          </a:p>
          <a:p>
            <a:r>
              <a:rPr lang="en-US" b="1" dirty="0" smtClean="0"/>
              <a:t>Stressor at onset</a:t>
            </a:r>
            <a:r>
              <a:rPr lang="en-US" dirty="0" smtClean="0"/>
              <a:t>.</a:t>
            </a:r>
          </a:p>
          <a:p>
            <a:pPr lvl="1"/>
            <a:r>
              <a:rPr lang="en-US" dirty="0" smtClean="0"/>
              <a:t>Conversion.</a:t>
            </a:r>
          </a:p>
          <a:p>
            <a:endParaRPr lang="en-US" dirty="0"/>
          </a:p>
        </p:txBody>
      </p:sp>
      <p:pic>
        <p:nvPicPr>
          <p:cNvPr id="5" name="Picture 4" descr="12.jpg"/>
          <p:cNvPicPr>
            <a:picLocks noChangeAspect="1"/>
          </p:cNvPicPr>
          <p:nvPr/>
        </p:nvPicPr>
        <p:blipFill>
          <a:blip r:embed="rId2">
            <a:lum contrast="-10000"/>
          </a:blip>
          <a:stretch>
            <a:fillRect/>
          </a:stretch>
        </p:blipFill>
        <p:spPr>
          <a:xfrm>
            <a:off x="7287493" y="1136074"/>
            <a:ext cx="4544290" cy="5167746"/>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76300" y="413994"/>
            <a:ext cx="10490200" cy="1371600"/>
          </a:xfrm>
        </p:spPr>
        <p:txBody>
          <a:bodyPr>
            <a:normAutofit fontScale="90000"/>
          </a:bodyPr>
          <a:lstStyle/>
          <a:p>
            <a:r>
              <a:rPr smtClean="0"/>
              <a:t>Pharmacotherapy of hypochondriasis</a:t>
            </a:r>
            <a:endParaRPr lang="en-US" dirty="0"/>
          </a:p>
        </p:txBody>
      </p:sp>
      <p:sp>
        <p:nvSpPr>
          <p:cNvPr id="3" name="Content Placeholder 2"/>
          <p:cNvSpPr>
            <a:spLocks noGrp="1"/>
          </p:cNvSpPr>
          <p:nvPr>
            <p:ph idx="1"/>
          </p:nvPr>
        </p:nvSpPr>
        <p:spPr>
          <a:xfrm>
            <a:off x="482600" y="1917700"/>
            <a:ext cx="8636000" cy="4495800"/>
          </a:xfrm>
        </p:spPr>
        <p:txBody>
          <a:bodyPr>
            <a:normAutofit/>
          </a:bodyPr>
          <a:lstStyle/>
          <a:p>
            <a:r>
              <a:rPr lang="en-US" b="1" dirty="0" err="1" smtClean="0"/>
              <a:t>Hypochondriasis</a:t>
            </a:r>
            <a:r>
              <a:rPr lang="en-US" dirty="0" smtClean="0"/>
              <a:t> may emerge as a</a:t>
            </a:r>
            <a:r>
              <a:rPr lang="en-US" b="1" dirty="0" smtClean="0"/>
              <a:t> secondary feature of other primary psychiatric disorders</a:t>
            </a:r>
            <a:r>
              <a:rPr lang="en-US" dirty="0" smtClean="0"/>
              <a:t>, such as panic disorder or ‘‘masked’’ major depression, and that </a:t>
            </a:r>
            <a:r>
              <a:rPr lang="en-US" i="1" u="sng" dirty="0" smtClean="0"/>
              <a:t>treatment of the underlying disorder</a:t>
            </a:r>
            <a:r>
              <a:rPr lang="en-US" i="1" dirty="0" smtClean="0"/>
              <a:t> </a:t>
            </a:r>
            <a:r>
              <a:rPr lang="en-US" dirty="0" smtClean="0"/>
              <a:t>will lead to a resolution of the </a:t>
            </a:r>
            <a:r>
              <a:rPr lang="en-US" dirty="0" err="1" smtClean="0"/>
              <a:t>hypochondriacal</a:t>
            </a:r>
            <a:r>
              <a:rPr lang="en-US" dirty="0" smtClean="0"/>
              <a:t> preoccupation.</a:t>
            </a:r>
          </a:p>
          <a:p>
            <a:endParaRPr lang="en-US" dirty="0" smtClean="0"/>
          </a:p>
          <a:p>
            <a:r>
              <a:rPr lang="en-US" b="1" dirty="0" err="1" smtClean="0"/>
              <a:t>Kellner</a:t>
            </a:r>
            <a:r>
              <a:rPr lang="en-US" b="1" dirty="0" smtClean="0"/>
              <a:t> et al.</a:t>
            </a:r>
            <a:r>
              <a:rPr lang="en-US" dirty="0" smtClean="0"/>
              <a:t> demonstrated that about one-third of patients with melancholic depression (who had scores on a </a:t>
            </a:r>
            <a:r>
              <a:rPr lang="en-US" dirty="0" err="1" smtClean="0"/>
              <a:t>hypochondriasis</a:t>
            </a:r>
            <a:r>
              <a:rPr lang="en-US" dirty="0" smtClean="0"/>
              <a:t> scale) when treated with </a:t>
            </a:r>
            <a:r>
              <a:rPr lang="en-US" dirty="0" err="1" smtClean="0"/>
              <a:t>amitriptyline</a:t>
            </a:r>
            <a:r>
              <a:rPr lang="en-US" dirty="0" smtClean="0"/>
              <a:t>, the </a:t>
            </a:r>
            <a:r>
              <a:rPr lang="en-US" dirty="0" err="1" smtClean="0"/>
              <a:t>hypochondriacal</a:t>
            </a:r>
            <a:r>
              <a:rPr lang="en-US" dirty="0" smtClean="0"/>
              <a:t> features resolved along with the depression. </a:t>
            </a:r>
          </a:p>
          <a:p>
            <a:endParaRPr lang="en-US" dirty="0" smtClean="0"/>
          </a:p>
          <a:p>
            <a:r>
              <a:rPr lang="en-US" dirty="0" smtClean="0"/>
              <a:t>Similarly, </a:t>
            </a:r>
            <a:r>
              <a:rPr lang="en-US" b="1" dirty="0" smtClean="0"/>
              <a:t>Noyes et al. </a:t>
            </a:r>
            <a:r>
              <a:rPr lang="en-US" dirty="0" smtClean="0"/>
              <a:t>reported that </a:t>
            </a:r>
            <a:r>
              <a:rPr lang="en-US" dirty="0" err="1" smtClean="0"/>
              <a:t>hypochondriasis</a:t>
            </a:r>
            <a:r>
              <a:rPr lang="en-US" dirty="0" smtClean="0"/>
              <a:t> scores among patients with panic disorder declined in parallel with the resolution of the panic attacks as a result of pharmacotherapy.</a:t>
            </a:r>
            <a:endParaRPr lang="en-US" dirty="0"/>
          </a:p>
        </p:txBody>
      </p:sp>
      <p:pic>
        <p:nvPicPr>
          <p:cNvPr id="4" name="Picture 3" descr="1.jpeg"/>
          <p:cNvPicPr>
            <a:picLocks noChangeAspect="1"/>
          </p:cNvPicPr>
          <p:nvPr/>
        </p:nvPicPr>
        <p:blipFill>
          <a:blip r:embed="rId2"/>
          <a:stretch>
            <a:fillRect/>
          </a:stretch>
        </p:blipFill>
        <p:spPr>
          <a:xfrm>
            <a:off x="9259887" y="2425700"/>
            <a:ext cx="2563813" cy="2933700"/>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35300" y="800100"/>
            <a:ext cx="8636000" cy="5374640"/>
          </a:xfrm>
        </p:spPr>
        <p:txBody>
          <a:bodyPr>
            <a:normAutofit/>
          </a:bodyPr>
          <a:lstStyle/>
          <a:p>
            <a:r>
              <a:rPr lang="en-US" dirty="0" smtClean="0"/>
              <a:t>The clinical impression until the late 1980s was that pharmacotherapy would not benefit those with </a:t>
            </a:r>
            <a:r>
              <a:rPr lang="en-US" b="1" dirty="0" smtClean="0"/>
              <a:t>primary </a:t>
            </a:r>
            <a:r>
              <a:rPr lang="en-US" b="1" dirty="0" err="1" smtClean="0"/>
              <a:t>hypochondriasis</a:t>
            </a:r>
            <a:r>
              <a:rPr lang="en-US" b="1" dirty="0" smtClean="0"/>
              <a:t>.</a:t>
            </a:r>
          </a:p>
          <a:p>
            <a:endParaRPr lang="en-US" b="1" dirty="0" smtClean="0"/>
          </a:p>
          <a:p>
            <a:r>
              <a:rPr lang="en-US" dirty="0" smtClean="0"/>
              <a:t>The pharmacologic revolution in the early 1990s shattered this pessimism as clinicians and researchers became aware that </a:t>
            </a:r>
            <a:r>
              <a:rPr lang="en-US" b="1" dirty="0" err="1" smtClean="0"/>
              <a:t>clomipramine</a:t>
            </a:r>
            <a:r>
              <a:rPr lang="en-US" dirty="0" smtClean="0"/>
              <a:t> and </a:t>
            </a:r>
            <a:r>
              <a:rPr lang="en-US" b="1" dirty="0" smtClean="0"/>
              <a:t>Serotonin reuptake inhibitors [SRIs</a:t>
            </a:r>
            <a:r>
              <a:rPr lang="en-US" dirty="0" smtClean="0"/>
              <a:t>] were helpful for patients with </a:t>
            </a:r>
            <a:r>
              <a:rPr lang="en-US" dirty="0" err="1" smtClean="0"/>
              <a:t>obsessional</a:t>
            </a:r>
            <a:r>
              <a:rPr lang="en-US" dirty="0" smtClean="0"/>
              <a:t> disorders.</a:t>
            </a:r>
          </a:p>
          <a:p>
            <a:endParaRPr lang="en-US" dirty="0" smtClean="0"/>
          </a:p>
          <a:p>
            <a:r>
              <a:rPr lang="en-US" dirty="0" smtClean="0"/>
              <a:t>Over the last 10 years, case reports and clinical case series suggested that these agents might be helpful for </a:t>
            </a:r>
            <a:r>
              <a:rPr lang="en-US" dirty="0" err="1" smtClean="0"/>
              <a:t>hypochondriasis</a:t>
            </a:r>
            <a:r>
              <a:rPr lang="en-US" dirty="0" smtClean="0"/>
              <a:t>: </a:t>
            </a:r>
            <a:r>
              <a:rPr lang="en-US" b="1" dirty="0" err="1" smtClean="0"/>
              <a:t>clomipramine</a:t>
            </a:r>
            <a:r>
              <a:rPr lang="en-US" b="1" dirty="0" smtClean="0"/>
              <a:t>, </a:t>
            </a:r>
            <a:r>
              <a:rPr lang="en-US" b="1" dirty="0" err="1" smtClean="0"/>
              <a:t>fluvoxamine</a:t>
            </a:r>
            <a:r>
              <a:rPr lang="en-US" b="1" dirty="0" smtClean="0"/>
              <a:t>, </a:t>
            </a:r>
            <a:r>
              <a:rPr lang="en-US" b="1" dirty="0" err="1" smtClean="0"/>
              <a:t>fluoxetine</a:t>
            </a:r>
            <a:r>
              <a:rPr lang="en-US" dirty="0" smtClean="0"/>
              <a:t>, and </a:t>
            </a:r>
            <a:r>
              <a:rPr lang="en-US" b="1" dirty="0" err="1" smtClean="0"/>
              <a:t>citalopram</a:t>
            </a:r>
            <a:r>
              <a:rPr lang="en-US" dirty="0" smtClean="0"/>
              <a:t>.</a:t>
            </a:r>
          </a:p>
          <a:p>
            <a:endParaRPr lang="en-US" dirty="0" smtClean="0"/>
          </a:p>
          <a:p>
            <a:r>
              <a:rPr lang="en-US" dirty="0" smtClean="0"/>
              <a:t>Patients with </a:t>
            </a:r>
            <a:r>
              <a:rPr lang="en-US" i="1" u="sng" dirty="0" err="1" smtClean="0"/>
              <a:t>hypochondriasis</a:t>
            </a:r>
            <a:r>
              <a:rPr lang="en-US" i="1" u="sng" dirty="0" smtClean="0"/>
              <a:t> who fail to respond to one SRI may experience benefit from an alternative SRI</a:t>
            </a:r>
            <a:r>
              <a:rPr lang="en-US" dirty="0" smtClean="0"/>
              <a:t>. In one case report, a patient who showed no benefit to 80 mg/day of </a:t>
            </a:r>
            <a:r>
              <a:rPr lang="en-US" dirty="0" err="1" smtClean="0"/>
              <a:t>fluoxetine</a:t>
            </a:r>
            <a:r>
              <a:rPr lang="en-US" dirty="0" smtClean="0"/>
              <a:t> for 12 weeks subsequently responded very well to 300 mg/day of </a:t>
            </a:r>
            <a:r>
              <a:rPr lang="en-US" dirty="0" err="1" smtClean="0"/>
              <a:t>fluvoxamine</a:t>
            </a:r>
            <a:r>
              <a:rPr lang="en-US" dirty="0" smtClean="0"/>
              <a:t>. </a:t>
            </a:r>
            <a:endParaRPr lang="en-US" dirty="0"/>
          </a:p>
        </p:txBody>
      </p:sp>
      <p:pic>
        <p:nvPicPr>
          <p:cNvPr id="4" name="Picture 3" descr="3.jpeg"/>
          <p:cNvPicPr>
            <a:picLocks noChangeAspect="1"/>
          </p:cNvPicPr>
          <p:nvPr/>
        </p:nvPicPr>
        <p:blipFill>
          <a:blip r:embed="rId2"/>
          <a:stretch>
            <a:fillRect/>
          </a:stretch>
        </p:blipFill>
        <p:spPr>
          <a:xfrm>
            <a:off x="546100" y="1633537"/>
            <a:ext cx="2133600" cy="3802063"/>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35000" y="444500"/>
            <a:ext cx="8534400" cy="6007100"/>
          </a:xfrm>
        </p:spPr>
        <p:txBody>
          <a:bodyPr>
            <a:normAutofit/>
          </a:bodyPr>
          <a:lstStyle/>
          <a:p>
            <a:r>
              <a:rPr lang="en-US" dirty="0" smtClean="0"/>
              <a:t>Uncontrolled open-label series have suggested efficacy associated with </a:t>
            </a:r>
            <a:r>
              <a:rPr lang="en-US" dirty="0" err="1" smtClean="0"/>
              <a:t>fluoxetine</a:t>
            </a:r>
            <a:r>
              <a:rPr lang="en-US" dirty="0" smtClean="0"/>
              <a:t>, </a:t>
            </a:r>
            <a:r>
              <a:rPr lang="en-US" dirty="0" err="1" smtClean="0"/>
              <a:t>fluvoxamine</a:t>
            </a:r>
            <a:r>
              <a:rPr lang="en-US" dirty="0" smtClean="0"/>
              <a:t>, </a:t>
            </a:r>
            <a:r>
              <a:rPr lang="en-US" dirty="0" err="1" smtClean="0"/>
              <a:t>paroxetine</a:t>
            </a:r>
            <a:r>
              <a:rPr lang="en-US" dirty="0" smtClean="0"/>
              <a:t>, </a:t>
            </a:r>
            <a:r>
              <a:rPr lang="en-US" dirty="0" err="1" smtClean="0"/>
              <a:t>nefazadone</a:t>
            </a:r>
            <a:r>
              <a:rPr lang="en-US" dirty="0" smtClean="0"/>
              <a:t>, and </a:t>
            </a:r>
            <a:r>
              <a:rPr lang="en-US" dirty="0" err="1" smtClean="0"/>
              <a:t>imipramine</a:t>
            </a:r>
            <a:r>
              <a:rPr lang="en-US" dirty="0" smtClean="0"/>
              <a:t>.</a:t>
            </a:r>
          </a:p>
          <a:p>
            <a:endParaRPr lang="en-US" dirty="0" smtClean="0"/>
          </a:p>
          <a:p>
            <a:r>
              <a:rPr lang="en-US" dirty="0" smtClean="0"/>
              <a:t>Studies showing </a:t>
            </a:r>
            <a:r>
              <a:rPr lang="en-US" i="1" u="sng" dirty="0" smtClean="0"/>
              <a:t>efficacy with SSRI </a:t>
            </a:r>
            <a:r>
              <a:rPr lang="en-US" dirty="0" smtClean="0"/>
              <a:t>(</a:t>
            </a:r>
            <a:r>
              <a:rPr lang="en-US" dirty="0" smtClean="0">
                <a:solidFill>
                  <a:srgbClr val="C00000"/>
                </a:solidFill>
              </a:rPr>
              <a:t>Fallon et al</a:t>
            </a:r>
            <a:r>
              <a:rPr lang="en-US" dirty="0" smtClean="0"/>
              <a:t>)</a:t>
            </a:r>
          </a:p>
          <a:p>
            <a:pPr lvl="1"/>
            <a:r>
              <a:rPr lang="en-US" b="1" dirty="0" err="1" smtClean="0"/>
              <a:t>Fluoxetine</a:t>
            </a:r>
            <a:r>
              <a:rPr lang="en-US" dirty="0" smtClean="0"/>
              <a:t>(started on 20 mg/day and had dose increases as needed to 80 mg/day)</a:t>
            </a:r>
          </a:p>
          <a:p>
            <a:pPr lvl="1"/>
            <a:endParaRPr lang="en-US" dirty="0" smtClean="0"/>
          </a:p>
          <a:p>
            <a:pPr lvl="1"/>
            <a:r>
              <a:rPr lang="en-US" b="1" dirty="0" err="1" smtClean="0"/>
              <a:t>Fluvoxamine</a:t>
            </a:r>
            <a:r>
              <a:rPr lang="en-US" dirty="0" smtClean="0"/>
              <a:t> (starting at 50 mg/day and increasing weekly by 50 mg to the target dose of 300 mg/day)</a:t>
            </a:r>
          </a:p>
          <a:p>
            <a:pPr lvl="1"/>
            <a:endParaRPr lang="en-US" dirty="0" smtClean="0"/>
          </a:p>
          <a:p>
            <a:pPr lvl="1"/>
            <a:r>
              <a:rPr lang="en-US" b="1" dirty="0" err="1" smtClean="0"/>
              <a:t>Paroxetine</a:t>
            </a:r>
            <a:r>
              <a:rPr lang="en-US" dirty="0" smtClean="0"/>
              <a:t>(max 60mg/day)</a:t>
            </a:r>
          </a:p>
          <a:p>
            <a:pPr lvl="1"/>
            <a:endParaRPr lang="en-US" dirty="0" smtClean="0"/>
          </a:p>
          <a:p>
            <a:pPr lvl="1"/>
            <a:r>
              <a:rPr lang="en-US" b="1" dirty="0" err="1" smtClean="0"/>
              <a:t>Nefazodone</a:t>
            </a:r>
            <a:r>
              <a:rPr lang="en-US" dirty="0" smtClean="0"/>
              <a:t>(mean dose 432mg/day)</a:t>
            </a:r>
          </a:p>
          <a:p>
            <a:pPr lvl="1"/>
            <a:endParaRPr lang="en-US" dirty="0" smtClean="0"/>
          </a:p>
          <a:p>
            <a:pPr lvl="1"/>
            <a:r>
              <a:rPr lang="en-US" b="1" dirty="0" err="1" smtClean="0"/>
              <a:t>Imipramine</a:t>
            </a:r>
            <a:r>
              <a:rPr lang="en-US" dirty="0" smtClean="0"/>
              <a:t> (max 150mg/day)</a:t>
            </a:r>
          </a:p>
          <a:p>
            <a:pPr lvl="1"/>
            <a:endParaRPr lang="en-US" dirty="0" smtClean="0"/>
          </a:p>
          <a:p>
            <a:pPr lvl="1"/>
            <a:r>
              <a:rPr lang="en-US" b="1" dirty="0" smtClean="0"/>
              <a:t>SSRI&gt;TCA</a:t>
            </a:r>
            <a:r>
              <a:rPr lang="en-US" dirty="0" smtClean="0"/>
              <a:t>:  In open-label trials, the percentage of patients considered virtually symptom free was greater among patients given serotonin reuptake inhibitors (range: 28.6 – 55.6%) than among patients given the </a:t>
            </a:r>
            <a:r>
              <a:rPr lang="en-US" dirty="0" err="1" smtClean="0"/>
              <a:t>tricylic</a:t>
            </a:r>
            <a:r>
              <a:rPr lang="en-US" dirty="0" smtClean="0"/>
              <a:t> </a:t>
            </a:r>
            <a:r>
              <a:rPr lang="en-US" dirty="0" err="1" smtClean="0"/>
              <a:t>imipramine</a:t>
            </a:r>
            <a:r>
              <a:rPr lang="en-US" dirty="0" smtClean="0"/>
              <a:t> (12.5%)</a:t>
            </a:r>
          </a:p>
          <a:p>
            <a:pPr lvl="1"/>
            <a:endParaRPr lang="en-US" dirty="0" smtClean="0"/>
          </a:p>
        </p:txBody>
      </p:sp>
      <p:pic>
        <p:nvPicPr>
          <p:cNvPr id="4" name="Picture 3" descr="4.jpeg"/>
          <p:cNvPicPr>
            <a:picLocks noChangeAspect="1"/>
          </p:cNvPicPr>
          <p:nvPr/>
        </p:nvPicPr>
        <p:blipFill>
          <a:blip r:embed="rId2"/>
          <a:stretch>
            <a:fillRect/>
          </a:stretch>
        </p:blipFill>
        <p:spPr>
          <a:xfrm>
            <a:off x="9663112" y="644525"/>
            <a:ext cx="2162175" cy="2114550"/>
          </a:xfrm>
          <a:prstGeom prst="rect">
            <a:avLst/>
          </a:prstGeom>
          <a:ln>
            <a:noFill/>
          </a:ln>
          <a:effectLst>
            <a:outerShdw blurRad="292100" dist="139700" dir="2700000" algn="tl" rotWithShape="0">
              <a:srgbClr val="333333">
                <a:alpha val="65000"/>
              </a:srgbClr>
            </a:outerShdw>
          </a:effectLst>
        </p:spPr>
      </p:pic>
      <p:pic>
        <p:nvPicPr>
          <p:cNvPr id="5" name="Picture 4" descr="5.jpg"/>
          <p:cNvPicPr>
            <a:picLocks noChangeAspect="1"/>
          </p:cNvPicPr>
          <p:nvPr/>
        </p:nvPicPr>
        <p:blipFill>
          <a:blip r:embed="rId3"/>
          <a:stretch>
            <a:fillRect/>
          </a:stretch>
        </p:blipFill>
        <p:spPr>
          <a:xfrm>
            <a:off x="9753600" y="3263900"/>
            <a:ext cx="2146300" cy="2961894"/>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9000" y="515594"/>
            <a:ext cx="10058400" cy="1371600"/>
          </a:xfrm>
        </p:spPr>
        <p:txBody>
          <a:bodyPr/>
          <a:lstStyle/>
          <a:p>
            <a:r>
              <a:rPr smtClean="0"/>
              <a:t>Pharmacotherapy of BDD</a:t>
            </a:r>
            <a:endParaRPr lang="en-US" dirty="0"/>
          </a:p>
        </p:txBody>
      </p:sp>
      <p:sp>
        <p:nvSpPr>
          <p:cNvPr id="3" name="Content Placeholder 2"/>
          <p:cNvSpPr>
            <a:spLocks noGrp="1"/>
          </p:cNvSpPr>
          <p:nvPr>
            <p:ph idx="1"/>
          </p:nvPr>
        </p:nvSpPr>
        <p:spPr/>
        <p:txBody>
          <a:bodyPr/>
          <a:lstStyle/>
          <a:p>
            <a:r>
              <a:rPr lang="en-US" dirty="0" smtClean="0"/>
              <a:t>Case series and open label clinical trials suggest that </a:t>
            </a:r>
            <a:r>
              <a:rPr lang="en-US" i="1" u="sng" dirty="0" smtClean="0"/>
              <a:t>SRIs may be particularly effective </a:t>
            </a:r>
            <a:r>
              <a:rPr lang="en-US" dirty="0" smtClean="0"/>
              <a:t>.</a:t>
            </a:r>
          </a:p>
          <a:p>
            <a:endParaRPr lang="en-US" dirty="0" smtClean="0"/>
          </a:p>
          <a:p>
            <a:r>
              <a:rPr lang="en-US" dirty="0" smtClean="0"/>
              <a:t>In one retrospective review of 130 patients who received a total of 316 medication trials, </a:t>
            </a:r>
            <a:r>
              <a:rPr lang="en-US" b="1" i="1" dirty="0" smtClean="0"/>
              <a:t>Phillips et al</a:t>
            </a:r>
            <a:r>
              <a:rPr lang="en-US" dirty="0" smtClean="0"/>
              <a:t>. noted the percentages of trials that resulted in clinical improvement in BDD were :</a:t>
            </a:r>
          </a:p>
          <a:p>
            <a:endParaRPr lang="en-US" dirty="0" smtClean="0"/>
          </a:p>
          <a:p>
            <a:pPr marL="342900" indent="-342900">
              <a:buFont typeface="+mj-lt"/>
              <a:buAutoNum type="arabicPeriod"/>
            </a:pPr>
            <a:r>
              <a:rPr lang="en-US" b="1" dirty="0" smtClean="0"/>
              <a:t>SSRI </a:t>
            </a:r>
            <a:r>
              <a:rPr lang="en-US" dirty="0" smtClean="0"/>
              <a:t>(42% of 65 trials )</a:t>
            </a:r>
            <a:endParaRPr lang="en-US" b="1" dirty="0" smtClean="0"/>
          </a:p>
          <a:p>
            <a:pPr marL="342900" indent="-342900">
              <a:buFont typeface="+mj-lt"/>
              <a:buAutoNum type="arabicPeriod"/>
            </a:pPr>
            <a:r>
              <a:rPr lang="en-US" b="1" dirty="0" smtClean="0"/>
              <a:t>Monoamine </a:t>
            </a:r>
            <a:r>
              <a:rPr lang="en-US" b="1" dirty="0" err="1" smtClean="0"/>
              <a:t>oxidase</a:t>
            </a:r>
            <a:r>
              <a:rPr lang="en-US" b="1" dirty="0" smtClean="0"/>
              <a:t> inhibitors (MAOIs) </a:t>
            </a:r>
            <a:r>
              <a:rPr lang="en-US" dirty="0" smtClean="0"/>
              <a:t>(30% of 23 trials )</a:t>
            </a:r>
            <a:endParaRPr lang="en-US" b="1" dirty="0" smtClean="0"/>
          </a:p>
          <a:p>
            <a:pPr marL="342900" indent="-342900">
              <a:buFont typeface="+mj-lt"/>
              <a:buAutoNum type="arabicPeriod"/>
            </a:pPr>
            <a:r>
              <a:rPr lang="en-US" b="1" dirty="0" err="1" smtClean="0"/>
              <a:t>Tricyclic</a:t>
            </a:r>
            <a:r>
              <a:rPr lang="en-US" b="1" dirty="0" smtClean="0"/>
              <a:t> Anti-depressant </a:t>
            </a:r>
            <a:r>
              <a:rPr lang="en-US" dirty="0" smtClean="0"/>
              <a:t>(15% of 48 trials) </a:t>
            </a:r>
            <a:endParaRPr lang="en-US" b="1" dirty="0" smtClean="0"/>
          </a:p>
          <a:p>
            <a:pPr marL="342900" indent="-342900">
              <a:buFont typeface="+mj-lt"/>
              <a:buAutoNum type="arabicPeriod"/>
            </a:pPr>
            <a:r>
              <a:rPr lang="en-US" b="1" dirty="0" err="1" smtClean="0"/>
              <a:t>Neuroleptics</a:t>
            </a:r>
            <a:r>
              <a:rPr lang="en-US" b="1" dirty="0" smtClean="0"/>
              <a:t> </a:t>
            </a:r>
            <a:r>
              <a:rPr lang="en-US" dirty="0" smtClean="0"/>
              <a:t>(3%)</a:t>
            </a:r>
          </a:p>
        </p:txBody>
      </p:sp>
      <p:pic>
        <p:nvPicPr>
          <p:cNvPr id="4" name="Picture 3" descr="6.jpeg"/>
          <p:cNvPicPr>
            <a:picLocks noChangeAspect="1"/>
          </p:cNvPicPr>
          <p:nvPr/>
        </p:nvPicPr>
        <p:blipFill>
          <a:blip r:embed="rId2"/>
          <a:stretch>
            <a:fillRect/>
          </a:stretch>
        </p:blipFill>
        <p:spPr>
          <a:xfrm>
            <a:off x="8669337" y="3695700"/>
            <a:ext cx="2519363" cy="2641600"/>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9300" y="774700"/>
            <a:ext cx="10058400" cy="3492500"/>
          </a:xfrm>
        </p:spPr>
        <p:txBody>
          <a:bodyPr/>
          <a:lstStyle/>
          <a:p>
            <a:r>
              <a:rPr lang="en-US" b="1" dirty="0" err="1" smtClean="0"/>
              <a:t>Clomipramine</a:t>
            </a:r>
            <a:r>
              <a:rPr lang="en-US" b="1" dirty="0" smtClean="0"/>
              <a:t>&gt;</a:t>
            </a:r>
            <a:r>
              <a:rPr lang="en-US" b="1" dirty="0" err="1" smtClean="0"/>
              <a:t>desipramine</a:t>
            </a:r>
            <a:r>
              <a:rPr lang="en-US" dirty="0" smtClean="0"/>
              <a:t>: In a 16-week double-blind, crossover design study of </a:t>
            </a:r>
            <a:r>
              <a:rPr lang="en-US" dirty="0" err="1" smtClean="0"/>
              <a:t>clomipramine</a:t>
            </a:r>
            <a:r>
              <a:rPr lang="en-US" dirty="0" smtClean="0"/>
              <a:t> and </a:t>
            </a:r>
            <a:r>
              <a:rPr lang="en-US" dirty="0" err="1" smtClean="0"/>
              <a:t>desipramine</a:t>
            </a:r>
            <a:r>
              <a:rPr lang="en-US" dirty="0" smtClean="0"/>
              <a:t>, </a:t>
            </a:r>
            <a:r>
              <a:rPr lang="en-US" dirty="0" err="1" smtClean="0"/>
              <a:t>clomipramine</a:t>
            </a:r>
            <a:r>
              <a:rPr lang="en-US" dirty="0" smtClean="0"/>
              <a:t> was found to be superior to </a:t>
            </a:r>
            <a:r>
              <a:rPr lang="en-US" dirty="0" err="1" smtClean="0"/>
              <a:t>desipramine</a:t>
            </a:r>
            <a:r>
              <a:rPr lang="en-US" dirty="0" smtClean="0"/>
              <a:t> in the acute treatment of BDD symptoms.</a:t>
            </a:r>
          </a:p>
          <a:p>
            <a:endParaRPr lang="en-US" dirty="0" smtClean="0"/>
          </a:p>
          <a:p>
            <a:r>
              <a:rPr lang="en-US" b="1" i="1" dirty="0" smtClean="0"/>
              <a:t>Phillips et al. </a:t>
            </a:r>
            <a:r>
              <a:rPr lang="en-US" dirty="0" smtClean="0"/>
              <a:t>randomly assigned 67 patients with BDD to either </a:t>
            </a:r>
            <a:r>
              <a:rPr lang="en-US" b="1" dirty="0" err="1" smtClean="0"/>
              <a:t>fluoxetine</a:t>
            </a:r>
            <a:r>
              <a:rPr lang="en-US" dirty="0" smtClean="0"/>
              <a:t> or placebo for 12 weeks. </a:t>
            </a:r>
            <a:r>
              <a:rPr lang="en-US" dirty="0" err="1" smtClean="0"/>
              <a:t>Fluoxetine</a:t>
            </a:r>
            <a:r>
              <a:rPr lang="en-US" dirty="0" smtClean="0"/>
              <a:t> was significantly more effective than placebo, the responder rate was 53% for </a:t>
            </a:r>
            <a:r>
              <a:rPr lang="en-US" dirty="0" err="1" smtClean="0"/>
              <a:t>fluoxetine</a:t>
            </a:r>
            <a:r>
              <a:rPr lang="en-US" dirty="0" smtClean="0"/>
              <a:t> and 18% for placebo.</a:t>
            </a:r>
          </a:p>
          <a:p>
            <a:endParaRPr lang="en-US" dirty="0" smtClean="0"/>
          </a:p>
          <a:p>
            <a:endParaRPr lang="en-US" dirty="0"/>
          </a:p>
        </p:txBody>
      </p:sp>
      <p:pic>
        <p:nvPicPr>
          <p:cNvPr id="4" name="Picture 3" descr="7.png"/>
          <p:cNvPicPr>
            <a:picLocks noChangeAspect="1"/>
          </p:cNvPicPr>
          <p:nvPr/>
        </p:nvPicPr>
        <p:blipFill>
          <a:blip r:embed="rId2"/>
          <a:stretch>
            <a:fillRect/>
          </a:stretch>
        </p:blipFill>
        <p:spPr>
          <a:xfrm>
            <a:off x="1365250" y="3670300"/>
            <a:ext cx="3740150" cy="257810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5" name="Picture 4" descr="8.png"/>
          <p:cNvPicPr>
            <a:picLocks noChangeAspect="1"/>
          </p:cNvPicPr>
          <p:nvPr/>
        </p:nvPicPr>
        <p:blipFill>
          <a:blip r:embed="rId3"/>
          <a:stretch>
            <a:fillRect/>
          </a:stretch>
        </p:blipFill>
        <p:spPr>
          <a:xfrm>
            <a:off x="6705600" y="3632200"/>
            <a:ext cx="3514725" cy="259080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03580" y="624122"/>
            <a:ext cx="9645074" cy="1371600"/>
          </a:xfrm>
        </p:spPr>
        <p:txBody>
          <a:bodyPr>
            <a:normAutofit fontScale="90000"/>
          </a:bodyPr>
          <a:lstStyle/>
          <a:p>
            <a:r>
              <a:rPr smtClean="0"/>
              <a:t>Pharmacotherapy of pain disorders</a:t>
            </a:r>
            <a:endParaRPr lang="en-US" dirty="0"/>
          </a:p>
        </p:txBody>
      </p:sp>
      <p:sp>
        <p:nvSpPr>
          <p:cNvPr id="3" name="Content Placeholder 2"/>
          <p:cNvSpPr>
            <a:spLocks noGrp="1"/>
          </p:cNvSpPr>
          <p:nvPr>
            <p:ph idx="1"/>
          </p:nvPr>
        </p:nvSpPr>
        <p:spPr>
          <a:xfrm>
            <a:off x="623455" y="2202872"/>
            <a:ext cx="11060545" cy="4162367"/>
          </a:xfrm>
        </p:spPr>
        <p:txBody>
          <a:bodyPr>
            <a:normAutofit/>
          </a:bodyPr>
          <a:lstStyle/>
          <a:p>
            <a:r>
              <a:rPr lang="en-US" dirty="0" smtClean="0"/>
              <a:t>In a placebo-controlled study of </a:t>
            </a:r>
            <a:r>
              <a:rPr lang="en-US" i="1" u="sng" dirty="0" smtClean="0"/>
              <a:t>abnormal cardiac pain perception</a:t>
            </a:r>
            <a:r>
              <a:rPr lang="en-US" dirty="0" smtClean="0"/>
              <a:t>, </a:t>
            </a:r>
            <a:r>
              <a:rPr lang="en-US" b="1" dirty="0" err="1" smtClean="0"/>
              <a:t>Imipramine</a:t>
            </a:r>
            <a:r>
              <a:rPr lang="en-US" dirty="0" smtClean="0"/>
              <a:t> at 50 mg/day resulted in significantly fewer pain episodes.</a:t>
            </a:r>
          </a:p>
          <a:p>
            <a:endParaRPr lang="en-US" dirty="0" smtClean="0"/>
          </a:p>
          <a:p>
            <a:r>
              <a:rPr lang="en-US" dirty="0" smtClean="0"/>
              <a:t>In a placebo-controlled study of </a:t>
            </a:r>
            <a:r>
              <a:rPr lang="en-US" i="1" u="sng" dirty="0" smtClean="0"/>
              <a:t>mixed pain/depression syndromes</a:t>
            </a:r>
            <a:r>
              <a:rPr lang="en-US" dirty="0" smtClean="0"/>
              <a:t>, </a:t>
            </a:r>
            <a:r>
              <a:rPr lang="en-US" b="1" dirty="0" err="1" smtClean="0"/>
              <a:t>phenelzine</a:t>
            </a:r>
            <a:r>
              <a:rPr lang="en-US" b="1" dirty="0" smtClean="0"/>
              <a:t> </a:t>
            </a:r>
            <a:r>
              <a:rPr lang="en-US" dirty="0" smtClean="0"/>
              <a:t>(median dose 75 mg/day) was more effective than </a:t>
            </a:r>
            <a:r>
              <a:rPr lang="en-US" dirty="0" err="1" smtClean="0"/>
              <a:t>imipramine</a:t>
            </a:r>
            <a:r>
              <a:rPr lang="en-US" dirty="0" smtClean="0"/>
              <a:t> (median dose 150 mg/ day) and placebo.</a:t>
            </a:r>
          </a:p>
          <a:p>
            <a:endParaRPr lang="en-US" dirty="0" smtClean="0"/>
          </a:p>
          <a:p>
            <a:r>
              <a:rPr lang="en-US" dirty="0" smtClean="0"/>
              <a:t>In a 1992 meta-analysis of 39 placebo-controlled studies on </a:t>
            </a:r>
            <a:r>
              <a:rPr lang="en-US" i="1" u="sng" dirty="0" smtClean="0"/>
              <a:t>chronic pain</a:t>
            </a:r>
            <a:r>
              <a:rPr lang="en-US" dirty="0" smtClean="0"/>
              <a:t>, greater analgesia was associated with:</a:t>
            </a:r>
          </a:p>
          <a:p>
            <a:pPr marL="342900" indent="-342900">
              <a:buAutoNum type="alphaLcParenBoth"/>
            </a:pPr>
            <a:r>
              <a:rPr lang="en-US" dirty="0" err="1" smtClean="0"/>
              <a:t>tricyclic</a:t>
            </a:r>
            <a:r>
              <a:rPr lang="en-US" dirty="0" smtClean="0"/>
              <a:t> drugs (</a:t>
            </a:r>
            <a:r>
              <a:rPr lang="en-US" dirty="0" err="1" smtClean="0"/>
              <a:t>imipramine</a:t>
            </a:r>
            <a:r>
              <a:rPr lang="en-US" dirty="0" smtClean="0"/>
              <a:t>, </a:t>
            </a:r>
            <a:r>
              <a:rPr lang="en-US" dirty="0" err="1" smtClean="0"/>
              <a:t>amitryiptyline</a:t>
            </a:r>
            <a:r>
              <a:rPr lang="en-US" dirty="0" smtClean="0"/>
              <a:t>, </a:t>
            </a:r>
            <a:r>
              <a:rPr lang="en-US" dirty="0" err="1" smtClean="0"/>
              <a:t>doxepin</a:t>
            </a:r>
            <a:r>
              <a:rPr lang="en-US" dirty="0" smtClean="0"/>
              <a:t>, </a:t>
            </a:r>
            <a:r>
              <a:rPr lang="en-US" dirty="0" err="1" smtClean="0"/>
              <a:t>clomipramine</a:t>
            </a:r>
            <a:r>
              <a:rPr lang="en-US" dirty="0" smtClean="0"/>
              <a:t>) rather than </a:t>
            </a:r>
            <a:r>
              <a:rPr lang="en-US" dirty="0" err="1" smtClean="0"/>
              <a:t>tetracyclic</a:t>
            </a:r>
            <a:r>
              <a:rPr lang="en-US" dirty="0" smtClean="0"/>
              <a:t> drugs (</a:t>
            </a:r>
            <a:r>
              <a:rPr lang="en-US" dirty="0" err="1" smtClean="0"/>
              <a:t>mianserin</a:t>
            </a:r>
            <a:r>
              <a:rPr lang="en-US" dirty="0" smtClean="0"/>
              <a:t>, </a:t>
            </a:r>
            <a:r>
              <a:rPr lang="en-US" dirty="0" err="1" smtClean="0"/>
              <a:t>maprotiline</a:t>
            </a:r>
            <a:r>
              <a:rPr lang="en-US" dirty="0" smtClean="0"/>
              <a:t>, </a:t>
            </a:r>
            <a:r>
              <a:rPr lang="en-US" dirty="0" err="1" smtClean="0"/>
              <a:t>trazodone</a:t>
            </a:r>
            <a:r>
              <a:rPr lang="en-US" dirty="0" smtClean="0"/>
              <a:t>). </a:t>
            </a:r>
            <a:r>
              <a:rPr lang="en-US" b="1" dirty="0" smtClean="0"/>
              <a:t>TCA&gt;</a:t>
            </a:r>
            <a:r>
              <a:rPr lang="en-US" b="1" dirty="0" err="1" smtClean="0"/>
              <a:t>tetracyclics</a:t>
            </a:r>
            <a:endParaRPr lang="en-US" b="1" dirty="0" smtClean="0"/>
          </a:p>
          <a:p>
            <a:pPr marL="342900" indent="-342900">
              <a:buAutoNum type="alphaLcParenBoth"/>
            </a:pPr>
            <a:r>
              <a:rPr lang="en-US" dirty="0" smtClean="0"/>
              <a:t>medicines with a mixed </a:t>
            </a:r>
            <a:r>
              <a:rPr lang="en-US" dirty="0" err="1" smtClean="0"/>
              <a:t>serotonergic</a:t>
            </a:r>
            <a:r>
              <a:rPr lang="en-US" dirty="0" smtClean="0"/>
              <a:t> and noradrenergic profile (</a:t>
            </a:r>
            <a:r>
              <a:rPr lang="en-US" dirty="0" err="1" smtClean="0"/>
              <a:t>amitriptyline</a:t>
            </a:r>
            <a:r>
              <a:rPr lang="en-US" dirty="0" smtClean="0"/>
              <a:t>, </a:t>
            </a:r>
            <a:r>
              <a:rPr lang="en-US" dirty="0" err="1" smtClean="0"/>
              <a:t>imipramine</a:t>
            </a:r>
            <a:r>
              <a:rPr lang="en-US" dirty="0" smtClean="0"/>
              <a:t>) rather than medicines that are either primarily </a:t>
            </a:r>
            <a:r>
              <a:rPr lang="en-US" dirty="0" err="1" smtClean="0"/>
              <a:t>serotonergic</a:t>
            </a:r>
            <a:r>
              <a:rPr lang="en-US" dirty="0" smtClean="0"/>
              <a:t> or noradrenergic</a:t>
            </a:r>
          </a:p>
          <a:p>
            <a:endParaRPr lang="en-US" dirty="0"/>
          </a:p>
        </p:txBody>
      </p:sp>
      <p:pic>
        <p:nvPicPr>
          <p:cNvPr id="4" name="Picture 3" descr="11.jpg"/>
          <p:cNvPicPr>
            <a:picLocks noChangeAspect="1"/>
          </p:cNvPicPr>
          <p:nvPr/>
        </p:nvPicPr>
        <p:blipFill>
          <a:blip r:embed="rId2"/>
          <a:stretch>
            <a:fillRect/>
          </a:stretch>
        </p:blipFill>
        <p:spPr>
          <a:xfrm>
            <a:off x="0" y="210312"/>
            <a:ext cx="1865376" cy="1865376"/>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0" y="730827"/>
            <a:ext cx="10363200" cy="5669973"/>
          </a:xfrm>
        </p:spPr>
        <p:txBody>
          <a:bodyPr>
            <a:normAutofit/>
          </a:bodyPr>
          <a:lstStyle/>
          <a:p>
            <a:r>
              <a:rPr lang="en-US" dirty="0" smtClean="0"/>
              <a:t>Other agents -</a:t>
            </a:r>
            <a:endParaRPr lang="en-US" b="1" dirty="0" smtClean="0"/>
          </a:p>
          <a:p>
            <a:r>
              <a:rPr lang="en-US" b="1" dirty="0" err="1" smtClean="0"/>
              <a:t>Venlafaxine</a:t>
            </a:r>
            <a:r>
              <a:rPr lang="en-US" dirty="0" smtClean="0"/>
              <a:t>, a </a:t>
            </a:r>
            <a:r>
              <a:rPr lang="en-US" dirty="0" err="1" smtClean="0"/>
              <a:t>serotonergic</a:t>
            </a:r>
            <a:r>
              <a:rPr lang="en-US" dirty="0" smtClean="0"/>
              <a:t> and noradrenergic reuptake inhibitors, has been shown to be as effective as </a:t>
            </a:r>
            <a:r>
              <a:rPr lang="en-US" dirty="0" err="1" smtClean="0"/>
              <a:t>imipramine</a:t>
            </a:r>
            <a:r>
              <a:rPr lang="en-US" dirty="0" smtClean="0"/>
              <a:t> in a placebo-controlled trial for the treatment of </a:t>
            </a:r>
            <a:r>
              <a:rPr lang="en-US" i="1" u="sng" dirty="0" smtClean="0"/>
              <a:t>painful </a:t>
            </a:r>
            <a:r>
              <a:rPr lang="en-US" i="1" u="sng" dirty="0" err="1" smtClean="0"/>
              <a:t>polyneuropathy</a:t>
            </a:r>
            <a:endParaRPr lang="en-US" i="1" u="sng" dirty="0" smtClean="0"/>
          </a:p>
          <a:p>
            <a:endParaRPr lang="en-US" i="1" u="sng" dirty="0" smtClean="0"/>
          </a:p>
          <a:p>
            <a:r>
              <a:rPr lang="en-US" b="1" dirty="0" err="1" smtClean="0"/>
              <a:t>Buproprion</a:t>
            </a:r>
            <a:r>
              <a:rPr lang="en-US" b="1" dirty="0" smtClean="0"/>
              <a:t> SR</a:t>
            </a:r>
            <a:r>
              <a:rPr lang="en-US" dirty="0" smtClean="0"/>
              <a:t>, a weak dopamine- and </a:t>
            </a:r>
            <a:r>
              <a:rPr lang="en-US" dirty="0" err="1" smtClean="0"/>
              <a:t>norepinephrine</a:t>
            </a:r>
            <a:r>
              <a:rPr lang="en-US" dirty="0" smtClean="0"/>
              <a:t>-reuptake inhibitor, has been shown, in a double-blind placebo-controlled study, to be effective for </a:t>
            </a:r>
            <a:r>
              <a:rPr lang="en-US" i="1" u="sng" dirty="0" smtClean="0"/>
              <a:t>neuropathic pain</a:t>
            </a:r>
          </a:p>
          <a:p>
            <a:endParaRPr lang="en-US" i="1" u="sng" dirty="0" smtClean="0"/>
          </a:p>
          <a:p>
            <a:r>
              <a:rPr lang="en-US" b="1" dirty="0" smtClean="0"/>
              <a:t>Anticonvulsants</a:t>
            </a:r>
            <a:r>
              <a:rPr lang="en-US" dirty="0" smtClean="0"/>
              <a:t> also have an important role in pain management-</a:t>
            </a:r>
          </a:p>
          <a:p>
            <a:pPr marL="342900" indent="-342900">
              <a:buFont typeface="+mj-lt"/>
              <a:buAutoNum type="arabicPeriod"/>
            </a:pPr>
            <a:r>
              <a:rPr lang="en-US" b="1" dirty="0" err="1" smtClean="0"/>
              <a:t>Carbamazepine</a:t>
            </a:r>
            <a:r>
              <a:rPr lang="en-US" dirty="0" smtClean="0"/>
              <a:t> is clearly beneficial in treating </a:t>
            </a:r>
            <a:r>
              <a:rPr lang="en-US" i="1" u="sng" dirty="0" smtClean="0"/>
              <a:t>trigeminal neuralgia</a:t>
            </a:r>
          </a:p>
          <a:p>
            <a:pPr marL="342900" indent="-342900">
              <a:buFont typeface="+mj-lt"/>
              <a:buAutoNum type="arabicPeriod"/>
            </a:pPr>
            <a:r>
              <a:rPr lang="en-US" b="1" dirty="0" err="1" smtClean="0"/>
              <a:t>Gabapentin</a:t>
            </a:r>
            <a:r>
              <a:rPr lang="en-US" dirty="0" smtClean="0"/>
              <a:t> is particularly useful in </a:t>
            </a:r>
            <a:r>
              <a:rPr lang="en-US" i="1" u="sng" dirty="0" smtClean="0"/>
              <a:t>painful diabetic neuropathy </a:t>
            </a:r>
            <a:r>
              <a:rPr lang="en-US" dirty="0" smtClean="0"/>
              <a:t>and </a:t>
            </a:r>
            <a:r>
              <a:rPr lang="en-US" i="1" u="sng" dirty="0" err="1" smtClean="0"/>
              <a:t>postherpetic</a:t>
            </a:r>
            <a:r>
              <a:rPr lang="en-US" i="1" u="sng" dirty="0" smtClean="0"/>
              <a:t> neuralgia</a:t>
            </a:r>
          </a:p>
          <a:p>
            <a:pPr marL="342900" indent="-342900">
              <a:buFont typeface="+mj-lt"/>
              <a:buAutoNum type="arabicPeriod"/>
            </a:pPr>
            <a:r>
              <a:rPr lang="en-US" b="1" dirty="0" err="1" smtClean="0"/>
              <a:t>Lamotrigene</a:t>
            </a:r>
            <a:r>
              <a:rPr lang="en-US" b="1" dirty="0" smtClean="0"/>
              <a:t>, </a:t>
            </a:r>
            <a:r>
              <a:rPr lang="en-US" b="1" dirty="0" err="1" smtClean="0"/>
              <a:t>topiramate</a:t>
            </a:r>
            <a:r>
              <a:rPr lang="en-US" dirty="0" smtClean="0"/>
              <a:t>, and </a:t>
            </a:r>
            <a:r>
              <a:rPr lang="en-US" b="1" dirty="0" err="1" smtClean="0"/>
              <a:t>levetiracetam</a:t>
            </a:r>
            <a:r>
              <a:rPr lang="en-US" dirty="0" smtClean="0"/>
              <a:t> may also have pain-reducing effects</a:t>
            </a:r>
            <a:endParaRPr lang="en-US" i="1" u="sng"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28255" y="504048"/>
            <a:ext cx="10058400" cy="1371600"/>
          </a:xfrm>
        </p:spPr>
        <p:txBody>
          <a:bodyPr>
            <a:normAutofit fontScale="90000"/>
          </a:bodyPr>
          <a:lstStyle/>
          <a:p>
            <a:r>
              <a:rPr smtClean="0"/>
              <a:t>Pharmacotherapy of Somatization Disorder</a:t>
            </a:r>
            <a:endParaRPr lang="en-US" dirty="0"/>
          </a:p>
        </p:txBody>
      </p:sp>
      <p:sp>
        <p:nvSpPr>
          <p:cNvPr id="3" name="Content Placeholder 2"/>
          <p:cNvSpPr>
            <a:spLocks noGrp="1"/>
          </p:cNvSpPr>
          <p:nvPr>
            <p:ph idx="1"/>
          </p:nvPr>
        </p:nvSpPr>
        <p:spPr>
          <a:xfrm>
            <a:off x="1066800" y="2103120"/>
            <a:ext cx="10058400" cy="4284980"/>
          </a:xfrm>
        </p:spPr>
        <p:txBody>
          <a:bodyPr>
            <a:normAutofit fontScale="92500" lnSpcReduction="20000"/>
          </a:bodyPr>
          <a:lstStyle/>
          <a:p>
            <a:endParaRPr lang="en-US" dirty="0" smtClean="0"/>
          </a:p>
          <a:p>
            <a:r>
              <a:rPr lang="en-US" dirty="0" smtClean="0"/>
              <a:t>Treat co-existing mood disorders/anxiety disorders.</a:t>
            </a:r>
          </a:p>
          <a:p>
            <a:endParaRPr lang="en-US" dirty="0" smtClean="0"/>
          </a:p>
          <a:p>
            <a:r>
              <a:rPr lang="en-US" b="1" dirty="0" smtClean="0"/>
              <a:t>TCA</a:t>
            </a:r>
            <a:r>
              <a:rPr lang="en-US" dirty="0" smtClean="0"/>
              <a:t>.</a:t>
            </a:r>
          </a:p>
          <a:p>
            <a:pPr lvl="1"/>
            <a:r>
              <a:rPr lang="en-US" dirty="0" smtClean="0"/>
              <a:t>Most effective.</a:t>
            </a:r>
          </a:p>
          <a:p>
            <a:pPr lvl="1"/>
            <a:r>
              <a:rPr lang="en-US" dirty="0" smtClean="0"/>
              <a:t>But have More side effects.</a:t>
            </a:r>
          </a:p>
          <a:p>
            <a:pPr lvl="1"/>
            <a:endParaRPr lang="en-US" dirty="0" smtClean="0"/>
          </a:p>
          <a:p>
            <a:r>
              <a:rPr lang="en-US" b="1" dirty="0" smtClean="0"/>
              <a:t>SSRI/SNRI</a:t>
            </a:r>
            <a:r>
              <a:rPr lang="en-US" dirty="0" smtClean="0"/>
              <a:t>.</a:t>
            </a:r>
          </a:p>
          <a:p>
            <a:pPr lvl="1"/>
            <a:r>
              <a:rPr lang="en-US" dirty="0" smtClean="0"/>
              <a:t>First choice.</a:t>
            </a:r>
          </a:p>
          <a:p>
            <a:pPr lvl="1"/>
            <a:r>
              <a:rPr lang="en-US" dirty="0" smtClean="0"/>
              <a:t>Dose titration</a:t>
            </a:r>
          </a:p>
          <a:p>
            <a:pPr lvl="1"/>
            <a:endParaRPr lang="en-US" dirty="0" smtClean="0"/>
          </a:p>
          <a:p>
            <a:r>
              <a:rPr lang="en-US" dirty="0" smtClean="0"/>
              <a:t>Avoid BZDs.</a:t>
            </a:r>
          </a:p>
          <a:p>
            <a:endParaRPr lang="en-US" dirty="0" smtClean="0"/>
          </a:p>
          <a:p>
            <a:r>
              <a:rPr lang="en-US" dirty="0" smtClean="0"/>
              <a:t>St. John’s </a:t>
            </a:r>
            <a:r>
              <a:rPr lang="en-US" dirty="0" err="1" smtClean="0"/>
              <a:t>Wort</a:t>
            </a:r>
            <a:r>
              <a:rPr lang="en-US" dirty="0" smtClean="0"/>
              <a:t> (</a:t>
            </a:r>
            <a:r>
              <a:rPr lang="en-US" dirty="0" err="1" smtClean="0"/>
              <a:t>Hypericum</a:t>
            </a:r>
            <a:r>
              <a:rPr lang="en-US" dirty="0" smtClean="0"/>
              <a:t> </a:t>
            </a:r>
            <a:r>
              <a:rPr lang="en-US" dirty="0" err="1" smtClean="0"/>
              <a:t>Perforatum</a:t>
            </a:r>
            <a:r>
              <a:rPr lang="en-US" dirty="0" smtClean="0"/>
              <a:t>)</a:t>
            </a:r>
          </a:p>
        </p:txBody>
      </p:sp>
      <p:pic>
        <p:nvPicPr>
          <p:cNvPr id="4" name="Picture 3" descr="13.jpeg"/>
          <p:cNvPicPr>
            <a:picLocks noChangeAspect="1"/>
          </p:cNvPicPr>
          <p:nvPr/>
        </p:nvPicPr>
        <p:blipFill>
          <a:blip r:embed="rId2"/>
          <a:stretch>
            <a:fillRect/>
          </a:stretch>
        </p:blipFill>
        <p:spPr>
          <a:xfrm>
            <a:off x="8160328" y="1537853"/>
            <a:ext cx="3353666" cy="4945207"/>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smtClean="0">
                <a:solidFill>
                  <a:srgbClr val="002060"/>
                </a:solidFill>
                <a:latin typeface="Algerian" pitchFamily="82" charset="0"/>
              </a:rPr>
              <a:t>Dissociative AND CONVERSION  Disorder </a:t>
            </a:r>
            <a:endParaRPr lang="en-US" dirty="0"/>
          </a:p>
        </p:txBody>
      </p:sp>
      <p:sp>
        <p:nvSpPr>
          <p:cNvPr id="3" name="Content Placeholder 2"/>
          <p:cNvSpPr>
            <a:spLocks noGrp="1"/>
          </p:cNvSpPr>
          <p:nvPr>
            <p:ph idx="1"/>
          </p:nvPr>
        </p:nvSpPr>
        <p:spPr>
          <a:xfrm>
            <a:off x="677718" y="2443710"/>
            <a:ext cx="10058400" cy="3421380"/>
          </a:xfrm>
        </p:spPr>
        <p:txBody>
          <a:bodyPr>
            <a:normAutofit lnSpcReduction="10000"/>
          </a:bodyPr>
          <a:lstStyle/>
          <a:p>
            <a:pPr>
              <a:buNone/>
            </a:pPr>
            <a:r>
              <a:rPr lang="en-US" dirty="0" smtClean="0"/>
              <a:t>Wide spectrum of dissociative disorders includes:</a:t>
            </a:r>
          </a:p>
          <a:p>
            <a:pPr>
              <a:buNone/>
            </a:pPr>
            <a:r>
              <a:rPr lang="en-US" dirty="0" smtClean="0"/>
              <a:t> </a:t>
            </a:r>
          </a:p>
          <a:p>
            <a:r>
              <a:rPr lang="en-US" dirty="0" smtClean="0"/>
              <a:t>Dissociative Amnesia</a:t>
            </a:r>
          </a:p>
          <a:p>
            <a:r>
              <a:rPr lang="en-US" dirty="0" smtClean="0"/>
              <a:t>Dissociative Fugue</a:t>
            </a:r>
          </a:p>
          <a:p>
            <a:r>
              <a:rPr lang="en-US" dirty="0" smtClean="0"/>
              <a:t>Dissociative Identity Disorder</a:t>
            </a:r>
          </a:p>
          <a:p>
            <a:r>
              <a:rPr lang="en-US" dirty="0" smtClean="0"/>
              <a:t>Dissociative convulsion</a:t>
            </a:r>
          </a:p>
          <a:p>
            <a:r>
              <a:rPr lang="en-US" dirty="0" smtClean="0"/>
              <a:t>Dissociative Motor Disorder</a:t>
            </a:r>
          </a:p>
          <a:p>
            <a:r>
              <a:rPr lang="en-US" dirty="0" smtClean="0"/>
              <a:t>Trance- Possession disorder and</a:t>
            </a:r>
          </a:p>
          <a:p>
            <a:r>
              <a:rPr lang="en-US" dirty="0" err="1" smtClean="0"/>
              <a:t>Depersonalisation-Derealisation</a:t>
            </a:r>
            <a:r>
              <a:rPr lang="en-US" dirty="0" smtClean="0"/>
              <a:t> Disorder</a:t>
            </a:r>
            <a:endParaRPr lang="en-US" dirty="0"/>
          </a:p>
        </p:txBody>
      </p:sp>
      <p:pic>
        <p:nvPicPr>
          <p:cNvPr id="4" name="Picture 3" descr="depersonalisation-spectrum.jpg"/>
          <p:cNvPicPr>
            <a:picLocks noChangeAspect="1"/>
          </p:cNvPicPr>
          <p:nvPr/>
        </p:nvPicPr>
        <p:blipFill>
          <a:blip r:embed="rId2"/>
          <a:stretch>
            <a:fillRect/>
          </a:stretch>
        </p:blipFill>
        <p:spPr>
          <a:xfrm>
            <a:off x="6691745" y="1842655"/>
            <a:ext cx="5103555" cy="4419599"/>
          </a:xfrm>
          <a:prstGeom prst="rect">
            <a:avLst/>
          </a:prstGeo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37854" y="573321"/>
            <a:ext cx="10058400" cy="1371600"/>
          </a:xfrm>
        </p:spPr>
        <p:txBody>
          <a:bodyPr>
            <a:normAutofit fontScale="90000"/>
          </a:bodyPr>
          <a:lstStyle/>
          <a:p>
            <a:r>
              <a:rPr smtClean="0"/>
              <a:t>Pharmacotherapy of dissociative disorders</a:t>
            </a:r>
            <a:endParaRPr lang="en-US" dirty="0"/>
          </a:p>
        </p:txBody>
      </p:sp>
      <p:sp>
        <p:nvSpPr>
          <p:cNvPr id="3" name="Content Placeholder 2"/>
          <p:cNvSpPr>
            <a:spLocks noGrp="1"/>
          </p:cNvSpPr>
          <p:nvPr>
            <p:ph idx="1"/>
          </p:nvPr>
        </p:nvSpPr>
        <p:spPr>
          <a:xfrm>
            <a:off x="1728354" y="2063173"/>
            <a:ext cx="10058400" cy="4406900"/>
          </a:xfrm>
        </p:spPr>
        <p:txBody>
          <a:bodyPr>
            <a:normAutofit/>
          </a:bodyPr>
          <a:lstStyle/>
          <a:p>
            <a:r>
              <a:rPr lang="en-US" dirty="0" smtClean="0"/>
              <a:t>There are hardly any targeted pharmacological approaches for DD unlike other psychiatric disorders (</a:t>
            </a:r>
            <a:r>
              <a:rPr lang="en-US" i="1" dirty="0" err="1" smtClean="0"/>
              <a:t>Somer</a:t>
            </a:r>
            <a:r>
              <a:rPr lang="en-US" i="1" dirty="0" smtClean="0"/>
              <a:t> et al</a:t>
            </a:r>
            <a:r>
              <a:rPr lang="en-US" dirty="0" smtClean="0"/>
              <a:t>., 2013).</a:t>
            </a:r>
          </a:p>
          <a:p>
            <a:endParaRPr lang="en-US" dirty="0" smtClean="0"/>
          </a:p>
          <a:p>
            <a:r>
              <a:rPr lang="en-US" dirty="0" smtClean="0"/>
              <a:t>Utility of psychodynamic therapies to address core unconscious conflicts in addition to cognitive and supportive psychotherapy had been a standard treatment in most of the institutes across India as well as in the west (</a:t>
            </a:r>
            <a:r>
              <a:rPr lang="en-US" i="1" dirty="0" smtClean="0"/>
              <a:t>LaFrance et al</a:t>
            </a:r>
            <a:r>
              <a:rPr lang="en-US" dirty="0" smtClean="0"/>
              <a:t>., 2014).</a:t>
            </a:r>
          </a:p>
          <a:p>
            <a:endParaRPr lang="en-US" dirty="0" smtClean="0"/>
          </a:p>
          <a:p>
            <a:r>
              <a:rPr lang="en-US" dirty="0" smtClean="0"/>
              <a:t>Frequently </a:t>
            </a:r>
            <a:r>
              <a:rPr lang="en-US" dirty="0" err="1" smtClean="0"/>
              <a:t>utilised</a:t>
            </a:r>
            <a:r>
              <a:rPr lang="en-US" dirty="0" smtClean="0"/>
              <a:t> treatment options for DD (</a:t>
            </a:r>
            <a:r>
              <a:rPr lang="en-US" i="1" dirty="0" smtClean="0"/>
              <a:t>Gentile et al</a:t>
            </a:r>
            <a:r>
              <a:rPr lang="en-US" dirty="0" smtClean="0"/>
              <a:t>., 2014) include:</a:t>
            </a:r>
          </a:p>
          <a:p>
            <a:pPr marL="342900" indent="-342900">
              <a:buFont typeface="+mj-lt"/>
              <a:buAutoNum type="arabicPeriod"/>
            </a:pPr>
            <a:r>
              <a:rPr lang="en-US" b="1" dirty="0" smtClean="0"/>
              <a:t>Selective serotonin Reuptake Inhibitors (SSRI)</a:t>
            </a:r>
          </a:p>
          <a:p>
            <a:pPr marL="342900" indent="-342900">
              <a:buFont typeface="+mj-lt"/>
              <a:buAutoNum type="arabicPeriod"/>
            </a:pPr>
            <a:r>
              <a:rPr lang="en-US" b="1" dirty="0" smtClean="0"/>
              <a:t>Serotonin </a:t>
            </a:r>
            <a:r>
              <a:rPr lang="en-US" b="1" dirty="0" err="1" smtClean="0"/>
              <a:t>Norepinephrine</a:t>
            </a:r>
            <a:r>
              <a:rPr lang="en-US" b="1" dirty="0" smtClean="0"/>
              <a:t> Reuptake inhibitors (SNRI)</a:t>
            </a:r>
          </a:p>
          <a:p>
            <a:pPr marL="342900" indent="-342900">
              <a:buFont typeface="+mj-lt"/>
              <a:buAutoNum type="arabicPeriod"/>
            </a:pPr>
            <a:r>
              <a:rPr lang="en-US" b="1" dirty="0" smtClean="0"/>
              <a:t>Antiepileptic drugs</a:t>
            </a:r>
          </a:p>
          <a:p>
            <a:pPr marL="342900" indent="-342900">
              <a:buFont typeface="+mj-lt"/>
              <a:buAutoNum type="arabicPeriod"/>
            </a:pPr>
            <a:r>
              <a:rPr lang="en-US" b="1" dirty="0" smtClean="0"/>
              <a:t>Benzodiazepines (BZD)</a:t>
            </a:r>
            <a:endParaRPr lang="en-US" b="1"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66800" y="711200"/>
            <a:ext cx="10058400" cy="5323840"/>
          </a:xfrm>
        </p:spPr>
        <p:txBody>
          <a:bodyPr>
            <a:normAutofit/>
          </a:bodyPr>
          <a:lstStyle/>
          <a:p>
            <a:pPr>
              <a:buNone/>
            </a:pPr>
            <a:r>
              <a:rPr lang="en-US" dirty="0" smtClean="0"/>
              <a:t>The limited data from this </a:t>
            </a:r>
            <a:r>
              <a:rPr lang="en-US" b="1" dirty="0" smtClean="0"/>
              <a:t>meta-analysis</a:t>
            </a:r>
            <a:r>
              <a:rPr lang="en-US" dirty="0" smtClean="0"/>
              <a:t> reflects insufficient information on the use of pharmacotherapy in specific subtypes of DD. </a:t>
            </a:r>
          </a:p>
          <a:p>
            <a:pPr>
              <a:buNone/>
            </a:pPr>
            <a:endParaRPr lang="en-US" dirty="0" smtClean="0"/>
          </a:p>
          <a:p>
            <a:r>
              <a:rPr lang="en-US" dirty="0" smtClean="0"/>
              <a:t>In an open label trial of </a:t>
            </a:r>
            <a:r>
              <a:rPr lang="en-US" dirty="0" err="1" smtClean="0"/>
              <a:t>Venlafaxine</a:t>
            </a:r>
            <a:r>
              <a:rPr lang="en-US" dirty="0" smtClean="0"/>
              <a:t> in panic disorder with and without dissociative symptoms, good response to treatment was observed in patients without dissociative symptoms (Ural et al., 2015).</a:t>
            </a:r>
          </a:p>
          <a:p>
            <a:endParaRPr lang="en-US" dirty="0" smtClean="0"/>
          </a:p>
          <a:p>
            <a:r>
              <a:rPr lang="en-US" dirty="0" smtClean="0"/>
              <a:t>In Two open label trial of </a:t>
            </a:r>
            <a:r>
              <a:rPr lang="en-US" b="1" dirty="0" err="1" smtClean="0"/>
              <a:t>Naltrexone</a:t>
            </a:r>
            <a:r>
              <a:rPr lang="en-US" dirty="0" smtClean="0"/>
              <a:t> in patients with </a:t>
            </a:r>
            <a:r>
              <a:rPr lang="en-US" i="1" u="sng" dirty="0" smtClean="0"/>
              <a:t>BPD and depersonalization disorder </a:t>
            </a:r>
            <a:r>
              <a:rPr lang="en-US" dirty="0" smtClean="0"/>
              <a:t>respectively shown significant improvement in dissociative symptoms suggesting involvement of </a:t>
            </a:r>
            <a:r>
              <a:rPr lang="en-US" dirty="0" err="1" smtClean="0"/>
              <a:t>opioid</a:t>
            </a:r>
            <a:r>
              <a:rPr lang="en-US" dirty="0" smtClean="0"/>
              <a:t> system in symptom manifestation (</a:t>
            </a:r>
            <a:r>
              <a:rPr lang="en-US" dirty="0" err="1" smtClean="0"/>
              <a:t>Bohus</a:t>
            </a:r>
            <a:r>
              <a:rPr lang="en-US" dirty="0" smtClean="0"/>
              <a:t> et al., 1999, Simeon and </a:t>
            </a:r>
            <a:r>
              <a:rPr lang="en-US" dirty="0" err="1" smtClean="0"/>
              <a:t>Knutelska</a:t>
            </a:r>
            <a:r>
              <a:rPr lang="en-US" dirty="0" smtClean="0"/>
              <a:t>, 2005).</a:t>
            </a:r>
          </a:p>
          <a:p>
            <a:endParaRPr lang="en-US" dirty="0" smtClean="0"/>
          </a:p>
          <a:p>
            <a:r>
              <a:rPr lang="en-US" dirty="0" smtClean="0"/>
              <a:t>In a placebo controlled RCT, </a:t>
            </a:r>
            <a:r>
              <a:rPr lang="en-US" dirty="0" err="1" smtClean="0"/>
              <a:t>Fluoxetine</a:t>
            </a:r>
            <a:r>
              <a:rPr lang="en-US" dirty="0" smtClean="0"/>
              <a:t> was studied in the context of response to childhood trauma and </a:t>
            </a:r>
            <a:r>
              <a:rPr lang="en-US" i="1" u="sng" dirty="0" smtClean="0"/>
              <a:t>dissociative experience in bulimic patients </a:t>
            </a:r>
            <a:r>
              <a:rPr lang="en-US" dirty="0" smtClean="0"/>
              <a:t>and treatment response was found to be nonspecific (McCarthy et al., 1994). </a:t>
            </a:r>
          </a:p>
          <a:p>
            <a:endParaRPr lang="en-US" dirty="0" smtClean="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79500" y="1003300"/>
            <a:ext cx="10058400" cy="4699000"/>
          </a:xfrm>
        </p:spPr>
        <p:txBody>
          <a:bodyPr>
            <a:normAutofit lnSpcReduction="10000"/>
          </a:bodyPr>
          <a:lstStyle/>
          <a:p>
            <a:endParaRPr lang="en-US" dirty="0" smtClean="0"/>
          </a:p>
          <a:p>
            <a:r>
              <a:rPr lang="en-US" dirty="0" smtClean="0"/>
              <a:t>In a 16 week double blind crossover trial for </a:t>
            </a:r>
            <a:r>
              <a:rPr lang="en-US" i="1" u="sng" dirty="0" smtClean="0"/>
              <a:t>depersonalization disorder</a:t>
            </a:r>
            <a:r>
              <a:rPr lang="en-US" dirty="0" smtClean="0"/>
              <a:t>, </a:t>
            </a:r>
            <a:r>
              <a:rPr lang="en-US" b="1" dirty="0" err="1" smtClean="0"/>
              <a:t>Clomipramine</a:t>
            </a:r>
            <a:r>
              <a:rPr lang="en-US" dirty="0" smtClean="0"/>
              <a:t> was found to be marginally better than </a:t>
            </a:r>
            <a:r>
              <a:rPr lang="en-US" b="1" dirty="0" err="1" smtClean="0"/>
              <a:t>Desipramine</a:t>
            </a:r>
            <a:r>
              <a:rPr lang="en-US" dirty="0" smtClean="0"/>
              <a:t> (Simeon et al., 1998).</a:t>
            </a:r>
          </a:p>
          <a:p>
            <a:endParaRPr lang="en-US" dirty="0" smtClean="0"/>
          </a:p>
          <a:p>
            <a:r>
              <a:rPr lang="en-US" dirty="0" err="1" smtClean="0"/>
              <a:t>Sertaline</a:t>
            </a:r>
            <a:r>
              <a:rPr lang="en-US" dirty="0" smtClean="0"/>
              <a:t> was found to be ineffective against CBT in psychogenic </a:t>
            </a:r>
            <a:r>
              <a:rPr lang="en-US" dirty="0" err="1" smtClean="0"/>
              <a:t>nonepileptic</a:t>
            </a:r>
            <a:r>
              <a:rPr lang="en-US" dirty="0" smtClean="0"/>
              <a:t> seizures.</a:t>
            </a:r>
          </a:p>
          <a:p>
            <a:endParaRPr lang="en-US" dirty="0" smtClean="0"/>
          </a:p>
          <a:p>
            <a:r>
              <a:rPr lang="en-US" dirty="0" smtClean="0"/>
              <a:t>Another 2 RCTs reflected </a:t>
            </a:r>
            <a:r>
              <a:rPr lang="en-US" dirty="0" err="1" smtClean="0"/>
              <a:t>Amitriptyline</a:t>
            </a:r>
            <a:r>
              <a:rPr lang="en-US" dirty="0" smtClean="0"/>
              <a:t> to be ineffective while modified </a:t>
            </a:r>
            <a:r>
              <a:rPr lang="en-US" dirty="0" err="1" smtClean="0"/>
              <a:t>banxia</a:t>
            </a:r>
            <a:r>
              <a:rPr lang="en-US" dirty="0" smtClean="0"/>
              <a:t> </a:t>
            </a:r>
            <a:r>
              <a:rPr lang="en-US" dirty="0" err="1" smtClean="0"/>
              <a:t>houpu</a:t>
            </a:r>
            <a:r>
              <a:rPr lang="en-US" dirty="0" smtClean="0"/>
              <a:t> decoction (Chinese herb) effective in </a:t>
            </a:r>
            <a:r>
              <a:rPr lang="en-US" dirty="0" err="1" smtClean="0"/>
              <a:t>Globus</a:t>
            </a:r>
            <a:r>
              <a:rPr lang="en-US" dirty="0" smtClean="0"/>
              <a:t> </a:t>
            </a:r>
            <a:r>
              <a:rPr lang="en-US" dirty="0" err="1" smtClean="0"/>
              <a:t>Pharyngeus</a:t>
            </a:r>
            <a:r>
              <a:rPr lang="en-US" dirty="0" smtClean="0"/>
              <a:t> symptoms (</a:t>
            </a:r>
            <a:r>
              <a:rPr lang="en-US" dirty="0" err="1" smtClean="0"/>
              <a:t>Deary</a:t>
            </a:r>
            <a:r>
              <a:rPr lang="en-US" dirty="0" smtClean="0"/>
              <a:t> and Wilson, 1994; Bo et al., 2010)</a:t>
            </a:r>
          </a:p>
          <a:p>
            <a:endParaRPr lang="en-US" dirty="0" smtClean="0"/>
          </a:p>
          <a:p>
            <a:r>
              <a:rPr lang="en-US" dirty="0" smtClean="0"/>
              <a:t>The results of the meta-analysis show heterogeneous and surprisingly insufficient literature on RCTs on various subtypes of DD. This meta-analysis generates some evidence for the use of pharmacotherapy in depersonalization subtype of dissociative disorders but the results of single pharmacological agent in a specific DD needs to be replicated in larger RCTs</a:t>
            </a:r>
          </a:p>
          <a:p>
            <a:endParaRPr lang="en-US" dirty="0" smtClean="0"/>
          </a:p>
          <a:p>
            <a:endParaRPr lang="en-US" dirty="0" smtClean="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smtClean="0"/>
              <a:t>Treatment of </a:t>
            </a:r>
            <a:r>
              <a:rPr u="sng" smtClean="0"/>
              <a:t>Dissociative Amnesia</a:t>
            </a:r>
            <a:endParaRPr lang="en-US" u="sng" dirty="0"/>
          </a:p>
        </p:txBody>
      </p:sp>
      <p:sp>
        <p:nvSpPr>
          <p:cNvPr id="3" name="Content Placeholder 2"/>
          <p:cNvSpPr>
            <a:spLocks noGrp="1"/>
          </p:cNvSpPr>
          <p:nvPr>
            <p:ph idx="1"/>
          </p:nvPr>
        </p:nvSpPr>
        <p:spPr>
          <a:xfrm>
            <a:off x="1016000" y="2217420"/>
            <a:ext cx="7581900" cy="4170680"/>
          </a:xfrm>
        </p:spPr>
        <p:txBody>
          <a:bodyPr>
            <a:normAutofit/>
          </a:bodyPr>
          <a:lstStyle/>
          <a:p>
            <a:r>
              <a:rPr lang="en-IN" dirty="0" smtClean="0">
                <a:solidFill>
                  <a:schemeClr val="accent6">
                    <a:lumMod val="75000"/>
                  </a:schemeClr>
                </a:solidFill>
              </a:rPr>
              <a:t>Cognitive Therapy –</a:t>
            </a:r>
          </a:p>
          <a:p>
            <a:pPr>
              <a:buNone/>
            </a:pPr>
            <a:r>
              <a:rPr lang="en-IN" dirty="0" smtClean="0">
                <a:solidFill>
                  <a:schemeClr val="accent6">
                    <a:lumMod val="75000"/>
                  </a:schemeClr>
                </a:solidFill>
              </a:rPr>
              <a:t> </a:t>
            </a:r>
            <a:r>
              <a:rPr lang="en-IN" dirty="0" smtClean="0"/>
              <a:t>  - identifying the specific cognitive distortions (trauma) may provide an entry into autobiographical memory for which patient  experiences amnesia .</a:t>
            </a:r>
            <a:endParaRPr lang="en-IN" dirty="0" smtClean="0">
              <a:solidFill>
                <a:schemeClr val="accent6">
                  <a:lumMod val="75000"/>
                </a:schemeClr>
              </a:solidFill>
            </a:endParaRPr>
          </a:p>
          <a:p>
            <a:pPr>
              <a:buNone/>
            </a:pPr>
            <a:endParaRPr lang="en-IN" dirty="0" smtClean="0">
              <a:solidFill>
                <a:schemeClr val="accent6">
                  <a:lumMod val="75000"/>
                </a:schemeClr>
              </a:solidFill>
            </a:endParaRPr>
          </a:p>
          <a:p>
            <a:r>
              <a:rPr lang="en-IN" dirty="0" smtClean="0">
                <a:solidFill>
                  <a:schemeClr val="accent6">
                    <a:lumMod val="75000"/>
                  </a:schemeClr>
                </a:solidFill>
              </a:rPr>
              <a:t>Hypnosis </a:t>
            </a:r>
          </a:p>
          <a:p>
            <a:pPr>
              <a:buNone/>
            </a:pPr>
            <a:r>
              <a:rPr lang="en-IN" dirty="0" smtClean="0"/>
              <a:t>  - used to contain, modulate and titrate intensity of symptoms </a:t>
            </a:r>
          </a:p>
          <a:p>
            <a:pPr>
              <a:buNone/>
            </a:pPr>
            <a:r>
              <a:rPr lang="en-IN" dirty="0" smtClean="0"/>
              <a:t>  - facilitate controlled recall of dissociated memories</a:t>
            </a:r>
          </a:p>
          <a:p>
            <a:pPr>
              <a:buNone/>
            </a:pPr>
            <a:r>
              <a:rPr lang="en-IN" dirty="0" smtClean="0"/>
              <a:t>  - provide support and ego strengthening </a:t>
            </a:r>
          </a:p>
          <a:p>
            <a:pPr>
              <a:buNone/>
            </a:pPr>
            <a:r>
              <a:rPr lang="en-IN" dirty="0" smtClean="0"/>
              <a:t>  - promote working through and integration of dissociated material</a:t>
            </a:r>
          </a:p>
          <a:p>
            <a:pPr>
              <a:buNone/>
            </a:pPr>
            <a:endParaRPr lang="en-IN" dirty="0" smtClean="0"/>
          </a:p>
          <a:p>
            <a:pPr>
              <a:buNone/>
            </a:pPr>
            <a:endParaRPr lang="en-IN" dirty="0" smtClean="0"/>
          </a:p>
          <a:p>
            <a:pPr>
              <a:buNone/>
            </a:pPr>
            <a:endParaRPr lang="en-IN" dirty="0" smtClean="0"/>
          </a:p>
          <a:p>
            <a:endParaRPr lang="en-US" dirty="0"/>
          </a:p>
        </p:txBody>
      </p:sp>
      <p:pic>
        <p:nvPicPr>
          <p:cNvPr id="4" name="Picture 3">
            <a:extLst>
              <a:ext uri="{FF2B5EF4-FFF2-40B4-BE49-F238E27FC236}">
                <a16:creationId xmlns="" xmlns:a16="http://schemas.microsoft.com/office/drawing/2014/main" id="{84F6FC29-E43A-4EB5-BB21-7A420D7FB585}"/>
              </a:ext>
            </a:extLst>
          </p:cNvPr>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8699500" y="2527300"/>
            <a:ext cx="2857500" cy="314960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66800" y="952500"/>
            <a:ext cx="10058400" cy="5082540"/>
          </a:xfrm>
        </p:spPr>
        <p:txBody>
          <a:bodyPr/>
          <a:lstStyle/>
          <a:p>
            <a:r>
              <a:rPr lang="en-IN" dirty="0" smtClean="0">
                <a:solidFill>
                  <a:schemeClr val="accent6">
                    <a:lumMod val="75000"/>
                  </a:schemeClr>
                </a:solidFill>
              </a:rPr>
              <a:t>Somatic Therapy –</a:t>
            </a:r>
          </a:p>
          <a:p>
            <a:pPr>
              <a:buNone/>
            </a:pPr>
            <a:r>
              <a:rPr lang="en-IN" dirty="0" smtClean="0"/>
              <a:t>  - no known pharmacotherapy available </a:t>
            </a:r>
          </a:p>
          <a:p>
            <a:pPr>
              <a:buNone/>
            </a:pPr>
            <a:r>
              <a:rPr lang="en-IN" dirty="0" smtClean="0"/>
              <a:t>  - pharmacologically facilitated interviews , with sodium </a:t>
            </a:r>
            <a:r>
              <a:rPr lang="en-IN" dirty="0" err="1" smtClean="0"/>
              <a:t>amobarbital</a:t>
            </a:r>
            <a:r>
              <a:rPr lang="en-IN" dirty="0" smtClean="0"/>
              <a:t>, thiopental, oral benzodiazepines and amphetamines </a:t>
            </a:r>
          </a:p>
          <a:p>
            <a:pPr>
              <a:buNone/>
            </a:pPr>
            <a:r>
              <a:rPr lang="en-IN" dirty="0" smtClean="0"/>
              <a:t>  - material uncovered in the interview needs to be processed by patient in his usual conscious state.</a:t>
            </a:r>
          </a:p>
          <a:p>
            <a:pPr>
              <a:buNone/>
            </a:pPr>
            <a:endParaRPr lang="en-IN" dirty="0" smtClean="0"/>
          </a:p>
          <a:p>
            <a:r>
              <a:rPr lang="en-IN" dirty="0" smtClean="0">
                <a:solidFill>
                  <a:schemeClr val="accent6">
                    <a:lumMod val="75000"/>
                  </a:schemeClr>
                </a:solidFill>
              </a:rPr>
              <a:t>Group psychotherapy –</a:t>
            </a:r>
          </a:p>
          <a:p>
            <a:pPr>
              <a:buNone/>
            </a:pPr>
            <a:r>
              <a:rPr lang="en-IN" dirty="0" smtClean="0">
                <a:solidFill>
                  <a:schemeClr val="accent6">
                    <a:lumMod val="75000"/>
                  </a:schemeClr>
                </a:solidFill>
              </a:rPr>
              <a:t> </a:t>
            </a:r>
            <a:r>
              <a:rPr lang="en-IN" dirty="0" smtClean="0"/>
              <a:t>- helpful in PTSD and in childhood abuse </a:t>
            </a:r>
          </a:p>
          <a:p>
            <a:pPr>
              <a:buNone/>
            </a:pPr>
            <a:r>
              <a:rPr lang="en-IN" dirty="0" smtClean="0"/>
              <a:t> - supportive interventions by the group members , may facilitate integration and mastery of the dissociated material .</a:t>
            </a:r>
          </a:p>
          <a:p>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198094"/>
            <a:ext cx="10058400" cy="1371600"/>
          </a:xfrm>
        </p:spPr>
        <p:txBody>
          <a:bodyPr>
            <a:normAutofit/>
          </a:bodyPr>
          <a:lstStyle/>
          <a:p>
            <a:r>
              <a:rPr smtClean="0"/>
              <a:t>Treatment of </a:t>
            </a:r>
            <a:r>
              <a:rPr u="sng" smtClean="0"/>
              <a:t>Dissociative Fugue</a:t>
            </a:r>
            <a:endParaRPr lang="en-US" u="sng" dirty="0"/>
          </a:p>
        </p:txBody>
      </p:sp>
      <p:sp>
        <p:nvSpPr>
          <p:cNvPr id="3" name="Content Placeholder 2"/>
          <p:cNvSpPr>
            <a:spLocks noGrp="1"/>
          </p:cNvSpPr>
          <p:nvPr>
            <p:ph idx="1"/>
          </p:nvPr>
        </p:nvSpPr>
        <p:spPr>
          <a:xfrm>
            <a:off x="393700" y="1676400"/>
            <a:ext cx="9499600" cy="4826000"/>
          </a:xfrm>
        </p:spPr>
        <p:txBody>
          <a:bodyPr>
            <a:normAutofit fontScale="92500" lnSpcReduction="10000"/>
          </a:bodyPr>
          <a:lstStyle/>
          <a:p>
            <a:r>
              <a:rPr lang="en-IN" dirty="0" smtClean="0"/>
              <a:t>Treated with an eclectic, </a:t>
            </a:r>
            <a:r>
              <a:rPr lang="en-IN" dirty="0" err="1" smtClean="0"/>
              <a:t>psychodynamically</a:t>
            </a:r>
            <a:r>
              <a:rPr lang="en-IN" dirty="0" smtClean="0"/>
              <a:t> oriented psychotherapy that focuses on helping the patient recover memory for identity and recent experience. </a:t>
            </a:r>
          </a:p>
          <a:p>
            <a:endParaRPr lang="en-IN" dirty="0" smtClean="0"/>
          </a:p>
          <a:p>
            <a:r>
              <a:rPr lang="en-IN" dirty="0" smtClean="0"/>
              <a:t>Hypnotherapy and pharmacologically facilitated interviews are necessary. Medical treatment for injuries sustained during fugue. </a:t>
            </a:r>
          </a:p>
          <a:p>
            <a:endParaRPr lang="en-IN" dirty="0" smtClean="0"/>
          </a:p>
          <a:p>
            <a:r>
              <a:rPr lang="en-IN" dirty="0" smtClean="0"/>
              <a:t>Hospitalization indicated for patients with suicidal ideation or self-destructive ideas and impulses. </a:t>
            </a:r>
          </a:p>
          <a:p>
            <a:endParaRPr lang="en-IN" dirty="0" smtClean="0"/>
          </a:p>
          <a:p>
            <a:r>
              <a:rPr lang="en-IN" dirty="0" smtClean="0"/>
              <a:t>Family therapy and social interventions to resolve difficulties in family, sexual, occupational and legal situations. When dissociative fugue involves assumption of new identity, it is useful to conceptualize this entity as psychologically vital to protecting the person. </a:t>
            </a:r>
          </a:p>
          <a:p>
            <a:endParaRPr lang="en-IN" dirty="0" smtClean="0"/>
          </a:p>
          <a:p>
            <a:pPr>
              <a:buNone/>
            </a:pPr>
            <a:r>
              <a:rPr lang="en-IN" dirty="0" smtClean="0"/>
              <a:t>  - The therapeutic goal in such cases is neither suppression of the new identity nor fascinated explication of all its attributes</a:t>
            </a:r>
          </a:p>
          <a:p>
            <a:endParaRPr lang="en-US" dirty="0"/>
          </a:p>
        </p:txBody>
      </p:sp>
      <p:pic>
        <p:nvPicPr>
          <p:cNvPr id="4" name="Picture 3">
            <a:extLst>
              <a:ext uri="{FF2B5EF4-FFF2-40B4-BE49-F238E27FC236}">
                <a16:creationId xmlns="" xmlns:a16="http://schemas.microsoft.com/office/drawing/2014/main" id="{0A825BDB-4D14-4900-B087-9EC2AF796D93}"/>
              </a:ext>
            </a:extLst>
          </p:cNvPr>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10147300" y="2616201"/>
            <a:ext cx="1745213" cy="2887564"/>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4700" y="642594"/>
            <a:ext cx="10350500" cy="1371600"/>
          </a:xfrm>
        </p:spPr>
        <p:txBody>
          <a:bodyPr>
            <a:normAutofit/>
          </a:bodyPr>
          <a:lstStyle/>
          <a:p>
            <a:r>
              <a:rPr sz="4000" smtClean="0"/>
              <a:t>Treatment of </a:t>
            </a:r>
            <a:r>
              <a:rPr lang="en-IN" sz="4000" u="sng" dirty="0" smtClean="0">
                <a:solidFill>
                  <a:schemeClr val="tx1"/>
                </a:solidFill>
              </a:rPr>
              <a:t/>
            </a:r>
            <a:br>
              <a:rPr lang="en-IN" sz="4000" u="sng" dirty="0" smtClean="0">
                <a:solidFill>
                  <a:schemeClr val="tx1"/>
                </a:solidFill>
              </a:rPr>
            </a:br>
            <a:r>
              <a:rPr lang="en-IN" sz="4000" u="sng" dirty="0" smtClean="0">
                <a:solidFill>
                  <a:schemeClr val="tx1"/>
                </a:solidFill>
              </a:rPr>
              <a:t>Depersonalization/Derealisation disorder </a:t>
            </a:r>
            <a:endParaRPr lang="en-US" sz="4000" dirty="0">
              <a:solidFill>
                <a:schemeClr val="tx1"/>
              </a:solidFill>
            </a:endParaRPr>
          </a:p>
        </p:txBody>
      </p:sp>
      <p:sp>
        <p:nvSpPr>
          <p:cNvPr id="3" name="Content Placeholder 2"/>
          <p:cNvSpPr>
            <a:spLocks noGrp="1"/>
          </p:cNvSpPr>
          <p:nvPr>
            <p:ph idx="1"/>
          </p:nvPr>
        </p:nvSpPr>
        <p:spPr>
          <a:xfrm>
            <a:off x="5420591" y="2372128"/>
            <a:ext cx="6235700" cy="3931920"/>
          </a:xfrm>
        </p:spPr>
        <p:txBody>
          <a:bodyPr>
            <a:normAutofit fontScale="92500" lnSpcReduction="20000"/>
          </a:bodyPr>
          <a:lstStyle/>
          <a:p>
            <a:r>
              <a:rPr lang="en-IN" dirty="0" smtClean="0">
                <a:solidFill>
                  <a:schemeClr val="accent6">
                    <a:lumMod val="75000"/>
                  </a:schemeClr>
                </a:solidFill>
              </a:rPr>
              <a:t>Pharmacotherapy</a:t>
            </a:r>
            <a:r>
              <a:rPr lang="en-IN" dirty="0" smtClean="0"/>
              <a:t> with SSRIs may be helpful </a:t>
            </a:r>
          </a:p>
          <a:p>
            <a:endParaRPr lang="en-IN" dirty="0" smtClean="0"/>
          </a:p>
          <a:p>
            <a:r>
              <a:rPr lang="en-IN" dirty="0" smtClean="0">
                <a:solidFill>
                  <a:schemeClr val="accent6">
                    <a:lumMod val="75000"/>
                  </a:schemeClr>
                </a:solidFill>
              </a:rPr>
              <a:t>Psychotherapy – </a:t>
            </a:r>
          </a:p>
          <a:p>
            <a:pPr>
              <a:buNone/>
            </a:pPr>
            <a:r>
              <a:rPr lang="en-IN" dirty="0" smtClean="0"/>
              <a:t>  - psychodynamic, cognitive, cognitive –</a:t>
            </a:r>
            <a:r>
              <a:rPr lang="en-IN" dirty="0" err="1" smtClean="0"/>
              <a:t>behavioral</a:t>
            </a:r>
            <a:r>
              <a:rPr lang="en-IN" dirty="0" smtClean="0"/>
              <a:t>, hypnotherapeutic and supportive therapy.</a:t>
            </a:r>
          </a:p>
          <a:p>
            <a:pPr>
              <a:buNone/>
            </a:pPr>
            <a:endParaRPr lang="en-IN" dirty="0" smtClean="0"/>
          </a:p>
          <a:p>
            <a:r>
              <a:rPr lang="en-IN" dirty="0" smtClean="0"/>
              <a:t> </a:t>
            </a:r>
            <a:r>
              <a:rPr lang="en-IN" dirty="0" smtClean="0">
                <a:solidFill>
                  <a:schemeClr val="accent6">
                    <a:lumMod val="75000"/>
                  </a:schemeClr>
                </a:solidFill>
              </a:rPr>
              <a:t>Others- </a:t>
            </a:r>
          </a:p>
          <a:p>
            <a:pPr>
              <a:buNone/>
            </a:pPr>
            <a:r>
              <a:rPr lang="en-IN" dirty="0" smtClean="0"/>
              <a:t>  - stress management strategies</a:t>
            </a:r>
          </a:p>
          <a:p>
            <a:pPr>
              <a:buNone/>
            </a:pPr>
            <a:r>
              <a:rPr lang="en-IN" dirty="0" smtClean="0"/>
              <a:t>  - distraction techniques</a:t>
            </a:r>
          </a:p>
          <a:p>
            <a:pPr>
              <a:buNone/>
            </a:pPr>
            <a:r>
              <a:rPr lang="en-IN" dirty="0" smtClean="0"/>
              <a:t>  - reduction of sensory stimulation</a:t>
            </a:r>
          </a:p>
          <a:p>
            <a:pPr>
              <a:buNone/>
            </a:pPr>
            <a:r>
              <a:rPr lang="en-IN" dirty="0" smtClean="0"/>
              <a:t>  - relaxation training </a:t>
            </a:r>
          </a:p>
          <a:p>
            <a:pPr>
              <a:buNone/>
            </a:pPr>
            <a:r>
              <a:rPr lang="en-IN" dirty="0" smtClean="0"/>
              <a:t>  - physical exercise</a:t>
            </a:r>
            <a:endParaRPr lang="en-US" dirty="0"/>
          </a:p>
        </p:txBody>
      </p:sp>
      <p:pic>
        <p:nvPicPr>
          <p:cNvPr id="4" name="Content Placeholder 4">
            <a:extLst>
              <a:ext uri="{FF2B5EF4-FFF2-40B4-BE49-F238E27FC236}">
                <a16:creationId xmlns="" xmlns:a16="http://schemas.microsoft.com/office/drawing/2014/main" id="{340742A1-5945-4791-BBDA-B95517A9FC16}"/>
              </a:ext>
            </a:extLst>
          </p:cNvPr>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897416" y="2312555"/>
            <a:ext cx="3809666" cy="3936999"/>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2300" y="629894"/>
            <a:ext cx="8826500" cy="1559124"/>
          </a:xfrm>
        </p:spPr>
        <p:txBody>
          <a:bodyPr>
            <a:normAutofit/>
          </a:bodyPr>
          <a:lstStyle/>
          <a:p>
            <a:r>
              <a:rPr smtClean="0"/>
              <a:t>Treatment of </a:t>
            </a:r>
            <a:r>
              <a:rPr u="sng" smtClean="0">
                <a:solidFill>
                  <a:schemeClr val="tx1"/>
                </a:solidFill>
              </a:rPr>
              <a:t>Dissociative Identity Disorder</a:t>
            </a:r>
            <a:endParaRPr lang="en-US" dirty="0"/>
          </a:p>
        </p:txBody>
      </p:sp>
      <p:sp>
        <p:nvSpPr>
          <p:cNvPr id="3" name="Content Placeholder 2"/>
          <p:cNvSpPr>
            <a:spLocks noGrp="1"/>
          </p:cNvSpPr>
          <p:nvPr>
            <p:ph sz="half" idx="1"/>
          </p:nvPr>
        </p:nvSpPr>
        <p:spPr>
          <a:xfrm>
            <a:off x="652318" y="2812472"/>
            <a:ext cx="4754880" cy="3701473"/>
          </a:xfrm>
        </p:spPr>
        <p:txBody>
          <a:bodyPr/>
          <a:lstStyle/>
          <a:p>
            <a:r>
              <a:rPr lang="en-IN" dirty="0" smtClean="0">
                <a:solidFill>
                  <a:srgbClr val="FF0000"/>
                </a:solidFill>
              </a:rPr>
              <a:t>Psychotherapy </a:t>
            </a:r>
          </a:p>
          <a:p>
            <a:r>
              <a:rPr lang="en-IN" dirty="0" smtClean="0"/>
              <a:t>  - psychoanalytical psychotherapy </a:t>
            </a:r>
          </a:p>
          <a:p>
            <a:r>
              <a:rPr lang="en-IN" dirty="0" smtClean="0"/>
              <a:t>  - cognitive therapy </a:t>
            </a:r>
          </a:p>
          <a:p>
            <a:r>
              <a:rPr lang="en-IN" dirty="0" smtClean="0"/>
              <a:t>  - </a:t>
            </a:r>
            <a:r>
              <a:rPr lang="en-IN" dirty="0" err="1" smtClean="0"/>
              <a:t>behavioral</a:t>
            </a:r>
            <a:r>
              <a:rPr lang="en-IN" dirty="0" smtClean="0"/>
              <a:t> therapy </a:t>
            </a:r>
          </a:p>
          <a:p>
            <a:r>
              <a:rPr lang="en-IN" dirty="0" smtClean="0"/>
              <a:t>  - hypnotherapy</a:t>
            </a:r>
          </a:p>
          <a:p>
            <a:endParaRPr lang="en-IN" dirty="0" smtClean="0"/>
          </a:p>
          <a:p>
            <a:r>
              <a:rPr lang="en-IN" dirty="0" smtClean="0">
                <a:solidFill>
                  <a:srgbClr val="FF0000"/>
                </a:solidFill>
              </a:rPr>
              <a:t>ECT</a:t>
            </a:r>
            <a:r>
              <a:rPr lang="en-IN" dirty="0" smtClean="0"/>
              <a:t>--- can also be helpful in some cases.</a:t>
            </a:r>
          </a:p>
        </p:txBody>
      </p:sp>
      <p:sp>
        <p:nvSpPr>
          <p:cNvPr id="4" name="Content Placeholder 3"/>
          <p:cNvSpPr>
            <a:spLocks noGrp="1"/>
          </p:cNvSpPr>
          <p:nvPr>
            <p:ph sz="half" idx="2"/>
          </p:nvPr>
        </p:nvSpPr>
        <p:spPr>
          <a:xfrm>
            <a:off x="6028575" y="3441469"/>
            <a:ext cx="4754880" cy="3097876"/>
          </a:xfrm>
        </p:spPr>
        <p:txBody>
          <a:bodyPr/>
          <a:lstStyle/>
          <a:p>
            <a:r>
              <a:rPr lang="en-IN" dirty="0" smtClean="0">
                <a:solidFill>
                  <a:srgbClr val="FF0000"/>
                </a:solidFill>
              </a:rPr>
              <a:t>Psychopharmacology </a:t>
            </a:r>
            <a:endParaRPr lang="en-IN" dirty="0" smtClean="0"/>
          </a:p>
          <a:p>
            <a:r>
              <a:rPr lang="en-IN" dirty="0" smtClean="0"/>
              <a:t>  - SSRIs for OCD symptoms </a:t>
            </a:r>
          </a:p>
          <a:p>
            <a:r>
              <a:rPr lang="en-IN" dirty="0" smtClean="0"/>
              <a:t>  - mood stabilizers (more useful for PTSD and anxiety than mood swings)</a:t>
            </a:r>
          </a:p>
          <a:p>
            <a:r>
              <a:rPr lang="en-IN" dirty="0" smtClean="0"/>
              <a:t>  - sleep problem – </a:t>
            </a:r>
            <a:r>
              <a:rPr lang="en-IN" dirty="0" err="1" smtClean="0"/>
              <a:t>mirtazapine</a:t>
            </a:r>
            <a:r>
              <a:rPr lang="en-IN" dirty="0" smtClean="0"/>
              <a:t>, </a:t>
            </a:r>
            <a:r>
              <a:rPr lang="en-IN" dirty="0" err="1" smtClean="0"/>
              <a:t>trazodone</a:t>
            </a:r>
            <a:r>
              <a:rPr lang="en-IN" dirty="0" smtClean="0"/>
              <a:t>,</a:t>
            </a:r>
          </a:p>
          <a:p>
            <a:r>
              <a:rPr lang="en-IN" dirty="0" smtClean="0"/>
              <a:t>    benzodiazepines </a:t>
            </a:r>
          </a:p>
        </p:txBody>
      </p:sp>
      <p:pic>
        <p:nvPicPr>
          <p:cNvPr id="5" name="Picture 4">
            <a:extLst>
              <a:ext uri="{FF2B5EF4-FFF2-40B4-BE49-F238E27FC236}">
                <a16:creationId xmlns="" xmlns:a16="http://schemas.microsoft.com/office/drawing/2014/main" id="{BBD3029D-2924-41E9-8F96-B1FC096AAEAD}"/>
              </a:ext>
            </a:extLst>
          </p:cNvPr>
          <p:cNvPicPr>
            <a:picLocks noChangeAspect="1"/>
          </p:cNvPicPr>
          <p:nvPr/>
        </p:nvPicPr>
        <p:blipFill>
          <a:blip r:embed="rId2">
            <a:extLst>
              <a:ext uri="{28A0092B-C50C-407E-A947-70E740481C1C}">
                <a14:useLocalDpi xmlns="" xmlns:a14="http://schemas.microsoft.com/office/drawing/2010/main" val="0"/>
              </a:ext>
              <a:ext uri="{837473B0-CC2E-450A-ABE3-18F120FF3D39}">
                <a1611:picAttrSrcUrl xmlns="" xmlns:a1611="http://schemas.microsoft.com/office/drawing/2016/11/main" r:id="rId3"/>
              </a:ext>
            </a:extLst>
          </a:blip>
          <a:stretch>
            <a:fillRect/>
          </a:stretch>
        </p:blipFill>
        <p:spPr>
          <a:xfrm>
            <a:off x="9096662" y="477100"/>
            <a:ext cx="2277919" cy="28757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u="sng" dirty="0" smtClean="0">
                <a:solidFill>
                  <a:schemeClr val="tx1"/>
                </a:solidFill>
              </a:rPr>
              <a:t>Other Specified or Unspecified Dissociative Disorder </a:t>
            </a:r>
            <a:endParaRPr lang="en-US" dirty="0">
              <a:solidFill>
                <a:schemeClr val="tx1"/>
              </a:solidFill>
            </a:endParaRPr>
          </a:p>
        </p:txBody>
      </p:sp>
      <p:sp>
        <p:nvSpPr>
          <p:cNvPr id="3" name="Content Placeholder 2"/>
          <p:cNvSpPr>
            <a:spLocks noGrp="1"/>
          </p:cNvSpPr>
          <p:nvPr>
            <p:ph idx="1"/>
          </p:nvPr>
        </p:nvSpPr>
        <p:spPr>
          <a:xfrm>
            <a:off x="1016000" y="2865120"/>
            <a:ext cx="9359900" cy="3370580"/>
          </a:xfrm>
        </p:spPr>
        <p:txBody>
          <a:bodyPr>
            <a:normAutofit/>
          </a:bodyPr>
          <a:lstStyle/>
          <a:p>
            <a:r>
              <a:rPr lang="en-US" dirty="0" smtClean="0"/>
              <a:t>Includes-</a:t>
            </a:r>
          </a:p>
          <a:p>
            <a:pPr>
              <a:buNone/>
            </a:pPr>
            <a:endParaRPr lang="en-US" dirty="0" smtClean="0"/>
          </a:p>
          <a:p>
            <a:pPr marL="342900" indent="-342900">
              <a:buFont typeface="+mj-lt"/>
              <a:buAutoNum type="arabicPeriod"/>
            </a:pPr>
            <a:r>
              <a:rPr lang="en-IN" dirty="0" smtClean="0"/>
              <a:t>Dissociative Trance Disorder </a:t>
            </a:r>
          </a:p>
          <a:p>
            <a:pPr marL="342900" indent="-342900">
              <a:buFont typeface="+mj-lt"/>
              <a:buAutoNum type="arabicPeriod"/>
            </a:pPr>
            <a:r>
              <a:rPr lang="en-IN" dirty="0" err="1" smtClean="0"/>
              <a:t>Ganser</a:t>
            </a:r>
            <a:r>
              <a:rPr lang="en-IN" dirty="0" smtClean="0"/>
              <a:t> syndrome </a:t>
            </a:r>
          </a:p>
          <a:p>
            <a:pPr marL="342900" indent="-342900">
              <a:buFont typeface="+mj-lt"/>
              <a:buAutoNum type="arabicPeriod"/>
            </a:pPr>
            <a:r>
              <a:rPr lang="en-IN" dirty="0" smtClean="0"/>
              <a:t>Brainwashing </a:t>
            </a:r>
          </a:p>
          <a:p>
            <a:pPr marL="342900" indent="-342900">
              <a:buFont typeface="+mj-lt"/>
              <a:buAutoNum type="arabicPeriod"/>
            </a:pPr>
            <a:r>
              <a:rPr lang="en-IN" dirty="0" smtClean="0"/>
              <a:t>Recovered Memory Syndrome</a:t>
            </a:r>
          </a:p>
          <a:p>
            <a:pPr marL="342900" indent="-342900">
              <a:buFont typeface="+mj-lt"/>
              <a:buAutoNum type="arabicPeriod"/>
            </a:pPr>
            <a:endParaRPr lang="en-IN" dirty="0" smtClean="0"/>
          </a:p>
          <a:p>
            <a:pPr marL="342900" indent="-342900">
              <a:buNone/>
            </a:pPr>
            <a:endParaRPr lang="en-IN" dirty="0" smtClean="0"/>
          </a:p>
          <a:p>
            <a:endParaRPr lang="en-US" dirty="0"/>
          </a:p>
        </p:txBody>
      </p:sp>
      <p:pic>
        <p:nvPicPr>
          <p:cNvPr id="4" name="Picture 3">
            <a:extLst>
              <a:ext uri="{FF2B5EF4-FFF2-40B4-BE49-F238E27FC236}">
                <a16:creationId xmlns="" xmlns:a16="http://schemas.microsoft.com/office/drawing/2014/main" id="{C58A8FE4-D991-42AA-BFF0-D0959A8573FE}"/>
              </a:ext>
            </a:extLst>
          </p:cNvPr>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6825673" y="2441864"/>
            <a:ext cx="4622800" cy="3124199"/>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66800" y="685800"/>
            <a:ext cx="10058400" cy="5349240"/>
          </a:xfrm>
        </p:spPr>
        <p:txBody>
          <a:bodyPr>
            <a:normAutofit lnSpcReduction="10000"/>
          </a:bodyPr>
          <a:lstStyle/>
          <a:p>
            <a:pPr>
              <a:buNone/>
            </a:pPr>
            <a:r>
              <a:rPr lang="en-IN" b="1" u="sng" dirty="0" err="1" smtClean="0"/>
              <a:t>Ganser</a:t>
            </a:r>
            <a:r>
              <a:rPr lang="en-IN" b="1" u="sng" dirty="0" smtClean="0"/>
              <a:t> syndrome</a:t>
            </a:r>
            <a:r>
              <a:rPr lang="en-IN" dirty="0" smtClean="0"/>
              <a:t>:</a:t>
            </a:r>
          </a:p>
          <a:p>
            <a:r>
              <a:rPr lang="en-IN" dirty="0" smtClean="0"/>
              <a:t> No systematic treatment studies have been conducted. </a:t>
            </a:r>
          </a:p>
          <a:p>
            <a:r>
              <a:rPr lang="en-IN" dirty="0" smtClean="0"/>
              <a:t>Exploration of possible stressors </a:t>
            </a:r>
          </a:p>
          <a:p>
            <a:r>
              <a:rPr lang="en-IN" dirty="0" smtClean="0"/>
              <a:t>Hypnosis and </a:t>
            </a:r>
            <a:r>
              <a:rPr lang="en-IN" dirty="0" err="1" smtClean="0"/>
              <a:t>amobarbital</a:t>
            </a:r>
            <a:r>
              <a:rPr lang="en-IN" dirty="0" smtClean="0"/>
              <a:t> </a:t>
            </a:r>
            <a:r>
              <a:rPr lang="en-IN" dirty="0" err="1" smtClean="0"/>
              <a:t>narcosynthesis</a:t>
            </a:r>
            <a:r>
              <a:rPr lang="en-IN" dirty="0" smtClean="0"/>
              <a:t>, to reveal underlying stressor </a:t>
            </a:r>
          </a:p>
          <a:p>
            <a:r>
              <a:rPr lang="en-IN" dirty="0" smtClean="0"/>
              <a:t>Low dose antipsychotics.</a:t>
            </a:r>
            <a:endParaRPr lang="en-IN" b="1" u="sng" dirty="0" smtClean="0"/>
          </a:p>
          <a:p>
            <a:pPr>
              <a:buNone/>
            </a:pPr>
            <a:endParaRPr lang="en-IN" b="1" u="sng" dirty="0" smtClean="0"/>
          </a:p>
          <a:p>
            <a:pPr>
              <a:buNone/>
            </a:pPr>
            <a:r>
              <a:rPr lang="en-IN" b="1" u="sng" dirty="0" smtClean="0"/>
              <a:t>Brainwashing</a:t>
            </a:r>
            <a:r>
              <a:rPr lang="en-IN" u="sng" dirty="0" smtClean="0">
                <a:solidFill>
                  <a:srgbClr val="00B050"/>
                </a:solidFill>
              </a:rPr>
              <a:t>:</a:t>
            </a:r>
          </a:p>
          <a:p>
            <a:r>
              <a:rPr lang="en-IN" u="sng" dirty="0" smtClean="0">
                <a:solidFill>
                  <a:srgbClr val="00B050"/>
                </a:solidFill>
              </a:rPr>
              <a:t> </a:t>
            </a:r>
            <a:r>
              <a:rPr lang="en-IN" u="sng" dirty="0" smtClean="0"/>
              <a:t>Treatment d</a:t>
            </a:r>
            <a:r>
              <a:rPr lang="en-IN" dirty="0" smtClean="0"/>
              <a:t>epends on the background and circumstances involved .</a:t>
            </a:r>
          </a:p>
          <a:p>
            <a:r>
              <a:rPr lang="en-IN" dirty="0" smtClean="0"/>
              <a:t> exploration of </a:t>
            </a:r>
            <a:r>
              <a:rPr lang="en-IN" dirty="0" err="1" smtClean="0"/>
              <a:t>preexisting</a:t>
            </a:r>
            <a:r>
              <a:rPr lang="en-IN" dirty="0" smtClean="0"/>
              <a:t> psychopathology and vulnerabilities </a:t>
            </a:r>
          </a:p>
          <a:p>
            <a:r>
              <a:rPr lang="en-IN" dirty="0" smtClean="0"/>
              <a:t>  general techniques used in treating posttraumatic and dissociative states.</a:t>
            </a:r>
          </a:p>
          <a:p>
            <a:r>
              <a:rPr lang="en-IN" dirty="0" smtClean="0"/>
              <a:t>Family intervention and therapy may be required.</a:t>
            </a:r>
          </a:p>
          <a:p>
            <a:endParaRPr lang="en-IN" b="1" dirty="0" smtClean="0"/>
          </a:p>
          <a:p>
            <a:pPr>
              <a:buNone/>
            </a:pPr>
            <a:r>
              <a:rPr lang="en-IN" b="1" u="sng" dirty="0" smtClean="0"/>
              <a:t>Recovered Memory Syndrome:</a:t>
            </a:r>
          </a:p>
          <a:p>
            <a:r>
              <a:rPr lang="en-IN" dirty="0" smtClean="0"/>
              <a:t>Attention should be directed towards helping patients in limiting their role as victims and transcend their past traumas</a:t>
            </a:r>
          </a:p>
          <a:p>
            <a:endParaRPr lang="en-US" dirty="0"/>
          </a:p>
        </p:txBody>
      </p:sp>
      <p:pic>
        <p:nvPicPr>
          <p:cNvPr id="4" name="Picture 3">
            <a:extLst>
              <a:ext uri="{FF2B5EF4-FFF2-40B4-BE49-F238E27FC236}">
                <a16:creationId xmlns="" xmlns:a16="http://schemas.microsoft.com/office/drawing/2014/main" id="{8FAABFE0-E7B3-4249-9184-0372B4FD09AA}"/>
              </a:ext>
            </a:extLst>
          </p:cNvPr>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9372600" y="635000"/>
            <a:ext cx="2572139" cy="253788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 xmlns:a16="http://schemas.microsoft.com/office/drawing/2014/main" id="{0A33EAF0-90CD-4412-AB06-FC795B1CD66A}"/>
              </a:ext>
            </a:extLst>
          </p:cNvPr>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1543347" y="152400"/>
            <a:ext cx="9111953" cy="6705600"/>
          </a:xfrm>
          <a:prstGeom prst="rect">
            <a:avLst/>
          </a:prstGeom>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4000" dirty="0" smtClean="0">
                <a:solidFill>
                  <a:schemeClr val="tx1"/>
                </a:solidFill>
              </a:rPr>
              <a:t>Treatment of </a:t>
            </a:r>
            <a:r>
              <a:rPr lang="en-IN" sz="4000" u="sng" dirty="0" smtClean="0">
                <a:solidFill>
                  <a:schemeClr val="tx1"/>
                </a:solidFill>
              </a:rPr>
              <a:t>Functional Neurological Symptom Disorder (Conversion Disorder)</a:t>
            </a:r>
            <a:endParaRPr lang="en-US" sz="4000" dirty="0">
              <a:solidFill>
                <a:schemeClr val="tx1"/>
              </a:solidFill>
            </a:endParaRPr>
          </a:p>
        </p:txBody>
      </p:sp>
      <p:sp>
        <p:nvSpPr>
          <p:cNvPr id="3" name="Content Placeholder 2"/>
          <p:cNvSpPr>
            <a:spLocks noGrp="1"/>
          </p:cNvSpPr>
          <p:nvPr>
            <p:ph idx="1"/>
          </p:nvPr>
        </p:nvSpPr>
        <p:spPr>
          <a:xfrm>
            <a:off x="1079500" y="2496820"/>
            <a:ext cx="10058400" cy="3931920"/>
          </a:xfrm>
        </p:spPr>
        <p:txBody>
          <a:bodyPr/>
          <a:lstStyle/>
          <a:p>
            <a:r>
              <a:rPr lang="en-IN" dirty="0" smtClean="0"/>
              <a:t>Resolution is spontaneous, facilitated by insight-oriented supportive or </a:t>
            </a:r>
            <a:r>
              <a:rPr lang="en-IN" dirty="0" err="1" smtClean="0"/>
              <a:t>behavior</a:t>
            </a:r>
            <a:r>
              <a:rPr lang="en-IN" dirty="0" smtClean="0"/>
              <a:t> therapy </a:t>
            </a:r>
          </a:p>
          <a:p>
            <a:endParaRPr lang="en-IN" dirty="0" smtClean="0"/>
          </a:p>
          <a:p>
            <a:r>
              <a:rPr lang="en-IN" dirty="0" smtClean="0"/>
              <a:t>Hypnosis, </a:t>
            </a:r>
            <a:r>
              <a:rPr lang="en-IN" dirty="0" err="1" smtClean="0"/>
              <a:t>anxiolytics</a:t>
            </a:r>
            <a:r>
              <a:rPr lang="en-IN" dirty="0" smtClean="0"/>
              <a:t> and </a:t>
            </a:r>
            <a:r>
              <a:rPr lang="en-IN" dirty="0" err="1" smtClean="0"/>
              <a:t>behavioral</a:t>
            </a:r>
            <a:r>
              <a:rPr lang="en-IN" dirty="0" smtClean="0"/>
              <a:t> relaxation exercise are effective in some cases.</a:t>
            </a:r>
          </a:p>
          <a:p>
            <a:endParaRPr lang="en-IN" dirty="0" smtClean="0"/>
          </a:p>
          <a:p>
            <a:r>
              <a:rPr lang="en-IN" dirty="0" smtClean="0"/>
              <a:t> Parental </a:t>
            </a:r>
            <a:r>
              <a:rPr lang="en-IN" dirty="0" err="1" smtClean="0"/>
              <a:t>amobarbital</a:t>
            </a:r>
            <a:r>
              <a:rPr lang="en-IN" dirty="0" smtClean="0"/>
              <a:t> or </a:t>
            </a:r>
            <a:r>
              <a:rPr lang="en-IN" dirty="0" err="1" smtClean="0"/>
              <a:t>lorazepam</a:t>
            </a:r>
            <a:r>
              <a:rPr lang="en-IN" dirty="0" smtClean="0"/>
              <a:t> may be helpful in obtaining additional historic information .</a:t>
            </a:r>
          </a:p>
          <a:p>
            <a:endParaRPr lang="en-IN" dirty="0" smtClean="0"/>
          </a:p>
          <a:p>
            <a:r>
              <a:rPr lang="en-IN" dirty="0" smtClean="0"/>
              <a:t>Psychodynamic approaches include psychoanalysis and insight-oriented psychotherapy .</a:t>
            </a:r>
          </a:p>
          <a:p>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978180" y="1651152"/>
            <a:ext cx="5077031" cy="3416320"/>
          </a:xfrm>
          <a:prstGeom prst="rect">
            <a:avLst/>
          </a:prstGeom>
        </p:spPr>
        <p:style>
          <a:lnRef idx="2">
            <a:schemeClr val="accent1"/>
          </a:lnRef>
          <a:fillRef idx="1">
            <a:schemeClr val="lt1"/>
          </a:fillRef>
          <a:effectRef idx="0">
            <a:schemeClr val="accent1"/>
          </a:effectRef>
          <a:fontRef idx="minor">
            <a:schemeClr val="dk1"/>
          </a:fontRef>
        </p:style>
        <p:txBody>
          <a:bodyPr wrap="none" lIns="91440" tIns="45720" rIns="91440" bIns="45720">
            <a:spAutoFit/>
          </a:bodyPr>
          <a:lstStyle/>
          <a:p>
            <a:pPr algn="ctr"/>
            <a:r>
              <a:rPr lang="en-US" sz="5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MOLECULAR</a:t>
            </a:r>
          </a:p>
          <a:p>
            <a:pPr algn="ctr"/>
            <a:r>
              <a:rPr lang="en-US" sz="5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BASIS</a:t>
            </a:r>
          </a:p>
          <a:p>
            <a:pPr algn="ctr"/>
            <a:r>
              <a:rPr lang="en-US" sz="5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OF</a:t>
            </a:r>
          </a:p>
          <a:p>
            <a:pPr algn="ctr"/>
            <a:r>
              <a:rPr lang="en-US" sz="5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MANAGEMENT</a:t>
            </a:r>
            <a:endParaRPr lang="en-US" sz="54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pic>
        <p:nvPicPr>
          <p:cNvPr id="1028" name="Picture 4" descr="C:\Users\hp\AppData\Local\Microsoft\Windows\INetCache\IE\JRG7DO78\drug_interactions[1].jpg"/>
          <p:cNvPicPr>
            <a:picLocks noChangeAspect="1" noChangeArrowheads="1"/>
          </p:cNvPicPr>
          <p:nvPr/>
        </p:nvPicPr>
        <p:blipFill>
          <a:blip r:embed="rId2"/>
          <a:srcRect/>
          <a:stretch>
            <a:fillRect/>
          </a:stretch>
        </p:blipFill>
        <p:spPr bwMode="auto">
          <a:xfrm>
            <a:off x="7800109" y="1648691"/>
            <a:ext cx="3366655" cy="3463636"/>
          </a:xfrm>
          <a:prstGeom prst="rect">
            <a:avLst/>
          </a:prstGeom>
          <a:noFill/>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14587" y="217302"/>
            <a:ext cx="10661227" cy="772160"/>
          </a:xfrm>
          <a:prstGeom prst="rect">
            <a:avLst/>
          </a:prstGeom>
        </p:spPr>
        <p:txBody>
          <a:bodyPr vert="horz" wrap="square" lIns="0" tIns="12700" rIns="0" bIns="0" rtlCol="0">
            <a:spAutoFit/>
          </a:bodyPr>
          <a:lstStyle/>
          <a:p>
            <a:pPr marL="12700">
              <a:lnSpc>
                <a:spcPct val="100000"/>
              </a:lnSpc>
              <a:spcBef>
                <a:spcPts val="100"/>
              </a:spcBef>
            </a:pPr>
            <a:r>
              <a:rPr sz="4900" spc="-240" dirty="0"/>
              <a:t>Antidepressant</a:t>
            </a:r>
            <a:r>
              <a:rPr sz="4900" spc="-150" dirty="0"/>
              <a:t> </a:t>
            </a:r>
            <a:r>
              <a:rPr sz="4900" spc="-285" dirty="0"/>
              <a:t>Drugs-Classification</a:t>
            </a:r>
            <a:endParaRPr sz="4900"/>
          </a:p>
        </p:txBody>
      </p:sp>
      <p:sp>
        <p:nvSpPr>
          <p:cNvPr id="3" name="object 3"/>
          <p:cNvSpPr txBox="1"/>
          <p:nvPr/>
        </p:nvSpPr>
        <p:spPr>
          <a:xfrm>
            <a:off x="382076" y="3716679"/>
            <a:ext cx="5735320" cy="2239074"/>
          </a:xfrm>
          <a:prstGeom prst="rect">
            <a:avLst/>
          </a:prstGeom>
        </p:spPr>
        <p:txBody>
          <a:bodyPr vert="horz" wrap="square" lIns="0" tIns="63500" rIns="0" bIns="0" rtlCol="0">
            <a:spAutoFit/>
          </a:bodyPr>
          <a:lstStyle/>
          <a:p>
            <a:pPr marL="355600" indent="-342900">
              <a:lnSpc>
                <a:spcPct val="100000"/>
              </a:lnSpc>
              <a:spcBef>
                <a:spcPts val="500"/>
              </a:spcBef>
              <a:buClr>
                <a:srgbClr val="00007D"/>
              </a:buClr>
              <a:buSzPct val="76470"/>
              <a:buFont typeface="Wingdings"/>
              <a:buChar char=""/>
              <a:tabLst>
                <a:tab pos="355600" algn="l"/>
              </a:tabLst>
            </a:pPr>
            <a:r>
              <a:rPr sz="2800" spc="-254" dirty="0">
                <a:solidFill>
                  <a:srgbClr val="0000FF"/>
                </a:solidFill>
                <a:cs typeface="Microsoft Sans Serif"/>
              </a:rPr>
              <a:t>Tricycli</a:t>
            </a:r>
            <a:r>
              <a:rPr sz="2800" spc="-315" dirty="0">
                <a:solidFill>
                  <a:srgbClr val="0000FF"/>
                </a:solidFill>
                <a:cs typeface="Microsoft Sans Serif"/>
              </a:rPr>
              <a:t>c</a:t>
            </a:r>
            <a:r>
              <a:rPr sz="2800" spc="-135" dirty="0">
                <a:solidFill>
                  <a:srgbClr val="0000FF"/>
                </a:solidFill>
                <a:cs typeface="Microsoft Sans Serif"/>
              </a:rPr>
              <a:t> </a:t>
            </a:r>
            <a:r>
              <a:rPr sz="2800" spc="-325" dirty="0">
                <a:solidFill>
                  <a:srgbClr val="0000FF"/>
                </a:solidFill>
                <a:cs typeface="Microsoft Sans Serif"/>
              </a:rPr>
              <a:t>Agents</a:t>
            </a:r>
            <a:endParaRPr sz="2800">
              <a:cs typeface="Microsoft Sans Serif"/>
            </a:endParaRPr>
          </a:p>
          <a:p>
            <a:pPr marL="755650" marR="5080" lvl="1" indent="-285750">
              <a:lnSpc>
                <a:spcPts val="3240"/>
              </a:lnSpc>
              <a:spcBef>
                <a:spcPts val="765"/>
              </a:spcBef>
              <a:buClr>
                <a:srgbClr val="9999CC"/>
              </a:buClr>
              <a:buSzPct val="78333"/>
              <a:buFont typeface="Wingdings"/>
              <a:buChar char=""/>
              <a:tabLst>
                <a:tab pos="755650" algn="l"/>
              </a:tabLst>
            </a:pPr>
            <a:r>
              <a:rPr sz="2800" spc="-270" dirty="0">
                <a:cs typeface="Microsoft Sans Serif"/>
              </a:rPr>
              <a:t>Imipramine/Desipramine/ </a:t>
            </a:r>
            <a:r>
              <a:rPr sz="2800" spc="-785" dirty="0">
                <a:cs typeface="Microsoft Sans Serif"/>
              </a:rPr>
              <a:t> </a:t>
            </a:r>
            <a:r>
              <a:rPr sz="2800" spc="-280" dirty="0">
                <a:cs typeface="Microsoft Sans Serif"/>
              </a:rPr>
              <a:t>Clomipramine/ </a:t>
            </a:r>
            <a:r>
              <a:rPr sz="2800" spc="-275" dirty="0">
                <a:cs typeface="Microsoft Sans Serif"/>
              </a:rPr>
              <a:t> </a:t>
            </a:r>
            <a:r>
              <a:rPr sz="2800" spc="-229" dirty="0">
                <a:cs typeface="Microsoft Sans Serif"/>
              </a:rPr>
              <a:t>Amitriptyline/Nortriptyline/ </a:t>
            </a:r>
            <a:r>
              <a:rPr sz="2800" spc="-785" dirty="0">
                <a:cs typeface="Microsoft Sans Serif"/>
              </a:rPr>
              <a:t> </a:t>
            </a:r>
            <a:r>
              <a:rPr sz="2800" spc="-250" dirty="0">
                <a:cs typeface="Microsoft Sans Serif"/>
              </a:rPr>
              <a:t>Protriptyline/Doxepin/ </a:t>
            </a:r>
            <a:r>
              <a:rPr sz="2800" spc="-245" dirty="0">
                <a:cs typeface="Microsoft Sans Serif"/>
              </a:rPr>
              <a:t> </a:t>
            </a:r>
            <a:r>
              <a:rPr sz="2800" spc="-285" dirty="0">
                <a:cs typeface="Microsoft Sans Serif"/>
              </a:rPr>
              <a:t>Nordoxepin</a:t>
            </a:r>
            <a:endParaRPr sz="2800">
              <a:cs typeface="Microsoft Sans Serif"/>
            </a:endParaRPr>
          </a:p>
        </p:txBody>
      </p:sp>
      <p:pic>
        <p:nvPicPr>
          <p:cNvPr id="4" name="object 4"/>
          <p:cNvPicPr/>
          <p:nvPr/>
        </p:nvPicPr>
        <p:blipFill>
          <a:blip r:embed="rId2" cstate="print"/>
          <a:stretch>
            <a:fillRect/>
          </a:stretch>
        </p:blipFill>
        <p:spPr>
          <a:xfrm>
            <a:off x="1436267" y="1163802"/>
            <a:ext cx="9415883" cy="1778547"/>
          </a:xfrm>
          <a:prstGeom prst="rect">
            <a:avLst/>
          </a:prstGeom>
        </p:spPr>
      </p:pic>
      <p:pic>
        <p:nvPicPr>
          <p:cNvPr id="5" name="object 5"/>
          <p:cNvPicPr/>
          <p:nvPr/>
        </p:nvPicPr>
        <p:blipFill>
          <a:blip r:embed="rId3" cstate="print"/>
          <a:stretch>
            <a:fillRect/>
          </a:stretch>
        </p:blipFill>
        <p:spPr>
          <a:xfrm>
            <a:off x="6400801" y="3200400"/>
            <a:ext cx="5024967" cy="3276600"/>
          </a:xfrm>
          <a:prstGeom prst="rect">
            <a:avLst/>
          </a:prstGeom>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14587" y="377220"/>
            <a:ext cx="10651912" cy="635000"/>
          </a:xfrm>
          <a:prstGeom prst="rect">
            <a:avLst/>
          </a:prstGeom>
        </p:spPr>
        <p:txBody>
          <a:bodyPr vert="horz" wrap="square" lIns="0" tIns="12700" rIns="0" bIns="0" rtlCol="0">
            <a:spAutoFit/>
          </a:bodyPr>
          <a:lstStyle/>
          <a:p>
            <a:pPr marL="12700">
              <a:lnSpc>
                <a:spcPct val="100000"/>
              </a:lnSpc>
              <a:spcBef>
                <a:spcPts val="100"/>
              </a:spcBef>
            </a:pPr>
            <a:r>
              <a:rPr sz="4000" spc="-195" dirty="0"/>
              <a:t>Antidepressant</a:t>
            </a:r>
            <a:r>
              <a:rPr sz="4000" spc="-125" dirty="0"/>
              <a:t> </a:t>
            </a:r>
            <a:r>
              <a:rPr sz="4000" spc="-235" dirty="0"/>
              <a:t>Drugs-Classification</a:t>
            </a:r>
            <a:r>
              <a:rPr sz="4000" spc="-130" dirty="0"/>
              <a:t> </a:t>
            </a:r>
            <a:r>
              <a:rPr sz="4000" spc="-245" dirty="0"/>
              <a:t>(contd.)</a:t>
            </a:r>
            <a:endParaRPr sz="4000"/>
          </a:p>
        </p:txBody>
      </p:sp>
      <p:sp>
        <p:nvSpPr>
          <p:cNvPr id="3" name="object 3"/>
          <p:cNvSpPr txBox="1"/>
          <p:nvPr/>
        </p:nvSpPr>
        <p:spPr>
          <a:xfrm>
            <a:off x="6234544" y="1588671"/>
            <a:ext cx="5555674" cy="4565994"/>
          </a:xfrm>
          <a:prstGeom prst="rect">
            <a:avLst/>
          </a:prstGeom>
        </p:spPr>
        <p:txBody>
          <a:bodyPr vert="horz" wrap="square" lIns="0" tIns="109855" rIns="0" bIns="0" rtlCol="0">
            <a:spAutoFit/>
          </a:bodyPr>
          <a:lstStyle/>
          <a:p>
            <a:pPr marL="368300" indent="-342900">
              <a:lnSpc>
                <a:spcPct val="100000"/>
              </a:lnSpc>
              <a:spcBef>
                <a:spcPts val="865"/>
              </a:spcBef>
              <a:buClr>
                <a:srgbClr val="00007D"/>
              </a:buClr>
              <a:buSzPct val="76562"/>
              <a:buFont typeface="Wingdings"/>
              <a:buChar char=""/>
              <a:tabLst>
                <a:tab pos="368300" algn="l"/>
              </a:tabLst>
            </a:pPr>
            <a:r>
              <a:rPr sz="2800" spc="-275" dirty="0">
                <a:solidFill>
                  <a:srgbClr val="0070C0"/>
                </a:solidFill>
                <a:cs typeface="Microsoft Sans Serif"/>
              </a:rPr>
              <a:t>Heterocycli</a:t>
            </a:r>
            <a:r>
              <a:rPr sz="2800" spc="-295" dirty="0">
                <a:solidFill>
                  <a:srgbClr val="0070C0"/>
                </a:solidFill>
                <a:cs typeface="Microsoft Sans Serif"/>
              </a:rPr>
              <a:t>c</a:t>
            </a:r>
            <a:r>
              <a:rPr sz="2800" spc="-130" dirty="0">
                <a:solidFill>
                  <a:srgbClr val="0070C0"/>
                </a:solidFill>
                <a:cs typeface="Microsoft Sans Serif"/>
              </a:rPr>
              <a:t> </a:t>
            </a:r>
            <a:r>
              <a:rPr sz="2800" spc="-305" dirty="0">
                <a:solidFill>
                  <a:srgbClr val="0070C0"/>
                </a:solidFill>
                <a:cs typeface="Microsoft Sans Serif"/>
              </a:rPr>
              <a:t>Agents</a:t>
            </a:r>
            <a:endParaRPr sz="2800">
              <a:solidFill>
                <a:srgbClr val="0070C0"/>
              </a:solidFill>
              <a:cs typeface="Microsoft Sans Serif"/>
            </a:endParaRPr>
          </a:p>
          <a:p>
            <a:pPr marL="778510" lvl="1" indent="-296545">
              <a:lnSpc>
                <a:spcPct val="100000"/>
              </a:lnSpc>
              <a:spcBef>
                <a:spcPts val="770"/>
              </a:spcBef>
              <a:buClr>
                <a:srgbClr val="9999CC"/>
              </a:buClr>
              <a:buSzPct val="78125"/>
              <a:buFont typeface="Wingdings"/>
              <a:buChar char=""/>
              <a:tabLst>
                <a:tab pos="779145" algn="l"/>
              </a:tabLst>
            </a:pPr>
            <a:r>
              <a:rPr sz="2800" u="sng" spc="-265" dirty="0">
                <a:cs typeface="Microsoft Sans Serif"/>
              </a:rPr>
              <a:t>Unicyclic</a:t>
            </a:r>
            <a:endParaRPr sz="2800" u="sng">
              <a:cs typeface="Microsoft Sans Serif"/>
            </a:endParaRPr>
          </a:p>
          <a:p>
            <a:pPr marL="1168400" lvl="2" indent="-228600">
              <a:lnSpc>
                <a:spcPct val="100000"/>
              </a:lnSpc>
              <a:spcBef>
                <a:spcPts val="725"/>
              </a:spcBef>
              <a:buClr>
                <a:srgbClr val="00007D"/>
              </a:buClr>
              <a:buSzPct val="66666"/>
              <a:buFont typeface="Wingdings"/>
              <a:buChar char=""/>
              <a:tabLst>
                <a:tab pos="1168400" algn="l"/>
              </a:tabLst>
            </a:pPr>
            <a:r>
              <a:rPr sz="2800" spc="-285" dirty="0">
                <a:cs typeface="Microsoft Sans Serif"/>
              </a:rPr>
              <a:t>Bupropion</a:t>
            </a:r>
            <a:endParaRPr sz="2800">
              <a:cs typeface="Microsoft Sans Serif"/>
            </a:endParaRPr>
          </a:p>
          <a:p>
            <a:pPr marL="778510" lvl="1" indent="-296545">
              <a:lnSpc>
                <a:spcPct val="100000"/>
              </a:lnSpc>
              <a:spcBef>
                <a:spcPts val="765"/>
              </a:spcBef>
              <a:buClr>
                <a:srgbClr val="9999CC"/>
              </a:buClr>
              <a:buSzPct val="78125"/>
              <a:buFont typeface="Wingdings"/>
              <a:buChar char=""/>
              <a:tabLst>
                <a:tab pos="779145" algn="l"/>
              </a:tabLst>
            </a:pPr>
            <a:r>
              <a:rPr sz="2800" u="sng" spc="-260" dirty="0">
                <a:cs typeface="Microsoft Sans Serif"/>
              </a:rPr>
              <a:t>Tetracyclic</a:t>
            </a:r>
            <a:endParaRPr sz="2800" u="sng">
              <a:cs typeface="Microsoft Sans Serif"/>
            </a:endParaRPr>
          </a:p>
          <a:p>
            <a:pPr marL="1168400" lvl="2" indent="-228600">
              <a:lnSpc>
                <a:spcPct val="100000"/>
              </a:lnSpc>
              <a:spcBef>
                <a:spcPts val="720"/>
              </a:spcBef>
              <a:buClr>
                <a:srgbClr val="00007D"/>
              </a:buClr>
              <a:buSzPct val="66666"/>
              <a:buFont typeface="Wingdings"/>
              <a:buChar char=""/>
              <a:tabLst>
                <a:tab pos="1168400" algn="l"/>
              </a:tabLst>
            </a:pPr>
            <a:r>
              <a:rPr sz="2800" spc="-295" dirty="0">
                <a:cs typeface="Microsoft Sans Serif"/>
              </a:rPr>
              <a:t>Amoxapine(N-desmethyl</a:t>
            </a:r>
            <a:endParaRPr sz="2800">
              <a:cs typeface="Microsoft Sans Serif"/>
            </a:endParaRPr>
          </a:p>
          <a:p>
            <a:pPr marL="1168400" marR="352425">
              <a:lnSpc>
                <a:spcPct val="100000"/>
              </a:lnSpc>
            </a:pPr>
            <a:r>
              <a:rPr sz="2800" spc="-245" dirty="0">
                <a:cs typeface="Microsoft Sans Serif"/>
              </a:rPr>
              <a:t>loxapine)/Maprotilene/  </a:t>
            </a:r>
            <a:r>
              <a:rPr sz="2800" spc="-265" dirty="0">
                <a:cs typeface="Microsoft Sans Serif"/>
              </a:rPr>
              <a:t>Mirtazapine</a:t>
            </a:r>
            <a:endParaRPr sz="2800">
              <a:cs typeface="Microsoft Sans Serif"/>
            </a:endParaRPr>
          </a:p>
          <a:p>
            <a:pPr marL="368300" indent="-342900">
              <a:lnSpc>
                <a:spcPct val="100000"/>
              </a:lnSpc>
              <a:spcBef>
                <a:spcPts val="765"/>
              </a:spcBef>
              <a:buClr>
                <a:srgbClr val="00007D"/>
              </a:buClr>
              <a:buSzPct val="76562"/>
              <a:buFont typeface="Wingdings"/>
              <a:buChar char=""/>
              <a:tabLst>
                <a:tab pos="368300" algn="l"/>
              </a:tabLst>
            </a:pPr>
            <a:r>
              <a:rPr sz="2800" spc="-330" dirty="0">
                <a:solidFill>
                  <a:srgbClr val="0070C0"/>
                </a:solidFill>
                <a:cs typeface="Microsoft Sans Serif"/>
              </a:rPr>
              <a:t>5-HT</a:t>
            </a:r>
            <a:r>
              <a:rPr sz="2800" spc="-307" baseline="-21164" dirty="0">
                <a:solidFill>
                  <a:srgbClr val="0070C0"/>
                </a:solidFill>
                <a:cs typeface="Microsoft Sans Serif"/>
              </a:rPr>
              <a:t>2</a:t>
            </a:r>
            <a:r>
              <a:rPr sz="2800" spc="254" baseline="-21164" dirty="0">
                <a:solidFill>
                  <a:srgbClr val="0070C0"/>
                </a:solidFill>
                <a:cs typeface="Microsoft Sans Serif"/>
              </a:rPr>
              <a:t> </a:t>
            </a:r>
            <a:r>
              <a:rPr sz="2800" spc="-285" dirty="0">
                <a:solidFill>
                  <a:srgbClr val="0070C0"/>
                </a:solidFill>
                <a:cs typeface="Microsoft Sans Serif"/>
              </a:rPr>
              <a:t>Antagonists</a:t>
            </a:r>
            <a:endParaRPr sz="2800">
              <a:solidFill>
                <a:srgbClr val="0070C0"/>
              </a:solidFill>
              <a:cs typeface="Microsoft Sans Serif"/>
            </a:endParaRPr>
          </a:p>
          <a:p>
            <a:pPr marL="768350" lvl="1" indent="-285750">
              <a:lnSpc>
                <a:spcPct val="100000"/>
              </a:lnSpc>
              <a:spcBef>
                <a:spcPts val="725"/>
              </a:spcBef>
              <a:buClr>
                <a:srgbClr val="9999CC"/>
              </a:buClr>
              <a:buSzPct val="78333"/>
              <a:buFont typeface="Wingdings"/>
              <a:buChar char=""/>
              <a:tabLst>
                <a:tab pos="768350" algn="l"/>
              </a:tabLst>
            </a:pPr>
            <a:r>
              <a:rPr sz="2800" spc="-290" dirty="0">
                <a:cs typeface="Microsoft Sans Serif"/>
              </a:rPr>
              <a:t>Nefazodone/Trazodone</a:t>
            </a:r>
            <a:endParaRPr sz="2800">
              <a:cs typeface="Microsoft Sans Serif"/>
            </a:endParaRPr>
          </a:p>
        </p:txBody>
      </p:sp>
      <p:pic>
        <p:nvPicPr>
          <p:cNvPr id="4" name="object 4"/>
          <p:cNvPicPr/>
          <p:nvPr/>
        </p:nvPicPr>
        <p:blipFill>
          <a:blip r:embed="rId2" cstate="print"/>
          <a:stretch>
            <a:fillRect/>
          </a:stretch>
        </p:blipFill>
        <p:spPr>
          <a:xfrm>
            <a:off x="426413" y="1226128"/>
            <a:ext cx="5255683" cy="3209925"/>
          </a:xfrm>
          <a:prstGeom prst="rect">
            <a:avLst/>
          </a:prstGeom>
        </p:spPr>
      </p:pic>
      <p:pic>
        <p:nvPicPr>
          <p:cNvPr id="5" name="object 5"/>
          <p:cNvPicPr/>
          <p:nvPr/>
        </p:nvPicPr>
        <p:blipFill>
          <a:blip r:embed="rId3" cstate="print"/>
          <a:stretch>
            <a:fillRect/>
          </a:stretch>
        </p:blipFill>
        <p:spPr>
          <a:xfrm>
            <a:off x="477213" y="4620491"/>
            <a:ext cx="3979333" cy="825932"/>
          </a:xfrm>
          <a:prstGeom prst="rect">
            <a:avLst/>
          </a:prstGeom>
        </p:spPr>
      </p:pic>
      <p:pic>
        <p:nvPicPr>
          <p:cNvPr id="6" name="object 6"/>
          <p:cNvPicPr/>
          <p:nvPr/>
        </p:nvPicPr>
        <p:blipFill>
          <a:blip r:embed="rId4" cstate="print"/>
          <a:stretch>
            <a:fillRect/>
          </a:stretch>
        </p:blipFill>
        <p:spPr>
          <a:xfrm>
            <a:off x="491068" y="5562601"/>
            <a:ext cx="3534833" cy="1125549"/>
          </a:xfrm>
          <a:prstGeom prst="rect">
            <a:avLst/>
          </a:prstGeom>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94509" y="573321"/>
            <a:ext cx="10058400" cy="1578985"/>
          </a:xfrm>
          <a:prstGeom prst="rect">
            <a:avLst/>
          </a:prstGeom>
        </p:spPr>
        <p:txBody>
          <a:bodyPr vert="horz" wrap="square" lIns="0" tIns="131154" rIns="0" bIns="0" rtlCol="0">
            <a:spAutoFit/>
          </a:bodyPr>
          <a:lstStyle/>
          <a:p>
            <a:pPr marL="12700" marR="5080">
              <a:lnSpc>
                <a:spcPct val="100000"/>
              </a:lnSpc>
              <a:spcBef>
                <a:spcPts val="100"/>
              </a:spcBef>
            </a:pPr>
            <a:r>
              <a:rPr sz="4700" spc="-229" dirty="0"/>
              <a:t>Antidepressant</a:t>
            </a:r>
            <a:r>
              <a:rPr sz="4700" spc="-130" dirty="0"/>
              <a:t> </a:t>
            </a:r>
            <a:r>
              <a:rPr sz="4700" spc="-275" dirty="0"/>
              <a:t>Drugs-Classification </a:t>
            </a:r>
            <a:r>
              <a:rPr sz="4700" spc="-1160" dirty="0"/>
              <a:t> </a:t>
            </a:r>
            <a:r>
              <a:rPr sz="4700" spc="-290" dirty="0"/>
              <a:t>(contd.)</a:t>
            </a:r>
            <a:endParaRPr sz="4700"/>
          </a:p>
        </p:txBody>
      </p:sp>
      <p:sp>
        <p:nvSpPr>
          <p:cNvPr id="3" name="object 3"/>
          <p:cNvSpPr txBox="1"/>
          <p:nvPr/>
        </p:nvSpPr>
        <p:spPr>
          <a:xfrm>
            <a:off x="506770" y="2703637"/>
            <a:ext cx="8457122" cy="3503523"/>
          </a:xfrm>
          <a:prstGeom prst="rect">
            <a:avLst/>
          </a:prstGeom>
        </p:spPr>
        <p:txBody>
          <a:bodyPr vert="horz" wrap="square" lIns="0" tIns="12700" rIns="0" bIns="0" rtlCol="0">
            <a:spAutoFit/>
          </a:bodyPr>
          <a:lstStyle/>
          <a:p>
            <a:pPr marL="355600" marR="207010" indent="-342900">
              <a:lnSpc>
                <a:spcPct val="100000"/>
              </a:lnSpc>
              <a:spcBef>
                <a:spcPts val="100"/>
              </a:spcBef>
              <a:buClr>
                <a:srgbClr val="00007D"/>
              </a:buClr>
              <a:buSzPct val="75714"/>
              <a:buFont typeface="Wingdings"/>
              <a:buChar char=""/>
              <a:tabLst>
                <a:tab pos="355600" algn="l"/>
              </a:tabLst>
            </a:pPr>
            <a:r>
              <a:rPr sz="2800" spc="-340" dirty="0">
                <a:solidFill>
                  <a:srgbClr val="0070C0"/>
                </a:solidFill>
                <a:cs typeface="Microsoft Sans Serif"/>
              </a:rPr>
              <a:t>Mono-Amine-Oxidase-</a:t>
            </a:r>
            <a:r>
              <a:rPr sz="2800" spc="-425" dirty="0">
                <a:solidFill>
                  <a:srgbClr val="0070C0"/>
                </a:solidFill>
                <a:cs typeface="Microsoft Sans Serif"/>
              </a:rPr>
              <a:t>A</a:t>
            </a:r>
            <a:r>
              <a:rPr sz="2800" spc="-135" dirty="0">
                <a:solidFill>
                  <a:srgbClr val="0070C0"/>
                </a:solidFill>
                <a:cs typeface="Microsoft Sans Serif"/>
              </a:rPr>
              <a:t> </a:t>
            </a:r>
            <a:r>
              <a:rPr sz="2800" spc="-340" dirty="0">
                <a:solidFill>
                  <a:srgbClr val="0070C0"/>
                </a:solidFill>
                <a:cs typeface="Microsoft Sans Serif"/>
              </a:rPr>
              <a:t>Isozym</a:t>
            </a:r>
            <a:r>
              <a:rPr sz="2800" spc="-350" dirty="0">
                <a:solidFill>
                  <a:srgbClr val="0070C0"/>
                </a:solidFill>
                <a:cs typeface="Microsoft Sans Serif"/>
              </a:rPr>
              <a:t>e</a:t>
            </a:r>
            <a:r>
              <a:rPr sz="2800" spc="-135" dirty="0">
                <a:solidFill>
                  <a:srgbClr val="0070C0"/>
                </a:solidFill>
                <a:cs typeface="Microsoft Sans Serif"/>
              </a:rPr>
              <a:t> </a:t>
            </a:r>
            <a:r>
              <a:rPr sz="2800" spc="-250" dirty="0">
                <a:solidFill>
                  <a:srgbClr val="0070C0"/>
                </a:solidFill>
                <a:cs typeface="Microsoft Sans Serif"/>
              </a:rPr>
              <a:t>Inhibitors  </a:t>
            </a:r>
            <a:r>
              <a:rPr sz="2800" spc="-320" dirty="0">
                <a:solidFill>
                  <a:srgbClr val="0070C0"/>
                </a:solidFill>
                <a:cs typeface="Microsoft Sans Serif"/>
              </a:rPr>
              <a:t>(MAO-AI’s)</a:t>
            </a:r>
            <a:endParaRPr sz="2800">
              <a:solidFill>
                <a:srgbClr val="0070C0"/>
              </a:solidFill>
              <a:cs typeface="Microsoft Sans Serif"/>
            </a:endParaRPr>
          </a:p>
          <a:p>
            <a:pPr marL="765810" lvl="1" indent="-296545">
              <a:lnSpc>
                <a:spcPct val="100000"/>
              </a:lnSpc>
              <a:spcBef>
                <a:spcPts val="775"/>
              </a:spcBef>
              <a:buClr>
                <a:srgbClr val="9999CC"/>
              </a:buClr>
              <a:buSzPct val="78125"/>
              <a:buFont typeface="Wingdings"/>
              <a:buChar char=""/>
              <a:tabLst>
                <a:tab pos="766445" algn="l"/>
              </a:tabLst>
            </a:pPr>
            <a:r>
              <a:rPr sz="2800" u="sng" spc="-300" dirty="0">
                <a:cs typeface="Microsoft Sans Serif"/>
              </a:rPr>
              <a:t>Hydrazin</a:t>
            </a:r>
            <a:r>
              <a:rPr sz="2800" u="sng" spc="-325" dirty="0">
                <a:cs typeface="Microsoft Sans Serif"/>
              </a:rPr>
              <a:t>e</a:t>
            </a:r>
            <a:r>
              <a:rPr sz="2800" u="sng" spc="-130" dirty="0">
                <a:cs typeface="Microsoft Sans Serif"/>
              </a:rPr>
              <a:t> </a:t>
            </a:r>
            <a:r>
              <a:rPr sz="2800" u="sng" spc="-300" dirty="0">
                <a:cs typeface="Microsoft Sans Serif"/>
              </a:rPr>
              <a:t>group</a:t>
            </a:r>
            <a:endParaRPr sz="2800" u="sng">
              <a:cs typeface="Microsoft Sans Serif"/>
            </a:endParaRPr>
          </a:p>
          <a:p>
            <a:pPr marL="1155700" lvl="2" indent="-228600">
              <a:lnSpc>
                <a:spcPct val="100000"/>
              </a:lnSpc>
              <a:spcBef>
                <a:spcPts val="660"/>
              </a:spcBef>
              <a:buClr>
                <a:srgbClr val="00007D"/>
              </a:buClr>
              <a:buSzPct val="66666"/>
              <a:buFont typeface="Wingdings"/>
              <a:buChar char=""/>
              <a:tabLst>
                <a:tab pos="1155700" algn="l"/>
              </a:tabLst>
            </a:pPr>
            <a:r>
              <a:rPr sz="2800" spc="-240" dirty="0">
                <a:cs typeface="Microsoft Sans Serif"/>
              </a:rPr>
              <a:t>Isocarboxazid/Phenelzine</a:t>
            </a:r>
            <a:endParaRPr sz="2800">
              <a:cs typeface="Microsoft Sans Serif"/>
            </a:endParaRPr>
          </a:p>
          <a:p>
            <a:pPr marL="765810" lvl="1" indent="-296545">
              <a:lnSpc>
                <a:spcPct val="100000"/>
              </a:lnSpc>
              <a:spcBef>
                <a:spcPts val="755"/>
              </a:spcBef>
              <a:buClr>
                <a:srgbClr val="9999CC"/>
              </a:buClr>
              <a:buSzPct val="78125"/>
              <a:buFont typeface="Wingdings"/>
              <a:buChar char=""/>
              <a:tabLst>
                <a:tab pos="766445" algn="l"/>
              </a:tabLst>
            </a:pPr>
            <a:r>
              <a:rPr sz="2800" u="sng" spc="-310" dirty="0">
                <a:cs typeface="Microsoft Sans Serif"/>
              </a:rPr>
              <a:t>Nonhydrazin</a:t>
            </a:r>
            <a:r>
              <a:rPr sz="2800" u="sng" spc="-325" dirty="0">
                <a:cs typeface="Microsoft Sans Serif"/>
              </a:rPr>
              <a:t>e</a:t>
            </a:r>
            <a:r>
              <a:rPr sz="2800" u="sng" spc="-130" dirty="0">
                <a:cs typeface="Microsoft Sans Serif"/>
              </a:rPr>
              <a:t> </a:t>
            </a:r>
            <a:r>
              <a:rPr sz="2800" u="sng" spc="-300" dirty="0">
                <a:cs typeface="Microsoft Sans Serif"/>
              </a:rPr>
              <a:t>group</a:t>
            </a:r>
            <a:endParaRPr sz="2800" u="sng">
              <a:cs typeface="Microsoft Sans Serif"/>
            </a:endParaRPr>
          </a:p>
          <a:p>
            <a:pPr marL="1155700" marR="5080" lvl="2" indent="-228600">
              <a:lnSpc>
                <a:spcPct val="100000"/>
              </a:lnSpc>
              <a:spcBef>
                <a:spcPts val="660"/>
              </a:spcBef>
              <a:buClr>
                <a:srgbClr val="00007D"/>
              </a:buClr>
              <a:buSzPct val="66666"/>
              <a:buFont typeface="Wingdings"/>
              <a:buChar char=""/>
              <a:tabLst>
                <a:tab pos="1155700" algn="l"/>
              </a:tabLst>
            </a:pPr>
            <a:r>
              <a:rPr sz="2800" spc="-235" dirty="0">
                <a:cs typeface="Microsoft Sans Serif"/>
              </a:rPr>
              <a:t>Nialamide/Tranylcypromine/Clorgyline/Pargyline/ </a:t>
            </a:r>
            <a:r>
              <a:rPr sz="2800" spc="-229" dirty="0">
                <a:cs typeface="Microsoft Sans Serif"/>
              </a:rPr>
              <a:t> </a:t>
            </a:r>
            <a:r>
              <a:rPr sz="2800" spc="-250">
                <a:cs typeface="Microsoft Sans Serif"/>
              </a:rPr>
              <a:t>Moclobemide/Brofaromine/Cimoxatone</a:t>
            </a:r>
            <a:r>
              <a:rPr sz="2800" spc="-250" smtClean="0">
                <a:cs typeface="Microsoft Sans Serif"/>
              </a:rPr>
              <a:t>/</a:t>
            </a:r>
            <a:endParaRPr lang="en-US" sz="2800" spc="-250" dirty="0" smtClean="0">
              <a:cs typeface="Microsoft Sans Serif"/>
            </a:endParaRPr>
          </a:p>
          <a:p>
            <a:pPr marL="1155700" marR="5080" lvl="2" indent="-228600">
              <a:lnSpc>
                <a:spcPct val="100000"/>
              </a:lnSpc>
              <a:spcBef>
                <a:spcPts val="660"/>
              </a:spcBef>
              <a:buClr>
                <a:srgbClr val="00007D"/>
              </a:buClr>
              <a:buSzPct val="66666"/>
              <a:tabLst>
                <a:tab pos="1155700" algn="l"/>
              </a:tabLst>
            </a:pPr>
            <a:r>
              <a:rPr lang="en-US" sz="2800" spc="-250" dirty="0" smtClean="0">
                <a:cs typeface="Microsoft Sans Serif"/>
              </a:rPr>
              <a:t>    </a:t>
            </a:r>
            <a:r>
              <a:rPr sz="2800" spc="-250" smtClean="0">
                <a:cs typeface="Microsoft Sans Serif"/>
              </a:rPr>
              <a:t>Toloxatone</a:t>
            </a:r>
            <a:endParaRPr sz="2800">
              <a:cs typeface="Microsoft Sans Serif"/>
            </a:endParaRPr>
          </a:p>
        </p:txBody>
      </p:sp>
      <p:pic>
        <p:nvPicPr>
          <p:cNvPr id="4" name="object 4"/>
          <p:cNvPicPr/>
          <p:nvPr/>
        </p:nvPicPr>
        <p:blipFill>
          <a:blip r:embed="rId2" cstate="print"/>
          <a:stretch>
            <a:fillRect/>
          </a:stretch>
        </p:blipFill>
        <p:spPr>
          <a:xfrm>
            <a:off x="8684758" y="2398767"/>
            <a:ext cx="3024372" cy="2187987"/>
          </a:xfrm>
          <a:prstGeom prst="rect">
            <a:avLst/>
          </a:prstGeom>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92727" y="462485"/>
            <a:ext cx="10058400" cy="1674817"/>
          </a:xfrm>
          <a:prstGeom prst="rect">
            <a:avLst/>
          </a:prstGeom>
        </p:spPr>
        <p:txBody>
          <a:bodyPr vert="horz" wrap="square" lIns="0" tIns="12700" rIns="0" bIns="0" rtlCol="0">
            <a:spAutoFit/>
          </a:bodyPr>
          <a:lstStyle/>
          <a:p>
            <a:pPr marL="12700" marR="5080">
              <a:lnSpc>
                <a:spcPct val="100000"/>
              </a:lnSpc>
              <a:spcBef>
                <a:spcPts val="100"/>
              </a:spcBef>
            </a:pPr>
            <a:r>
              <a:rPr sz="5400" spc="-310" dirty="0"/>
              <a:t>Selectiv</a:t>
            </a:r>
            <a:r>
              <a:rPr sz="5400" spc="-335" dirty="0"/>
              <a:t>e</a:t>
            </a:r>
            <a:r>
              <a:rPr sz="5400" spc="-180" dirty="0"/>
              <a:t> </a:t>
            </a:r>
            <a:r>
              <a:rPr sz="5400" spc="-315" dirty="0"/>
              <a:t>Serotoni</a:t>
            </a:r>
            <a:r>
              <a:rPr sz="5400" spc="-355" dirty="0"/>
              <a:t>n</a:t>
            </a:r>
            <a:r>
              <a:rPr sz="5400" spc="-180" dirty="0"/>
              <a:t> </a:t>
            </a:r>
            <a:r>
              <a:rPr sz="5400" spc="-229" dirty="0"/>
              <a:t>Reuptake  </a:t>
            </a:r>
            <a:r>
              <a:rPr sz="5400" spc="-245" dirty="0"/>
              <a:t>Inhibitor</a:t>
            </a:r>
            <a:r>
              <a:rPr sz="5400" spc="-229" dirty="0"/>
              <a:t>s</a:t>
            </a:r>
            <a:r>
              <a:rPr sz="5400" spc="-180" dirty="0"/>
              <a:t> </a:t>
            </a:r>
            <a:r>
              <a:rPr sz="5400" spc="-270" dirty="0"/>
              <a:t>(SSRI’s)</a:t>
            </a:r>
            <a:endParaRPr sz="5400"/>
          </a:p>
        </p:txBody>
      </p:sp>
      <p:sp>
        <p:nvSpPr>
          <p:cNvPr id="3" name="object 3"/>
          <p:cNvSpPr txBox="1"/>
          <p:nvPr/>
        </p:nvSpPr>
        <p:spPr>
          <a:xfrm>
            <a:off x="6912187" y="1924363"/>
            <a:ext cx="4790439" cy="4248342"/>
          </a:xfrm>
          <a:prstGeom prst="rect">
            <a:avLst/>
          </a:prstGeom>
        </p:spPr>
        <p:txBody>
          <a:bodyPr vert="horz" wrap="square" lIns="0" tIns="121920" rIns="0" bIns="0" rtlCol="0">
            <a:spAutoFit/>
          </a:bodyPr>
          <a:lstStyle/>
          <a:p>
            <a:pPr marL="355600" marR="5080" indent="-342900" algn="just">
              <a:lnSpc>
                <a:spcPct val="80000"/>
              </a:lnSpc>
              <a:spcBef>
                <a:spcPts val="960"/>
              </a:spcBef>
              <a:buClr>
                <a:srgbClr val="00007D"/>
              </a:buClr>
              <a:buSzPct val="76388"/>
              <a:buFont typeface="Wingdings"/>
              <a:buChar char=""/>
              <a:tabLst>
                <a:tab pos="355600" algn="l"/>
              </a:tabLst>
            </a:pPr>
            <a:r>
              <a:rPr sz="3600" spc="-300" dirty="0">
                <a:solidFill>
                  <a:srgbClr val="0000FF"/>
                </a:solidFill>
                <a:cs typeface="Microsoft Sans Serif"/>
              </a:rPr>
              <a:t>Selectiv</a:t>
            </a:r>
            <a:r>
              <a:rPr sz="3600" spc="-365" dirty="0">
                <a:solidFill>
                  <a:srgbClr val="0000FF"/>
                </a:solidFill>
                <a:cs typeface="Microsoft Sans Serif"/>
              </a:rPr>
              <a:t>e</a:t>
            </a:r>
            <a:r>
              <a:rPr sz="3600" spc="-145" dirty="0">
                <a:solidFill>
                  <a:srgbClr val="0000FF"/>
                </a:solidFill>
                <a:cs typeface="Microsoft Sans Serif"/>
              </a:rPr>
              <a:t> </a:t>
            </a:r>
            <a:r>
              <a:rPr sz="3600" spc="-300" dirty="0">
                <a:solidFill>
                  <a:srgbClr val="0000FF"/>
                </a:solidFill>
                <a:cs typeface="Microsoft Sans Serif"/>
              </a:rPr>
              <a:t>Serotonin  </a:t>
            </a:r>
            <a:r>
              <a:rPr sz="3600" spc="-355" dirty="0">
                <a:solidFill>
                  <a:srgbClr val="0000FF"/>
                </a:solidFill>
                <a:cs typeface="Microsoft Sans Serif"/>
              </a:rPr>
              <a:t>Reuptak</a:t>
            </a:r>
            <a:r>
              <a:rPr sz="3600" spc="-365" dirty="0">
                <a:solidFill>
                  <a:srgbClr val="0000FF"/>
                </a:solidFill>
                <a:cs typeface="Microsoft Sans Serif"/>
              </a:rPr>
              <a:t>e</a:t>
            </a:r>
            <a:r>
              <a:rPr sz="3600" spc="-145" dirty="0">
                <a:solidFill>
                  <a:srgbClr val="0000FF"/>
                </a:solidFill>
                <a:cs typeface="Microsoft Sans Serif"/>
              </a:rPr>
              <a:t> </a:t>
            </a:r>
            <a:r>
              <a:rPr sz="3600" spc="-260" dirty="0">
                <a:solidFill>
                  <a:srgbClr val="0000FF"/>
                </a:solidFill>
                <a:cs typeface="Microsoft Sans Serif"/>
              </a:rPr>
              <a:t>Inhibitors  </a:t>
            </a:r>
            <a:r>
              <a:rPr sz="3600" spc="-310" dirty="0">
                <a:solidFill>
                  <a:srgbClr val="0000FF"/>
                </a:solidFill>
                <a:cs typeface="Microsoft Sans Serif"/>
              </a:rPr>
              <a:t>(SSRI’s)</a:t>
            </a:r>
            <a:endParaRPr sz="3600">
              <a:cs typeface="Microsoft Sans Serif"/>
            </a:endParaRPr>
          </a:p>
          <a:p>
            <a:pPr marL="755650" marR="568325" indent="-285750">
              <a:lnSpc>
                <a:spcPts val="3460"/>
              </a:lnSpc>
              <a:spcBef>
                <a:spcPts val="835"/>
              </a:spcBef>
            </a:pPr>
            <a:r>
              <a:rPr sz="2900" spc="-320" dirty="0">
                <a:solidFill>
                  <a:srgbClr val="9999CC"/>
                </a:solidFill>
                <a:cs typeface="Wingdings"/>
              </a:rPr>
              <a:t></a:t>
            </a:r>
            <a:r>
              <a:rPr sz="3600" spc="-320" dirty="0">
                <a:cs typeface="Microsoft Sans Serif"/>
              </a:rPr>
              <a:t>Citalopram/ </a:t>
            </a:r>
            <a:r>
              <a:rPr sz="3600" spc="-315" dirty="0">
                <a:cs typeface="Microsoft Sans Serif"/>
              </a:rPr>
              <a:t> </a:t>
            </a:r>
            <a:r>
              <a:rPr sz="3600" spc="-320" dirty="0">
                <a:cs typeface="Microsoft Sans Serif"/>
              </a:rPr>
              <a:t>Escitalopram/ </a:t>
            </a:r>
            <a:r>
              <a:rPr sz="3600" spc="-944" dirty="0">
                <a:cs typeface="Microsoft Sans Serif"/>
              </a:rPr>
              <a:t> </a:t>
            </a:r>
            <a:r>
              <a:rPr sz="3600" spc="-305" dirty="0">
                <a:cs typeface="Microsoft Sans Serif"/>
              </a:rPr>
              <a:t>Fluoxetine/ </a:t>
            </a:r>
            <a:r>
              <a:rPr sz="3600" spc="-300" dirty="0">
                <a:cs typeface="Microsoft Sans Serif"/>
              </a:rPr>
              <a:t> </a:t>
            </a:r>
            <a:r>
              <a:rPr sz="3600" spc="-310" dirty="0">
                <a:cs typeface="Microsoft Sans Serif"/>
              </a:rPr>
              <a:t>Paroxetine/ </a:t>
            </a:r>
            <a:r>
              <a:rPr sz="3600" spc="-305" dirty="0">
                <a:cs typeface="Microsoft Sans Serif"/>
              </a:rPr>
              <a:t> </a:t>
            </a:r>
            <a:r>
              <a:rPr sz="3600" spc="-285" dirty="0">
                <a:cs typeface="Microsoft Sans Serif"/>
              </a:rPr>
              <a:t>Sertraline/ </a:t>
            </a:r>
            <a:r>
              <a:rPr sz="3600" spc="-280" dirty="0">
                <a:cs typeface="Microsoft Sans Serif"/>
              </a:rPr>
              <a:t> </a:t>
            </a:r>
            <a:r>
              <a:rPr sz="3600" spc="-345" dirty="0">
                <a:cs typeface="Microsoft Sans Serif"/>
              </a:rPr>
              <a:t>Fluvoxamine</a:t>
            </a:r>
            <a:endParaRPr sz="3600">
              <a:cs typeface="Microsoft Sans Serif"/>
            </a:endParaRPr>
          </a:p>
        </p:txBody>
      </p:sp>
      <p:pic>
        <p:nvPicPr>
          <p:cNvPr id="4" name="object 4"/>
          <p:cNvPicPr/>
          <p:nvPr/>
        </p:nvPicPr>
        <p:blipFill>
          <a:blip r:embed="rId2" cstate="print"/>
          <a:stretch>
            <a:fillRect/>
          </a:stretch>
        </p:blipFill>
        <p:spPr>
          <a:xfrm>
            <a:off x="554182" y="2348347"/>
            <a:ext cx="5929745" cy="4137025"/>
          </a:xfrm>
          <a:prstGeom prst="rect">
            <a:avLst/>
          </a:prstGeom>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14587" y="301020"/>
            <a:ext cx="10593493" cy="635000"/>
          </a:xfrm>
          <a:prstGeom prst="rect">
            <a:avLst/>
          </a:prstGeom>
        </p:spPr>
        <p:txBody>
          <a:bodyPr vert="horz" wrap="square" lIns="0" tIns="12700" rIns="0" bIns="0" rtlCol="0">
            <a:spAutoFit/>
          </a:bodyPr>
          <a:lstStyle/>
          <a:p>
            <a:pPr marL="12700">
              <a:lnSpc>
                <a:spcPct val="100000"/>
              </a:lnSpc>
              <a:spcBef>
                <a:spcPts val="100"/>
              </a:spcBef>
            </a:pPr>
            <a:r>
              <a:rPr sz="4000" spc="-235" dirty="0"/>
              <a:t>Serotoni</a:t>
            </a:r>
            <a:r>
              <a:rPr sz="4000" spc="-265" dirty="0"/>
              <a:t>n</a:t>
            </a:r>
            <a:r>
              <a:rPr sz="4000" spc="-135" dirty="0"/>
              <a:t> </a:t>
            </a:r>
            <a:r>
              <a:rPr sz="4000" spc="80" dirty="0"/>
              <a:t>NE</a:t>
            </a:r>
            <a:r>
              <a:rPr sz="4000" spc="-130" dirty="0"/>
              <a:t> </a:t>
            </a:r>
            <a:r>
              <a:rPr sz="4000" spc="-190" dirty="0"/>
              <a:t>Reuptak</a:t>
            </a:r>
            <a:r>
              <a:rPr sz="4000" spc="-175" dirty="0"/>
              <a:t>e</a:t>
            </a:r>
            <a:r>
              <a:rPr sz="4000" spc="-125" dirty="0"/>
              <a:t> </a:t>
            </a:r>
            <a:r>
              <a:rPr sz="4000" spc="-185" dirty="0"/>
              <a:t>Inhibitor</a:t>
            </a:r>
            <a:r>
              <a:rPr sz="4000" spc="-170" dirty="0"/>
              <a:t>s</a:t>
            </a:r>
            <a:r>
              <a:rPr sz="4000" spc="-135" dirty="0"/>
              <a:t> </a:t>
            </a:r>
            <a:r>
              <a:rPr sz="4000" spc="-165" dirty="0"/>
              <a:t>(SNRI’s)</a:t>
            </a:r>
            <a:endParaRPr sz="4000"/>
          </a:p>
        </p:txBody>
      </p:sp>
      <p:sp>
        <p:nvSpPr>
          <p:cNvPr id="3" name="object 3"/>
          <p:cNvSpPr txBox="1"/>
          <p:nvPr/>
        </p:nvSpPr>
        <p:spPr>
          <a:xfrm>
            <a:off x="756150" y="4494382"/>
            <a:ext cx="10602807" cy="1760482"/>
          </a:xfrm>
          <a:prstGeom prst="rect">
            <a:avLst/>
          </a:prstGeom>
        </p:spPr>
        <p:txBody>
          <a:bodyPr vert="horz" wrap="square" lIns="0" tIns="121920" rIns="0" bIns="0" rtlCol="0">
            <a:spAutoFit/>
          </a:bodyPr>
          <a:lstStyle/>
          <a:p>
            <a:pPr marL="355600" marR="5080" indent="-342900">
              <a:lnSpc>
                <a:spcPct val="80000"/>
              </a:lnSpc>
              <a:spcBef>
                <a:spcPts val="960"/>
              </a:spcBef>
              <a:buClr>
                <a:srgbClr val="00007D"/>
              </a:buClr>
              <a:buSzPct val="76388"/>
              <a:buFont typeface="Wingdings"/>
              <a:buChar char=""/>
              <a:tabLst>
                <a:tab pos="355600" algn="l"/>
              </a:tabLst>
            </a:pPr>
            <a:r>
              <a:rPr sz="2800" spc="-315" dirty="0">
                <a:solidFill>
                  <a:srgbClr val="0000FF"/>
                </a:solidFill>
                <a:cs typeface="Microsoft Sans Serif"/>
              </a:rPr>
              <a:t>Serotoni</a:t>
            </a:r>
            <a:r>
              <a:rPr sz="2800" spc="-365" dirty="0">
                <a:solidFill>
                  <a:srgbClr val="0000FF"/>
                </a:solidFill>
                <a:cs typeface="Microsoft Sans Serif"/>
              </a:rPr>
              <a:t>n</a:t>
            </a:r>
            <a:r>
              <a:rPr sz="2800" spc="-145" dirty="0">
                <a:solidFill>
                  <a:srgbClr val="0000FF"/>
                </a:solidFill>
                <a:cs typeface="Microsoft Sans Serif"/>
              </a:rPr>
              <a:t> </a:t>
            </a:r>
            <a:r>
              <a:rPr sz="2800" spc="-330" dirty="0">
                <a:solidFill>
                  <a:srgbClr val="0000FF"/>
                </a:solidFill>
                <a:cs typeface="Microsoft Sans Serif"/>
              </a:rPr>
              <a:t>Norepinephrin</a:t>
            </a:r>
            <a:r>
              <a:rPr sz="2800" spc="-365" dirty="0">
                <a:solidFill>
                  <a:srgbClr val="0000FF"/>
                </a:solidFill>
                <a:cs typeface="Microsoft Sans Serif"/>
              </a:rPr>
              <a:t>e</a:t>
            </a:r>
            <a:r>
              <a:rPr sz="2800" spc="-145" dirty="0">
                <a:solidFill>
                  <a:srgbClr val="0000FF"/>
                </a:solidFill>
                <a:cs typeface="Microsoft Sans Serif"/>
              </a:rPr>
              <a:t> </a:t>
            </a:r>
            <a:r>
              <a:rPr sz="2800" spc="-355" dirty="0">
                <a:solidFill>
                  <a:srgbClr val="0000FF"/>
                </a:solidFill>
                <a:cs typeface="Microsoft Sans Serif"/>
              </a:rPr>
              <a:t>Reuptak</a:t>
            </a:r>
            <a:r>
              <a:rPr sz="2800" spc="-365" dirty="0">
                <a:solidFill>
                  <a:srgbClr val="0000FF"/>
                </a:solidFill>
                <a:cs typeface="Microsoft Sans Serif"/>
              </a:rPr>
              <a:t>e</a:t>
            </a:r>
            <a:r>
              <a:rPr sz="2800" spc="-145" dirty="0">
                <a:solidFill>
                  <a:srgbClr val="0000FF"/>
                </a:solidFill>
                <a:cs typeface="Microsoft Sans Serif"/>
              </a:rPr>
              <a:t> </a:t>
            </a:r>
            <a:r>
              <a:rPr sz="2800" spc="-260" dirty="0">
                <a:solidFill>
                  <a:srgbClr val="0000FF"/>
                </a:solidFill>
                <a:cs typeface="Microsoft Sans Serif"/>
              </a:rPr>
              <a:t>Inhibitors  </a:t>
            </a:r>
            <a:r>
              <a:rPr sz="2800" spc="-315" dirty="0">
                <a:solidFill>
                  <a:srgbClr val="0000FF"/>
                </a:solidFill>
                <a:cs typeface="Microsoft Sans Serif"/>
              </a:rPr>
              <a:t>(SNRI’s)</a:t>
            </a:r>
            <a:endParaRPr sz="2800">
              <a:cs typeface="Microsoft Sans Serif"/>
            </a:endParaRPr>
          </a:p>
          <a:p>
            <a:pPr marL="469900">
              <a:lnSpc>
                <a:spcPct val="100000"/>
              </a:lnSpc>
            </a:pPr>
            <a:r>
              <a:rPr sz="2800" spc="-320" dirty="0">
                <a:solidFill>
                  <a:srgbClr val="9999CC"/>
                </a:solidFill>
                <a:cs typeface="Wingdings"/>
              </a:rPr>
              <a:t></a:t>
            </a:r>
            <a:r>
              <a:rPr sz="2800" spc="-320" dirty="0">
                <a:cs typeface="Microsoft Sans Serif"/>
              </a:rPr>
              <a:t>Duloxetine</a:t>
            </a:r>
            <a:endParaRPr sz="2800">
              <a:cs typeface="Microsoft Sans Serif"/>
            </a:endParaRPr>
          </a:p>
          <a:p>
            <a:pPr marL="469900">
              <a:lnSpc>
                <a:spcPct val="100000"/>
              </a:lnSpc>
            </a:pPr>
            <a:r>
              <a:rPr sz="2800" spc="-320" dirty="0">
                <a:solidFill>
                  <a:srgbClr val="9999CC"/>
                </a:solidFill>
                <a:cs typeface="Wingdings"/>
              </a:rPr>
              <a:t></a:t>
            </a:r>
            <a:r>
              <a:rPr sz="2800" spc="-320" dirty="0">
                <a:cs typeface="Microsoft Sans Serif"/>
              </a:rPr>
              <a:t>Venlafaxine</a:t>
            </a:r>
            <a:endParaRPr sz="2800">
              <a:cs typeface="Microsoft Sans Serif"/>
            </a:endParaRPr>
          </a:p>
          <a:p>
            <a:pPr marL="469900">
              <a:lnSpc>
                <a:spcPct val="100000"/>
              </a:lnSpc>
              <a:spcBef>
                <a:spcPts val="5"/>
              </a:spcBef>
            </a:pPr>
            <a:r>
              <a:rPr sz="2800" spc="-330" dirty="0">
                <a:solidFill>
                  <a:srgbClr val="9999CC"/>
                </a:solidFill>
                <a:cs typeface="Wingdings"/>
              </a:rPr>
              <a:t></a:t>
            </a:r>
            <a:r>
              <a:rPr sz="2800" spc="-330" dirty="0">
                <a:cs typeface="Microsoft Sans Serif"/>
              </a:rPr>
              <a:t>Desvenlafaxine</a:t>
            </a:r>
            <a:endParaRPr sz="2800">
              <a:cs typeface="Microsoft Sans Serif"/>
            </a:endParaRPr>
          </a:p>
        </p:txBody>
      </p:sp>
      <p:pic>
        <p:nvPicPr>
          <p:cNvPr id="4" name="object 4"/>
          <p:cNvPicPr/>
          <p:nvPr/>
        </p:nvPicPr>
        <p:blipFill>
          <a:blip r:embed="rId2" cstate="print"/>
          <a:stretch>
            <a:fillRect/>
          </a:stretch>
        </p:blipFill>
        <p:spPr>
          <a:xfrm>
            <a:off x="6623454" y="1108684"/>
            <a:ext cx="4163079" cy="2801696"/>
          </a:xfrm>
          <a:prstGeom prst="rect">
            <a:avLst/>
          </a:prstGeom>
        </p:spPr>
      </p:pic>
      <p:pic>
        <p:nvPicPr>
          <p:cNvPr id="5" name="object 5"/>
          <p:cNvPicPr/>
          <p:nvPr/>
        </p:nvPicPr>
        <p:blipFill>
          <a:blip r:embed="rId3" cstate="print"/>
          <a:stretch>
            <a:fillRect/>
          </a:stretch>
        </p:blipFill>
        <p:spPr>
          <a:xfrm>
            <a:off x="711200" y="1371601"/>
            <a:ext cx="5080000" cy="2670175"/>
          </a:xfrm>
          <a:prstGeom prst="rect">
            <a:avLst/>
          </a:prstGeom>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969818" y="185394"/>
            <a:ext cx="10058400" cy="1433587"/>
          </a:xfrm>
          <a:prstGeom prst="rect">
            <a:avLst/>
          </a:prstGeom>
        </p:spPr>
        <p:txBody>
          <a:bodyPr vert="horz" wrap="square" lIns="0" tIns="139563" rIns="0" bIns="0" rtlCol="0">
            <a:spAutoFit/>
          </a:bodyPr>
          <a:lstStyle/>
          <a:p>
            <a:pPr marL="12700" marR="5080">
              <a:lnSpc>
                <a:spcPct val="100000"/>
              </a:lnSpc>
              <a:spcBef>
                <a:spcPts val="100"/>
              </a:spcBef>
            </a:pPr>
            <a:r>
              <a:rPr sz="4200" spc="-210" dirty="0"/>
              <a:t>Postulated</a:t>
            </a:r>
            <a:r>
              <a:rPr sz="4200" spc="-135" dirty="0"/>
              <a:t> </a:t>
            </a:r>
            <a:r>
              <a:rPr sz="4200" spc="-280" dirty="0"/>
              <a:t>Mode</a:t>
            </a:r>
            <a:r>
              <a:rPr sz="4200" spc="-135" dirty="0"/>
              <a:t> </a:t>
            </a:r>
            <a:r>
              <a:rPr sz="4200" spc="-130" dirty="0"/>
              <a:t>of</a:t>
            </a:r>
            <a:r>
              <a:rPr sz="4200" spc="-140" dirty="0"/>
              <a:t> </a:t>
            </a:r>
            <a:r>
              <a:rPr sz="4200" spc="-170" dirty="0"/>
              <a:t>Action</a:t>
            </a:r>
            <a:r>
              <a:rPr sz="4200" spc="-130" dirty="0"/>
              <a:t> of</a:t>
            </a:r>
            <a:r>
              <a:rPr sz="4200" spc="-135" dirty="0"/>
              <a:t> </a:t>
            </a:r>
            <a:r>
              <a:rPr sz="4200" spc="-290" dirty="0"/>
              <a:t>Tricyclic </a:t>
            </a:r>
            <a:r>
              <a:rPr sz="4200" spc="-1035" dirty="0"/>
              <a:t> </a:t>
            </a:r>
            <a:r>
              <a:rPr sz="4200" spc="-210" dirty="0"/>
              <a:t>Antidepressan</a:t>
            </a:r>
            <a:r>
              <a:rPr sz="4200" spc="-130" dirty="0"/>
              <a:t>t</a:t>
            </a:r>
            <a:r>
              <a:rPr sz="4200" spc="-135" dirty="0"/>
              <a:t> </a:t>
            </a:r>
            <a:r>
              <a:rPr sz="4200" spc="-275" dirty="0"/>
              <a:t>Drugs</a:t>
            </a:r>
            <a:endParaRPr sz="4200"/>
          </a:p>
        </p:txBody>
      </p:sp>
      <p:sp>
        <p:nvSpPr>
          <p:cNvPr id="3" name="object 3"/>
          <p:cNvSpPr txBox="1"/>
          <p:nvPr/>
        </p:nvSpPr>
        <p:spPr>
          <a:xfrm>
            <a:off x="6635097" y="2501286"/>
            <a:ext cx="5052905" cy="2475037"/>
          </a:xfrm>
          <a:prstGeom prst="rect">
            <a:avLst/>
          </a:prstGeom>
        </p:spPr>
        <p:txBody>
          <a:bodyPr vert="horz" wrap="square" lIns="0" tIns="12700" rIns="0" bIns="0" rtlCol="0">
            <a:spAutoFit/>
          </a:bodyPr>
          <a:lstStyle/>
          <a:p>
            <a:pPr marL="355600" indent="-342900">
              <a:lnSpc>
                <a:spcPct val="100000"/>
              </a:lnSpc>
              <a:spcBef>
                <a:spcPts val="100"/>
              </a:spcBef>
              <a:buClr>
                <a:srgbClr val="00007D"/>
              </a:buClr>
              <a:buSzPct val="76250"/>
              <a:buFont typeface="Wingdings"/>
              <a:buChar char=""/>
              <a:tabLst>
                <a:tab pos="355600" algn="l"/>
                <a:tab pos="3290570" algn="l"/>
              </a:tabLst>
            </a:pPr>
            <a:r>
              <a:rPr sz="3200" spc="-295" dirty="0">
                <a:cs typeface="Microsoft Sans Serif"/>
              </a:rPr>
              <a:t>TCA’s</a:t>
            </a:r>
            <a:r>
              <a:rPr sz="3200" spc="-530" dirty="0">
                <a:cs typeface="Microsoft Sans Serif"/>
              </a:rPr>
              <a:t>→</a:t>
            </a:r>
            <a:r>
              <a:rPr sz="3200" spc="-305" dirty="0">
                <a:solidFill>
                  <a:srgbClr val="0000FF"/>
                </a:solidFill>
                <a:cs typeface="Microsoft Sans Serif"/>
              </a:rPr>
              <a:t>↓</a:t>
            </a:r>
            <a:r>
              <a:rPr sz="3200" spc="-305">
                <a:solidFill>
                  <a:srgbClr val="0000FF"/>
                </a:solidFill>
                <a:cs typeface="Microsoft Sans Serif"/>
              </a:rPr>
              <a:t>NE</a:t>
            </a:r>
            <a:r>
              <a:rPr sz="3200" spc="-305" smtClean="0">
                <a:solidFill>
                  <a:srgbClr val="0000FF"/>
                </a:solidFill>
                <a:cs typeface="Microsoft Sans Serif"/>
              </a:rPr>
              <a:t>/</a:t>
            </a:r>
            <a:r>
              <a:rPr sz="3200" spc="-204" smtClean="0">
                <a:solidFill>
                  <a:srgbClr val="0000FF"/>
                </a:solidFill>
                <a:cs typeface="Microsoft Sans Serif"/>
              </a:rPr>
              <a:t>↓5</a:t>
            </a:r>
            <a:r>
              <a:rPr sz="3200" spc="-395" smtClean="0">
                <a:solidFill>
                  <a:srgbClr val="0000FF"/>
                </a:solidFill>
                <a:cs typeface="Microsoft Sans Serif"/>
              </a:rPr>
              <a:t>-H</a:t>
            </a:r>
            <a:r>
              <a:rPr sz="3200" spc="-445" smtClean="0">
                <a:solidFill>
                  <a:srgbClr val="0000FF"/>
                </a:solidFill>
                <a:cs typeface="Microsoft Sans Serif"/>
              </a:rPr>
              <a:t>T</a:t>
            </a:r>
            <a:r>
              <a:rPr sz="3200" spc="-160" smtClean="0">
                <a:solidFill>
                  <a:srgbClr val="0000FF"/>
                </a:solidFill>
                <a:cs typeface="Microsoft Sans Serif"/>
              </a:rPr>
              <a:t> </a:t>
            </a:r>
            <a:r>
              <a:rPr sz="3200" spc="-350" dirty="0">
                <a:solidFill>
                  <a:srgbClr val="0000FF"/>
                </a:solidFill>
                <a:cs typeface="Microsoft Sans Serif"/>
              </a:rPr>
              <a:t>reuptak</a:t>
            </a:r>
            <a:r>
              <a:rPr sz="3200" spc="-405" dirty="0">
                <a:solidFill>
                  <a:srgbClr val="0000FF"/>
                </a:solidFill>
                <a:cs typeface="Microsoft Sans Serif"/>
              </a:rPr>
              <a:t>e</a:t>
            </a:r>
            <a:r>
              <a:rPr sz="3200" spc="-120" dirty="0">
                <a:solidFill>
                  <a:srgbClr val="0000FF"/>
                </a:solidFill>
                <a:cs typeface="Microsoft Sans Serif"/>
              </a:rPr>
              <a:t> </a:t>
            </a:r>
            <a:r>
              <a:rPr sz="3200" spc="-110">
                <a:solidFill>
                  <a:srgbClr val="0000FF"/>
                </a:solidFill>
                <a:cs typeface="Microsoft Sans Serif"/>
              </a:rPr>
              <a:t>(</a:t>
            </a:r>
            <a:r>
              <a:rPr sz="3200" spc="-110" smtClean="0">
                <a:solidFill>
                  <a:srgbClr val="0000FF"/>
                </a:solidFill>
                <a:cs typeface="Microsoft Sans Serif"/>
              </a:rPr>
              <a:t>↓</a:t>
            </a:r>
            <a:r>
              <a:rPr sz="3200" spc="-495" smtClean="0">
                <a:solidFill>
                  <a:srgbClr val="0000FF"/>
                </a:solidFill>
                <a:cs typeface="Microsoft Sans Serif"/>
              </a:rPr>
              <a:t>NET</a:t>
            </a:r>
            <a:r>
              <a:rPr sz="3200" spc="-204" dirty="0">
                <a:solidFill>
                  <a:srgbClr val="0000FF"/>
                </a:solidFill>
                <a:cs typeface="Microsoft Sans Serif"/>
              </a:rPr>
              <a:t>/</a:t>
            </a:r>
            <a:r>
              <a:rPr sz="3200" spc="-160" dirty="0">
                <a:solidFill>
                  <a:srgbClr val="0000FF"/>
                </a:solidFill>
                <a:cs typeface="Microsoft Sans Serif"/>
              </a:rPr>
              <a:t> </a:t>
            </a:r>
            <a:r>
              <a:rPr sz="3200" dirty="0">
                <a:solidFill>
                  <a:srgbClr val="0000FF"/>
                </a:solidFill>
                <a:cs typeface="Microsoft Sans Serif"/>
              </a:rPr>
              <a:t>↓</a:t>
            </a:r>
            <a:r>
              <a:rPr sz="3200" spc="-155" dirty="0">
                <a:solidFill>
                  <a:srgbClr val="0000FF"/>
                </a:solidFill>
                <a:cs typeface="Microsoft Sans Serif"/>
              </a:rPr>
              <a:t> </a:t>
            </a:r>
            <a:r>
              <a:rPr sz="3200" spc="-495" dirty="0">
                <a:solidFill>
                  <a:srgbClr val="0000FF"/>
                </a:solidFill>
                <a:cs typeface="Microsoft Sans Serif"/>
              </a:rPr>
              <a:t>SERT</a:t>
            </a:r>
            <a:r>
              <a:rPr sz="3200" spc="-240" dirty="0">
                <a:solidFill>
                  <a:srgbClr val="0000FF"/>
                </a:solidFill>
                <a:cs typeface="Microsoft Sans Serif"/>
              </a:rPr>
              <a:t>)</a:t>
            </a:r>
            <a:r>
              <a:rPr sz="3200" spc="-120" dirty="0">
                <a:solidFill>
                  <a:srgbClr val="0000FF"/>
                </a:solidFill>
                <a:cs typeface="Microsoft Sans Serif"/>
              </a:rPr>
              <a:t> </a:t>
            </a:r>
            <a:r>
              <a:rPr sz="3200" dirty="0">
                <a:cs typeface="Microsoft Sans Serif"/>
              </a:rPr>
              <a:t>→</a:t>
            </a:r>
            <a:endParaRPr sz="3200">
              <a:cs typeface="Microsoft Sans Serif"/>
            </a:endParaRPr>
          </a:p>
          <a:p>
            <a:pPr marL="355600" marR="23495">
              <a:lnSpc>
                <a:spcPct val="100000"/>
              </a:lnSpc>
            </a:pPr>
            <a:r>
              <a:rPr sz="3200" spc="-355" dirty="0">
                <a:solidFill>
                  <a:srgbClr val="0000FF"/>
                </a:solidFill>
                <a:cs typeface="Microsoft Sans Serif"/>
              </a:rPr>
              <a:t>↑monoaminergic </a:t>
            </a:r>
            <a:r>
              <a:rPr sz="3200" spc="-350" dirty="0">
                <a:solidFill>
                  <a:srgbClr val="0000FF"/>
                </a:solidFill>
                <a:cs typeface="Microsoft Sans Serif"/>
              </a:rPr>
              <a:t> </a:t>
            </a:r>
            <a:r>
              <a:rPr sz="3200" spc="-355" dirty="0">
                <a:solidFill>
                  <a:srgbClr val="0000FF"/>
                </a:solidFill>
                <a:cs typeface="Microsoft Sans Serif"/>
              </a:rPr>
              <a:t>neurotransmission</a:t>
            </a:r>
            <a:endParaRPr sz="3200">
              <a:cs typeface="Microsoft Sans Serif"/>
            </a:endParaRPr>
          </a:p>
          <a:p>
            <a:pPr marL="355600" marR="139065">
              <a:lnSpc>
                <a:spcPct val="100000"/>
              </a:lnSpc>
            </a:pPr>
            <a:r>
              <a:rPr sz="3200" spc="-305" dirty="0">
                <a:cs typeface="Microsoft Sans Serif"/>
              </a:rPr>
              <a:t>→Antidepressant  </a:t>
            </a:r>
            <a:r>
              <a:rPr sz="3200" spc="-330" dirty="0">
                <a:cs typeface="Microsoft Sans Serif"/>
              </a:rPr>
              <a:t>action</a:t>
            </a:r>
            <a:endParaRPr sz="3200">
              <a:cs typeface="Microsoft Sans Serif"/>
            </a:endParaRPr>
          </a:p>
        </p:txBody>
      </p:sp>
      <p:grpSp>
        <p:nvGrpSpPr>
          <p:cNvPr id="4" name="object 4"/>
          <p:cNvGrpSpPr/>
          <p:nvPr/>
        </p:nvGrpSpPr>
        <p:grpSpPr>
          <a:xfrm>
            <a:off x="203200" y="1765300"/>
            <a:ext cx="6178973" cy="4685030"/>
            <a:chOff x="152400" y="1765300"/>
            <a:chExt cx="4634230" cy="4685030"/>
          </a:xfrm>
        </p:grpSpPr>
        <p:pic>
          <p:nvPicPr>
            <p:cNvPr id="5" name="object 5"/>
            <p:cNvPicPr/>
            <p:nvPr/>
          </p:nvPicPr>
          <p:blipFill>
            <a:blip r:embed="rId2" cstate="print"/>
            <a:stretch>
              <a:fillRect/>
            </a:stretch>
          </p:blipFill>
          <p:spPr>
            <a:xfrm>
              <a:off x="152400" y="1765300"/>
              <a:ext cx="4633912" cy="4684712"/>
            </a:xfrm>
            <a:prstGeom prst="rect">
              <a:avLst/>
            </a:prstGeom>
          </p:spPr>
        </p:pic>
        <p:sp>
          <p:nvSpPr>
            <p:cNvPr id="6" name="object 6"/>
            <p:cNvSpPr/>
            <p:nvPr/>
          </p:nvSpPr>
          <p:spPr>
            <a:xfrm>
              <a:off x="3276598" y="4267199"/>
              <a:ext cx="914400" cy="914400"/>
            </a:xfrm>
            <a:custGeom>
              <a:avLst/>
              <a:gdLst/>
              <a:ahLst/>
              <a:cxnLst/>
              <a:rect l="l" t="t" r="r" b="b"/>
              <a:pathLst>
                <a:path w="914400" h="914400">
                  <a:moveTo>
                    <a:pt x="0" y="457200"/>
                  </a:moveTo>
                  <a:lnTo>
                    <a:pt x="2361" y="410454"/>
                  </a:lnTo>
                  <a:lnTo>
                    <a:pt x="9289" y="365058"/>
                  </a:lnTo>
                  <a:lnTo>
                    <a:pt x="20555" y="321243"/>
                  </a:lnTo>
                  <a:lnTo>
                    <a:pt x="35929" y="279237"/>
                  </a:lnTo>
                  <a:lnTo>
                    <a:pt x="55182" y="239271"/>
                  </a:lnTo>
                  <a:lnTo>
                    <a:pt x="78083" y="201575"/>
                  </a:lnTo>
                  <a:lnTo>
                    <a:pt x="104402" y="166378"/>
                  </a:lnTo>
                  <a:lnTo>
                    <a:pt x="133911" y="133911"/>
                  </a:lnTo>
                  <a:lnTo>
                    <a:pt x="166378" y="104402"/>
                  </a:lnTo>
                  <a:lnTo>
                    <a:pt x="201575" y="78082"/>
                  </a:lnTo>
                  <a:lnTo>
                    <a:pt x="239271" y="55181"/>
                  </a:lnTo>
                  <a:lnTo>
                    <a:pt x="279237" y="35929"/>
                  </a:lnTo>
                  <a:lnTo>
                    <a:pt x="321243" y="20555"/>
                  </a:lnTo>
                  <a:lnTo>
                    <a:pt x="365058" y="9288"/>
                  </a:lnTo>
                  <a:lnTo>
                    <a:pt x="410454" y="2360"/>
                  </a:lnTo>
                  <a:lnTo>
                    <a:pt x="457200" y="0"/>
                  </a:lnTo>
                  <a:lnTo>
                    <a:pt x="503945" y="2360"/>
                  </a:lnTo>
                  <a:lnTo>
                    <a:pt x="549341" y="9288"/>
                  </a:lnTo>
                  <a:lnTo>
                    <a:pt x="593156" y="20554"/>
                  </a:lnTo>
                  <a:lnTo>
                    <a:pt x="635162" y="35928"/>
                  </a:lnTo>
                  <a:lnTo>
                    <a:pt x="675128" y="55181"/>
                  </a:lnTo>
                  <a:lnTo>
                    <a:pt x="712824" y="78081"/>
                  </a:lnTo>
                  <a:lnTo>
                    <a:pt x="748021" y="104401"/>
                  </a:lnTo>
                  <a:lnTo>
                    <a:pt x="780488" y="133910"/>
                  </a:lnTo>
                  <a:lnTo>
                    <a:pt x="809997" y="166377"/>
                  </a:lnTo>
                  <a:lnTo>
                    <a:pt x="836317" y="201574"/>
                  </a:lnTo>
                  <a:lnTo>
                    <a:pt x="859218" y="239270"/>
                  </a:lnTo>
                  <a:lnTo>
                    <a:pt x="878470" y="279236"/>
                  </a:lnTo>
                  <a:lnTo>
                    <a:pt x="893844" y="321242"/>
                  </a:lnTo>
                  <a:lnTo>
                    <a:pt x="905111" y="365057"/>
                  </a:lnTo>
                  <a:lnTo>
                    <a:pt x="912039" y="410453"/>
                  </a:lnTo>
                  <a:lnTo>
                    <a:pt x="914400" y="457199"/>
                  </a:lnTo>
                  <a:lnTo>
                    <a:pt x="912039" y="503945"/>
                  </a:lnTo>
                  <a:lnTo>
                    <a:pt x="905110" y="549341"/>
                  </a:lnTo>
                  <a:lnTo>
                    <a:pt x="893844" y="593156"/>
                  </a:lnTo>
                  <a:lnTo>
                    <a:pt x="878470" y="635162"/>
                  </a:lnTo>
                  <a:lnTo>
                    <a:pt x="859218" y="675128"/>
                  </a:lnTo>
                  <a:lnTo>
                    <a:pt x="836317" y="712824"/>
                  </a:lnTo>
                  <a:lnTo>
                    <a:pt x="809997" y="748021"/>
                  </a:lnTo>
                  <a:lnTo>
                    <a:pt x="780488" y="780488"/>
                  </a:lnTo>
                  <a:lnTo>
                    <a:pt x="748021" y="809997"/>
                  </a:lnTo>
                  <a:lnTo>
                    <a:pt x="712824" y="836317"/>
                  </a:lnTo>
                  <a:lnTo>
                    <a:pt x="675128" y="859218"/>
                  </a:lnTo>
                  <a:lnTo>
                    <a:pt x="635162" y="878470"/>
                  </a:lnTo>
                  <a:lnTo>
                    <a:pt x="593157" y="893844"/>
                  </a:lnTo>
                  <a:lnTo>
                    <a:pt x="549341" y="905110"/>
                  </a:lnTo>
                  <a:lnTo>
                    <a:pt x="503946" y="912039"/>
                  </a:lnTo>
                  <a:lnTo>
                    <a:pt x="457200" y="914399"/>
                  </a:lnTo>
                  <a:lnTo>
                    <a:pt x="410453" y="912038"/>
                  </a:lnTo>
                  <a:lnTo>
                    <a:pt x="365058" y="905110"/>
                  </a:lnTo>
                  <a:lnTo>
                    <a:pt x="321242" y="893844"/>
                  </a:lnTo>
                  <a:lnTo>
                    <a:pt x="279237" y="878470"/>
                  </a:lnTo>
                  <a:lnTo>
                    <a:pt x="239271" y="859217"/>
                  </a:lnTo>
                  <a:lnTo>
                    <a:pt x="201575" y="836316"/>
                  </a:lnTo>
                  <a:lnTo>
                    <a:pt x="166378" y="809997"/>
                  </a:lnTo>
                  <a:lnTo>
                    <a:pt x="133910" y="780488"/>
                  </a:lnTo>
                  <a:lnTo>
                    <a:pt x="104402" y="748021"/>
                  </a:lnTo>
                  <a:lnTo>
                    <a:pt x="78082" y="712824"/>
                  </a:lnTo>
                  <a:lnTo>
                    <a:pt x="55181" y="675128"/>
                  </a:lnTo>
                  <a:lnTo>
                    <a:pt x="35929" y="635162"/>
                  </a:lnTo>
                  <a:lnTo>
                    <a:pt x="20554" y="593156"/>
                  </a:lnTo>
                  <a:lnTo>
                    <a:pt x="9288" y="549341"/>
                  </a:lnTo>
                  <a:lnTo>
                    <a:pt x="2360" y="503945"/>
                  </a:lnTo>
                  <a:lnTo>
                    <a:pt x="0" y="457199"/>
                  </a:lnTo>
                  <a:close/>
                </a:path>
              </a:pathLst>
            </a:custGeom>
            <a:ln w="28575">
              <a:solidFill>
                <a:srgbClr val="FF0000"/>
              </a:solidFill>
            </a:ln>
          </p:spPr>
          <p:txBody>
            <a:bodyPr wrap="square" lIns="0" tIns="0" rIns="0" bIns="0" rtlCol="0"/>
            <a:lstStyle/>
            <a:p>
              <a:endParaRPr/>
            </a:p>
          </p:txBody>
        </p:sp>
      </p:gr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149927" y="337793"/>
            <a:ext cx="10058400" cy="1578985"/>
          </a:xfrm>
          <a:prstGeom prst="rect">
            <a:avLst/>
          </a:prstGeom>
        </p:spPr>
        <p:txBody>
          <a:bodyPr vert="horz" wrap="square" lIns="0" tIns="131154" rIns="0" bIns="0" rtlCol="0">
            <a:spAutoFit/>
          </a:bodyPr>
          <a:lstStyle/>
          <a:p>
            <a:pPr marL="12700" marR="5080">
              <a:lnSpc>
                <a:spcPct val="100000"/>
              </a:lnSpc>
              <a:spcBef>
                <a:spcPts val="100"/>
              </a:spcBef>
            </a:pPr>
            <a:r>
              <a:rPr sz="4700" spc="-325" dirty="0"/>
              <a:t>Tricyclic</a:t>
            </a:r>
            <a:r>
              <a:rPr sz="4700" spc="-130" dirty="0"/>
              <a:t> </a:t>
            </a:r>
            <a:r>
              <a:rPr sz="4700" spc="-280" dirty="0"/>
              <a:t>Antidepressants(TCA’s)- </a:t>
            </a:r>
            <a:r>
              <a:rPr sz="4700" spc="-1160" dirty="0"/>
              <a:t> </a:t>
            </a:r>
            <a:r>
              <a:rPr sz="4700" spc="-390" dirty="0"/>
              <a:t>Pharmacologica</a:t>
            </a:r>
            <a:r>
              <a:rPr sz="4700" spc="-225" dirty="0"/>
              <a:t>l</a:t>
            </a:r>
            <a:r>
              <a:rPr sz="4700" spc="-150" dirty="0"/>
              <a:t> </a:t>
            </a:r>
            <a:r>
              <a:rPr sz="4700" spc="-210" dirty="0"/>
              <a:t>Actions</a:t>
            </a:r>
            <a:endParaRPr sz="4700"/>
          </a:p>
        </p:txBody>
      </p:sp>
      <p:sp>
        <p:nvSpPr>
          <p:cNvPr id="3" name="object 3"/>
          <p:cNvSpPr txBox="1"/>
          <p:nvPr/>
        </p:nvSpPr>
        <p:spPr>
          <a:xfrm>
            <a:off x="1191492" y="2161312"/>
            <a:ext cx="9282546" cy="4349909"/>
          </a:xfrm>
          <a:prstGeom prst="rect">
            <a:avLst/>
          </a:prstGeom>
        </p:spPr>
        <p:txBody>
          <a:bodyPr vert="horz" wrap="square" lIns="0" tIns="60960" rIns="0" bIns="0" rtlCol="0">
            <a:spAutoFit/>
          </a:bodyPr>
          <a:lstStyle/>
          <a:p>
            <a:pPr marL="355600" indent="-342900">
              <a:lnSpc>
                <a:spcPct val="100000"/>
              </a:lnSpc>
              <a:spcBef>
                <a:spcPts val="480"/>
              </a:spcBef>
              <a:buClr>
                <a:srgbClr val="00007D"/>
              </a:buClr>
              <a:buSzPct val="76562"/>
              <a:buFont typeface="Wingdings"/>
              <a:buChar char=""/>
              <a:tabLst>
                <a:tab pos="355600" algn="l"/>
              </a:tabLst>
            </a:pPr>
            <a:r>
              <a:rPr sz="2800" b="1" spc="-430" dirty="0">
                <a:solidFill>
                  <a:srgbClr val="0070C0"/>
                </a:solidFill>
                <a:ea typeface="Arial Unicode MS" pitchFamily="34" charset="-128"/>
                <a:cs typeface="Arial Unicode MS" pitchFamily="34" charset="-128"/>
              </a:rPr>
              <a:t>CN</a:t>
            </a:r>
            <a:r>
              <a:rPr sz="2800" b="1" spc="-385" dirty="0">
                <a:solidFill>
                  <a:srgbClr val="0070C0"/>
                </a:solidFill>
                <a:ea typeface="Arial Unicode MS" pitchFamily="34" charset="-128"/>
                <a:cs typeface="Arial Unicode MS" pitchFamily="34" charset="-128"/>
              </a:rPr>
              <a:t>S</a:t>
            </a:r>
            <a:r>
              <a:rPr sz="2800" b="1" spc="-130" dirty="0">
                <a:solidFill>
                  <a:srgbClr val="0070C0"/>
                </a:solidFill>
                <a:ea typeface="Arial Unicode MS" pitchFamily="34" charset="-128"/>
                <a:cs typeface="Arial Unicode MS" pitchFamily="34" charset="-128"/>
              </a:rPr>
              <a:t> </a:t>
            </a:r>
            <a:r>
              <a:rPr sz="2800" b="1" spc="-280" dirty="0">
                <a:solidFill>
                  <a:srgbClr val="0070C0"/>
                </a:solidFill>
                <a:ea typeface="Arial Unicode MS" pitchFamily="34" charset="-128"/>
                <a:cs typeface="Arial Unicode MS" pitchFamily="34" charset="-128"/>
              </a:rPr>
              <a:t>Actions</a:t>
            </a:r>
            <a:endParaRPr sz="2800" b="1">
              <a:solidFill>
                <a:srgbClr val="0070C0"/>
              </a:solidFill>
              <a:ea typeface="Arial Unicode MS" pitchFamily="34" charset="-128"/>
              <a:cs typeface="Arial Unicode MS" pitchFamily="34" charset="-128"/>
            </a:endParaRPr>
          </a:p>
          <a:p>
            <a:pPr marL="755650" lvl="1" indent="-285750">
              <a:lnSpc>
                <a:spcPct val="100000"/>
              </a:lnSpc>
              <a:spcBef>
                <a:spcPts val="359"/>
              </a:spcBef>
              <a:buClr>
                <a:srgbClr val="9999CC"/>
              </a:buClr>
              <a:buSzPct val="78333"/>
              <a:buFont typeface="Wingdings"/>
              <a:buChar char=""/>
              <a:tabLst>
                <a:tab pos="755650" algn="l"/>
              </a:tabLst>
            </a:pPr>
            <a:r>
              <a:rPr sz="2800" spc="-360">
                <a:ea typeface="Arial Unicode MS" pitchFamily="34" charset="-128"/>
                <a:cs typeface="Arial Unicode MS" pitchFamily="34" charset="-128"/>
              </a:rPr>
              <a:t>Moo</a:t>
            </a:r>
            <a:r>
              <a:rPr sz="2800" spc="-305">
                <a:ea typeface="Arial Unicode MS" pitchFamily="34" charset="-128"/>
                <a:cs typeface="Arial Unicode MS" pitchFamily="34" charset="-128"/>
              </a:rPr>
              <a:t>d</a:t>
            </a:r>
            <a:r>
              <a:rPr sz="2800" spc="-114">
                <a:ea typeface="Arial Unicode MS" pitchFamily="34" charset="-128"/>
                <a:cs typeface="Arial Unicode MS" pitchFamily="34" charset="-128"/>
              </a:rPr>
              <a:t> </a:t>
            </a:r>
            <a:r>
              <a:rPr sz="2800" spc="-245" smtClean="0">
                <a:ea typeface="Arial Unicode MS" pitchFamily="34" charset="-128"/>
                <a:cs typeface="Arial Unicode MS" pitchFamily="34" charset="-128"/>
              </a:rPr>
              <a:t>elevatio</a:t>
            </a:r>
            <a:r>
              <a:rPr sz="2800" spc="-305" smtClean="0">
                <a:ea typeface="Arial Unicode MS" pitchFamily="34" charset="-128"/>
                <a:cs typeface="Arial Unicode MS" pitchFamily="34" charset="-128"/>
              </a:rPr>
              <a:t>n</a:t>
            </a:r>
            <a:r>
              <a:rPr lang="en-US" sz="2800" spc="-305" dirty="0" smtClean="0">
                <a:ea typeface="Arial Unicode MS" pitchFamily="34" charset="-128"/>
                <a:cs typeface="Arial Unicode MS" pitchFamily="34" charset="-128"/>
              </a:rPr>
              <a:t> </a:t>
            </a:r>
            <a:r>
              <a:rPr sz="2800" spc="-145" smtClean="0">
                <a:ea typeface="Arial Unicode MS" pitchFamily="34" charset="-128"/>
                <a:cs typeface="Arial Unicode MS" pitchFamily="34" charset="-128"/>
              </a:rPr>
              <a:t> </a:t>
            </a:r>
            <a:r>
              <a:rPr sz="2800" spc="-135" dirty="0">
                <a:ea typeface="Arial Unicode MS" pitchFamily="34" charset="-128"/>
                <a:cs typeface="Arial Unicode MS" pitchFamily="34" charset="-128"/>
              </a:rPr>
              <a:t>i</a:t>
            </a:r>
            <a:r>
              <a:rPr sz="2800" spc="-315" dirty="0">
                <a:ea typeface="Arial Unicode MS" pitchFamily="34" charset="-128"/>
                <a:cs typeface="Arial Unicode MS" pitchFamily="34" charset="-128"/>
              </a:rPr>
              <a:t>n</a:t>
            </a:r>
            <a:r>
              <a:rPr sz="2800" spc="-114" dirty="0">
                <a:ea typeface="Arial Unicode MS" pitchFamily="34" charset="-128"/>
                <a:cs typeface="Arial Unicode MS" pitchFamily="34" charset="-128"/>
              </a:rPr>
              <a:t> </a:t>
            </a:r>
            <a:r>
              <a:rPr sz="2800" spc="-285" dirty="0">
                <a:ea typeface="Arial Unicode MS" pitchFamily="34" charset="-128"/>
                <a:cs typeface="Arial Unicode MS" pitchFamily="34" charset="-128"/>
              </a:rPr>
              <a:t>depresse</a:t>
            </a:r>
            <a:r>
              <a:rPr sz="2800" spc="-305" dirty="0">
                <a:ea typeface="Arial Unicode MS" pitchFamily="34" charset="-128"/>
                <a:cs typeface="Arial Unicode MS" pitchFamily="34" charset="-128"/>
              </a:rPr>
              <a:t>d</a:t>
            </a:r>
            <a:r>
              <a:rPr sz="2800" spc="-114" dirty="0">
                <a:ea typeface="Arial Unicode MS" pitchFamily="34" charset="-128"/>
                <a:cs typeface="Arial Unicode MS" pitchFamily="34" charset="-128"/>
              </a:rPr>
              <a:t> </a:t>
            </a:r>
            <a:r>
              <a:rPr sz="2800" spc="-245" dirty="0">
                <a:ea typeface="Arial Unicode MS" pitchFamily="34" charset="-128"/>
                <a:cs typeface="Arial Unicode MS" pitchFamily="34" charset="-128"/>
              </a:rPr>
              <a:t>patients</a:t>
            </a:r>
            <a:endParaRPr sz="2800">
              <a:ea typeface="Arial Unicode MS" pitchFamily="34" charset="-128"/>
              <a:cs typeface="Arial Unicode MS" pitchFamily="34" charset="-128"/>
            </a:endParaRPr>
          </a:p>
          <a:p>
            <a:pPr marL="755650" lvl="1" indent="-285750">
              <a:lnSpc>
                <a:spcPct val="100000"/>
              </a:lnSpc>
              <a:spcBef>
                <a:spcPts val="359"/>
              </a:spcBef>
              <a:buClr>
                <a:srgbClr val="9999CC"/>
              </a:buClr>
              <a:buSzPct val="78333"/>
              <a:buFont typeface="Wingdings"/>
              <a:buChar char=""/>
              <a:tabLst>
                <a:tab pos="755650" algn="l"/>
              </a:tabLst>
            </a:pPr>
            <a:r>
              <a:rPr sz="2800" spc="-275">
                <a:ea typeface="Arial Unicode MS" pitchFamily="34" charset="-128"/>
                <a:cs typeface="Arial Unicode MS" pitchFamily="34" charset="-128"/>
              </a:rPr>
              <a:t>Latenc</a:t>
            </a:r>
            <a:r>
              <a:rPr sz="2800" spc="-270">
                <a:ea typeface="Arial Unicode MS" pitchFamily="34" charset="-128"/>
                <a:cs typeface="Arial Unicode MS" pitchFamily="34" charset="-128"/>
              </a:rPr>
              <a:t>y</a:t>
            </a:r>
            <a:r>
              <a:rPr sz="2800" spc="-114">
                <a:ea typeface="Arial Unicode MS" pitchFamily="34" charset="-128"/>
                <a:cs typeface="Arial Unicode MS" pitchFamily="34" charset="-128"/>
              </a:rPr>
              <a:t> </a:t>
            </a:r>
            <a:r>
              <a:rPr sz="2800" spc="-250" smtClean="0">
                <a:ea typeface="Arial Unicode MS" pitchFamily="34" charset="-128"/>
                <a:cs typeface="Arial Unicode MS" pitchFamily="34" charset="-128"/>
              </a:rPr>
              <a:t>perio</a:t>
            </a:r>
            <a:r>
              <a:rPr sz="2800" spc="-345" smtClean="0">
                <a:ea typeface="Arial Unicode MS" pitchFamily="34" charset="-128"/>
                <a:cs typeface="Arial Unicode MS" pitchFamily="34" charset="-128"/>
              </a:rPr>
              <a:t>d</a:t>
            </a:r>
            <a:r>
              <a:rPr lang="en-US" sz="2800" spc="-345" dirty="0" smtClean="0">
                <a:ea typeface="Arial Unicode MS" pitchFamily="34" charset="-128"/>
                <a:cs typeface="Arial Unicode MS" pitchFamily="34" charset="-128"/>
              </a:rPr>
              <a:t> </a:t>
            </a:r>
            <a:r>
              <a:rPr sz="2800" spc="-150" smtClean="0">
                <a:ea typeface="Arial Unicode MS" pitchFamily="34" charset="-128"/>
                <a:cs typeface="Arial Unicode MS" pitchFamily="34" charset="-128"/>
              </a:rPr>
              <a:t>:</a:t>
            </a:r>
            <a:r>
              <a:rPr sz="2800" spc="-110" smtClean="0">
                <a:ea typeface="Arial Unicode MS" pitchFamily="34" charset="-128"/>
                <a:cs typeface="Arial Unicode MS" pitchFamily="34" charset="-128"/>
              </a:rPr>
              <a:t> </a:t>
            </a:r>
            <a:r>
              <a:rPr sz="2800" spc="-250" dirty="0">
                <a:ea typeface="Arial Unicode MS" pitchFamily="34" charset="-128"/>
                <a:cs typeface="Arial Unicode MS" pitchFamily="34" charset="-128"/>
              </a:rPr>
              <a:t>2-</a:t>
            </a:r>
            <a:r>
              <a:rPr sz="2800" spc="-305" dirty="0">
                <a:ea typeface="Arial Unicode MS" pitchFamily="34" charset="-128"/>
                <a:cs typeface="Arial Unicode MS" pitchFamily="34" charset="-128"/>
              </a:rPr>
              <a:t>4</a:t>
            </a:r>
            <a:r>
              <a:rPr sz="2800" spc="-114" dirty="0">
                <a:ea typeface="Arial Unicode MS" pitchFamily="34" charset="-128"/>
                <a:cs typeface="Arial Unicode MS" pitchFamily="34" charset="-128"/>
              </a:rPr>
              <a:t> </a:t>
            </a:r>
            <a:r>
              <a:rPr sz="2800" spc="-315" dirty="0">
                <a:ea typeface="Arial Unicode MS" pitchFamily="34" charset="-128"/>
                <a:cs typeface="Arial Unicode MS" pitchFamily="34" charset="-128"/>
              </a:rPr>
              <a:t>weeks</a:t>
            </a:r>
            <a:endParaRPr sz="2800">
              <a:ea typeface="Arial Unicode MS" pitchFamily="34" charset="-128"/>
              <a:cs typeface="Arial Unicode MS" pitchFamily="34" charset="-128"/>
            </a:endParaRPr>
          </a:p>
          <a:p>
            <a:pPr marL="755650" lvl="1" indent="-285750">
              <a:lnSpc>
                <a:spcPct val="100000"/>
              </a:lnSpc>
              <a:spcBef>
                <a:spcPts val="359"/>
              </a:spcBef>
              <a:buClr>
                <a:srgbClr val="9999CC"/>
              </a:buClr>
              <a:buSzPct val="78333"/>
              <a:buFont typeface="Wingdings"/>
              <a:buChar char=""/>
              <a:tabLst>
                <a:tab pos="755650" algn="l"/>
              </a:tabLst>
            </a:pPr>
            <a:r>
              <a:rPr sz="2800" spc="-335" dirty="0">
                <a:ea typeface="Arial Unicode MS" pitchFamily="34" charset="-128"/>
                <a:cs typeface="Arial Unicode MS" pitchFamily="34" charset="-128"/>
              </a:rPr>
              <a:t>Can</a:t>
            </a:r>
            <a:r>
              <a:rPr sz="2800" spc="-120" dirty="0">
                <a:ea typeface="Arial Unicode MS" pitchFamily="34" charset="-128"/>
                <a:cs typeface="Arial Unicode MS" pitchFamily="34" charset="-128"/>
              </a:rPr>
              <a:t> </a:t>
            </a:r>
            <a:r>
              <a:rPr sz="2800" spc="-295" dirty="0">
                <a:ea typeface="Arial Unicode MS" pitchFamily="34" charset="-128"/>
                <a:cs typeface="Arial Unicode MS" pitchFamily="34" charset="-128"/>
              </a:rPr>
              <a:t>cause</a:t>
            </a:r>
            <a:r>
              <a:rPr sz="2800" spc="-110" dirty="0">
                <a:ea typeface="Arial Unicode MS" pitchFamily="34" charset="-128"/>
                <a:cs typeface="Arial Unicode MS" pitchFamily="34" charset="-128"/>
              </a:rPr>
              <a:t> </a:t>
            </a:r>
            <a:r>
              <a:rPr sz="2800" spc="-285" dirty="0">
                <a:ea typeface="Arial Unicode MS" pitchFamily="34" charset="-128"/>
                <a:cs typeface="Arial Unicode MS" pitchFamily="34" charset="-128"/>
              </a:rPr>
              <a:t>EPS/Ataxia/Seizures/Coma</a:t>
            </a:r>
            <a:endParaRPr sz="2800">
              <a:ea typeface="Arial Unicode MS" pitchFamily="34" charset="-128"/>
              <a:cs typeface="Arial Unicode MS" pitchFamily="34" charset="-128"/>
            </a:endParaRPr>
          </a:p>
          <a:p>
            <a:pPr marL="355600" indent="-342900">
              <a:lnSpc>
                <a:spcPct val="100000"/>
              </a:lnSpc>
              <a:spcBef>
                <a:spcPts val="385"/>
              </a:spcBef>
              <a:buClr>
                <a:srgbClr val="00007D"/>
              </a:buClr>
              <a:buSzPct val="76562"/>
              <a:buFont typeface="Wingdings"/>
              <a:buChar char=""/>
              <a:tabLst>
                <a:tab pos="355600" algn="l"/>
              </a:tabLst>
            </a:pPr>
            <a:r>
              <a:rPr sz="2800" b="1" spc="-415" dirty="0">
                <a:solidFill>
                  <a:srgbClr val="0070C0"/>
                </a:solidFill>
                <a:ea typeface="Arial Unicode MS" pitchFamily="34" charset="-128"/>
                <a:cs typeface="Arial Unicode MS" pitchFamily="34" charset="-128"/>
              </a:rPr>
              <a:t>CV</a:t>
            </a:r>
            <a:r>
              <a:rPr sz="2800" b="1" spc="-385" dirty="0">
                <a:solidFill>
                  <a:srgbClr val="0070C0"/>
                </a:solidFill>
                <a:ea typeface="Arial Unicode MS" pitchFamily="34" charset="-128"/>
                <a:cs typeface="Arial Unicode MS" pitchFamily="34" charset="-128"/>
              </a:rPr>
              <a:t>S</a:t>
            </a:r>
            <a:r>
              <a:rPr sz="2800" b="1" spc="-130" dirty="0">
                <a:solidFill>
                  <a:srgbClr val="0070C0"/>
                </a:solidFill>
                <a:ea typeface="Arial Unicode MS" pitchFamily="34" charset="-128"/>
                <a:cs typeface="Arial Unicode MS" pitchFamily="34" charset="-128"/>
              </a:rPr>
              <a:t> </a:t>
            </a:r>
            <a:r>
              <a:rPr sz="2800" b="1" spc="-280" dirty="0">
                <a:solidFill>
                  <a:srgbClr val="0070C0"/>
                </a:solidFill>
                <a:ea typeface="Arial Unicode MS" pitchFamily="34" charset="-128"/>
                <a:cs typeface="Arial Unicode MS" pitchFamily="34" charset="-128"/>
              </a:rPr>
              <a:t>Actions</a:t>
            </a:r>
            <a:endParaRPr sz="2800" b="1">
              <a:solidFill>
                <a:srgbClr val="0070C0"/>
              </a:solidFill>
              <a:ea typeface="Arial Unicode MS" pitchFamily="34" charset="-128"/>
              <a:cs typeface="Arial Unicode MS" pitchFamily="34" charset="-128"/>
            </a:endParaRPr>
          </a:p>
          <a:p>
            <a:pPr marL="755650" lvl="1" indent="-285750">
              <a:lnSpc>
                <a:spcPct val="100000"/>
              </a:lnSpc>
              <a:spcBef>
                <a:spcPts val="355"/>
              </a:spcBef>
              <a:buClr>
                <a:srgbClr val="9999CC"/>
              </a:buClr>
              <a:buSzPct val="78333"/>
              <a:buFont typeface="Wingdings"/>
              <a:buChar char=""/>
              <a:tabLst>
                <a:tab pos="755650" algn="l"/>
              </a:tabLst>
            </a:pPr>
            <a:r>
              <a:rPr sz="2800" spc="-245" dirty="0">
                <a:ea typeface="Arial Unicode MS" pitchFamily="34" charset="-128"/>
                <a:cs typeface="Arial Unicode MS" pitchFamily="34" charset="-128"/>
              </a:rPr>
              <a:t>Orthostati</a:t>
            </a:r>
            <a:r>
              <a:rPr sz="2800" spc="-275" dirty="0">
                <a:ea typeface="Arial Unicode MS" pitchFamily="34" charset="-128"/>
                <a:cs typeface="Arial Unicode MS" pitchFamily="34" charset="-128"/>
              </a:rPr>
              <a:t>c</a:t>
            </a:r>
            <a:r>
              <a:rPr sz="2800" spc="-114" dirty="0">
                <a:ea typeface="Arial Unicode MS" pitchFamily="34" charset="-128"/>
                <a:cs typeface="Arial Unicode MS" pitchFamily="34" charset="-128"/>
              </a:rPr>
              <a:t> </a:t>
            </a:r>
            <a:r>
              <a:rPr sz="2800" spc="-254" dirty="0">
                <a:ea typeface="Arial Unicode MS" pitchFamily="34" charset="-128"/>
                <a:cs typeface="Arial Unicode MS" pitchFamily="34" charset="-128"/>
              </a:rPr>
              <a:t>hypotension→↑HR</a:t>
            </a:r>
            <a:endParaRPr sz="2800">
              <a:ea typeface="Arial Unicode MS" pitchFamily="34" charset="-128"/>
              <a:cs typeface="Arial Unicode MS" pitchFamily="34" charset="-128"/>
            </a:endParaRPr>
          </a:p>
          <a:p>
            <a:pPr marL="355600" indent="-342900">
              <a:lnSpc>
                <a:spcPct val="100000"/>
              </a:lnSpc>
              <a:spcBef>
                <a:spcPts val="390"/>
              </a:spcBef>
              <a:buClr>
                <a:srgbClr val="00007D"/>
              </a:buClr>
              <a:buSzPct val="76562"/>
              <a:buFont typeface="Wingdings"/>
              <a:buChar char=""/>
              <a:tabLst>
                <a:tab pos="355600" algn="l"/>
              </a:tabLst>
            </a:pPr>
            <a:r>
              <a:rPr sz="2800" b="1" spc="-415" dirty="0">
                <a:solidFill>
                  <a:srgbClr val="0070C0"/>
                </a:solidFill>
                <a:ea typeface="Arial Unicode MS" pitchFamily="34" charset="-128"/>
                <a:cs typeface="Arial Unicode MS" pitchFamily="34" charset="-128"/>
              </a:rPr>
              <a:t>AN</a:t>
            </a:r>
            <a:r>
              <a:rPr sz="2800" b="1" spc="-385" dirty="0">
                <a:solidFill>
                  <a:srgbClr val="0070C0"/>
                </a:solidFill>
                <a:ea typeface="Arial Unicode MS" pitchFamily="34" charset="-128"/>
                <a:cs typeface="Arial Unicode MS" pitchFamily="34" charset="-128"/>
              </a:rPr>
              <a:t>S</a:t>
            </a:r>
            <a:r>
              <a:rPr sz="2800" b="1" spc="-130" dirty="0">
                <a:solidFill>
                  <a:srgbClr val="0070C0"/>
                </a:solidFill>
                <a:ea typeface="Arial Unicode MS" pitchFamily="34" charset="-128"/>
                <a:cs typeface="Arial Unicode MS" pitchFamily="34" charset="-128"/>
              </a:rPr>
              <a:t> </a:t>
            </a:r>
            <a:r>
              <a:rPr sz="2800" b="1" spc="-280" dirty="0">
                <a:solidFill>
                  <a:srgbClr val="0070C0"/>
                </a:solidFill>
                <a:ea typeface="Arial Unicode MS" pitchFamily="34" charset="-128"/>
                <a:cs typeface="Arial Unicode MS" pitchFamily="34" charset="-128"/>
              </a:rPr>
              <a:t>Actions</a:t>
            </a:r>
            <a:endParaRPr sz="2800" b="1">
              <a:solidFill>
                <a:srgbClr val="0070C0"/>
              </a:solidFill>
              <a:ea typeface="Arial Unicode MS" pitchFamily="34" charset="-128"/>
              <a:cs typeface="Arial Unicode MS" pitchFamily="34" charset="-128"/>
            </a:endParaRPr>
          </a:p>
          <a:p>
            <a:pPr marL="755650" lvl="1" indent="-285750">
              <a:lnSpc>
                <a:spcPct val="100000"/>
              </a:lnSpc>
              <a:spcBef>
                <a:spcPts val="355"/>
              </a:spcBef>
              <a:buClr>
                <a:srgbClr val="9999CC"/>
              </a:buClr>
              <a:buSzPct val="78333"/>
              <a:buFont typeface="Wingdings"/>
              <a:buChar char=""/>
              <a:tabLst>
                <a:tab pos="755650" algn="l"/>
              </a:tabLst>
            </a:pPr>
            <a:r>
              <a:rPr sz="2800" spc="-250" dirty="0">
                <a:ea typeface="Arial Unicode MS" pitchFamily="34" charset="-128"/>
                <a:cs typeface="Arial Unicode MS" pitchFamily="34" charset="-128"/>
              </a:rPr>
              <a:t>Anticholinergi</a:t>
            </a:r>
            <a:r>
              <a:rPr sz="2800" spc="-275" dirty="0">
                <a:ea typeface="Arial Unicode MS" pitchFamily="34" charset="-128"/>
                <a:cs typeface="Arial Unicode MS" pitchFamily="34" charset="-128"/>
              </a:rPr>
              <a:t>c</a:t>
            </a:r>
            <a:r>
              <a:rPr sz="2800" spc="-120" dirty="0">
                <a:ea typeface="Arial Unicode MS" pitchFamily="34" charset="-128"/>
                <a:cs typeface="Arial Unicode MS" pitchFamily="34" charset="-128"/>
              </a:rPr>
              <a:t> </a:t>
            </a:r>
            <a:r>
              <a:rPr sz="2800" spc="-235" dirty="0">
                <a:ea typeface="Arial Unicode MS" pitchFamily="34" charset="-128"/>
                <a:cs typeface="Arial Unicode MS" pitchFamily="34" charset="-128"/>
              </a:rPr>
              <a:t>effects</a:t>
            </a:r>
            <a:endParaRPr sz="2800">
              <a:ea typeface="Arial Unicode MS" pitchFamily="34" charset="-128"/>
              <a:cs typeface="Arial Unicode MS" pitchFamily="34" charset="-128"/>
            </a:endParaRPr>
          </a:p>
          <a:p>
            <a:pPr marL="755650" lvl="1" indent="-285750">
              <a:lnSpc>
                <a:spcPct val="100000"/>
              </a:lnSpc>
              <a:spcBef>
                <a:spcPts val="360"/>
              </a:spcBef>
              <a:buClr>
                <a:srgbClr val="9999CC"/>
              </a:buClr>
              <a:buSzPct val="78333"/>
              <a:buFont typeface="Wingdings"/>
              <a:buChar char=""/>
              <a:tabLst>
                <a:tab pos="755650" algn="l"/>
              </a:tabLst>
            </a:pPr>
            <a:r>
              <a:rPr sz="2800" spc="-345" dirty="0">
                <a:ea typeface="Arial Unicode MS" pitchFamily="34" charset="-128"/>
                <a:cs typeface="Arial Unicode MS" pitchFamily="34" charset="-128"/>
              </a:rPr>
              <a:t>Mos</a:t>
            </a:r>
            <a:r>
              <a:rPr sz="2800" spc="-150" dirty="0">
                <a:ea typeface="Arial Unicode MS" pitchFamily="34" charset="-128"/>
                <a:cs typeface="Arial Unicode MS" pitchFamily="34" charset="-128"/>
              </a:rPr>
              <a:t>t</a:t>
            </a:r>
            <a:r>
              <a:rPr sz="2800" spc="-114" dirty="0">
                <a:ea typeface="Arial Unicode MS" pitchFamily="34" charset="-128"/>
                <a:cs typeface="Arial Unicode MS" pitchFamily="34" charset="-128"/>
              </a:rPr>
              <a:t> </a:t>
            </a:r>
            <a:r>
              <a:rPr sz="2800" spc="-275" dirty="0">
                <a:ea typeface="Arial Unicode MS" pitchFamily="34" charset="-128"/>
                <a:cs typeface="Arial Unicode MS" pitchFamily="34" charset="-128"/>
              </a:rPr>
              <a:t>poten</a:t>
            </a:r>
            <a:r>
              <a:rPr sz="2800" spc="-150" dirty="0">
                <a:ea typeface="Arial Unicode MS" pitchFamily="34" charset="-128"/>
                <a:cs typeface="Arial Unicode MS" pitchFamily="34" charset="-128"/>
              </a:rPr>
              <a:t>t</a:t>
            </a:r>
            <a:r>
              <a:rPr sz="2800" spc="-114" dirty="0">
                <a:ea typeface="Arial Unicode MS" pitchFamily="34" charset="-128"/>
                <a:cs typeface="Arial Unicode MS" pitchFamily="34" charset="-128"/>
              </a:rPr>
              <a:t> </a:t>
            </a:r>
            <a:r>
              <a:rPr sz="2800" spc="-240" dirty="0">
                <a:ea typeface="Arial Unicode MS" pitchFamily="34" charset="-128"/>
                <a:cs typeface="Arial Unicode MS" pitchFamily="34" charset="-128"/>
              </a:rPr>
              <a:t>anticholinergi</a:t>
            </a:r>
            <a:r>
              <a:rPr sz="2800" spc="-275" dirty="0">
                <a:ea typeface="Arial Unicode MS" pitchFamily="34" charset="-128"/>
                <a:cs typeface="Arial Unicode MS" pitchFamily="34" charset="-128"/>
              </a:rPr>
              <a:t>c</a:t>
            </a:r>
            <a:r>
              <a:rPr sz="2800" spc="-114" dirty="0">
                <a:ea typeface="Arial Unicode MS" pitchFamily="34" charset="-128"/>
                <a:cs typeface="Arial Unicode MS" pitchFamily="34" charset="-128"/>
              </a:rPr>
              <a:t> </a:t>
            </a:r>
            <a:r>
              <a:rPr sz="2800" spc="-250" dirty="0">
                <a:ea typeface="Arial Unicode MS" pitchFamily="34" charset="-128"/>
                <a:cs typeface="Arial Unicode MS" pitchFamily="34" charset="-128"/>
              </a:rPr>
              <a:t>action</a:t>
            </a:r>
            <a:r>
              <a:rPr sz="2800" spc="-225" dirty="0">
                <a:ea typeface="Arial Unicode MS" pitchFamily="34" charset="-128"/>
                <a:cs typeface="Arial Unicode MS" pitchFamily="34" charset="-128"/>
              </a:rPr>
              <a:t>(</a:t>
            </a:r>
            <a:r>
              <a:rPr sz="2800" spc="-235" dirty="0">
                <a:ea typeface="Arial Unicode MS" pitchFamily="34" charset="-128"/>
                <a:cs typeface="Arial Unicode MS" pitchFamily="34" charset="-128"/>
              </a:rPr>
              <a:t>Amitriptylin</a:t>
            </a:r>
            <a:r>
              <a:rPr sz="2800" spc="-280" dirty="0">
                <a:ea typeface="Arial Unicode MS" pitchFamily="34" charset="-128"/>
                <a:cs typeface="Arial Unicode MS" pitchFamily="34" charset="-128"/>
              </a:rPr>
              <a:t>e</a:t>
            </a:r>
            <a:r>
              <a:rPr sz="2800" spc="-185" dirty="0">
                <a:ea typeface="Arial Unicode MS" pitchFamily="34" charset="-128"/>
                <a:cs typeface="Arial Unicode MS" pitchFamily="34" charset="-128"/>
              </a:rPr>
              <a:t>)</a:t>
            </a:r>
            <a:endParaRPr sz="2800">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66800" y="296230"/>
            <a:ext cx="10058400" cy="1578985"/>
          </a:xfrm>
          <a:prstGeom prst="rect">
            <a:avLst/>
          </a:prstGeom>
        </p:spPr>
        <p:txBody>
          <a:bodyPr vert="horz" wrap="square" lIns="0" tIns="131154" rIns="0" bIns="0" rtlCol="0">
            <a:spAutoFit/>
          </a:bodyPr>
          <a:lstStyle/>
          <a:p>
            <a:pPr marL="12700" marR="5080">
              <a:lnSpc>
                <a:spcPct val="100000"/>
              </a:lnSpc>
              <a:spcBef>
                <a:spcPts val="100"/>
              </a:spcBef>
            </a:pPr>
            <a:r>
              <a:rPr sz="4700" spc="-325" dirty="0"/>
              <a:t>Tricyclic</a:t>
            </a:r>
            <a:r>
              <a:rPr sz="4700" spc="-130" dirty="0"/>
              <a:t> </a:t>
            </a:r>
            <a:r>
              <a:rPr sz="4700" spc="-280" dirty="0"/>
              <a:t>Antidepressants(TCA’s)- </a:t>
            </a:r>
            <a:r>
              <a:rPr sz="4700" spc="-1160" dirty="0"/>
              <a:t> </a:t>
            </a:r>
            <a:r>
              <a:rPr sz="4700" spc="-315" dirty="0"/>
              <a:t>Pharmacokinetics</a:t>
            </a:r>
            <a:endParaRPr sz="4700"/>
          </a:p>
        </p:txBody>
      </p:sp>
      <p:sp>
        <p:nvSpPr>
          <p:cNvPr id="3" name="object 3"/>
          <p:cNvSpPr txBox="1"/>
          <p:nvPr/>
        </p:nvSpPr>
        <p:spPr>
          <a:xfrm>
            <a:off x="1030163" y="2216727"/>
            <a:ext cx="9973733" cy="4110741"/>
          </a:xfrm>
          <a:prstGeom prst="rect">
            <a:avLst/>
          </a:prstGeom>
        </p:spPr>
        <p:txBody>
          <a:bodyPr vert="horz" wrap="square" lIns="0" tIns="123825" rIns="0" bIns="0" rtlCol="0">
            <a:spAutoFit/>
          </a:bodyPr>
          <a:lstStyle/>
          <a:p>
            <a:pPr marL="368300" indent="-342900">
              <a:lnSpc>
                <a:spcPct val="100000"/>
              </a:lnSpc>
              <a:spcBef>
                <a:spcPts val="975"/>
              </a:spcBef>
              <a:buClr>
                <a:srgbClr val="00007D"/>
              </a:buClr>
              <a:buSzPct val="76388"/>
              <a:buFont typeface="Wingdings"/>
              <a:buChar char=""/>
              <a:tabLst>
                <a:tab pos="368300" algn="l"/>
              </a:tabLst>
            </a:pPr>
            <a:r>
              <a:rPr sz="3200" spc="-320" dirty="0">
                <a:cs typeface="Microsoft Sans Serif"/>
              </a:rPr>
              <a:t>Absorption</a:t>
            </a:r>
            <a:endParaRPr sz="3200">
              <a:cs typeface="Microsoft Sans Serif"/>
            </a:endParaRPr>
          </a:p>
          <a:p>
            <a:pPr marL="778510" lvl="1" indent="-296545">
              <a:lnSpc>
                <a:spcPct val="100000"/>
              </a:lnSpc>
              <a:spcBef>
                <a:spcPts val="775"/>
              </a:spcBef>
              <a:buClr>
                <a:srgbClr val="9999CC"/>
              </a:buClr>
              <a:buSzPct val="78125"/>
              <a:buFont typeface="Wingdings"/>
              <a:buChar char=""/>
              <a:tabLst>
                <a:tab pos="779145" algn="l"/>
              </a:tabLst>
            </a:pPr>
            <a:r>
              <a:rPr sz="3200" spc="-355" dirty="0">
                <a:cs typeface="Microsoft Sans Serif"/>
              </a:rPr>
              <a:t>Wel</a:t>
            </a:r>
            <a:r>
              <a:rPr sz="3200" spc="-135" dirty="0">
                <a:cs typeface="Microsoft Sans Serif"/>
              </a:rPr>
              <a:t>l</a:t>
            </a:r>
            <a:r>
              <a:rPr sz="3200" spc="-130" dirty="0">
                <a:cs typeface="Microsoft Sans Serif"/>
              </a:rPr>
              <a:t> </a:t>
            </a:r>
            <a:r>
              <a:rPr sz="3200" spc="-305" dirty="0">
                <a:cs typeface="Microsoft Sans Serif"/>
              </a:rPr>
              <a:t>absorbe</a:t>
            </a:r>
            <a:r>
              <a:rPr sz="3200" spc="-325" dirty="0">
                <a:cs typeface="Microsoft Sans Serif"/>
              </a:rPr>
              <a:t>d</a:t>
            </a:r>
            <a:r>
              <a:rPr sz="3200" spc="-125" dirty="0">
                <a:cs typeface="Microsoft Sans Serif"/>
              </a:rPr>
              <a:t> </a:t>
            </a:r>
            <a:r>
              <a:rPr sz="3200" spc="-245" dirty="0">
                <a:cs typeface="Microsoft Sans Serif"/>
              </a:rPr>
              <a:t>orally</a:t>
            </a:r>
            <a:endParaRPr sz="3200">
              <a:cs typeface="Microsoft Sans Serif"/>
            </a:endParaRPr>
          </a:p>
          <a:p>
            <a:pPr marL="368300" indent="-342900">
              <a:lnSpc>
                <a:spcPct val="100000"/>
              </a:lnSpc>
              <a:spcBef>
                <a:spcPts val="855"/>
              </a:spcBef>
              <a:buClr>
                <a:srgbClr val="00007D"/>
              </a:buClr>
              <a:buSzPct val="76388"/>
              <a:buFont typeface="Wingdings"/>
              <a:buChar char=""/>
              <a:tabLst>
                <a:tab pos="368300" algn="l"/>
              </a:tabLst>
            </a:pPr>
            <a:r>
              <a:rPr sz="3200" spc="-285" dirty="0">
                <a:cs typeface="Microsoft Sans Serif"/>
              </a:rPr>
              <a:t>Distribution</a:t>
            </a:r>
            <a:endParaRPr sz="3200">
              <a:cs typeface="Microsoft Sans Serif"/>
            </a:endParaRPr>
          </a:p>
          <a:p>
            <a:pPr marL="778510" lvl="1" indent="-296545">
              <a:lnSpc>
                <a:spcPct val="100000"/>
              </a:lnSpc>
              <a:spcBef>
                <a:spcPts val="775"/>
              </a:spcBef>
              <a:buClr>
                <a:srgbClr val="9999CC"/>
              </a:buClr>
              <a:buSzPct val="78125"/>
              <a:buFont typeface="Wingdings"/>
              <a:buChar char=""/>
              <a:tabLst>
                <a:tab pos="779145" algn="l"/>
              </a:tabLst>
            </a:pPr>
            <a:r>
              <a:rPr sz="3200" spc="-200" dirty="0">
                <a:solidFill>
                  <a:srgbClr val="0000FF"/>
                </a:solidFill>
                <a:cs typeface="Microsoft Sans Serif"/>
              </a:rPr>
              <a:t>↑Lipophilic</a:t>
            </a:r>
            <a:r>
              <a:rPr sz="3200" spc="-200" dirty="0">
                <a:cs typeface="Microsoft Sans Serif"/>
              </a:rPr>
              <a:t>→↑V</a:t>
            </a:r>
            <a:r>
              <a:rPr sz="3200" spc="-300" baseline="-21164" dirty="0">
                <a:cs typeface="Microsoft Sans Serif"/>
              </a:rPr>
              <a:t>d</a:t>
            </a:r>
            <a:r>
              <a:rPr sz="3200" spc="-200" dirty="0">
                <a:cs typeface="Microsoft Sans Serif"/>
              </a:rPr>
              <a:t>→↑T(1/2)</a:t>
            </a:r>
            <a:endParaRPr sz="3200">
              <a:cs typeface="Microsoft Sans Serif"/>
            </a:endParaRPr>
          </a:p>
          <a:p>
            <a:pPr marL="368300" indent="-342900">
              <a:lnSpc>
                <a:spcPct val="100000"/>
              </a:lnSpc>
              <a:spcBef>
                <a:spcPts val="855"/>
              </a:spcBef>
              <a:buClr>
                <a:srgbClr val="00007D"/>
              </a:buClr>
              <a:buSzPct val="76388"/>
              <a:buFont typeface="Wingdings"/>
              <a:buChar char=""/>
              <a:tabLst>
                <a:tab pos="368300" algn="l"/>
              </a:tabLst>
            </a:pPr>
            <a:r>
              <a:rPr sz="3200" spc="-320" dirty="0">
                <a:cs typeface="Microsoft Sans Serif"/>
              </a:rPr>
              <a:t>Metabolis</a:t>
            </a:r>
            <a:r>
              <a:rPr sz="3200" spc="-550" dirty="0">
                <a:cs typeface="Microsoft Sans Serif"/>
              </a:rPr>
              <a:t>m</a:t>
            </a:r>
            <a:r>
              <a:rPr sz="3200" spc="-140" dirty="0">
                <a:cs typeface="Microsoft Sans Serif"/>
              </a:rPr>
              <a:t> </a:t>
            </a:r>
            <a:r>
              <a:rPr sz="3200" spc="-434" dirty="0">
                <a:cs typeface="Microsoft Sans Serif"/>
              </a:rPr>
              <a:t>&amp;</a:t>
            </a:r>
            <a:r>
              <a:rPr sz="3200" spc="-145" dirty="0">
                <a:cs typeface="Microsoft Sans Serif"/>
              </a:rPr>
              <a:t> </a:t>
            </a:r>
            <a:r>
              <a:rPr sz="3200" spc="-310" dirty="0">
                <a:cs typeface="Microsoft Sans Serif"/>
              </a:rPr>
              <a:t>Excretion</a:t>
            </a:r>
            <a:endParaRPr sz="3200">
              <a:cs typeface="Microsoft Sans Serif"/>
            </a:endParaRPr>
          </a:p>
          <a:p>
            <a:pPr marL="768350" marR="17780" lvl="1" indent="-285750">
              <a:lnSpc>
                <a:spcPct val="100000"/>
              </a:lnSpc>
              <a:spcBef>
                <a:spcPts val="780"/>
              </a:spcBef>
              <a:buClr>
                <a:srgbClr val="9999CC"/>
              </a:buClr>
              <a:buSzPct val="78125"/>
              <a:buFont typeface="Wingdings"/>
              <a:buChar char=""/>
              <a:tabLst>
                <a:tab pos="779145" algn="l"/>
              </a:tabLst>
            </a:pPr>
            <a:r>
              <a:rPr sz="3200" spc="-295" dirty="0">
                <a:cs typeface="Microsoft Sans Serif"/>
              </a:rPr>
              <a:t>Hepatic</a:t>
            </a:r>
            <a:r>
              <a:rPr sz="3200" spc="-130" dirty="0">
                <a:cs typeface="Microsoft Sans Serif"/>
              </a:rPr>
              <a:t> </a:t>
            </a:r>
            <a:r>
              <a:rPr sz="3200" spc="-325" dirty="0">
                <a:cs typeface="Microsoft Sans Serif"/>
              </a:rPr>
              <a:t>microsoma</a:t>
            </a:r>
            <a:r>
              <a:rPr sz="3200" spc="-135" dirty="0">
                <a:cs typeface="Microsoft Sans Serif"/>
              </a:rPr>
              <a:t>l</a:t>
            </a:r>
            <a:r>
              <a:rPr sz="3200" spc="-125" dirty="0">
                <a:cs typeface="Microsoft Sans Serif"/>
              </a:rPr>
              <a:t> </a:t>
            </a:r>
            <a:r>
              <a:rPr sz="3200" spc="-275" dirty="0">
                <a:cs typeface="Microsoft Sans Serif"/>
              </a:rPr>
              <a:t>N-demethylation/  </a:t>
            </a:r>
            <a:r>
              <a:rPr sz="3200" spc="-265" dirty="0">
                <a:cs typeface="Microsoft Sans Serif"/>
              </a:rPr>
              <a:t>oxidation/glucuronidation→</a:t>
            </a:r>
            <a:r>
              <a:rPr sz="3200" spc="-265" dirty="0">
                <a:solidFill>
                  <a:srgbClr val="0000FF"/>
                </a:solidFill>
                <a:cs typeface="Microsoft Sans Serif"/>
              </a:rPr>
              <a:t>Renal</a:t>
            </a:r>
            <a:r>
              <a:rPr sz="3200" spc="-100" dirty="0">
                <a:solidFill>
                  <a:srgbClr val="0000FF"/>
                </a:solidFill>
                <a:cs typeface="Microsoft Sans Serif"/>
              </a:rPr>
              <a:t> </a:t>
            </a:r>
            <a:r>
              <a:rPr sz="3200" spc="-270" dirty="0">
                <a:solidFill>
                  <a:srgbClr val="0000FF"/>
                </a:solidFill>
                <a:cs typeface="Microsoft Sans Serif"/>
              </a:rPr>
              <a:t>Elimination</a:t>
            </a:r>
            <a:endParaRPr sz="3200">
              <a:cs typeface="Microsoft Sans Serif"/>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14587" y="376328"/>
            <a:ext cx="10619740" cy="1490152"/>
          </a:xfrm>
          <a:prstGeom prst="rect">
            <a:avLst/>
          </a:prstGeom>
        </p:spPr>
        <p:txBody>
          <a:bodyPr vert="horz" wrap="square" lIns="0" tIns="12700" rIns="0" bIns="0" rtlCol="0">
            <a:spAutoFit/>
          </a:bodyPr>
          <a:lstStyle/>
          <a:p>
            <a:pPr marL="12700">
              <a:lnSpc>
                <a:spcPct val="100000"/>
              </a:lnSpc>
              <a:spcBef>
                <a:spcPts val="100"/>
              </a:spcBef>
            </a:pPr>
            <a:r>
              <a:rPr spc="-250" dirty="0"/>
              <a:t>Tricyclic</a:t>
            </a:r>
            <a:r>
              <a:rPr spc="-114" dirty="0"/>
              <a:t> </a:t>
            </a:r>
            <a:r>
              <a:rPr spc="-215" dirty="0"/>
              <a:t>Antidepressants(TCA’s)-Adverse</a:t>
            </a:r>
            <a:r>
              <a:rPr spc="-114" dirty="0"/>
              <a:t> </a:t>
            </a:r>
            <a:r>
              <a:rPr spc="-80" dirty="0"/>
              <a:t>Effects</a:t>
            </a:r>
          </a:p>
        </p:txBody>
      </p:sp>
      <p:sp>
        <p:nvSpPr>
          <p:cNvPr id="3" name="object 3"/>
          <p:cNvSpPr txBox="1"/>
          <p:nvPr/>
        </p:nvSpPr>
        <p:spPr>
          <a:xfrm>
            <a:off x="1033243" y="2586131"/>
            <a:ext cx="9717884" cy="3579185"/>
          </a:xfrm>
          <a:prstGeom prst="rect">
            <a:avLst/>
          </a:prstGeom>
        </p:spPr>
        <p:txBody>
          <a:bodyPr vert="horz" wrap="square" lIns="0" tIns="67310" rIns="0" bIns="0" rtlCol="0">
            <a:spAutoFit/>
          </a:bodyPr>
          <a:lstStyle/>
          <a:p>
            <a:pPr marL="355600" marR="282575" indent="-342900">
              <a:lnSpc>
                <a:spcPts val="3460"/>
              </a:lnSpc>
              <a:spcBef>
                <a:spcPts val="530"/>
              </a:spcBef>
              <a:buClr>
                <a:srgbClr val="00007D"/>
              </a:buClr>
              <a:buSzPct val="76562"/>
              <a:buFont typeface="Wingdings"/>
              <a:buChar char=""/>
              <a:tabLst>
                <a:tab pos="355600" algn="l"/>
              </a:tabLst>
            </a:pPr>
            <a:r>
              <a:rPr sz="3200" spc="-300" dirty="0">
                <a:cs typeface="Microsoft Sans Serif"/>
              </a:rPr>
              <a:t>Excessive </a:t>
            </a:r>
            <a:r>
              <a:rPr sz="3200" spc="-295" dirty="0">
                <a:cs typeface="Microsoft Sans Serif"/>
              </a:rPr>
              <a:t> </a:t>
            </a:r>
            <a:r>
              <a:rPr sz="3200" spc="-275" dirty="0">
                <a:cs typeface="Microsoft Sans Serif"/>
              </a:rPr>
              <a:t>sedation/Lassitude/Fatigue/Confusion</a:t>
            </a:r>
            <a:endParaRPr sz="3200">
              <a:cs typeface="Microsoft Sans Serif"/>
            </a:endParaRPr>
          </a:p>
          <a:p>
            <a:pPr marL="355600" marR="5080" indent="-342900">
              <a:lnSpc>
                <a:spcPts val="3460"/>
              </a:lnSpc>
              <a:spcBef>
                <a:spcPts val="760"/>
              </a:spcBef>
              <a:buClr>
                <a:srgbClr val="00007D"/>
              </a:buClr>
              <a:buSzPct val="76562"/>
              <a:buFont typeface="Wingdings"/>
              <a:buChar char=""/>
              <a:tabLst>
                <a:tab pos="355600" algn="l"/>
              </a:tabLst>
            </a:pPr>
            <a:r>
              <a:rPr sz="3200" spc="-320" dirty="0">
                <a:solidFill>
                  <a:srgbClr val="0000FF"/>
                </a:solidFill>
                <a:cs typeface="Microsoft Sans Serif"/>
              </a:rPr>
              <a:t>Sympathomimetic </a:t>
            </a:r>
            <a:r>
              <a:rPr sz="3200" spc="-315" dirty="0">
                <a:solidFill>
                  <a:srgbClr val="0000FF"/>
                </a:solidFill>
                <a:cs typeface="Microsoft Sans Serif"/>
              </a:rPr>
              <a:t> </a:t>
            </a:r>
            <a:r>
              <a:rPr sz="3200" spc="-270" dirty="0">
                <a:solidFill>
                  <a:srgbClr val="0000FF"/>
                </a:solidFill>
                <a:cs typeface="Microsoft Sans Serif"/>
              </a:rPr>
              <a:t>effects(Tachycardia/Agitation/Sweating/ </a:t>
            </a:r>
            <a:r>
              <a:rPr sz="3200" spc="-835" dirty="0">
                <a:solidFill>
                  <a:srgbClr val="0000FF"/>
                </a:solidFill>
                <a:cs typeface="Microsoft Sans Serif"/>
              </a:rPr>
              <a:t> </a:t>
            </a:r>
            <a:r>
              <a:rPr sz="3200" spc="-290" dirty="0">
                <a:solidFill>
                  <a:srgbClr val="0000FF"/>
                </a:solidFill>
                <a:cs typeface="Microsoft Sans Serif"/>
              </a:rPr>
              <a:t>Insomnia)</a:t>
            </a:r>
            <a:endParaRPr sz="3200">
              <a:cs typeface="Microsoft Sans Serif"/>
            </a:endParaRPr>
          </a:p>
          <a:p>
            <a:pPr marL="355600" indent="-342900">
              <a:lnSpc>
                <a:spcPct val="100000"/>
              </a:lnSpc>
              <a:spcBef>
                <a:spcPts val="325"/>
              </a:spcBef>
              <a:buClr>
                <a:srgbClr val="00007D"/>
              </a:buClr>
              <a:buSzPct val="76562"/>
              <a:buFont typeface="Wingdings"/>
              <a:buChar char=""/>
              <a:tabLst>
                <a:tab pos="355600" algn="l"/>
              </a:tabLst>
            </a:pPr>
            <a:r>
              <a:rPr sz="3200" spc="-254" dirty="0">
                <a:solidFill>
                  <a:srgbClr val="0000FF"/>
                </a:solidFill>
                <a:cs typeface="Microsoft Sans Serif"/>
              </a:rPr>
              <a:t>Anticholinergic(‘Atropine-like”</a:t>
            </a:r>
            <a:r>
              <a:rPr sz="3200" spc="-195" dirty="0">
                <a:solidFill>
                  <a:srgbClr val="0000FF"/>
                </a:solidFill>
                <a:cs typeface="Microsoft Sans Serif"/>
              </a:rPr>
              <a:t>)</a:t>
            </a:r>
            <a:r>
              <a:rPr sz="3200" spc="-130" dirty="0">
                <a:solidFill>
                  <a:srgbClr val="0000FF"/>
                </a:solidFill>
                <a:cs typeface="Microsoft Sans Serif"/>
              </a:rPr>
              <a:t> </a:t>
            </a:r>
            <a:r>
              <a:rPr sz="3200" spc="-250" dirty="0">
                <a:solidFill>
                  <a:srgbClr val="0000FF"/>
                </a:solidFill>
                <a:cs typeface="Microsoft Sans Serif"/>
              </a:rPr>
              <a:t>effects</a:t>
            </a:r>
            <a:endParaRPr sz="3200">
              <a:cs typeface="Microsoft Sans Serif"/>
            </a:endParaRPr>
          </a:p>
          <a:p>
            <a:pPr marL="355600" marR="1097280" indent="-342900">
              <a:lnSpc>
                <a:spcPts val="3460"/>
              </a:lnSpc>
              <a:spcBef>
                <a:spcPts val="815"/>
              </a:spcBef>
              <a:buClr>
                <a:srgbClr val="00007D"/>
              </a:buClr>
              <a:buSzPct val="76562"/>
              <a:buFont typeface="Wingdings"/>
              <a:buChar char=""/>
              <a:tabLst>
                <a:tab pos="355600" algn="l"/>
              </a:tabLst>
            </a:pPr>
            <a:r>
              <a:rPr sz="3200" spc="-260">
                <a:solidFill>
                  <a:srgbClr val="0000FF"/>
                </a:solidFill>
                <a:cs typeface="Microsoft Sans Serif"/>
              </a:rPr>
              <a:t>Orthostati</a:t>
            </a:r>
            <a:r>
              <a:rPr sz="3200" spc="-290">
                <a:solidFill>
                  <a:srgbClr val="0000FF"/>
                </a:solidFill>
                <a:cs typeface="Microsoft Sans Serif"/>
              </a:rPr>
              <a:t>c</a:t>
            </a:r>
            <a:r>
              <a:rPr sz="3200" spc="-125">
                <a:solidFill>
                  <a:srgbClr val="0000FF"/>
                </a:solidFill>
                <a:cs typeface="Microsoft Sans Serif"/>
              </a:rPr>
              <a:t> </a:t>
            </a:r>
            <a:r>
              <a:rPr sz="3200" spc="-290" smtClean="0">
                <a:solidFill>
                  <a:srgbClr val="0000FF"/>
                </a:solidFill>
                <a:cs typeface="Microsoft Sans Serif"/>
              </a:rPr>
              <a:t>hypotension/ECG</a:t>
            </a:r>
            <a:r>
              <a:rPr lang="en-US" sz="3200" spc="-290" dirty="0" smtClean="0">
                <a:solidFill>
                  <a:srgbClr val="0000FF"/>
                </a:solidFill>
                <a:cs typeface="Microsoft Sans Serif"/>
              </a:rPr>
              <a:t> </a:t>
            </a:r>
            <a:r>
              <a:rPr sz="3200" spc="-285" smtClean="0">
                <a:solidFill>
                  <a:srgbClr val="0000FF"/>
                </a:solidFill>
                <a:cs typeface="Microsoft Sans Serif"/>
              </a:rPr>
              <a:t>abnormalities/Cardiomyopathies</a:t>
            </a:r>
            <a:endParaRPr sz="3200">
              <a:cs typeface="Microsoft Sans Serif"/>
            </a:endParaRPr>
          </a:p>
          <a:p>
            <a:pPr marL="355600" indent="-342900">
              <a:lnSpc>
                <a:spcPct val="100000"/>
              </a:lnSpc>
              <a:spcBef>
                <a:spcPts val="330"/>
              </a:spcBef>
              <a:buClr>
                <a:srgbClr val="00007D"/>
              </a:buClr>
              <a:buSzPct val="76562"/>
              <a:buFont typeface="Wingdings"/>
              <a:buChar char=""/>
              <a:tabLst>
                <a:tab pos="355600" algn="l"/>
              </a:tabLst>
            </a:pPr>
            <a:r>
              <a:rPr sz="3200" spc="-300" dirty="0">
                <a:cs typeface="Microsoft Sans Serif"/>
              </a:rPr>
              <a:t>Tremor/Paresthesias/EPS</a:t>
            </a:r>
            <a:endParaRPr sz="3200">
              <a:cs typeface="Microsoft Sans Serif"/>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14587" y="376328"/>
            <a:ext cx="10619740" cy="1490152"/>
          </a:xfrm>
          <a:prstGeom prst="rect">
            <a:avLst/>
          </a:prstGeom>
        </p:spPr>
        <p:txBody>
          <a:bodyPr vert="horz" wrap="square" lIns="0" tIns="12700" rIns="0" bIns="0" rtlCol="0">
            <a:spAutoFit/>
          </a:bodyPr>
          <a:lstStyle/>
          <a:p>
            <a:pPr marL="12700">
              <a:lnSpc>
                <a:spcPct val="100000"/>
              </a:lnSpc>
              <a:spcBef>
                <a:spcPts val="100"/>
              </a:spcBef>
            </a:pPr>
            <a:r>
              <a:rPr spc="-250" dirty="0"/>
              <a:t>Tricyclic</a:t>
            </a:r>
            <a:r>
              <a:rPr spc="-114" dirty="0"/>
              <a:t> </a:t>
            </a:r>
            <a:r>
              <a:rPr spc="-215" dirty="0"/>
              <a:t>Antidepressants(TCA’s)-Adverse</a:t>
            </a:r>
            <a:r>
              <a:rPr spc="-114" dirty="0"/>
              <a:t> </a:t>
            </a:r>
            <a:r>
              <a:rPr spc="-80" dirty="0"/>
              <a:t>Effects</a:t>
            </a:r>
          </a:p>
        </p:txBody>
      </p:sp>
      <p:sp>
        <p:nvSpPr>
          <p:cNvPr id="3" name="object 3"/>
          <p:cNvSpPr txBox="1"/>
          <p:nvPr/>
        </p:nvSpPr>
        <p:spPr>
          <a:xfrm>
            <a:off x="977822" y="2177146"/>
            <a:ext cx="9777307" cy="4180632"/>
          </a:xfrm>
          <a:prstGeom prst="rect">
            <a:avLst/>
          </a:prstGeom>
        </p:spPr>
        <p:txBody>
          <a:bodyPr vert="horz" wrap="square" lIns="0" tIns="60960" rIns="0" bIns="0" rtlCol="0">
            <a:spAutoFit/>
          </a:bodyPr>
          <a:lstStyle/>
          <a:p>
            <a:pPr marL="355600" indent="-342900">
              <a:lnSpc>
                <a:spcPct val="100000"/>
              </a:lnSpc>
              <a:spcBef>
                <a:spcPts val="480"/>
              </a:spcBef>
              <a:buClr>
                <a:srgbClr val="00007D"/>
              </a:buClr>
              <a:buSzPct val="76562"/>
              <a:buFont typeface="Wingdings"/>
              <a:buChar char=""/>
              <a:tabLst>
                <a:tab pos="355600" algn="l"/>
              </a:tabLst>
            </a:pPr>
            <a:r>
              <a:rPr sz="3200" spc="-340" dirty="0">
                <a:cs typeface="Microsoft Sans Serif"/>
              </a:rPr>
              <a:t>Weigh</a:t>
            </a:r>
            <a:r>
              <a:rPr sz="3200" spc="-165" dirty="0">
                <a:cs typeface="Microsoft Sans Serif"/>
              </a:rPr>
              <a:t>t</a:t>
            </a:r>
            <a:r>
              <a:rPr sz="3200" spc="-130" dirty="0">
                <a:cs typeface="Microsoft Sans Serif"/>
              </a:rPr>
              <a:t> </a:t>
            </a:r>
            <a:r>
              <a:rPr sz="3200" spc="-285" dirty="0">
                <a:cs typeface="Microsoft Sans Serif"/>
              </a:rPr>
              <a:t>gain</a:t>
            </a:r>
            <a:endParaRPr sz="3200">
              <a:cs typeface="Microsoft Sans Serif"/>
            </a:endParaRPr>
          </a:p>
          <a:p>
            <a:pPr marL="355600" marR="5080" indent="-342900">
              <a:lnSpc>
                <a:spcPts val="3460"/>
              </a:lnSpc>
              <a:spcBef>
                <a:spcPts val="820"/>
              </a:spcBef>
              <a:buClr>
                <a:srgbClr val="00007D"/>
              </a:buClr>
              <a:buSzPct val="76562"/>
              <a:buFont typeface="Wingdings"/>
              <a:buChar char=""/>
              <a:tabLst>
                <a:tab pos="355600" algn="l"/>
              </a:tabLst>
            </a:pPr>
            <a:r>
              <a:rPr sz="3200" spc="-300" dirty="0">
                <a:solidFill>
                  <a:srgbClr val="FF0000"/>
                </a:solidFill>
                <a:cs typeface="Microsoft Sans Serif"/>
              </a:rPr>
              <a:t>Overdosage(extremely </a:t>
            </a:r>
            <a:r>
              <a:rPr sz="3200" spc="-285" dirty="0">
                <a:solidFill>
                  <a:srgbClr val="FF0000"/>
                </a:solidFill>
                <a:cs typeface="Microsoft Sans Serif"/>
              </a:rPr>
              <a:t>hazardous):</a:t>
            </a:r>
            <a:r>
              <a:rPr sz="3200" spc="-280" dirty="0">
                <a:solidFill>
                  <a:srgbClr val="FF0000"/>
                </a:solidFill>
                <a:cs typeface="Microsoft Sans Serif"/>
              </a:rPr>
              <a:t> </a:t>
            </a:r>
            <a:r>
              <a:rPr sz="3200" spc="-370" dirty="0">
                <a:solidFill>
                  <a:srgbClr val="FF00FF"/>
                </a:solidFill>
                <a:cs typeface="Microsoft Sans Serif"/>
              </a:rPr>
              <a:t>Remember </a:t>
            </a:r>
            <a:r>
              <a:rPr sz="3200" spc="-835" dirty="0">
                <a:solidFill>
                  <a:srgbClr val="FF00FF"/>
                </a:solidFill>
                <a:cs typeface="Microsoft Sans Serif"/>
              </a:rPr>
              <a:t> </a:t>
            </a:r>
            <a:r>
              <a:rPr sz="3200" spc="-295" dirty="0">
                <a:solidFill>
                  <a:srgbClr val="FF00FF"/>
                </a:solidFill>
                <a:cs typeface="Microsoft Sans Serif"/>
              </a:rPr>
              <a:t>3C’s</a:t>
            </a:r>
            <a:endParaRPr sz="3200">
              <a:cs typeface="Microsoft Sans Serif"/>
            </a:endParaRPr>
          </a:p>
          <a:p>
            <a:pPr marL="755650" marR="1628139" lvl="1" indent="-285750">
              <a:lnSpc>
                <a:spcPts val="3460"/>
              </a:lnSpc>
              <a:spcBef>
                <a:spcPts val="760"/>
              </a:spcBef>
              <a:buClr>
                <a:srgbClr val="9999CC"/>
              </a:buClr>
              <a:buSzPct val="78125"/>
              <a:buFont typeface="Wingdings"/>
              <a:buChar char=""/>
              <a:tabLst>
                <a:tab pos="766445" algn="l"/>
              </a:tabLst>
            </a:pPr>
            <a:r>
              <a:rPr sz="3200" spc="-285" dirty="0">
                <a:solidFill>
                  <a:srgbClr val="0000FF"/>
                </a:solidFill>
                <a:cs typeface="Microsoft Sans Serif"/>
              </a:rPr>
              <a:t>Agitation/Delirium/Neuromuscular </a:t>
            </a:r>
            <a:r>
              <a:rPr sz="3200" spc="-835" dirty="0">
                <a:solidFill>
                  <a:srgbClr val="0000FF"/>
                </a:solidFill>
                <a:cs typeface="Microsoft Sans Serif"/>
              </a:rPr>
              <a:t> </a:t>
            </a:r>
            <a:r>
              <a:rPr sz="3200" spc="-260" dirty="0">
                <a:solidFill>
                  <a:srgbClr val="0000FF"/>
                </a:solidFill>
                <a:cs typeface="Microsoft Sans Serif"/>
              </a:rPr>
              <a:t>irritability/</a:t>
            </a:r>
            <a:r>
              <a:rPr sz="3200" spc="-260" dirty="0">
                <a:solidFill>
                  <a:srgbClr val="FF00FF"/>
                </a:solidFill>
                <a:cs typeface="Microsoft Sans Serif"/>
              </a:rPr>
              <a:t>Convulsions/Coma</a:t>
            </a:r>
            <a:endParaRPr sz="3200">
              <a:cs typeface="Microsoft Sans Serif"/>
            </a:endParaRPr>
          </a:p>
          <a:p>
            <a:pPr marL="765810" lvl="1" indent="-296545">
              <a:lnSpc>
                <a:spcPct val="100000"/>
              </a:lnSpc>
              <a:spcBef>
                <a:spcPts val="325"/>
              </a:spcBef>
              <a:buClr>
                <a:srgbClr val="9999CC"/>
              </a:buClr>
              <a:buSzPct val="78125"/>
              <a:buFont typeface="Wingdings"/>
              <a:buChar char=""/>
              <a:tabLst>
                <a:tab pos="766445" algn="l"/>
              </a:tabLst>
            </a:pPr>
            <a:r>
              <a:rPr sz="3200" spc="-280" dirty="0">
                <a:solidFill>
                  <a:srgbClr val="0000FF"/>
                </a:solidFill>
                <a:cs typeface="Microsoft Sans Serif"/>
              </a:rPr>
              <a:t>Respirator</a:t>
            </a:r>
            <a:r>
              <a:rPr sz="3200" spc="-290" dirty="0">
                <a:solidFill>
                  <a:srgbClr val="0000FF"/>
                </a:solidFill>
                <a:cs typeface="Microsoft Sans Serif"/>
              </a:rPr>
              <a:t>y</a:t>
            </a:r>
            <a:r>
              <a:rPr sz="3200" spc="-130" dirty="0">
                <a:solidFill>
                  <a:srgbClr val="0000FF"/>
                </a:solidFill>
                <a:cs typeface="Microsoft Sans Serif"/>
              </a:rPr>
              <a:t> </a:t>
            </a:r>
            <a:r>
              <a:rPr sz="3200" spc="-270" dirty="0">
                <a:solidFill>
                  <a:srgbClr val="0000FF"/>
                </a:solidFill>
                <a:cs typeface="Microsoft Sans Serif"/>
              </a:rPr>
              <a:t>depression/Circulator</a:t>
            </a:r>
            <a:r>
              <a:rPr sz="3200" spc="-295" dirty="0">
                <a:solidFill>
                  <a:srgbClr val="0000FF"/>
                </a:solidFill>
                <a:cs typeface="Microsoft Sans Serif"/>
              </a:rPr>
              <a:t>y</a:t>
            </a:r>
            <a:r>
              <a:rPr sz="3200" spc="-125" dirty="0">
                <a:solidFill>
                  <a:srgbClr val="0000FF"/>
                </a:solidFill>
                <a:cs typeface="Microsoft Sans Serif"/>
              </a:rPr>
              <a:t> </a:t>
            </a:r>
            <a:r>
              <a:rPr sz="3200" spc="-275" dirty="0">
                <a:solidFill>
                  <a:srgbClr val="0000FF"/>
                </a:solidFill>
                <a:cs typeface="Microsoft Sans Serif"/>
              </a:rPr>
              <a:t>collapse</a:t>
            </a:r>
            <a:endParaRPr sz="3200">
              <a:cs typeface="Microsoft Sans Serif"/>
            </a:endParaRPr>
          </a:p>
          <a:p>
            <a:pPr marL="765810" lvl="1" indent="-296545">
              <a:lnSpc>
                <a:spcPct val="100000"/>
              </a:lnSpc>
              <a:spcBef>
                <a:spcPts val="385"/>
              </a:spcBef>
              <a:buClr>
                <a:srgbClr val="9999CC"/>
              </a:buClr>
              <a:buSzPct val="78125"/>
              <a:buFont typeface="Wingdings"/>
              <a:buChar char=""/>
              <a:tabLst>
                <a:tab pos="766445" algn="l"/>
              </a:tabLst>
            </a:pPr>
            <a:r>
              <a:rPr sz="3200" spc="-290" dirty="0">
                <a:solidFill>
                  <a:srgbClr val="0000FF"/>
                </a:solidFill>
                <a:cs typeface="Microsoft Sans Serif"/>
              </a:rPr>
              <a:t>Hyperpyrexia</a:t>
            </a:r>
            <a:endParaRPr sz="3200">
              <a:cs typeface="Microsoft Sans Serif"/>
            </a:endParaRPr>
          </a:p>
          <a:p>
            <a:pPr marL="755650" marR="1610360" lvl="1" indent="-285750">
              <a:lnSpc>
                <a:spcPts val="3460"/>
              </a:lnSpc>
              <a:spcBef>
                <a:spcPts val="815"/>
              </a:spcBef>
              <a:buClr>
                <a:srgbClr val="9999CC"/>
              </a:buClr>
              <a:buSzPct val="78125"/>
              <a:buFont typeface="Wingdings"/>
              <a:buChar char=""/>
              <a:tabLst>
                <a:tab pos="766445" algn="l"/>
              </a:tabLst>
            </a:pPr>
            <a:r>
              <a:rPr sz="3200" spc="-254" dirty="0">
                <a:solidFill>
                  <a:srgbClr val="FF00FF"/>
                </a:solidFill>
                <a:cs typeface="Microsoft Sans Serif"/>
              </a:rPr>
              <a:t>Cardiotoxicit</a:t>
            </a:r>
            <a:r>
              <a:rPr sz="3200" spc="-250" dirty="0">
                <a:solidFill>
                  <a:srgbClr val="FF00FF"/>
                </a:solidFill>
                <a:cs typeface="Microsoft Sans Serif"/>
              </a:rPr>
              <a:t>y</a:t>
            </a:r>
            <a:r>
              <a:rPr sz="3200" spc="-285" dirty="0">
                <a:solidFill>
                  <a:srgbClr val="0000FF"/>
                </a:solidFill>
                <a:cs typeface="Microsoft Sans Serif"/>
              </a:rPr>
              <a:t>(Cardia</a:t>
            </a:r>
            <a:r>
              <a:rPr sz="3200" spc="-295" dirty="0">
                <a:solidFill>
                  <a:srgbClr val="0000FF"/>
                </a:solidFill>
                <a:cs typeface="Microsoft Sans Serif"/>
              </a:rPr>
              <a:t>c</a:t>
            </a:r>
            <a:r>
              <a:rPr sz="3200" spc="-130" dirty="0">
                <a:solidFill>
                  <a:srgbClr val="0000FF"/>
                </a:solidFill>
                <a:cs typeface="Microsoft Sans Serif"/>
              </a:rPr>
              <a:t> </a:t>
            </a:r>
            <a:r>
              <a:rPr sz="3200" spc="-265" dirty="0">
                <a:solidFill>
                  <a:srgbClr val="0000FF"/>
                </a:solidFill>
                <a:cs typeface="Microsoft Sans Serif"/>
              </a:rPr>
              <a:t>conduction  </a:t>
            </a:r>
            <a:r>
              <a:rPr sz="3200" spc="-280" dirty="0">
                <a:solidFill>
                  <a:srgbClr val="0000FF"/>
                </a:solidFill>
                <a:cs typeface="Microsoft Sans Serif"/>
              </a:rPr>
              <a:t>defects/Sever</a:t>
            </a:r>
            <a:r>
              <a:rPr sz="3200" spc="-325" dirty="0">
                <a:solidFill>
                  <a:srgbClr val="0000FF"/>
                </a:solidFill>
                <a:cs typeface="Microsoft Sans Serif"/>
              </a:rPr>
              <a:t>e</a:t>
            </a:r>
            <a:r>
              <a:rPr sz="3200" spc="-125" dirty="0">
                <a:solidFill>
                  <a:srgbClr val="0000FF"/>
                </a:solidFill>
                <a:cs typeface="Microsoft Sans Serif"/>
              </a:rPr>
              <a:t> </a:t>
            </a:r>
            <a:r>
              <a:rPr sz="3200" spc="-275" dirty="0">
                <a:solidFill>
                  <a:srgbClr val="0000FF"/>
                </a:solidFill>
                <a:cs typeface="Microsoft Sans Serif"/>
              </a:rPr>
              <a:t>arrhythmias)</a:t>
            </a:r>
            <a:endParaRPr sz="3200">
              <a:cs typeface="Microsoft Sans Serif"/>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58982" y="337794"/>
            <a:ext cx="10058400" cy="1447278"/>
          </a:xfrm>
          <a:prstGeom prst="rect">
            <a:avLst/>
          </a:prstGeom>
        </p:spPr>
        <p:txBody>
          <a:bodyPr vert="horz" wrap="square" lIns="0" tIns="122641" rIns="0" bIns="0" rtlCol="0">
            <a:spAutoFit/>
          </a:bodyPr>
          <a:lstStyle/>
          <a:p>
            <a:pPr marL="12700" marR="5080">
              <a:lnSpc>
                <a:spcPct val="100000"/>
              </a:lnSpc>
              <a:spcBef>
                <a:spcPts val="100"/>
              </a:spcBef>
            </a:pPr>
            <a:r>
              <a:rPr sz="4300" spc="-210" dirty="0"/>
              <a:t>Postulate</a:t>
            </a:r>
            <a:r>
              <a:rPr sz="4300" spc="-245" dirty="0"/>
              <a:t>d</a:t>
            </a:r>
            <a:r>
              <a:rPr sz="4300" spc="-135" dirty="0"/>
              <a:t> </a:t>
            </a:r>
            <a:r>
              <a:rPr sz="4300" spc="-310" dirty="0"/>
              <a:t>Mod</a:t>
            </a:r>
            <a:r>
              <a:rPr sz="4300" spc="-220" dirty="0"/>
              <a:t>e</a:t>
            </a:r>
            <a:r>
              <a:rPr sz="4300" spc="-145" dirty="0"/>
              <a:t> </a:t>
            </a:r>
            <a:r>
              <a:rPr sz="4300" spc="-175" dirty="0"/>
              <a:t>o</a:t>
            </a:r>
            <a:r>
              <a:rPr sz="4300" spc="-90" dirty="0"/>
              <a:t>f</a:t>
            </a:r>
            <a:r>
              <a:rPr sz="4300" spc="-145" dirty="0"/>
              <a:t> </a:t>
            </a:r>
            <a:r>
              <a:rPr sz="4300" spc="-170" dirty="0"/>
              <a:t>Actio</a:t>
            </a:r>
            <a:r>
              <a:rPr sz="4300" spc="-195" dirty="0"/>
              <a:t>n</a:t>
            </a:r>
            <a:r>
              <a:rPr sz="4300" spc="-135" dirty="0"/>
              <a:t> </a:t>
            </a:r>
            <a:r>
              <a:rPr sz="4300" spc="-175" dirty="0"/>
              <a:t>o</a:t>
            </a:r>
            <a:r>
              <a:rPr sz="4300" spc="-90" dirty="0"/>
              <a:t>f</a:t>
            </a:r>
            <a:r>
              <a:rPr sz="4300" spc="-145" dirty="0"/>
              <a:t> </a:t>
            </a:r>
            <a:r>
              <a:rPr sz="4300" spc="-120" dirty="0"/>
              <a:t>MAO-A  </a:t>
            </a:r>
            <a:r>
              <a:rPr sz="4300" spc="-185" dirty="0"/>
              <a:t>Inhibito</a:t>
            </a:r>
            <a:r>
              <a:rPr sz="4300" spc="-170" dirty="0"/>
              <a:t>r</a:t>
            </a:r>
            <a:r>
              <a:rPr sz="4300" spc="-145" dirty="0"/>
              <a:t> </a:t>
            </a:r>
            <a:r>
              <a:rPr sz="4300" spc="-285" dirty="0"/>
              <a:t>Drugs</a:t>
            </a:r>
            <a:endParaRPr sz="4300"/>
          </a:p>
        </p:txBody>
      </p:sp>
      <p:sp>
        <p:nvSpPr>
          <p:cNvPr id="3" name="object 3"/>
          <p:cNvSpPr txBox="1"/>
          <p:nvPr/>
        </p:nvSpPr>
        <p:spPr>
          <a:xfrm>
            <a:off x="6662806" y="2280783"/>
            <a:ext cx="5182447" cy="2967479"/>
          </a:xfrm>
          <a:prstGeom prst="rect">
            <a:avLst/>
          </a:prstGeom>
        </p:spPr>
        <p:txBody>
          <a:bodyPr vert="horz" wrap="square" lIns="0" tIns="12700" rIns="0" bIns="0" rtlCol="0">
            <a:spAutoFit/>
          </a:bodyPr>
          <a:lstStyle/>
          <a:p>
            <a:pPr marL="355600" marR="5080" indent="-342900">
              <a:lnSpc>
                <a:spcPct val="100000"/>
              </a:lnSpc>
              <a:spcBef>
                <a:spcPts val="100"/>
              </a:spcBef>
              <a:buClr>
                <a:srgbClr val="00007D"/>
              </a:buClr>
              <a:buSzPct val="76388"/>
              <a:buFont typeface="Wingdings"/>
              <a:buChar char=""/>
              <a:tabLst>
                <a:tab pos="355600" algn="l"/>
              </a:tabLst>
            </a:pPr>
            <a:r>
              <a:rPr sz="3200" spc="-315" dirty="0">
                <a:cs typeface="Microsoft Sans Serif"/>
              </a:rPr>
              <a:t>MAO-AI’s→</a:t>
            </a:r>
            <a:r>
              <a:rPr sz="3200" spc="-305" dirty="0">
                <a:solidFill>
                  <a:srgbClr val="0000FF"/>
                </a:solidFill>
                <a:cs typeface="Microsoft Sans Serif"/>
              </a:rPr>
              <a:t>↓MAO-A  </a:t>
            </a:r>
            <a:r>
              <a:rPr sz="3200" spc="-345" dirty="0">
                <a:solidFill>
                  <a:srgbClr val="0000FF"/>
                </a:solidFill>
                <a:cs typeface="Microsoft Sans Serif"/>
              </a:rPr>
              <a:t>isozym</a:t>
            </a:r>
            <a:r>
              <a:rPr sz="3200" spc="-365" dirty="0">
                <a:solidFill>
                  <a:srgbClr val="0000FF"/>
                </a:solidFill>
                <a:cs typeface="Microsoft Sans Serif"/>
              </a:rPr>
              <a:t>e</a:t>
            </a:r>
            <a:r>
              <a:rPr sz="3200" spc="-150" dirty="0">
                <a:solidFill>
                  <a:srgbClr val="0000FF"/>
                </a:solidFill>
                <a:cs typeface="Microsoft Sans Serif"/>
              </a:rPr>
              <a:t> </a:t>
            </a:r>
            <a:r>
              <a:rPr sz="3200" dirty="0">
                <a:cs typeface="Microsoft Sans Serif"/>
              </a:rPr>
              <a:t>→</a:t>
            </a:r>
            <a:r>
              <a:rPr sz="3200" spc="-130" dirty="0">
                <a:cs typeface="Microsoft Sans Serif"/>
              </a:rPr>
              <a:t> </a:t>
            </a:r>
            <a:r>
              <a:rPr sz="3200" dirty="0">
                <a:solidFill>
                  <a:srgbClr val="0000FF"/>
                </a:solidFill>
                <a:cs typeface="Microsoft Sans Serif"/>
              </a:rPr>
              <a:t>↓  </a:t>
            </a:r>
            <a:r>
              <a:rPr sz="3200" spc="-385" dirty="0">
                <a:solidFill>
                  <a:srgbClr val="0000FF"/>
                </a:solidFill>
                <a:cs typeface="Microsoft Sans Serif"/>
              </a:rPr>
              <a:t>monoamine </a:t>
            </a:r>
            <a:r>
              <a:rPr sz="3200" spc="-380" dirty="0">
                <a:solidFill>
                  <a:srgbClr val="0000FF"/>
                </a:solidFill>
                <a:cs typeface="Microsoft Sans Serif"/>
              </a:rPr>
              <a:t> </a:t>
            </a:r>
            <a:r>
              <a:rPr sz="3200" spc="-315" dirty="0">
                <a:solidFill>
                  <a:srgbClr val="0000FF"/>
                </a:solidFill>
                <a:cs typeface="Microsoft Sans Serif"/>
              </a:rPr>
              <a:t>metabolism</a:t>
            </a:r>
            <a:r>
              <a:rPr sz="3200" spc="-315" dirty="0">
                <a:cs typeface="Microsoft Sans Serif"/>
              </a:rPr>
              <a:t>→</a:t>
            </a:r>
            <a:endParaRPr sz="3200">
              <a:cs typeface="Microsoft Sans Serif"/>
            </a:endParaRPr>
          </a:p>
          <a:p>
            <a:pPr marL="355600" marR="460375">
              <a:lnSpc>
                <a:spcPct val="100000"/>
              </a:lnSpc>
            </a:pPr>
            <a:r>
              <a:rPr sz="3200" spc="-320" dirty="0">
                <a:solidFill>
                  <a:srgbClr val="0000FF"/>
                </a:solidFill>
                <a:cs typeface="Microsoft Sans Serif"/>
              </a:rPr>
              <a:t>↑monoaminergic </a:t>
            </a:r>
            <a:r>
              <a:rPr sz="3200" spc="-315" dirty="0">
                <a:solidFill>
                  <a:srgbClr val="0000FF"/>
                </a:solidFill>
                <a:cs typeface="Microsoft Sans Serif"/>
              </a:rPr>
              <a:t> </a:t>
            </a:r>
            <a:r>
              <a:rPr sz="3200" spc="-320" dirty="0">
                <a:solidFill>
                  <a:srgbClr val="0000FF"/>
                </a:solidFill>
                <a:cs typeface="Microsoft Sans Serif"/>
              </a:rPr>
              <a:t>neurotransmission</a:t>
            </a:r>
            <a:endParaRPr sz="3200">
              <a:cs typeface="Microsoft Sans Serif"/>
            </a:endParaRPr>
          </a:p>
          <a:p>
            <a:pPr marL="355600" marR="564515">
              <a:lnSpc>
                <a:spcPct val="100000"/>
              </a:lnSpc>
            </a:pPr>
            <a:r>
              <a:rPr sz="3200" spc="-275" dirty="0">
                <a:cs typeface="Microsoft Sans Serif"/>
              </a:rPr>
              <a:t>→Antidepressant  </a:t>
            </a:r>
            <a:r>
              <a:rPr sz="3200" spc="-300" dirty="0">
                <a:cs typeface="Microsoft Sans Serif"/>
              </a:rPr>
              <a:t>action</a:t>
            </a:r>
            <a:endParaRPr sz="3200">
              <a:cs typeface="Microsoft Sans Serif"/>
            </a:endParaRPr>
          </a:p>
        </p:txBody>
      </p:sp>
      <p:grpSp>
        <p:nvGrpSpPr>
          <p:cNvPr id="4" name="object 4"/>
          <p:cNvGrpSpPr/>
          <p:nvPr/>
        </p:nvGrpSpPr>
        <p:grpSpPr>
          <a:xfrm>
            <a:off x="321734" y="1879601"/>
            <a:ext cx="6178973" cy="4676775"/>
            <a:chOff x="241300" y="1879600"/>
            <a:chExt cx="4634230" cy="4676775"/>
          </a:xfrm>
        </p:grpSpPr>
        <p:pic>
          <p:nvPicPr>
            <p:cNvPr id="5" name="object 5"/>
            <p:cNvPicPr/>
            <p:nvPr/>
          </p:nvPicPr>
          <p:blipFill>
            <a:blip r:embed="rId2" cstate="print"/>
            <a:stretch>
              <a:fillRect/>
            </a:stretch>
          </p:blipFill>
          <p:spPr>
            <a:xfrm>
              <a:off x="241300" y="1879600"/>
              <a:ext cx="4633912" cy="4676775"/>
            </a:xfrm>
            <a:prstGeom prst="rect">
              <a:avLst/>
            </a:prstGeom>
          </p:spPr>
        </p:pic>
        <p:sp>
          <p:nvSpPr>
            <p:cNvPr id="6" name="object 6"/>
            <p:cNvSpPr/>
            <p:nvPr/>
          </p:nvSpPr>
          <p:spPr>
            <a:xfrm>
              <a:off x="1219199" y="2971799"/>
              <a:ext cx="3124200" cy="990600"/>
            </a:xfrm>
            <a:custGeom>
              <a:avLst/>
              <a:gdLst/>
              <a:ahLst/>
              <a:cxnLst/>
              <a:rect l="l" t="t" r="r" b="b"/>
              <a:pathLst>
                <a:path w="3124200" h="990600">
                  <a:moveTo>
                    <a:pt x="0" y="457200"/>
                  </a:moveTo>
                  <a:lnTo>
                    <a:pt x="2361" y="410454"/>
                  </a:lnTo>
                  <a:lnTo>
                    <a:pt x="9289" y="365058"/>
                  </a:lnTo>
                  <a:lnTo>
                    <a:pt x="20555" y="321243"/>
                  </a:lnTo>
                  <a:lnTo>
                    <a:pt x="35929" y="279237"/>
                  </a:lnTo>
                  <a:lnTo>
                    <a:pt x="55182" y="239271"/>
                  </a:lnTo>
                  <a:lnTo>
                    <a:pt x="78083" y="201575"/>
                  </a:lnTo>
                  <a:lnTo>
                    <a:pt x="104402" y="166378"/>
                  </a:lnTo>
                  <a:lnTo>
                    <a:pt x="133911" y="133911"/>
                  </a:lnTo>
                  <a:lnTo>
                    <a:pt x="166378" y="104402"/>
                  </a:lnTo>
                  <a:lnTo>
                    <a:pt x="201575" y="78082"/>
                  </a:lnTo>
                  <a:lnTo>
                    <a:pt x="239271" y="55181"/>
                  </a:lnTo>
                  <a:lnTo>
                    <a:pt x="279237" y="35929"/>
                  </a:lnTo>
                  <a:lnTo>
                    <a:pt x="321242" y="20554"/>
                  </a:lnTo>
                  <a:lnTo>
                    <a:pt x="365058" y="9288"/>
                  </a:lnTo>
                  <a:lnTo>
                    <a:pt x="410454" y="2360"/>
                  </a:lnTo>
                  <a:lnTo>
                    <a:pt x="457200" y="0"/>
                  </a:lnTo>
                  <a:lnTo>
                    <a:pt x="503945" y="2360"/>
                  </a:lnTo>
                  <a:lnTo>
                    <a:pt x="549341" y="9288"/>
                  </a:lnTo>
                  <a:lnTo>
                    <a:pt x="593156" y="20554"/>
                  </a:lnTo>
                  <a:lnTo>
                    <a:pt x="635162" y="35928"/>
                  </a:lnTo>
                  <a:lnTo>
                    <a:pt x="675128" y="55181"/>
                  </a:lnTo>
                  <a:lnTo>
                    <a:pt x="712824" y="78082"/>
                  </a:lnTo>
                  <a:lnTo>
                    <a:pt x="748021" y="104401"/>
                  </a:lnTo>
                  <a:lnTo>
                    <a:pt x="780488" y="133910"/>
                  </a:lnTo>
                  <a:lnTo>
                    <a:pt x="809997" y="166377"/>
                  </a:lnTo>
                  <a:lnTo>
                    <a:pt x="836317" y="201574"/>
                  </a:lnTo>
                  <a:lnTo>
                    <a:pt x="859218" y="239270"/>
                  </a:lnTo>
                  <a:lnTo>
                    <a:pt x="878470" y="279236"/>
                  </a:lnTo>
                  <a:lnTo>
                    <a:pt x="893844" y="321242"/>
                  </a:lnTo>
                  <a:lnTo>
                    <a:pt x="905111" y="365057"/>
                  </a:lnTo>
                  <a:lnTo>
                    <a:pt x="912039" y="410453"/>
                  </a:lnTo>
                  <a:lnTo>
                    <a:pt x="914400" y="457199"/>
                  </a:lnTo>
                  <a:lnTo>
                    <a:pt x="912039" y="503945"/>
                  </a:lnTo>
                  <a:lnTo>
                    <a:pt x="905111" y="549341"/>
                  </a:lnTo>
                  <a:lnTo>
                    <a:pt x="893845" y="593157"/>
                  </a:lnTo>
                  <a:lnTo>
                    <a:pt x="878470" y="635162"/>
                  </a:lnTo>
                  <a:lnTo>
                    <a:pt x="859218" y="675128"/>
                  </a:lnTo>
                  <a:lnTo>
                    <a:pt x="836317" y="712824"/>
                  </a:lnTo>
                  <a:lnTo>
                    <a:pt x="809997" y="748021"/>
                  </a:lnTo>
                  <a:lnTo>
                    <a:pt x="780489" y="780489"/>
                  </a:lnTo>
                  <a:lnTo>
                    <a:pt x="748021" y="809997"/>
                  </a:lnTo>
                  <a:lnTo>
                    <a:pt x="712824" y="836317"/>
                  </a:lnTo>
                  <a:lnTo>
                    <a:pt x="675128" y="859218"/>
                  </a:lnTo>
                  <a:lnTo>
                    <a:pt x="635162" y="878470"/>
                  </a:lnTo>
                  <a:lnTo>
                    <a:pt x="593157" y="893845"/>
                  </a:lnTo>
                  <a:lnTo>
                    <a:pt x="549341" y="905111"/>
                  </a:lnTo>
                  <a:lnTo>
                    <a:pt x="503946" y="912039"/>
                  </a:lnTo>
                  <a:lnTo>
                    <a:pt x="457200" y="914399"/>
                  </a:lnTo>
                  <a:lnTo>
                    <a:pt x="410453" y="912039"/>
                  </a:lnTo>
                  <a:lnTo>
                    <a:pt x="365058" y="905110"/>
                  </a:lnTo>
                  <a:lnTo>
                    <a:pt x="321242" y="893844"/>
                  </a:lnTo>
                  <a:lnTo>
                    <a:pt x="279237" y="878470"/>
                  </a:lnTo>
                  <a:lnTo>
                    <a:pt x="239271" y="859218"/>
                  </a:lnTo>
                  <a:lnTo>
                    <a:pt x="201575" y="836317"/>
                  </a:lnTo>
                  <a:lnTo>
                    <a:pt x="166378" y="809997"/>
                  </a:lnTo>
                  <a:lnTo>
                    <a:pt x="133910" y="780489"/>
                  </a:lnTo>
                  <a:lnTo>
                    <a:pt x="104402" y="748021"/>
                  </a:lnTo>
                  <a:lnTo>
                    <a:pt x="78082" y="712824"/>
                  </a:lnTo>
                  <a:lnTo>
                    <a:pt x="55181" y="675128"/>
                  </a:lnTo>
                  <a:lnTo>
                    <a:pt x="35929" y="635162"/>
                  </a:lnTo>
                  <a:lnTo>
                    <a:pt x="20554" y="593157"/>
                  </a:lnTo>
                  <a:lnTo>
                    <a:pt x="9288" y="549341"/>
                  </a:lnTo>
                  <a:lnTo>
                    <a:pt x="2360" y="503945"/>
                  </a:lnTo>
                  <a:lnTo>
                    <a:pt x="0" y="457199"/>
                  </a:lnTo>
                  <a:close/>
                </a:path>
                <a:path w="3124200" h="990600">
                  <a:moveTo>
                    <a:pt x="2209800" y="533400"/>
                  </a:moveTo>
                  <a:lnTo>
                    <a:pt x="2212160" y="486654"/>
                  </a:lnTo>
                  <a:lnTo>
                    <a:pt x="2219089" y="441258"/>
                  </a:lnTo>
                  <a:lnTo>
                    <a:pt x="2230355" y="397443"/>
                  </a:lnTo>
                  <a:lnTo>
                    <a:pt x="2245729" y="355437"/>
                  </a:lnTo>
                  <a:lnTo>
                    <a:pt x="2264981" y="315471"/>
                  </a:lnTo>
                  <a:lnTo>
                    <a:pt x="2287882" y="277775"/>
                  </a:lnTo>
                  <a:lnTo>
                    <a:pt x="2314202" y="242578"/>
                  </a:lnTo>
                  <a:lnTo>
                    <a:pt x="2343711" y="210111"/>
                  </a:lnTo>
                  <a:lnTo>
                    <a:pt x="2376178" y="180602"/>
                  </a:lnTo>
                  <a:lnTo>
                    <a:pt x="2411375" y="154282"/>
                  </a:lnTo>
                  <a:lnTo>
                    <a:pt x="2449071" y="131381"/>
                  </a:lnTo>
                  <a:lnTo>
                    <a:pt x="2489037" y="112129"/>
                  </a:lnTo>
                  <a:lnTo>
                    <a:pt x="2531042" y="96754"/>
                  </a:lnTo>
                  <a:lnTo>
                    <a:pt x="2574858" y="85488"/>
                  </a:lnTo>
                  <a:lnTo>
                    <a:pt x="2620253" y="78560"/>
                  </a:lnTo>
                  <a:lnTo>
                    <a:pt x="2667000" y="76200"/>
                  </a:lnTo>
                  <a:lnTo>
                    <a:pt x="2713745" y="78560"/>
                  </a:lnTo>
                  <a:lnTo>
                    <a:pt x="2759140" y="85488"/>
                  </a:lnTo>
                  <a:lnTo>
                    <a:pt x="2802956" y="96754"/>
                  </a:lnTo>
                  <a:lnTo>
                    <a:pt x="2844962" y="112128"/>
                  </a:lnTo>
                  <a:lnTo>
                    <a:pt x="2884927" y="131381"/>
                  </a:lnTo>
                  <a:lnTo>
                    <a:pt x="2922624" y="154282"/>
                  </a:lnTo>
                  <a:lnTo>
                    <a:pt x="2957820" y="180601"/>
                  </a:lnTo>
                  <a:lnTo>
                    <a:pt x="2990288" y="210110"/>
                  </a:lnTo>
                  <a:lnTo>
                    <a:pt x="3019796" y="242577"/>
                  </a:lnTo>
                  <a:lnTo>
                    <a:pt x="3046116" y="277774"/>
                  </a:lnTo>
                  <a:lnTo>
                    <a:pt x="3069017" y="315470"/>
                  </a:lnTo>
                  <a:lnTo>
                    <a:pt x="3088270" y="355436"/>
                  </a:lnTo>
                  <a:lnTo>
                    <a:pt x="3103644" y="397442"/>
                  </a:lnTo>
                  <a:lnTo>
                    <a:pt x="3114910" y="441257"/>
                  </a:lnTo>
                  <a:lnTo>
                    <a:pt x="3121839" y="486653"/>
                  </a:lnTo>
                  <a:lnTo>
                    <a:pt x="3124199" y="533399"/>
                  </a:lnTo>
                  <a:lnTo>
                    <a:pt x="3121838" y="580145"/>
                  </a:lnTo>
                  <a:lnTo>
                    <a:pt x="3114910" y="625541"/>
                  </a:lnTo>
                  <a:lnTo>
                    <a:pt x="3103644" y="669357"/>
                  </a:lnTo>
                  <a:lnTo>
                    <a:pt x="3088270" y="711362"/>
                  </a:lnTo>
                  <a:lnTo>
                    <a:pt x="3069017" y="751328"/>
                  </a:lnTo>
                  <a:lnTo>
                    <a:pt x="3046116" y="789024"/>
                  </a:lnTo>
                  <a:lnTo>
                    <a:pt x="3019797" y="824221"/>
                  </a:lnTo>
                  <a:lnTo>
                    <a:pt x="2990288" y="856689"/>
                  </a:lnTo>
                  <a:lnTo>
                    <a:pt x="2957821" y="886197"/>
                  </a:lnTo>
                  <a:lnTo>
                    <a:pt x="2922624" y="912517"/>
                  </a:lnTo>
                  <a:lnTo>
                    <a:pt x="2884928" y="935418"/>
                  </a:lnTo>
                  <a:lnTo>
                    <a:pt x="2844962" y="954670"/>
                  </a:lnTo>
                  <a:lnTo>
                    <a:pt x="2802956" y="970045"/>
                  </a:lnTo>
                  <a:lnTo>
                    <a:pt x="2759141" y="981311"/>
                  </a:lnTo>
                  <a:lnTo>
                    <a:pt x="2713745" y="988239"/>
                  </a:lnTo>
                  <a:lnTo>
                    <a:pt x="2666999" y="990599"/>
                  </a:lnTo>
                  <a:lnTo>
                    <a:pt x="2620253" y="988239"/>
                  </a:lnTo>
                  <a:lnTo>
                    <a:pt x="2574857" y="981310"/>
                  </a:lnTo>
                  <a:lnTo>
                    <a:pt x="2531042" y="970044"/>
                  </a:lnTo>
                  <a:lnTo>
                    <a:pt x="2489036" y="954670"/>
                  </a:lnTo>
                  <a:lnTo>
                    <a:pt x="2449070" y="935418"/>
                  </a:lnTo>
                  <a:lnTo>
                    <a:pt x="2411374" y="912517"/>
                  </a:lnTo>
                  <a:lnTo>
                    <a:pt x="2376177" y="886197"/>
                  </a:lnTo>
                  <a:lnTo>
                    <a:pt x="2343710" y="856689"/>
                  </a:lnTo>
                  <a:lnTo>
                    <a:pt x="2314201" y="824221"/>
                  </a:lnTo>
                  <a:lnTo>
                    <a:pt x="2287882" y="789024"/>
                  </a:lnTo>
                  <a:lnTo>
                    <a:pt x="2264981" y="751328"/>
                  </a:lnTo>
                  <a:lnTo>
                    <a:pt x="2245728" y="711362"/>
                  </a:lnTo>
                  <a:lnTo>
                    <a:pt x="2230354" y="669357"/>
                  </a:lnTo>
                  <a:lnTo>
                    <a:pt x="2219088" y="625541"/>
                  </a:lnTo>
                  <a:lnTo>
                    <a:pt x="2212160" y="580145"/>
                  </a:lnTo>
                  <a:lnTo>
                    <a:pt x="2209799" y="533399"/>
                  </a:lnTo>
                  <a:close/>
                </a:path>
              </a:pathLst>
            </a:custGeom>
            <a:ln w="28575">
              <a:solidFill>
                <a:srgbClr val="FF0000"/>
              </a:solidFill>
            </a:ln>
          </p:spPr>
          <p:txBody>
            <a:bodyPr wrap="square" lIns="0" tIns="0" rIns="0" bIns="0" rtlCol="0"/>
            <a:lstStyle/>
            <a:p>
              <a:endParaRPr/>
            </a:p>
          </p:txBody>
        </p:sp>
      </p:gr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83860" y="561488"/>
            <a:ext cx="10232812" cy="741680"/>
          </a:xfrm>
          <a:prstGeom prst="rect">
            <a:avLst/>
          </a:prstGeom>
        </p:spPr>
        <p:txBody>
          <a:bodyPr vert="horz" wrap="square" lIns="0" tIns="12700" rIns="0" bIns="0" rtlCol="0">
            <a:spAutoFit/>
          </a:bodyPr>
          <a:lstStyle/>
          <a:p>
            <a:pPr marL="12700">
              <a:lnSpc>
                <a:spcPct val="100000"/>
              </a:lnSpc>
              <a:spcBef>
                <a:spcPts val="100"/>
              </a:spcBef>
            </a:pPr>
            <a:r>
              <a:rPr sz="4700" spc="-310" dirty="0"/>
              <a:t>MAO-AI’s-Pharmacologica</a:t>
            </a:r>
            <a:r>
              <a:rPr sz="4700" spc="-175" dirty="0"/>
              <a:t>l</a:t>
            </a:r>
            <a:r>
              <a:rPr sz="4700" spc="-155" dirty="0"/>
              <a:t> </a:t>
            </a:r>
            <a:r>
              <a:rPr sz="4700" spc="-210" dirty="0"/>
              <a:t>Actions</a:t>
            </a:r>
            <a:endParaRPr sz="4700"/>
          </a:p>
        </p:txBody>
      </p:sp>
      <p:sp>
        <p:nvSpPr>
          <p:cNvPr id="3" name="object 3"/>
          <p:cNvSpPr txBox="1"/>
          <p:nvPr/>
        </p:nvSpPr>
        <p:spPr>
          <a:xfrm>
            <a:off x="714587" y="1962617"/>
            <a:ext cx="10756977" cy="3704219"/>
          </a:xfrm>
          <a:prstGeom prst="rect">
            <a:avLst/>
          </a:prstGeom>
        </p:spPr>
        <p:txBody>
          <a:bodyPr vert="horz" wrap="square" lIns="0" tIns="122555" rIns="0" bIns="0" rtlCol="0">
            <a:spAutoFit/>
          </a:bodyPr>
          <a:lstStyle/>
          <a:p>
            <a:pPr marL="355600" indent="-342900">
              <a:lnSpc>
                <a:spcPct val="100000"/>
              </a:lnSpc>
              <a:spcBef>
                <a:spcPts val="965"/>
              </a:spcBef>
              <a:buClr>
                <a:srgbClr val="00007D"/>
              </a:buClr>
              <a:buSzPct val="76388"/>
              <a:buFont typeface="Wingdings"/>
              <a:buChar char=""/>
              <a:tabLst>
                <a:tab pos="355600" algn="l"/>
              </a:tabLst>
            </a:pPr>
            <a:r>
              <a:rPr sz="3600" spc="-480" dirty="0">
                <a:cs typeface="Microsoft Sans Serif"/>
              </a:rPr>
              <a:t>CN</a:t>
            </a:r>
            <a:r>
              <a:rPr sz="3600" spc="-434" dirty="0">
                <a:cs typeface="Microsoft Sans Serif"/>
              </a:rPr>
              <a:t>S</a:t>
            </a:r>
            <a:r>
              <a:rPr sz="3600" spc="-145" dirty="0">
                <a:cs typeface="Microsoft Sans Serif"/>
              </a:rPr>
              <a:t> </a:t>
            </a:r>
            <a:r>
              <a:rPr sz="3600" spc="-315" dirty="0">
                <a:cs typeface="Microsoft Sans Serif"/>
              </a:rPr>
              <a:t>Actions</a:t>
            </a:r>
            <a:endParaRPr sz="3600">
              <a:cs typeface="Microsoft Sans Serif"/>
            </a:endParaRPr>
          </a:p>
          <a:p>
            <a:pPr marL="469900">
              <a:lnSpc>
                <a:spcPct val="100000"/>
              </a:lnSpc>
              <a:spcBef>
                <a:spcPts val="825"/>
              </a:spcBef>
            </a:pPr>
            <a:r>
              <a:rPr sz="2750" spc="-204" dirty="0">
                <a:solidFill>
                  <a:srgbClr val="9999CC"/>
                </a:solidFill>
                <a:cs typeface="Wingdings"/>
              </a:rPr>
              <a:t></a:t>
            </a:r>
            <a:r>
              <a:rPr sz="3400" spc="-405" dirty="0">
                <a:solidFill>
                  <a:srgbClr val="0000FF"/>
                </a:solidFill>
                <a:cs typeface="Microsoft Sans Serif"/>
              </a:rPr>
              <a:t>Moo</a:t>
            </a:r>
            <a:r>
              <a:rPr sz="3400" spc="-345" dirty="0">
                <a:solidFill>
                  <a:srgbClr val="0000FF"/>
                </a:solidFill>
                <a:cs typeface="Microsoft Sans Serif"/>
              </a:rPr>
              <a:t>d</a:t>
            </a:r>
            <a:r>
              <a:rPr sz="3400" spc="-130" dirty="0">
                <a:solidFill>
                  <a:srgbClr val="0000FF"/>
                </a:solidFill>
                <a:cs typeface="Microsoft Sans Serif"/>
              </a:rPr>
              <a:t> </a:t>
            </a:r>
            <a:r>
              <a:rPr sz="3400" spc="-285" dirty="0">
                <a:solidFill>
                  <a:srgbClr val="0000FF"/>
                </a:solidFill>
                <a:cs typeface="Microsoft Sans Serif"/>
              </a:rPr>
              <a:t>elevation</a:t>
            </a:r>
            <a:endParaRPr sz="3400">
              <a:cs typeface="Microsoft Sans Serif"/>
            </a:endParaRPr>
          </a:p>
          <a:p>
            <a:pPr marL="469900">
              <a:lnSpc>
                <a:spcPct val="100000"/>
              </a:lnSpc>
              <a:spcBef>
                <a:spcPts val="815"/>
              </a:spcBef>
            </a:pPr>
            <a:r>
              <a:rPr sz="2750" spc="-204" dirty="0">
                <a:solidFill>
                  <a:srgbClr val="9999CC"/>
                </a:solidFill>
                <a:cs typeface="Wingdings"/>
              </a:rPr>
              <a:t></a:t>
            </a:r>
            <a:r>
              <a:rPr sz="3400" spc="-315" dirty="0">
                <a:solidFill>
                  <a:srgbClr val="0000FF"/>
                </a:solidFill>
                <a:cs typeface="Microsoft Sans Serif"/>
              </a:rPr>
              <a:t>Latenc</a:t>
            </a:r>
            <a:r>
              <a:rPr sz="3400" spc="-310" dirty="0">
                <a:solidFill>
                  <a:srgbClr val="0000FF"/>
                </a:solidFill>
                <a:cs typeface="Microsoft Sans Serif"/>
              </a:rPr>
              <a:t>y</a:t>
            </a:r>
            <a:r>
              <a:rPr sz="3400" spc="-120" dirty="0">
                <a:solidFill>
                  <a:srgbClr val="0000FF"/>
                </a:solidFill>
                <a:cs typeface="Microsoft Sans Serif"/>
              </a:rPr>
              <a:t> </a:t>
            </a:r>
            <a:r>
              <a:rPr sz="3400" spc="-295" dirty="0">
                <a:cs typeface="Microsoft Sans Serif"/>
              </a:rPr>
              <a:t>period</a:t>
            </a:r>
            <a:r>
              <a:rPr sz="3400" spc="-175" dirty="0">
                <a:cs typeface="Microsoft Sans Serif"/>
              </a:rPr>
              <a:t>:</a:t>
            </a:r>
            <a:r>
              <a:rPr sz="3400" spc="-130" dirty="0">
                <a:cs typeface="Microsoft Sans Serif"/>
              </a:rPr>
              <a:t> </a:t>
            </a:r>
            <a:r>
              <a:rPr sz="3400" spc="-280" dirty="0">
                <a:solidFill>
                  <a:srgbClr val="0000FF"/>
                </a:solidFill>
                <a:cs typeface="Microsoft Sans Serif"/>
              </a:rPr>
              <a:t>2-</a:t>
            </a:r>
            <a:r>
              <a:rPr sz="3400" spc="-345" dirty="0">
                <a:solidFill>
                  <a:srgbClr val="0000FF"/>
                </a:solidFill>
                <a:cs typeface="Microsoft Sans Serif"/>
              </a:rPr>
              <a:t>3</a:t>
            </a:r>
            <a:r>
              <a:rPr sz="3400" spc="-130" dirty="0">
                <a:solidFill>
                  <a:srgbClr val="0000FF"/>
                </a:solidFill>
                <a:cs typeface="Microsoft Sans Serif"/>
              </a:rPr>
              <a:t> </a:t>
            </a:r>
            <a:r>
              <a:rPr sz="3400" spc="-355" dirty="0">
                <a:solidFill>
                  <a:srgbClr val="0000FF"/>
                </a:solidFill>
                <a:cs typeface="Microsoft Sans Serif"/>
              </a:rPr>
              <a:t>weeks</a:t>
            </a:r>
            <a:endParaRPr sz="3400">
              <a:cs typeface="Microsoft Sans Serif"/>
            </a:endParaRPr>
          </a:p>
          <a:p>
            <a:pPr marL="755650" marR="52705" indent="-285750">
              <a:lnSpc>
                <a:spcPct val="100000"/>
              </a:lnSpc>
              <a:spcBef>
                <a:spcPts val="815"/>
              </a:spcBef>
            </a:pPr>
            <a:r>
              <a:rPr sz="2750" spc="-305" dirty="0">
                <a:solidFill>
                  <a:srgbClr val="9999CC"/>
                </a:solidFill>
                <a:cs typeface="Wingdings"/>
              </a:rPr>
              <a:t></a:t>
            </a:r>
            <a:r>
              <a:rPr sz="3400" spc="-305" dirty="0">
                <a:solidFill>
                  <a:srgbClr val="0000FF"/>
                </a:solidFill>
                <a:cs typeface="Microsoft Sans Serif"/>
              </a:rPr>
              <a:t>Tranylcypromine</a:t>
            </a:r>
            <a:r>
              <a:rPr sz="3400" spc="-305" dirty="0">
                <a:cs typeface="Microsoft Sans Serif"/>
              </a:rPr>
              <a:t>→Amphetamine- </a:t>
            </a:r>
            <a:r>
              <a:rPr sz="3400" spc="-300" dirty="0">
                <a:cs typeface="Microsoft Sans Serif"/>
              </a:rPr>
              <a:t> </a:t>
            </a:r>
            <a:r>
              <a:rPr sz="3400" spc="-270" dirty="0">
                <a:cs typeface="Microsoft Sans Serif"/>
              </a:rPr>
              <a:t>like→cause</a:t>
            </a:r>
            <a:r>
              <a:rPr sz="3400" spc="-254" dirty="0">
                <a:cs typeface="Microsoft Sans Serif"/>
              </a:rPr>
              <a:t>s</a:t>
            </a:r>
            <a:r>
              <a:rPr sz="3400" spc="-130" dirty="0">
                <a:cs typeface="Microsoft Sans Serif"/>
              </a:rPr>
              <a:t> </a:t>
            </a:r>
            <a:r>
              <a:rPr sz="3400" spc="-455" dirty="0">
                <a:cs typeface="Microsoft Sans Serif"/>
              </a:rPr>
              <a:t>N</a:t>
            </a:r>
            <a:r>
              <a:rPr sz="3400" spc="-409" dirty="0">
                <a:cs typeface="Microsoft Sans Serif"/>
              </a:rPr>
              <a:t>E</a:t>
            </a:r>
            <a:r>
              <a:rPr sz="3400" spc="-135" dirty="0">
                <a:cs typeface="Microsoft Sans Serif"/>
              </a:rPr>
              <a:t> </a:t>
            </a:r>
            <a:r>
              <a:rPr sz="3400" spc="-295" dirty="0">
                <a:cs typeface="Microsoft Sans Serif"/>
              </a:rPr>
              <a:t>releas</a:t>
            </a:r>
            <a:r>
              <a:rPr sz="3400" spc="-345" dirty="0">
                <a:cs typeface="Microsoft Sans Serif"/>
              </a:rPr>
              <a:t>e</a:t>
            </a:r>
            <a:r>
              <a:rPr sz="3400" spc="-135" dirty="0">
                <a:cs typeface="Microsoft Sans Serif"/>
              </a:rPr>
              <a:t> </a:t>
            </a:r>
            <a:r>
              <a:rPr sz="3400" spc="-150" dirty="0">
                <a:cs typeface="Microsoft Sans Serif"/>
              </a:rPr>
              <a:t>i</a:t>
            </a:r>
            <a:r>
              <a:rPr sz="3400" spc="-355" dirty="0">
                <a:cs typeface="Microsoft Sans Serif"/>
              </a:rPr>
              <a:t>n</a:t>
            </a:r>
            <a:r>
              <a:rPr sz="3400" spc="-130" dirty="0">
                <a:cs typeface="Microsoft Sans Serif"/>
              </a:rPr>
              <a:t> </a:t>
            </a:r>
            <a:r>
              <a:rPr sz="3400" spc="-265" dirty="0">
                <a:cs typeface="Microsoft Sans Serif"/>
              </a:rPr>
              <a:t>CNS→  </a:t>
            </a:r>
            <a:r>
              <a:rPr sz="3400" spc="-305" dirty="0">
                <a:cs typeface="Microsoft Sans Serif"/>
              </a:rPr>
              <a:t>antidepressan</a:t>
            </a:r>
            <a:r>
              <a:rPr sz="3400" spc="-175" dirty="0">
                <a:cs typeface="Microsoft Sans Serif"/>
              </a:rPr>
              <a:t>t</a:t>
            </a:r>
            <a:r>
              <a:rPr sz="3400" spc="-130" dirty="0">
                <a:cs typeface="Microsoft Sans Serif"/>
              </a:rPr>
              <a:t> </a:t>
            </a:r>
            <a:r>
              <a:rPr sz="3400" spc="-285" dirty="0">
                <a:cs typeface="Microsoft Sans Serif"/>
              </a:rPr>
              <a:t>action</a:t>
            </a:r>
            <a:r>
              <a:rPr sz="3400" spc="-190" dirty="0">
                <a:cs typeface="Microsoft Sans Serif"/>
              </a:rPr>
              <a:t>(</a:t>
            </a:r>
            <a:r>
              <a:rPr sz="3400" spc="-350" dirty="0">
                <a:solidFill>
                  <a:srgbClr val="0000FF"/>
                </a:solidFill>
                <a:cs typeface="Microsoft Sans Serif"/>
              </a:rPr>
              <a:t>4</a:t>
            </a:r>
            <a:r>
              <a:rPr sz="3400" spc="-345" dirty="0">
                <a:solidFill>
                  <a:srgbClr val="0000FF"/>
                </a:solidFill>
                <a:cs typeface="Microsoft Sans Serif"/>
              </a:rPr>
              <a:t>8</a:t>
            </a:r>
            <a:r>
              <a:rPr sz="3400" spc="-130" dirty="0">
                <a:solidFill>
                  <a:srgbClr val="0000FF"/>
                </a:solidFill>
                <a:cs typeface="Microsoft Sans Serif"/>
              </a:rPr>
              <a:t> </a:t>
            </a:r>
            <a:r>
              <a:rPr sz="3400" spc="-350" dirty="0">
                <a:solidFill>
                  <a:srgbClr val="0000FF"/>
                </a:solidFill>
                <a:cs typeface="Microsoft Sans Serif"/>
              </a:rPr>
              <a:t>h</a:t>
            </a:r>
            <a:r>
              <a:rPr sz="3400" spc="-204" dirty="0">
                <a:cs typeface="Microsoft Sans Serif"/>
              </a:rPr>
              <a:t>)</a:t>
            </a:r>
            <a:endParaRPr sz="3400">
              <a:cs typeface="Microsoft Sans Serif"/>
            </a:endParaRPr>
          </a:p>
          <a:p>
            <a:pPr marL="469900">
              <a:lnSpc>
                <a:spcPct val="100000"/>
              </a:lnSpc>
              <a:spcBef>
                <a:spcPts val="815"/>
              </a:spcBef>
            </a:pPr>
            <a:r>
              <a:rPr sz="2750" spc="-204" dirty="0">
                <a:solidFill>
                  <a:srgbClr val="9999CC"/>
                </a:solidFill>
                <a:cs typeface="Wingdings"/>
              </a:rPr>
              <a:t></a:t>
            </a:r>
            <a:r>
              <a:rPr sz="3400" spc="-305" dirty="0">
                <a:cs typeface="Microsoft Sans Serif"/>
              </a:rPr>
              <a:t>MAOI’s→↓RE</a:t>
            </a:r>
            <a:r>
              <a:rPr sz="3400" spc="-405" dirty="0">
                <a:cs typeface="Microsoft Sans Serif"/>
              </a:rPr>
              <a:t>M</a:t>
            </a:r>
            <a:r>
              <a:rPr sz="3400" spc="-130" dirty="0">
                <a:cs typeface="Microsoft Sans Serif"/>
              </a:rPr>
              <a:t> </a:t>
            </a:r>
            <a:r>
              <a:rPr sz="3400" spc="-285" dirty="0">
                <a:cs typeface="Microsoft Sans Serif"/>
              </a:rPr>
              <a:t>sleep/↓Narcolepsy</a:t>
            </a:r>
            <a:endParaRPr sz="3400">
              <a:cs typeface="Microsoft Sans Serif"/>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14587" y="646694"/>
            <a:ext cx="10231967" cy="1457960"/>
          </a:xfrm>
          <a:prstGeom prst="rect">
            <a:avLst/>
          </a:prstGeom>
        </p:spPr>
        <p:txBody>
          <a:bodyPr vert="horz" wrap="square" lIns="0" tIns="12700" rIns="0" bIns="0" rtlCol="0">
            <a:spAutoFit/>
          </a:bodyPr>
          <a:lstStyle/>
          <a:p>
            <a:pPr marL="12700" marR="5080">
              <a:lnSpc>
                <a:spcPct val="100000"/>
              </a:lnSpc>
              <a:spcBef>
                <a:spcPts val="100"/>
              </a:spcBef>
            </a:pPr>
            <a:r>
              <a:rPr sz="4700" spc="-310" dirty="0"/>
              <a:t>MAO-AI’s-Pharmacologica</a:t>
            </a:r>
            <a:r>
              <a:rPr sz="4700" spc="-175" dirty="0"/>
              <a:t>l</a:t>
            </a:r>
            <a:r>
              <a:rPr sz="4700" spc="-155" dirty="0"/>
              <a:t> </a:t>
            </a:r>
            <a:r>
              <a:rPr sz="4700" spc="-190" dirty="0"/>
              <a:t>Actions  </a:t>
            </a:r>
            <a:r>
              <a:rPr sz="4700" spc="-290" dirty="0"/>
              <a:t>(contd.)</a:t>
            </a:r>
            <a:endParaRPr sz="4700"/>
          </a:p>
        </p:txBody>
      </p:sp>
      <p:sp>
        <p:nvSpPr>
          <p:cNvPr id="3" name="object 3"/>
          <p:cNvSpPr txBox="1"/>
          <p:nvPr/>
        </p:nvSpPr>
        <p:spPr>
          <a:xfrm>
            <a:off x="770004" y="2641987"/>
            <a:ext cx="10549159" cy="3322063"/>
          </a:xfrm>
          <a:prstGeom prst="rect">
            <a:avLst/>
          </a:prstGeom>
        </p:spPr>
        <p:txBody>
          <a:bodyPr vert="horz" wrap="square" lIns="0" tIns="135255" rIns="0" bIns="0" rtlCol="0">
            <a:spAutoFit/>
          </a:bodyPr>
          <a:lstStyle/>
          <a:p>
            <a:pPr marL="355600" indent="-342900">
              <a:lnSpc>
                <a:spcPct val="100000"/>
              </a:lnSpc>
              <a:spcBef>
                <a:spcPts val="1065"/>
              </a:spcBef>
              <a:buClr>
                <a:srgbClr val="00007D"/>
              </a:buClr>
              <a:buSzPct val="76250"/>
              <a:buFont typeface="Wingdings"/>
              <a:buChar char=""/>
              <a:tabLst>
                <a:tab pos="355600" algn="l"/>
              </a:tabLst>
            </a:pPr>
            <a:r>
              <a:rPr sz="3200" spc="-515" dirty="0">
                <a:cs typeface="Microsoft Sans Serif"/>
              </a:rPr>
              <a:t>CV</a:t>
            </a:r>
            <a:r>
              <a:rPr sz="3200" spc="-484" dirty="0">
                <a:cs typeface="Microsoft Sans Serif"/>
              </a:rPr>
              <a:t>S</a:t>
            </a:r>
            <a:r>
              <a:rPr sz="3200" spc="-160" dirty="0">
                <a:cs typeface="Microsoft Sans Serif"/>
              </a:rPr>
              <a:t> </a:t>
            </a:r>
            <a:r>
              <a:rPr sz="3200" spc="-350" dirty="0">
                <a:cs typeface="Microsoft Sans Serif"/>
              </a:rPr>
              <a:t>Actions</a:t>
            </a:r>
            <a:endParaRPr sz="3200">
              <a:cs typeface="Microsoft Sans Serif"/>
            </a:endParaRPr>
          </a:p>
          <a:p>
            <a:pPr marL="469900">
              <a:lnSpc>
                <a:spcPct val="100000"/>
              </a:lnSpc>
              <a:spcBef>
                <a:spcPts val="915"/>
              </a:spcBef>
            </a:pPr>
            <a:r>
              <a:rPr sz="3200" spc="-470" dirty="0">
                <a:solidFill>
                  <a:srgbClr val="9999CC"/>
                </a:solidFill>
                <a:cs typeface="Wingdings"/>
              </a:rPr>
              <a:t></a:t>
            </a:r>
            <a:r>
              <a:rPr sz="3200" spc="-350" dirty="0">
                <a:cs typeface="Microsoft Sans Serif"/>
              </a:rPr>
              <a:t>Postura</a:t>
            </a:r>
            <a:r>
              <a:rPr sz="3200" spc="-160" dirty="0">
                <a:cs typeface="Microsoft Sans Serif"/>
              </a:rPr>
              <a:t>l</a:t>
            </a:r>
            <a:r>
              <a:rPr sz="3200" spc="-150" dirty="0">
                <a:cs typeface="Microsoft Sans Serif"/>
              </a:rPr>
              <a:t> </a:t>
            </a:r>
            <a:r>
              <a:rPr sz="3200" spc="-345" dirty="0">
                <a:cs typeface="Microsoft Sans Serif"/>
              </a:rPr>
              <a:t>hypotension</a:t>
            </a:r>
            <a:endParaRPr sz="3200">
              <a:cs typeface="Microsoft Sans Serif"/>
            </a:endParaRPr>
          </a:p>
          <a:p>
            <a:pPr marL="755650" marR="46355" indent="-285750">
              <a:lnSpc>
                <a:spcPct val="100000"/>
              </a:lnSpc>
              <a:spcBef>
                <a:spcPts val="910"/>
              </a:spcBef>
            </a:pPr>
            <a:r>
              <a:rPr sz="3200" spc="-370" dirty="0">
                <a:solidFill>
                  <a:srgbClr val="9999CC"/>
                </a:solidFill>
                <a:cs typeface="Wingdings"/>
              </a:rPr>
              <a:t></a:t>
            </a:r>
            <a:r>
              <a:rPr sz="3200" spc="-370" dirty="0">
                <a:cs typeface="Microsoft Sans Serif"/>
              </a:rPr>
              <a:t>Beer/Cheese/Chicken</a:t>
            </a:r>
            <a:r>
              <a:rPr sz="3200" spc="-135" dirty="0">
                <a:cs typeface="Microsoft Sans Serif"/>
              </a:rPr>
              <a:t> </a:t>
            </a:r>
            <a:r>
              <a:rPr sz="3200" spc="-300" dirty="0">
                <a:cs typeface="Microsoft Sans Serif"/>
              </a:rPr>
              <a:t>Liver→↑Tyramine </a:t>
            </a:r>
            <a:r>
              <a:rPr sz="3200" spc="-994" dirty="0">
                <a:cs typeface="Microsoft Sans Serif"/>
              </a:rPr>
              <a:t> </a:t>
            </a:r>
            <a:r>
              <a:rPr sz="3200" spc="-315" dirty="0">
                <a:cs typeface="Microsoft Sans Serif"/>
              </a:rPr>
              <a:t>content/↓Tyramin</a:t>
            </a:r>
            <a:r>
              <a:rPr sz="3200" spc="-360" dirty="0">
                <a:cs typeface="Microsoft Sans Serif"/>
              </a:rPr>
              <a:t>e</a:t>
            </a:r>
            <a:r>
              <a:rPr sz="3200" spc="-145" dirty="0">
                <a:cs typeface="Microsoft Sans Serif"/>
              </a:rPr>
              <a:t> </a:t>
            </a:r>
            <a:r>
              <a:rPr sz="3200" spc="-330" dirty="0">
                <a:cs typeface="Microsoft Sans Serif"/>
              </a:rPr>
              <a:t>metabolism→</a:t>
            </a:r>
            <a:endParaRPr sz="3200">
              <a:cs typeface="Microsoft Sans Serif"/>
            </a:endParaRPr>
          </a:p>
          <a:p>
            <a:pPr marL="755650" marR="5080">
              <a:lnSpc>
                <a:spcPct val="100000"/>
              </a:lnSpc>
            </a:pPr>
            <a:r>
              <a:rPr sz="3200" spc="-300" dirty="0">
                <a:cs typeface="Microsoft Sans Serif"/>
              </a:rPr>
              <a:t>↑↑catecholamine</a:t>
            </a:r>
            <a:r>
              <a:rPr sz="3200" spc="-145" dirty="0">
                <a:cs typeface="Microsoft Sans Serif"/>
              </a:rPr>
              <a:t> </a:t>
            </a:r>
            <a:r>
              <a:rPr sz="3200" spc="-315" dirty="0">
                <a:cs typeface="Microsoft Sans Serif"/>
              </a:rPr>
              <a:t>release(nerve  </a:t>
            </a:r>
            <a:r>
              <a:rPr sz="3200" spc="-320" dirty="0">
                <a:cs typeface="Microsoft Sans Serif"/>
              </a:rPr>
              <a:t>terminals</a:t>
            </a:r>
            <a:r>
              <a:rPr sz="3200" spc="-235" dirty="0">
                <a:cs typeface="Microsoft Sans Serif"/>
              </a:rPr>
              <a:t>)</a:t>
            </a:r>
            <a:r>
              <a:rPr sz="3200" spc="-145" dirty="0">
                <a:cs typeface="Microsoft Sans Serif"/>
              </a:rPr>
              <a:t> </a:t>
            </a:r>
            <a:r>
              <a:rPr sz="3200" spc="5" dirty="0">
                <a:cs typeface="Microsoft Sans Serif"/>
              </a:rPr>
              <a:t>→</a:t>
            </a:r>
            <a:r>
              <a:rPr sz="3200" spc="-345" dirty="0">
                <a:solidFill>
                  <a:srgbClr val="0000FF"/>
                </a:solidFill>
                <a:cs typeface="Microsoft Sans Serif"/>
              </a:rPr>
              <a:t>Hypertensiv</a:t>
            </a:r>
            <a:r>
              <a:rPr sz="3200" spc="-385" dirty="0">
                <a:solidFill>
                  <a:srgbClr val="0000FF"/>
                </a:solidFill>
                <a:cs typeface="Microsoft Sans Serif"/>
              </a:rPr>
              <a:t>e</a:t>
            </a:r>
            <a:r>
              <a:rPr sz="3200" spc="-150" dirty="0">
                <a:solidFill>
                  <a:srgbClr val="0000FF"/>
                </a:solidFill>
                <a:cs typeface="Microsoft Sans Serif"/>
              </a:rPr>
              <a:t> </a:t>
            </a:r>
            <a:r>
              <a:rPr sz="3200" spc="-325" dirty="0">
                <a:solidFill>
                  <a:srgbClr val="0000FF"/>
                </a:solidFill>
                <a:cs typeface="Microsoft Sans Serif"/>
              </a:rPr>
              <a:t>Crisis(Cheese  </a:t>
            </a:r>
            <a:r>
              <a:rPr sz="3200" spc="-335" dirty="0">
                <a:solidFill>
                  <a:srgbClr val="0000FF"/>
                </a:solidFill>
                <a:cs typeface="Microsoft Sans Serif"/>
              </a:rPr>
              <a:t>Reaction)</a:t>
            </a:r>
            <a:endParaRPr sz="3200">
              <a:cs typeface="Microsoft Sans Serif"/>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14096" y="4110051"/>
            <a:ext cx="11325013" cy="1523174"/>
          </a:xfrm>
          <a:prstGeom prst="rect">
            <a:avLst/>
          </a:prstGeom>
        </p:spPr>
        <p:txBody>
          <a:bodyPr vert="horz" wrap="square" lIns="0" tIns="6350" rIns="0" bIns="0" rtlCol="0">
            <a:spAutoFit/>
          </a:bodyPr>
          <a:lstStyle/>
          <a:p>
            <a:pPr marL="184150" marR="5080" indent="-171450">
              <a:lnSpc>
                <a:spcPct val="100000"/>
              </a:lnSpc>
              <a:spcBef>
                <a:spcPts val="50"/>
              </a:spcBef>
              <a:buSzPct val="101470"/>
              <a:buChar char="•"/>
              <a:tabLst>
                <a:tab pos="184150" algn="l"/>
              </a:tabLst>
            </a:pPr>
            <a:r>
              <a:rPr sz="3200" spc="-330" dirty="0">
                <a:solidFill>
                  <a:srgbClr val="0000FF"/>
                </a:solidFill>
                <a:cs typeface="Microsoft Sans Serif"/>
              </a:rPr>
              <a:t>Tyramin</a:t>
            </a:r>
            <a:r>
              <a:rPr sz="3200" spc="-345" dirty="0">
                <a:solidFill>
                  <a:srgbClr val="0000FF"/>
                </a:solidFill>
                <a:cs typeface="Microsoft Sans Serif"/>
              </a:rPr>
              <a:t>e</a:t>
            </a:r>
            <a:r>
              <a:rPr sz="3200" spc="-135" dirty="0">
                <a:solidFill>
                  <a:srgbClr val="0000FF"/>
                </a:solidFill>
                <a:cs typeface="Microsoft Sans Serif"/>
              </a:rPr>
              <a:t> </a:t>
            </a:r>
            <a:r>
              <a:rPr sz="3200" spc="-150" dirty="0">
                <a:solidFill>
                  <a:srgbClr val="0000FF"/>
                </a:solidFill>
                <a:cs typeface="Microsoft Sans Serif"/>
              </a:rPr>
              <a:t>i</a:t>
            </a:r>
            <a:r>
              <a:rPr sz="3200" spc="-320" dirty="0">
                <a:solidFill>
                  <a:srgbClr val="0000FF"/>
                </a:solidFill>
                <a:cs typeface="Microsoft Sans Serif"/>
              </a:rPr>
              <a:t>s</a:t>
            </a:r>
            <a:r>
              <a:rPr sz="3200" spc="-130" dirty="0">
                <a:solidFill>
                  <a:srgbClr val="0000FF"/>
                </a:solidFill>
                <a:cs typeface="Microsoft Sans Serif"/>
              </a:rPr>
              <a:t> </a:t>
            </a:r>
            <a:r>
              <a:rPr sz="3200" spc="-300" dirty="0">
                <a:solidFill>
                  <a:srgbClr val="0000FF"/>
                </a:solidFill>
                <a:cs typeface="Microsoft Sans Serif"/>
              </a:rPr>
              <a:t>normall</a:t>
            </a:r>
            <a:r>
              <a:rPr sz="3200" spc="-315" dirty="0">
                <a:solidFill>
                  <a:srgbClr val="0000FF"/>
                </a:solidFill>
                <a:cs typeface="Microsoft Sans Serif"/>
              </a:rPr>
              <a:t>y</a:t>
            </a:r>
            <a:r>
              <a:rPr sz="3200" spc="-130" dirty="0">
                <a:solidFill>
                  <a:srgbClr val="0000FF"/>
                </a:solidFill>
                <a:cs typeface="Microsoft Sans Serif"/>
              </a:rPr>
              <a:t> </a:t>
            </a:r>
            <a:r>
              <a:rPr sz="3200" spc="-305" dirty="0">
                <a:solidFill>
                  <a:srgbClr val="0000FF"/>
                </a:solidFill>
                <a:cs typeface="Microsoft Sans Serif"/>
              </a:rPr>
              <a:t>metabolize</a:t>
            </a:r>
            <a:r>
              <a:rPr sz="3200" spc="-345" dirty="0">
                <a:solidFill>
                  <a:srgbClr val="0000FF"/>
                </a:solidFill>
                <a:cs typeface="Microsoft Sans Serif"/>
              </a:rPr>
              <a:t>d</a:t>
            </a:r>
            <a:r>
              <a:rPr sz="3200" spc="-130" dirty="0">
                <a:solidFill>
                  <a:srgbClr val="0000FF"/>
                </a:solidFill>
                <a:cs typeface="Microsoft Sans Serif"/>
              </a:rPr>
              <a:t> </a:t>
            </a:r>
            <a:r>
              <a:rPr sz="3200" spc="-350" dirty="0">
                <a:solidFill>
                  <a:srgbClr val="0000FF"/>
                </a:solidFill>
                <a:cs typeface="Microsoft Sans Serif"/>
              </a:rPr>
              <a:t>b</a:t>
            </a:r>
            <a:r>
              <a:rPr sz="3200" spc="-310" dirty="0">
                <a:solidFill>
                  <a:srgbClr val="0000FF"/>
                </a:solidFill>
                <a:cs typeface="Microsoft Sans Serif"/>
              </a:rPr>
              <a:t>y</a:t>
            </a:r>
            <a:r>
              <a:rPr sz="3200" spc="-130" dirty="0">
                <a:solidFill>
                  <a:srgbClr val="0000FF"/>
                </a:solidFill>
                <a:cs typeface="Microsoft Sans Serif"/>
              </a:rPr>
              <a:t> </a:t>
            </a:r>
            <a:r>
              <a:rPr sz="3200" spc="-465" dirty="0">
                <a:solidFill>
                  <a:srgbClr val="0000FF"/>
                </a:solidFill>
                <a:cs typeface="Microsoft Sans Serif"/>
              </a:rPr>
              <a:t>MA</a:t>
            </a:r>
            <a:r>
              <a:rPr sz="3200" spc="-480" dirty="0">
                <a:solidFill>
                  <a:srgbClr val="0000FF"/>
                </a:solidFill>
                <a:cs typeface="Microsoft Sans Serif"/>
              </a:rPr>
              <a:t>O</a:t>
            </a:r>
            <a:r>
              <a:rPr sz="3200" spc="-130" dirty="0">
                <a:solidFill>
                  <a:srgbClr val="0000FF"/>
                </a:solidFill>
                <a:cs typeface="Microsoft Sans Serif"/>
              </a:rPr>
              <a:t> </a:t>
            </a:r>
            <a:r>
              <a:rPr sz="3200" spc="-150" dirty="0">
                <a:solidFill>
                  <a:srgbClr val="0000FF"/>
                </a:solidFill>
                <a:cs typeface="Microsoft Sans Serif"/>
              </a:rPr>
              <a:t>i</a:t>
            </a:r>
            <a:r>
              <a:rPr sz="3200" spc="-355" dirty="0">
                <a:solidFill>
                  <a:srgbClr val="0000FF"/>
                </a:solidFill>
                <a:cs typeface="Microsoft Sans Serif"/>
              </a:rPr>
              <a:t>n</a:t>
            </a:r>
            <a:r>
              <a:rPr sz="3200" spc="-130" dirty="0">
                <a:solidFill>
                  <a:srgbClr val="0000FF"/>
                </a:solidFill>
                <a:cs typeface="Microsoft Sans Serif"/>
              </a:rPr>
              <a:t> </a:t>
            </a:r>
            <a:r>
              <a:rPr sz="3200" spc="-350" dirty="0">
                <a:solidFill>
                  <a:srgbClr val="0000FF"/>
                </a:solidFill>
                <a:cs typeface="Microsoft Sans Serif"/>
              </a:rPr>
              <a:t>gu</a:t>
            </a:r>
            <a:r>
              <a:rPr sz="3200" spc="-170" dirty="0">
                <a:solidFill>
                  <a:srgbClr val="0000FF"/>
                </a:solidFill>
                <a:cs typeface="Microsoft Sans Serif"/>
              </a:rPr>
              <a:t>t</a:t>
            </a:r>
            <a:r>
              <a:rPr sz="3200" spc="-130" dirty="0">
                <a:solidFill>
                  <a:srgbClr val="0000FF"/>
                </a:solidFill>
                <a:cs typeface="Microsoft Sans Serif"/>
              </a:rPr>
              <a:t> </a:t>
            </a:r>
            <a:r>
              <a:rPr sz="3200" spc="-275" dirty="0">
                <a:solidFill>
                  <a:srgbClr val="0000FF"/>
                </a:solidFill>
                <a:cs typeface="Microsoft Sans Serif"/>
              </a:rPr>
              <a:t>and  </a:t>
            </a:r>
            <a:r>
              <a:rPr sz="3200" spc="-240" dirty="0">
                <a:solidFill>
                  <a:srgbClr val="0000FF"/>
                </a:solidFill>
                <a:cs typeface="Microsoft Sans Serif"/>
              </a:rPr>
              <a:t>liver</a:t>
            </a:r>
            <a:endParaRPr sz="3200">
              <a:cs typeface="Microsoft Sans Serif"/>
            </a:endParaRPr>
          </a:p>
          <a:p>
            <a:pPr marL="184150" marR="95885" indent="-171450">
              <a:lnSpc>
                <a:spcPts val="4079"/>
              </a:lnSpc>
              <a:spcBef>
                <a:spcPts val="90"/>
              </a:spcBef>
              <a:buSzPct val="101470"/>
              <a:buChar char="•"/>
              <a:tabLst>
                <a:tab pos="184150" algn="l"/>
              </a:tabLst>
            </a:pPr>
            <a:r>
              <a:rPr sz="3200" spc="-175" dirty="0">
                <a:cs typeface="Microsoft Sans Serif"/>
              </a:rPr>
              <a:t>If</a:t>
            </a:r>
            <a:r>
              <a:rPr sz="3200" spc="-130" dirty="0">
                <a:cs typeface="Microsoft Sans Serif"/>
              </a:rPr>
              <a:t> </a:t>
            </a:r>
            <a:r>
              <a:rPr sz="3200" spc="-305" dirty="0">
                <a:solidFill>
                  <a:srgbClr val="0000FF"/>
                </a:solidFill>
                <a:cs typeface="Microsoft Sans Serif"/>
              </a:rPr>
              <a:t>unmetabolized,</a:t>
            </a:r>
            <a:r>
              <a:rPr sz="3200" spc="-125" dirty="0">
                <a:solidFill>
                  <a:srgbClr val="0000FF"/>
                </a:solidFill>
                <a:cs typeface="Microsoft Sans Serif"/>
              </a:rPr>
              <a:t> </a:t>
            </a:r>
            <a:r>
              <a:rPr sz="3200" spc="-305" dirty="0">
                <a:solidFill>
                  <a:srgbClr val="0000FF"/>
                </a:solidFill>
                <a:cs typeface="Microsoft Sans Serif"/>
              </a:rPr>
              <a:t>tyramine</a:t>
            </a:r>
            <a:r>
              <a:rPr sz="3200" spc="-125" dirty="0">
                <a:solidFill>
                  <a:srgbClr val="0000FF"/>
                </a:solidFill>
                <a:cs typeface="Microsoft Sans Serif"/>
              </a:rPr>
              <a:t> </a:t>
            </a:r>
            <a:r>
              <a:rPr sz="3200" spc="-290" dirty="0">
                <a:solidFill>
                  <a:srgbClr val="0000FF"/>
                </a:solidFill>
                <a:cs typeface="Microsoft Sans Serif"/>
              </a:rPr>
              <a:t>enters</a:t>
            </a:r>
            <a:r>
              <a:rPr sz="3200" spc="-130" dirty="0">
                <a:solidFill>
                  <a:srgbClr val="0000FF"/>
                </a:solidFill>
                <a:cs typeface="Microsoft Sans Serif"/>
              </a:rPr>
              <a:t> </a:t>
            </a:r>
            <a:r>
              <a:rPr sz="3200" spc="-305" dirty="0">
                <a:solidFill>
                  <a:srgbClr val="0000FF"/>
                </a:solidFill>
                <a:cs typeface="Microsoft Sans Serif"/>
              </a:rPr>
              <a:t>sympathetic</a:t>
            </a:r>
            <a:r>
              <a:rPr sz="3200" spc="-125" dirty="0">
                <a:solidFill>
                  <a:srgbClr val="0000FF"/>
                </a:solidFill>
                <a:cs typeface="Microsoft Sans Serif"/>
              </a:rPr>
              <a:t> </a:t>
            </a:r>
            <a:r>
              <a:rPr sz="3200" spc="-315" dirty="0">
                <a:solidFill>
                  <a:srgbClr val="0000FF"/>
                </a:solidFill>
                <a:cs typeface="Microsoft Sans Serif"/>
              </a:rPr>
              <a:t>nerve </a:t>
            </a:r>
            <a:r>
              <a:rPr sz="3200" spc="-885" dirty="0">
                <a:solidFill>
                  <a:srgbClr val="0000FF"/>
                </a:solidFill>
                <a:cs typeface="Microsoft Sans Serif"/>
              </a:rPr>
              <a:t> </a:t>
            </a:r>
            <a:r>
              <a:rPr sz="3200" spc="-285" dirty="0">
                <a:solidFill>
                  <a:srgbClr val="0000FF"/>
                </a:solidFill>
                <a:cs typeface="Microsoft Sans Serif"/>
              </a:rPr>
              <a:t>terminals </a:t>
            </a:r>
            <a:r>
              <a:rPr sz="3200" spc="-345" dirty="0">
                <a:solidFill>
                  <a:srgbClr val="0000FF"/>
                </a:solidFill>
                <a:cs typeface="Microsoft Sans Serif"/>
              </a:rPr>
              <a:t>where</a:t>
            </a:r>
            <a:r>
              <a:rPr sz="3200" spc="-340" dirty="0">
                <a:solidFill>
                  <a:srgbClr val="0000FF"/>
                </a:solidFill>
                <a:cs typeface="Microsoft Sans Serif"/>
              </a:rPr>
              <a:t> </a:t>
            </a:r>
            <a:r>
              <a:rPr sz="3200" spc="-170" dirty="0">
                <a:solidFill>
                  <a:srgbClr val="0000FF"/>
                </a:solidFill>
                <a:cs typeface="Microsoft Sans Serif"/>
              </a:rPr>
              <a:t>it </a:t>
            </a:r>
            <a:r>
              <a:rPr sz="3200" spc="-295" dirty="0">
                <a:solidFill>
                  <a:srgbClr val="0000FF"/>
                </a:solidFill>
                <a:cs typeface="Microsoft Sans Serif"/>
              </a:rPr>
              <a:t>displaces </a:t>
            </a:r>
            <a:r>
              <a:rPr sz="3200" spc="-434" dirty="0">
                <a:solidFill>
                  <a:srgbClr val="0000FF"/>
                </a:solidFill>
                <a:cs typeface="Microsoft Sans Serif"/>
              </a:rPr>
              <a:t>NE</a:t>
            </a:r>
            <a:r>
              <a:rPr sz="3200" spc="-430" dirty="0">
                <a:solidFill>
                  <a:srgbClr val="0000FF"/>
                </a:solidFill>
                <a:cs typeface="Microsoft Sans Serif"/>
              </a:rPr>
              <a:t> </a:t>
            </a:r>
            <a:r>
              <a:rPr sz="3200" spc="-310" dirty="0">
                <a:solidFill>
                  <a:srgbClr val="0000FF"/>
                </a:solidFill>
                <a:cs typeface="Microsoft Sans Serif"/>
              </a:rPr>
              <a:t>from</a:t>
            </a:r>
            <a:r>
              <a:rPr sz="3200" spc="-305" dirty="0">
                <a:solidFill>
                  <a:srgbClr val="0000FF"/>
                </a:solidFill>
                <a:cs typeface="Microsoft Sans Serif"/>
              </a:rPr>
              <a:t> </a:t>
            </a:r>
            <a:r>
              <a:rPr sz="3200" spc="-285" dirty="0">
                <a:solidFill>
                  <a:srgbClr val="0000FF"/>
                </a:solidFill>
                <a:cs typeface="Microsoft Sans Serif"/>
              </a:rPr>
              <a:t>vesicles </a:t>
            </a:r>
            <a:r>
              <a:rPr sz="3200" spc="-260" dirty="0">
                <a:solidFill>
                  <a:srgbClr val="0000FF"/>
                </a:solidFill>
                <a:cs typeface="Microsoft Sans Serif"/>
              </a:rPr>
              <a:t>into </a:t>
            </a:r>
            <a:r>
              <a:rPr sz="3200" spc="-254" dirty="0">
                <a:solidFill>
                  <a:srgbClr val="0000FF"/>
                </a:solidFill>
                <a:cs typeface="Microsoft Sans Serif"/>
              </a:rPr>
              <a:t> </a:t>
            </a:r>
            <a:r>
              <a:rPr sz="3200" spc="-280" dirty="0">
                <a:solidFill>
                  <a:srgbClr val="0000FF"/>
                </a:solidFill>
                <a:cs typeface="Microsoft Sans Serif"/>
              </a:rPr>
              <a:t>cytosol</a:t>
            </a:r>
            <a:endParaRPr sz="3200">
              <a:cs typeface="Microsoft Sans Serif"/>
            </a:endParaRPr>
          </a:p>
        </p:txBody>
      </p:sp>
      <p:sp>
        <p:nvSpPr>
          <p:cNvPr id="3" name="object 3"/>
          <p:cNvSpPr txBox="1"/>
          <p:nvPr/>
        </p:nvSpPr>
        <p:spPr>
          <a:xfrm>
            <a:off x="2707217" y="1777730"/>
            <a:ext cx="2066713" cy="330200"/>
          </a:xfrm>
          <a:prstGeom prst="rect">
            <a:avLst/>
          </a:prstGeom>
        </p:spPr>
        <p:txBody>
          <a:bodyPr vert="horz" wrap="square" lIns="0" tIns="12700" rIns="0" bIns="0" rtlCol="0">
            <a:spAutoFit/>
          </a:bodyPr>
          <a:lstStyle/>
          <a:p>
            <a:pPr marL="38100">
              <a:lnSpc>
                <a:spcPct val="100000"/>
              </a:lnSpc>
              <a:spcBef>
                <a:spcPts val="100"/>
              </a:spcBef>
              <a:tabLst>
                <a:tab pos="1130300" algn="l"/>
              </a:tabLst>
            </a:pPr>
            <a:r>
              <a:rPr sz="2000" spc="20" dirty="0">
                <a:latin typeface="Verdana"/>
                <a:cs typeface="Verdana"/>
              </a:rPr>
              <a:t>CH</a:t>
            </a:r>
            <a:r>
              <a:rPr sz="3000" spc="30" baseline="-37500" dirty="0">
                <a:latin typeface="Verdana"/>
                <a:cs typeface="Verdana"/>
              </a:rPr>
              <a:t>2</a:t>
            </a:r>
            <a:r>
              <a:rPr sz="2000" spc="20" dirty="0">
                <a:latin typeface="Verdana"/>
                <a:cs typeface="Verdana"/>
              </a:rPr>
              <a:t>CH	</a:t>
            </a:r>
            <a:r>
              <a:rPr sz="2000" spc="-5" dirty="0">
                <a:latin typeface="Verdana"/>
                <a:cs typeface="Verdana"/>
              </a:rPr>
              <a:t>NH</a:t>
            </a:r>
            <a:endParaRPr sz="2000">
              <a:latin typeface="Verdana"/>
              <a:cs typeface="Verdana"/>
            </a:endParaRPr>
          </a:p>
        </p:txBody>
      </p:sp>
      <p:sp>
        <p:nvSpPr>
          <p:cNvPr id="4" name="object 4"/>
          <p:cNvSpPr txBox="1"/>
          <p:nvPr/>
        </p:nvSpPr>
        <p:spPr>
          <a:xfrm>
            <a:off x="497415" y="2398442"/>
            <a:ext cx="555412" cy="330200"/>
          </a:xfrm>
          <a:prstGeom prst="rect">
            <a:avLst/>
          </a:prstGeom>
        </p:spPr>
        <p:txBody>
          <a:bodyPr vert="horz" wrap="square" lIns="0" tIns="12700" rIns="0" bIns="0" rtlCol="0">
            <a:spAutoFit/>
          </a:bodyPr>
          <a:lstStyle/>
          <a:p>
            <a:pPr marL="12700">
              <a:lnSpc>
                <a:spcPct val="100000"/>
              </a:lnSpc>
              <a:spcBef>
                <a:spcPts val="100"/>
              </a:spcBef>
            </a:pPr>
            <a:r>
              <a:rPr sz="2000" spc="-5" dirty="0">
                <a:latin typeface="Verdana"/>
                <a:cs typeface="Verdana"/>
              </a:rPr>
              <a:t>HO</a:t>
            </a:r>
            <a:endParaRPr sz="2000">
              <a:latin typeface="Verdana"/>
              <a:cs typeface="Verdana"/>
            </a:endParaRPr>
          </a:p>
        </p:txBody>
      </p:sp>
      <p:grpSp>
        <p:nvGrpSpPr>
          <p:cNvPr id="5" name="object 5"/>
          <p:cNvGrpSpPr/>
          <p:nvPr/>
        </p:nvGrpSpPr>
        <p:grpSpPr>
          <a:xfrm>
            <a:off x="1104900" y="1876426"/>
            <a:ext cx="1573107" cy="955675"/>
            <a:chOff x="828675" y="1876425"/>
            <a:chExt cx="1179830" cy="955675"/>
          </a:xfrm>
        </p:grpSpPr>
        <p:sp>
          <p:nvSpPr>
            <p:cNvPr id="6" name="object 6"/>
            <p:cNvSpPr/>
            <p:nvPr/>
          </p:nvSpPr>
          <p:spPr>
            <a:xfrm>
              <a:off x="852487" y="2511425"/>
              <a:ext cx="577850" cy="298450"/>
            </a:xfrm>
            <a:custGeom>
              <a:avLst/>
              <a:gdLst/>
              <a:ahLst/>
              <a:cxnLst/>
              <a:rect l="l" t="t" r="r" b="b"/>
              <a:pathLst>
                <a:path w="577850" h="298450">
                  <a:moveTo>
                    <a:pt x="0" y="0"/>
                  </a:moveTo>
                  <a:lnTo>
                    <a:pt x="577850" y="298450"/>
                  </a:lnTo>
                </a:path>
              </a:pathLst>
            </a:custGeom>
            <a:ln w="25400">
              <a:solidFill>
                <a:srgbClr val="FF0000"/>
              </a:solidFill>
            </a:ln>
          </p:spPr>
          <p:txBody>
            <a:bodyPr wrap="square" lIns="0" tIns="0" rIns="0" bIns="0" rtlCol="0"/>
            <a:lstStyle/>
            <a:p>
              <a:endParaRPr/>
            </a:p>
          </p:txBody>
        </p:sp>
        <p:sp>
          <p:nvSpPr>
            <p:cNvPr id="7" name="object 7"/>
            <p:cNvSpPr/>
            <p:nvPr/>
          </p:nvSpPr>
          <p:spPr>
            <a:xfrm>
              <a:off x="930275" y="2466975"/>
              <a:ext cx="500380" cy="255904"/>
            </a:xfrm>
            <a:custGeom>
              <a:avLst/>
              <a:gdLst/>
              <a:ahLst/>
              <a:cxnLst/>
              <a:rect l="l" t="t" r="r" b="b"/>
              <a:pathLst>
                <a:path w="500380" h="255905">
                  <a:moveTo>
                    <a:pt x="0" y="0"/>
                  </a:moveTo>
                  <a:lnTo>
                    <a:pt x="500062" y="255587"/>
                  </a:lnTo>
                </a:path>
              </a:pathLst>
            </a:custGeom>
            <a:ln w="25400">
              <a:solidFill>
                <a:srgbClr val="FFFFFF"/>
              </a:solidFill>
            </a:ln>
          </p:spPr>
          <p:txBody>
            <a:bodyPr wrap="square" lIns="0" tIns="0" rIns="0" bIns="0" rtlCol="0"/>
            <a:lstStyle/>
            <a:p>
              <a:endParaRPr/>
            </a:p>
          </p:txBody>
        </p:sp>
        <p:sp>
          <p:nvSpPr>
            <p:cNvPr id="8" name="object 8"/>
            <p:cNvSpPr/>
            <p:nvPr/>
          </p:nvSpPr>
          <p:spPr>
            <a:xfrm>
              <a:off x="1435100" y="2501900"/>
              <a:ext cx="560705" cy="317500"/>
            </a:xfrm>
            <a:custGeom>
              <a:avLst/>
              <a:gdLst/>
              <a:ahLst/>
              <a:cxnLst/>
              <a:rect l="l" t="t" r="r" b="b"/>
              <a:pathLst>
                <a:path w="560705" h="317500">
                  <a:moveTo>
                    <a:pt x="0" y="317500"/>
                  </a:moveTo>
                  <a:lnTo>
                    <a:pt x="560387" y="0"/>
                  </a:lnTo>
                </a:path>
              </a:pathLst>
            </a:custGeom>
            <a:ln w="25400">
              <a:solidFill>
                <a:srgbClr val="FFFFFF"/>
              </a:solidFill>
            </a:ln>
          </p:spPr>
          <p:txBody>
            <a:bodyPr wrap="square" lIns="0" tIns="0" rIns="0" bIns="0" rtlCol="0"/>
            <a:lstStyle/>
            <a:p>
              <a:endParaRPr/>
            </a:p>
          </p:txBody>
        </p:sp>
        <p:sp>
          <p:nvSpPr>
            <p:cNvPr id="9" name="object 9"/>
            <p:cNvSpPr/>
            <p:nvPr/>
          </p:nvSpPr>
          <p:spPr>
            <a:xfrm>
              <a:off x="841375" y="1889125"/>
              <a:ext cx="0" cy="622300"/>
            </a:xfrm>
            <a:custGeom>
              <a:avLst/>
              <a:gdLst/>
              <a:ahLst/>
              <a:cxnLst/>
              <a:rect l="l" t="t" r="r" b="b"/>
              <a:pathLst>
                <a:path h="622300">
                  <a:moveTo>
                    <a:pt x="0" y="622300"/>
                  </a:moveTo>
                  <a:lnTo>
                    <a:pt x="0" y="0"/>
                  </a:lnTo>
                </a:path>
              </a:pathLst>
            </a:custGeom>
            <a:ln w="25400">
              <a:solidFill>
                <a:srgbClr val="FFFFFF"/>
              </a:solidFill>
            </a:ln>
          </p:spPr>
          <p:txBody>
            <a:bodyPr wrap="square" lIns="0" tIns="0" rIns="0" bIns="0" rtlCol="0"/>
            <a:lstStyle/>
            <a:p>
              <a:endParaRPr/>
            </a:p>
          </p:txBody>
        </p:sp>
      </p:grpSp>
      <p:sp>
        <p:nvSpPr>
          <p:cNvPr id="10" name="object 10"/>
          <p:cNvSpPr txBox="1"/>
          <p:nvPr/>
        </p:nvSpPr>
        <p:spPr>
          <a:xfrm>
            <a:off x="3992032" y="1946005"/>
            <a:ext cx="1017693" cy="330200"/>
          </a:xfrm>
          <a:prstGeom prst="rect">
            <a:avLst/>
          </a:prstGeom>
        </p:spPr>
        <p:txBody>
          <a:bodyPr vert="horz" wrap="square" lIns="0" tIns="12700" rIns="0" bIns="0" rtlCol="0">
            <a:spAutoFit/>
          </a:bodyPr>
          <a:lstStyle/>
          <a:p>
            <a:pPr marL="12700">
              <a:lnSpc>
                <a:spcPct val="100000"/>
              </a:lnSpc>
              <a:spcBef>
                <a:spcPts val="100"/>
              </a:spcBef>
              <a:tabLst>
                <a:tab pos="588645" algn="l"/>
              </a:tabLst>
            </a:pPr>
            <a:r>
              <a:rPr sz="2000" dirty="0">
                <a:latin typeface="Verdana"/>
                <a:cs typeface="Verdana"/>
              </a:rPr>
              <a:t>2	2</a:t>
            </a:r>
            <a:endParaRPr sz="2000">
              <a:latin typeface="Verdana"/>
              <a:cs typeface="Verdana"/>
            </a:endParaRPr>
          </a:p>
        </p:txBody>
      </p:sp>
      <p:sp>
        <p:nvSpPr>
          <p:cNvPr id="11" name="object 11"/>
          <p:cNvSpPr txBox="1"/>
          <p:nvPr/>
        </p:nvSpPr>
        <p:spPr>
          <a:xfrm>
            <a:off x="2423583" y="2747692"/>
            <a:ext cx="1628987" cy="330200"/>
          </a:xfrm>
          <a:prstGeom prst="rect">
            <a:avLst/>
          </a:prstGeom>
        </p:spPr>
        <p:txBody>
          <a:bodyPr vert="horz" wrap="square" lIns="0" tIns="12700" rIns="0" bIns="0" rtlCol="0">
            <a:spAutoFit/>
          </a:bodyPr>
          <a:lstStyle/>
          <a:p>
            <a:pPr marL="12700">
              <a:lnSpc>
                <a:spcPct val="100000"/>
              </a:lnSpc>
              <a:spcBef>
                <a:spcPts val="100"/>
              </a:spcBef>
            </a:pPr>
            <a:r>
              <a:rPr sz="2000" spc="-5" dirty="0">
                <a:latin typeface="Verdana"/>
                <a:cs typeface="Verdana"/>
              </a:rPr>
              <a:t>Tyramine</a:t>
            </a:r>
            <a:endParaRPr sz="2000">
              <a:latin typeface="Verdana"/>
              <a:cs typeface="Verdana"/>
            </a:endParaRPr>
          </a:p>
        </p:txBody>
      </p:sp>
      <p:sp>
        <p:nvSpPr>
          <p:cNvPr id="12" name="object 12"/>
          <p:cNvSpPr txBox="1"/>
          <p:nvPr/>
        </p:nvSpPr>
        <p:spPr>
          <a:xfrm>
            <a:off x="5803899" y="2442892"/>
            <a:ext cx="555412" cy="330200"/>
          </a:xfrm>
          <a:prstGeom prst="rect">
            <a:avLst/>
          </a:prstGeom>
        </p:spPr>
        <p:txBody>
          <a:bodyPr vert="horz" wrap="square" lIns="0" tIns="12700" rIns="0" bIns="0" rtlCol="0">
            <a:spAutoFit/>
          </a:bodyPr>
          <a:lstStyle/>
          <a:p>
            <a:pPr marL="12700">
              <a:lnSpc>
                <a:spcPct val="100000"/>
              </a:lnSpc>
              <a:spcBef>
                <a:spcPts val="100"/>
              </a:spcBef>
            </a:pPr>
            <a:r>
              <a:rPr sz="2000" spc="-5" dirty="0">
                <a:latin typeface="Verdana"/>
                <a:cs typeface="Verdana"/>
              </a:rPr>
              <a:t>HO</a:t>
            </a:r>
            <a:endParaRPr sz="2000">
              <a:latin typeface="Verdana"/>
              <a:cs typeface="Verdana"/>
            </a:endParaRPr>
          </a:p>
        </p:txBody>
      </p:sp>
      <p:grpSp>
        <p:nvGrpSpPr>
          <p:cNvPr id="13" name="object 13"/>
          <p:cNvGrpSpPr/>
          <p:nvPr/>
        </p:nvGrpSpPr>
        <p:grpSpPr>
          <a:xfrm>
            <a:off x="6375400" y="1577975"/>
            <a:ext cx="1590040" cy="1268730"/>
            <a:chOff x="4781550" y="1577975"/>
            <a:chExt cx="1192530" cy="1268730"/>
          </a:xfrm>
        </p:grpSpPr>
        <p:sp>
          <p:nvSpPr>
            <p:cNvPr id="14" name="object 14"/>
            <p:cNvSpPr/>
            <p:nvPr/>
          </p:nvSpPr>
          <p:spPr>
            <a:xfrm>
              <a:off x="4805362" y="2466975"/>
              <a:ext cx="593725" cy="355600"/>
            </a:xfrm>
            <a:custGeom>
              <a:avLst/>
              <a:gdLst/>
              <a:ahLst/>
              <a:cxnLst/>
              <a:rect l="l" t="t" r="r" b="b"/>
              <a:pathLst>
                <a:path w="593725" h="355600">
                  <a:moveTo>
                    <a:pt x="0" y="57150"/>
                  </a:moveTo>
                  <a:lnTo>
                    <a:pt x="577850" y="355600"/>
                  </a:lnTo>
                </a:path>
                <a:path w="593725" h="355600">
                  <a:moveTo>
                    <a:pt x="95250" y="0"/>
                  </a:moveTo>
                  <a:lnTo>
                    <a:pt x="593725" y="255587"/>
                  </a:lnTo>
                </a:path>
              </a:pathLst>
            </a:custGeom>
            <a:ln w="25400">
              <a:solidFill>
                <a:srgbClr val="666699"/>
              </a:solidFill>
            </a:ln>
          </p:spPr>
          <p:txBody>
            <a:bodyPr wrap="square" lIns="0" tIns="0" rIns="0" bIns="0" rtlCol="0"/>
            <a:lstStyle/>
            <a:p>
              <a:endParaRPr/>
            </a:p>
          </p:txBody>
        </p:sp>
        <p:sp>
          <p:nvSpPr>
            <p:cNvPr id="15" name="object 15"/>
            <p:cNvSpPr/>
            <p:nvPr/>
          </p:nvSpPr>
          <p:spPr>
            <a:xfrm>
              <a:off x="5961062" y="1903412"/>
              <a:ext cx="0" cy="621030"/>
            </a:xfrm>
            <a:custGeom>
              <a:avLst/>
              <a:gdLst/>
              <a:ahLst/>
              <a:cxnLst/>
              <a:rect l="l" t="t" r="r" b="b"/>
              <a:pathLst>
                <a:path h="621030">
                  <a:moveTo>
                    <a:pt x="0" y="620712"/>
                  </a:moveTo>
                  <a:lnTo>
                    <a:pt x="0" y="0"/>
                  </a:lnTo>
                </a:path>
              </a:pathLst>
            </a:custGeom>
            <a:ln w="25400">
              <a:solidFill>
                <a:srgbClr val="666699"/>
              </a:solidFill>
            </a:ln>
          </p:spPr>
          <p:txBody>
            <a:bodyPr wrap="square" lIns="0" tIns="0" rIns="0" bIns="0" rtlCol="0"/>
            <a:lstStyle/>
            <a:p>
              <a:endParaRPr/>
            </a:p>
          </p:txBody>
        </p:sp>
        <p:sp>
          <p:nvSpPr>
            <p:cNvPr id="16" name="object 16"/>
            <p:cNvSpPr/>
            <p:nvPr/>
          </p:nvSpPr>
          <p:spPr>
            <a:xfrm>
              <a:off x="5387975" y="2514600"/>
              <a:ext cx="561975" cy="319405"/>
            </a:xfrm>
            <a:custGeom>
              <a:avLst/>
              <a:gdLst/>
              <a:ahLst/>
              <a:cxnLst/>
              <a:rect l="l" t="t" r="r" b="b"/>
              <a:pathLst>
                <a:path w="561975" h="319405">
                  <a:moveTo>
                    <a:pt x="0" y="319087"/>
                  </a:moveTo>
                  <a:lnTo>
                    <a:pt x="561975" y="0"/>
                  </a:lnTo>
                </a:path>
              </a:pathLst>
            </a:custGeom>
            <a:ln w="25400">
              <a:solidFill>
                <a:srgbClr val="666699"/>
              </a:solidFill>
            </a:ln>
          </p:spPr>
          <p:txBody>
            <a:bodyPr wrap="square" lIns="0" tIns="0" rIns="0" bIns="0" rtlCol="0"/>
            <a:lstStyle/>
            <a:p>
              <a:endParaRPr/>
            </a:p>
          </p:txBody>
        </p:sp>
        <p:sp>
          <p:nvSpPr>
            <p:cNvPr id="17" name="object 17"/>
            <p:cNvSpPr/>
            <p:nvPr/>
          </p:nvSpPr>
          <p:spPr>
            <a:xfrm>
              <a:off x="5865812" y="1947862"/>
              <a:ext cx="0" cy="533400"/>
            </a:xfrm>
            <a:custGeom>
              <a:avLst/>
              <a:gdLst/>
              <a:ahLst/>
              <a:cxnLst/>
              <a:rect l="l" t="t" r="r" b="b"/>
              <a:pathLst>
                <a:path h="533400">
                  <a:moveTo>
                    <a:pt x="0" y="533400"/>
                  </a:moveTo>
                  <a:lnTo>
                    <a:pt x="0" y="0"/>
                  </a:lnTo>
                </a:path>
              </a:pathLst>
            </a:custGeom>
            <a:ln w="25400">
              <a:solidFill>
                <a:srgbClr val="666699"/>
              </a:solidFill>
            </a:ln>
          </p:spPr>
          <p:txBody>
            <a:bodyPr wrap="square" lIns="0" tIns="0" rIns="0" bIns="0" rtlCol="0"/>
            <a:lstStyle/>
            <a:p>
              <a:endParaRPr/>
            </a:p>
          </p:txBody>
        </p:sp>
        <p:sp>
          <p:nvSpPr>
            <p:cNvPr id="18" name="object 18"/>
            <p:cNvSpPr/>
            <p:nvPr/>
          </p:nvSpPr>
          <p:spPr>
            <a:xfrm>
              <a:off x="4794250" y="1600200"/>
              <a:ext cx="582930" cy="298450"/>
            </a:xfrm>
            <a:custGeom>
              <a:avLst/>
              <a:gdLst/>
              <a:ahLst/>
              <a:cxnLst/>
              <a:rect l="l" t="t" r="r" b="b"/>
              <a:pathLst>
                <a:path w="582929" h="298450">
                  <a:moveTo>
                    <a:pt x="582612" y="0"/>
                  </a:moveTo>
                  <a:lnTo>
                    <a:pt x="0" y="298450"/>
                  </a:lnTo>
                </a:path>
              </a:pathLst>
            </a:custGeom>
            <a:ln w="25400">
              <a:solidFill>
                <a:srgbClr val="666699"/>
              </a:solidFill>
            </a:ln>
          </p:spPr>
          <p:txBody>
            <a:bodyPr wrap="square" lIns="0" tIns="0" rIns="0" bIns="0" rtlCol="0"/>
            <a:lstStyle/>
            <a:p>
              <a:endParaRPr/>
            </a:p>
          </p:txBody>
        </p:sp>
        <p:sp>
          <p:nvSpPr>
            <p:cNvPr id="19" name="object 19"/>
            <p:cNvSpPr/>
            <p:nvPr/>
          </p:nvSpPr>
          <p:spPr>
            <a:xfrm>
              <a:off x="5360987" y="1590675"/>
              <a:ext cx="600075" cy="317500"/>
            </a:xfrm>
            <a:custGeom>
              <a:avLst/>
              <a:gdLst/>
              <a:ahLst/>
              <a:cxnLst/>
              <a:rect l="l" t="t" r="r" b="b"/>
              <a:pathLst>
                <a:path w="600075" h="317500">
                  <a:moveTo>
                    <a:pt x="600075" y="317500"/>
                  </a:moveTo>
                  <a:lnTo>
                    <a:pt x="0" y="0"/>
                  </a:lnTo>
                </a:path>
              </a:pathLst>
            </a:custGeom>
            <a:ln w="25400">
              <a:solidFill>
                <a:srgbClr val="666699"/>
              </a:solidFill>
            </a:ln>
          </p:spPr>
          <p:txBody>
            <a:bodyPr wrap="square" lIns="0" tIns="0" rIns="0" bIns="0" rtlCol="0"/>
            <a:lstStyle/>
            <a:p>
              <a:endParaRPr/>
            </a:p>
          </p:txBody>
        </p:sp>
        <p:sp>
          <p:nvSpPr>
            <p:cNvPr id="20" name="object 20"/>
            <p:cNvSpPr/>
            <p:nvPr/>
          </p:nvSpPr>
          <p:spPr>
            <a:xfrm>
              <a:off x="4889500" y="1703387"/>
              <a:ext cx="504825" cy="254000"/>
            </a:xfrm>
            <a:custGeom>
              <a:avLst/>
              <a:gdLst/>
              <a:ahLst/>
              <a:cxnLst/>
              <a:rect l="l" t="t" r="r" b="b"/>
              <a:pathLst>
                <a:path w="504825" h="254000">
                  <a:moveTo>
                    <a:pt x="504825" y="0"/>
                  </a:moveTo>
                  <a:lnTo>
                    <a:pt x="0" y="254000"/>
                  </a:lnTo>
                </a:path>
              </a:pathLst>
            </a:custGeom>
            <a:ln w="25400">
              <a:solidFill>
                <a:srgbClr val="666699"/>
              </a:solidFill>
            </a:ln>
          </p:spPr>
          <p:txBody>
            <a:bodyPr wrap="square" lIns="0" tIns="0" rIns="0" bIns="0" rtlCol="0"/>
            <a:lstStyle/>
            <a:p>
              <a:endParaRPr/>
            </a:p>
          </p:txBody>
        </p:sp>
        <p:sp>
          <p:nvSpPr>
            <p:cNvPr id="21" name="object 21"/>
            <p:cNvSpPr/>
            <p:nvPr/>
          </p:nvSpPr>
          <p:spPr>
            <a:xfrm>
              <a:off x="4794250" y="1903412"/>
              <a:ext cx="0" cy="621030"/>
            </a:xfrm>
            <a:custGeom>
              <a:avLst/>
              <a:gdLst/>
              <a:ahLst/>
              <a:cxnLst/>
              <a:rect l="l" t="t" r="r" b="b"/>
              <a:pathLst>
                <a:path h="621030">
                  <a:moveTo>
                    <a:pt x="0" y="620712"/>
                  </a:moveTo>
                  <a:lnTo>
                    <a:pt x="0" y="0"/>
                  </a:lnTo>
                </a:path>
              </a:pathLst>
            </a:custGeom>
            <a:ln w="25400">
              <a:solidFill>
                <a:srgbClr val="666699"/>
              </a:solidFill>
            </a:ln>
          </p:spPr>
          <p:txBody>
            <a:bodyPr wrap="square" lIns="0" tIns="0" rIns="0" bIns="0" rtlCol="0"/>
            <a:lstStyle/>
            <a:p>
              <a:endParaRPr/>
            </a:p>
          </p:txBody>
        </p:sp>
      </p:grpSp>
      <p:sp>
        <p:nvSpPr>
          <p:cNvPr id="22" name="object 22"/>
          <p:cNvSpPr txBox="1"/>
          <p:nvPr/>
        </p:nvSpPr>
        <p:spPr>
          <a:xfrm>
            <a:off x="6987117" y="2860405"/>
            <a:ext cx="555412" cy="330200"/>
          </a:xfrm>
          <a:prstGeom prst="rect">
            <a:avLst/>
          </a:prstGeom>
        </p:spPr>
        <p:txBody>
          <a:bodyPr vert="horz" wrap="square" lIns="0" tIns="12700" rIns="0" bIns="0" rtlCol="0">
            <a:spAutoFit/>
          </a:bodyPr>
          <a:lstStyle/>
          <a:p>
            <a:pPr marL="12700">
              <a:lnSpc>
                <a:spcPct val="100000"/>
              </a:lnSpc>
              <a:spcBef>
                <a:spcPts val="100"/>
              </a:spcBef>
            </a:pPr>
            <a:r>
              <a:rPr sz="2000" spc="-5" dirty="0">
                <a:latin typeface="Verdana"/>
                <a:cs typeface="Verdana"/>
              </a:rPr>
              <a:t>OH</a:t>
            </a:r>
            <a:endParaRPr sz="2000">
              <a:latin typeface="Verdana"/>
              <a:cs typeface="Verdana"/>
            </a:endParaRPr>
          </a:p>
        </p:txBody>
      </p:sp>
      <p:sp>
        <p:nvSpPr>
          <p:cNvPr id="23" name="object 23"/>
          <p:cNvSpPr txBox="1"/>
          <p:nvPr/>
        </p:nvSpPr>
        <p:spPr>
          <a:xfrm>
            <a:off x="7990416" y="2688955"/>
            <a:ext cx="2418080" cy="330200"/>
          </a:xfrm>
          <a:prstGeom prst="rect">
            <a:avLst/>
          </a:prstGeom>
        </p:spPr>
        <p:txBody>
          <a:bodyPr vert="horz" wrap="square" lIns="0" tIns="12700" rIns="0" bIns="0" rtlCol="0">
            <a:spAutoFit/>
          </a:bodyPr>
          <a:lstStyle/>
          <a:p>
            <a:pPr marL="12700">
              <a:lnSpc>
                <a:spcPct val="100000"/>
              </a:lnSpc>
              <a:spcBef>
                <a:spcPts val="100"/>
              </a:spcBef>
            </a:pPr>
            <a:r>
              <a:rPr sz="2000" spc="-5" dirty="0">
                <a:latin typeface="Verdana"/>
                <a:cs typeface="Verdana"/>
              </a:rPr>
              <a:t>Noradrenaline</a:t>
            </a:r>
            <a:endParaRPr sz="2000">
              <a:latin typeface="Verdana"/>
              <a:cs typeface="Verdana"/>
            </a:endParaRPr>
          </a:p>
        </p:txBody>
      </p:sp>
      <p:sp>
        <p:nvSpPr>
          <p:cNvPr id="24" name="object 24"/>
          <p:cNvSpPr/>
          <p:nvPr/>
        </p:nvSpPr>
        <p:spPr>
          <a:xfrm>
            <a:off x="8163983" y="1628775"/>
            <a:ext cx="0" cy="101600"/>
          </a:xfrm>
          <a:custGeom>
            <a:avLst/>
            <a:gdLst/>
            <a:ahLst/>
            <a:cxnLst/>
            <a:rect l="l" t="t" r="r" b="b"/>
            <a:pathLst>
              <a:path h="101600">
                <a:moveTo>
                  <a:pt x="0" y="0"/>
                </a:moveTo>
                <a:lnTo>
                  <a:pt x="0" y="101600"/>
                </a:lnTo>
              </a:path>
            </a:pathLst>
          </a:custGeom>
          <a:ln w="25400">
            <a:solidFill>
              <a:srgbClr val="666699"/>
            </a:solidFill>
          </a:ln>
        </p:spPr>
        <p:txBody>
          <a:bodyPr wrap="square" lIns="0" tIns="0" rIns="0" bIns="0" rtlCol="0"/>
          <a:lstStyle/>
          <a:p>
            <a:endParaRPr/>
          </a:p>
        </p:txBody>
      </p:sp>
      <p:sp>
        <p:nvSpPr>
          <p:cNvPr id="25" name="object 25"/>
          <p:cNvSpPr txBox="1"/>
          <p:nvPr/>
        </p:nvSpPr>
        <p:spPr>
          <a:xfrm>
            <a:off x="7992533" y="1187180"/>
            <a:ext cx="2334260" cy="920750"/>
          </a:xfrm>
          <a:prstGeom prst="rect">
            <a:avLst/>
          </a:prstGeom>
        </p:spPr>
        <p:txBody>
          <a:bodyPr vert="horz" wrap="square" lIns="0" tIns="155575" rIns="0" bIns="0" rtlCol="0">
            <a:spAutoFit/>
          </a:bodyPr>
          <a:lstStyle/>
          <a:p>
            <a:pPr marL="38100">
              <a:lnSpc>
                <a:spcPct val="100000"/>
              </a:lnSpc>
              <a:spcBef>
                <a:spcPts val="1225"/>
              </a:spcBef>
            </a:pPr>
            <a:r>
              <a:rPr sz="2000" spc="-5" dirty="0">
                <a:latin typeface="Verdana"/>
                <a:cs typeface="Verdana"/>
              </a:rPr>
              <a:t>OH</a:t>
            </a:r>
            <a:endParaRPr sz="2000">
              <a:latin typeface="Verdana"/>
              <a:cs typeface="Verdana"/>
            </a:endParaRPr>
          </a:p>
          <a:p>
            <a:pPr marL="53975">
              <a:lnSpc>
                <a:spcPct val="100000"/>
              </a:lnSpc>
              <a:spcBef>
                <a:spcPts val="1125"/>
              </a:spcBef>
            </a:pPr>
            <a:r>
              <a:rPr sz="2000" spc="-5" dirty="0">
                <a:latin typeface="Verdana"/>
                <a:cs typeface="Verdana"/>
              </a:rPr>
              <a:t>C</a:t>
            </a:r>
            <a:r>
              <a:rPr sz="2000" spc="100" dirty="0">
                <a:latin typeface="Verdana"/>
                <a:cs typeface="Verdana"/>
              </a:rPr>
              <a:t>H</a:t>
            </a:r>
            <a:r>
              <a:rPr sz="3000" spc="44" baseline="-33333" dirty="0">
                <a:latin typeface="Verdana"/>
                <a:cs typeface="Verdana"/>
              </a:rPr>
              <a:t>2</a:t>
            </a:r>
            <a:r>
              <a:rPr sz="2000" spc="-5" dirty="0">
                <a:latin typeface="Verdana"/>
                <a:cs typeface="Verdana"/>
              </a:rPr>
              <a:t>C</a:t>
            </a:r>
            <a:r>
              <a:rPr sz="2000" dirty="0">
                <a:latin typeface="Verdana"/>
                <a:cs typeface="Verdana"/>
              </a:rPr>
              <a:t>H</a:t>
            </a:r>
            <a:r>
              <a:rPr sz="2000" spc="-295" dirty="0">
                <a:latin typeface="Verdana"/>
                <a:cs typeface="Verdana"/>
              </a:rPr>
              <a:t> </a:t>
            </a:r>
            <a:r>
              <a:rPr sz="3000" spc="-427" baseline="-30555" dirty="0">
                <a:latin typeface="Verdana"/>
                <a:cs typeface="Verdana"/>
              </a:rPr>
              <a:t>2</a:t>
            </a:r>
            <a:r>
              <a:rPr sz="2000" spc="-5" dirty="0">
                <a:latin typeface="Verdana"/>
                <a:cs typeface="Verdana"/>
              </a:rPr>
              <a:t>N</a:t>
            </a:r>
            <a:r>
              <a:rPr sz="2000" dirty="0">
                <a:latin typeface="Verdana"/>
                <a:cs typeface="Verdana"/>
              </a:rPr>
              <a:t>H</a:t>
            </a:r>
            <a:r>
              <a:rPr sz="2000" spc="-520" dirty="0">
                <a:latin typeface="Verdana"/>
                <a:cs typeface="Verdana"/>
              </a:rPr>
              <a:t> </a:t>
            </a:r>
            <a:r>
              <a:rPr sz="3000" baseline="-29166" dirty="0">
                <a:latin typeface="Verdana"/>
                <a:cs typeface="Verdana"/>
              </a:rPr>
              <a:t>2</a:t>
            </a:r>
            <a:endParaRPr sz="3000" baseline="-29166">
              <a:latin typeface="Verdana"/>
              <a:cs typeface="Verdana"/>
            </a:endParaRPr>
          </a:p>
        </p:txBody>
      </p:sp>
      <p:sp>
        <p:nvSpPr>
          <p:cNvPr id="26" name="object 26"/>
          <p:cNvSpPr txBox="1">
            <a:spLocks noGrp="1"/>
          </p:cNvSpPr>
          <p:nvPr>
            <p:ph type="title"/>
          </p:nvPr>
        </p:nvSpPr>
        <p:spPr>
          <a:xfrm>
            <a:off x="631459" y="284494"/>
            <a:ext cx="8573347" cy="665480"/>
          </a:xfrm>
          <a:prstGeom prst="rect">
            <a:avLst/>
          </a:prstGeom>
        </p:spPr>
        <p:txBody>
          <a:bodyPr vert="horz" wrap="square" lIns="0" tIns="12700" rIns="0" bIns="0" rtlCol="0">
            <a:spAutoFit/>
          </a:bodyPr>
          <a:lstStyle/>
          <a:p>
            <a:pPr marL="12700">
              <a:lnSpc>
                <a:spcPct val="100000"/>
              </a:lnSpc>
              <a:spcBef>
                <a:spcPts val="100"/>
              </a:spcBef>
            </a:pPr>
            <a:r>
              <a:rPr sz="4200" spc="-85" dirty="0"/>
              <a:t>MAO</a:t>
            </a:r>
            <a:r>
              <a:rPr sz="4200" spc="-35" dirty="0"/>
              <a:t>I</a:t>
            </a:r>
            <a:r>
              <a:rPr sz="4200" spc="-140" dirty="0"/>
              <a:t> </a:t>
            </a:r>
            <a:r>
              <a:rPr sz="4200" spc="-185" dirty="0"/>
              <a:t>Interactio</a:t>
            </a:r>
            <a:r>
              <a:rPr sz="4200" spc="-220" dirty="0"/>
              <a:t>n</a:t>
            </a:r>
            <a:r>
              <a:rPr sz="4200" spc="-140" dirty="0"/>
              <a:t> </a:t>
            </a:r>
            <a:r>
              <a:rPr sz="4200" spc="-50" dirty="0"/>
              <a:t>wit</a:t>
            </a:r>
            <a:r>
              <a:rPr sz="4200" spc="-55" dirty="0"/>
              <a:t>h</a:t>
            </a:r>
            <a:r>
              <a:rPr sz="4200" spc="-135" dirty="0"/>
              <a:t> </a:t>
            </a:r>
            <a:r>
              <a:rPr sz="4200" spc="-295" dirty="0"/>
              <a:t>Tyramine</a:t>
            </a:r>
            <a:endParaRPr sz="4200"/>
          </a:p>
        </p:txBody>
      </p:sp>
      <p:sp>
        <p:nvSpPr>
          <p:cNvPr id="27" name="object 27"/>
          <p:cNvSpPr txBox="1"/>
          <p:nvPr/>
        </p:nvSpPr>
        <p:spPr>
          <a:xfrm>
            <a:off x="8326581" y="342683"/>
            <a:ext cx="3352801" cy="628377"/>
          </a:xfrm>
          <a:prstGeom prst="rect">
            <a:avLst/>
          </a:prstGeom>
        </p:spPr>
        <p:txBody>
          <a:bodyPr vert="horz" wrap="square" lIns="0" tIns="12700" rIns="0" bIns="0" rtlCol="0">
            <a:spAutoFit/>
          </a:bodyPr>
          <a:lstStyle/>
          <a:p>
            <a:pPr marL="12700">
              <a:lnSpc>
                <a:spcPct val="100000"/>
              </a:lnSpc>
              <a:spcBef>
                <a:spcPts val="100"/>
              </a:spcBef>
            </a:pPr>
            <a:r>
              <a:rPr sz="4000" i="1" spc="-409" dirty="0">
                <a:solidFill>
                  <a:srgbClr val="CC0000"/>
                </a:solidFill>
                <a:latin typeface="Times New Roman"/>
                <a:cs typeface="Times New Roman"/>
              </a:rPr>
              <a:t>(‘</a:t>
            </a:r>
            <a:r>
              <a:rPr sz="4000" i="1" spc="-409">
                <a:solidFill>
                  <a:srgbClr val="CC0000"/>
                </a:solidFill>
                <a:latin typeface="Times New Roman"/>
                <a:cs typeface="Times New Roman"/>
              </a:rPr>
              <a:t>Chees</a:t>
            </a:r>
            <a:r>
              <a:rPr sz="4000" i="1" spc="-400">
                <a:solidFill>
                  <a:srgbClr val="CC0000"/>
                </a:solidFill>
                <a:latin typeface="Times New Roman"/>
                <a:cs typeface="Times New Roman"/>
              </a:rPr>
              <a:t>e</a:t>
            </a:r>
            <a:r>
              <a:rPr sz="4000" i="1" spc="-140">
                <a:solidFill>
                  <a:srgbClr val="CC0000"/>
                </a:solidFill>
                <a:latin typeface="Times New Roman"/>
                <a:cs typeface="Times New Roman"/>
              </a:rPr>
              <a:t> </a:t>
            </a:r>
            <a:r>
              <a:rPr sz="4000" i="1" spc="-275" smtClean="0">
                <a:solidFill>
                  <a:srgbClr val="CC0000"/>
                </a:solidFill>
                <a:latin typeface="Times New Roman"/>
                <a:cs typeface="Times New Roman"/>
              </a:rPr>
              <a:t>Reaction’)</a:t>
            </a:r>
            <a:endParaRPr sz="4000">
              <a:latin typeface="Times New Roman"/>
              <a:cs typeface="Times New Roman"/>
            </a:endParaRPr>
          </a:p>
        </p:txBody>
      </p:sp>
      <p:grpSp>
        <p:nvGrpSpPr>
          <p:cNvPr id="28" name="object 28"/>
          <p:cNvGrpSpPr/>
          <p:nvPr/>
        </p:nvGrpSpPr>
        <p:grpSpPr>
          <a:xfrm>
            <a:off x="1100667" y="1587501"/>
            <a:ext cx="1595967" cy="1259205"/>
            <a:chOff x="825500" y="1587500"/>
            <a:chExt cx="1196975" cy="1259205"/>
          </a:xfrm>
        </p:grpSpPr>
        <p:sp>
          <p:nvSpPr>
            <p:cNvPr id="29" name="object 29"/>
            <p:cNvSpPr/>
            <p:nvPr/>
          </p:nvSpPr>
          <p:spPr>
            <a:xfrm>
              <a:off x="1371600" y="1600200"/>
              <a:ext cx="600075" cy="317500"/>
            </a:xfrm>
            <a:custGeom>
              <a:avLst/>
              <a:gdLst/>
              <a:ahLst/>
              <a:cxnLst/>
              <a:rect l="l" t="t" r="r" b="b"/>
              <a:pathLst>
                <a:path w="600075" h="317500">
                  <a:moveTo>
                    <a:pt x="600075" y="317500"/>
                  </a:moveTo>
                  <a:lnTo>
                    <a:pt x="0" y="0"/>
                  </a:lnTo>
                </a:path>
              </a:pathLst>
            </a:custGeom>
            <a:ln w="25400">
              <a:solidFill>
                <a:srgbClr val="FF0000"/>
              </a:solidFill>
            </a:ln>
          </p:spPr>
          <p:txBody>
            <a:bodyPr wrap="square" lIns="0" tIns="0" rIns="0" bIns="0" rtlCol="0"/>
            <a:lstStyle/>
            <a:p>
              <a:endParaRPr/>
            </a:p>
          </p:txBody>
        </p:sp>
        <p:sp>
          <p:nvSpPr>
            <p:cNvPr id="30" name="object 30"/>
            <p:cNvSpPr/>
            <p:nvPr/>
          </p:nvSpPr>
          <p:spPr>
            <a:xfrm>
              <a:off x="1981200" y="1905000"/>
              <a:ext cx="0" cy="621030"/>
            </a:xfrm>
            <a:custGeom>
              <a:avLst/>
              <a:gdLst/>
              <a:ahLst/>
              <a:cxnLst/>
              <a:rect l="l" t="t" r="r" b="b"/>
              <a:pathLst>
                <a:path h="621030">
                  <a:moveTo>
                    <a:pt x="0" y="620712"/>
                  </a:moveTo>
                  <a:lnTo>
                    <a:pt x="0" y="0"/>
                  </a:lnTo>
                </a:path>
              </a:pathLst>
            </a:custGeom>
            <a:ln w="25400">
              <a:solidFill>
                <a:srgbClr val="FF0000"/>
              </a:solidFill>
            </a:ln>
          </p:spPr>
          <p:txBody>
            <a:bodyPr wrap="square" lIns="0" tIns="0" rIns="0" bIns="0" rtlCol="0"/>
            <a:lstStyle/>
            <a:p>
              <a:endParaRPr/>
            </a:p>
          </p:txBody>
        </p:sp>
        <p:sp>
          <p:nvSpPr>
            <p:cNvPr id="31" name="object 31"/>
            <p:cNvSpPr/>
            <p:nvPr/>
          </p:nvSpPr>
          <p:spPr>
            <a:xfrm>
              <a:off x="1905000" y="1981200"/>
              <a:ext cx="0" cy="533400"/>
            </a:xfrm>
            <a:custGeom>
              <a:avLst/>
              <a:gdLst/>
              <a:ahLst/>
              <a:cxnLst/>
              <a:rect l="l" t="t" r="r" b="b"/>
              <a:pathLst>
                <a:path h="533400">
                  <a:moveTo>
                    <a:pt x="0" y="533400"/>
                  </a:moveTo>
                  <a:lnTo>
                    <a:pt x="0" y="0"/>
                  </a:lnTo>
                </a:path>
              </a:pathLst>
            </a:custGeom>
            <a:ln w="25400">
              <a:solidFill>
                <a:srgbClr val="FF0000"/>
              </a:solidFill>
            </a:ln>
          </p:spPr>
          <p:txBody>
            <a:bodyPr wrap="square" lIns="0" tIns="0" rIns="0" bIns="0" rtlCol="0"/>
            <a:lstStyle/>
            <a:p>
              <a:endParaRPr/>
            </a:p>
          </p:txBody>
        </p:sp>
        <p:sp>
          <p:nvSpPr>
            <p:cNvPr id="32" name="object 32"/>
            <p:cNvSpPr/>
            <p:nvPr/>
          </p:nvSpPr>
          <p:spPr>
            <a:xfrm>
              <a:off x="1447800" y="2514600"/>
              <a:ext cx="561975" cy="319405"/>
            </a:xfrm>
            <a:custGeom>
              <a:avLst/>
              <a:gdLst/>
              <a:ahLst/>
              <a:cxnLst/>
              <a:rect l="l" t="t" r="r" b="b"/>
              <a:pathLst>
                <a:path w="561975" h="319405">
                  <a:moveTo>
                    <a:pt x="0" y="319087"/>
                  </a:moveTo>
                  <a:lnTo>
                    <a:pt x="561975" y="0"/>
                  </a:lnTo>
                </a:path>
              </a:pathLst>
            </a:custGeom>
            <a:ln w="25400">
              <a:solidFill>
                <a:srgbClr val="FF0000"/>
              </a:solidFill>
            </a:ln>
          </p:spPr>
          <p:txBody>
            <a:bodyPr wrap="square" lIns="0" tIns="0" rIns="0" bIns="0" rtlCol="0"/>
            <a:lstStyle/>
            <a:p>
              <a:endParaRPr/>
            </a:p>
          </p:txBody>
        </p:sp>
        <p:sp>
          <p:nvSpPr>
            <p:cNvPr id="33" name="object 33"/>
            <p:cNvSpPr/>
            <p:nvPr/>
          </p:nvSpPr>
          <p:spPr>
            <a:xfrm>
              <a:off x="838200" y="1905000"/>
              <a:ext cx="0" cy="621030"/>
            </a:xfrm>
            <a:custGeom>
              <a:avLst/>
              <a:gdLst/>
              <a:ahLst/>
              <a:cxnLst/>
              <a:rect l="l" t="t" r="r" b="b"/>
              <a:pathLst>
                <a:path h="621030">
                  <a:moveTo>
                    <a:pt x="0" y="620712"/>
                  </a:moveTo>
                  <a:lnTo>
                    <a:pt x="0" y="0"/>
                  </a:lnTo>
                </a:path>
              </a:pathLst>
            </a:custGeom>
            <a:ln w="25400">
              <a:solidFill>
                <a:srgbClr val="FF0000"/>
              </a:solidFill>
            </a:ln>
          </p:spPr>
          <p:txBody>
            <a:bodyPr wrap="square" lIns="0" tIns="0" rIns="0" bIns="0" rtlCol="0"/>
            <a:lstStyle/>
            <a:p>
              <a:endParaRPr/>
            </a:p>
          </p:txBody>
        </p:sp>
        <p:sp>
          <p:nvSpPr>
            <p:cNvPr id="34" name="object 34"/>
            <p:cNvSpPr/>
            <p:nvPr/>
          </p:nvSpPr>
          <p:spPr>
            <a:xfrm>
              <a:off x="865187" y="1600200"/>
              <a:ext cx="582930" cy="298450"/>
            </a:xfrm>
            <a:custGeom>
              <a:avLst/>
              <a:gdLst/>
              <a:ahLst/>
              <a:cxnLst/>
              <a:rect l="l" t="t" r="r" b="b"/>
              <a:pathLst>
                <a:path w="582930" h="298450">
                  <a:moveTo>
                    <a:pt x="582612" y="0"/>
                  </a:moveTo>
                  <a:lnTo>
                    <a:pt x="0" y="298450"/>
                  </a:lnTo>
                </a:path>
              </a:pathLst>
            </a:custGeom>
            <a:ln w="25400">
              <a:solidFill>
                <a:srgbClr val="FF0000"/>
              </a:solidFill>
            </a:ln>
          </p:spPr>
          <p:txBody>
            <a:bodyPr wrap="square" lIns="0" tIns="0" rIns="0" bIns="0" rtlCol="0"/>
            <a:lstStyle/>
            <a:p>
              <a:endParaRPr/>
            </a:p>
          </p:txBody>
        </p:sp>
        <p:sp>
          <p:nvSpPr>
            <p:cNvPr id="35" name="object 35"/>
            <p:cNvSpPr/>
            <p:nvPr/>
          </p:nvSpPr>
          <p:spPr>
            <a:xfrm>
              <a:off x="914400" y="1727200"/>
              <a:ext cx="504825" cy="254000"/>
            </a:xfrm>
            <a:custGeom>
              <a:avLst/>
              <a:gdLst/>
              <a:ahLst/>
              <a:cxnLst/>
              <a:rect l="l" t="t" r="r" b="b"/>
              <a:pathLst>
                <a:path w="504825" h="254000">
                  <a:moveTo>
                    <a:pt x="504825" y="0"/>
                  </a:moveTo>
                  <a:lnTo>
                    <a:pt x="0" y="254000"/>
                  </a:lnTo>
                </a:path>
              </a:pathLst>
            </a:custGeom>
            <a:ln w="25400">
              <a:solidFill>
                <a:srgbClr val="FF0000"/>
              </a:solidFill>
            </a:ln>
          </p:spPr>
          <p:txBody>
            <a:bodyPr wrap="square" lIns="0" tIns="0" rIns="0" bIns="0" rtlCol="0"/>
            <a:lstStyle/>
            <a:p>
              <a:endParaRPr/>
            </a:p>
          </p:txBody>
        </p:sp>
        <p:sp>
          <p:nvSpPr>
            <p:cNvPr id="36" name="object 36"/>
            <p:cNvSpPr/>
            <p:nvPr/>
          </p:nvSpPr>
          <p:spPr>
            <a:xfrm>
              <a:off x="914400" y="2438400"/>
              <a:ext cx="498475" cy="255904"/>
            </a:xfrm>
            <a:custGeom>
              <a:avLst/>
              <a:gdLst/>
              <a:ahLst/>
              <a:cxnLst/>
              <a:rect l="l" t="t" r="r" b="b"/>
              <a:pathLst>
                <a:path w="498475" h="255905">
                  <a:moveTo>
                    <a:pt x="0" y="0"/>
                  </a:moveTo>
                  <a:lnTo>
                    <a:pt x="498475" y="255587"/>
                  </a:lnTo>
                </a:path>
              </a:pathLst>
            </a:custGeom>
            <a:ln w="25400">
              <a:solidFill>
                <a:srgbClr val="FF0000"/>
              </a:solidFill>
            </a:ln>
          </p:spPr>
          <p:txBody>
            <a:bodyPr wrap="square" lIns="0" tIns="0" rIns="0" bIns="0" rtlCol="0"/>
            <a:lstStyle/>
            <a:p>
              <a:endParaRPr/>
            </a:p>
          </p:txBody>
        </p:sp>
      </p:gr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72532" y="3333627"/>
            <a:ext cx="11294533" cy="2967479"/>
          </a:xfrm>
          <a:prstGeom prst="rect">
            <a:avLst/>
          </a:prstGeom>
        </p:spPr>
        <p:txBody>
          <a:bodyPr vert="horz" wrap="square" lIns="0" tIns="12700" rIns="0" bIns="0" rtlCol="0">
            <a:spAutoFit/>
          </a:bodyPr>
          <a:lstStyle/>
          <a:p>
            <a:pPr marL="184150" marR="5080" indent="-171450">
              <a:lnSpc>
                <a:spcPct val="100000"/>
              </a:lnSpc>
              <a:spcBef>
                <a:spcPts val="100"/>
              </a:spcBef>
              <a:buSzPct val="101562"/>
              <a:buChar char="•"/>
              <a:tabLst>
                <a:tab pos="184150" algn="l"/>
              </a:tabLst>
            </a:pPr>
            <a:r>
              <a:rPr sz="3200" spc="-335" dirty="0">
                <a:cs typeface="Microsoft Sans Serif"/>
              </a:rPr>
              <a:t>Becaus</a:t>
            </a:r>
            <a:r>
              <a:rPr sz="3200" spc="-325" dirty="0">
                <a:cs typeface="Microsoft Sans Serif"/>
              </a:rPr>
              <a:t>e</a:t>
            </a:r>
            <a:r>
              <a:rPr sz="3200" spc="-130" dirty="0">
                <a:cs typeface="Microsoft Sans Serif"/>
              </a:rPr>
              <a:t> </a:t>
            </a:r>
            <a:r>
              <a:rPr sz="3200" spc="-440" dirty="0">
                <a:cs typeface="Microsoft Sans Serif"/>
              </a:rPr>
              <a:t>MA</a:t>
            </a:r>
            <a:r>
              <a:rPr sz="3200" spc="-450" dirty="0">
                <a:cs typeface="Microsoft Sans Serif"/>
              </a:rPr>
              <a:t>O</a:t>
            </a:r>
            <a:r>
              <a:rPr sz="3200" spc="-125" dirty="0">
                <a:cs typeface="Microsoft Sans Serif"/>
              </a:rPr>
              <a:t> </a:t>
            </a:r>
            <a:r>
              <a:rPr sz="3200" spc="-145" dirty="0">
                <a:cs typeface="Microsoft Sans Serif"/>
              </a:rPr>
              <a:t>i</a:t>
            </a:r>
            <a:r>
              <a:rPr sz="3200" spc="-335" dirty="0">
                <a:cs typeface="Microsoft Sans Serif"/>
              </a:rPr>
              <a:t>n</a:t>
            </a:r>
            <a:r>
              <a:rPr sz="3200" spc="-125" dirty="0">
                <a:cs typeface="Microsoft Sans Serif"/>
              </a:rPr>
              <a:t> </a:t>
            </a:r>
            <a:r>
              <a:rPr sz="3200" spc="-245" dirty="0">
                <a:cs typeface="Microsoft Sans Serif"/>
              </a:rPr>
              <a:t>th</a:t>
            </a:r>
            <a:r>
              <a:rPr sz="3200" spc="-325" dirty="0">
                <a:cs typeface="Microsoft Sans Serif"/>
              </a:rPr>
              <a:t>e</a:t>
            </a:r>
            <a:r>
              <a:rPr sz="3200" spc="-125" dirty="0">
                <a:cs typeface="Microsoft Sans Serif"/>
              </a:rPr>
              <a:t> </a:t>
            </a:r>
            <a:r>
              <a:rPr sz="3200" spc="-290" dirty="0">
                <a:cs typeface="Microsoft Sans Serif"/>
              </a:rPr>
              <a:t>nerv</a:t>
            </a:r>
            <a:r>
              <a:rPr sz="3200" spc="-325" dirty="0">
                <a:cs typeface="Microsoft Sans Serif"/>
              </a:rPr>
              <a:t>e</a:t>
            </a:r>
            <a:r>
              <a:rPr sz="3200" spc="-125" dirty="0">
                <a:cs typeface="Microsoft Sans Serif"/>
              </a:rPr>
              <a:t> </a:t>
            </a:r>
            <a:r>
              <a:rPr sz="3200" spc="-270" dirty="0">
                <a:cs typeface="Microsoft Sans Serif"/>
              </a:rPr>
              <a:t>terminal</a:t>
            </a:r>
            <a:r>
              <a:rPr sz="3200" spc="-295" dirty="0">
                <a:cs typeface="Microsoft Sans Serif"/>
              </a:rPr>
              <a:t>s</a:t>
            </a:r>
            <a:r>
              <a:rPr sz="3200" spc="-125" dirty="0">
                <a:cs typeface="Microsoft Sans Serif"/>
              </a:rPr>
              <a:t> </a:t>
            </a:r>
            <a:r>
              <a:rPr sz="3200" spc="-145" dirty="0">
                <a:cs typeface="Microsoft Sans Serif"/>
              </a:rPr>
              <a:t>i</a:t>
            </a:r>
            <a:r>
              <a:rPr sz="3200" spc="-300" dirty="0">
                <a:cs typeface="Microsoft Sans Serif"/>
              </a:rPr>
              <a:t>s</a:t>
            </a:r>
            <a:r>
              <a:rPr sz="3200" spc="-125" dirty="0">
                <a:cs typeface="Microsoft Sans Serif"/>
              </a:rPr>
              <a:t> </a:t>
            </a:r>
            <a:r>
              <a:rPr sz="3200" spc="-240" dirty="0">
                <a:cs typeface="Microsoft Sans Serif"/>
              </a:rPr>
              <a:t>inhibite</a:t>
            </a:r>
            <a:r>
              <a:rPr sz="3200" spc="-330" dirty="0">
                <a:cs typeface="Microsoft Sans Serif"/>
              </a:rPr>
              <a:t>d</a:t>
            </a:r>
            <a:r>
              <a:rPr sz="3200" spc="-125" dirty="0">
                <a:cs typeface="Microsoft Sans Serif"/>
              </a:rPr>
              <a:t> </a:t>
            </a:r>
            <a:r>
              <a:rPr sz="3200" spc="-254" dirty="0">
                <a:cs typeface="Microsoft Sans Serif"/>
              </a:rPr>
              <a:t>ther</a:t>
            </a:r>
            <a:r>
              <a:rPr sz="3200" spc="-325" dirty="0">
                <a:cs typeface="Microsoft Sans Serif"/>
              </a:rPr>
              <a:t>e</a:t>
            </a:r>
            <a:r>
              <a:rPr sz="3200" spc="-125" dirty="0">
                <a:cs typeface="Microsoft Sans Serif"/>
              </a:rPr>
              <a:t> </a:t>
            </a:r>
            <a:r>
              <a:rPr sz="3200" spc="-195" dirty="0">
                <a:cs typeface="Microsoft Sans Serif"/>
              </a:rPr>
              <a:t>is  </a:t>
            </a:r>
            <a:r>
              <a:rPr sz="3200" spc="-325" dirty="0">
                <a:cs typeface="Microsoft Sans Serif"/>
              </a:rPr>
              <a:t>a</a:t>
            </a:r>
            <a:r>
              <a:rPr sz="3200" spc="-320" dirty="0">
                <a:cs typeface="Microsoft Sans Serif"/>
              </a:rPr>
              <a:t> </a:t>
            </a:r>
            <a:r>
              <a:rPr sz="3200" spc="-310" dirty="0">
                <a:solidFill>
                  <a:srgbClr val="0000FF"/>
                </a:solidFill>
                <a:cs typeface="Microsoft Sans Serif"/>
              </a:rPr>
              <a:t>massive</a:t>
            </a:r>
            <a:r>
              <a:rPr sz="3200" spc="-305" dirty="0">
                <a:solidFill>
                  <a:srgbClr val="0000FF"/>
                </a:solidFill>
                <a:cs typeface="Microsoft Sans Serif"/>
              </a:rPr>
              <a:t> </a:t>
            </a:r>
            <a:r>
              <a:rPr sz="3200" spc="-260" dirty="0">
                <a:solidFill>
                  <a:srgbClr val="0000FF"/>
                </a:solidFill>
                <a:cs typeface="Microsoft Sans Serif"/>
              </a:rPr>
              <a:t>‘non-physiological’ </a:t>
            </a:r>
            <a:r>
              <a:rPr sz="3200" spc="-285" dirty="0">
                <a:solidFill>
                  <a:srgbClr val="0000FF"/>
                </a:solidFill>
                <a:cs typeface="Microsoft Sans Serif"/>
              </a:rPr>
              <a:t>release </a:t>
            </a:r>
            <a:r>
              <a:rPr sz="3200" spc="-245" dirty="0">
                <a:solidFill>
                  <a:srgbClr val="0000FF"/>
                </a:solidFill>
                <a:cs typeface="Microsoft Sans Serif"/>
              </a:rPr>
              <a:t>of </a:t>
            </a:r>
            <a:r>
              <a:rPr sz="3200" spc="-409" dirty="0">
                <a:solidFill>
                  <a:srgbClr val="0000FF"/>
                </a:solidFill>
                <a:cs typeface="Microsoft Sans Serif"/>
              </a:rPr>
              <a:t>NE</a:t>
            </a:r>
            <a:r>
              <a:rPr sz="3200" spc="-405" dirty="0">
                <a:solidFill>
                  <a:srgbClr val="0000FF"/>
                </a:solidFill>
                <a:cs typeface="Microsoft Sans Serif"/>
              </a:rPr>
              <a:t> </a:t>
            </a:r>
            <a:r>
              <a:rPr sz="3200" spc="-295" dirty="0">
                <a:solidFill>
                  <a:srgbClr val="0000FF"/>
                </a:solidFill>
                <a:cs typeface="Microsoft Sans Serif"/>
              </a:rPr>
              <a:t>from </a:t>
            </a:r>
            <a:r>
              <a:rPr sz="3200" spc="-290" dirty="0">
                <a:solidFill>
                  <a:srgbClr val="0000FF"/>
                </a:solidFill>
                <a:cs typeface="Microsoft Sans Serif"/>
              </a:rPr>
              <a:t> sympathetic</a:t>
            </a:r>
            <a:r>
              <a:rPr sz="3200" spc="-285" dirty="0">
                <a:solidFill>
                  <a:srgbClr val="0000FF"/>
                </a:solidFill>
                <a:cs typeface="Microsoft Sans Serif"/>
              </a:rPr>
              <a:t> </a:t>
            </a:r>
            <a:r>
              <a:rPr sz="3200" spc="-295" dirty="0">
                <a:solidFill>
                  <a:srgbClr val="0000FF"/>
                </a:solidFill>
                <a:cs typeface="Microsoft Sans Serif"/>
              </a:rPr>
              <a:t>nerve</a:t>
            </a:r>
            <a:r>
              <a:rPr sz="3200" spc="-290" dirty="0">
                <a:solidFill>
                  <a:srgbClr val="0000FF"/>
                </a:solidFill>
                <a:cs typeface="Microsoft Sans Serif"/>
              </a:rPr>
              <a:t> </a:t>
            </a:r>
            <a:r>
              <a:rPr sz="3200" spc="-270" dirty="0">
                <a:solidFill>
                  <a:srgbClr val="0000FF"/>
                </a:solidFill>
                <a:cs typeface="Microsoft Sans Serif"/>
              </a:rPr>
              <a:t>terminals </a:t>
            </a:r>
            <a:r>
              <a:rPr sz="3200" spc="-310" dirty="0">
                <a:solidFill>
                  <a:srgbClr val="0000FF"/>
                </a:solidFill>
                <a:cs typeface="Microsoft Sans Serif"/>
              </a:rPr>
              <a:t>which</a:t>
            </a:r>
            <a:r>
              <a:rPr sz="3200" spc="-305" dirty="0">
                <a:solidFill>
                  <a:srgbClr val="0000FF"/>
                </a:solidFill>
                <a:cs typeface="Microsoft Sans Serif"/>
              </a:rPr>
              <a:t> </a:t>
            </a:r>
            <a:r>
              <a:rPr sz="3200" spc="-315" dirty="0">
                <a:solidFill>
                  <a:srgbClr val="0000FF"/>
                </a:solidFill>
                <a:cs typeface="Microsoft Sans Serif"/>
              </a:rPr>
              <a:t>can</a:t>
            </a:r>
            <a:r>
              <a:rPr sz="3200" spc="-310" dirty="0">
                <a:solidFill>
                  <a:srgbClr val="0000FF"/>
                </a:solidFill>
                <a:cs typeface="Microsoft Sans Serif"/>
              </a:rPr>
              <a:t> </a:t>
            </a:r>
            <a:r>
              <a:rPr sz="3200" spc="-285" dirty="0">
                <a:solidFill>
                  <a:srgbClr val="0000FF"/>
                </a:solidFill>
                <a:cs typeface="Microsoft Sans Serif"/>
              </a:rPr>
              <a:t>lead </a:t>
            </a:r>
            <a:r>
              <a:rPr sz="3200" spc="-245" dirty="0">
                <a:solidFill>
                  <a:srgbClr val="0000FF"/>
                </a:solidFill>
                <a:cs typeface="Microsoft Sans Serif"/>
              </a:rPr>
              <a:t>to </a:t>
            </a:r>
            <a:r>
              <a:rPr sz="3200" spc="-229" dirty="0">
                <a:solidFill>
                  <a:srgbClr val="0000FF"/>
                </a:solidFill>
                <a:cs typeface="Microsoft Sans Serif"/>
              </a:rPr>
              <a:t>fatal </a:t>
            </a:r>
            <a:r>
              <a:rPr sz="3200" spc="-225" dirty="0">
                <a:solidFill>
                  <a:srgbClr val="0000FF"/>
                </a:solidFill>
                <a:cs typeface="Microsoft Sans Serif"/>
              </a:rPr>
              <a:t> </a:t>
            </a:r>
            <a:r>
              <a:rPr sz="3200" spc="-320" dirty="0">
                <a:solidFill>
                  <a:srgbClr val="0000FF"/>
                </a:solidFill>
                <a:cs typeface="Microsoft Sans Serif"/>
              </a:rPr>
              <a:t>hemorrhage</a:t>
            </a:r>
            <a:endParaRPr sz="3200">
              <a:cs typeface="Microsoft Sans Serif"/>
            </a:endParaRPr>
          </a:p>
          <a:p>
            <a:pPr marL="184150" marR="693420" indent="-171450">
              <a:lnSpc>
                <a:spcPct val="100000"/>
              </a:lnSpc>
              <a:buSzPct val="101562"/>
              <a:buChar char="•"/>
              <a:tabLst>
                <a:tab pos="184150" algn="l"/>
              </a:tabLst>
            </a:pPr>
            <a:r>
              <a:rPr sz="3200" spc="-275" dirty="0">
                <a:solidFill>
                  <a:srgbClr val="FF00FF"/>
                </a:solidFill>
                <a:cs typeface="Microsoft Sans Serif"/>
              </a:rPr>
              <a:t>Patients </a:t>
            </a:r>
            <a:r>
              <a:rPr sz="3200" spc="-280" dirty="0">
                <a:solidFill>
                  <a:srgbClr val="FF00FF"/>
                </a:solidFill>
                <a:cs typeface="Microsoft Sans Serif"/>
              </a:rPr>
              <a:t>prescribed </a:t>
            </a:r>
            <a:r>
              <a:rPr sz="3200" spc="-325" dirty="0">
                <a:solidFill>
                  <a:srgbClr val="FF00FF"/>
                </a:solidFill>
                <a:cs typeface="Microsoft Sans Serif"/>
              </a:rPr>
              <a:t>an</a:t>
            </a:r>
            <a:r>
              <a:rPr sz="3200" spc="-320" dirty="0">
                <a:solidFill>
                  <a:srgbClr val="FF00FF"/>
                </a:solidFill>
                <a:cs typeface="Microsoft Sans Serif"/>
              </a:rPr>
              <a:t> </a:t>
            </a:r>
            <a:r>
              <a:rPr sz="3200" spc="-375" dirty="0">
                <a:solidFill>
                  <a:srgbClr val="FF00FF"/>
                </a:solidFill>
                <a:cs typeface="Microsoft Sans Serif"/>
              </a:rPr>
              <a:t>MAOI</a:t>
            </a:r>
            <a:r>
              <a:rPr sz="3200" spc="-370" dirty="0">
                <a:solidFill>
                  <a:srgbClr val="FF00FF"/>
                </a:solidFill>
                <a:cs typeface="Microsoft Sans Serif"/>
              </a:rPr>
              <a:t> </a:t>
            </a:r>
            <a:r>
              <a:rPr sz="3200" spc="-285" dirty="0">
                <a:solidFill>
                  <a:srgbClr val="FF00FF"/>
                </a:solidFill>
                <a:cs typeface="Microsoft Sans Serif"/>
              </a:rPr>
              <a:t>are </a:t>
            </a:r>
            <a:r>
              <a:rPr sz="3200" spc="-325" dirty="0">
                <a:solidFill>
                  <a:srgbClr val="FF00FF"/>
                </a:solidFill>
                <a:cs typeface="Microsoft Sans Serif"/>
              </a:rPr>
              <a:t>warned</a:t>
            </a:r>
            <a:r>
              <a:rPr sz="3200" spc="-320" dirty="0">
                <a:solidFill>
                  <a:srgbClr val="FF00FF"/>
                </a:solidFill>
                <a:cs typeface="Microsoft Sans Serif"/>
              </a:rPr>
              <a:t> </a:t>
            </a:r>
            <a:r>
              <a:rPr sz="3200" spc="-270" dirty="0">
                <a:solidFill>
                  <a:srgbClr val="FF00FF"/>
                </a:solidFill>
                <a:cs typeface="Microsoft Sans Serif"/>
              </a:rPr>
              <a:t>not </a:t>
            </a:r>
            <a:r>
              <a:rPr sz="3200" spc="-245" dirty="0">
                <a:solidFill>
                  <a:srgbClr val="FF00FF"/>
                </a:solidFill>
                <a:cs typeface="Microsoft Sans Serif"/>
              </a:rPr>
              <a:t>to eat/ </a:t>
            </a:r>
            <a:r>
              <a:rPr sz="3200" spc="-835" dirty="0">
                <a:solidFill>
                  <a:srgbClr val="FF00FF"/>
                </a:solidFill>
                <a:cs typeface="Microsoft Sans Serif"/>
              </a:rPr>
              <a:t> </a:t>
            </a:r>
            <a:r>
              <a:rPr sz="3200" spc="-260" dirty="0">
                <a:solidFill>
                  <a:srgbClr val="FF00FF"/>
                </a:solidFill>
                <a:cs typeface="Microsoft Sans Serif"/>
              </a:rPr>
              <a:t>drink </a:t>
            </a:r>
            <a:r>
              <a:rPr sz="3200" spc="-254" dirty="0">
                <a:solidFill>
                  <a:srgbClr val="FF00FF"/>
                </a:solidFill>
                <a:cs typeface="Microsoft Sans Serif"/>
              </a:rPr>
              <a:t>certain </a:t>
            </a:r>
            <a:r>
              <a:rPr sz="3200" spc="-300" dirty="0">
                <a:solidFill>
                  <a:srgbClr val="FF00FF"/>
                </a:solidFill>
                <a:cs typeface="Microsoft Sans Serif"/>
              </a:rPr>
              <a:t>substances</a:t>
            </a:r>
            <a:r>
              <a:rPr sz="3200" spc="-295" dirty="0">
                <a:solidFill>
                  <a:srgbClr val="FF00FF"/>
                </a:solidFill>
                <a:cs typeface="Microsoft Sans Serif"/>
              </a:rPr>
              <a:t> (substances</a:t>
            </a:r>
            <a:r>
              <a:rPr sz="3200" spc="-290" dirty="0">
                <a:solidFill>
                  <a:srgbClr val="FF00FF"/>
                </a:solidFill>
                <a:cs typeface="Microsoft Sans Serif"/>
              </a:rPr>
              <a:t> </a:t>
            </a:r>
            <a:r>
              <a:rPr sz="3200" spc="-245" dirty="0">
                <a:solidFill>
                  <a:srgbClr val="FF00FF"/>
                </a:solidFill>
                <a:cs typeface="Microsoft Sans Serif"/>
              </a:rPr>
              <a:t>that </a:t>
            </a:r>
            <a:r>
              <a:rPr sz="3200" spc="-275" dirty="0">
                <a:solidFill>
                  <a:srgbClr val="FF00FF"/>
                </a:solidFill>
                <a:cs typeface="Microsoft Sans Serif"/>
              </a:rPr>
              <a:t>contain </a:t>
            </a:r>
            <a:r>
              <a:rPr sz="3200" spc="-270" dirty="0">
                <a:solidFill>
                  <a:srgbClr val="FF00FF"/>
                </a:solidFill>
                <a:cs typeface="Microsoft Sans Serif"/>
              </a:rPr>
              <a:t> </a:t>
            </a:r>
            <a:r>
              <a:rPr sz="3200" spc="-280" dirty="0">
                <a:solidFill>
                  <a:srgbClr val="FF00FF"/>
                </a:solidFill>
                <a:cs typeface="Microsoft Sans Serif"/>
              </a:rPr>
              <a:t>tyramin</a:t>
            </a:r>
            <a:r>
              <a:rPr sz="3200" spc="-325" dirty="0">
                <a:solidFill>
                  <a:srgbClr val="FF00FF"/>
                </a:solidFill>
                <a:cs typeface="Microsoft Sans Serif"/>
              </a:rPr>
              <a:t>e</a:t>
            </a:r>
            <a:r>
              <a:rPr sz="3200" spc="-125" dirty="0">
                <a:solidFill>
                  <a:srgbClr val="FF00FF"/>
                </a:solidFill>
                <a:cs typeface="Microsoft Sans Serif"/>
              </a:rPr>
              <a:t> </a:t>
            </a:r>
            <a:r>
              <a:rPr sz="3200" spc="-240" dirty="0">
                <a:solidFill>
                  <a:srgbClr val="FF00FF"/>
                </a:solidFill>
                <a:cs typeface="Microsoft Sans Serif"/>
              </a:rPr>
              <a:t>etc.</a:t>
            </a:r>
            <a:r>
              <a:rPr sz="3200" spc="-195" dirty="0">
                <a:solidFill>
                  <a:srgbClr val="FF00FF"/>
                </a:solidFill>
                <a:cs typeface="Microsoft Sans Serif"/>
              </a:rPr>
              <a:t>)</a:t>
            </a:r>
            <a:r>
              <a:rPr sz="3200" spc="-125" dirty="0">
                <a:solidFill>
                  <a:srgbClr val="FF00FF"/>
                </a:solidFill>
                <a:cs typeface="Microsoft Sans Serif"/>
              </a:rPr>
              <a:t> </a:t>
            </a:r>
            <a:r>
              <a:rPr sz="3200" spc="-275" dirty="0">
                <a:solidFill>
                  <a:srgbClr val="FF00FF"/>
                </a:solidFill>
                <a:cs typeface="Microsoft Sans Serif"/>
              </a:rPr>
              <a:t>e.g</a:t>
            </a:r>
            <a:r>
              <a:rPr sz="3200" spc="-160" dirty="0">
                <a:solidFill>
                  <a:srgbClr val="FF00FF"/>
                </a:solidFill>
                <a:cs typeface="Microsoft Sans Serif"/>
              </a:rPr>
              <a:t>.</a:t>
            </a:r>
            <a:r>
              <a:rPr sz="3200" spc="-125" dirty="0">
                <a:solidFill>
                  <a:srgbClr val="FF00FF"/>
                </a:solidFill>
                <a:cs typeface="Microsoft Sans Serif"/>
              </a:rPr>
              <a:t> </a:t>
            </a:r>
            <a:r>
              <a:rPr sz="3200" spc="-295" dirty="0">
                <a:solidFill>
                  <a:srgbClr val="FF00FF"/>
                </a:solidFill>
                <a:cs typeface="Microsoft Sans Serif"/>
              </a:rPr>
              <a:t>beer</a:t>
            </a:r>
            <a:r>
              <a:rPr sz="3200" spc="-160" dirty="0">
                <a:solidFill>
                  <a:srgbClr val="FF00FF"/>
                </a:solidFill>
                <a:cs typeface="Microsoft Sans Serif"/>
              </a:rPr>
              <a:t>,</a:t>
            </a:r>
            <a:r>
              <a:rPr sz="3200" spc="-125" dirty="0">
                <a:solidFill>
                  <a:srgbClr val="FF00FF"/>
                </a:solidFill>
                <a:cs typeface="Microsoft Sans Serif"/>
              </a:rPr>
              <a:t> </a:t>
            </a:r>
            <a:r>
              <a:rPr sz="3200" spc="-315" dirty="0">
                <a:solidFill>
                  <a:srgbClr val="FF00FF"/>
                </a:solidFill>
                <a:cs typeface="Microsoft Sans Serif"/>
              </a:rPr>
              <a:t>wine</a:t>
            </a:r>
            <a:r>
              <a:rPr sz="3200" spc="-165" dirty="0">
                <a:solidFill>
                  <a:srgbClr val="FF00FF"/>
                </a:solidFill>
                <a:cs typeface="Microsoft Sans Serif"/>
              </a:rPr>
              <a:t>,</a:t>
            </a:r>
            <a:r>
              <a:rPr sz="3200" spc="-130" dirty="0">
                <a:solidFill>
                  <a:srgbClr val="FF00FF"/>
                </a:solidFill>
                <a:cs typeface="Microsoft Sans Serif"/>
              </a:rPr>
              <a:t> </a:t>
            </a:r>
            <a:r>
              <a:rPr sz="3200" spc="-315" dirty="0">
                <a:solidFill>
                  <a:srgbClr val="FF00FF"/>
                </a:solidFill>
                <a:cs typeface="Microsoft Sans Serif"/>
              </a:rPr>
              <a:t>cheese</a:t>
            </a:r>
            <a:r>
              <a:rPr sz="3200" spc="-160" dirty="0">
                <a:solidFill>
                  <a:srgbClr val="FF00FF"/>
                </a:solidFill>
                <a:cs typeface="Microsoft Sans Serif"/>
              </a:rPr>
              <a:t>,</a:t>
            </a:r>
            <a:r>
              <a:rPr sz="3200" spc="-125" dirty="0">
                <a:solidFill>
                  <a:srgbClr val="FF00FF"/>
                </a:solidFill>
                <a:cs typeface="Microsoft Sans Serif"/>
              </a:rPr>
              <a:t> </a:t>
            </a:r>
            <a:r>
              <a:rPr sz="3200" spc="-305" dirty="0">
                <a:solidFill>
                  <a:srgbClr val="FF00FF"/>
                </a:solidFill>
                <a:cs typeface="Microsoft Sans Serif"/>
              </a:rPr>
              <a:t>marmite</a:t>
            </a:r>
            <a:endParaRPr sz="3200">
              <a:cs typeface="Microsoft Sans Serif"/>
            </a:endParaRPr>
          </a:p>
        </p:txBody>
      </p:sp>
      <p:sp>
        <p:nvSpPr>
          <p:cNvPr id="3" name="object 3"/>
          <p:cNvSpPr txBox="1"/>
          <p:nvPr/>
        </p:nvSpPr>
        <p:spPr>
          <a:xfrm>
            <a:off x="2707217" y="1777730"/>
            <a:ext cx="2066713" cy="330200"/>
          </a:xfrm>
          <a:prstGeom prst="rect">
            <a:avLst/>
          </a:prstGeom>
        </p:spPr>
        <p:txBody>
          <a:bodyPr vert="horz" wrap="square" lIns="0" tIns="12700" rIns="0" bIns="0" rtlCol="0">
            <a:spAutoFit/>
          </a:bodyPr>
          <a:lstStyle/>
          <a:p>
            <a:pPr marL="38100">
              <a:lnSpc>
                <a:spcPct val="100000"/>
              </a:lnSpc>
              <a:spcBef>
                <a:spcPts val="100"/>
              </a:spcBef>
              <a:tabLst>
                <a:tab pos="1130300" algn="l"/>
              </a:tabLst>
            </a:pPr>
            <a:r>
              <a:rPr sz="2000" spc="20" dirty="0">
                <a:latin typeface="Verdana"/>
                <a:cs typeface="Verdana"/>
              </a:rPr>
              <a:t>CH</a:t>
            </a:r>
            <a:r>
              <a:rPr sz="3000" spc="30" baseline="-37500" dirty="0">
                <a:latin typeface="Verdana"/>
                <a:cs typeface="Verdana"/>
              </a:rPr>
              <a:t>2</a:t>
            </a:r>
            <a:r>
              <a:rPr sz="2000" spc="20" dirty="0">
                <a:latin typeface="Verdana"/>
                <a:cs typeface="Verdana"/>
              </a:rPr>
              <a:t>CH	</a:t>
            </a:r>
            <a:r>
              <a:rPr sz="2000" spc="-5" dirty="0">
                <a:latin typeface="Verdana"/>
                <a:cs typeface="Verdana"/>
              </a:rPr>
              <a:t>NH</a:t>
            </a:r>
            <a:endParaRPr sz="2000">
              <a:latin typeface="Verdana"/>
              <a:cs typeface="Verdana"/>
            </a:endParaRPr>
          </a:p>
        </p:txBody>
      </p:sp>
      <p:sp>
        <p:nvSpPr>
          <p:cNvPr id="4" name="object 4"/>
          <p:cNvSpPr txBox="1"/>
          <p:nvPr/>
        </p:nvSpPr>
        <p:spPr>
          <a:xfrm>
            <a:off x="497415" y="2398442"/>
            <a:ext cx="555412" cy="330200"/>
          </a:xfrm>
          <a:prstGeom prst="rect">
            <a:avLst/>
          </a:prstGeom>
        </p:spPr>
        <p:txBody>
          <a:bodyPr vert="horz" wrap="square" lIns="0" tIns="12700" rIns="0" bIns="0" rtlCol="0">
            <a:spAutoFit/>
          </a:bodyPr>
          <a:lstStyle/>
          <a:p>
            <a:pPr marL="12700">
              <a:lnSpc>
                <a:spcPct val="100000"/>
              </a:lnSpc>
              <a:spcBef>
                <a:spcPts val="100"/>
              </a:spcBef>
            </a:pPr>
            <a:r>
              <a:rPr sz="2000" spc="-5" dirty="0">
                <a:latin typeface="Verdana"/>
                <a:cs typeface="Verdana"/>
              </a:rPr>
              <a:t>HO</a:t>
            </a:r>
            <a:endParaRPr sz="2000">
              <a:latin typeface="Verdana"/>
              <a:cs typeface="Verdana"/>
            </a:endParaRPr>
          </a:p>
        </p:txBody>
      </p:sp>
      <p:grpSp>
        <p:nvGrpSpPr>
          <p:cNvPr id="5" name="object 5"/>
          <p:cNvGrpSpPr/>
          <p:nvPr/>
        </p:nvGrpSpPr>
        <p:grpSpPr>
          <a:xfrm>
            <a:off x="1104900" y="1876426"/>
            <a:ext cx="1573107" cy="955675"/>
            <a:chOff x="828675" y="1876425"/>
            <a:chExt cx="1179830" cy="955675"/>
          </a:xfrm>
        </p:grpSpPr>
        <p:sp>
          <p:nvSpPr>
            <p:cNvPr id="6" name="object 6"/>
            <p:cNvSpPr/>
            <p:nvPr/>
          </p:nvSpPr>
          <p:spPr>
            <a:xfrm>
              <a:off x="852487" y="2511425"/>
              <a:ext cx="577850" cy="298450"/>
            </a:xfrm>
            <a:custGeom>
              <a:avLst/>
              <a:gdLst/>
              <a:ahLst/>
              <a:cxnLst/>
              <a:rect l="l" t="t" r="r" b="b"/>
              <a:pathLst>
                <a:path w="577850" h="298450">
                  <a:moveTo>
                    <a:pt x="0" y="0"/>
                  </a:moveTo>
                  <a:lnTo>
                    <a:pt x="577850" y="298450"/>
                  </a:lnTo>
                </a:path>
              </a:pathLst>
            </a:custGeom>
            <a:ln w="25400">
              <a:solidFill>
                <a:srgbClr val="FF0000"/>
              </a:solidFill>
            </a:ln>
          </p:spPr>
          <p:txBody>
            <a:bodyPr wrap="square" lIns="0" tIns="0" rIns="0" bIns="0" rtlCol="0"/>
            <a:lstStyle/>
            <a:p>
              <a:endParaRPr/>
            </a:p>
          </p:txBody>
        </p:sp>
        <p:sp>
          <p:nvSpPr>
            <p:cNvPr id="7" name="object 7"/>
            <p:cNvSpPr/>
            <p:nvPr/>
          </p:nvSpPr>
          <p:spPr>
            <a:xfrm>
              <a:off x="930275" y="2466975"/>
              <a:ext cx="500380" cy="255904"/>
            </a:xfrm>
            <a:custGeom>
              <a:avLst/>
              <a:gdLst/>
              <a:ahLst/>
              <a:cxnLst/>
              <a:rect l="l" t="t" r="r" b="b"/>
              <a:pathLst>
                <a:path w="500380" h="255905">
                  <a:moveTo>
                    <a:pt x="0" y="0"/>
                  </a:moveTo>
                  <a:lnTo>
                    <a:pt x="500062" y="255587"/>
                  </a:lnTo>
                </a:path>
              </a:pathLst>
            </a:custGeom>
            <a:ln w="25400">
              <a:solidFill>
                <a:srgbClr val="FFFFFF"/>
              </a:solidFill>
            </a:ln>
          </p:spPr>
          <p:txBody>
            <a:bodyPr wrap="square" lIns="0" tIns="0" rIns="0" bIns="0" rtlCol="0"/>
            <a:lstStyle/>
            <a:p>
              <a:endParaRPr/>
            </a:p>
          </p:txBody>
        </p:sp>
        <p:sp>
          <p:nvSpPr>
            <p:cNvPr id="8" name="object 8"/>
            <p:cNvSpPr/>
            <p:nvPr/>
          </p:nvSpPr>
          <p:spPr>
            <a:xfrm>
              <a:off x="1435100" y="2501900"/>
              <a:ext cx="560705" cy="317500"/>
            </a:xfrm>
            <a:custGeom>
              <a:avLst/>
              <a:gdLst/>
              <a:ahLst/>
              <a:cxnLst/>
              <a:rect l="l" t="t" r="r" b="b"/>
              <a:pathLst>
                <a:path w="560705" h="317500">
                  <a:moveTo>
                    <a:pt x="0" y="317500"/>
                  </a:moveTo>
                  <a:lnTo>
                    <a:pt x="560387" y="0"/>
                  </a:lnTo>
                </a:path>
              </a:pathLst>
            </a:custGeom>
            <a:ln w="25400">
              <a:solidFill>
                <a:srgbClr val="FFFFFF"/>
              </a:solidFill>
            </a:ln>
          </p:spPr>
          <p:txBody>
            <a:bodyPr wrap="square" lIns="0" tIns="0" rIns="0" bIns="0" rtlCol="0"/>
            <a:lstStyle/>
            <a:p>
              <a:endParaRPr/>
            </a:p>
          </p:txBody>
        </p:sp>
        <p:sp>
          <p:nvSpPr>
            <p:cNvPr id="9" name="object 9"/>
            <p:cNvSpPr/>
            <p:nvPr/>
          </p:nvSpPr>
          <p:spPr>
            <a:xfrm>
              <a:off x="841375" y="1889125"/>
              <a:ext cx="0" cy="622300"/>
            </a:xfrm>
            <a:custGeom>
              <a:avLst/>
              <a:gdLst/>
              <a:ahLst/>
              <a:cxnLst/>
              <a:rect l="l" t="t" r="r" b="b"/>
              <a:pathLst>
                <a:path h="622300">
                  <a:moveTo>
                    <a:pt x="0" y="622300"/>
                  </a:moveTo>
                  <a:lnTo>
                    <a:pt x="0" y="0"/>
                  </a:lnTo>
                </a:path>
              </a:pathLst>
            </a:custGeom>
            <a:ln w="25400">
              <a:solidFill>
                <a:srgbClr val="FFFFFF"/>
              </a:solidFill>
            </a:ln>
          </p:spPr>
          <p:txBody>
            <a:bodyPr wrap="square" lIns="0" tIns="0" rIns="0" bIns="0" rtlCol="0"/>
            <a:lstStyle/>
            <a:p>
              <a:endParaRPr/>
            </a:p>
          </p:txBody>
        </p:sp>
      </p:grpSp>
      <p:sp>
        <p:nvSpPr>
          <p:cNvPr id="10" name="object 10"/>
          <p:cNvSpPr txBox="1"/>
          <p:nvPr/>
        </p:nvSpPr>
        <p:spPr>
          <a:xfrm>
            <a:off x="3992032" y="1946005"/>
            <a:ext cx="1017693" cy="330200"/>
          </a:xfrm>
          <a:prstGeom prst="rect">
            <a:avLst/>
          </a:prstGeom>
        </p:spPr>
        <p:txBody>
          <a:bodyPr vert="horz" wrap="square" lIns="0" tIns="12700" rIns="0" bIns="0" rtlCol="0">
            <a:spAutoFit/>
          </a:bodyPr>
          <a:lstStyle/>
          <a:p>
            <a:pPr marL="12700">
              <a:lnSpc>
                <a:spcPct val="100000"/>
              </a:lnSpc>
              <a:spcBef>
                <a:spcPts val="100"/>
              </a:spcBef>
              <a:tabLst>
                <a:tab pos="588645" algn="l"/>
              </a:tabLst>
            </a:pPr>
            <a:r>
              <a:rPr sz="2000" dirty="0">
                <a:latin typeface="Verdana"/>
                <a:cs typeface="Verdana"/>
              </a:rPr>
              <a:t>2	2</a:t>
            </a:r>
            <a:endParaRPr sz="2000">
              <a:latin typeface="Verdana"/>
              <a:cs typeface="Verdana"/>
            </a:endParaRPr>
          </a:p>
        </p:txBody>
      </p:sp>
      <p:sp>
        <p:nvSpPr>
          <p:cNvPr id="11" name="object 11"/>
          <p:cNvSpPr txBox="1"/>
          <p:nvPr/>
        </p:nvSpPr>
        <p:spPr>
          <a:xfrm>
            <a:off x="2423583" y="2747692"/>
            <a:ext cx="1628987" cy="330200"/>
          </a:xfrm>
          <a:prstGeom prst="rect">
            <a:avLst/>
          </a:prstGeom>
        </p:spPr>
        <p:txBody>
          <a:bodyPr vert="horz" wrap="square" lIns="0" tIns="12700" rIns="0" bIns="0" rtlCol="0">
            <a:spAutoFit/>
          </a:bodyPr>
          <a:lstStyle/>
          <a:p>
            <a:pPr marL="12700">
              <a:lnSpc>
                <a:spcPct val="100000"/>
              </a:lnSpc>
              <a:spcBef>
                <a:spcPts val="100"/>
              </a:spcBef>
            </a:pPr>
            <a:r>
              <a:rPr sz="2000" spc="-5" dirty="0">
                <a:latin typeface="Verdana"/>
                <a:cs typeface="Verdana"/>
              </a:rPr>
              <a:t>Tyramine</a:t>
            </a:r>
            <a:endParaRPr sz="2000">
              <a:latin typeface="Verdana"/>
              <a:cs typeface="Verdana"/>
            </a:endParaRPr>
          </a:p>
        </p:txBody>
      </p:sp>
      <p:sp>
        <p:nvSpPr>
          <p:cNvPr id="12" name="object 12"/>
          <p:cNvSpPr txBox="1"/>
          <p:nvPr/>
        </p:nvSpPr>
        <p:spPr>
          <a:xfrm>
            <a:off x="5803899" y="2442892"/>
            <a:ext cx="555412" cy="330200"/>
          </a:xfrm>
          <a:prstGeom prst="rect">
            <a:avLst/>
          </a:prstGeom>
        </p:spPr>
        <p:txBody>
          <a:bodyPr vert="horz" wrap="square" lIns="0" tIns="12700" rIns="0" bIns="0" rtlCol="0">
            <a:spAutoFit/>
          </a:bodyPr>
          <a:lstStyle/>
          <a:p>
            <a:pPr marL="12700">
              <a:lnSpc>
                <a:spcPct val="100000"/>
              </a:lnSpc>
              <a:spcBef>
                <a:spcPts val="100"/>
              </a:spcBef>
            </a:pPr>
            <a:r>
              <a:rPr sz="2000" spc="-5" dirty="0">
                <a:latin typeface="Verdana"/>
                <a:cs typeface="Verdana"/>
              </a:rPr>
              <a:t>HO</a:t>
            </a:r>
            <a:endParaRPr sz="2000">
              <a:latin typeface="Verdana"/>
              <a:cs typeface="Verdana"/>
            </a:endParaRPr>
          </a:p>
        </p:txBody>
      </p:sp>
      <p:grpSp>
        <p:nvGrpSpPr>
          <p:cNvPr id="13" name="object 13"/>
          <p:cNvGrpSpPr/>
          <p:nvPr/>
        </p:nvGrpSpPr>
        <p:grpSpPr>
          <a:xfrm>
            <a:off x="6375400" y="1577975"/>
            <a:ext cx="1590040" cy="1268730"/>
            <a:chOff x="4781550" y="1577975"/>
            <a:chExt cx="1192530" cy="1268730"/>
          </a:xfrm>
        </p:grpSpPr>
        <p:sp>
          <p:nvSpPr>
            <p:cNvPr id="14" name="object 14"/>
            <p:cNvSpPr/>
            <p:nvPr/>
          </p:nvSpPr>
          <p:spPr>
            <a:xfrm>
              <a:off x="4805362" y="2466975"/>
              <a:ext cx="593725" cy="355600"/>
            </a:xfrm>
            <a:custGeom>
              <a:avLst/>
              <a:gdLst/>
              <a:ahLst/>
              <a:cxnLst/>
              <a:rect l="l" t="t" r="r" b="b"/>
              <a:pathLst>
                <a:path w="593725" h="355600">
                  <a:moveTo>
                    <a:pt x="0" y="57150"/>
                  </a:moveTo>
                  <a:lnTo>
                    <a:pt x="577850" y="355600"/>
                  </a:lnTo>
                </a:path>
                <a:path w="593725" h="355600">
                  <a:moveTo>
                    <a:pt x="95250" y="0"/>
                  </a:moveTo>
                  <a:lnTo>
                    <a:pt x="593725" y="255587"/>
                  </a:lnTo>
                </a:path>
              </a:pathLst>
            </a:custGeom>
            <a:ln w="25400">
              <a:solidFill>
                <a:srgbClr val="666699"/>
              </a:solidFill>
            </a:ln>
          </p:spPr>
          <p:txBody>
            <a:bodyPr wrap="square" lIns="0" tIns="0" rIns="0" bIns="0" rtlCol="0"/>
            <a:lstStyle/>
            <a:p>
              <a:endParaRPr/>
            </a:p>
          </p:txBody>
        </p:sp>
        <p:sp>
          <p:nvSpPr>
            <p:cNvPr id="15" name="object 15"/>
            <p:cNvSpPr/>
            <p:nvPr/>
          </p:nvSpPr>
          <p:spPr>
            <a:xfrm>
              <a:off x="5961062" y="1903412"/>
              <a:ext cx="0" cy="621030"/>
            </a:xfrm>
            <a:custGeom>
              <a:avLst/>
              <a:gdLst/>
              <a:ahLst/>
              <a:cxnLst/>
              <a:rect l="l" t="t" r="r" b="b"/>
              <a:pathLst>
                <a:path h="621030">
                  <a:moveTo>
                    <a:pt x="0" y="620712"/>
                  </a:moveTo>
                  <a:lnTo>
                    <a:pt x="0" y="0"/>
                  </a:lnTo>
                </a:path>
              </a:pathLst>
            </a:custGeom>
            <a:ln w="25400">
              <a:solidFill>
                <a:srgbClr val="666699"/>
              </a:solidFill>
            </a:ln>
          </p:spPr>
          <p:txBody>
            <a:bodyPr wrap="square" lIns="0" tIns="0" rIns="0" bIns="0" rtlCol="0"/>
            <a:lstStyle/>
            <a:p>
              <a:endParaRPr/>
            </a:p>
          </p:txBody>
        </p:sp>
        <p:sp>
          <p:nvSpPr>
            <p:cNvPr id="16" name="object 16"/>
            <p:cNvSpPr/>
            <p:nvPr/>
          </p:nvSpPr>
          <p:spPr>
            <a:xfrm>
              <a:off x="5387975" y="2514600"/>
              <a:ext cx="561975" cy="319405"/>
            </a:xfrm>
            <a:custGeom>
              <a:avLst/>
              <a:gdLst/>
              <a:ahLst/>
              <a:cxnLst/>
              <a:rect l="l" t="t" r="r" b="b"/>
              <a:pathLst>
                <a:path w="561975" h="319405">
                  <a:moveTo>
                    <a:pt x="0" y="319087"/>
                  </a:moveTo>
                  <a:lnTo>
                    <a:pt x="561975" y="0"/>
                  </a:lnTo>
                </a:path>
              </a:pathLst>
            </a:custGeom>
            <a:ln w="25400">
              <a:solidFill>
                <a:srgbClr val="666699"/>
              </a:solidFill>
            </a:ln>
          </p:spPr>
          <p:txBody>
            <a:bodyPr wrap="square" lIns="0" tIns="0" rIns="0" bIns="0" rtlCol="0"/>
            <a:lstStyle/>
            <a:p>
              <a:endParaRPr/>
            </a:p>
          </p:txBody>
        </p:sp>
        <p:sp>
          <p:nvSpPr>
            <p:cNvPr id="17" name="object 17"/>
            <p:cNvSpPr/>
            <p:nvPr/>
          </p:nvSpPr>
          <p:spPr>
            <a:xfrm>
              <a:off x="5865812" y="1947862"/>
              <a:ext cx="0" cy="533400"/>
            </a:xfrm>
            <a:custGeom>
              <a:avLst/>
              <a:gdLst/>
              <a:ahLst/>
              <a:cxnLst/>
              <a:rect l="l" t="t" r="r" b="b"/>
              <a:pathLst>
                <a:path h="533400">
                  <a:moveTo>
                    <a:pt x="0" y="533400"/>
                  </a:moveTo>
                  <a:lnTo>
                    <a:pt x="0" y="0"/>
                  </a:lnTo>
                </a:path>
              </a:pathLst>
            </a:custGeom>
            <a:ln w="25400">
              <a:solidFill>
                <a:srgbClr val="666699"/>
              </a:solidFill>
            </a:ln>
          </p:spPr>
          <p:txBody>
            <a:bodyPr wrap="square" lIns="0" tIns="0" rIns="0" bIns="0" rtlCol="0"/>
            <a:lstStyle/>
            <a:p>
              <a:endParaRPr/>
            </a:p>
          </p:txBody>
        </p:sp>
        <p:sp>
          <p:nvSpPr>
            <p:cNvPr id="18" name="object 18"/>
            <p:cNvSpPr/>
            <p:nvPr/>
          </p:nvSpPr>
          <p:spPr>
            <a:xfrm>
              <a:off x="4794250" y="1600200"/>
              <a:ext cx="582930" cy="298450"/>
            </a:xfrm>
            <a:custGeom>
              <a:avLst/>
              <a:gdLst/>
              <a:ahLst/>
              <a:cxnLst/>
              <a:rect l="l" t="t" r="r" b="b"/>
              <a:pathLst>
                <a:path w="582929" h="298450">
                  <a:moveTo>
                    <a:pt x="582612" y="0"/>
                  </a:moveTo>
                  <a:lnTo>
                    <a:pt x="0" y="298450"/>
                  </a:lnTo>
                </a:path>
              </a:pathLst>
            </a:custGeom>
            <a:ln w="25400">
              <a:solidFill>
                <a:srgbClr val="666699"/>
              </a:solidFill>
            </a:ln>
          </p:spPr>
          <p:txBody>
            <a:bodyPr wrap="square" lIns="0" tIns="0" rIns="0" bIns="0" rtlCol="0"/>
            <a:lstStyle/>
            <a:p>
              <a:endParaRPr/>
            </a:p>
          </p:txBody>
        </p:sp>
        <p:sp>
          <p:nvSpPr>
            <p:cNvPr id="19" name="object 19"/>
            <p:cNvSpPr/>
            <p:nvPr/>
          </p:nvSpPr>
          <p:spPr>
            <a:xfrm>
              <a:off x="5360987" y="1590675"/>
              <a:ext cx="600075" cy="317500"/>
            </a:xfrm>
            <a:custGeom>
              <a:avLst/>
              <a:gdLst/>
              <a:ahLst/>
              <a:cxnLst/>
              <a:rect l="l" t="t" r="r" b="b"/>
              <a:pathLst>
                <a:path w="600075" h="317500">
                  <a:moveTo>
                    <a:pt x="600075" y="317500"/>
                  </a:moveTo>
                  <a:lnTo>
                    <a:pt x="0" y="0"/>
                  </a:lnTo>
                </a:path>
              </a:pathLst>
            </a:custGeom>
            <a:ln w="25400">
              <a:solidFill>
                <a:srgbClr val="666699"/>
              </a:solidFill>
            </a:ln>
          </p:spPr>
          <p:txBody>
            <a:bodyPr wrap="square" lIns="0" tIns="0" rIns="0" bIns="0" rtlCol="0"/>
            <a:lstStyle/>
            <a:p>
              <a:endParaRPr/>
            </a:p>
          </p:txBody>
        </p:sp>
        <p:sp>
          <p:nvSpPr>
            <p:cNvPr id="20" name="object 20"/>
            <p:cNvSpPr/>
            <p:nvPr/>
          </p:nvSpPr>
          <p:spPr>
            <a:xfrm>
              <a:off x="4889500" y="1703387"/>
              <a:ext cx="504825" cy="254000"/>
            </a:xfrm>
            <a:custGeom>
              <a:avLst/>
              <a:gdLst/>
              <a:ahLst/>
              <a:cxnLst/>
              <a:rect l="l" t="t" r="r" b="b"/>
              <a:pathLst>
                <a:path w="504825" h="254000">
                  <a:moveTo>
                    <a:pt x="504825" y="0"/>
                  </a:moveTo>
                  <a:lnTo>
                    <a:pt x="0" y="254000"/>
                  </a:lnTo>
                </a:path>
              </a:pathLst>
            </a:custGeom>
            <a:ln w="25400">
              <a:solidFill>
                <a:srgbClr val="666699"/>
              </a:solidFill>
            </a:ln>
          </p:spPr>
          <p:txBody>
            <a:bodyPr wrap="square" lIns="0" tIns="0" rIns="0" bIns="0" rtlCol="0"/>
            <a:lstStyle/>
            <a:p>
              <a:endParaRPr/>
            </a:p>
          </p:txBody>
        </p:sp>
        <p:sp>
          <p:nvSpPr>
            <p:cNvPr id="21" name="object 21"/>
            <p:cNvSpPr/>
            <p:nvPr/>
          </p:nvSpPr>
          <p:spPr>
            <a:xfrm>
              <a:off x="4794250" y="1903412"/>
              <a:ext cx="0" cy="621030"/>
            </a:xfrm>
            <a:custGeom>
              <a:avLst/>
              <a:gdLst/>
              <a:ahLst/>
              <a:cxnLst/>
              <a:rect l="l" t="t" r="r" b="b"/>
              <a:pathLst>
                <a:path h="621030">
                  <a:moveTo>
                    <a:pt x="0" y="620712"/>
                  </a:moveTo>
                  <a:lnTo>
                    <a:pt x="0" y="0"/>
                  </a:lnTo>
                </a:path>
              </a:pathLst>
            </a:custGeom>
            <a:ln w="25400">
              <a:solidFill>
                <a:srgbClr val="666699"/>
              </a:solidFill>
            </a:ln>
          </p:spPr>
          <p:txBody>
            <a:bodyPr wrap="square" lIns="0" tIns="0" rIns="0" bIns="0" rtlCol="0"/>
            <a:lstStyle/>
            <a:p>
              <a:endParaRPr/>
            </a:p>
          </p:txBody>
        </p:sp>
      </p:grpSp>
      <p:sp>
        <p:nvSpPr>
          <p:cNvPr id="22" name="object 22"/>
          <p:cNvSpPr txBox="1"/>
          <p:nvPr/>
        </p:nvSpPr>
        <p:spPr>
          <a:xfrm>
            <a:off x="6987117" y="2860405"/>
            <a:ext cx="555412" cy="330200"/>
          </a:xfrm>
          <a:prstGeom prst="rect">
            <a:avLst/>
          </a:prstGeom>
        </p:spPr>
        <p:txBody>
          <a:bodyPr vert="horz" wrap="square" lIns="0" tIns="12700" rIns="0" bIns="0" rtlCol="0">
            <a:spAutoFit/>
          </a:bodyPr>
          <a:lstStyle/>
          <a:p>
            <a:pPr marL="12700">
              <a:lnSpc>
                <a:spcPct val="100000"/>
              </a:lnSpc>
              <a:spcBef>
                <a:spcPts val="100"/>
              </a:spcBef>
            </a:pPr>
            <a:r>
              <a:rPr sz="2000" spc="-5" dirty="0">
                <a:latin typeface="Verdana"/>
                <a:cs typeface="Verdana"/>
              </a:rPr>
              <a:t>OH</a:t>
            </a:r>
            <a:endParaRPr sz="2000">
              <a:latin typeface="Verdana"/>
              <a:cs typeface="Verdana"/>
            </a:endParaRPr>
          </a:p>
        </p:txBody>
      </p:sp>
      <p:sp>
        <p:nvSpPr>
          <p:cNvPr id="23" name="object 23"/>
          <p:cNvSpPr txBox="1"/>
          <p:nvPr/>
        </p:nvSpPr>
        <p:spPr>
          <a:xfrm>
            <a:off x="7990416" y="2688955"/>
            <a:ext cx="2418080" cy="330200"/>
          </a:xfrm>
          <a:prstGeom prst="rect">
            <a:avLst/>
          </a:prstGeom>
        </p:spPr>
        <p:txBody>
          <a:bodyPr vert="horz" wrap="square" lIns="0" tIns="12700" rIns="0" bIns="0" rtlCol="0">
            <a:spAutoFit/>
          </a:bodyPr>
          <a:lstStyle/>
          <a:p>
            <a:pPr marL="12700">
              <a:lnSpc>
                <a:spcPct val="100000"/>
              </a:lnSpc>
              <a:spcBef>
                <a:spcPts val="100"/>
              </a:spcBef>
            </a:pPr>
            <a:r>
              <a:rPr sz="2000" spc="-5" dirty="0">
                <a:latin typeface="Verdana"/>
                <a:cs typeface="Verdana"/>
              </a:rPr>
              <a:t>Noradrenaline</a:t>
            </a:r>
            <a:endParaRPr sz="2000">
              <a:latin typeface="Verdana"/>
              <a:cs typeface="Verdana"/>
            </a:endParaRPr>
          </a:p>
        </p:txBody>
      </p:sp>
      <p:sp>
        <p:nvSpPr>
          <p:cNvPr id="24" name="object 24"/>
          <p:cNvSpPr/>
          <p:nvPr/>
        </p:nvSpPr>
        <p:spPr>
          <a:xfrm>
            <a:off x="8163983" y="1628775"/>
            <a:ext cx="0" cy="101600"/>
          </a:xfrm>
          <a:custGeom>
            <a:avLst/>
            <a:gdLst/>
            <a:ahLst/>
            <a:cxnLst/>
            <a:rect l="l" t="t" r="r" b="b"/>
            <a:pathLst>
              <a:path h="101600">
                <a:moveTo>
                  <a:pt x="0" y="0"/>
                </a:moveTo>
                <a:lnTo>
                  <a:pt x="0" y="101600"/>
                </a:lnTo>
              </a:path>
            </a:pathLst>
          </a:custGeom>
          <a:ln w="25400">
            <a:solidFill>
              <a:srgbClr val="666699"/>
            </a:solidFill>
          </a:ln>
        </p:spPr>
        <p:txBody>
          <a:bodyPr wrap="square" lIns="0" tIns="0" rIns="0" bIns="0" rtlCol="0"/>
          <a:lstStyle/>
          <a:p>
            <a:endParaRPr/>
          </a:p>
        </p:txBody>
      </p:sp>
      <p:sp>
        <p:nvSpPr>
          <p:cNvPr id="25" name="object 25"/>
          <p:cNvSpPr txBox="1"/>
          <p:nvPr/>
        </p:nvSpPr>
        <p:spPr>
          <a:xfrm>
            <a:off x="7992533" y="1187180"/>
            <a:ext cx="2334260" cy="920750"/>
          </a:xfrm>
          <a:prstGeom prst="rect">
            <a:avLst/>
          </a:prstGeom>
        </p:spPr>
        <p:txBody>
          <a:bodyPr vert="horz" wrap="square" lIns="0" tIns="155575" rIns="0" bIns="0" rtlCol="0">
            <a:spAutoFit/>
          </a:bodyPr>
          <a:lstStyle/>
          <a:p>
            <a:pPr marL="38100">
              <a:lnSpc>
                <a:spcPct val="100000"/>
              </a:lnSpc>
              <a:spcBef>
                <a:spcPts val="1225"/>
              </a:spcBef>
            </a:pPr>
            <a:r>
              <a:rPr sz="2000" spc="-5" dirty="0">
                <a:latin typeface="Verdana"/>
                <a:cs typeface="Verdana"/>
              </a:rPr>
              <a:t>OH</a:t>
            </a:r>
            <a:endParaRPr sz="2000">
              <a:latin typeface="Verdana"/>
              <a:cs typeface="Verdana"/>
            </a:endParaRPr>
          </a:p>
          <a:p>
            <a:pPr marL="53975">
              <a:lnSpc>
                <a:spcPct val="100000"/>
              </a:lnSpc>
              <a:spcBef>
                <a:spcPts val="1125"/>
              </a:spcBef>
            </a:pPr>
            <a:r>
              <a:rPr sz="2000" spc="-5" dirty="0">
                <a:latin typeface="Verdana"/>
                <a:cs typeface="Verdana"/>
              </a:rPr>
              <a:t>C</a:t>
            </a:r>
            <a:r>
              <a:rPr sz="2000" spc="100" dirty="0">
                <a:latin typeface="Verdana"/>
                <a:cs typeface="Verdana"/>
              </a:rPr>
              <a:t>H</a:t>
            </a:r>
            <a:r>
              <a:rPr sz="3000" spc="44" baseline="-33333" dirty="0">
                <a:latin typeface="Verdana"/>
                <a:cs typeface="Verdana"/>
              </a:rPr>
              <a:t>2</a:t>
            </a:r>
            <a:r>
              <a:rPr sz="2000" spc="-5" dirty="0">
                <a:latin typeface="Verdana"/>
                <a:cs typeface="Verdana"/>
              </a:rPr>
              <a:t>C</a:t>
            </a:r>
            <a:r>
              <a:rPr sz="2000" dirty="0">
                <a:latin typeface="Verdana"/>
                <a:cs typeface="Verdana"/>
              </a:rPr>
              <a:t>H</a:t>
            </a:r>
            <a:r>
              <a:rPr sz="2000" spc="-295" dirty="0">
                <a:latin typeface="Verdana"/>
                <a:cs typeface="Verdana"/>
              </a:rPr>
              <a:t> </a:t>
            </a:r>
            <a:r>
              <a:rPr sz="3000" spc="-427" baseline="-30555" dirty="0">
                <a:latin typeface="Verdana"/>
                <a:cs typeface="Verdana"/>
              </a:rPr>
              <a:t>2</a:t>
            </a:r>
            <a:r>
              <a:rPr sz="2000" spc="-5" dirty="0">
                <a:latin typeface="Verdana"/>
                <a:cs typeface="Verdana"/>
              </a:rPr>
              <a:t>N</a:t>
            </a:r>
            <a:r>
              <a:rPr sz="2000" dirty="0">
                <a:latin typeface="Verdana"/>
                <a:cs typeface="Verdana"/>
              </a:rPr>
              <a:t>H</a:t>
            </a:r>
            <a:r>
              <a:rPr sz="2000" spc="-520" dirty="0">
                <a:latin typeface="Verdana"/>
                <a:cs typeface="Verdana"/>
              </a:rPr>
              <a:t> </a:t>
            </a:r>
            <a:r>
              <a:rPr sz="3000" baseline="-29166" dirty="0">
                <a:latin typeface="Verdana"/>
                <a:cs typeface="Verdana"/>
              </a:rPr>
              <a:t>2</a:t>
            </a:r>
            <a:endParaRPr sz="3000" baseline="-29166">
              <a:latin typeface="Verdana"/>
              <a:cs typeface="Verdana"/>
            </a:endParaRPr>
          </a:p>
        </p:txBody>
      </p:sp>
      <p:sp>
        <p:nvSpPr>
          <p:cNvPr id="26" name="object 26"/>
          <p:cNvSpPr txBox="1">
            <a:spLocks noGrp="1"/>
          </p:cNvSpPr>
          <p:nvPr>
            <p:ph type="title"/>
          </p:nvPr>
        </p:nvSpPr>
        <p:spPr>
          <a:xfrm>
            <a:off x="1019387" y="229076"/>
            <a:ext cx="8573347" cy="665480"/>
          </a:xfrm>
          <a:prstGeom prst="rect">
            <a:avLst/>
          </a:prstGeom>
        </p:spPr>
        <p:txBody>
          <a:bodyPr vert="horz" wrap="square" lIns="0" tIns="12700" rIns="0" bIns="0" rtlCol="0">
            <a:spAutoFit/>
          </a:bodyPr>
          <a:lstStyle/>
          <a:p>
            <a:pPr marL="12700">
              <a:lnSpc>
                <a:spcPct val="100000"/>
              </a:lnSpc>
              <a:spcBef>
                <a:spcPts val="100"/>
              </a:spcBef>
            </a:pPr>
            <a:r>
              <a:rPr sz="4200" spc="-85" dirty="0"/>
              <a:t>MAO</a:t>
            </a:r>
            <a:r>
              <a:rPr sz="4200" spc="-35" dirty="0"/>
              <a:t>I</a:t>
            </a:r>
            <a:r>
              <a:rPr sz="4200" spc="-140" dirty="0"/>
              <a:t> </a:t>
            </a:r>
            <a:r>
              <a:rPr sz="4200" spc="-185" dirty="0"/>
              <a:t>Interactio</a:t>
            </a:r>
            <a:r>
              <a:rPr sz="4200" spc="-220" dirty="0"/>
              <a:t>n</a:t>
            </a:r>
            <a:r>
              <a:rPr sz="4200" spc="-140" dirty="0"/>
              <a:t> </a:t>
            </a:r>
            <a:r>
              <a:rPr sz="4200" spc="-50" dirty="0"/>
              <a:t>wit</a:t>
            </a:r>
            <a:r>
              <a:rPr sz="4200" spc="-55" dirty="0"/>
              <a:t>h</a:t>
            </a:r>
            <a:r>
              <a:rPr sz="4200" spc="-135" dirty="0"/>
              <a:t> </a:t>
            </a:r>
            <a:r>
              <a:rPr sz="4200" spc="-295" dirty="0"/>
              <a:t>Tyramine</a:t>
            </a:r>
            <a:endParaRPr sz="4200"/>
          </a:p>
        </p:txBody>
      </p:sp>
      <p:sp>
        <p:nvSpPr>
          <p:cNvPr id="27" name="object 27"/>
          <p:cNvSpPr txBox="1"/>
          <p:nvPr/>
        </p:nvSpPr>
        <p:spPr>
          <a:xfrm>
            <a:off x="1019387" y="869156"/>
            <a:ext cx="6607387" cy="665480"/>
          </a:xfrm>
          <a:prstGeom prst="rect">
            <a:avLst/>
          </a:prstGeom>
        </p:spPr>
        <p:txBody>
          <a:bodyPr vert="horz" wrap="square" lIns="0" tIns="12700" rIns="0" bIns="0" rtlCol="0">
            <a:spAutoFit/>
          </a:bodyPr>
          <a:lstStyle/>
          <a:p>
            <a:pPr marL="12700">
              <a:lnSpc>
                <a:spcPct val="100000"/>
              </a:lnSpc>
              <a:spcBef>
                <a:spcPts val="100"/>
              </a:spcBef>
            </a:pPr>
            <a:r>
              <a:rPr sz="4200" i="1" spc="-409" dirty="0">
                <a:solidFill>
                  <a:srgbClr val="CC0000"/>
                </a:solidFill>
                <a:latin typeface="Times New Roman"/>
                <a:cs typeface="Times New Roman"/>
              </a:rPr>
              <a:t>(‘Cheese</a:t>
            </a:r>
            <a:r>
              <a:rPr sz="4200" i="1" spc="-135" dirty="0">
                <a:solidFill>
                  <a:srgbClr val="CC0000"/>
                </a:solidFill>
                <a:latin typeface="Times New Roman"/>
                <a:cs typeface="Times New Roman"/>
              </a:rPr>
              <a:t> </a:t>
            </a:r>
            <a:r>
              <a:rPr sz="4200" i="1" spc="-270" dirty="0">
                <a:solidFill>
                  <a:srgbClr val="CC0000"/>
                </a:solidFill>
                <a:latin typeface="Times New Roman"/>
                <a:cs typeface="Times New Roman"/>
              </a:rPr>
              <a:t>Reaction’)(contd.)</a:t>
            </a:r>
            <a:endParaRPr sz="4200">
              <a:latin typeface="Times New Roman"/>
              <a:cs typeface="Times New Roman"/>
            </a:endParaRPr>
          </a:p>
        </p:txBody>
      </p:sp>
      <p:grpSp>
        <p:nvGrpSpPr>
          <p:cNvPr id="28" name="object 28"/>
          <p:cNvGrpSpPr/>
          <p:nvPr/>
        </p:nvGrpSpPr>
        <p:grpSpPr>
          <a:xfrm>
            <a:off x="1100667" y="1587501"/>
            <a:ext cx="1595967" cy="1259205"/>
            <a:chOff x="825500" y="1587500"/>
            <a:chExt cx="1196975" cy="1259205"/>
          </a:xfrm>
        </p:grpSpPr>
        <p:sp>
          <p:nvSpPr>
            <p:cNvPr id="29" name="object 29"/>
            <p:cNvSpPr/>
            <p:nvPr/>
          </p:nvSpPr>
          <p:spPr>
            <a:xfrm>
              <a:off x="1371600" y="1600200"/>
              <a:ext cx="600075" cy="317500"/>
            </a:xfrm>
            <a:custGeom>
              <a:avLst/>
              <a:gdLst/>
              <a:ahLst/>
              <a:cxnLst/>
              <a:rect l="l" t="t" r="r" b="b"/>
              <a:pathLst>
                <a:path w="600075" h="317500">
                  <a:moveTo>
                    <a:pt x="600075" y="317500"/>
                  </a:moveTo>
                  <a:lnTo>
                    <a:pt x="0" y="0"/>
                  </a:lnTo>
                </a:path>
              </a:pathLst>
            </a:custGeom>
            <a:ln w="25400">
              <a:solidFill>
                <a:srgbClr val="FF0000"/>
              </a:solidFill>
            </a:ln>
          </p:spPr>
          <p:txBody>
            <a:bodyPr wrap="square" lIns="0" tIns="0" rIns="0" bIns="0" rtlCol="0"/>
            <a:lstStyle/>
            <a:p>
              <a:endParaRPr/>
            </a:p>
          </p:txBody>
        </p:sp>
        <p:sp>
          <p:nvSpPr>
            <p:cNvPr id="30" name="object 30"/>
            <p:cNvSpPr/>
            <p:nvPr/>
          </p:nvSpPr>
          <p:spPr>
            <a:xfrm>
              <a:off x="1981200" y="1905000"/>
              <a:ext cx="0" cy="621030"/>
            </a:xfrm>
            <a:custGeom>
              <a:avLst/>
              <a:gdLst/>
              <a:ahLst/>
              <a:cxnLst/>
              <a:rect l="l" t="t" r="r" b="b"/>
              <a:pathLst>
                <a:path h="621030">
                  <a:moveTo>
                    <a:pt x="0" y="620712"/>
                  </a:moveTo>
                  <a:lnTo>
                    <a:pt x="0" y="0"/>
                  </a:lnTo>
                </a:path>
              </a:pathLst>
            </a:custGeom>
            <a:ln w="25400">
              <a:solidFill>
                <a:srgbClr val="FF0000"/>
              </a:solidFill>
            </a:ln>
          </p:spPr>
          <p:txBody>
            <a:bodyPr wrap="square" lIns="0" tIns="0" rIns="0" bIns="0" rtlCol="0"/>
            <a:lstStyle/>
            <a:p>
              <a:endParaRPr/>
            </a:p>
          </p:txBody>
        </p:sp>
        <p:sp>
          <p:nvSpPr>
            <p:cNvPr id="31" name="object 31"/>
            <p:cNvSpPr/>
            <p:nvPr/>
          </p:nvSpPr>
          <p:spPr>
            <a:xfrm>
              <a:off x="1905000" y="1981200"/>
              <a:ext cx="0" cy="533400"/>
            </a:xfrm>
            <a:custGeom>
              <a:avLst/>
              <a:gdLst/>
              <a:ahLst/>
              <a:cxnLst/>
              <a:rect l="l" t="t" r="r" b="b"/>
              <a:pathLst>
                <a:path h="533400">
                  <a:moveTo>
                    <a:pt x="0" y="533400"/>
                  </a:moveTo>
                  <a:lnTo>
                    <a:pt x="0" y="0"/>
                  </a:lnTo>
                </a:path>
              </a:pathLst>
            </a:custGeom>
            <a:ln w="25400">
              <a:solidFill>
                <a:srgbClr val="FF0000"/>
              </a:solidFill>
            </a:ln>
          </p:spPr>
          <p:txBody>
            <a:bodyPr wrap="square" lIns="0" tIns="0" rIns="0" bIns="0" rtlCol="0"/>
            <a:lstStyle/>
            <a:p>
              <a:endParaRPr/>
            </a:p>
          </p:txBody>
        </p:sp>
        <p:sp>
          <p:nvSpPr>
            <p:cNvPr id="32" name="object 32"/>
            <p:cNvSpPr/>
            <p:nvPr/>
          </p:nvSpPr>
          <p:spPr>
            <a:xfrm>
              <a:off x="1447800" y="2514600"/>
              <a:ext cx="561975" cy="319405"/>
            </a:xfrm>
            <a:custGeom>
              <a:avLst/>
              <a:gdLst/>
              <a:ahLst/>
              <a:cxnLst/>
              <a:rect l="l" t="t" r="r" b="b"/>
              <a:pathLst>
                <a:path w="561975" h="319405">
                  <a:moveTo>
                    <a:pt x="0" y="319087"/>
                  </a:moveTo>
                  <a:lnTo>
                    <a:pt x="561975" y="0"/>
                  </a:lnTo>
                </a:path>
              </a:pathLst>
            </a:custGeom>
            <a:ln w="25400">
              <a:solidFill>
                <a:srgbClr val="FF0000"/>
              </a:solidFill>
            </a:ln>
          </p:spPr>
          <p:txBody>
            <a:bodyPr wrap="square" lIns="0" tIns="0" rIns="0" bIns="0" rtlCol="0"/>
            <a:lstStyle/>
            <a:p>
              <a:endParaRPr/>
            </a:p>
          </p:txBody>
        </p:sp>
        <p:sp>
          <p:nvSpPr>
            <p:cNvPr id="33" name="object 33"/>
            <p:cNvSpPr/>
            <p:nvPr/>
          </p:nvSpPr>
          <p:spPr>
            <a:xfrm>
              <a:off x="838200" y="1905000"/>
              <a:ext cx="0" cy="621030"/>
            </a:xfrm>
            <a:custGeom>
              <a:avLst/>
              <a:gdLst/>
              <a:ahLst/>
              <a:cxnLst/>
              <a:rect l="l" t="t" r="r" b="b"/>
              <a:pathLst>
                <a:path h="621030">
                  <a:moveTo>
                    <a:pt x="0" y="620712"/>
                  </a:moveTo>
                  <a:lnTo>
                    <a:pt x="0" y="0"/>
                  </a:lnTo>
                </a:path>
              </a:pathLst>
            </a:custGeom>
            <a:ln w="25400">
              <a:solidFill>
                <a:srgbClr val="FF0000"/>
              </a:solidFill>
            </a:ln>
          </p:spPr>
          <p:txBody>
            <a:bodyPr wrap="square" lIns="0" tIns="0" rIns="0" bIns="0" rtlCol="0"/>
            <a:lstStyle/>
            <a:p>
              <a:endParaRPr/>
            </a:p>
          </p:txBody>
        </p:sp>
        <p:sp>
          <p:nvSpPr>
            <p:cNvPr id="34" name="object 34"/>
            <p:cNvSpPr/>
            <p:nvPr/>
          </p:nvSpPr>
          <p:spPr>
            <a:xfrm>
              <a:off x="865187" y="1600200"/>
              <a:ext cx="582930" cy="298450"/>
            </a:xfrm>
            <a:custGeom>
              <a:avLst/>
              <a:gdLst/>
              <a:ahLst/>
              <a:cxnLst/>
              <a:rect l="l" t="t" r="r" b="b"/>
              <a:pathLst>
                <a:path w="582930" h="298450">
                  <a:moveTo>
                    <a:pt x="582612" y="0"/>
                  </a:moveTo>
                  <a:lnTo>
                    <a:pt x="0" y="298450"/>
                  </a:lnTo>
                </a:path>
              </a:pathLst>
            </a:custGeom>
            <a:ln w="25400">
              <a:solidFill>
                <a:srgbClr val="FF0000"/>
              </a:solidFill>
            </a:ln>
          </p:spPr>
          <p:txBody>
            <a:bodyPr wrap="square" lIns="0" tIns="0" rIns="0" bIns="0" rtlCol="0"/>
            <a:lstStyle/>
            <a:p>
              <a:endParaRPr/>
            </a:p>
          </p:txBody>
        </p:sp>
        <p:sp>
          <p:nvSpPr>
            <p:cNvPr id="35" name="object 35"/>
            <p:cNvSpPr/>
            <p:nvPr/>
          </p:nvSpPr>
          <p:spPr>
            <a:xfrm>
              <a:off x="914400" y="1727200"/>
              <a:ext cx="504825" cy="254000"/>
            </a:xfrm>
            <a:custGeom>
              <a:avLst/>
              <a:gdLst/>
              <a:ahLst/>
              <a:cxnLst/>
              <a:rect l="l" t="t" r="r" b="b"/>
              <a:pathLst>
                <a:path w="504825" h="254000">
                  <a:moveTo>
                    <a:pt x="504825" y="0"/>
                  </a:moveTo>
                  <a:lnTo>
                    <a:pt x="0" y="254000"/>
                  </a:lnTo>
                </a:path>
              </a:pathLst>
            </a:custGeom>
            <a:ln w="25400">
              <a:solidFill>
                <a:srgbClr val="FF0000"/>
              </a:solidFill>
            </a:ln>
          </p:spPr>
          <p:txBody>
            <a:bodyPr wrap="square" lIns="0" tIns="0" rIns="0" bIns="0" rtlCol="0"/>
            <a:lstStyle/>
            <a:p>
              <a:endParaRPr/>
            </a:p>
          </p:txBody>
        </p:sp>
        <p:sp>
          <p:nvSpPr>
            <p:cNvPr id="36" name="object 36"/>
            <p:cNvSpPr/>
            <p:nvPr/>
          </p:nvSpPr>
          <p:spPr>
            <a:xfrm>
              <a:off x="914400" y="2438400"/>
              <a:ext cx="498475" cy="255904"/>
            </a:xfrm>
            <a:custGeom>
              <a:avLst/>
              <a:gdLst/>
              <a:ahLst/>
              <a:cxnLst/>
              <a:rect l="l" t="t" r="r" b="b"/>
              <a:pathLst>
                <a:path w="498475" h="255905">
                  <a:moveTo>
                    <a:pt x="0" y="0"/>
                  </a:moveTo>
                  <a:lnTo>
                    <a:pt x="498475" y="255587"/>
                  </a:lnTo>
                </a:path>
              </a:pathLst>
            </a:custGeom>
            <a:ln w="25400">
              <a:solidFill>
                <a:srgbClr val="FF0000"/>
              </a:solidFill>
            </a:ln>
          </p:spPr>
          <p:txBody>
            <a:bodyPr wrap="square" lIns="0" tIns="0" rIns="0" bIns="0" rtlCol="0"/>
            <a:lstStyle/>
            <a:p>
              <a:endParaRPr/>
            </a:p>
          </p:txBody>
        </p:sp>
      </p:gr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14587" y="646693"/>
            <a:ext cx="10231967" cy="1457960"/>
          </a:xfrm>
          <a:prstGeom prst="rect">
            <a:avLst/>
          </a:prstGeom>
        </p:spPr>
        <p:txBody>
          <a:bodyPr vert="horz" wrap="square" lIns="0" tIns="12700" rIns="0" bIns="0" rtlCol="0">
            <a:spAutoFit/>
          </a:bodyPr>
          <a:lstStyle/>
          <a:p>
            <a:pPr marL="12700" marR="5080">
              <a:lnSpc>
                <a:spcPct val="100000"/>
              </a:lnSpc>
              <a:spcBef>
                <a:spcPts val="100"/>
              </a:spcBef>
            </a:pPr>
            <a:r>
              <a:rPr sz="4700" spc="-310" dirty="0"/>
              <a:t>MAO-AI’s-Pharmacologica</a:t>
            </a:r>
            <a:r>
              <a:rPr sz="4700" spc="-175" dirty="0"/>
              <a:t>l</a:t>
            </a:r>
            <a:r>
              <a:rPr sz="4700" spc="-155" dirty="0"/>
              <a:t> </a:t>
            </a:r>
            <a:r>
              <a:rPr sz="4700" spc="-190" dirty="0"/>
              <a:t>Actions  </a:t>
            </a:r>
            <a:r>
              <a:rPr sz="4700" spc="-290" dirty="0"/>
              <a:t>(contd.)</a:t>
            </a:r>
            <a:endParaRPr sz="4700"/>
          </a:p>
        </p:txBody>
      </p:sp>
      <p:sp>
        <p:nvSpPr>
          <p:cNvPr id="3" name="object 3"/>
          <p:cNvSpPr txBox="1"/>
          <p:nvPr/>
        </p:nvSpPr>
        <p:spPr>
          <a:xfrm>
            <a:off x="853133" y="2752326"/>
            <a:ext cx="8474287" cy="1929130"/>
          </a:xfrm>
          <a:prstGeom prst="rect">
            <a:avLst/>
          </a:prstGeom>
        </p:spPr>
        <p:txBody>
          <a:bodyPr vert="horz" wrap="square" lIns="0" tIns="122555" rIns="0" bIns="0" rtlCol="0">
            <a:spAutoFit/>
          </a:bodyPr>
          <a:lstStyle/>
          <a:p>
            <a:pPr marL="355600" indent="-342900">
              <a:lnSpc>
                <a:spcPct val="100000"/>
              </a:lnSpc>
              <a:spcBef>
                <a:spcPts val="965"/>
              </a:spcBef>
              <a:buClr>
                <a:srgbClr val="00007D"/>
              </a:buClr>
              <a:buSzPct val="76388"/>
              <a:buFont typeface="Wingdings"/>
              <a:buChar char=""/>
              <a:tabLst>
                <a:tab pos="355600" algn="l"/>
              </a:tabLst>
            </a:pPr>
            <a:r>
              <a:rPr sz="3600" spc="-330" dirty="0">
                <a:cs typeface="Microsoft Sans Serif"/>
              </a:rPr>
              <a:t>Hepatic</a:t>
            </a:r>
            <a:r>
              <a:rPr sz="3600" spc="-145" dirty="0">
                <a:cs typeface="Microsoft Sans Serif"/>
              </a:rPr>
              <a:t> </a:t>
            </a:r>
            <a:r>
              <a:rPr sz="3600" spc="-315" dirty="0">
                <a:cs typeface="Microsoft Sans Serif"/>
              </a:rPr>
              <a:t>Actions</a:t>
            </a:r>
            <a:endParaRPr sz="3600">
              <a:cs typeface="Microsoft Sans Serif"/>
            </a:endParaRPr>
          </a:p>
          <a:p>
            <a:pPr marL="469900">
              <a:lnSpc>
                <a:spcPct val="100000"/>
              </a:lnSpc>
              <a:spcBef>
                <a:spcPts val="825"/>
              </a:spcBef>
            </a:pPr>
            <a:r>
              <a:rPr sz="2750" spc="-204" dirty="0">
                <a:solidFill>
                  <a:srgbClr val="9999CC"/>
                </a:solidFill>
                <a:cs typeface="Wingdings"/>
              </a:rPr>
              <a:t></a:t>
            </a:r>
            <a:r>
              <a:rPr sz="3400" spc="-370" dirty="0">
                <a:cs typeface="Microsoft Sans Serif"/>
              </a:rPr>
              <a:t>Caus</a:t>
            </a:r>
            <a:r>
              <a:rPr sz="3400" spc="-345" dirty="0">
                <a:cs typeface="Microsoft Sans Serif"/>
              </a:rPr>
              <a:t>e</a:t>
            </a:r>
            <a:r>
              <a:rPr sz="3400" spc="-105" dirty="0">
                <a:cs typeface="Microsoft Sans Serif"/>
              </a:rPr>
              <a:t> </a:t>
            </a:r>
            <a:r>
              <a:rPr sz="3400" spc="-275" dirty="0">
                <a:solidFill>
                  <a:srgbClr val="0000FF"/>
                </a:solidFill>
                <a:cs typeface="Microsoft Sans Serif"/>
              </a:rPr>
              <a:t>hepatotoxicity</a:t>
            </a:r>
            <a:endParaRPr sz="3400">
              <a:cs typeface="Microsoft Sans Serif"/>
            </a:endParaRPr>
          </a:p>
          <a:p>
            <a:pPr marL="469900">
              <a:lnSpc>
                <a:spcPct val="100000"/>
              </a:lnSpc>
              <a:spcBef>
                <a:spcPts val="815"/>
              </a:spcBef>
            </a:pPr>
            <a:r>
              <a:rPr sz="2750" spc="-204" dirty="0">
                <a:solidFill>
                  <a:srgbClr val="9999CC"/>
                </a:solidFill>
                <a:cs typeface="Wingdings"/>
              </a:rPr>
              <a:t></a:t>
            </a:r>
            <a:r>
              <a:rPr sz="3400" spc="-275" dirty="0">
                <a:solidFill>
                  <a:srgbClr val="0000FF"/>
                </a:solidFill>
                <a:cs typeface="Microsoft Sans Serif"/>
              </a:rPr>
              <a:t>Interferenc</a:t>
            </a:r>
            <a:r>
              <a:rPr sz="3400" spc="-345" dirty="0">
                <a:solidFill>
                  <a:srgbClr val="0000FF"/>
                </a:solidFill>
                <a:cs typeface="Microsoft Sans Serif"/>
              </a:rPr>
              <a:t>e</a:t>
            </a:r>
            <a:r>
              <a:rPr sz="3400" spc="-130" dirty="0">
                <a:solidFill>
                  <a:srgbClr val="0000FF"/>
                </a:solidFill>
                <a:cs typeface="Microsoft Sans Serif"/>
              </a:rPr>
              <a:t> </a:t>
            </a:r>
            <a:r>
              <a:rPr sz="3400" spc="-265" dirty="0">
                <a:solidFill>
                  <a:srgbClr val="0000FF"/>
                </a:solidFill>
                <a:cs typeface="Microsoft Sans Serif"/>
              </a:rPr>
              <a:t>wit</a:t>
            </a:r>
            <a:r>
              <a:rPr sz="3400" spc="-350" dirty="0">
                <a:solidFill>
                  <a:srgbClr val="0000FF"/>
                </a:solidFill>
                <a:cs typeface="Microsoft Sans Serif"/>
              </a:rPr>
              <a:t>h</a:t>
            </a:r>
            <a:r>
              <a:rPr sz="3400" spc="-135" dirty="0">
                <a:solidFill>
                  <a:srgbClr val="0000FF"/>
                </a:solidFill>
                <a:cs typeface="Microsoft Sans Serif"/>
              </a:rPr>
              <a:t> </a:t>
            </a:r>
            <a:r>
              <a:rPr sz="3400" spc="-300" dirty="0">
                <a:solidFill>
                  <a:srgbClr val="0000FF"/>
                </a:solidFill>
                <a:cs typeface="Microsoft Sans Serif"/>
              </a:rPr>
              <a:t>dru</a:t>
            </a:r>
            <a:r>
              <a:rPr sz="3400" spc="-345" dirty="0">
                <a:solidFill>
                  <a:srgbClr val="0000FF"/>
                </a:solidFill>
                <a:cs typeface="Microsoft Sans Serif"/>
              </a:rPr>
              <a:t>g</a:t>
            </a:r>
            <a:r>
              <a:rPr sz="3400" spc="-130" dirty="0">
                <a:solidFill>
                  <a:srgbClr val="0000FF"/>
                </a:solidFill>
                <a:cs typeface="Microsoft Sans Serif"/>
              </a:rPr>
              <a:t> </a:t>
            </a:r>
            <a:r>
              <a:rPr sz="3400" spc="-265" dirty="0">
                <a:solidFill>
                  <a:srgbClr val="0000FF"/>
                </a:solidFill>
                <a:cs typeface="Microsoft Sans Serif"/>
              </a:rPr>
              <a:t>detoxification</a:t>
            </a:r>
            <a:endParaRPr sz="3400">
              <a:cs typeface="Microsoft Sans Serif"/>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24006" y="833829"/>
            <a:ext cx="8610600" cy="772160"/>
          </a:xfrm>
          <a:prstGeom prst="rect">
            <a:avLst/>
          </a:prstGeom>
        </p:spPr>
        <p:txBody>
          <a:bodyPr vert="horz" wrap="square" lIns="0" tIns="12700" rIns="0" bIns="0" rtlCol="0">
            <a:spAutoFit/>
          </a:bodyPr>
          <a:lstStyle/>
          <a:p>
            <a:pPr marL="12700">
              <a:lnSpc>
                <a:spcPct val="100000"/>
              </a:lnSpc>
              <a:spcBef>
                <a:spcPts val="100"/>
              </a:spcBef>
            </a:pPr>
            <a:r>
              <a:rPr sz="4900" spc="-275" dirty="0"/>
              <a:t>MAO-AI’s-Pharmacokinetics</a:t>
            </a:r>
            <a:endParaRPr sz="4900"/>
          </a:p>
        </p:txBody>
      </p:sp>
      <p:sp>
        <p:nvSpPr>
          <p:cNvPr id="3" name="object 3"/>
          <p:cNvSpPr txBox="1"/>
          <p:nvPr/>
        </p:nvSpPr>
        <p:spPr>
          <a:xfrm>
            <a:off x="659169" y="2150528"/>
            <a:ext cx="10779760" cy="3652923"/>
          </a:xfrm>
          <a:prstGeom prst="rect">
            <a:avLst/>
          </a:prstGeom>
        </p:spPr>
        <p:txBody>
          <a:bodyPr vert="horz" wrap="square" lIns="0" tIns="64135" rIns="0" bIns="0" rtlCol="0">
            <a:spAutoFit/>
          </a:bodyPr>
          <a:lstStyle/>
          <a:p>
            <a:pPr marL="355600" indent="-342900">
              <a:lnSpc>
                <a:spcPct val="100000"/>
              </a:lnSpc>
              <a:spcBef>
                <a:spcPts val="505"/>
              </a:spcBef>
              <a:buClr>
                <a:srgbClr val="00007D"/>
              </a:buClr>
              <a:buSzPct val="76470"/>
              <a:buFont typeface="Wingdings"/>
              <a:buChar char=""/>
              <a:tabLst>
                <a:tab pos="355600" algn="l"/>
              </a:tabLst>
            </a:pPr>
            <a:r>
              <a:rPr sz="3400" spc="-465" dirty="0">
                <a:cs typeface="Microsoft Sans Serif"/>
              </a:rPr>
              <a:t>MA</a:t>
            </a:r>
            <a:r>
              <a:rPr sz="3400" spc="-480" dirty="0">
                <a:cs typeface="Microsoft Sans Serif"/>
              </a:rPr>
              <a:t>O</a:t>
            </a:r>
            <a:r>
              <a:rPr sz="3400" spc="-130" dirty="0">
                <a:cs typeface="Microsoft Sans Serif"/>
              </a:rPr>
              <a:t> </a:t>
            </a:r>
            <a:r>
              <a:rPr sz="3400" spc="-250" dirty="0">
                <a:cs typeface="Microsoft Sans Serif"/>
              </a:rPr>
              <a:t>inhibitor</a:t>
            </a:r>
            <a:r>
              <a:rPr sz="3400" spc="-315" dirty="0">
                <a:cs typeface="Microsoft Sans Serif"/>
              </a:rPr>
              <a:t>s</a:t>
            </a:r>
            <a:r>
              <a:rPr sz="3400" spc="-130" dirty="0">
                <a:cs typeface="Microsoft Sans Serif"/>
              </a:rPr>
              <a:t> </a:t>
            </a:r>
            <a:r>
              <a:rPr sz="3400" spc="-280" dirty="0">
                <a:cs typeface="Microsoft Sans Serif"/>
              </a:rPr>
              <a:t>ar</a:t>
            </a:r>
            <a:r>
              <a:rPr sz="3400" spc="-345" dirty="0">
                <a:cs typeface="Microsoft Sans Serif"/>
              </a:rPr>
              <a:t>e</a:t>
            </a:r>
            <a:r>
              <a:rPr sz="3400" spc="-130" dirty="0">
                <a:cs typeface="Microsoft Sans Serif"/>
              </a:rPr>
              <a:t> </a:t>
            </a:r>
            <a:r>
              <a:rPr sz="3400" spc="-295" dirty="0">
                <a:cs typeface="Microsoft Sans Serif"/>
              </a:rPr>
              <a:t>take</a:t>
            </a:r>
            <a:r>
              <a:rPr sz="3400" spc="-345" dirty="0">
                <a:cs typeface="Microsoft Sans Serif"/>
              </a:rPr>
              <a:t>n</a:t>
            </a:r>
            <a:r>
              <a:rPr sz="3400" spc="-130" dirty="0">
                <a:cs typeface="Microsoft Sans Serif"/>
              </a:rPr>
              <a:t> </a:t>
            </a:r>
            <a:r>
              <a:rPr sz="3400" spc="-260" dirty="0">
                <a:cs typeface="Microsoft Sans Serif"/>
              </a:rPr>
              <a:t>orally</a:t>
            </a:r>
            <a:endParaRPr sz="3400">
              <a:cs typeface="Microsoft Sans Serif"/>
            </a:endParaRPr>
          </a:p>
          <a:p>
            <a:pPr marL="355600" marR="5080" indent="-342900">
              <a:lnSpc>
                <a:spcPts val="3670"/>
              </a:lnSpc>
              <a:spcBef>
                <a:spcPts val="875"/>
              </a:spcBef>
              <a:buClr>
                <a:srgbClr val="00007D"/>
              </a:buClr>
              <a:buSzPct val="76470"/>
              <a:buFont typeface="Wingdings"/>
              <a:buChar char=""/>
              <a:tabLst>
                <a:tab pos="355600" algn="l"/>
              </a:tabLst>
            </a:pPr>
            <a:r>
              <a:rPr sz="3400" spc="-350" dirty="0">
                <a:cs typeface="Microsoft Sans Serif"/>
              </a:rPr>
              <a:t>They</a:t>
            </a:r>
            <a:r>
              <a:rPr sz="3400" spc="-345" dirty="0">
                <a:cs typeface="Microsoft Sans Serif"/>
              </a:rPr>
              <a:t> </a:t>
            </a:r>
            <a:r>
              <a:rPr sz="3400" spc="-300" dirty="0">
                <a:cs typeface="Microsoft Sans Serif"/>
              </a:rPr>
              <a:t>are </a:t>
            </a:r>
            <a:r>
              <a:rPr sz="3400" spc="-204" dirty="0">
                <a:solidFill>
                  <a:srgbClr val="0000FF"/>
                </a:solidFill>
                <a:cs typeface="Microsoft Sans Serif"/>
              </a:rPr>
              <a:t>‘hit </a:t>
            </a:r>
            <a:r>
              <a:rPr sz="3400" spc="-409" dirty="0">
                <a:solidFill>
                  <a:srgbClr val="0000FF"/>
                </a:solidFill>
                <a:cs typeface="Microsoft Sans Serif"/>
              </a:rPr>
              <a:t>&amp;</a:t>
            </a:r>
            <a:r>
              <a:rPr sz="3400" spc="-405" dirty="0">
                <a:solidFill>
                  <a:srgbClr val="0000FF"/>
                </a:solidFill>
                <a:cs typeface="Microsoft Sans Serif"/>
              </a:rPr>
              <a:t> </a:t>
            </a:r>
            <a:r>
              <a:rPr sz="3400" spc="-265" dirty="0">
                <a:solidFill>
                  <a:srgbClr val="0000FF"/>
                </a:solidFill>
                <a:cs typeface="Microsoft Sans Serif"/>
              </a:rPr>
              <a:t>run’ </a:t>
            </a:r>
            <a:r>
              <a:rPr sz="3400" spc="-315" dirty="0">
                <a:solidFill>
                  <a:srgbClr val="0000FF"/>
                </a:solidFill>
                <a:cs typeface="Microsoft Sans Serif"/>
              </a:rPr>
              <a:t>drugs</a:t>
            </a:r>
            <a:r>
              <a:rPr sz="3400" spc="-310" dirty="0">
                <a:solidFill>
                  <a:srgbClr val="0000FF"/>
                </a:solidFill>
                <a:cs typeface="Microsoft Sans Serif"/>
              </a:rPr>
              <a:t> </a:t>
            </a:r>
            <a:r>
              <a:rPr sz="3400" spc="-204" dirty="0">
                <a:cs typeface="Microsoft Sans Serif"/>
              </a:rPr>
              <a:t>i.e., </a:t>
            </a:r>
            <a:r>
              <a:rPr sz="3400" spc="-250" dirty="0">
                <a:cs typeface="Microsoft Sans Serif"/>
              </a:rPr>
              <a:t>their </a:t>
            </a:r>
            <a:r>
              <a:rPr sz="3400" spc="-265" dirty="0">
                <a:cs typeface="Microsoft Sans Serif"/>
              </a:rPr>
              <a:t>effects </a:t>
            </a:r>
            <a:r>
              <a:rPr sz="3400" spc="-275" dirty="0">
                <a:cs typeface="Microsoft Sans Serif"/>
              </a:rPr>
              <a:t>greatly </a:t>
            </a:r>
            <a:r>
              <a:rPr sz="3400" spc="-890" dirty="0">
                <a:cs typeface="Microsoft Sans Serif"/>
              </a:rPr>
              <a:t> </a:t>
            </a:r>
            <a:r>
              <a:rPr sz="3400" spc="-285" dirty="0">
                <a:cs typeface="Microsoft Sans Serif"/>
              </a:rPr>
              <a:t>outlas</a:t>
            </a:r>
            <a:r>
              <a:rPr sz="3400" spc="-175" dirty="0">
                <a:cs typeface="Microsoft Sans Serif"/>
              </a:rPr>
              <a:t>t</a:t>
            </a:r>
            <a:r>
              <a:rPr sz="3400" spc="-130" dirty="0">
                <a:cs typeface="Microsoft Sans Serif"/>
              </a:rPr>
              <a:t> </a:t>
            </a:r>
            <a:r>
              <a:rPr sz="3400" spc="-260" dirty="0">
                <a:cs typeface="Microsoft Sans Serif"/>
              </a:rPr>
              <a:t>thei</a:t>
            </a:r>
            <a:r>
              <a:rPr sz="3400" spc="-210" dirty="0">
                <a:cs typeface="Microsoft Sans Serif"/>
              </a:rPr>
              <a:t>r</a:t>
            </a:r>
            <a:r>
              <a:rPr sz="3400" spc="-130" dirty="0">
                <a:cs typeface="Microsoft Sans Serif"/>
              </a:rPr>
              <a:t> </a:t>
            </a:r>
            <a:r>
              <a:rPr sz="3400" spc="-285" dirty="0">
                <a:cs typeface="Microsoft Sans Serif"/>
              </a:rPr>
              <a:t>detectabl</a:t>
            </a:r>
            <a:r>
              <a:rPr sz="3400" spc="-345" dirty="0">
                <a:cs typeface="Microsoft Sans Serif"/>
              </a:rPr>
              <a:t>e</a:t>
            </a:r>
            <a:r>
              <a:rPr sz="3400" spc="-130" dirty="0">
                <a:cs typeface="Microsoft Sans Serif"/>
              </a:rPr>
              <a:t> </a:t>
            </a:r>
            <a:r>
              <a:rPr sz="3400" spc="-320" dirty="0">
                <a:cs typeface="Microsoft Sans Serif"/>
              </a:rPr>
              <a:t>presenc</a:t>
            </a:r>
            <a:r>
              <a:rPr sz="3400" spc="-345" dirty="0">
                <a:cs typeface="Microsoft Sans Serif"/>
              </a:rPr>
              <a:t>e</a:t>
            </a:r>
            <a:r>
              <a:rPr sz="3400" spc="-130" dirty="0">
                <a:cs typeface="Microsoft Sans Serif"/>
              </a:rPr>
              <a:t> </a:t>
            </a:r>
            <a:r>
              <a:rPr sz="3400" spc="-150" dirty="0">
                <a:cs typeface="Microsoft Sans Serif"/>
              </a:rPr>
              <a:t>i</a:t>
            </a:r>
            <a:r>
              <a:rPr sz="3400" spc="-355" dirty="0">
                <a:cs typeface="Microsoft Sans Serif"/>
              </a:rPr>
              <a:t>n</a:t>
            </a:r>
            <a:r>
              <a:rPr sz="3400" spc="-130" dirty="0">
                <a:cs typeface="Microsoft Sans Serif"/>
              </a:rPr>
              <a:t> </a:t>
            </a:r>
            <a:r>
              <a:rPr sz="3400" spc="-260" dirty="0">
                <a:cs typeface="Microsoft Sans Serif"/>
              </a:rPr>
              <a:t>th</a:t>
            </a:r>
            <a:r>
              <a:rPr sz="3400" spc="-345" dirty="0">
                <a:cs typeface="Microsoft Sans Serif"/>
              </a:rPr>
              <a:t>e</a:t>
            </a:r>
            <a:r>
              <a:rPr sz="3400" spc="-130" dirty="0">
                <a:cs typeface="Microsoft Sans Serif"/>
              </a:rPr>
              <a:t> </a:t>
            </a:r>
            <a:r>
              <a:rPr sz="3400" spc="-285" dirty="0">
                <a:cs typeface="Microsoft Sans Serif"/>
              </a:rPr>
              <a:t>body  </a:t>
            </a:r>
            <a:r>
              <a:rPr sz="3400" spc="-335" dirty="0">
                <a:cs typeface="Microsoft Sans Serif"/>
              </a:rPr>
              <a:t>because</a:t>
            </a:r>
            <a:r>
              <a:rPr sz="3400" spc="-330" dirty="0">
                <a:cs typeface="Microsoft Sans Serif"/>
              </a:rPr>
              <a:t> </a:t>
            </a:r>
            <a:r>
              <a:rPr sz="3400" spc="-295" dirty="0">
                <a:cs typeface="Microsoft Sans Serif"/>
              </a:rPr>
              <a:t>they </a:t>
            </a:r>
            <a:r>
              <a:rPr sz="3400" spc="-245" dirty="0">
                <a:cs typeface="Microsoft Sans Serif"/>
              </a:rPr>
              <a:t>inhibit </a:t>
            </a:r>
            <a:r>
              <a:rPr sz="3400" spc="-290" dirty="0">
                <a:cs typeface="Microsoft Sans Serif"/>
              </a:rPr>
              <a:t>the </a:t>
            </a:r>
            <a:r>
              <a:rPr sz="3400" spc="-365" dirty="0">
                <a:cs typeface="Microsoft Sans Serif"/>
              </a:rPr>
              <a:t>enzyme</a:t>
            </a:r>
            <a:r>
              <a:rPr sz="3400" spc="-360" dirty="0">
                <a:cs typeface="Microsoft Sans Serif"/>
              </a:rPr>
              <a:t> </a:t>
            </a:r>
            <a:r>
              <a:rPr sz="3400" spc="-260" dirty="0">
                <a:cs typeface="Microsoft Sans Serif"/>
              </a:rPr>
              <a:t>irreversibly </a:t>
            </a:r>
            <a:r>
              <a:rPr sz="3400" spc="-409" dirty="0">
                <a:cs typeface="Microsoft Sans Serif"/>
              </a:rPr>
              <a:t>&amp; </a:t>
            </a:r>
            <a:r>
              <a:rPr sz="3400" spc="-405" dirty="0">
                <a:cs typeface="Microsoft Sans Serif"/>
              </a:rPr>
              <a:t> </a:t>
            </a:r>
            <a:r>
              <a:rPr sz="3400" spc="-280" dirty="0">
                <a:cs typeface="Microsoft Sans Serif"/>
              </a:rPr>
              <a:t>terminatio</a:t>
            </a:r>
            <a:r>
              <a:rPr sz="3400" spc="-345" dirty="0">
                <a:cs typeface="Microsoft Sans Serif"/>
              </a:rPr>
              <a:t>n</a:t>
            </a:r>
            <a:r>
              <a:rPr sz="3400" spc="-130" dirty="0">
                <a:cs typeface="Microsoft Sans Serif"/>
              </a:rPr>
              <a:t> </a:t>
            </a:r>
            <a:r>
              <a:rPr sz="3400" spc="-345" dirty="0">
                <a:cs typeface="Microsoft Sans Serif"/>
              </a:rPr>
              <a:t>o</a:t>
            </a:r>
            <a:r>
              <a:rPr sz="3400" spc="-170" dirty="0">
                <a:cs typeface="Microsoft Sans Serif"/>
              </a:rPr>
              <a:t>f</a:t>
            </a:r>
            <a:r>
              <a:rPr sz="3400" spc="-130" dirty="0">
                <a:cs typeface="Microsoft Sans Serif"/>
              </a:rPr>
              <a:t> </a:t>
            </a:r>
            <a:r>
              <a:rPr sz="3400" spc="-270" dirty="0">
                <a:cs typeface="Microsoft Sans Serif"/>
              </a:rPr>
              <a:t>effec</a:t>
            </a:r>
            <a:r>
              <a:rPr sz="3400" spc="-170" dirty="0">
                <a:cs typeface="Microsoft Sans Serif"/>
              </a:rPr>
              <a:t>t</a:t>
            </a:r>
            <a:r>
              <a:rPr sz="3400" spc="-130" dirty="0">
                <a:cs typeface="Microsoft Sans Serif"/>
              </a:rPr>
              <a:t> </a:t>
            </a:r>
            <a:r>
              <a:rPr sz="3400" spc="-150" dirty="0">
                <a:cs typeface="Microsoft Sans Serif"/>
              </a:rPr>
              <a:t>i</a:t>
            </a:r>
            <a:r>
              <a:rPr sz="3400" spc="-320" dirty="0">
                <a:cs typeface="Microsoft Sans Serif"/>
              </a:rPr>
              <a:t>s</a:t>
            </a:r>
            <a:r>
              <a:rPr sz="3400" spc="-130" dirty="0">
                <a:cs typeface="Microsoft Sans Serif"/>
              </a:rPr>
              <a:t> </a:t>
            </a:r>
            <a:r>
              <a:rPr sz="3400" spc="-350" dirty="0">
                <a:cs typeface="Microsoft Sans Serif"/>
              </a:rPr>
              <a:t>dependen</a:t>
            </a:r>
            <a:r>
              <a:rPr sz="3400" spc="-170" dirty="0">
                <a:cs typeface="Microsoft Sans Serif"/>
              </a:rPr>
              <a:t>t</a:t>
            </a:r>
            <a:r>
              <a:rPr sz="3400" spc="-130" dirty="0">
                <a:cs typeface="Microsoft Sans Serif"/>
              </a:rPr>
              <a:t> </a:t>
            </a:r>
            <a:r>
              <a:rPr sz="3400" spc="-350" dirty="0">
                <a:cs typeface="Microsoft Sans Serif"/>
              </a:rPr>
              <a:t>o</a:t>
            </a:r>
            <a:r>
              <a:rPr sz="3400" spc="-345" dirty="0">
                <a:cs typeface="Microsoft Sans Serif"/>
              </a:rPr>
              <a:t>n</a:t>
            </a:r>
            <a:r>
              <a:rPr sz="3400" spc="-130" dirty="0">
                <a:cs typeface="Microsoft Sans Serif"/>
              </a:rPr>
              <a:t> </a:t>
            </a:r>
            <a:r>
              <a:rPr sz="3400" spc="-290" dirty="0">
                <a:cs typeface="Microsoft Sans Serif"/>
              </a:rPr>
              <a:t>synthesi</a:t>
            </a:r>
            <a:r>
              <a:rPr sz="3400" spc="-310" dirty="0">
                <a:cs typeface="Microsoft Sans Serif"/>
              </a:rPr>
              <a:t>s</a:t>
            </a:r>
            <a:r>
              <a:rPr sz="3400" spc="-130" dirty="0">
                <a:cs typeface="Microsoft Sans Serif"/>
              </a:rPr>
              <a:t> </a:t>
            </a:r>
            <a:r>
              <a:rPr sz="3400" spc="-215" dirty="0">
                <a:cs typeface="Microsoft Sans Serif"/>
              </a:rPr>
              <a:t>of  </a:t>
            </a:r>
            <a:r>
              <a:rPr sz="3400" spc="-260" dirty="0">
                <a:cs typeface="Microsoft Sans Serif"/>
              </a:rPr>
              <a:t>fres</a:t>
            </a:r>
            <a:r>
              <a:rPr sz="3400" spc="-345" dirty="0">
                <a:cs typeface="Microsoft Sans Serif"/>
              </a:rPr>
              <a:t>h</a:t>
            </a:r>
            <a:r>
              <a:rPr sz="3400" spc="-130" dirty="0">
                <a:cs typeface="Microsoft Sans Serif"/>
              </a:rPr>
              <a:t> </a:t>
            </a:r>
            <a:r>
              <a:rPr sz="3400" spc="-335" dirty="0">
                <a:cs typeface="Microsoft Sans Serif"/>
              </a:rPr>
              <a:t>enzyme(whic</a:t>
            </a:r>
            <a:r>
              <a:rPr sz="3400" spc="-345" dirty="0">
                <a:cs typeface="Microsoft Sans Serif"/>
              </a:rPr>
              <a:t>h</a:t>
            </a:r>
            <a:r>
              <a:rPr sz="3400" spc="-130" dirty="0">
                <a:cs typeface="Microsoft Sans Serif"/>
              </a:rPr>
              <a:t> </a:t>
            </a:r>
            <a:r>
              <a:rPr sz="3400" spc="-295" dirty="0">
                <a:cs typeface="Microsoft Sans Serif"/>
              </a:rPr>
              <a:t>take</a:t>
            </a:r>
            <a:r>
              <a:rPr sz="3400" spc="-310" dirty="0">
                <a:cs typeface="Microsoft Sans Serif"/>
              </a:rPr>
              <a:t>s</a:t>
            </a:r>
            <a:r>
              <a:rPr sz="3400" spc="-130" dirty="0">
                <a:cs typeface="Microsoft Sans Serif"/>
              </a:rPr>
              <a:t> </a:t>
            </a:r>
            <a:r>
              <a:rPr sz="3400" spc="-330" dirty="0">
                <a:cs typeface="Microsoft Sans Serif"/>
              </a:rPr>
              <a:t>weeks)</a:t>
            </a:r>
            <a:endParaRPr sz="3400">
              <a:cs typeface="Microsoft Sans Serif"/>
            </a:endParaRPr>
          </a:p>
          <a:p>
            <a:pPr marL="355600" marR="10795" indent="-342900">
              <a:lnSpc>
                <a:spcPts val="3670"/>
              </a:lnSpc>
              <a:spcBef>
                <a:spcPts val="825"/>
              </a:spcBef>
              <a:buClr>
                <a:srgbClr val="00007D"/>
              </a:buClr>
              <a:buSzPct val="76470"/>
              <a:buFont typeface="Wingdings"/>
              <a:buChar char=""/>
              <a:tabLst>
                <a:tab pos="355600" algn="l"/>
              </a:tabLst>
            </a:pPr>
            <a:r>
              <a:rPr sz="3400" spc="-370" dirty="0">
                <a:cs typeface="Microsoft Sans Serif"/>
              </a:rPr>
              <a:t>Th</a:t>
            </a:r>
            <a:r>
              <a:rPr sz="3400" spc="-345" dirty="0">
                <a:cs typeface="Microsoft Sans Serif"/>
              </a:rPr>
              <a:t>e</a:t>
            </a:r>
            <a:r>
              <a:rPr sz="3400" spc="-135" dirty="0">
                <a:cs typeface="Microsoft Sans Serif"/>
              </a:rPr>
              <a:t> </a:t>
            </a:r>
            <a:r>
              <a:rPr sz="3400" spc="-300" dirty="0">
                <a:cs typeface="Microsoft Sans Serif"/>
              </a:rPr>
              <a:t>hydrazin</a:t>
            </a:r>
            <a:r>
              <a:rPr sz="3400" spc="-345" dirty="0">
                <a:cs typeface="Microsoft Sans Serif"/>
              </a:rPr>
              <a:t>e</a:t>
            </a:r>
            <a:r>
              <a:rPr sz="3400" spc="-130" dirty="0">
                <a:cs typeface="Microsoft Sans Serif"/>
              </a:rPr>
              <a:t> </a:t>
            </a:r>
            <a:r>
              <a:rPr sz="3400" spc="-315" dirty="0">
                <a:cs typeface="Microsoft Sans Serif"/>
              </a:rPr>
              <a:t>grou</a:t>
            </a:r>
            <a:r>
              <a:rPr sz="3400" spc="-345" dirty="0">
                <a:cs typeface="Microsoft Sans Serif"/>
              </a:rPr>
              <a:t>p</a:t>
            </a:r>
            <a:r>
              <a:rPr sz="3400" spc="-130" dirty="0">
                <a:cs typeface="Microsoft Sans Serif"/>
              </a:rPr>
              <a:t> </a:t>
            </a:r>
            <a:r>
              <a:rPr sz="3400" spc="-150" dirty="0">
                <a:cs typeface="Microsoft Sans Serif"/>
              </a:rPr>
              <a:t>i</a:t>
            </a:r>
            <a:r>
              <a:rPr sz="3400" spc="-320" dirty="0">
                <a:cs typeface="Microsoft Sans Serif"/>
              </a:rPr>
              <a:t>s</a:t>
            </a:r>
            <a:r>
              <a:rPr sz="3400" spc="-130" dirty="0">
                <a:cs typeface="Microsoft Sans Serif"/>
              </a:rPr>
              <a:t> </a:t>
            </a:r>
            <a:r>
              <a:rPr sz="3400" spc="-265" dirty="0">
                <a:cs typeface="Microsoft Sans Serif"/>
              </a:rPr>
              <a:t>acetylated(lik</a:t>
            </a:r>
            <a:r>
              <a:rPr sz="3400" spc="-345" dirty="0">
                <a:cs typeface="Microsoft Sans Serif"/>
              </a:rPr>
              <a:t>e</a:t>
            </a:r>
            <a:r>
              <a:rPr sz="3400" spc="-130" dirty="0">
                <a:cs typeface="Microsoft Sans Serif"/>
              </a:rPr>
              <a:t> </a:t>
            </a:r>
            <a:r>
              <a:rPr sz="3400" spc="-360" dirty="0">
                <a:cs typeface="Microsoft Sans Serif"/>
              </a:rPr>
              <a:t>INH</a:t>
            </a:r>
            <a:r>
              <a:rPr sz="3400" spc="-204" dirty="0">
                <a:cs typeface="Microsoft Sans Serif"/>
              </a:rPr>
              <a:t>)</a:t>
            </a:r>
            <a:r>
              <a:rPr sz="3400" spc="-130" dirty="0">
                <a:cs typeface="Microsoft Sans Serif"/>
              </a:rPr>
              <a:t> </a:t>
            </a:r>
            <a:r>
              <a:rPr sz="3400" spc="-409" dirty="0">
                <a:cs typeface="Microsoft Sans Serif"/>
              </a:rPr>
              <a:t>&amp;</a:t>
            </a:r>
            <a:r>
              <a:rPr sz="3400" spc="-135" dirty="0">
                <a:cs typeface="Microsoft Sans Serif"/>
              </a:rPr>
              <a:t> </a:t>
            </a:r>
            <a:r>
              <a:rPr sz="3400" spc="-240" dirty="0">
                <a:cs typeface="Microsoft Sans Serif"/>
              </a:rPr>
              <a:t>the  </a:t>
            </a:r>
            <a:r>
              <a:rPr sz="3400" spc="-295" dirty="0">
                <a:cs typeface="Microsoft Sans Serif"/>
              </a:rPr>
              <a:t>population</a:t>
            </a:r>
            <a:r>
              <a:rPr sz="3400" spc="-130" dirty="0">
                <a:cs typeface="Microsoft Sans Serif"/>
              </a:rPr>
              <a:t> </a:t>
            </a:r>
            <a:r>
              <a:rPr sz="3400" spc="-235" dirty="0">
                <a:cs typeface="Microsoft Sans Serif"/>
              </a:rPr>
              <a:t>is</a:t>
            </a:r>
            <a:r>
              <a:rPr sz="3400" spc="-125" dirty="0">
                <a:cs typeface="Microsoft Sans Serif"/>
              </a:rPr>
              <a:t> </a:t>
            </a:r>
            <a:r>
              <a:rPr sz="3400" spc="-290" dirty="0">
                <a:cs typeface="Microsoft Sans Serif"/>
              </a:rPr>
              <a:t>divided</a:t>
            </a:r>
            <a:r>
              <a:rPr sz="3400" spc="-125" dirty="0">
                <a:cs typeface="Microsoft Sans Serif"/>
              </a:rPr>
              <a:t> </a:t>
            </a:r>
            <a:r>
              <a:rPr sz="3400" spc="-260" dirty="0">
                <a:cs typeface="Microsoft Sans Serif"/>
              </a:rPr>
              <a:t>into</a:t>
            </a:r>
            <a:r>
              <a:rPr sz="3400" spc="-80" dirty="0">
                <a:cs typeface="Microsoft Sans Serif"/>
              </a:rPr>
              <a:t> </a:t>
            </a:r>
            <a:r>
              <a:rPr sz="3400" spc="-315" dirty="0">
                <a:solidFill>
                  <a:srgbClr val="0000FF"/>
                </a:solidFill>
                <a:cs typeface="Microsoft Sans Serif"/>
              </a:rPr>
              <a:t>slow</a:t>
            </a:r>
            <a:r>
              <a:rPr sz="3400" spc="-120" dirty="0">
                <a:solidFill>
                  <a:srgbClr val="0000FF"/>
                </a:solidFill>
                <a:cs typeface="Microsoft Sans Serif"/>
              </a:rPr>
              <a:t> </a:t>
            </a:r>
            <a:r>
              <a:rPr sz="3400" spc="-409" dirty="0">
                <a:cs typeface="Microsoft Sans Serif"/>
              </a:rPr>
              <a:t>&amp;</a:t>
            </a:r>
            <a:r>
              <a:rPr sz="3400" spc="-125" dirty="0">
                <a:cs typeface="Microsoft Sans Serif"/>
              </a:rPr>
              <a:t> </a:t>
            </a:r>
            <a:r>
              <a:rPr sz="3400" spc="-250" dirty="0">
                <a:solidFill>
                  <a:srgbClr val="0000FF"/>
                </a:solidFill>
                <a:cs typeface="Microsoft Sans Serif"/>
              </a:rPr>
              <a:t>fast</a:t>
            </a:r>
            <a:r>
              <a:rPr sz="3400" spc="-125" dirty="0">
                <a:solidFill>
                  <a:srgbClr val="0000FF"/>
                </a:solidFill>
                <a:cs typeface="Microsoft Sans Serif"/>
              </a:rPr>
              <a:t> </a:t>
            </a:r>
            <a:r>
              <a:rPr sz="3400" spc="-280" dirty="0">
                <a:solidFill>
                  <a:srgbClr val="0000FF"/>
                </a:solidFill>
                <a:cs typeface="Microsoft Sans Serif"/>
              </a:rPr>
              <a:t>acetylators</a:t>
            </a:r>
            <a:endParaRPr sz="3400">
              <a:cs typeface="Microsoft Sans Serif"/>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14587" y="334966"/>
            <a:ext cx="10239587" cy="1457960"/>
          </a:xfrm>
          <a:prstGeom prst="rect">
            <a:avLst/>
          </a:prstGeom>
        </p:spPr>
        <p:txBody>
          <a:bodyPr vert="horz" wrap="square" lIns="0" tIns="12700" rIns="0" bIns="0" rtlCol="0">
            <a:spAutoFit/>
          </a:bodyPr>
          <a:lstStyle/>
          <a:p>
            <a:pPr marL="12700" marR="5080">
              <a:lnSpc>
                <a:spcPct val="100000"/>
              </a:lnSpc>
              <a:spcBef>
                <a:spcPts val="100"/>
              </a:spcBef>
            </a:pPr>
            <a:r>
              <a:rPr sz="4700" spc="-229" dirty="0"/>
              <a:t>MAO-AI’s-Advers</a:t>
            </a:r>
            <a:r>
              <a:rPr sz="4700" spc="-204" dirty="0"/>
              <a:t>e</a:t>
            </a:r>
            <a:r>
              <a:rPr sz="4700" spc="-155" dirty="0"/>
              <a:t> </a:t>
            </a:r>
            <a:r>
              <a:rPr sz="4700" spc="-105" dirty="0"/>
              <a:t>Effect</a:t>
            </a:r>
            <a:r>
              <a:rPr sz="4700" spc="-100" dirty="0"/>
              <a:t>s</a:t>
            </a:r>
            <a:r>
              <a:rPr sz="4700" spc="-150" dirty="0"/>
              <a:t> </a:t>
            </a:r>
            <a:r>
              <a:rPr sz="4700" spc="5" dirty="0"/>
              <a:t>&amp;</a:t>
            </a:r>
            <a:r>
              <a:rPr sz="4700" spc="-155" dirty="0"/>
              <a:t> </a:t>
            </a:r>
            <a:r>
              <a:rPr sz="4700" spc="-250" dirty="0"/>
              <a:t>Drug  </a:t>
            </a:r>
            <a:r>
              <a:rPr sz="4700" spc="-215" dirty="0"/>
              <a:t>Interactions</a:t>
            </a:r>
            <a:endParaRPr sz="4700"/>
          </a:p>
        </p:txBody>
      </p:sp>
      <p:sp>
        <p:nvSpPr>
          <p:cNvPr id="3" name="object 3"/>
          <p:cNvSpPr txBox="1"/>
          <p:nvPr/>
        </p:nvSpPr>
        <p:spPr>
          <a:xfrm>
            <a:off x="825424" y="2197646"/>
            <a:ext cx="10777220" cy="3849370"/>
          </a:xfrm>
          <a:prstGeom prst="rect">
            <a:avLst/>
          </a:prstGeom>
        </p:spPr>
        <p:txBody>
          <a:bodyPr vert="horz" wrap="square" lIns="0" tIns="110489" rIns="0" bIns="0" rtlCol="0">
            <a:spAutoFit/>
          </a:bodyPr>
          <a:lstStyle/>
          <a:p>
            <a:pPr marL="355600" indent="-342900">
              <a:lnSpc>
                <a:spcPct val="100000"/>
              </a:lnSpc>
              <a:spcBef>
                <a:spcPts val="869"/>
              </a:spcBef>
              <a:buClr>
                <a:srgbClr val="00007D"/>
              </a:buClr>
              <a:buSzPct val="76562"/>
              <a:buFont typeface="Wingdings"/>
              <a:buChar char=""/>
              <a:tabLst>
                <a:tab pos="355600" algn="l"/>
              </a:tabLst>
            </a:pPr>
            <a:r>
              <a:rPr sz="3200" spc="-310" dirty="0">
                <a:cs typeface="Microsoft Sans Serif"/>
              </a:rPr>
              <a:t>Advers</a:t>
            </a:r>
            <a:r>
              <a:rPr sz="3200" spc="-325" dirty="0">
                <a:cs typeface="Microsoft Sans Serif"/>
              </a:rPr>
              <a:t>e</a:t>
            </a:r>
            <a:r>
              <a:rPr sz="3200" spc="-130" dirty="0">
                <a:cs typeface="Microsoft Sans Serif"/>
              </a:rPr>
              <a:t> </a:t>
            </a:r>
            <a:r>
              <a:rPr sz="3200" spc="-260" dirty="0">
                <a:cs typeface="Microsoft Sans Serif"/>
              </a:rPr>
              <a:t>Effects</a:t>
            </a:r>
            <a:endParaRPr sz="3200">
              <a:cs typeface="Microsoft Sans Serif"/>
            </a:endParaRPr>
          </a:p>
          <a:p>
            <a:pPr marL="755650" marR="21590" lvl="1" indent="-285750">
              <a:lnSpc>
                <a:spcPct val="100000"/>
              </a:lnSpc>
              <a:spcBef>
                <a:spcPts val="725"/>
              </a:spcBef>
              <a:buClr>
                <a:srgbClr val="9999CC"/>
              </a:buClr>
              <a:buSzPct val="78333"/>
              <a:buFont typeface="Wingdings"/>
              <a:buChar char=""/>
              <a:tabLst>
                <a:tab pos="755650" algn="l"/>
              </a:tabLst>
            </a:pPr>
            <a:r>
              <a:rPr sz="3000" spc="-285" dirty="0">
                <a:cs typeface="Microsoft Sans Serif"/>
              </a:rPr>
              <a:t>Headache/Drowsiness/Dr</a:t>
            </a:r>
            <a:r>
              <a:rPr sz="3000" spc="-275" dirty="0">
                <a:cs typeface="Microsoft Sans Serif"/>
              </a:rPr>
              <a:t>y</a:t>
            </a:r>
            <a:r>
              <a:rPr sz="3000" spc="-120" dirty="0">
                <a:cs typeface="Microsoft Sans Serif"/>
              </a:rPr>
              <a:t> </a:t>
            </a:r>
            <a:r>
              <a:rPr sz="3000" spc="-300" dirty="0">
                <a:cs typeface="Microsoft Sans Serif"/>
              </a:rPr>
              <a:t>mouth/Weigh</a:t>
            </a:r>
            <a:r>
              <a:rPr sz="3000" spc="-155" dirty="0">
                <a:cs typeface="Microsoft Sans Serif"/>
              </a:rPr>
              <a:t>t</a:t>
            </a:r>
            <a:r>
              <a:rPr sz="3000" spc="-114" dirty="0">
                <a:cs typeface="Microsoft Sans Serif"/>
              </a:rPr>
              <a:t> </a:t>
            </a:r>
            <a:r>
              <a:rPr sz="3000" spc="-220" dirty="0">
                <a:cs typeface="Microsoft Sans Serif"/>
              </a:rPr>
              <a:t>gain/  </a:t>
            </a:r>
            <a:r>
              <a:rPr sz="3000" spc="-245" dirty="0">
                <a:cs typeface="Microsoft Sans Serif"/>
              </a:rPr>
              <a:t>Orthostati</a:t>
            </a:r>
            <a:r>
              <a:rPr sz="3000" spc="-275" dirty="0">
                <a:cs typeface="Microsoft Sans Serif"/>
              </a:rPr>
              <a:t>c</a:t>
            </a:r>
            <a:r>
              <a:rPr sz="3000" spc="-114" dirty="0">
                <a:cs typeface="Microsoft Sans Serif"/>
              </a:rPr>
              <a:t> </a:t>
            </a:r>
            <a:r>
              <a:rPr sz="3000" spc="-275" dirty="0">
                <a:cs typeface="Microsoft Sans Serif"/>
              </a:rPr>
              <a:t>hypotension/Impotence</a:t>
            </a:r>
            <a:r>
              <a:rPr sz="3000" spc="-210" dirty="0">
                <a:cs typeface="Microsoft Sans Serif"/>
              </a:rPr>
              <a:t>/</a:t>
            </a:r>
            <a:r>
              <a:rPr sz="3000" spc="-320" dirty="0">
                <a:solidFill>
                  <a:srgbClr val="0000FF"/>
                </a:solidFill>
                <a:cs typeface="Microsoft Sans Serif"/>
              </a:rPr>
              <a:t>Chees</a:t>
            </a:r>
            <a:r>
              <a:rPr sz="3000" spc="-305" dirty="0">
                <a:solidFill>
                  <a:srgbClr val="0000FF"/>
                </a:solidFill>
                <a:cs typeface="Microsoft Sans Serif"/>
              </a:rPr>
              <a:t>e</a:t>
            </a:r>
            <a:r>
              <a:rPr sz="3000" spc="-120" dirty="0">
                <a:solidFill>
                  <a:srgbClr val="0000FF"/>
                </a:solidFill>
                <a:cs typeface="Microsoft Sans Serif"/>
              </a:rPr>
              <a:t> </a:t>
            </a:r>
            <a:r>
              <a:rPr sz="3000" spc="-275" dirty="0">
                <a:solidFill>
                  <a:srgbClr val="0000FF"/>
                </a:solidFill>
                <a:cs typeface="Microsoft Sans Serif"/>
              </a:rPr>
              <a:t>Reaction</a:t>
            </a:r>
            <a:endParaRPr sz="3000">
              <a:cs typeface="Microsoft Sans Serif"/>
            </a:endParaRPr>
          </a:p>
          <a:p>
            <a:pPr marL="355600" indent="-342900">
              <a:lnSpc>
                <a:spcPct val="100000"/>
              </a:lnSpc>
              <a:spcBef>
                <a:spcPts val="765"/>
              </a:spcBef>
              <a:buClr>
                <a:srgbClr val="00007D"/>
              </a:buClr>
              <a:buSzPct val="76562"/>
              <a:buFont typeface="Wingdings"/>
              <a:buChar char=""/>
              <a:tabLst>
                <a:tab pos="355600" algn="l"/>
              </a:tabLst>
            </a:pPr>
            <a:r>
              <a:rPr sz="3200" spc="-320" dirty="0">
                <a:cs typeface="Microsoft Sans Serif"/>
              </a:rPr>
              <a:t>Dru</a:t>
            </a:r>
            <a:r>
              <a:rPr sz="3200" spc="-325" dirty="0">
                <a:cs typeface="Microsoft Sans Serif"/>
              </a:rPr>
              <a:t>g</a:t>
            </a:r>
            <a:r>
              <a:rPr sz="3200" spc="-130" dirty="0">
                <a:cs typeface="Microsoft Sans Serif"/>
              </a:rPr>
              <a:t> </a:t>
            </a:r>
            <a:r>
              <a:rPr sz="3200" spc="-254" dirty="0">
                <a:cs typeface="Microsoft Sans Serif"/>
              </a:rPr>
              <a:t>Interactions</a:t>
            </a:r>
            <a:endParaRPr sz="3200">
              <a:cs typeface="Microsoft Sans Serif"/>
            </a:endParaRPr>
          </a:p>
          <a:p>
            <a:pPr marL="755650" lvl="1" indent="-285750">
              <a:lnSpc>
                <a:spcPct val="100000"/>
              </a:lnSpc>
              <a:spcBef>
                <a:spcPts val="725"/>
              </a:spcBef>
              <a:buClr>
                <a:srgbClr val="9999CC"/>
              </a:buClr>
              <a:buSzPct val="78333"/>
              <a:buFont typeface="Wingdings"/>
              <a:buChar char=""/>
              <a:tabLst>
                <a:tab pos="755650" algn="l"/>
              </a:tabLst>
            </a:pPr>
            <a:r>
              <a:rPr sz="3000" spc="-305" dirty="0">
                <a:cs typeface="Microsoft Sans Serif"/>
              </a:rPr>
              <a:t>MAOI’</a:t>
            </a:r>
            <a:r>
              <a:rPr sz="3000" spc="-270" dirty="0">
                <a:cs typeface="Microsoft Sans Serif"/>
              </a:rPr>
              <a:t>s</a:t>
            </a:r>
            <a:r>
              <a:rPr sz="3000" spc="-114" dirty="0">
                <a:cs typeface="Microsoft Sans Serif"/>
              </a:rPr>
              <a:t> </a:t>
            </a:r>
            <a:r>
              <a:rPr sz="3000" spc="-315" dirty="0">
                <a:cs typeface="Microsoft Sans Serif"/>
              </a:rPr>
              <a:t>+</a:t>
            </a:r>
            <a:r>
              <a:rPr sz="3000" spc="-114" dirty="0">
                <a:cs typeface="Microsoft Sans Serif"/>
              </a:rPr>
              <a:t> </a:t>
            </a:r>
            <a:r>
              <a:rPr sz="3000" spc="-220" dirty="0">
                <a:cs typeface="Microsoft Sans Serif"/>
              </a:rPr>
              <a:t>SSRI’s</a:t>
            </a:r>
            <a:r>
              <a:rPr sz="3000" spc="-409" dirty="0">
                <a:cs typeface="Microsoft Sans Serif"/>
              </a:rPr>
              <a:t>→</a:t>
            </a:r>
            <a:r>
              <a:rPr sz="3000" spc="-75" dirty="0">
                <a:cs typeface="Microsoft Sans Serif"/>
              </a:rPr>
              <a:t> </a:t>
            </a:r>
            <a:r>
              <a:rPr sz="3000" spc="-265" dirty="0">
                <a:solidFill>
                  <a:srgbClr val="FF00FF"/>
                </a:solidFill>
                <a:cs typeface="Microsoft Sans Serif"/>
              </a:rPr>
              <a:t>Serotoni</a:t>
            </a:r>
            <a:r>
              <a:rPr sz="3000" spc="-305" dirty="0">
                <a:solidFill>
                  <a:srgbClr val="FF00FF"/>
                </a:solidFill>
                <a:cs typeface="Microsoft Sans Serif"/>
              </a:rPr>
              <a:t>n</a:t>
            </a:r>
            <a:r>
              <a:rPr sz="3000" spc="-120" dirty="0">
                <a:solidFill>
                  <a:srgbClr val="FF00FF"/>
                </a:solidFill>
                <a:cs typeface="Microsoft Sans Serif"/>
              </a:rPr>
              <a:t> </a:t>
            </a:r>
            <a:r>
              <a:rPr sz="3000" spc="-315" dirty="0">
                <a:solidFill>
                  <a:srgbClr val="FF00FF"/>
                </a:solidFill>
                <a:cs typeface="Microsoft Sans Serif"/>
              </a:rPr>
              <a:t>Syndrom</a:t>
            </a:r>
            <a:r>
              <a:rPr sz="3000" spc="-280" dirty="0">
                <a:solidFill>
                  <a:srgbClr val="FF00FF"/>
                </a:solidFill>
                <a:cs typeface="Microsoft Sans Serif"/>
              </a:rPr>
              <a:t>e</a:t>
            </a:r>
            <a:r>
              <a:rPr sz="3000" spc="-220" dirty="0">
                <a:cs typeface="Microsoft Sans Serif"/>
              </a:rPr>
              <a:t>(lethal)</a:t>
            </a:r>
            <a:endParaRPr sz="3000">
              <a:cs typeface="Microsoft Sans Serif"/>
            </a:endParaRPr>
          </a:p>
          <a:p>
            <a:pPr marL="755650" lvl="1" indent="-285750">
              <a:lnSpc>
                <a:spcPct val="100000"/>
              </a:lnSpc>
              <a:spcBef>
                <a:spcPts val="720"/>
              </a:spcBef>
              <a:buClr>
                <a:srgbClr val="9999CC"/>
              </a:buClr>
              <a:buSzPct val="78333"/>
              <a:buFont typeface="Wingdings"/>
              <a:buChar char=""/>
              <a:tabLst>
                <a:tab pos="755650" algn="l"/>
              </a:tabLst>
            </a:pPr>
            <a:r>
              <a:rPr sz="3000" spc="-315" dirty="0">
                <a:cs typeface="Microsoft Sans Serif"/>
              </a:rPr>
              <a:t>TCA’</a:t>
            </a:r>
            <a:r>
              <a:rPr sz="3000" spc="-275" dirty="0">
                <a:cs typeface="Microsoft Sans Serif"/>
              </a:rPr>
              <a:t>s</a:t>
            </a:r>
            <a:r>
              <a:rPr sz="3000" spc="-120" dirty="0">
                <a:cs typeface="Microsoft Sans Serif"/>
              </a:rPr>
              <a:t> </a:t>
            </a:r>
            <a:r>
              <a:rPr sz="3000" spc="-315" dirty="0">
                <a:cs typeface="Microsoft Sans Serif"/>
              </a:rPr>
              <a:t>+</a:t>
            </a:r>
            <a:r>
              <a:rPr sz="3000" spc="-114" dirty="0">
                <a:cs typeface="Microsoft Sans Serif"/>
              </a:rPr>
              <a:t> </a:t>
            </a:r>
            <a:r>
              <a:rPr sz="3000" spc="-400" dirty="0">
                <a:cs typeface="Microsoft Sans Serif"/>
              </a:rPr>
              <a:t>CN</a:t>
            </a:r>
            <a:r>
              <a:rPr sz="3000" spc="-365" dirty="0">
                <a:cs typeface="Microsoft Sans Serif"/>
              </a:rPr>
              <a:t>S</a:t>
            </a:r>
            <a:r>
              <a:rPr sz="3000" spc="-120" dirty="0">
                <a:cs typeface="Microsoft Sans Serif"/>
              </a:rPr>
              <a:t> </a:t>
            </a:r>
            <a:r>
              <a:rPr sz="3000" spc="-240" dirty="0">
                <a:cs typeface="Microsoft Sans Serif"/>
              </a:rPr>
              <a:t>Depressants</a:t>
            </a:r>
            <a:r>
              <a:rPr sz="3000" spc="-459" dirty="0">
                <a:cs typeface="Microsoft Sans Serif"/>
              </a:rPr>
              <a:t>→</a:t>
            </a:r>
            <a:r>
              <a:rPr sz="3000" spc="-120" dirty="0">
                <a:cs typeface="Microsoft Sans Serif"/>
              </a:rPr>
              <a:t> </a:t>
            </a:r>
            <a:r>
              <a:rPr sz="3000" dirty="0">
                <a:cs typeface="Microsoft Sans Serif"/>
              </a:rPr>
              <a:t>↑↑</a:t>
            </a:r>
            <a:r>
              <a:rPr sz="3000" spc="-114" dirty="0">
                <a:cs typeface="Microsoft Sans Serif"/>
              </a:rPr>
              <a:t> </a:t>
            </a:r>
            <a:r>
              <a:rPr sz="3000" spc="-400" dirty="0">
                <a:cs typeface="Microsoft Sans Serif"/>
              </a:rPr>
              <a:t>CN</a:t>
            </a:r>
            <a:r>
              <a:rPr sz="3000" spc="-365" dirty="0">
                <a:cs typeface="Microsoft Sans Serif"/>
              </a:rPr>
              <a:t>S</a:t>
            </a:r>
            <a:r>
              <a:rPr sz="3000" spc="-120" dirty="0">
                <a:cs typeface="Microsoft Sans Serif"/>
              </a:rPr>
              <a:t> </a:t>
            </a:r>
            <a:r>
              <a:rPr sz="3000" spc="-275" dirty="0">
                <a:cs typeface="Microsoft Sans Serif"/>
              </a:rPr>
              <a:t>depression</a:t>
            </a:r>
            <a:endParaRPr sz="3000">
              <a:cs typeface="Microsoft Sans Serif"/>
            </a:endParaRPr>
          </a:p>
          <a:p>
            <a:pPr marL="755650" lvl="1" indent="-285750">
              <a:lnSpc>
                <a:spcPct val="100000"/>
              </a:lnSpc>
              <a:spcBef>
                <a:spcPts val="720"/>
              </a:spcBef>
              <a:buClr>
                <a:srgbClr val="9999CC"/>
              </a:buClr>
              <a:buSzPct val="78333"/>
              <a:buFont typeface="Wingdings"/>
              <a:buChar char=""/>
              <a:tabLst>
                <a:tab pos="755650" algn="l"/>
              </a:tabLst>
            </a:pPr>
            <a:r>
              <a:rPr sz="3000" spc="-315" dirty="0">
                <a:cs typeface="Microsoft Sans Serif"/>
              </a:rPr>
              <a:t>TCA’</a:t>
            </a:r>
            <a:r>
              <a:rPr sz="3000" spc="-275" dirty="0">
                <a:cs typeface="Microsoft Sans Serif"/>
              </a:rPr>
              <a:t>s</a:t>
            </a:r>
            <a:r>
              <a:rPr sz="3000" spc="-120" dirty="0">
                <a:cs typeface="Microsoft Sans Serif"/>
              </a:rPr>
              <a:t> </a:t>
            </a:r>
            <a:r>
              <a:rPr sz="3000" spc="-315" dirty="0">
                <a:cs typeface="Microsoft Sans Serif"/>
              </a:rPr>
              <a:t>+</a:t>
            </a:r>
            <a:r>
              <a:rPr sz="3000" spc="-114" dirty="0">
                <a:cs typeface="Microsoft Sans Serif"/>
              </a:rPr>
              <a:t> </a:t>
            </a:r>
            <a:r>
              <a:rPr sz="3000" spc="-235" dirty="0">
                <a:cs typeface="Microsoft Sans Serif"/>
              </a:rPr>
              <a:t>MAOI’s</a:t>
            </a:r>
            <a:r>
              <a:rPr sz="3000" spc="-415" dirty="0">
                <a:cs typeface="Microsoft Sans Serif"/>
              </a:rPr>
              <a:t>→</a:t>
            </a:r>
            <a:r>
              <a:rPr sz="3000" spc="-114" dirty="0">
                <a:cs typeface="Microsoft Sans Serif"/>
              </a:rPr>
              <a:t> </a:t>
            </a:r>
            <a:r>
              <a:rPr sz="3000" spc="-270" dirty="0">
                <a:cs typeface="Microsoft Sans Serif"/>
              </a:rPr>
              <a:t>Hyperpyrexia/Convulsions</a:t>
            </a:r>
            <a:r>
              <a:rPr sz="3000" spc="-155" dirty="0">
                <a:cs typeface="Microsoft Sans Serif"/>
              </a:rPr>
              <a:t>/</a:t>
            </a:r>
            <a:r>
              <a:rPr sz="3000" spc="-120" dirty="0">
                <a:cs typeface="Microsoft Sans Serif"/>
              </a:rPr>
              <a:t> </a:t>
            </a:r>
            <a:r>
              <a:rPr sz="3000" spc="-370" dirty="0">
                <a:cs typeface="Microsoft Sans Serif"/>
              </a:rPr>
              <a:t>Coma</a:t>
            </a:r>
            <a:endParaRPr sz="3000">
              <a:cs typeface="Microsoft Sans Serif"/>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87070" y="287088"/>
            <a:ext cx="8323580" cy="1488440"/>
          </a:xfrm>
          <a:prstGeom prst="rect">
            <a:avLst/>
          </a:prstGeom>
        </p:spPr>
        <p:txBody>
          <a:bodyPr vert="horz" wrap="square" lIns="0" tIns="12700" rIns="0" bIns="0" rtlCol="0">
            <a:spAutoFit/>
          </a:bodyPr>
          <a:lstStyle/>
          <a:p>
            <a:pPr marL="12700" marR="5080">
              <a:lnSpc>
                <a:spcPct val="100000"/>
              </a:lnSpc>
              <a:spcBef>
                <a:spcPts val="100"/>
              </a:spcBef>
            </a:pPr>
            <a:r>
              <a:rPr sz="4800" spc="-270" dirty="0"/>
              <a:t>Selectiv</a:t>
            </a:r>
            <a:r>
              <a:rPr sz="4800" spc="-300" dirty="0"/>
              <a:t>e</a:t>
            </a:r>
            <a:r>
              <a:rPr sz="4800" spc="-160" dirty="0"/>
              <a:t> </a:t>
            </a:r>
            <a:r>
              <a:rPr sz="4800" spc="-280" dirty="0"/>
              <a:t>Serotoni</a:t>
            </a:r>
            <a:r>
              <a:rPr sz="4800" spc="-315" dirty="0"/>
              <a:t>n</a:t>
            </a:r>
            <a:r>
              <a:rPr sz="4800" spc="-160" dirty="0"/>
              <a:t> </a:t>
            </a:r>
            <a:r>
              <a:rPr sz="4800" spc="-204" dirty="0"/>
              <a:t>Reuptake  </a:t>
            </a:r>
            <a:r>
              <a:rPr sz="4800" spc="-215" dirty="0"/>
              <a:t>Inhibitor</a:t>
            </a:r>
            <a:r>
              <a:rPr sz="4800" spc="-204" dirty="0"/>
              <a:t>s</a:t>
            </a:r>
            <a:r>
              <a:rPr sz="4800" spc="-160" dirty="0"/>
              <a:t> </a:t>
            </a:r>
            <a:r>
              <a:rPr sz="4800" spc="-245" dirty="0"/>
              <a:t>(SSRI’s)</a:t>
            </a:r>
            <a:endParaRPr sz="4800"/>
          </a:p>
        </p:txBody>
      </p:sp>
      <p:pic>
        <p:nvPicPr>
          <p:cNvPr id="3" name="object 3"/>
          <p:cNvPicPr/>
          <p:nvPr/>
        </p:nvPicPr>
        <p:blipFill>
          <a:blip r:embed="rId2" cstate="print"/>
          <a:stretch>
            <a:fillRect/>
          </a:stretch>
        </p:blipFill>
        <p:spPr>
          <a:xfrm>
            <a:off x="1920240" y="1863089"/>
            <a:ext cx="8122920" cy="4743450"/>
          </a:xfrm>
          <a:prstGeom prst="rect">
            <a:avLst/>
          </a:prstGeom>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983672" y="310084"/>
            <a:ext cx="10058400" cy="1674817"/>
          </a:xfrm>
          <a:prstGeom prst="rect">
            <a:avLst/>
          </a:prstGeom>
        </p:spPr>
        <p:txBody>
          <a:bodyPr vert="horz" wrap="square" lIns="0" tIns="12700" rIns="0" bIns="0" rtlCol="0">
            <a:spAutoFit/>
          </a:bodyPr>
          <a:lstStyle/>
          <a:p>
            <a:pPr marL="12700" marR="5080">
              <a:lnSpc>
                <a:spcPct val="100000"/>
              </a:lnSpc>
              <a:spcBef>
                <a:spcPts val="100"/>
              </a:spcBef>
            </a:pPr>
            <a:r>
              <a:rPr sz="5400" spc="-310" dirty="0"/>
              <a:t>Selectiv</a:t>
            </a:r>
            <a:r>
              <a:rPr sz="5400" spc="-335" dirty="0"/>
              <a:t>e</a:t>
            </a:r>
            <a:r>
              <a:rPr sz="5400" spc="-180" dirty="0"/>
              <a:t> </a:t>
            </a:r>
            <a:r>
              <a:rPr sz="5400" spc="-315" dirty="0"/>
              <a:t>Serotoni</a:t>
            </a:r>
            <a:r>
              <a:rPr sz="5400" spc="-355" dirty="0"/>
              <a:t>n</a:t>
            </a:r>
            <a:r>
              <a:rPr sz="5400" spc="-180" dirty="0"/>
              <a:t> </a:t>
            </a:r>
            <a:r>
              <a:rPr sz="5400" spc="-229" dirty="0"/>
              <a:t>Reuptake  </a:t>
            </a:r>
            <a:r>
              <a:rPr sz="5400" spc="-245" dirty="0"/>
              <a:t>Inhibitor</a:t>
            </a:r>
            <a:r>
              <a:rPr sz="5400" spc="-229" dirty="0"/>
              <a:t>s</a:t>
            </a:r>
            <a:r>
              <a:rPr sz="5400" spc="-180" dirty="0"/>
              <a:t> </a:t>
            </a:r>
            <a:r>
              <a:rPr sz="5400" spc="-270" dirty="0"/>
              <a:t>(SSRI’s)</a:t>
            </a:r>
            <a:endParaRPr sz="5400"/>
          </a:p>
        </p:txBody>
      </p:sp>
      <p:sp>
        <p:nvSpPr>
          <p:cNvPr id="3" name="object 3"/>
          <p:cNvSpPr txBox="1"/>
          <p:nvPr/>
        </p:nvSpPr>
        <p:spPr>
          <a:xfrm>
            <a:off x="6972223" y="2677392"/>
            <a:ext cx="4117340" cy="3334246"/>
          </a:xfrm>
          <a:prstGeom prst="rect">
            <a:avLst/>
          </a:prstGeom>
        </p:spPr>
        <p:txBody>
          <a:bodyPr vert="horz" wrap="square" lIns="0" tIns="12700" rIns="0" bIns="0" rtlCol="0">
            <a:spAutoFit/>
          </a:bodyPr>
          <a:lstStyle/>
          <a:p>
            <a:pPr marL="298450" marR="167005" indent="-285750">
              <a:lnSpc>
                <a:spcPct val="100000"/>
              </a:lnSpc>
              <a:spcBef>
                <a:spcPts val="100"/>
              </a:spcBef>
              <a:buClr>
                <a:srgbClr val="9999CC"/>
              </a:buClr>
              <a:buSzPct val="78333"/>
              <a:buFont typeface="Wingdings"/>
              <a:buChar char=""/>
              <a:tabLst>
                <a:tab pos="298450" algn="l"/>
              </a:tabLst>
            </a:pPr>
            <a:r>
              <a:rPr sz="3000" spc="-235" dirty="0">
                <a:solidFill>
                  <a:srgbClr val="0000FF"/>
                </a:solidFill>
                <a:cs typeface="Microsoft Sans Serif"/>
              </a:rPr>
              <a:t>Structurall</a:t>
            </a:r>
            <a:r>
              <a:rPr sz="3000" spc="-275" dirty="0">
                <a:solidFill>
                  <a:srgbClr val="0000FF"/>
                </a:solidFill>
                <a:cs typeface="Microsoft Sans Serif"/>
              </a:rPr>
              <a:t>y</a:t>
            </a:r>
            <a:r>
              <a:rPr sz="3000" spc="-120" dirty="0">
                <a:solidFill>
                  <a:srgbClr val="0000FF"/>
                </a:solidFill>
                <a:cs typeface="Microsoft Sans Serif"/>
              </a:rPr>
              <a:t> </a:t>
            </a:r>
            <a:r>
              <a:rPr sz="3000" spc="-210" dirty="0">
                <a:solidFill>
                  <a:srgbClr val="0000FF"/>
                </a:solidFill>
                <a:cs typeface="Microsoft Sans Serif"/>
              </a:rPr>
              <a:t>distinct  </a:t>
            </a:r>
            <a:r>
              <a:rPr sz="3000" spc="-215" dirty="0">
                <a:solidFill>
                  <a:srgbClr val="0000FF"/>
                </a:solidFill>
                <a:cs typeface="Microsoft Sans Serif"/>
              </a:rPr>
              <a:t>fro</a:t>
            </a:r>
            <a:r>
              <a:rPr sz="3000" spc="-450" dirty="0">
                <a:solidFill>
                  <a:srgbClr val="0000FF"/>
                </a:solidFill>
                <a:cs typeface="Microsoft Sans Serif"/>
              </a:rPr>
              <a:t>m</a:t>
            </a:r>
            <a:r>
              <a:rPr sz="3000" spc="-105" dirty="0">
                <a:solidFill>
                  <a:srgbClr val="0000FF"/>
                </a:solidFill>
                <a:cs typeface="Microsoft Sans Serif"/>
              </a:rPr>
              <a:t> </a:t>
            </a:r>
            <a:r>
              <a:rPr sz="3000" spc="-229" dirty="0">
                <a:cs typeface="Microsoft Sans Serif"/>
              </a:rPr>
              <a:t>th</a:t>
            </a:r>
            <a:r>
              <a:rPr sz="3000" spc="-305" dirty="0">
                <a:cs typeface="Microsoft Sans Serif"/>
              </a:rPr>
              <a:t>e</a:t>
            </a:r>
            <a:r>
              <a:rPr sz="3000" spc="-120" dirty="0">
                <a:cs typeface="Microsoft Sans Serif"/>
              </a:rPr>
              <a:t> </a:t>
            </a:r>
            <a:r>
              <a:rPr sz="3000" spc="-200" dirty="0">
                <a:solidFill>
                  <a:srgbClr val="0000FF"/>
                </a:solidFill>
                <a:cs typeface="Microsoft Sans Serif"/>
              </a:rPr>
              <a:t>tricyclic  </a:t>
            </a:r>
            <a:r>
              <a:rPr sz="3000" spc="-280" dirty="0">
                <a:solidFill>
                  <a:srgbClr val="0000FF"/>
                </a:solidFill>
                <a:cs typeface="Microsoft Sans Serif"/>
              </a:rPr>
              <a:t>molecules</a:t>
            </a:r>
            <a:endParaRPr sz="3000">
              <a:cs typeface="Microsoft Sans Serif"/>
            </a:endParaRPr>
          </a:p>
          <a:p>
            <a:pPr marL="298450" marR="5080" indent="-285750">
              <a:lnSpc>
                <a:spcPct val="100000"/>
              </a:lnSpc>
              <a:spcBef>
                <a:spcPts val="720"/>
              </a:spcBef>
              <a:buClr>
                <a:srgbClr val="9999CC"/>
              </a:buClr>
              <a:buSzPct val="78333"/>
              <a:buFont typeface="Wingdings"/>
              <a:buChar char=""/>
              <a:tabLst>
                <a:tab pos="298450" algn="l"/>
              </a:tabLst>
            </a:pPr>
            <a:r>
              <a:rPr sz="3000" spc="-330" dirty="0">
                <a:cs typeface="Microsoft Sans Serif"/>
              </a:rPr>
              <a:t>Hav</a:t>
            </a:r>
            <a:r>
              <a:rPr sz="3000" spc="-305" dirty="0">
                <a:cs typeface="Microsoft Sans Serif"/>
              </a:rPr>
              <a:t>e</a:t>
            </a:r>
            <a:r>
              <a:rPr sz="3000" spc="-114" dirty="0">
                <a:cs typeface="Microsoft Sans Serif"/>
              </a:rPr>
              <a:t> </a:t>
            </a:r>
            <a:r>
              <a:rPr sz="3000" spc="-295" dirty="0">
                <a:solidFill>
                  <a:srgbClr val="0000FF"/>
                </a:solidFill>
                <a:cs typeface="Microsoft Sans Serif"/>
              </a:rPr>
              <a:t>fewe</a:t>
            </a:r>
            <a:r>
              <a:rPr sz="3000" spc="-180" dirty="0">
                <a:solidFill>
                  <a:srgbClr val="0000FF"/>
                </a:solidFill>
                <a:cs typeface="Microsoft Sans Serif"/>
              </a:rPr>
              <a:t>r</a:t>
            </a:r>
            <a:r>
              <a:rPr sz="3000" spc="-114" dirty="0">
                <a:solidFill>
                  <a:srgbClr val="0000FF"/>
                </a:solidFill>
                <a:cs typeface="Microsoft Sans Serif"/>
              </a:rPr>
              <a:t> </a:t>
            </a:r>
            <a:r>
              <a:rPr sz="3000" spc="-254" dirty="0">
                <a:solidFill>
                  <a:srgbClr val="0000FF"/>
                </a:solidFill>
                <a:cs typeface="Microsoft Sans Serif"/>
              </a:rPr>
              <a:t>adverse  </a:t>
            </a:r>
            <a:r>
              <a:rPr sz="3000" spc="-225" dirty="0">
                <a:solidFill>
                  <a:srgbClr val="0000FF"/>
                </a:solidFill>
                <a:cs typeface="Microsoft Sans Serif"/>
              </a:rPr>
              <a:t>effect</a:t>
            </a:r>
            <a:r>
              <a:rPr sz="3000" spc="-270" dirty="0">
                <a:solidFill>
                  <a:srgbClr val="0000FF"/>
                </a:solidFill>
                <a:cs typeface="Microsoft Sans Serif"/>
              </a:rPr>
              <a:t>s</a:t>
            </a:r>
            <a:r>
              <a:rPr sz="3000" spc="-114" dirty="0">
                <a:solidFill>
                  <a:srgbClr val="0000FF"/>
                </a:solidFill>
                <a:cs typeface="Microsoft Sans Serif"/>
              </a:rPr>
              <a:t> </a:t>
            </a:r>
            <a:r>
              <a:rPr sz="3000" spc="-260" dirty="0">
                <a:solidFill>
                  <a:srgbClr val="0000FF"/>
                </a:solidFill>
                <a:cs typeface="Microsoft Sans Serif"/>
              </a:rPr>
              <a:t>tha</a:t>
            </a:r>
            <a:r>
              <a:rPr sz="3000" spc="-305" dirty="0">
                <a:solidFill>
                  <a:srgbClr val="0000FF"/>
                </a:solidFill>
                <a:cs typeface="Microsoft Sans Serif"/>
              </a:rPr>
              <a:t>n</a:t>
            </a:r>
            <a:r>
              <a:rPr sz="3000" spc="-114" dirty="0">
                <a:solidFill>
                  <a:srgbClr val="0000FF"/>
                </a:solidFill>
                <a:cs typeface="Microsoft Sans Serif"/>
              </a:rPr>
              <a:t> </a:t>
            </a:r>
            <a:r>
              <a:rPr sz="3000" spc="-215" dirty="0">
                <a:solidFill>
                  <a:srgbClr val="0000FF"/>
                </a:solidFill>
                <a:cs typeface="Microsoft Sans Serif"/>
              </a:rPr>
              <a:t>the  </a:t>
            </a:r>
            <a:r>
              <a:rPr sz="3000" spc="-210" dirty="0">
                <a:solidFill>
                  <a:srgbClr val="0000FF"/>
                </a:solidFill>
                <a:cs typeface="Microsoft Sans Serif"/>
              </a:rPr>
              <a:t>tricyclic</a:t>
            </a:r>
            <a:r>
              <a:rPr sz="3000" spc="-280" dirty="0">
                <a:solidFill>
                  <a:srgbClr val="0000FF"/>
                </a:solidFill>
                <a:cs typeface="Microsoft Sans Serif"/>
              </a:rPr>
              <a:t>s</a:t>
            </a:r>
            <a:r>
              <a:rPr sz="3000" spc="-114" dirty="0">
                <a:solidFill>
                  <a:srgbClr val="0000FF"/>
                </a:solidFill>
                <a:cs typeface="Microsoft Sans Serif"/>
              </a:rPr>
              <a:t> </a:t>
            </a:r>
            <a:r>
              <a:rPr sz="3000" spc="-310" dirty="0">
                <a:cs typeface="Microsoft Sans Serif"/>
              </a:rPr>
              <a:t>an</a:t>
            </a:r>
            <a:r>
              <a:rPr sz="3000" spc="-305" dirty="0">
                <a:cs typeface="Microsoft Sans Serif"/>
              </a:rPr>
              <a:t>d</a:t>
            </a:r>
            <a:r>
              <a:rPr sz="3000" spc="-114" dirty="0">
                <a:cs typeface="Microsoft Sans Serif"/>
              </a:rPr>
              <a:t> </a:t>
            </a:r>
            <a:r>
              <a:rPr sz="3000" spc="-285" dirty="0">
                <a:cs typeface="Microsoft Sans Serif"/>
              </a:rPr>
              <a:t>have  becom</a:t>
            </a:r>
            <a:r>
              <a:rPr sz="3000" spc="-305" dirty="0">
                <a:cs typeface="Microsoft Sans Serif"/>
              </a:rPr>
              <a:t>e</a:t>
            </a:r>
            <a:r>
              <a:rPr sz="3000" spc="-140" dirty="0">
                <a:cs typeface="Microsoft Sans Serif"/>
              </a:rPr>
              <a:t> </a:t>
            </a:r>
            <a:r>
              <a:rPr sz="3000" spc="-265" dirty="0">
                <a:solidFill>
                  <a:srgbClr val="0000FF"/>
                </a:solidFill>
                <a:cs typeface="Microsoft Sans Serif"/>
              </a:rPr>
              <a:t>popular</a:t>
            </a:r>
            <a:endParaRPr sz="3000">
              <a:cs typeface="Microsoft Sans Serif"/>
            </a:endParaRPr>
          </a:p>
        </p:txBody>
      </p:sp>
      <p:pic>
        <p:nvPicPr>
          <p:cNvPr id="4" name="object 4"/>
          <p:cNvPicPr/>
          <p:nvPr/>
        </p:nvPicPr>
        <p:blipFill>
          <a:blip r:embed="rId2" cstate="print"/>
          <a:stretch>
            <a:fillRect/>
          </a:stretch>
        </p:blipFill>
        <p:spPr>
          <a:xfrm>
            <a:off x="592667" y="1981200"/>
            <a:ext cx="5509683" cy="4602162"/>
          </a:xfrm>
          <a:prstGeom prst="rect">
            <a:avLst/>
          </a:prstGeom>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14587" y="323192"/>
            <a:ext cx="9416627" cy="848360"/>
          </a:xfrm>
          <a:prstGeom prst="rect">
            <a:avLst/>
          </a:prstGeom>
        </p:spPr>
        <p:txBody>
          <a:bodyPr vert="horz" wrap="square" lIns="0" tIns="12700" rIns="0" bIns="0" rtlCol="0">
            <a:spAutoFit/>
          </a:bodyPr>
          <a:lstStyle/>
          <a:p>
            <a:pPr marL="12700">
              <a:lnSpc>
                <a:spcPct val="100000"/>
              </a:lnSpc>
              <a:spcBef>
                <a:spcPts val="100"/>
              </a:spcBef>
            </a:pPr>
            <a:r>
              <a:rPr sz="5400" spc="-295" dirty="0"/>
              <a:t>SSRI’s-Mechanis</a:t>
            </a:r>
            <a:r>
              <a:rPr sz="5400" spc="-440" dirty="0"/>
              <a:t>m</a:t>
            </a:r>
            <a:r>
              <a:rPr sz="5400" spc="-180" dirty="0"/>
              <a:t> </a:t>
            </a:r>
            <a:r>
              <a:rPr sz="5400" spc="-215" dirty="0"/>
              <a:t>o</a:t>
            </a:r>
            <a:r>
              <a:rPr sz="5400" spc="-114" dirty="0"/>
              <a:t>f</a:t>
            </a:r>
            <a:r>
              <a:rPr sz="5400" spc="-180" dirty="0"/>
              <a:t> </a:t>
            </a:r>
            <a:r>
              <a:rPr sz="5400" spc="-215" dirty="0"/>
              <a:t>Action</a:t>
            </a:r>
            <a:endParaRPr sz="5400"/>
          </a:p>
        </p:txBody>
      </p:sp>
      <p:sp>
        <p:nvSpPr>
          <p:cNvPr id="3" name="object 3"/>
          <p:cNvSpPr txBox="1"/>
          <p:nvPr/>
        </p:nvSpPr>
        <p:spPr>
          <a:xfrm>
            <a:off x="6621242" y="2570558"/>
            <a:ext cx="5178213" cy="2967479"/>
          </a:xfrm>
          <a:prstGeom prst="rect">
            <a:avLst/>
          </a:prstGeom>
        </p:spPr>
        <p:txBody>
          <a:bodyPr vert="horz" wrap="square" lIns="0" tIns="12700" rIns="0" bIns="0" rtlCol="0">
            <a:spAutoFit/>
          </a:bodyPr>
          <a:lstStyle/>
          <a:p>
            <a:pPr marL="355600" indent="-342900">
              <a:lnSpc>
                <a:spcPct val="100000"/>
              </a:lnSpc>
              <a:spcBef>
                <a:spcPts val="100"/>
              </a:spcBef>
              <a:buClr>
                <a:srgbClr val="00007D"/>
              </a:buClr>
              <a:buSzPct val="76250"/>
              <a:buFont typeface="Wingdings"/>
              <a:buChar char=""/>
              <a:tabLst>
                <a:tab pos="355600" algn="l"/>
              </a:tabLst>
            </a:pPr>
            <a:r>
              <a:rPr sz="3200" spc="-290" dirty="0">
                <a:cs typeface="Microsoft Sans Serif"/>
              </a:rPr>
              <a:t>SSRI’s</a:t>
            </a:r>
            <a:r>
              <a:rPr sz="3200" spc="-545" dirty="0">
                <a:cs typeface="Microsoft Sans Serif"/>
              </a:rPr>
              <a:t>→</a:t>
            </a:r>
            <a:r>
              <a:rPr sz="3200" spc="-120" dirty="0">
                <a:cs typeface="Microsoft Sans Serif"/>
              </a:rPr>
              <a:t> </a:t>
            </a:r>
            <a:r>
              <a:rPr sz="3200" spc="-325" dirty="0">
                <a:solidFill>
                  <a:srgbClr val="0000FF"/>
                </a:solidFill>
                <a:cs typeface="Microsoft Sans Serif"/>
              </a:rPr>
              <a:t>selective</a:t>
            </a:r>
            <a:endParaRPr sz="3200">
              <a:cs typeface="Microsoft Sans Serif"/>
            </a:endParaRPr>
          </a:p>
          <a:p>
            <a:pPr marL="355600" marR="610870">
              <a:lnSpc>
                <a:spcPct val="100000"/>
              </a:lnSpc>
            </a:pPr>
            <a:r>
              <a:rPr sz="3200" spc="-325" dirty="0">
                <a:solidFill>
                  <a:srgbClr val="0000FF"/>
                </a:solidFill>
                <a:cs typeface="Microsoft Sans Serif"/>
              </a:rPr>
              <a:t>↓5-HT</a:t>
            </a:r>
            <a:r>
              <a:rPr sz="3200" spc="-155" dirty="0">
                <a:solidFill>
                  <a:srgbClr val="0000FF"/>
                </a:solidFill>
                <a:cs typeface="Microsoft Sans Serif"/>
              </a:rPr>
              <a:t> </a:t>
            </a:r>
            <a:r>
              <a:rPr sz="3200" spc="-330" dirty="0">
                <a:solidFill>
                  <a:srgbClr val="0000FF"/>
                </a:solidFill>
                <a:cs typeface="Microsoft Sans Serif"/>
              </a:rPr>
              <a:t>reuptake  </a:t>
            </a:r>
            <a:r>
              <a:rPr sz="3200" spc="-110" dirty="0">
                <a:solidFill>
                  <a:srgbClr val="0000FF"/>
                </a:solidFill>
                <a:cs typeface="Microsoft Sans Serif"/>
              </a:rPr>
              <a:t>(</a:t>
            </a:r>
            <a:r>
              <a:rPr sz="3200" spc="-145" dirty="0">
                <a:solidFill>
                  <a:srgbClr val="0000FF"/>
                </a:solidFill>
                <a:cs typeface="Microsoft Sans Serif"/>
              </a:rPr>
              <a:t>↓</a:t>
            </a:r>
            <a:r>
              <a:rPr sz="3200" spc="-160" dirty="0">
                <a:solidFill>
                  <a:srgbClr val="0000FF"/>
                </a:solidFill>
                <a:cs typeface="Microsoft Sans Serif"/>
              </a:rPr>
              <a:t> </a:t>
            </a:r>
            <a:r>
              <a:rPr sz="3200" spc="-495" dirty="0">
                <a:solidFill>
                  <a:srgbClr val="0000FF"/>
                </a:solidFill>
                <a:cs typeface="Microsoft Sans Serif"/>
              </a:rPr>
              <a:t>SERT</a:t>
            </a:r>
            <a:r>
              <a:rPr sz="3200" spc="-240" dirty="0">
                <a:solidFill>
                  <a:srgbClr val="0000FF"/>
                </a:solidFill>
                <a:cs typeface="Microsoft Sans Serif"/>
              </a:rPr>
              <a:t>)</a:t>
            </a:r>
            <a:r>
              <a:rPr sz="3200" spc="-125" dirty="0">
                <a:solidFill>
                  <a:srgbClr val="0000FF"/>
                </a:solidFill>
                <a:cs typeface="Microsoft Sans Serif"/>
              </a:rPr>
              <a:t> </a:t>
            </a:r>
            <a:r>
              <a:rPr sz="3200" dirty="0">
                <a:cs typeface="Microsoft Sans Serif"/>
              </a:rPr>
              <a:t>→</a:t>
            </a:r>
            <a:endParaRPr sz="3200">
              <a:cs typeface="Microsoft Sans Serif"/>
            </a:endParaRPr>
          </a:p>
          <a:p>
            <a:pPr marL="355600" marR="116839">
              <a:lnSpc>
                <a:spcPct val="100000"/>
              </a:lnSpc>
            </a:pPr>
            <a:r>
              <a:rPr sz="3200" spc="-355" dirty="0">
                <a:solidFill>
                  <a:srgbClr val="0000FF"/>
                </a:solidFill>
                <a:cs typeface="Microsoft Sans Serif"/>
              </a:rPr>
              <a:t>↑monoaminergic </a:t>
            </a:r>
            <a:r>
              <a:rPr sz="3200" spc="-350" dirty="0">
                <a:solidFill>
                  <a:srgbClr val="0000FF"/>
                </a:solidFill>
                <a:cs typeface="Microsoft Sans Serif"/>
              </a:rPr>
              <a:t> </a:t>
            </a:r>
            <a:r>
              <a:rPr sz="3200" spc="-330" dirty="0">
                <a:solidFill>
                  <a:srgbClr val="0000FF"/>
                </a:solidFill>
                <a:cs typeface="Microsoft Sans Serif"/>
              </a:rPr>
              <a:t>(serotonergic) </a:t>
            </a:r>
            <a:r>
              <a:rPr sz="3200" spc="-325" dirty="0">
                <a:solidFill>
                  <a:srgbClr val="0000FF"/>
                </a:solidFill>
                <a:cs typeface="Microsoft Sans Serif"/>
              </a:rPr>
              <a:t> </a:t>
            </a:r>
            <a:r>
              <a:rPr sz="3200" spc="-355" dirty="0">
                <a:solidFill>
                  <a:srgbClr val="0000FF"/>
                </a:solidFill>
                <a:cs typeface="Microsoft Sans Serif"/>
              </a:rPr>
              <a:t>neurotransmission</a:t>
            </a:r>
            <a:endParaRPr sz="3200">
              <a:cs typeface="Microsoft Sans Serif"/>
            </a:endParaRPr>
          </a:p>
          <a:p>
            <a:pPr marL="355600" marR="232410">
              <a:lnSpc>
                <a:spcPct val="100000"/>
              </a:lnSpc>
            </a:pPr>
            <a:r>
              <a:rPr sz="3200" spc="-305" dirty="0">
                <a:cs typeface="Microsoft Sans Serif"/>
              </a:rPr>
              <a:t>→Antidepressant  </a:t>
            </a:r>
            <a:r>
              <a:rPr sz="3200" spc="-330" dirty="0">
                <a:cs typeface="Microsoft Sans Serif"/>
              </a:rPr>
              <a:t>action</a:t>
            </a:r>
            <a:endParaRPr sz="3200">
              <a:cs typeface="Microsoft Sans Serif"/>
            </a:endParaRPr>
          </a:p>
        </p:txBody>
      </p:sp>
      <p:grpSp>
        <p:nvGrpSpPr>
          <p:cNvPr id="4" name="object 4"/>
          <p:cNvGrpSpPr/>
          <p:nvPr/>
        </p:nvGrpSpPr>
        <p:grpSpPr>
          <a:xfrm>
            <a:off x="304801" y="1816100"/>
            <a:ext cx="6167967" cy="4660900"/>
            <a:chOff x="228600" y="1816100"/>
            <a:chExt cx="4625975" cy="4660900"/>
          </a:xfrm>
        </p:grpSpPr>
        <p:pic>
          <p:nvPicPr>
            <p:cNvPr id="5" name="object 5"/>
            <p:cNvPicPr/>
            <p:nvPr/>
          </p:nvPicPr>
          <p:blipFill>
            <a:blip r:embed="rId2" cstate="print"/>
            <a:stretch>
              <a:fillRect/>
            </a:stretch>
          </p:blipFill>
          <p:spPr>
            <a:xfrm>
              <a:off x="228600" y="1816100"/>
              <a:ext cx="4625975" cy="4660900"/>
            </a:xfrm>
            <a:prstGeom prst="rect">
              <a:avLst/>
            </a:prstGeom>
          </p:spPr>
        </p:pic>
        <p:sp>
          <p:nvSpPr>
            <p:cNvPr id="6" name="object 6"/>
            <p:cNvSpPr/>
            <p:nvPr/>
          </p:nvSpPr>
          <p:spPr>
            <a:xfrm>
              <a:off x="3124198" y="4343399"/>
              <a:ext cx="914400" cy="914400"/>
            </a:xfrm>
            <a:custGeom>
              <a:avLst/>
              <a:gdLst/>
              <a:ahLst/>
              <a:cxnLst/>
              <a:rect l="l" t="t" r="r" b="b"/>
              <a:pathLst>
                <a:path w="914400" h="914400">
                  <a:moveTo>
                    <a:pt x="0" y="457200"/>
                  </a:moveTo>
                  <a:lnTo>
                    <a:pt x="2361" y="410454"/>
                  </a:lnTo>
                  <a:lnTo>
                    <a:pt x="9289" y="365058"/>
                  </a:lnTo>
                  <a:lnTo>
                    <a:pt x="20555" y="321243"/>
                  </a:lnTo>
                  <a:lnTo>
                    <a:pt x="35929" y="279237"/>
                  </a:lnTo>
                  <a:lnTo>
                    <a:pt x="55182" y="239271"/>
                  </a:lnTo>
                  <a:lnTo>
                    <a:pt x="78083" y="201575"/>
                  </a:lnTo>
                  <a:lnTo>
                    <a:pt x="104403" y="166378"/>
                  </a:lnTo>
                  <a:lnTo>
                    <a:pt x="133911" y="133911"/>
                  </a:lnTo>
                  <a:lnTo>
                    <a:pt x="166379" y="104402"/>
                  </a:lnTo>
                  <a:lnTo>
                    <a:pt x="201575" y="78082"/>
                  </a:lnTo>
                  <a:lnTo>
                    <a:pt x="239271" y="55181"/>
                  </a:lnTo>
                  <a:lnTo>
                    <a:pt x="279237" y="35929"/>
                  </a:lnTo>
                  <a:lnTo>
                    <a:pt x="321243" y="20555"/>
                  </a:lnTo>
                  <a:lnTo>
                    <a:pt x="365058" y="9288"/>
                  </a:lnTo>
                  <a:lnTo>
                    <a:pt x="410454" y="2360"/>
                  </a:lnTo>
                  <a:lnTo>
                    <a:pt x="457200" y="0"/>
                  </a:lnTo>
                  <a:lnTo>
                    <a:pt x="503945" y="2360"/>
                  </a:lnTo>
                  <a:lnTo>
                    <a:pt x="549341" y="9288"/>
                  </a:lnTo>
                  <a:lnTo>
                    <a:pt x="593156" y="20554"/>
                  </a:lnTo>
                  <a:lnTo>
                    <a:pt x="635162" y="35928"/>
                  </a:lnTo>
                  <a:lnTo>
                    <a:pt x="675128" y="55181"/>
                  </a:lnTo>
                  <a:lnTo>
                    <a:pt x="712824" y="78081"/>
                  </a:lnTo>
                  <a:lnTo>
                    <a:pt x="748021" y="104401"/>
                  </a:lnTo>
                  <a:lnTo>
                    <a:pt x="780488" y="133910"/>
                  </a:lnTo>
                  <a:lnTo>
                    <a:pt x="809997" y="166377"/>
                  </a:lnTo>
                  <a:lnTo>
                    <a:pt x="836317" y="201574"/>
                  </a:lnTo>
                  <a:lnTo>
                    <a:pt x="859218" y="239270"/>
                  </a:lnTo>
                  <a:lnTo>
                    <a:pt x="878470" y="279236"/>
                  </a:lnTo>
                  <a:lnTo>
                    <a:pt x="893844" y="321242"/>
                  </a:lnTo>
                  <a:lnTo>
                    <a:pt x="905111" y="365057"/>
                  </a:lnTo>
                  <a:lnTo>
                    <a:pt x="912039" y="410453"/>
                  </a:lnTo>
                  <a:lnTo>
                    <a:pt x="914400" y="457199"/>
                  </a:lnTo>
                  <a:lnTo>
                    <a:pt x="912039" y="503945"/>
                  </a:lnTo>
                  <a:lnTo>
                    <a:pt x="905110" y="549341"/>
                  </a:lnTo>
                  <a:lnTo>
                    <a:pt x="893844" y="593156"/>
                  </a:lnTo>
                  <a:lnTo>
                    <a:pt x="878470" y="635162"/>
                  </a:lnTo>
                  <a:lnTo>
                    <a:pt x="859218" y="675128"/>
                  </a:lnTo>
                  <a:lnTo>
                    <a:pt x="836317" y="712824"/>
                  </a:lnTo>
                  <a:lnTo>
                    <a:pt x="809997" y="748021"/>
                  </a:lnTo>
                  <a:lnTo>
                    <a:pt x="780488" y="780488"/>
                  </a:lnTo>
                  <a:lnTo>
                    <a:pt x="748021" y="809997"/>
                  </a:lnTo>
                  <a:lnTo>
                    <a:pt x="712824" y="836317"/>
                  </a:lnTo>
                  <a:lnTo>
                    <a:pt x="675128" y="859218"/>
                  </a:lnTo>
                  <a:lnTo>
                    <a:pt x="635162" y="878470"/>
                  </a:lnTo>
                  <a:lnTo>
                    <a:pt x="593157" y="893844"/>
                  </a:lnTo>
                  <a:lnTo>
                    <a:pt x="549341" y="905110"/>
                  </a:lnTo>
                  <a:lnTo>
                    <a:pt x="503946" y="912039"/>
                  </a:lnTo>
                  <a:lnTo>
                    <a:pt x="457200" y="914399"/>
                  </a:lnTo>
                  <a:lnTo>
                    <a:pt x="410453" y="912038"/>
                  </a:lnTo>
                  <a:lnTo>
                    <a:pt x="365058" y="905110"/>
                  </a:lnTo>
                  <a:lnTo>
                    <a:pt x="321242" y="893844"/>
                  </a:lnTo>
                  <a:lnTo>
                    <a:pt x="279237" y="878470"/>
                  </a:lnTo>
                  <a:lnTo>
                    <a:pt x="239271" y="859217"/>
                  </a:lnTo>
                  <a:lnTo>
                    <a:pt x="201575" y="836316"/>
                  </a:lnTo>
                  <a:lnTo>
                    <a:pt x="166378" y="809997"/>
                  </a:lnTo>
                  <a:lnTo>
                    <a:pt x="133910" y="780488"/>
                  </a:lnTo>
                  <a:lnTo>
                    <a:pt x="104402" y="748021"/>
                  </a:lnTo>
                  <a:lnTo>
                    <a:pt x="78082" y="712824"/>
                  </a:lnTo>
                  <a:lnTo>
                    <a:pt x="55181" y="675128"/>
                  </a:lnTo>
                  <a:lnTo>
                    <a:pt x="35929" y="635162"/>
                  </a:lnTo>
                  <a:lnTo>
                    <a:pt x="20554" y="593156"/>
                  </a:lnTo>
                  <a:lnTo>
                    <a:pt x="9288" y="549341"/>
                  </a:lnTo>
                  <a:lnTo>
                    <a:pt x="2360" y="503945"/>
                  </a:lnTo>
                  <a:lnTo>
                    <a:pt x="0" y="457199"/>
                  </a:lnTo>
                  <a:close/>
                </a:path>
              </a:pathLst>
            </a:custGeom>
            <a:ln w="28574">
              <a:solidFill>
                <a:srgbClr val="FF0000"/>
              </a:solidFill>
            </a:ln>
          </p:spPr>
          <p:txBody>
            <a:bodyPr wrap="square" lIns="0" tIns="0" rIns="0" bIns="0" rtlCol="0"/>
            <a:lstStyle/>
            <a:p>
              <a:endParaRPr/>
            </a:p>
          </p:txBody>
        </p:sp>
      </p:gr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16187" y="301122"/>
            <a:ext cx="10725573" cy="1518920"/>
          </a:xfrm>
          <a:prstGeom prst="rect">
            <a:avLst/>
          </a:prstGeom>
        </p:spPr>
        <p:txBody>
          <a:bodyPr vert="horz" wrap="square" lIns="0" tIns="12700" rIns="0" bIns="0" rtlCol="0">
            <a:spAutoFit/>
          </a:bodyPr>
          <a:lstStyle/>
          <a:p>
            <a:pPr marL="12700" marR="5080">
              <a:lnSpc>
                <a:spcPct val="100000"/>
              </a:lnSpc>
              <a:spcBef>
                <a:spcPts val="100"/>
              </a:spcBef>
            </a:pPr>
            <a:r>
              <a:rPr sz="4900" spc="-275" dirty="0"/>
              <a:t>Selectiv</a:t>
            </a:r>
            <a:r>
              <a:rPr sz="4900" spc="-305" dirty="0"/>
              <a:t>e</a:t>
            </a:r>
            <a:r>
              <a:rPr sz="4900" spc="-165" dirty="0"/>
              <a:t> </a:t>
            </a:r>
            <a:r>
              <a:rPr sz="4900" spc="-285" dirty="0"/>
              <a:t>Serotoni</a:t>
            </a:r>
            <a:r>
              <a:rPr sz="4900" spc="-325" dirty="0"/>
              <a:t>n</a:t>
            </a:r>
            <a:r>
              <a:rPr sz="4900" spc="-165" dirty="0"/>
              <a:t> </a:t>
            </a:r>
            <a:r>
              <a:rPr sz="4900" spc="-210" dirty="0"/>
              <a:t>Reuptake  </a:t>
            </a:r>
            <a:r>
              <a:rPr sz="4900" spc="-275" dirty="0"/>
              <a:t>Inhibitors(SSRI’s)-Pharmacokinetics</a:t>
            </a:r>
            <a:endParaRPr sz="4900"/>
          </a:p>
        </p:txBody>
      </p:sp>
      <p:sp>
        <p:nvSpPr>
          <p:cNvPr id="3" name="object 3"/>
          <p:cNvSpPr txBox="1"/>
          <p:nvPr/>
        </p:nvSpPr>
        <p:spPr>
          <a:xfrm>
            <a:off x="659169" y="2296275"/>
            <a:ext cx="7986068" cy="4091505"/>
          </a:xfrm>
          <a:prstGeom prst="rect">
            <a:avLst/>
          </a:prstGeom>
        </p:spPr>
        <p:txBody>
          <a:bodyPr vert="horz" wrap="square" lIns="0" tIns="64135" rIns="0" bIns="0" rtlCol="0">
            <a:spAutoFit/>
          </a:bodyPr>
          <a:lstStyle/>
          <a:p>
            <a:pPr marL="355600" indent="-342900">
              <a:lnSpc>
                <a:spcPct val="100000"/>
              </a:lnSpc>
              <a:spcBef>
                <a:spcPts val="505"/>
              </a:spcBef>
              <a:buClr>
                <a:srgbClr val="00007D"/>
              </a:buClr>
              <a:buSzPct val="76470"/>
              <a:buFont typeface="Wingdings"/>
              <a:buChar char=""/>
              <a:tabLst>
                <a:tab pos="355600" algn="l"/>
              </a:tabLst>
            </a:pPr>
            <a:r>
              <a:rPr sz="3000" spc="-300" dirty="0">
                <a:cs typeface="Microsoft Sans Serif"/>
              </a:rPr>
              <a:t>Absorption</a:t>
            </a:r>
            <a:endParaRPr sz="3000">
              <a:cs typeface="Microsoft Sans Serif"/>
            </a:endParaRPr>
          </a:p>
          <a:p>
            <a:pPr marL="765810" lvl="1" indent="-296545">
              <a:lnSpc>
                <a:spcPct val="100000"/>
              </a:lnSpc>
              <a:spcBef>
                <a:spcPts val="380"/>
              </a:spcBef>
              <a:buClr>
                <a:srgbClr val="9999CC"/>
              </a:buClr>
              <a:buSzPct val="78125"/>
              <a:buFont typeface="Wingdings"/>
              <a:buChar char=""/>
              <a:tabLst>
                <a:tab pos="766445" algn="l"/>
              </a:tabLst>
            </a:pPr>
            <a:r>
              <a:rPr sz="3000" spc="-300">
                <a:cs typeface="Microsoft Sans Serif"/>
              </a:rPr>
              <a:t>Well-absorbe</a:t>
            </a:r>
            <a:r>
              <a:rPr sz="3000" spc="-325">
                <a:cs typeface="Microsoft Sans Serif"/>
              </a:rPr>
              <a:t>d</a:t>
            </a:r>
            <a:r>
              <a:rPr sz="3000" spc="-130">
                <a:cs typeface="Microsoft Sans Serif"/>
              </a:rPr>
              <a:t> </a:t>
            </a:r>
            <a:r>
              <a:rPr sz="3000" spc="-245" smtClean="0">
                <a:cs typeface="Microsoft Sans Serif"/>
              </a:rPr>
              <a:t>orally</a:t>
            </a:r>
            <a:endParaRPr sz="3000">
              <a:cs typeface="Microsoft Sans Serif"/>
            </a:endParaRPr>
          </a:p>
          <a:p>
            <a:pPr marL="355600" indent="-342900">
              <a:lnSpc>
                <a:spcPct val="100000"/>
              </a:lnSpc>
              <a:spcBef>
                <a:spcPts val="409"/>
              </a:spcBef>
              <a:buClr>
                <a:srgbClr val="00007D"/>
              </a:buClr>
              <a:buSzPct val="76470"/>
              <a:buFont typeface="Wingdings"/>
              <a:buChar char=""/>
              <a:tabLst>
                <a:tab pos="355600" algn="l"/>
              </a:tabLst>
            </a:pPr>
            <a:r>
              <a:rPr sz="3000" spc="-325" dirty="0">
                <a:cs typeface="Microsoft Sans Serif"/>
              </a:rPr>
              <a:t>Metabolism</a:t>
            </a:r>
            <a:endParaRPr sz="3000">
              <a:cs typeface="Microsoft Sans Serif"/>
            </a:endParaRPr>
          </a:p>
          <a:p>
            <a:pPr marL="765810" lvl="1" indent="-296545">
              <a:lnSpc>
                <a:spcPct val="100000"/>
              </a:lnSpc>
              <a:spcBef>
                <a:spcPts val="380"/>
              </a:spcBef>
              <a:buClr>
                <a:srgbClr val="9999CC"/>
              </a:buClr>
              <a:buSzPct val="78125"/>
              <a:buFont typeface="Wingdings"/>
              <a:buChar char=""/>
              <a:tabLst>
                <a:tab pos="766445" algn="l"/>
              </a:tabLst>
            </a:pPr>
            <a:r>
              <a:rPr sz="3000" spc="-265" dirty="0">
                <a:solidFill>
                  <a:srgbClr val="0000FF"/>
                </a:solidFill>
                <a:cs typeface="Microsoft Sans Serif"/>
              </a:rPr>
              <a:t>Fluoxetine→Norfluoxetine</a:t>
            </a:r>
            <a:endParaRPr sz="3000">
              <a:cs typeface="Microsoft Sans Serif"/>
            </a:endParaRPr>
          </a:p>
          <a:p>
            <a:pPr marL="355600" indent="-342900">
              <a:lnSpc>
                <a:spcPct val="100000"/>
              </a:lnSpc>
              <a:spcBef>
                <a:spcPts val="409"/>
              </a:spcBef>
              <a:buClr>
                <a:srgbClr val="00007D"/>
              </a:buClr>
              <a:buSzPct val="76470"/>
              <a:buFont typeface="Wingdings"/>
              <a:buChar char=""/>
              <a:tabLst>
                <a:tab pos="355600" algn="l"/>
              </a:tabLst>
            </a:pPr>
            <a:r>
              <a:rPr sz="3000" spc="-295" dirty="0">
                <a:cs typeface="Microsoft Sans Serif"/>
              </a:rPr>
              <a:t>Excretion</a:t>
            </a:r>
            <a:endParaRPr sz="3000">
              <a:cs typeface="Microsoft Sans Serif"/>
            </a:endParaRPr>
          </a:p>
          <a:p>
            <a:pPr marL="765810" lvl="1" indent="-296545">
              <a:lnSpc>
                <a:spcPct val="100000"/>
              </a:lnSpc>
              <a:spcBef>
                <a:spcPts val="384"/>
              </a:spcBef>
              <a:buClr>
                <a:srgbClr val="9999CC"/>
              </a:buClr>
              <a:buSzPct val="78125"/>
              <a:buFont typeface="Wingdings"/>
              <a:buChar char=""/>
              <a:tabLst>
                <a:tab pos="766445" algn="l"/>
              </a:tabLst>
            </a:pPr>
            <a:r>
              <a:rPr sz="3000" spc="-360" dirty="0">
                <a:cs typeface="Microsoft Sans Serif"/>
              </a:rPr>
              <a:t>Rena</a:t>
            </a:r>
            <a:r>
              <a:rPr sz="3000" spc="-135" dirty="0">
                <a:cs typeface="Microsoft Sans Serif"/>
              </a:rPr>
              <a:t>l</a:t>
            </a:r>
            <a:r>
              <a:rPr sz="3000" spc="-130" dirty="0">
                <a:cs typeface="Microsoft Sans Serif"/>
              </a:rPr>
              <a:t> </a:t>
            </a:r>
            <a:r>
              <a:rPr sz="3000" spc="-265" dirty="0">
                <a:cs typeface="Microsoft Sans Serif"/>
              </a:rPr>
              <a:t>elimination</a:t>
            </a:r>
            <a:endParaRPr sz="3000">
              <a:cs typeface="Microsoft Sans Serif"/>
            </a:endParaRPr>
          </a:p>
          <a:p>
            <a:pPr marL="755650" marR="5080" lvl="1" indent="-285750">
              <a:lnSpc>
                <a:spcPts val="3460"/>
              </a:lnSpc>
              <a:spcBef>
                <a:spcPts val="815"/>
              </a:spcBef>
              <a:buClr>
                <a:srgbClr val="9999CC"/>
              </a:buClr>
              <a:buSzPct val="78125"/>
              <a:buFont typeface="Wingdings"/>
              <a:buChar char=""/>
              <a:tabLst>
                <a:tab pos="766445" algn="l"/>
              </a:tabLst>
            </a:pPr>
            <a:r>
              <a:rPr sz="3000" spc="-270" dirty="0">
                <a:solidFill>
                  <a:srgbClr val="0000FF"/>
                </a:solidFill>
                <a:cs typeface="Microsoft Sans Serif"/>
              </a:rPr>
              <a:t>Eliminatio</a:t>
            </a:r>
            <a:r>
              <a:rPr sz="3000" spc="-330" dirty="0">
                <a:solidFill>
                  <a:srgbClr val="0000FF"/>
                </a:solidFill>
                <a:cs typeface="Microsoft Sans Serif"/>
              </a:rPr>
              <a:t>n</a:t>
            </a:r>
            <a:r>
              <a:rPr sz="3000" spc="-130" dirty="0">
                <a:solidFill>
                  <a:srgbClr val="0000FF"/>
                </a:solidFill>
                <a:cs typeface="Microsoft Sans Serif"/>
              </a:rPr>
              <a:t> </a:t>
            </a:r>
            <a:r>
              <a:rPr sz="3000" spc="-270" dirty="0">
                <a:solidFill>
                  <a:srgbClr val="0000FF"/>
                </a:solidFill>
                <a:cs typeface="Microsoft Sans Serif"/>
              </a:rPr>
              <a:t>T(1/2)</a:t>
            </a:r>
            <a:r>
              <a:rPr sz="3000" spc="-340" dirty="0">
                <a:solidFill>
                  <a:srgbClr val="0000FF"/>
                </a:solidFill>
                <a:cs typeface="Microsoft Sans Serif"/>
              </a:rPr>
              <a:t>=</a:t>
            </a:r>
            <a:r>
              <a:rPr sz="3000" spc="-130" dirty="0">
                <a:solidFill>
                  <a:srgbClr val="0000FF"/>
                </a:solidFill>
                <a:cs typeface="Microsoft Sans Serif"/>
              </a:rPr>
              <a:t> </a:t>
            </a:r>
            <a:r>
              <a:rPr sz="3000" spc="-265" dirty="0">
                <a:solidFill>
                  <a:srgbClr val="0000FF"/>
                </a:solidFill>
                <a:cs typeface="Microsoft Sans Serif"/>
              </a:rPr>
              <a:t>1-</a:t>
            </a:r>
            <a:r>
              <a:rPr sz="3000" spc="-325" dirty="0">
                <a:solidFill>
                  <a:srgbClr val="0000FF"/>
                </a:solidFill>
                <a:cs typeface="Microsoft Sans Serif"/>
              </a:rPr>
              <a:t>3</a:t>
            </a:r>
            <a:r>
              <a:rPr sz="3000" spc="-125" dirty="0">
                <a:solidFill>
                  <a:srgbClr val="0000FF"/>
                </a:solidFill>
                <a:cs typeface="Microsoft Sans Serif"/>
              </a:rPr>
              <a:t> </a:t>
            </a:r>
            <a:r>
              <a:rPr sz="3000" spc="-250" dirty="0">
                <a:solidFill>
                  <a:srgbClr val="0000FF"/>
                </a:solidFill>
                <a:cs typeface="Microsoft Sans Serif"/>
              </a:rPr>
              <a:t>d(Fluoxetine</a:t>
            </a:r>
            <a:r>
              <a:rPr sz="3000" spc="-250">
                <a:solidFill>
                  <a:srgbClr val="0000FF"/>
                </a:solidFill>
                <a:cs typeface="Microsoft Sans Serif"/>
              </a:rPr>
              <a:t>)/  </a:t>
            </a:r>
            <a:r>
              <a:rPr sz="3000" spc="-285" smtClean="0">
                <a:solidFill>
                  <a:srgbClr val="0000FF"/>
                </a:solidFill>
                <a:cs typeface="Microsoft Sans Serif"/>
              </a:rPr>
              <a:t>7-1</a:t>
            </a:r>
            <a:r>
              <a:rPr lang="en-US" sz="3000" spc="-325" dirty="0" smtClean="0">
                <a:solidFill>
                  <a:srgbClr val="0000FF"/>
                </a:solidFill>
                <a:cs typeface="Microsoft Sans Serif"/>
              </a:rPr>
              <a:t>5 </a:t>
            </a:r>
            <a:r>
              <a:rPr sz="3000" spc="-265" smtClean="0">
                <a:solidFill>
                  <a:srgbClr val="0000FF"/>
                </a:solidFill>
                <a:cs typeface="Microsoft Sans Serif"/>
              </a:rPr>
              <a:t>d(Norfluoxetine)</a:t>
            </a:r>
            <a:endParaRPr sz="3000">
              <a:cs typeface="Microsoft Sans Serif"/>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39091" y="180110"/>
            <a:ext cx="10058400" cy="1605361"/>
          </a:xfrm>
          <a:prstGeom prst="rect">
            <a:avLst/>
          </a:prstGeom>
        </p:spPr>
        <p:txBody>
          <a:bodyPr vert="horz" wrap="square" lIns="0" tIns="126795" rIns="0" bIns="0" rtlCol="0">
            <a:spAutoFit/>
          </a:bodyPr>
          <a:lstStyle/>
          <a:p>
            <a:pPr marL="88900" marR="5080">
              <a:lnSpc>
                <a:spcPct val="100000"/>
              </a:lnSpc>
              <a:spcBef>
                <a:spcPts val="100"/>
              </a:spcBef>
            </a:pPr>
            <a:r>
              <a:rPr spc="-210" dirty="0"/>
              <a:t>Selective</a:t>
            </a:r>
            <a:r>
              <a:rPr spc="-100" dirty="0"/>
              <a:t> </a:t>
            </a:r>
            <a:r>
              <a:rPr spc="-215" dirty="0"/>
              <a:t>Serotonin</a:t>
            </a:r>
            <a:r>
              <a:rPr spc="-100" dirty="0"/>
              <a:t> </a:t>
            </a:r>
            <a:r>
              <a:rPr spc="-170" dirty="0"/>
              <a:t>Reuptake</a:t>
            </a:r>
            <a:r>
              <a:rPr spc="-95" dirty="0"/>
              <a:t> </a:t>
            </a:r>
            <a:r>
              <a:rPr spc="-175" dirty="0"/>
              <a:t>Inhibitors(SSRI’s)- </a:t>
            </a:r>
            <a:r>
              <a:rPr spc="-885" dirty="0"/>
              <a:t> </a:t>
            </a:r>
            <a:r>
              <a:rPr spc="-225" dirty="0"/>
              <a:t>Advers</a:t>
            </a:r>
            <a:r>
              <a:rPr spc="-210" dirty="0"/>
              <a:t>e</a:t>
            </a:r>
            <a:r>
              <a:rPr spc="-114" dirty="0"/>
              <a:t> </a:t>
            </a:r>
            <a:r>
              <a:rPr spc="-80" dirty="0"/>
              <a:t>Effects</a:t>
            </a:r>
          </a:p>
        </p:txBody>
      </p:sp>
      <p:sp>
        <p:nvSpPr>
          <p:cNvPr id="3" name="object 3"/>
          <p:cNvSpPr txBox="1"/>
          <p:nvPr/>
        </p:nvSpPr>
        <p:spPr>
          <a:xfrm>
            <a:off x="520623" y="2090745"/>
            <a:ext cx="11452013" cy="1769110"/>
          </a:xfrm>
          <a:prstGeom prst="rect">
            <a:avLst/>
          </a:prstGeom>
        </p:spPr>
        <p:txBody>
          <a:bodyPr vert="horz" wrap="square" lIns="0" tIns="52069" rIns="0" bIns="0" rtlCol="0">
            <a:spAutoFit/>
          </a:bodyPr>
          <a:lstStyle/>
          <a:p>
            <a:pPr marL="355600" indent="-342900">
              <a:lnSpc>
                <a:spcPct val="100000"/>
              </a:lnSpc>
              <a:spcBef>
                <a:spcPts val="409"/>
              </a:spcBef>
              <a:buClr>
                <a:srgbClr val="00007D"/>
              </a:buClr>
              <a:buSzPct val="76923"/>
              <a:buFont typeface="Wingdings"/>
              <a:buChar char=""/>
              <a:tabLst>
                <a:tab pos="354965" algn="l"/>
                <a:tab pos="355600" algn="l"/>
              </a:tabLst>
            </a:pPr>
            <a:r>
              <a:rPr sz="2600" spc="-235" dirty="0">
                <a:latin typeface="Microsoft Sans Serif"/>
                <a:cs typeface="Microsoft Sans Serif"/>
              </a:rPr>
              <a:t>“Less</a:t>
            </a:r>
            <a:r>
              <a:rPr sz="2600" spc="-105" dirty="0">
                <a:latin typeface="Microsoft Sans Serif"/>
                <a:cs typeface="Microsoft Sans Serif"/>
              </a:rPr>
              <a:t> </a:t>
            </a:r>
            <a:r>
              <a:rPr sz="2600" spc="-215" dirty="0">
                <a:latin typeface="Microsoft Sans Serif"/>
                <a:cs typeface="Microsoft Sans Serif"/>
              </a:rPr>
              <a:t>serious”</a:t>
            </a:r>
            <a:endParaRPr sz="2600">
              <a:latin typeface="Microsoft Sans Serif"/>
              <a:cs typeface="Microsoft Sans Serif"/>
            </a:endParaRPr>
          </a:p>
          <a:p>
            <a:pPr marL="355600" indent="-342900">
              <a:lnSpc>
                <a:spcPct val="100000"/>
              </a:lnSpc>
              <a:spcBef>
                <a:spcPts val="315"/>
              </a:spcBef>
              <a:buClr>
                <a:srgbClr val="00007D"/>
              </a:buClr>
              <a:buSzPct val="76923"/>
              <a:buFont typeface="Wingdings"/>
              <a:buChar char=""/>
              <a:tabLst>
                <a:tab pos="354965" algn="l"/>
                <a:tab pos="355600" algn="l"/>
              </a:tabLst>
            </a:pPr>
            <a:r>
              <a:rPr sz="2600" spc="-250" dirty="0">
                <a:latin typeface="Microsoft Sans Serif"/>
                <a:cs typeface="Microsoft Sans Serif"/>
              </a:rPr>
              <a:t>Anorexia/Nausea</a:t>
            </a:r>
            <a:endParaRPr sz="2600">
              <a:latin typeface="Microsoft Sans Serif"/>
              <a:cs typeface="Microsoft Sans Serif"/>
            </a:endParaRPr>
          </a:p>
          <a:p>
            <a:pPr marL="355600" indent="-342900">
              <a:lnSpc>
                <a:spcPct val="100000"/>
              </a:lnSpc>
              <a:spcBef>
                <a:spcPts val="310"/>
              </a:spcBef>
              <a:buClr>
                <a:srgbClr val="00007D"/>
              </a:buClr>
              <a:buSzPct val="76923"/>
              <a:buFont typeface="Wingdings"/>
              <a:buChar char=""/>
              <a:tabLst>
                <a:tab pos="354965" algn="l"/>
                <a:tab pos="355600" algn="l"/>
              </a:tabLst>
            </a:pPr>
            <a:r>
              <a:rPr sz="2600" spc="-250" dirty="0">
                <a:latin typeface="Microsoft Sans Serif"/>
                <a:cs typeface="Microsoft Sans Serif"/>
              </a:rPr>
              <a:t>Hypomania/Mania/Nervousness/Headache/Insomnia/</a:t>
            </a:r>
            <a:r>
              <a:rPr sz="2600" spc="-35" dirty="0">
                <a:latin typeface="Microsoft Sans Serif"/>
                <a:cs typeface="Microsoft Sans Serif"/>
              </a:rPr>
              <a:t> </a:t>
            </a:r>
            <a:r>
              <a:rPr sz="2600" spc="-245" dirty="0">
                <a:latin typeface="Microsoft Sans Serif"/>
                <a:cs typeface="Microsoft Sans Serif"/>
              </a:rPr>
              <a:t>Dizziness/EPS</a:t>
            </a:r>
            <a:endParaRPr sz="2600">
              <a:latin typeface="Microsoft Sans Serif"/>
              <a:cs typeface="Microsoft Sans Serif"/>
            </a:endParaRPr>
          </a:p>
          <a:p>
            <a:pPr marL="355600" indent="-342900">
              <a:lnSpc>
                <a:spcPct val="100000"/>
              </a:lnSpc>
              <a:spcBef>
                <a:spcPts val="310"/>
              </a:spcBef>
              <a:buClr>
                <a:srgbClr val="00007D"/>
              </a:buClr>
              <a:buSzPct val="76923"/>
              <a:buFont typeface="Wingdings"/>
              <a:buChar char=""/>
              <a:tabLst>
                <a:tab pos="354965" algn="l"/>
                <a:tab pos="355600" algn="l"/>
              </a:tabLst>
            </a:pPr>
            <a:r>
              <a:rPr sz="2600" spc="-370" dirty="0">
                <a:latin typeface="Microsoft Sans Serif"/>
                <a:cs typeface="Microsoft Sans Serif"/>
              </a:rPr>
              <a:t>Q</a:t>
            </a:r>
            <a:r>
              <a:rPr sz="2600" spc="-290" dirty="0">
                <a:latin typeface="Microsoft Sans Serif"/>
                <a:cs typeface="Microsoft Sans Serif"/>
              </a:rPr>
              <a:t>T</a:t>
            </a:r>
            <a:r>
              <a:rPr sz="2600" spc="-100" dirty="0">
                <a:latin typeface="Microsoft Sans Serif"/>
                <a:cs typeface="Microsoft Sans Serif"/>
              </a:rPr>
              <a:t> </a:t>
            </a:r>
            <a:r>
              <a:rPr sz="2600" spc="-225" dirty="0">
                <a:latin typeface="Microsoft Sans Serif"/>
                <a:cs typeface="Microsoft Sans Serif"/>
              </a:rPr>
              <a:t>Prolongation(Citalopram)</a:t>
            </a:r>
            <a:endParaRPr sz="2600">
              <a:latin typeface="Microsoft Sans Serif"/>
              <a:cs typeface="Microsoft Sans Serif"/>
            </a:endParaRPr>
          </a:p>
        </p:txBody>
      </p:sp>
      <p:sp>
        <p:nvSpPr>
          <p:cNvPr id="4" name="object 4"/>
          <p:cNvSpPr txBox="1"/>
          <p:nvPr/>
        </p:nvSpPr>
        <p:spPr>
          <a:xfrm>
            <a:off x="539095" y="4139616"/>
            <a:ext cx="8818879" cy="1699895"/>
          </a:xfrm>
          <a:prstGeom prst="rect">
            <a:avLst/>
          </a:prstGeom>
        </p:spPr>
        <p:txBody>
          <a:bodyPr vert="horz" wrap="square" lIns="0" tIns="51435" rIns="0" bIns="0" rtlCol="0">
            <a:spAutoFit/>
          </a:bodyPr>
          <a:lstStyle/>
          <a:p>
            <a:pPr marL="393700" indent="-342900">
              <a:lnSpc>
                <a:spcPct val="100000"/>
              </a:lnSpc>
              <a:spcBef>
                <a:spcPts val="405"/>
              </a:spcBef>
              <a:buClr>
                <a:srgbClr val="00007D"/>
              </a:buClr>
              <a:buSzPct val="76923"/>
              <a:buFont typeface="Wingdings"/>
              <a:buChar char=""/>
              <a:tabLst>
                <a:tab pos="393065" algn="l"/>
                <a:tab pos="393700" algn="l"/>
                <a:tab pos="3138170" algn="l"/>
              </a:tabLst>
            </a:pPr>
            <a:r>
              <a:rPr sz="2600" spc="-245" dirty="0">
                <a:latin typeface="Microsoft Sans Serif"/>
                <a:cs typeface="Microsoft Sans Serif"/>
              </a:rPr>
              <a:t>Hyponatremia(5-H</a:t>
            </a:r>
            <a:r>
              <a:rPr sz="2600" spc="-290" dirty="0">
                <a:latin typeface="Microsoft Sans Serif"/>
                <a:cs typeface="Microsoft Sans Serif"/>
              </a:rPr>
              <a:t>T</a:t>
            </a:r>
            <a:r>
              <a:rPr sz="2600" dirty="0">
                <a:latin typeface="Microsoft Sans Serif"/>
                <a:cs typeface="Microsoft Sans Serif"/>
              </a:rPr>
              <a:t>	</a:t>
            </a:r>
            <a:r>
              <a:rPr sz="2600" spc="-260" dirty="0">
                <a:latin typeface="Microsoft Sans Serif"/>
                <a:cs typeface="Microsoft Sans Serif"/>
              </a:rPr>
              <a:t>5-H</a:t>
            </a:r>
            <a:r>
              <a:rPr sz="2600" spc="-240" dirty="0">
                <a:latin typeface="Microsoft Sans Serif"/>
                <a:cs typeface="Microsoft Sans Serif"/>
              </a:rPr>
              <a:t>T</a:t>
            </a:r>
            <a:r>
              <a:rPr sz="2550" spc="-254" baseline="-21241" dirty="0">
                <a:latin typeface="Microsoft Sans Serif"/>
                <a:cs typeface="Microsoft Sans Serif"/>
              </a:rPr>
              <a:t>1</a:t>
            </a:r>
            <a:r>
              <a:rPr sz="2550" spc="-322" baseline="-21241" dirty="0">
                <a:latin typeface="Microsoft Sans Serif"/>
                <a:cs typeface="Microsoft Sans Serif"/>
              </a:rPr>
              <a:t>C</a:t>
            </a:r>
            <a:r>
              <a:rPr sz="2550" spc="209" baseline="-21241" dirty="0">
                <a:latin typeface="Microsoft Sans Serif"/>
                <a:cs typeface="Microsoft Sans Serif"/>
              </a:rPr>
              <a:t> </a:t>
            </a:r>
            <a:r>
              <a:rPr sz="2600" spc="-315" dirty="0">
                <a:latin typeface="Microsoft Sans Serif"/>
                <a:cs typeface="Microsoft Sans Serif"/>
              </a:rPr>
              <a:t>&amp;</a:t>
            </a:r>
            <a:r>
              <a:rPr sz="2600" spc="-105" dirty="0">
                <a:latin typeface="Microsoft Sans Serif"/>
                <a:cs typeface="Microsoft Sans Serif"/>
              </a:rPr>
              <a:t> </a:t>
            </a:r>
            <a:r>
              <a:rPr sz="2600" spc="-270" dirty="0">
                <a:latin typeface="Microsoft Sans Serif"/>
                <a:cs typeface="Microsoft Sans Serif"/>
              </a:rPr>
              <a:t>5-HT</a:t>
            </a:r>
            <a:r>
              <a:rPr sz="2550" spc="-247" baseline="-21241" dirty="0">
                <a:latin typeface="Microsoft Sans Serif"/>
                <a:cs typeface="Microsoft Sans Serif"/>
              </a:rPr>
              <a:t>2</a:t>
            </a:r>
            <a:r>
              <a:rPr sz="2550" spc="217" baseline="-21241" dirty="0">
                <a:latin typeface="Microsoft Sans Serif"/>
                <a:cs typeface="Microsoft Sans Serif"/>
              </a:rPr>
              <a:t> </a:t>
            </a:r>
            <a:r>
              <a:rPr sz="2600" spc="-245" dirty="0">
                <a:latin typeface="Microsoft Sans Serif"/>
                <a:cs typeface="Microsoft Sans Serif"/>
              </a:rPr>
              <a:t>Receptors</a:t>
            </a:r>
            <a:endParaRPr sz="2600">
              <a:latin typeface="Microsoft Sans Serif"/>
              <a:cs typeface="Microsoft Sans Serif"/>
            </a:endParaRPr>
          </a:p>
          <a:p>
            <a:pPr marL="793750" lvl="1" indent="-285750">
              <a:lnSpc>
                <a:spcPct val="100000"/>
              </a:lnSpc>
              <a:spcBef>
                <a:spcPts val="260"/>
              </a:spcBef>
              <a:buClr>
                <a:srgbClr val="9999CC"/>
              </a:buClr>
              <a:buSzPct val="81818"/>
              <a:buFont typeface="Wingdings"/>
              <a:buChar char=""/>
              <a:tabLst>
                <a:tab pos="793750" algn="l"/>
              </a:tabLst>
            </a:pPr>
            <a:r>
              <a:rPr sz="2200" spc="-190" dirty="0">
                <a:latin typeface="Microsoft Sans Serif"/>
                <a:cs typeface="Microsoft Sans Serif"/>
              </a:rPr>
              <a:t>Citalopram/Fluoxetine/Fluvoxamine/Paroxetine/Sertraline</a:t>
            </a:r>
            <a:endParaRPr sz="2200">
              <a:latin typeface="Microsoft Sans Serif"/>
              <a:cs typeface="Microsoft Sans Serif"/>
            </a:endParaRPr>
          </a:p>
          <a:p>
            <a:pPr marL="393700" indent="-342900">
              <a:lnSpc>
                <a:spcPct val="100000"/>
              </a:lnSpc>
              <a:spcBef>
                <a:spcPts val="315"/>
              </a:spcBef>
              <a:buClr>
                <a:srgbClr val="00007D"/>
              </a:buClr>
              <a:buSzPct val="76923"/>
              <a:buFont typeface="Wingdings"/>
              <a:buChar char=""/>
              <a:tabLst>
                <a:tab pos="393065" algn="l"/>
                <a:tab pos="393700" algn="l"/>
              </a:tabLst>
            </a:pPr>
            <a:r>
              <a:rPr sz="2600" spc="-275" dirty="0">
                <a:latin typeface="Microsoft Sans Serif"/>
                <a:cs typeface="Microsoft Sans Serif"/>
              </a:rPr>
              <a:t>Sexua</a:t>
            </a:r>
            <a:r>
              <a:rPr sz="2600" spc="-110" dirty="0">
                <a:latin typeface="Microsoft Sans Serif"/>
                <a:cs typeface="Microsoft Sans Serif"/>
              </a:rPr>
              <a:t>l</a:t>
            </a:r>
            <a:r>
              <a:rPr sz="2600" spc="-105" dirty="0">
                <a:latin typeface="Microsoft Sans Serif"/>
                <a:cs typeface="Microsoft Sans Serif"/>
              </a:rPr>
              <a:t> </a:t>
            </a:r>
            <a:r>
              <a:rPr sz="2600" spc="-225" dirty="0">
                <a:latin typeface="Microsoft Sans Serif"/>
                <a:cs typeface="Microsoft Sans Serif"/>
              </a:rPr>
              <a:t>dysfunction</a:t>
            </a:r>
            <a:endParaRPr sz="2600">
              <a:latin typeface="Microsoft Sans Serif"/>
              <a:cs typeface="Microsoft Sans Serif"/>
            </a:endParaRPr>
          </a:p>
          <a:p>
            <a:pPr marL="393700" indent="-342900">
              <a:lnSpc>
                <a:spcPct val="100000"/>
              </a:lnSpc>
              <a:spcBef>
                <a:spcPts val="305"/>
              </a:spcBef>
              <a:buClr>
                <a:srgbClr val="00007D"/>
              </a:buClr>
              <a:buSzPct val="76923"/>
              <a:buFont typeface="Wingdings"/>
              <a:buChar char=""/>
              <a:tabLst>
                <a:tab pos="393065" algn="l"/>
                <a:tab pos="393700" algn="l"/>
              </a:tabLst>
            </a:pPr>
            <a:r>
              <a:rPr sz="2600" spc="-225" dirty="0">
                <a:latin typeface="Microsoft Sans Serif"/>
                <a:cs typeface="Microsoft Sans Serif"/>
              </a:rPr>
              <a:t>Serotoni</a:t>
            </a:r>
            <a:r>
              <a:rPr sz="2600" spc="-265" dirty="0">
                <a:latin typeface="Microsoft Sans Serif"/>
                <a:cs typeface="Microsoft Sans Serif"/>
              </a:rPr>
              <a:t>n</a:t>
            </a:r>
            <a:r>
              <a:rPr sz="2600" spc="-105" dirty="0">
                <a:latin typeface="Microsoft Sans Serif"/>
                <a:cs typeface="Microsoft Sans Serif"/>
              </a:rPr>
              <a:t> </a:t>
            </a:r>
            <a:r>
              <a:rPr sz="2600" spc="-265" dirty="0">
                <a:latin typeface="Microsoft Sans Serif"/>
                <a:cs typeface="Microsoft Sans Serif"/>
              </a:rPr>
              <a:t>syndrome</a:t>
            </a:r>
            <a:endParaRPr sz="2600">
              <a:latin typeface="Microsoft Sans Serif"/>
              <a:cs typeface="Microsoft Sans Serif"/>
            </a:endParaRPr>
          </a:p>
        </p:txBody>
      </p:sp>
      <p:sp>
        <p:nvSpPr>
          <p:cNvPr id="5" name="object 5"/>
          <p:cNvSpPr txBox="1"/>
          <p:nvPr/>
        </p:nvSpPr>
        <p:spPr>
          <a:xfrm>
            <a:off x="7208929" y="4220190"/>
            <a:ext cx="2195407" cy="421640"/>
          </a:xfrm>
          <a:prstGeom prst="rect">
            <a:avLst/>
          </a:prstGeom>
        </p:spPr>
        <p:txBody>
          <a:bodyPr vert="horz" wrap="square" lIns="0" tIns="12700" rIns="0" bIns="0" rtlCol="0">
            <a:spAutoFit/>
          </a:bodyPr>
          <a:lstStyle/>
          <a:p>
            <a:pPr marL="12700">
              <a:lnSpc>
                <a:spcPct val="100000"/>
              </a:lnSpc>
              <a:spcBef>
                <a:spcPts val="100"/>
              </a:spcBef>
            </a:pPr>
            <a:r>
              <a:rPr sz="2600" spc="-335" dirty="0">
                <a:latin typeface="Microsoft Sans Serif"/>
                <a:cs typeface="Microsoft Sans Serif"/>
              </a:rPr>
              <a:t>AD</a:t>
            </a:r>
            <a:r>
              <a:rPr sz="2600" spc="-340" dirty="0">
                <a:latin typeface="Microsoft Sans Serif"/>
                <a:cs typeface="Microsoft Sans Serif"/>
              </a:rPr>
              <a:t>H</a:t>
            </a:r>
            <a:r>
              <a:rPr sz="2600" spc="-105" dirty="0">
                <a:latin typeface="Microsoft Sans Serif"/>
                <a:cs typeface="Microsoft Sans Serif"/>
              </a:rPr>
              <a:t> </a:t>
            </a:r>
            <a:r>
              <a:rPr sz="2600" spc="-220" dirty="0">
                <a:latin typeface="Microsoft Sans Serif"/>
                <a:cs typeface="Microsoft Sans Serif"/>
              </a:rPr>
              <a:t>release)</a:t>
            </a:r>
            <a:endParaRPr sz="2600">
              <a:latin typeface="Microsoft Sans Serif"/>
              <a:cs typeface="Microsoft Sans Serif"/>
            </a:endParaRPr>
          </a:p>
        </p:txBody>
      </p:sp>
      <p:pic>
        <p:nvPicPr>
          <p:cNvPr id="7" name="object 7"/>
          <p:cNvPicPr/>
          <p:nvPr/>
        </p:nvPicPr>
        <p:blipFill>
          <a:blip r:embed="rId2" cstate="print"/>
          <a:stretch>
            <a:fillRect/>
          </a:stretch>
        </p:blipFill>
        <p:spPr>
          <a:xfrm>
            <a:off x="3372813" y="4351482"/>
            <a:ext cx="237067" cy="101600"/>
          </a:xfrm>
          <a:prstGeom prst="rect">
            <a:avLst/>
          </a:prstGeom>
        </p:spPr>
      </p:pic>
      <p:pic>
        <p:nvPicPr>
          <p:cNvPr id="8" name="object 8"/>
          <p:cNvPicPr/>
          <p:nvPr/>
        </p:nvPicPr>
        <p:blipFill>
          <a:blip r:embed="rId2" cstate="print"/>
          <a:stretch>
            <a:fillRect/>
          </a:stretch>
        </p:blipFill>
        <p:spPr>
          <a:xfrm>
            <a:off x="6914957" y="4379191"/>
            <a:ext cx="237067" cy="101600"/>
          </a:xfrm>
          <a:prstGeom prst="rect">
            <a:avLst/>
          </a:prstGeom>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16187" y="330608"/>
            <a:ext cx="10481733" cy="2228815"/>
          </a:xfrm>
          <a:prstGeom prst="rect">
            <a:avLst/>
          </a:prstGeom>
        </p:spPr>
        <p:txBody>
          <a:bodyPr vert="horz" wrap="square" lIns="0" tIns="12700" rIns="0" bIns="0" rtlCol="0">
            <a:spAutoFit/>
          </a:bodyPr>
          <a:lstStyle/>
          <a:p>
            <a:pPr marL="12700" marR="5080">
              <a:lnSpc>
                <a:spcPct val="100000"/>
              </a:lnSpc>
              <a:spcBef>
                <a:spcPts val="100"/>
              </a:spcBef>
            </a:pPr>
            <a:r>
              <a:rPr spc="-210" dirty="0"/>
              <a:t>Selective</a:t>
            </a:r>
            <a:r>
              <a:rPr spc="-100" dirty="0"/>
              <a:t> </a:t>
            </a:r>
            <a:r>
              <a:rPr spc="-215" dirty="0"/>
              <a:t>Serotonin</a:t>
            </a:r>
            <a:r>
              <a:rPr spc="-100" dirty="0"/>
              <a:t> </a:t>
            </a:r>
            <a:r>
              <a:rPr spc="-170" dirty="0"/>
              <a:t>Reuptake</a:t>
            </a:r>
            <a:r>
              <a:rPr spc="-95" dirty="0"/>
              <a:t> </a:t>
            </a:r>
            <a:r>
              <a:rPr spc="-175" dirty="0"/>
              <a:t>Inhibitors(SSRI’s)- </a:t>
            </a:r>
            <a:r>
              <a:rPr spc="-885" dirty="0"/>
              <a:t> </a:t>
            </a:r>
            <a:r>
              <a:rPr spc="-229" dirty="0"/>
              <a:t>Drug-Dru</a:t>
            </a:r>
            <a:r>
              <a:rPr spc="-220" dirty="0"/>
              <a:t>g</a:t>
            </a:r>
            <a:r>
              <a:rPr spc="-114" dirty="0"/>
              <a:t> </a:t>
            </a:r>
            <a:r>
              <a:rPr spc="-170" dirty="0"/>
              <a:t>Interactions</a:t>
            </a:r>
          </a:p>
        </p:txBody>
      </p:sp>
      <p:graphicFrame>
        <p:nvGraphicFramePr>
          <p:cNvPr id="3" name="object 3"/>
          <p:cNvGraphicFramePr>
            <a:graphicFrameLocks noGrp="1"/>
          </p:cNvGraphicFramePr>
          <p:nvPr/>
        </p:nvGraphicFramePr>
        <p:xfrm>
          <a:off x="807604" y="2908878"/>
          <a:ext cx="10567246" cy="3408693"/>
        </p:xfrm>
        <a:graphic>
          <a:graphicData uri="http://schemas.openxmlformats.org/drawingml/2006/table">
            <a:tbl>
              <a:tblPr firstRow="1" bandRow="1">
                <a:tableStyleId>{2D5ABB26-0587-4C30-8999-92F81FD0307C}</a:tableStyleId>
              </a:tblPr>
              <a:tblGrid>
                <a:gridCol w="2432473"/>
                <a:gridCol w="8134773"/>
              </a:tblGrid>
              <a:tr h="944894">
                <a:tc>
                  <a:txBody>
                    <a:bodyPr/>
                    <a:lstStyle/>
                    <a:p>
                      <a:pPr marL="90805">
                        <a:lnSpc>
                          <a:spcPct val="100000"/>
                        </a:lnSpc>
                        <a:spcBef>
                          <a:spcPts val="295"/>
                        </a:spcBef>
                      </a:pPr>
                      <a:r>
                        <a:rPr sz="2800" spc="-300" dirty="0">
                          <a:latin typeface="Microsoft Sans Serif"/>
                          <a:cs typeface="Microsoft Sans Serif"/>
                        </a:rPr>
                        <a:t>SSRI</a:t>
                      </a:r>
                      <a:endParaRPr sz="2800">
                        <a:latin typeface="Microsoft Sans Serif"/>
                        <a:cs typeface="Microsoft Sans Serif"/>
                      </a:endParaRPr>
                    </a:p>
                  </a:txBody>
                  <a:tcPr marL="0" marR="0" marT="37465" marB="0">
                    <a:lnL w="28575">
                      <a:solidFill>
                        <a:srgbClr val="000000"/>
                      </a:solidFill>
                      <a:prstDash val="solid"/>
                    </a:lnL>
                    <a:lnR w="12700">
                      <a:solidFill>
                        <a:srgbClr val="000000"/>
                      </a:solidFill>
                      <a:prstDash val="solid"/>
                    </a:lnR>
                    <a:lnT w="28575">
                      <a:solidFill>
                        <a:srgbClr val="000000"/>
                      </a:solidFill>
                      <a:prstDash val="solid"/>
                    </a:lnT>
                    <a:lnB w="12700">
                      <a:solidFill>
                        <a:srgbClr val="000000"/>
                      </a:solidFill>
                      <a:prstDash val="solid"/>
                    </a:lnB>
                  </a:tcPr>
                </a:tc>
                <a:tc>
                  <a:txBody>
                    <a:bodyPr/>
                    <a:lstStyle/>
                    <a:p>
                      <a:pPr marL="90805" marR="81915">
                        <a:lnSpc>
                          <a:spcPct val="100000"/>
                        </a:lnSpc>
                        <a:spcBef>
                          <a:spcPts val="295"/>
                        </a:spcBef>
                      </a:pPr>
                      <a:r>
                        <a:rPr sz="2800" spc="-5" dirty="0">
                          <a:latin typeface="Microsoft Sans Serif"/>
                          <a:cs typeface="Microsoft Sans Serif"/>
                        </a:rPr>
                        <a:t>Significan</a:t>
                      </a:r>
                      <a:r>
                        <a:rPr sz="2800" dirty="0">
                          <a:latin typeface="Microsoft Sans Serif"/>
                          <a:cs typeface="Microsoft Sans Serif"/>
                        </a:rPr>
                        <a:t>t</a:t>
                      </a:r>
                      <a:r>
                        <a:rPr sz="2800" spc="-114" dirty="0">
                          <a:latin typeface="Microsoft Sans Serif"/>
                          <a:cs typeface="Microsoft Sans Serif"/>
                        </a:rPr>
                        <a:t> </a:t>
                      </a:r>
                      <a:r>
                        <a:rPr sz="2800" spc="-5" dirty="0">
                          <a:latin typeface="Microsoft Sans Serif"/>
                          <a:cs typeface="Microsoft Sans Serif"/>
                        </a:rPr>
                        <a:t>P</a:t>
                      </a:r>
                      <a:r>
                        <a:rPr sz="2800" dirty="0">
                          <a:latin typeface="Microsoft Sans Serif"/>
                          <a:cs typeface="Microsoft Sans Serif"/>
                        </a:rPr>
                        <a:t>K</a:t>
                      </a:r>
                      <a:r>
                        <a:rPr sz="2800" spc="-114" dirty="0">
                          <a:latin typeface="Microsoft Sans Serif"/>
                          <a:cs typeface="Microsoft Sans Serif"/>
                        </a:rPr>
                        <a:t> </a:t>
                      </a:r>
                      <a:r>
                        <a:rPr sz="2800" spc="-5" dirty="0">
                          <a:latin typeface="Microsoft Sans Serif"/>
                          <a:cs typeface="Microsoft Sans Serif"/>
                        </a:rPr>
                        <a:t>Interactions(</a:t>
                      </a:r>
                      <a:r>
                        <a:rPr sz="2800" dirty="0">
                          <a:latin typeface="Microsoft Sans Serif"/>
                          <a:cs typeface="Microsoft Sans Serif"/>
                        </a:rPr>
                        <a:t>↑</a:t>
                      </a:r>
                      <a:r>
                        <a:rPr sz="2800" spc="-110" dirty="0">
                          <a:latin typeface="Microsoft Sans Serif"/>
                          <a:cs typeface="Microsoft Sans Serif"/>
                        </a:rPr>
                        <a:t> </a:t>
                      </a:r>
                      <a:r>
                        <a:rPr sz="2800" spc="-5" dirty="0">
                          <a:latin typeface="Microsoft Sans Serif"/>
                          <a:cs typeface="Microsoft Sans Serif"/>
                        </a:rPr>
                        <a:t>Plasm</a:t>
                      </a:r>
                      <a:r>
                        <a:rPr sz="2800" dirty="0">
                          <a:latin typeface="Microsoft Sans Serif"/>
                          <a:cs typeface="Microsoft Sans Serif"/>
                        </a:rPr>
                        <a:t>a</a:t>
                      </a:r>
                      <a:r>
                        <a:rPr sz="2800" spc="-114" dirty="0">
                          <a:latin typeface="Microsoft Sans Serif"/>
                          <a:cs typeface="Microsoft Sans Serif"/>
                        </a:rPr>
                        <a:t> </a:t>
                      </a:r>
                      <a:r>
                        <a:rPr sz="2800" spc="-5" dirty="0">
                          <a:latin typeface="Microsoft Sans Serif"/>
                          <a:cs typeface="Microsoft Sans Serif"/>
                        </a:rPr>
                        <a:t>Level</a:t>
                      </a:r>
                      <a:r>
                        <a:rPr sz="2800" dirty="0">
                          <a:latin typeface="Microsoft Sans Serif"/>
                          <a:cs typeface="Microsoft Sans Serif"/>
                        </a:rPr>
                        <a:t>s</a:t>
                      </a:r>
                      <a:r>
                        <a:rPr sz="2800" spc="-110" dirty="0">
                          <a:latin typeface="Microsoft Sans Serif"/>
                          <a:cs typeface="Microsoft Sans Serif"/>
                        </a:rPr>
                        <a:t> </a:t>
                      </a:r>
                      <a:r>
                        <a:rPr sz="2800" dirty="0">
                          <a:latin typeface="Microsoft Sans Serif"/>
                          <a:cs typeface="Microsoft Sans Serif"/>
                        </a:rPr>
                        <a:t>&amp;  </a:t>
                      </a:r>
                      <a:r>
                        <a:rPr sz="2800" spc="-5" dirty="0">
                          <a:latin typeface="Microsoft Sans Serif"/>
                          <a:cs typeface="Microsoft Sans Serif"/>
                        </a:rPr>
                        <a:t>Potentia</a:t>
                      </a:r>
                      <a:r>
                        <a:rPr sz="2800" dirty="0">
                          <a:latin typeface="Microsoft Sans Serif"/>
                          <a:cs typeface="Microsoft Sans Serif"/>
                        </a:rPr>
                        <a:t>l</a:t>
                      </a:r>
                      <a:r>
                        <a:rPr sz="2800" spc="-114" dirty="0">
                          <a:latin typeface="Microsoft Sans Serif"/>
                          <a:cs typeface="Microsoft Sans Serif"/>
                        </a:rPr>
                        <a:t> </a:t>
                      </a:r>
                      <a:r>
                        <a:rPr sz="2800" spc="-5" dirty="0">
                          <a:latin typeface="Microsoft Sans Serif"/>
                          <a:cs typeface="Microsoft Sans Serif"/>
                        </a:rPr>
                        <a:t>Advers</a:t>
                      </a:r>
                      <a:r>
                        <a:rPr sz="2800" dirty="0">
                          <a:latin typeface="Microsoft Sans Serif"/>
                          <a:cs typeface="Microsoft Sans Serif"/>
                        </a:rPr>
                        <a:t>e</a:t>
                      </a:r>
                      <a:r>
                        <a:rPr sz="2800" spc="-114" dirty="0">
                          <a:latin typeface="Microsoft Sans Serif"/>
                          <a:cs typeface="Microsoft Sans Serif"/>
                        </a:rPr>
                        <a:t> </a:t>
                      </a:r>
                      <a:r>
                        <a:rPr sz="2800" spc="-5" dirty="0">
                          <a:latin typeface="Microsoft Sans Serif"/>
                          <a:cs typeface="Microsoft Sans Serif"/>
                        </a:rPr>
                        <a:t>Effect</a:t>
                      </a:r>
                      <a:r>
                        <a:rPr sz="2800" dirty="0">
                          <a:latin typeface="Microsoft Sans Serif"/>
                          <a:cs typeface="Microsoft Sans Serif"/>
                        </a:rPr>
                        <a:t>s</a:t>
                      </a:r>
                      <a:r>
                        <a:rPr sz="2800" spc="-114" dirty="0">
                          <a:latin typeface="Microsoft Sans Serif"/>
                          <a:cs typeface="Microsoft Sans Serif"/>
                        </a:rPr>
                        <a:t> </a:t>
                      </a:r>
                      <a:r>
                        <a:rPr sz="2800" dirty="0">
                          <a:latin typeface="Microsoft Sans Serif"/>
                          <a:cs typeface="Microsoft Sans Serif"/>
                        </a:rPr>
                        <a:t>)</a:t>
                      </a:r>
                      <a:endParaRPr sz="2800">
                        <a:latin typeface="Microsoft Sans Serif"/>
                        <a:cs typeface="Microsoft Sans Serif"/>
                      </a:endParaRPr>
                    </a:p>
                  </a:txBody>
                  <a:tcPr marL="0" marR="0" marT="37465" marB="0">
                    <a:lnL w="12700">
                      <a:solidFill>
                        <a:srgbClr val="000000"/>
                      </a:solidFill>
                      <a:prstDash val="solid"/>
                    </a:lnL>
                    <a:lnR w="12700">
                      <a:solidFill>
                        <a:srgbClr val="000000"/>
                      </a:solidFill>
                      <a:prstDash val="solid"/>
                    </a:lnR>
                    <a:lnT w="28575">
                      <a:solidFill>
                        <a:srgbClr val="000000"/>
                      </a:solidFill>
                      <a:prstDash val="solid"/>
                    </a:lnT>
                    <a:lnB w="12700">
                      <a:solidFill>
                        <a:srgbClr val="000000"/>
                      </a:solidFill>
                      <a:prstDash val="solid"/>
                    </a:lnB>
                  </a:tcPr>
                </a:tc>
              </a:tr>
              <a:tr h="2463799">
                <a:tc>
                  <a:txBody>
                    <a:bodyPr/>
                    <a:lstStyle/>
                    <a:p>
                      <a:pPr marL="90805">
                        <a:lnSpc>
                          <a:spcPct val="100000"/>
                        </a:lnSpc>
                        <a:spcBef>
                          <a:spcPts val="295"/>
                        </a:spcBef>
                      </a:pPr>
                      <a:r>
                        <a:rPr sz="2800" spc="-225" dirty="0">
                          <a:solidFill>
                            <a:srgbClr val="0000CC"/>
                          </a:solidFill>
                          <a:latin typeface="Microsoft Sans Serif"/>
                          <a:cs typeface="Microsoft Sans Serif"/>
                        </a:rPr>
                        <a:t>Sertraline</a:t>
                      </a:r>
                      <a:endParaRPr sz="2800">
                        <a:latin typeface="Microsoft Sans Serif"/>
                        <a:cs typeface="Microsoft Sans Serif"/>
                      </a:endParaRPr>
                    </a:p>
                  </a:txBody>
                  <a:tcPr marL="0" marR="0" marT="37465"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0805">
                        <a:lnSpc>
                          <a:spcPct val="100000"/>
                        </a:lnSpc>
                        <a:spcBef>
                          <a:spcPts val="295"/>
                        </a:spcBef>
                      </a:pPr>
                      <a:r>
                        <a:rPr sz="2800" spc="-260" dirty="0">
                          <a:latin typeface="Microsoft Sans Serif"/>
                          <a:cs typeface="Microsoft Sans Serif"/>
                        </a:rPr>
                        <a:t>Clozapine</a:t>
                      </a:r>
                      <a:endParaRPr sz="2800">
                        <a:latin typeface="Microsoft Sans Serif"/>
                        <a:cs typeface="Microsoft Sans Serif"/>
                      </a:endParaRPr>
                    </a:p>
                    <a:p>
                      <a:pPr marL="90805" marR="514350">
                        <a:lnSpc>
                          <a:spcPct val="100000"/>
                        </a:lnSpc>
                        <a:spcBef>
                          <a:spcPts val="670"/>
                        </a:spcBef>
                      </a:pPr>
                      <a:r>
                        <a:rPr sz="2800" spc="-235" dirty="0">
                          <a:latin typeface="Microsoft Sans Serif"/>
                          <a:cs typeface="Microsoft Sans Serif"/>
                        </a:rPr>
                        <a:t>Unlikely</a:t>
                      </a:r>
                      <a:r>
                        <a:rPr sz="2800" spc="-110" dirty="0">
                          <a:latin typeface="Microsoft Sans Serif"/>
                          <a:cs typeface="Microsoft Sans Serif"/>
                        </a:rPr>
                        <a:t> </a:t>
                      </a:r>
                      <a:r>
                        <a:rPr sz="2800" spc="-215" dirty="0">
                          <a:latin typeface="Microsoft Sans Serif"/>
                          <a:cs typeface="Microsoft Sans Serif"/>
                        </a:rPr>
                        <a:t>to</a:t>
                      </a:r>
                      <a:r>
                        <a:rPr sz="2800" spc="-105" dirty="0">
                          <a:latin typeface="Microsoft Sans Serif"/>
                          <a:cs typeface="Microsoft Sans Serif"/>
                        </a:rPr>
                        <a:t> </a:t>
                      </a:r>
                      <a:r>
                        <a:rPr sz="2800" spc="-275" dirty="0">
                          <a:latin typeface="Microsoft Sans Serif"/>
                          <a:cs typeface="Microsoft Sans Serif"/>
                        </a:rPr>
                        <a:t>cause</a:t>
                      </a:r>
                      <a:r>
                        <a:rPr sz="2800" spc="-105" dirty="0">
                          <a:latin typeface="Microsoft Sans Serif"/>
                          <a:cs typeface="Microsoft Sans Serif"/>
                        </a:rPr>
                        <a:t> </a:t>
                      </a:r>
                      <a:r>
                        <a:rPr sz="2800" spc="-235" dirty="0">
                          <a:latin typeface="Microsoft Sans Serif"/>
                          <a:cs typeface="Microsoft Sans Serif"/>
                        </a:rPr>
                        <a:t>other</a:t>
                      </a:r>
                      <a:r>
                        <a:rPr sz="2800" spc="-105" dirty="0">
                          <a:latin typeface="Microsoft Sans Serif"/>
                          <a:cs typeface="Microsoft Sans Serif"/>
                        </a:rPr>
                        <a:t> </a:t>
                      </a:r>
                      <a:r>
                        <a:rPr sz="2800" spc="-204" dirty="0">
                          <a:latin typeface="Microsoft Sans Serif"/>
                          <a:cs typeface="Microsoft Sans Serif"/>
                        </a:rPr>
                        <a:t>clinically</a:t>
                      </a:r>
                      <a:r>
                        <a:rPr sz="2800" spc="-105" dirty="0">
                          <a:latin typeface="Microsoft Sans Serif"/>
                          <a:cs typeface="Microsoft Sans Serif"/>
                        </a:rPr>
                        <a:t> </a:t>
                      </a:r>
                      <a:r>
                        <a:rPr sz="2800" spc="-215" dirty="0">
                          <a:latin typeface="Microsoft Sans Serif"/>
                          <a:cs typeface="Microsoft Sans Serif"/>
                        </a:rPr>
                        <a:t>significant </a:t>
                      </a:r>
                      <a:r>
                        <a:rPr sz="2800" spc="-730" dirty="0">
                          <a:latin typeface="Microsoft Sans Serif"/>
                          <a:cs typeface="Microsoft Sans Serif"/>
                        </a:rPr>
                        <a:t> </a:t>
                      </a:r>
                      <a:r>
                        <a:rPr sz="2800" spc="-254" dirty="0">
                          <a:latin typeface="Microsoft Sans Serif"/>
                          <a:cs typeface="Microsoft Sans Serif"/>
                        </a:rPr>
                        <a:t>pharmacokinetic</a:t>
                      </a:r>
                      <a:r>
                        <a:rPr sz="2800" spc="-110" dirty="0">
                          <a:latin typeface="Microsoft Sans Serif"/>
                          <a:cs typeface="Microsoft Sans Serif"/>
                        </a:rPr>
                        <a:t> </a:t>
                      </a:r>
                      <a:r>
                        <a:rPr sz="2800" spc="-260" dirty="0">
                          <a:latin typeface="Microsoft Sans Serif"/>
                          <a:cs typeface="Microsoft Sans Serif"/>
                        </a:rPr>
                        <a:t>drug</a:t>
                      </a:r>
                      <a:r>
                        <a:rPr sz="2800" spc="-110" dirty="0">
                          <a:latin typeface="Microsoft Sans Serif"/>
                          <a:cs typeface="Microsoft Sans Serif"/>
                        </a:rPr>
                        <a:t> </a:t>
                      </a:r>
                      <a:r>
                        <a:rPr sz="2800" spc="-225" dirty="0">
                          <a:latin typeface="Microsoft Sans Serif"/>
                          <a:cs typeface="Microsoft Sans Serif"/>
                        </a:rPr>
                        <a:t>interactions</a:t>
                      </a:r>
                      <a:endParaRPr sz="2800">
                        <a:latin typeface="Microsoft Sans Serif"/>
                        <a:cs typeface="Microsoft Sans Serif"/>
                      </a:endParaRPr>
                    </a:p>
                  </a:txBody>
                  <a:tcPr marL="0" marR="0" marT="3746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bl>
          </a:graphicData>
        </a:graphic>
      </p:graphicFrame>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16187" y="330608"/>
            <a:ext cx="10481733" cy="2228815"/>
          </a:xfrm>
          <a:prstGeom prst="rect">
            <a:avLst/>
          </a:prstGeom>
        </p:spPr>
        <p:txBody>
          <a:bodyPr vert="horz" wrap="square" lIns="0" tIns="12700" rIns="0" bIns="0" rtlCol="0">
            <a:spAutoFit/>
          </a:bodyPr>
          <a:lstStyle/>
          <a:p>
            <a:pPr marL="12700" marR="5080">
              <a:lnSpc>
                <a:spcPct val="100000"/>
              </a:lnSpc>
              <a:spcBef>
                <a:spcPts val="100"/>
              </a:spcBef>
            </a:pPr>
            <a:r>
              <a:rPr spc="-210" dirty="0"/>
              <a:t>Selective</a:t>
            </a:r>
            <a:r>
              <a:rPr spc="-100" dirty="0"/>
              <a:t> </a:t>
            </a:r>
            <a:r>
              <a:rPr spc="-215" dirty="0"/>
              <a:t>Serotonin</a:t>
            </a:r>
            <a:r>
              <a:rPr spc="-100" dirty="0"/>
              <a:t> </a:t>
            </a:r>
            <a:r>
              <a:rPr spc="-170" dirty="0"/>
              <a:t>Reuptake</a:t>
            </a:r>
            <a:r>
              <a:rPr spc="-95" dirty="0"/>
              <a:t> </a:t>
            </a:r>
            <a:r>
              <a:rPr spc="-175" dirty="0"/>
              <a:t>Inhibitors(SSRI’s)- </a:t>
            </a:r>
            <a:r>
              <a:rPr spc="-885" dirty="0"/>
              <a:t> </a:t>
            </a:r>
            <a:r>
              <a:rPr spc="-229" dirty="0"/>
              <a:t>Drug-Dru</a:t>
            </a:r>
            <a:r>
              <a:rPr spc="-220" dirty="0"/>
              <a:t>g</a:t>
            </a:r>
            <a:r>
              <a:rPr spc="-114" dirty="0"/>
              <a:t> </a:t>
            </a:r>
            <a:r>
              <a:rPr spc="-170" dirty="0"/>
              <a:t>Interactions</a:t>
            </a:r>
          </a:p>
        </p:txBody>
      </p:sp>
      <p:graphicFrame>
        <p:nvGraphicFramePr>
          <p:cNvPr id="3" name="object 3"/>
          <p:cNvGraphicFramePr>
            <a:graphicFrameLocks noGrp="1"/>
          </p:cNvGraphicFramePr>
          <p:nvPr/>
        </p:nvGraphicFramePr>
        <p:xfrm>
          <a:off x="807604" y="2908877"/>
          <a:ext cx="10566400" cy="3408693"/>
        </p:xfrm>
        <a:graphic>
          <a:graphicData uri="http://schemas.openxmlformats.org/drawingml/2006/table">
            <a:tbl>
              <a:tblPr firstRow="1" bandRow="1">
                <a:tableStyleId>{2D5ABB26-0587-4C30-8999-92F81FD0307C}</a:tableStyleId>
              </a:tblPr>
              <a:tblGrid>
                <a:gridCol w="2844800"/>
                <a:gridCol w="7721600"/>
              </a:tblGrid>
              <a:tr h="944894">
                <a:tc>
                  <a:txBody>
                    <a:bodyPr/>
                    <a:lstStyle/>
                    <a:p>
                      <a:pPr marL="90805">
                        <a:lnSpc>
                          <a:spcPct val="100000"/>
                        </a:lnSpc>
                        <a:spcBef>
                          <a:spcPts val="295"/>
                        </a:spcBef>
                      </a:pPr>
                      <a:r>
                        <a:rPr sz="2800" spc="-300" dirty="0">
                          <a:latin typeface="Microsoft Sans Serif"/>
                          <a:cs typeface="Microsoft Sans Serif"/>
                        </a:rPr>
                        <a:t>SSRI</a:t>
                      </a:r>
                      <a:endParaRPr sz="2800">
                        <a:latin typeface="Microsoft Sans Serif"/>
                        <a:cs typeface="Microsoft Sans Serif"/>
                      </a:endParaRPr>
                    </a:p>
                  </a:txBody>
                  <a:tcPr marL="0" marR="0" marT="37465" marB="0">
                    <a:lnL w="28575">
                      <a:solidFill>
                        <a:srgbClr val="000000"/>
                      </a:solidFill>
                      <a:prstDash val="solid"/>
                    </a:lnL>
                    <a:lnR w="12700">
                      <a:solidFill>
                        <a:srgbClr val="000000"/>
                      </a:solidFill>
                      <a:prstDash val="solid"/>
                    </a:lnR>
                    <a:lnT w="28575">
                      <a:solidFill>
                        <a:srgbClr val="000000"/>
                      </a:solidFill>
                      <a:prstDash val="solid"/>
                    </a:lnT>
                    <a:lnB w="12700">
                      <a:solidFill>
                        <a:srgbClr val="000000"/>
                      </a:solidFill>
                      <a:prstDash val="solid"/>
                    </a:lnB>
                  </a:tcPr>
                </a:tc>
                <a:tc>
                  <a:txBody>
                    <a:bodyPr/>
                    <a:lstStyle/>
                    <a:p>
                      <a:pPr marL="90805" marR="971550">
                        <a:lnSpc>
                          <a:spcPct val="100000"/>
                        </a:lnSpc>
                        <a:spcBef>
                          <a:spcPts val="295"/>
                        </a:spcBef>
                      </a:pPr>
                      <a:r>
                        <a:rPr sz="2800" spc="-5" dirty="0">
                          <a:latin typeface="Microsoft Sans Serif"/>
                          <a:cs typeface="Microsoft Sans Serif"/>
                        </a:rPr>
                        <a:t>Significan</a:t>
                      </a:r>
                      <a:r>
                        <a:rPr sz="2800" dirty="0">
                          <a:latin typeface="Microsoft Sans Serif"/>
                          <a:cs typeface="Microsoft Sans Serif"/>
                        </a:rPr>
                        <a:t>t</a:t>
                      </a:r>
                      <a:r>
                        <a:rPr sz="2800" spc="-114" dirty="0">
                          <a:latin typeface="Microsoft Sans Serif"/>
                          <a:cs typeface="Microsoft Sans Serif"/>
                        </a:rPr>
                        <a:t> </a:t>
                      </a:r>
                      <a:r>
                        <a:rPr sz="2800" spc="-5" dirty="0">
                          <a:latin typeface="Microsoft Sans Serif"/>
                          <a:cs typeface="Microsoft Sans Serif"/>
                        </a:rPr>
                        <a:t>P</a:t>
                      </a:r>
                      <a:r>
                        <a:rPr sz="2800" dirty="0">
                          <a:latin typeface="Microsoft Sans Serif"/>
                          <a:cs typeface="Microsoft Sans Serif"/>
                        </a:rPr>
                        <a:t>K</a:t>
                      </a:r>
                      <a:r>
                        <a:rPr sz="2800" spc="-114" dirty="0">
                          <a:latin typeface="Microsoft Sans Serif"/>
                          <a:cs typeface="Microsoft Sans Serif"/>
                        </a:rPr>
                        <a:t> </a:t>
                      </a:r>
                      <a:r>
                        <a:rPr sz="2800" spc="-5" dirty="0">
                          <a:latin typeface="Microsoft Sans Serif"/>
                          <a:cs typeface="Microsoft Sans Serif"/>
                        </a:rPr>
                        <a:t>Interactions(</a:t>
                      </a:r>
                      <a:r>
                        <a:rPr sz="2800" dirty="0">
                          <a:latin typeface="Microsoft Sans Serif"/>
                          <a:cs typeface="Microsoft Sans Serif"/>
                        </a:rPr>
                        <a:t>↑</a:t>
                      </a:r>
                      <a:r>
                        <a:rPr sz="2800" spc="-110" dirty="0">
                          <a:latin typeface="Microsoft Sans Serif"/>
                          <a:cs typeface="Microsoft Sans Serif"/>
                        </a:rPr>
                        <a:t> </a:t>
                      </a:r>
                      <a:r>
                        <a:rPr sz="2800" spc="-5" dirty="0">
                          <a:latin typeface="Microsoft Sans Serif"/>
                          <a:cs typeface="Microsoft Sans Serif"/>
                        </a:rPr>
                        <a:t>Plasma  Level</a:t>
                      </a:r>
                      <a:r>
                        <a:rPr sz="2800" dirty="0">
                          <a:latin typeface="Microsoft Sans Serif"/>
                          <a:cs typeface="Microsoft Sans Serif"/>
                        </a:rPr>
                        <a:t>s</a:t>
                      </a:r>
                      <a:r>
                        <a:rPr sz="2800" spc="-110" dirty="0">
                          <a:latin typeface="Microsoft Sans Serif"/>
                          <a:cs typeface="Microsoft Sans Serif"/>
                        </a:rPr>
                        <a:t> </a:t>
                      </a:r>
                      <a:r>
                        <a:rPr sz="2800" dirty="0">
                          <a:latin typeface="Microsoft Sans Serif"/>
                          <a:cs typeface="Microsoft Sans Serif"/>
                        </a:rPr>
                        <a:t>&amp;</a:t>
                      </a:r>
                      <a:r>
                        <a:rPr sz="2800" spc="-114" dirty="0">
                          <a:latin typeface="Microsoft Sans Serif"/>
                          <a:cs typeface="Microsoft Sans Serif"/>
                        </a:rPr>
                        <a:t> </a:t>
                      </a:r>
                      <a:r>
                        <a:rPr sz="2800" spc="-5" dirty="0">
                          <a:latin typeface="Microsoft Sans Serif"/>
                          <a:cs typeface="Microsoft Sans Serif"/>
                        </a:rPr>
                        <a:t>Potentia</a:t>
                      </a:r>
                      <a:r>
                        <a:rPr sz="2800" dirty="0">
                          <a:latin typeface="Microsoft Sans Serif"/>
                          <a:cs typeface="Microsoft Sans Serif"/>
                        </a:rPr>
                        <a:t>l</a:t>
                      </a:r>
                      <a:r>
                        <a:rPr sz="2800" spc="-114" dirty="0">
                          <a:latin typeface="Microsoft Sans Serif"/>
                          <a:cs typeface="Microsoft Sans Serif"/>
                        </a:rPr>
                        <a:t> </a:t>
                      </a:r>
                      <a:r>
                        <a:rPr sz="2800" spc="-5" dirty="0">
                          <a:latin typeface="Microsoft Sans Serif"/>
                          <a:cs typeface="Microsoft Sans Serif"/>
                        </a:rPr>
                        <a:t>Advers</a:t>
                      </a:r>
                      <a:r>
                        <a:rPr sz="2800" dirty="0">
                          <a:latin typeface="Microsoft Sans Serif"/>
                          <a:cs typeface="Microsoft Sans Serif"/>
                        </a:rPr>
                        <a:t>e</a:t>
                      </a:r>
                      <a:r>
                        <a:rPr sz="2800" spc="-114" dirty="0">
                          <a:latin typeface="Microsoft Sans Serif"/>
                          <a:cs typeface="Microsoft Sans Serif"/>
                        </a:rPr>
                        <a:t> </a:t>
                      </a:r>
                      <a:r>
                        <a:rPr sz="2800" spc="-5" dirty="0">
                          <a:latin typeface="Microsoft Sans Serif"/>
                          <a:cs typeface="Microsoft Sans Serif"/>
                        </a:rPr>
                        <a:t>Effect</a:t>
                      </a:r>
                      <a:r>
                        <a:rPr sz="2800" dirty="0">
                          <a:latin typeface="Microsoft Sans Serif"/>
                          <a:cs typeface="Microsoft Sans Serif"/>
                        </a:rPr>
                        <a:t>s</a:t>
                      </a:r>
                      <a:r>
                        <a:rPr sz="2800" spc="-114" dirty="0">
                          <a:latin typeface="Microsoft Sans Serif"/>
                          <a:cs typeface="Microsoft Sans Serif"/>
                        </a:rPr>
                        <a:t> </a:t>
                      </a:r>
                      <a:r>
                        <a:rPr sz="2800" dirty="0">
                          <a:latin typeface="Microsoft Sans Serif"/>
                          <a:cs typeface="Microsoft Sans Serif"/>
                        </a:rPr>
                        <a:t>)</a:t>
                      </a:r>
                      <a:endParaRPr sz="2800">
                        <a:latin typeface="Microsoft Sans Serif"/>
                        <a:cs typeface="Microsoft Sans Serif"/>
                      </a:endParaRPr>
                    </a:p>
                  </a:txBody>
                  <a:tcPr marL="0" marR="0" marT="37465" marB="0">
                    <a:lnL w="12700">
                      <a:solidFill>
                        <a:srgbClr val="000000"/>
                      </a:solidFill>
                      <a:prstDash val="solid"/>
                    </a:lnL>
                    <a:lnR w="12700">
                      <a:solidFill>
                        <a:srgbClr val="000000"/>
                      </a:solidFill>
                      <a:prstDash val="solid"/>
                    </a:lnR>
                    <a:lnT w="28575">
                      <a:solidFill>
                        <a:srgbClr val="000000"/>
                      </a:solidFill>
                      <a:prstDash val="solid"/>
                    </a:lnT>
                    <a:lnB w="12700">
                      <a:solidFill>
                        <a:srgbClr val="000000"/>
                      </a:solidFill>
                      <a:prstDash val="solid"/>
                    </a:lnB>
                  </a:tcPr>
                </a:tc>
              </a:tr>
              <a:tr h="2463799">
                <a:tc>
                  <a:txBody>
                    <a:bodyPr/>
                    <a:lstStyle/>
                    <a:p>
                      <a:pPr marL="90805">
                        <a:lnSpc>
                          <a:spcPct val="100000"/>
                        </a:lnSpc>
                        <a:spcBef>
                          <a:spcPts val="295"/>
                        </a:spcBef>
                      </a:pPr>
                      <a:r>
                        <a:rPr sz="2800" spc="-245" dirty="0">
                          <a:solidFill>
                            <a:srgbClr val="0000CC"/>
                          </a:solidFill>
                          <a:latin typeface="Microsoft Sans Serif"/>
                          <a:cs typeface="Microsoft Sans Serif"/>
                        </a:rPr>
                        <a:t>Citalopram/</a:t>
                      </a:r>
                      <a:endParaRPr sz="2800">
                        <a:latin typeface="Microsoft Sans Serif"/>
                        <a:cs typeface="Microsoft Sans Serif"/>
                      </a:endParaRPr>
                    </a:p>
                    <a:p>
                      <a:pPr marL="90805">
                        <a:lnSpc>
                          <a:spcPct val="100000"/>
                        </a:lnSpc>
                        <a:spcBef>
                          <a:spcPts val="670"/>
                        </a:spcBef>
                      </a:pPr>
                      <a:r>
                        <a:rPr sz="2800" spc="-254" dirty="0">
                          <a:solidFill>
                            <a:srgbClr val="0000CC"/>
                          </a:solidFill>
                          <a:latin typeface="Microsoft Sans Serif"/>
                          <a:cs typeface="Microsoft Sans Serif"/>
                        </a:rPr>
                        <a:t>Escitalopram</a:t>
                      </a:r>
                      <a:endParaRPr sz="2800">
                        <a:latin typeface="Microsoft Sans Serif"/>
                        <a:cs typeface="Microsoft Sans Serif"/>
                      </a:endParaRPr>
                    </a:p>
                  </a:txBody>
                  <a:tcPr marL="0" marR="0" marT="37465"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0805" marR="90805">
                        <a:lnSpc>
                          <a:spcPct val="100000"/>
                        </a:lnSpc>
                        <a:spcBef>
                          <a:spcPts val="295"/>
                        </a:spcBef>
                      </a:pPr>
                      <a:r>
                        <a:rPr sz="2800" spc="-235" dirty="0">
                          <a:latin typeface="Microsoft Sans Serif"/>
                          <a:cs typeface="Microsoft Sans Serif"/>
                        </a:rPr>
                        <a:t>Unlikely</a:t>
                      </a:r>
                      <a:r>
                        <a:rPr sz="2800" spc="-110" dirty="0">
                          <a:latin typeface="Microsoft Sans Serif"/>
                          <a:cs typeface="Microsoft Sans Serif"/>
                        </a:rPr>
                        <a:t> </a:t>
                      </a:r>
                      <a:r>
                        <a:rPr sz="2800" spc="-215" dirty="0">
                          <a:latin typeface="Microsoft Sans Serif"/>
                          <a:cs typeface="Microsoft Sans Serif"/>
                        </a:rPr>
                        <a:t>to</a:t>
                      </a:r>
                      <a:r>
                        <a:rPr sz="2800" spc="-110" dirty="0">
                          <a:latin typeface="Microsoft Sans Serif"/>
                          <a:cs typeface="Microsoft Sans Serif"/>
                        </a:rPr>
                        <a:t> </a:t>
                      </a:r>
                      <a:r>
                        <a:rPr sz="2800" spc="-275" dirty="0">
                          <a:latin typeface="Microsoft Sans Serif"/>
                          <a:cs typeface="Microsoft Sans Serif"/>
                        </a:rPr>
                        <a:t>cause</a:t>
                      </a:r>
                      <a:r>
                        <a:rPr sz="2800" spc="-110" dirty="0">
                          <a:latin typeface="Microsoft Sans Serif"/>
                          <a:cs typeface="Microsoft Sans Serif"/>
                        </a:rPr>
                        <a:t> </a:t>
                      </a:r>
                      <a:r>
                        <a:rPr sz="2800" spc="-204" dirty="0">
                          <a:latin typeface="Microsoft Sans Serif"/>
                          <a:cs typeface="Microsoft Sans Serif"/>
                        </a:rPr>
                        <a:t>clinically</a:t>
                      </a:r>
                      <a:r>
                        <a:rPr sz="2800" spc="-110" dirty="0">
                          <a:latin typeface="Microsoft Sans Serif"/>
                          <a:cs typeface="Microsoft Sans Serif"/>
                        </a:rPr>
                        <a:t> </a:t>
                      </a:r>
                      <a:r>
                        <a:rPr sz="2800" spc="-215" dirty="0">
                          <a:latin typeface="Microsoft Sans Serif"/>
                          <a:cs typeface="Microsoft Sans Serif"/>
                        </a:rPr>
                        <a:t>significant </a:t>
                      </a:r>
                      <a:r>
                        <a:rPr sz="2800" spc="-210" dirty="0">
                          <a:latin typeface="Microsoft Sans Serif"/>
                          <a:cs typeface="Microsoft Sans Serif"/>
                        </a:rPr>
                        <a:t> </a:t>
                      </a:r>
                      <a:r>
                        <a:rPr sz="2800" spc="-254" dirty="0">
                          <a:latin typeface="Microsoft Sans Serif"/>
                          <a:cs typeface="Microsoft Sans Serif"/>
                        </a:rPr>
                        <a:t>pharmacokinetic </a:t>
                      </a:r>
                      <a:r>
                        <a:rPr sz="2800" spc="-260" dirty="0">
                          <a:latin typeface="Microsoft Sans Serif"/>
                          <a:cs typeface="Microsoft Sans Serif"/>
                        </a:rPr>
                        <a:t>drug</a:t>
                      </a:r>
                      <a:r>
                        <a:rPr sz="2800" spc="-254" dirty="0">
                          <a:latin typeface="Microsoft Sans Serif"/>
                          <a:cs typeface="Microsoft Sans Serif"/>
                        </a:rPr>
                        <a:t> </a:t>
                      </a:r>
                      <a:r>
                        <a:rPr sz="2800" spc="-225" dirty="0">
                          <a:latin typeface="Microsoft Sans Serif"/>
                          <a:cs typeface="Microsoft Sans Serif"/>
                        </a:rPr>
                        <a:t>interactions </a:t>
                      </a:r>
                      <a:r>
                        <a:rPr sz="2800" spc="-240" dirty="0">
                          <a:latin typeface="Microsoft Sans Serif"/>
                          <a:cs typeface="Microsoft Sans Serif"/>
                        </a:rPr>
                        <a:t>but </a:t>
                      </a:r>
                      <a:r>
                        <a:rPr sz="2800" spc="-235" dirty="0">
                          <a:latin typeface="Microsoft Sans Serif"/>
                          <a:cs typeface="Microsoft Sans Serif"/>
                        </a:rPr>
                        <a:t> contra-indicated</a:t>
                      </a:r>
                      <a:r>
                        <a:rPr sz="2800" spc="-105" dirty="0">
                          <a:latin typeface="Microsoft Sans Serif"/>
                          <a:cs typeface="Microsoft Sans Serif"/>
                        </a:rPr>
                        <a:t> </a:t>
                      </a:r>
                      <a:r>
                        <a:rPr sz="2800" spc="-235" dirty="0">
                          <a:latin typeface="Microsoft Sans Serif"/>
                          <a:cs typeface="Microsoft Sans Serif"/>
                        </a:rPr>
                        <a:t>with</a:t>
                      </a:r>
                      <a:r>
                        <a:rPr sz="2800" spc="-100" dirty="0">
                          <a:latin typeface="Microsoft Sans Serif"/>
                          <a:cs typeface="Microsoft Sans Serif"/>
                        </a:rPr>
                        <a:t> </a:t>
                      </a:r>
                      <a:r>
                        <a:rPr sz="2800" spc="-235" dirty="0">
                          <a:latin typeface="Microsoft Sans Serif"/>
                          <a:cs typeface="Microsoft Sans Serif"/>
                        </a:rPr>
                        <a:t>other</a:t>
                      </a:r>
                      <a:r>
                        <a:rPr sz="2800" spc="-105" dirty="0">
                          <a:latin typeface="Microsoft Sans Serif"/>
                          <a:cs typeface="Microsoft Sans Serif"/>
                        </a:rPr>
                        <a:t> </a:t>
                      </a:r>
                      <a:r>
                        <a:rPr sz="2800" spc="-260" dirty="0">
                          <a:latin typeface="Microsoft Sans Serif"/>
                          <a:cs typeface="Microsoft Sans Serif"/>
                        </a:rPr>
                        <a:t>drugs</a:t>
                      </a:r>
                      <a:r>
                        <a:rPr sz="2800" spc="-100" dirty="0">
                          <a:latin typeface="Microsoft Sans Serif"/>
                          <a:cs typeface="Microsoft Sans Serif"/>
                        </a:rPr>
                        <a:t> </a:t>
                      </a:r>
                      <a:r>
                        <a:rPr sz="2800" spc="-270" dirty="0">
                          <a:latin typeface="Microsoft Sans Serif"/>
                          <a:cs typeface="Microsoft Sans Serif"/>
                        </a:rPr>
                        <a:t>which</a:t>
                      </a:r>
                      <a:r>
                        <a:rPr sz="2800" spc="-100" dirty="0">
                          <a:latin typeface="Microsoft Sans Serif"/>
                          <a:cs typeface="Microsoft Sans Serif"/>
                        </a:rPr>
                        <a:t> </a:t>
                      </a:r>
                      <a:r>
                        <a:rPr sz="2800" spc="-280" dirty="0">
                          <a:latin typeface="Microsoft Sans Serif"/>
                          <a:cs typeface="Microsoft Sans Serif"/>
                        </a:rPr>
                        <a:t>can </a:t>
                      </a:r>
                      <a:r>
                        <a:rPr sz="2800" spc="-730" dirty="0">
                          <a:latin typeface="Microsoft Sans Serif"/>
                          <a:cs typeface="Microsoft Sans Serif"/>
                        </a:rPr>
                        <a:t> </a:t>
                      </a:r>
                      <a:r>
                        <a:rPr sz="2800" spc="-5" dirty="0">
                          <a:latin typeface="Microsoft Sans Serif"/>
                          <a:cs typeface="Microsoft Sans Serif"/>
                        </a:rPr>
                        <a:t>prolon</a:t>
                      </a:r>
                      <a:r>
                        <a:rPr sz="2800" dirty="0">
                          <a:latin typeface="Microsoft Sans Serif"/>
                          <a:cs typeface="Microsoft Sans Serif"/>
                        </a:rPr>
                        <a:t>g</a:t>
                      </a:r>
                      <a:r>
                        <a:rPr sz="2800" spc="-110" dirty="0">
                          <a:latin typeface="Microsoft Sans Serif"/>
                          <a:cs typeface="Microsoft Sans Serif"/>
                        </a:rPr>
                        <a:t> </a:t>
                      </a:r>
                      <a:r>
                        <a:rPr sz="2800" spc="-5" dirty="0">
                          <a:latin typeface="Microsoft Sans Serif"/>
                          <a:cs typeface="Microsoft Sans Serif"/>
                        </a:rPr>
                        <a:t>Q</a:t>
                      </a:r>
                      <a:r>
                        <a:rPr sz="2800" dirty="0">
                          <a:latin typeface="Microsoft Sans Serif"/>
                          <a:cs typeface="Microsoft Sans Serif"/>
                        </a:rPr>
                        <a:t>T</a:t>
                      </a:r>
                      <a:r>
                        <a:rPr sz="2800" spc="-110" dirty="0">
                          <a:latin typeface="Microsoft Sans Serif"/>
                          <a:cs typeface="Microsoft Sans Serif"/>
                        </a:rPr>
                        <a:t> </a:t>
                      </a:r>
                      <a:r>
                        <a:rPr sz="2800" spc="-5" dirty="0">
                          <a:latin typeface="Microsoft Sans Serif"/>
                          <a:cs typeface="Microsoft Sans Serif"/>
                        </a:rPr>
                        <a:t>interval</a:t>
                      </a:r>
                      <a:endParaRPr sz="2800">
                        <a:latin typeface="Microsoft Sans Serif"/>
                        <a:cs typeface="Microsoft Sans Serif"/>
                      </a:endParaRPr>
                    </a:p>
                  </a:txBody>
                  <a:tcPr marL="0" marR="0" marT="3746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bl>
          </a:graphicData>
        </a:graphic>
      </p:graphicFrame>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16187" y="330608"/>
            <a:ext cx="10974031" cy="1490152"/>
          </a:xfrm>
          <a:prstGeom prst="rect">
            <a:avLst/>
          </a:prstGeom>
        </p:spPr>
        <p:txBody>
          <a:bodyPr vert="horz" wrap="square" lIns="0" tIns="12700" rIns="0" bIns="0" rtlCol="0">
            <a:spAutoFit/>
          </a:bodyPr>
          <a:lstStyle/>
          <a:p>
            <a:pPr marL="12700" marR="5080">
              <a:lnSpc>
                <a:spcPct val="100000"/>
              </a:lnSpc>
              <a:spcBef>
                <a:spcPts val="100"/>
              </a:spcBef>
            </a:pPr>
            <a:r>
              <a:rPr spc="-210" dirty="0"/>
              <a:t>Selective</a:t>
            </a:r>
            <a:r>
              <a:rPr spc="-100" dirty="0"/>
              <a:t> </a:t>
            </a:r>
            <a:r>
              <a:rPr spc="-215" dirty="0"/>
              <a:t>Serotonin</a:t>
            </a:r>
            <a:r>
              <a:rPr spc="-100" dirty="0"/>
              <a:t> </a:t>
            </a:r>
            <a:r>
              <a:rPr spc="-170" dirty="0"/>
              <a:t>Reuptake</a:t>
            </a:r>
            <a:r>
              <a:rPr spc="-95" dirty="0"/>
              <a:t> </a:t>
            </a:r>
            <a:r>
              <a:rPr spc="-175" dirty="0"/>
              <a:t>Inhibitors(SSRI’s)- </a:t>
            </a:r>
            <a:r>
              <a:rPr spc="-885" dirty="0"/>
              <a:t> </a:t>
            </a:r>
            <a:r>
              <a:rPr spc="-229" dirty="0"/>
              <a:t>Drug-Dru</a:t>
            </a:r>
            <a:r>
              <a:rPr spc="-220" dirty="0"/>
              <a:t>g</a:t>
            </a:r>
            <a:r>
              <a:rPr spc="-114" dirty="0"/>
              <a:t> </a:t>
            </a:r>
            <a:r>
              <a:rPr spc="-170" dirty="0"/>
              <a:t>Interactions</a:t>
            </a:r>
          </a:p>
        </p:txBody>
      </p:sp>
      <p:graphicFrame>
        <p:nvGraphicFramePr>
          <p:cNvPr id="3" name="object 3"/>
          <p:cNvGraphicFramePr>
            <a:graphicFrameLocks noGrp="1"/>
          </p:cNvGraphicFramePr>
          <p:nvPr/>
        </p:nvGraphicFramePr>
        <p:xfrm>
          <a:off x="411019" y="2174731"/>
          <a:ext cx="11380047" cy="4364614"/>
        </p:xfrm>
        <a:graphic>
          <a:graphicData uri="http://schemas.openxmlformats.org/drawingml/2006/table">
            <a:tbl>
              <a:tblPr firstRow="1" bandRow="1">
                <a:tableStyleId>{2D5ABB26-0587-4C30-8999-92F81FD0307C}</a:tableStyleId>
              </a:tblPr>
              <a:tblGrid>
                <a:gridCol w="2999740"/>
                <a:gridCol w="8380307"/>
              </a:tblGrid>
              <a:tr h="387755">
                <a:tc>
                  <a:txBody>
                    <a:bodyPr/>
                    <a:lstStyle/>
                    <a:p>
                      <a:pPr marL="90805">
                        <a:lnSpc>
                          <a:spcPct val="100000"/>
                        </a:lnSpc>
                        <a:spcBef>
                          <a:spcPts val="310"/>
                        </a:spcBef>
                      </a:pPr>
                      <a:r>
                        <a:rPr sz="2200" spc="-220" dirty="0">
                          <a:latin typeface="Microsoft Sans Serif"/>
                          <a:cs typeface="Microsoft Sans Serif"/>
                        </a:rPr>
                        <a:t>SSRI</a:t>
                      </a:r>
                      <a:endParaRPr sz="2200">
                        <a:latin typeface="Microsoft Sans Serif"/>
                        <a:cs typeface="Microsoft Sans Serif"/>
                      </a:endParaRPr>
                    </a:p>
                  </a:txBody>
                  <a:tcPr marL="0" marR="0" marT="39370" marB="0">
                    <a:lnL w="28575">
                      <a:solidFill>
                        <a:srgbClr val="000000"/>
                      </a:solidFill>
                      <a:prstDash val="solid"/>
                    </a:lnL>
                    <a:lnR w="12700">
                      <a:solidFill>
                        <a:srgbClr val="000000"/>
                      </a:solidFill>
                      <a:prstDash val="solid"/>
                    </a:lnR>
                    <a:lnT w="28575">
                      <a:solidFill>
                        <a:srgbClr val="000000"/>
                      </a:solidFill>
                      <a:prstDash val="solid"/>
                    </a:lnT>
                    <a:lnB w="12700">
                      <a:solidFill>
                        <a:srgbClr val="000000"/>
                      </a:solidFill>
                      <a:prstDash val="solid"/>
                    </a:lnB>
                  </a:tcPr>
                </a:tc>
                <a:tc>
                  <a:txBody>
                    <a:bodyPr/>
                    <a:lstStyle/>
                    <a:p>
                      <a:pPr marL="90805">
                        <a:lnSpc>
                          <a:spcPct val="100000"/>
                        </a:lnSpc>
                        <a:spcBef>
                          <a:spcPts val="310"/>
                        </a:spcBef>
                      </a:pPr>
                      <a:r>
                        <a:rPr sz="2200" spc="-5" dirty="0">
                          <a:latin typeface="Microsoft Sans Serif"/>
                          <a:cs typeface="Microsoft Sans Serif"/>
                        </a:rPr>
                        <a:t>Significan</a:t>
                      </a:r>
                      <a:r>
                        <a:rPr sz="2200" dirty="0">
                          <a:latin typeface="Microsoft Sans Serif"/>
                          <a:cs typeface="Microsoft Sans Serif"/>
                        </a:rPr>
                        <a:t>t</a:t>
                      </a:r>
                      <a:r>
                        <a:rPr sz="2200" spc="-80" dirty="0">
                          <a:latin typeface="Microsoft Sans Serif"/>
                          <a:cs typeface="Microsoft Sans Serif"/>
                        </a:rPr>
                        <a:t> </a:t>
                      </a:r>
                      <a:r>
                        <a:rPr sz="2200" spc="-5" dirty="0">
                          <a:latin typeface="Microsoft Sans Serif"/>
                          <a:cs typeface="Microsoft Sans Serif"/>
                        </a:rPr>
                        <a:t>P</a:t>
                      </a:r>
                      <a:r>
                        <a:rPr sz="2200" dirty="0">
                          <a:latin typeface="Microsoft Sans Serif"/>
                          <a:cs typeface="Microsoft Sans Serif"/>
                        </a:rPr>
                        <a:t>D</a:t>
                      </a:r>
                      <a:r>
                        <a:rPr sz="2200" spc="-80" dirty="0">
                          <a:latin typeface="Microsoft Sans Serif"/>
                          <a:cs typeface="Microsoft Sans Serif"/>
                        </a:rPr>
                        <a:t> </a:t>
                      </a:r>
                      <a:r>
                        <a:rPr sz="2200" spc="-5" dirty="0">
                          <a:latin typeface="Microsoft Sans Serif"/>
                          <a:cs typeface="Microsoft Sans Serif"/>
                        </a:rPr>
                        <a:t>Interactions</a:t>
                      </a:r>
                      <a:endParaRPr sz="2200">
                        <a:latin typeface="Microsoft Sans Serif"/>
                        <a:cs typeface="Microsoft Sans Serif"/>
                      </a:endParaRPr>
                    </a:p>
                  </a:txBody>
                  <a:tcPr marL="0" marR="0" marT="39370" marB="0">
                    <a:lnL w="12700">
                      <a:solidFill>
                        <a:srgbClr val="000000"/>
                      </a:solidFill>
                      <a:prstDash val="solid"/>
                    </a:lnL>
                    <a:lnR w="28575">
                      <a:solidFill>
                        <a:srgbClr val="000000"/>
                      </a:solidFill>
                      <a:prstDash val="solid"/>
                    </a:lnR>
                    <a:lnT w="28575">
                      <a:solidFill>
                        <a:srgbClr val="000000"/>
                      </a:solidFill>
                      <a:prstDash val="solid"/>
                    </a:lnT>
                    <a:lnB w="12700">
                      <a:solidFill>
                        <a:srgbClr val="000000"/>
                      </a:solidFill>
                      <a:prstDash val="solid"/>
                    </a:lnB>
                  </a:tcPr>
                </a:tc>
              </a:tr>
              <a:tr h="3976859">
                <a:tc>
                  <a:txBody>
                    <a:bodyPr/>
                    <a:lstStyle/>
                    <a:p>
                      <a:pPr marL="90805" marR="948690">
                        <a:lnSpc>
                          <a:spcPts val="2880"/>
                        </a:lnSpc>
                        <a:spcBef>
                          <a:spcPts val="10"/>
                        </a:spcBef>
                      </a:pPr>
                      <a:r>
                        <a:rPr sz="2200" spc="-160" dirty="0">
                          <a:solidFill>
                            <a:srgbClr val="0000CC"/>
                          </a:solidFill>
                          <a:latin typeface="Microsoft Sans Serif"/>
                          <a:cs typeface="Microsoft Sans Serif"/>
                        </a:rPr>
                        <a:t>Sertraline/ </a:t>
                      </a:r>
                      <a:r>
                        <a:rPr sz="2200" spc="-155" dirty="0">
                          <a:solidFill>
                            <a:srgbClr val="0000CC"/>
                          </a:solidFill>
                          <a:latin typeface="Microsoft Sans Serif"/>
                          <a:cs typeface="Microsoft Sans Serif"/>
                        </a:rPr>
                        <a:t> </a:t>
                      </a:r>
                      <a:r>
                        <a:rPr sz="2200" spc="-175" dirty="0">
                          <a:solidFill>
                            <a:srgbClr val="0000CC"/>
                          </a:solidFill>
                          <a:latin typeface="Microsoft Sans Serif"/>
                          <a:cs typeface="Microsoft Sans Serif"/>
                        </a:rPr>
                        <a:t>Citalopram/ </a:t>
                      </a:r>
                      <a:r>
                        <a:rPr sz="2200" spc="-170" dirty="0">
                          <a:solidFill>
                            <a:srgbClr val="0000CC"/>
                          </a:solidFill>
                          <a:latin typeface="Microsoft Sans Serif"/>
                          <a:cs typeface="Microsoft Sans Serif"/>
                        </a:rPr>
                        <a:t> </a:t>
                      </a:r>
                      <a:r>
                        <a:rPr sz="2200" spc="-5" dirty="0">
                          <a:solidFill>
                            <a:srgbClr val="0000CC"/>
                          </a:solidFill>
                          <a:latin typeface="Microsoft Sans Serif"/>
                          <a:cs typeface="Microsoft Sans Serif"/>
                        </a:rPr>
                        <a:t>Escitalopram</a:t>
                      </a:r>
                      <a:endParaRPr sz="2200">
                        <a:latin typeface="Microsoft Sans Serif"/>
                        <a:cs typeface="Microsoft Sans Serif"/>
                      </a:endParaRPr>
                    </a:p>
                  </a:txBody>
                  <a:tcPr marL="0" marR="0" marT="1270"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0805">
                        <a:lnSpc>
                          <a:spcPct val="100000"/>
                        </a:lnSpc>
                        <a:spcBef>
                          <a:spcPts val="309"/>
                        </a:spcBef>
                      </a:pPr>
                      <a:r>
                        <a:rPr sz="2200" spc="-5" dirty="0">
                          <a:latin typeface="Microsoft Sans Serif"/>
                          <a:cs typeface="Microsoft Sans Serif"/>
                        </a:rPr>
                        <a:t>Potentia</a:t>
                      </a:r>
                      <a:r>
                        <a:rPr sz="2200" dirty="0">
                          <a:latin typeface="Microsoft Sans Serif"/>
                          <a:cs typeface="Microsoft Sans Serif"/>
                        </a:rPr>
                        <a:t>l</a:t>
                      </a:r>
                      <a:r>
                        <a:rPr sz="2200" spc="-90" dirty="0">
                          <a:latin typeface="Microsoft Sans Serif"/>
                          <a:cs typeface="Microsoft Sans Serif"/>
                        </a:rPr>
                        <a:t> </a:t>
                      </a:r>
                      <a:r>
                        <a:rPr sz="2200" spc="-5" dirty="0">
                          <a:latin typeface="Microsoft Sans Serif"/>
                          <a:cs typeface="Microsoft Sans Serif"/>
                        </a:rPr>
                        <a:t>Serotoni</a:t>
                      </a:r>
                      <a:r>
                        <a:rPr sz="2200" dirty="0">
                          <a:latin typeface="Microsoft Sans Serif"/>
                          <a:cs typeface="Microsoft Sans Serif"/>
                        </a:rPr>
                        <a:t>n</a:t>
                      </a:r>
                      <a:r>
                        <a:rPr sz="2200" spc="-90" dirty="0">
                          <a:latin typeface="Microsoft Sans Serif"/>
                          <a:cs typeface="Microsoft Sans Serif"/>
                        </a:rPr>
                        <a:t> </a:t>
                      </a:r>
                      <a:r>
                        <a:rPr sz="2200" spc="-5" dirty="0">
                          <a:latin typeface="Microsoft Sans Serif"/>
                          <a:cs typeface="Microsoft Sans Serif"/>
                        </a:rPr>
                        <a:t>Syndrom</a:t>
                      </a:r>
                      <a:r>
                        <a:rPr sz="2200" dirty="0">
                          <a:latin typeface="Microsoft Sans Serif"/>
                          <a:cs typeface="Microsoft Sans Serif"/>
                        </a:rPr>
                        <a:t>e</a:t>
                      </a:r>
                      <a:r>
                        <a:rPr sz="2200" spc="-90" dirty="0">
                          <a:latin typeface="Microsoft Sans Serif"/>
                          <a:cs typeface="Microsoft Sans Serif"/>
                        </a:rPr>
                        <a:t> </a:t>
                      </a:r>
                      <a:r>
                        <a:rPr sz="2200" spc="-5" dirty="0">
                          <a:latin typeface="Microsoft Sans Serif"/>
                          <a:cs typeface="Microsoft Sans Serif"/>
                        </a:rPr>
                        <a:t>whe</a:t>
                      </a:r>
                      <a:r>
                        <a:rPr sz="2200" dirty="0">
                          <a:latin typeface="Microsoft Sans Serif"/>
                          <a:cs typeface="Microsoft Sans Serif"/>
                        </a:rPr>
                        <a:t>n</a:t>
                      </a:r>
                      <a:r>
                        <a:rPr sz="2200" spc="-90" dirty="0">
                          <a:latin typeface="Microsoft Sans Serif"/>
                          <a:cs typeface="Microsoft Sans Serif"/>
                        </a:rPr>
                        <a:t> </a:t>
                      </a:r>
                      <a:r>
                        <a:rPr sz="2200" spc="-5" dirty="0">
                          <a:latin typeface="Microsoft Sans Serif"/>
                          <a:cs typeface="Microsoft Sans Serif"/>
                        </a:rPr>
                        <a:t>combine</a:t>
                      </a:r>
                      <a:r>
                        <a:rPr sz="2200" dirty="0">
                          <a:latin typeface="Microsoft Sans Serif"/>
                          <a:cs typeface="Microsoft Sans Serif"/>
                        </a:rPr>
                        <a:t>d</a:t>
                      </a:r>
                      <a:r>
                        <a:rPr sz="2200" spc="-85" dirty="0">
                          <a:latin typeface="Microsoft Sans Serif"/>
                          <a:cs typeface="Microsoft Sans Serif"/>
                        </a:rPr>
                        <a:t> </a:t>
                      </a:r>
                      <a:r>
                        <a:rPr sz="2200" spc="-5" dirty="0">
                          <a:latin typeface="Microsoft Sans Serif"/>
                          <a:cs typeface="Microsoft Sans Serif"/>
                        </a:rPr>
                        <a:t>with:</a:t>
                      </a:r>
                      <a:endParaRPr sz="2200">
                        <a:latin typeface="Microsoft Sans Serif"/>
                        <a:cs typeface="Microsoft Sans Serif"/>
                      </a:endParaRPr>
                    </a:p>
                    <a:p>
                      <a:pPr marL="90805" marR="734060">
                        <a:lnSpc>
                          <a:spcPct val="110000"/>
                        </a:lnSpc>
                        <a:spcBef>
                          <a:spcPts val="260"/>
                        </a:spcBef>
                      </a:pPr>
                      <a:r>
                        <a:rPr sz="2200" spc="-5" dirty="0">
                          <a:latin typeface="Microsoft Sans Serif"/>
                          <a:cs typeface="Microsoft Sans Serif"/>
                        </a:rPr>
                        <a:t>Othe</a:t>
                      </a:r>
                      <a:r>
                        <a:rPr sz="2200" dirty="0">
                          <a:latin typeface="Microsoft Sans Serif"/>
                          <a:cs typeface="Microsoft Sans Serif"/>
                        </a:rPr>
                        <a:t>r</a:t>
                      </a:r>
                      <a:r>
                        <a:rPr sz="2200" spc="-85" dirty="0">
                          <a:latin typeface="Microsoft Sans Serif"/>
                          <a:cs typeface="Microsoft Sans Serif"/>
                        </a:rPr>
                        <a:t> </a:t>
                      </a:r>
                      <a:r>
                        <a:rPr sz="2200" spc="-5" dirty="0">
                          <a:latin typeface="Microsoft Sans Serif"/>
                          <a:cs typeface="Microsoft Sans Serif"/>
                        </a:rPr>
                        <a:t>Antidepressants(5-HT-enhancing)  </a:t>
                      </a:r>
                      <a:r>
                        <a:rPr sz="2200" spc="-190" dirty="0">
                          <a:latin typeface="Microsoft Sans Serif"/>
                          <a:cs typeface="Microsoft Sans Serif"/>
                        </a:rPr>
                        <a:t>Buspirone/Fentanyl/Linezolid/Lithium/Ondansetron/St. </a:t>
                      </a:r>
                      <a:r>
                        <a:rPr sz="2200" spc="-570" dirty="0">
                          <a:latin typeface="Microsoft Sans Serif"/>
                          <a:cs typeface="Microsoft Sans Serif"/>
                        </a:rPr>
                        <a:t> </a:t>
                      </a:r>
                      <a:r>
                        <a:rPr sz="2200" spc="-5" dirty="0">
                          <a:latin typeface="Microsoft Sans Serif"/>
                          <a:cs typeface="Microsoft Sans Serif"/>
                        </a:rPr>
                        <a:t>John’</a:t>
                      </a:r>
                      <a:r>
                        <a:rPr sz="2200" dirty="0">
                          <a:latin typeface="Microsoft Sans Serif"/>
                          <a:cs typeface="Microsoft Sans Serif"/>
                        </a:rPr>
                        <a:t>s</a:t>
                      </a:r>
                      <a:r>
                        <a:rPr sz="2200" spc="-85" dirty="0">
                          <a:latin typeface="Microsoft Sans Serif"/>
                          <a:cs typeface="Microsoft Sans Serif"/>
                        </a:rPr>
                        <a:t> </a:t>
                      </a:r>
                      <a:r>
                        <a:rPr sz="2200" spc="-5" dirty="0">
                          <a:latin typeface="Microsoft Sans Serif"/>
                          <a:cs typeface="Microsoft Sans Serif"/>
                        </a:rPr>
                        <a:t>Wort/Tramadol</a:t>
                      </a:r>
                      <a:endParaRPr sz="2200">
                        <a:latin typeface="Microsoft Sans Serif"/>
                        <a:cs typeface="Microsoft Sans Serif"/>
                      </a:endParaRPr>
                    </a:p>
                    <a:p>
                      <a:pPr>
                        <a:lnSpc>
                          <a:spcPct val="100000"/>
                        </a:lnSpc>
                        <a:spcBef>
                          <a:spcPts val="15"/>
                        </a:spcBef>
                      </a:pPr>
                      <a:endParaRPr sz="2200">
                        <a:latin typeface="Times New Roman"/>
                        <a:cs typeface="Times New Roman"/>
                      </a:endParaRPr>
                    </a:p>
                    <a:p>
                      <a:pPr marL="90805" marR="147955">
                        <a:lnSpc>
                          <a:spcPct val="100000"/>
                        </a:lnSpc>
                        <a:spcBef>
                          <a:spcPts val="5"/>
                        </a:spcBef>
                      </a:pPr>
                      <a:r>
                        <a:rPr sz="2200" spc="-5" dirty="0">
                          <a:latin typeface="Microsoft Sans Serif"/>
                          <a:cs typeface="Microsoft Sans Serif"/>
                        </a:rPr>
                        <a:t>Increase</a:t>
                      </a:r>
                      <a:r>
                        <a:rPr sz="2200" dirty="0">
                          <a:latin typeface="Microsoft Sans Serif"/>
                          <a:cs typeface="Microsoft Sans Serif"/>
                        </a:rPr>
                        <a:t>d</a:t>
                      </a:r>
                      <a:r>
                        <a:rPr sz="2200" spc="-85" dirty="0">
                          <a:latin typeface="Microsoft Sans Serif"/>
                          <a:cs typeface="Microsoft Sans Serif"/>
                        </a:rPr>
                        <a:t> </a:t>
                      </a:r>
                      <a:r>
                        <a:rPr sz="2200" spc="-5" dirty="0">
                          <a:latin typeface="Microsoft Sans Serif"/>
                          <a:cs typeface="Microsoft Sans Serif"/>
                        </a:rPr>
                        <a:t>ris</a:t>
                      </a:r>
                      <a:r>
                        <a:rPr sz="2200" dirty="0">
                          <a:latin typeface="Microsoft Sans Serif"/>
                          <a:cs typeface="Microsoft Sans Serif"/>
                        </a:rPr>
                        <a:t>k</a:t>
                      </a:r>
                      <a:r>
                        <a:rPr sz="2200" spc="-90" dirty="0">
                          <a:latin typeface="Microsoft Sans Serif"/>
                          <a:cs typeface="Microsoft Sans Serif"/>
                        </a:rPr>
                        <a:t> </a:t>
                      </a:r>
                      <a:r>
                        <a:rPr sz="2200" spc="-5" dirty="0">
                          <a:latin typeface="Microsoft Sans Serif"/>
                          <a:cs typeface="Microsoft Sans Serif"/>
                        </a:rPr>
                        <a:t>o</a:t>
                      </a:r>
                      <a:r>
                        <a:rPr sz="2200" dirty="0">
                          <a:latin typeface="Microsoft Sans Serif"/>
                          <a:cs typeface="Microsoft Sans Serif"/>
                        </a:rPr>
                        <a:t>f</a:t>
                      </a:r>
                      <a:r>
                        <a:rPr sz="2200" spc="-85" dirty="0">
                          <a:latin typeface="Microsoft Sans Serif"/>
                          <a:cs typeface="Microsoft Sans Serif"/>
                        </a:rPr>
                        <a:t> </a:t>
                      </a:r>
                      <a:r>
                        <a:rPr sz="2200" spc="-5" dirty="0">
                          <a:latin typeface="Microsoft Sans Serif"/>
                          <a:cs typeface="Microsoft Sans Serif"/>
                        </a:rPr>
                        <a:t>bleedin</a:t>
                      </a:r>
                      <a:r>
                        <a:rPr sz="2200" dirty="0">
                          <a:latin typeface="Microsoft Sans Serif"/>
                          <a:cs typeface="Microsoft Sans Serif"/>
                        </a:rPr>
                        <a:t>g</a:t>
                      </a:r>
                      <a:r>
                        <a:rPr sz="2200" spc="-85" dirty="0">
                          <a:latin typeface="Microsoft Sans Serif"/>
                          <a:cs typeface="Microsoft Sans Serif"/>
                        </a:rPr>
                        <a:t> </a:t>
                      </a:r>
                      <a:r>
                        <a:rPr sz="2200" spc="-5" dirty="0">
                          <a:latin typeface="Microsoft Sans Serif"/>
                          <a:cs typeface="Microsoft Sans Serif"/>
                        </a:rPr>
                        <a:t>(particularl</a:t>
                      </a:r>
                      <a:r>
                        <a:rPr sz="2200" dirty="0">
                          <a:latin typeface="Microsoft Sans Serif"/>
                          <a:cs typeface="Microsoft Sans Serif"/>
                        </a:rPr>
                        <a:t>y</a:t>
                      </a:r>
                      <a:r>
                        <a:rPr sz="2200" spc="-90" dirty="0">
                          <a:latin typeface="Microsoft Sans Serif"/>
                          <a:cs typeface="Microsoft Sans Serif"/>
                        </a:rPr>
                        <a:t> </a:t>
                      </a:r>
                      <a:r>
                        <a:rPr sz="2200" spc="-5" dirty="0">
                          <a:latin typeface="Microsoft Sans Serif"/>
                          <a:cs typeface="Microsoft Sans Serif"/>
                        </a:rPr>
                        <a:t>uppe</a:t>
                      </a:r>
                      <a:r>
                        <a:rPr sz="2200" dirty="0">
                          <a:latin typeface="Microsoft Sans Serif"/>
                          <a:cs typeface="Microsoft Sans Serif"/>
                        </a:rPr>
                        <a:t>r</a:t>
                      </a:r>
                      <a:r>
                        <a:rPr sz="2200" spc="-85" dirty="0">
                          <a:latin typeface="Microsoft Sans Serif"/>
                          <a:cs typeface="Microsoft Sans Serif"/>
                        </a:rPr>
                        <a:t> </a:t>
                      </a:r>
                      <a:r>
                        <a:rPr sz="2200" spc="-5" dirty="0">
                          <a:latin typeface="Microsoft Sans Serif"/>
                          <a:cs typeface="Microsoft Sans Serif"/>
                        </a:rPr>
                        <a:t>G</a:t>
                      </a:r>
                      <a:r>
                        <a:rPr sz="2200" dirty="0">
                          <a:latin typeface="Microsoft Sans Serif"/>
                          <a:cs typeface="Microsoft Sans Serif"/>
                        </a:rPr>
                        <a:t>I</a:t>
                      </a:r>
                      <a:r>
                        <a:rPr sz="2200" spc="-85" dirty="0">
                          <a:latin typeface="Microsoft Sans Serif"/>
                          <a:cs typeface="Microsoft Sans Serif"/>
                        </a:rPr>
                        <a:t> </a:t>
                      </a:r>
                      <a:r>
                        <a:rPr sz="2200" spc="-5" dirty="0">
                          <a:latin typeface="Microsoft Sans Serif"/>
                          <a:cs typeface="Microsoft Sans Serif"/>
                        </a:rPr>
                        <a:t>bleed</a:t>
                      </a:r>
                      <a:r>
                        <a:rPr sz="2200" dirty="0">
                          <a:latin typeface="Microsoft Sans Serif"/>
                          <a:cs typeface="Microsoft Sans Serif"/>
                        </a:rPr>
                        <a:t>)</a:t>
                      </a:r>
                      <a:r>
                        <a:rPr sz="2200" spc="-85" dirty="0">
                          <a:latin typeface="Microsoft Sans Serif"/>
                          <a:cs typeface="Microsoft Sans Serif"/>
                        </a:rPr>
                        <a:t> </a:t>
                      </a:r>
                      <a:r>
                        <a:rPr sz="2200" spc="-5" dirty="0">
                          <a:latin typeface="Microsoft Sans Serif"/>
                          <a:cs typeface="Microsoft Sans Serif"/>
                        </a:rPr>
                        <a:t>with:  NSAIDs/Warfari</a:t>
                      </a:r>
                      <a:r>
                        <a:rPr sz="2200" dirty="0">
                          <a:latin typeface="Microsoft Sans Serif"/>
                          <a:cs typeface="Microsoft Sans Serif"/>
                        </a:rPr>
                        <a:t>n</a:t>
                      </a:r>
                      <a:r>
                        <a:rPr sz="2200" spc="-90" dirty="0">
                          <a:latin typeface="Microsoft Sans Serif"/>
                          <a:cs typeface="Microsoft Sans Serif"/>
                        </a:rPr>
                        <a:t> </a:t>
                      </a:r>
                      <a:r>
                        <a:rPr sz="2200" spc="-5" dirty="0">
                          <a:latin typeface="Microsoft Sans Serif"/>
                          <a:cs typeface="Microsoft Sans Serif"/>
                        </a:rPr>
                        <a:t>an</a:t>
                      </a:r>
                      <a:r>
                        <a:rPr sz="2200" dirty="0">
                          <a:latin typeface="Microsoft Sans Serif"/>
                          <a:cs typeface="Microsoft Sans Serif"/>
                        </a:rPr>
                        <a:t>d</a:t>
                      </a:r>
                      <a:r>
                        <a:rPr sz="2200" spc="-85" dirty="0">
                          <a:latin typeface="Microsoft Sans Serif"/>
                          <a:cs typeface="Microsoft Sans Serif"/>
                        </a:rPr>
                        <a:t> </a:t>
                      </a:r>
                      <a:r>
                        <a:rPr sz="2200" spc="-5">
                          <a:latin typeface="Microsoft Sans Serif"/>
                          <a:cs typeface="Microsoft Sans Serif"/>
                        </a:rPr>
                        <a:t>othe</a:t>
                      </a:r>
                      <a:r>
                        <a:rPr sz="2200">
                          <a:latin typeface="Microsoft Sans Serif"/>
                          <a:cs typeface="Microsoft Sans Serif"/>
                        </a:rPr>
                        <a:t>r</a:t>
                      </a:r>
                      <a:r>
                        <a:rPr sz="2200" spc="-85">
                          <a:latin typeface="Microsoft Sans Serif"/>
                          <a:cs typeface="Microsoft Sans Serif"/>
                        </a:rPr>
                        <a:t> </a:t>
                      </a:r>
                      <a:r>
                        <a:rPr sz="2200" spc="-5" smtClean="0">
                          <a:latin typeface="Microsoft Sans Serif"/>
                          <a:cs typeface="Microsoft Sans Serif"/>
                        </a:rPr>
                        <a:t>anticoagulants/Antiplatelets</a:t>
                      </a:r>
                      <a:endParaRPr lang="en-US" sz="2200" spc="-5" dirty="0" smtClean="0">
                        <a:latin typeface="Microsoft Sans Serif"/>
                        <a:cs typeface="Microsoft Sans Serif"/>
                      </a:endParaRPr>
                    </a:p>
                    <a:p>
                      <a:pPr marL="90805" marR="147955">
                        <a:lnSpc>
                          <a:spcPct val="100000"/>
                        </a:lnSpc>
                        <a:spcBef>
                          <a:spcPts val="5"/>
                        </a:spcBef>
                      </a:pPr>
                      <a:endParaRPr sz="2200">
                        <a:latin typeface="Times New Roman"/>
                        <a:cs typeface="Times New Roman"/>
                      </a:endParaRPr>
                    </a:p>
                    <a:p>
                      <a:pPr marL="90805" marR="396875">
                        <a:lnSpc>
                          <a:spcPct val="100000"/>
                        </a:lnSpc>
                        <a:tabLst>
                          <a:tab pos="3045460" algn="l"/>
                          <a:tab pos="4916805" algn="l"/>
                        </a:tabLst>
                      </a:pPr>
                      <a:r>
                        <a:rPr sz="2200" spc="-204" dirty="0">
                          <a:latin typeface="Microsoft Sans Serif"/>
                          <a:cs typeface="Microsoft Sans Serif"/>
                        </a:rPr>
                        <a:t>Other</a:t>
                      </a:r>
                      <a:r>
                        <a:rPr sz="2200" spc="-85" dirty="0">
                          <a:latin typeface="Microsoft Sans Serif"/>
                          <a:cs typeface="Microsoft Sans Serif"/>
                        </a:rPr>
                        <a:t> </a:t>
                      </a:r>
                      <a:r>
                        <a:rPr sz="2200" spc="-280" dirty="0">
                          <a:latin typeface="Microsoft Sans Serif"/>
                          <a:cs typeface="Microsoft Sans Serif"/>
                        </a:rPr>
                        <a:t>PD</a:t>
                      </a:r>
                      <a:r>
                        <a:rPr sz="2200" spc="-85" dirty="0">
                          <a:latin typeface="Microsoft Sans Serif"/>
                          <a:cs typeface="Microsoft Sans Serif"/>
                        </a:rPr>
                        <a:t> </a:t>
                      </a:r>
                      <a:r>
                        <a:rPr sz="2200" spc="-180" dirty="0">
                          <a:latin typeface="Microsoft Sans Serif"/>
                          <a:cs typeface="Microsoft Sans Serif"/>
                        </a:rPr>
                        <a:t>interactions</a:t>
                      </a:r>
                      <a:r>
                        <a:rPr sz="2200" spc="-85" dirty="0">
                          <a:latin typeface="Microsoft Sans Serif"/>
                          <a:cs typeface="Microsoft Sans Serif"/>
                        </a:rPr>
                        <a:t> </a:t>
                      </a:r>
                      <a:r>
                        <a:rPr sz="2200" spc="-170" dirty="0">
                          <a:latin typeface="Microsoft Sans Serif"/>
                          <a:cs typeface="Microsoft Sans Serif"/>
                        </a:rPr>
                        <a:t>to</a:t>
                      </a:r>
                      <a:r>
                        <a:rPr sz="2200" spc="-80" dirty="0">
                          <a:latin typeface="Microsoft Sans Serif"/>
                          <a:cs typeface="Microsoft Sans Serif"/>
                        </a:rPr>
                        <a:t> </a:t>
                      </a:r>
                      <a:r>
                        <a:rPr sz="2200" spc="-185" dirty="0">
                          <a:latin typeface="Microsoft Sans Serif"/>
                          <a:cs typeface="Microsoft Sans Serif"/>
                        </a:rPr>
                        <a:t>consider:</a:t>
                      </a:r>
                      <a:r>
                        <a:rPr sz="2200" spc="-80" dirty="0">
                          <a:latin typeface="Microsoft Sans Serif"/>
                          <a:cs typeface="Microsoft Sans Serif"/>
                        </a:rPr>
                        <a:t> </a:t>
                      </a:r>
                      <a:r>
                        <a:rPr sz="2200" spc="-204" dirty="0">
                          <a:latin typeface="Microsoft Sans Serif"/>
                          <a:cs typeface="Microsoft Sans Serif"/>
                        </a:rPr>
                        <a:t>Other</a:t>
                      </a:r>
                      <a:r>
                        <a:rPr sz="2200" spc="-85" dirty="0">
                          <a:latin typeface="Microsoft Sans Serif"/>
                          <a:cs typeface="Microsoft Sans Serif"/>
                        </a:rPr>
                        <a:t> </a:t>
                      </a:r>
                      <a:r>
                        <a:rPr sz="2200" spc="-204" dirty="0">
                          <a:latin typeface="Microsoft Sans Serif"/>
                          <a:cs typeface="Microsoft Sans Serif"/>
                        </a:rPr>
                        <a:t>drugs</a:t>
                      </a:r>
                      <a:r>
                        <a:rPr sz="2200" spc="-80" dirty="0">
                          <a:latin typeface="Microsoft Sans Serif"/>
                          <a:cs typeface="Microsoft Sans Serif"/>
                        </a:rPr>
                        <a:t> </a:t>
                      </a:r>
                      <a:r>
                        <a:rPr sz="2200" spc="-210" dirty="0">
                          <a:latin typeface="Microsoft Sans Serif"/>
                          <a:cs typeface="Microsoft Sans Serif"/>
                        </a:rPr>
                        <a:t>which</a:t>
                      </a:r>
                      <a:r>
                        <a:rPr sz="2200" spc="-85" dirty="0">
                          <a:latin typeface="Microsoft Sans Serif"/>
                          <a:cs typeface="Microsoft Sans Serif"/>
                        </a:rPr>
                        <a:t> </a:t>
                      </a:r>
                      <a:r>
                        <a:rPr sz="2200" spc="-220" dirty="0">
                          <a:latin typeface="Microsoft Sans Serif"/>
                          <a:cs typeface="Microsoft Sans Serif"/>
                        </a:rPr>
                        <a:t>can </a:t>
                      </a:r>
                      <a:r>
                        <a:rPr sz="2200" spc="-570" dirty="0">
                          <a:latin typeface="Microsoft Sans Serif"/>
                          <a:cs typeface="Microsoft Sans Serif"/>
                        </a:rPr>
                        <a:t> </a:t>
                      </a:r>
                      <a:r>
                        <a:rPr sz="2200" spc="-190" dirty="0">
                          <a:latin typeface="Microsoft Sans Serif"/>
                          <a:cs typeface="Microsoft Sans Serif"/>
                        </a:rPr>
                        <a:t>also</a:t>
                      </a:r>
                      <a:r>
                        <a:rPr sz="2200" spc="-70" dirty="0">
                          <a:latin typeface="Microsoft Sans Serif"/>
                          <a:cs typeface="Microsoft Sans Serif"/>
                        </a:rPr>
                        <a:t> </a:t>
                      </a:r>
                      <a:r>
                        <a:rPr sz="2200" spc="-220" dirty="0">
                          <a:latin typeface="Microsoft Sans Serif"/>
                          <a:cs typeface="Microsoft Sans Serif"/>
                        </a:rPr>
                        <a:t>cause</a:t>
                      </a:r>
                      <a:r>
                        <a:rPr sz="2200" spc="-70" dirty="0">
                          <a:latin typeface="Microsoft Sans Serif"/>
                          <a:cs typeface="Microsoft Sans Serif"/>
                        </a:rPr>
                        <a:t> </a:t>
                      </a:r>
                      <a:r>
                        <a:rPr sz="2200" spc="-200" dirty="0">
                          <a:latin typeface="Microsoft Sans Serif"/>
                          <a:cs typeface="Microsoft Sans Serif"/>
                        </a:rPr>
                        <a:t>sexual</a:t>
                      </a:r>
                      <a:r>
                        <a:rPr sz="2200" spc="-70" dirty="0">
                          <a:latin typeface="Microsoft Sans Serif"/>
                          <a:cs typeface="Microsoft Sans Serif"/>
                        </a:rPr>
                        <a:t> </a:t>
                      </a:r>
                      <a:r>
                        <a:rPr sz="2200" spc="-180">
                          <a:latin typeface="Microsoft Sans Serif"/>
                          <a:cs typeface="Microsoft Sans Serif"/>
                        </a:rPr>
                        <a:t>dysfunction(antipsychotics</a:t>
                      </a:r>
                      <a:r>
                        <a:rPr sz="2200" spc="-180" smtClean="0">
                          <a:latin typeface="Microsoft Sans Serif"/>
                          <a:cs typeface="Microsoft Sans Serif"/>
                        </a:rPr>
                        <a:t>),</a:t>
                      </a:r>
                      <a:r>
                        <a:rPr lang="en-US" sz="2200" spc="-180" baseline="0" dirty="0" smtClean="0">
                          <a:latin typeface="Microsoft Sans Serif"/>
                          <a:cs typeface="Microsoft Sans Serif"/>
                        </a:rPr>
                        <a:t> </a:t>
                      </a:r>
                      <a:r>
                        <a:rPr sz="2200" spc="-215" smtClean="0">
                          <a:latin typeface="Microsoft Sans Serif"/>
                          <a:cs typeface="Microsoft Sans Serif"/>
                        </a:rPr>
                        <a:t>GI </a:t>
                      </a:r>
                      <a:r>
                        <a:rPr sz="2200" spc="-210" smtClean="0">
                          <a:latin typeface="Microsoft Sans Serif"/>
                          <a:cs typeface="Microsoft Sans Serif"/>
                        </a:rPr>
                        <a:t> </a:t>
                      </a:r>
                      <a:r>
                        <a:rPr sz="2200" spc="-5" smtClean="0">
                          <a:latin typeface="Microsoft Sans Serif"/>
                          <a:cs typeface="Microsoft Sans Serif"/>
                        </a:rPr>
                        <a:t>effects(acetylcholinesteras</a:t>
                      </a:r>
                      <a:r>
                        <a:rPr sz="2200" smtClean="0">
                          <a:latin typeface="Microsoft Sans Serif"/>
                          <a:cs typeface="Microsoft Sans Serif"/>
                        </a:rPr>
                        <a:t>e</a:t>
                      </a:r>
                      <a:r>
                        <a:rPr lang="en-US" sz="2200" baseline="0" dirty="0" smtClean="0">
                          <a:latin typeface="Microsoft Sans Serif"/>
                          <a:cs typeface="Microsoft Sans Serif"/>
                        </a:rPr>
                        <a:t> </a:t>
                      </a:r>
                      <a:r>
                        <a:rPr sz="2200" spc="-5" smtClean="0">
                          <a:latin typeface="Microsoft Sans Serif"/>
                          <a:cs typeface="Microsoft Sans Serif"/>
                        </a:rPr>
                        <a:t>inhibitors</a:t>
                      </a:r>
                      <a:r>
                        <a:rPr sz="2200" dirty="0">
                          <a:latin typeface="Microsoft Sans Serif"/>
                          <a:cs typeface="Microsoft Sans Serif"/>
                        </a:rPr>
                        <a:t>)</a:t>
                      </a:r>
                      <a:r>
                        <a:rPr sz="2200" spc="-85" dirty="0">
                          <a:latin typeface="Microsoft Sans Serif"/>
                          <a:cs typeface="Microsoft Sans Serif"/>
                        </a:rPr>
                        <a:t> </a:t>
                      </a:r>
                      <a:r>
                        <a:rPr sz="2200" spc="-5" dirty="0">
                          <a:latin typeface="Microsoft Sans Serif"/>
                          <a:cs typeface="Microsoft Sans Serif"/>
                        </a:rPr>
                        <a:t>o</a:t>
                      </a:r>
                      <a:r>
                        <a:rPr sz="2200" dirty="0">
                          <a:latin typeface="Microsoft Sans Serif"/>
                          <a:cs typeface="Microsoft Sans Serif"/>
                        </a:rPr>
                        <a:t>r</a:t>
                      </a:r>
                      <a:r>
                        <a:rPr sz="2200" spc="-85" dirty="0">
                          <a:latin typeface="Microsoft Sans Serif"/>
                          <a:cs typeface="Microsoft Sans Serif"/>
                        </a:rPr>
                        <a:t> </a:t>
                      </a:r>
                      <a:r>
                        <a:rPr sz="2200" spc="-5" dirty="0">
                          <a:latin typeface="Microsoft Sans Serif"/>
                          <a:cs typeface="Microsoft Sans Serif"/>
                        </a:rPr>
                        <a:t>hyponatremia  (thiazid</a:t>
                      </a:r>
                      <a:r>
                        <a:rPr sz="2200" dirty="0">
                          <a:latin typeface="Microsoft Sans Serif"/>
                          <a:cs typeface="Microsoft Sans Serif"/>
                        </a:rPr>
                        <a:t>e</a:t>
                      </a:r>
                      <a:r>
                        <a:rPr sz="2200" spc="-90" dirty="0">
                          <a:latin typeface="Microsoft Sans Serif"/>
                          <a:cs typeface="Microsoft Sans Serif"/>
                        </a:rPr>
                        <a:t> </a:t>
                      </a:r>
                      <a:r>
                        <a:rPr sz="2200" spc="-5" dirty="0">
                          <a:latin typeface="Microsoft Sans Serif"/>
                          <a:cs typeface="Microsoft Sans Serif"/>
                        </a:rPr>
                        <a:t>diuretics)</a:t>
                      </a:r>
                      <a:endParaRPr sz="2200">
                        <a:latin typeface="Microsoft Sans Serif"/>
                        <a:cs typeface="Microsoft Sans Serif"/>
                      </a:endParaRPr>
                    </a:p>
                  </a:txBody>
                  <a:tcPr marL="0" marR="0" marT="39369"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r>
            </a:tbl>
          </a:graphicData>
        </a:graphic>
      </p:graphicFrame>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14587" y="229280"/>
            <a:ext cx="7138247" cy="939800"/>
          </a:xfrm>
          <a:prstGeom prst="rect">
            <a:avLst/>
          </a:prstGeom>
        </p:spPr>
        <p:txBody>
          <a:bodyPr vert="horz" wrap="square" lIns="0" tIns="12700" rIns="0" bIns="0" rtlCol="0">
            <a:spAutoFit/>
          </a:bodyPr>
          <a:lstStyle/>
          <a:p>
            <a:pPr marL="12700">
              <a:lnSpc>
                <a:spcPct val="100000"/>
              </a:lnSpc>
              <a:spcBef>
                <a:spcPts val="100"/>
              </a:spcBef>
            </a:pPr>
            <a:r>
              <a:rPr sz="6000" spc="-350" dirty="0"/>
              <a:t>Serotoni</a:t>
            </a:r>
            <a:r>
              <a:rPr sz="6000" spc="-395" dirty="0"/>
              <a:t>n</a:t>
            </a:r>
            <a:r>
              <a:rPr sz="6000" spc="-200" dirty="0"/>
              <a:t> </a:t>
            </a:r>
            <a:r>
              <a:rPr sz="6000" spc="-445" dirty="0"/>
              <a:t>Syndrome</a:t>
            </a:r>
            <a:endParaRPr sz="6000"/>
          </a:p>
        </p:txBody>
      </p:sp>
      <p:sp>
        <p:nvSpPr>
          <p:cNvPr id="3" name="object 3"/>
          <p:cNvSpPr txBox="1"/>
          <p:nvPr/>
        </p:nvSpPr>
        <p:spPr>
          <a:xfrm>
            <a:off x="700732" y="1604249"/>
            <a:ext cx="10312400" cy="5068054"/>
          </a:xfrm>
          <a:prstGeom prst="rect">
            <a:avLst/>
          </a:prstGeom>
        </p:spPr>
        <p:txBody>
          <a:bodyPr vert="horz" wrap="square" lIns="0" tIns="12700" rIns="0" bIns="0" rtlCol="0">
            <a:spAutoFit/>
          </a:bodyPr>
          <a:lstStyle/>
          <a:p>
            <a:pPr marL="355600" marR="5080" indent="-342900">
              <a:lnSpc>
                <a:spcPct val="100000"/>
              </a:lnSpc>
              <a:spcBef>
                <a:spcPts val="100"/>
              </a:spcBef>
              <a:buClr>
                <a:srgbClr val="00007D"/>
              </a:buClr>
              <a:buSzPct val="76785"/>
              <a:buFont typeface="Wingdings"/>
              <a:buChar char=""/>
              <a:tabLst>
                <a:tab pos="354965" algn="l"/>
                <a:tab pos="355600" algn="l"/>
              </a:tabLst>
            </a:pPr>
            <a:r>
              <a:rPr sz="2600" spc="-225" dirty="0">
                <a:cs typeface="Microsoft Sans Serif"/>
              </a:rPr>
              <a:t>Potentially</a:t>
            </a:r>
            <a:r>
              <a:rPr sz="2600" spc="-105" dirty="0">
                <a:cs typeface="Microsoft Sans Serif"/>
              </a:rPr>
              <a:t> </a:t>
            </a:r>
            <a:r>
              <a:rPr sz="2600" spc="-220" dirty="0">
                <a:cs typeface="Microsoft Sans Serif"/>
              </a:rPr>
              <a:t>life-threatening</a:t>
            </a:r>
            <a:r>
              <a:rPr sz="2600" spc="-100" dirty="0">
                <a:cs typeface="Microsoft Sans Serif"/>
              </a:rPr>
              <a:t> </a:t>
            </a:r>
            <a:r>
              <a:rPr sz="2600" spc="-235" dirty="0">
                <a:cs typeface="Microsoft Sans Serif"/>
              </a:rPr>
              <a:t>condition</a:t>
            </a:r>
            <a:r>
              <a:rPr sz="2600" spc="-95" dirty="0">
                <a:cs typeface="Microsoft Sans Serif"/>
              </a:rPr>
              <a:t> </a:t>
            </a:r>
            <a:r>
              <a:rPr sz="2600" spc="-275" dirty="0">
                <a:cs typeface="Microsoft Sans Serif"/>
              </a:rPr>
              <a:t>caused</a:t>
            </a:r>
            <a:r>
              <a:rPr sz="2600" spc="-100" dirty="0">
                <a:cs typeface="Microsoft Sans Serif"/>
              </a:rPr>
              <a:t> </a:t>
            </a:r>
            <a:r>
              <a:rPr sz="2600" spc="-270" dirty="0">
                <a:cs typeface="Microsoft Sans Serif"/>
              </a:rPr>
              <a:t>by</a:t>
            </a:r>
            <a:r>
              <a:rPr sz="2600" spc="-95" dirty="0">
                <a:cs typeface="Microsoft Sans Serif"/>
              </a:rPr>
              <a:t> </a:t>
            </a:r>
            <a:r>
              <a:rPr sz="2600" spc="-254" dirty="0">
                <a:cs typeface="Microsoft Sans Serif"/>
              </a:rPr>
              <a:t>excessive </a:t>
            </a:r>
            <a:r>
              <a:rPr sz="2600" spc="-730" dirty="0">
                <a:cs typeface="Microsoft Sans Serif"/>
              </a:rPr>
              <a:t> </a:t>
            </a:r>
            <a:r>
              <a:rPr sz="2600" spc="-240" dirty="0">
                <a:cs typeface="Microsoft Sans Serif"/>
              </a:rPr>
              <a:t>serotonergi</a:t>
            </a:r>
            <a:r>
              <a:rPr sz="2600" spc="-254" dirty="0">
                <a:cs typeface="Microsoft Sans Serif"/>
              </a:rPr>
              <a:t>c</a:t>
            </a:r>
            <a:r>
              <a:rPr sz="2600" spc="-110" dirty="0">
                <a:cs typeface="Microsoft Sans Serif"/>
              </a:rPr>
              <a:t> </a:t>
            </a:r>
            <a:r>
              <a:rPr sz="2600" spc="-195" dirty="0">
                <a:cs typeface="Microsoft Sans Serif"/>
              </a:rPr>
              <a:t>activit</a:t>
            </a:r>
            <a:r>
              <a:rPr sz="2600" spc="-260" dirty="0">
                <a:cs typeface="Microsoft Sans Serif"/>
              </a:rPr>
              <a:t>y</a:t>
            </a:r>
            <a:r>
              <a:rPr sz="2600" spc="-110" dirty="0">
                <a:cs typeface="Microsoft Sans Serif"/>
              </a:rPr>
              <a:t> </a:t>
            </a:r>
            <a:r>
              <a:rPr sz="2600" spc="-125" dirty="0">
                <a:cs typeface="Microsoft Sans Serif"/>
              </a:rPr>
              <a:t>i</a:t>
            </a:r>
            <a:r>
              <a:rPr sz="2600" spc="-290" dirty="0">
                <a:cs typeface="Microsoft Sans Serif"/>
              </a:rPr>
              <a:t>n</a:t>
            </a:r>
            <a:r>
              <a:rPr sz="2600" spc="-110" dirty="0">
                <a:cs typeface="Microsoft Sans Serif"/>
              </a:rPr>
              <a:t> </a:t>
            </a:r>
            <a:r>
              <a:rPr sz="2600" spc="-365" dirty="0">
                <a:cs typeface="Microsoft Sans Serif"/>
              </a:rPr>
              <a:t>CNS</a:t>
            </a:r>
            <a:endParaRPr sz="2600">
              <a:cs typeface="Microsoft Sans Serif"/>
            </a:endParaRPr>
          </a:p>
          <a:p>
            <a:pPr marL="355600" indent="-342900">
              <a:lnSpc>
                <a:spcPct val="100000"/>
              </a:lnSpc>
              <a:spcBef>
                <a:spcPts val="670"/>
              </a:spcBef>
              <a:buClr>
                <a:srgbClr val="00007D"/>
              </a:buClr>
              <a:buSzPct val="76785"/>
              <a:buFont typeface="Wingdings"/>
              <a:buChar char=""/>
              <a:tabLst>
                <a:tab pos="354965" algn="l"/>
                <a:tab pos="355600" algn="l"/>
              </a:tabLst>
            </a:pPr>
            <a:r>
              <a:rPr sz="2600" spc="-245" dirty="0">
                <a:cs typeface="Microsoft Sans Serif"/>
              </a:rPr>
              <a:t>Characterize</a:t>
            </a:r>
            <a:r>
              <a:rPr sz="2600" spc="-285" dirty="0">
                <a:cs typeface="Microsoft Sans Serif"/>
              </a:rPr>
              <a:t>d</a:t>
            </a:r>
            <a:r>
              <a:rPr sz="2600" spc="-110" dirty="0">
                <a:cs typeface="Microsoft Sans Serif"/>
              </a:rPr>
              <a:t> </a:t>
            </a:r>
            <a:r>
              <a:rPr sz="2600" spc="-229" dirty="0">
                <a:cs typeface="Microsoft Sans Serif"/>
              </a:rPr>
              <a:t>by:</a:t>
            </a:r>
            <a:endParaRPr sz="2600">
              <a:cs typeface="Microsoft Sans Serif"/>
            </a:endParaRPr>
          </a:p>
          <a:p>
            <a:pPr marL="755650" lvl="1" indent="-285750">
              <a:lnSpc>
                <a:spcPct val="100000"/>
              </a:lnSpc>
              <a:spcBef>
                <a:spcPts val="585"/>
              </a:spcBef>
              <a:buClr>
                <a:srgbClr val="9999CC"/>
              </a:buClr>
              <a:buSzPct val="81250"/>
              <a:buFont typeface="Wingdings"/>
              <a:buChar char=""/>
              <a:tabLst>
                <a:tab pos="755650" algn="l"/>
              </a:tabLst>
            </a:pPr>
            <a:r>
              <a:rPr sz="2600" spc="-250" dirty="0">
                <a:cs typeface="Microsoft Sans Serif"/>
              </a:rPr>
              <a:t>Menta</a:t>
            </a:r>
            <a:r>
              <a:rPr sz="2600" spc="-100" dirty="0">
                <a:cs typeface="Microsoft Sans Serif"/>
              </a:rPr>
              <a:t>l</a:t>
            </a:r>
            <a:r>
              <a:rPr sz="2600" spc="-95" dirty="0">
                <a:cs typeface="Microsoft Sans Serif"/>
              </a:rPr>
              <a:t> </a:t>
            </a:r>
            <a:r>
              <a:rPr sz="2600" spc="-195" dirty="0">
                <a:cs typeface="Microsoft Sans Serif"/>
              </a:rPr>
              <a:t>statu</a:t>
            </a:r>
            <a:r>
              <a:rPr sz="2600" spc="-220" dirty="0">
                <a:cs typeface="Microsoft Sans Serif"/>
              </a:rPr>
              <a:t>s</a:t>
            </a:r>
            <a:r>
              <a:rPr sz="2600" spc="-95" dirty="0">
                <a:cs typeface="Microsoft Sans Serif"/>
              </a:rPr>
              <a:t> </a:t>
            </a:r>
            <a:r>
              <a:rPr sz="2600" spc="-240" dirty="0">
                <a:cs typeface="Microsoft Sans Serif"/>
              </a:rPr>
              <a:t>changes</a:t>
            </a:r>
            <a:endParaRPr sz="2600">
              <a:cs typeface="Microsoft Sans Serif"/>
            </a:endParaRPr>
          </a:p>
          <a:p>
            <a:pPr marL="755650" lvl="1" indent="-285750">
              <a:lnSpc>
                <a:spcPct val="100000"/>
              </a:lnSpc>
              <a:spcBef>
                <a:spcPts val="575"/>
              </a:spcBef>
              <a:buClr>
                <a:srgbClr val="9999CC"/>
              </a:buClr>
              <a:buSzPct val="81250"/>
              <a:buFont typeface="Wingdings"/>
              <a:buChar char=""/>
              <a:tabLst>
                <a:tab pos="755650" algn="l"/>
              </a:tabLst>
            </a:pPr>
            <a:r>
              <a:rPr sz="2600" spc="-235" dirty="0">
                <a:cs typeface="Microsoft Sans Serif"/>
              </a:rPr>
              <a:t>Autonomi</a:t>
            </a:r>
            <a:r>
              <a:rPr sz="2600" spc="-220" dirty="0">
                <a:cs typeface="Microsoft Sans Serif"/>
              </a:rPr>
              <a:t>c</a:t>
            </a:r>
            <a:r>
              <a:rPr sz="2600" spc="-95" dirty="0">
                <a:cs typeface="Microsoft Sans Serif"/>
              </a:rPr>
              <a:t> </a:t>
            </a:r>
            <a:r>
              <a:rPr sz="2600" spc="-175" dirty="0">
                <a:cs typeface="Microsoft Sans Serif"/>
              </a:rPr>
              <a:t>instability</a:t>
            </a:r>
            <a:r>
              <a:rPr sz="2600" spc="-125" dirty="0">
                <a:cs typeface="Microsoft Sans Serif"/>
              </a:rPr>
              <a:t>,</a:t>
            </a:r>
            <a:r>
              <a:rPr sz="2600" spc="-95" dirty="0">
                <a:cs typeface="Microsoft Sans Serif"/>
              </a:rPr>
              <a:t> </a:t>
            </a:r>
            <a:r>
              <a:rPr sz="2600" spc="-290" dirty="0">
                <a:cs typeface="Microsoft Sans Serif"/>
              </a:rPr>
              <a:t>&amp;</a:t>
            </a:r>
            <a:endParaRPr sz="2600">
              <a:cs typeface="Microsoft Sans Serif"/>
            </a:endParaRPr>
          </a:p>
          <a:p>
            <a:pPr marL="755650" lvl="1" indent="-285750">
              <a:lnSpc>
                <a:spcPct val="100000"/>
              </a:lnSpc>
              <a:spcBef>
                <a:spcPts val="580"/>
              </a:spcBef>
              <a:buClr>
                <a:srgbClr val="9999CC"/>
              </a:buClr>
              <a:buSzPct val="81250"/>
              <a:buFont typeface="Wingdings"/>
              <a:buChar char=""/>
              <a:tabLst>
                <a:tab pos="755650" algn="l"/>
              </a:tabLst>
            </a:pPr>
            <a:r>
              <a:rPr sz="2600" spc="-240" dirty="0">
                <a:cs typeface="Microsoft Sans Serif"/>
              </a:rPr>
              <a:t>Neuromuscula</a:t>
            </a:r>
            <a:r>
              <a:rPr sz="2600" spc="-145" dirty="0">
                <a:cs typeface="Microsoft Sans Serif"/>
              </a:rPr>
              <a:t>r</a:t>
            </a:r>
            <a:r>
              <a:rPr sz="2600" spc="-95" dirty="0">
                <a:cs typeface="Microsoft Sans Serif"/>
              </a:rPr>
              <a:t> </a:t>
            </a:r>
            <a:r>
              <a:rPr sz="2600" spc="-195" dirty="0">
                <a:cs typeface="Microsoft Sans Serif"/>
              </a:rPr>
              <a:t>hyperactivity</a:t>
            </a:r>
            <a:endParaRPr sz="2600">
              <a:cs typeface="Microsoft Sans Serif"/>
            </a:endParaRPr>
          </a:p>
          <a:p>
            <a:pPr marL="355600" indent="-342900">
              <a:lnSpc>
                <a:spcPct val="100000"/>
              </a:lnSpc>
              <a:spcBef>
                <a:spcPts val="660"/>
              </a:spcBef>
              <a:buClr>
                <a:srgbClr val="00007D"/>
              </a:buClr>
              <a:buSzPct val="76785"/>
              <a:buFont typeface="Wingdings"/>
              <a:buChar char=""/>
              <a:tabLst>
                <a:tab pos="354965" algn="l"/>
                <a:tab pos="355600" algn="l"/>
              </a:tabLst>
            </a:pPr>
            <a:r>
              <a:rPr sz="2600" spc="-325" dirty="0">
                <a:cs typeface="Microsoft Sans Serif"/>
              </a:rPr>
              <a:t>Mos</a:t>
            </a:r>
            <a:r>
              <a:rPr sz="2600" spc="-140" dirty="0">
                <a:cs typeface="Microsoft Sans Serif"/>
              </a:rPr>
              <a:t>t</a:t>
            </a:r>
            <a:r>
              <a:rPr sz="2600" spc="-110" dirty="0">
                <a:cs typeface="Microsoft Sans Serif"/>
              </a:rPr>
              <a:t> </a:t>
            </a:r>
            <a:r>
              <a:rPr sz="2600" spc="-275" dirty="0">
                <a:cs typeface="Microsoft Sans Serif"/>
              </a:rPr>
              <a:t>case</a:t>
            </a:r>
            <a:r>
              <a:rPr sz="2600" spc="-254" dirty="0">
                <a:cs typeface="Microsoft Sans Serif"/>
              </a:rPr>
              <a:t>s</a:t>
            </a:r>
            <a:r>
              <a:rPr sz="2600" spc="-110" dirty="0">
                <a:cs typeface="Microsoft Sans Serif"/>
              </a:rPr>
              <a:t> </a:t>
            </a:r>
            <a:r>
              <a:rPr sz="2600" spc="-240" dirty="0">
                <a:cs typeface="Microsoft Sans Serif"/>
              </a:rPr>
              <a:t>reporte</a:t>
            </a:r>
            <a:r>
              <a:rPr sz="2600" spc="-285" dirty="0">
                <a:cs typeface="Microsoft Sans Serif"/>
              </a:rPr>
              <a:t>d</a:t>
            </a:r>
            <a:r>
              <a:rPr sz="2600" spc="-114" dirty="0">
                <a:cs typeface="Microsoft Sans Serif"/>
              </a:rPr>
              <a:t> </a:t>
            </a:r>
            <a:r>
              <a:rPr sz="2600" spc="-125" dirty="0">
                <a:cs typeface="Microsoft Sans Serif"/>
              </a:rPr>
              <a:t>i</a:t>
            </a:r>
            <a:r>
              <a:rPr sz="2600" spc="-290" dirty="0">
                <a:cs typeface="Microsoft Sans Serif"/>
              </a:rPr>
              <a:t>n</a:t>
            </a:r>
            <a:r>
              <a:rPr sz="2600" spc="-110" dirty="0">
                <a:cs typeface="Microsoft Sans Serif"/>
              </a:rPr>
              <a:t> </a:t>
            </a:r>
            <a:r>
              <a:rPr sz="2600" spc="-220" dirty="0">
                <a:cs typeface="Microsoft Sans Serif"/>
              </a:rPr>
              <a:t>patients:</a:t>
            </a:r>
            <a:endParaRPr sz="2600">
              <a:cs typeface="Microsoft Sans Serif"/>
            </a:endParaRPr>
          </a:p>
          <a:p>
            <a:pPr marL="755650" lvl="1" indent="-285750">
              <a:lnSpc>
                <a:spcPct val="100000"/>
              </a:lnSpc>
              <a:spcBef>
                <a:spcPts val="585"/>
              </a:spcBef>
              <a:buClr>
                <a:srgbClr val="9999CC"/>
              </a:buClr>
              <a:buSzPct val="81250"/>
              <a:buFont typeface="Wingdings"/>
              <a:buChar char=""/>
              <a:tabLst>
                <a:tab pos="755650" algn="l"/>
              </a:tabLst>
            </a:pPr>
            <a:r>
              <a:rPr sz="2600" spc="-225" dirty="0">
                <a:cs typeface="Microsoft Sans Serif"/>
              </a:rPr>
              <a:t>Usin</a:t>
            </a:r>
            <a:r>
              <a:rPr sz="2600" spc="-245" dirty="0">
                <a:cs typeface="Microsoft Sans Serif"/>
              </a:rPr>
              <a:t>g</a:t>
            </a:r>
            <a:r>
              <a:rPr sz="2600" spc="-95" dirty="0">
                <a:cs typeface="Microsoft Sans Serif"/>
              </a:rPr>
              <a:t> </a:t>
            </a:r>
            <a:r>
              <a:rPr sz="2600" spc="-190" dirty="0">
                <a:cs typeface="Microsoft Sans Serif"/>
              </a:rPr>
              <a:t>multipl</a:t>
            </a:r>
            <a:r>
              <a:rPr sz="2600" spc="-250" dirty="0">
                <a:cs typeface="Microsoft Sans Serif"/>
              </a:rPr>
              <a:t>e</a:t>
            </a:r>
            <a:r>
              <a:rPr sz="2600" spc="-95" dirty="0">
                <a:cs typeface="Microsoft Sans Serif"/>
              </a:rPr>
              <a:t> </a:t>
            </a:r>
            <a:r>
              <a:rPr sz="2600" spc="-204" dirty="0">
                <a:cs typeface="Microsoft Sans Serif"/>
              </a:rPr>
              <a:t>serotonergi</a:t>
            </a:r>
            <a:r>
              <a:rPr sz="2600" spc="-220" dirty="0">
                <a:cs typeface="Microsoft Sans Serif"/>
              </a:rPr>
              <a:t>c</a:t>
            </a:r>
            <a:r>
              <a:rPr sz="2600" spc="-95" dirty="0">
                <a:cs typeface="Microsoft Sans Serif"/>
              </a:rPr>
              <a:t> </a:t>
            </a:r>
            <a:r>
              <a:rPr sz="2600" spc="-225" dirty="0">
                <a:cs typeface="Microsoft Sans Serif"/>
              </a:rPr>
              <a:t>drug</a:t>
            </a:r>
            <a:r>
              <a:rPr sz="2600" spc="-220" dirty="0">
                <a:cs typeface="Microsoft Sans Serif"/>
              </a:rPr>
              <a:t>s</a:t>
            </a:r>
            <a:r>
              <a:rPr sz="2600" spc="-95" dirty="0">
                <a:cs typeface="Microsoft Sans Serif"/>
              </a:rPr>
              <a:t> </a:t>
            </a:r>
            <a:r>
              <a:rPr sz="2600" spc="-200" dirty="0">
                <a:cs typeface="Microsoft Sans Serif"/>
              </a:rPr>
              <a:t>or</a:t>
            </a:r>
            <a:endParaRPr sz="2600">
              <a:cs typeface="Microsoft Sans Serif"/>
            </a:endParaRPr>
          </a:p>
          <a:p>
            <a:pPr marL="755650" marR="388620" lvl="1" indent="-285750">
              <a:lnSpc>
                <a:spcPct val="100000"/>
              </a:lnSpc>
              <a:spcBef>
                <a:spcPts val="575"/>
              </a:spcBef>
              <a:buClr>
                <a:srgbClr val="9999CC"/>
              </a:buClr>
              <a:buSzPct val="81250"/>
              <a:buFont typeface="Wingdings"/>
              <a:buChar char=""/>
              <a:tabLst>
                <a:tab pos="755650" algn="l"/>
              </a:tabLst>
            </a:pPr>
            <a:r>
              <a:rPr sz="2600" spc="-300" dirty="0">
                <a:cs typeface="Microsoft Sans Serif"/>
              </a:rPr>
              <a:t>Who</a:t>
            </a:r>
            <a:r>
              <a:rPr sz="2600" spc="-95" dirty="0">
                <a:cs typeface="Microsoft Sans Serif"/>
              </a:rPr>
              <a:t> </a:t>
            </a:r>
            <a:r>
              <a:rPr sz="2600" spc="-240" dirty="0">
                <a:cs typeface="Microsoft Sans Serif"/>
              </a:rPr>
              <a:t>have</a:t>
            </a:r>
            <a:r>
              <a:rPr sz="2600" spc="-90" dirty="0">
                <a:cs typeface="Microsoft Sans Serif"/>
              </a:rPr>
              <a:t> </a:t>
            </a:r>
            <a:r>
              <a:rPr sz="2600" spc="-245" dirty="0">
                <a:cs typeface="Microsoft Sans Serif"/>
              </a:rPr>
              <a:t>had</a:t>
            </a:r>
            <a:r>
              <a:rPr sz="2600" spc="-90" dirty="0">
                <a:cs typeface="Microsoft Sans Serif"/>
              </a:rPr>
              <a:t> </a:t>
            </a:r>
            <a:r>
              <a:rPr sz="2600" spc="-215" dirty="0">
                <a:cs typeface="Microsoft Sans Serif"/>
              </a:rPr>
              <a:t>considerable</a:t>
            </a:r>
            <a:r>
              <a:rPr sz="2600" spc="-90" dirty="0">
                <a:cs typeface="Microsoft Sans Serif"/>
              </a:rPr>
              <a:t> </a:t>
            </a:r>
            <a:r>
              <a:rPr sz="2600" spc="-229" dirty="0">
                <a:cs typeface="Microsoft Sans Serif"/>
              </a:rPr>
              <a:t>exposure</a:t>
            </a:r>
            <a:r>
              <a:rPr sz="2600" spc="-90" dirty="0">
                <a:cs typeface="Microsoft Sans Serif"/>
              </a:rPr>
              <a:t> </a:t>
            </a:r>
            <a:r>
              <a:rPr sz="2600" spc="-185" dirty="0">
                <a:cs typeface="Microsoft Sans Serif"/>
              </a:rPr>
              <a:t>to</a:t>
            </a:r>
            <a:r>
              <a:rPr sz="2600" spc="-95" dirty="0">
                <a:cs typeface="Microsoft Sans Serif"/>
              </a:rPr>
              <a:t> </a:t>
            </a:r>
            <a:r>
              <a:rPr sz="2600" spc="-245" dirty="0">
                <a:cs typeface="Microsoft Sans Serif"/>
              </a:rPr>
              <a:t>a</a:t>
            </a:r>
            <a:r>
              <a:rPr sz="2600" spc="-90" dirty="0">
                <a:cs typeface="Microsoft Sans Serif"/>
              </a:rPr>
              <a:t> </a:t>
            </a:r>
            <a:r>
              <a:rPr sz="2600" spc="-200" dirty="0">
                <a:cs typeface="Microsoft Sans Serif"/>
              </a:rPr>
              <a:t>single</a:t>
            </a:r>
            <a:r>
              <a:rPr sz="2600" spc="-90" dirty="0">
                <a:cs typeface="Microsoft Sans Serif"/>
              </a:rPr>
              <a:t> </a:t>
            </a:r>
            <a:r>
              <a:rPr sz="2600" spc="-200" dirty="0">
                <a:cs typeface="Microsoft Sans Serif"/>
              </a:rPr>
              <a:t>serotonin- </a:t>
            </a:r>
            <a:r>
              <a:rPr sz="2600" spc="-620" dirty="0">
                <a:cs typeface="Microsoft Sans Serif"/>
              </a:rPr>
              <a:t> </a:t>
            </a:r>
            <a:r>
              <a:rPr sz="2600" spc="-235" dirty="0">
                <a:cs typeface="Microsoft Sans Serif"/>
              </a:rPr>
              <a:t>augmentin</a:t>
            </a:r>
            <a:r>
              <a:rPr sz="2600" spc="-245" dirty="0">
                <a:cs typeface="Microsoft Sans Serif"/>
              </a:rPr>
              <a:t>g</a:t>
            </a:r>
            <a:r>
              <a:rPr sz="2600" spc="-95" dirty="0">
                <a:cs typeface="Microsoft Sans Serif"/>
              </a:rPr>
              <a:t> </a:t>
            </a:r>
            <a:r>
              <a:rPr sz="2600" spc="-225" dirty="0">
                <a:cs typeface="Microsoft Sans Serif"/>
              </a:rPr>
              <a:t>drug</a:t>
            </a:r>
            <a:endParaRPr sz="2600">
              <a:cs typeface="Microsoft Sans Serif"/>
            </a:endParaRPr>
          </a:p>
          <a:p>
            <a:pPr marL="355600" indent="-342900">
              <a:lnSpc>
                <a:spcPct val="100000"/>
              </a:lnSpc>
              <a:spcBef>
                <a:spcPts val="665"/>
              </a:spcBef>
              <a:buClr>
                <a:srgbClr val="00007D"/>
              </a:buClr>
              <a:buSzPct val="76785"/>
              <a:buFont typeface="Wingdings"/>
              <a:buChar char=""/>
              <a:tabLst>
                <a:tab pos="354965" algn="l"/>
                <a:tab pos="355600" algn="l"/>
              </a:tabLst>
            </a:pPr>
            <a:r>
              <a:rPr sz="2600" spc="-245" dirty="0">
                <a:cs typeface="Microsoft Sans Serif"/>
              </a:rPr>
              <a:t>Diagnosti</a:t>
            </a:r>
            <a:r>
              <a:rPr sz="2600" spc="-254" dirty="0">
                <a:cs typeface="Microsoft Sans Serif"/>
              </a:rPr>
              <a:t>c</a:t>
            </a:r>
            <a:r>
              <a:rPr sz="2600" spc="-110" dirty="0">
                <a:cs typeface="Microsoft Sans Serif"/>
              </a:rPr>
              <a:t> </a:t>
            </a:r>
            <a:r>
              <a:rPr sz="2600" spc="-215" dirty="0">
                <a:cs typeface="Microsoft Sans Serif"/>
              </a:rPr>
              <a:t>Criteria</a:t>
            </a:r>
            <a:r>
              <a:rPr sz="2600" spc="-145" dirty="0">
                <a:cs typeface="Microsoft Sans Serif"/>
              </a:rPr>
              <a:t>:</a:t>
            </a:r>
            <a:r>
              <a:rPr sz="2600" spc="-110" dirty="0">
                <a:cs typeface="Microsoft Sans Serif"/>
              </a:rPr>
              <a:t> </a:t>
            </a:r>
            <a:r>
              <a:rPr sz="2600" spc="-260" dirty="0">
                <a:cs typeface="Microsoft Sans Serif"/>
              </a:rPr>
              <a:t>Dursun/Hunter/Radomski/Sternbach</a:t>
            </a:r>
            <a:endParaRPr sz="2600">
              <a:cs typeface="Microsoft Sans Serif"/>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14587" y="229280"/>
            <a:ext cx="7138247" cy="939800"/>
          </a:xfrm>
          <a:prstGeom prst="rect">
            <a:avLst/>
          </a:prstGeom>
        </p:spPr>
        <p:txBody>
          <a:bodyPr vert="horz" wrap="square" lIns="0" tIns="12700" rIns="0" bIns="0" rtlCol="0">
            <a:spAutoFit/>
          </a:bodyPr>
          <a:lstStyle/>
          <a:p>
            <a:pPr marL="12700">
              <a:lnSpc>
                <a:spcPct val="100000"/>
              </a:lnSpc>
              <a:spcBef>
                <a:spcPts val="100"/>
              </a:spcBef>
            </a:pPr>
            <a:r>
              <a:rPr sz="6000" spc="-350" dirty="0"/>
              <a:t>Serotoni</a:t>
            </a:r>
            <a:r>
              <a:rPr sz="6000" spc="-395" dirty="0"/>
              <a:t>n</a:t>
            </a:r>
            <a:r>
              <a:rPr sz="6000" spc="-200" dirty="0"/>
              <a:t> </a:t>
            </a:r>
            <a:r>
              <a:rPr sz="6000" spc="-445" dirty="0"/>
              <a:t>Syndrome</a:t>
            </a:r>
            <a:endParaRPr sz="6000"/>
          </a:p>
        </p:txBody>
      </p:sp>
      <p:sp>
        <p:nvSpPr>
          <p:cNvPr id="3" name="object 3"/>
          <p:cNvSpPr txBox="1"/>
          <p:nvPr/>
        </p:nvSpPr>
        <p:spPr>
          <a:xfrm>
            <a:off x="477521" y="1548831"/>
            <a:ext cx="10844953" cy="4665380"/>
          </a:xfrm>
          <a:prstGeom prst="rect">
            <a:avLst/>
          </a:prstGeom>
        </p:spPr>
        <p:txBody>
          <a:bodyPr vert="horz" wrap="square" lIns="0" tIns="12700" rIns="0" bIns="0" rtlCol="0">
            <a:spAutoFit/>
          </a:bodyPr>
          <a:lstStyle/>
          <a:p>
            <a:pPr marL="533400" marR="605155" indent="-342900">
              <a:lnSpc>
                <a:spcPct val="100000"/>
              </a:lnSpc>
              <a:spcBef>
                <a:spcPts val="100"/>
              </a:spcBef>
              <a:buClr>
                <a:srgbClr val="00007D"/>
              </a:buClr>
              <a:buSzPct val="76785"/>
              <a:buFont typeface="Wingdings"/>
              <a:buChar char=""/>
              <a:tabLst>
                <a:tab pos="532765" algn="l"/>
                <a:tab pos="533400" algn="l"/>
              </a:tabLst>
            </a:pPr>
            <a:r>
              <a:rPr sz="2800" spc="-254" dirty="0">
                <a:cs typeface="Microsoft Sans Serif"/>
              </a:rPr>
              <a:t>Diagnosis</a:t>
            </a:r>
            <a:r>
              <a:rPr sz="2800" spc="-110" dirty="0">
                <a:cs typeface="Microsoft Sans Serif"/>
              </a:rPr>
              <a:t> </a:t>
            </a:r>
            <a:r>
              <a:rPr sz="2800" spc="-195" dirty="0">
                <a:cs typeface="Microsoft Sans Serif"/>
              </a:rPr>
              <a:t>is</a:t>
            </a:r>
            <a:r>
              <a:rPr sz="2800" spc="-110" dirty="0">
                <a:cs typeface="Microsoft Sans Serif"/>
              </a:rPr>
              <a:t> </a:t>
            </a:r>
            <a:r>
              <a:rPr sz="2800" spc="-320" dirty="0">
                <a:cs typeface="Microsoft Sans Serif"/>
              </a:rPr>
              <a:t>made</a:t>
            </a:r>
            <a:r>
              <a:rPr sz="2800" spc="-105" dirty="0">
                <a:cs typeface="Microsoft Sans Serif"/>
              </a:rPr>
              <a:t> </a:t>
            </a:r>
            <a:r>
              <a:rPr sz="2800" spc="-250" dirty="0">
                <a:cs typeface="Microsoft Sans Serif"/>
              </a:rPr>
              <a:t>using</a:t>
            </a:r>
            <a:r>
              <a:rPr sz="2800" spc="-110" dirty="0">
                <a:cs typeface="Microsoft Sans Serif"/>
              </a:rPr>
              <a:t> </a:t>
            </a:r>
            <a:r>
              <a:rPr sz="2800" spc="-240" dirty="0">
                <a:cs typeface="Microsoft Sans Serif"/>
              </a:rPr>
              <a:t>the</a:t>
            </a:r>
            <a:r>
              <a:rPr sz="2800" spc="-65" dirty="0">
                <a:cs typeface="Microsoft Sans Serif"/>
              </a:rPr>
              <a:t> </a:t>
            </a:r>
            <a:r>
              <a:rPr sz="2800" spc="-260" dirty="0">
                <a:solidFill>
                  <a:srgbClr val="00B050"/>
                </a:solidFill>
                <a:cs typeface="Microsoft Sans Serif"/>
              </a:rPr>
              <a:t>Hunter</a:t>
            </a:r>
            <a:r>
              <a:rPr sz="2800" spc="-110" dirty="0">
                <a:solidFill>
                  <a:srgbClr val="00B050"/>
                </a:solidFill>
                <a:cs typeface="Microsoft Sans Serif"/>
              </a:rPr>
              <a:t> </a:t>
            </a:r>
            <a:r>
              <a:rPr sz="2800" spc="-250" dirty="0">
                <a:solidFill>
                  <a:srgbClr val="00B050"/>
                </a:solidFill>
                <a:cs typeface="Microsoft Sans Serif"/>
              </a:rPr>
              <a:t>Serotonin</a:t>
            </a:r>
            <a:r>
              <a:rPr sz="2800" spc="-110" dirty="0">
                <a:solidFill>
                  <a:srgbClr val="00B050"/>
                </a:solidFill>
                <a:cs typeface="Microsoft Sans Serif"/>
              </a:rPr>
              <a:t> </a:t>
            </a:r>
            <a:r>
              <a:rPr sz="2800" spc="-229" dirty="0">
                <a:solidFill>
                  <a:srgbClr val="00B050"/>
                </a:solidFill>
                <a:cs typeface="Microsoft Sans Serif"/>
              </a:rPr>
              <a:t>Toxicity </a:t>
            </a:r>
            <a:r>
              <a:rPr sz="2800" spc="-730" dirty="0">
                <a:solidFill>
                  <a:srgbClr val="00B050"/>
                </a:solidFill>
                <a:cs typeface="Microsoft Sans Serif"/>
              </a:rPr>
              <a:t> </a:t>
            </a:r>
            <a:r>
              <a:rPr sz="2800" spc="-215" dirty="0">
                <a:solidFill>
                  <a:srgbClr val="00B050"/>
                </a:solidFill>
                <a:cs typeface="Microsoft Sans Serif"/>
              </a:rPr>
              <a:t>Criteria</a:t>
            </a:r>
            <a:endParaRPr sz="2800">
              <a:cs typeface="Microsoft Sans Serif"/>
            </a:endParaRPr>
          </a:p>
          <a:p>
            <a:pPr marL="533400" marR="563245" indent="-342900">
              <a:lnSpc>
                <a:spcPct val="100000"/>
              </a:lnSpc>
              <a:spcBef>
                <a:spcPts val="670"/>
              </a:spcBef>
              <a:buClr>
                <a:srgbClr val="00007D"/>
              </a:buClr>
              <a:buSzPct val="76785"/>
              <a:buFont typeface="Wingdings"/>
              <a:buChar char=""/>
              <a:tabLst>
                <a:tab pos="532765" algn="l"/>
                <a:tab pos="533400" algn="l"/>
              </a:tabLst>
            </a:pPr>
            <a:r>
              <a:rPr sz="2800" spc="-260" dirty="0">
                <a:cs typeface="Microsoft Sans Serif"/>
              </a:rPr>
              <a:t>Require</a:t>
            </a:r>
            <a:r>
              <a:rPr sz="2800" spc="-254" dirty="0">
                <a:cs typeface="Microsoft Sans Serif"/>
              </a:rPr>
              <a:t> </a:t>
            </a:r>
            <a:r>
              <a:rPr sz="2800" spc="-240" dirty="0">
                <a:cs typeface="Microsoft Sans Serif"/>
              </a:rPr>
              <a:t>the </a:t>
            </a:r>
            <a:r>
              <a:rPr sz="2800" spc="-265" dirty="0">
                <a:cs typeface="Microsoft Sans Serif"/>
              </a:rPr>
              <a:t>presence</a:t>
            </a:r>
            <a:r>
              <a:rPr sz="2800" spc="-260" dirty="0">
                <a:cs typeface="Microsoft Sans Serif"/>
              </a:rPr>
              <a:t> </a:t>
            </a:r>
            <a:r>
              <a:rPr sz="2800" spc="-215" dirty="0">
                <a:cs typeface="Microsoft Sans Serif"/>
              </a:rPr>
              <a:t>of </a:t>
            </a:r>
            <a:r>
              <a:rPr sz="2800" spc="-370" dirty="0">
                <a:cs typeface="Microsoft Sans Serif"/>
              </a:rPr>
              <a:t>ONE</a:t>
            </a:r>
            <a:r>
              <a:rPr sz="2800" spc="-365" dirty="0">
                <a:cs typeface="Microsoft Sans Serif"/>
              </a:rPr>
              <a:t> </a:t>
            </a:r>
            <a:r>
              <a:rPr sz="2800" spc="-215" dirty="0">
                <a:cs typeface="Microsoft Sans Serif"/>
              </a:rPr>
              <a:t>of </a:t>
            </a:r>
            <a:r>
              <a:rPr sz="2800" spc="-240" dirty="0">
                <a:cs typeface="Microsoft Sans Serif"/>
              </a:rPr>
              <a:t>the </a:t>
            </a:r>
            <a:r>
              <a:rPr sz="2800" spc="-229" dirty="0">
                <a:cs typeface="Microsoft Sans Serif"/>
              </a:rPr>
              <a:t>following </a:t>
            </a:r>
            <a:r>
              <a:rPr sz="2800" spc="-225" dirty="0">
                <a:cs typeface="Microsoft Sans Serif"/>
              </a:rPr>
              <a:t>classical </a:t>
            </a:r>
            <a:r>
              <a:rPr sz="2800" spc="-730" dirty="0">
                <a:cs typeface="Microsoft Sans Serif"/>
              </a:rPr>
              <a:t> </a:t>
            </a:r>
            <a:r>
              <a:rPr sz="2800" spc="-229" dirty="0">
                <a:cs typeface="Microsoft Sans Serif"/>
              </a:rPr>
              <a:t>feature</a:t>
            </a:r>
            <a:r>
              <a:rPr sz="2800" spc="-254" dirty="0">
                <a:cs typeface="Microsoft Sans Serif"/>
              </a:rPr>
              <a:t>s</a:t>
            </a:r>
            <a:r>
              <a:rPr sz="2800" spc="-110" dirty="0">
                <a:cs typeface="Microsoft Sans Serif"/>
              </a:rPr>
              <a:t> </a:t>
            </a:r>
            <a:r>
              <a:rPr sz="2800" spc="-290" dirty="0">
                <a:cs typeface="Microsoft Sans Serif"/>
              </a:rPr>
              <a:t>o</a:t>
            </a:r>
            <a:r>
              <a:rPr sz="2800" spc="-170" dirty="0">
                <a:cs typeface="Microsoft Sans Serif"/>
              </a:rPr>
              <a:t>r</a:t>
            </a:r>
            <a:r>
              <a:rPr sz="2800" spc="-110" dirty="0">
                <a:cs typeface="Microsoft Sans Serif"/>
              </a:rPr>
              <a:t> </a:t>
            </a:r>
            <a:r>
              <a:rPr sz="2800" spc="-265" dirty="0">
                <a:cs typeface="Microsoft Sans Serif"/>
              </a:rPr>
              <a:t>group</a:t>
            </a:r>
            <a:r>
              <a:rPr sz="2800" spc="-254" dirty="0">
                <a:cs typeface="Microsoft Sans Serif"/>
              </a:rPr>
              <a:t>s</a:t>
            </a:r>
            <a:r>
              <a:rPr sz="2800" spc="-110" dirty="0">
                <a:cs typeface="Microsoft Sans Serif"/>
              </a:rPr>
              <a:t> </a:t>
            </a:r>
            <a:r>
              <a:rPr sz="2800" spc="-285" dirty="0">
                <a:cs typeface="Microsoft Sans Serif"/>
              </a:rPr>
              <a:t>o</a:t>
            </a:r>
            <a:r>
              <a:rPr sz="2800" spc="-140" dirty="0">
                <a:cs typeface="Microsoft Sans Serif"/>
              </a:rPr>
              <a:t>f</a:t>
            </a:r>
            <a:r>
              <a:rPr sz="2800" spc="-110" dirty="0">
                <a:cs typeface="Microsoft Sans Serif"/>
              </a:rPr>
              <a:t> </a:t>
            </a:r>
            <a:r>
              <a:rPr sz="2800" spc="-225" dirty="0">
                <a:cs typeface="Microsoft Sans Serif"/>
              </a:rPr>
              <a:t>features:</a:t>
            </a:r>
            <a:endParaRPr sz="2800">
              <a:cs typeface="Microsoft Sans Serif"/>
            </a:endParaRPr>
          </a:p>
          <a:p>
            <a:pPr marL="933450" lvl="1" indent="-285750">
              <a:lnSpc>
                <a:spcPct val="100000"/>
              </a:lnSpc>
              <a:spcBef>
                <a:spcPts val="585"/>
              </a:spcBef>
              <a:buClr>
                <a:srgbClr val="9999CC"/>
              </a:buClr>
              <a:buSzPct val="81250"/>
              <a:buFont typeface="Wingdings"/>
              <a:buChar char=""/>
              <a:tabLst>
                <a:tab pos="933450" algn="l"/>
              </a:tabLst>
            </a:pPr>
            <a:r>
              <a:rPr sz="2400" spc="-240" dirty="0">
                <a:cs typeface="Microsoft Sans Serif"/>
              </a:rPr>
              <a:t>Spontaneou</a:t>
            </a:r>
            <a:r>
              <a:rPr sz="2400" spc="-220" dirty="0">
                <a:cs typeface="Microsoft Sans Serif"/>
              </a:rPr>
              <a:t>s</a:t>
            </a:r>
            <a:r>
              <a:rPr sz="2400" spc="-95" dirty="0">
                <a:cs typeface="Microsoft Sans Serif"/>
              </a:rPr>
              <a:t> </a:t>
            </a:r>
            <a:r>
              <a:rPr sz="2400" spc="-220" dirty="0">
                <a:cs typeface="Microsoft Sans Serif"/>
              </a:rPr>
              <a:t>clonus</a:t>
            </a:r>
            <a:endParaRPr sz="2400">
              <a:cs typeface="Microsoft Sans Serif"/>
            </a:endParaRPr>
          </a:p>
          <a:p>
            <a:pPr marL="933450" lvl="1" indent="-285750">
              <a:lnSpc>
                <a:spcPct val="100000"/>
              </a:lnSpc>
              <a:spcBef>
                <a:spcPts val="575"/>
              </a:spcBef>
              <a:buClr>
                <a:srgbClr val="9999CC"/>
              </a:buClr>
              <a:buSzPct val="81250"/>
              <a:buFont typeface="Wingdings"/>
              <a:buChar char=""/>
              <a:tabLst>
                <a:tab pos="933450" algn="l"/>
              </a:tabLst>
            </a:pPr>
            <a:r>
              <a:rPr sz="2400" spc="-195" dirty="0">
                <a:cs typeface="Microsoft Sans Serif"/>
              </a:rPr>
              <a:t>Inducibl</a:t>
            </a:r>
            <a:r>
              <a:rPr sz="2400" spc="-245" dirty="0">
                <a:cs typeface="Microsoft Sans Serif"/>
              </a:rPr>
              <a:t>e</a:t>
            </a:r>
            <a:r>
              <a:rPr sz="2400" spc="-95" dirty="0">
                <a:cs typeface="Microsoft Sans Serif"/>
              </a:rPr>
              <a:t> </a:t>
            </a:r>
            <a:r>
              <a:rPr sz="2400" spc="-215" dirty="0">
                <a:cs typeface="Microsoft Sans Serif"/>
              </a:rPr>
              <a:t>clonu</a:t>
            </a:r>
            <a:r>
              <a:rPr sz="2400" spc="-220" dirty="0">
                <a:cs typeface="Microsoft Sans Serif"/>
              </a:rPr>
              <a:t>s</a:t>
            </a:r>
            <a:r>
              <a:rPr sz="2400" spc="-95" dirty="0">
                <a:cs typeface="Microsoft Sans Serif"/>
              </a:rPr>
              <a:t> </a:t>
            </a:r>
            <a:r>
              <a:rPr sz="2400" spc="-254" dirty="0">
                <a:cs typeface="Microsoft Sans Serif"/>
              </a:rPr>
              <a:t>+</a:t>
            </a:r>
            <a:r>
              <a:rPr sz="2400" spc="-95" dirty="0">
                <a:cs typeface="Microsoft Sans Serif"/>
              </a:rPr>
              <a:t> </a:t>
            </a:r>
            <a:r>
              <a:rPr sz="2400" spc="-180" dirty="0">
                <a:cs typeface="Microsoft Sans Serif"/>
              </a:rPr>
              <a:t>[agitatio</a:t>
            </a:r>
            <a:r>
              <a:rPr sz="2400" spc="-245" dirty="0">
                <a:cs typeface="Microsoft Sans Serif"/>
              </a:rPr>
              <a:t>n</a:t>
            </a:r>
            <a:r>
              <a:rPr sz="2400" spc="-95" dirty="0">
                <a:cs typeface="Microsoft Sans Serif"/>
              </a:rPr>
              <a:t> </a:t>
            </a:r>
            <a:r>
              <a:rPr sz="2400" spc="-345" dirty="0">
                <a:cs typeface="Microsoft Sans Serif"/>
              </a:rPr>
              <a:t>O</a:t>
            </a:r>
            <a:r>
              <a:rPr sz="2400" spc="-315" dirty="0">
                <a:cs typeface="Microsoft Sans Serif"/>
              </a:rPr>
              <a:t>R</a:t>
            </a:r>
            <a:r>
              <a:rPr sz="2400" spc="-95" dirty="0">
                <a:cs typeface="Microsoft Sans Serif"/>
              </a:rPr>
              <a:t> </a:t>
            </a:r>
            <a:r>
              <a:rPr sz="2400" spc="-204" dirty="0">
                <a:cs typeface="Microsoft Sans Serif"/>
              </a:rPr>
              <a:t>diaphoresis]</a:t>
            </a:r>
            <a:endParaRPr sz="2400">
              <a:cs typeface="Microsoft Sans Serif"/>
            </a:endParaRPr>
          </a:p>
          <a:p>
            <a:pPr marL="933450" lvl="1" indent="-285750">
              <a:lnSpc>
                <a:spcPct val="100000"/>
              </a:lnSpc>
              <a:spcBef>
                <a:spcPts val="580"/>
              </a:spcBef>
              <a:buClr>
                <a:srgbClr val="9999CC"/>
              </a:buClr>
              <a:buSzPct val="81250"/>
              <a:buFont typeface="Wingdings"/>
              <a:buChar char=""/>
              <a:tabLst>
                <a:tab pos="933450" algn="l"/>
              </a:tabLst>
            </a:pPr>
            <a:r>
              <a:rPr sz="2400" spc="-235" dirty="0">
                <a:cs typeface="Microsoft Sans Serif"/>
              </a:rPr>
              <a:t>Ocula</a:t>
            </a:r>
            <a:r>
              <a:rPr sz="2400" spc="-150" dirty="0">
                <a:cs typeface="Microsoft Sans Serif"/>
              </a:rPr>
              <a:t>r</a:t>
            </a:r>
            <a:r>
              <a:rPr sz="2400" spc="-95" dirty="0">
                <a:cs typeface="Microsoft Sans Serif"/>
              </a:rPr>
              <a:t> </a:t>
            </a:r>
            <a:r>
              <a:rPr sz="2400" spc="-215" dirty="0">
                <a:cs typeface="Microsoft Sans Serif"/>
              </a:rPr>
              <a:t>clonu</a:t>
            </a:r>
            <a:r>
              <a:rPr sz="2400" spc="-220" dirty="0">
                <a:cs typeface="Microsoft Sans Serif"/>
              </a:rPr>
              <a:t>s</a:t>
            </a:r>
            <a:r>
              <a:rPr sz="2400" spc="-95" dirty="0">
                <a:cs typeface="Microsoft Sans Serif"/>
              </a:rPr>
              <a:t> </a:t>
            </a:r>
            <a:r>
              <a:rPr sz="2400" spc="-254" dirty="0">
                <a:cs typeface="Microsoft Sans Serif"/>
              </a:rPr>
              <a:t>+</a:t>
            </a:r>
            <a:r>
              <a:rPr sz="2400" spc="-95" dirty="0">
                <a:cs typeface="Microsoft Sans Serif"/>
              </a:rPr>
              <a:t> </a:t>
            </a:r>
            <a:r>
              <a:rPr sz="2400" spc="-180" dirty="0">
                <a:cs typeface="Microsoft Sans Serif"/>
              </a:rPr>
              <a:t>[agitatio</a:t>
            </a:r>
            <a:r>
              <a:rPr sz="2400" spc="-245" dirty="0">
                <a:cs typeface="Microsoft Sans Serif"/>
              </a:rPr>
              <a:t>n</a:t>
            </a:r>
            <a:r>
              <a:rPr sz="2400" spc="-95" dirty="0">
                <a:cs typeface="Microsoft Sans Serif"/>
              </a:rPr>
              <a:t> </a:t>
            </a:r>
            <a:r>
              <a:rPr sz="2400" spc="-345" dirty="0">
                <a:cs typeface="Microsoft Sans Serif"/>
              </a:rPr>
              <a:t>O</a:t>
            </a:r>
            <a:r>
              <a:rPr sz="2400" spc="-315" dirty="0">
                <a:cs typeface="Microsoft Sans Serif"/>
              </a:rPr>
              <a:t>R</a:t>
            </a:r>
            <a:r>
              <a:rPr sz="2400" spc="-95" dirty="0">
                <a:cs typeface="Microsoft Sans Serif"/>
              </a:rPr>
              <a:t> </a:t>
            </a:r>
            <a:r>
              <a:rPr sz="2400" spc="-204" dirty="0">
                <a:cs typeface="Microsoft Sans Serif"/>
              </a:rPr>
              <a:t>diaphoresis]</a:t>
            </a:r>
            <a:endParaRPr sz="2400">
              <a:cs typeface="Microsoft Sans Serif"/>
            </a:endParaRPr>
          </a:p>
          <a:p>
            <a:pPr marL="933450" lvl="1" indent="-285750">
              <a:lnSpc>
                <a:spcPct val="100000"/>
              </a:lnSpc>
              <a:spcBef>
                <a:spcPts val="575"/>
              </a:spcBef>
              <a:buClr>
                <a:srgbClr val="9999CC"/>
              </a:buClr>
              <a:buSzPct val="81250"/>
              <a:buFont typeface="Wingdings"/>
              <a:buChar char=""/>
              <a:tabLst>
                <a:tab pos="933450" algn="l"/>
              </a:tabLst>
            </a:pPr>
            <a:r>
              <a:rPr sz="2400" spc="-254" dirty="0">
                <a:cs typeface="Microsoft Sans Serif"/>
              </a:rPr>
              <a:t>Tremo</a:t>
            </a:r>
            <a:r>
              <a:rPr sz="2400" spc="-145" dirty="0">
                <a:cs typeface="Microsoft Sans Serif"/>
              </a:rPr>
              <a:t>r</a:t>
            </a:r>
            <a:r>
              <a:rPr sz="2400" spc="-95" dirty="0">
                <a:cs typeface="Microsoft Sans Serif"/>
              </a:rPr>
              <a:t> </a:t>
            </a:r>
            <a:r>
              <a:rPr sz="2400" spc="-254" dirty="0">
                <a:cs typeface="Microsoft Sans Serif"/>
              </a:rPr>
              <a:t>+</a:t>
            </a:r>
            <a:r>
              <a:rPr sz="2400" spc="-95" dirty="0">
                <a:cs typeface="Microsoft Sans Serif"/>
              </a:rPr>
              <a:t> </a:t>
            </a:r>
            <a:r>
              <a:rPr sz="2400" spc="-200" dirty="0">
                <a:cs typeface="Microsoft Sans Serif"/>
              </a:rPr>
              <a:t>hyperreflexia</a:t>
            </a:r>
            <a:endParaRPr sz="2400">
              <a:cs typeface="Microsoft Sans Serif"/>
            </a:endParaRPr>
          </a:p>
          <a:p>
            <a:pPr marL="933450" marR="109855" lvl="1" indent="-285750">
              <a:lnSpc>
                <a:spcPct val="100000"/>
              </a:lnSpc>
              <a:spcBef>
                <a:spcPts val="575"/>
              </a:spcBef>
              <a:buClr>
                <a:srgbClr val="9999CC"/>
              </a:buClr>
              <a:buSzPct val="81250"/>
              <a:buFont typeface="Wingdings"/>
              <a:buChar char=""/>
              <a:tabLst>
                <a:tab pos="933450" algn="l"/>
              </a:tabLst>
            </a:pPr>
            <a:r>
              <a:rPr sz="2400" spc="-215" dirty="0">
                <a:cs typeface="Microsoft Sans Serif"/>
              </a:rPr>
              <a:t>Hypertoni</a:t>
            </a:r>
            <a:r>
              <a:rPr sz="2400" spc="-245" dirty="0">
                <a:cs typeface="Microsoft Sans Serif"/>
              </a:rPr>
              <a:t>a</a:t>
            </a:r>
            <a:r>
              <a:rPr sz="2400" spc="-95" dirty="0">
                <a:cs typeface="Microsoft Sans Serif"/>
              </a:rPr>
              <a:t> </a:t>
            </a:r>
            <a:r>
              <a:rPr sz="2400" spc="-254" dirty="0">
                <a:cs typeface="Microsoft Sans Serif"/>
              </a:rPr>
              <a:t>+</a:t>
            </a:r>
            <a:r>
              <a:rPr sz="2400" spc="-95" dirty="0">
                <a:cs typeface="Microsoft Sans Serif"/>
              </a:rPr>
              <a:t> </a:t>
            </a:r>
            <a:r>
              <a:rPr sz="2400" spc="-229" dirty="0">
                <a:cs typeface="Microsoft Sans Serif"/>
              </a:rPr>
              <a:t>Temperatur</a:t>
            </a:r>
            <a:r>
              <a:rPr sz="2400" spc="-245" dirty="0">
                <a:cs typeface="Microsoft Sans Serif"/>
              </a:rPr>
              <a:t>e</a:t>
            </a:r>
            <a:r>
              <a:rPr sz="2400" spc="-95" dirty="0">
                <a:cs typeface="Microsoft Sans Serif"/>
              </a:rPr>
              <a:t> </a:t>
            </a:r>
            <a:r>
              <a:rPr sz="2400" spc="-254" dirty="0">
                <a:cs typeface="Microsoft Sans Serif"/>
              </a:rPr>
              <a:t>&gt;</a:t>
            </a:r>
            <a:r>
              <a:rPr sz="2400" spc="-95" dirty="0">
                <a:cs typeface="Microsoft Sans Serif"/>
              </a:rPr>
              <a:t> </a:t>
            </a:r>
            <a:r>
              <a:rPr sz="2400" spc="-220" dirty="0">
                <a:cs typeface="Microsoft Sans Serif"/>
              </a:rPr>
              <a:t>100.</a:t>
            </a:r>
            <a:r>
              <a:rPr sz="2400" spc="-65" dirty="0">
                <a:cs typeface="Microsoft Sans Serif"/>
              </a:rPr>
              <a:t>4</a:t>
            </a:r>
            <a:r>
              <a:rPr sz="2325" spc="-292" baseline="25089" dirty="0">
                <a:cs typeface="Microsoft Sans Serif"/>
              </a:rPr>
              <a:t>O</a:t>
            </a:r>
            <a:r>
              <a:rPr sz="2400" spc="-225" dirty="0">
                <a:cs typeface="Microsoft Sans Serif"/>
              </a:rPr>
              <a:t>F(3</a:t>
            </a:r>
            <a:r>
              <a:rPr sz="2400" spc="-235" dirty="0">
                <a:cs typeface="Microsoft Sans Serif"/>
              </a:rPr>
              <a:t>8</a:t>
            </a:r>
            <a:r>
              <a:rPr sz="2325" spc="-292" baseline="25089" dirty="0">
                <a:cs typeface="Microsoft Sans Serif"/>
              </a:rPr>
              <a:t>O</a:t>
            </a:r>
            <a:r>
              <a:rPr sz="2400" spc="-320" dirty="0">
                <a:cs typeface="Microsoft Sans Serif"/>
              </a:rPr>
              <a:t>C</a:t>
            </a:r>
            <a:r>
              <a:rPr sz="2400" spc="-145" dirty="0">
                <a:cs typeface="Microsoft Sans Serif"/>
              </a:rPr>
              <a:t>)</a:t>
            </a:r>
            <a:r>
              <a:rPr sz="2400" spc="-95" dirty="0">
                <a:cs typeface="Microsoft Sans Serif"/>
              </a:rPr>
              <a:t> </a:t>
            </a:r>
            <a:r>
              <a:rPr sz="2400" spc="-200" dirty="0">
                <a:cs typeface="Microsoft Sans Serif"/>
              </a:rPr>
              <a:t>+[ocular</a:t>
            </a:r>
            <a:r>
              <a:rPr sz="2400" spc="-95" dirty="0">
                <a:cs typeface="Microsoft Sans Serif"/>
              </a:rPr>
              <a:t> </a:t>
            </a:r>
            <a:r>
              <a:rPr sz="2400" spc="-215" dirty="0">
                <a:cs typeface="Microsoft Sans Serif"/>
              </a:rPr>
              <a:t>clonu</a:t>
            </a:r>
            <a:r>
              <a:rPr sz="2400" spc="-220" dirty="0">
                <a:cs typeface="Microsoft Sans Serif"/>
              </a:rPr>
              <a:t>s</a:t>
            </a:r>
            <a:r>
              <a:rPr sz="2400" spc="-95" dirty="0">
                <a:cs typeface="Microsoft Sans Serif"/>
              </a:rPr>
              <a:t> </a:t>
            </a:r>
            <a:r>
              <a:rPr sz="2400" spc="-225" dirty="0">
                <a:cs typeface="Microsoft Sans Serif"/>
              </a:rPr>
              <a:t>OR  </a:t>
            </a:r>
            <a:r>
              <a:rPr sz="2400" spc="-195" dirty="0">
                <a:cs typeface="Microsoft Sans Serif"/>
              </a:rPr>
              <a:t>inducibl</a:t>
            </a:r>
            <a:r>
              <a:rPr sz="2400" spc="-250" dirty="0">
                <a:cs typeface="Microsoft Sans Serif"/>
              </a:rPr>
              <a:t>e</a:t>
            </a:r>
            <a:r>
              <a:rPr sz="2400" spc="-95" dirty="0">
                <a:cs typeface="Microsoft Sans Serif"/>
              </a:rPr>
              <a:t> </a:t>
            </a:r>
            <a:r>
              <a:rPr sz="2400" spc="-204" dirty="0">
                <a:cs typeface="Microsoft Sans Serif"/>
              </a:rPr>
              <a:t>clonus]</a:t>
            </a:r>
            <a:endParaRPr sz="2400">
              <a:cs typeface="Microsoft Sans Serif"/>
            </a:endParaRPr>
          </a:p>
          <a:p>
            <a:pPr marL="38100" marR="30480">
              <a:lnSpc>
                <a:spcPct val="100000"/>
              </a:lnSpc>
              <a:spcBef>
                <a:spcPts val="855"/>
              </a:spcBef>
            </a:pPr>
            <a:r>
              <a:rPr sz="1800" spc="-160" dirty="0">
                <a:cs typeface="Microsoft Sans Serif"/>
              </a:rPr>
              <a:t>[Ables</a:t>
            </a:r>
            <a:r>
              <a:rPr sz="1800" spc="-65" dirty="0">
                <a:cs typeface="Microsoft Sans Serif"/>
              </a:rPr>
              <a:t> </a:t>
            </a:r>
            <a:r>
              <a:rPr sz="1800" spc="-175" dirty="0">
                <a:cs typeface="Microsoft Sans Serif"/>
              </a:rPr>
              <a:t>AZ,</a:t>
            </a:r>
            <a:r>
              <a:rPr sz="1800" spc="-65" dirty="0">
                <a:cs typeface="Microsoft Sans Serif"/>
              </a:rPr>
              <a:t> </a:t>
            </a:r>
            <a:r>
              <a:rPr sz="1800" spc="-150" dirty="0">
                <a:cs typeface="Microsoft Sans Serif"/>
              </a:rPr>
              <a:t>Nagubilli</a:t>
            </a:r>
            <a:r>
              <a:rPr sz="1800" spc="-70" dirty="0">
                <a:cs typeface="Microsoft Sans Serif"/>
              </a:rPr>
              <a:t> </a:t>
            </a:r>
            <a:r>
              <a:rPr sz="1800" spc="-165" dirty="0">
                <a:cs typeface="Microsoft Sans Serif"/>
              </a:rPr>
              <a:t>R.</a:t>
            </a:r>
            <a:r>
              <a:rPr sz="1800" spc="-65" dirty="0">
                <a:cs typeface="Microsoft Sans Serif"/>
              </a:rPr>
              <a:t> </a:t>
            </a:r>
            <a:r>
              <a:rPr sz="1800" spc="-155" dirty="0">
                <a:cs typeface="Microsoft Sans Serif"/>
              </a:rPr>
              <a:t>Prevention,</a:t>
            </a:r>
            <a:r>
              <a:rPr sz="1800" spc="-70" dirty="0">
                <a:cs typeface="Microsoft Sans Serif"/>
              </a:rPr>
              <a:t> </a:t>
            </a:r>
            <a:r>
              <a:rPr sz="1800" spc="-155" dirty="0">
                <a:cs typeface="Microsoft Sans Serif"/>
              </a:rPr>
              <a:t>recognition</a:t>
            </a:r>
            <a:r>
              <a:rPr sz="1800" spc="-65" dirty="0">
                <a:cs typeface="Microsoft Sans Serif"/>
              </a:rPr>
              <a:t> </a:t>
            </a:r>
            <a:r>
              <a:rPr sz="1800" spc="-185" dirty="0">
                <a:cs typeface="Microsoft Sans Serif"/>
              </a:rPr>
              <a:t>and</a:t>
            </a:r>
            <a:r>
              <a:rPr sz="1800" spc="-65" dirty="0">
                <a:cs typeface="Microsoft Sans Serif"/>
              </a:rPr>
              <a:t> </a:t>
            </a:r>
            <a:r>
              <a:rPr sz="1800" spc="-195" dirty="0">
                <a:cs typeface="Microsoft Sans Serif"/>
              </a:rPr>
              <a:t>management</a:t>
            </a:r>
            <a:r>
              <a:rPr sz="1800" spc="-60" dirty="0">
                <a:cs typeface="Microsoft Sans Serif"/>
              </a:rPr>
              <a:t> </a:t>
            </a:r>
            <a:r>
              <a:rPr sz="1800" spc="-140" dirty="0">
                <a:cs typeface="Microsoft Sans Serif"/>
              </a:rPr>
              <a:t>of</a:t>
            </a:r>
            <a:r>
              <a:rPr sz="1800" spc="-65" dirty="0">
                <a:cs typeface="Microsoft Sans Serif"/>
              </a:rPr>
              <a:t> </a:t>
            </a:r>
            <a:r>
              <a:rPr sz="1800" spc="-155" dirty="0">
                <a:cs typeface="Microsoft Sans Serif"/>
              </a:rPr>
              <a:t>serotonin</a:t>
            </a:r>
            <a:r>
              <a:rPr sz="1800" spc="-60" dirty="0">
                <a:cs typeface="Microsoft Sans Serif"/>
              </a:rPr>
              <a:t> </a:t>
            </a:r>
            <a:r>
              <a:rPr sz="1800" spc="-175" dirty="0">
                <a:cs typeface="Microsoft Sans Serif"/>
              </a:rPr>
              <a:t>syndrome.</a:t>
            </a:r>
            <a:r>
              <a:rPr sz="1800" spc="-65" dirty="0">
                <a:cs typeface="Microsoft Sans Serif"/>
              </a:rPr>
              <a:t> </a:t>
            </a:r>
            <a:r>
              <a:rPr sz="1800" spc="-250" dirty="0">
                <a:cs typeface="Microsoft Sans Serif"/>
              </a:rPr>
              <a:t>Am</a:t>
            </a:r>
            <a:r>
              <a:rPr sz="1800" spc="-65" dirty="0">
                <a:cs typeface="Microsoft Sans Serif"/>
              </a:rPr>
              <a:t> </a:t>
            </a:r>
            <a:r>
              <a:rPr sz="1800" spc="-225" dirty="0">
                <a:cs typeface="Microsoft Sans Serif"/>
              </a:rPr>
              <a:t>Fam </a:t>
            </a:r>
            <a:r>
              <a:rPr sz="1800" spc="-220" dirty="0">
                <a:cs typeface="Microsoft Sans Serif"/>
              </a:rPr>
              <a:t> </a:t>
            </a:r>
            <a:r>
              <a:rPr sz="1800" spc="-165" dirty="0">
                <a:cs typeface="Microsoft Sans Serif"/>
              </a:rPr>
              <a:t>Physician</a:t>
            </a:r>
            <a:r>
              <a:rPr sz="1800" spc="-75" dirty="0">
                <a:cs typeface="Microsoft Sans Serif"/>
              </a:rPr>
              <a:t> </a:t>
            </a:r>
            <a:r>
              <a:rPr sz="1800" spc="-170" dirty="0">
                <a:cs typeface="Microsoft Sans Serif"/>
              </a:rPr>
              <a:t>2010;</a:t>
            </a:r>
            <a:r>
              <a:rPr sz="1800" spc="-70" dirty="0">
                <a:cs typeface="Microsoft Sans Serif"/>
              </a:rPr>
              <a:t> </a:t>
            </a:r>
            <a:r>
              <a:rPr sz="1800" spc="-150" dirty="0">
                <a:cs typeface="Microsoft Sans Serif"/>
              </a:rPr>
              <a:t>81(9):</a:t>
            </a:r>
            <a:r>
              <a:rPr sz="1800" spc="-70" dirty="0">
                <a:cs typeface="Microsoft Sans Serif"/>
              </a:rPr>
              <a:t> </a:t>
            </a:r>
            <a:r>
              <a:rPr sz="1800" spc="-160" dirty="0">
                <a:cs typeface="Microsoft Sans Serif"/>
              </a:rPr>
              <a:t>1139-42.]</a:t>
            </a:r>
            <a:endParaRPr sz="1800">
              <a:cs typeface="Microsoft Sans Serif"/>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14587" y="229280"/>
            <a:ext cx="7138247" cy="939800"/>
          </a:xfrm>
          <a:prstGeom prst="rect">
            <a:avLst/>
          </a:prstGeom>
        </p:spPr>
        <p:txBody>
          <a:bodyPr vert="horz" wrap="square" lIns="0" tIns="12700" rIns="0" bIns="0" rtlCol="0">
            <a:spAutoFit/>
          </a:bodyPr>
          <a:lstStyle/>
          <a:p>
            <a:pPr marL="12700">
              <a:lnSpc>
                <a:spcPct val="100000"/>
              </a:lnSpc>
              <a:spcBef>
                <a:spcPts val="100"/>
              </a:spcBef>
            </a:pPr>
            <a:r>
              <a:rPr sz="6000" spc="-350" dirty="0"/>
              <a:t>Serotoni</a:t>
            </a:r>
            <a:r>
              <a:rPr sz="6000" spc="-395" dirty="0"/>
              <a:t>n</a:t>
            </a:r>
            <a:r>
              <a:rPr sz="6000" spc="-200" dirty="0"/>
              <a:t> </a:t>
            </a:r>
            <a:r>
              <a:rPr sz="6000" spc="-445" dirty="0"/>
              <a:t>Syndrome</a:t>
            </a:r>
            <a:endParaRPr sz="6000"/>
          </a:p>
        </p:txBody>
      </p:sp>
      <p:sp>
        <p:nvSpPr>
          <p:cNvPr id="3" name="object 3"/>
          <p:cNvSpPr txBox="1"/>
          <p:nvPr/>
        </p:nvSpPr>
        <p:spPr>
          <a:xfrm>
            <a:off x="5489787" y="1172049"/>
            <a:ext cx="5836920" cy="5285421"/>
          </a:xfrm>
          <a:prstGeom prst="rect">
            <a:avLst/>
          </a:prstGeom>
        </p:spPr>
        <p:txBody>
          <a:bodyPr vert="horz" wrap="square" lIns="0" tIns="85725" rIns="0" bIns="0" rtlCol="0">
            <a:spAutoFit/>
          </a:bodyPr>
          <a:lstStyle/>
          <a:p>
            <a:pPr marL="355600" indent="-342900">
              <a:lnSpc>
                <a:spcPct val="100000"/>
              </a:lnSpc>
              <a:spcBef>
                <a:spcPts val="675"/>
              </a:spcBef>
              <a:buClr>
                <a:srgbClr val="00007D"/>
              </a:buClr>
              <a:buSzPct val="77083"/>
              <a:buFont typeface="Wingdings"/>
              <a:buChar char=""/>
              <a:tabLst>
                <a:tab pos="354965" algn="l"/>
                <a:tab pos="355600" algn="l"/>
              </a:tabLst>
            </a:pPr>
            <a:r>
              <a:rPr sz="2400" spc="-280" dirty="0">
                <a:cs typeface="Microsoft Sans Serif"/>
              </a:rPr>
              <a:t>Mos</a:t>
            </a:r>
            <a:r>
              <a:rPr sz="2400" spc="-120" dirty="0">
                <a:cs typeface="Microsoft Sans Serif"/>
              </a:rPr>
              <a:t>t</a:t>
            </a:r>
            <a:r>
              <a:rPr sz="2400" spc="-95" dirty="0">
                <a:cs typeface="Microsoft Sans Serif"/>
              </a:rPr>
              <a:t> </a:t>
            </a:r>
            <a:r>
              <a:rPr sz="2400" spc="-235" dirty="0">
                <a:cs typeface="Microsoft Sans Serif"/>
              </a:rPr>
              <a:t>case</a:t>
            </a:r>
            <a:r>
              <a:rPr sz="2400" spc="-220" dirty="0">
                <a:cs typeface="Microsoft Sans Serif"/>
              </a:rPr>
              <a:t>s</a:t>
            </a:r>
            <a:r>
              <a:rPr sz="2400" spc="-95" dirty="0">
                <a:cs typeface="Microsoft Sans Serif"/>
              </a:rPr>
              <a:t> </a:t>
            </a:r>
            <a:r>
              <a:rPr sz="2400" spc="-245" dirty="0">
                <a:cs typeface="Microsoft Sans Serif"/>
              </a:rPr>
              <a:t>o</a:t>
            </a:r>
            <a:r>
              <a:rPr sz="2400" spc="-120" dirty="0">
                <a:cs typeface="Microsoft Sans Serif"/>
              </a:rPr>
              <a:t>f</a:t>
            </a:r>
            <a:r>
              <a:rPr sz="2400" spc="-95" dirty="0">
                <a:cs typeface="Microsoft Sans Serif"/>
              </a:rPr>
              <a:t> </a:t>
            </a:r>
            <a:r>
              <a:rPr sz="2400" spc="-295" dirty="0">
                <a:cs typeface="Microsoft Sans Serif"/>
              </a:rPr>
              <a:t>S</a:t>
            </a:r>
            <a:r>
              <a:rPr sz="2400" spc="-290" dirty="0">
                <a:cs typeface="Microsoft Sans Serif"/>
              </a:rPr>
              <a:t>S</a:t>
            </a:r>
            <a:r>
              <a:rPr sz="2400" spc="-95" dirty="0">
                <a:cs typeface="Microsoft Sans Serif"/>
              </a:rPr>
              <a:t> </a:t>
            </a:r>
            <a:r>
              <a:rPr sz="2400" spc="-200" dirty="0">
                <a:cs typeface="Microsoft Sans Serif"/>
              </a:rPr>
              <a:t>ar</a:t>
            </a:r>
            <a:r>
              <a:rPr sz="2400" spc="-245" dirty="0">
                <a:cs typeface="Microsoft Sans Serif"/>
              </a:rPr>
              <a:t>e</a:t>
            </a:r>
            <a:r>
              <a:rPr sz="2400" spc="-95" dirty="0">
                <a:cs typeface="Microsoft Sans Serif"/>
              </a:rPr>
              <a:t> </a:t>
            </a:r>
            <a:r>
              <a:rPr sz="2400" spc="-215" dirty="0">
                <a:cs typeface="Microsoft Sans Serif"/>
              </a:rPr>
              <a:t>mild</a:t>
            </a:r>
            <a:endParaRPr sz="2400">
              <a:cs typeface="Microsoft Sans Serif"/>
            </a:endParaRPr>
          </a:p>
          <a:p>
            <a:pPr marL="355600" indent="-342900">
              <a:lnSpc>
                <a:spcPct val="100000"/>
              </a:lnSpc>
              <a:spcBef>
                <a:spcPts val="575"/>
              </a:spcBef>
              <a:buClr>
                <a:srgbClr val="00007D"/>
              </a:buClr>
              <a:buSzPct val="77083"/>
              <a:buFont typeface="Wingdings"/>
              <a:buChar char=""/>
              <a:tabLst>
                <a:tab pos="354965" algn="l"/>
                <a:tab pos="355600" algn="l"/>
              </a:tabLst>
            </a:pPr>
            <a:r>
              <a:rPr sz="2400" spc="-215" dirty="0">
                <a:cs typeface="Microsoft Sans Serif"/>
              </a:rPr>
              <a:t>Treate</a:t>
            </a:r>
            <a:r>
              <a:rPr sz="2400" spc="-245" dirty="0">
                <a:cs typeface="Microsoft Sans Serif"/>
              </a:rPr>
              <a:t>d</a:t>
            </a:r>
            <a:r>
              <a:rPr sz="2400" spc="-95" dirty="0">
                <a:cs typeface="Microsoft Sans Serif"/>
              </a:rPr>
              <a:t> </a:t>
            </a:r>
            <a:r>
              <a:rPr sz="2400" spc="-235" dirty="0">
                <a:cs typeface="Microsoft Sans Serif"/>
              </a:rPr>
              <a:t>by</a:t>
            </a:r>
            <a:endParaRPr sz="2400">
              <a:cs typeface="Microsoft Sans Serif"/>
            </a:endParaRPr>
          </a:p>
          <a:p>
            <a:pPr marL="755650" lvl="1" indent="-285750">
              <a:lnSpc>
                <a:spcPct val="100000"/>
              </a:lnSpc>
              <a:spcBef>
                <a:spcPts val="490"/>
              </a:spcBef>
              <a:buClr>
                <a:srgbClr val="9999CC"/>
              </a:buClr>
              <a:buSzPct val="82500"/>
              <a:buFont typeface="Wingdings"/>
              <a:buChar char=""/>
              <a:tabLst>
                <a:tab pos="755650" algn="l"/>
              </a:tabLst>
            </a:pPr>
            <a:r>
              <a:rPr sz="2000" spc="-200" dirty="0">
                <a:cs typeface="Microsoft Sans Serif"/>
              </a:rPr>
              <a:t>Withdrawa</a:t>
            </a:r>
            <a:r>
              <a:rPr sz="2000" spc="-85" dirty="0">
                <a:cs typeface="Microsoft Sans Serif"/>
              </a:rPr>
              <a:t>l</a:t>
            </a:r>
            <a:r>
              <a:rPr sz="2000" spc="-80" dirty="0">
                <a:cs typeface="Microsoft Sans Serif"/>
              </a:rPr>
              <a:t> </a:t>
            </a:r>
            <a:r>
              <a:rPr sz="2000" spc="-204" dirty="0">
                <a:cs typeface="Microsoft Sans Serif"/>
              </a:rPr>
              <a:t>o</a:t>
            </a:r>
            <a:r>
              <a:rPr sz="2000" spc="-100" dirty="0">
                <a:cs typeface="Microsoft Sans Serif"/>
              </a:rPr>
              <a:t>f</a:t>
            </a:r>
            <a:r>
              <a:rPr sz="2000" spc="-80" dirty="0">
                <a:cs typeface="Microsoft Sans Serif"/>
              </a:rPr>
              <a:t> </a:t>
            </a:r>
            <a:r>
              <a:rPr sz="2000" spc="-155" dirty="0">
                <a:cs typeface="Microsoft Sans Serif"/>
              </a:rPr>
              <a:t>th</a:t>
            </a:r>
            <a:r>
              <a:rPr sz="2000" spc="-200" dirty="0">
                <a:cs typeface="Microsoft Sans Serif"/>
              </a:rPr>
              <a:t>e</a:t>
            </a:r>
            <a:r>
              <a:rPr sz="2000" spc="-80" dirty="0">
                <a:cs typeface="Microsoft Sans Serif"/>
              </a:rPr>
              <a:t> </a:t>
            </a:r>
            <a:r>
              <a:rPr sz="2000" spc="-170" dirty="0">
                <a:cs typeface="Microsoft Sans Serif"/>
              </a:rPr>
              <a:t>offendin</a:t>
            </a:r>
            <a:r>
              <a:rPr sz="2000" spc="-204" dirty="0">
                <a:cs typeface="Microsoft Sans Serif"/>
              </a:rPr>
              <a:t>g</a:t>
            </a:r>
            <a:r>
              <a:rPr sz="2000" spc="-80" dirty="0">
                <a:cs typeface="Microsoft Sans Serif"/>
              </a:rPr>
              <a:t> </a:t>
            </a:r>
            <a:r>
              <a:rPr sz="2000" spc="-210" dirty="0">
                <a:cs typeface="Microsoft Sans Serif"/>
              </a:rPr>
              <a:t>agen</a:t>
            </a:r>
            <a:r>
              <a:rPr sz="2000" spc="-100" dirty="0">
                <a:cs typeface="Microsoft Sans Serif"/>
              </a:rPr>
              <a:t>t</a:t>
            </a:r>
            <a:r>
              <a:rPr sz="2000" spc="-80" dirty="0">
                <a:cs typeface="Microsoft Sans Serif"/>
              </a:rPr>
              <a:t> </a:t>
            </a:r>
            <a:r>
              <a:rPr sz="2000" spc="-210" dirty="0">
                <a:cs typeface="Microsoft Sans Serif"/>
              </a:rPr>
              <a:t>+</a:t>
            </a:r>
            <a:endParaRPr sz="2000">
              <a:cs typeface="Microsoft Sans Serif"/>
            </a:endParaRPr>
          </a:p>
          <a:p>
            <a:pPr marL="755650" lvl="1" indent="-285750">
              <a:lnSpc>
                <a:spcPct val="100000"/>
              </a:lnSpc>
              <a:spcBef>
                <a:spcPts val="480"/>
              </a:spcBef>
              <a:buClr>
                <a:srgbClr val="9999CC"/>
              </a:buClr>
              <a:buSzPct val="82500"/>
              <a:buFont typeface="Wingdings"/>
              <a:buChar char=""/>
              <a:tabLst>
                <a:tab pos="755650" algn="l"/>
              </a:tabLst>
            </a:pPr>
            <a:r>
              <a:rPr sz="2000" spc="-180" dirty="0">
                <a:cs typeface="Microsoft Sans Serif"/>
              </a:rPr>
              <a:t>Supportiv</a:t>
            </a:r>
            <a:r>
              <a:rPr sz="2000" spc="-204" dirty="0">
                <a:cs typeface="Microsoft Sans Serif"/>
              </a:rPr>
              <a:t>e</a:t>
            </a:r>
            <a:r>
              <a:rPr sz="2000" spc="-80" dirty="0">
                <a:cs typeface="Microsoft Sans Serif"/>
              </a:rPr>
              <a:t> </a:t>
            </a:r>
            <a:r>
              <a:rPr sz="2000" spc="-180" dirty="0">
                <a:cs typeface="Microsoft Sans Serif"/>
              </a:rPr>
              <a:t>care</a:t>
            </a:r>
            <a:endParaRPr sz="2000">
              <a:cs typeface="Microsoft Sans Serif"/>
            </a:endParaRPr>
          </a:p>
          <a:p>
            <a:pPr marL="355600" marR="659130" indent="-342900">
              <a:lnSpc>
                <a:spcPct val="100000"/>
              </a:lnSpc>
              <a:spcBef>
                <a:spcPts val="565"/>
              </a:spcBef>
              <a:buClr>
                <a:srgbClr val="00007D"/>
              </a:buClr>
              <a:buSzPct val="77083"/>
              <a:buFont typeface="Wingdings"/>
              <a:buChar char=""/>
              <a:tabLst>
                <a:tab pos="354965" algn="l"/>
                <a:tab pos="355600" algn="l"/>
              </a:tabLst>
            </a:pPr>
            <a:r>
              <a:rPr sz="2400" spc="-229" dirty="0">
                <a:cs typeface="Microsoft Sans Serif"/>
              </a:rPr>
              <a:t>Benzodiazepine</a:t>
            </a:r>
            <a:r>
              <a:rPr sz="2400" spc="-220" dirty="0">
                <a:cs typeface="Microsoft Sans Serif"/>
              </a:rPr>
              <a:t>s</a:t>
            </a:r>
            <a:r>
              <a:rPr sz="2400" spc="-95" dirty="0">
                <a:cs typeface="Microsoft Sans Serif"/>
              </a:rPr>
              <a:t> </a:t>
            </a:r>
            <a:r>
              <a:rPr sz="2400" spc="-240" dirty="0">
                <a:cs typeface="Microsoft Sans Serif"/>
              </a:rPr>
              <a:t>use</a:t>
            </a:r>
            <a:r>
              <a:rPr sz="2400" spc="-245" dirty="0">
                <a:cs typeface="Microsoft Sans Serif"/>
              </a:rPr>
              <a:t>d</a:t>
            </a:r>
            <a:r>
              <a:rPr sz="2400" spc="-95" dirty="0">
                <a:cs typeface="Microsoft Sans Serif"/>
              </a:rPr>
              <a:t> </a:t>
            </a:r>
            <a:r>
              <a:rPr sz="2400" spc="-125" dirty="0">
                <a:cs typeface="Microsoft Sans Serif"/>
              </a:rPr>
              <a:t>t</a:t>
            </a:r>
            <a:r>
              <a:rPr sz="2400" spc="-240" dirty="0">
                <a:cs typeface="Microsoft Sans Serif"/>
              </a:rPr>
              <a:t>o</a:t>
            </a:r>
            <a:r>
              <a:rPr sz="2400" spc="-95" dirty="0">
                <a:cs typeface="Microsoft Sans Serif"/>
              </a:rPr>
              <a:t> </a:t>
            </a:r>
            <a:r>
              <a:rPr sz="2400" spc="-165" dirty="0">
                <a:cs typeface="Microsoft Sans Serif"/>
              </a:rPr>
              <a:t>treat  </a:t>
            </a:r>
            <a:r>
              <a:rPr sz="2400" spc="-185" dirty="0">
                <a:cs typeface="Microsoft Sans Serif"/>
              </a:rPr>
              <a:t>agitatio</a:t>
            </a:r>
            <a:r>
              <a:rPr sz="2400" spc="-245" dirty="0">
                <a:cs typeface="Microsoft Sans Serif"/>
              </a:rPr>
              <a:t>n</a:t>
            </a:r>
            <a:r>
              <a:rPr sz="2400" spc="-95" dirty="0">
                <a:cs typeface="Microsoft Sans Serif"/>
              </a:rPr>
              <a:t> </a:t>
            </a:r>
            <a:r>
              <a:rPr sz="2400" spc="-254" dirty="0">
                <a:cs typeface="Microsoft Sans Serif"/>
              </a:rPr>
              <a:t>+</a:t>
            </a:r>
            <a:r>
              <a:rPr sz="2400" spc="-95" dirty="0">
                <a:cs typeface="Microsoft Sans Serif"/>
              </a:rPr>
              <a:t> </a:t>
            </a:r>
            <a:r>
              <a:rPr sz="2400" spc="-215" dirty="0">
                <a:cs typeface="Microsoft Sans Serif"/>
              </a:rPr>
              <a:t>tremor</a:t>
            </a:r>
            <a:endParaRPr sz="2400">
              <a:cs typeface="Microsoft Sans Serif"/>
            </a:endParaRPr>
          </a:p>
          <a:p>
            <a:pPr marL="355600" indent="-342900">
              <a:lnSpc>
                <a:spcPct val="100000"/>
              </a:lnSpc>
              <a:spcBef>
                <a:spcPts val="575"/>
              </a:spcBef>
              <a:buClr>
                <a:srgbClr val="00007D"/>
              </a:buClr>
              <a:buSzPct val="77083"/>
              <a:buFont typeface="Wingdings"/>
              <a:buChar char=""/>
              <a:tabLst>
                <a:tab pos="354965" algn="l"/>
                <a:tab pos="355600" algn="l"/>
              </a:tabLst>
            </a:pPr>
            <a:r>
              <a:rPr sz="2400" spc="-225" dirty="0">
                <a:cs typeface="Microsoft Sans Serif"/>
              </a:rPr>
              <a:t>Cyproheptadin</a:t>
            </a:r>
            <a:r>
              <a:rPr sz="2400" spc="-245" dirty="0">
                <a:cs typeface="Microsoft Sans Serif"/>
              </a:rPr>
              <a:t>e</a:t>
            </a:r>
            <a:r>
              <a:rPr sz="2400" spc="-95" dirty="0">
                <a:cs typeface="Microsoft Sans Serif"/>
              </a:rPr>
              <a:t> </a:t>
            </a:r>
            <a:r>
              <a:rPr sz="2400" spc="-240" dirty="0">
                <a:cs typeface="Microsoft Sans Serif"/>
              </a:rPr>
              <a:t>use</a:t>
            </a:r>
            <a:r>
              <a:rPr sz="2400" spc="-245" dirty="0">
                <a:cs typeface="Microsoft Sans Serif"/>
              </a:rPr>
              <a:t>d</a:t>
            </a:r>
            <a:r>
              <a:rPr sz="2400" spc="-95" dirty="0">
                <a:cs typeface="Microsoft Sans Serif"/>
              </a:rPr>
              <a:t> </a:t>
            </a:r>
            <a:r>
              <a:rPr sz="2400" spc="-245" dirty="0">
                <a:cs typeface="Microsoft Sans Serif"/>
              </a:rPr>
              <a:t>a</a:t>
            </a:r>
            <a:r>
              <a:rPr sz="2400" spc="-220" dirty="0">
                <a:cs typeface="Microsoft Sans Serif"/>
              </a:rPr>
              <a:t>s</a:t>
            </a:r>
            <a:r>
              <a:rPr sz="2400" spc="-95" dirty="0">
                <a:cs typeface="Microsoft Sans Serif"/>
              </a:rPr>
              <a:t> </a:t>
            </a:r>
            <a:r>
              <a:rPr sz="2400" spc="-250" dirty="0">
                <a:cs typeface="Microsoft Sans Serif"/>
              </a:rPr>
              <a:t>a</a:t>
            </a:r>
            <a:r>
              <a:rPr sz="2400" spc="-245" dirty="0">
                <a:cs typeface="Microsoft Sans Serif"/>
              </a:rPr>
              <a:t>n</a:t>
            </a:r>
            <a:r>
              <a:rPr sz="2400" spc="-95" dirty="0">
                <a:cs typeface="Microsoft Sans Serif"/>
              </a:rPr>
              <a:t> </a:t>
            </a:r>
            <a:r>
              <a:rPr sz="2400" spc="-200" dirty="0">
                <a:cs typeface="Microsoft Sans Serif"/>
              </a:rPr>
              <a:t>antidote</a:t>
            </a:r>
            <a:endParaRPr sz="2400">
              <a:cs typeface="Microsoft Sans Serif"/>
            </a:endParaRPr>
          </a:p>
          <a:p>
            <a:pPr marL="355600" marR="184785" indent="-342900">
              <a:lnSpc>
                <a:spcPct val="100000"/>
              </a:lnSpc>
              <a:spcBef>
                <a:spcPts val="580"/>
              </a:spcBef>
              <a:buClr>
                <a:srgbClr val="00007D"/>
              </a:buClr>
              <a:buSzPct val="77083"/>
              <a:buFont typeface="Wingdings"/>
              <a:buChar char=""/>
              <a:tabLst>
                <a:tab pos="354965" algn="l"/>
                <a:tab pos="355600" algn="l"/>
              </a:tabLst>
            </a:pPr>
            <a:r>
              <a:rPr sz="2400" spc="-200" dirty="0">
                <a:cs typeface="Microsoft Sans Serif"/>
              </a:rPr>
              <a:t>Patient</a:t>
            </a:r>
            <a:r>
              <a:rPr sz="2400" spc="-220" dirty="0">
                <a:cs typeface="Microsoft Sans Serif"/>
              </a:rPr>
              <a:t>s</a:t>
            </a:r>
            <a:r>
              <a:rPr sz="2400" spc="-95" dirty="0">
                <a:cs typeface="Microsoft Sans Serif"/>
              </a:rPr>
              <a:t> </a:t>
            </a:r>
            <a:r>
              <a:rPr sz="2400" spc="-185" dirty="0">
                <a:cs typeface="Microsoft Sans Serif"/>
              </a:rPr>
              <a:t>wit</a:t>
            </a:r>
            <a:r>
              <a:rPr sz="2400" spc="-245" dirty="0">
                <a:cs typeface="Microsoft Sans Serif"/>
              </a:rPr>
              <a:t>h</a:t>
            </a:r>
            <a:r>
              <a:rPr sz="2400" spc="-95" dirty="0">
                <a:cs typeface="Microsoft Sans Serif"/>
              </a:rPr>
              <a:t> </a:t>
            </a:r>
            <a:r>
              <a:rPr sz="2400" spc="-235" dirty="0">
                <a:cs typeface="Microsoft Sans Serif"/>
              </a:rPr>
              <a:t>moderat</a:t>
            </a:r>
            <a:r>
              <a:rPr sz="2400" spc="-245" dirty="0">
                <a:cs typeface="Microsoft Sans Serif"/>
              </a:rPr>
              <a:t>e</a:t>
            </a:r>
            <a:r>
              <a:rPr sz="2400" spc="-95" dirty="0">
                <a:cs typeface="Microsoft Sans Serif"/>
              </a:rPr>
              <a:t> </a:t>
            </a:r>
            <a:r>
              <a:rPr sz="2400" spc="-250" dirty="0">
                <a:cs typeface="Microsoft Sans Serif"/>
              </a:rPr>
              <a:t>o</a:t>
            </a:r>
            <a:r>
              <a:rPr sz="2400" spc="-145" dirty="0">
                <a:cs typeface="Microsoft Sans Serif"/>
              </a:rPr>
              <a:t>r</a:t>
            </a:r>
            <a:r>
              <a:rPr sz="2400" spc="-95" dirty="0">
                <a:cs typeface="Microsoft Sans Serif"/>
              </a:rPr>
              <a:t> </a:t>
            </a:r>
            <a:r>
              <a:rPr sz="2400" spc="-200" dirty="0">
                <a:cs typeface="Microsoft Sans Serif"/>
              </a:rPr>
              <a:t>severe  </a:t>
            </a:r>
            <a:r>
              <a:rPr sz="2400" spc="-235" dirty="0">
                <a:cs typeface="Microsoft Sans Serif"/>
              </a:rPr>
              <a:t>case</a:t>
            </a:r>
            <a:r>
              <a:rPr sz="2400" spc="-220" dirty="0">
                <a:cs typeface="Microsoft Sans Serif"/>
              </a:rPr>
              <a:t>s</a:t>
            </a:r>
            <a:r>
              <a:rPr sz="2400" spc="-95" dirty="0">
                <a:cs typeface="Microsoft Sans Serif"/>
              </a:rPr>
              <a:t> </a:t>
            </a:r>
            <a:r>
              <a:rPr sz="2400" spc="-245" dirty="0">
                <a:cs typeface="Microsoft Sans Serif"/>
              </a:rPr>
              <a:t>o</a:t>
            </a:r>
            <a:r>
              <a:rPr sz="2400" spc="-120" dirty="0">
                <a:cs typeface="Microsoft Sans Serif"/>
              </a:rPr>
              <a:t>f</a:t>
            </a:r>
            <a:r>
              <a:rPr sz="2400" spc="-95" dirty="0">
                <a:cs typeface="Microsoft Sans Serif"/>
              </a:rPr>
              <a:t> </a:t>
            </a:r>
            <a:r>
              <a:rPr sz="2400" spc="-295" dirty="0">
                <a:cs typeface="Microsoft Sans Serif"/>
              </a:rPr>
              <a:t>S</a:t>
            </a:r>
            <a:r>
              <a:rPr sz="2400" spc="-290" dirty="0">
                <a:cs typeface="Microsoft Sans Serif"/>
              </a:rPr>
              <a:t>S</a:t>
            </a:r>
            <a:r>
              <a:rPr sz="2400" spc="-95" dirty="0">
                <a:cs typeface="Microsoft Sans Serif"/>
              </a:rPr>
              <a:t> </a:t>
            </a:r>
            <a:r>
              <a:rPr sz="2400" spc="-195" dirty="0">
                <a:cs typeface="Microsoft Sans Serif"/>
              </a:rPr>
              <a:t>requir</a:t>
            </a:r>
            <a:r>
              <a:rPr sz="2400" spc="-245" dirty="0">
                <a:cs typeface="Microsoft Sans Serif"/>
              </a:rPr>
              <a:t>e</a:t>
            </a:r>
            <a:r>
              <a:rPr sz="2400" spc="-95" dirty="0">
                <a:cs typeface="Microsoft Sans Serif"/>
              </a:rPr>
              <a:t> </a:t>
            </a:r>
            <a:r>
              <a:rPr sz="2400" spc="-195" dirty="0">
                <a:cs typeface="Microsoft Sans Serif"/>
              </a:rPr>
              <a:t>hospitalization</a:t>
            </a:r>
            <a:endParaRPr sz="2400">
              <a:cs typeface="Microsoft Sans Serif"/>
            </a:endParaRPr>
          </a:p>
          <a:p>
            <a:pPr marL="355600" indent="-342900">
              <a:lnSpc>
                <a:spcPct val="100000"/>
              </a:lnSpc>
              <a:spcBef>
                <a:spcPts val="575"/>
              </a:spcBef>
              <a:buClr>
                <a:srgbClr val="00007D"/>
              </a:buClr>
              <a:buSzPct val="77083"/>
              <a:buFont typeface="Wingdings"/>
              <a:buChar char=""/>
              <a:tabLst>
                <a:tab pos="354965" algn="l"/>
                <a:tab pos="355600" algn="l"/>
              </a:tabLst>
            </a:pPr>
            <a:r>
              <a:rPr sz="2400" spc="-170" dirty="0">
                <a:cs typeface="Microsoft Sans Serif"/>
              </a:rPr>
              <a:t>Criticall</a:t>
            </a:r>
            <a:r>
              <a:rPr sz="2400" spc="-225" dirty="0">
                <a:cs typeface="Microsoft Sans Serif"/>
              </a:rPr>
              <a:t>y</a:t>
            </a:r>
            <a:r>
              <a:rPr sz="2400" spc="-95" dirty="0">
                <a:cs typeface="Microsoft Sans Serif"/>
              </a:rPr>
              <a:t> </a:t>
            </a:r>
            <a:r>
              <a:rPr sz="2400" spc="-120" dirty="0">
                <a:cs typeface="Microsoft Sans Serif"/>
              </a:rPr>
              <a:t>il</a:t>
            </a:r>
            <a:r>
              <a:rPr sz="2400" spc="-114" dirty="0">
                <a:cs typeface="Microsoft Sans Serif"/>
              </a:rPr>
              <a:t>l</a:t>
            </a:r>
            <a:r>
              <a:rPr sz="2400" spc="-95" dirty="0">
                <a:cs typeface="Microsoft Sans Serif"/>
              </a:rPr>
              <a:t> </a:t>
            </a:r>
            <a:r>
              <a:rPr sz="2400" spc="-195" dirty="0">
                <a:cs typeface="Microsoft Sans Serif"/>
              </a:rPr>
              <a:t>patient</a:t>
            </a:r>
            <a:r>
              <a:rPr sz="2400" spc="-220" dirty="0">
                <a:cs typeface="Microsoft Sans Serif"/>
              </a:rPr>
              <a:t>s</a:t>
            </a:r>
            <a:r>
              <a:rPr sz="2400" spc="-95" dirty="0">
                <a:cs typeface="Microsoft Sans Serif"/>
              </a:rPr>
              <a:t> </a:t>
            </a:r>
            <a:r>
              <a:rPr sz="2400" spc="-305" dirty="0">
                <a:cs typeface="Microsoft Sans Serif"/>
              </a:rPr>
              <a:t>ma</a:t>
            </a:r>
            <a:r>
              <a:rPr sz="2400" spc="-220" dirty="0">
                <a:cs typeface="Microsoft Sans Serif"/>
              </a:rPr>
              <a:t>y</a:t>
            </a:r>
            <a:r>
              <a:rPr sz="2400" spc="-95" dirty="0">
                <a:cs typeface="Microsoft Sans Serif"/>
              </a:rPr>
              <a:t> </a:t>
            </a:r>
            <a:r>
              <a:rPr sz="2400" spc="-190" dirty="0">
                <a:cs typeface="Microsoft Sans Serif"/>
              </a:rPr>
              <a:t>require:</a:t>
            </a:r>
            <a:endParaRPr sz="2400">
              <a:cs typeface="Microsoft Sans Serif"/>
            </a:endParaRPr>
          </a:p>
          <a:p>
            <a:pPr marL="755650" lvl="1" indent="-285750">
              <a:lnSpc>
                <a:spcPct val="100000"/>
              </a:lnSpc>
              <a:spcBef>
                <a:spcPts val="490"/>
              </a:spcBef>
              <a:buClr>
                <a:srgbClr val="9999CC"/>
              </a:buClr>
              <a:buSzPct val="82500"/>
              <a:buFont typeface="Wingdings"/>
              <a:buChar char=""/>
              <a:tabLst>
                <a:tab pos="755650" algn="l"/>
              </a:tabLst>
            </a:pPr>
            <a:r>
              <a:rPr sz="2000" spc="-200" dirty="0">
                <a:cs typeface="Microsoft Sans Serif"/>
              </a:rPr>
              <a:t>Neuromuscula</a:t>
            </a:r>
            <a:r>
              <a:rPr sz="2000" spc="-125" dirty="0">
                <a:cs typeface="Microsoft Sans Serif"/>
              </a:rPr>
              <a:t>r</a:t>
            </a:r>
            <a:r>
              <a:rPr sz="2000" spc="-80" dirty="0">
                <a:cs typeface="Microsoft Sans Serif"/>
              </a:rPr>
              <a:t> </a:t>
            </a:r>
            <a:r>
              <a:rPr sz="2000" spc="-170" dirty="0">
                <a:cs typeface="Microsoft Sans Serif"/>
              </a:rPr>
              <a:t>paralysis</a:t>
            </a:r>
            <a:endParaRPr sz="2000">
              <a:cs typeface="Microsoft Sans Serif"/>
            </a:endParaRPr>
          </a:p>
          <a:p>
            <a:pPr marL="755650" lvl="1" indent="-285750">
              <a:lnSpc>
                <a:spcPct val="100000"/>
              </a:lnSpc>
              <a:spcBef>
                <a:spcPts val="480"/>
              </a:spcBef>
              <a:buClr>
                <a:srgbClr val="9999CC"/>
              </a:buClr>
              <a:buSzPct val="82500"/>
              <a:buFont typeface="Wingdings"/>
              <a:buChar char=""/>
              <a:tabLst>
                <a:tab pos="755650" algn="l"/>
              </a:tabLst>
            </a:pPr>
            <a:r>
              <a:rPr sz="2000" spc="-185" dirty="0">
                <a:cs typeface="Microsoft Sans Serif"/>
              </a:rPr>
              <a:t>Sedation</a:t>
            </a:r>
            <a:r>
              <a:rPr sz="2000" spc="-105" dirty="0">
                <a:cs typeface="Microsoft Sans Serif"/>
              </a:rPr>
              <a:t>,</a:t>
            </a:r>
            <a:r>
              <a:rPr sz="2000" spc="-80" dirty="0">
                <a:cs typeface="Microsoft Sans Serif"/>
              </a:rPr>
              <a:t> </a:t>
            </a:r>
            <a:r>
              <a:rPr sz="2000" spc="-245" dirty="0">
                <a:cs typeface="Microsoft Sans Serif"/>
              </a:rPr>
              <a:t>&amp;</a:t>
            </a:r>
            <a:endParaRPr sz="2000">
              <a:cs typeface="Microsoft Sans Serif"/>
            </a:endParaRPr>
          </a:p>
          <a:p>
            <a:pPr marL="755650" lvl="1" indent="-285750">
              <a:lnSpc>
                <a:spcPct val="100000"/>
              </a:lnSpc>
              <a:spcBef>
                <a:spcPts val="480"/>
              </a:spcBef>
              <a:buClr>
                <a:srgbClr val="9999CC"/>
              </a:buClr>
              <a:buSzPct val="82500"/>
              <a:buFont typeface="Wingdings"/>
              <a:buChar char=""/>
              <a:tabLst>
                <a:tab pos="755650" algn="l"/>
              </a:tabLst>
            </a:pPr>
            <a:r>
              <a:rPr sz="2000" spc="-165" dirty="0">
                <a:cs typeface="Microsoft Sans Serif"/>
              </a:rPr>
              <a:t>Intubation</a:t>
            </a:r>
            <a:endParaRPr sz="2000">
              <a:cs typeface="Microsoft Sans Serif"/>
            </a:endParaRPr>
          </a:p>
        </p:txBody>
      </p:sp>
      <p:pic>
        <p:nvPicPr>
          <p:cNvPr id="4" name="object 4"/>
          <p:cNvPicPr/>
          <p:nvPr/>
        </p:nvPicPr>
        <p:blipFill>
          <a:blip r:embed="rId2" cstate="print"/>
          <a:stretch>
            <a:fillRect/>
          </a:stretch>
        </p:blipFill>
        <p:spPr>
          <a:xfrm>
            <a:off x="203200" y="3594101"/>
            <a:ext cx="4876800" cy="3138487"/>
          </a:xfrm>
          <a:prstGeom prst="rect">
            <a:avLst/>
          </a:prstGeom>
        </p:spPr>
      </p:pic>
      <p:pic>
        <p:nvPicPr>
          <p:cNvPr id="5" name="object 5"/>
          <p:cNvPicPr/>
          <p:nvPr/>
        </p:nvPicPr>
        <p:blipFill>
          <a:blip r:embed="rId3" cstate="print"/>
          <a:stretch>
            <a:fillRect/>
          </a:stretch>
        </p:blipFill>
        <p:spPr>
          <a:xfrm>
            <a:off x="203200" y="1219201"/>
            <a:ext cx="4775200" cy="2308225"/>
          </a:xfrm>
          <a:prstGeom prst="rect">
            <a:avLst/>
          </a:prstGeom>
        </p:spPr>
      </p:pic>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14587" y="377220"/>
            <a:ext cx="10450407" cy="635000"/>
          </a:xfrm>
          <a:prstGeom prst="rect">
            <a:avLst/>
          </a:prstGeom>
        </p:spPr>
        <p:txBody>
          <a:bodyPr vert="horz" wrap="square" lIns="0" tIns="12700" rIns="0" bIns="0" rtlCol="0">
            <a:spAutoFit/>
          </a:bodyPr>
          <a:lstStyle/>
          <a:p>
            <a:pPr marL="12700">
              <a:lnSpc>
                <a:spcPct val="100000"/>
              </a:lnSpc>
              <a:spcBef>
                <a:spcPts val="100"/>
              </a:spcBef>
            </a:pPr>
            <a:r>
              <a:rPr sz="4000" spc="-240" dirty="0"/>
              <a:t>Serotonin</a:t>
            </a:r>
            <a:r>
              <a:rPr sz="4000" spc="-130" dirty="0"/>
              <a:t> </a:t>
            </a:r>
            <a:r>
              <a:rPr sz="4000" spc="80" dirty="0"/>
              <a:t>NE</a:t>
            </a:r>
            <a:r>
              <a:rPr sz="4000" spc="-120" dirty="0"/>
              <a:t> </a:t>
            </a:r>
            <a:r>
              <a:rPr sz="4000" spc="-185" dirty="0"/>
              <a:t>Reuptake</a:t>
            </a:r>
            <a:r>
              <a:rPr sz="4000" spc="-120" dirty="0"/>
              <a:t> </a:t>
            </a:r>
            <a:r>
              <a:rPr sz="4000" spc="-175" dirty="0"/>
              <a:t>Inhibitors(SNRI’s)</a:t>
            </a:r>
            <a:endParaRPr sz="4000"/>
          </a:p>
        </p:txBody>
      </p:sp>
      <p:sp>
        <p:nvSpPr>
          <p:cNvPr id="3" name="object 3"/>
          <p:cNvSpPr txBox="1"/>
          <p:nvPr/>
        </p:nvSpPr>
        <p:spPr>
          <a:xfrm>
            <a:off x="5676054" y="1693718"/>
            <a:ext cx="6143413" cy="4375557"/>
          </a:xfrm>
          <a:prstGeom prst="rect">
            <a:avLst/>
          </a:prstGeom>
        </p:spPr>
        <p:txBody>
          <a:bodyPr vert="horz" wrap="square" lIns="0" tIns="12700" rIns="0" bIns="0" rtlCol="0">
            <a:spAutoFit/>
          </a:bodyPr>
          <a:lstStyle/>
          <a:p>
            <a:pPr marL="368300" marR="360680" indent="-342900">
              <a:lnSpc>
                <a:spcPct val="100000"/>
              </a:lnSpc>
              <a:spcBef>
                <a:spcPts val="100"/>
              </a:spcBef>
              <a:buClr>
                <a:srgbClr val="00007D"/>
              </a:buClr>
              <a:buSzPct val="76666"/>
              <a:buFont typeface="Wingdings"/>
              <a:buChar char=""/>
              <a:tabLst>
                <a:tab pos="368300" algn="l"/>
              </a:tabLst>
            </a:pPr>
            <a:r>
              <a:rPr sz="3000" spc="-275" dirty="0">
                <a:solidFill>
                  <a:srgbClr val="0000FF"/>
                </a:solidFill>
                <a:cs typeface="Microsoft Sans Serif"/>
              </a:rPr>
              <a:t>Bin</a:t>
            </a:r>
            <a:r>
              <a:rPr sz="3000" spc="-305" dirty="0">
                <a:solidFill>
                  <a:srgbClr val="0000FF"/>
                </a:solidFill>
                <a:cs typeface="Microsoft Sans Serif"/>
              </a:rPr>
              <a:t>d</a:t>
            </a:r>
            <a:r>
              <a:rPr sz="3000" spc="-120" dirty="0">
                <a:solidFill>
                  <a:srgbClr val="0000FF"/>
                </a:solidFill>
                <a:cs typeface="Microsoft Sans Serif"/>
              </a:rPr>
              <a:t> </a:t>
            </a:r>
            <a:r>
              <a:rPr sz="3000" spc="-155" dirty="0">
                <a:solidFill>
                  <a:srgbClr val="0000FF"/>
                </a:solidFill>
                <a:cs typeface="Microsoft Sans Serif"/>
              </a:rPr>
              <a:t>t</a:t>
            </a:r>
            <a:r>
              <a:rPr sz="3000" spc="-300" dirty="0">
                <a:solidFill>
                  <a:srgbClr val="0000FF"/>
                </a:solidFill>
                <a:cs typeface="Microsoft Sans Serif"/>
              </a:rPr>
              <a:t>o</a:t>
            </a:r>
            <a:r>
              <a:rPr sz="3000" spc="-114" dirty="0">
                <a:solidFill>
                  <a:srgbClr val="0000FF"/>
                </a:solidFill>
                <a:cs typeface="Microsoft Sans Serif"/>
              </a:rPr>
              <a:t> </a:t>
            </a:r>
            <a:r>
              <a:rPr sz="3000" spc="-245" dirty="0">
                <a:solidFill>
                  <a:srgbClr val="0000FF"/>
                </a:solidFill>
                <a:cs typeface="Microsoft Sans Serif"/>
              </a:rPr>
              <a:t>transporter</a:t>
            </a:r>
            <a:r>
              <a:rPr sz="3000" spc="-270" dirty="0">
                <a:solidFill>
                  <a:srgbClr val="0000FF"/>
                </a:solidFill>
                <a:cs typeface="Microsoft Sans Serif"/>
              </a:rPr>
              <a:t>s</a:t>
            </a:r>
            <a:r>
              <a:rPr sz="3000" spc="-114" dirty="0">
                <a:solidFill>
                  <a:srgbClr val="0000FF"/>
                </a:solidFill>
                <a:cs typeface="Microsoft Sans Serif"/>
              </a:rPr>
              <a:t> </a:t>
            </a:r>
            <a:r>
              <a:rPr sz="3000" spc="-235" dirty="0">
                <a:solidFill>
                  <a:srgbClr val="0000FF"/>
                </a:solidFill>
                <a:cs typeface="Microsoft Sans Serif"/>
              </a:rPr>
              <a:t>fo</a:t>
            </a:r>
            <a:r>
              <a:rPr sz="3000" spc="-180" dirty="0">
                <a:solidFill>
                  <a:srgbClr val="0000FF"/>
                </a:solidFill>
                <a:cs typeface="Microsoft Sans Serif"/>
              </a:rPr>
              <a:t>r</a:t>
            </a:r>
            <a:r>
              <a:rPr sz="3000" spc="-114" dirty="0">
                <a:solidFill>
                  <a:srgbClr val="0000FF"/>
                </a:solidFill>
                <a:cs typeface="Microsoft Sans Serif"/>
              </a:rPr>
              <a:t> </a:t>
            </a:r>
            <a:r>
              <a:rPr sz="3000" spc="-229" dirty="0">
                <a:solidFill>
                  <a:srgbClr val="0000FF"/>
                </a:solidFill>
                <a:cs typeface="Microsoft Sans Serif"/>
              </a:rPr>
              <a:t>both  </a:t>
            </a:r>
            <a:r>
              <a:rPr sz="3000" spc="-250" dirty="0">
                <a:solidFill>
                  <a:srgbClr val="0000FF"/>
                </a:solidFill>
                <a:cs typeface="Microsoft Sans Serif"/>
              </a:rPr>
              <a:t>serotoni</a:t>
            </a:r>
            <a:r>
              <a:rPr sz="3000" spc="-305" dirty="0">
                <a:solidFill>
                  <a:srgbClr val="0000FF"/>
                </a:solidFill>
                <a:cs typeface="Microsoft Sans Serif"/>
              </a:rPr>
              <a:t>n</a:t>
            </a:r>
            <a:r>
              <a:rPr sz="3000" spc="-114" dirty="0">
                <a:solidFill>
                  <a:srgbClr val="0000FF"/>
                </a:solidFill>
                <a:cs typeface="Microsoft Sans Serif"/>
              </a:rPr>
              <a:t> </a:t>
            </a:r>
            <a:r>
              <a:rPr sz="3000" spc="-310" dirty="0">
                <a:solidFill>
                  <a:srgbClr val="0000FF"/>
                </a:solidFill>
                <a:cs typeface="Microsoft Sans Serif"/>
              </a:rPr>
              <a:t>an</a:t>
            </a:r>
            <a:r>
              <a:rPr sz="3000" spc="-305" dirty="0">
                <a:solidFill>
                  <a:srgbClr val="0000FF"/>
                </a:solidFill>
                <a:cs typeface="Microsoft Sans Serif"/>
              </a:rPr>
              <a:t>d</a:t>
            </a:r>
            <a:r>
              <a:rPr sz="3000" spc="-114" dirty="0">
                <a:solidFill>
                  <a:srgbClr val="0000FF"/>
                </a:solidFill>
                <a:cs typeface="Microsoft Sans Serif"/>
              </a:rPr>
              <a:t> </a:t>
            </a:r>
            <a:r>
              <a:rPr sz="3000" spc="-345" dirty="0">
                <a:solidFill>
                  <a:srgbClr val="0000FF"/>
                </a:solidFill>
                <a:cs typeface="Microsoft Sans Serif"/>
              </a:rPr>
              <a:t>NE(NE</a:t>
            </a:r>
            <a:r>
              <a:rPr sz="3000" spc="-335" dirty="0">
                <a:solidFill>
                  <a:srgbClr val="0000FF"/>
                </a:solidFill>
                <a:cs typeface="Microsoft Sans Serif"/>
              </a:rPr>
              <a:t>T</a:t>
            </a:r>
            <a:r>
              <a:rPr sz="3000" spc="-120" dirty="0">
                <a:solidFill>
                  <a:srgbClr val="0000FF"/>
                </a:solidFill>
                <a:cs typeface="Microsoft Sans Serif"/>
              </a:rPr>
              <a:t> </a:t>
            </a:r>
            <a:r>
              <a:rPr sz="3000" spc="-204" dirty="0">
                <a:solidFill>
                  <a:srgbClr val="0000FF"/>
                </a:solidFill>
                <a:cs typeface="Microsoft Sans Serif"/>
              </a:rPr>
              <a:t>+  </a:t>
            </a:r>
            <a:r>
              <a:rPr sz="3000" spc="-335" dirty="0">
                <a:solidFill>
                  <a:srgbClr val="0000FF"/>
                </a:solidFill>
                <a:cs typeface="Microsoft Sans Serif"/>
              </a:rPr>
              <a:t>SERT)</a:t>
            </a:r>
            <a:endParaRPr sz="3000">
              <a:cs typeface="Microsoft Sans Serif"/>
            </a:endParaRPr>
          </a:p>
          <a:p>
            <a:pPr marL="368300" marR="883285" indent="-342900">
              <a:lnSpc>
                <a:spcPct val="100000"/>
              </a:lnSpc>
              <a:spcBef>
                <a:spcPts val="720"/>
              </a:spcBef>
              <a:buClr>
                <a:srgbClr val="00007D"/>
              </a:buClr>
              <a:buSzPct val="76666"/>
              <a:buFont typeface="Wingdings"/>
              <a:buChar char=""/>
              <a:tabLst>
                <a:tab pos="368300" algn="l"/>
              </a:tabLst>
            </a:pPr>
            <a:r>
              <a:rPr sz="3000" spc="-320" dirty="0">
                <a:solidFill>
                  <a:srgbClr val="0000FF"/>
                </a:solidFill>
                <a:cs typeface="Microsoft Sans Serif"/>
              </a:rPr>
              <a:t>Enhanc</a:t>
            </a:r>
            <a:r>
              <a:rPr sz="3000" spc="-305" dirty="0">
                <a:solidFill>
                  <a:srgbClr val="0000FF"/>
                </a:solidFill>
                <a:cs typeface="Microsoft Sans Serif"/>
              </a:rPr>
              <a:t>e</a:t>
            </a:r>
            <a:r>
              <a:rPr sz="3000" spc="-120" dirty="0">
                <a:solidFill>
                  <a:srgbClr val="0000FF"/>
                </a:solidFill>
                <a:cs typeface="Microsoft Sans Serif"/>
              </a:rPr>
              <a:t> </a:t>
            </a:r>
            <a:r>
              <a:rPr sz="3000" spc="-250" dirty="0">
                <a:solidFill>
                  <a:srgbClr val="0000FF"/>
                </a:solidFill>
                <a:cs typeface="Microsoft Sans Serif"/>
              </a:rPr>
              <a:t>action</a:t>
            </a:r>
            <a:r>
              <a:rPr sz="3000" spc="-275" dirty="0">
                <a:solidFill>
                  <a:srgbClr val="0000FF"/>
                </a:solidFill>
                <a:cs typeface="Microsoft Sans Serif"/>
              </a:rPr>
              <a:t>s</a:t>
            </a:r>
            <a:r>
              <a:rPr sz="3000" spc="-114" dirty="0">
                <a:solidFill>
                  <a:srgbClr val="0000FF"/>
                </a:solidFill>
                <a:cs typeface="Microsoft Sans Serif"/>
              </a:rPr>
              <a:t> </a:t>
            </a:r>
            <a:r>
              <a:rPr sz="3000" spc="-305" dirty="0">
                <a:solidFill>
                  <a:srgbClr val="0000FF"/>
                </a:solidFill>
                <a:cs typeface="Microsoft Sans Serif"/>
              </a:rPr>
              <a:t>o</a:t>
            </a:r>
            <a:r>
              <a:rPr sz="3000" spc="-150" dirty="0">
                <a:solidFill>
                  <a:srgbClr val="0000FF"/>
                </a:solidFill>
                <a:cs typeface="Microsoft Sans Serif"/>
              </a:rPr>
              <a:t>f</a:t>
            </a:r>
            <a:r>
              <a:rPr sz="3000" spc="-114" dirty="0">
                <a:solidFill>
                  <a:srgbClr val="0000FF"/>
                </a:solidFill>
                <a:cs typeface="Microsoft Sans Serif"/>
              </a:rPr>
              <a:t> </a:t>
            </a:r>
            <a:r>
              <a:rPr sz="3000" spc="-229" dirty="0">
                <a:solidFill>
                  <a:srgbClr val="0000FF"/>
                </a:solidFill>
                <a:cs typeface="Microsoft Sans Serif"/>
              </a:rPr>
              <a:t>both  </a:t>
            </a:r>
            <a:r>
              <a:rPr sz="3000" spc="-254" dirty="0">
                <a:solidFill>
                  <a:srgbClr val="0000FF"/>
                </a:solidFill>
                <a:cs typeface="Microsoft Sans Serif"/>
              </a:rPr>
              <a:t>neurotransmitters</a:t>
            </a:r>
            <a:endParaRPr sz="3000">
              <a:cs typeface="Microsoft Sans Serif"/>
            </a:endParaRPr>
          </a:p>
          <a:p>
            <a:pPr marL="368300" marR="17780" indent="-342900">
              <a:lnSpc>
                <a:spcPct val="100000"/>
              </a:lnSpc>
              <a:spcBef>
                <a:spcPts val="720"/>
              </a:spcBef>
              <a:buClr>
                <a:srgbClr val="00007D"/>
              </a:buClr>
              <a:buSzPct val="76666"/>
              <a:buFont typeface="Wingdings"/>
              <a:buChar char=""/>
              <a:tabLst>
                <a:tab pos="368300" algn="l"/>
              </a:tabLst>
            </a:pPr>
            <a:r>
              <a:rPr sz="3000" spc="-335" dirty="0">
                <a:cs typeface="Microsoft Sans Serif"/>
              </a:rPr>
              <a:t>SNRI</a:t>
            </a:r>
            <a:r>
              <a:rPr sz="3000" spc="-275" dirty="0">
                <a:cs typeface="Microsoft Sans Serif"/>
              </a:rPr>
              <a:t>s</a:t>
            </a:r>
            <a:r>
              <a:rPr sz="3000" spc="-120" dirty="0">
                <a:cs typeface="Microsoft Sans Serif"/>
              </a:rPr>
              <a:t> </a:t>
            </a:r>
            <a:r>
              <a:rPr sz="3000" spc="-215" dirty="0">
                <a:cs typeface="Microsoft Sans Serif"/>
              </a:rPr>
              <a:t>diffe</a:t>
            </a:r>
            <a:r>
              <a:rPr sz="3000" spc="-185" dirty="0">
                <a:cs typeface="Microsoft Sans Serif"/>
              </a:rPr>
              <a:t>r</a:t>
            </a:r>
            <a:r>
              <a:rPr sz="3000" spc="-114" dirty="0">
                <a:cs typeface="Microsoft Sans Serif"/>
              </a:rPr>
              <a:t> </a:t>
            </a:r>
            <a:r>
              <a:rPr sz="3000" spc="-215" dirty="0">
                <a:cs typeface="Microsoft Sans Serif"/>
              </a:rPr>
              <a:t>fro</a:t>
            </a:r>
            <a:r>
              <a:rPr sz="3000" spc="-450" dirty="0">
                <a:cs typeface="Microsoft Sans Serif"/>
              </a:rPr>
              <a:t>m</a:t>
            </a:r>
            <a:r>
              <a:rPr sz="3000" spc="-114" dirty="0">
                <a:cs typeface="Microsoft Sans Serif"/>
              </a:rPr>
              <a:t> </a:t>
            </a:r>
            <a:r>
              <a:rPr sz="3000" spc="-229" dirty="0">
                <a:cs typeface="Microsoft Sans Serif"/>
              </a:rPr>
              <a:t>th</a:t>
            </a:r>
            <a:r>
              <a:rPr sz="3000" spc="-305" dirty="0">
                <a:cs typeface="Microsoft Sans Serif"/>
              </a:rPr>
              <a:t>e</a:t>
            </a:r>
            <a:r>
              <a:rPr sz="3000" spc="-114" dirty="0">
                <a:cs typeface="Microsoft Sans Serif"/>
              </a:rPr>
              <a:t> </a:t>
            </a:r>
            <a:r>
              <a:rPr sz="3000" spc="-375" dirty="0">
                <a:cs typeface="Microsoft Sans Serif"/>
              </a:rPr>
              <a:t>TCA</a:t>
            </a:r>
            <a:r>
              <a:rPr sz="3000" spc="-275" dirty="0">
                <a:cs typeface="Microsoft Sans Serif"/>
              </a:rPr>
              <a:t>s</a:t>
            </a:r>
            <a:r>
              <a:rPr sz="3000" spc="-120" dirty="0">
                <a:cs typeface="Microsoft Sans Serif"/>
              </a:rPr>
              <a:t> </a:t>
            </a:r>
            <a:r>
              <a:rPr sz="3000" spc="-190" dirty="0">
                <a:cs typeface="Microsoft Sans Serif"/>
              </a:rPr>
              <a:t>in  </a:t>
            </a:r>
            <a:r>
              <a:rPr sz="3000" spc="-240" dirty="0">
                <a:solidFill>
                  <a:srgbClr val="0000FF"/>
                </a:solidFill>
                <a:cs typeface="Microsoft Sans Serif"/>
              </a:rPr>
              <a:t>lac</a:t>
            </a:r>
            <a:r>
              <a:rPr sz="3000" spc="-290" dirty="0">
                <a:solidFill>
                  <a:srgbClr val="0000FF"/>
                </a:solidFill>
                <a:cs typeface="Microsoft Sans Serif"/>
              </a:rPr>
              <a:t>k</a:t>
            </a:r>
            <a:r>
              <a:rPr sz="3000" spc="-225" dirty="0">
                <a:cs typeface="Microsoft Sans Serif"/>
              </a:rPr>
              <a:t>in</a:t>
            </a:r>
            <a:r>
              <a:rPr sz="3000" spc="-310" dirty="0">
                <a:cs typeface="Microsoft Sans Serif"/>
              </a:rPr>
              <a:t>g</a:t>
            </a:r>
            <a:r>
              <a:rPr sz="3000" spc="-120" dirty="0">
                <a:cs typeface="Microsoft Sans Serif"/>
              </a:rPr>
              <a:t> </a:t>
            </a:r>
            <a:r>
              <a:rPr sz="3000" spc="-235" dirty="0">
                <a:solidFill>
                  <a:srgbClr val="0000FF"/>
                </a:solidFill>
                <a:cs typeface="Microsoft Sans Serif"/>
              </a:rPr>
              <a:t>significan</a:t>
            </a:r>
            <a:r>
              <a:rPr sz="3000" spc="-155" dirty="0">
                <a:solidFill>
                  <a:srgbClr val="0000FF"/>
                </a:solidFill>
                <a:cs typeface="Microsoft Sans Serif"/>
              </a:rPr>
              <a:t>t</a:t>
            </a:r>
            <a:r>
              <a:rPr sz="3000" spc="-114" dirty="0">
                <a:solidFill>
                  <a:srgbClr val="0000FF"/>
                </a:solidFill>
                <a:cs typeface="Microsoft Sans Serif"/>
              </a:rPr>
              <a:t> </a:t>
            </a:r>
            <a:r>
              <a:rPr sz="3000" spc="-240" dirty="0">
                <a:solidFill>
                  <a:srgbClr val="0000FF"/>
                </a:solidFill>
                <a:cs typeface="Microsoft Sans Serif"/>
              </a:rPr>
              <a:t>blocking  </a:t>
            </a:r>
            <a:r>
              <a:rPr sz="3000" spc="-225" dirty="0">
                <a:solidFill>
                  <a:srgbClr val="0000FF"/>
                </a:solidFill>
                <a:cs typeface="Microsoft Sans Serif"/>
              </a:rPr>
              <a:t>effect</a:t>
            </a:r>
            <a:r>
              <a:rPr sz="3000" spc="-270" dirty="0">
                <a:solidFill>
                  <a:srgbClr val="0000FF"/>
                </a:solidFill>
                <a:cs typeface="Microsoft Sans Serif"/>
              </a:rPr>
              <a:t>s</a:t>
            </a:r>
            <a:r>
              <a:rPr sz="3000" spc="-114" dirty="0">
                <a:solidFill>
                  <a:srgbClr val="0000FF"/>
                </a:solidFill>
                <a:cs typeface="Microsoft Sans Serif"/>
              </a:rPr>
              <a:t> </a:t>
            </a:r>
            <a:r>
              <a:rPr sz="3000" spc="-310" dirty="0">
                <a:solidFill>
                  <a:srgbClr val="0000FF"/>
                </a:solidFill>
                <a:cs typeface="Microsoft Sans Serif"/>
              </a:rPr>
              <a:t>o</a:t>
            </a:r>
            <a:r>
              <a:rPr sz="3000" spc="-305" dirty="0">
                <a:solidFill>
                  <a:srgbClr val="0000FF"/>
                </a:solidFill>
                <a:cs typeface="Microsoft Sans Serif"/>
              </a:rPr>
              <a:t>n</a:t>
            </a:r>
            <a:r>
              <a:rPr sz="3000" spc="-114" dirty="0">
                <a:solidFill>
                  <a:srgbClr val="0000FF"/>
                </a:solidFill>
                <a:cs typeface="Microsoft Sans Serif"/>
              </a:rPr>
              <a:t> </a:t>
            </a:r>
            <a:r>
              <a:rPr sz="3000" spc="-265" dirty="0">
                <a:solidFill>
                  <a:srgbClr val="0000FF"/>
                </a:solidFill>
                <a:cs typeface="Microsoft Sans Serif"/>
              </a:rPr>
              <a:t>periphera</a:t>
            </a:r>
            <a:r>
              <a:rPr sz="3000" spc="-125" dirty="0">
                <a:solidFill>
                  <a:srgbClr val="0000FF"/>
                </a:solidFill>
                <a:cs typeface="Microsoft Sans Serif"/>
              </a:rPr>
              <a:t>l</a:t>
            </a:r>
            <a:r>
              <a:rPr sz="3000" spc="-114" dirty="0">
                <a:solidFill>
                  <a:srgbClr val="0000FF"/>
                </a:solidFill>
                <a:cs typeface="Microsoft Sans Serif"/>
              </a:rPr>
              <a:t> </a:t>
            </a:r>
            <a:r>
              <a:rPr sz="3000" spc="-245" dirty="0">
                <a:solidFill>
                  <a:srgbClr val="0000FF"/>
                </a:solidFill>
                <a:cs typeface="Microsoft Sans Serif"/>
              </a:rPr>
              <a:t>receptors  </a:t>
            </a:r>
            <a:r>
              <a:rPr sz="3000" spc="-250" dirty="0">
                <a:cs typeface="Microsoft Sans Serif"/>
              </a:rPr>
              <a:t>including</a:t>
            </a:r>
            <a:endParaRPr sz="3000">
              <a:cs typeface="Microsoft Sans Serif"/>
            </a:endParaRPr>
          </a:p>
          <a:p>
            <a:pPr marL="768350" marR="475615" lvl="1" indent="-285750">
              <a:lnSpc>
                <a:spcPct val="100000"/>
              </a:lnSpc>
              <a:spcBef>
                <a:spcPts val="675"/>
              </a:spcBef>
              <a:buClr>
                <a:srgbClr val="9999CC"/>
              </a:buClr>
              <a:buSzPct val="80357"/>
              <a:buFont typeface="Wingdings"/>
              <a:buChar char=""/>
              <a:tabLst>
                <a:tab pos="768350" algn="l"/>
              </a:tabLst>
            </a:pPr>
            <a:r>
              <a:rPr sz="2800" spc="-245" dirty="0">
                <a:solidFill>
                  <a:srgbClr val="0000FF"/>
                </a:solidFill>
                <a:cs typeface="Microsoft Sans Serif"/>
              </a:rPr>
              <a:t>Histamine(H</a:t>
            </a:r>
            <a:r>
              <a:rPr sz="2775" spc="-367" baseline="-21021" dirty="0">
                <a:solidFill>
                  <a:srgbClr val="0000FF"/>
                </a:solidFill>
                <a:cs typeface="Microsoft Sans Serif"/>
              </a:rPr>
              <a:t>1</a:t>
            </a:r>
            <a:r>
              <a:rPr sz="2800" spc="-245" dirty="0">
                <a:solidFill>
                  <a:srgbClr val="0000FF"/>
                </a:solidFill>
                <a:cs typeface="Microsoft Sans Serif"/>
              </a:rPr>
              <a:t>)/Muscarinic/ </a:t>
            </a:r>
            <a:r>
              <a:rPr sz="2800" spc="-730" dirty="0">
                <a:solidFill>
                  <a:srgbClr val="0000FF"/>
                </a:solidFill>
                <a:cs typeface="Microsoft Sans Serif"/>
              </a:rPr>
              <a:t> </a:t>
            </a:r>
            <a:r>
              <a:rPr sz="2800" spc="-229" dirty="0">
                <a:solidFill>
                  <a:srgbClr val="0000FF"/>
                </a:solidFill>
                <a:cs typeface="Microsoft Sans Serif"/>
              </a:rPr>
              <a:t>α</a:t>
            </a:r>
            <a:r>
              <a:rPr sz="2800" spc="-245" dirty="0">
                <a:solidFill>
                  <a:srgbClr val="0000FF"/>
                </a:solidFill>
                <a:cs typeface="Microsoft Sans Serif"/>
              </a:rPr>
              <a:t>-adrenergi</a:t>
            </a:r>
            <a:r>
              <a:rPr sz="2800" spc="-254" dirty="0">
                <a:solidFill>
                  <a:srgbClr val="0000FF"/>
                </a:solidFill>
                <a:cs typeface="Microsoft Sans Serif"/>
              </a:rPr>
              <a:t>c</a:t>
            </a:r>
            <a:r>
              <a:rPr sz="2800" spc="-114" dirty="0">
                <a:solidFill>
                  <a:srgbClr val="0000FF"/>
                </a:solidFill>
                <a:cs typeface="Microsoft Sans Serif"/>
              </a:rPr>
              <a:t> </a:t>
            </a:r>
            <a:r>
              <a:rPr sz="2800" spc="-240" dirty="0">
                <a:solidFill>
                  <a:srgbClr val="0000FF"/>
                </a:solidFill>
                <a:cs typeface="Microsoft Sans Serif"/>
              </a:rPr>
              <a:t>receptors</a:t>
            </a:r>
            <a:endParaRPr sz="2800">
              <a:cs typeface="Microsoft Sans Serif"/>
            </a:endParaRPr>
          </a:p>
        </p:txBody>
      </p:sp>
      <p:pic>
        <p:nvPicPr>
          <p:cNvPr id="4" name="object 4"/>
          <p:cNvPicPr/>
          <p:nvPr/>
        </p:nvPicPr>
        <p:blipFill>
          <a:blip r:embed="rId2" cstate="print"/>
          <a:stretch>
            <a:fillRect/>
          </a:stretch>
        </p:blipFill>
        <p:spPr>
          <a:xfrm>
            <a:off x="726800" y="1406704"/>
            <a:ext cx="3915600" cy="2012593"/>
          </a:xfrm>
          <a:prstGeom prst="rect">
            <a:avLst/>
          </a:prstGeom>
        </p:spPr>
      </p:pic>
      <p:pic>
        <p:nvPicPr>
          <p:cNvPr id="5" name="object 5"/>
          <p:cNvPicPr/>
          <p:nvPr/>
        </p:nvPicPr>
        <p:blipFill>
          <a:blip r:embed="rId3" cstate="print"/>
          <a:stretch>
            <a:fillRect/>
          </a:stretch>
        </p:blipFill>
        <p:spPr>
          <a:xfrm>
            <a:off x="629054" y="3610584"/>
            <a:ext cx="4163079" cy="2801696"/>
          </a:xfrm>
          <a:prstGeom prst="rect">
            <a:avLst/>
          </a:prstGeom>
        </p:spPr>
      </p:pic>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70005" y="695875"/>
            <a:ext cx="3147060" cy="635000"/>
          </a:xfrm>
          <a:prstGeom prst="rect">
            <a:avLst/>
          </a:prstGeom>
        </p:spPr>
        <p:txBody>
          <a:bodyPr vert="horz" wrap="square" lIns="0" tIns="12700" rIns="0" bIns="0" rtlCol="0">
            <a:spAutoFit/>
          </a:bodyPr>
          <a:lstStyle/>
          <a:p>
            <a:pPr marL="12700">
              <a:lnSpc>
                <a:spcPct val="100000"/>
              </a:lnSpc>
              <a:spcBef>
                <a:spcPts val="100"/>
              </a:spcBef>
            </a:pPr>
            <a:r>
              <a:rPr sz="4000" spc="-285" dirty="0"/>
              <a:t>Heterocyclics</a:t>
            </a:r>
            <a:endParaRPr sz="4000"/>
          </a:p>
        </p:txBody>
      </p:sp>
      <p:sp>
        <p:nvSpPr>
          <p:cNvPr id="3" name="object 3"/>
          <p:cNvSpPr txBox="1"/>
          <p:nvPr/>
        </p:nvSpPr>
        <p:spPr>
          <a:xfrm>
            <a:off x="5954684" y="1122687"/>
            <a:ext cx="6059593" cy="5052665"/>
          </a:xfrm>
          <a:prstGeom prst="rect">
            <a:avLst/>
          </a:prstGeom>
        </p:spPr>
        <p:txBody>
          <a:bodyPr vert="horz" wrap="square" lIns="0" tIns="99060" rIns="0" bIns="0" rtlCol="0">
            <a:spAutoFit/>
          </a:bodyPr>
          <a:lstStyle/>
          <a:p>
            <a:pPr marL="381000" indent="-342900">
              <a:lnSpc>
                <a:spcPct val="100000"/>
              </a:lnSpc>
              <a:spcBef>
                <a:spcPts val="780"/>
              </a:spcBef>
              <a:buClr>
                <a:srgbClr val="00007D"/>
              </a:buClr>
              <a:buSzPct val="76785"/>
              <a:buFont typeface="Wingdings"/>
              <a:buChar char=""/>
              <a:tabLst>
                <a:tab pos="380365" algn="l"/>
                <a:tab pos="381000" algn="l"/>
              </a:tabLst>
            </a:pPr>
            <a:r>
              <a:rPr sz="2800" spc="-265" dirty="0">
                <a:cs typeface="Microsoft Sans Serif"/>
              </a:rPr>
              <a:t>Bupropion</a:t>
            </a:r>
            <a:endParaRPr sz="2800">
              <a:cs typeface="Microsoft Sans Serif"/>
            </a:endParaRPr>
          </a:p>
          <a:p>
            <a:pPr marL="781050" marR="491490" lvl="1" indent="-285750">
              <a:lnSpc>
                <a:spcPct val="100000"/>
              </a:lnSpc>
              <a:spcBef>
                <a:spcPts val="585"/>
              </a:spcBef>
              <a:buClr>
                <a:srgbClr val="9999CC"/>
              </a:buClr>
              <a:buSzPct val="81250"/>
              <a:buFont typeface="Wingdings"/>
              <a:buChar char=""/>
              <a:tabLst>
                <a:tab pos="781050" algn="l"/>
              </a:tabLst>
            </a:pPr>
            <a:r>
              <a:rPr sz="2400" spc="-240" dirty="0">
                <a:solidFill>
                  <a:srgbClr val="0000FF"/>
                </a:solidFill>
                <a:cs typeface="Microsoft Sans Serif"/>
              </a:rPr>
              <a:t>Mechanis</a:t>
            </a:r>
            <a:r>
              <a:rPr sz="2400" spc="-365" dirty="0">
                <a:solidFill>
                  <a:srgbClr val="0000FF"/>
                </a:solidFill>
                <a:cs typeface="Microsoft Sans Serif"/>
              </a:rPr>
              <a:t>m</a:t>
            </a:r>
            <a:r>
              <a:rPr sz="2400" spc="-95" dirty="0">
                <a:solidFill>
                  <a:srgbClr val="0000FF"/>
                </a:solidFill>
                <a:cs typeface="Microsoft Sans Serif"/>
              </a:rPr>
              <a:t> </a:t>
            </a:r>
            <a:r>
              <a:rPr sz="2400" spc="-245" dirty="0">
                <a:solidFill>
                  <a:srgbClr val="0000FF"/>
                </a:solidFill>
                <a:cs typeface="Microsoft Sans Serif"/>
              </a:rPr>
              <a:t>o</a:t>
            </a:r>
            <a:r>
              <a:rPr sz="2400" spc="-120" dirty="0">
                <a:solidFill>
                  <a:srgbClr val="0000FF"/>
                </a:solidFill>
                <a:cs typeface="Microsoft Sans Serif"/>
              </a:rPr>
              <a:t>f</a:t>
            </a:r>
            <a:r>
              <a:rPr sz="2400" spc="-95" dirty="0">
                <a:solidFill>
                  <a:srgbClr val="0000FF"/>
                </a:solidFill>
                <a:cs typeface="Microsoft Sans Serif"/>
              </a:rPr>
              <a:t> </a:t>
            </a:r>
            <a:r>
              <a:rPr sz="2400" spc="-200" dirty="0">
                <a:solidFill>
                  <a:srgbClr val="0000FF"/>
                </a:solidFill>
                <a:cs typeface="Microsoft Sans Serif"/>
              </a:rPr>
              <a:t>antidepressant  </a:t>
            </a:r>
            <a:r>
              <a:rPr sz="2400" spc="-190" dirty="0">
                <a:solidFill>
                  <a:srgbClr val="0000FF"/>
                </a:solidFill>
                <a:cs typeface="Microsoft Sans Serif"/>
              </a:rPr>
              <a:t>actio</a:t>
            </a:r>
            <a:r>
              <a:rPr sz="2400" spc="-245" dirty="0">
                <a:solidFill>
                  <a:srgbClr val="0000FF"/>
                </a:solidFill>
                <a:cs typeface="Microsoft Sans Serif"/>
              </a:rPr>
              <a:t>n</a:t>
            </a:r>
            <a:r>
              <a:rPr sz="2400" spc="-95" dirty="0">
                <a:solidFill>
                  <a:srgbClr val="0000FF"/>
                </a:solidFill>
                <a:cs typeface="Microsoft Sans Serif"/>
              </a:rPr>
              <a:t> </a:t>
            </a:r>
            <a:r>
              <a:rPr sz="2400" spc="-254" dirty="0">
                <a:solidFill>
                  <a:srgbClr val="0000FF"/>
                </a:solidFill>
                <a:cs typeface="Microsoft Sans Serif"/>
              </a:rPr>
              <a:t>unknown</a:t>
            </a:r>
            <a:endParaRPr sz="2400">
              <a:cs typeface="Microsoft Sans Serif"/>
            </a:endParaRPr>
          </a:p>
          <a:p>
            <a:pPr marL="781050" marR="30480" lvl="1" indent="-285750">
              <a:lnSpc>
                <a:spcPct val="100000"/>
              </a:lnSpc>
              <a:spcBef>
                <a:spcPts val="575"/>
              </a:spcBef>
              <a:buClr>
                <a:srgbClr val="9999CC"/>
              </a:buClr>
              <a:buSzPct val="81250"/>
              <a:buFont typeface="Wingdings"/>
              <a:buChar char=""/>
              <a:tabLst>
                <a:tab pos="781050" algn="l"/>
              </a:tabLst>
            </a:pPr>
            <a:r>
              <a:rPr sz="2400" spc="-240" dirty="0">
                <a:cs typeface="Microsoft Sans Serif"/>
              </a:rPr>
              <a:t>Dru</a:t>
            </a:r>
            <a:r>
              <a:rPr sz="2400" spc="-245" dirty="0">
                <a:cs typeface="Microsoft Sans Serif"/>
              </a:rPr>
              <a:t>g</a:t>
            </a:r>
            <a:r>
              <a:rPr sz="2400" spc="-95" dirty="0">
                <a:cs typeface="Microsoft Sans Serif"/>
              </a:rPr>
              <a:t> </a:t>
            </a:r>
            <a:r>
              <a:rPr sz="2400" spc="-250" dirty="0">
                <a:cs typeface="Microsoft Sans Serif"/>
              </a:rPr>
              <a:t>ha</a:t>
            </a:r>
            <a:r>
              <a:rPr sz="2400" spc="-220" dirty="0">
                <a:cs typeface="Microsoft Sans Serif"/>
              </a:rPr>
              <a:t>s</a:t>
            </a:r>
            <a:r>
              <a:rPr sz="2400" spc="-45" dirty="0">
                <a:cs typeface="Microsoft Sans Serif"/>
              </a:rPr>
              <a:t> </a:t>
            </a:r>
            <a:r>
              <a:rPr sz="2400" spc="-250" dirty="0">
                <a:solidFill>
                  <a:srgbClr val="0000FF"/>
                </a:solidFill>
                <a:cs typeface="Microsoft Sans Serif"/>
              </a:rPr>
              <a:t>n</a:t>
            </a:r>
            <a:r>
              <a:rPr sz="2400" spc="-245" dirty="0">
                <a:solidFill>
                  <a:srgbClr val="0000FF"/>
                </a:solidFill>
                <a:cs typeface="Microsoft Sans Serif"/>
              </a:rPr>
              <a:t>o</a:t>
            </a:r>
            <a:r>
              <a:rPr sz="2400" spc="-95" dirty="0">
                <a:solidFill>
                  <a:srgbClr val="0000FF"/>
                </a:solidFill>
                <a:cs typeface="Microsoft Sans Serif"/>
              </a:rPr>
              <a:t> </a:t>
            </a:r>
            <a:r>
              <a:rPr sz="2400" spc="-195" dirty="0">
                <a:solidFill>
                  <a:srgbClr val="0000FF"/>
                </a:solidFill>
                <a:cs typeface="Microsoft Sans Serif"/>
              </a:rPr>
              <a:t>effec</a:t>
            </a:r>
            <a:r>
              <a:rPr sz="2400" spc="-120" dirty="0">
                <a:solidFill>
                  <a:srgbClr val="0000FF"/>
                </a:solidFill>
                <a:cs typeface="Microsoft Sans Serif"/>
              </a:rPr>
              <a:t>t</a:t>
            </a:r>
            <a:r>
              <a:rPr sz="2400" spc="-95" dirty="0">
                <a:solidFill>
                  <a:srgbClr val="0000FF"/>
                </a:solidFill>
                <a:cs typeface="Microsoft Sans Serif"/>
              </a:rPr>
              <a:t> </a:t>
            </a:r>
            <a:r>
              <a:rPr sz="2400" spc="-250" dirty="0">
                <a:solidFill>
                  <a:srgbClr val="0000FF"/>
                </a:solidFill>
                <a:cs typeface="Microsoft Sans Serif"/>
              </a:rPr>
              <a:t>o</a:t>
            </a:r>
            <a:r>
              <a:rPr sz="2400" spc="-245" dirty="0">
                <a:solidFill>
                  <a:srgbClr val="0000FF"/>
                </a:solidFill>
                <a:cs typeface="Microsoft Sans Serif"/>
              </a:rPr>
              <a:t>n</a:t>
            </a:r>
            <a:r>
              <a:rPr sz="2400" spc="-95" dirty="0">
                <a:solidFill>
                  <a:srgbClr val="0000FF"/>
                </a:solidFill>
                <a:cs typeface="Microsoft Sans Serif"/>
              </a:rPr>
              <a:t> </a:t>
            </a:r>
            <a:r>
              <a:rPr sz="2400" spc="-240" dirty="0">
                <a:solidFill>
                  <a:srgbClr val="0000FF"/>
                </a:solidFill>
                <a:cs typeface="Microsoft Sans Serif"/>
              </a:rPr>
              <a:t>5-H</a:t>
            </a:r>
            <a:r>
              <a:rPr sz="2400" spc="-265" dirty="0">
                <a:solidFill>
                  <a:srgbClr val="0000FF"/>
                </a:solidFill>
                <a:cs typeface="Microsoft Sans Serif"/>
              </a:rPr>
              <a:t>T</a:t>
            </a:r>
            <a:r>
              <a:rPr sz="2400" spc="-95" dirty="0">
                <a:solidFill>
                  <a:srgbClr val="0000FF"/>
                </a:solidFill>
                <a:cs typeface="Microsoft Sans Serif"/>
              </a:rPr>
              <a:t> </a:t>
            </a:r>
            <a:r>
              <a:rPr sz="2400" spc="-250" dirty="0">
                <a:solidFill>
                  <a:srgbClr val="0000FF"/>
                </a:solidFill>
                <a:cs typeface="Microsoft Sans Serif"/>
              </a:rPr>
              <a:t>o</a:t>
            </a:r>
            <a:r>
              <a:rPr sz="2400" spc="-145" dirty="0">
                <a:solidFill>
                  <a:srgbClr val="0000FF"/>
                </a:solidFill>
                <a:cs typeface="Microsoft Sans Serif"/>
              </a:rPr>
              <a:t>r</a:t>
            </a:r>
            <a:r>
              <a:rPr sz="2400" spc="-95" dirty="0">
                <a:solidFill>
                  <a:srgbClr val="0000FF"/>
                </a:solidFill>
                <a:cs typeface="Microsoft Sans Serif"/>
              </a:rPr>
              <a:t> </a:t>
            </a:r>
            <a:r>
              <a:rPr sz="2400" spc="-215" dirty="0">
                <a:solidFill>
                  <a:srgbClr val="0000FF"/>
                </a:solidFill>
                <a:cs typeface="Microsoft Sans Serif"/>
              </a:rPr>
              <a:t>NE  </a:t>
            </a:r>
            <a:r>
              <a:rPr sz="2400" spc="-204" dirty="0">
                <a:solidFill>
                  <a:srgbClr val="0000FF"/>
                </a:solidFill>
                <a:cs typeface="Microsoft Sans Serif"/>
              </a:rPr>
              <a:t>receptor</a:t>
            </a:r>
            <a:r>
              <a:rPr sz="2400" spc="-220" dirty="0">
                <a:solidFill>
                  <a:srgbClr val="0000FF"/>
                </a:solidFill>
                <a:cs typeface="Microsoft Sans Serif"/>
              </a:rPr>
              <a:t>s</a:t>
            </a:r>
            <a:r>
              <a:rPr sz="2400" spc="-95" dirty="0">
                <a:solidFill>
                  <a:srgbClr val="0000FF"/>
                </a:solidFill>
                <a:cs typeface="Microsoft Sans Serif"/>
              </a:rPr>
              <a:t> </a:t>
            </a:r>
            <a:r>
              <a:rPr sz="2400" spc="-250" dirty="0">
                <a:solidFill>
                  <a:srgbClr val="0000FF"/>
                </a:solidFill>
                <a:cs typeface="Microsoft Sans Serif"/>
              </a:rPr>
              <a:t>no</a:t>
            </a:r>
            <a:r>
              <a:rPr sz="2400" spc="-145" dirty="0">
                <a:solidFill>
                  <a:srgbClr val="0000FF"/>
                </a:solidFill>
                <a:cs typeface="Microsoft Sans Serif"/>
              </a:rPr>
              <a:t>r</a:t>
            </a:r>
            <a:r>
              <a:rPr sz="2400" spc="-95" dirty="0">
                <a:solidFill>
                  <a:srgbClr val="0000FF"/>
                </a:solidFill>
                <a:cs typeface="Microsoft Sans Serif"/>
              </a:rPr>
              <a:t> </a:t>
            </a:r>
            <a:r>
              <a:rPr sz="2400" spc="-250" dirty="0">
                <a:solidFill>
                  <a:srgbClr val="0000FF"/>
                </a:solidFill>
                <a:cs typeface="Microsoft Sans Serif"/>
              </a:rPr>
              <a:t>o</a:t>
            </a:r>
            <a:r>
              <a:rPr sz="2400" spc="-245" dirty="0">
                <a:solidFill>
                  <a:srgbClr val="0000FF"/>
                </a:solidFill>
                <a:cs typeface="Microsoft Sans Serif"/>
              </a:rPr>
              <a:t>n</a:t>
            </a:r>
            <a:r>
              <a:rPr sz="2400" spc="-95" dirty="0">
                <a:solidFill>
                  <a:srgbClr val="0000FF"/>
                </a:solidFill>
                <a:cs typeface="Microsoft Sans Serif"/>
              </a:rPr>
              <a:t> </a:t>
            </a:r>
            <a:r>
              <a:rPr sz="2400" spc="-210" dirty="0">
                <a:solidFill>
                  <a:srgbClr val="0000FF"/>
                </a:solidFill>
                <a:cs typeface="Microsoft Sans Serif"/>
              </a:rPr>
              <a:t>amine  </a:t>
            </a:r>
            <a:r>
              <a:rPr sz="2400" spc="-200" dirty="0">
                <a:solidFill>
                  <a:srgbClr val="0000FF"/>
                </a:solidFill>
                <a:cs typeface="Microsoft Sans Serif"/>
              </a:rPr>
              <a:t>transporters</a:t>
            </a:r>
            <a:endParaRPr sz="2400">
              <a:cs typeface="Microsoft Sans Serif"/>
            </a:endParaRPr>
          </a:p>
          <a:p>
            <a:pPr marL="381000" indent="-342900">
              <a:lnSpc>
                <a:spcPct val="100000"/>
              </a:lnSpc>
              <a:spcBef>
                <a:spcPts val="665"/>
              </a:spcBef>
              <a:buClr>
                <a:srgbClr val="00007D"/>
              </a:buClr>
              <a:buSzPct val="76785"/>
              <a:buFont typeface="Wingdings"/>
              <a:buChar char=""/>
              <a:tabLst>
                <a:tab pos="380365" algn="l"/>
                <a:tab pos="381000" algn="l"/>
              </a:tabLst>
            </a:pPr>
            <a:r>
              <a:rPr sz="2800" spc="-245" dirty="0">
                <a:cs typeface="Microsoft Sans Serif"/>
              </a:rPr>
              <a:t>Mirtazapine</a:t>
            </a:r>
            <a:endParaRPr sz="2800">
              <a:cs typeface="Microsoft Sans Serif"/>
            </a:endParaRPr>
          </a:p>
          <a:p>
            <a:pPr marL="781050" marR="212725" lvl="1" indent="-285750">
              <a:lnSpc>
                <a:spcPct val="100000"/>
              </a:lnSpc>
              <a:spcBef>
                <a:spcPts val="585"/>
              </a:spcBef>
              <a:buClr>
                <a:srgbClr val="9999CC"/>
              </a:buClr>
              <a:buSzPct val="81250"/>
              <a:buFont typeface="Wingdings"/>
              <a:buChar char=""/>
              <a:tabLst>
                <a:tab pos="781050" algn="l"/>
              </a:tabLst>
            </a:pPr>
            <a:r>
              <a:rPr sz="2400" spc="-215" dirty="0">
                <a:solidFill>
                  <a:srgbClr val="0000FF"/>
                </a:solidFill>
                <a:cs typeface="Microsoft Sans Serif"/>
              </a:rPr>
              <a:t>Increase</a:t>
            </a:r>
            <a:r>
              <a:rPr sz="2400" spc="-220" dirty="0">
                <a:solidFill>
                  <a:srgbClr val="0000FF"/>
                </a:solidFill>
                <a:cs typeface="Microsoft Sans Serif"/>
              </a:rPr>
              <a:t>s</a:t>
            </a:r>
            <a:r>
              <a:rPr sz="2400" spc="-95" dirty="0">
                <a:solidFill>
                  <a:srgbClr val="0000FF"/>
                </a:solidFill>
                <a:cs typeface="Microsoft Sans Serif"/>
              </a:rPr>
              <a:t> </a:t>
            </a:r>
            <a:r>
              <a:rPr sz="2400" spc="-245" dirty="0">
                <a:solidFill>
                  <a:srgbClr val="0000FF"/>
                </a:solidFill>
                <a:cs typeface="Microsoft Sans Serif"/>
              </a:rPr>
              <a:t>amine</a:t>
            </a:r>
            <a:r>
              <a:rPr sz="2400" spc="-95" dirty="0">
                <a:solidFill>
                  <a:srgbClr val="0000FF"/>
                </a:solidFill>
                <a:cs typeface="Microsoft Sans Serif"/>
              </a:rPr>
              <a:t> </a:t>
            </a:r>
            <a:r>
              <a:rPr sz="2400" spc="-204" dirty="0">
                <a:solidFill>
                  <a:srgbClr val="0000FF"/>
                </a:solidFill>
                <a:cs typeface="Microsoft Sans Serif"/>
              </a:rPr>
              <a:t>releas</a:t>
            </a:r>
            <a:r>
              <a:rPr sz="2400" spc="-245" dirty="0">
                <a:solidFill>
                  <a:srgbClr val="0000FF"/>
                </a:solidFill>
                <a:cs typeface="Microsoft Sans Serif"/>
              </a:rPr>
              <a:t>e</a:t>
            </a:r>
            <a:r>
              <a:rPr sz="2400" spc="-95" dirty="0">
                <a:solidFill>
                  <a:srgbClr val="0000FF"/>
                </a:solidFill>
                <a:cs typeface="Microsoft Sans Serif"/>
              </a:rPr>
              <a:t> </a:t>
            </a:r>
            <a:r>
              <a:rPr sz="2400" spc="-200" dirty="0">
                <a:solidFill>
                  <a:srgbClr val="0000FF"/>
                </a:solidFill>
                <a:cs typeface="Microsoft Sans Serif"/>
              </a:rPr>
              <a:t>from  nerv</a:t>
            </a:r>
            <a:r>
              <a:rPr sz="2400" spc="-245" dirty="0">
                <a:solidFill>
                  <a:srgbClr val="0000FF"/>
                </a:solidFill>
                <a:cs typeface="Microsoft Sans Serif"/>
              </a:rPr>
              <a:t>e</a:t>
            </a:r>
            <a:r>
              <a:rPr sz="2400" spc="-95" dirty="0">
                <a:solidFill>
                  <a:srgbClr val="0000FF"/>
                </a:solidFill>
                <a:cs typeface="Microsoft Sans Serif"/>
              </a:rPr>
              <a:t> </a:t>
            </a:r>
            <a:r>
              <a:rPr sz="2400" spc="-225" dirty="0">
                <a:solidFill>
                  <a:srgbClr val="0000FF"/>
                </a:solidFill>
                <a:cs typeface="Microsoft Sans Serif"/>
              </a:rPr>
              <a:t>ending</a:t>
            </a:r>
            <a:r>
              <a:rPr sz="2400" spc="-220" dirty="0">
                <a:solidFill>
                  <a:srgbClr val="0000FF"/>
                </a:solidFill>
                <a:cs typeface="Microsoft Sans Serif"/>
              </a:rPr>
              <a:t>s</a:t>
            </a:r>
            <a:r>
              <a:rPr sz="2400" spc="-95" dirty="0">
                <a:solidFill>
                  <a:srgbClr val="0000FF"/>
                </a:solidFill>
                <a:cs typeface="Microsoft Sans Serif"/>
              </a:rPr>
              <a:t> </a:t>
            </a:r>
            <a:r>
              <a:rPr sz="2400" spc="-245" dirty="0">
                <a:solidFill>
                  <a:srgbClr val="0000FF"/>
                </a:solidFill>
                <a:cs typeface="Microsoft Sans Serif"/>
              </a:rPr>
              <a:t>b</a:t>
            </a:r>
            <a:r>
              <a:rPr sz="2400" spc="-220" dirty="0">
                <a:solidFill>
                  <a:srgbClr val="0000FF"/>
                </a:solidFill>
                <a:cs typeface="Microsoft Sans Serif"/>
              </a:rPr>
              <a:t>y</a:t>
            </a:r>
            <a:r>
              <a:rPr sz="2400" spc="-95" dirty="0">
                <a:solidFill>
                  <a:srgbClr val="0000FF"/>
                </a:solidFill>
                <a:cs typeface="Microsoft Sans Serif"/>
              </a:rPr>
              <a:t> </a:t>
            </a:r>
            <a:r>
              <a:rPr sz="2400" spc="-215" dirty="0">
                <a:solidFill>
                  <a:srgbClr val="0000FF"/>
                </a:solidFill>
                <a:cs typeface="Microsoft Sans Serif"/>
              </a:rPr>
              <a:t>antagonis</a:t>
            </a:r>
            <a:r>
              <a:rPr sz="2400" spc="-365" dirty="0">
                <a:solidFill>
                  <a:srgbClr val="0000FF"/>
                </a:solidFill>
                <a:cs typeface="Microsoft Sans Serif"/>
              </a:rPr>
              <a:t>m</a:t>
            </a:r>
            <a:r>
              <a:rPr sz="2400" spc="-95" dirty="0">
                <a:solidFill>
                  <a:srgbClr val="0000FF"/>
                </a:solidFill>
                <a:cs typeface="Microsoft Sans Serif"/>
              </a:rPr>
              <a:t> </a:t>
            </a:r>
            <a:r>
              <a:rPr sz="2400" spc="-155" dirty="0">
                <a:solidFill>
                  <a:srgbClr val="0000FF"/>
                </a:solidFill>
                <a:cs typeface="Microsoft Sans Serif"/>
              </a:rPr>
              <a:t>of  </a:t>
            </a:r>
            <a:r>
              <a:rPr sz="2400" spc="-210" dirty="0">
                <a:solidFill>
                  <a:srgbClr val="0000FF"/>
                </a:solidFill>
                <a:cs typeface="Microsoft Sans Serif"/>
              </a:rPr>
              <a:t>presynapti</a:t>
            </a:r>
            <a:r>
              <a:rPr sz="2400" spc="-220" dirty="0">
                <a:solidFill>
                  <a:srgbClr val="0000FF"/>
                </a:solidFill>
                <a:cs typeface="Microsoft Sans Serif"/>
              </a:rPr>
              <a:t>c</a:t>
            </a:r>
            <a:r>
              <a:rPr sz="2400" spc="-55" dirty="0">
                <a:solidFill>
                  <a:srgbClr val="0000FF"/>
                </a:solidFill>
                <a:cs typeface="Microsoft Sans Serif"/>
              </a:rPr>
              <a:t> </a:t>
            </a:r>
            <a:r>
              <a:rPr sz="2400" spc="-200" dirty="0">
                <a:solidFill>
                  <a:srgbClr val="0000FF"/>
                </a:solidFill>
                <a:cs typeface="Microsoft Sans Serif"/>
              </a:rPr>
              <a:t>α</a:t>
            </a:r>
            <a:r>
              <a:rPr sz="2325" spc="-209" baseline="-21505" dirty="0">
                <a:solidFill>
                  <a:srgbClr val="0000FF"/>
                </a:solidFill>
                <a:cs typeface="Microsoft Sans Serif"/>
              </a:rPr>
              <a:t>2</a:t>
            </a:r>
            <a:r>
              <a:rPr sz="2325" spc="202" baseline="-21505" dirty="0">
                <a:solidFill>
                  <a:srgbClr val="0000FF"/>
                </a:solidFill>
                <a:cs typeface="Microsoft Sans Serif"/>
              </a:rPr>
              <a:t> </a:t>
            </a:r>
            <a:r>
              <a:rPr sz="2400" spc="-204" dirty="0">
                <a:solidFill>
                  <a:srgbClr val="0000FF"/>
                </a:solidFill>
                <a:cs typeface="Microsoft Sans Serif"/>
              </a:rPr>
              <a:t>adrenoceptors  involve</a:t>
            </a:r>
            <a:r>
              <a:rPr sz="2400" spc="-245" dirty="0">
                <a:solidFill>
                  <a:srgbClr val="0000FF"/>
                </a:solidFill>
                <a:cs typeface="Microsoft Sans Serif"/>
              </a:rPr>
              <a:t>d</a:t>
            </a:r>
            <a:r>
              <a:rPr sz="2400" spc="-95" dirty="0">
                <a:solidFill>
                  <a:srgbClr val="0000FF"/>
                </a:solidFill>
                <a:cs typeface="Microsoft Sans Serif"/>
              </a:rPr>
              <a:t> </a:t>
            </a:r>
            <a:r>
              <a:rPr sz="2400" spc="-110" dirty="0">
                <a:solidFill>
                  <a:srgbClr val="0000FF"/>
                </a:solidFill>
                <a:cs typeface="Microsoft Sans Serif"/>
              </a:rPr>
              <a:t>i</a:t>
            </a:r>
            <a:r>
              <a:rPr sz="2400" spc="-250" dirty="0">
                <a:solidFill>
                  <a:srgbClr val="0000FF"/>
                </a:solidFill>
                <a:cs typeface="Microsoft Sans Serif"/>
              </a:rPr>
              <a:t>n</a:t>
            </a:r>
            <a:r>
              <a:rPr sz="2400" spc="-95" dirty="0">
                <a:solidFill>
                  <a:srgbClr val="0000FF"/>
                </a:solidFill>
                <a:cs typeface="Microsoft Sans Serif"/>
              </a:rPr>
              <a:t> </a:t>
            </a:r>
            <a:r>
              <a:rPr sz="2400" spc="-225" dirty="0">
                <a:solidFill>
                  <a:srgbClr val="0000FF"/>
                </a:solidFill>
                <a:cs typeface="Microsoft Sans Serif"/>
              </a:rPr>
              <a:t>feedbac</a:t>
            </a:r>
            <a:r>
              <a:rPr sz="2400" spc="-220" dirty="0">
                <a:solidFill>
                  <a:srgbClr val="0000FF"/>
                </a:solidFill>
                <a:cs typeface="Microsoft Sans Serif"/>
              </a:rPr>
              <a:t>k</a:t>
            </a:r>
            <a:r>
              <a:rPr sz="2400" spc="-95" dirty="0">
                <a:solidFill>
                  <a:srgbClr val="0000FF"/>
                </a:solidFill>
                <a:cs typeface="Microsoft Sans Serif"/>
              </a:rPr>
              <a:t> </a:t>
            </a:r>
            <a:r>
              <a:rPr sz="2400" spc="-185" dirty="0">
                <a:solidFill>
                  <a:srgbClr val="0000FF"/>
                </a:solidFill>
                <a:cs typeface="Microsoft Sans Serif"/>
              </a:rPr>
              <a:t>inhibition</a:t>
            </a:r>
            <a:endParaRPr sz="2400">
              <a:cs typeface="Microsoft Sans Serif"/>
            </a:endParaRPr>
          </a:p>
          <a:p>
            <a:pPr marL="781050" marR="85090" lvl="1" indent="-285750">
              <a:lnSpc>
                <a:spcPct val="100000"/>
              </a:lnSpc>
              <a:spcBef>
                <a:spcPts val="575"/>
              </a:spcBef>
              <a:buClr>
                <a:srgbClr val="9999CC"/>
              </a:buClr>
              <a:buSzPct val="81250"/>
              <a:buFont typeface="Wingdings"/>
              <a:buChar char=""/>
              <a:tabLst>
                <a:tab pos="781050" algn="l"/>
              </a:tabLst>
            </a:pPr>
            <a:r>
              <a:rPr sz="2400" spc="-125" dirty="0">
                <a:cs typeface="Microsoft Sans Serif"/>
              </a:rPr>
              <a:t>I</a:t>
            </a:r>
            <a:r>
              <a:rPr sz="2400" spc="-220" dirty="0">
                <a:cs typeface="Microsoft Sans Serif"/>
              </a:rPr>
              <a:t>s</a:t>
            </a:r>
            <a:r>
              <a:rPr sz="2400" spc="-95" dirty="0">
                <a:cs typeface="Microsoft Sans Serif"/>
              </a:rPr>
              <a:t> </a:t>
            </a:r>
            <a:r>
              <a:rPr sz="2400" spc="-195" dirty="0">
                <a:cs typeface="Microsoft Sans Serif"/>
              </a:rPr>
              <a:t>als</a:t>
            </a:r>
            <a:r>
              <a:rPr sz="2400" spc="-245" dirty="0">
                <a:cs typeface="Microsoft Sans Serif"/>
              </a:rPr>
              <a:t>o</a:t>
            </a:r>
            <a:r>
              <a:rPr sz="2400" spc="-65" dirty="0">
                <a:cs typeface="Microsoft Sans Serif"/>
              </a:rPr>
              <a:t> </a:t>
            </a:r>
            <a:r>
              <a:rPr sz="2400" spc="-250" dirty="0">
                <a:solidFill>
                  <a:srgbClr val="0000FF"/>
                </a:solidFill>
                <a:cs typeface="Microsoft Sans Serif"/>
              </a:rPr>
              <a:t>a</a:t>
            </a:r>
            <a:r>
              <a:rPr sz="2400" spc="-245" dirty="0">
                <a:solidFill>
                  <a:srgbClr val="0000FF"/>
                </a:solidFill>
                <a:cs typeface="Microsoft Sans Serif"/>
              </a:rPr>
              <a:t>n</a:t>
            </a:r>
            <a:r>
              <a:rPr sz="2400" spc="-95" dirty="0">
                <a:solidFill>
                  <a:srgbClr val="0000FF"/>
                </a:solidFill>
                <a:cs typeface="Microsoft Sans Serif"/>
              </a:rPr>
              <a:t> </a:t>
            </a:r>
            <a:r>
              <a:rPr sz="2400" spc="-215" dirty="0">
                <a:solidFill>
                  <a:srgbClr val="0000FF"/>
                </a:solidFill>
                <a:cs typeface="Microsoft Sans Serif"/>
              </a:rPr>
              <a:t>antagonis</a:t>
            </a:r>
            <a:r>
              <a:rPr sz="2400" spc="-125" dirty="0">
                <a:solidFill>
                  <a:srgbClr val="0000FF"/>
                </a:solidFill>
                <a:cs typeface="Microsoft Sans Serif"/>
              </a:rPr>
              <a:t>t</a:t>
            </a:r>
            <a:r>
              <a:rPr sz="2400" spc="-95" dirty="0">
                <a:solidFill>
                  <a:srgbClr val="0000FF"/>
                </a:solidFill>
                <a:cs typeface="Microsoft Sans Serif"/>
              </a:rPr>
              <a:t> </a:t>
            </a:r>
            <a:r>
              <a:rPr sz="2400" spc="-245" dirty="0">
                <a:solidFill>
                  <a:srgbClr val="0000FF"/>
                </a:solidFill>
                <a:cs typeface="Microsoft Sans Serif"/>
              </a:rPr>
              <a:t>a</a:t>
            </a:r>
            <a:r>
              <a:rPr sz="2400" spc="-120" dirty="0">
                <a:solidFill>
                  <a:srgbClr val="0000FF"/>
                </a:solidFill>
                <a:cs typeface="Microsoft Sans Serif"/>
              </a:rPr>
              <a:t>t</a:t>
            </a:r>
            <a:r>
              <a:rPr sz="2400" spc="-95" dirty="0">
                <a:solidFill>
                  <a:srgbClr val="0000FF"/>
                </a:solidFill>
                <a:cs typeface="Microsoft Sans Serif"/>
              </a:rPr>
              <a:t> </a:t>
            </a:r>
            <a:r>
              <a:rPr sz="2400" spc="-190" dirty="0">
                <a:solidFill>
                  <a:srgbClr val="0000FF"/>
                </a:solidFill>
                <a:cs typeface="Microsoft Sans Serif"/>
              </a:rPr>
              <a:t>serotonin  </a:t>
            </a:r>
            <a:r>
              <a:rPr sz="2400" spc="-225" dirty="0">
                <a:solidFill>
                  <a:srgbClr val="0000FF"/>
                </a:solidFill>
                <a:cs typeface="Microsoft Sans Serif"/>
              </a:rPr>
              <a:t>5-HT</a:t>
            </a:r>
            <a:r>
              <a:rPr sz="2325" spc="-337" baseline="-21505" dirty="0">
                <a:solidFill>
                  <a:srgbClr val="0000FF"/>
                </a:solidFill>
                <a:cs typeface="Microsoft Sans Serif"/>
              </a:rPr>
              <a:t>2</a:t>
            </a:r>
            <a:r>
              <a:rPr sz="2325" spc="-75" baseline="-21505" dirty="0">
                <a:solidFill>
                  <a:srgbClr val="0000FF"/>
                </a:solidFill>
                <a:cs typeface="Microsoft Sans Serif"/>
              </a:rPr>
              <a:t> </a:t>
            </a:r>
            <a:r>
              <a:rPr sz="2400" spc="-204" dirty="0">
                <a:solidFill>
                  <a:srgbClr val="0000FF"/>
                </a:solidFill>
                <a:cs typeface="Microsoft Sans Serif"/>
              </a:rPr>
              <a:t>receptors</a:t>
            </a:r>
            <a:endParaRPr sz="2400">
              <a:cs typeface="Microsoft Sans Serif"/>
            </a:endParaRPr>
          </a:p>
        </p:txBody>
      </p:sp>
      <p:pic>
        <p:nvPicPr>
          <p:cNvPr id="4" name="object 4"/>
          <p:cNvPicPr/>
          <p:nvPr/>
        </p:nvPicPr>
        <p:blipFill>
          <a:blip r:embed="rId2" cstate="print"/>
          <a:stretch>
            <a:fillRect/>
          </a:stretch>
        </p:blipFill>
        <p:spPr>
          <a:xfrm>
            <a:off x="240146" y="1843810"/>
            <a:ext cx="5630333" cy="3438525"/>
          </a:xfrm>
          <a:prstGeom prst="rect">
            <a:avLst/>
          </a:prstGeom>
        </p:spPr>
      </p:pic>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14587" y="377220"/>
            <a:ext cx="3147060" cy="635000"/>
          </a:xfrm>
          <a:prstGeom prst="rect">
            <a:avLst/>
          </a:prstGeom>
        </p:spPr>
        <p:txBody>
          <a:bodyPr vert="horz" wrap="square" lIns="0" tIns="12700" rIns="0" bIns="0" rtlCol="0">
            <a:spAutoFit/>
          </a:bodyPr>
          <a:lstStyle/>
          <a:p>
            <a:pPr marL="12700">
              <a:lnSpc>
                <a:spcPct val="100000"/>
              </a:lnSpc>
              <a:spcBef>
                <a:spcPts val="100"/>
              </a:spcBef>
            </a:pPr>
            <a:r>
              <a:rPr sz="4000" spc="-285" dirty="0"/>
              <a:t>Heterocyclics</a:t>
            </a:r>
            <a:endParaRPr sz="4000"/>
          </a:p>
        </p:txBody>
      </p:sp>
      <p:sp>
        <p:nvSpPr>
          <p:cNvPr id="3" name="object 3"/>
          <p:cNvSpPr txBox="1"/>
          <p:nvPr/>
        </p:nvSpPr>
        <p:spPr>
          <a:xfrm>
            <a:off x="6200987" y="1602526"/>
            <a:ext cx="5001260" cy="3763210"/>
          </a:xfrm>
          <a:prstGeom prst="rect">
            <a:avLst/>
          </a:prstGeom>
        </p:spPr>
        <p:txBody>
          <a:bodyPr vert="horz" wrap="square" lIns="0" tIns="109855" rIns="0" bIns="0" rtlCol="0">
            <a:spAutoFit/>
          </a:bodyPr>
          <a:lstStyle/>
          <a:p>
            <a:pPr marL="355600" indent="-342900">
              <a:lnSpc>
                <a:spcPct val="100000"/>
              </a:lnSpc>
              <a:spcBef>
                <a:spcPts val="865"/>
              </a:spcBef>
              <a:buClr>
                <a:srgbClr val="00007D"/>
              </a:buClr>
              <a:buSzPct val="76562"/>
              <a:buFont typeface="Wingdings"/>
              <a:buChar char=""/>
              <a:tabLst>
                <a:tab pos="355600" algn="l"/>
              </a:tabLst>
            </a:pPr>
            <a:r>
              <a:rPr sz="3200" spc="-290" dirty="0">
                <a:latin typeface="Microsoft Sans Serif"/>
                <a:cs typeface="Microsoft Sans Serif"/>
              </a:rPr>
              <a:t>Amoxapine/Maprotiline</a:t>
            </a:r>
            <a:endParaRPr sz="3200">
              <a:latin typeface="Microsoft Sans Serif"/>
              <a:cs typeface="Microsoft Sans Serif"/>
            </a:endParaRPr>
          </a:p>
          <a:p>
            <a:pPr marL="755650" marR="678815" lvl="1" indent="-285750">
              <a:lnSpc>
                <a:spcPct val="100000"/>
              </a:lnSpc>
              <a:spcBef>
                <a:spcPts val="770"/>
              </a:spcBef>
              <a:buClr>
                <a:srgbClr val="9999CC"/>
              </a:buClr>
              <a:buSzPct val="78125"/>
              <a:buFont typeface="Wingdings"/>
              <a:buChar char=""/>
              <a:tabLst>
                <a:tab pos="766445" algn="l"/>
              </a:tabLst>
            </a:pPr>
            <a:r>
              <a:rPr sz="3200" spc="-300" dirty="0">
                <a:latin typeface="Microsoft Sans Serif"/>
                <a:cs typeface="Microsoft Sans Serif"/>
              </a:rPr>
              <a:t>Ar</a:t>
            </a:r>
            <a:r>
              <a:rPr sz="3200" spc="-325" dirty="0">
                <a:latin typeface="Microsoft Sans Serif"/>
                <a:cs typeface="Microsoft Sans Serif"/>
              </a:rPr>
              <a:t>e</a:t>
            </a:r>
            <a:r>
              <a:rPr sz="3200" spc="-110" dirty="0">
                <a:latin typeface="Microsoft Sans Serif"/>
                <a:cs typeface="Microsoft Sans Serif"/>
              </a:rPr>
              <a:t> </a:t>
            </a:r>
            <a:r>
              <a:rPr sz="3200" spc="-295" dirty="0">
                <a:solidFill>
                  <a:srgbClr val="0000FF"/>
                </a:solidFill>
                <a:latin typeface="Microsoft Sans Serif"/>
                <a:cs typeface="Microsoft Sans Serif"/>
              </a:rPr>
              <a:t>poten</a:t>
            </a:r>
            <a:r>
              <a:rPr sz="3200" spc="-160" dirty="0">
                <a:solidFill>
                  <a:srgbClr val="0000FF"/>
                </a:solidFill>
                <a:latin typeface="Microsoft Sans Serif"/>
                <a:cs typeface="Microsoft Sans Serif"/>
              </a:rPr>
              <a:t>t</a:t>
            </a:r>
            <a:r>
              <a:rPr sz="3200" spc="-125" dirty="0">
                <a:solidFill>
                  <a:srgbClr val="0000FF"/>
                </a:solidFill>
                <a:latin typeface="Microsoft Sans Serif"/>
                <a:cs typeface="Microsoft Sans Serif"/>
              </a:rPr>
              <a:t> </a:t>
            </a:r>
            <a:r>
              <a:rPr sz="3200" spc="-305" dirty="0">
                <a:solidFill>
                  <a:srgbClr val="0000FF"/>
                </a:solidFill>
                <a:latin typeface="Microsoft Sans Serif"/>
                <a:cs typeface="Microsoft Sans Serif"/>
              </a:rPr>
              <a:t>NET  </a:t>
            </a:r>
            <a:r>
              <a:rPr sz="3200" spc="-235" dirty="0">
                <a:solidFill>
                  <a:srgbClr val="0000FF"/>
                </a:solidFill>
                <a:latin typeface="Microsoft Sans Serif"/>
                <a:cs typeface="Microsoft Sans Serif"/>
              </a:rPr>
              <a:t>inhibitor</a:t>
            </a:r>
            <a:r>
              <a:rPr sz="3200" spc="-295" dirty="0">
                <a:solidFill>
                  <a:srgbClr val="0000FF"/>
                </a:solidFill>
                <a:latin typeface="Microsoft Sans Serif"/>
                <a:cs typeface="Microsoft Sans Serif"/>
              </a:rPr>
              <a:t>s</a:t>
            </a:r>
            <a:r>
              <a:rPr sz="3200" spc="-95" dirty="0">
                <a:solidFill>
                  <a:srgbClr val="0000FF"/>
                </a:solidFill>
                <a:latin typeface="Microsoft Sans Serif"/>
                <a:cs typeface="Microsoft Sans Serif"/>
              </a:rPr>
              <a:t> </a:t>
            </a:r>
            <a:r>
              <a:rPr sz="3200" spc="-340" dirty="0">
                <a:latin typeface="Microsoft Sans Serif"/>
                <a:cs typeface="Microsoft Sans Serif"/>
              </a:rPr>
              <a:t>+</a:t>
            </a:r>
            <a:r>
              <a:rPr sz="3200" spc="-125" dirty="0">
                <a:latin typeface="Microsoft Sans Serif"/>
                <a:cs typeface="Microsoft Sans Serif"/>
              </a:rPr>
              <a:t> </a:t>
            </a:r>
            <a:r>
              <a:rPr sz="3200" spc="-235" dirty="0">
                <a:latin typeface="Microsoft Sans Serif"/>
                <a:cs typeface="Microsoft Sans Serif"/>
              </a:rPr>
              <a:t>less  </a:t>
            </a:r>
            <a:r>
              <a:rPr sz="3200" spc="-295" dirty="0">
                <a:latin typeface="Microsoft Sans Serif"/>
                <a:cs typeface="Microsoft Sans Serif"/>
              </a:rPr>
              <a:t>poten</a:t>
            </a:r>
            <a:r>
              <a:rPr sz="3200" spc="-160" dirty="0">
                <a:latin typeface="Microsoft Sans Serif"/>
                <a:cs typeface="Microsoft Sans Serif"/>
              </a:rPr>
              <a:t>t</a:t>
            </a:r>
            <a:r>
              <a:rPr sz="3200" spc="-125" dirty="0">
                <a:latin typeface="Microsoft Sans Serif"/>
                <a:cs typeface="Microsoft Sans Serif"/>
              </a:rPr>
              <a:t> </a:t>
            </a:r>
            <a:r>
              <a:rPr sz="3200" spc="-320" dirty="0">
                <a:latin typeface="Microsoft Sans Serif"/>
                <a:cs typeface="Microsoft Sans Serif"/>
              </a:rPr>
              <a:t>SERT  </a:t>
            </a:r>
            <a:r>
              <a:rPr sz="3200" spc="-245" dirty="0">
                <a:latin typeface="Microsoft Sans Serif"/>
                <a:cs typeface="Microsoft Sans Serif"/>
              </a:rPr>
              <a:t>inhibitors</a:t>
            </a:r>
            <a:endParaRPr sz="3200">
              <a:latin typeface="Microsoft Sans Serif"/>
              <a:cs typeface="Microsoft Sans Serif"/>
            </a:endParaRPr>
          </a:p>
          <a:p>
            <a:pPr marL="755650" marR="857250" lvl="1" indent="-285750">
              <a:lnSpc>
                <a:spcPct val="100000"/>
              </a:lnSpc>
              <a:spcBef>
                <a:spcPts val="770"/>
              </a:spcBef>
              <a:buClr>
                <a:srgbClr val="9999CC"/>
              </a:buClr>
              <a:buSzPct val="78125"/>
              <a:buFont typeface="Wingdings"/>
              <a:buChar char=""/>
              <a:tabLst>
                <a:tab pos="766445" algn="l"/>
              </a:tabLst>
            </a:pPr>
            <a:r>
              <a:rPr sz="3200" spc="-300" dirty="0">
                <a:latin typeface="Microsoft Sans Serif"/>
                <a:cs typeface="Microsoft Sans Serif"/>
              </a:rPr>
              <a:t>Bot</a:t>
            </a:r>
            <a:r>
              <a:rPr sz="3200" spc="-325" dirty="0">
                <a:latin typeface="Microsoft Sans Serif"/>
                <a:cs typeface="Microsoft Sans Serif"/>
              </a:rPr>
              <a:t>h</a:t>
            </a:r>
            <a:r>
              <a:rPr sz="3200" spc="-130" dirty="0">
                <a:latin typeface="Microsoft Sans Serif"/>
                <a:cs typeface="Microsoft Sans Serif"/>
              </a:rPr>
              <a:t> </a:t>
            </a:r>
            <a:r>
              <a:rPr sz="3200" spc="-275" dirty="0">
                <a:latin typeface="Microsoft Sans Serif"/>
                <a:cs typeface="Microsoft Sans Serif"/>
              </a:rPr>
              <a:t>possess  </a:t>
            </a:r>
            <a:r>
              <a:rPr sz="3200" spc="-260" dirty="0">
                <a:solidFill>
                  <a:srgbClr val="0000FF"/>
                </a:solidFill>
                <a:latin typeface="Microsoft Sans Serif"/>
                <a:cs typeface="Microsoft Sans Serif"/>
              </a:rPr>
              <a:t>anticholinergic </a:t>
            </a:r>
            <a:r>
              <a:rPr sz="3200" spc="-835" dirty="0">
                <a:solidFill>
                  <a:srgbClr val="0000FF"/>
                </a:solidFill>
                <a:latin typeface="Microsoft Sans Serif"/>
                <a:cs typeface="Microsoft Sans Serif"/>
              </a:rPr>
              <a:t> </a:t>
            </a:r>
            <a:r>
              <a:rPr sz="3200" spc="-265" dirty="0">
                <a:solidFill>
                  <a:srgbClr val="0000FF"/>
                </a:solidFill>
                <a:latin typeface="Microsoft Sans Serif"/>
                <a:cs typeface="Microsoft Sans Serif"/>
              </a:rPr>
              <a:t>properties</a:t>
            </a:r>
            <a:endParaRPr sz="3200">
              <a:latin typeface="Microsoft Sans Serif"/>
              <a:cs typeface="Microsoft Sans Serif"/>
            </a:endParaRPr>
          </a:p>
        </p:txBody>
      </p:sp>
      <p:pic>
        <p:nvPicPr>
          <p:cNvPr id="4" name="object 4"/>
          <p:cNvPicPr/>
          <p:nvPr/>
        </p:nvPicPr>
        <p:blipFill>
          <a:blip r:embed="rId2" cstate="print"/>
          <a:stretch>
            <a:fillRect/>
          </a:stretch>
        </p:blipFill>
        <p:spPr>
          <a:xfrm>
            <a:off x="101600" y="1816101"/>
            <a:ext cx="5630333" cy="3438525"/>
          </a:xfrm>
          <a:prstGeom prst="rect">
            <a:avLst/>
          </a:prstGeom>
        </p:spPr>
      </p:pic>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80720" y="377220"/>
            <a:ext cx="4633805" cy="635000"/>
          </a:xfrm>
          <a:prstGeom prst="rect">
            <a:avLst/>
          </a:prstGeom>
        </p:spPr>
        <p:txBody>
          <a:bodyPr vert="horz" wrap="square" lIns="0" tIns="12700" rIns="0" bIns="0" rtlCol="0">
            <a:spAutoFit/>
          </a:bodyPr>
          <a:lstStyle/>
          <a:p>
            <a:pPr marL="38100">
              <a:lnSpc>
                <a:spcPct val="100000"/>
              </a:lnSpc>
              <a:spcBef>
                <a:spcPts val="100"/>
              </a:spcBef>
            </a:pPr>
            <a:r>
              <a:rPr sz="4000" spc="-204" dirty="0"/>
              <a:t>5-HT</a:t>
            </a:r>
            <a:r>
              <a:rPr sz="3975" spc="-307" baseline="-20964" dirty="0"/>
              <a:t>2</a:t>
            </a:r>
            <a:r>
              <a:rPr sz="3975" spc="270" baseline="-20964" dirty="0"/>
              <a:t> </a:t>
            </a:r>
            <a:r>
              <a:rPr sz="4000" spc="-170" dirty="0"/>
              <a:t>Antagonists</a:t>
            </a:r>
            <a:endParaRPr sz="4000"/>
          </a:p>
        </p:txBody>
      </p:sp>
      <p:sp>
        <p:nvSpPr>
          <p:cNvPr id="3" name="object 3"/>
          <p:cNvSpPr txBox="1"/>
          <p:nvPr/>
        </p:nvSpPr>
        <p:spPr>
          <a:xfrm>
            <a:off x="5834611" y="1295992"/>
            <a:ext cx="6052588" cy="4601260"/>
          </a:xfrm>
          <a:prstGeom prst="rect">
            <a:avLst/>
          </a:prstGeom>
        </p:spPr>
        <p:txBody>
          <a:bodyPr vert="horz" wrap="square" lIns="0" tIns="111760" rIns="0" bIns="0" rtlCol="0">
            <a:spAutoFit/>
          </a:bodyPr>
          <a:lstStyle/>
          <a:p>
            <a:pPr marL="381000" indent="-342900">
              <a:lnSpc>
                <a:spcPct val="100000"/>
              </a:lnSpc>
              <a:spcBef>
                <a:spcPts val="880"/>
              </a:spcBef>
              <a:buClr>
                <a:srgbClr val="00007D"/>
              </a:buClr>
              <a:buSzPct val="76562"/>
              <a:buFont typeface="Wingdings"/>
              <a:buChar char=""/>
              <a:tabLst>
                <a:tab pos="381000" algn="l"/>
              </a:tabLst>
            </a:pPr>
            <a:r>
              <a:rPr sz="3200" spc="-330" dirty="0">
                <a:cs typeface="Microsoft Sans Serif"/>
              </a:rPr>
              <a:t>5-HT</a:t>
            </a:r>
            <a:r>
              <a:rPr sz="3150" spc="-307" baseline="-21164" dirty="0">
                <a:cs typeface="Microsoft Sans Serif"/>
              </a:rPr>
              <a:t>2</a:t>
            </a:r>
            <a:r>
              <a:rPr sz="3150" spc="254" baseline="-21164" dirty="0">
                <a:cs typeface="Microsoft Sans Serif"/>
              </a:rPr>
              <a:t> </a:t>
            </a:r>
            <a:r>
              <a:rPr sz="3200" spc="-285" dirty="0">
                <a:cs typeface="Microsoft Sans Serif"/>
              </a:rPr>
              <a:t>Antagonists</a:t>
            </a:r>
            <a:endParaRPr sz="3200">
              <a:cs typeface="Microsoft Sans Serif"/>
            </a:endParaRPr>
          </a:p>
          <a:p>
            <a:pPr marL="781050" marR="30480" lvl="1" indent="-285750">
              <a:lnSpc>
                <a:spcPct val="100000"/>
              </a:lnSpc>
              <a:spcBef>
                <a:spcPts val="660"/>
              </a:spcBef>
              <a:buClr>
                <a:srgbClr val="9999CC"/>
              </a:buClr>
              <a:buSzPct val="81481"/>
              <a:buFont typeface="Wingdings"/>
              <a:buChar char=""/>
              <a:tabLst>
                <a:tab pos="781050" algn="l"/>
              </a:tabLst>
            </a:pPr>
            <a:r>
              <a:rPr sz="2700" spc="-275" dirty="0">
                <a:cs typeface="Microsoft Sans Serif"/>
              </a:rPr>
              <a:t>Majo</a:t>
            </a:r>
            <a:r>
              <a:rPr sz="2700" spc="-165" dirty="0">
                <a:cs typeface="Microsoft Sans Serif"/>
              </a:rPr>
              <a:t>r</a:t>
            </a:r>
            <a:r>
              <a:rPr sz="2700" spc="-90" dirty="0">
                <a:cs typeface="Microsoft Sans Serif"/>
              </a:rPr>
              <a:t> </a:t>
            </a:r>
            <a:r>
              <a:rPr sz="2700" spc="-245" dirty="0">
                <a:solidFill>
                  <a:srgbClr val="0000FF"/>
                </a:solidFill>
                <a:cs typeface="Microsoft Sans Serif"/>
              </a:rPr>
              <a:t>antidepressan</a:t>
            </a:r>
            <a:r>
              <a:rPr sz="2700" spc="-140" dirty="0">
                <a:solidFill>
                  <a:srgbClr val="0000FF"/>
                </a:solidFill>
                <a:cs typeface="Microsoft Sans Serif"/>
              </a:rPr>
              <a:t>t</a:t>
            </a:r>
            <a:r>
              <a:rPr sz="2700" spc="-105" dirty="0">
                <a:solidFill>
                  <a:srgbClr val="0000FF"/>
                </a:solidFill>
                <a:cs typeface="Microsoft Sans Serif"/>
              </a:rPr>
              <a:t> </a:t>
            </a:r>
            <a:r>
              <a:rPr sz="2700" spc="-210" dirty="0">
                <a:solidFill>
                  <a:srgbClr val="0000FF"/>
                </a:solidFill>
                <a:cs typeface="Microsoft Sans Serif"/>
              </a:rPr>
              <a:t>actions  </a:t>
            </a:r>
            <a:r>
              <a:rPr sz="2700" spc="-225" dirty="0">
                <a:solidFill>
                  <a:srgbClr val="0000FF"/>
                </a:solidFill>
                <a:cs typeface="Microsoft Sans Serif"/>
              </a:rPr>
              <a:t>resul</a:t>
            </a:r>
            <a:r>
              <a:rPr sz="2700" spc="-140" dirty="0">
                <a:solidFill>
                  <a:srgbClr val="0000FF"/>
                </a:solidFill>
                <a:cs typeface="Microsoft Sans Serif"/>
              </a:rPr>
              <a:t>t</a:t>
            </a:r>
            <a:r>
              <a:rPr sz="2700" spc="-110" dirty="0">
                <a:solidFill>
                  <a:srgbClr val="0000FF"/>
                </a:solidFill>
                <a:cs typeface="Microsoft Sans Serif"/>
              </a:rPr>
              <a:t> </a:t>
            </a:r>
            <a:r>
              <a:rPr sz="2700" spc="-195" dirty="0">
                <a:solidFill>
                  <a:srgbClr val="0000FF"/>
                </a:solidFill>
                <a:cs typeface="Microsoft Sans Serif"/>
              </a:rPr>
              <a:t>fro</a:t>
            </a:r>
            <a:r>
              <a:rPr sz="2700" spc="-405" dirty="0">
                <a:solidFill>
                  <a:srgbClr val="0000FF"/>
                </a:solidFill>
                <a:cs typeface="Microsoft Sans Serif"/>
              </a:rPr>
              <a:t>m</a:t>
            </a:r>
            <a:r>
              <a:rPr sz="2700" spc="-105" dirty="0">
                <a:solidFill>
                  <a:srgbClr val="0000FF"/>
                </a:solidFill>
                <a:cs typeface="Microsoft Sans Serif"/>
              </a:rPr>
              <a:t> </a:t>
            </a:r>
            <a:r>
              <a:rPr sz="2700" spc="-235" dirty="0">
                <a:solidFill>
                  <a:srgbClr val="0000FF"/>
                </a:solidFill>
                <a:cs typeface="Microsoft Sans Serif"/>
              </a:rPr>
              <a:t>bloc</a:t>
            </a:r>
            <a:r>
              <a:rPr sz="2700" spc="-250" dirty="0">
                <a:solidFill>
                  <a:srgbClr val="0000FF"/>
                </a:solidFill>
                <a:cs typeface="Microsoft Sans Serif"/>
              </a:rPr>
              <a:t>k</a:t>
            </a:r>
            <a:r>
              <a:rPr sz="2700" spc="-105" dirty="0">
                <a:solidFill>
                  <a:srgbClr val="0000FF"/>
                </a:solidFill>
                <a:cs typeface="Microsoft Sans Serif"/>
              </a:rPr>
              <a:t> </a:t>
            </a:r>
            <a:r>
              <a:rPr sz="2700" spc="-275" dirty="0">
                <a:solidFill>
                  <a:srgbClr val="0000FF"/>
                </a:solidFill>
                <a:cs typeface="Microsoft Sans Serif"/>
              </a:rPr>
              <a:t>o</a:t>
            </a:r>
            <a:r>
              <a:rPr sz="2700" spc="-135" dirty="0">
                <a:solidFill>
                  <a:srgbClr val="0000FF"/>
                </a:solidFill>
                <a:cs typeface="Microsoft Sans Serif"/>
              </a:rPr>
              <a:t>f</a:t>
            </a:r>
            <a:r>
              <a:rPr sz="2700" spc="-105" dirty="0">
                <a:solidFill>
                  <a:srgbClr val="0000FF"/>
                </a:solidFill>
                <a:cs typeface="Microsoft Sans Serif"/>
              </a:rPr>
              <a:t> </a:t>
            </a:r>
            <a:r>
              <a:rPr sz="2700" spc="-210" dirty="0">
                <a:solidFill>
                  <a:srgbClr val="0000FF"/>
                </a:solidFill>
                <a:cs typeface="Microsoft Sans Serif"/>
              </a:rPr>
              <a:t>th</a:t>
            </a:r>
            <a:r>
              <a:rPr sz="2700" spc="-270" dirty="0">
                <a:solidFill>
                  <a:srgbClr val="0000FF"/>
                </a:solidFill>
                <a:cs typeface="Microsoft Sans Serif"/>
              </a:rPr>
              <a:t>e</a:t>
            </a:r>
            <a:r>
              <a:rPr sz="2700" spc="-105" dirty="0">
                <a:solidFill>
                  <a:srgbClr val="0000FF"/>
                </a:solidFill>
                <a:cs typeface="Microsoft Sans Serif"/>
              </a:rPr>
              <a:t> </a:t>
            </a:r>
            <a:r>
              <a:rPr sz="2700" spc="-270" dirty="0">
                <a:solidFill>
                  <a:srgbClr val="0000FF"/>
                </a:solidFill>
                <a:cs typeface="Microsoft Sans Serif"/>
              </a:rPr>
              <a:t>5-H</a:t>
            </a:r>
            <a:r>
              <a:rPr sz="2700" spc="-300" dirty="0">
                <a:solidFill>
                  <a:srgbClr val="0000FF"/>
                </a:solidFill>
                <a:cs typeface="Microsoft Sans Serif"/>
              </a:rPr>
              <a:t>T</a:t>
            </a:r>
            <a:r>
              <a:rPr sz="2700" spc="-30" dirty="0">
                <a:solidFill>
                  <a:srgbClr val="0000FF"/>
                </a:solidFill>
                <a:cs typeface="Microsoft Sans Serif"/>
              </a:rPr>
              <a:t> </a:t>
            </a:r>
            <a:r>
              <a:rPr sz="2625" spc="-202" baseline="-22222" dirty="0">
                <a:solidFill>
                  <a:srgbClr val="0000FF"/>
                </a:solidFill>
                <a:cs typeface="Microsoft Sans Serif"/>
              </a:rPr>
              <a:t>2A  </a:t>
            </a:r>
            <a:r>
              <a:rPr sz="2700" spc="-229" dirty="0">
                <a:solidFill>
                  <a:srgbClr val="0000FF"/>
                </a:solidFill>
                <a:cs typeface="Microsoft Sans Serif"/>
              </a:rPr>
              <a:t>receptor</a:t>
            </a:r>
            <a:endParaRPr sz="2700">
              <a:cs typeface="Microsoft Sans Serif"/>
            </a:endParaRPr>
          </a:p>
          <a:p>
            <a:pPr marL="781050" marR="34925" lvl="1" indent="-285750">
              <a:lnSpc>
                <a:spcPct val="100000"/>
              </a:lnSpc>
              <a:spcBef>
                <a:spcPts val="650"/>
              </a:spcBef>
              <a:buClr>
                <a:srgbClr val="9999CC"/>
              </a:buClr>
              <a:buSzPct val="81481"/>
              <a:buFont typeface="Wingdings"/>
              <a:buChar char=""/>
              <a:tabLst>
                <a:tab pos="781050" algn="l"/>
              </a:tabLst>
            </a:pPr>
            <a:r>
              <a:rPr sz="2700" spc="-200" dirty="0">
                <a:cs typeface="Microsoft Sans Serif"/>
              </a:rPr>
              <a:t>G-protein–couple</a:t>
            </a:r>
            <a:r>
              <a:rPr sz="2700" spc="-235" dirty="0">
                <a:cs typeface="Microsoft Sans Serif"/>
              </a:rPr>
              <a:t>d</a:t>
            </a:r>
            <a:r>
              <a:rPr sz="2700" spc="-105" dirty="0">
                <a:cs typeface="Microsoft Sans Serif"/>
              </a:rPr>
              <a:t> </a:t>
            </a:r>
            <a:r>
              <a:rPr sz="2700" spc="-215" dirty="0">
                <a:cs typeface="Microsoft Sans Serif"/>
              </a:rPr>
              <a:t>receptor  </a:t>
            </a:r>
            <a:r>
              <a:rPr sz="2700" spc="-225" dirty="0">
                <a:cs typeface="Microsoft Sans Serif"/>
              </a:rPr>
              <a:t>locate</a:t>
            </a:r>
            <a:r>
              <a:rPr sz="2700" spc="-275" dirty="0">
                <a:cs typeface="Microsoft Sans Serif"/>
              </a:rPr>
              <a:t>d</a:t>
            </a:r>
            <a:r>
              <a:rPr sz="2700" spc="-105" dirty="0">
                <a:cs typeface="Microsoft Sans Serif"/>
              </a:rPr>
              <a:t> </a:t>
            </a:r>
            <a:r>
              <a:rPr sz="2700" spc="-120" dirty="0">
                <a:cs typeface="Microsoft Sans Serif"/>
              </a:rPr>
              <a:t>i</a:t>
            </a:r>
            <a:r>
              <a:rPr sz="2700" spc="-280" dirty="0">
                <a:cs typeface="Microsoft Sans Serif"/>
              </a:rPr>
              <a:t>n</a:t>
            </a:r>
            <a:r>
              <a:rPr sz="2700" spc="-105" dirty="0">
                <a:cs typeface="Microsoft Sans Serif"/>
              </a:rPr>
              <a:t> </a:t>
            </a:r>
            <a:r>
              <a:rPr sz="2700" spc="-254" dirty="0">
                <a:cs typeface="Microsoft Sans Serif"/>
              </a:rPr>
              <a:t>severa</a:t>
            </a:r>
            <a:r>
              <a:rPr sz="2700" spc="-114" dirty="0">
                <a:cs typeface="Microsoft Sans Serif"/>
              </a:rPr>
              <a:t>l</a:t>
            </a:r>
            <a:r>
              <a:rPr sz="2700" spc="-105" dirty="0">
                <a:cs typeface="Microsoft Sans Serif"/>
              </a:rPr>
              <a:t> </a:t>
            </a:r>
            <a:r>
              <a:rPr sz="2700" spc="-360" dirty="0">
                <a:cs typeface="Microsoft Sans Serif"/>
              </a:rPr>
              <a:t>CN</a:t>
            </a:r>
            <a:r>
              <a:rPr sz="2700" spc="-325" dirty="0">
                <a:cs typeface="Microsoft Sans Serif"/>
              </a:rPr>
              <a:t>S</a:t>
            </a:r>
            <a:r>
              <a:rPr sz="2700" spc="-110" dirty="0">
                <a:cs typeface="Microsoft Sans Serif"/>
              </a:rPr>
              <a:t> </a:t>
            </a:r>
            <a:r>
              <a:rPr sz="2700" spc="-220" dirty="0">
                <a:cs typeface="Microsoft Sans Serif"/>
              </a:rPr>
              <a:t>regions  includin</a:t>
            </a:r>
            <a:r>
              <a:rPr sz="2700" spc="-280" dirty="0">
                <a:cs typeface="Microsoft Sans Serif"/>
              </a:rPr>
              <a:t>g</a:t>
            </a:r>
            <a:r>
              <a:rPr sz="2700" spc="-105" dirty="0">
                <a:cs typeface="Microsoft Sans Serif"/>
              </a:rPr>
              <a:t> </a:t>
            </a:r>
            <a:r>
              <a:rPr sz="2700" spc="-210" dirty="0">
                <a:cs typeface="Microsoft Sans Serif"/>
              </a:rPr>
              <a:t>th</a:t>
            </a:r>
            <a:r>
              <a:rPr sz="2700" spc="-270" dirty="0">
                <a:cs typeface="Microsoft Sans Serif"/>
              </a:rPr>
              <a:t>e</a:t>
            </a:r>
            <a:r>
              <a:rPr sz="2700" spc="-105" dirty="0">
                <a:cs typeface="Microsoft Sans Serif"/>
              </a:rPr>
              <a:t> </a:t>
            </a:r>
            <a:r>
              <a:rPr sz="2700" spc="-245" dirty="0">
                <a:cs typeface="Microsoft Sans Serif"/>
              </a:rPr>
              <a:t>neocortex</a:t>
            </a:r>
            <a:endParaRPr sz="2700">
              <a:cs typeface="Microsoft Sans Serif"/>
            </a:endParaRPr>
          </a:p>
          <a:p>
            <a:pPr marL="781050" marR="194945" lvl="1" indent="-285750">
              <a:lnSpc>
                <a:spcPct val="100000"/>
              </a:lnSpc>
              <a:spcBef>
                <a:spcPts val="645"/>
              </a:spcBef>
              <a:buClr>
                <a:srgbClr val="9999CC"/>
              </a:buClr>
              <a:buSzPct val="81481"/>
              <a:buFont typeface="Wingdings"/>
              <a:buChar char=""/>
              <a:tabLst>
                <a:tab pos="781050" algn="l"/>
              </a:tabLst>
            </a:pPr>
            <a:r>
              <a:rPr sz="2700" spc="-250" dirty="0">
                <a:cs typeface="Microsoft Sans Serif"/>
              </a:rPr>
              <a:t>Antagonis</a:t>
            </a:r>
            <a:r>
              <a:rPr sz="2700" spc="-409" dirty="0">
                <a:cs typeface="Microsoft Sans Serif"/>
              </a:rPr>
              <a:t>m</a:t>
            </a:r>
            <a:r>
              <a:rPr sz="2700" spc="-110" dirty="0">
                <a:cs typeface="Microsoft Sans Serif"/>
              </a:rPr>
              <a:t> </a:t>
            </a:r>
            <a:r>
              <a:rPr sz="2700" spc="-275" dirty="0">
                <a:cs typeface="Microsoft Sans Serif"/>
              </a:rPr>
              <a:t>o</a:t>
            </a:r>
            <a:r>
              <a:rPr sz="2700" spc="-135" dirty="0">
                <a:cs typeface="Microsoft Sans Serif"/>
              </a:rPr>
              <a:t>f</a:t>
            </a:r>
            <a:r>
              <a:rPr sz="2700" spc="-105" dirty="0">
                <a:cs typeface="Microsoft Sans Serif"/>
              </a:rPr>
              <a:t> </a:t>
            </a:r>
            <a:r>
              <a:rPr sz="2700" spc="-180" dirty="0">
                <a:cs typeface="Microsoft Sans Serif"/>
              </a:rPr>
              <a:t>thi</a:t>
            </a:r>
            <a:r>
              <a:rPr sz="2700" spc="-250" dirty="0">
                <a:cs typeface="Microsoft Sans Serif"/>
              </a:rPr>
              <a:t>s</a:t>
            </a:r>
            <a:r>
              <a:rPr sz="2700" spc="-105" dirty="0">
                <a:cs typeface="Microsoft Sans Serif"/>
              </a:rPr>
              <a:t> </a:t>
            </a:r>
            <a:r>
              <a:rPr sz="2700" spc="-245" dirty="0">
                <a:cs typeface="Microsoft Sans Serif"/>
              </a:rPr>
              <a:t>recepto</a:t>
            </a:r>
            <a:r>
              <a:rPr sz="2700" spc="-165" dirty="0">
                <a:cs typeface="Microsoft Sans Serif"/>
              </a:rPr>
              <a:t>r</a:t>
            </a:r>
            <a:r>
              <a:rPr sz="2700" spc="-110" dirty="0">
                <a:cs typeface="Microsoft Sans Serif"/>
              </a:rPr>
              <a:t> </a:t>
            </a:r>
            <a:r>
              <a:rPr sz="2700" spc="-165" dirty="0">
                <a:cs typeface="Microsoft Sans Serif"/>
              </a:rPr>
              <a:t>is  </a:t>
            </a:r>
            <a:r>
              <a:rPr sz="2700" spc="-254" dirty="0">
                <a:cs typeface="Microsoft Sans Serif"/>
              </a:rPr>
              <a:t>equate</a:t>
            </a:r>
            <a:r>
              <a:rPr sz="2700" spc="-275" dirty="0">
                <a:cs typeface="Microsoft Sans Serif"/>
              </a:rPr>
              <a:t>d</a:t>
            </a:r>
            <a:r>
              <a:rPr sz="2700" spc="-105" dirty="0">
                <a:cs typeface="Microsoft Sans Serif"/>
              </a:rPr>
              <a:t> </a:t>
            </a:r>
            <a:r>
              <a:rPr sz="2700" spc="-210" dirty="0">
                <a:cs typeface="Microsoft Sans Serif"/>
              </a:rPr>
              <a:t>wit</a:t>
            </a:r>
            <a:r>
              <a:rPr sz="2700" spc="-275" dirty="0">
                <a:cs typeface="Microsoft Sans Serif"/>
              </a:rPr>
              <a:t>h</a:t>
            </a:r>
            <a:r>
              <a:rPr sz="2700" spc="-110" dirty="0">
                <a:cs typeface="Microsoft Sans Serif"/>
              </a:rPr>
              <a:t> </a:t>
            </a:r>
            <a:r>
              <a:rPr sz="2700" spc="-235" dirty="0">
                <a:cs typeface="Microsoft Sans Serif"/>
              </a:rPr>
              <a:t>bot</a:t>
            </a:r>
            <a:r>
              <a:rPr sz="2700" spc="-275" dirty="0">
                <a:cs typeface="Microsoft Sans Serif"/>
              </a:rPr>
              <a:t>h</a:t>
            </a:r>
            <a:r>
              <a:rPr sz="2700" spc="-105" dirty="0">
                <a:cs typeface="Microsoft Sans Serif"/>
              </a:rPr>
              <a:t> </a:t>
            </a:r>
            <a:r>
              <a:rPr sz="2700" spc="-195" dirty="0">
                <a:cs typeface="Microsoft Sans Serif"/>
              </a:rPr>
              <a:t>the  </a:t>
            </a:r>
            <a:r>
              <a:rPr sz="2700" spc="-220" dirty="0">
                <a:cs typeface="Microsoft Sans Serif"/>
              </a:rPr>
              <a:t>antianxiet</a:t>
            </a:r>
            <a:r>
              <a:rPr sz="2700" spc="-250" dirty="0">
                <a:cs typeface="Microsoft Sans Serif"/>
              </a:rPr>
              <a:t>y</a:t>
            </a:r>
            <a:r>
              <a:rPr sz="2700" spc="-105" dirty="0">
                <a:cs typeface="Microsoft Sans Serif"/>
              </a:rPr>
              <a:t> </a:t>
            </a:r>
            <a:r>
              <a:rPr sz="2700" spc="-285" dirty="0">
                <a:cs typeface="Microsoft Sans Serif"/>
              </a:rPr>
              <a:t>+</a:t>
            </a:r>
            <a:r>
              <a:rPr sz="2700" spc="-105" dirty="0">
                <a:cs typeface="Microsoft Sans Serif"/>
              </a:rPr>
              <a:t> </a:t>
            </a:r>
            <a:r>
              <a:rPr sz="2700" spc="-225" dirty="0">
                <a:cs typeface="Microsoft Sans Serif"/>
              </a:rPr>
              <a:t>antidepressant  action</a:t>
            </a:r>
            <a:r>
              <a:rPr sz="2700" spc="-245" dirty="0">
                <a:cs typeface="Microsoft Sans Serif"/>
              </a:rPr>
              <a:t>s</a:t>
            </a:r>
            <a:r>
              <a:rPr sz="2700" spc="-105" dirty="0">
                <a:cs typeface="Microsoft Sans Serif"/>
              </a:rPr>
              <a:t> </a:t>
            </a:r>
            <a:r>
              <a:rPr sz="2700" spc="-275" dirty="0">
                <a:cs typeface="Microsoft Sans Serif"/>
              </a:rPr>
              <a:t>o</a:t>
            </a:r>
            <a:r>
              <a:rPr sz="2700" spc="-135" dirty="0">
                <a:cs typeface="Microsoft Sans Serif"/>
              </a:rPr>
              <a:t>f</a:t>
            </a:r>
            <a:r>
              <a:rPr sz="2700" spc="-105" dirty="0">
                <a:cs typeface="Microsoft Sans Serif"/>
              </a:rPr>
              <a:t> </a:t>
            </a:r>
            <a:r>
              <a:rPr sz="2700" spc="-235" dirty="0">
                <a:cs typeface="Microsoft Sans Serif"/>
              </a:rPr>
              <a:t>thes</a:t>
            </a:r>
            <a:r>
              <a:rPr sz="2700" spc="-270" dirty="0">
                <a:cs typeface="Microsoft Sans Serif"/>
              </a:rPr>
              <a:t>e</a:t>
            </a:r>
            <a:r>
              <a:rPr sz="2700" spc="-105" dirty="0">
                <a:cs typeface="Microsoft Sans Serif"/>
              </a:rPr>
              <a:t> </a:t>
            </a:r>
            <a:r>
              <a:rPr sz="2700" spc="-250" dirty="0">
                <a:cs typeface="Microsoft Sans Serif"/>
              </a:rPr>
              <a:t>drugs</a:t>
            </a:r>
            <a:endParaRPr sz="2700">
              <a:cs typeface="Microsoft Sans Serif"/>
            </a:endParaRPr>
          </a:p>
        </p:txBody>
      </p:sp>
      <p:pic>
        <p:nvPicPr>
          <p:cNvPr id="4" name="object 4"/>
          <p:cNvPicPr/>
          <p:nvPr/>
        </p:nvPicPr>
        <p:blipFill>
          <a:blip r:embed="rId2" cstate="print"/>
          <a:stretch>
            <a:fillRect/>
          </a:stretch>
        </p:blipFill>
        <p:spPr>
          <a:xfrm>
            <a:off x="501227" y="2065020"/>
            <a:ext cx="5019461" cy="1028700"/>
          </a:xfrm>
          <a:prstGeom prst="rect">
            <a:avLst/>
          </a:prstGeom>
        </p:spPr>
      </p:pic>
      <p:pic>
        <p:nvPicPr>
          <p:cNvPr id="5" name="object 5"/>
          <p:cNvPicPr/>
          <p:nvPr/>
        </p:nvPicPr>
        <p:blipFill>
          <a:blip r:embed="rId3" cstate="print"/>
          <a:stretch>
            <a:fillRect/>
          </a:stretch>
        </p:blipFill>
        <p:spPr>
          <a:xfrm>
            <a:off x="503150" y="3361862"/>
            <a:ext cx="5159549" cy="1631091"/>
          </a:xfrm>
          <a:prstGeom prst="rect">
            <a:avLst/>
          </a:prstGeom>
        </p:spPr>
      </p:pic>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mtClean="0"/>
              <a:t>References</a:t>
            </a:r>
            <a:endParaRPr lang="en-US" dirty="0"/>
          </a:p>
        </p:txBody>
      </p:sp>
      <p:sp>
        <p:nvSpPr>
          <p:cNvPr id="3" name="Content Placeholder 2"/>
          <p:cNvSpPr>
            <a:spLocks noGrp="1"/>
          </p:cNvSpPr>
          <p:nvPr>
            <p:ph idx="1"/>
          </p:nvPr>
        </p:nvSpPr>
        <p:spPr/>
        <p:txBody>
          <a:bodyPr>
            <a:normAutofit lnSpcReduction="10000"/>
          </a:bodyPr>
          <a:lstStyle/>
          <a:p>
            <a:r>
              <a:rPr lang="en-US" dirty="0" smtClean="0"/>
              <a:t>Oxford shorter textbook of psychiatry 6</a:t>
            </a:r>
            <a:r>
              <a:rPr lang="en-US" baseline="30000" dirty="0" smtClean="0"/>
              <a:t>th</a:t>
            </a:r>
            <a:r>
              <a:rPr lang="en-US" dirty="0" smtClean="0"/>
              <a:t> edition.</a:t>
            </a:r>
          </a:p>
          <a:p>
            <a:r>
              <a:rPr lang="en-US" dirty="0" smtClean="0"/>
              <a:t>Kaplan and </a:t>
            </a:r>
            <a:r>
              <a:rPr lang="en-US" dirty="0" err="1" smtClean="0"/>
              <a:t>Sadocks</a:t>
            </a:r>
            <a:r>
              <a:rPr lang="en-US" dirty="0" smtClean="0"/>
              <a:t> synopsis of psychiatry 11</a:t>
            </a:r>
            <a:r>
              <a:rPr lang="en-US" baseline="30000" dirty="0" smtClean="0"/>
              <a:t>th</a:t>
            </a:r>
            <a:r>
              <a:rPr lang="en-US" dirty="0" smtClean="0"/>
              <a:t> edition.</a:t>
            </a:r>
          </a:p>
          <a:p>
            <a:r>
              <a:rPr lang="en-US" dirty="0" smtClean="0"/>
              <a:t>I.C.D 10</a:t>
            </a:r>
          </a:p>
          <a:p>
            <a:r>
              <a:rPr lang="en-US" dirty="0" smtClean="0"/>
              <a:t>Kaplan and </a:t>
            </a:r>
            <a:r>
              <a:rPr lang="en-US" dirty="0" err="1" smtClean="0"/>
              <a:t>Sadock’s</a:t>
            </a:r>
            <a:r>
              <a:rPr lang="en-US" dirty="0" smtClean="0"/>
              <a:t> Comprehensive textbook of psychiatry 10 edition.</a:t>
            </a:r>
          </a:p>
          <a:p>
            <a:r>
              <a:rPr lang="en-US" dirty="0" smtClean="0"/>
              <a:t>Fallon BA. Pharmacotherapy of somatoform disorders. J </a:t>
            </a:r>
            <a:r>
              <a:rPr lang="en-US" dirty="0" err="1" smtClean="0"/>
              <a:t>Psychosom</a:t>
            </a:r>
            <a:r>
              <a:rPr lang="en-US" dirty="0" smtClean="0"/>
              <a:t> Res. 2004 Apr;56(4):455-60. </a:t>
            </a:r>
            <a:r>
              <a:rPr lang="en-US" dirty="0" err="1" smtClean="0"/>
              <a:t>doi</a:t>
            </a:r>
            <a:r>
              <a:rPr lang="en-US" dirty="0" smtClean="0"/>
              <a:t>: 10.1016/S0022-3999(03)00631-7. PMID: 15094032.</a:t>
            </a:r>
          </a:p>
          <a:p>
            <a:r>
              <a:rPr lang="en-US" dirty="0" smtClean="0"/>
              <a:t>Gentile JP, Dillon KS, </a:t>
            </a:r>
            <a:r>
              <a:rPr lang="en-US" dirty="0" err="1" smtClean="0"/>
              <a:t>Gillig</a:t>
            </a:r>
            <a:r>
              <a:rPr lang="en-US" dirty="0" smtClean="0"/>
              <a:t> PM. Psychotherapy and pharmacotherapy for patients with dissociative identity disorder. </a:t>
            </a:r>
            <a:r>
              <a:rPr lang="en-US" dirty="0" err="1" smtClean="0"/>
              <a:t>Innov</a:t>
            </a:r>
            <a:r>
              <a:rPr lang="en-US" dirty="0" smtClean="0"/>
              <a:t> </a:t>
            </a:r>
            <a:r>
              <a:rPr lang="en-US" dirty="0" err="1" smtClean="0"/>
              <a:t>Clin</a:t>
            </a:r>
            <a:r>
              <a:rPr lang="en-US" dirty="0" smtClean="0"/>
              <a:t> </a:t>
            </a:r>
            <a:r>
              <a:rPr lang="en-US" dirty="0" err="1" smtClean="0"/>
              <a:t>Neurosci</a:t>
            </a:r>
            <a:r>
              <a:rPr lang="en-US" dirty="0" smtClean="0"/>
              <a:t>. 2013 Feb;10(2):22-9. PMID: 23556139; PMCID: PMC3615506.</a:t>
            </a:r>
          </a:p>
          <a:p>
            <a:r>
              <a:rPr lang="en-US" dirty="0" err="1" smtClean="0"/>
              <a:t>Sutar</a:t>
            </a:r>
            <a:r>
              <a:rPr lang="en-US" dirty="0" smtClean="0"/>
              <a:t> R, </a:t>
            </a:r>
            <a:r>
              <a:rPr lang="en-US" dirty="0" err="1" smtClean="0"/>
              <a:t>Sahu</a:t>
            </a:r>
            <a:r>
              <a:rPr lang="en-US" dirty="0" smtClean="0"/>
              <a:t> S. Pharmacotherapy for dissociative disorders: A systematic review. Psychiatry Res. 2019 Nov;281:112529. </a:t>
            </a:r>
            <a:r>
              <a:rPr lang="en-US" dirty="0" err="1" smtClean="0"/>
              <a:t>doi</a:t>
            </a:r>
            <a:r>
              <a:rPr lang="en-US" dirty="0" smtClean="0"/>
              <a:t>: 10.1016/j.psychres.2019.112529. </a:t>
            </a:r>
            <a:r>
              <a:rPr lang="en-US" dirty="0" err="1" smtClean="0"/>
              <a:t>Epub</a:t>
            </a:r>
            <a:r>
              <a:rPr lang="en-US" dirty="0" smtClean="0"/>
              <a:t> 2019 Aug 23. PMID: 31470213.</a:t>
            </a:r>
          </a:p>
          <a:p>
            <a:endParaRPr lang="en-US"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hp\AppData\Local\Microsoft\Windows\INetCache\IE\JRG7DO78\thank-you[1].jpg"/>
          <p:cNvPicPr>
            <a:picLocks noChangeAspect="1" noChangeArrowheads="1"/>
          </p:cNvPicPr>
          <p:nvPr/>
        </p:nvPicPr>
        <p:blipFill>
          <a:blip r:embed="rId2"/>
          <a:srcRect/>
          <a:stretch>
            <a:fillRect/>
          </a:stretch>
        </p:blipFill>
        <p:spPr bwMode="auto">
          <a:xfrm>
            <a:off x="0" y="0"/>
            <a:ext cx="12192000" cy="6858000"/>
          </a:xfrm>
          <a:prstGeom prst="rect">
            <a:avLst/>
          </a:prstGeom>
          <a:noFill/>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Savon">
      <a:maj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xmlns="" name="Savon" id="{1306E473-ED32-493B-A2D0-240A757EDD34}" vid="{C20BADFE-D095-436F-9677-9264042809F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2908</TotalTime>
  <Words>3003</Words>
  <Application>Microsoft Office PowerPoint</Application>
  <PresentationFormat>Custom</PresentationFormat>
  <Paragraphs>449</Paragraphs>
  <Slides>61</Slides>
  <Notes>1</Notes>
  <HiddenSlides>0</HiddenSlides>
  <MMClips>0</MMClips>
  <ScaleCrop>false</ScaleCrop>
  <HeadingPairs>
    <vt:vector size="4" baseType="variant">
      <vt:variant>
        <vt:lpstr>Theme</vt:lpstr>
      </vt:variant>
      <vt:variant>
        <vt:i4>1</vt:i4>
      </vt:variant>
      <vt:variant>
        <vt:lpstr>Slide Titles</vt:lpstr>
      </vt:variant>
      <vt:variant>
        <vt:i4>61</vt:i4>
      </vt:variant>
    </vt:vector>
  </HeadingPairs>
  <TitlesOfParts>
    <vt:vector size="62" baseType="lpstr">
      <vt:lpstr>Savon</vt:lpstr>
      <vt:lpstr>Slide 1</vt:lpstr>
      <vt:lpstr>Slide 2</vt:lpstr>
      <vt:lpstr>Slide 3</vt:lpstr>
      <vt:lpstr>Pharmacotherapy of Somatoform Disorders</vt:lpstr>
      <vt:lpstr>Pharmacotherapy of hypochondriasis</vt:lpstr>
      <vt:lpstr>Slide 6</vt:lpstr>
      <vt:lpstr>Slide 7</vt:lpstr>
      <vt:lpstr>Pharmacotherapy of BDD</vt:lpstr>
      <vt:lpstr>Slide 9</vt:lpstr>
      <vt:lpstr>Pharmacotherapy of pain disorders</vt:lpstr>
      <vt:lpstr>Slide 11</vt:lpstr>
      <vt:lpstr>Pharmacotherapy of Somatization Disorder</vt:lpstr>
      <vt:lpstr>Dissociative AND CONVERSION  Disorder </vt:lpstr>
      <vt:lpstr>Pharmacotherapy of dissociative disorders</vt:lpstr>
      <vt:lpstr>Slide 15</vt:lpstr>
      <vt:lpstr>Slide 16</vt:lpstr>
      <vt:lpstr>Treatment of Dissociative Amnesia</vt:lpstr>
      <vt:lpstr>Slide 18</vt:lpstr>
      <vt:lpstr>Treatment of Dissociative Fugue</vt:lpstr>
      <vt:lpstr>Treatment of  Depersonalization/Derealisation disorder </vt:lpstr>
      <vt:lpstr>Treatment of Dissociative Identity Disorder</vt:lpstr>
      <vt:lpstr>Other Specified or Unspecified Dissociative Disorder </vt:lpstr>
      <vt:lpstr>Slide 23</vt:lpstr>
      <vt:lpstr>Slide 24</vt:lpstr>
      <vt:lpstr>Treatment of Functional Neurological Symptom Disorder (Conversion Disorder)</vt:lpstr>
      <vt:lpstr>Slide 26</vt:lpstr>
      <vt:lpstr>Antidepressant Drugs-Classification</vt:lpstr>
      <vt:lpstr>Antidepressant Drugs-Classification (contd.)</vt:lpstr>
      <vt:lpstr>Antidepressant Drugs-Classification  (contd.)</vt:lpstr>
      <vt:lpstr>Selective Serotonin Reuptake  Inhibitors (SSRI’s)</vt:lpstr>
      <vt:lpstr>Serotonin NE Reuptake Inhibitors (SNRI’s)</vt:lpstr>
      <vt:lpstr>Postulated Mode of Action of Tricyclic  Antidepressant Drugs</vt:lpstr>
      <vt:lpstr>Tricyclic Antidepressants(TCA’s)-  Pharmacological Actions</vt:lpstr>
      <vt:lpstr>Tricyclic Antidepressants(TCA’s)-  Pharmacokinetics</vt:lpstr>
      <vt:lpstr>Tricyclic Antidepressants(TCA’s)-Adverse Effects</vt:lpstr>
      <vt:lpstr>Tricyclic Antidepressants(TCA’s)-Adverse Effects</vt:lpstr>
      <vt:lpstr>Postulated Mode of Action of MAO-A  Inhibitor Drugs</vt:lpstr>
      <vt:lpstr>MAO-AI’s-Pharmacological Actions</vt:lpstr>
      <vt:lpstr>MAO-AI’s-Pharmacological Actions  (contd.)</vt:lpstr>
      <vt:lpstr>MAOI Interaction with Tyramine</vt:lpstr>
      <vt:lpstr>MAOI Interaction with Tyramine</vt:lpstr>
      <vt:lpstr>MAO-AI’s-Pharmacological Actions  (contd.)</vt:lpstr>
      <vt:lpstr>MAO-AI’s-Pharmacokinetics</vt:lpstr>
      <vt:lpstr>MAO-AI’s-Adverse Effects &amp; Drug  Interactions</vt:lpstr>
      <vt:lpstr>Selective Serotonin Reuptake  Inhibitors (SSRI’s)</vt:lpstr>
      <vt:lpstr>Selective Serotonin Reuptake  Inhibitors (SSRI’s)</vt:lpstr>
      <vt:lpstr>SSRI’s-Mechanism of Action</vt:lpstr>
      <vt:lpstr>Selective Serotonin Reuptake  Inhibitors(SSRI’s)-Pharmacokinetics</vt:lpstr>
      <vt:lpstr>Selective Serotonin Reuptake Inhibitors(SSRI’s)-  Adverse Effects</vt:lpstr>
      <vt:lpstr>Selective Serotonin Reuptake Inhibitors(SSRI’s)-  Drug-Drug Interactions</vt:lpstr>
      <vt:lpstr>Selective Serotonin Reuptake Inhibitors(SSRI’s)-  Drug-Drug Interactions</vt:lpstr>
      <vt:lpstr>Selective Serotonin Reuptake Inhibitors(SSRI’s)-  Drug-Drug Interactions</vt:lpstr>
      <vt:lpstr>Serotonin Syndrome</vt:lpstr>
      <vt:lpstr>Serotonin Syndrome</vt:lpstr>
      <vt:lpstr>Serotonin Syndrome</vt:lpstr>
      <vt:lpstr>Serotonin NE Reuptake Inhibitors(SNRI’s)</vt:lpstr>
      <vt:lpstr>Heterocyclics</vt:lpstr>
      <vt:lpstr>Heterocyclics</vt:lpstr>
      <vt:lpstr>5-HT2 Antagonists</vt:lpstr>
      <vt:lpstr>References</vt:lpstr>
      <vt:lpstr>Slide 61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phy</cp:lastModifiedBy>
  <cp:revision>112</cp:revision>
  <dcterms:created xsi:type="dcterms:W3CDTF">2023-06-01T12:14:30Z</dcterms:created>
  <dcterms:modified xsi:type="dcterms:W3CDTF">2024-08-19T05:18:37Z</dcterms:modified>
</cp:coreProperties>
</file>