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798" y="-9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7145B9-1B04-42ED-B721-3B4749B51FB3}"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IN"/>
        </a:p>
      </dgm:t>
    </dgm:pt>
    <dgm:pt modelId="{07D1756C-A6DB-4988-9249-DB4233A74873}">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5100" dirty="0">
            <a:solidFill>
              <a:srgbClr val="FF0000"/>
            </a:solidFill>
          </a:endParaRPr>
        </a:p>
        <a:p>
          <a:r>
            <a:rPr lang="en-US" sz="7200" b="1" dirty="0">
              <a:solidFill>
                <a:schemeClr val="accent4"/>
              </a:solidFill>
            </a:rPr>
            <a:t>Thank you</a:t>
          </a:r>
          <a:r>
            <a:rPr lang="en-US" sz="5100" dirty="0"/>
            <a:t/>
          </a:r>
          <a:br>
            <a:rPr lang="en-US" sz="5100" dirty="0"/>
          </a:br>
          <a:endParaRPr lang="en-IN" sz="5100" dirty="0"/>
        </a:p>
      </dgm:t>
    </dgm:pt>
    <dgm:pt modelId="{32F411FC-AA05-41C1-A2C4-A883D0DEED13}" type="parTrans" cxnId="{314B3EB2-5E07-4696-A72B-5E8E648A5910}">
      <dgm:prSet/>
      <dgm:spPr/>
      <dgm:t>
        <a:bodyPr/>
        <a:lstStyle/>
        <a:p>
          <a:endParaRPr lang="en-IN"/>
        </a:p>
      </dgm:t>
    </dgm:pt>
    <dgm:pt modelId="{E334E144-4540-4CDF-B7B0-3A2A9C6862C7}" type="sibTrans" cxnId="{314B3EB2-5E07-4696-A72B-5E8E648A5910}">
      <dgm:prSet/>
      <dgm:spPr/>
      <dgm:t>
        <a:bodyPr/>
        <a:lstStyle/>
        <a:p>
          <a:endParaRPr lang="en-IN"/>
        </a:p>
      </dgm:t>
    </dgm:pt>
    <dgm:pt modelId="{4FE56031-AE49-44B9-881C-769FB6E87A16}" type="pres">
      <dgm:prSet presAssocID="{0E7145B9-1B04-42ED-B721-3B4749B51FB3}" presName="compositeShape" presStyleCnt="0">
        <dgm:presLayoutVars>
          <dgm:chMax val="7"/>
          <dgm:dir/>
          <dgm:resizeHandles val="exact"/>
        </dgm:presLayoutVars>
      </dgm:prSet>
      <dgm:spPr/>
      <dgm:t>
        <a:bodyPr/>
        <a:lstStyle/>
        <a:p>
          <a:endParaRPr lang="en-US"/>
        </a:p>
      </dgm:t>
    </dgm:pt>
    <dgm:pt modelId="{84AC030A-5B9E-48AB-B0B0-8A66CE568174}" type="pres">
      <dgm:prSet presAssocID="{07D1756C-A6DB-4988-9249-DB4233A74873}" presName="circ1TxSh" presStyleLbl="vennNode1" presStyleIdx="0" presStyleCnt="1" custScaleX="146553" custScaleY="100000" custLinFactNeighborX="160" custLinFactNeighborY="-8941"/>
      <dgm:spPr/>
      <dgm:t>
        <a:bodyPr/>
        <a:lstStyle/>
        <a:p>
          <a:endParaRPr lang="en-US"/>
        </a:p>
      </dgm:t>
    </dgm:pt>
  </dgm:ptLst>
  <dgm:cxnLst>
    <dgm:cxn modelId="{BA9D05D0-1406-40A5-B0A3-CAF7E42B02D4}" type="presOf" srcId="{0E7145B9-1B04-42ED-B721-3B4749B51FB3}" destId="{4FE56031-AE49-44B9-881C-769FB6E87A16}" srcOrd="0" destOrd="0" presId="urn:microsoft.com/office/officeart/2005/8/layout/venn1"/>
    <dgm:cxn modelId="{314B3EB2-5E07-4696-A72B-5E8E648A5910}" srcId="{0E7145B9-1B04-42ED-B721-3B4749B51FB3}" destId="{07D1756C-A6DB-4988-9249-DB4233A74873}" srcOrd="0" destOrd="0" parTransId="{32F411FC-AA05-41C1-A2C4-A883D0DEED13}" sibTransId="{E334E144-4540-4CDF-B7B0-3A2A9C6862C7}"/>
    <dgm:cxn modelId="{D2268551-E8C1-40A6-ABCA-CE4EAB340C3B}" type="presOf" srcId="{07D1756C-A6DB-4988-9249-DB4233A74873}" destId="{84AC030A-5B9E-48AB-B0B0-8A66CE568174}" srcOrd="0" destOrd="0" presId="urn:microsoft.com/office/officeart/2005/8/layout/venn1"/>
    <dgm:cxn modelId="{7270C2B7-9A56-4C86-B801-987C22AB3A57}" type="presParOf" srcId="{4FE56031-AE49-44B9-881C-769FB6E87A16}" destId="{84AC030A-5B9E-48AB-B0B0-8A66CE568174}" srcOrd="0"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C030A-5B9E-48AB-B0B0-8A66CE568174}">
      <dsp:nvSpPr>
        <dsp:cNvPr id="0" name=""/>
        <dsp:cNvSpPr/>
      </dsp:nvSpPr>
      <dsp:spPr>
        <a:xfrm>
          <a:off x="2082057" y="0"/>
          <a:ext cx="6365383" cy="4343400"/>
        </a:xfrm>
        <a:prstGeom prst="ellipse">
          <a:avLst/>
        </a:prstGeom>
        <a:solidFill>
          <a:schemeClr val="accent1">
            <a:alpha val="50000"/>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266950">
            <a:lnSpc>
              <a:spcPct val="90000"/>
            </a:lnSpc>
            <a:spcBef>
              <a:spcPct val="0"/>
            </a:spcBef>
            <a:spcAft>
              <a:spcPct val="35000"/>
            </a:spcAft>
            <a:buNone/>
          </a:pPr>
          <a:endParaRPr lang="en-US" sz="5100" kern="1200" dirty="0">
            <a:solidFill>
              <a:srgbClr val="FF0000"/>
            </a:solidFill>
          </a:endParaRPr>
        </a:p>
        <a:p>
          <a:pPr marL="0" lvl="0" indent="0" algn="ctr" defTabSz="2266950">
            <a:lnSpc>
              <a:spcPct val="90000"/>
            </a:lnSpc>
            <a:spcBef>
              <a:spcPct val="0"/>
            </a:spcBef>
            <a:spcAft>
              <a:spcPct val="35000"/>
            </a:spcAft>
            <a:buNone/>
          </a:pPr>
          <a:r>
            <a:rPr lang="en-US" sz="7200" b="1" kern="1200" dirty="0">
              <a:solidFill>
                <a:schemeClr val="accent4"/>
              </a:solidFill>
            </a:rPr>
            <a:t>Thank you</a:t>
          </a:r>
          <a:br>
            <a:rPr lang="en-US" sz="5100" kern="1200" dirty="0"/>
          </a:br>
          <a:endParaRPr lang="en-IN" sz="5100" kern="1200" dirty="0"/>
        </a:p>
      </dsp:txBody>
      <dsp:txXfrm>
        <a:off x="3014246" y="636076"/>
        <a:ext cx="4501005" cy="307124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BB9027-9A24-44ED-826B-47F488FC08D2}" type="datetimeFigureOut">
              <a:rPr lang="en-IN" smtClean="0"/>
              <a:pPr/>
              <a:t>08-04-2024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D0038-0A29-415F-846A-BFB5AD4A594C}" type="slidenum">
              <a:rPr lang="en-IN" smtClean="0"/>
              <a:pPr/>
              <a:t>‹#›</a:t>
            </a:fld>
            <a:endParaRPr lang="en-IN"/>
          </a:p>
        </p:txBody>
      </p:sp>
    </p:spTree>
    <p:extLst>
      <p:ext uri="{BB962C8B-B14F-4D97-AF65-F5344CB8AC3E}">
        <p14:creationId xmlns:p14="http://schemas.microsoft.com/office/powerpoint/2010/main" xmlns="" val="790172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90D0038-0A29-415F-846A-BFB5AD4A594C}" type="slidenum">
              <a:rPr lang="en-IN" smtClean="0"/>
              <a:pPr/>
              <a:t>10</a:t>
            </a:fld>
            <a:endParaRPr lang="en-IN"/>
          </a:p>
        </p:txBody>
      </p:sp>
    </p:spTree>
    <p:extLst>
      <p:ext uri="{BB962C8B-B14F-4D97-AF65-F5344CB8AC3E}">
        <p14:creationId xmlns:p14="http://schemas.microsoft.com/office/powerpoint/2010/main" xmlns="" val="1882637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9A8AC9-7C31-4D0B-B876-A0DB8F81C3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B403FE02-9512-45FA-8F37-1CD7C1E109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24903CBE-03D9-49D8-9D34-F5432B580CBD}"/>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5" name="Footer Placeholder 4">
            <a:extLst>
              <a:ext uri="{FF2B5EF4-FFF2-40B4-BE49-F238E27FC236}">
                <a16:creationId xmlns:a16="http://schemas.microsoft.com/office/drawing/2014/main" xmlns="" id="{B133B4D5-A95C-4ECB-809E-130819625B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FC9B364-C5F4-4E08-AB9D-9F0F5B4C6751}"/>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2820362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54B1B2-2D6E-4682-AA76-11CE4916494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B89F5DA-DB52-4821-ACE5-8D59D18F7C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E707DD8-2B58-4B2F-9FA3-1C1485A8CBFC}"/>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5" name="Footer Placeholder 4">
            <a:extLst>
              <a:ext uri="{FF2B5EF4-FFF2-40B4-BE49-F238E27FC236}">
                <a16:creationId xmlns:a16="http://schemas.microsoft.com/office/drawing/2014/main" xmlns="" id="{B4691964-46D2-40AE-9958-8A1ED0DE340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A6B9900-30FD-4F9B-A3C7-A5FDD1107DEE}"/>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1181213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F94F7E-EC3D-4697-9371-A4A459F41D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C093607-D4AB-4D10-ACA3-8064ADAF32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A90B4251-FE7F-4635-B344-2B3297F0B357}"/>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5" name="Footer Placeholder 4">
            <a:extLst>
              <a:ext uri="{FF2B5EF4-FFF2-40B4-BE49-F238E27FC236}">
                <a16:creationId xmlns:a16="http://schemas.microsoft.com/office/drawing/2014/main" xmlns="" id="{6DE524B3-35D7-4BE8-AF09-AD54785D68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51538A0-6ACB-4DBB-BEBB-5597CC2070EB}"/>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98455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538EE9-505D-466E-B9F7-2BBE76D9F81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FC9B353-79E2-4661-8D6A-873599F5B7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C6C707A-809C-4A01-A886-77F6AE1EDC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D63DD164-364A-40D9-A6C1-39339A769D5A}"/>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6" name="Footer Placeholder 5">
            <a:extLst>
              <a:ext uri="{FF2B5EF4-FFF2-40B4-BE49-F238E27FC236}">
                <a16:creationId xmlns:a16="http://schemas.microsoft.com/office/drawing/2014/main" xmlns="" id="{97C47E3A-A000-4128-97E6-5A218489DC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73365046-F20C-46F0-AB86-60D3954AE728}"/>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684556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FDF9CD-7826-4731-95A8-14F18331FD4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8F9D575-55B2-4E16-955B-3476BF8A27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166AF03-3067-4953-A96D-AE532EECE2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9A89EEF0-0F08-408B-9805-C17D1EB1C3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B4ED404-0A16-41D9-80BF-0B27B42231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131923DB-7CFC-427E-93E1-EDC678DCFD8E}"/>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8" name="Footer Placeholder 7">
            <a:extLst>
              <a:ext uri="{FF2B5EF4-FFF2-40B4-BE49-F238E27FC236}">
                <a16:creationId xmlns:a16="http://schemas.microsoft.com/office/drawing/2014/main" xmlns="" id="{3266D18A-839B-48C1-8BBF-DD7EFE52B3C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F02243DB-082D-47C0-AD38-5E6F507EC199}"/>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503003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C02BEC-BA35-4030-88F0-FDED81605D2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9EA328F2-D70F-4056-BAA1-AD8E95667975}"/>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4" name="Footer Placeholder 3">
            <a:extLst>
              <a:ext uri="{FF2B5EF4-FFF2-40B4-BE49-F238E27FC236}">
                <a16:creationId xmlns:a16="http://schemas.microsoft.com/office/drawing/2014/main" xmlns="" id="{0A361E96-1105-416C-AE65-E6D0E23D10D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D08F92A8-CCE1-4464-912B-9BC67C490704}"/>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1787118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EECEF51-C983-4E5A-9C4E-ACD32F88E740}"/>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3" name="Footer Placeholder 2">
            <a:extLst>
              <a:ext uri="{FF2B5EF4-FFF2-40B4-BE49-F238E27FC236}">
                <a16:creationId xmlns:a16="http://schemas.microsoft.com/office/drawing/2014/main" xmlns="" id="{1FE97697-5E65-4E34-B011-CBD057AFC7D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74EAB568-CFA4-471E-BEA0-C42DFFDC4EF5}"/>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290783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FBA47E-716B-460D-9DBC-886CC824F1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3A47C621-BD80-4201-BF98-6FDB22FF9E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32A30D78-55DD-449A-A85F-D81F3DAF83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59D05BE-E310-41E0-B06D-EED365007FD3}"/>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6" name="Footer Placeholder 5">
            <a:extLst>
              <a:ext uri="{FF2B5EF4-FFF2-40B4-BE49-F238E27FC236}">
                <a16:creationId xmlns:a16="http://schemas.microsoft.com/office/drawing/2014/main" xmlns="" id="{2CC6E197-05EF-44D7-9DD4-62546E807EB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0AB856A8-5995-46BD-BBC6-2FDE10C0B1B8}"/>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2325564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B4B88D-6B28-4715-B751-9F114B4826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5FAAE448-E41E-423C-952F-7359BBB22E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310590BC-4DD1-4CA4-85BF-C6E374DD4B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3F1DC50-F0F6-4B74-A138-67B6C0FE2688}"/>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6" name="Footer Placeholder 5">
            <a:extLst>
              <a:ext uri="{FF2B5EF4-FFF2-40B4-BE49-F238E27FC236}">
                <a16:creationId xmlns:a16="http://schemas.microsoft.com/office/drawing/2014/main" xmlns="" id="{B4F09384-37B2-453C-B48E-A182B2B16FD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47F72989-F4A4-490F-A107-B92C312AEB45}"/>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1456505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A93BC-304C-4CA0-B6BE-669FDB3E19B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6F9E229D-1BC8-4906-A4F2-6450CAA510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A17F4FD-6010-47C0-92A9-5FB8CB87934F}"/>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5" name="Footer Placeholder 4">
            <a:extLst>
              <a:ext uri="{FF2B5EF4-FFF2-40B4-BE49-F238E27FC236}">
                <a16:creationId xmlns:a16="http://schemas.microsoft.com/office/drawing/2014/main" xmlns="" id="{8FF8F9BA-53C8-4DB3-B6FD-6A2A33437E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8E30BDF-6064-49D7-BD68-08800E3C12C3}"/>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84182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B38F4F2-3772-4AEF-AD30-4974452828B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A5483436-3D96-496D-B5D6-AF280C5A61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56A2F3D6-A831-4AF1-873A-91C543E1EBA0}"/>
              </a:ext>
            </a:extLst>
          </p:cNvPr>
          <p:cNvSpPr>
            <a:spLocks noGrp="1"/>
          </p:cNvSpPr>
          <p:nvPr>
            <p:ph type="dt" sz="half" idx="10"/>
          </p:nvPr>
        </p:nvSpPr>
        <p:spPr/>
        <p:txBody>
          <a:bodyPr/>
          <a:lstStyle/>
          <a:p>
            <a:fld id="{D60F8E85-E303-4BAF-9A41-6032B9188860}" type="datetimeFigureOut">
              <a:rPr lang="en-IN" smtClean="0"/>
              <a:pPr/>
              <a:t>08-04-2024</a:t>
            </a:fld>
            <a:endParaRPr lang="en-IN"/>
          </a:p>
        </p:txBody>
      </p:sp>
      <p:sp>
        <p:nvSpPr>
          <p:cNvPr id="5" name="Footer Placeholder 4">
            <a:extLst>
              <a:ext uri="{FF2B5EF4-FFF2-40B4-BE49-F238E27FC236}">
                <a16:creationId xmlns:a16="http://schemas.microsoft.com/office/drawing/2014/main" xmlns="" id="{52563E82-06AE-4997-AE15-23FB21C4476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4DB49CA-3B48-4803-A055-3E214E6509B2}"/>
              </a:ext>
            </a:extLst>
          </p:cNvPr>
          <p:cNvSpPr>
            <a:spLocks noGrp="1"/>
          </p:cNvSpPr>
          <p:nvPr>
            <p:ph type="sldNum" sz="quarter" idx="12"/>
          </p:nvPr>
        </p:nvSpPr>
        <p:spPr/>
        <p:txBody>
          <a:body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301161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1486732-E4D0-40B1-9BA6-5E25C1D129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E2BEF221-CADE-48CC-A917-FF84E1D6FA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7B2F50A-0871-492A-B54C-F7639C8771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F8E85-E303-4BAF-9A41-6032B9188860}" type="datetimeFigureOut">
              <a:rPr lang="en-IN" smtClean="0"/>
              <a:pPr/>
              <a:t>08-04-2024</a:t>
            </a:fld>
            <a:endParaRPr lang="en-IN"/>
          </a:p>
        </p:txBody>
      </p:sp>
      <p:sp>
        <p:nvSpPr>
          <p:cNvPr id="5" name="Footer Placeholder 4">
            <a:extLst>
              <a:ext uri="{FF2B5EF4-FFF2-40B4-BE49-F238E27FC236}">
                <a16:creationId xmlns:a16="http://schemas.microsoft.com/office/drawing/2014/main" xmlns="" id="{A8CC9664-780D-4A09-AA45-8B859405F1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DE942317-2CFF-45AC-A5BF-B94F573672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6FCF8-6B41-4F68-BE05-0B77462B25AA}" type="slidenum">
              <a:rPr lang="en-IN" smtClean="0"/>
              <a:pPr/>
              <a:t>‹#›</a:t>
            </a:fld>
            <a:endParaRPr lang="en-IN"/>
          </a:p>
        </p:txBody>
      </p:sp>
    </p:spTree>
    <p:extLst>
      <p:ext uri="{BB962C8B-B14F-4D97-AF65-F5344CB8AC3E}">
        <p14:creationId xmlns:p14="http://schemas.microsoft.com/office/powerpoint/2010/main" xmlns="" val="1922731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85CBB-0D59-4442-BFA2-144E7E36FCD9}"/>
              </a:ext>
            </a:extLst>
          </p:cNvPr>
          <p:cNvSpPr>
            <a:spLocks noGrp="1"/>
          </p:cNvSpPr>
          <p:nvPr>
            <p:ph type="ctrTitle"/>
          </p:nvPr>
        </p:nvSpPr>
        <p:spPr>
          <a:xfrm>
            <a:off x="1524000" y="822959"/>
            <a:ext cx="9144000" cy="3322321"/>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sz="5400" b="1" dirty="0">
                <a:solidFill>
                  <a:schemeClr val="accent2">
                    <a:lumMod val="75000"/>
                  </a:schemeClr>
                </a:solidFill>
              </a:rPr>
              <a:t>Normality &amp; Abnormality And</a:t>
            </a:r>
            <a:br>
              <a:rPr lang="en-US" sz="5400" b="1" dirty="0">
                <a:solidFill>
                  <a:schemeClr val="accent2">
                    <a:lumMod val="75000"/>
                  </a:schemeClr>
                </a:solidFill>
              </a:rPr>
            </a:br>
            <a:r>
              <a:rPr lang="en-US" sz="5400" b="1" dirty="0">
                <a:solidFill>
                  <a:schemeClr val="accent2">
                    <a:lumMod val="75000"/>
                  </a:schemeClr>
                </a:solidFill>
              </a:rPr>
              <a:t>Principles Of Personality Development  &amp; Motivation</a:t>
            </a:r>
            <a:r>
              <a:rPr lang="en-US" b="1" dirty="0">
                <a:solidFill>
                  <a:schemeClr val="accent2">
                    <a:lumMod val="75000"/>
                  </a:schemeClr>
                </a:solidFill>
              </a:rPr>
              <a:t/>
            </a:r>
            <a:br>
              <a:rPr lang="en-US" b="1" dirty="0">
                <a:solidFill>
                  <a:schemeClr val="accent2">
                    <a:lumMod val="75000"/>
                  </a:schemeClr>
                </a:solidFill>
              </a:rPr>
            </a:br>
            <a:r>
              <a:rPr lang="en-US" b="1" dirty="0">
                <a:solidFill>
                  <a:schemeClr val="accent2">
                    <a:lumMod val="75000"/>
                  </a:schemeClr>
                </a:solidFill>
              </a:rPr>
              <a:t/>
            </a:r>
            <a:br>
              <a:rPr lang="en-US" b="1" dirty="0">
                <a:solidFill>
                  <a:schemeClr val="accent2">
                    <a:lumMod val="75000"/>
                  </a:schemeClr>
                </a:solidFill>
              </a:rPr>
            </a:br>
            <a:r>
              <a:rPr lang="en-US" sz="3200" b="1" dirty="0">
                <a:solidFill>
                  <a:schemeClr val="accent2">
                    <a:lumMod val="75000"/>
                  </a:schemeClr>
                </a:solidFill>
              </a:rPr>
              <a:t>lecture By</a:t>
            </a:r>
            <a:endParaRPr lang="en-IN" sz="3200" b="1" dirty="0">
              <a:solidFill>
                <a:schemeClr val="accent2">
                  <a:lumMod val="75000"/>
                </a:schemeClr>
              </a:solidFill>
            </a:endParaRPr>
          </a:p>
        </p:txBody>
      </p:sp>
      <p:sp>
        <p:nvSpPr>
          <p:cNvPr id="3" name="Subtitle 2">
            <a:extLst>
              <a:ext uri="{FF2B5EF4-FFF2-40B4-BE49-F238E27FC236}">
                <a16:creationId xmlns:a16="http://schemas.microsoft.com/office/drawing/2014/main" xmlns="" id="{AFFC12BF-D4BB-4C20-8CBD-C698A927B57B}"/>
              </a:ext>
            </a:extLst>
          </p:cNvPr>
          <p:cNvSpPr>
            <a:spLocks noGrp="1"/>
          </p:cNvSpPr>
          <p:nvPr>
            <p:ph type="subTitle" idx="1"/>
          </p:nvPr>
        </p:nvSpPr>
        <p:spPr>
          <a:xfrm>
            <a:off x="1524000" y="4551680"/>
            <a:ext cx="9144000" cy="173736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3200" i="1">
                <a:solidFill>
                  <a:schemeClr val="accent3">
                    <a:lumMod val="50000"/>
                  </a:schemeClr>
                </a:solidFill>
                <a:effectLst>
                  <a:outerShdw blurRad="38100" dist="38100" dir="2700000" algn="tl">
                    <a:srgbClr val="000000">
                      <a:alpha val="43137"/>
                    </a:srgbClr>
                  </a:outerShdw>
                </a:effectLst>
              </a:rPr>
              <a:t> Miss Swaleha</a:t>
            </a:r>
            <a:r>
              <a:rPr lang="en-US" sz="3200" i="1" dirty="0">
                <a:solidFill>
                  <a:schemeClr val="accent3">
                    <a:lumMod val="50000"/>
                  </a:schemeClr>
                </a:solidFill>
                <a:effectLst>
                  <a:outerShdw blurRad="38100" dist="38100" dir="2700000" algn="tl">
                    <a:srgbClr val="000000">
                      <a:alpha val="43137"/>
                    </a:srgbClr>
                  </a:outerShdw>
                </a:effectLst>
              </a:rPr>
              <a:t> Asif, Clinical Psychologist</a:t>
            </a:r>
          </a:p>
          <a:p>
            <a:r>
              <a:rPr lang="en-US" sz="3200" i="1" dirty="0">
                <a:solidFill>
                  <a:schemeClr val="accent3">
                    <a:lumMod val="50000"/>
                  </a:schemeClr>
                </a:solidFill>
                <a:effectLst>
                  <a:outerShdw blurRad="38100" dist="38100" dir="2700000" algn="tl">
                    <a:srgbClr val="000000">
                      <a:alpha val="43137"/>
                    </a:srgbClr>
                  </a:outerShdw>
                </a:effectLst>
              </a:rPr>
              <a:t>Department Of Psychiatry </a:t>
            </a:r>
          </a:p>
          <a:p>
            <a:r>
              <a:rPr lang="en-US" sz="3200" i="1" dirty="0">
                <a:solidFill>
                  <a:schemeClr val="accent3">
                    <a:lumMod val="50000"/>
                  </a:schemeClr>
                </a:solidFill>
                <a:effectLst>
                  <a:outerShdw blurRad="38100" dist="38100" dir="2700000" algn="tl">
                    <a:srgbClr val="000000">
                      <a:alpha val="43137"/>
                    </a:srgbClr>
                  </a:outerShdw>
                </a:effectLst>
              </a:rPr>
              <a:t>RMCH</a:t>
            </a:r>
            <a:endParaRPr lang="en-IN" sz="3200" i="1" dirty="0">
              <a:solidFill>
                <a:schemeClr val="accent3">
                  <a:lumMod val="50000"/>
                </a:schemeClr>
              </a:solidFill>
              <a:effectLst>
                <a:outerShdw blurRad="38100" dist="38100" dir="2700000" algn="tl">
                  <a:srgbClr val="000000">
                    <a:alpha val="43137"/>
                  </a:srgbClr>
                </a:outerShdw>
              </a:effectLst>
            </a:endParaRPr>
          </a:p>
          <a:p>
            <a:endParaRPr lang="en-IN" dirty="0"/>
          </a:p>
        </p:txBody>
      </p:sp>
    </p:spTree>
    <p:extLst>
      <p:ext uri="{BB962C8B-B14F-4D97-AF65-F5344CB8AC3E}">
        <p14:creationId xmlns:p14="http://schemas.microsoft.com/office/powerpoint/2010/main" xmlns="" val="1962817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C29C4E-C231-305A-E7AD-5971BCDA7D82}"/>
              </a:ext>
            </a:extLst>
          </p:cNvPr>
          <p:cNvSpPr>
            <a:spLocks noGrp="1"/>
          </p:cNvSpPr>
          <p:nvPr>
            <p:ph type="ctrTitle"/>
          </p:nvPr>
        </p:nvSpPr>
        <p:spPr>
          <a:xfrm>
            <a:off x="1962150" y="1057276"/>
            <a:ext cx="8562975" cy="2981324"/>
          </a:xfrm>
        </p:spPr>
        <p:txBody>
          <a:bodyPr/>
          <a:lstStyle/>
          <a:p>
            <a:r>
              <a:rPr lang="en-IN" dirty="0"/>
              <a:t> </a:t>
            </a:r>
            <a:r>
              <a:rPr lang="en-IN" dirty="0">
                <a:solidFill>
                  <a:schemeClr val="accent2">
                    <a:lumMod val="75000"/>
                  </a:schemeClr>
                </a:solidFill>
                <a:effectLst>
                  <a:outerShdw blurRad="38100" dist="38100" dir="2700000" algn="tl">
                    <a:srgbClr val="000000">
                      <a:alpha val="43137"/>
                    </a:srgbClr>
                  </a:outerShdw>
                </a:effectLst>
              </a:rPr>
              <a:t>Differences Of Normality &amp; Abnormality</a:t>
            </a:r>
          </a:p>
        </p:txBody>
      </p:sp>
    </p:spTree>
    <p:extLst>
      <p:ext uri="{BB962C8B-B14F-4D97-AF65-F5344CB8AC3E}">
        <p14:creationId xmlns:p14="http://schemas.microsoft.com/office/powerpoint/2010/main" xmlns="" val="87450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241E5A-268F-47C2-9504-9FACB9AF9951}"/>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What Is Mental Health Or Normality</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689839E0-EC7D-4E77-A43D-732EBF896F19}"/>
              </a:ext>
            </a:extLst>
          </p:cNvPr>
          <p:cNvSpPr>
            <a:spLocks noGrp="1"/>
          </p:cNvSpPr>
          <p:nvPr>
            <p:ph idx="1"/>
          </p:nvPr>
        </p:nvSpPr>
        <p:spPr>
          <a:xfrm>
            <a:off x="1442720" y="1513840"/>
            <a:ext cx="9911079" cy="4821645"/>
          </a:xfrm>
          <a:noFill/>
        </p:spPr>
        <p:txBody>
          <a:bodyPr/>
          <a:lstStyle/>
          <a:p>
            <a:pPr fontAlgn="base">
              <a:lnSpc>
                <a:spcPct val="160000"/>
              </a:lnSpc>
            </a:pPr>
            <a:r>
              <a:rPr lang="en-US" sz="2600" dirty="0">
                <a:latin typeface="Times New Roman" panose="02020603050405020304" pitchFamily="18" charset="0"/>
              </a:rPr>
              <a:t>Mental health is a condition of psychological maturity a relatively constant and enduring function of personality. </a:t>
            </a:r>
          </a:p>
          <a:p>
            <a:pPr fontAlgn="base">
              <a:lnSpc>
                <a:spcPct val="160000"/>
              </a:lnSpc>
            </a:pPr>
            <a:r>
              <a:rPr lang="en-US" sz="2600" dirty="0">
                <a:latin typeface="Times New Roman" panose="02020603050405020304" pitchFamily="18" charset="0"/>
              </a:rPr>
              <a:t>The </a:t>
            </a:r>
            <a:r>
              <a:rPr lang="en-US" sz="2600">
                <a:latin typeface="Times New Roman" panose="02020603050405020304" pitchFamily="18" charset="0"/>
              </a:rPr>
              <a:t>absence of </a:t>
            </a:r>
            <a:r>
              <a:rPr lang="en-US" sz="2600" dirty="0">
                <a:latin typeface="Times New Roman" panose="02020603050405020304" pitchFamily="18" charset="0"/>
              </a:rPr>
              <a:t>mental disease symptoms &amp; It is a condition of personal and social functioning with a maximum of effectiveness and satisfaction. </a:t>
            </a:r>
          </a:p>
          <a:p>
            <a:pPr fontAlgn="base">
              <a:lnSpc>
                <a:spcPct val="160000"/>
              </a:lnSpc>
            </a:pPr>
            <a:r>
              <a:rPr lang="en-US" sz="2600" dirty="0">
                <a:latin typeface="Times New Roman" panose="02020603050405020304" pitchFamily="18" charset="0"/>
              </a:rPr>
              <a:t>Mental health involves positive feelings and attitudes toward the self and toward others. </a:t>
            </a:r>
          </a:p>
          <a:p>
            <a:endParaRPr lang="en-IN" dirty="0"/>
          </a:p>
        </p:txBody>
      </p:sp>
    </p:spTree>
    <p:extLst>
      <p:ext uri="{BB962C8B-B14F-4D97-AF65-F5344CB8AC3E}">
        <p14:creationId xmlns:p14="http://schemas.microsoft.com/office/powerpoint/2010/main" xmlns="" val="534670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1A9AA4-03EC-4C54-8DED-282C71B6E373}"/>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Criteria For Mental Health</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9685258F-F58D-4709-9B8C-5BECD921FFC6}"/>
              </a:ext>
            </a:extLst>
          </p:cNvPr>
          <p:cNvSpPr>
            <a:spLocks noGrp="1"/>
          </p:cNvSpPr>
          <p:nvPr>
            <p:ph idx="1"/>
          </p:nvPr>
        </p:nvSpPr>
        <p:spPr>
          <a:xfrm>
            <a:off x="1412240" y="1808480"/>
            <a:ext cx="10178868" cy="4552315"/>
          </a:xfrm>
        </p:spPr>
        <p:txBody>
          <a:bodyPr>
            <a:normAutofit/>
          </a:bodyPr>
          <a:lstStyle/>
          <a:p>
            <a:pPr marL="0" indent="0" fontAlgn="base">
              <a:lnSpc>
                <a:spcPct val="160000"/>
              </a:lnSpc>
              <a:buNone/>
            </a:pPr>
            <a:r>
              <a:rPr lang="en-US" sz="2600" b="1" dirty="0">
                <a:solidFill>
                  <a:schemeClr val="accent1"/>
                </a:solidFill>
              </a:rPr>
              <a:t>1- </a:t>
            </a:r>
            <a:r>
              <a:rPr lang="en-US" sz="2600" dirty="0">
                <a:solidFill>
                  <a:schemeClr val="accent1"/>
                </a:solidFill>
                <a:latin typeface="Times New Roman" panose="02020603050405020304" pitchFamily="18" charset="0"/>
              </a:rPr>
              <a:t>Attitude toward the self-  </a:t>
            </a:r>
            <a:r>
              <a:rPr lang="en-US" sz="2600" dirty="0">
                <a:latin typeface="Times New Roman" panose="02020603050405020304" pitchFamily="18" charset="0"/>
              </a:rPr>
              <a:t>Including its accessibility to consciousness, correctness of the self-concept, self-acceptance and a sense of identity. </a:t>
            </a:r>
          </a:p>
          <a:p>
            <a:pPr marL="0" indent="0" fontAlgn="base">
              <a:lnSpc>
                <a:spcPct val="160000"/>
              </a:lnSpc>
              <a:buNone/>
            </a:pPr>
            <a:r>
              <a:rPr lang="en-US" sz="2600" b="1" dirty="0">
                <a:solidFill>
                  <a:schemeClr val="accent1"/>
                </a:solidFill>
              </a:rPr>
              <a:t>2-</a:t>
            </a:r>
            <a:r>
              <a:rPr lang="en-US" sz="2600" dirty="0"/>
              <a:t> </a:t>
            </a:r>
            <a:r>
              <a:rPr lang="en-US" sz="2600" dirty="0">
                <a:solidFill>
                  <a:schemeClr val="accent1"/>
                </a:solidFill>
                <a:latin typeface="Times New Roman" panose="02020603050405020304" pitchFamily="18" charset="0"/>
              </a:rPr>
              <a:t>Self-actualization the growth- </a:t>
            </a:r>
            <a:r>
              <a:rPr lang="en-US" sz="2600" dirty="0">
                <a:latin typeface="Times New Roman" panose="02020603050405020304" pitchFamily="18" charset="0"/>
              </a:rPr>
              <a:t>Development and realization of the individual's potentialities through action.</a:t>
            </a:r>
          </a:p>
          <a:p>
            <a:pPr marL="0" indent="0" fontAlgn="base">
              <a:lnSpc>
                <a:spcPct val="160000"/>
              </a:lnSpc>
              <a:buNone/>
            </a:pPr>
            <a:r>
              <a:rPr lang="en-US" sz="2600" b="1" dirty="0">
                <a:solidFill>
                  <a:schemeClr val="accent1"/>
                </a:solidFill>
              </a:rPr>
              <a:t>3-</a:t>
            </a:r>
            <a:r>
              <a:rPr lang="en-US" sz="2600" dirty="0"/>
              <a:t> </a:t>
            </a:r>
            <a:r>
              <a:rPr lang="en-US" sz="2600" dirty="0">
                <a:solidFill>
                  <a:schemeClr val="accent1"/>
                </a:solidFill>
                <a:latin typeface="Times New Roman" panose="02020603050405020304" pitchFamily="18" charset="0"/>
              </a:rPr>
              <a:t>Autonomy- </a:t>
            </a:r>
            <a:r>
              <a:rPr lang="en-US" sz="2600" dirty="0">
                <a:latin typeface="Times New Roman" panose="02020603050405020304" pitchFamily="18" charset="0"/>
              </a:rPr>
              <a:t>The individual's conscious discrimination of environmental forces and independence from social influences. </a:t>
            </a:r>
          </a:p>
          <a:p>
            <a:endParaRPr lang="en-IN" dirty="0"/>
          </a:p>
        </p:txBody>
      </p:sp>
    </p:spTree>
    <p:extLst>
      <p:ext uri="{BB962C8B-B14F-4D97-AF65-F5344CB8AC3E}">
        <p14:creationId xmlns:p14="http://schemas.microsoft.com/office/powerpoint/2010/main" xmlns="" val="4245233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8FEEEF-9F27-4277-87C7-021DF8B783EC}"/>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b="1" dirty="0"/>
              <a:t>       </a:t>
            </a:r>
            <a:r>
              <a:rPr lang="en-US" b="1" u="sng" dirty="0" smtClean="0">
                <a:solidFill>
                  <a:schemeClr val="accent2">
                    <a:lumMod val="50000"/>
                  </a:schemeClr>
                </a:solidFill>
              </a:rPr>
              <a:t>Importance </a:t>
            </a:r>
            <a:r>
              <a:rPr lang="en-US" b="1" u="sng" dirty="0">
                <a:solidFill>
                  <a:schemeClr val="accent2">
                    <a:lumMod val="50000"/>
                  </a:schemeClr>
                </a:solidFill>
              </a:rPr>
              <a:t>Of Value Mental Health</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5225DEBD-CBC3-4852-A423-D0C341F74EF9}"/>
              </a:ext>
            </a:extLst>
          </p:cNvPr>
          <p:cNvSpPr>
            <a:spLocks noGrp="1"/>
          </p:cNvSpPr>
          <p:nvPr>
            <p:ph idx="1"/>
          </p:nvPr>
        </p:nvSpPr>
        <p:spPr>
          <a:xfrm>
            <a:off x="1222310" y="1788160"/>
            <a:ext cx="10131490" cy="4826000"/>
          </a:xfrm>
        </p:spPr>
        <p:txBody>
          <a:bodyPr>
            <a:normAutofit/>
          </a:bodyPr>
          <a:lstStyle/>
          <a:p>
            <a:pPr>
              <a:lnSpc>
                <a:spcPct val="150000"/>
              </a:lnSpc>
              <a:buFont typeface="Wingdings" panose="05000000000000000000" pitchFamily="2" charset="2"/>
              <a:buChar char="Ø"/>
            </a:pPr>
            <a:r>
              <a:rPr lang="en-US" sz="2400" dirty="0">
                <a:latin typeface="Times New Roman" panose="02020603050405020304" pitchFamily="18" charset="0"/>
              </a:rPr>
              <a:t> </a:t>
            </a:r>
            <a:r>
              <a:rPr lang="en-US" sz="2600" dirty="0">
                <a:latin typeface="Times New Roman" panose="02020603050405020304" pitchFamily="18" charset="0"/>
              </a:rPr>
              <a:t>The positive mental health is a set of constructive personal value.</a:t>
            </a:r>
          </a:p>
          <a:p>
            <a:pPr>
              <a:lnSpc>
                <a:spcPct val="150000"/>
              </a:lnSpc>
              <a:buFont typeface="Wingdings" panose="05000000000000000000" pitchFamily="2" charset="2"/>
              <a:buChar char="Ø"/>
            </a:pPr>
            <a:r>
              <a:rPr lang="en-US" sz="2600" dirty="0">
                <a:latin typeface="Times New Roman" panose="02020603050405020304" pitchFamily="18" charset="0"/>
              </a:rPr>
              <a:t>Positive mental health implies that the adjusted integrated individual has values that are good for him and society.</a:t>
            </a:r>
          </a:p>
          <a:p>
            <a:pPr>
              <a:lnSpc>
                <a:spcPct val="150000"/>
              </a:lnSpc>
              <a:buFont typeface="Wingdings" panose="05000000000000000000" pitchFamily="2" charset="2"/>
              <a:buChar char="Ø"/>
            </a:pPr>
            <a:r>
              <a:rPr lang="en-US" sz="2600" dirty="0">
                <a:latin typeface="Times New Roman" panose="02020603050405020304" pitchFamily="18" charset="0"/>
              </a:rPr>
              <a:t>The mature person is able to modify and change values as he grows in experience and intelligence. </a:t>
            </a:r>
          </a:p>
        </p:txBody>
      </p:sp>
    </p:spTree>
    <p:extLst>
      <p:ext uri="{BB962C8B-B14F-4D97-AF65-F5344CB8AC3E}">
        <p14:creationId xmlns:p14="http://schemas.microsoft.com/office/powerpoint/2010/main" xmlns="" val="1706758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248BB4-B77F-4253-864C-5B007A21200F}"/>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Mental Health &amp; Mental Hygiene</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F7B000FB-C27D-4141-A1CB-4D85312574A8}"/>
              </a:ext>
            </a:extLst>
          </p:cNvPr>
          <p:cNvSpPr>
            <a:spLocks noGrp="1"/>
          </p:cNvSpPr>
          <p:nvPr>
            <p:ph idx="1"/>
          </p:nvPr>
        </p:nvSpPr>
        <p:spPr>
          <a:xfrm>
            <a:off x="1219200" y="1524000"/>
            <a:ext cx="10134600" cy="4652963"/>
          </a:xfrm>
        </p:spPr>
        <p:txBody>
          <a:bodyPr>
            <a:normAutofit/>
          </a:bodyPr>
          <a:lstStyle/>
          <a:p>
            <a:pPr>
              <a:lnSpc>
                <a:spcPct val="150000"/>
              </a:lnSpc>
              <a:buFont typeface="Wingdings" panose="05000000000000000000" pitchFamily="2" charset="2"/>
              <a:buChar char="Ø"/>
            </a:pPr>
            <a:r>
              <a:rPr lang="en-US" sz="2600" dirty="0">
                <a:latin typeface="Times New Roman" panose="02020603050405020304" pitchFamily="18" charset="0"/>
              </a:rPr>
              <a:t>Mental hygiene is the means to mental health. </a:t>
            </a:r>
          </a:p>
          <a:p>
            <a:pPr>
              <a:lnSpc>
                <a:spcPct val="150000"/>
              </a:lnSpc>
              <a:buFont typeface="Wingdings" panose="05000000000000000000" pitchFamily="2" charset="2"/>
              <a:buChar char="Ø"/>
            </a:pPr>
            <a:r>
              <a:rPr lang="en-US" sz="2600" dirty="0">
                <a:latin typeface="Times New Roman" panose="02020603050405020304" pitchFamily="18" charset="0"/>
              </a:rPr>
              <a:t>Mental Hygiene is a way of life in which the individual's adjustment to his environment is maintained intact.</a:t>
            </a:r>
          </a:p>
          <a:p>
            <a:pPr>
              <a:lnSpc>
                <a:spcPct val="150000"/>
              </a:lnSpc>
              <a:buFont typeface="Wingdings" panose="05000000000000000000" pitchFamily="2" charset="2"/>
              <a:buChar char="Ø"/>
            </a:pPr>
            <a:r>
              <a:rPr lang="en-US" sz="2600" dirty="0">
                <a:latin typeface="Times New Roman" panose="02020603050405020304" pitchFamily="18" charset="0"/>
              </a:rPr>
              <a:t>Mental hygiene is a science that studies the laws and means of achieving mental health of maintaining it as well as doing away with mental ill health . Mental health is the end and mental hygiene the means. </a:t>
            </a:r>
          </a:p>
        </p:txBody>
      </p:sp>
    </p:spTree>
    <p:extLst>
      <p:ext uri="{BB962C8B-B14F-4D97-AF65-F5344CB8AC3E}">
        <p14:creationId xmlns:p14="http://schemas.microsoft.com/office/powerpoint/2010/main" xmlns="" val="3929359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D5A06C-2FE8-4A05-9284-F14B568226DB}"/>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Characteristics Of Mental healthy Person </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005719B0-9348-40B1-BA0A-F511B2380CD0}"/>
              </a:ext>
            </a:extLst>
          </p:cNvPr>
          <p:cNvSpPr>
            <a:spLocks noGrp="1"/>
          </p:cNvSpPr>
          <p:nvPr>
            <p:ph idx="1"/>
          </p:nvPr>
        </p:nvSpPr>
        <p:spPr>
          <a:xfrm>
            <a:off x="1463040" y="1604865"/>
            <a:ext cx="9966960" cy="5253135"/>
          </a:xfrm>
        </p:spPr>
        <p:txBody>
          <a:bodyPr>
            <a:normAutofit/>
          </a:bodyPr>
          <a:lstStyle/>
          <a:p>
            <a:pPr marL="0" indent="0">
              <a:lnSpc>
                <a:spcPct val="150000"/>
              </a:lnSpc>
              <a:buNone/>
            </a:pPr>
            <a:r>
              <a:rPr lang="en-US" sz="2400" b="1" dirty="0">
                <a:solidFill>
                  <a:schemeClr val="accent1"/>
                </a:solidFill>
              </a:rPr>
              <a:t>1 </a:t>
            </a:r>
            <a:r>
              <a:rPr lang="en-US" sz="2600" b="1" dirty="0">
                <a:solidFill>
                  <a:schemeClr val="accent1"/>
                </a:solidFill>
              </a:rPr>
              <a:t>- Self Evaluation- </a:t>
            </a:r>
            <a:r>
              <a:rPr lang="en-US" sz="2600" dirty="0">
                <a:latin typeface="Times New Roman" panose="02020603050405020304" pitchFamily="18" charset="0"/>
              </a:rPr>
              <a:t>A mentally healthy individual evaluating himself properly is aware of his limitation. He easily accepts his faults and makes efforts to rid himself of them.</a:t>
            </a:r>
          </a:p>
          <a:p>
            <a:pPr marL="0" indent="0">
              <a:lnSpc>
                <a:spcPct val="150000"/>
              </a:lnSpc>
              <a:buNone/>
            </a:pPr>
            <a:endParaRPr lang="en-US" sz="2600" dirty="0">
              <a:latin typeface="Times New Roman" panose="02020603050405020304" pitchFamily="18" charset="0"/>
            </a:endParaRPr>
          </a:p>
          <a:p>
            <a:pPr marL="0" indent="0">
              <a:lnSpc>
                <a:spcPct val="150000"/>
              </a:lnSpc>
              <a:buNone/>
            </a:pPr>
            <a:r>
              <a:rPr lang="en-IN" sz="2600" b="1" dirty="0">
                <a:solidFill>
                  <a:schemeClr val="accent1"/>
                </a:solidFill>
              </a:rPr>
              <a:t>2 - Adjustability-</a:t>
            </a:r>
            <a:r>
              <a:rPr lang="en-IN" sz="2600" b="1" dirty="0"/>
              <a:t> </a:t>
            </a:r>
            <a:r>
              <a:rPr lang="en-IN" sz="2600" dirty="0">
                <a:latin typeface="Times New Roman" panose="02020603050405020304" pitchFamily="18" charset="0"/>
              </a:rPr>
              <a:t>Mentally healthy individual is adjusts to a new situation with the least delay and disturbance. He is never disturbed of what might have been.</a:t>
            </a:r>
          </a:p>
        </p:txBody>
      </p:sp>
    </p:spTree>
    <p:extLst>
      <p:ext uri="{BB962C8B-B14F-4D97-AF65-F5344CB8AC3E}">
        <p14:creationId xmlns:p14="http://schemas.microsoft.com/office/powerpoint/2010/main" xmlns="" val="2494116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ED60B96-FE6F-F465-BD1D-F215A63C093E}"/>
              </a:ext>
            </a:extLst>
          </p:cNvPr>
          <p:cNvSpPr>
            <a:spLocks noGrp="1"/>
          </p:cNvSpPr>
          <p:nvPr>
            <p:ph idx="1"/>
          </p:nvPr>
        </p:nvSpPr>
        <p:spPr>
          <a:xfrm>
            <a:off x="1229360" y="914400"/>
            <a:ext cx="10124440" cy="5262564"/>
          </a:xfrm>
        </p:spPr>
        <p:txBody>
          <a:bodyPr/>
          <a:lstStyle/>
          <a:p>
            <a:pPr marL="0" indent="0">
              <a:lnSpc>
                <a:spcPct val="150000"/>
              </a:lnSpc>
              <a:buNone/>
            </a:pPr>
            <a:r>
              <a:rPr lang="en-IN" b="1" dirty="0">
                <a:solidFill>
                  <a:schemeClr val="accent1"/>
                </a:solidFill>
              </a:rPr>
              <a:t>3- Maturity- </a:t>
            </a:r>
            <a:r>
              <a:rPr lang="en-IN" dirty="0"/>
              <a:t>I</a:t>
            </a:r>
            <a:r>
              <a:rPr lang="en-IN" sz="2600" dirty="0">
                <a:latin typeface="Times New Roman" panose="02020603050405020304" pitchFamily="18" charset="0"/>
              </a:rPr>
              <a:t>ntellectual and emotional maturity is sign of mentally healthy individual</a:t>
            </a:r>
          </a:p>
          <a:p>
            <a:pPr marL="0" indent="0">
              <a:lnSpc>
                <a:spcPct val="150000"/>
              </a:lnSpc>
              <a:buNone/>
            </a:pPr>
            <a:endParaRPr lang="en-IN" sz="2600" dirty="0">
              <a:latin typeface="Times New Roman" panose="02020603050405020304" pitchFamily="18" charset="0"/>
            </a:endParaRPr>
          </a:p>
          <a:p>
            <a:pPr marL="0" indent="0">
              <a:lnSpc>
                <a:spcPct val="150000"/>
              </a:lnSpc>
              <a:buNone/>
            </a:pPr>
            <a:r>
              <a:rPr lang="en-US" sz="2800" b="1" dirty="0">
                <a:solidFill>
                  <a:schemeClr val="accent1"/>
                </a:solidFill>
              </a:rPr>
              <a:t>4 - Regular Life- </a:t>
            </a:r>
            <a:r>
              <a:rPr lang="en-US" sz="2800" dirty="0">
                <a:latin typeface="Times New Roman" panose="02020603050405020304" pitchFamily="18" charset="0"/>
              </a:rPr>
              <a:t>Habits are important element in maintaining mental health. Habits in matters of food clothing the normal routine of daily life leads to their becoming systematic and regulated which in the long run economies upon energy and time.</a:t>
            </a:r>
          </a:p>
          <a:p>
            <a:pPr>
              <a:lnSpc>
                <a:spcPct val="150000"/>
              </a:lnSpc>
            </a:pPr>
            <a:endParaRPr lang="en-IN" sz="26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133322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9A68169-7714-433D-BBE5-39C464B69481}"/>
              </a:ext>
            </a:extLst>
          </p:cNvPr>
          <p:cNvSpPr>
            <a:spLocks noGrp="1"/>
          </p:cNvSpPr>
          <p:nvPr>
            <p:ph idx="1"/>
          </p:nvPr>
        </p:nvSpPr>
        <p:spPr>
          <a:xfrm>
            <a:off x="1422400" y="867747"/>
            <a:ext cx="9875520" cy="5502573"/>
          </a:xfrm>
        </p:spPr>
        <p:txBody>
          <a:bodyPr>
            <a:normAutofit fontScale="25000" lnSpcReduction="20000"/>
          </a:bodyPr>
          <a:lstStyle/>
          <a:p>
            <a:pPr marL="0" indent="0">
              <a:lnSpc>
                <a:spcPct val="170000"/>
              </a:lnSpc>
              <a:buNone/>
            </a:pPr>
            <a:r>
              <a:rPr lang="en-US" sz="9600" b="1" dirty="0">
                <a:solidFill>
                  <a:schemeClr val="accent1"/>
                </a:solidFill>
              </a:rPr>
              <a:t>5 - </a:t>
            </a:r>
            <a:r>
              <a:rPr lang="en-US" sz="10400" b="1" dirty="0">
                <a:solidFill>
                  <a:schemeClr val="accent1"/>
                </a:solidFill>
              </a:rPr>
              <a:t>Satisfaction social Adjustment –</a:t>
            </a:r>
            <a:r>
              <a:rPr lang="en-US" sz="10400" b="1" dirty="0"/>
              <a:t> </a:t>
            </a:r>
            <a:r>
              <a:rPr lang="en-US" sz="10400" dirty="0">
                <a:latin typeface="Times New Roman" panose="02020603050405020304" pitchFamily="18" charset="0"/>
              </a:rPr>
              <a:t>A healthy individual maintains good adjustment with social situation. and engaged in some other project intended to benefits society.</a:t>
            </a:r>
          </a:p>
          <a:p>
            <a:pPr marL="0" indent="0">
              <a:lnSpc>
                <a:spcPct val="170000"/>
              </a:lnSpc>
              <a:buNone/>
            </a:pPr>
            <a:endParaRPr lang="en-US" sz="10400" dirty="0">
              <a:latin typeface="Times New Roman" panose="02020603050405020304" pitchFamily="18" charset="0"/>
            </a:endParaRPr>
          </a:p>
          <a:p>
            <a:pPr marL="0" indent="0">
              <a:lnSpc>
                <a:spcPct val="170000"/>
              </a:lnSpc>
              <a:buNone/>
            </a:pPr>
            <a:r>
              <a:rPr lang="en-US" sz="10400" b="1" dirty="0">
                <a:solidFill>
                  <a:schemeClr val="accent1"/>
                </a:solidFill>
              </a:rPr>
              <a:t>6 - Satisfaction From Chief Occupation – </a:t>
            </a:r>
            <a:r>
              <a:rPr lang="en-US" sz="10400" dirty="0">
                <a:latin typeface="Times New Roman" panose="02020603050405020304" pitchFamily="18" charset="0"/>
              </a:rPr>
              <a:t>For mental health is essential the everyone should find satisfaction from his chief occupation his vocation. the individual who studies only pass to examination and finds no pleasure in his work is neither a good student not a health individual. </a:t>
            </a:r>
          </a:p>
          <a:p>
            <a:pPr marL="0" indent="0">
              <a:lnSpc>
                <a:spcPct val="170000"/>
              </a:lnSpc>
              <a:buNone/>
            </a:pPr>
            <a:endParaRPr lang="en-US" sz="10400" dirty="0">
              <a:latin typeface="Times New Roman" panose="02020603050405020304" pitchFamily="18" charset="0"/>
            </a:endParaRPr>
          </a:p>
          <a:p>
            <a:pPr marL="0" indent="0">
              <a:lnSpc>
                <a:spcPct val="170000"/>
              </a:lnSpc>
              <a:buNone/>
            </a:pPr>
            <a:endParaRPr lang="en-US" sz="9600" dirty="0">
              <a:latin typeface="Times New Roman" panose="02020603050405020304" pitchFamily="18" charset="0"/>
            </a:endParaRPr>
          </a:p>
          <a:p>
            <a:pPr marL="0" indent="0">
              <a:lnSpc>
                <a:spcPct val="170000"/>
              </a:lnSpc>
              <a:buNone/>
            </a:pPr>
            <a:endParaRPr lang="en-US" sz="9600" dirty="0">
              <a:latin typeface="Times New Roman" panose="02020603050405020304" pitchFamily="18" charset="0"/>
            </a:endParaRPr>
          </a:p>
          <a:p>
            <a:pPr marL="0" indent="0">
              <a:lnSpc>
                <a:spcPct val="160000"/>
              </a:lnSpc>
              <a:buNone/>
            </a:pPr>
            <a:endParaRPr lang="en-US" sz="9600" dirty="0"/>
          </a:p>
          <a:p>
            <a:pPr marL="514350" indent="-514350">
              <a:buFont typeface="+mj-lt"/>
              <a:buAutoNum type="arabicPeriod"/>
            </a:pPr>
            <a:endParaRPr lang="en-US" dirty="0"/>
          </a:p>
          <a:p>
            <a:pPr marL="0" indent="0">
              <a:buNone/>
            </a:pPr>
            <a:endParaRPr lang="en-US" dirty="0"/>
          </a:p>
          <a:p>
            <a:pPr marL="0" indent="0">
              <a:buNone/>
            </a:pPr>
            <a:endParaRPr lang="en-US" dirty="0"/>
          </a:p>
          <a:p>
            <a:pPr marL="0" indent="0">
              <a:buNone/>
            </a:pPr>
            <a:r>
              <a:rPr lang="en-US" dirty="0"/>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IN" dirty="0"/>
          </a:p>
        </p:txBody>
      </p:sp>
    </p:spTree>
    <p:extLst>
      <p:ext uri="{BB962C8B-B14F-4D97-AF65-F5344CB8AC3E}">
        <p14:creationId xmlns:p14="http://schemas.microsoft.com/office/powerpoint/2010/main" xmlns="" val="631394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F81F67-7B2C-474F-BC33-EDC10E473C74}"/>
              </a:ext>
            </a:extLst>
          </p:cNvPr>
          <p:cNvSpPr>
            <a:spLocks noGrp="1"/>
          </p:cNvSpPr>
          <p:nvPr>
            <p:ph type="title"/>
          </p:nvPr>
        </p:nvSpPr>
        <p:spPr>
          <a:xfrm>
            <a:off x="838200" y="1"/>
            <a:ext cx="10515600" cy="1595119"/>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75000"/>
                  </a:schemeClr>
                </a:solidFill>
              </a:rPr>
              <a:t>Criteria Of Normality</a:t>
            </a:r>
            <a:endParaRPr lang="en-IN" b="1" u="sng" dirty="0">
              <a:solidFill>
                <a:schemeClr val="accent2">
                  <a:lumMod val="75000"/>
                </a:schemeClr>
              </a:solidFill>
            </a:endParaRPr>
          </a:p>
        </p:txBody>
      </p:sp>
      <p:sp>
        <p:nvSpPr>
          <p:cNvPr id="3" name="Content Placeholder 2">
            <a:extLst>
              <a:ext uri="{FF2B5EF4-FFF2-40B4-BE49-F238E27FC236}">
                <a16:creationId xmlns:a16="http://schemas.microsoft.com/office/drawing/2014/main" xmlns="" id="{BBD1EFF4-C5B1-4AFD-A05D-604DD9887DB5}"/>
              </a:ext>
            </a:extLst>
          </p:cNvPr>
          <p:cNvSpPr>
            <a:spLocks noGrp="1"/>
          </p:cNvSpPr>
          <p:nvPr>
            <p:ph idx="1"/>
          </p:nvPr>
        </p:nvSpPr>
        <p:spPr>
          <a:xfrm>
            <a:off x="1534160" y="1464906"/>
            <a:ext cx="9475962" cy="5240693"/>
          </a:xfrm>
        </p:spPr>
        <p:txBody>
          <a:bodyPr>
            <a:normAutofit/>
          </a:bodyPr>
          <a:lstStyle/>
          <a:p>
            <a:pPr marL="0" indent="0">
              <a:lnSpc>
                <a:spcPct val="150000"/>
              </a:lnSpc>
              <a:buNone/>
            </a:pPr>
            <a:r>
              <a:rPr lang="en-US" sz="2600" b="1" dirty="0">
                <a:solidFill>
                  <a:schemeClr val="accent1"/>
                </a:solidFill>
                <a:latin typeface="Times New Roman" panose="02020603050405020304" pitchFamily="18" charset="0"/>
              </a:rPr>
              <a:t>1- Adequate feelings of personal worth- </a:t>
            </a:r>
            <a:r>
              <a:rPr lang="en-US" sz="2600" dirty="0">
                <a:latin typeface="Times New Roman" panose="02020603050405020304" pitchFamily="18" charset="0"/>
              </a:rPr>
              <a:t>The person feels worth and while important he is satisfied with his performances in the various realms of behavior. he feels reasonably attractive physically.</a:t>
            </a:r>
          </a:p>
          <a:p>
            <a:pPr marL="0" indent="0">
              <a:lnSpc>
                <a:spcPct val="150000"/>
              </a:lnSpc>
              <a:buNone/>
            </a:pPr>
            <a:endParaRPr lang="en-US" sz="2600" dirty="0">
              <a:latin typeface="Times New Roman" panose="02020603050405020304" pitchFamily="18" charset="0"/>
            </a:endParaRPr>
          </a:p>
          <a:p>
            <a:pPr marL="0" indent="0">
              <a:lnSpc>
                <a:spcPct val="150000"/>
              </a:lnSpc>
              <a:buNone/>
            </a:pPr>
            <a:r>
              <a:rPr lang="en-US" sz="2600" dirty="0">
                <a:latin typeface="Times New Roman" panose="02020603050405020304" pitchFamily="18" charset="0"/>
              </a:rPr>
              <a:t> </a:t>
            </a:r>
            <a:r>
              <a:rPr lang="en-US" sz="2600" b="1" dirty="0">
                <a:solidFill>
                  <a:schemeClr val="accent1"/>
                </a:solidFill>
                <a:latin typeface="Times New Roman" panose="02020603050405020304" pitchFamily="18" charset="0"/>
              </a:rPr>
              <a:t>2- Adequate feelings of security- </a:t>
            </a:r>
            <a:r>
              <a:rPr lang="en-US" sz="2600" dirty="0">
                <a:latin typeface="Times New Roman" panose="02020603050405020304" pitchFamily="18" charset="0"/>
              </a:rPr>
              <a:t>The person feels that he is wanted. he feels comfortable and safe. he enjoys the affection of his family the good wishes of friends.</a:t>
            </a:r>
          </a:p>
          <a:p>
            <a:pPr marL="0" indent="0">
              <a:lnSpc>
                <a:spcPct val="150000"/>
              </a:lnSpc>
              <a:buNone/>
            </a:pPr>
            <a:endParaRPr lang="en-US" sz="2600" dirty="0">
              <a:latin typeface="Times New Roman" panose="02020603050405020304" pitchFamily="18" charset="0"/>
            </a:endParaRPr>
          </a:p>
        </p:txBody>
      </p:sp>
    </p:spTree>
    <p:extLst>
      <p:ext uri="{BB962C8B-B14F-4D97-AF65-F5344CB8AC3E}">
        <p14:creationId xmlns:p14="http://schemas.microsoft.com/office/powerpoint/2010/main" xmlns="" val="4036251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537CD52-ED71-4E32-B83D-EA66A3B777FE}"/>
              </a:ext>
            </a:extLst>
          </p:cNvPr>
          <p:cNvSpPr>
            <a:spLocks noGrp="1"/>
          </p:cNvSpPr>
          <p:nvPr>
            <p:ph idx="1"/>
          </p:nvPr>
        </p:nvSpPr>
        <p:spPr>
          <a:xfrm>
            <a:off x="1558212" y="970384"/>
            <a:ext cx="9694505" cy="5318656"/>
          </a:xfrm>
        </p:spPr>
        <p:txBody>
          <a:bodyPr>
            <a:normAutofit lnSpcReduction="10000"/>
          </a:bodyPr>
          <a:lstStyle/>
          <a:p>
            <a:pPr marL="0" indent="0">
              <a:lnSpc>
                <a:spcPct val="170000"/>
              </a:lnSpc>
              <a:buNone/>
            </a:pPr>
            <a:r>
              <a:rPr lang="en-US" b="1" dirty="0">
                <a:solidFill>
                  <a:schemeClr val="accent1"/>
                </a:solidFill>
                <a:latin typeface="Times New Roman" panose="02020603050405020304" pitchFamily="18" charset="0"/>
              </a:rPr>
              <a:t>3- Adequate feeling of self confident- </a:t>
            </a:r>
            <a:r>
              <a:rPr lang="en-US" dirty="0">
                <a:latin typeface="Times New Roman" panose="02020603050405020304" pitchFamily="18" charset="0"/>
              </a:rPr>
              <a:t>The person has faith in his ability to succeed. he feels he will do reasonably well in whatever he undertakes. </a:t>
            </a:r>
          </a:p>
          <a:p>
            <a:pPr marL="0" indent="0">
              <a:lnSpc>
                <a:spcPct val="170000"/>
              </a:lnSpc>
              <a:buNone/>
            </a:pPr>
            <a:endParaRPr lang="en-US" dirty="0">
              <a:latin typeface="Times New Roman" panose="02020603050405020304" pitchFamily="18" charset="0"/>
            </a:endParaRPr>
          </a:p>
          <a:p>
            <a:pPr marL="0" indent="0">
              <a:lnSpc>
                <a:spcPct val="170000"/>
              </a:lnSpc>
              <a:buNone/>
            </a:pPr>
            <a:r>
              <a:rPr lang="en-IN" b="1" dirty="0">
                <a:solidFill>
                  <a:schemeClr val="accent1"/>
                </a:solidFill>
                <a:latin typeface="Times New Roman" panose="02020603050405020304" pitchFamily="18" charset="0"/>
              </a:rPr>
              <a:t>4- Adequate understanding of self- </a:t>
            </a:r>
            <a:r>
              <a:rPr lang="en-IN" dirty="0">
                <a:latin typeface="Times New Roman" panose="02020603050405020304" pitchFamily="18" charset="0"/>
              </a:rPr>
              <a:t>The person has some insight regarding his own motives and desires, as well as his weaknesses and strength.</a:t>
            </a:r>
          </a:p>
          <a:p>
            <a:pPr>
              <a:lnSpc>
                <a:spcPct val="150000"/>
              </a:lnSpc>
            </a:pPr>
            <a:endParaRPr lang="en-IN" sz="3400" dirty="0"/>
          </a:p>
          <a:p>
            <a:endParaRPr lang="en-IN" dirty="0"/>
          </a:p>
        </p:txBody>
      </p:sp>
    </p:spTree>
    <p:extLst>
      <p:ext uri="{BB962C8B-B14F-4D97-AF65-F5344CB8AC3E}">
        <p14:creationId xmlns:p14="http://schemas.microsoft.com/office/powerpoint/2010/main" xmlns="" val="17944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3E72650-E22F-49E5-8708-1FC89A1C2E15}"/>
              </a:ext>
            </a:extLst>
          </p:cNvPr>
          <p:cNvSpPr>
            <a:spLocks noGrp="1"/>
          </p:cNvSpPr>
          <p:nvPr>
            <p:ph idx="1"/>
          </p:nvPr>
        </p:nvSpPr>
        <p:spPr>
          <a:xfrm>
            <a:off x="1530220" y="1091682"/>
            <a:ext cx="9769151" cy="5281126"/>
          </a:xfrm>
        </p:spPr>
        <p:txBody>
          <a:bodyPr>
            <a:normAutofit fontScale="92500" lnSpcReduction="20000"/>
          </a:bodyPr>
          <a:lstStyle/>
          <a:p>
            <a:pPr marL="0" indent="0">
              <a:lnSpc>
                <a:spcPct val="170000"/>
              </a:lnSpc>
              <a:buNone/>
            </a:pPr>
            <a:r>
              <a:rPr lang="en-IN" b="1" dirty="0">
                <a:solidFill>
                  <a:schemeClr val="accent1"/>
                </a:solidFill>
                <a:latin typeface="Times New Roman" panose="02020603050405020304" pitchFamily="18" charset="0"/>
              </a:rPr>
              <a:t>5- Adequate emotional maturity- </a:t>
            </a:r>
            <a:r>
              <a:rPr lang="en-IN" dirty="0">
                <a:latin typeface="Times New Roman" panose="02020603050405020304" pitchFamily="18" charset="0"/>
              </a:rPr>
              <a:t>The person views obstacles as problems to be solved rather than as occasions for the display of emotional tension. he ordinarily does not worry about the future.</a:t>
            </a:r>
          </a:p>
          <a:p>
            <a:pPr marL="0" indent="0">
              <a:lnSpc>
                <a:spcPct val="170000"/>
              </a:lnSpc>
              <a:buNone/>
            </a:pPr>
            <a:endParaRPr lang="en-IN" dirty="0">
              <a:latin typeface="Times New Roman" panose="02020603050405020304" pitchFamily="18" charset="0"/>
            </a:endParaRPr>
          </a:p>
          <a:p>
            <a:pPr marL="0" indent="0">
              <a:lnSpc>
                <a:spcPct val="170000"/>
              </a:lnSpc>
              <a:buNone/>
            </a:pPr>
            <a:r>
              <a:rPr lang="en-IN" b="1" dirty="0">
                <a:solidFill>
                  <a:schemeClr val="accent1"/>
                </a:solidFill>
                <a:latin typeface="Times New Roman" panose="02020603050405020304" pitchFamily="18" charset="0"/>
              </a:rPr>
              <a:t>6-Adequate orientation and Goals- </a:t>
            </a:r>
            <a:r>
              <a:rPr lang="en-IN" dirty="0">
                <a:latin typeface="Times New Roman" panose="02020603050405020304" pitchFamily="18" charset="0"/>
              </a:rPr>
              <a:t>the person has some understanding of his environment and the forces and movements with which he must deal. </a:t>
            </a:r>
          </a:p>
          <a:p>
            <a:pPr marL="0" indent="0">
              <a:lnSpc>
                <a:spcPct val="170000"/>
              </a:lnSpc>
              <a:buNone/>
            </a:pPr>
            <a:r>
              <a:rPr lang="en-IN" dirty="0">
                <a:latin typeface="Times New Roman" panose="02020603050405020304" pitchFamily="18" charset="0"/>
              </a:rPr>
              <a:t>                                                                                                              </a:t>
            </a:r>
            <a:r>
              <a:rPr lang="en-IN" sz="2400" dirty="0"/>
              <a:t>                                                                                                       </a:t>
            </a:r>
          </a:p>
        </p:txBody>
      </p:sp>
    </p:spTree>
    <p:extLst>
      <p:ext uri="{BB962C8B-B14F-4D97-AF65-F5344CB8AC3E}">
        <p14:creationId xmlns:p14="http://schemas.microsoft.com/office/powerpoint/2010/main" xmlns="" val="3033562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C10D89D-7631-4A06-B8DD-A1B8D2D6F898}"/>
              </a:ext>
            </a:extLst>
          </p:cNvPr>
          <p:cNvSpPr>
            <a:spLocks noGrp="1"/>
          </p:cNvSpPr>
          <p:nvPr>
            <p:ph idx="1"/>
          </p:nvPr>
        </p:nvSpPr>
        <p:spPr>
          <a:xfrm>
            <a:off x="1436913" y="992570"/>
            <a:ext cx="9722499" cy="5141265"/>
          </a:xfrm>
        </p:spPr>
        <p:txBody>
          <a:bodyPr>
            <a:normAutofit fontScale="92500" lnSpcReduction="20000"/>
          </a:bodyPr>
          <a:lstStyle/>
          <a:p>
            <a:pPr marL="0" indent="0">
              <a:lnSpc>
                <a:spcPct val="170000"/>
              </a:lnSpc>
              <a:buNone/>
            </a:pPr>
            <a:r>
              <a:rPr lang="en-IN" b="1" dirty="0">
                <a:solidFill>
                  <a:schemeClr val="accent1"/>
                </a:solidFill>
                <a:latin typeface="Times New Roman" panose="02020603050405020304" pitchFamily="18" charset="0"/>
              </a:rPr>
              <a:t>7- Adequate integration of personality- </a:t>
            </a:r>
            <a:r>
              <a:rPr lang="en-IN" dirty="0">
                <a:latin typeface="Times New Roman" panose="02020603050405020304" pitchFamily="18" charset="0"/>
              </a:rPr>
              <a:t>The person function as an organized unit. His thoughts processes and emotions are harmonious and compatible. he does not hesitate too long in attempts to solve his problems. </a:t>
            </a:r>
          </a:p>
          <a:p>
            <a:pPr marL="0" indent="0">
              <a:lnSpc>
                <a:spcPct val="170000"/>
              </a:lnSpc>
              <a:buNone/>
            </a:pPr>
            <a:endParaRPr lang="en-IN" dirty="0">
              <a:latin typeface="Times New Roman" panose="02020603050405020304" pitchFamily="18" charset="0"/>
            </a:endParaRPr>
          </a:p>
          <a:p>
            <a:pPr marL="0" indent="0">
              <a:lnSpc>
                <a:spcPct val="170000"/>
              </a:lnSpc>
              <a:buNone/>
            </a:pPr>
            <a:r>
              <a:rPr lang="en-IN" b="1" dirty="0">
                <a:solidFill>
                  <a:schemeClr val="accent1"/>
                </a:solidFill>
                <a:latin typeface="Times New Roman" panose="02020603050405020304" pitchFamily="18" charset="0"/>
              </a:rPr>
              <a:t>8- Adequate vocational relationships-</a:t>
            </a:r>
            <a:r>
              <a:rPr lang="en-IN" dirty="0">
                <a:latin typeface="Times New Roman" panose="02020603050405020304" pitchFamily="18" charset="0"/>
              </a:rPr>
              <a:t> The person experiences reasonable success in his vocational endeavours. He enters an occupation which satisfies his need for approval .</a:t>
            </a:r>
          </a:p>
        </p:txBody>
      </p:sp>
    </p:spTree>
    <p:extLst>
      <p:ext uri="{BB962C8B-B14F-4D97-AF65-F5344CB8AC3E}">
        <p14:creationId xmlns:p14="http://schemas.microsoft.com/office/powerpoint/2010/main" xmlns="" val="523403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FB3D4A-2847-4492-9A96-F7F965006BE7}"/>
              </a:ext>
            </a:extLst>
          </p:cNvPr>
          <p:cNvSpPr>
            <a:spLocks noGrp="1"/>
          </p:cNvSpPr>
          <p:nvPr>
            <p:ph type="title"/>
          </p:nvPr>
        </p:nvSpPr>
        <p:spPr>
          <a:xfrm>
            <a:off x="838200" y="365125"/>
            <a:ext cx="10515600" cy="122999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75000"/>
                  </a:schemeClr>
                </a:solidFill>
              </a:rPr>
              <a:t>What Is Abnormality</a:t>
            </a:r>
            <a:endParaRPr lang="en-IN" b="1" u="sng" dirty="0">
              <a:solidFill>
                <a:schemeClr val="accent2">
                  <a:lumMod val="75000"/>
                </a:schemeClr>
              </a:solidFill>
            </a:endParaRPr>
          </a:p>
        </p:txBody>
      </p:sp>
      <p:sp>
        <p:nvSpPr>
          <p:cNvPr id="3" name="Content Placeholder 2">
            <a:extLst>
              <a:ext uri="{FF2B5EF4-FFF2-40B4-BE49-F238E27FC236}">
                <a16:creationId xmlns:a16="http://schemas.microsoft.com/office/drawing/2014/main" xmlns="" id="{E2B05C8E-678B-490E-AA68-F5DD93662004}"/>
              </a:ext>
            </a:extLst>
          </p:cNvPr>
          <p:cNvSpPr>
            <a:spLocks noGrp="1"/>
          </p:cNvSpPr>
          <p:nvPr>
            <p:ph idx="1"/>
          </p:nvPr>
        </p:nvSpPr>
        <p:spPr>
          <a:xfrm>
            <a:off x="1361440" y="1595120"/>
            <a:ext cx="9713997" cy="4826000"/>
          </a:xfrm>
        </p:spPr>
        <p:txBody>
          <a:bodyPr>
            <a:normAutofit lnSpcReduction="10000"/>
          </a:bodyPr>
          <a:lstStyle/>
          <a:p>
            <a:pPr>
              <a:lnSpc>
                <a:spcPct val="150000"/>
              </a:lnSpc>
            </a:pPr>
            <a:r>
              <a:rPr lang="en-IN" sz="2600" dirty="0">
                <a:latin typeface="Times New Roman" panose="02020603050405020304" pitchFamily="18" charset="0"/>
              </a:rPr>
              <a:t>Abnormal behaviour patterns are regarded as dependent upon the individual's personality make-up and the severity of the psychological and environment stress.</a:t>
            </a:r>
            <a:endParaRPr lang="en-US" sz="2600" dirty="0">
              <a:latin typeface="Times New Roman" panose="02020603050405020304" pitchFamily="18" charset="0"/>
            </a:endParaRPr>
          </a:p>
          <a:p>
            <a:pPr marL="0" indent="0">
              <a:lnSpc>
                <a:spcPct val="150000"/>
              </a:lnSpc>
              <a:buNone/>
            </a:pPr>
            <a:r>
              <a:rPr lang="en-US" sz="4400" dirty="0"/>
              <a:t>                             </a:t>
            </a:r>
            <a:r>
              <a:rPr lang="en-US" sz="4400" u="sng" dirty="0">
                <a:solidFill>
                  <a:schemeClr val="accent2">
                    <a:lumMod val="75000"/>
                  </a:schemeClr>
                </a:solidFill>
              </a:rPr>
              <a:t>Definition</a:t>
            </a:r>
          </a:p>
          <a:p>
            <a:pPr>
              <a:lnSpc>
                <a:spcPct val="160000"/>
              </a:lnSpc>
            </a:pPr>
            <a:r>
              <a:rPr lang="en-US" sz="2600" dirty="0">
                <a:latin typeface="Times New Roman" panose="02020603050405020304" pitchFamily="18" charset="0"/>
              </a:rPr>
              <a:t>Abnormal behavior is behavior which differs from the group average or norm and deviates toward the extremes.  </a:t>
            </a:r>
          </a:p>
          <a:p>
            <a:pPr marL="0" indent="0">
              <a:lnSpc>
                <a:spcPct val="150000"/>
              </a:lnSpc>
              <a:buNone/>
            </a:pPr>
            <a:r>
              <a:rPr lang="en-IN" sz="2400" dirty="0"/>
              <a:t> </a:t>
            </a:r>
          </a:p>
        </p:txBody>
      </p:sp>
    </p:spTree>
    <p:extLst>
      <p:ext uri="{BB962C8B-B14F-4D97-AF65-F5344CB8AC3E}">
        <p14:creationId xmlns:p14="http://schemas.microsoft.com/office/powerpoint/2010/main" xmlns="" val="368644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468D6B-E6C8-4751-9523-A34183C06CEA}"/>
              </a:ext>
            </a:extLst>
          </p:cNvPr>
          <p:cNvSpPr>
            <a:spLocks noGrp="1"/>
          </p:cNvSpPr>
          <p:nvPr>
            <p:ph type="title"/>
          </p:nvPr>
        </p:nvSpPr>
        <p:spPr>
          <a:xfrm>
            <a:off x="838200" y="223935"/>
            <a:ext cx="10515600" cy="1511559"/>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75000"/>
                  </a:schemeClr>
                </a:solidFill>
              </a:rPr>
              <a:t>Criteria Of Abnormality</a:t>
            </a:r>
            <a:endParaRPr lang="en-IN" b="1" u="sng" dirty="0">
              <a:solidFill>
                <a:schemeClr val="accent2">
                  <a:lumMod val="75000"/>
                </a:schemeClr>
              </a:solidFill>
            </a:endParaRPr>
          </a:p>
        </p:txBody>
      </p:sp>
      <p:sp>
        <p:nvSpPr>
          <p:cNvPr id="3" name="Content Placeholder 2">
            <a:extLst>
              <a:ext uri="{FF2B5EF4-FFF2-40B4-BE49-F238E27FC236}">
                <a16:creationId xmlns:a16="http://schemas.microsoft.com/office/drawing/2014/main" xmlns="" id="{B81F3571-CE77-467F-AC81-16CCF2A6B305}"/>
              </a:ext>
            </a:extLst>
          </p:cNvPr>
          <p:cNvSpPr>
            <a:spLocks noGrp="1"/>
          </p:cNvSpPr>
          <p:nvPr>
            <p:ph idx="1"/>
          </p:nvPr>
        </p:nvSpPr>
        <p:spPr>
          <a:xfrm>
            <a:off x="1474237" y="1604865"/>
            <a:ext cx="9778481" cy="4607677"/>
          </a:xfrm>
        </p:spPr>
        <p:txBody>
          <a:bodyPr>
            <a:normAutofit/>
          </a:bodyPr>
          <a:lstStyle/>
          <a:p>
            <a:pPr marL="0" indent="0">
              <a:lnSpc>
                <a:spcPct val="150000"/>
              </a:lnSpc>
              <a:buNone/>
            </a:pPr>
            <a:r>
              <a:rPr lang="en-US" sz="2600" b="1" dirty="0">
                <a:solidFill>
                  <a:schemeClr val="accent1"/>
                </a:solidFill>
                <a:latin typeface="Times New Roman" panose="02020603050405020304" pitchFamily="18" charset="0"/>
              </a:rPr>
              <a:t>1- Inadequate feelings of personal worth- </a:t>
            </a:r>
            <a:r>
              <a:rPr lang="en-US" sz="2600" dirty="0">
                <a:latin typeface="Times New Roman" panose="02020603050405020304" pitchFamily="18" charset="0"/>
              </a:rPr>
              <a:t>The individuals feels that he is considered relatively worthless and unimportant. he feels helpless and dissatisfied with his abilities.</a:t>
            </a:r>
          </a:p>
          <a:p>
            <a:pPr marL="0" indent="0">
              <a:lnSpc>
                <a:spcPct val="150000"/>
              </a:lnSpc>
              <a:buNone/>
            </a:pPr>
            <a:endParaRPr lang="en-US" sz="2600" dirty="0">
              <a:latin typeface="Times New Roman" panose="02020603050405020304" pitchFamily="18" charset="0"/>
            </a:endParaRPr>
          </a:p>
          <a:p>
            <a:pPr marL="0" indent="0">
              <a:lnSpc>
                <a:spcPct val="150000"/>
              </a:lnSpc>
              <a:buNone/>
            </a:pPr>
            <a:r>
              <a:rPr lang="en-US" sz="2600" b="1" dirty="0">
                <a:solidFill>
                  <a:schemeClr val="accent1"/>
                </a:solidFill>
                <a:latin typeface="Times New Roman" panose="02020603050405020304" pitchFamily="18" charset="0"/>
              </a:rPr>
              <a:t>2- Inadequate feelings of self confidence- </a:t>
            </a:r>
            <a:r>
              <a:rPr lang="en-US" sz="2600" dirty="0">
                <a:latin typeface="Times New Roman" panose="02020603050405020304" pitchFamily="18" charset="0"/>
              </a:rPr>
              <a:t>The individual feels inferior and incompetent. He feels especially inferior in social situation.</a:t>
            </a:r>
          </a:p>
        </p:txBody>
      </p:sp>
    </p:spTree>
    <p:extLst>
      <p:ext uri="{BB962C8B-B14F-4D97-AF65-F5344CB8AC3E}">
        <p14:creationId xmlns:p14="http://schemas.microsoft.com/office/powerpoint/2010/main" xmlns="" val="3999667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5945676-8FAB-4142-943F-BC09088027C8}"/>
              </a:ext>
            </a:extLst>
          </p:cNvPr>
          <p:cNvSpPr>
            <a:spLocks noGrp="1"/>
          </p:cNvSpPr>
          <p:nvPr>
            <p:ph idx="1"/>
          </p:nvPr>
        </p:nvSpPr>
        <p:spPr>
          <a:xfrm>
            <a:off x="1539551" y="1129004"/>
            <a:ext cx="9814248" cy="4916197"/>
          </a:xfrm>
        </p:spPr>
        <p:txBody>
          <a:bodyPr>
            <a:normAutofit lnSpcReduction="10000"/>
          </a:bodyPr>
          <a:lstStyle/>
          <a:p>
            <a:pPr marL="0" indent="0">
              <a:lnSpc>
                <a:spcPct val="150000"/>
              </a:lnSpc>
              <a:buNone/>
            </a:pPr>
            <a:r>
              <a:rPr lang="en-US" sz="2600" b="1" dirty="0">
                <a:solidFill>
                  <a:schemeClr val="accent1"/>
                </a:solidFill>
                <a:latin typeface="Times New Roman" panose="02020603050405020304" pitchFamily="18" charset="0"/>
              </a:rPr>
              <a:t>3- Inadequate feelings of security- </a:t>
            </a:r>
            <a:r>
              <a:rPr lang="en-US" sz="2600" dirty="0">
                <a:latin typeface="Times New Roman" panose="02020603050405020304" pitchFamily="18" charset="0"/>
              </a:rPr>
              <a:t>The individual feels unloved  and unwanted. he feels uncomfortable</a:t>
            </a:r>
            <a:r>
              <a:rPr lang="en-IN" sz="2600" dirty="0">
                <a:latin typeface="Times New Roman" panose="02020603050405020304" pitchFamily="18" charset="0"/>
              </a:rPr>
              <a:t> and in danger. he is afraid of being abandoned and harmed. he fears bodily deprivation.</a:t>
            </a:r>
          </a:p>
          <a:p>
            <a:pPr marL="0" indent="0">
              <a:lnSpc>
                <a:spcPct val="150000"/>
              </a:lnSpc>
              <a:buNone/>
            </a:pPr>
            <a:endParaRPr lang="en-IN" sz="2600" dirty="0">
              <a:latin typeface="Times New Roman" panose="02020603050405020304" pitchFamily="18" charset="0"/>
            </a:endParaRPr>
          </a:p>
          <a:p>
            <a:pPr marL="0" indent="0">
              <a:lnSpc>
                <a:spcPct val="150000"/>
              </a:lnSpc>
              <a:buNone/>
            </a:pPr>
            <a:r>
              <a:rPr lang="en-US" sz="2600" dirty="0">
                <a:latin typeface="Times New Roman" panose="02020603050405020304" pitchFamily="18" charset="0"/>
              </a:rPr>
              <a:t> </a:t>
            </a:r>
            <a:r>
              <a:rPr lang="en-US" sz="2600" b="1" dirty="0">
                <a:solidFill>
                  <a:schemeClr val="accent1"/>
                </a:solidFill>
                <a:latin typeface="Times New Roman" panose="02020603050405020304" pitchFamily="18" charset="0"/>
              </a:rPr>
              <a:t>4- Inadequate social relationships- </a:t>
            </a:r>
            <a:r>
              <a:rPr lang="en-US" sz="2600" dirty="0">
                <a:latin typeface="Times New Roman" panose="02020603050405020304" pitchFamily="18" charset="0"/>
              </a:rPr>
              <a:t>The individual does not get along with people . His behavior is often socially undesirable and interferes with the welfare of others. He may threaten bully to dominant other individual. He lacks of social skills.</a:t>
            </a:r>
          </a:p>
          <a:p>
            <a:pPr>
              <a:lnSpc>
                <a:spcPct val="150000"/>
              </a:lnSpc>
            </a:pPr>
            <a:endParaRPr lang="en-US" sz="2400" dirty="0"/>
          </a:p>
          <a:p>
            <a:endParaRPr lang="en-IN" dirty="0"/>
          </a:p>
        </p:txBody>
      </p:sp>
    </p:spTree>
    <p:extLst>
      <p:ext uri="{BB962C8B-B14F-4D97-AF65-F5344CB8AC3E}">
        <p14:creationId xmlns:p14="http://schemas.microsoft.com/office/powerpoint/2010/main" xmlns="" val="891086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4BC1846-A448-42EC-8A1C-FCBA3E24238B}"/>
              </a:ext>
            </a:extLst>
          </p:cNvPr>
          <p:cNvSpPr>
            <a:spLocks noGrp="1"/>
          </p:cNvSpPr>
          <p:nvPr>
            <p:ph idx="1"/>
          </p:nvPr>
        </p:nvSpPr>
        <p:spPr>
          <a:xfrm>
            <a:off x="1539551" y="1017037"/>
            <a:ext cx="9856443" cy="5354941"/>
          </a:xfrm>
        </p:spPr>
        <p:txBody>
          <a:bodyPr>
            <a:normAutofit/>
          </a:bodyPr>
          <a:lstStyle/>
          <a:p>
            <a:pPr marL="0" indent="0">
              <a:lnSpc>
                <a:spcPct val="150000"/>
              </a:lnSpc>
              <a:buNone/>
            </a:pPr>
            <a:r>
              <a:rPr lang="en-US" sz="2600" b="1" dirty="0">
                <a:solidFill>
                  <a:schemeClr val="accent1"/>
                </a:solidFill>
                <a:latin typeface="Times New Roman" panose="02020603050405020304" pitchFamily="18" charset="0"/>
              </a:rPr>
              <a:t>5- Inadequate self-understanding- </a:t>
            </a:r>
            <a:r>
              <a:rPr lang="en-US" sz="2600" dirty="0">
                <a:latin typeface="Times New Roman" panose="02020603050405020304" pitchFamily="18" charset="0"/>
              </a:rPr>
              <a:t>The individual usually lacks knowledge and understanding of his own motives and desire.</a:t>
            </a:r>
          </a:p>
          <a:p>
            <a:pPr marL="0" indent="0">
              <a:lnSpc>
                <a:spcPct val="150000"/>
              </a:lnSpc>
              <a:buNone/>
            </a:pPr>
            <a:r>
              <a:rPr lang="en-US" sz="2600" dirty="0">
                <a:latin typeface="Times New Roman" panose="02020603050405020304" pitchFamily="18" charset="0"/>
              </a:rPr>
              <a:t> </a:t>
            </a:r>
          </a:p>
          <a:p>
            <a:pPr marL="0" indent="0">
              <a:lnSpc>
                <a:spcPct val="150000"/>
              </a:lnSpc>
              <a:buNone/>
            </a:pPr>
            <a:r>
              <a:rPr lang="en-US" sz="2600" b="1" dirty="0">
                <a:solidFill>
                  <a:schemeClr val="accent1"/>
                </a:solidFill>
                <a:latin typeface="Times New Roman" panose="02020603050405020304" pitchFamily="18" charset="0"/>
              </a:rPr>
              <a:t>6- Emotional immaturity- </a:t>
            </a:r>
            <a:r>
              <a:rPr lang="en-US" sz="2600" dirty="0">
                <a:latin typeface="Times New Roman" panose="02020603050405020304" pitchFamily="18" charset="0"/>
              </a:rPr>
              <a:t>The individual reacts emotionally in harmony with childish ideas and fancies. He is dependent upon others (usually his parents ) for advice and guidance.</a:t>
            </a:r>
          </a:p>
          <a:p>
            <a:pPr marL="0" indent="0">
              <a:lnSpc>
                <a:spcPct val="150000"/>
              </a:lnSpc>
              <a:buNone/>
            </a:pPr>
            <a:endParaRPr lang="en-IN" sz="2400" dirty="0"/>
          </a:p>
        </p:txBody>
      </p:sp>
    </p:spTree>
    <p:extLst>
      <p:ext uri="{BB962C8B-B14F-4D97-AF65-F5344CB8AC3E}">
        <p14:creationId xmlns:p14="http://schemas.microsoft.com/office/powerpoint/2010/main" xmlns="" val="1986359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E4E9A33-F8CB-4616-9152-AE7AAA8DA209}"/>
              </a:ext>
            </a:extLst>
          </p:cNvPr>
          <p:cNvSpPr>
            <a:spLocks noGrp="1"/>
          </p:cNvSpPr>
          <p:nvPr>
            <p:ph idx="1"/>
          </p:nvPr>
        </p:nvSpPr>
        <p:spPr>
          <a:xfrm>
            <a:off x="1390260" y="1129004"/>
            <a:ext cx="10049899" cy="5047959"/>
          </a:xfrm>
        </p:spPr>
        <p:txBody>
          <a:bodyPr>
            <a:normAutofit lnSpcReduction="10000"/>
          </a:bodyPr>
          <a:lstStyle/>
          <a:p>
            <a:pPr marL="0" indent="0">
              <a:lnSpc>
                <a:spcPct val="150000"/>
              </a:lnSpc>
              <a:buNone/>
            </a:pPr>
            <a:r>
              <a:rPr lang="en-US" sz="2600" b="1" dirty="0">
                <a:solidFill>
                  <a:schemeClr val="accent1"/>
                </a:solidFill>
                <a:latin typeface="Times New Roman" panose="02020603050405020304" pitchFamily="18" charset="0"/>
              </a:rPr>
              <a:t>7- Inadequate integration of personality- </a:t>
            </a:r>
            <a:r>
              <a:rPr lang="en-US" sz="2600" dirty="0">
                <a:latin typeface="Times New Roman" panose="02020603050405020304" pitchFamily="18" charset="0"/>
              </a:rPr>
              <a:t>The individual's thought processes and emotional reactions are inharmonious and incompatible. The individual is unable to face and overcome problems and difficulties.</a:t>
            </a:r>
          </a:p>
          <a:p>
            <a:pPr marL="0" indent="0">
              <a:lnSpc>
                <a:spcPct val="150000"/>
              </a:lnSpc>
              <a:buNone/>
            </a:pPr>
            <a:endParaRPr lang="en-US" sz="2600" dirty="0">
              <a:latin typeface="Times New Roman" panose="02020603050405020304" pitchFamily="18" charset="0"/>
            </a:endParaRPr>
          </a:p>
          <a:p>
            <a:pPr marL="0" indent="0">
              <a:lnSpc>
                <a:spcPct val="150000"/>
              </a:lnSpc>
              <a:buNone/>
            </a:pPr>
            <a:r>
              <a:rPr lang="en-US" sz="2600" b="1" dirty="0">
                <a:solidFill>
                  <a:schemeClr val="accent1"/>
                </a:solidFill>
                <a:latin typeface="Times New Roman" panose="02020603050405020304" pitchFamily="18" charset="0"/>
              </a:rPr>
              <a:t>8- Destruction of change in central nervous systems structure- </a:t>
            </a:r>
            <a:r>
              <a:rPr lang="en-US" sz="2600" dirty="0">
                <a:latin typeface="Times New Roman" panose="02020603050405020304" pitchFamily="18" charset="0"/>
              </a:rPr>
              <a:t>In the case of some individuals, symptoms of abnormality are manifested because of trauma or disease which has destroyed or modified certain central nervous system structures. </a:t>
            </a:r>
          </a:p>
          <a:p>
            <a:pPr marL="0" indent="0">
              <a:buNone/>
            </a:pPr>
            <a:endParaRPr lang="en-IN" dirty="0"/>
          </a:p>
        </p:txBody>
      </p:sp>
    </p:spTree>
    <p:extLst>
      <p:ext uri="{BB962C8B-B14F-4D97-AF65-F5344CB8AC3E}">
        <p14:creationId xmlns:p14="http://schemas.microsoft.com/office/powerpoint/2010/main" xmlns="" val="1832225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09336E-FE2F-50C8-28BB-5D881219BDAE}"/>
              </a:ext>
            </a:extLst>
          </p:cNvPr>
          <p:cNvSpPr>
            <a:spLocks noGrp="1"/>
          </p:cNvSpPr>
          <p:nvPr>
            <p:ph type="ctrTitle"/>
          </p:nvPr>
        </p:nvSpPr>
        <p:spPr>
          <a:xfrm>
            <a:off x="1981200" y="1160463"/>
            <a:ext cx="8524875" cy="2268537"/>
          </a:xfrm>
        </p:spPr>
        <p:txBody>
          <a:bodyPr>
            <a:normAutofit/>
          </a:bodyPr>
          <a:lstStyle/>
          <a:p>
            <a:r>
              <a:rPr lang="en-IN" dirty="0">
                <a:solidFill>
                  <a:schemeClr val="accent2">
                    <a:lumMod val="75000"/>
                  </a:schemeClr>
                </a:solidFill>
                <a:effectLst>
                  <a:outerShdw blurRad="38100" dist="38100" dir="2700000" algn="tl">
                    <a:srgbClr val="000000">
                      <a:alpha val="43137"/>
                    </a:srgbClr>
                  </a:outerShdw>
                </a:effectLst>
              </a:rPr>
              <a:t>Personality</a:t>
            </a:r>
          </a:p>
        </p:txBody>
      </p:sp>
    </p:spTree>
    <p:extLst>
      <p:ext uri="{BB962C8B-B14F-4D97-AF65-F5344CB8AC3E}">
        <p14:creationId xmlns:p14="http://schemas.microsoft.com/office/powerpoint/2010/main" xmlns="" val="1558564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36364D-D1D0-BDA5-8621-AA03B0C2AE0C}"/>
              </a:ext>
            </a:extLst>
          </p:cNvPr>
          <p:cNvSpPr>
            <a:spLocks noGrp="1"/>
          </p:cNvSpPr>
          <p:nvPr>
            <p:ph type="title"/>
          </p:nvPr>
        </p:nvSpPr>
        <p:spPr/>
        <p:txBody>
          <a:bodyPr/>
          <a:lstStyle/>
          <a:p>
            <a:r>
              <a:rPr lang="en-US" dirty="0"/>
              <a:t>                        </a:t>
            </a:r>
            <a:r>
              <a:rPr lang="en-US" b="1" u="sng" dirty="0">
                <a:solidFill>
                  <a:schemeClr val="accent2">
                    <a:lumMod val="50000"/>
                  </a:schemeClr>
                </a:solidFill>
                <a:effectLst>
                  <a:outerShdw blurRad="38100" dist="38100" dir="2700000" algn="tl">
                    <a:srgbClr val="000000">
                      <a:alpha val="43137"/>
                    </a:srgbClr>
                  </a:outerShdw>
                </a:effectLst>
              </a:rPr>
              <a:t>What is Personality</a:t>
            </a:r>
            <a:endParaRPr lang="en-IN" b="1" u="sng"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52F221E8-F5E8-3FC1-DA12-7E264435CCD7}"/>
              </a:ext>
            </a:extLst>
          </p:cNvPr>
          <p:cNvSpPr>
            <a:spLocks noGrp="1"/>
          </p:cNvSpPr>
          <p:nvPr>
            <p:ph idx="1"/>
          </p:nvPr>
        </p:nvSpPr>
        <p:spPr>
          <a:xfrm>
            <a:off x="1436914" y="1825625"/>
            <a:ext cx="9916885" cy="4351338"/>
          </a:xfrm>
        </p:spPr>
        <p:txBody>
          <a:bodyPr/>
          <a:lstStyle/>
          <a:p>
            <a:pPr marL="0" indent="0">
              <a:lnSpc>
                <a:spcPct val="150000"/>
              </a:lnSpc>
              <a:buNone/>
            </a:pPr>
            <a:r>
              <a:rPr lang="en-US" sz="2600" dirty="0">
                <a:latin typeface="Times New Roman" panose="02020603050405020304" pitchFamily="18" charset="0"/>
              </a:rPr>
              <a:t>Personality is the characteristic patterns of thoughts, feelings, and behaviors that make a person unique. personality arises from within the individual and remains fairly consistent throughout life</a:t>
            </a:r>
          </a:p>
          <a:p>
            <a:endParaRPr lang="en-IN" dirty="0"/>
          </a:p>
        </p:txBody>
      </p:sp>
    </p:spTree>
    <p:extLst>
      <p:ext uri="{BB962C8B-B14F-4D97-AF65-F5344CB8AC3E}">
        <p14:creationId xmlns:p14="http://schemas.microsoft.com/office/powerpoint/2010/main" xmlns="" val="3819115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E1CF0-FD67-43FF-985B-990081D61221}"/>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Definition Of Personality</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9CA3D80C-283C-4B75-A77C-6C34AF0F396C}"/>
              </a:ext>
            </a:extLst>
          </p:cNvPr>
          <p:cNvSpPr>
            <a:spLocks noGrp="1"/>
          </p:cNvSpPr>
          <p:nvPr>
            <p:ph idx="1"/>
          </p:nvPr>
        </p:nvSpPr>
        <p:spPr>
          <a:xfrm>
            <a:off x="1492897" y="1825625"/>
            <a:ext cx="9330613" cy="4351338"/>
          </a:xfrm>
        </p:spPr>
        <p:txBody>
          <a:bodyPr/>
          <a:lstStyle/>
          <a:p>
            <a:pPr marL="0" indent="0" algn="l">
              <a:lnSpc>
                <a:spcPct val="150000"/>
              </a:lnSpc>
              <a:buNone/>
            </a:pPr>
            <a:r>
              <a:rPr lang="en-US" sz="2400" b="1" i="1" u="none" strike="noStrike" baseline="0" dirty="0">
                <a:latin typeface="Times New Roman" panose="02020603050405020304" pitchFamily="18" charset="0"/>
              </a:rPr>
              <a:t>'"</a:t>
            </a:r>
            <a:r>
              <a:rPr lang="en-US" sz="2600" b="1" u="none" strike="noStrike" baseline="0" dirty="0">
                <a:solidFill>
                  <a:srgbClr val="FF0000"/>
                </a:solidFill>
                <a:latin typeface="Times New Roman" panose="02020603050405020304" pitchFamily="18" charset="0"/>
              </a:rPr>
              <a:t>Personality is the dynamic organization within the individual of those psychophysical systems that determine his unique adjustments </a:t>
            </a:r>
            <a:r>
              <a:rPr lang="en-US" sz="2600" b="1" u="none" strike="noStrike" baseline="0" dirty="0">
                <a:solidFill>
                  <a:srgbClr val="FF0000"/>
                </a:solidFill>
                <a:latin typeface="Arial" panose="020B0604020202020204" pitchFamily="34" charset="0"/>
              </a:rPr>
              <a:t>to </a:t>
            </a:r>
            <a:r>
              <a:rPr lang="en-US" sz="2600" b="1" u="none" strike="noStrike" baseline="0" dirty="0">
                <a:solidFill>
                  <a:srgbClr val="FF0000"/>
                </a:solidFill>
                <a:latin typeface="Times New Roman" panose="02020603050405020304" pitchFamily="18" charset="0"/>
              </a:rPr>
              <a:t>his environment"</a:t>
            </a:r>
          </a:p>
          <a:p>
            <a:pPr marL="0" indent="0">
              <a:lnSpc>
                <a:spcPct val="150000"/>
              </a:lnSpc>
              <a:buNone/>
            </a:pPr>
            <a:r>
              <a:rPr lang="en-IN" sz="2600" dirty="0">
                <a:latin typeface="Times New Roman" panose="02020603050405020304" pitchFamily="18" charset="0"/>
              </a:rPr>
              <a:t>Mentioned both inner qualities and behaviour in personality.</a:t>
            </a:r>
            <a:endParaRPr lang="en-US" sz="2600" dirty="0">
              <a:latin typeface="Times New Roman" panose="02020603050405020304" pitchFamily="18" charset="0"/>
            </a:endParaRPr>
          </a:p>
          <a:p>
            <a:pPr algn="l">
              <a:lnSpc>
                <a:spcPct val="150000"/>
              </a:lnSpc>
            </a:pPr>
            <a:endParaRPr lang="en-IN" dirty="0"/>
          </a:p>
        </p:txBody>
      </p:sp>
    </p:spTree>
    <p:extLst>
      <p:ext uri="{BB962C8B-B14F-4D97-AF65-F5344CB8AC3E}">
        <p14:creationId xmlns:p14="http://schemas.microsoft.com/office/powerpoint/2010/main" xmlns="" val="3313795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C6EC87-A4D0-4C71-A735-CDF1169E23F9}"/>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IN" b="1" i="0" dirty="0">
                <a:solidFill>
                  <a:srgbClr val="373D3F"/>
                </a:solidFill>
                <a:effectLst/>
                <a:latin typeface="Lora" pitchFamily="2" charset="0"/>
              </a:rPr>
              <a:t>             </a:t>
            </a:r>
            <a:r>
              <a:rPr lang="en-IN" b="1" u="sng" dirty="0">
                <a:solidFill>
                  <a:schemeClr val="accent2">
                    <a:lumMod val="50000"/>
                  </a:schemeClr>
                </a:solidFill>
              </a:rPr>
              <a:t>Characteristics Of Personality</a:t>
            </a:r>
          </a:p>
        </p:txBody>
      </p:sp>
      <p:sp>
        <p:nvSpPr>
          <p:cNvPr id="3" name="Content Placeholder 2">
            <a:extLst>
              <a:ext uri="{FF2B5EF4-FFF2-40B4-BE49-F238E27FC236}">
                <a16:creationId xmlns:a16="http://schemas.microsoft.com/office/drawing/2014/main" xmlns="" id="{60D5DEEC-AA65-4B04-97E8-75D252F63B38}"/>
              </a:ext>
            </a:extLst>
          </p:cNvPr>
          <p:cNvSpPr>
            <a:spLocks noGrp="1"/>
          </p:cNvSpPr>
          <p:nvPr>
            <p:ph idx="1"/>
          </p:nvPr>
        </p:nvSpPr>
        <p:spPr>
          <a:xfrm>
            <a:off x="1432560" y="1772816"/>
            <a:ext cx="9621727" cy="4238730"/>
          </a:xfrm>
        </p:spPr>
        <p:txBody>
          <a:bodyPr>
            <a:normAutofit/>
          </a:bodyPr>
          <a:lstStyle/>
          <a:p>
            <a:pPr marL="0" indent="0">
              <a:lnSpc>
                <a:spcPct val="150000"/>
              </a:lnSpc>
              <a:buNone/>
            </a:pPr>
            <a:r>
              <a:rPr lang="en-US" sz="2600" b="1" dirty="0">
                <a:solidFill>
                  <a:schemeClr val="accent1"/>
                </a:solidFill>
                <a:latin typeface="Times New Roman" panose="02020603050405020304" pitchFamily="18" charset="0"/>
              </a:rPr>
              <a:t>Consistency: </a:t>
            </a:r>
            <a:r>
              <a:rPr lang="en-US" sz="2600" dirty="0">
                <a:latin typeface="Times New Roman" panose="02020603050405020304" pitchFamily="18" charset="0"/>
              </a:rPr>
              <a:t>These are a recognizable order and regularity to behaviors. People act in the same ways in a variety of situations.</a:t>
            </a:r>
          </a:p>
          <a:p>
            <a:pPr marL="0" indent="0">
              <a:lnSpc>
                <a:spcPct val="150000"/>
              </a:lnSpc>
              <a:buNone/>
            </a:pPr>
            <a:endParaRPr lang="en-US" sz="2600" dirty="0">
              <a:latin typeface="Times New Roman" panose="02020603050405020304" pitchFamily="18" charset="0"/>
            </a:endParaRPr>
          </a:p>
          <a:p>
            <a:pPr marL="0" indent="0">
              <a:lnSpc>
                <a:spcPct val="150000"/>
              </a:lnSpc>
              <a:buNone/>
            </a:pPr>
            <a:r>
              <a:rPr lang="en-US" sz="2600" b="1" dirty="0">
                <a:solidFill>
                  <a:schemeClr val="accent1"/>
                </a:solidFill>
                <a:latin typeface="Times New Roman" panose="02020603050405020304" pitchFamily="18" charset="0"/>
              </a:rPr>
              <a:t>Psychological and physiological: </a:t>
            </a:r>
            <a:r>
              <a:rPr lang="en-US" sz="2600" dirty="0">
                <a:latin typeface="Times New Roman" panose="02020603050405020304" pitchFamily="18" charset="0"/>
              </a:rPr>
              <a:t>Personality is a psychological construct. it is also influenced by biological processes and needs.</a:t>
            </a:r>
          </a:p>
          <a:p>
            <a:pPr marL="0" indent="0">
              <a:lnSpc>
                <a:spcPct val="150000"/>
              </a:lnSpc>
              <a:buNone/>
            </a:pPr>
            <a:endParaRPr lang="en-US" sz="2400" dirty="0">
              <a:latin typeface="Times New Roman" panose="02020603050405020304" pitchFamily="18" charset="0"/>
            </a:endParaRPr>
          </a:p>
        </p:txBody>
      </p:sp>
    </p:spTree>
    <p:extLst>
      <p:ext uri="{BB962C8B-B14F-4D97-AF65-F5344CB8AC3E}">
        <p14:creationId xmlns:p14="http://schemas.microsoft.com/office/powerpoint/2010/main" xmlns="" val="4046277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7233155-1191-4EB3-80C2-CB01C8C0ADAB}"/>
              </a:ext>
            </a:extLst>
          </p:cNvPr>
          <p:cNvSpPr>
            <a:spLocks noGrp="1"/>
          </p:cNvSpPr>
          <p:nvPr>
            <p:ph idx="1"/>
          </p:nvPr>
        </p:nvSpPr>
        <p:spPr>
          <a:xfrm>
            <a:off x="1548882" y="1212980"/>
            <a:ext cx="9708398" cy="4923343"/>
          </a:xfrm>
        </p:spPr>
        <p:txBody>
          <a:bodyPr/>
          <a:lstStyle/>
          <a:p>
            <a:pPr marL="0" indent="0">
              <a:lnSpc>
                <a:spcPct val="150000"/>
              </a:lnSpc>
              <a:buNone/>
            </a:pPr>
            <a:r>
              <a:rPr lang="en-US" sz="2600" b="1" dirty="0">
                <a:solidFill>
                  <a:schemeClr val="accent1"/>
                </a:solidFill>
                <a:latin typeface="Times New Roman" panose="02020603050405020304" pitchFamily="18" charset="0"/>
              </a:rPr>
              <a:t>Behaviors and actions: </a:t>
            </a:r>
            <a:r>
              <a:rPr lang="en-US" sz="2600" dirty="0">
                <a:latin typeface="Times New Roman" panose="02020603050405020304" pitchFamily="18" charset="0"/>
              </a:rPr>
              <a:t>Personality is influences how we move and respond in our environment. it also causes us to act in certain ways.</a:t>
            </a:r>
          </a:p>
          <a:p>
            <a:pPr marL="0" indent="0">
              <a:lnSpc>
                <a:spcPct val="150000"/>
              </a:lnSpc>
              <a:buNone/>
            </a:pPr>
            <a:endParaRPr lang="en-US" sz="2600" dirty="0">
              <a:latin typeface="Times New Roman" panose="02020603050405020304" pitchFamily="18" charset="0"/>
            </a:endParaRPr>
          </a:p>
          <a:p>
            <a:pPr marL="0" indent="0">
              <a:lnSpc>
                <a:spcPct val="150000"/>
              </a:lnSpc>
              <a:buNone/>
            </a:pPr>
            <a:r>
              <a:rPr lang="en-US" sz="2600" b="1" dirty="0">
                <a:solidFill>
                  <a:schemeClr val="accent1"/>
                </a:solidFill>
                <a:latin typeface="Times New Roman" panose="02020603050405020304" pitchFamily="18" charset="0"/>
              </a:rPr>
              <a:t>Multiple expressions: </a:t>
            </a:r>
            <a:r>
              <a:rPr lang="en-US" sz="2600" dirty="0">
                <a:latin typeface="Times New Roman" panose="02020603050405020304" pitchFamily="18" charset="0"/>
              </a:rPr>
              <a:t>Personality is displayed in behavior. It seen in our thoughts, feelings, close relationships, and other social interactions.</a:t>
            </a:r>
          </a:p>
          <a:p>
            <a:endParaRPr lang="en-IN" dirty="0"/>
          </a:p>
        </p:txBody>
      </p:sp>
    </p:spTree>
    <p:extLst>
      <p:ext uri="{BB962C8B-B14F-4D97-AF65-F5344CB8AC3E}">
        <p14:creationId xmlns:p14="http://schemas.microsoft.com/office/powerpoint/2010/main" xmlns="" val="614743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6991FD-2858-4774-9E94-A443A871DEDA}"/>
              </a:ext>
            </a:extLst>
          </p:cNvPr>
          <p:cNvSpPr>
            <a:spLocks noGrp="1"/>
          </p:cNvSpPr>
          <p:nvPr>
            <p:ph type="title"/>
          </p:nvPr>
        </p:nvSpPr>
        <p:spPr>
          <a:xfrm>
            <a:off x="1259841" y="347957"/>
            <a:ext cx="10204448" cy="1226844"/>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marL="0" indent="0">
              <a:lnSpc>
                <a:spcPct val="150000"/>
              </a:lnSpc>
              <a:buNone/>
            </a:pPr>
            <a:r>
              <a:rPr lang="en-US" dirty="0">
                <a:solidFill>
                  <a:schemeClr val="accent1">
                    <a:lumMod val="50000"/>
                  </a:schemeClr>
                </a:solidFill>
                <a:latin typeface="Lora" pitchFamily="2" charset="0"/>
              </a:rPr>
              <a:t>   </a:t>
            </a:r>
            <a:r>
              <a:rPr lang="en-US" u="sng" dirty="0">
                <a:solidFill>
                  <a:schemeClr val="accent1">
                    <a:lumMod val="50000"/>
                  </a:schemeClr>
                </a:solidFill>
                <a:latin typeface="Lora" pitchFamily="2" charset="0"/>
              </a:rPr>
              <a:t>Psychoanalysis ( Freud's Theory)</a:t>
            </a:r>
            <a:r>
              <a:rPr lang="en-US" i="0" u="sng" dirty="0">
                <a:solidFill>
                  <a:schemeClr val="accent1">
                    <a:lumMod val="50000"/>
                  </a:schemeClr>
                </a:solidFill>
                <a:effectLst/>
                <a:latin typeface="Lora" pitchFamily="2" charset="0"/>
              </a:rPr>
              <a:t> </a:t>
            </a:r>
          </a:p>
        </p:txBody>
      </p:sp>
      <p:sp>
        <p:nvSpPr>
          <p:cNvPr id="3" name="Content Placeholder 2">
            <a:extLst>
              <a:ext uri="{FF2B5EF4-FFF2-40B4-BE49-F238E27FC236}">
                <a16:creationId xmlns:a16="http://schemas.microsoft.com/office/drawing/2014/main" xmlns="" id="{B52510A2-AB77-4516-B929-AF757AB5FD9B}"/>
              </a:ext>
            </a:extLst>
          </p:cNvPr>
          <p:cNvSpPr>
            <a:spLocks noGrp="1"/>
          </p:cNvSpPr>
          <p:nvPr>
            <p:ph idx="1"/>
          </p:nvPr>
        </p:nvSpPr>
        <p:spPr>
          <a:xfrm>
            <a:off x="1399592" y="1574801"/>
            <a:ext cx="9954209" cy="5171439"/>
          </a:xfrm>
        </p:spPr>
        <p:txBody>
          <a:bodyPr>
            <a:normAutofit/>
          </a:bodyPr>
          <a:lstStyle/>
          <a:p>
            <a:pPr marL="0" indent="0">
              <a:lnSpc>
                <a:spcPct val="150000"/>
              </a:lnSpc>
              <a:buNone/>
            </a:pPr>
            <a:r>
              <a:rPr lang="en-US" sz="2600" dirty="0">
                <a:latin typeface="Times New Roman" panose="02020603050405020304" pitchFamily="18" charset="0"/>
              </a:rPr>
              <a:t>Sigmund Freud (1856-1939), Sigmund Freud was an Austrian neurologist and the founder of psychoanalysis.</a:t>
            </a:r>
          </a:p>
          <a:p>
            <a:pPr marL="0" indent="0">
              <a:lnSpc>
                <a:spcPct val="150000"/>
              </a:lnSpc>
              <a:buNone/>
            </a:pPr>
            <a:r>
              <a:rPr lang="en-US" sz="2600" dirty="0">
                <a:latin typeface="Times New Roman" panose="02020603050405020304" pitchFamily="18" charset="0"/>
              </a:rPr>
              <a:t>The term psychoanalysis is used to refer to many aspects of Freud’s work and research, including Freudian therapy and the research methodology he used to develop his theories. </a:t>
            </a:r>
          </a:p>
          <a:p>
            <a:pPr marL="514350" indent="-514350" algn="l">
              <a:lnSpc>
                <a:spcPct val="150000"/>
              </a:lnSpc>
              <a:buAutoNum type="romanUcParenBoth"/>
            </a:pPr>
            <a:endParaRPr lang="en-US" sz="24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xmlns="" val="78293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9CE53B-38BF-4431-BC00-8A6FD824E6C6}"/>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Development Of Personality</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785B27D7-8F88-4C3D-AEED-D60CD3F4115A}"/>
              </a:ext>
            </a:extLst>
          </p:cNvPr>
          <p:cNvSpPr>
            <a:spLocks noGrp="1"/>
          </p:cNvSpPr>
          <p:nvPr>
            <p:ph idx="1"/>
          </p:nvPr>
        </p:nvSpPr>
        <p:spPr>
          <a:xfrm>
            <a:off x="1428750" y="1819470"/>
            <a:ext cx="9925050" cy="4673406"/>
          </a:xfrm>
        </p:spPr>
        <p:txBody>
          <a:bodyPr>
            <a:normAutofit/>
          </a:bodyPr>
          <a:lstStyle/>
          <a:p>
            <a:pPr marL="0" indent="0">
              <a:lnSpc>
                <a:spcPct val="150000"/>
              </a:lnSpc>
              <a:buNone/>
            </a:pPr>
            <a:r>
              <a:rPr lang="en-US" sz="2600" dirty="0">
                <a:latin typeface="Times New Roman" panose="02020603050405020304" pitchFamily="18" charset="0"/>
              </a:rPr>
              <a:t>Psychoanalytic theory has three major parts:</a:t>
            </a:r>
          </a:p>
          <a:p>
            <a:pPr marL="514350" indent="-514350" algn="l">
              <a:lnSpc>
                <a:spcPct val="150000"/>
              </a:lnSpc>
              <a:buFont typeface="+mj-lt"/>
              <a:buAutoNum type="arabicParenR"/>
            </a:pPr>
            <a:r>
              <a:rPr lang="en-IN" sz="2600" b="1" dirty="0">
                <a:latin typeface="Times New Roman" panose="02020603050405020304" pitchFamily="18" charset="0"/>
              </a:rPr>
              <a:t>Theory of </a:t>
            </a:r>
            <a:r>
              <a:rPr lang="en-US" sz="2600" b="1" dirty="0">
                <a:latin typeface="Times New Roman" panose="02020603050405020304" pitchFamily="18" charset="0"/>
              </a:rPr>
              <a:t>the structure of personality </a:t>
            </a:r>
          </a:p>
          <a:p>
            <a:pPr marL="514350" indent="-514350">
              <a:lnSpc>
                <a:spcPct val="150000"/>
              </a:lnSpc>
              <a:buFont typeface="+mj-lt"/>
              <a:buAutoNum type="arabicParenR"/>
            </a:pPr>
            <a:r>
              <a:rPr lang="en-US" sz="2600" b="1" dirty="0">
                <a:latin typeface="Times New Roman" panose="02020603050405020304" pitchFamily="18" charset="0"/>
              </a:rPr>
              <a:t>Theory of personality dynamics</a:t>
            </a:r>
          </a:p>
          <a:p>
            <a:pPr marL="457200" indent="-457200">
              <a:lnSpc>
                <a:spcPct val="150000"/>
              </a:lnSpc>
              <a:buFont typeface="Arial" panose="020B0604020202020204" pitchFamily="34" charset="0"/>
              <a:buAutoNum type="arabicParenR"/>
            </a:pPr>
            <a:r>
              <a:rPr lang="en-US" sz="2600" b="1" dirty="0">
                <a:latin typeface="Times New Roman" panose="02020603050405020304" pitchFamily="18" charset="0"/>
              </a:rPr>
              <a:t>Theory of psychosexual development.</a:t>
            </a:r>
          </a:p>
          <a:p>
            <a:pPr marL="0" indent="0">
              <a:lnSpc>
                <a:spcPct val="150000"/>
              </a:lnSpc>
              <a:buNone/>
            </a:pPr>
            <a:r>
              <a:rPr lang="en-US" sz="2600" b="1" dirty="0">
                <a:latin typeface="Times New Roman" panose="02020603050405020304" pitchFamily="18" charset="0"/>
              </a:rPr>
              <a:t> </a:t>
            </a:r>
          </a:p>
          <a:p>
            <a:pPr marL="457200" indent="-457200" algn="l">
              <a:lnSpc>
                <a:spcPct val="150000"/>
              </a:lnSpc>
              <a:buAutoNum type="arabicParenBoth"/>
            </a:pPr>
            <a:endParaRPr lang="en-US" sz="2400" b="0" i="0" u="none" strike="noStrike" baseline="0" dirty="0">
              <a:latin typeface="Times New Roman" panose="02020603050405020304" pitchFamily="18" charset="0"/>
            </a:endParaRPr>
          </a:p>
          <a:p>
            <a:pPr marL="457200" indent="-457200" algn="l">
              <a:lnSpc>
                <a:spcPct val="150000"/>
              </a:lnSpc>
              <a:buAutoNum type="arabicParenBoth"/>
            </a:pPr>
            <a:endParaRPr lang="en-US" sz="24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xmlns="" val="752031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E30CC8-9788-4F63-A0CD-4337845A466D}"/>
              </a:ext>
            </a:extLst>
          </p:cNvPr>
          <p:cNvSpPr>
            <a:spLocks noGrp="1"/>
          </p:cNvSpPr>
          <p:nvPr>
            <p:ph type="title"/>
          </p:nvPr>
        </p:nvSpPr>
        <p:spPr>
          <a:xfrm>
            <a:off x="838200" y="355794"/>
            <a:ext cx="10515600" cy="13255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solidFill>
                  <a:schemeClr val="accent1">
                    <a:lumMod val="75000"/>
                  </a:schemeClr>
                </a:solidFill>
                <a:latin typeface="Times New Roman" panose="02020603050405020304" pitchFamily="18" charset="0"/>
              </a:rPr>
              <a:t>                   </a:t>
            </a:r>
            <a:r>
              <a:rPr lang="en-US" sz="4400" u="sng" strike="noStrike" baseline="0" dirty="0">
                <a:solidFill>
                  <a:schemeClr val="accent1">
                    <a:lumMod val="75000"/>
                  </a:schemeClr>
                </a:solidFill>
                <a:latin typeface="Times New Roman" panose="02020603050405020304" pitchFamily="18" charset="0"/>
              </a:rPr>
              <a:t>Personality Structure</a:t>
            </a:r>
            <a:endParaRPr lang="en-IN" u="sng" dirty="0"/>
          </a:p>
        </p:txBody>
      </p:sp>
      <p:sp>
        <p:nvSpPr>
          <p:cNvPr id="3" name="Content Placeholder 2">
            <a:extLst>
              <a:ext uri="{FF2B5EF4-FFF2-40B4-BE49-F238E27FC236}">
                <a16:creationId xmlns:a16="http://schemas.microsoft.com/office/drawing/2014/main" xmlns="" id="{7D941FF4-784C-44E7-983A-A23B8701383C}"/>
              </a:ext>
            </a:extLst>
          </p:cNvPr>
          <p:cNvSpPr>
            <a:spLocks noGrp="1"/>
          </p:cNvSpPr>
          <p:nvPr>
            <p:ph idx="1"/>
          </p:nvPr>
        </p:nvSpPr>
        <p:spPr>
          <a:xfrm>
            <a:off x="1333500" y="1825625"/>
            <a:ext cx="10020300" cy="4351338"/>
          </a:xfrm>
        </p:spPr>
        <p:txBody>
          <a:bodyPr>
            <a:normAutofit/>
          </a:bodyPr>
          <a:lstStyle/>
          <a:p>
            <a:pPr marL="0" indent="0">
              <a:lnSpc>
                <a:spcPct val="150000"/>
              </a:lnSpc>
              <a:buNone/>
            </a:pPr>
            <a:r>
              <a:rPr lang="en-IN" sz="2600" dirty="0">
                <a:latin typeface="Times New Roman" panose="02020603050405020304" pitchFamily="18" charset="0"/>
              </a:rPr>
              <a:t>Theory of </a:t>
            </a:r>
            <a:r>
              <a:rPr lang="en-US" sz="2600" dirty="0">
                <a:latin typeface="Times New Roman" panose="02020603050405020304" pitchFamily="18" charset="0"/>
              </a:rPr>
              <a:t>the structure of personality in which the ego, id, and superego are the principal parts; </a:t>
            </a:r>
          </a:p>
          <a:p>
            <a:pPr marL="0" indent="0">
              <a:lnSpc>
                <a:spcPct val="150000"/>
              </a:lnSpc>
              <a:buNone/>
            </a:pPr>
            <a:r>
              <a:rPr lang="en-IN" sz="2600" b="1" dirty="0">
                <a:latin typeface="Times New Roman" panose="02020603050405020304" pitchFamily="18" charset="0"/>
              </a:rPr>
              <a:t>ID</a:t>
            </a:r>
          </a:p>
          <a:p>
            <a:pPr marL="0" indent="0">
              <a:lnSpc>
                <a:spcPct val="150000"/>
              </a:lnSpc>
              <a:buNone/>
            </a:pPr>
            <a:r>
              <a:rPr lang="en-IN" sz="2600" b="1" dirty="0">
                <a:latin typeface="Times New Roman" panose="02020603050405020304" pitchFamily="18" charset="0"/>
              </a:rPr>
              <a:t>EGO</a:t>
            </a:r>
          </a:p>
          <a:p>
            <a:pPr marL="0" indent="0">
              <a:lnSpc>
                <a:spcPct val="150000"/>
              </a:lnSpc>
              <a:buNone/>
            </a:pPr>
            <a:r>
              <a:rPr lang="en-IN" sz="2600" b="1" dirty="0">
                <a:latin typeface="Times New Roman" panose="02020603050405020304" pitchFamily="18" charset="0"/>
              </a:rPr>
              <a:t>Super Ego</a:t>
            </a:r>
          </a:p>
          <a:p>
            <a:endParaRPr lang="en-IN" dirty="0"/>
          </a:p>
        </p:txBody>
      </p:sp>
    </p:spTree>
    <p:extLst>
      <p:ext uri="{BB962C8B-B14F-4D97-AF65-F5344CB8AC3E}">
        <p14:creationId xmlns:p14="http://schemas.microsoft.com/office/powerpoint/2010/main" xmlns="" val="2723146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2303F82-D1F7-4E0F-9134-D328C7B157DD}"/>
              </a:ext>
            </a:extLst>
          </p:cNvPr>
          <p:cNvSpPr>
            <a:spLocks noGrp="1"/>
          </p:cNvSpPr>
          <p:nvPr>
            <p:ph idx="1"/>
          </p:nvPr>
        </p:nvSpPr>
        <p:spPr>
          <a:xfrm>
            <a:off x="1250303" y="485775"/>
            <a:ext cx="10103498" cy="5980339"/>
          </a:xfrm>
        </p:spPr>
        <p:txBody>
          <a:bodyPr>
            <a:normAutofit lnSpcReduction="10000"/>
          </a:bodyPr>
          <a:lstStyle/>
          <a:p>
            <a:pPr marL="0" indent="0" algn="l">
              <a:lnSpc>
                <a:spcPct val="150000"/>
              </a:lnSpc>
              <a:buNone/>
            </a:pPr>
            <a:r>
              <a:rPr lang="en-US" b="1" i="0" u="none" strike="noStrike" baseline="0" dirty="0">
                <a:solidFill>
                  <a:schemeClr val="accent1">
                    <a:lumMod val="75000"/>
                  </a:schemeClr>
                </a:solidFill>
                <a:latin typeface="Times New Roman" panose="02020603050405020304" pitchFamily="18" charset="0"/>
              </a:rPr>
              <a:t>Id</a:t>
            </a:r>
            <a:endParaRPr lang="en-US" b="0" i="0" u="none" strike="noStrike" baseline="0" dirty="0">
              <a:solidFill>
                <a:schemeClr val="accent1">
                  <a:lumMod val="75000"/>
                </a:schemeClr>
              </a:solidFill>
              <a:latin typeface="Times New Roman" panose="02020603050405020304" pitchFamily="18" charset="0"/>
            </a:endParaRPr>
          </a:p>
          <a:p>
            <a:pPr marL="0" indent="0" fontAlgn="base">
              <a:lnSpc>
                <a:spcPct val="160000"/>
              </a:lnSpc>
              <a:buNone/>
            </a:pPr>
            <a:r>
              <a:rPr lang="en-US" sz="2600" dirty="0">
                <a:latin typeface="Times New Roman" panose="02020603050405020304" pitchFamily="18" charset="0"/>
              </a:rPr>
              <a:t>According to Freud, Id is the source of all psychic energy. It is the primary component of personality that is present from birth.</a:t>
            </a:r>
          </a:p>
          <a:p>
            <a:pPr marL="0" indent="0" fontAlgn="base">
              <a:lnSpc>
                <a:spcPct val="160000"/>
              </a:lnSpc>
              <a:buNone/>
            </a:pPr>
            <a:r>
              <a:rPr lang="en-US" sz="2600" dirty="0">
                <a:latin typeface="Times New Roman" panose="02020603050405020304" pitchFamily="18" charset="0"/>
              </a:rPr>
              <a:t>This aspect of personality is entirely unconscious and includes instinctive, primitive behaviors.</a:t>
            </a:r>
          </a:p>
          <a:p>
            <a:pPr marL="0" indent="0" fontAlgn="base">
              <a:lnSpc>
                <a:spcPct val="160000"/>
              </a:lnSpc>
              <a:buNone/>
            </a:pPr>
            <a:r>
              <a:rPr lang="en-US" sz="2600" dirty="0">
                <a:latin typeface="Times New Roman" panose="02020603050405020304" pitchFamily="18" charset="0"/>
              </a:rPr>
              <a:t>The id is driven by the pleasure principle which strives for immediate gratification of all desires and needs.</a:t>
            </a:r>
          </a:p>
          <a:p>
            <a:pPr marL="0" indent="0" fontAlgn="base">
              <a:lnSpc>
                <a:spcPct val="160000"/>
              </a:lnSpc>
              <a:buNone/>
            </a:pPr>
            <a:r>
              <a:rPr lang="en-US" sz="2600" dirty="0">
                <a:latin typeface="Times New Roman" panose="02020603050405020304" pitchFamily="18" charset="0"/>
              </a:rPr>
              <a:t>If these needs are not satisfied immediately, the result is a anxiety or tension. </a:t>
            </a:r>
          </a:p>
          <a:p>
            <a:pPr marL="0" indent="0" fontAlgn="base">
              <a:lnSpc>
                <a:spcPct val="150000"/>
              </a:lnSpc>
              <a:buNone/>
            </a:pPr>
            <a:endParaRPr lang="en-US" sz="26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2331977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52683CA-D69C-4C13-8973-D6B4587A9112}"/>
              </a:ext>
            </a:extLst>
          </p:cNvPr>
          <p:cNvSpPr>
            <a:spLocks noGrp="1"/>
          </p:cNvSpPr>
          <p:nvPr>
            <p:ph idx="1"/>
          </p:nvPr>
        </p:nvSpPr>
        <p:spPr>
          <a:xfrm>
            <a:off x="1253490" y="1033144"/>
            <a:ext cx="10067925" cy="5500979"/>
          </a:xfrm>
        </p:spPr>
        <p:txBody>
          <a:bodyPr>
            <a:normAutofit/>
          </a:bodyPr>
          <a:lstStyle/>
          <a:p>
            <a:pPr marL="0" indent="0" fontAlgn="base">
              <a:lnSpc>
                <a:spcPct val="160000"/>
              </a:lnSpc>
              <a:buNone/>
            </a:pPr>
            <a:r>
              <a:rPr lang="en-US" sz="2600" dirty="0">
                <a:latin typeface="Times New Roman" panose="02020603050405020304" pitchFamily="18" charset="0"/>
              </a:rPr>
              <a:t>For example, an increase in hunger or thirst should produce an immediate attempt to eat or drink. </a:t>
            </a:r>
          </a:p>
          <a:p>
            <a:pPr marL="0" indent="0" fontAlgn="base">
              <a:lnSpc>
                <a:spcPct val="160000"/>
              </a:lnSpc>
              <a:buNone/>
            </a:pPr>
            <a:r>
              <a:rPr lang="en-US" sz="2600" dirty="0">
                <a:latin typeface="Times New Roman" panose="02020603050405020304" pitchFamily="18" charset="0"/>
              </a:rPr>
              <a:t>Id is very important early in life because it ensures that an infant's needs are met. If the infant is hungry or uncomfortable, they will cry until the demands of the id are satisfied.</a:t>
            </a:r>
          </a:p>
          <a:p>
            <a:pPr marL="0" indent="0" fontAlgn="base">
              <a:lnSpc>
                <a:spcPct val="160000"/>
              </a:lnSpc>
              <a:buNone/>
            </a:pPr>
            <a:endParaRPr lang="en-IN" sz="2600" dirty="0">
              <a:latin typeface="Times New Roman" panose="02020603050405020304" pitchFamily="18" charset="0"/>
            </a:endParaRPr>
          </a:p>
          <a:p>
            <a:pPr>
              <a:lnSpc>
                <a:spcPct val="150000"/>
              </a:lnSpc>
              <a:buFont typeface="Wingdings" panose="05000000000000000000" pitchFamily="2" charset="2"/>
              <a:buChar char="Ø"/>
            </a:pPr>
            <a:endParaRPr lang="en-IN" sz="2400" dirty="0">
              <a:latin typeface="Times New Roman" panose="02020603050405020304" pitchFamily="18" charset="0"/>
            </a:endParaRPr>
          </a:p>
        </p:txBody>
      </p:sp>
    </p:spTree>
    <p:extLst>
      <p:ext uri="{BB962C8B-B14F-4D97-AF65-F5344CB8AC3E}">
        <p14:creationId xmlns:p14="http://schemas.microsoft.com/office/powerpoint/2010/main" xmlns="" val="4198090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A269C1F-44CC-45DA-9865-762D702AEAB0}"/>
              </a:ext>
            </a:extLst>
          </p:cNvPr>
          <p:cNvSpPr>
            <a:spLocks noGrp="1"/>
          </p:cNvSpPr>
          <p:nvPr>
            <p:ph idx="1"/>
          </p:nvPr>
        </p:nvSpPr>
        <p:spPr>
          <a:xfrm>
            <a:off x="1362269" y="970384"/>
            <a:ext cx="9886756" cy="5206579"/>
          </a:xfrm>
        </p:spPr>
        <p:txBody>
          <a:bodyPr>
            <a:normAutofit fontScale="85000" lnSpcReduction="10000"/>
          </a:bodyPr>
          <a:lstStyle/>
          <a:p>
            <a:pPr marL="0" indent="0" algn="l">
              <a:lnSpc>
                <a:spcPct val="150000"/>
              </a:lnSpc>
              <a:buNone/>
            </a:pPr>
            <a:r>
              <a:rPr lang="en-US" b="1" dirty="0">
                <a:solidFill>
                  <a:schemeClr val="accent1">
                    <a:lumMod val="75000"/>
                  </a:schemeClr>
                </a:solidFill>
                <a:latin typeface="Times New Roman" panose="02020603050405020304" pitchFamily="18" charset="0"/>
              </a:rPr>
              <a:t>Ego </a:t>
            </a:r>
          </a:p>
          <a:p>
            <a:pPr marL="0" indent="0" fontAlgn="base">
              <a:lnSpc>
                <a:spcPct val="160000"/>
              </a:lnSpc>
              <a:buNone/>
            </a:pPr>
            <a:r>
              <a:rPr lang="en-US" dirty="0">
                <a:latin typeface="Times New Roman" panose="02020603050405020304" pitchFamily="18" charset="0"/>
              </a:rPr>
              <a:t>According to Freud, The ego develops from the id and ensures that the impulses of the id can be expressed in a manner acceptable in the real world.</a:t>
            </a:r>
          </a:p>
          <a:p>
            <a:pPr marL="0" indent="0" fontAlgn="base">
              <a:lnSpc>
                <a:spcPct val="160000"/>
              </a:lnSpc>
              <a:buNone/>
            </a:pPr>
            <a:r>
              <a:rPr lang="en-US" dirty="0">
                <a:latin typeface="Times New Roman" panose="02020603050405020304" pitchFamily="18" charset="0"/>
              </a:rPr>
              <a:t>The ego functions in the conscious, preconscious, and unconscious mind.</a:t>
            </a:r>
          </a:p>
          <a:p>
            <a:pPr marL="0" indent="0" fontAlgn="base">
              <a:lnSpc>
                <a:spcPct val="160000"/>
              </a:lnSpc>
              <a:buNone/>
            </a:pPr>
            <a:r>
              <a:rPr lang="en-US" dirty="0">
                <a:latin typeface="Times New Roman" panose="02020603050405020304" pitchFamily="18" charset="0"/>
              </a:rPr>
              <a:t>The ego is the component of personality that is responsible for dealing with reality. </a:t>
            </a:r>
          </a:p>
          <a:p>
            <a:pPr marL="0" indent="0" fontAlgn="base">
              <a:lnSpc>
                <a:spcPct val="160000"/>
              </a:lnSpc>
              <a:buNone/>
            </a:pPr>
            <a:r>
              <a:rPr lang="en-US" dirty="0">
                <a:latin typeface="Times New Roman" panose="02020603050405020304" pitchFamily="18" charset="0"/>
              </a:rPr>
              <a:t>The ego operates based on the reality principle which strives to satisfy the id's desires in realistic and socially appropriate ways. </a:t>
            </a:r>
          </a:p>
        </p:txBody>
      </p:sp>
    </p:spTree>
    <p:extLst>
      <p:ext uri="{BB962C8B-B14F-4D97-AF65-F5344CB8AC3E}">
        <p14:creationId xmlns:p14="http://schemas.microsoft.com/office/powerpoint/2010/main" xmlns="" val="782839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D01E02B-E447-453A-A3CE-9C910953B2D8}"/>
              </a:ext>
            </a:extLst>
          </p:cNvPr>
          <p:cNvSpPr>
            <a:spLocks noGrp="1"/>
          </p:cNvSpPr>
          <p:nvPr>
            <p:ph idx="1"/>
          </p:nvPr>
        </p:nvSpPr>
        <p:spPr>
          <a:xfrm>
            <a:off x="1380930" y="867746"/>
            <a:ext cx="9972869" cy="5383763"/>
          </a:xfrm>
        </p:spPr>
        <p:txBody>
          <a:bodyPr>
            <a:normAutofit/>
          </a:bodyPr>
          <a:lstStyle/>
          <a:p>
            <a:pPr marL="0" indent="0" algn="l">
              <a:lnSpc>
                <a:spcPct val="150000"/>
              </a:lnSpc>
              <a:buNone/>
            </a:pPr>
            <a:r>
              <a:rPr lang="en-IN" b="1" dirty="0">
                <a:solidFill>
                  <a:schemeClr val="accent1">
                    <a:lumMod val="75000"/>
                  </a:schemeClr>
                </a:solidFill>
              </a:rPr>
              <a:t>Super Ego </a:t>
            </a:r>
          </a:p>
          <a:p>
            <a:pPr marL="0" indent="0" fontAlgn="base">
              <a:lnSpc>
                <a:spcPct val="150000"/>
              </a:lnSpc>
              <a:buNone/>
            </a:pPr>
            <a:r>
              <a:rPr lang="en-US" sz="2600" dirty="0">
                <a:latin typeface="Times New Roman" panose="02020603050405020304" pitchFamily="18" charset="0"/>
              </a:rPr>
              <a:t>The last component of personality to develop is the superego.</a:t>
            </a:r>
          </a:p>
          <a:p>
            <a:pPr marL="0" indent="0" fontAlgn="base">
              <a:lnSpc>
                <a:spcPct val="150000"/>
              </a:lnSpc>
              <a:buNone/>
            </a:pPr>
            <a:r>
              <a:rPr lang="en-US" sz="2600" dirty="0">
                <a:latin typeface="Times New Roman" panose="02020603050405020304" pitchFamily="18" charset="0"/>
              </a:rPr>
              <a:t>According to Freud, the superego begins to emerge at around age five.</a:t>
            </a:r>
          </a:p>
          <a:p>
            <a:pPr marL="0" indent="0" fontAlgn="base">
              <a:lnSpc>
                <a:spcPct val="150000"/>
              </a:lnSpc>
              <a:buNone/>
            </a:pPr>
            <a:r>
              <a:rPr lang="en-US" sz="2600" dirty="0">
                <a:latin typeface="Times New Roman" panose="02020603050405020304" pitchFamily="18" charset="0"/>
              </a:rPr>
              <a:t>The superego holds the internalized moral standards and ideals that we acquire from our parents and society (our sense of right and wrong).﻿</a:t>
            </a:r>
          </a:p>
          <a:p>
            <a:pPr marL="0" indent="0" fontAlgn="base">
              <a:lnSpc>
                <a:spcPct val="150000"/>
              </a:lnSpc>
              <a:buNone/>
            </a:pPr>
            <a:r>
              <a:rPr lang="en-US" sz="2600" dirty="0">
                <a:latin typeface="Times New Roman" panose="02020603050405020304" pitchFamily="18" charset="0"/>
              </a:rPr>
              <a:t>The superego provides guidelines for making judgments.</a:t>
            </a:r>
          </a:p>
          <a:p>
            <a:pPr marL="0" indent="0" algn="l">
              <a:lnSpc>
                <a:spcPct val="150000"/>
              </a:lnSpc>
              <a:buNone/>
            </a:pPr>
            <a:endParaRPr lang="en-US" sz="2400" dirty="0">
              <a:latin typeface="Times New Roman" panose="02020603050405020304" pitchFamily="18" charset="0"/>
            </a:endParaRPr>
          </a:p>
        </p:txBody>
      </p:sp>
    </p:spTree>
    <p:extLst>
      <p:ext uri="{BB962C8B-B14F-4D97-AF65-F5344CB8AC3E}">
        <p14:creationId xmlns:p14="http://schemas.microsoft.com/office/powerpoint/2010/main" xmlns="" val="1211706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375584-8EF3-4C0D-98E3-A3D9E46F35DE}"/>
              </a:ext>
            </a:extLst>
          </p:cNvPr>
          <p:cNvSpPr>
            <a:spLocks noGrp="1"/>
          </p:cNvSpPr>
          <p:nvPr>
            <p:ph type="title"/>
          </p:nvPr>
        </p:nvSpPr>
        <p:spPr>
          <a:xfrm>
            <a:off x="955040" y="365125"/>
            <a:ext cx="10535920" cy="13255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sz="4400" u="sng" strike="noStrike" baseline="0" dirty="0">
                <a:solidFill>
                  <a:schemeClr val="accent1">
                    <a:lumMod val="75000"/>
                  </a:schemeClr>
                </a:solidFill>
                <a:latin typeface="Times New Roman" panose="02020603050405020304" pitchFamily="18" charset="0"/>
              </a:rPr>
              <a:t/>
            </a:r>
            <a:br>
              <a:rPr lang="en-US" sz="4400" u="sng" strike="noStrike" baseline="0" dirty="0">
                <a:solidFill>
                  <a:schemeClr val="accent1">
                    <a:lumMod val="75000"/>
                  </a:schemeClr>
                </a:solidFill>
                <a:latin typeface="Times New Roman" panose="02020603050405020304" pitchFamily="18" charset="0"/>
              </a:rPr>
            </a:br>
            <a:r>
              <a:rPr lang="en-US" sz="4400" u="sng" strike="noStrike" baseline="0" dirty="0">
                <a:solidFill>
                  <a:schemeClr val="accent1">
                    <a:lumMod val="75000"/>
                  </a:schemeClr>
                </a:solidFill>
                <a:latin typeface="Times New Roman" panose="02020603050405020304" pitchFamily="18" charset="0"/>
              </a:rPr>
              <a:t>Personality Dynamics &amp; Levels </a:t>
            </a:r>
            <a:r>
              <a:rPr lang="en-US" sz="4400" u="sng" dirty="0">
                <a:solidFill>
                  <a:schemeClr val="accent1">
                    <a:lumMod val="75000"/>
                  </a:schemeClr>
                </a:solidFill>
                <a:latin typeface="Times New Roman" panose="02020603050405020304" pitchFamily="18" charset="0"/>
              </a:rPr>
              <a:t>Of </a:t>
            </a:r>
            <a:r>
              <a:rPr lang="en-US" sz="4400" u="sng" strike="noStrike" baseline="0" dirty="0">
                <a:solidFill>
                  <a:schemeClr val="accent1">
                    <a:lumMod val="75000"/>
                  </a:schemeClr>
                </a:solidFill>
                <a:latin typeface="Times New Roman" panose="02020603050405020304" pitchFamily="18" charset="0"/>
              </a:rPr>
              <a:t>Consciousness </a:t>
            </a:r>
            <a:br>
              <a:rPr lang="en-US" sz="4400" u="sng" strike="noStrike" baseline="0" dirty="0">
                <a:solidFill>
                  <a:schemeClr val="accent1">
                    <a:lumMod val="75000"/>
                  </a:schemeClr>
                </a:solidFill>
                <a:latin typeface="Times New Roman" panose="02020603050405020304" pitchFamily="18" charset="0"/>
              </a:rPr>
            </a:br>
            <a:endParaRPr lang="en-IN" u="sng" dirty="0"/>
          </a:p>
        </p:txBody>
      </p:sp>
      <p:sp>
        <p:nvSpPr>
          <p:cNvPr id="3" name="Content Placeholder 2">
            <a:extLst>
              <a:ext uri="{FF2B5EF4-FFF2-40B4-BE49-F238E27FC236}">
                <a16:creationId xmlns:a16="http://schemas.microsoft.com/office/drawing/2014/main" xmlns="" id="{77727592-52B4-47CF-B2A5-B00A5D7718DD}"/>
              </a:ext>
            </a:extLst>
          </p:cNvPr>
          <p:cNvSpPr>
            <a:spLocks noGrp="1"/>
          </p:cNvSpPr>
          <p:nvPr>
            <p:ph idx="1"/>
          </p:nvPr>
        </p:nvSpPr>
        <p:spPr>
          <a:xfrm>
            <a:off x="1402080" y="1690688"/>
            <a:ext cx="9727882" cy="4802187"/>
          </a:xfrm>
        </p:spPr>
        <p:txBody>
          <a:bodyPr>
            <a:normAutofit/>
          </a:bodyPr>
          <a:lstStyle/>
          <a:p>
            <a:pPr fontAlgn="base">
              <a:lnSpc>
                <a:spcPct val="150000"/>
              </a:lnSpc>
            </a:pPr>
            <a:r>
              <a:rPr lang="en-US" sz="2600" dirty="0">
                <a:latin typeface="Times New Roman" panose="02020603050405020304" pitchFamily="18" charset="0"/>
              </a:rPr>
              <a:t>Sigmund Freud believed that behavior and personality were derived from the constant and unique interaction of conflicting psychological forces that operate at three different levels of awareness.</a:t>
            </a:r>
          </a:p>
          <a:p>
            <a:pPr fontAlgn="base">
              <a:lnSpc>
                <a:spcPct val="150000"/>
              </a:lnSpc>
            </a:pPr>
            <a:r>
              <a:rPr lang="en-US" sz="2600" dirty="0">
                <a:latin typeface="Times New Roman" panose="02020603050405020304" pitchFamily="18" charset="0"/>
              </a:rPr>
              <a:t>Consciousness   </a:t>
            </a:r>
          </a:p>
          <a:p>
            <a:pPr fontAlgn="base">
              <a:lnSpc>
                <a:spcPct val="150000"/>
              </a:lnSpc>
            </a:pPr>
            <a:r>
              <a:rPr lang="en-US" sz="2600" dirty="0">
                <a:latin typeface="Times New Roman" panose="02020603050405020304" pitchFamily="18" charset="0"/>
              </a:rPr>
              <a:t>Preconscious</a:t>
            </a:r>
          </a:p>
          <a:p>
            <a:pPr fontAlgn="base">
              <a:lnSpc>
                <a:spcPct val="150000"/>
              </a:lnSpc>
            </a:pPr>
            <a:r>
              <a:rPr lang="en-US" sz="2600" dirty="0">
                <a:latin typeface="Times New Roman" panose="02020603050405020304" pitchFamily="18" charset="0"/>
              </a:rPr>
              <a:t>Unconscious</a:t>
            </a:r>
            <a:endParaRPr lang="en-IN" sz="2600" dirty="0">
              <a:latin typeface="Times New Roman" panose="02020603050405020304" pitchFamily="18" charset="0"/>
            </a:endParaRPr>
          </a:p>
        </p:txBody>
      </p:sp>
    </p:spTree>
    <p:extLst>
      <p:ext uri="{BB962C8B-B14F-4D97-AF65-F5344CB8AC3E}">
        <p14:creationId xmlns:p14="http://schemas.microsoft.com/office/powerpoint/2010/main" xmlns="" val="2329336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11F5C24-F686-44D6-AD96-3F070724E9D8}"/>
              </a:ext>
            </a:extLst>
          </p:cNvPr>
          <p:cNvSpPr>
            <a:spLocks noGrp="1"/>
          </p:cNvSpPr>
          <p:nvPr>
            <p:ph idx="1"/>
          </p:nvPr>
        </p:nvSpPr>
        <p:spPr>
          <a:xfrm>
            <a:off x="1188720" y="863600"/>
            <a:ext cx="10068560" cy="5384800"/>
          </a:xfrm>
        </p:spPr>
        <p:txBody>
          <a:bodyPr/>
          <a:lstStyle/>
          <a:p>
            <a:pPr marL="0" indent="0">
              <a:lnSpc>
                <a:spcPct val="150000"/>
              </a:lnSpc>
              <a:buNone/>
            </a:pPr>
            <a:r>
              <a:rPr lang="en-US" sz="2400" b="1" dirty="0">
                <a:solidFill>
                  <a:schemeClr val="accent1"/>
                </a:solidFill>
                <a:latin typeface="Times New Roman" panose="02020603050405020304" pitchFamily="18" charset="0"/>
              </a:rPr>
              <a:t> </a:t>
            </a:r>
            <a:r>
              <a:rPr lang="en-US" b="1" dirty="0">
                <a:solidFill>
                  <a:schemeClr val="accent1"/>
                </a:solidFill>
                <a:latin typeface="Times New Roman" panose="02020603050405020304" pitchFamily="18" charset="0"/>
              </a:rPr>
              <a:t>Consciousness </a:t>
            </a:r>
            <a:endParaRPr lang="en-US" b="0" i="0" dirty="0">
              <a:solidFill>
                <a:srgbClr val="373D3F"/>
              </a:solidFill>
              <a:effectLst/>
              <a:latin typeface="Lora" pitchFamily="2" charset="0"/>
            </a:endParaRPr>
          </a:p>
          <a:p>
            <a:pPr>
              <a:lnSpc>
                <a:spcPct val="150000"/>
              </a:lnSpc>
            </a:pPr>
            <a:r>
              <a:rPr lang="en-US" sz="2600" dirty="0">
                <a:latin typeface="Times New Roman" panose="02020603050405020304" pitchFamily="18" charset="0"/>
              </a:rPr>
              <a:t>The conscious mind contains all of the thoughts, memories, feelings, and wishes of which we are aware at any given moment.</a:t>
            </a:r>
          </a:p>
          <a:p>
            <a:pPr>
              <a:lnSpc>
                <a:spcPct val="150000"/>
              </a:lnSpc>
            </a:pPr>
            <a:r>
              <a:rPr lang="en-US" sz="2600" dirty="0">
                <a:latin typeface="Times New Roman" panose="02020603050405020304" pitchFamily="18" charset="0"/>
              </a:rPr>
              <a:t>This is the aspect of our mental processing that we think and talk about rationally.</a:t>
            </a:r>
          </a:p>
          <a:p>
            <a:pPr>
              <a:lnSpc>
                <a:spcPct val="150000"/>
              </a:lnSpc>
            </a:pPr>
            <a:r>
              <a:rPr lang="en-US" sz="2600" dirty="0">
                <a:latin typeface="Times New Roman" panose="02020603050405020304" pitchFamily="18" charset="0"/>
              </a:rPr>
              <a:t> This also includes our memory which is not always part of consciousness but can be retrieved easily and brought into awareness.</a:t>
            </a:r>
          </a:p>
          <a:p>
            <a:endParaRPr lang="en-IN" dirty="0"/>
          </a:p>
        </p:txBody>
      </p:sp>
    </p:spTree>
    <p:extLst>
      <p:ext uri="{BB962C8B-B14F-4D97-AF65-F5344CB8AC3E}">
        <p14:creationId xmlns:p14="http://schemas.microsoft.com/office/powerpoint/2010/main" xmlns="" val="3378609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CD94831-DF1A-4BF2-A4EF-D918BC4BD77E}"/>
              </a:ext>
            </a:extLst>
          </p:cNvPr>
          <p:cNvSpPr>
            <a:spLocks noGrp="1"/>
          </p:cNvSpPr>
          <p:nvPr>
            <p:ph idx="1"/>
          </p:nvPr>
        </p:nvSpPr>
        <p:spPr>
          <a:xfrm>
            <a:off x="1110342" y="1046480"/>
            <a:ext cx="10243457" cy="5069840"/>
          </a:xfrm>
        </p:spPr>
        <p:txBody>
          <a:bodyPr>
            <a:normAutofit/>
          </a:bodyPr>
          <a:lstStyle/>
          <a:p>
            <a:pPr marL="0" indent="0">
              <a:lnSpc>
                <a:spcPct val="150000"/>
              </a:lnSpc>
              <a:buNone/>
            </a:pPr>
            <a:r>
              <a:rPr lang="en-US" b="1" dirty="0">
                <a:solidFill>
                  <a:schemeClr val="accent1"/>
                </a:solidFill>
                <a:latin typeface="Times New Roman" panose="02020603050405020304" pitchFamily="18" charset="0"/>
              </a:rPr>
              <a:t>Preconscious </a:t>
            </a:r>
            <a:endParaRPr lang="en-US" sz="2400" dirty="0">
              <a:latin typeface="Times New Roman" panose="02020603050405020304" pitchFamily="18" charset="0"/>
            </a:endParaRPr>
          </a:p>
          <a:p>
            <a:pPr>
              <a:lnSpc>
                <a:spcPct val="150000"/>
              </a:lnSpc>
            </a:pPr>
            <a:r>
              <a:rPr lang="en-US" sz="2600" dirty="0">
                <a:latin typeface="Times New Roman" panose="02020603050405020304" pitchFamily="18" charset="0"/>
              </a:rPr>
              <a:t>At the preconscious level are memories or thoughts that are easily available with a moment's reflection. </a:t>
            </a:r>
          </a:p>
          <a:p>
            <a:pPr>
              <a:lnSpc>
                <a:spcPct val="150000"/>
              </a:lnSpc>
            </a:pPr>
            <a:r>
              <a:rPr lang="en-US" sz="2600" dirty="0">
                <a:latin typeface="Times New Roman" panose="02020603050405020304" pitchFamily="18" charset="0"/>
              </a:rPr>
              <a:t>for example, what we had for breakfast, or our parents' names. </a:t>
            </a:r>
          </a:p>
        </p:txBody>
      </p:sp>
    </p:spTree>
    <p:extLst>
      <p:ext uri="{BB962C8B-B14F-4D97-AF65-F5344CB8AC3E}">
        <p14:creationId xmlns:p14="http://schemas.microsoft.com/office/powerpoint/2010/main" xmlns="" val="2777688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1CE57ED-FBC8-48BF-A81C-FE25DE7C8D82}"/>
              </a:ext>
            </a:extLst>
          </p:cNvPr>
          <p:cNvSpPr>
            <a:spLocks noGrp="1"/>
          </p:cNvSpPr>
          <p:nvPr>
            <p:ph idx="1"/>
          </p:nvPr>
        </p:nvSpPr>
        <p:spPr>
          <a:xfrm>
            <a:off x="1442721" y="782320"/>
            <a:ext cx="9692640" cy="5608320"/>
          </a:xfrm>
        </p:spPr>
        <p:txBody>
          <a:bodyPr>
            <a:normAutofit/>
          </a:bodyPr>
          <a:lstStyle/>
          <a:p>
            <a:pPr marL="0" indent="0">
              <a:lnSpc>
                <a:spcPct val="150000"/>
              </a:lnSpc>
              <a:buNone/>
            </a:pPr>
            <a:r>
              <a:rPr lang="en-US" sz="2800" b="1" dirty="0">
                <a:solidFill>
                  <a:schemeClr val="accent1"/>
                </a:solidFill>
                <a:effectLst/>
                <a:latin typeface="Times New Roman" panose="02020603050405020304" pitchFamily="18" charset="0"/>
              </a:rPr>
              <a:t>Unconscious </a:t>
            </a:r>
            <a:endParaRPr lang="en-US" sz="2400" b="1" dirty="0">
              <a:solidFill>
                <a:schemeClr val="accent1"/>
              </a:solidFill>
              <a:latin typeface="Times New Roman" panose="02020603050405020304" pitchFamily="18" charset="0"/>
            </a:endParaRPr>
          </a:p>
          <a:p>
            <a:pPr>
              <a:lnSpc>
                <a:spcPct val="150000"/>
              </a:lnSpc>
            </a:pPr>
            <a:r>
              <a:rPr lang="en-US" sz="2600" dirty="0">
                <a:latin typeface="Times New Roman" panose="02020603050405020304" pitchFamily="18" charset="0"/>
              </a:rPr>
              <a:t>The unconscious mind is a reservoir of feelings, thoughts, urges, and memories that are outside of our conscious awareness. and motives which is we cannot easily recall up. </a:t>
            </a:r>
          </a:p>
          <a:p>
            <a:pPr>
              <a:lnSpc>
                <a:spcPct val="150000"/>
              </a:lnSpc>
            </a:pPr>
            <a:r>
              <a:rPr lang="en-US" sz="2600" dirty="0">
                <a:latin typeface="Times New Roman" panose="02020603050405020304" pitchFamily="18" charset="0"/>
              </a:rPr>
              <a:t>The unconscious contains contents that are unacceptable or unpleasant, such as feelings of pain, anxiety, or conflict.</a:t>
            </a:r>
          </a:p>
          <a:p>
            <a:pPr>
              <a:lnSpc>
                <a:spcPct val="150000"/>
              </a:lnSpc>
            </a:pPr>
            <a:r>
              <a:rPr lang="en-US" sz="2600" dirty="0">
                <a:latin typeface="Times New Roman" panose="02020603050405020304" pitchFamily="18" charset="0"/>
              </a:rPr>
              <a:t>The id is unconscious.  The ego and superego include material at all three levels of consciousness </a:t>
            </a:r>
          </a:p>
          <a:p>
            <a:pPr>
              <a:lnSpc>
                <a:spcPct val="150000"/>
              </a:lnSpc>
            </a:pPr>
            <a:endParaRPr lang="en-US" sz="2400" dirty="0">
              <a:latin typeface="Times New Roman" panose="02020603050405020304" pitchFamily="18" charset="0"/>
            </a:endParaRPr>
          </a:p>
          <a:p>
            <a:pPr>
              <a:lnSpc>
                <a:spcPct val="150000"/>
              </a:lnSpc>
            </a:pPr>
            <a:endParaRPr lang="en-US" sz="2400" dirty="0">
              <a:latin typeface="Times New Roman" panose="02020603050405020304" pitchFamily="18" charset="0"/>
            </a:endParaRPr>
          </a:p>
          <a:p>
            <a:pPr marL="0" indent="0">
              <a:buNone/>
            </a:pPr>
            <a:endParaRPr lang="en-IN" sz="2800" dirty="0"/>
          </a:p>
          <a:p>
            <a:pPr marL="0" indent="0" algn="l">
              <a:buNone/>
            </a:pPr>
            <a:endParaRPr lang="en-IN" dirty="0"/>
          </a:p>
        </p:txBody>
      </p:sp>
    </p:spTree>
    <p:extLst>
      <p:ext uri="{BB962C8B-B14F-4D97-AF65-F5344CB8AC3E}">
        <p14:creationId xmlns:p14="http://schemas.microsoft.com/office/powerpoint/2010/main" xmlns="" val="1912756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0B19B2-C44F-48FB-8A15-4C071F25700B}"/>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IN" sz="4400" strike="noStrike" baseline="0" dirty="0">
                <a:solidFill>
                  <a:schemeClr val="accent1">
                    <a:lumMod val="75000"/>
                  </a:schemeClr>
                </a:solidFill>
                <a:latin typeface="Times New Roman" panose="02020603050405020304" pitchFamily="18" charset="0"/>
              </a:rPr>
              <a:t>        </a:t>
            </a:r>
            <a:r>
              <a:rPr lang="en-IN" sz="4400" u="sng" strike="noStrike" baseline="0" dirty="0">
                <a:solidFill>
                  <a:schemeClr val="accent1">
                    <a:lumMod val="75000"/>
                  </a:schemeClr>
                </a:solidFill>
                <a:latin typeface="Times New Roman" panose="02020603050405020304" pitchFamily="18" charset="0"/>
              </a:rPr>
              <a:t>Psychosexual Stages of Development</a:t>
            </a:r>
            <a:endParaRPr lang="en-IN" u="sng" dirty="0"/>
          </a:p>
        </p:txBody>
      </p:sp>
      <p:sp>
        <p:nvSpPr>
          <p:cNvPr id="3" name="Content Placeholder 2">
            <a:extLst>
              <a:ext uri="{FF2B5EF4-FFF2-40B4-BE49-F238E27FC236}">
                <a16:creationId xmlns:a16="http://schemas.microsoft.com/office/drawing/2014/main" xmlns="" id="{79CCA44F-E5E8-4069-A7AC-14EE76860520}"/>
              </a:ext>
            </a:extLst>
          </p:cNvPr>
          <p:cNvSpPr>
            <a:spLocks noGrp="1"/>
          </p:cNvSpPr>
          <p:nvPr>
            <p:ph idx="1"/>
          </p:nvPr>
        </p:nvSpPr>
        <p:spPr>
          <a:xfrm>
            <a:off x="1237861" y="1480392"/>
            <a:ext cx="10058400" cy="4351338"/>
          </a:xfrm>
        </p:spPr>
        <p:txBody>
          <a:bodyPr>
            <a:normAutofit fontScale="85000" lnSpcReduction="20000"/>
          </a:bodyPr>
          <a:lstStyle/>
          <a:p>
            <a:pPr marL="0" indent="0">
              <a:lnSpc>
                <a:spcPct val="150000"/>
              </a:lnSpc>
              <a:buNone/>
            </a:pPr>
            <a:r>
              <a:rPr lang="en-US" sz="2800" b="0" i="0" u="none" strike="noStrike" baseline="0" dirty="0">
                <a:latin typeface="Times New Roman" panose="02020603050405020304" pitchFamily="18" charset="0"/>
              </a:rPr>
              <a:t>Freud put heavy emphasis on biological development in general and on sexual development in particular.</a:t>
            </a:r>
            <a:r>
              <a:rPr lang="en-US" sz="2800" b="0" i="0" dirty="0">
                <a:solidFill>
                  <a:srgbClr val="373D3F"/>
                </a:solidFill>
                <a:effectLst/>
                <a:latin typeface="Lora" pitchFamily="2" charset="0"/>
              </a:rPr>
              <a:t> </a:t>
            </a:r>
            <a:r>
              <a:rPr lang="en-US" sz="2800" b="0" i="0" u="none" strike="noStrike" baseline="0" dirty="0">
                <a:latin typeface="Times New Roman" panose="02020603050405020304" pitchFamily="18" charset="0"/>
              </a:rPr>
              <a:t>psychosexual stages and some of their implications for </a:t>
            </a:r>
            <a:r>
              <a:rPr lang="en-IN" sz="2800" b="0" i="0" u="none" strike="noStrike" baseline="0" dirty="0">
                <a:latin typeface="Times New Roman" panose="02020603050405020304" pitchFamily="18" charset="0"/>
              </a:rPr>
              <a:t>adult personality.</a:t>
            </a:r>
            <a:r>
              <a:rPr lang="en-US" sz="2800" b="1" i="0" dirty="0">
                <a:solidFill>
                  <a:srgbClr val="373D3F"/>
                </a:solidFill>
                <a:effectLst/>
                <a:latin typeface="Lora" pitchFamily="2" charset="0"/>
              </a:rPr>
              <a:t> </a:t>
            </a:r>
          </a:p>
          <a:p>
            <a:pPr>
              <a:lnSpc>
                <a:spcPct val="150000"/>
              </a:lnSpc>
            </a:pPr>
            <a:r>
              <a:rPr lang="en-US" sz="2800" dirty="0">
                <a:latin typeface="Times New Roman" panose="02020603050405020304" pitchFamily="18" charset="0"/>
              </a:rPr>
              <a:t> These are personality development stages.</a:t>
            </a:r>
          </a:p>
          <a:p>
            <a:pPr marL="0" indent="0">
              <a:lnSpc>
                <a:spcPct val="100000"/>
              </a:lnSpc>
              <a:buNone/>
            </a:pPr>
            <a:r>
              <a:rPr lang="en-US" sz="2800" i="0" dirty="0">
                <a:solidFill>
                  <a:srgbClr val="373D3F"/>
                </a:solidFill>
                <a:effectLst/>
                <a:latin typeface="Lora" pitchFamily="2" charset="0"/>
              </a:rPr>
              <a:t>- </a:t>
            </a:r>
            <a:r>
              <a:rPr lang="en-US" sz="2800" dirty="0">
                <a:latin typeface="Times New Roman" panose="02020603050405020304" pitchFamily="18" charset="0"/>
              </a:rPr>
              <a:t>Oral Stage </a:t>
            </a:r>
            <a:endParaRPr lang="en-IN" sz="2800" dirty="0">
              <a:latin typeface="Times New Roman" panose="02020603050405020304" pitchFamily="18" charset="0"/>
            </a:endParaRPr>
          </a:p>
          <a:p>
            <a:pPr marL="0" indent="0">
              <a:lnSpc>
                <a:spcPct val="100000"/>
              </a:lnSpc>
              <a:buNone/>
            </a:pPr>
            <a:r>
              <a:rPr lang="en-IN" sz="2800" dirty="0">
                <a:latin typeface="Times New Roman" panose="02020603050405020304" pitchFamily="18" charset="0"/>
              </a:rPr>
              <a:t>- </a:t>
            </a:r>
            <a:r>
              <a:rPr lang="en-US" sz="2800" dirty="0">
                <a:latin typeface="Times New Roman" panose="02020603050405020304" pitchFamily="18" charset="0"/>
              </a:rPr>
              <a:t>Anal Stage </a:t>
            </a:r>
            <a:endParaRPr lang="en-IN" sz="2800" dirty="0">
              <a:latin typeface="Times New Roman" panose="02020603050405020304" pitchFamily="18" charset="0"/>
            </a:endParaRPr>
          </a:p>
          <a:p>
            <a:pPr marL="0" indent="0">
              <a:lnSpc>
                <a:spcPct val="100000"/>
              </a:lnSpc>
              <a:buNone/>
            </a:pPr>
            <a:r>
              <a:rPr lang="en-US" sz="2800" dirty="0">
                <a:latin typeface="Times New Roman" panose="02020603050405020304" pitchFamily="18" charset="0"/>
              </a:rPr>
              <a:t>- Phallic Stage</a:t>
            </a:r>
          </a:p>
          <a:p>
            <a:pPr marL="0" indent="0">
              <a:lnSpc>
                <a:spcPct val="100000"/>
              </a:lnSpc>
              <a:buNone/>
            </a:pPr>
            <a:r>
              <a:rPr lang="en-US" sz="2800" dirty="0">
                <a:latin typeface="Times New Roman" panose="02020603050405020304" pitchFamily="18" charset="0"/>
              </a:rPr>
              <a:t>- Latency Stage</a:t>
            </a:r>
          </a:p>
          <a:p>
            <a:pPr marL="0" indent="0">
              <a:lnSpc>
                <a:spcPct val="100000"/>
              </a:lnSpc>
              <a:buNone/>
            </a:pPr>
            <a:r>
              <a:rPr lang="en-US" sz="2800" dirty="0">
                <a:latin typeface="Times New Roman" panose="02020603050405020304" pitchFamily="18" charset="0"/>
              </a:rPr>
              <a:t>- Genital Stage  </a:t>
            </a:r>
          </a:p>
          <a:p>
            <a:endParaRPr lang="en-IN" dirty="0"/>
          </a:p>
        </p:txBody>
      </p:sp>
    </p:spTree>
    <p:extLst>
      <p:ext uri="{BB962C8B-B14F-4D97-AF65-F5344CB8AC3E}">
        <p14:creationId xmlns:p14="http://schemas.microsoft.com/office/powerpoint/2010/main" xmlns="" val="1665493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28CB0EF-4958-4516-859C-609BAFBFDC81}"/>
              </a:ext>
            </a:extLst>
          </p:cNvPr>
          <p:cNvSpPr>
            <a:spLocks noGrp="1"/>
          </p:cNvSpPr>
          <p:nvPr>
            <p:ph idx="1"/>
          </p:nvPr>
        </p:nvSpPr>
        <p:spPr>
          <a:xfrm>
            <a:off x="1371600" y="792480"/>
            <a:ext cx="9982201" cy="5933440"/>
          </a:xfrm>
        </p:spPr>
        <p:txBody>
          <a:bodyPr>
            <a:normAutofit/>
          </a:bodyPr>
          <a:lstStyle/>
          <a:p>
            <a:pPr marL="0" indent="0">
              <a:lnSpc>
                <a:spcPct val="150000"/>
              </a:lnSpc>
              <a:buNone/>
            </a:pPr>
            <a:r>
              <a:rPr lang="en-IN" b="0" i="0" u="none" strike="noStrike" baseline="0" dirty="0">
                <a:latin typeface="Times New Roman" panose="02020603050405020304" pitchFamily="18" charset="0"/>
              </a:rPr>
              <a:t>                                           </a:t>
            </a:r>
            <a:r>
              <a:rPr lang="en-IN" b="1" u="sng" dirty="0">
                <a:solidFill>
                  <a:schemeClr val="accent1">
                    <a:lumMod val="75000"/>
                  </a:schemeClr>
                </a:solidFill>
                <a:latin typeface="Times New Roman" panose="02020603050405020304" pitchFamily="18" charset="0"/>
              </a:rPr>
              <a:t>Oral Stage</a:t>
            </a:r>
          </a:p>
          <a:p>
            <a:pPr>
              <a:lnSpc>
                <a:spcPct val="150000"/>
              </a:lnSpc>
            </a:pPr>
            <a:r>
              <a:rPr lang="en-US" sz="2600" b="1" dirty="0">
                <a:latin typeface="Times New Roman" panose="02020603050405020304" pitchFamily="18" charset="0"/>
              </a:rPr>
              <a:t>Age Range – </a:t>
            </a:r>
            <a:r>
              <a:rPr lang="en-US" sz="2600" dirty="0">
                <a:latin typeface="Times New Roman" panose="02020603050405020304" pitchFamily="18" charset="0"/>
              </a:rPr>
              <a:t>Birth to 1 year </a:t>
            </a:r>
          </a:p>
          <a:p>
            <a:pPr>
              <a:lnSpc>
                <a:spcPct val="150000"/>
              </a:lnSpc>
            </a:pPr>
            <a:r>
              <a:rPr lang="en-US" sz="2600" b="1" dirty="0">
                <a:latin typeface="Times New Roman" panose="02020603050405020304" pitchFamily="18" charset="0"/>
              </a:rPr>
              <a:t>Erogenous Zone - </a:t>
            </a:r>
            <a:r>
              <a:rPr lang="en-US" sz="2600" dirty="0">
                <a:latin typeface="Times New Roman" panose="02020603050405020304" pitchFamily="18" charset="0"/>
              </a:rPr>
              <a:t>Mouth</a:t>
            </a:r>
          </a:p>
          <a:p>
            <a:pPr>
              <a:lnSpc>
                <a:spcPct val="150000"/>
              </a:lnSpc>
            </a:pPr>
            <a:r>
              <a:rPr lang="en-US" sz="2600" dirty="0">
                <a:latin typeface="Times New Roman" panose="02020603050405020304" pitchFamily="18" charset="0"/>
              </a:rPr>
              <a:t>During the oral stage, The infant's primary source of interaction occurs through the mouth. The rooting and sucking reflex is especially important. The mouth is vital for eating, and the infant derives pleasure from oral stimulation through gratifying activities such as tasting and sucking.</a:t>
            </a:r>
            <a:endParaRPr lang="en-IN" sz="2600" dirty="0">
              <a:latin typeface="Times New Roman" panose="02020603050405020304" pitchFamily="18" charset="0"/>
            </a:endParaRPr>
          </a:p>
        </p:txBody>
      </p:sp>
    </p:spTree>
    <p:extLst>
      <p:ext uri="{BB962C8B-B14F-4D97-AF65-F5344CB8AC3E}">
        <p14:creationId xmlns:p14="http://schemas.microsoft.com/office/powerpoint/2010/main" xmlns="" val="3528909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E5D399-8701-469C-934B-A6D4647E9A54}"/>
              </a:ext>
            </a:extLst>
          </p:cNvPr>
          <p:cNvSpPr>
            <a:spLocks noGrp="1"/>
          </p:cNvSpPr>
          <p:nvPr>
            <p:ph idx="1"/>
          </p:nvPr>
        </p:nvSpPr>
        <p:spPr>
          <a:xfrm>
            <a:off x="1168400" y="1025538"/>
            <a:ext cx="10266680" cy="5141266"/>
          </a:xfrm>
        </p:spPr>
        <p:txBody>
          <a:bodyPr>
            <a:normAutofit fontScale="92500" lnSpcReduction="10000"/>
          </a:bodyPr>
          <a:lstStyle/>
          <a:p>
            <a:pPr marL="0" indent="0">
              <a:lnSpc>
                <a:spcPct val="150000"/>
              </a:lnSpc>
              <a:buNone/>
            </a:pPr>
            <a:r>
              <a:rPr lang="en-US" sz="2600" b="1" dirty="0">
                <a:solidFill>
                  <a:schemeClr val="accent1">
                    <a:lumMod val="75000"/>
                  </a:schemeClr>
                </a:solidFill>
                <a:latin typeface="Times New Roman" panose="02020603050405020304" pitchFamily="18" charset="0"/>
              </a:rPr>
              <a:t>                                                 </a:t>
            </a:r>
            <a:r>
              <a:rPr lang="en-US" b="1" u="sng" dirty="0">
                <a:solidFill>
                  <a:schemeClr val="accent1">
                    <a:lumMod val="75000"/>
                  </a:schemeClr>
                </a:solidFill>
                <a:latin typeface="Times New Roman" panose="02020603050405020304" pitchFamily="18" charset="0"/>
              </a:rPr>
              <a:t>Anal Stage </a:t>
            </a:r>
          </a:p>
          <a:p>
            <a:pPr>
              <a:lnSpc>
                <a:spcPct val="150000"/>
              </a:lnSpc>
            </a:pPr>
            <a:r>
              <a:rPr lang="en-US" b="1" dirty="0">
                <a:latin typeface="Times New Roman" panose="02020603050405020304" pitchFamily="18" charset="0"/>
              </a:rPr>
              <a:t>Age Range – </a:t>
            </a:r>
            <a:r>
              <a:rPr lang="en-US" dirty="0">
                <a:latin typeface="Times New Roman" panose="02020603050405020304" pitchFamily="18" charset="0"/>
              </a:rPr>
              <a:t>1 to 3 years </a:t>
            </a:r>
          </a:p>
          <a:p>
            <a:pPr>
              <a:lnSpc>
                <a:spcPct val="150000"/>
              </a:lnSpc>
            </a:pPr>
            <a:r>
              <a:rPr lang="en-US" b="1" dirty="0">
                <a:latin typeface="Times New Roman" panose="02020603050405020304" pitchFamily="18" charset="0"/>
              </a:rPr>
              <a:t>Erogenous Zone - </a:t>
            </a:r>
            <a:r>
              <a:rPr lang="en-IN" b="1" dirty="0">
                <a:latin typeface="Times New Roman" panose="02020603050405020304" pitchFamily="18" charset="0"/>
              </a:rPr>
              <a:t> </a:t>
            </a:r>
            <a:r>
              <a:rPr lang="en-IN" dirty="0">
                <a:latin typeface="Times New Roman" panose="02020603050405020304" pitchFamily="18" charset="0"/>
              </a:rPr>
              <a:t>Bowel and Bladder Control</a:t>
            </a:r>
            <a:endParaRPr lang="en-US" dirty="0">
              <a:latin typeface="Times New Roman" panose="02020603050405020304" pitchFamily="18" charset="0"/>
            </a:endParaRPr>
          </a:p>
          <a:p>
            <a:pPr>
              <a:lnSpc>
                <a:spcPct val="150000"/>
              </a:lnSpc>
            </a:pPr>
            <a:r>
              <a:rPr lang="en-US" dirty="0">
                <a:latin typeface="Times New Roman" panose="02020603050405020304" pitchFamily="18" charset="0"/>
              </a:rPr>
              <a:t>During the anal stage, The primary focus of the libido was on controlling bladder and bowel movements. </a:t>
            </a:r>
          </a:p>
          <a:p>
            <a:pPr>
              <a:lnSpc>
                <a:spcPct val="150000"/>
              </a:lnSpc>
            </a:pPr>
            <a:r>
              <a:rPr lang="en-US" dirty="0">
                <a:latin typeface="Times New Roman" panose="02020603050405020304" pitchFamily="18" charset="0"/>
              </a:rPr>
              <a:t>The major conflict at this stage is toilet training. The child learn to control their bodily needs. Developing this control leads to a sense of accomplishment and independence.</a:t>
            </a:r>
          </a:p>
          <a:p>
            <a:pPr marL="0" indent="0" algn="l">
              <a:lnSpc>
                <a:spcPct val="150000"/>
              </a:lnSpc>
              <a:buNone/>
            </a:pPr>
            <a:endParaRPr lang="en-US" sz="2400" b="0" i="0" dirty="0">
              <a:solidFill>
                <a:srgbClr val="373D3F"/>
              </a:solidFill>
              <a:effectLst/>
              <a:latin typeface="Lora" pitchFamily="2" charset="0"/>
            </a:endParaRPr>
          </a:p>
          <a:p>
            <a:pPr marL="0" indent="0">
              <a:lnSpc>
                <a:spcPct val="150000"/>
              </a:lnSpc>
              <a:buNone/>
            </a:pPr>
            <a:endParaRPr lang="en-IN" sz="2400" dirty="0"/>
          </a:p>
        </p:txBody>
      </p:sp>
    </p:spTree>
    <p:extLst>
      <p:ext uri="{BB962C8B-B14F-4D97-AF65-F5344CB8AC3E}">
        <p14:creationId xmlns:p14="http://schemas.microsoft.com/office/powerpoint/2010/main" xmlns="" val="32584258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321A659-9991-48B6-A730-4A690F7D8A8F}"/>
              </a:ext>
            </a:extLst>
          </p:cNvPr>
          <p:cNvSpPr>
            <a:spLocks noGrp="1"/>
          </p:cNvSpPr>
          <p:nvPr>
            <p:ph idx="1"/>
          </p:nvPr>
        </p:nvSpPr>
        <p:spPr>
          <a:xfrm>
            <a:off x="1268964" y="615821"/>
            <a:ext cx="9862457" cy="5626358"/>
          </a:xfrm>
        </p:spPr>
        <p:txBody>
          <a:bodyPr>
            <a:normAutofit/>
          </a:bodyPr>
          <a:lstStyle/>
          <a:p>
            <a:pPr marL="0" indent="0">
              <a:lnSpc>
                <a:spcPct val="150000"/>
              </a:lnSpc>
              <a:buNone/>
            </a:pPr>
            <a:r>
              <a:rPr lang="en-US" sz="3000" b="1" dirty="0">
                <a:latin typeface="Times New Roman" panose="02020603050405020304" pitchFamily="18" charset="0"/>
              </a:rPr>
              <a:t>                                          </a:t>
            </a:r>
            <a:r>
              <a:rPr lang="en-US" sz="3000" b="1" u="sng" dirty="0">
                <a:solidFill>
                  <a:schemeClr val="accent1">
                    <a:lumMod val="75000"/>
                  </a:schemeClr>
                </a:solidFill>
                <a:latin typeface="Times New Roman" panose="02020603050405020304" pitchFamily="18" charset="0"/>
              </a:rPr>
              <a:t>Phallic Stage</a:t>
            </a:r>
            <a:r>
              <a:rPr lang="en-US" sz="3200" b="1" u="sng" dirty="0">
                <a:latin typeface="Times New Roman" panose="02020603050405020304" pitchFamily="18" charset="0"/>
              </a:rPr>
              <a:t> </a:t>
            </a:r>
          </a:p>
          <a:p>
            <a:pPr>
              <a:lnSpc>
                <a:spcPct val="140000"/>
              </a:lnSpc>
            </a:pPr>
            <a:r>
              <a:rPr lang="en-US" sz="2600" b="1" dirty="0">
                <a:latin typeface="Times New Roman" panose="02020603050405020304" pitchFamily="18" charset="0"/>
              </a:rPr>
              <a:t>Age Range – </a:t>
            </a:r>
            <a:r>
              <a:rPr lang="en-US" sz="2600" dirty="0">
                <a:latin typeface="Times New Roman" panose="02020603050405020304" pitchFamily="18" charset="0"/>
              </a:rPr>
              <a:t>3 to 6 years </a:t>
            </a:r>
          </a:p>
          <a:p>
            <a:pPr>
              <a:lnSpc>
                <a:spcPct val="140000"/>
              </a:lnSpc>
            </a:pPr>
            <a:r>
              <a:rPr lang="en-US" sz="2600" b="1" dirty="0">
                <a:latin typeface="Times New Roman" panose="02020603050405020304" pitchFamily="18" charset="0"/>
              </a:rPr>
              <a:t>Erogenous Zone - </a:t>
            </a:r>
            <a:r>
              <a:rPr lang="en-US" sz="2600" dirty="0">
                <a:latin typeface="Times New Roman" panose="02020603050405020304" pitchFamily="18" charset="0"/>
              </a:rPr>
              <a:t>Genitals</a:t>
            </a:r>
          </a:p>
          <a:p>
            <a:pPr>
              <a:lnSpc>
                <a:spcPct val="140000"/>
              </a:lnSpc>
            </a:pPr>
            <a:r>
              <a:rPr lang="en-US" sz="2600" dirty="0">
                <a:latin typeface="Times New Roman" panose="02020603050405020304" pitchFamily="18" charset="0"/>
              </a:rPr>
              <a:t>During the phallic stage, The primary focus of the libido is on the genitals. At this age children also begin to discover the differences between males and females.​</a:t>
            </a:r>
          </a:p>
          <a:p>
            <a:pPr>
              <a:lnSpc>
                <a:spcPct val="140000"/>
              </a:lnSpc>
            </a:pPr>
            <a:r>
              <a:rPr lang="en-US" sz="2600" dirty="0">
                <a:latin typeface="Times New Roman" panose="02020603050405020304" pitchFamily="18" charset="0"/>
              </a:rPr>
              <a:t>Children develop an attachment to the parent of the opposite sex and are jealous of the same sex parent. </a:t>
            </a:r>
          </a:p>
          <a:p>
            <a:endParaRPr lang="en-IN" dirty="0"/>
          </a:p>
        </p:txBody>
      </p:sp>
    </p:spTree>
    <p:extLst>
      <p:ext uri="{BB962C8B-B14F-4D97-AF65-F5344CB8AC3E}">
        <p14:creationId xmlns:p14="http://schemas.microsoft.com/office/powerpoint/2010/main" xmlns="" val="3880429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3628CA3-EAAA-4DAE-914F-D16A94734C16}"/>
              </a:ext>
            </a:extLst>
          </p:cNvPr>
          <p:cNvSpPr>
            <a:spLocks noGrp="1"/>
          </p:cNvSpPr>
          <p:nvPr>
            <p:ph idx="1"/>
          </p:nvPr>
        </p:nvSpPr>
        <p:spPr>
          <a:xfrm>
            <a:off x="1334278" y="924560"/>
            <a:ext cx="9993086" cy="5648960"/>
          </a:xfrm>
        </p:spPr>
        <p:txBody>
          <a:bodyPr>
            <a:normAutofit/>
          </a:bodyPr>
          <a:lstStyle/>
          <a:p>
            <a:pPr marL="0" indent="0">
              <a:buNone/>
            </a:pPr>
            <a:r>
              <a:rPr lang="en-US" b="1" i="0" dirty="0">
                <a:solidFill>
                  <a:srgbClr val="373D3F"/>
                </a:solidFill>
                <a:effectLst/>
                <a:latin typeface="Lora" pitchFamily="2" charset="0"/>
              </a:rPr>
              <a:t>                                       </a:t>
            </a:r>
            <a:r>
              <a:rPr lang="en-US" b="1" i="0" u="sng" dirty="0">
                <a:solidFill>
                  <a:schemeClr val="accent1">
                    <a:lumMod val="75000"/>
                  </a:schemeClr>
                </a:solidFill>
                <a:effectLst/>
                <a:latin typeface="Lora" pitchFamily="2" charset="0"/>
              </a:rPr>
              <a:t>Latency Stage</a:t>
            </a:r>
            <a:endParaRPr lang="en-US" i="0" u="sng" dirty="0">
              <a:solidFill>
                <a:schemeClr val="accent1">
                  <a:lumMod val="75000"/>
                </a:schemeClr>
              </a:solidFill>
              <a:effectLst/>
              <a:latin typeface="Lora" pitchFamily="2" charset="0"/>
            </a:endParaRPr>
          </a:p>
          <a:p>
            <a:pPr marL="0" indent="0">
              <a:buNone/>
            </a:pPr>
            <a:endParaRPr lang="en-US" sz="2400" b="1" dirty="0">
              <a:solidFill>
                <a:schemeClr val="accent1">
                  <a:lumMod val="75000"/>
                </a:schemeClr>
              </a:solidFill>
              <a:latin typeface="Lora" pitchFamily="2" charset="0"/>
            </a:endParaRPr>
          </a:p>
          <a:p>
            <a:r>
              <a:rPr lang="en-US" sz="2600" b="1" dirty="0">
                <a:latin typeface="Times New Roman" panose="02020603050405020304" pitchFamily="18" charset="0"/>
              </a:rPr>
              <a:t>Age Range – </a:t>
            </a:r>
            <a:r>
              <a:rPr lang="en-US" sz="2600" dirty="0">
                <a:latin typeface="Times New Roman" panose="02020603050405020304" pitchFamily="18" charset="0"/>
              </a:rPr>
              <a:t>6 to 12 years  (puberty)</a:t>
            </a:r>
          </a:p>
          <a:p>
            <a:pPr>
              <a:lnSpc>
                <a:spcPct val="170000"/>
              </a:lnSpc>
            </a:pPr>
            <a:r>
              <a:rPr lang="en-US" sz="2600" b="1" dirty="0">
                <a:latin typeface="Times New Roman" panose="02020603050405020304" pitchFamily="18" charset="0"/>
              </a:rPr>
              <a:t>Erogenous Zone – </a:t>
            </a:r>
            <a:r>
              <a:rPr lang="en-US" sz="2600" dirty="0">
                <a:latin typeface="Times New Roman" panose="02020603050405020304" pitchFamily="18" charset="0"/>
              </a:rPr>
              <a:t>Sexual Feeling are inactive</a:t>
            </a:r>
          </a:p>
          <a:p>
            <a:pPr>
              <a:lnSpc>
                <a:spcPct val="170000"/>
              </a:lnSpc>
            </a:pPr>
            <a:r>
              <a:rPr lang="en-US" sz="2600" dirty="0">
                <a:latin typeface="Times New Roman" panose="02020603050405020304" pitchFamily="18" charset="0"/>
              </a:rPr>
              <a:t>6 to12 years children lose of interest in sexual behavior. Boys play with boys and girls play with girls. Neither sex much attention to the opposite sex.</a:t>
            </a:r>
            <a:r>
              <a:rPr lang="en-IN" sz="2600" dirty="0">
                <a:latin typeface="Times New Roman" panose="02020603050405020304" pitchFamily="18" charset="0"/>
              </a:rPr>
              <a:t> </a:t>
            </a:r>
          </a:p>
          <a:p>
            <a:pPr>
              <a:lnSpc>
                <a:spcPct val="170000"/>
              </a:lnSpc>
            </a:pPr>
            <a:r>
              <a:rPr lang="en-US" sz="2600" dirty="0">
                <a:latin typeface="Times New Roman" panose="02020603050405020304" pitchFamily="18" charset="0"/>
              </a:rPr>
              <a:t> Sexuality is largely repressed and the ego </a:t>
            </a:r>
            <a:r>
              <a:rPr lang="en-IN" sz="2600" dirty="0">
                <a:latin typeface="Times New Roman" panose="02020603050405020304" pitchFamily="18" charset="0"/>
              </a:rPr>
              <a:t>expands.</a:t>
            </a:r>
            <a:r>
              <a:rPr lang="en-US" sz="2600" dirty="0">
                <a:latin typeface="Times New Roman" panose="02020603050405020304" pitchFamily="18" charset="0"/>
              </a:rPr>
              <a:t> </a:t>
            </a:r>
          </a:p>
          <a:p>
            <a:pPr>
              <a:lnSpc>
                <a:spcPct val="170000"/>
              </a:lnSpc>
            </a:pPr>
            <a:endParaRPr lang="en-IN" sz="2600" dirty="0">
              <a:latin typeface="Times New Roman" panose="02020603050405020304" pitchFamily="18" charset="0"/>
            </a:endParaRPr>
          </a:p>
          <a:p>
            <a:pPr>
              <a:lnSpc>
                <a:spcPct val="170000"/>
              </a:lnSpc>
            </a:pPr>
            <a:endParaRPr lang="en-IN" sz="2400" dirty="0">
              <a:latin typeface="Times New Roman" panose="02020603050405020304" pitchFamily="18" charset="0"/>
            </a:endParaRPr>
          </a:p>
          <a:p>
            <a:pPr>
              <a:lnSpc>
                <a:spcPct val="170000"/>
              </a:lnSpc>
            </a:pPr>
            <a:endParaRPr lang="en-US" sz="26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3852009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8EEF420-7B91-1B60-BEE8-2BB5CDCB930B}"/>
              </a:ext>
            </a:extLst>
          </p:cNvPr>
          <p:cNvSpPr>
            <a:spLocks noGrp="1"/>
          </p:cNvSpPr>
          <p:nvPr>
            <p:ph idx="1"/>
          </p:nvPr>
        </p:nvSpPr>
        <p:spPr>
          <a:xfrm>
            <a:off x="1249680" y="1259840"/>
            <a:ext cx="9956800" cy="4917123"/>
          </a:xfrm>
        </p:spPr>
        <p:txBody>
          <a:bodyPr/>
          <a:lstStyle/>
          <a:p>
            <a:pPr>
              <a:lnSpc>
                <a:spcPct val="170000"/>
              </a:lnSpc>
            </a:pPr>
            <a:r>
              <a:rPr lang="en-US" sz="2600" dirty="0">
                <a:latin typeface="Times New Roman" panose="02020603050405020304" pitchFamily="18" charset="0"/>
              </a:rPr>
              <a:t>This stage is important in the development of social and communication skills and self-confidence.</a:t>
            </a:r>
            <a:endParaRPr lang="en-IN" sz="26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1684135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96A97EA-F70B-4C36-B112-F1454C844167}"/>
              </a:ext>
            </a:extLst>
          </p:cNvPr>
          <p:cNvSpPr>
            <a:spLocks noGrp="1"/>
          </p:cNvSpPr>
          <p:nvPr>
            <p:ph idx="1"/>
          </p:nvPr>
        </p:nvSpPr>
        <p:spPr>
          <a:xfrm>
            <a:off x="1334278" y="843280"/>
            <a:ext cx="9937102" cy="5632165"/>
          </a:xfrm>
        </p:spPr>
        <p:txBody>
          <a:bodyPr>
            <a:normAutofit/>
          </a:bodyPr>
          <a:lstStyle/>
          <a:p>
            <a:pPr marL="0" indent="0" algn="l">
              <a:buNone/>
            </a:pPr>
            <a:r>
              <a:rPr lang="en-US" b="1" i="0" dirty="0">
                <a:solidFill>
                  <a:srgbClr val="373D3F"/>
                </a:solidFill>
                <a:effectLst/>
                <a:latin typeface="Lora" pitchFamily="2" charset="0"/>
              </a:rPr>
              <a:t>                                       </a:t>
            </a:r>
            <a:r>
              <a:rPr lang="en-US" b="1" i="0" dirty="0">
                <a:solidFill>
                  <a:schemeClr val="accent1">
                    <a:lumMod val="75000"/>
                  </a:schemeClr>
                </a:solidFill>
                <a:effectLst/>
                <a:latin typeface="Lora" pitchFamily="2" charset="0"/>
              </a:rPr>
              <a:t>Genital Stage</a:t>
            </a:r>
          </a:p>
          <a:p>
            <a:pPr marL="0" indent="0" algn="l">
              <a:buNone/>
            </a:pPr>
            <a:r>
              <a:rPr lang="en-US" b="0" i="0" dirty="0">
                <a:solidFill>
                  <a:schemeClr val="accent1">
                    <a:lumMod val="75000"/>
                  </a:schemeClr>
                </a:solidFill>
                <a:effectLst/>
                <a:latin typeface="Lora" pitchFamily="2" charset="0"/>
              </a:rPr>
              <a:t>  </a:t>
            </a:r>
          </a:p>
          <a:p>
            <a:r>
              <a:rPr lang="en-US" sz="2600" b="1" dirty="0">
                <a:latin typeface="Times New Roman" panose="02020603050405020304" pitchFamily="18" charset="0"/>
              </a:rPr>
              <a:t>Age Range – </a:t>
            </a:r>
            <a:r>
              <a:rPr lang="en-US" sz="2600" dirty="0">
                <a:latin typeface="Times New Roman" panose="02020603050405020304" pitchFamily="18" charset="0"/>
              </a:rPr>
              <a:t>Puberty to Death</a:t>
            </a:r>
          </a:p>
          <a:p>
            <a:pPr>
              <a:lnSpc>
                <a:spcPct val="170000"/>
              </a:lnSpc>
            </a:pPr>
            <a:r>
              <a:rPr lang="en-US" sz="2600" b="1" dirty="0">
                <a:latin typeface="Times New Roman" panose="02020603050405020304" pitchFamily="18" charset="0"/>
              </a:rPr>
              <a:t>Erogenous Zone – </a:t>
            </a:r>
            <a:r>
              <a:rPr lang="en-US" sz="2600" dirty="0">
                <a:latin typeface="Times New Roman" panose="02020603050405020304" pitchFamily="18" charset="0"/>
              </a:rPr>
              <a:t>Maturing Sexual Interests</a:t>
            </a:r>
            <a:endParaRPr lang="en-IN" sz="2600" dirty="0">
              <a:latin typeface="Times New Roman" panose="02020603050405020304" pitchFamily="18" charset="0"/>
            </a:endParaRPr>
          </a:p>
          <a:p>
            <a:pPr>
              <a:lnSpc>
                <a:spcPct val="170000"/>
              </a:lnSpc>
            </a:pPr>
            <a:r>
              <a:rPr lang="en-US" sz="2600" dirty="0">
                <a:latin typeface="Times New Roman" panose="02020603050405020304" pitchFamily="18" charset="0"/>
              </a:rPr>
              <a:t>During the final stage of psychosexual development, the individual develops a strong sexual interest in the opposite sex. </a:t>
            </a:r>
          </a:p>
          <a:p>
            <a:pPr>
              <a:lnSpc>
                <a:spcPct val="170000"/>
              </a:lnSpc>
            </a:pPr>
            <a:r>
              <a:rPr lang="en-US" sz="2600" dirty="0">
                <a:latin typeface="Times New Roman" panose="02020603050405020304" pitchFamily="18" charset="0"/>
              </a:rPr>
              <a:t>This stage begins during puberty but last throughout the rest of a person's life when mature heterosexual interests appear.</a:t>
            </a:r>
          </a:p>
          <a:p>
            <a:endParaRPr lang="en-IN" sz="2400" dirty="0">
              <a:latin typeface="Times New Roman" panose="02020603050405020304" pitchFamily="18" charset="0"/>
            </a:endParaRPr>
          </a:p>
        </p:txBody>
      </p:sp>
    </p:spTree>
    <p:extLst>
      <p:ext uri="{BB962C8B-B14F-4D97-AF65-F5344CB8AC3E}">
        <p14:creationId xmlns:p14="http://schemas.microsoft.com/office/powerpoint/2010/main" xmlns="" val="2317664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7FE302-C65E-4DFA-8622-5B77511BECFB}"/>
              </a:ext>
            </a:extLst>
          </p:cNvPr>
          <p:cNvSpPr>
            <a:spLocks noGrp="1"/>
          </p:cNvSpPr>
          <p:nvPr>
            <p:ph type="title"/>
          </p:nvPr>
        </p:nvSpPr>
        <p:spPr>
          <a:xfrm>
            <a:off x="838200" y="342901"/>
            <a:ext cx="10515600" cy="134778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IN" dirty="0"/>
              <a:t>                        </a:t>
            </a:r>
            <a:r>
              <a:rPr lang="en-IN" b="1" u="sng" dirty="0">
                <a:solidFill>
                  <a:schemeClr val="accent2">
                    <a:lumMod val="50000"/>
                  </a:schemeClr>
                </a:solidFill>
              </a:rPr>
              <a:t>Assessing Personality</a:t>
            </a:r>
          </a:p>
        </p:txBody>
      </p:sp>
      <p:sp>
        <p:nvSpPr>
          <p:cNvPr id="3" name="Content Placeholder 2">
            <a:extLst>
              <a:ext uri="{FF2B5EF4-FFF2-40B4-BE49-F238E27FC236}">
                <a16:creationId xmlns:a16="http://schemas.microsoft.com/office/drawing/2014/main" xmlns="" id="{669C4BF1-A62B-4E50-B214-B860C99A0CAE}"/>
              </a:ext>
            </a:extLst>
          </p:cNvPr>
          <p:cNvSpPr>
            <a:spLocks noGrp="1"/>
          </p:cNvSpPr>
          <p:nvPr>
            <p:ph idx="1"/>
          </p:nvPr>
        </p:nvSpPr>
        <p:spPr>
          <a:xfrm>
            <a:off x="1266824" y="1520890"/>
            <a:ext cx="10086975" cy="4841810"/>
          </a:xfrm>
        </p:spPr>
        <p:txBody>
          <a:bodyPr>
            <a:normAutofit/>
          </a:bodyPr>
          <a:lstStyle/>
          <a:p>
            <a:pPr>
              <a:lnSpc>
                <a:spcPct val="170000"/>
              </a:lnSpc>
            </a:pPr>
            <a:r>
              <a:rPr lang="en-US" sz="2600" dirty="0">
                <a:latin typeface="Times New Roman" panose="02020603050405020304" pitchFamily="18" charset="0"/>
              </a:rPr>
              <a:t>Personality assessment involves the measurement of personality and is conducted by a wide range of psychologists. </a:t>
            </a:r>
          </a:p>
          <a:p>
            <a:pPr>
              <a:lnSpc>
                <a:spcPct val="170000"/>
              </a:lnSpc>
            </a:pPr>
            <a:r>
              <a:rPr lang="en-US" sz="2600" dirty="0">
                <a:latin typeface="Times New Roman" panose="02020603050405020304" pitchFamily="18" charset="0"/>
              </a:rPr>
              <a:t> Personality assessments on two main forms. </a:t>
            </a:r>
          </a:p>
          <a:p>
            <a:pPr marL="0" indent="0">
              <a:lnSpc>
                <a:spcPct val="170000"/>
              </a:lnSpc>
              <a:buNone/>
            </a:pPr>
            <a:r>
              <a:rPr lang="en-US" sz="2600" b="1" dirty="0">
                <a:latin typeface="Times New Roman" panose="02020603050405020304" pitchFamily="18" charset="0"/>
              </a:rPr>
              <a:t>1- Personality Inventories, </a:t>
            </a:r>
            <a:r>
              <a:rPr lang="en-US" sz="2600" dirty="0">
                <a:latin typeface="Times New Roman" panose="02020603050405020304" pitchFamily="18" charset="0"/>
              </a:rPr>
              <a:t>paper pencil test</a:t>
            </a:r>
          </a:p>
          <a:p>
            <a:pPr marL="0" indent="0">
              <a:lnSpc>
                <a:spcPct val="180000"/>
              </a:lnSpc>
              <a:buNone/>
            </a:pPr>
            <a:r>
              <a:rPr lang="en-US" sz="2600" b="1" dirty="0">
                <a:latin typeface="Times New Roman" panose="02020603050405020304" pitchFamily="18" charset="0"/>
              </a:rPr>
              <a:t>2- Projective Tests, </a:t>
            </a:r>
            <a:r>
              <a:rPr lang="en-US" sz="2600" dirty="0">
                <a:latin typeface="Times New Roman" panose="02020603050405020304" pitchFamily="18" charset="0"/>
              </a:rPr>
              <a:t>Ambiguous test like, Rorschach test, Thematic apperception test.</a:t>
            </a:r>
          </a:p>
          <a:p>
            <a:pPr>
              <a:lnSpc>
                <a:spcPct val="150000"/>
              </a:lnSpc>
            </a:pPr>
            <a:endParaRPr lang="en-IN" sz="2400" dirty="0">
              <a:latin typeface="Times New Roman" panose="02020603050405020304" pitchFamily="18" charset="0"/>
            </a:endParaRPr>
          </a:p>
        </p:txBody>
      </p:sp>
    </p:spTree>
    <p:extLst>
      <p:ext uri="{BB962C8B-B14F-4D97-AF65-F5344CB8AC3E}">
        <p14:creationId xmlns:p14="http://schemas.microsoft.com/office/powerpoint/2010/main" xmlns="" val="1327247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C795C-ED75-A2AB-F68B-30A05CB08FEA}"/>
              </a:ext>
            </a:extLst>
          </p:cNvPr>
          <p:cNvSpPr>
            <a:spLocks noGrp="1"/>
          </p:cNvSpPr>
          <p:nvPr>
            <p:ph type="ctrTitle"/>
          </p:nvPr>
        </p:nvSpPr>
        <p:spPr/>
        <p:txBody>
          <a:bodyPr/>
          <a:lstStyle/>
          <a:p>
            <a:r>
              <a:rPr lang="en-IN" dirty="0">
                <a:solidFill>
                  <a:schemeClr val="accent2">
                    <a:lumMod val="75000"/>
                  </a:schemeClr>
                </a:solidFill>
                <a:effectLst>
                  <a:outerShdw blurRad="38100" dist="38100" dir="2700000" algn="tl">
                    <a:srgbClr val="000000">
                      <a:alpha val="43137"/>
                    </a:srgbClr>
                  </a:outerShdw>
                </a:effectLst>
              </a:rPr>
              <a:t>Motivation</a:t>
            </a:r>
          </a:p>
        </p:txBody>
      </p:sp>
      <p:sp>
        <p:nvSpPr>
          <p:cNvPr id="3" name="Subtitle 2">
            <a:extLst>
              <a:ext uri="{FF2B5EF4-FFF2-40B4-BE49-F238E27FC236}">
                <a16:creationId xmlns:a16="http://schemas.microsoft.com/office/drawing/2014/main" xmlns="" id="{5492434B-B1D3-1BDB-65AB-159147BE8FC9}"/>
              </a:ext>
            </a:extLst>
          </p:cNvPr>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xmlns="" val="4263068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AB6BA0-5E32-4A44-A76F-7E2124D42512}"/>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What Is Motivation </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63F0BEEA-E1B8-4993-9173-4ECB93F9B5CD}"/>
              </a:ext>
            </a:extLst>
          </p:cNvPr>
          <p:cNvSpPr>
            <a:spLocks noGrp="1"/>
          </p:cNvSpPr>
          <p:nvPr>
            <p:ph idx="1"/>
          </p:nvPr>
        </p:nvSpPr>
        <p:spPr>
          <a:xfrm>
            <a:off x="1240971" y="1464906"/>
            <a:ext cx="10021078" cy="4712057"/>
          </a:xfrm>
        </p:spPr>
        <p:txBody>
          <a:bodyPr>
            <a:normAutofit lnSpcReduction="10000"/>
          </a:bodyPr>
          <a:lstStyle/>
          <a:p>
            <a:pPr>
              <a:lnSpc>
                <a:spcPct val="170000"/>
              </a:lnSpc>
            </a:pPr>
            <a:r>
              <a:rPr lang="en-US" sz="2600" dirty="0">
                <a:latin typeface="Times New Roman" panose="02020603050405020304" pitchFamily="18" charset="0"/>
              </a:rPr>
              <a:t>Motivation is a force which pushes a person to work with high level of commitment and focus even if things are against him. Motivation translates into a certain kind of human behavior.</a:t>
            </a:r>
          </a:p>
          <a:p>
            <a:pPr marL="0" indent="0">
              <a:lnSpc>
                <a:spcPct val="150000"/>
              </a:lnSpc>
              <a:buNone/>
            </a:pPr>
            <a:r>
              <a:rPr lang="en-US" sz="2400" dirty="0"/>
              <a:t>                       </a:t>
            </a:r>
            <a:r>
              <a:rPr lang="en-US" sz="4400" dirty="0"/>
              <a:t>              </a:t>
            </a:r>
            <a:r>
              <a:rPr lang="en-US" sz="4400" u="sng" dirty="0">
                <a:solidFill>
                  <a:schemeClr val="accent5">
                    <a:lumMod val="75000"/>
                  </a:schemeClr>
                </a:solidFill>
                <a:effectLst>
                  <a:outerShdw blurRad="38100" dist="38100" dir="2700000" algn="tl">
                    <a:srgbClr val="000000">
                      <a:alpha val="43137"/>
                    </a:srgbClr>
                  </a:outerShdw>
                </a:effectLst>
              </a:rPr>
              <a:t>Definition</a:t>
            </a:r>
          </a:p>
          <a:p>
            <a:pPr>
              <a:lnSpc>
                <a:spcPct val="170000"/>
              </a:lnSpc>
            </a:pPr>
            <a:r>
              <a:rPr lang="en-US" sz="2400" b="1" i="1" dirty="0"/>
              <a:t> </a:t>
            </a:r>
            <a:r>
              <a:rPr lang="en-US" sz="2600" b="1" i="1" dirty="0">
                <a:solidFill>
                  <a:srgbClr val="FF0000"/>
                </a:solidFill>
                <a:latin typeface="Times New Roman" panose="02020603050405020304" pitchFamily="18" charset="0"/>
              </a:rPr>
              <a:t>Motivation refers to the driving and pulling forces which result in persistent behavior directed toward particular goals. (Morgan, King)</a:t>
            </a:r>
            <a:endParaRPr lang="en-IN" sz="2600" b="1" i="1" dirty="0">
              <a:solidFill>
                <a:srgbClr val="FF0000"/>
              </a:solidFill>
              <a:latin typeface="Times New Roman" panose="02020603050405020304" pitchFamily="18" charset="0"/>
            </a:endParaRPr>
          </a:p>
          <a:p>
            <a:pPr>
              <a:lnSpc>
                <a:spcPct val="150000"/>
              </a:lnSpc>
            </a:pPr>
            <a:endParaRPr lang="en-US" sz="2400" dirty="0"/>
          </a:p>
          <a:p>
            <a:pPr marL="0" indent="0">
              <a:buNone/>
            </a:pPr>
            <a:endParaRPr lang="en-IN" dirty="0"/>
          </a:p>
        </p:txBody>
      </p:sp>
    </p:spTree>
    <p:extLst>
      <p:ext uri="{BB962C8B-B14F-4D97-AF65-F5344CB8AC3E}">
        <p14:creationId xmlns:p14="http://schemas.microsoft.com/office/powerpoint/2010/main" xmlns="" val="1506726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17688EC-11D8-4E95-B016-AAD5F02F6261}"/>
              </a:ext>
            </a:extLst>
          </p:cNvPr>
          <p:cNvSpPr>
            <a:spLocks noGrp="1"/>
          </p:cNvSpPr>
          <p:nvPr>
            <p:ph idx="1"/>
          </p:nvPr>
        </p:nvSpPr>
        <p:spPr>
          <a:xfrm>
            <a:off x="1402080" y="985520"/>
            <a:ext cx="9743440" cy="5425440"/>
          </a:xfrm>
        </p:spPr>
        <p:txBody>
          <a:bodyPr/>
          <a:lstStyle/>
          <a:p>
            <a:pPr fontAlgn="base">
              <a:lnSpc>
                <a:spcPct val="150000"/>
              </a:lnSpc>
            </a:pPr>
            <a:r>
              <a:rPr lang="en-US" sz="2600" dirty="0">
                <a:latin typeface="Times New Roman" panose="02020603050405020304" pitchFamily="18" charset="0"/>
              </a:rPr>
              <a:t>Motivation is based on a specific internal, external reward or incentive</a:t>
            </a:r>
          </a:p>
          <a:p>
            <a:pPr algn="l" fontAlgn="base">
              <a:lnSpc>
                <a:spcPct val="150000"/>
              </a:lnSpc>
              <a:buFont typeface="Arial" panose="020B0604020202020204" pitchFamily="34" charset="0"/>
              <a:buChar char="•"/>
            </a:pPr>
            <a:r>
              <a:rPr lang="en-US" sz="2600" dirty="0">
                <a:latin typeface="Times New Roman" panose="02020603050405020304" pitchFamily="18" charset="0"/>
              </a:rPr>
              <a:t>Most people are motivated by biological needs, emotional wants, or social desires</a:t>
            </a:r>
          </a:p>
          <a:p>
            <a:pPr algn="l" fontAlgn="base">
              <a:lnSpc>
                <a:spcPct val="150000"/>
              </a:lnSpc>
              <a:buFont typeface="Arial" panose="020B0604020202020204" pitchFamily="34" charset="0"/>
              <a:buChar char="•"/>
            </a:pPr>
            <a:r>
              <a:rPr lang="en-US" sz="2600" dirty="0">
                <a:latin typeface="Times New Roman" panose="02020603050405020304" pitchFamily="18" charset="0"/>
              </a:rPr>
              <a:t>Identifying the underlying “motive behind the need want or desire can increase motivation</a:t>
            </a:r>
          </a:p>
          <a:p>
            <a:endParaRPr lang="en-IN" dirty="0"/>
          </a:p>
        </p:txBody>
      </p:sp>
    </p:spTree>
    <p:extLst>
      <p:ext uri="{BB962C8B-B14F-4D97-AF65-F5344CB8AC3E}">
        <p14:creationId xmlns:p14="http://schemas.microsoft.com/office/powerpoint/2010/main" xmlns="" val="3189256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0FAB98-FA6D-4882-B148-CEA526379B7E}"/>
              </a:ext>
            </a:extLst>
          </p:cNvPr>
          <p:cNvSpPr>
            <a:spLocks noGrp="1"/>
          </p:cNvSpPr>
          <p:nvPr>
            <p:ph type="title"/>
          </p:nvPr>
        </p:nvSpPr>
        <p:spPr>
          <a:xfrm>
            <a:off x="838200" y="365125"/>
            <a:ext cx="10515600" cy="152082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solidFill>
                  <a:schemeClr val="accent5">
                    <a:lumMod val="75000"/>
                  </a:schemeClr>
                </a:solidFill>
                <a:effectLst>
                  <a:outerShdw blurRad="38100" dist="38100" dir="2700000" algn="tl">
                    <a:srgbClr val="000000">
                      <a:alpha val="43137"/>
                    </a:srgbClr>
                  </a:outerShdw>
                </a:effectLst>
              </a:rPr>
              <a:t>                  </a:t>
            </a:r>
            <a:r>
              <a:rPr lang="en-US" b="1" u="sng" dirty="0">
                <a:solidFill>
                  <a:schemeClr val="accent2">
                    <a:lumMod val="50000"/>
                  </a:schemeClr>
                </a:solidFill>
                <a:effectLst>
                  <a:outerShdw blurRad="38100" dist="38100" dir="2700000" algn="tl">
                    <a:srgbClr val="000000">
                      <a:alpha val="43137"/>
                    </a:srgbClr>
                  </a:outerShdw>
                </a:effectLst>
              </a:rPr>
              <a:t>Basic Motivational Concept</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94FF5C64-A270-4106-A72E-1EB058E0420C}"/>
              </a:ext>
            </a:extLst>
          </p:cNvPr>
          <p:cNvSpPr>
            <a:spLocks noGrp="1"/>
          </p:cNvSpPr>
          <p:nvPr>
            <p:ph idx="1"/>
          </p:nvPr>
        </p:nvSpPr>
        <p:spPr>
          <a:xfrm>
            <a:off x="1483567" y="2009775"/>
            <a:ext cx="9870233" cy="4167188"/>
          </a:xfrm>
        </p:spPr>
        <p:txBody>
          <a:bodyPr/>
          <a:lstStyle/>
          <a:p>
            <a:pPr fontAlgn="base">
              <a:lnSpc>
                <a:spcPct val="150000"/>
              </a:lnSpc>
            </a:pPr>
            <a:r>
              <a:rPr lang="en-US" sz="2600" b="1" dirty="0">
                <a:solidFill>
                  <a:srgbClr val="FF0000"/>
                </a:solidFill>
                <a:latin typeface="Times New Roman" panose="02020603050405020304" pitchFamily="18" charset="0"/>
              </a:rPr>
              <a:t>Need -</a:t>
            </a:r>
            <a:r>
              <a:rPr lang="en-US" sz="2600" b="1" dirty="0">
                <a:latin typeface="Times New Roman" panose="02020603050405020304" pitchFamily="18" charset="0"/>
              </a:rPr>
              <a:t> </a:t>
            </a:r>
            <a:r>
              <a:rPr lang="en-US" sz="2600" dirty="0">
                <a:latin typeface="Times New Roman" panose="02020603050405020304" pitchFamily="18" charset="0"/>
              </a:rPr>
              <a:t>A need is organic state of deficiency .</a:t>
            </a:r>
          </a:p>
          <a:p>
            <a:pPr fontAlgn="base">
              <a:lnSpc>
                <a:spcPct val="150000"/>
              </a:lnSpc>
            </a:pPr>
            <a:r>
              <a:rPr lang="en-US" sz="2600" b="1" dirty="0">
                <a:solidFill>
                  <a:srgbClr val="FF0000"/>
                </a:solidFill>
                <a:latin typeface="Times New Roman" panose="02020603050405020304" pitchFamily="18" charset="0"/>
              </a:rPr>
              <a:t>Drive -</a:t>
            </a:r>
            <a:r>
              <a:rPr lang="en-US" sz="2600" b="1" dirty="0">
                <a:latin typeface="Times New Roman" panose="02020603050405020304" pitchFamily="18" charset="0"/>
              </a:rPr>
              <a:t> </a:t>
            </a:r>
            <a:r>
              <a:rPr lang="en-US" sz="2600" dirty="0">
                <a:latin typeface="Times New Roman" panose="02020603050405020304" pitchFamily="18" charset="0"/>
              </a:rPr>
              <a:t>Drive refers to a state of tension and activity that is aroused by one of these needs (tissues or eliminative). </a:t>
            </a:r>
          </a:p>
          <a:p>
            <a:pPr fontAlgn="base">
              <a:lnSpc>
                <a:spcPct val="150000"/>
              </a:lnSpc>
            </a:pPr>
            <a:r>
              <a:rPr lang="en-US" sz="2600" b="1" dirty="0">
                <a:solidFill>
                  <a:srgbClr val="FF0000"/>
                </a:solidFill>
                <a:latin typeface="Times New Roman" panose="02020603050405020304" pitchFamily="18" charset="0"/>
              </a:rPr>
              <a:t>Incentive or Goal - </a:t>
            </a:r>
            <a:r>
              <a:rPr lang="en-US" sz="2600" dirty="0">
                <a:latin typeface="Times New Roman" panose="02020603050405020304" pitchFamily="18" charset="0"/>
              </a:rPr>
              <a:t>The goal objects witch motivate behavior are known as incentive.</a:t>
            </a:r>
            <a:endParaRPr lang="en-IN" sz="2600" dirty="0">
              <a:latin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xmlns="" val="2594550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688EC-9F33-06D0-29A2-2C67DEEEEDE3}"/>
              </a:ext>
            </a:extLst>
          </p:cNvPr>
          <p:cNvSpPr>
            <a:spLocks noGrp="1"/>
          </p:cNvSpPr>
          <p:nvPr>
            <p:ph type="title"/>
          </p:nvPr>
        </p:nvSpPr>
        <p:spPr/>
        <p:txBody>
          <a:bodyPr/>
          <a:lstStyle/>
          <a:p>
            <a:r>
              <a:rPr lang="en-US" b="1" dirty="0">
                <a:solidFill>
                  <a:schemeClr val="accent2">
                    <a:lumMod val="50000"/>
                  </a:schemeClr>
                </a:solidFill>
              </a:rPr>
              <a:t>                         </a:t>
            </a:r>
            <a:r>
              <a:rPr lang="en-US" b="1" u="sng" dirty="0">
                <a:solidFill>
                  <a:schemeClr val="accent2">
                    <a:lumMod val="50000"/>
                  </a:schemeClr>
                </a:solidFill>
                <a:effectLst>
                  <a:outerShdw blurRad="38100" dist="38100" dir="2700000" algn="tl">
                    <a:srgbClr val="000000">
                      <a:alpha val="43137"/>
                    </a:srgbClr>
                  </a:outerShdw>
                </a:effectLst>
              </a:rPr>
              <a:t>Types Of motivation</a:t>
            </a:r>
            <a:endParaRPr lang="en-IN"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51E212DB-00B7-CC6E-9430-90927DA12DB7}"/>
              </a:ext>
            </a:extLst>
          </p:cNvPr>
          <p:cNvSpPr>
            <a:spLocks noGrp="1"/>
          </p:cNvSpPr>
          <p:nvPr>
            <p:ph idx="1"/>
          </p:nvPr>
        </p:nvSpPr>
        <p:spPr>
          <a:xfrm>
            <a:off x="1666240" y="1825625"/>
            <a:ext cx="9469120" cy="4667250"/>
          </a:xfrm>
        </p:spPr>
        <p:txBody>
          <a:bodyPr>
            <a:normAutofit/>
          </a:bodyPr>
          <a:lstStyle/>
          <a:p>
            <a:pPr>
              <a:lnSpc>
                <a:spcPct val="150000"/>
              </a:lnSpc>
            </a:pPr>
            <a:r>
              <a:rPr lang="en-US" sz="2600" b="1" dirty="0">
                <a:latin typeface="Times New Roman" panose="02020603050405020304" pitchFamily="18" charset="0"/>
              </a:rPr>
              <a:t>Intrinsic motivation</a:t>
            </a:r>
          </a:p>
          <a:p>
            <a:pPr>
              <a:lnSpc>
                <a:spcPct val="150000"/>
              </a:lnSpc>
            </a:pPr>
            <a:r>
              <a:rPr lang="en-US" sz="2600" b="1" dirty="0">
                <a:latin typeface="Times New Roman" panose="02020603050405020304" pitchFamily="18" charset="0"/>
              </a:rPr>
              <a:t>Extrinsically motivation</a:t>
            </a:r>
            <a:endParaRPr lang="en-IN" sz="2600" b="1" dirty="0">
              <a:latin typeface="Times New Roman" panose="02020603050405020304" pitchFamily="18" charset="0"/>
            </a:endParaRPr>
          </a:p>
        </p:txBody>
      </p:sp>
    </p:spTree>
    <p:extLst>
      <p:ext uri="{BB962C8B-B14F-4D97-AF65-F5344CB8AC3E}">
        <p14:creationId xmlns:p14="http://schemas.microsoft.com/office/powerpoint/2010/main" xmlns="" val="3058440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A62C9C-D8EF-4D67-A6FC-F783D336FA66}"/>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05D6E26A-C87F-4ADF-ADB7-74EA0132F2BE}"/>
              </a:ext>
            </a:extLst>
          </p:cNvPr>
          <p:cNvSpPr>
            <a:spLocks noGrp="1"/>
          </p:cNvSpPr>
          <p:nvPr>
            <p:ph idx="1"/>
          </p:nvPr>
        </p:nvSpPr>
        <p:spPr>
          <a:xfrm>
            <a:off x="1473200" y="995680"/>
            <a:ext cx="9794240" cy="5273040"/>
          </a:xfrm>
        </p:spPr>
        <p:txBody>
          <a:bodyPr>
            <a:normAutofit/>
          </a:bodyPr>
          <a:lstStyle/>
          <a:p>
            <a:pPr fontAlgn="base">
              <a:lnSpc>
                <a:spcPct val="150000"/>
              </a:lnSpc>
            </a:pPr>
            <a:r>
              <a:rPr lang="en-US" sz="2600" b="1" dirty="0">
                <a:latin typeface="Times New Roman" panose="02020603050405020304" pitchFamily="18" charset="0"/>
              </a:rPr>
              <a:t>Intrinsic motivation </a:t>
            </a:r>
            <a:r>
              <a:rPr lang="en-US" sz="2600" dirty="0">
                <a:latin typeface="Times New Roman" panose="02020603050405020304" pitchFamily="18" charset="0"/>
              </a:rPr>
              <a:t>represents engage in an activity for its own sake.</a:t>
            </a:r>
          </a:p>
          <a:p>
            <a:pPr fontAlgn="base">
              <a:lnSpc>
                <a:spcPct val="150000"/>
              </a:lnSpc>
            </a:pPr>
            <a:r>
              <a:rPr lang="en-US" sz="2600" dirty="0">
                <a:latin typeface="Times New Roman" panose="02020603050405020304" pitchFamily="18" charset="0"/>
              </a:rPr>
              <a:t> Intrinsically motivated behaviors are performed because of the sense of personal satisfaction.</a:t>
            </a:r>
          </a:p>
          <a:p>
            <a:pPr fontAlgn="base">
              <a:lnSpc>
                <a:spcPct val="150000"/>
              </a:lnSpc>
            </a:pPr>
            <a:r>
              <a:rPr lang="en-US" sz="2600" dirty="0">
                <a:latin typeface="Times New Roman" panose="02020603050405020304" pitchFamily="18" charset="0"/>
              </a:rPr>
              <a:t> For example, if you are in college because you enjoy learning new things and expanding your knowledge. you are intrinsically motivated to be there. </a:t>
            </a:r>
          </a:p>
          <a:p>
            <a:pPr fontAlgn="base">
              <a:lnSpc>
                <a:spcPct val="150000"/>
              </a:lnSpc>
            </a:pPr>
            <a:r>
              <a:rPr lang="en-US" sz="2600" dirty="0">
                <a:latin typeface="Times New Roman" panose="02020603050405020304" pitchFamily="18" charset="0"/>
              </a:rPr>
              <a:t>Intrinsic motivation decrease over time. </a:t>
            </a:r>
          </a:p>
          <a:p>
            <a:pPr marL="0" indent="0">
              <a:lnSpc>
                <a:spcPct val="150000"/>
              </a:lnSpc>
              <a:buNone/>
            </a:pPr>
            <a:endParaRPr lang="en-US" sz="24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41681272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59E5C48-7094-4610-BAF3-A0E0ED6B0D1E}"/>
              </a:ext>
            </a:extLst>
          </p:cNvPr>
          <p:cNvSpPr>
            <a:spLocks noGrp="1"/>
          </p:cNvSpPr>
          <p:nvPr>
            <p:ph idx="1"/>
          </p:nvPr>
        </p:nvSpPr>
        <p:spPr>
          <a:xfrm>
            <a:off x="1511558" y="965200"/>
            <a:ext cx="9842241" cy="5211763"/>
          </a:xfrm>
        </p:spPr>
        <p:txBody>
          <a:bodyPr>
            <a:normAutofit/>
          </a:bodyPr>
          <a:lstStyle/>
          <a:p>
            <a:pPr fontAlgn="base">
              <a:lnSpc>
                <a:spcPct val="150000"/>
              </a:lnSpc>
            </a:pPr>
            <a:r>
              <a:rPr lang="en-US" sz="2600" b="1" dirty="0">
                <a:latin typeface="Times New Roman" panose="02020603050405020304" pitchFamily="18" charset="0"/>
              </a:rPr>
              <a:t>Extrinsically motivated </a:t>
            </a:r>
            <a:r>
              <a:rPr lang="en-US" sz="2600" dirty="0">
                <a:latin typeface="Times New Roman" panose="02020603050405020304" pitchFamily="18" charset="0"/>
              </a:rPr>
              <a:t>behaviors are performed in order to receive something from others. such as a promotion, praise, candy, money, or attention.</a:t>
            </a:r>
          </a:p>
          <a:p>
            <a:pPr fontAlgn="base">
              <a:lnSpc>
                <a:spcPct val="150000"/>
              </a:lnSpc>
            </a:pPr>
            <a:r>
              <a:rPr lang="en-US" sz="2600" dirty="0">
                <a:latin typeface="Times New Roman" panose="02020603050405020304" pitchFamily="18" charset="0"/>
              </a:rPr>
              <a:t>Extrinsic incentives are introduced for behaviors that an individual already found motivating.</a:t>
            </a:r>
          </a:p>
          <a:p>
            <a:pPr fontAlgn="base">
              <a:lnSpc>
                <a:spcPct val="150000"/>
              </a:lnSpc>
            </a:pPr>
            <a:r>
              <a:rPr lang="en-US" sz="2600" dirty="0">
                <a:latin typeface="Times New Roman" panose="02020603050405020304" pitchFamily="18" charset="0"/>
              </a:rPr>
              <a:t>The efficacy of extrinsic motivators varies depending on factors such as self-esteem Focus of control self-efficacy and neuroticism.</a:t>
            </a:r>
          </a:p>
          <a:p>
            <a:endParaRPr lang="en-IN" dirty="0"/>
          </a:p>
        </p:txBody>
      </p:sp>
    </p:spTree>
    <p:extLst>
      <p:ext uri="{BB962C8B-B14F-4D97-AF65-F5344CB8AC3E}">
        <p14:creationId xmlns:p14="http://schemas.microsoft.com/office/powerpoint/2010/main" xmlns="" val="26116019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FE641B-9700-4921-9728-28C2AC260E35}"/>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Principles Of Motivation </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37F367A2-A2B6-4247-8DA7-C0D95B632662}"/>
              </a:ext>
            </a:extLst>
          </p:cNvPr>
          <p:cNvSpPr>
            <a:spLocks noGrp="1"/>
          </p:cNvSpPr>
          <p:nvPr>
            <p:ph idx="1"/>
          </p:nvPr>
        </p:nvSpPr>
        <p:spPr>
          <a:xfrm>
            <a:off x="1642188" y="1825625"/>
            <a:ext cx="9711611" cy="4351338"/>
          </a:xfrm>
        </p:spPr>
        <p:txBody>
          <a:bodyPr>
            <a:normAutofit/>
          </a:bodyPr>
          <a:lstStyle/>
          <a:p>
            <a:pPr marL="0" indent="0" fontAlgn="base">
              <a:lnSpc>
                <a:spcPct val="150000"/>
              </a:lnSpc>
              <a:buNone/>
            </a:pPr>
            <a:r>
              <a:rPr lang="en-US" sz="2600" b="1" dirty="0">
                <a:latin typeface="Times New Roman" panose="02020603050405020304" pitchFamily="18" charset="0"/>
              </a:rPr>
              <a:t>1- Drive Theory Biological Motivation</a:t>
            </a:r>
          </a:p>
          <a:p>
            <a:pPr marL="0" indent="0" fontAlgn="base">
              <a:lnSpc>
                <a:spcPct val="150000"/>
              </a:lnSpc>
              <a:buNone/>
            </a:pPr>
            <a:r>
              <a:rPr lang="en-US" sz="2600" b="1" dirty="0">
                <a:latin typeface="Times New Roman" panose="02020603050405020304" pitchFamily="18" charset="0"/>
              </a:rPr>
              <a:t>2- Self Actualization Motivation</a:t>
            </a:r>
          </a:p>
          <a:p>
            <a:pPr marL="0" indent="0">
              <a:lnSpc>
                <a:spcPct val="150000"/>
              </a:lnSpc>
              <a:buNone/>
            </a:pPr>
            <a:endParaRPr lang="en-IN" dirty="0"/>
          </a:p>
        </p:txBody>
      </p:sp>
    </p:spTree>
    <p:extLst>
      <p:ext uri="{BB962C8B-B14F-4D97-AF65-F5344CB8AC3E}">
        <p14:creationId xmlns:p14="http://schemas.microsoft.com/office/powerpoint/2010/main" xmlns="" val="3811051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29CD4-BF24-4285-8534-25DEBACB9003}"/>
              </a:ext>
            </a:extLst>
          </p:cNvPr>
          <p:cNvSpPr>
            <a:spLocks noGrp="1"/>
          </p:cNvSpPr>
          <p:nvPr>
            <p:ph type="title"/>
          </p:nvPr>
        </p:nvSpPr>
        <p:spPr>
          <a:xfrm>
            <a:off x="504825" y="538481"/>
            <a:ext cx="10515600" cy="1318894"/>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r>
              <a:rPr lang="en-US" sz="4000" b="1" u="sng" dirty="0" smtClean="0">
                <a:solidFill>
                  <a:schemeClr val="accent2">
                    <a:lumMod val="50000"/>
                  </a:schemeClr>
                </a:solidFill>
              </a:rPr>
              <a:t>1 </a:t>
            </a:r>
            <a:r>
              <a:rPr lang="en-US" sz="4000" b="1" u="sng" dirty="0">
                <a:solidFill>
                  <a:schemeClr val="accent2">
                    <a:lumMod val="50000"/>
                  </a:schemeClr>
                </a:solidFill>
              </a:rPr>
              <a:t># Drive Theory ( Biological Motivation)</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CCAD00F5-7215-4AC9-B360-23484DC2E255}"/>
              </a:ext>
            </a:extLst>
          </p:cNvPr>
          <p:cNvSpPr>
            <a:spLocks noGrp="1"/>
          </p:cNvSpPr>
          <p:nvPr>
            <p:ph idx="1"/>
          </p:nvPr>
        </p:nvSpPr>
        <p:spPr>
          <a:xfrm>
            <a:off x="1270000" y="1857375"/>
            <a:ext cx="10083800" cy="4462144"/>
          </a:xfrm>
        </p:spPr>
        <p:txBody>
          <a:bodyPr>
            <a:noAutofit/>
          </a:bodyPr>
          <a:lstStyle/>
          <a:p>
            <a:pPr fontAlgn="base">
              <a:lnSpc>
                <a:spcPct val="150000"/>
              </a:lnSpc>
            </a:pPr>
            <a:r>
              <a:rPr lang="en-US" sz="2600" dirty="0">
                <a:latin typeface="Times New Roman" panose="02020603050405020304" pitchFamily="18" charset="0"/>
              </a:rPr>
              <a:t>According to the drive theory of motivation,  deviations from homeostasis create physiological needs. </a:t>
            </a:r>
          </a:p>
          <a:p>
            <a:pPr fontAlgn="base">
              <a:lnSpc>
                <a:spcPct val="150000"/>
              </a:lnSpc>
            </a:pPr>
            <a:r>
              <a:rPr lang="en-US" sz="2600" dirty="0">
                <a:latin typeface="Times New Roman" panose="02020603050405020304" pitchFamily="18" charset="0"/>
              </a:rPr>
              <a:t>These needs result in psychological drive that direct behavior to meet the need and bring the system back to homeostasis. </a:t>
            </a:r>
          </a:p>
        </p:txBody>
      </p:sp>
    </p:spTree>
    <p:extLst>
      <p:ext uri="{BB962C8B-B14F-4D97-AF65-F5344CB8AC3E}">
        <p14:creationId xmlns:p14="http://schemas.microsoft.com/office/powerpoint/2010/main" xmlns="" val="3205449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518D7A5-7A1D-41A7-A717-CEA0ADF94B48}"/>
              </a:ext>
            </a:extLst>
          </p:cNvPr>
          <p:cNvSpPr>
            <a:spLocks noGrp="1"/>
          </p:cNvSpPr>
          <p:nvPr>
            <p:ph idx="1"/>
          </p:nvPr>
        </p:nvSpPr>
        <p:spPr>
          <a:xfrm>
            <a:off x="1219200" y="962025"/>
            <a:ext cx="10001250" cy="5214938"/>
          </a:xfrm>
        </p:spPr>
        <p:txBody>
          <a:bodyPr/>
          <a:lstStyle/>
          <a:p>
            <a:pPr fontAlgn="base">
              <a:lnSpc>
                <a:spcPct val="150000"/>
              </a:lnSpc>
            </a:pPr>
            <a:r>
              <a:rPr lang="en-US" sz="2600" dirty="0">
                <a:latin typeface="Times New Roman" panose="02020603050405020304" pitchFamily="18" charset="0"/>
              </a:rPr>
              <a:t>For example, if it’s been a while since you ate, your blood sugar levels will drop below normal. This low blood sugar will induce a physiological need and a corresponding drive (i.e., hunger) that will direct you to seek out and consume food. Eating will eliminate the hunger and your blood sugar levels will return to normal.</a:t>
            </a:r>
          </a:p>
          <a:p>
            <a:endParaRPr lang="en-IN" dirty="0"/>
          </a:p>
        </p:txBody>
      </p:sp>
    </p:spTree>
    <p:extLst>
      <p:ext uri="{BB962C8B-B14F-4D97-AF65-F5344CB8AC3E}">
        <p14:creationId xmlns:p14="http://schemas.microsoft.com/office/powerpoint/2010/main" xmlns="" val="3042363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112990-3371-4E0B-9725-0B6E61B45E85}"/>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rPr>
              <a:t>                 </a:t>
            </a:r>
            <a:r>
              <a:rPr lang="en-US" b="1" u="sng" dirty="0">
                <a:solidFill>
                  <a:schemeClr val="accent2">
                    <a:lumMod val="50000"/>
                  </a:schemeClr>
                </a:solidFill>
                <a:effectLst>
                  <a:outerShdw blurRad="38100" dist="38100" dir="2700000" algn="tl">
                    <a:srgbClr val="000000">
                      <a:alpha val="43137"/>
                    </a:srgbClr>
                  </a:outerShdw>
                </a:effectLst>
              </a:rPr>
              <a:t>Biological Motivation</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B1B3AECE-1832-4F33-BB4B-77C0DE7D6C4A}"/>
              </a:ext>
            </a:extLst>
          </p:cNvPr>
          <p:cNvSpPr>
            <a:spLocks noGrp="1"/>
          </p:cNvSpPr>
          <p:nvPr>
            <p:ph idx="1"/>
          </p:nvPr>
        </p:nvSpPr>
        <p:spPr>
          <a:xfrm>
            <a:off x="1371600" y="1819470"/>
            <a:ext cx="9982200" cy="4673406"/>
          </a:xfrm>
        </p:spPr>
        <p:txBody>
          <a:bodyPr>
            <a:normAutofit/>
          </a:bodyPr>
          <a:lstStyle/>
          <a:p>
            <a:pPr fontAlgn="base">
              <a:lnSpc>
                <a:spcPct val="150000"/>
              </a:lnSpc>
            </a:pPr>
            <a:r>
              <a:rPr lang="en-US" sz="2600" dirty="0">
                <a:latin typeface="Times New Roman" panose="02020603050405020304" pitchFamily="18" charset="0"/>
              </a:rPr>
              <a:t>The biological motives are rooted in the physiological state of the body. </a:t>
            </a:r>
          </a:p>
          <a:p>
            <a:pPr marL="0" indent="0" fontAlgn="base">
              <a:lnSpc>
                <a:spcPct val="150000"/>
              </a:lnSpc>
              <a:buNone/>
            </a:pPr>
            <a:r>
              <a:rPr lang="en-US" sz="2600" b="1" dirty="0">
                <a:latin typeface="Times New Roman" panose="02020603050405020304" pitchFamily="18" charset="0"/>
              </a:rPr>
              <a:t>1- Hunger Motivation- </a:t>
            </a:r>
            <a:r>
              <a:rPr lang="en-US" sz="2600" dirty="0">
                <a:latin typeface="Times New Roman" panose="02020603050405020304" pitchFamily="18" charset="0"/>
              </a:rPr>
              <a:t>Hunger motivation is stomach contractions. when stomach is empty then contractions occur and are sensed. The sensed contraction is said to be the signal for feelings of hunger. </a:t>
            </a:r>
          </a:p>
          <a:p>
            <a:pPr fontAlgn="base">
              <a:lnSpc>
                <a:spcPct val="150000"/>
              </a:lnSpc>
            </a:pPr>
            <a:endParaRPr lang="en-US" sz="2600" dirty="0">
              <a:latin typeface="Times New Roman" panose="02020603050405020304" pitchFamily="18" charset="0"/>
            </a:endParaRPr>
          </a:p>
          <a:p>
            <a:pPr marL="0" indent="0">
              <a:lnSpc>
                <a:spcPct val="150000"/>
              </a:lnSpc>
              <a:buNone/>
            </a:pPr>
            <a:endParaRPr lang="en-US" sz="2400" dirty="0"/>
          </a:p>
          <a:p>
            <a:pPr marL="0" indent="0">
              <a:lnSpc>
                <a:spcPct val="150000"/>
              </a:lnSpc>
              <a:buNone/>
            </a:pPr>
            <a:endParaRPr lang="en-US" sz="2800" b="1" i="1" u="none" strike="noStrike" baseline="0"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endParaRPr>
          </a:p>
          <a:p>
            <a:pPr marL="0" indent="0">
              <a:buNone/>
            </a:pPr>
            <a:endParaRPr lang="en-US" sz="2800" b="0" i="0" u="none" strike="noStrike" baseline="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27706584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FDCF3F5-F990-9407-AD4F-7E3FB9CA3724}"/>
              </a:ext>
            </a:extLst>
          </p:cNvPr>
          <p:cNvSpPr>
            <a:spLocks noGrp="1"/>
          </p:cNvSpPr>
          <p:nvPr>
            <p:ph idx="1"/>
          </p:nvPr>
        </p:nvSpPr>
        <p:spPr>
          <a:xfrm>
            <a:off x="1530220" y="1343608"/>
            <a:ext cx="9747379" cy="4833355"/>
          </a:xfrm>
        </p:spPr>
        <p:txBody>
          <a:bodyPr/>
          <a:lstStyle/>
          <a:p>
            <a:pPr marL="0" indent="0" fontAlgn="base">
              <a:lnSpc>
                <a:spcPct val="150000"/>
              </a:lnSpc>
              <a:buNone/>
            </a:pPr>
            <a:r>
              <a:rPr lang="en-US" sz="2600" b="1" dirty="0">
                <a:latin typeface="Times New Roman" panose="02020603050405020304" pitchFamily="18" charset="0"/>
              </a:rPr>
              <a:t>2-Thirst Motivation- </a:t>
            </a:r>
            <a:r>
              <a:rPr lang="en-US" sz="2600" dirty="0">
                <a:latin typeface="Times New Roman" panose="02020603050405020304" pitchFamily="18" charset="0"/>
              </a:rPr>
              <a:t>Thirst motivation and drinking are mainly triggered by to conditions of the body. loss of water from cells and reduction of blood volume When water is lost from bodily fluids then water leaves the interior of the cells, thus dehydrating them.</a:t>
            </a:r>
            <a:endParaRPr lang="en-IN" sz="26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7234729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DAF361-A639-442E-920F-F926BCC550D4}"/>
              </a:ext>
            </a:extLst>
          </p:cNvPr>
          <p:cNvSpPr>
            <a:spLocks noGrp="1"/>
          </p:cNvSpPr>
          <p:nvPr>
            <p:ph idx="1"/>
          </p:nvPr>
        </p:nvSpPr>
        <p:spPr>
          <a:xfrm>
            <a:off x="1604864" y="1107440"/>
            <a:ext cx="9748935" cy="5069523"/>
          </a:xfrm>
        </p:spPr>
        <p:txBody>
          <a:bodyPr>
            <a:normAutofit/>
          </a:bodyPr>
          <a:lstStyle/>
          <a:p>
            <a:pPr marL="0" indent="0" fontAlgn="base">
              <a:lnSpc>
                <a:spcPct val="150000"/>
              </a:lnSpc>
              <a:buNone/>
            </a:pPr>
            <a:r>
              <a:rPr lang="en-US" sz="2600" b="1" dirty="0">
                <a:latin typeface="Times New Roman" panose="02020603050405020304" pitchFamily="18" charset="0"/>
              </a:rPr>
              <a:t>3-Sexual Motivation- </a:t>
            </a:r>
            <a:r>
              <a:rPr lang="en-US" sz="2600" dirty="0">
                <a:latin typeface="Times New Roman" panose="02020603050405020304" pitchFamily="18" charset="0"/>
              </a:rPr>
              <a:t>Sexual behavior depends on physiological condition.it may be considered biological motive. sex is a more then biological drive.</a:t>
            </a:r>
          </a:p>
          <a:p>
            <a:pPr fontAlgn="base">
              <a:lnSpc>
                <a:spcPct val="150000"/>
              </a:lnSpc>
            </a:pPr>
            <a:r>
              <a:rPr lang="en-US" sz="2600" dirty="0">
                <a:latin typeface="Times New Roman" panose="02020603050405020304" pitchFamily="18" charset="0"/>
              </a:rPr>
              <a:t>Sexual motivation is social because it involves other people and provides the basis for social groupings in higher animals and human family. </a:t>
            </a:r>
          </a:p>
          <a:p>
            <a:endParaRPr lang="en-IN" dirty="0"/>
          </a:p>
        </p:txBody>
      </p:sp>
    </p:spTree>
    <p:extLst>
      <p:ext uri="{BB962C8B-B14F-4D97-AF65-F5344CB8AC3E}">
        <p14:creationId xmlns:p14="http://schemas.microsoft.com/office/powerpoint/2010/main" xmlns="" val="3144151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B63C0E-9972-436D-B81A-89C75E124E13}"/>
              </a:ext>
            </a:extLst>
          </p:cNvPr>
          <p:cNvSpPr>
            <a:spLocks noGrp="1"/>
          </p:cNvSpPr>
          <p:nvPr>
            <p:ph type="title"/>
          </p:nvPr>
        </p:nvSpPr>
        <p:spPr>
          <a:xfrm>
            <a:off x="1148080" y="0"/>
            <a:ext cx="10205720" cy="161544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dirty="0"/>
              <a:t>                 </a:t>
            </a:r>
            <a:br>
              <a:rPr lang="en-US" dirty="0"/>
            </a:br>
            <a:r>
              <a:rPr lang="en-US" dirty="0"/>
              <a:t/>
            </a:r>
            <a:br>
              <a:rPr lang="en-US" dirty="0"/>
            </a:br>
            <a:r>
              <a:rPr lang="en-US" dirty="0"/>
              <a:t>             </a:t>
            </a:r>
            <a:br>
              <a:rPr lang="en-US" dirty="0"/>
            </a:br>
            <a:r>
              <a:rPr lang="en-US" dirty="0"/>
              <a:t>  </a:t>
            </a:r>
            <a:r>
              <a:rPr lang="en-US" dirty="0" smtClean="0"/>
              <a:t>  </a:t>
            </a:r>
            <a:r>
              <a:rPr lang="en-US" sz="4900" b="1" u="sng" dirty="0">
                <a:solidFill>
                  <a:schemeClr val="accent2">
                    <a:lumMod val="50000"/>
                  </a:schemeClr>
                </a:solidFill>
              </a:rPr>
              <a:t>2 # Self Actualization Motivation</a:t>
            </a:r>
            <a:r>
              <a:rPr lang="en-US" sz="4400" dirty="0"/>
              <a:t/>
            </a:r>
            <a:br>
              <a:rPr lang="en-US" sz="4400" dirty="0"/>
            </a:br>
            <a:r>
              <a:rPr lang="en-US" dirty="0"/>
              <a:t/>
            </a:r>
            <a:br>
              <a:rPr lang="en-US" dirty="0"/>
            </a:br>
            <a:r>
              <a:rPr lang="en-US" dirty="0"/>
              <a:t>             </a:t>
            </a:r>
            <a:endParaRPr lang="en-IN" dirty="0"/>
          </a:p>
        </p:txBody>
      </p:sp>
      <p:sp>
        <p:nvSpPr>
          <p:cNvPr id="3" name="Content Placeholder 2">
            <a:extLst>
              <a:ext uri="{FF2B5EF4-FFF2-40B4-BE49-F238E27FC236}">
                <a16:creationId xmlns:a16="http://schemas.microsoft.com/office/drawing/2014/main" xmlns="" id="{98F2A47A-8F56-4112-AC5F-D515CA235E5D}"/>
              </a:ext>
            </a:extLst>
          </p:cNvPr>
          <p:cNvSpPr>
            <a:spLocks noGrp="1"/>
          </p:cNvSpPr>
          <p:nvPr>
            <p:ph idx="1"/>
          </p:nvPr>
        </p:nvSpPr>
        <p:spPr>
          <a:xfrm>
            <a:off x="1352939" y="1615440"/>
            <a:ext cx="10077061" cy="4877435"/>
          </a:xfrm>
        </p:spPr>
        <p:txBody>
          <a:bodyPr>
            <a:normAutofit/>
          </a:bodyPr>
          <a:lstStyle/>
          <a:p>
            <a:pPr fontAlgn="base">
              <a:lnSpc>
                <a:spcPct val="150000"/>
              </a:lnSpc>
            </a:pPr>
            <a:r>
              <a:rPr lang="en-US" sz="2600" dirty="0">
                <a:latin typeface="Times New Roman" panose="02020603050405020304" pitchFamily="18" charset="0"/>
              </a:rPr>
              <a:t>Self actualization is refer to an individual's need to develop potentiality.</a:t>
            </a:r>
          </a:p>
          <a:p>
            <a:pPr fontAlgn="base">
              <a:lnSpc>
                <a:spcPct val="150000"/>
              </a:lnSpc>
            </a:pPr>
            <a:r>
              <a:rPr lang="en-IN" sz="2600" dirty="0">
                <a:latin typeface="Times New Roman" panose="02020603050405020304" pitchFamily="18" charset="0"/>
              </a:rPr>
              <a:t>Self actualizers make the fullest use of their capabilities.</a:t>
            </a:r>
            <a:endParaRPr lang="en-US" sz="2600" dirty="0">
              <a:latin typeface="Times New Roman" panose="02020603050405020304" pitchFamily="18" charset="0"/>
            </a:endParaRPr>
          </a:p>
          <a:p>
            <a:pPr fontAlgn="base">
              <a:lnSpc>
                <a:spcPct val="150000"/>
              </a:lnSpc>
            </a:pPr>
            <a:r>
              <a:rPr lang="en-US" sz="2600" dirty="0">
                <a:latin typeface="Times New Roman" panose="02020603050405020304" pitchFamily="18" charset="0"/>
              </a:rPr>
              <a:t>The motive self actualization is related to effectiveness motivation and intrinsic motivation.</a:t>
            </a:r>
          </a:p>
          <a:p>
            <a:pPr fontAlgn="base">
              <a:lnSpc>
                <a:spcPct val="150000"/>
              </a:lnSpc>
            </a:pPr>
            <a:r>
              <a:rPr lang="en-US" sz="2600" dirty="0">
                <a:latin typeface="Times New Roman" panose="02020603050405020304" pitchFamily="18" charset="0"/>
              </a:rPr>
              <a:t>This acquiring new skills  taking on new challenges and behaving in a way that will help you to achieve your life goals.</a:t>
            </a:r>
          </a:p>
          <a:p>
            <a:pPr fontAlgn="base">
              <a:lnSpc>
                <a:spcPct val="150000"/>
              </a:lnSpc>
            </a:pPr>
            <a:endParaRPr lang="en-US" sz="2600" dirty="0">
              <a:latin typeface="Times New Roman" panose="02020603050405020304" pitchFamily="18" charset="0"/>
            </a:endParaRPr>
          </a:p>
          <a:p>
            <a:pPr marL="0" indent="0">
              <a:buNone/>
            </a:pPr>
            <a:endParaRPr lang="en-US" sz="2400" dirty="0">
              <a:solidFill>
                <a:srgbClr val="FF0000"/>
              </a:solidFill>
              <a:latin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xmlns="" val="14483095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1F3702-5A30-0ABE-A111-FE0F56F89EF5}"/>
              </a:ext>
            </a:extLst>
          </p:cNvPr>
          <p:cNvSpPr>
            <a:spLocks noGrp="1"/>
          </p:cNvSpPr>
          <p:nvPr>
            <p:ph type="title"/>
          </p:nvPr>
        </p:nvSpPr>
        <p:spPr>
          <a:xfrm>
            <a:off x="1483360" y="365125"/>
            <a:ext cx="9519920" cy="1325563"/>
          </a:xfrm>
        </p:spPr>
        <p:txBody>
          <a:bodyPr>
            <a:normAutofit fontScale="90000"/>
          </a:bodyPr>
          <a:lstStyle/>
          <a:p>
            <a:r>
              <a:rPr lang="en-US" dirty="0"/>
              <a:t/>
            </a:r>
            <a:br>
              <a:rPr lang="en-US" dirty="0"/>
            </a:br>
            <a:r>
              <a:rPr lang="en-IN" dirty="0"/>
              <a:t/>
            </a:r>
            <a:br>
              <a:rPr lang="en-IN" dirty="0"/>
            </a:br>
            <a:r>
              <a:rPr lang="en-IN" dirty="0"/>
              <a:t/>
            </a:r>
            <a:br>
              <a:rPr lang="en-IN" dirty="0"/>
            </a:br>
            <a:r>
              <a:rPr lang="en-IN" dirty="0"/>
              <a:t/>
            </a:r>
            <a:br>
              <a:rPr lang="en-IN" dirty="0"/>
            </a:br>
            <a:r>
              <a:rPr lang="en-IN" dirty="0"/>
              <a:t/>
            </a:r>
            <a:br>
              <a:rPr lang="en-IN" dirty="0"/>
            </a:br>
            <a:r>
              <a:rPr lang="en-IN" dirty="0"/>
              <a:t/>
            </a:r>
            <a:br>
              <a:rPr lang="en-IN" dirty="0"/>
            </a:br>
            <a:r>
              <a:rPr lang="en-IN" dirty="0"/>
              <a:t>                     </a:t>
            </a:r>
            <a:r>
              <a:rPr lang="en-IN" sz="4900" b="1" u="sng" dirty="0">
                <a:solidFill>
                  <a:schemeClr val="accent2">
                    <a:lumMod val="50000"/>
                  </a:schemeClr>
                </a:solidFill>
                <a:effectLst>
                  <a:outerShdw blurRad="38100" dist="38100" dir="2700000" algn="tl">
                    <a:srgbClr val="000000">
                      <a:alpha val="43137"/>
                    </a:srgbClr>
                  </a:outerShdw>
                </a:effectLst>
              </a:rPr>
              <a:t>Motivation &amp; Needs</a:t>
            </a:r>
            <a:r>
              <a:rPr lang="en-IN" dirty="0"/>
              <a:t/>
            </a:r>
            <a:br>
              <a:rPr lang="en-IN" dirty="0"/>
            </a:br>
            <a:r>
              <a:rPr lang="en-IN" dirty="0"/>
              <a:t/>
            </a:r>
            <a:br>
              <a:rPr lang="en-IN" dirty="0"/>
            </a:br>
            <a:r>
              <a:rPr lang="en-IN" dirty="0"/>
              <a:t/>
            </a:r>
            <a:br>
              <a:rPr lang="en-IN" dirty="0"/>
            </a:br>
            <a:r>
              <a:rPr lang="en-IN" dirty="0"/>
              <a:t/>
            </a:r>
            <a:br>
              <a:rPr lang="en-IN" dirty="0"/>
            </a:br>
            <a:r>
              <a:rPr lang="en-IN" dirty="0"/>
              <a:t/>
            </a:r>
            <a:br>
              <a:rPr lang="en-IN" dirty="0"/>
            </a:br>
            <a:r>
              <a:rPr lang="en-IN" dirty="0"/>
              <a:t/>
            </a:r>
            <a:br>
              <a:rPr lang="en-IN" dirty="0"/>
            </a:br>
            <a:endParaRPr lang="en-IN" dirty="0"/>
          </a:p>
        </p:txBody>
      </p:sp>
      <p:sp>
        <p:nvSpPr>
          <p:cNvPr id="3" name="Content Placeholder 2">
            <a:extLst>
              <a:ext uri="{FF2B5EF4-FFF2-40B4-BE49-F238E27FC236}">
                <a16:creationId xmlns:a16="http://schemas.microsoft.com/office/drawing/2014/main" xmlns="" id="{7688EA46-ECB3-A7A3-9BF4-A1AD7665A495}"/>
              </a:ext>
            </a:extLst>
          </p:cNvPr>
          <p:cNvSpPr>
            <a:spLocks noGrp="1"/>
          </p:cNvSpPr>
          <p:nvPr>
            <p:ph idx="1"/>
          </p:nvPr>
        </p:nvSpPr>
        <p:spPr>
          <a:xfrm>
            <a:off x="1408922" y="1690688"/>
            <a:ext cx="9817878" cy="4486275"/>
          </a:xfrm>
        </p:spPr>
        <p:txBody>
          <a:bodyPr/>
          <a:lstStyle/>
          <a:p>
            <a:pPr fontAlgn="base">
              <a:lnSpc>
                <a:spcPct val="150000"/>
              </a:lnSpc>
            </a:pPr>
            <a:r>
              <a:rPr lang="en-US" sz="2600" b="1" dirty="0">
                <a:latin typeface="Times New Roman" panose="02020603050405020304" pitchFamily="18" charset="0"/>
              </a:rPr>
              <a:t>According to Maslow, </a:t>
            </a:r>
            <a:r>
              <a:rPr lang="en-US" sz="2600" dirty="0">
                <a:latin typeface="Times New Roman" panose="02020603050405020304" pitchFamily="18" charset="0"/>
              </a:rPr>
              <a:t>The motivation is a process of satisfying certain needs that are required for long-term development.</a:t>
            </a:r>
          </a:p>
          <a:p>
            <a:pPr fontAlgn="base">
              <a:lnSpc>
                <a:spcPct val="150000"/>
              </a:lnSpc>
            </a:pPr>
            <a:r>
              <a:rPr lang="en-US" sz="2600" b="1" dirty="0">
                <a:latin typeface="Times New Roman" panose="02020603050405020304" pitchFamily="18" charset="0"/>
              </a:rPr>
              <a:t>According to Maslow, </a:t>
            </a:r>
            <a:r>
              <a:rPr lang="en-US" sz="2600" dirty="0">
                <a:latin typeface="Times New Roman" panose="02020603050405020304" pitchFamily="18" charset="0"/>
              </a:rPr>
              <a:t>A need is a relatively lasting condition or feeling that requires relief or satisfaction and it tends to influence action over the long term.</a:t>
            </a:r>
          </a:p>
          <a:p>
            <a:endParaRPr lang="en-IN" dirty="0"/>
          </a:p>
        </p:txBody>
      </p:sp>
    </p:spTree>
    <p:extLst>
      <p:ext uri="{BB962C8B-B14F-4D97-AF65-F5344CB8AC3E}">
        <p14:creationId xmlns:p14="http://schemas.microsoft.com/office/powerpoint/2010/main" xmlns="" val="25295672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E31021-272B-4D13-AFF7-DB1250801B6F}"/>
              </a:ext>
            </a:extLst>
          </p:cNvPr>
          <p:cNvSpPr>
            <a:spLocks noGrp="1"/>
          </p:cNvSpPr>
          <p:nvPr>
            <p:ph type="title"/>
          </p:nvPr>
        </p:nvSpPr>
        <p:spPr/>
        <p:txBody>
          <a:bodyPr/>
          <a:lstStyle/>
          <a:p>
            <a:r>
              <a:rPr lang="en-US" dirty="0"/>
              <a:t>               </a:t>
            </a:r>
            <a:endParaRPr lang="en-IN" dirty="0"/>
          </a:p>
        </p:txBody>
      </p:sp>
      <p:sp>
        <p:nvSpPr>
          <p:cNvPr id="3" name="Content Placeholder 2">
            <a:extLst>
              <a:ext uri="{FF2B5EF4-FFF2-40B4-BE49-F238E27FC236}">
                <a16:creationId xmlns:a16="http://schemas.microsoft.com/office/drawing/2014/main" xmlns="" id="{A7E45F56-6086-483D-AFFF-FE71A144883F}"/>
              </a:ext>
            </a:extLst>
          </p:cNvPr>
          <p:cNvSpPr>
            <a:spLocks noGrp="1"/>
          </p:cNvSpPr>
          <p:nvPr>
            <p:ph idx="1"/>
          </p:nvPr>
        </p:nvSpPr>
        <p:spPr>
          <a:xfrm>
            <a:off x="1351280" y="802640"/>
            <a:ext cx="9733280" cy="5598160"/>
          </a:xfrm>
        </p:spPr>
        <p:txBody>
          <a:bodyPr>
            <a:normAutofit lnSpcReduction="10000"/>
          </a:bodyPr>
          <a:lstStyle/>
          <a:p>
            <a:pPr marL="0" indent="0">
              <a:lnSpc>
                <a:spcPct val="150000"/>
              </a:lnSpc>
              <a:buNone/>
            </a:pPr>
            <a:r>
              <a:rPr lang="en-US" b="1" dirty="0">
                <a:solidFill>
                  <a:schemeClr val="accent1">
                    <a:lumMod val="50000"/>
                  </a:schemeClr>
                </a:solidFill>
              </a:rPr>
              <a:t>                              </a:t>
            </a:r>
            <a:r>
              <a:rPr lang="en-US" sz="3200" b="1" dirty="0">
                <a:solidFill>
                  <a:schemeClr val="accent1">
                    <a:lumMod val="50000"/>
                  </a:schemeClr>
                </a:solidFill>
              </a:rPr>
              <a:t>Needs for Self Actualization</a:t>
            </a:r>
          </a:p>
          <a:p>
            <a:pPr marL="0" indent="0" fontAlgn="base">
              <a:lnSpc>
                <a:spcPct val="150000"/>
              </a:lnSpc>
              <a:buNone/>
            </a:pPr>
            <a:r>
              <a:rPr lang="en-US" sz="2600" b="1" dirty="0">
                <a:solidFill>
                  <a:srgbClr val="FF0000"/>
                </a:solidFill>
                <a:latin typeface="Times New Roman" panose="02020603050405020304" pitchFamily="18" charset="0"/>
              </a:rPr>
              <a:t>1- </a:t>
            </a:r>
            <a:r>
              <a:rPr lang="en-IN" sz="2600" b="1" dirty="0">
                <a:solidFill>
                  <a:srgbClr val="FF0000"/>
                </a:solidFill>
                <a:latin typeface="Times New Roman" panose="02020603050405020304" pitchFamily="18" charset="0"/>
              </a:rPr>
              <a:t>Esteem needs-</a:t>
            </a:r>
            <a:r>
              <a:rPr lang="en-IN" sz="2600" dirty="0">
                <a:solidFill>
                  <a:srgbClr val="FF0000"/>
                </a:solidFill>
                <a:latin typeface="Times New Roman" panose="02020603050405020304" pitchFamily="18" charset="0"/>
              </a:rPr>
              <a:t> </a:t>
            </a:r>
            <a:r>
              <a:rPr lang="en-US" sz="2600" dirty="0">
                <a:latin typeface="Times New Roman" panose="02020603050405020304" pitchFamily="18" charset="0"/>
              </a:rPr>
              <a:t>such as needs for prestige, success, and self-respect.</a:t>
            </a:r>
          </a:p>
          <a:p>
            <a:pPr marL="0" indent="0" fontAlgn="base">
              <a:lnSpc>
                <a:spcPct val="150000"/>
              </a:lnSpc>
              <a:buNone/>
            </a:pPr>
            <a:r>
              <a:rPr lang="en-IN" sz="2600" b="1" dirty="0">
                <a:solidFill>
                  <a:srgbClr val="FF0000"/>
                </a:solidFill>
                <a:latin typeface="Times New Roman" panose="02020603050405020304" pitchFamily="18" charset="0"/>
              </a:rPr>
              <a:t>2- Belongingness and love needs- </a:t>
            </a:r>
            <a:r>
              <a:rPr lang="en-US" sz="2600" dirty="0">
                <a:latin typeface="Times New Roman" panose="02020603050405020304" pitchFamily="18" charset="0"/>
              </a:rPr>
              <a:t>such as needs for affection, </a:t>
            </a:r>
            <a:r>
              <a:rPr lang="en-IN" sz="2600" dirty="0">
                <a:latin typeface="Times New Roman" panose="02020603050405020304" pitchFamily="18" charset="0"/>
              </a:rPr>
              <a:t>affiliation and identification.</a:t>
            </a:r>
          </a:p>
          <a:p>
            <a:pPr marL="0" indent="0" fontAlgn="base">
              <a:lnSpc>
                <a:spcPct val="150000"/>
              </a:lnSpc>
              <a:buNone/>
            </a:pPr>
            <a:r>
              <a:rPr lang="en-US" sz="2600" b="1" dirty="0">
                <a:solidFill>
                  <a:srgbClr val="FF0000"/>
                </a:solidFill>
                <a:latin typeface="Times New Roman" panose="02020603050405020304" pitchFamily="18" charset="0"/>
              </a:rPr>
              <a:t>3- Safety needs- </a:t>
            </a:r>
            <a:r>
              <a:rPr lang="en-US" sz="2600" dirty="0">
                <a:latin typeface="Times New Roman" panose="02020603050405020304" pitchFamily="18" charset="0"/>
              </a:rPr>
              <a:t>such as needs for security, stability in order.</a:t>
            </a:r>
          </a:p>
          <a:p>
            <a:pPr marL="0" indent="0" fontAlgn="base">
              <a:lnSpc>
                <a:spcPct val="150000"/>
              </a:lnSpc>
              <a:buNone/>
            </a:pPr>
            <a:r>
              <a:rPr lang="en-US" sz="2600" b="1" dirty="0">
                <a:solidFill>
                  <a:srgbClr val="FF0000"/>
                </a:solidFill>
                <a:latin typeface="Times New Roman" panose="02020603050405020304" pitchFamily="18" charset="0"/>
              </a:rPr>
              <a:t>4- Physiological needs- </a:t>
            </a:r>
            <a:r>
              <a:rPr lang="en-US" sz="2600" dirty="0">
                <a:latin typeface="Times New Roman" panose="02020603050405020304" pitchFamily="18" charset="0"/>
              </a:rPr>
              <a:t>such as hunger, thirst and sex. </a:t>
            </a:r>
          </a:p>
          <a:p>
            <a:pPr fontAlgn="base">
              <a:lnSpc>
                <a:spcPct val="150000"/>
              </a:lnSpc>
            </a:pPr>
            <a:r>
              <a:rPr lang="en-US" sz="2600" dirty="0">
                <a:latin typeface="Times New Roman" panose="02020603050405020304" pitchFamily="18" charset="0"/>
              </a:rPr>
              <a:t>First Physiological needs and last self actualization needs during a person's normal development.</a:t>
            </a:r>
          </a:p>
          <a:p>
            <a:pPr marL="0" indent="0">
              <a:lnSpc>
                <a:spcPct val="150000"/>
              </a:lnSpc>
              <a:buNone/>
            </a:pPr>
            <a:endParaRPr lang="en-US" sz="24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101618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A8DBF-A7C1-40E3-B78C-60A2FE6989F1}"/>
              </a:ext>
            </a:extLst>
          </p:cNvPr>
          <p:cNvSpPr>
            <a:spLocks noGrp="1"/>
          </p:cNvSpPr>
          <p:nvPr>
            <p:ph type="title"/>
          </p:nvPr>
        </p:nvSpPr>
        <p:spPr>
          <a:xfrm>
            <a:off x="838200" y="365760"/>
            <a:ext cx="10515600" cy="1219199"/>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Measurement Of Social Motives</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C9616D7B-945A-40E5-B773-CC17A4908E15}"/>
              </a:ext>
            </a:extLst>
          </p:cNvPr>
          <p:cNvSpPr>
            <a:spLocks noGrp="1"/>
          </p:cNvSpPr>
          <p:nvPr>
            <p:ph idx="1"/>
          </p:nvPr>
        </p:nvSpPr>
        <p:spPr>
          <a:xfrm>
            <a:off x="1300480" y="2001520"/>
            <a:ext cx="10322560" cy="4592319"/>
          </a:xfrm>
        </p:spPr>
        <p:txBody>
          <a:bodyPr>
            <a:normAutofit/>
          </a:bodyPr>
          <a:lstStyle/>
          <a:p>
            <a:pPr>
              <a:lnSpc>
                <a:spcPct val="150000"/>
              </a:lnSpc>
            </a:pPr>
            <a:r>
              <a:rPr lang="en-US" sz="2600" dirty="0">
                <a:latin typeface="Times New Roman" panose="02020603050405020304" pitchFamily="18" charset="0"/>
              </a:rPr>
              <a:t>To measure social motives , needs, psychologist try to find themes.</a:t>
            </a:r>
          </a:p>
          <a:p>
            <a:pPr marL="0" indent="0">
              <a:lnSpc>
                <a:spcPct val="150000"/>
              </a:lnSpc>
              <a:buFont typeface="Arial" panose="020B0604020202020204" pitchFamily="34" charset="0"/>
              <a:buNone/>
            </a:pPr>
            <a:r>
              <a:rPr lang="en-US" sz="2600" b="1" dirty="0">
                <a:latin typeface="Times New Roman" panose="02020603050405020304" pitchFamily="18" charset="0"/>
              </a:rPr>
              <a:t>1- The Thematic Apperception Test </a:t>
            </a:r>
            <a:r>
              <a:rPr lang="en-US" sz="2600" dirty="0">
                <a:latin typeface="Times New Roman" panose="02020603050405020304" pitchFamily="18" charset="0"/>
              </a:rPr>
              <a:t>is a projective technique which has been much used to assess social motives.</a:t>
            </a:r>
          </a:p>
          <a:p>
            <a:pPr marL="0" indent="0">
              <a:lnSpc>
                <a:spcPct val="150000"/>
              </a:lnSpc>
              <a:buFont typeface="Arial" panose="020B0604020202020204" pitchFamily="34" charset="0"/>
              <a:buNone/>
            </a:pPr>
            <a:r>
              <a:rPr lang="en-US" sz="2600" b="1" dirty="0">
                <a:latin typeface="Times New Roman" panose="02020603050405020304" pitchFamily="18" charset="0"/>
              </a:rPr>
              <a:t>2-Pencil or paper questionnaires inventories Test </a:t>
            </a:r>
            <a:r>
              <a:rPr lang="en-US" sz="2600" dirty="0">
                <a:latin typeface="Times New Roman" panose="02020603050405020304" pitchFamily="18" charset="0"/>
              </a:rPr>
              <a:t>containing questions about what a person does or prefers  to do. </a:t>
            </a:r>
          </a:p>
          <a:p>
            <a:endParaRPr lang="en-IN" dirty="0"/>
          </a:p>
        </p:txBody>
      </p:sp>
    </p:spTree>
    <p:extLst>
      <p:ext uri="{BB962C8B-B14F-4D97-AF65-F5344CB8AC3E}">
        <p14:creationId xmlns:p14="http://schemas.microsoft.com/office/powerpoint/2010/main" xmlns="" val="41717479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E8CF44-D80D-4309-8BBD-74499BF384C6}"/>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i="0" dirty="0">
                <a:solidFill>
                  <a:srgbClr val="272D4E"/>
                </a:solidFill>
                <a:effectLst/>
                <a:latin typeface="Lato" panose="020F0502020204030203" pitchFamily="34" charset="0"/>
              </a:rPr>
              <a:t/>
            </a:r>
            <a:br>
              <a:rPr lang="en-US" i="0" dirty="0">
                <a:solidFill>
                  <a:srgbClr val="272D4E"/>
                </a:solidFill>
                <a:effectLst/>
                <a:latin typeface="Lato" panose="020F0502020204030203" pitchFamily="34" charset="0"/>
              </a:rPr>
            </a:br>
            <a:r>
              <a:rPr lang="en-US" i="0" dirty="0">
                <a:solidFill>
                  <a:srgbClr val="272D4E"/>
                </a:solidFill>
                <a:effectLst/>
                <a:latin typeface="Lato" panose="020F0502020204030203" pitchFamily="34" charset="0"/>
              </a:rPr>
              <a:t>                   </a:t>
            </a:r>
            <a:r>
              <a:rPr lang="en-US" b="1" i="0" u="sng" dirty="0">
                <a:solidFill>
                  <a:schemeClr val="accent2">
                    <a:lumMod val="50000"/>
                  </a:schemeClr>
                </a:solidFill>
                <a:effectLst/>
                <a:latin typeface="Lato" panose="020F0502020204030203" pitchFamily="34" charset="0"/>
              </a:rPr>
              <a:t>How to Motivate Yourself</a:t>
            </a:r>
            <a:r>
              <a:rPr lang="en-US" b="1" i="0" dirty="0">
                <a:solidFill>
                  <a:srgbClr val="272D4E"/>
                </a:solidFill>
                <a:effectLst/>
                <a:latin typeface="Lato" panose="020F0502020204030203" pitchFamily="34" charset="0"/>
              </a:rPr>
              <a:t/>
            </a:r>
            <a:br>
              <a:rPr lang="en-US" b="1" i="0" dirty="0">
                <a:solidFill>
                  <a:srgbClr val="272D4E"/>
                </a:solidFill>
                <a:effectLst/>
                <a:latin typeface="Lato" panose="020F0502020204030203" pitchFamily="34" charset="0"/>
              </a:rPr>
            </a:br>
            <a:endParaRPr lang="en-IN" b="1" dirty="0"/>
          </a:p>
        </p:txBody>
      </p:sp>
      <p:sp>
        <p:nvSpPr>
          <p:cNvPr id="3" name="Content Placeholder 2">
            <a:extLst>
              <a:ext uri="{FF2B5EF4-FFF2-40B4-BE49-F238E27FC236}">
                <a16:creationId xmlns:a16="http://schemas.microsoft.com/office/drawing/2014/main" xmlns="" id="{EECB586C-219F-4667-A06F-B560E15DFDDF}"/>
              </a:ext>
            </a:extLst>
          </p:cNvPr>
          <p:cNvSpPr>
            <a:spLocks noGrp="1"/>
          </p:cNvSpPr>
          <p:nvPr>
            <p:ph idx="1"/>
          </p:nvPr>
        </p:nvSpPr>
        <p:spPr>
          <a:xfrm>
            <a:off x="1390260" y="1605280"/>
            <a:ext cx="9963539" cy="4571683"/>
          </a:xfrm>
        </p:spPr>
        <p:txBody>
          <a:bodyPr>
            <a:normAutofit lnSpcReduction="10000"/>
          </a:bodyPr>
          <a:lstStyle/>
          <a:p>
            <a:pPr>
              <a:lnSpc>
                <a:spcPct val="150000"/>
              </a:lnSpc>
            </a:pPr>
            <a:r>
              <a:rPr lang="en-US" sz="2600" dirty="0">
                <a:latin typeface="Times New Roman" panose="02020603050405020304" pitchFamily="18" charset="0"/>
              </a:rPr>
              <a:t>Motivating yourself is the first step towards achieving much of anything. Self-motivation is unique to the individual.</a:t>
            </a:r>
          </a:p>
          <a:p>
            <a:pPr fontAlgn="base">
              <a:lnSpc>
                <a:spcPct val="150000"/>
              </a:lnSpc>
            </a:pPr>
            <a:r>
              <a:rPr lang="en-US" sz="2600" dirty="0">
                <a:latin typeface="Times New Roman" panose="02020603050405020304" pitchFamily="18" charset="0"/>
              </a:rPr>
              <a:t>Make sure I have a positive outlook and growth mindset.</a:t>
            </a:r>
          </a:p>
          <a:p>
            <a:pPr fontAlgn="base">
              <a:lnSpc>
                <a:spcPct val="150000"/>
              </a:lnSpc>
            </a:pPr>
            <a:r>
              <a:rPr lang="en-US" sz="2600" dirty="0">
                <a:latin typeface="Times New Roman" panose="02020603050405020304" pitchFamily="18" charset="0"/>
              </a:rPr>
              <a:t>Ensure I understand my end-goal. Identify the “why” behind my desire to achieve said goal. </a:t>
            </a:r>
          </a:p>
          <a:p>
            <a:pPr fontAlgn="base">
              <a:lnSpc>
                <a:spcPct val="150000"/>
              </a:lnSpc>
            </a:pPr>
            <a:r>
              <a:rPr lang="en-US" sz="2600" dirty="0">
                <a:latin typeface="Times New Roman" panose="02020603050405020304" pitchFamily="18" charset="0"/>
              </a:rPr>
              <a:t>Create a series of smaller stretch goals that help me get closer to ultimate end goal</a:t>
            </a:r>
          </a:p>
          <a:p>
            <a:pPr fontAlgn="base">
              <a:lnSpc>
                <a:spcPct val="170000"/>
              </a:lnSpc>
            </a:pPr>
            <a:endParaRPr lang="en-US" sz="2400" dirty="0"/>
          </a:p>
          <a:p>
            <a:endParaRPr lang="en-IN" dirty="0"/>
          </a:p>
        </p:txBody>
      </p:sp>
    </p:spTree>
    <p:extLst>
      <p:ext uri="{BB962C8B-B14F-4D97-AF65-F5344CB8AC3E}">
        <p14:creationId xmlns:p14="http://schemas.microsoft.com/office/powerpoint/2010/main" xmlns="" val="40759304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ACDDD8-6F43-4F16-9D23-95FDEE25F995}"/>
              </a:ext>
            </a:extLst>
          </p:cNvPr>
          <p:cNvSpPr>
            <a:spLocks noGrp="1"/>
          </p:cNvSpPr>
          <p:nvPr>
            <p:ph type="title"/>
          </p:nvPr>
        </p:nvSpPr>
        <p:spPr/>
        <p:txBody>
          <a:bodyPr>
            <a:normAutofit/>
          </a:bodyPr>
          <a:lstStyle/>
          <a:p>
            <a:r>
              <a:rPr lang="en-US" b="1" i="0" dirty="0">
                <a:solidFill>
                  <a:srgbClr val="272D4E"/>
                </a:solidFill>
                <a:effectLst/>
                <a:latin typeface="Lato" panose="020F0502020204030203" pitchFamily="34" charset="0"/>
              </a:rPr>
              <a:t/>
            </a:r>
            <a:br>
              <a:rPr lang="en-US" b="1" i="0" dirty="0">
                <a:solidFill>
                  <a:srgbClr val="272D4E"/>
                </a:solidFill>
                <a:effectLst/>
                <a:latin typeface="Lato" panose="020F0502020204030203" pitchFamily="34" charset="0"/>
              </a:rPr>
            </a:br>
            <a:r>
              <a:rPr lang="en-US" b="1" i="0" dirty="0">
                <a:solidFill>
                  <a:srgbClr val="272D4E"/>
                </a:solidFill>
                <a:effectLst/>
                <a:latin typeface="Lato" panose="020F0502020204030203" pitchFamily="34" charset="0"/>
              </a:rPr>
              <a:t>              </a:t>
            </a:r>
            <a:endParaRPr lang="en-IN" dirty="0"/>
          </a:p>
        </p:txBody>
      </p:sp>
      <p:sp>
        <p:nvSpPr>
          <p:cNvPr id="3" name="Content Placeholder 2">
            <a:extLst>
              <a:ext uri="{FF2B5EF4-FFF2-40B4-BE49-F238E27FC236}">
                <a16:creationId xmlns:a16="http://schemas.microsoft.com/office/drawing/2014/main" xmlns="" id="{EAC06153-2747-4FD7-819A-7E37C00647BD}"/>
              </a:ext>
            </a:extLst>
          </p:cNvPr>
          <p:cNvSpPr>
            <a:spLocks noGrp="1"/>
          </p:cNvSpPr>
          <p:nvPr>
            <p:ph idx="1"/>
          </p:nvPr>
        </p:nvSpPr>
        <p:spPr>
          <a:xfrm>
            <a:off x="1280160" y="1026367"/>
            <a:ext cx="10226040" cy="4992163"/>
          </a:xfrm>
        </p:spPr>
        <p:txBody>
          <a:bodyPr>
            <a:noAutofit/>
          </a:bodyPr>
          <a:lstStyle/>
          <a:p>
            <a:pPr fontAlgn="base">
              <a:lnSpc>
                <a:spcPct val="150000"/>
              </a:lnSpc>
            </a:pPr>
            <a:r>
              <a:rPr lang="en-US" sz="2600" dirty="0">
                <a:latin typeface="Times New Roman" panose="02020603050405020304" pitchFamily="18" charset="0"/>
              </a:rPr>
              <a:t>Celebrate small wins as you approach your larger goals</a:t>
            </a:r>
          </a:p>
          <a:p>
            <a:pPr fontAlgn="base">
              <a:lnSpc>
                <a:spcPct val="150000"/>
              </a:lnSpc>
            </a:pPr>
            <a:r>
              <a:rPr lang="en-US" sz="2600" dirty="0">
                <a:latin typeface="Times New Roman" panose="02020603050405020304" pitchFamily="18" charset="0"/>
              </a:rPr>
              <a:t>Always focus on the learning experiences process .</a:t>
            </a:r>
          </a:p>
          <a:p>
            <a:pPr fontAlgn="base">
              <a:lnSpc>
                <a:spcPct val="150000"/>
              </a:lnSpc>
            </a:pPr>
            <a:endParaRPr lang="en-US" sz="2600" dirty="0">
              <a:latin typeface="Times New Roman" panose="02020603050405020304" pitchFamily="18" charset="0"/>
            </a:endParaRPr>
          </a:p>
          <a:p>
            <a:pPr marL="0" indent="0">
              <a:lnSpc>
                <a:spcPct val="170000"/>
              </a:lnSpc>
              <a:buNone/>
            </a:pPr>
            <a:r>
              <a:rPr lang="en-US" sz="2400" dirty="0"/>
              <a:t/>
            </a:r>
            <a:br>
              <a:rPr lang="en-US" sz="2400" dirty="0"/>
            </a:br>
            <a:endParaRPr lang="en-IN" sz="2400" dirty="0"/>
          </a:p>
        </p:txBody>
      </p:sp>
    </p:spTree>
    <p:extLst>
      <p:ext uri="{BB962C8B-B14F-4D97-AF65-F5344CB8AC3E}">
        <p14:creationId xmlns:p14="http://schemas.microsoft.com/office/powerpoint/2010/main" xmlns="" val="38979911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F82EEBE-7532-49C7-8C0A-97E7C65F09C2}"/>
              </a:ext>
            </a:extLst>
          </p:cNvPr>
          <p:cNvGraphicFramePr/>
          <p:nvPr>
            <p:extLst>
              <p:ext uri="{D42A27DB-BD31-4B8C-83A1-F6EECF244321}">
                <p14:modId xmlns:p14="http://schemas.microsoft.com/office/powerpoint/2010/main" xmlns="" val="1683104278"/>
              </p:ext>
            </p:extLst>
          </p:nvPr>
        </p:nvGraphicFramePr>
        <p:xfrm>
          <a:off x="925156" y="1381125"/>
          <a:ext cx="10515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17563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8E02D7-ACF1-407B-8F98-DAFF3D5EF4C0}"/>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75000"/>
                  </a:schemeClr>
                </a:solidFill>
              </a:rPr>
              <a:t>Concept Of Abnormality</a:t>
            </a:r>
            <a:endParaRPr lang="en-IN" b="1" u="sng" dirty="0">
              <a:solidFill>
                <a:schemeClr val="accent2">
                  <a:lumMod val="75000"/>
                </a:schemeClr>
              </a:solidFill>
            </a:endParaRPr>
          </a:p>
        </p:txBody>
      </p:sp>
      <p:sp>
        <p:nvSpPr>
          <p:cNvPr id="3" name="Content Placeholder 2">
            <a:extLst>
              <a:ext uri="{FF2B5EF4-FFF2-40B4-BE49-F238E27FC236}">
                <a16:creationId xmlns:a16="http://schemas.microsoft.com/office/drawing/2014/main" xmlns="" id="{4B08DC9C-9B24-4BDC-B734-90D04B276D86}"/>
              </a:ext>
            </a:extLst>
          </p:cNvPr>
          <p:cNvSpPr>
            <a:spLocks noGrp="1"/>
          </p:cNvSpPr>
          <p:nvPr>
            <p:ph idx="1"/>
          </p:nvPr>
        </p:nvSpPr>
        <p:spPr>
          <a:xfrm>
            <a:off x="1402080" y="1690688"/>
            <a:ext cx="10088880" cy="4802187"/>
          </a:xfrm>
        </p:spPr>
        <p:txBody>
          <a:bodyPr>
            <a:normAutofit/>
          </a:bodyPr>
          <a:lstStyle/>
          <a:p>
            <a:pPr>
              <a:lnSpc>
                <a:spcPct val="160000"/>
              </a:lnSpc>
            </a:pPr>
            <a:r>
              <a:rPr lang="en-US" sz="2600" dirty="0">
                <a:latin typeface="Times New Roman" panose="02020603050405020304" pitchFamily="18" charset="0"/>
              </a:rPr>
              <a:t>Qualitative differences are considered to be present in cases where behavior difficulties are caused by organic disturbances such as tissue destruction or deterioration. </a:t>
            </a:r>
          </a:p>
          <a:p>
            <a:pPr>
              <a:lnSpc>
                <a:spcPct val="160000"/>
              </a:lnSpc>
            </a:pPr>
            <a:r>
              <a:rPr lang="en-US" sz="2600" dirty="0">
                <a:latin typeface="Times New Roman" panose="02020603050405020304" pitchFamily="18" charset="0"/>
              </a:rPr>
              <a:t>According to this concept qualitative differences are due to differences in etiology.</a:t>
            </a:r>
            <a:endParaRPr lang="en-IN" sz="2600" dirty="0">
              <a:latin typeface="Times New Roman" panose="02020603050405020304" pitchFamily="18" charset="0"/>
            </a:endParaRPr>
          </a:p>
        </p:txBody>
      </p:sp>
    </p:spTree>
    <p:extLst>
      <p:ext uri="{BB962C8B-B14F-4D97-AF65-F5344CB8AC3E}">
        <p14:creationId xmlns:p14="http://schemas.microsoft.com/office/powerpoint/2010/main" xmlns="" val="1950344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238A5B-6D46-4D4C-A420-E2418D59CEDC}"/>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smtClean="0">
                <a:solidFill>
                  <a:schemeClr val="accent2">
                    <a:lumMod val="50000"/>
                  </a:schemeClr>
                </a:solidFill>
              </a:rPr>
              <a:t>Concept </a:t>
            </a:r>
            <a:r>
              <a:rPr lang="en-US" b="1" u="sng" dirty="0">
                <a:solidFill>
                  <a:schemeClr val="accent2">
                    <a:lumMod val="50000"/>
                  </a:schemeClr>
                </a:solidFill>
              </a:rPr>
              <a:t>Of Normality &amp; Abnormality</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08238142-3C31-4849-B0B1-6E7E1AEAFD7A}"/>
              </a:ext>
            </a:extLst>
          </p:cNvPr>
          <p:cNvSpPr>
            <a:spLocks noGrp="1"/>
          </p:cNvSpPr>
          <p:nvPr>
            <p:ph idx="1"/>
          </p:nvPr>
        </p:nvSpPr>
        <p:spPr>
          <a:xfrm>
            <a:off x="1361440" y="1690688"/>
            <a:ext cx="10139680" cy="4486275"/>
          </a:xfrm>
        </p:spPr>
        <p:txBody>
          <a:bodyPr>
            <a:normAutofit/>
          </a:bodyPr>
          <a:lstStyle/>
          <a:p>
            <a:pPr>
              <a:lnSpc>
                <a:spcPct val="150000"/>
              </a:lnSpc>
            </a:pPr>
            <a:r>
              <a:rPr lang="en-US" sz="2400" dirty="0">
                <a:latin typeface="Times New Roman" panose="02020603050405020304" pitchFamily="18" charset="0"/>
              </a:rPr>
              <a:t>The criteria used for defining normality and abnormality can be grouped into the following two board categories. </a:t>
            </a:r>
          </a:p>
          <a:p>
            <a:pPr marL="0" indent="0">
              <a:lnSpc>
                <a:spcPct val="150000"/>
              </a:lnSpc>
              <a:buNone/>
            </a:pPr>
            <a:r>
              <a:rPr lang="en-US" sz="2400" dirty="0">
                <a:latin typeface="Times New Roman" panose="02020603050405020304" pitchFamily="18" charset="0"/>
              </a:rPr>
              <a:t>1 - Descriptive Criteria</a:t>
            </a:r>
          </a:p>
          <a:p>
            <a:pPr marL="0" indent="0">
              <a:lnSpc>
                <a:spcPct val="150000"/>
              </a:lnSpc>
              <a:buNone/>
            </a:pPr>
            <a:r>
              <a:rPr lang="en-US" sz="2400" dirty="0">
                <a:latin typeface="Times New Roman" panose="02020603050405020304" pitchFamily="18" charset="0"/>
              </a:rPr>
              <a:t>2 -  Explanatory Criteria</a:t>
            </a:r>
            <a:endParaRPr lang="en-IN" sz="2400" dirty="0">
              <a:latin typeface="Times New Roman" panose="02020603050405020304" pitchFamily="18" charset="0"/>
            </a:endParaRPr>
          </a:p>
        </p:txBody>
      </p:sp>
    </p:spTree>
    <p:extLst>
      <p:ext uri="{BB962C8B-B14F-4D97-AF65-F5344CB8AC3E}">
        <p14:creationId xmlns:p14="http://schemas.microsoft.com/office/powerpoint/2010/main" xmlns="" val="3896572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7850A5-2D90-4DC1-8A6E-9AB43578A55F}"/>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b="1" u="sng" dirty="0">
                <a:solidFill>
                  <a:schemeClr val="accent2">
                    <a:lumMod val="50000"/>
                  </a:schemeClr>
                </a:solidFill>
              </a:rPr>
              <a:t>Descriptive Criterion</a:t>
            </a:r>
            <a:endParaRPr lang="en-IN" b="1"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78A26B81-975F-441C-9FF3-4F995DB9CD03}"/>
              </a:ext>
            </a:extLst>
          </p:cNvPr>
          <p:cNvSpPr>
            <a:spLocks noGrp="1"/>
          </p:cNvSpPr>
          <p:nvPr>
            <p:ph idx="1"/>
          </p:nvPr>
        </p:nvSpPr>
        <p:spPr>
          <a:xfrm>
            <a:off x="1239520" y="1422400"/>
            <a:ext cx="10114280" cy="4754563"/>
          </a:xfrm>
        </p:spPr>
        <p:txBody>
          <a:bodyPr/>
          <a:lstStyle/>
          <a:p>
            <a:pPr marL="0" indent="0">
              <a:lnSpc>
                <a:spcPct val="150000"/>
              </a:lnSpc>
              <a:buFont typeface="Arial" panose="020B0604020202020204" pitchFamily="34" charset="0"/>
              <a:buNone/>
            </a:pPr>
            <a:r>
              <a:rPr lang="en-US" sz="2400" b="1" dirty="0">
                <a:solidFill>
                  <a:schemeClr val="accent1"/>
                </a:solidFill>
              </a:rPr>
              <a:t>1-Statistical Criterion- </a:t>
            </a:r>
            <a:r>
              <a:rPr lang="en-US" sz="2400" dirty="0"/>
              <a:t>According  to this criterion average is normal. A person is abnormal when he deviates from the average. </a:t>
            </a:r>
          </a:p>
          <a:p>
            <a:pPr>
              <a:lnSpc>
                <a:spcPct val="150000"/>
              </a:lnSpc>
            </a:pPr>
            <a:r>
              <a:rPr lang="en-US" sz="2400" dirty="0"/>
              <a:t>There is an average height and an weight for normal human beings and those who come close to this average are considered normal while those who deviate from the average are considered abnormal. </a:t>
            </a:r>
          </a:p>
          <a:p>
            <a:pPr marL="0" indent="0">
              <a:lnSpc>
                <a:spcPct val="150000"/>
              </a:lnSpc>
              <a:buNone/>
            </a:pPr>
            <a:r>
              <a:rPr lang="en-US" sz="2400" b="1" dirty="0">
                <a:solidFill>
                  <a:schemeClr val="accent1"/>
                </a:solidFill>
              </a:rPr>
              <a:t>2-Non Statistical Criterion-</a:t>
            </a:r>
            <a:r>
              <a:rPr lang="en-US" sz="2400" b="1" dirty="0"/>
              <a:t> </a:t>
            </a:r>
            <a:r>
              <a:rPr lang="en-US" sz="2400" dirty="0"/>
              <a:t>A person is considered to be abnormal if he acts in an immoral manner.</a:t>
            </a:r>
            <a:endParaRPr lang="en-IN" sz="2400" dirty="0"/>
          </a:p>
        </p:txBody>
      </p:sp>
    </p:spTree>
    <p:extLst>
      <p:ext uri="{BB962C8B-B14F-4D97-AF65-F5344CB8AC3E}">
        <p14:creationId xmlns:p14="http://schemas.microsoft.com/office/powerpoint/2010/main" xmlns="" val="10674450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185A5C6-7B1A-4F79-BE0D-C3A9B655003E}"/>
              </a:ext>
            </a:extLst>
          </p:cNvPr>
          <p:cNvSpPr>
            <a:spLocks noGrp="1"/>
          </p:cNvSpPr>
          <p:nvPr>
            <p:ph idx="1"/>
          </p:nvPr>
        </p:nvSpPr>
        <p:spPr>
          <a:xfrm>
            <a:off x="1320800" y="1513840"/>
            <a:ext cx="10109200" cy="5029200"/>
          </a:xfrm>
        </p:spPr>
        <p:txBody>
          <a:bodyPr>
            <a:normAutofit/>
          </a:bodyPr>
          <a:lstStyle/>
          <a:p>
            <a:pPr marL="0" indent="0">
              <a:lnSpc>
                <a:spcPct val="150000"/>
              </a:lnSpc>
              <a:buNone/>
            </a:pPr>
            <a:r>
              <a:rPr lang="en-US" sz="2400" b="1" dirty="0">
                <a:solidFill>
                  <a:schemeClr val="accent1"/>
                </a:solidFill>
              </a:rPr>
              <a:t>3- Criterion Of Social Conformity- </a:t>
            </a:r>
            <a:r>
              <a:rPr lang="en-US" sz="2400" dirty="0"/>
              <a:t>Those who conform to societal norms are considered normal and those who do not care for them are labelled abnormal. </a:t>
            </a:r>
          </a:p>
          <a:p>
            <a:pPr marL="0" indent="0">
              <a:lnSpc>
                <a:spcPct val="150000"/>
              </a:lnSpc>
              <a:buNone/>
            </a:pPr>
            <a:endParaRPr lang="en-IN" sz="2400" dirty="0"/>
          </a:p>
          <a:p>
            <a:pPr marL="0" indent="0">
              <a:lnSpc>
                <a:spcPct val="150000"/>
              </a:lnSpc>
              <a:buNone/>
            </a:pPr>
            <a:r>
              <a:rPr lang="en-IN" sz="2400" b="1" dirty="0">
                <a:solidFill>
                  <a:schemeClr val="accent1"/>
                </a:solidFill>
              </a:rPr>
              <a:t>4- Criterion Of Ideal or Perfection- </a:t>
            </a:r>
            <a:r>
              <a:rPr lang="en-IN" sz="2400" dirty="0"/>
              <a:t>Normal behaviour is equated with perfect or ideal behaviour. A few person attain a level of perfection difficult to be attained by the masses.</a:t>
            </a:r>
          </a:p>
        </p:txBody>
      </p:sp>
    </p:spTree>
    <p:extLst>
      <p:ext uri="{BB962C8B-B14F-4D97-AF65-F5344CB8AC3E}">
        <p14:creationId xmlns:p14="http://schemas.microsoft.com/office/powerpoint/2010/main" xmlns="" val="3857321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75A8C6-FA92-4B1A-9BD8-E215FE438055}"/>
              </a:ext>
            </a:extLst>
          </p:cNvPr>
          <p:cNvSpPr>
            <a:spLocks noGrp="1"/>
          </p:cNvSpPr>
          <p:nvPr>
            <p:ph type="title"/>
          </p:nvPr>
        </p:nvSpPr>
        <p:spPr>
          <a:xfrm>
            <a:off x="838200" y="1"/>
            <a:ext cx="10515600" cy="1442719"/>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dirty="0"/>
              <a:t>                     </a:t>
            </a:r>
            <a:r>
              <a:rPr lang="en-US" u="sng" dirty="0">
                <a:solidFill>
                  <a:schemeClr val="accent2">
                    <a:lumMod val="50000"/>
                  </a:schemeClr>
                </a:solidFill>
              </a:rPr>
              <a:t>Explanatory Criterion</a:t>
            </a:r>
            <a:endParaRPr lang="en-IN" u="sng" dirty="0">
              <a:solidFill>
                <a:schemeClr val="accent2">
                  <a:lumMod val="50000"/>
                </a:schemeClr>
              </a:solidFill>
            </a:endParaRPr>
          </a:p>
        </p:txBody>
      </p:sp>
      <p:sp>
        <p:nvSpPr>
          <p:cNvPr id="3" name="Content Placeholder 2">
            <a:extLst>
              <a:ext uri="{FF2B5EF4-FFF2-40B4-BE49-F238E27FC236}">
                <a16:creationId xmlns:a16="http://schemas.microsoft.com/office/drawing/2014/main" xmlns="" id="{1283EEE9-724A-4959-8AD3-E538485B8822}"/>
              </a:ext>
            </a:extLst>
          </p:cNvPr>
          <p:cNvSpPr>
            <a:spLocks noGrp="1"/>
          </p:cNvSpPr>
          <p:nvPr>
            <p:ph idx="1"/>
          </p:nvPr>
        </p:nvSpPr>
        <p:spPr>
          <a:xfrm>
            <a:off x="1280160" y="1442721"/>
            <a:ext cx="10322560" cy="4714239"/>
          </a:xfrm>
        </p:spPr>
        <p:txBody>
          <a:bodyPr>
            <a:normAutofit/>
          </a:bodyPr>
          <a:lstStyle/>
          <a:p>
            <a:pPr marL="0" indent="0">
              <a:buNone/>
            </a:pPr>
            <a:r>
              <a:rPr lang="en-US" b="1" dirty="0">
                <a:solidFill>
                  <a:schemeClr val="accent1"/>
                </a:solidFill>
              </a:rPr>
              <a:t>1- Pathological Or Mental Criterion </a:t>
            </a:r>
          </a:p>
          <a:p>
            <a:pPr>
              <a:lnSpc>
                <a:spcPct val="150000"/>
              </a:lnSpc>
            </a:pPr>
            <a:r>
              <a:rPr lang="en-US" sz="2800" dirty="0"/>
              <a:t> </a:t>
            </a:r>
            <a:r>
              <a:rPr lang="en-US" dirty="0"/>
              <a:t>T</a:t>
            </a:r>
            <a:r>
              <a:rPr lang="en-US" sz="2800" dirty="0"/>
              <a:t>he normality or abnormality of the behavior depends upon the functioning of the nervous system. In this way all abnormal people are affected with some mental illness.</a:t>
            </a:r>
          </a:p>
          <a:p>
            <a:pPr marL="0" indent="0">
              <a:lnSpc>
                <a:spcPct val="150000"/>
              </a:lnSpc>
              <a:buNone/>
            </a:pPr>
            <a:endParaRPr lang="en-US" dirty="0"/>
          </a:p>
          <a:p>
            <a:endParaRPr lang="en-IN" dirty="0"/>
          </a:p>
        </p:txBody>
      </p:sp>
    </p:spTree>
    <p:extLst>
      <p:ext uri="{BB962C8B-B14F-4D97-AF65-F5344CB8AC3E}">
        <p14:creationId xmlns:p14="http://schemas.microsoft.com/office/powerpoint/2010/main" xmlns="" val="26911086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FF73603-FFE0-4AD2-A16C-8EAAF3553D69}"/>
              </a:ext>
            </a:extLst>
          </p:cNvPr>
          <p:cNvSpPr>
            <a:spLocks noGrp="1"/>
          </p:cNvSpPr>
          <p:nvPr>
            <p:ph idx="1"/>
          </p:nvPr>
        </p:nvSpPr>
        <p:spPr>
          <a:xfrm>
            <a:off x="1386322" y="695960"/>
            <a:ext cx="10144760" cy="5466080"/>
          </a:xfrm>
        </p:spPr>
        <p:txBody>
          <a:bodyPr>
            <a:normAutofit/>
          </a:bodyPr>
          <a:lstStyle/>
          <a:p>
            <a:pPr marL="0" indent="0">
              <a:buNone/>
            </a:pPr>
            <a:r>
              <a:rPr lang="en-US" sz="2400" b="1" dirty="0">
                <a:solidFill>
                  <a:schemeClr val="accent1"/>
                </a:solidFill>
              </a:rPr>
              <a:t>2- Psychological Criterion</a:t>
            </a:r>
          </a:p>
          <a:p>
            <a:pPr>
              <a:lnSpc>
                <a:spcPct val="150000"/>
              </a:lnSpc>
            </a:pPr>
            <a:r>
              <a:rPr lang="en-US" sz="2400" dirty="0"/>
              <a:t>Psychological functioning is the deciding factor of the abnormal or normal behavior. </a:t>
            </a:r>
            <a:endParaRPr lang="en-IN" sz="2400" b="1" dirty="0"/>
          </a:p>
          <a:p>
            <a:pPr>
              <a:lnSpc>
                <a:spcPct val="150000"/>
              </a:lnSpc>
            </a:pPr>
            <a:r>
              <a:rPr lang="en-US" sz="2400" dirty="0"/>
              <a:t>According to Eysenck, Abnormality is not in terms of people suffering from mental diseases produced by definite causes It is  rather in terms of defective functioning of certain psychological system. </a:t>
            </a:r>
          </a:p>
          <a:p>
            <a:pPr>
              <a:lnSpc>
                <a:spcPct val="150000"/>
              </a:lnSpc>
            </a:pPr>
            <a:r>
              <a:rPr lang="en-IN" sz="2400" dirty="0"/>
              <a:t>Abnormal people are definitely psychologically handicapped individuals, but their behaviour is not the exclusive product of psychological or sociological causes.</a:t>
            </a:r>
          </a:p>
        </p:txBody>
      </p:sp>
    </p:spTree>
    <p:extLst>
      <p:ext uri="{BB962C8B-B14F-4D97-AF65-F5344CB8AC3E}">
        <p14:creationId xmlns:p14="http://schemas.microsoft.com/office/powerpoint/2010/main" xmlns="" val="40981603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77FFACC-8EC4-41EB-BE93-84C28C78C734}"/>
              </a:ext>
            </a:extLst>
          </p:cNvPr>
          <p:cNvSpPr>
            <a:spLocks noGrp="1"/>
          </p:cNvSpPr>
          <p:nvPr>
            <p:ph idx="1"/>
          </p:nvPr>
        </p:nvSpPr>
        <p:spPr>
          <a:xfrm>
            <a:off x="1270000" y="924560"/>
            <a:ext cx="10083800" cy="5252403"/>
          </a:xfrm>
        </p:spPr>
        <p:txBody>
          <a:bodyPr/>
          <a:lstStyle/>
          <a:p>
            <a:pPr marL="0" indent="0">
              <a:buNone/>
            </a:pPr>
            <a:r>
              <a:rPr lang="en-US" sz="2400" b="1" dirty="0">
                <a:solidFill>
                  <a:schemeClr val="accent1"/>
                </a:solidFill>
              </a:rPr>
              <a:t>3- Adjustment Criterion</a:t>
            </a:r>
          </a:p>
          <a:p>
            <a:pPr>
              <a:lnSpc>
                <a:spcPct val="150000"/>
              </a:lnSpc>
            </a:pPr>
            <a:r>
              <a:rPr lang="en-US" sz="2400" dirty="0"/>
              <a:t>A person is said to be normal or abnormal to the extend he feels adjusted or maladjusted with his self and his environment.</a:t>
            </a:r>
          </a:p>
          <a:p>
            <a:pPr>
              <a:lnSpc>
                <a:spcPct val="150000"/>
              </a:lnSpc>
            </a:pPr>
            <a:r>
              <a:rPr lang="en-US" sz="2400" dirty="0"/>
              <a:t>The normal people always integrate or of adjust their needs, motives, emotions, interest, aspirations and other cognitive aspects with those of other members of the society.</a:t>
            </a:r>
          </a:p>
          <a:p>
            <a:pPr marL="0" indent="0">
              <a:buNone/>
            </a:pPr>
            <a:endParaRPr lang="en-IN" b="1" dirty="0"/>
          </a:p>
        </p:txBody>
      </p:sp>
    </p:spTree>
    <p:extLst>
      <p:ext uri="{BB962C8B-B14F-4D97-AF65-F5344CB8AC3E}">
        <p14:creationId xmlns:p14="http://schemas.microsoft.com/office/powerpoint/2010/main" xmlns="" val="907344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5A72BF6-E7E1-4D3F-AE41-CFD9F5471E10}"/>
              </a:ext>
            </a:extLst>
          </p:cNvPr>
          <p:cNvSpPr>
            <a:spLocks noGrp="1"/>
          </p:cNvSpPr>
          <p:nvPr>
            <p:ph idx="1"/>
          </p:nvPr>
        </p:nvSpPr>
        <p:spPr>
          <a:xfrm>
            <a:off x="1249680" y="1026160"/>
            <a:ext cx="9936480" cy="5150803"/>
          </a:xfrm>
        </p:spPr>
        <p:txBody>
          <a:bodyPr>
            <a:normAutofit/>
          </a:bodyPr>
          <a:lstStyle/>
          <a:p>
            <a:pPr marL="0" indent="0">
              <a:lnSpc>
                <a:spcPct val="150000"/>
              </a:lnSpc>
              <a:buNone/>
            </a:pPr>
            <a:r>
              <a:rPr lang="en-US" sz="2400" b="1" dirty="0">
                <a:solidFill>
                  <a:schemeClr val="accent1"/>
                </a:solidFill>
              </a:rPr>
              <a:t>Abnormality concept heading</a:t>
            </a:r>
          </a:p>
          <a:p>
            <a:pPr>
              <a:lnSpc>
                <a:spcPct val="150000"/>
              </a:lnSpc>
            </a:pPr>
            <a:r>
              <a:rPr lang="en-US" sz="2400" b="1" dirty="0">
                <a:solidFill>
                  <a:schemeClr val="accent1"/>
                </a:solidFill>
              </a:rPr>
              <a:t>Abnormal individual </a:t>
            </a:r>
            <a:r>
              <a:rPr lang="en-US" sz="2400" dirty="0"/>
              <a:t>exhibit observable symptoms which are in some way related to their inner conflicts or to injury or destruction of brain tissue. their behavior is socially unacceptable and disapproved. they express dissatisfaction with life. </a:t>
            </a:r>
            <a:endParaRPr lang="en-IN" sz="2400" dirty="0"/>
          </a:p>
        </p:txBody>
      </p:sp>
    </p:spTree>
    <p:extLst>
      <p:ext uri="{BB962C8B-B14F-4D97-AF65-F5344CB8AC3E}">
        <p14:creationId xmlns:p14="http://schemas.microsoft.com/office/powerpoint/2010/main" xmlns="" val="16514009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6B3F0C-8B0B-4CB2-8663-0C65079E9003}"/>
              </a:ext>
            </a:extLst>
          </p:cNvPr>
          <p:cNvSpPr>
            <a:spLocks noGrp="1"/>
          </p:cNvSpPr>
          <p:nvPr>
            <p:ph type="title"/>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b="1" dirty="0">
                <a:solidFill>
                  <a:schemeClr val="accent2">
                    <a:lumMod val="50000"/>
                  </a:schemeClr>
                </a:solidFill>
              </a:rPr>
              <a:t>                        </a:t>
            </a:r>
            <a:r>
              <a:rPr lang="en-US" b="1" u="sng" dirty="0">
                <a:solidFill>
                  <a:schemeClr val="accent2">
                    <a:lumMod val="50000"/>
                  </a:schemeClr>
                </a:solidFill>
              </a:rPr>
              <a:t>What Is Personality</a:t>
            </a:r>
            <a:endParaRPr lang="en-IN" u="sng" dirty="0"/>
          </a:p>
        </p:txBody>
      </p:sp>
      <p:sp>
        <p:nvSpPr>
          <p:cNvPr id="3" name="Content Placeholder 2">
            <a:extLst>
              <a:ext uri="{FF2B5EF4-FFF2-40B4-BE49-F238E27FC236}">
                <a16:creationId xmlns:a16="http://schemas.microsoft.com/office/drawing/2014/main" xmlns="" id="{4A139B89-0C46-44A4-A734-DD0E0C51D389}"/>
              </a:ext>
            </a:extLst>
          </p:cNvPr>
          <p:cNvSpPr>
            <a:spLocks noGrp="1"/>
          </p:cNvSpPr>
          <p:nvPr>
            <p:ph idx="1"/>
          </p:nvPr>
        </p:nvSpPr>
        <p:spPr>
          <a:xfrm>
            <a:off x="1341120" y="1778000"/>
            <a:ext cx="10012680" cy="4398963"/>
          </a:xfrm>
        </p:spPr>
        <p:txBody>
          <a:bodyPr>
            <a:normAutofit/>
          </a:bodyPr>
          <a:lstStyle/>
          <a:p>
            <a:pPr>
              <a:lnSpc>
                <a:spcPct val="150000"/>
              </a:lnSpc>
            </a:pPr>
            <a:r>
              <a:rPr lang="en-US" sz="2400" dirty="0">
                <a:latin typeface="Times New Roman" panose="02020603050405020304" pitchFamily="18" charset="0"/>
              </a:rPr>
              <a:t>The word personality itself stems from the Latin word persona, which refers to a theatrical mask worn by performers in order to either project different roles or disguise their identities. </a:t>
            </a:r>
          </a:p>
          <a:p>
            <a:pPr marL="0" indent="0">
              <a:lnSpc>
                <a:spcPct val="150000"/>
              </a:lnSpc>
              <a:buNone/>
            </a:pPr>
            <a:endParaRPr lang="en-US" sz="2400" dirty="0">
              <a:latin typeface="Times New Roman" panose="02020603050405020304" pitchFamily="18" charset="0"/>
            </a:endParaRPr>
          </a:p>
          <a:p>
            <a:pPr>
              <a:lnSpc>
                <a:spcPct val="150000"/>
              </a:lnSpc>
            </a:pPr>
            <a:r>
              <a:rPr lang="en-US" sz="2400" dirty="0">
                <a:latin typeface="Times New Roman" panose="02020603050405020304" pitchFamily="18" charset="0"/>
              </a:rPr>
              <a:t> Personality is the characteristic patterns of thoughts, feelings, and behaviors that make a person unique. personality arises from within the individual and remains fairly consistent throughout life</a:t>
            </a:r>
          </a:p>
        </p:txBody>
      </p:sp>
    </p:spTree>
    <p:extLst>
      <p:ext uri="{BB962C8B-B14F-4D97-AF65-F5344CB8AC3E}">
        <p14:creationId xmlns:p14="http://schemas.microsoft.com/office/powerpoint/2010/main" xmlns="" val="1438834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74EB6F9-39DA-4BA5-9006-60F169C49D6F}"/>
              </a:ext>
            </a:extLst>
          </p:cNvPr>
          <p:cNvSpPr>
            <a:spLocks noGrp="1"/>
          </p:cNvSpPr>
          <p:nvPr>
            <p:ph idx="1"/>
          </p:nvPr>
        </p:nvSpPr>
        <p:spPr>
          <a:xfrm>
            <a:off x="1464906" y="1156996"/>
            <a:ext cx="9825135" cy="5346441"/>
          </a:xfrm>
        </p:spPr>
        <p:txBody>
          <a:bodyPr/>
          <a:lstStyle/>
          <a:p>
            <a:pPr marL="0" indent="0" fontAlgn="base">
              <a:lnSpc>
                <a:spcPct val="150000"/>
              </a:lnSpc>
              <a:buNone/>
            </a:pPr>
            <a:endParaRPr lang="en-US" sz="2400" b="1" dirty="0">
              <a:latin typeface="Times New Roman" panose="02020603050405020304" pitchFamily="18" charset="0"/>
            </a:endParaRPr>
          </a:p>
          <a:p>
            <a:pPr marL="0" indent="0" fontAlgn="base">
              <a:lnSpc>
                <a:spcPct val="150000"/>
              </a:lnSpc>
              <a:buNone/>
            </a:pPr>
            <a:endParaRPr lang="en-US" sz="2400" b="1" dirty="0">
              <a:latin typeface="Times New Roman" panose="02020603050405020304" pitchFamily="18" charset="0"/>
            </a:endParaRPr>
          </a:p>
          <a:p>
            <a:pPr marL="0" indent="0" fontAlgn="base">
              <a:lnSpc>
                <a:spcPct val="150000"/>
              </a:lnSpc>
              <a:buNone/>
            </a:pPr>
            <a:r>
              <a:rPr lang="en-US" sz="2400" b="1" dirty="0">
                <a:latin typeface="Times New Roman" panose="02020603050405020304" pitchFamily="18" charset="0"/>
              </a:rPr>
              <a:t>Ego second page</a:t>
            </a:r>
          </a:p>
          <a:p>
            <a:pPr fontAlgn="base">
              <a:lnSpc>
                <a:spcPct val="150000"/>
              </a:lnSpc>
            </a:pPr>
            <a:r>
              <a:rPr lang="en-US" sz="2400" dirty="0">
                <a:latin typeface="Times New Roman" panose="02020603050405020304" pitchFamily="18" charset="0"/>
              </a:rPr>
              <a:t>The reality principle weighs the costs and benefits of an action before deciding to act upon or abandon impulses.</a:t>
            </a:r>
          </a:p>
          <a:p>
            <a:pPr fontAlgn="base">
              <a:lnSpc>
                <a:spcPct val="150000"/>
              </a:lnSpc>
            </a:pPr>
            <a:r>
              <a:rPr lang="en-US" sz="2400" b="0" i="0" dirty="0">
                <a:solidFill>
                  <a:srgbClr val="212121"/>
                </a:solidFill>
                <a:effectLst/>
                <a:latin typeface="Times New Roman" panose="02020603050405020304" pitchFamily="18" charset="0"/>
              </a:rPr>
              <a:t>T</a:t>
            </a:r>
            <a:r>
              <a:rPr lang="en-US" sz="2400" dirty="0">
                <a:latin typeface="Times New Roman" panose="02020603050405020304" pitchFamily="18" charset="0"/>
              </a:rPr>
              <a:t>he id's impulses can be satisfied through a process of delayed gratification.</a:t>
            </a:r>
          </a:p>
          <a:p>
            <a:pPr fontAlgn="base">
              <a:lnSpc>
                <a:spcPct val="150000"/>
              </a:lnSpc>
            </a:pPr>
            <a:r>
              <a:rPr lang="en-US" sz="2400" dirty="0">
                <a:latin typeface="Times New Roman" panose="02020603050405020304" pitchFamily="18" charset="0"/>
              </a:rPr>
              <a:t>The ego will eventually allow the behavior, but only in the appropriate time and place.</a:t>
            </a:r>
          </a:p>
          <a:p>
            <a:pPr fontAlgn="base">
              <a:lnSpc>
                <a:spcPct val="150000"/>
              </a:lnSpc>
            </a:pPr>
            <a:endParaRPr lang="en-US" sz="24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35663569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CD55192-5CA0-4E67-902C-28A357CFBD94}"/>
              </a:ext>
            </a:extLst>
          </p:cNvPr>
          <p:cNvSpPr>
            <a:spLocks noGrp="1"/>
          </p:cNvSpPr>
          <p:nvPr>
            <p:ph idx="1"/>
          </p:nvPr>
        </p:nvSpPr>
        <p:spPr>
          <a:xfrm>
            <a:off x="1390261" y="867747"/>
            <a:ext cx="9862457" cy="5328266"/>
          </a:xfrm>
        </p:spPr>
        <p:txBody>
          <a:bodyPr>
            <a:normAutofit lnSpcReduction="10000"/>
          </a:bodyPr>
          <a:lstStyle/>
          <a:p>
            <a:pPr algn="l" fontAlgn="base">
              <a:lnSpc>
                <a:spcPct val="150000"/>
              </a:lnSpc>
            </a:pPr>
            <a:r>
              <a:rPr lang="en-US" sz="2400" dirty="0">
                <a:latin typeface="Times New Roman" panose="02020603050405020304" pitchFamily="18" charset="0"/>
              </a:rPr>
              <a:t>The superego has two parts:</a:t>
            </a:r>
          </a:p>
          <a:p>
            <a:pPr marL="457200" indent="-457200" algn="l" fontAlgn="base">
              <a:lnSpc>
                <a:spcPct val="150000"/>
              </a:lnSpc>
              <a:buFont typeface="+mj-lt"/>
              <a:buAutoNum type="arabicPeriod"/>
            </a:pPr>
            <a:r>
              <a:rPr lang="en-US" sz="2400" dirty="0">
                <a:latin typeface="Times New Roman" panose="02020603050405020304" pitchFamily="18" charset="0"/>
              </a:rPr>
              <a:t>The conscience includes information about things that are viewed as bad by parents and society. These behaviors are often forbidden and lead to bad consequences, punishments, or feelings of guilt and remorse.﻿</a:t>
            </a:r>
          </a:p>
          <a:p>
            <a:pPr marL="457200" indent="-457200" algn="l" fontAlgn="base">
              <a:lnSpc>
                <a:spcPct val="150000"/>
              </a:lnSpc>
              <a:buFont typeface="+mj-lt"/>
              <a:buAutoNum type="arabicPeriod"/>
            </a:pPr>
            <a:r>
              <a:rPr lang="en-US" sz="2400" dirty="0">
                <a:latin typeface="Times New Roman" panose="02020603050405020304" pitchFamily="18" charset="0"/>
              </a:rPr>
              <a:t>The ego ideal includes the rules and standards for behaviors that the ego aspires to.</a:t>
            </a:r>
          </a:p>
          <a:p>
            <a:pPr>
              <a:lnSpc>
                <a:spcPct val="150000"/>
              </a:lnSpc>
            </a:pPr>
            <a:r>
              <a:rPr lang="en-US" sz="2400" dirty="0">
                <a:latin typeface="Times New Roman" panose="02020603050405020304" pitchFamily="18" charset="0"/>
              </a:rPr>
              <a:t>The three parts of personality generally work together well and compromise, leading to a healthy personality, but if the conflict is not resolved, intrapsychic conflicts can arise and lead to mental disorders.</a:t>
            </a:r>
          </a:p>
          <a:p>
            <a:pPr marL="0" indent="0" algn="l">
              <a:lnSpc>
                <a:spcPct val="150000"/>
              </a:lnSpc>
              <a:buNone/>
            </a:pPr>
            <a:endParaRPr lang="en-IN" sz="2400" dirty="0">
              <a:latin typeface="Times New Roman" panose="02020603050405020304" pitchFamily="18" charset="0"/>
            </a:endParaRPr>
          </a:p>
        </p:txBody>
      </p:sp>
    </p:spTree>
    <p:extLst>
      <p:ext uri="{BB962C8B-B14F-4D97-AF65-F5344CB8AC3E}">
        <p14:creationId xmlns:p14="http://schemas.microsoft.com/office/powerpoint/2010/main" xmlns="" val="16393397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6CD0092-F845-4288-AA6C-83B7A64CB31B}"/>
              </a:ext>
            </a:extLst>
          </p:cNvPr>
          <p:cNvSpPr>
            <a:spLocks noGrp="1"/>
          </p:cNvSpPr>
          <p:nvPr>
            <p:ph idx="1"/>
          </p:nvPr>
        </p:nvSpPr>
        <p:spPr>
          <a:xfrm>
            <a:off x="1473200" y="1198880"/>
            <a:ext cx="9880600" cy="4978083"/>
          </a:xfrm>
        </p:spPr>
        <p:txBody>
          <a:bodyPr>
            <a:normAutofit/>
          </a:bodyPr>
          <a:lstStyle/>
          <a:p>
            <a:pPr>
              <a:lnSpc>
                <a:spcPct val="160000"/>
              </a:lnSpc>
            </a:pPr>
            <a:r>
              <a:rPr lang="en-US" sz="2400" dirty="0">
                <a:latin typeface="Times New Roman" panose="02020603050405020304" pitchFamily="18" charset="0"/>
              </a:rPr>
              <a:t>Genital stage page</a:t>
            </a:r>
          </a:p>
          <a:p>
            <a:pPr>
              <a:lnSpc>
                <a:spcPct val="160000"/>
              </a:lnSpc>
            </a:pPr>
            <a:r>
              <a:rPr lang="en-US" sz="2400" dirty="0">
                <a:latin typeface="Times New Roman" panose="02020603050405020304" pitchFamily="18" charset="0"/>
              </a:rPr>
              <a:t>The Oedipus complex develops in boys and results in the son falling in love with his mother while fearing that his father will find out and castrate him.</a:t>
            </a:r>
          </a:p>
          <a:p>
            <a:pPr>
              <a:lnSpc>
                <a:spcPct val="160000"/>
              </a:lnSpc>
            </a:pPr>
            <a:r>
              <a:rPr lang="en-US" sz="2400" dirty="0">
                <a:latin typeface="Times New Roman" panose="02020603050405020304" pitchFamily="18" charset="0"/>
              </a:rPr>
              <a:t>Similarly, girls fall in love with the father and fear that their mother will find out, called the Electra complex. </a:t>
            </a:r>
          </a:p>
          <a:p>
            <a:pPr>
              <a:lnSpc>
                <a:spcPct val="160000"/>
              </a:lnSpc>
            </a:pPr>
            <a:r>
              <a:rPr lang="en-US" sz="2400" dirty="0">
                <a:latin typeface="Times New Roman" panose="02020603050405020304" pitchFamily="18" charset="0"/>
              </a:rPr>
              <a:t>A fixation at this stage may result in low self-esteem, feelings of worthlessness, and shyness.</a:t>
            </a:r>
          </a:p>
          <a:p>
            <a:pPr algn="l">
              <a:lnSpc>
                <a:spcPct val="150000"/>
              </a:lnSpc>
            </a:pPr>
            <a:endParaRPr lang="en-US"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4036560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46CC349-3909-444E-8FFD-3E99EB6615F0}"/>
              </a:ext>
            </a:extLst>
          </p:cNvPr>
          <p:cNvSpPr>
            <a:spLocks noGrp="1"/>
          </p:cNvSpPr>
          <p:nvPr>
            <p:ph idx="1"/>
          </p:nvPr>
        </p:nvSpPr>
        <p:spPr>
          <a:xfrm>
            <a:off x="1259840" y="1351280"/>
            <a:ext cx="10093960" cy="4825683"/>
          </a:xfrm>
        </p:spPr>
        <p:txBody>
          <a:bodyPr/>
          <a:lstStyle/>
          <a:p>
            <a:pPr marL="0" indent="0">
              <a:lnSpc>
                <a:spcPct val="170000"/>
              </a:lnSpc>
              <a:buNone/>
            </a:pPr>
            <a:r>
              <a:rPr lang="en-US" sz="2400" dirty="0">
                <a:latin typeface="Times New Roman" panose="02020603050405020304" pitchFamily="18" charset="0"/>
              </a:rPr>
              <a:t>Latency stage</a:t>
            </a:r>
          </a:p>
          <a:p>
            <a:pPr>
              <a:lnSpc>
                <a:spcPct val="170000"/>
              </a:lnSpc>
            </a:pPr>
            <a:r>
              <a:rPr lang="en-US" sz="2400" dirty="0">
                <a:latin typeface="Times New Roman" panose="02020603050405020304" pitchFamily="18" charset="0"/>
              </a:rPr>
              <a:t>The latent period is a time of exploration in which the sexual energy repressed or dormant.</a:t>
            </a:r>
          </a:p>
          <a:p>
            <a:pPr>
              <a:lnSpc>
                <a:spcPct val="170000"/>
              </a:lnSpc>
            </a:pPr>
            <a:r>
              <a:rPr lang="en-US" sz="2400" dirty="0">
                <a:latin typeface="Times New Roman" panose="02020603050405020304" pitchFamily="18" charset="0"/>
              </a:rPr>
              <a:t> This energy is still present, but it is sublimated into other areas such as intellectual pursuits and social interactions. </a:t>
            </a:r>
          </a:p>
          <a:p>
            <a:pPr>
              <a:lnSpc>
                <a:spcPct val="170000"/>
              </a:lnSpc>
            </a:pPr>
            <a:r>
              <a:rPr lang="en-US" sz="2400" dirty="0">
                <a:latin typeface="Times New Roman" panose="02020603050405020304" pitchFamily="18" charset="0"/>
              </a:rPr>
              <a:t>This stage is important in the development of social and communication skills and self-confidence.</a:t>
            </a:r>
            <a:endParaRPr lang="en-IN" sz="2400" dirty="0">
              <a:latin typeface="Times New Roman" panose="02020603050405020304" pitchFamily="18" charset="0"/>
            </a:endParaRPr>
          </a:p>
          <a:p>
            <a:endParaRPr lang="en-IN" dirty="0"/>
          </a:p>
        </p:txBody>
      </p:sp>
    </p:spTree>
    <p:extLst>
      <p:ext uri="{BB962C8B-B14F-4D97-AF65-F5344CB8AC3E}">
        <p14:creationId xmlns:p14="http://schemas.microsoft.com/office/powerpoint/2010/main" xmlns="" val="13195370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81DD76F-E8C0-4936-986D-F70EDE11AC8A}"/>
              </a:ext>
            </a:extLst>
          </p:cNvPr>
          <p:cNvSpPr>
            <a:spLocks noGrp="1"/>
          </p:cNvSpPr>
          <p:nvPr>
            <p:ph idx="1"/>
          </p:nvPr>
        </p:nvSpPr>
        <p:spPr>
          <a:xfrm>
            <a:off x="1463040" y="1005840"/>
            <a:ext cx="9890760" cy="5171123"/>
          </a:xfrm>
        </p:spPr>
        <p:txBody>
          <a:bodyPr/>
          <a:lstStyle/>
          <a:p>
            <a:pPr>
              <a:lnSpc>
                <a:spcPct val="170000"/>
              </a:lnSpc>
            </a:pPr>
            <a:r>
              <a:rPr lang="en-US" sz="2400" dirty="0">
                <a:latin typeface="Times New Roman" panose="02020603050405020304" pitchFamily="18" charset="0"/>
              </a:rPr>
              <a:t>Genital stage page</a:t>
            </a:r>
          </a:p>
          <a:p>
            <a:pPr>
              <a:lnSpc>
                <a:spcPct val="170000"/>
              </a:lnSpc>
            </a:pPr>
            <a:r>
              <a:rPr lang="en-US" sz="2400" dirty="0">
                <a:latin typeface="Times New Roman" panose="02020603050405020304" pitchFamily="18" charset="0"/>
              </a:rPr>
              <a:t>Sexual impulses reawaken and unfulfilled desires from infancy and childhood can be satisfied during lovemaking.</a:t>
            </a:r>
          </a:p>
          <a:p>
            <a:pPr>
              <a:lnSpc>
                <a:spcPct val="170000"/>
              </a:lnSpc>
            </a:pPr>
            <a:r>
              <a:rPr lang="en-US" sz="2400" dirty="0">
                <a:latin typeface="Times New Roman" panose="02020603050405020304" pitchFamily="18" charset="0"/>
              </a:rPr>
              <a:t>There are three major sources of sexual arousal during this period: </a:t>
            </a:r>
          </a:p>
          <a:p>
            <a:pPr marL="0" indent="0">
              <a:lnSpc>
                <a:spcPct val="170000"/>
              </a:lnSpc>
              <a:buNone/>
            </a:pPr>
            <a:r>
              <a:rPr lang="en-US" sz="2400" dirty="0">
                <a:latin typeface="Times New Roman" panose="02020603050405020304" pitchFamily="18" charset="0"/>
              </a:rPr>
              <a:t>1- Memories and sensations from earlier childhood periods,</a:t>
            </a:r>
          </a:p>
          <a:p>
            <a:pPr marL="0" indent="0">
              <a:lnSpc>
                <a:spcPct val="170000"/>
              </a:lnSpc>
              <a:buNone/>
            </a:pPr>
            <a:r>
              <a:rPr lang="en-US" sz="2400" dirty="0">
                <a:latin typeface="Times New Roman" panose="02020603050405020304" pitchFamily="18" charset="0"/>
              </a:rPr>
              <a:t>2- Physical manipulation of genitals and other erogenous zones.</a:t>
            </a:r>
          </a:p>
          <a:p>
            <a:pPr marL="0" indent="0">
              <a:lnSpc>
                <a:spcPct val="170000"/>
              </a:lnSpc>
              <a:buNone/>
            </a:pPr>
            <a:r>
              <a:rPr lang="en-US" sz="2400" dirty="0">
                <a:latin typeface="Times New Roman" panose="02020603050405020304" pitchFamily="18" charset="0"/>
              </a:rPr>
              <a:t>3- Hormonal secretions.</a:t>
            </a:r>
          </a:p>
          <a:p>
            <a:endParaRPr lang="en-IN" dirty="0"/>
          </a:p>
        </p:txBody>
      </p:sp>
    </p:spTree>
    <p:extLst>
      <p:ext uri="{BB962C8B-B14F-4D97-AF65-F5344CB8AC3E}">
        <p14:creationId xmlns:p14="http://schemas.microsoft.com/office/powerpoint/2010/main" xmlns="" val="2885871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BA803A5-5FFB-4059-BCAB-0F943687480F}"/>
              </a:ext>
            </a:extLst>
          </p:cNvPr>
          <p:cNvSpPr>
            <a:spLocks noGrp="1"/>
          </p:cNvSpPr>
          <p:nvPr>
            <p:ph idx="1"/>
          </p:nvPr>
        </p:nvSpPr>
        <p:spPr>
          <a:xfrm>
            <a:off x="1362074" y="1152525"/>
            <a:ext cx="9972675" cy="5024438"/>
          </a:xfrm>
        </p:spPr>
        <p:txBody>
          <a:bodyPr>
            <a:normAutofit/>
          </a:bodyPr>
          <a:lstStyle/>
          <a:p>
            <a:pPr marL="0" indent="0">
              <a:lnSpc>
                <a:spcPct val="150000"/>
              </a:lnSpc>
              <a:buNone/>
            </a:pPr>
            <a:r>
              <a:rPr lang="en-US" sz="2400" dirty="0">
                <a:solidFill>
                  <a:srgbClr val="C00000"/>
                </a:solidFill>
                <a:latin typeface="Lora" pitchFamily="2" charset="0"/>
              </a:rPr>
              <a:t>                              </a:t>
            </a:r>
            <a:r>
              <a:rPr lang="en-US" dirty="0">
                <a:solidFill>
                  <a:srgbClr val="C00000"/>
                </a:solidFill>
                <a:latin typeface="Lora" pitchFamily="2" charset="0"/>
              </a:rPr>
              <a:t>1- </a:t>
            </a:r>
            <a:r>
              <a:rPr lang="en-US" b="1" dirty="0">
                <a:solidFill>
                  <a:srgbClr val="C00000"/>
                </a:solidFill>
                <a:latin typeface="Lora" pitchFamily="2" charset="0"/>
              </a:rPr>
              <a:t>P</a:t>
            </a:r>
            <a:r>
              <a:rPr lang="en-US" b="1" i="0" dirty="0">
                <a:solidFill>
                  <a:srgbClr val="C00000"/>
                </a:solidFill>
                <a:effectLst/>
                <a:latin typeface="Lora" pitchFamily="2" charset="0"/>
              </a:rPr>
              <a:t>ersonality </a:t>
            </a:r>
            <a:r>
              <a:rPr lang="en-US" b="1" dirty="0">
                <a:solidFill>
                  <a:srgbClr val="C00000"/>
                </a:solidFill>
                <a:latin typeface="Lora" pitchFamily="2" charset="0"/>
              </a:rPr>
              <a:t>I</a:t>
            </a:r>
            <a:r>
              <a:rPr lang="en-US" b="1" i="0" dirty="0">
                <a:solidFill>
                  <a:srgbClr val="C00000"/>
                </a:solidFill>
                <a:effectLst/>
                <a:latin typeface="Lora" pitchFamily="2" charset="0"/>
              </a:rPr>
              <a:t>nventories</a:t>
            </a:r>
          </a:p>
          <a:p>
            <a:pPr marL="0" indent="0">
              <a:lnSpc>
                <a:spcPct val="150000"/>
              </a:lnSpc>
              <a:buNone/>
            </a:pPr>
            <a:r>
              <a:rPr lang="en-US" sz="2400" dirty="0">
                <a:latin typeface="Times New Roman" panose="02020603050405020304" pitchFamily="18" charset="0"/>
              </a:rPr>
              <a:t>Personality inventories are objective tests that ask the participant questions about their behavior and feelings in different situations and uses numbered scales. </a:t>
            </a:r>
          </a:p>
          <a:p>
            <a:pPr>
              <a:lnSpc>
                <a:spcPct val="150000"/>
              </a:lnSpc>
            </a:pPr>
            <a:r>
              <a:rPr lang="en-US" sz="2400" dirty="0">
                <a:latin typeface="Times New Roman" panose="02020603050405020304" pitchFamily="18" charset="0"/>
              </a:rPr>
              <a:t>They are also called self-report inventories and the Minnesota Multiphasic Personality Inventory (MMPI). </a:t>
            </a:r>
            <a:endParaRPr lang="en-IN" sz="2400" dirty="0">
              <a:latin typeface="Times New Roman" panose="02020603050405020304" pitchFamily="18" charset="0"/>
            </a:endParaRPr>
          </a:p>
        </p:txBody>
      </p:sp>
    </p:spTree>
    <p:extLst>
      <p:ext uri="{BB962C8B-B14F-4D97-AF65-F5344CB8AC3E}">
        <p14:creationId xmlns:p14="http://schemas.microsoft.com/office/powerpoint/2010/main" xmlns="" val="20151031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1617670-A620-46A7-93B2-703709CC9377}"/>
              </a:ext>
            </a:extLst>
          </p:cNvPr>
          <p:cNvSpPr>
            <a:spLocks noGrp="1"/>
          </p:cNvSpPr>
          <p:nvPr>
            <p:ph idx="1"/>
          </p:nvPr>
        </p:nvSpPr>
        <p:spPr>
          <a:xfrm>
            <a:off x="1343025" y="866775"/>
            <a:ext cx="9881702" cy="5310189"/>
          </a:xfrm>
        </p:spPr>
        <p:txBody>
          <a:bodyPr>
            <a:noAutofit/>
          </a:bodyPr>
          <a:lstStyle/>
          <a:p>
            <a:pPr marL="0" indent="0">
              <a:lnSpc>
                <a:spcPct val="150000"/>
              </a:lnSpc>
              <a:buNone/>
            </a:pPr>
            <a:r>
              <a:rPr lang="en-US" sz="2400" b="1" dirty="0">
                <a:solidFill>
                  <a:srgbClr val="C00000"/>
                </a:solidFill>
                <a:latin typeface="Lora" pitchFamily="2" charset="0"/>
              </a:rPr>
              <a:t>                                      </a:t>
            </a:r>
            <a:r>
              <a:rPr lang="en-US" b="1" dirty="0">
                <a:solidFill>
                  <a:srgbClr val="C00000"/>
                </a:solidFill>
                <a:latin typeface="Lora" pitchFamily="2" charset="0"/>
              </a:rPr>
              <a:t>2- P</a:t>
            </a:r>
            <a:r>
              <a:rPr lang="en-US" b="1" i="0" dirty="0">
                <a:solidFill>
                  <a:srgbClr val="C00000"/>
                </a:solidFill>
                <a:effectLst/>
                <a:latin typeface="Lora" pitchFamily="2" charset="0"/>
              </a:rPr>
              <a:t>rojective </a:t>
            </a:r>
            <a:r>
              <a:rPr lang="en-US" b="1" dirty="0">
                <a:solidFill>
                  <a:srgbClr val="C00000"/>
                </a:solidFill>
                <a:latin typeface="Lora" pitchFamily="2" charset="0"/>
              </a:rPr>
              <a:t>T</a:t>
            </a:r>
            <a:r>
              <a:rPr lang="en-US" b="1" i="0" dirty="0">
                <a:solidFill>
                  <a:srgbClr val="C00000"/>
                </a:solidFill>
                <a:effectLst/>
                <a:latin typeface="Lora" pitchFamily="2" charset="0"/>
              </a:rPr>
              <a:t>ests</a:t>
            </a:r>
          </a:p>
          <a:p>
            <a:pPr>
              <a:lnSpc>
                <a:spcPct val="150000"/>
              </a:lnSpc>
            </a:pPr>
            <a:r>
              <a:rPr lang="en-US" sz="2400" dirty="0">
                <a:latin typeface="Times New Roman" panose="02020603050405020304" pitchFamily="18" charset="0"/>
              </a:rPr>
              <a:t>Projective tests arose out of the work of Sigmund Freud that is probe our unconscious mind. </a:t>
            </a:r>
          </a:p>
          <a:p>
            <a:pPr>
              <a:lnSpc>
                <a:spcPct val="150000"/>
              </a:lnSpc>
            </a:pPr>
            <a:r>
              <a:rPr lang="en-US" sz="2400" dirty="0">
                <a:latin typeface="Times New Roman" panose="02020603050405020304" pitchFamily="18" charset="0"/>
              </a:rPr>
              <a:t>In this tests individuals are presented a ambiguous stimulus, such as an  inkblot test and asked to interpret it. like Rorschach test &amp; TAT</a:t>
            </a:r>
          </a:p>
          <a:p>
            <a:pPr marL="0" indent="0">
              <a:lnSpc>
                <a:spcPct val="150000"/>
              </a:lnSpc>
              <a:buNone/>
            </a:pPr>
            <a:r>
              <a:rPr lang="en-US" sz="2400" dirty="0">
                <a:latin typeface="Times New Roman" panose="02020603050405020304" pitchFamily="18" charset="0"/>
              </a:rPr>
              <a:t>These are discover our innermost fears or needs are revealed.</a:t>
            </a:r>
          </a:p>
        </p:txBody>
      </p:sp>
    </p:spTree>
    <p:extLst>
      <p:ext uri="{BB962C8B-B14F-4D97-AF65-F5344CB8AC3E}">
        <p14:creationId xmlns:p14="http://schemas.microsoft.com/office/powerpoint/2010/main" xmlns="" val="2364447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3056</Words>
  <PresentationFormat>Custom</PresentationFormat>
  <Paragraphs>324</Paragraphs>
  <Slides>78</Slides>
  <Notes>1</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Normality &amp; Abnormality And Principles Of Personality Development  &amp; Motivation  lecture By</vt:lpstr>
      <vt:lpstr> Differences Of Normality &amp; Abnormality</vt:lpstr>
      <vt:lpstr>          What Is Mental Health Or Normality</vt:lpstr>
      <vt:lpstr>                  Criteria For Mental Health</vt:lpstr>
      <vt:lpstr>       Importance Of Value Mental Health</vt:lpstr>
      <vt:lpstr>          Mental Health &amp; Mental Hygiene</vt:lpstr>
      <vt:lpstr>      Characteristics Of Mental healthy Person </vt:lpstr>
      <vt:lpstr>Slide 8</vt:lpstr>
      <vt:lpstr>Slide 9</vt:lpstr>
      <vt:lpstr>                     Criteria Of Normality</vt:lpstr>
      <vt:lpstr>Slide 11</vt:lpstr>
      <vt:lpstr>Slide 12</vt:lpstr>
      <vt:lpstr>Slide 13</vt:lpstr>
      <vt:lpstr>                       What Is Abnormality</vt:lpstr>
      <vt:lpstr>                      Criteria Of Abnormality</vt:lpstr>
      <vt:lpstr>Slide 16</vt:lpstr>
      <vt:lpstr>Slide 17</vt:lpstr>
      <vt:lpstr>Slide 18</vt:lpstr>
      <vt:lpstr>Personality</vt:lpstr>
      <vt:lpstr>                        What is Personality</vt:lpstr>
      <vt:lpstr>                   Definition Of Personality</vt:lpstr>
      <vt:lpstr>             Characteristics Of Personality</vt:lpstr>
      <vt:lpstr>Slide 23</vt:lpstr>
      <vt:lpstr>   Psychoanalysis ( Freud's Theory) </vt:lpstr>
      <vt:lpstr>              Development Of Personality</vt:lpstr>
      <vt:lpstr>                   Personality Structure</vt:lpstr>
      <vt:lpstr>Slide 27</vt:lpstr>
      <vt:lpstr>Slide 28</vt:lpstr>
      <vt:lpstr>Slide 29</vt:lpstr>
      <vt:lpstr>Slide 30</vt:lpstr>
      <vt:lpstr> Personality Dynamics &amp; Levels Of Consciousness  </vt:lpstr>
      <vt:lpstr>Slide 32</vt:lpstr>
      <vt:lpstr>Slide 33</vt:lpstr>
      <vt:lpstr>Slide 34</vt:lpstr>
      <vt:lpstr>        Psychosexual Stages of Development</vt:lpstr>
      <vt:lpstr>Slide 36</vt:lpstr>
      <vt:lpstr>Slide 37</vt:lpstr>
      <vt:lpstr>Slide 38</vt:lpstr>
      <vt:lpstr>Slide 39</vt:lpstr>
      <vt:lpstr>Slide 40</vt:lpstr>
      <vt:lpstr>Slide 41</vt:lpstr>
      <vt:lpstr>                        Assessing Personality</vt:lpstr>
      <vt:lpstr>Motivation</vt:lpstr>
      <vt:lpstr>                        What Is Motivation </vt:lpstr>
      <vt:lpstr>Slide 45</vt:lpstr>
      <vt:lpstr>                  Basic Motivational Concept</vt:lpstr>
      <vt:lpstr>                         Types Of motivation</vt:lpstr>
      <vt:lpstr>                       </vt:lpstr>
      <vt:lpstr>Slide 49</vt:lpstr>
      <vt:lpstr>                     Principles Of Motivation </vt:lpstr>
      <vt:lpstr>1 # Drive Theory ( Biological Motivation)</vt:lpstr>
      <vt:lpstr>Slide 52</vt:lpstr>
      <vt:lpstr>                 Biological Motivation</vt:lpstr>
      <vt:lpstr>Slide 54</vt:lpstr>
      <vt:lpstr>Slide 55</vt:lpstr>
      <vt:lpstr>                                     2 # Self Actualization Motivation               </vt:lpstr>
      <vt:lpstr>                           Motivation &amp; Needs      </vt:lpstr>
      <vt:lpstr>               </vt:lpstr>
      <vt:lpstr>            Measurement Of Social Motives</vt:lpstr>
      <vt:lpstr>                    How to Motivate Yourself </vt:lpstr>
      <vt:lpstr>               </vt:lpstr>
      <vt:lpstr>Slide 62</vt:lpstr>
      <vt:lpstr>                    Concept Of Abnormality</vt:lpstr>
      <vt:lpstr>  Concept Of Normality &amp; Abnormality</vt:lpstr>
      <vt:lpstr>                      Descriptive Criterion</vt:lpstr>
      <vt:lpstr>Slide 66</vt:lpstr>
      <vt:lpstr>                     Explanatory Criterion</vt:lpstr>
      <vt:lpstr>Slide 68</vt:lpstr>
      <vt:lpstr>Slide 69</vt:lpstr>
      <vt:lpstr>Slide 70</vt:lpstr>
      <vt:lpstr>                        What Is Personality</vt:lpstr>
      <vt:lpstr>Slide 72</vt:lpstr>
      <vt:lpstr>Slide 73</vt:lpstr>
      <vt:lpstr>Slide 74</vt:lpstr>
      <vt:lpstr>Slide 75</vt:lpstr>
      <vt:lpstr>Slide 76</vt:lpstr>
      <vt:lpstr>Slide 77</vt:lpstr>
      <vt:lpstr>Slide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Normality &amp; Abnormality And Principles Of Personality Development  &amp; Motivation  lecture By</dc:title>
  <cp:lastModifiedBy>phy</cp:lastModifiedBy>
  <cp:revision>4</cp:revision>
  <dcterms:modified xsi:type="dcterms:W3CDTF">2024-04-08T08:19:23Z</dcterms:modified>
</cp:coreProperties>
</file>