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uthor and Dat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Mental Health"/>
          <p:cNvSpPr txBox="1"/>
          <p:nvPr>
            <p:ph type="ctrTitle"/>
          </p:nvPr>
        </p:nvSpPr>
        <p:spPr>
          <a:xfrm>
            <a:off x="515102" y="2209220"/>
            <a:ext cx="21945601" cy="4267201"/>
          </a:xfrm>
          <a:prstGeom prst="rect">
            <a:avLst/>
          </a:prstGeom>
        </p:spPr>
        <p:txBody>
          <a:bodyPr/>
          <a:lstStyle>
            <a:lvl1pPr>
              <a:defRPr cap="all"/>
            </a:lvl1pPr>
          </a:lstStyle>
          <a:p>
            <a:pPr/>
            <a:r>
              <a:t>Mental Health </a:t>
            </a:r>
          </a:p>
        </p:txBody>
      </p:sp>
      <p:sp>
        <p:nvSpPr>
          <p:cNvPr id="153" name="By - Dr. Vishal Nagar…"/>
          <p:cNvSpPr txBox="1"/>
          <p:nvPr>
            <p:ph type="subTitle" sz="quarter" idx="1"/>
          </p:nvPr>
        </p:nvSpPr>
        <p:spPr>
          <a:xfrm>
            <a:off x="11650957" y="8679311"/>
            <a:ext cx="11291497" cy="2250593"/>
          </a:xfrm>
          <a:prstGeom prst="rect">
            <a:avLst/>
          </a:prstGeom>
        </p:spPr>
        <p:txBody>
          <a:bodyPr/>
          <a:lstStyle/>
          <a:p>
            <a:pPr/>
            <a:r>
              <a:t>By - Dr. Vishal Nagar </a:t>
            </a:r>
          </a:p>
          <a:p>
            <a:pPr/>
            <a:r>
              <a:t>Dept. of Psychiatry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8993" y="946402"/>
            <a:ext cx="16986014" cy="112699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“we are all but a heartbeat away from disaster.”"/>
          <p:cNvSpPr txBox="1"/>
          <p:nvPr/>
        </p:nvSpPr>
        <p:spPr>
          <a:xfrm>
            <a:off x="5286861" y="5703009"/>
            <a:ext cx="12591899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46100" indent="-546100" algn="l" defTabSz="2438338">
              <a:spcBef>
                <a:spcPts val="2400"/>
              </a:spcBef>
              <a:buSzPct val="150000"/>
              <a:buChar char="•"/>
              <a:defRPr sz="4400"/>
            </a:lvl1pPr>
          </a:lstStyle>
          <a:p>
            <a:pPr/>
            <a:r>
              <a:t>“we are all but a heartbeat away from disaster.”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33189" y="307592"/>
            <a:ext cx="12288429" cy="128043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Intro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cap="all"/>
              <a:t>Introduction</a:t>
            </a:r>
            <a:r>
              <a:t> </a:t>
            </a:r>
          </a:p>
        </p:txBody>
      </p:sp>
      <p:sp>
        <p:nvSpPr>
          <p:cNvPr id="162" name="Prior to the 1930s, the term “stress” - simply referred to the physical strain on a material object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Prior to the 1930s, the term “stress” - simply referred to the physical strain on a material object.</a:t>
            </a:r>
          </a:p>
          <a:p>
            <a:pPr/>
            <a:r>
              <a:t>Any circumstances that threaten or perceived to threaten one’s well being </a:t>
            </a:r>
          </a:p>
          <a:p>
            <a:pPr/>
            <a:r>
              <a:t>The term stress was coined by Hans Selye. adrenocortical system as the crucial responder to stressful stimulation.</a:t>
            </a:r>
          </a:p>
          <a:p>
            <a:pPr/>
            <a:r>
              <a:t>Walter Cannon - the sympathetic nervous system</a:t>
            </a:r>
          </a:p>
        </p:txBody>
      </p:sp>
      <p:sp>
        <p:nvSpPr>
          <p:cNvPr id="163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90495" y="2048893"/>
            <a:ext cx="20006271" cy="95634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YPES  OF  STR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TYPES  OF  STRESS </a:t>
            </a:r>
          </a:p>
        </p:txBody>
      </p:sp>
      <p:sp>
        <p:nvSpPr>
          <p:cNvPr id="168" name="Frustr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Frustration </a:t>
            </a:r>
          </a:p>
          <a:p>
            <a:pPr/>
            <a:r>
              <a:t>Conflict </a:t>
            </a:r>
          </a:p>
          <a:p>
            <a:pPr/>
            <a:r>
              <a:t>Change </a:t>
            </a:r>
          </a:p>
          <a:p>
            <a:pPr/>
            <a:r>
              <a:t>Pressure </a:t>
            </a:r>
          </a:p>
        </p:txBody>
      </p:sp>
      <p:sp>
        <p:nvSpPr>
          <p:cNvPr id="16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VULNERABILITY AND RESIL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VULNERABILITY AND RESILIENCE</a:t>
            </a:r>
          </a:p>
        </p:txBody>
      </p:sp>
      <p:sp>
        <p:nvSpPr>
          <p:cNvPr id="172" name="individuals’ defensive behaviors, information- seeking behaviors, affiliative behaviors, and all-round problem-solving behaviors - coping behavio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individuals’ defensive behaviors, information- seeking behaviors, affiliative behaviors, and all-round problem-solving behaviors - coping behavior.</a:t>
            </a:r>
          </a:p>
          <a:p>
            <a:pPr/>
            <a:r>
              <a:t>Genetic and environmental factors</a:t>
            </a:r>
          </a:p>
          <a:p>
            <a:pPr/>
            <a:r>
              <a:t>epigenetic mechanisms</a:t>
            </a:r>
          </a:p>
          <a:p>
            <a:pPr/>
            <a:r>
              <a:t>stress or mood disorders in mothers - risk factors for psychiatric disorders in offspring.</a:t>
            </a:r>
          </a:p>
        </p:txBody>
      </p:sp>
      <p:sp>
        <p:nvSpPr>
          <p:cNvPr id="173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HYSIOLOGICAL RESPONSES TO STRESS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243327">
              <a:defRPr spc="-77" sz="7728"/>
            </a:lvl1pPr>
          </a:lstStyle>
          <a:p>
            <a:pPr/>
            <a:r>
              <a:t>PHYSIOLOGICAL RESPONSES TO STRESSORS</a:t>
            </a:r>
          </a:p>
        </p:txBody>
      </p:sp>
      <p:sp>
        <p:nvSpPr>
          <p:cNvPr id="176" name="The body’s reaction to a stressor (be it real, symbolic, or imagined) is to initiate a set of responses that seek to diminish the impact of the stresso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body’s reaction to a stressor (be it real, symbolic, or imagined) is to initiate a set of responses that seek to diminish the impact of the stressor. </a:t>
            </a:r>
          </a:p>
          <a:p>
            <a:pPr/>
            <a:r>
              <a:t>Much is known about the physiological response to acute stress, and considerably less is known about the response to chronic stress.</a:t>
            </a:r>
          </a:p>
          <a:p>
            <a:pPr/>
            <a:r>
              <a:t>release of catecholamines</a:t>
            </a:r>
          </a:p>
          <a:p>
            <a:pPr/>
            <a:r>
              <a:t>Chronic stress - enduring effects on neuronal firing and gene activation. </a:t>
            </a:r>
          </a:p>
          <a:p>
            <a:pPr/>
            <a:r>
              <a:t>HPA axis</a:t>
            </a:r>
          </a:p>
          <a:p>
            <a:pPr/>
            <a:r>
              <a:t>immune system - role in stress physiology</a:t>
            </a:r>
          </a:p>
        </p:txBody>
      </p:sp>
      <p:sp>
        <p:nvSpPr>
          <p:cNvPr id="17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8718" y="231204"/>
            <a:ext cx="15424204" cy="11697167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bidirectional interactions between the brain and the immune system, and the clinical implications of immune alterations due to stress, depression, or sleep disturbance."/>
          <p:cNvSpPr txBox="1"/>
          <p:nvPr/>
        </p:nvSpPr>
        <p:spPr>
          <a:xfrm>
            <a:off x="39116" y="12004034"/>
            <a:ext cx="24305769" cy="1376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/>
            </a:lvl1pPr>
          </a:lstStyle>
          <a:p>
            <a:pPr/>
            <a:r>
              <a:t>bidirectional interactions between the brain and the immune system, and the clinical implications of immune alterations due to stress, depression, or sleep disturbance.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tress Management Trai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cap="all"/>
            </a:lvl1pPr>
          </a:lstStyle>
          <a:p>
            <a:pPr/>
            <a:r>
              <a:t>Stress Management Training</a:t>
            </a:r>
          </a:p>
        </p:txBody>
      </p:sp>
      <p:sp>
        <p:nvSpPr>
          <p:cNvPr id="183" name="Self- observation,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Self- observation, </a:t>
            </a:r>
          </a:p>
          <a:p>
            <a:pPr/>
            <a:r>
              <a:t>cognitive restructuring, </a:t>
            </a:r>
          </a:p>
          <a:p>
            <a:pPr/>
            <a:r>
              <a:t>relaxation training, </a:t>
            </a:r>
          </a:p>
          <a:p>
            <a:pPr/>
            <a:r>
              <a:t>time management, </a:t>
            </a:r>
          </a:p>
          <a:p>
            <a:pPr/>
            <a:r>
              <a:t>problem solving.</a:t>
            </a:r>
          </a:p>
        </p:txBody>
      </p:sp>
      <p:sp>
        <p:nvSpPr>
          <p:cNvPr id="18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elf-Obser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Self-Observation</a:t>
            </a:r>
          </a:p>
        </p:txBody>
      </p:sp>
      <p:sp>
        <p:nvSpPr>
          <p:cNvPr id="187" name="A daily diary - to keep a record of how they responded to challenging or stressful events that occurred each day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A daily diary - to keep a record of how they responded to challenging or stressful events that occurred each day.</a:t>
            </a:r>
          </a:p>
          <a:p>
            <a:pPr/>
            <a:r>
              <a:t>Entries three columns: antecedents, behaviors, and consequences.</a:t>
            </a:r>
          </a:p>
          <a:p>
            <a:pPr/>
            <a:r>
              <a:t>smartphones/ apps</a:t>
            </a:r>
          </a:p>
        </p:txBody>
      </p:sp>
      <p:sp>
        <p:nvSpPr>
          <p:cNvPr id="188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ognitive Restructu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Cognitive Restructuring</a:t>
            </a:r>
          </a:p>
        </p:txBody>
      </p:sp>
      <p:sp>
        <p:nvSpPr>
          <p:cNvPr id="191" name="underlying cognitions are major determinants of emotional responding.…"/>
          <p:cNvSpPr txBox="1"/>
          <p:nvPr>
            <p:ph type="body" idx="1"/>
          </p:nvPr>
        </p:nvSpPr>
        <p:spPr>
          <a:xfrm>
            <a:off x="1217711" y="3787001"/>
            <a:ext cx="21948578" cy="8483601"/>
          </a:xfrm>
          <a:prstGeom prst="rect">
            <a:avLst/>
          </a:prstGeom>
        </p:spPr>
        <p:txBody>
          <a:bodyPr/>
          <a:lstStyle/>
          <a:p>
            <a:pPr/>
            <a:r>
              <a:t>underlying cognitions are major determinants of emotional responding.</a:t>
            </a:r>
          </a:p>
          <a:p>
            <a:pPr/>
            <a:r>
              <a:t>excessive or prolonged emotional reactions - result of distorted cognition </a:t>
            </a:r>
          </a:p>
          <a:p>
            <a:pPr/>
            <a:r>
              <a:t>monitoring and analyzing dysfunctional thoughts.</a:t>
            </a:r>
          </a:p>
        </p:txBody>
      </p:sp>
      <p:sp>
        <p:nvSpPr>
          <p:cNvPr id="19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844" y="3764509"/>
            <a:ext cx="24269145" cy="6398939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tress-Related Negative Thoughts"/>
          <p:cNvSpPr txBox="1"/>
          <p:nvPr/>
        </p:nvSpPr>
        <p:spPr>
          <a:xfrm>
            <a:off x="6223336" y="1686953"/>
            <a:ext cx="9713863" cy="1073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5100" u="sng">
                <a:latin typeface="Canela Text Bold"/>
                <a:ea typeface="Canela Text Bold"/>
                <a:cs typeface="Canela Text Bold"/>
                <a:sym typeface="Canela Text Bold"/>
              </a:defRPr>
            </a:lvl1pPr>
          </a:lstStyle>
          <a:p>
            <a:pPr/>
            <a:r>
              <a:t>Stress-Related Negative Thoughts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" name="Is there an alternative explanation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Is there an alternative explanation?</a:t>
            </a:r>
          </a:p>
          <a:p>
            <a:pPr/>
            <a:r>
              <a:t>What is the evidence that this thought is true?</a:t>
            </a:r>
          </a:p>
          <a:p>
            <a:pPr/>
            <a:r>
              <a:t>What will be the effect of continuing to think this way?</a:t>
            </a:r>
          </a:p>
          <a:p>
            <a:pPr/>
            <a:r>
              <a:t>What is the best outcome, worst outcome, and most realistic outcome? What is the likelihood that this will happen?</a:t>
            </a:r>
          </a:p>
        </p:txBody>
      </p:sp>
      <p:sp>
        <p:nvSpPr>
          <p:cNvPr id="199" name="Key Questions for Challenging Negative Automatic Thought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751205">
              <a:defRPr b="1" i="1" spc="-43" sz="4368" u="sng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Key Questions for Challenging Negative Automatic Thoughts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laxation Trai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Relaxation Training</a:t>
            </a:r>
          </a:p>
        </p:txBody>
      </p:sp>
      <p:sp>
        <p:nvSpPr>
          <p:cNvPr id="202" name="Progressive relaxation training - a series of structured exercises involving slowly tensing and relaxing major muscle group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Progressive relaxation training - a series of structured exercises involving slowly tensing and relaxing major muscle groups.</a:t>
            </a:r>
          </a:p>
          <a:p>
            <a:pPr/>
            <a:r>
              <a:t>to generalize their skills in relaxation from home practice sessions to stressful and demanding daily life events.</a:t>
            </a:r>
          </a:p>
          <a:p>
            <a:pPr/>
            <a:r>
              <a:t>differential relaxation</a:t>
            </a:r>
          </a:p>
          <a:p>
            <a:pPr/>
            <a:r>
              <a:t>mini-practice</a:t>
            </a:r>
          </a:p>
        </p:txBody>
      </p:sp>
      <p:sp>
        <p:nvSpPr>
          <p:cNvPr id="203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me Manag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Time Management</a:t>
            </a:r>
          </a:p>
        </p:txBody>
      </p:sp>
      <p:sp>
        <p:nvSpPr>
          <p:cNvPr id="206" name="first step - enhance awareness of current patterns of time us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step - enhance awareness of current patterns of time use.</a:t>
            </a:r>
          </a:p>
          <a:p>
            <a:pPr/>
            <a:r>
              <a:t>second step - set priorities. (urgency and importance)</a:t>
            </a:r>
          </a:p>
          <a:p>
            <a:pPr/>
            <a:r>
              <a:t>urgent-not-important quadrant or the not-urgent-not-important quadrant - much time </a:t>
            </a:r>
          </a:p>
          <a:p>
            <a:pPr/>
            <a:r>
              <a:t>little or no time engaging in activities in the not-urgent-but-important quadrant (exercising, resting, relaxing, or doing volunteer work)</a:t>
            </a:r>
          </a:p>
        </p:txBody>
      </p:sp>
      <p:sp>
        <p:nvSpPr>
          <p:cNvPr id="20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0" name="Goal setting focuses on specific behavior change targets that fit with an individual’s long-term prioriti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 setting focuses on specific behavior change targets that fit with an individual’s long-term priorities.</a:t>
            </a:r>
          </a:p>
          <a:p>
            <a:pPr/>
            <a:r>
              <a:t>First Step - identify a goal to be accomplished in the next week</a:t>
            </a:r>
          </a:p>
          <a:p>
            <a:pPr/>
            <a:r>
              <a:t>Second step- critically analyze the goal to ensure that is reasonable, specific, and personally meaningful.</a:t>
            </a:r>
          </a:p>
          <a:p>
            <a:pPr/>
            <a:r>
              <a:t>Third step - reconfirm a time frame (e.g., 1 week) in which they will meet the goal (important in reducing procrastination)</a:t>
            </a:r>
          </a:p>
          <a:p>
            <a:pPr/>
            <a:r>
              <a:t>Successful completion of a goal that has been long neglected can be very rewarding.</a:t>
            </a:r>
          </a:p>
        </p:txBody>
      </p:sp>
      <p:sp>
        <p:nvSpPr>
          <p:cNvPr id="211" name="Goal setting"/>
          <p:cNvSpPr txBox="1"/>
          <p:nvPr>
            <p:ph type="body" idx="21"/>
          </p:nvPr>
        </p:nvSpPr>
        <p:spPr>
          <a:xfrm>
            <a:off x="1033911" y="2569936"/>
            <a:ext cx="21945602" cy="8326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330200">
              <a:defRPr b="1" i="1" spc="-45" sz="4600" u="sng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Goal setting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roblem Solv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Solving</a:t>
            </a:r>
          </a:p>
        </p:txBody>
      </p:sp>
      <p:sp>
        <p:nvSpPr>
          <p:cNvPr id="214" name="identify the key problematic aspects of a stressful even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identify the key problematic aspects of a stressful event</a:t>
            </a:r>
          </a:p>
          <a:p>
            <a:pPr/>
            <a:r>
              <a:t>generate a wide range of alternative problem solutions</a:t>
            </a:r>
          </a:p>
          <a:p>
            <a:pPr/>
            <a:r>
              <a:t>evaluating the alternatives and selecting the best solution</a:t>
            </a:r>
          </a:p>
          <a:p>
            <a:pPr/>
            <a:r>
              <a:t>try to apply the best solution in the problem situation</a:t>
            </a:r>
          </a:p>
        </p:txBody>
      </p:sp>
      <p:sp>
        <p:nvSpPr>
          <p:cNvPr id="21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HANK YOU"/>
          <p:cNvSpPr txBox="1"/>
          <p:nvPr>
            <p:ph type="title"/>
          </p:nvPr>
        </p:nvSpPr>
        <p:spPr>
          <a:xfrm>
            <a:off x="848622" y="5592207"/>
            <a:ext cx="21945601" cy="1727201"/>
          </a:xfrm>
          <a:prstGeom prst="rect">
            <a:avLst/>
          </a:prstGeom>
        </p:spPr>
        <p:txBody>
          <a:bodyPr/>
          <a:lstStyle>
            <a:lvl1pPr defTabSz="1560575">
              <a:defRPr spc="-84" sz="8448"/>
            </a:lvl1pPr>
          </a:lstStyle>
          <a:p>
            <a:pPr/>
            <a:r>
              <a:t>THANK YOU </a:t>
            </a:r>
          </a:p>
        </p:txBody>
      </p:sp>
      <p:sp>
        <p:nvSpPr>
          <p:cNvPr id="218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