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87" r:id="rId7"/>
    <p:sldId id="261" r:id="rId8"/>
    <p:sldId id="262" r:id="rId9"/>
    <p:sldId id="263" r:id="rId10"/>
    <p:sldId id="264" r:id="rId11"/>
    <p:sldId id="288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9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6" r:id="rId33"/>
    <p:sldId id="290" r:id="rId3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5"/>
  </p:normalViewPr>
  <p:slideViewPr>
    <p:cSldViewPr>
      <p:cViewPr varScale="1">
        <p:scale>
          <a:sx n="109" d="100"/>
          <a:sy n="109" d="100"/>
        </p:scale>
        <p:origin x="172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0113" y="137921"/>
            <a:ext cx="8869680" cy="6583680"/>
          </a:xfrm>
          <a:custGeom>
            <a:avLst/>
            <a:gdLst/>
            <a:ahLst/>
            <a:cxnLst/>
            <a:rect l="l" t="t" r="r" b="b"/>
            <a:pathLst>
              <a:path w="8869680" h="6583680">
                <a:moveTo>
                  <a:pt x="0" y="6583680"/>
                </a:moveTo>
                <a:lnTo>
                  <a:pt x="8869680" y="6583680"/>
                </a:lnTo>
                <a:lnTo>
                  <a:pt x="8869680" y="0"/>
                </a:lnTo>
                <a:lnTo>
                  <a:pt x="0" y="0"/>
                </a:lnTo>
                <a:lnTo>
                  <a:pt x="0" y="6583680"/>
                </a:lnTo>
                <a:close/>
              </a:path>
            </a:pathLst>
          </a:custGeom>
          <a:ln w="19812">
            <a:solidFill>
              <a:srgbClr val="CFC5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625549"/>
            <a:ext cx="4081779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933473"/>
            <a:ext cx="8051800" cy="4328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86571" y="6401650"/>
            <a:ext cx="2470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FE6D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95627" y="0"/>
            <a:ext cx="542925" cy="6867525"/>
            <a:chOff x="1595627" y="0"/>
            <a:chExt cx="542925" cy="6867525"/>
          </a:xfrm>
        </p:grpSpPr>
        <p:sp>
          <p:nvSpPr>
            <p:cNvPr id="4" name="object 4"/>
            <p:cNvSpPr/>
            <p:nvPr/>
          </p:nvSpPr>
          <p:spPr>
            <a:xfrm>
              <a:off x="1600199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304800" y="0"/>
                  </a:moveTo>
                  <a:lnTo>
                    <a:pt x="457200" y="6857999"/>
                  </a:lnTo>
                </a:path>
                <a:path w="457200" h="6858000">
                  <a:moveTo>
                    <a:pt x="0" y="0"/>
                  </a:moveTo>
                  <a:lnTo>
                    <a:pt x="3810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52599" y="0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-4572" y="0"/>
            <a:ext cx="325120" cy="6887209"/>
            <a:chOff x="-4572" y="0"/>
            <a:chExt cx="325120" cy="6887209"/>
          </a:xfrm>
        </p:grpSpPr>
        <p:sp>
          <p:nvSpPr>
            <p:cNvPr id="7" name="object 7"/>
            <p:cNvSpPr/>
            <p:nvPr/>
          </p:nvSpPr>
          <p:spPr>
            <a:xfrm>
              <a:off x="76962" y="761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60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0" y="0"/>
                  </a:moveTo>
                  <a:lnTo>
                    <a:pt x="2286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600961" y="761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914400" h="6858000">
                <a:moveTo>
                  <a:pt x="0" y="0"/>
                </a:moveTo>
                <a:lnTo>
                  <a:pt x="914400" y="6857999"/>
                </a:lnTo>
              </a:path>
            </a:pathLst>
          </a:custGeom>
          <a:ln w="28956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76427" y="0"/>
            <a:ext cx="544195" cy="6870700"/>
            <a:chOff x="376427" y="0"/>
            <a:chExt cx="544195" cy="6870700"/>
          </a:xfrm>
        </p:grpSpPr>
        <p:sp>
          <p:nvSpPr>
            <p:cNvPr id="11" name="object 11"/>
            <p:cNvSpPr/>
            <p:nvPr/>
          </p:nvSpPr>
          <p:spPr>
            <a:xfrm>
              <a:off x="380999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0" y="0"/>
                  </a:moveTo>
                  <a:lnTo>
                    <a:pt x="4572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3399" y="0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121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067561" y="761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0"/>
                </a:moveTo>
                <a:lnTo>
                  <a:pt x="457200" y="6857998"/>
                </a:lnTo>
              </a:path>
            </a:pathLst>
          </a:custGeom>
          <a:ln w="3810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400" y="0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0" y="0"/>
                </a:moveTo>
                <a:lnTo>
                  <a:pt x="3048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240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8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28827" y="0"/>
            <a:ext cx="2143125" cy="6908800"/>
            <a:chOff x="528827" y="0"/>
            <a:chExt cx="2143125" cy="6908800"/>
          </a:xfrm>
        </p:grpSpPr>
        <p:sp>
          <p:nvSpPr>
            <p:cNvPr id="17" name="object 17"/>
            <p:cNvSpPr/>
            <p:nvPr/>
          </p:nvSpPr>
          <p:spPr>
            <a:xfrm>
              <a:off x="533399" y="0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0" y="0"/>
                  </a:moveTo>
                  <a:lnTo>
                    <a:pt x="1524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5799" y="0"/>
              <a:ext cx="609600" cy="6858000"/>
            </a:xfrm>
            <a:custGeom>
              <a:avLst/>
              <a:gdLst/>
              <a:ahLst/>
              <a:cxnLst/>
              <a:rect l="l" t="t" r="r" b="b"/>
              <a:pathLst>
                <a:path w="609600" h="6858000">
                  <a:moveTo>
                    <a:pt x="0" y="0"/>
                  </a:moveTo>
                  <a:lnTo>
                    <a:pt x="609600" y="6857999"/>
                  </a:lnTo>
                </a:path>
              </a:pathLst>
            </a:custGeom>
            <a:ln w="1524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0600" y="0"/>
              <a:ext cx="1413510" cy="6858000"/>
            </a:xfrm>
            <a:custGeom>
              <a:avLst/>
              <a:gdLst/>
              <a:ahLst/>
              <a:cxnLst/>
              <a:rect l="l" t="t" r="r" b="b"/>
              <a:pathLst>
                <a:path w="1413510" h="6858000">
                  <a:moveTo>
                    <a:pt x="1413510" y="0"/>
                  </a:moveTo>
                  <a:lnTo>
                    <a:pt x="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35124" y="0"/>
              <a:ext cx="532130" cy="6858000"/>
            </a:xfrm>
            <a:custGeom>
              <a:avLst/>
              <a:gdLst/>
              <a:ahLst/>
              <a:cxnLst/>
              <a:rect l="l" t="t" r="r" b="b"/>
              <a:pathLst>
                <a:path w="532130" h="6858000">
                  <a:moveTo>
                    <a:pt x="302894" y="0"/>
                  </a:moveTo>
                  <a:lnTo>
                    <a:pt x="0" y="6857998"/>
                  </a:lnTo>
                </a:path>
                <a:path w="532130" h="6858000">
                  <a:moveTo>
                    <a:pt x="531876" y="0"/>
                  </a:moveTo>
                  <a:lnTo>
                    <a:pt x="227075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71600" y="0"/>
              <a:ext cx="403860" cy="6858000"/>
            </a:xfrm>
            <a:custGeom>
              <a:avLst/>
              <a:gdLst/>
              <a:ahLst/>
              <a:cxnLst/>
              <a:rect l="l" t="t" r="r" b="b"/>
              <a:pathLst>
                <a:path w="403860" h="6858000">
                  <a:moveTo>
                    <a:pt x="403860" y="0"/>
                  </a:moveTo>
                  <a:lnTo>
                    <a:pt x="0" y="6857999"/>
                  </a:lnTo>
                </a:path>
              </a:pathLst>
            </a:custGeom>
            <a:ln w="121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9599" y="0"/>
              <a:ext cx="352425" cy="6858000"/>
            </a:xfrm>
            <a:custGeom>
              <a:avLst/>
              <a:gdLst/>
              <a:ahLst/>
              <a:cxnLst/>
              <a:rect l="l" t="t" r="r" b="b"/>
              <a:pathLst>
                <a:path w="352425" h="6858000">
                  <a:moveTo>
                    <a:pt x="0" y="0"/>
                  </a:moveTo>
                  <a:lnTo>
                    <a:pt x="352425" y="6857998"/>
                  </a:lnTo>
                </a:path>
              </a:pathLst>
            </a:custGeom>
            <a:ln w="1524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72361" y="762"/>
              <a:ext cx="205740" cy="6858000"/>
            </a:xfrm>
            <a:custGeom>
              <a:avLst/>
              <a:gdLst/>
              <a:ahLst/>
              <a:cxnLst/>
              <a:rect l="l" t="t" r="r" b="b"/>
              <a:pathLst>
                <a:path w="205740" h="6858000">
                  <a:moveTo>
                    <a:pt x="0" y="0"/>
                  </a:moveTo>
                  <a:lnTo>
                    <a:pt x="205740" y="6857999"/>
                  </a:lnTo>
                </a:path>
              </a:pathLst>
            </a:custGeom>
            <a:ln w="502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0" y="0"/>
                  </a:moveTo>
                  <a:lnTo>
                    <a:pt x="152400" y="6857999"/>
                  </a:lnTo>
                </a:path>
                <a:path w="381000" h="6858000">
                  <a:moveTo>
                    <a:pt x="228600" y="0"/>
                  </a:moveTo>
                  <a:lnTo>
                    <a:pt x="3810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4110228" y="0"/>
            <a:ext cx="562610" cy="6905625"/>
            <a:chOff x="4110228" y="0"/>
            <a:chExt cx="562610" cy="6905625"/>
          </a:xfrm>
        </p:grpSpPr>
        <p:sp>
          <p:nvSpPr>
            <p:cNvPr id="26" name="object 26"/>
            <p:cNvSpPr/>
            <p:nvPr/>
          </p:nvSpPr>
          <p:spPr>
            <a:xfrm>
              <a:off x="4114800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304800" y="0"/>
                  </a:moveTo>
                  <a:lnTo>
                    <a:pt x="457200" y="6857999"/>
                  </a:lnTo>
                </a:path>
                <a:path w="457200" h="6858000">
                  <a:moveTo>
                    <a:pt x="0" y="0"/>
                  </a:moveTo>
                  <a:lnTo>
                    <a:pt x="3810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67962" y="762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472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510027" y="0"/>
            <a:ext cx="325120" cy="6887209"/>
            <a:chOff x="2510027" y="0"/>
            <a:chExt cx="325120" cy="6887209"/>
          </a:xfrm>
        </p:grpSpPr>
        <p:sp>
          <p:nvSpPr>
            <p:cNvPr id="29" name="object 29"/>
            <p:cNvSpPr/>
            <p:nvPr/>
          </p:nvSpPr>
          <p:spPr>
            <a:xfrm>
              <a:off x="2591561" y="761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60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14599" y="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0" y="0"/>
                  </a:moveTo>
                  <a:lnTo>
                    <a:pt x="2286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872739" y="0"/>
            <a:ext cx="582295" cy="6908800"/>
            <a:chOff x="2872739" y="0"/>
            <a:chExt cx="582295" cy="6908800"/>
          </a:xfrm>
        </p:grpSpPr>
        <p:sp>
          <p:nvSpPr>
            <p:cNvPr id="32" name="object 32"/>
            <p:cNvSpPr/>
            <p:nvPr/>
          </p:nvSpPr>
          <p:spPr>
            <a:xfrm>
              <a:off x="3275837" y="2285"/>
              <a:ext cx="1905" cy="6858000"/>
            </a:xfrm>
            <a:custGeom>
              <a:avLst/>
              <a:gdLst/>
              <a:ahLst/>
              <a:cxnLst/>
              <a:rect l="l" t="t" r="r" b="b"/>
              <a:pathLst>
                <a:path w="1904" h="6858000">
                  <a:moveTo>
                    <a:pt x="165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96361" y="762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0" y="0"/>
                  </a:moveTo>
                  <a:lnTo>
                    <a:pt x="457200" y="6857999"/>
                  </a:lnTo>
                </a:path>
              </a:pathLst>
            </a:custGeom>
            <a:ln w="472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8761" y="762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502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3582161" y="761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0"/>
                </a:moveTo>
                <a:lnTo>
                  <a:pt x="457200" y="6857998"/>
                </a:lnTo>
              </a:path>
            </a:pathLst>
          </a:custGeom>
          <a:ln w="3810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667000" y="0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0" y="0"/>
                </a:moveTo>
                <a:lnTo>
                  <a:pt x="3048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039361" y="761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8"/>
                </a:lnTo>
              </a:path>
            </a:pathLst>
          </a:custGeom>
          <a:ln w="50292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480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86000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6857999"/>
                </a:lnTo>
              </a:path>
            </a:pathLst>
          </a:custGeom>
          <a:ln w="1524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3116579" y="0"/>
            <a:ext cx="1993900" cy="6873240"/>
            <a:chOff x="3116579" y="0"/>
            <a:chExt cx="1993900" cy="6873240"/>
          </a:xfrm>
        </p:grpSpPr>
        <p:sp>
          <p:nvSpPr>
            <p:cNvPr id="41" name="object 41"/>
            <p:cNvSpPr/>
            <p:nvPr/>
          </p:nvSpPr>
          <p:spPr>
            <a:xfrm>
              <a:off x="3505199" y="0"/>
              <a:ext cx="1413510" cy="6858000"/>
            </a:xfrm>
            <a:custGeom>
              <a:avLst/>
              <a:gdLst/>
              <a:ahLst/>
              <a:cxnLst/>
              <a:rect l="l" t="t" r="r" b="b"/>
              <a:pathLst>
                <a:path w="1413510" h="6858000">
                  <a:moveTo>
                    <a:pt x="1413510" y="0"/>
                  </a:moveTo>
                  <a:lnTo>
                    <a:pt x="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49723" y="0"/>
              <a:ext cx="455930" cy="6858000"/>
            </a:xfrm>
            <a:custGeom>
              <a:avLst/>
              <a:gdLst/>
              <a:ahLst/>
              <a:cxnLst/>
              <a:rect l="l" t="t" r="r" b="b"/>
              <a:pathLst>
                <a:path w="455929" h="6858000">
                  <a:moveTo>
                    <a:pt x="302895" y="0"/>
                  </a:moveTo>
                  <a:lnTo>
                    <a:pt x="0" y="6857998"/>
                  </a:lnTo>
                </a:path>
                <a:path w="455929" h="6858000">
                  <a:moveTo>
                    <a:pt x="455675" y="0"/>
                  </a:moveTo>
                  <a:lnTo>
                    <a:pt x="303275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86199" y="0"/>
              <a:ext cx="403860" cy="6858000"/>
            </a:xfrm>
            <a:custGeom>
              <a:avLst/>
              <a:gdLst/>
              <a:ahLst/>
              <a:cxnLst/>
              <a:rect l="l" t="t" r="r" b="b"/>
              <a:pathLst>
                <a:path w="403860" h="6858000">
                  <a:moveTo>
                    <a:pt x="403860" y="0"/>
                  </a:moveTo>
                  <a:lnTo>
                    <a:pt x="0" y="6857999"/>
                  </a:lnTo>
                </a:path>
              </a:pathLst>
            </a:custGeom>
            <a:ln w="121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24199" y="0"/>
              <a:ext cx="352425" cy="6858000"/>
            </a:xfrm>
            <a:custGeom>
              <a:avLst/>
              <a:gdLst/>
              <a:ahLst/>
              <a:cxnLst/>
              <a:rect l="l" t="t" r="r" b="b"/>
              <a:pathLst>
                <a:path w="352425" h="6858000">
                  <a:moveTo>
                    <a:pt x="0" y="0"/>
                  </a:moveTo>
                  <a:lnTo>
                    <a:pt x="352425" y="6857998"/>
                  </a:lnTo>
                </a:path>
              </a:pathLst>
            </a:custGeom>
            <a:ln w="1524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05199" y="0"/>
              <a:ext cx="586740" cy="6858000"/>
            </a:xfrm>
            <a:custGeom>
              <a:avLst/>
              <a:gdLst/>
              <a:ahLst/>
              <a:cxnLst/>
              <a:rect l="l" t="t" r="r" b="b"/>
              <a:pathLst>
                <a:path w="586739" h="6858000">
                  <a:moveTo>
                    <a:pt x="381000" y="0"/>
                  </a:moveTo>
                  <a:lnTo>
                    <a:pt x="586739" y="6857999"/>
                  </a:lnTo>
                </a:path>
                <a:path w="586739" h="6858000">
                  <a:moveTo>
                    <a:pt x="0" y="0"/>
                  </a:moveTo>
                  <a:lnTo>
                    <a:pt x="152400" y="6857999"/>
                  </a:lnTo>
                </a:path>
                <a:path w="586739" h="6858000">
                  <a:moveTo>
                    <a:pt x="228600" y="0"/>
                  </a:moveTo>
                  <a:lnTo>
                    <a:pt x="3810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6096761" y="761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50292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34000" y="0"/>
            <a:ext cx="381000" cy="6858000"/>
          </a:xfrm>
          <a:custGeom>
            <a:avLst/>
            <a:gdLst/>
            <a:ahLst/>
            <a:cxnLst/>
            <a:rect l="l" t="t" r="r" b="b"/>
            <a:pathLst>
              <a:path w="381000" h="6858000">
                <a:moveTo>
                  <a:pt x="0" y="0"/>
                </a:moveTo>
                <a:lnTo>
                  <a:pt x="3810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43600" y="0"/>
            <a:ext cx="381000" cy="6858000"/>
          </a:xfrm>
          <a:custGeom>
            <a:avLst/>
            <a:gdLst/>
            <a:ahLst/>
            <a:cxnLst/>
            <a:rect l="l" t="t" r="r" b="b"/>
            <a:pathLst>
              <a:path w="381000" h="6858000">
                <a:moveTo>
                  <a:pt x="381000" y="0"/>
                </a:moveTo>
                <a:lnTo>
                  <a:pt x="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06161" y="761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304800" y="0"/>
                </a:moveTo>
                <a:lnTo>
                  <a:pt x="0" y="6857997"/>
                </a:lnTo>
              </a:path>
            </a:pathLst>
          </a:custGeom>
          <a:ln w="28956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67961" y="761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0"/>
                </a:moveTo>
                <a:lnTo>
                  <a:pt x="457200" y="6857998"/>
                </a:lnTo>
              </a:path>
            </a:pathLst>
          </a:custGeom>
          <a:ln w="3810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5364479" y="0"/>
            <a:ext cx="1423035" cy="6870700"/>
            <a:chOff x="5364479" y="0"/>
            <a:chExt cx="1423035" cy="6870700"/>
          </a:xfrm>
        </p:grpSpPr>
        <p:sp>
          <p:nvSpPr>
            <p:cNvPr id="52" name="object 52"/>
            <p:cNvSpPr/>
            <p:nvPr/>
          </p:nvSpPr>
          <p:spPr>
            <a:xfrm>
              <a:off x="5714999" y="0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0" y="0"/>
                  </a:moveTo>
                  <a:lnTo>
                    <a:pt x="152400" y="6857998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69051" y="0"/>
              <a:ext cx="1413510" cy="6858000"/>
            </a:xfrm>
            <a:custGeom>
              <a:avLst/>
              <a:gdLst/>
              <a:ahLst/>
              <a:cxnLst/>
              <a:rect l="l" t="t" r="r" b="b"/>
              <a:pathLst>
                <a:path w="1413509" h="6858000">
                  <a:moveTo>
                    <a:pt x="1413509" y="0"/>
                  </a:moveTo>
                  <a:lnTo>
                    <a:pt x="0" y="6857999"/>
                  </a:lnTo>
                </a:path>
              </a:pathLst>
            </a:custGeom>
            <a:ln w="9143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72199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456819" y="0"/>
                  </a:moveTo>
                  <a:lnTo>
                    <a:pt x="153924" y="6857998"/>
                  </a:lnTo>
                </a:path>
                <a:path w="457200" h="6858000">
                  <a:moveTo>
                    <a:pt x="304800" y="0"/>
                  </a:moveTo>
                  <a:lnTo>
                    <a:pt x="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15939" y="0"/>
              <a:ext cx="403860" cy="6858000"/>
            </a:xfrm>
            <a:custGeom>
              <a:avLst/>
              <a:gdLst/>
              <a:ahLst/>
              <a:cxnLst/>
              <a:rect l="l" t="t" r="r" b="b"/>
              <a:pathLst>
                <a:path w="403860" h="6858000">
                  <a:moveTo>
                    <a:pt x="403860" y="0"/>
                  </a:moveTo>
                  <a:lnTo>
                    <a:pt x="0" y="6857999"/>
                  </a:lnTo>
                </a:path>
              </a:pathLst>
            </a:custGeom>
            <a:ln w="121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562599" y="0"/>
              <a:ext cx="205740" cy="6858000"/>
            </a:xfrm>
            <a:custGeom>
              <a:avLst/>
              <a:gdLst/>
              <a:ahLst/>
              <a:cxnLst/>
              <a:rect l="l" t="t" r="r" b="b"/>
              <a:pathLst>
                <a:path w="205739" h="6858000">
                  <a:moveTo>
                    <a:pt x="0" y="0"/>
                  </a:moveTo>
                  <a:lnTo>
                    <a:pt x="205739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51054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340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6768083" y="0"/>
            <a:ext cx="257810" cy="6887209"/>
            <a:chOff x="6768083" y="0"/>
            <a:chExt cx="257810" cy="6887209"/>
          </a:xfrm>
        </p:grpSpPr>
        <p:sp>
          <p:nvSpPr>
            <p:cNvPr id="60" name="object 60"/>
            <p:cNvSpPr/>
            <p:nvPr/>
          </p:nvSpPr>
          <p:spPr>
            <a:xfrm>
              <a:off x="6782561" y="761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60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781799" y="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0" y="0"/>
                  </a:moveTo>
                  <a:lnTo>
                    <a:pt x="2286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7082028" y="0"/>
            <a:ext cx="544195" cy="6887209"/>
            <a:chOff x="7082028" y="0"/>
            <a:chExt cx="544195" cy="6887209"/>
          </a:xfrm>
        </p:grpSpPr>
        <p:sp>
          <p:nvSpPr>
            <p:cNvPr id="63" name="object 63"/>
            <p:cNvSpPr/>
            <p:nvPr/>
          </p:nvSpPr>
          <p:spPr>
            <a:xfrm>
              <a:off x="7466838" y="2286"/>
              <a:ext cx="1905" cy="6858000"/>
            </a:xfrm>
            <a:custGeom>
              <a:avLst/>
              <a:gdLst/>
              <a:ahLst/>
              <a:cxnLst/>
              <a:rect l="l" t="t" r="r" b="b"/>
              <a:pathLst>
                <a:path w="1904" h="6858000">
                  <a:moveTo>
                    <a:pt x="165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086600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0" y="0"/>
                  </a:moveTo>
                  <a:lnTo>
                    <a:pt x="4572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239000" y="0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121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7773161" y="761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0"/>
                </a:moveTo>
                <a:lnTo>
                  <a:pt x="457200" y="6857998"/>
                </a:lnTo>
              </a:path>
            </a:pathLst>
          </a:custGeom>
          <a:ln w="3810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6926580" y="0"/>
            <a:ext cx="317500" cy="6873240"/>
            <a:chOff x="6926580" y="0"/>
            <a:chExt cx="317500" cy="6873240"/>
          </a:xfrm>
        </p:grpSpPr>
        <p:sp>
          <p:nvSpPr>
            <p:cNvPr id="68" name="object 68"/>
            <p:cNvSpPr/>
            <p:nvPr/>
          </p:nvSpPr>
          <p:spPr>
            <a:xfrm>
              <a:off x="7086600" y="0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0" y="0"/>
                  </a:moveTo>
                  <a:lnTo>
                    <a:pt x="1524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934200" y="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600" y="0"/>
                  </a:moveTo>
                  <a:lnTo>
                    <a:pt x="0" y="6857999"/>
                  </a:lnTo>
                </a:path>
              </a:pathLst>
            </a:custGeom>
            <a:ln w="1524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7467600" y="0"/>
            <a:ext cx="352425" cy="6858000"/>
          </a:xfrm>
          <a:custGeom>
            <a:avLst/>
            <a:gdLst/>
            <a:ahLst/>
            <a:cxnLst/>
            <a:rect l="l" t="t" r="r" b="b"/>
            <a:pathLst>
              <a:path w="352425" h="6858000">
                <a:moveTo>
                  <a:pt x="0" y="0"/>
                </a:moveTo>
                <a:lnTo>
                  <a:pt x="352425" y="6857998"/>
                </a:lnTo>
              </a:path>
            </a:pathLst>
          </a:custGeom>
          <a:ln w="1524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77200" y="0"/>
            <a:ext cx="205740" cy="6858000"/>
          </a:xfrm>
          <a:custGeom>
            <a:avLst/>
            <a:gdLst/>
            <a:ahLst/>
            <a:cxnLst/>
            <a:rect l="l" t="t" r="r" b="b"/>
            <a:pathLst>
              <a:path w="205740" h="6858000">
                <a:moveTo>
                  <a:pt x="0" y="0"/>
                </a:moveTo>
                <a:lnTo>
                  <a:pt x="20574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6962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9248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0"/>
                </a:moveTo>
                <a:lnTo>
                  <a:pt x="152400" y="6857999"/>
                </a:lnTo>
              </a:path>
            </a:pathLst>
          </a:custGeom>
          <a:ln w="91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8054340" y="0"/>
            <a:ext cx="1017905" cy="6908800"/>
            <a:chOff x="8054340" y="0"/>
            <a:chExt cx="1017905" cy="6908800"/>
          </a:xfrm>
        </p:grpSpPr>
        <p:sp>
          <p:nvSpPr>
            <p:cNvPr id="75" name="object 75"/>
            <p:cNvSpPr/>
            <p:nvPr/>
          </p:nvSpPr>
          <p:spPr>
            <a:xfrm>
              <a:off x="8305800" y="0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304800" y="0"/>
                  </a:moveTo>
                  <a:lnTo>
                    <a:pt x="457200" y="6857999"/>
                  </a:lnTo>
                </a:path>
                <a:path w="457200" h="6858000">
                  <a:moveTo>
                    <a:pt x="0" y="0"/>
                  </a:moveTo>
                  <a:lnTo>
                    <a:pt x="38100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458962" y="762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5029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229600" y="0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0" y="0"/>
                  </a:moveTo>
                  <a:lnTo>
                    <a:pt x="152400" y="6857998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877300" y="0"/>
              <a:ext cx="190500" cy="6858000"/>
            </a:xfrm>
            <a:custGeom>
              <a:avLst/>
              <a:gdLst/>
              <a:ahLst/>
              <a:cxnLst/>
              <a:rect l="l" t="t" r="r" b="b"/>
              <a:pathLst>
                <a:path w="190500" h="6858000">
                  <a:moveTo>
                    <a:pt x="190289" y="0"/>
                  </a:moveTo>
                  <a:lnTo>
                    <a:pt x="0" y="6857996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077962" y="762"/>
              <a:ext cx="403860" cy="6858000"/>
            </a:xfrm>
            <a:custGeom>
              <a:avLst/>
              <a:gdLst/>
              <a:ahLst/>
              <a:cxnLst/>
              <a:rect l="l" t="t" r="r" b="b"/>
              <a:pathLst>
                <a:path w="403859" h="6858000">
                  <a:moveTo>
                    <a:pt x="403860" y="0"/>
                  </a:moveTo>
                  <a:lnTo>
                    <a:pt x="0" y="6857999"/>
                  </a:lnTo>
                </a:path>
              </a:pathLst>
            </a:custGeom>
            <a:ln w="472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077200" y="0"/>
              <a:ext cx="205740" cy="6858000"/>
            </a:xfrm>
            <a:custGeom>
              <a:avLst/>
              <a:gdLst/>
              <a:ahLst/>
              <a:cxnLst/>
              <a:rect l="l" t="t" r="r" b="b"/>
              <a:pathLst>
                <a:path w="205740" h="6858000">
                  <a:moveTo>
                    <a:pt x="0" y="0"/>
                  </a:moveTo>
                  <a:lnTo>
                    <a:pt x="20574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990076" y="1524"/>
              <a:ext cx="1905" cy="6858000"/>
            </a:xfrm>
            <a:custGeom>
              <a:avLst/>
              <a:gdLst/>
              <a:ahLst/>
              <a:cxnLst/>
              <a:rect l="l" t="t" r="r" b="b"/>
              <a:pathLst>
                <a:path w="1904" h="6858000">
                  <a:moveTo>
                    <a:pt x="1650" y="0"/>
                  </a:moveTo>
                  <a:lnTo>
                    <a:pt x="0" y="6858001"/>
                  </a:lnTo>
                </a:path>
              </a:pathLst>
            </a:custGeom>
            <a:ln w="1524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5944361" y="761"/>
            <a:ext cx="76200" cy="6858000"/>
          </a:xfrm>
          <a:custGeom>
            <a:avLst/>
            <a:gdLst/>
            <a:ahLst/>
            <a:cxnLst/>
            <a:rect l="l" t="t" r="r" b="b"/>
            <a:pathLst>
              <a:path w="76200" h="6858000">
                <a:moveTo>
                  <a:pt x="76200" y="0"/>
                </a:moveTo>
                <a:lnTo>
                  <a:pt x="0" y="6857999"/>
                </a:lnTo>
              </a:path>
            </a:pathLst>
          </a:custGeom>
          <a:ln w="3810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6377940" y="0"/>
            <a:ext cx="490855" cy="6905625"/>
            <a:chOff x="6377940" y="0"/>
            <a:chExt cx="490855" cy="6905625"/>
          </a:xfrm>
        </p:grpSpPr>
        <p:sp>
          <p:nvSpPr>
            <p:cNvPr id="84" name="object 84"/>
            <p:cNvSpPr/>
            <p:nvPr/>
          </p:nvSpPr>
          <p:spPr>
            <a:xfrm>
              <a:off x="6401562" y="762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0" y="0"/>
                  </a:moveTo>
                  <a:lnTo>
                    <a:pt x="152399" y="6857999"/>
                  </a:lnTo>
                </a:path>
              </a:pathLst>
            </a:custGeom>
            <a:ln w="472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477762" y="762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0" y="0"/>
                  </a:moveTo>
                  <a:lnTo>
                    <a:pt x="380999" y="6857999"/>
                  </a:lnTo>
                </a:path>
              </a:pathLst>
            </a:custGeom>
            <a:ln w="19812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/>
          <p:nvPr/>
        </p:nvSpPr>
        <p:spPr>
          <a:xfrm>
            <a:off x="5410961" y="761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304800" y="0"/>
                </a:moveTo>
                <a:lnTo>
                  <a:pt x="0" y="6857999"/>
                </a:lnTo>
              </a:path>
            </a:pathLst>
          </a:custGeom>
          <a:ln w="47244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400800" y="0"/>
            <a:ext cx="352425" cy="6858000"/>
          </a:xfrm>
          <a:custGeom>
            <a:avLst/>
            <a:gdLst/>
            <a:ahLst/>
            <a:cxnLst/>
            <a:rect l="l" t="t" r="r" b="b"/>
            <a:pathLst>
              <a:path w="352425" h="6858000">
                <a:moveTo>
                  <a:pt x="0" y="0"/>
                </a:moveTo>
                <a:lnTo>
                  <a:pt x="352425" y="6857998"/>
                </a:lnTo>
              </a:path>
            </a:pathLst>
          </a:custGeom>
          <a:ln w="15240">
            <a:solidFill>
              <a:srgbClr val="759A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7005828" y="0"/>
            <a:ext cx="1163320" cy="6887209"/>
            <a:chOff x="7005828" y="0"/>
            <a:chExt cx="1163320" cy="6887209"/>
          </a:xfrm>
        </p:grpSpPr>
        <p:sp>
          <p:nvSpPr>
            <p:cNvPr id="89" name="object 89"/>
            <p:cNvSpPr/>
            <p:nvPr/>
          </p:nvSpPr>
          <p:spPr>
            <a:xfrm>
              <a:off x="7010400" y="0"/>
              <a:ext cx="381000" cy="6858000"/>
            </a:xfrm>
            <a:custGeom>
              <a:avLst/>
              <a:gdLst/>
              <a:ahLst/>
              <a:cxnLst/>
              <a:rect l="l" t="t" r="r" b="b"/>
              <a:pathLst>
                <a:path w="381000" h="6858000">
                  <a:moveTo>
                    <a:pt x="381000" y="0"/>
                  </a:moveTo>
                  <a:lnTo>
                    <a:pt x="0" y="6857999"/>
                  </a:lnTo>
                </a:path>
              </a:pathLst>
            </a:custGeom>
            <a:ln w="9144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163562" y="761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0" y="6857999"/>
                  </a:lnTo>
                </a:path>
              </a:pathLst>
            </a:custGeom>
            <a:ln w="28956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-9144" y="0"/>
            <a:ext cx="5058410" cy="6896100"/>
            <a:chOff x="-9144" y="0"/>
            <a:chExt cx="5058410" cy="6896100"/>
          </a:xfrm>
        </p:grpSpPr>
        <p:sp>
          <p:nvSpPr>
            <p:cNvPr id="92" name="object 92"/>
            <p:cNvSpPr/>
            <p:nvPr/>
          </p:nvSpPr>
          <p:spPr>
            <a:xfrm>
              <a:off x="4572761" y="761"/>
              <a:ext cx="457200" cy="6858000"/>
            </a:xfrm>
            <a:custGeom>
              <a:avLst/>
              <a:gdLst/>
              <a:ahLst/>
              <a:cxnLst/>
              <a:rect l="l" t="t" r="r" b="b"/>
              <a:pathLst>
                <a:path w="457200" h="6858000">
                  <a:moveTo>
                    <a:pt x="0" y="0"/>
                  </a:moveTo>
                  <a:lnTo>
                    <a:pt x="457200" y="6857998"/>
                  </a:lnTo>
                </a:path>
              </a:pathLst>
            </a:custGeom>
            <a:ln w="38100">
              <a:solidFill>
                <a:srgbClr val="759A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0" y="1879091"/>
              <a:ext cx="5033771" cy="32308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0" y="1905000"/>
              <a:ext cx="4953000" cy="3124200"/>
            </a:xfrm>
            <a:custGeom>
              <a:avLst/>
              <a:gdLst/>
              <a:ahLst/>
              <a:cxnLst/>
              <a:rect l="l" t="t" r="r" b="b"/>
              <a:pathLst>
                <a:path w="4953000" h="3124200">
                  <a:moveTo>
                    <a:pt x="4953000" y="0"/>
                  </a:moveTo>
                  <a:lnTo>
                    <a:pt x="0" y="0"/>
                  </a:lnTo>
                  <a:lnTo>
                    <a:pt x="0" y="3124200"/>
                  </a:lnTo>
                  <a:lnTo>
                    <a:pt x="4953000" y="31242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759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1" y="2058161"/>
              <a:ext cx="4800600" cy="2821305"/>
            </a:xfrm>
            <a:custGeom>
              <a:avLst/>
              <a:gdLst/>
              <a:ahLst/>
              <a:cxnLst/>
              <a:rect l="l" t="t" r="r" b="b"/>
              <a:pathLst>
                <a:path w="4800600" h="2821304">
                  <a:moveTo>
                    <a:pt x="0" y="0"/>
                  </a:moveTo>
                  <a:lnTo>
                    <a:pt x="4800600" y="1650"/>
                  </a:lnTo>
                </a:path>
                <a:path w="4800600" h="2821304">
                  <a:moveTo>
                    <a:pt x="0" y="2819400"/>
                  </a:moveTo>
                  <a:lnTo>
                    <a:pt x="4800600" y="2820924"/>
                  </a:lnTo>
                </a:path>
              </a:pathLst>
            </a:custGeom>
            <a:ln w="19812">
              <a:solidFill>
                <a:srgbClr val="CFC5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01361" y="2059685"/>
              <a:ext cx="1270" cy="2818765"/>
            </a:xfrm>
            <a:custGeom>
              <a:avLst/>
              <a:gdLst/>
              <a:ahLst/>
              <a:cxnLst/>
              <a:rect l="l" t="t" r="r" b="b"/>
              <a:pathLst>
                <a:path w="1270" h="2818765">
                  <a:moveTo>
                    <a:pt x="762" y="0"/>
                  </a:moveTo>
                  <a:lnTo>
                    <a:pt x="0" y="2818638"/>
                  </a:lnTo>
                </a:path>
              </a:pathLst>
            </a:custGeom>
            <a:ln w="19812">
              <a:solidFill>
                <a:srgbClr val="CFC5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3044" y="2693035"/>
              <a:ext cx="3327857" cy="4428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6227" y="3247263"/>
              <a:ext cx="2130018" cy="3463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307340" y="3692423"/>
            <a:ext cx="2369820" cy="83058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UG Class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Dept. of</a:t>
            </a:r>
            <a:r>
              <a:rPr sz="2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Psychiatry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644" y="928624"/>
            <a:ext cx="5628589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8065770" cy="3903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9017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25" dirty="0">
                <a:solidFill>
                  <a:srgbClr val="DFE6D0"/>
                </a:solidFill>
                <a:latin typeface="Arial"/>
                <a:cs typeface="Arial"/>
              </a:rPr>
              <a:t>Traditionally,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those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disorders which had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an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identifiable  pathological condition such as brain </a:t>
            </a: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tumour,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cerebrovascular disease, or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drug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intoxication were called  as organic.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Those brain disorders with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no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generally accepted</a:t>
            </a:r>
            <a:r>
              <a:rPr sz="2400" spc="16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organic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basis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(e.g.,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depression) were called functional</a:t>
            </a:r>
            <a:r>
              <a:rPr sz="24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disorders.</a:t>
            </a:r>
            <a:endParaRPr sz="240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This distinction between organic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vs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functional disorders is  out-dated </a:t>
            </a:r>
            <a:r>
              <a:rPr sz="2400" spc="-40" dirty="0">
                <a:solidFill>
                  <a:srgbClr val="DFE6D0"/>
                </a:solidFill>
                <a:latin typeface="Arial"/>
                <a:cs typeface="Arial"/>
              </a:rPr>
              <a:t>now.</a:t>
            </a:r>
            <a:endParaRPr sz="2400">
              <a:latin typeface="Arial"/>
              <a:cs typeface="Arial"/>
            </a:endParaRPr>
          </a:p>
          <a:p>
            <a:pPr marL="287020" marR="16510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Every psychiatric disorder has an organic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(i.e.,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biological  or chemical)</a:t>
            </a:r>
            <a:r>
              <a:rPr sz="2400" spc="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component.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644" y="928624"/>
            <a:ext cx="5628589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52003"/>
            <a:ext cx="8043545" cy="378269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In ICD 10,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included under</a:t>
            </a:r>
            <a:r>
              <a:rPr sz="2400" spc="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F00-F09.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It</a:t>
            </a: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includes-</a:t>
            </a:r>
            <a:endParaRPr sz="24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Dementia- Alzheimer’s,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vascular,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others,</a:t>
            </a:r>
            <a:r>
              <a:rPr sz="2000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unspecified.</a:t>
            </a:r>
            <a:endParaRPr sz="20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Organic amnestic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disorder</a:t>
            </a:r>
            <a:endParaRPr sz="20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Delirium</a:t>
            </a:r>
            <a:endParaRPr sz="2000">
              <a:latin typeface="Arial"/>
              <a:cs typeface="Arial"/>
            </a:endParaRPr>
          </a:p>
          <a:p>
            <a:pPr marL="561340" marR="493395" lvl="1" indent="-182880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Mental disorders due to brain damage/ dysfunction or</a:t>
            </a:r>
            <a:r>
              <a:rPr sz="20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physical  illness.</a:t>
            </a:r>
            <a:endParaRPr sz="20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Personality &amp; behavioral disorders due to brain</a:t>
            </a:r>
            <a:r>
              <a:rPr sz="20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damage/</a:t>
            </a:r>
            <a:endParaRPr sz="2000">
              <a:latin typeface="Arial"/>
              <a:cs typeface="Arial"/>
            </a:endParaRPr>
          </a:p>
          <a:p>
            <a:pPr marL="56134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dysfunction/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disease.</a:t>
            </a:r>
            <a:endParaRPr sz="20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All are characterized primarily by impairment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400" spc="1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cognition.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435" y="457200"/>
            <a:ext cx="3062668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1143001"/>
            <a:ext cx="8534400" cy="5398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116839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78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year-old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man admitted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surgery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ward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elective hernia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repair. 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hernia has been enlarging and becoming more painful in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past 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year,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interfering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his</a:t>
            </a:r>
            <a:r>
              <a:rPr sz="2000" spc="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appetite.</a:t>
            </a:r>
            <a:endParaRPr sz="2000" dirty="0">
              <a:latin typeface="Arial"/>
              <a:cs typeface="Arial"/>
            </a:endParaRPr>
          </a:p>
          <a:p>
            <a:pPr marL="287020" marR="184785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Past hist:-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k/c/o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Hypertension,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BPH, OA 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knees that causes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his ADLs on treatment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the</a:t>
            </a:r>
            <a:r>
              <a:rPr sz="2000" spc="-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same.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Moderate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hearing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difficulty.</a:t>
            </a:r>
            <a:endParaRPr lang="en-US" sz="2000" spc="-20" dirty="0">
              <a:solidFill>
                <a:srgbClr val="DFE6D0"/>
              </a:solidFill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History of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declining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cognitive abilities.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past  few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years,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and particularly in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past several months, his cognition has  declined and he has depended increasingly on his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wife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</a:t>
            </a:r>
            <a:r>
              <a:rPr sz="2000" spc="1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support.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  <a:tab pos="4135120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Personal hist:- No history</a:t>
            </a:r>
            <a:r>
              <a:rPr sz="2000" spc="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0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smoking	and no alcohol</a:t>
            </a:r>
            <a:r>
              <a:rPr sz="2000" spc="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use.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O/E:- BP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140/80; Pulse 72 regular; Resp. 16,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easy; 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Temp.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97.0</a:t>
            </a:r>
            <a:r>
              <a:rPr sz="20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100" dirty="0">
                <a:solidFill>
                  <a:srgbClr val="DFE6D0"/>
                </a:solidFill>
                <a:latin typeface="Arial"/>
                <a:cs typeface="Arial"/>
              </a:rPr>
              <a:t>F.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Systemic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ex:-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CVS, RS, 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PA-</a:t>
            </a:r>
            <a:r>
              <a:rPr sz="2000" spc="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NAD.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Lab: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normal.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Patient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was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posted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hernia repair and operated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the</a:t>
            </a:r>
            <a:r>
              <a:rPr sz="20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same.</a:t>
            </a:r>
            <a:endParaRPr sz="2000" dirty="0">
              <a:latin typeface="Arial"/>
              <a:cs typeface="Arial"/>
            </a:endParaRPr>
          </a:p>
          <a:p>
            <a:pPr marL="287020" marR="701040" indent="-274955">
              <a:lnSpc>
                <a:spcPct val="100000"/>
              </a:lnSpc>
              <a:spcBef>
                <a:spcPts val="43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He undergoes hernia repair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no intra-operative problems and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minimal blood</a:t>
            </a:r>
            <a:r>
              <a:rPr sz="2000" spc="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loss.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435" y="533400"/>
            <a:ext cx="3062668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600" y="1219200"/>
            <a:ext cx="8763000" cy="524951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53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Patient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kept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post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op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ward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</a:t>
            </a:r>
            <a:r>
              <a:rPr sz="2000" spc="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observation.</a:t>
            </a:r>
            <a:endParaRPr sz="2000" dirty="0">
              <a:latin typeface="Arial"/>
              <a:cs typeface="Arial"/>
            </a:endParaRPr>
          </a:p>
          <a:p>
            <a:pPr marL="287020" marR="2794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 post op rounds:- </a:t>
            </a:r>
            <a:r>
              <a:rPr sz="2000" spc="-50" dirty="0">
                <a:solidFill>
                  <a:srgbClr val="DFE6D0"/>
                </a:solidFill>
                <a:latin typeface="Arial"/>
                <a:cs typeface="Arial"/>
              </a:rPr>
              <a:t>Temp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100.8,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BP/P/R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stable, complains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pain and  gets pain killer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relief. Low grade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bowel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sounds are noted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be</a:t>
            </a:r>
            <a:r>
              <a:rPr sz="2000" spc="2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present.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 evening, nurses note that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patient is</a:t>
            </a:r>
            <a:r>
              <a:rPr sz="2000" spc="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agitated.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43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He is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trying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pull out his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IV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cannula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,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trying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get out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bed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without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assistance,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calling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out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frequently.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Noticed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have anger outbursts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and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claims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staff is trying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harm him. Found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make gestures in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air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if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is communicating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with</a:t>
            </a:r>
            <a:r>
              <a:rPr sz="20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someone.</a:t>
            </a:r>
            <a:endParaRPr sz="2000" dirty="0">
              <a:latin typeface="Arial"/>
              <a:cs typeface="Arial"/>
            </a:endParaRPr>
          </a:p>
          <a:p>
            <a:pPr marL="287020" marR="133350" indent="-274955">
              <a:lnSpc>
                <a:spcPct val="100000"/>
              </a:lnSpc>
              <a:spcBef>
                <a:spcPts val="43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Wife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reports that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this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kind of behavior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was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not observed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previously,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neither  any psychiatric consultation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was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sorted in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</a:t>
            </a:r>
            <a:r>
              <a:rPr sz="2000" spc="10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past.</a:t>
            </a:r>
            <a:endParaRPr sz="2000" dirty="0">
              <a:latin typeface="Arial"/>
              <a:cs typeface="Arial"/>
            </a:endParaRPr>
          </a:p>
          <a:p>
            <a:pPr marL="287020" marR="27940" indent="-274955">
              <a:lnSpc>
                <a:spcPct val="100000"/>
              </a:lnSpc>
              <a:spcBef>
                <a:spcPts val="43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O/E-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lethargic.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It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takes several attempts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gain his attention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answer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questions.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Once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focused on a question he rambles in a disorganized </a:t>
            </a:r>
            <a:r>
              <a:rPr sz="2000" spc="-55" dirty="0">
                <a:solidFill>
                  <a:srgbClr val="DFE6D0"/>
                </a:solidFill>
                <a:latin typeface="Arial"/>
                <a:cs typeface="Arial"/>
              </a:rPr>
              <a:t>way,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his speech is incoherent. He is disoriented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time, place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&amp;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person. Auditory 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&amp;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Visual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hallucinations, delusions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persecution are present. There are no  focal neurological deficits and his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exam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otherwise</a:t>
            </a:r>
            <a:r>
              <a:rPr sz="2000" spc="1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unchanged.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B58E-0175-11DB-3F54-096A9939D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0" y="762000"/>
            <a:ext cx="4081779" cy="430887"/>
          </a:xfrm>
        </p:spPr>
        <p:txBody>
          <a:bodyPr/>
          <a:lstStyle/>
          <a:p>
            <a:r>
              <a:rPr lang="en-US" sz="2800" dirty="0"/>
              <a:t>DX--??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21533-B1E4-4621-CAAC-7062F6DE5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933473"/>
            <a:ext cx="8051800" cy="4308872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History of </a:t>
            </a:r>
            <a:r>
              <a:rPr lang="en-IN" sz="2800" spc="-10" dirty="0">
                <a:solidFill>
                  <a:srgbClr val="DFE6D0"/>
                </a:solidFill>
                <a:latin typeface="Arial"/>
                <a:cs typeface="Arial"/>
              </a:rPr>
              <a:t>declining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cognitive abilities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patient is</a:t>
            </a:r>
            <a:r>
              <a:rPr lang="en-IN" sz="2800" spc="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agitated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claims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lang="en-IN" sz="2800" spc="-10" dirty="0">
                <a:solidFill>
                  <a:srgbClr val="DFE6D0"/>
                </a:solidFill>
                <a:latin typeface="Arial"/>
                <a:cs typeface="Arial"/>
              </a:rPr>
              <a:t>staff is trying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harm him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Found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make gestures in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air </a:t>
            </a:r>
            <a:r>
              <a:rPr lang="en-IN" sz="2800" spc="-10" dirty="0">
                <a:solidFill>
                  <a:srgbClr val="DFE6D0"/>
                </a:solidFill>
                <a:latin typeface="Arial"/>
                <a:cs typeface="Arial"/>
              </a:rPr>
              <a:t>as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if 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is communicating </a:t>
            </a:r>
            <a:r>
              <a:rPr lang="en-IN" sz="2800" spc="-15" dirty="0">
                <a:solidFill>
                  <a:srgbClr val="DFE6D0"/>
                </a:solidFill>
                <a:latin typeface="Arial"/>
                <a:cs typeface="Arial"/>
              </a:rPr>
              <a:t>with</a:t>
            </a:r>
            <a:r>
              <a:rPr lang="en-IN" sz="28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someone.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several attempts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gain his attention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speech is incoherent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He is disoriented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time, place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&amp;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person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Auditory 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&amp; </a:t>
            </a:r>
            <a:r>
              <a:rPr lang="en-IN" sz="2800" spc="-10" dirty="0">
                <a:solidFill>
                  <a:srgbClr val="DFE6D0"/>
                </a:solidFill>
                <a:latin typeface="Arial"/>
                <a:cs typeface="Arial"/>
              </a:rPr>
              <a:t>Visual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hallucinations, delusions </a:t>
            </a:r>
            <a:r>
              <a:rPr lang="en-IN" sz="28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lang="en-IN" sz="2800" spc="-5" dirty="0">
                <a:solidFill>
                  <a:srgbClr val="DFE6D0"/>
                </a:solidFill>
                <a:latin typeface="Arial"/>
                <a:cs typeface="Arial"/>
              </a:rPr>
              <a:t>persecution are present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750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52086"/>
            <a:ext cx="5560060" cy="398057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3200" spc="-5" dirty="0">
                <a:solidFill>
                  <a:srgbClr val="DFE6D0"/>
                </a:solidFill>
                <a:latin typeface="Arial"/>
                <a:cs typeface="Arial"/>
              </a:rPr>
              <a:t>Also called</a:t>
            </a:r>
            <a:r>
              <a:rPr sz="32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DFE6D0"/>
                </a:solidFill>
                <a:latin typeface="Arial"/>
                <a:cs typeface="Arial"/>
              </a:rPr>
              <a:t>as-</a:t>
            </a:r>
            <a:endParaRPr sz="32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Acute brain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syndrome</a:t>
            </a:r>
            <a:endParaRPr sz="28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Acute confusional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endParaRPr sz="28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Acute infective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psychosis</a:t>
            </a:r>
            <a:endParaRPr sz="28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Acute organic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reaction</a:t>
            </a:r>
            <a:endParaRPr sz="28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Acute psycho-organic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syndrome</a:t>
            </a:r>
            <a:endParaRPr sz="28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ICU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psychosis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92021"/>
            <a:ext cx="7928609" cy="4250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955">
              <a:lnSpc>
                <a:spcPts val="2510"/>
              </a:lnSpc>
              <a:spcBef>
                <a:spcPts val="9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It is defined as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acute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onset of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fluctuating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cognitive</a:t>
            </a:r>
            <a:r>
              <a:rPr sz="2200" spc="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impairment</a:t>
            </a:r>
            <a:endParaRPr sz="2200">
              <a:latin typeface="Arial"/>
              <a:cs typeface="Arial"/>
            </a:endParaRPr>
          </a:p>
          <a:p>
            <a:pPr marL="287020">
              <a:lnSpc>
                <a:spcPts val="2510"/>
              </a:lnSpc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and a disturbance of</a:t>
            </a:r>
            <a:r>
              <a:rPr sz="2200" spc="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consciousness.</a:t>
            </a:r>
            <a:endParaRPr sz="22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26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It is a syndrome, not a</a:t>
            </a:r>
            <a:r>
              <a:rPr sz="2200" spc="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disease.</a:t>
            </a:r>
            <a:endParaRPr sz="2200">
              <a:latin typeface="Arial"/>
              <a:cs typeface="Arial"/>
            </a:endParaRPr>
          </a:p>
          <a:p>
            <a:pPr marL="287020" marR="441325" indent="-274955">
              <a:lnSpc>
                <a:spcPts val="2380"/>
              </a:lnSpc>
              <a:spcBef>
                <a:spcPts val="56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Has many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causes,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all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which result in a similar pattern of  signs and symptoms relating to the patient's level of 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consciousness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and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cognitive</a:t>
            </a:r>
            <a:r>
              <a:rPr sz="2200" spc="-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impairment.</a:t>
            </a:r>
            <a:endParaRPr sz="2200">
              <a:latin typeface="Arial"/>
              <a:cs typeface="Arial"/>
            </a:endParaRPr>
          </a:p>
          <a:p>
            <a:pPr marL="287020" marR="222250" indent="-274955">
              <a:lnSpc>
                <a:spcPts val="2380"/>
              </a:lnSpc>
              <a:spcBef>
                <a:spcPts val="52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Hallmark symptom is impairment of consciousness, usually  occurring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association with global impairments of cognitive  functions. Abnormalities of mood, perception and behaviour  are common psychiatric</a:t>
            </a:r>
            <a:r>
              <a:rPr sz="2200" spc="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symptoms.</a:t>
            </a:r>
            <a:endParaRPr sz="2200">
              <a:latin typeface="Arial"/>
              <a:cs typeface="Arial"/>
            </a:endParaRPr>
          </a:p>
          <a:p>
            <a:pPr marL="287020" marR="251460" indent="-274955">
              <a:lnSpc>
                <a:spcPts val="2380"/>
              </a:lnSpc>
              <a:spcBef>
                <a:spcPts val="51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Has a sudden onset (hours or days), a brief and fluctuating  course, and rapid improvement when the causative factor is  identified and</a:t>
            </a:r>
            <a:r>
              <a:rPr sz="2200" spc="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eliminated.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52003"/>
            <a:ext cx="7825740" cy="490390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It is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one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the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poor prognostic sign.</a:t>
            </a:r>
            <a:endParaRPr sz="2400" dirty="0">
              <a:latin typeface="Arial"/>
              <a:cs typeface="Arial"/>
            </a:endParaRPr>
          </a:p>
          <a:p>
            <a:pPr marL="287020" marR="121285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3-month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mortality rate 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patients who have an  episode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delirium is estimated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be 23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33</a:t>
            </a:r>
            <a:r>
              <a:rPr sz="2400" spc="1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percent.</a:t>
            </a:r>
            <a:endParaRPr sz="2400" dirty="0">
              <a:latin typeface="Arial"/>
              <a:cs typeface="Arial"/>
            </a:endParaRPr>
          </a:p>
          <a:p>
            <a:pPr marL="287020" marR="79819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The 1-year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mortality rate for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patients who have an  episode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delirium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may be as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high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as 50</a:t>
            </a:r>
            <a:r>
              <a:rPr sz="2400" spc="6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percent.</a:t>
            </a:r>
            <a:endParaRPr sz="2400" dirty="0">
              <a:latin typeface="Arial"/>
              <a:cs typeface="Arial"/>
            </a:endParaRPr>
          </a:p>
          <a:p>
            <a:pPr marL="287020" marR="1292225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Elderly patients who experience delirium while  hospitalized have a 20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75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mortality</a:t>
            </a:r>
            <a:r>
              <a:rPr sz="24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rates.</a:t>
            </a:r>
            <a:endParaRPr lang="en-US" sz="2400" dirty="0">
              <a:solidFill>
                <a:srgbClr val="DFE6D0"/>
              </a:solidFill>
              <a:latin typeface="Arial"/>
              <a:cs typeface="Arial"/>
            </a:endParaRPr>
          </a:p>
          <a:p>
            <a:pPr marL="287020" marR="1292225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endParaRPr sz="24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Major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causes:-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CNS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disease (like epilepsy),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systemic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disease (like infections, cardiac failure), and intoxication  or withdrawal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from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pharmacological or toxic agents (like  alcohol).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1916" y="6401650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sz="1200" dirty="0">
                <a:solidFill>
                  <a:srgbClr val="DFE6D0"/>
                </a:solidFill>
                <a:latin typeface="Arial"/>
                <a:cs typeface="Arial"/>
              </a:rPr>
              <a:t>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457200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1550731"/>
            <a:ext cx="8458200" cy="543931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287020" marR="269875" indent="-274955">
              <a:lnSpc>
                <a:spcPct val="100000"/>
              </a:lnSpc>
              <a:spcBef>
                <a:spcPts val="9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Central nervous </a:t>
            </a:r>
            <a:r>
              <a:rPr sz="2000" spc="-10" dirty="0">
                <a:solidFill>
                  <a:srgbClr val="FFC000"/>
                </a:solidFill>
                <a:latin typeface="Arial"/>
                <a:cs typeface="Arial"/>
              </a:rPr>
              <a:t>system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disorder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:- Seizures, Migraine, Head trauma, brain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tumor,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subarachnoid hemorrhage, subdural, epidural hematoma, abscess, ICH, cerebellar  hemorrhage, nonhemorrhagic stroke, transient</a:t>
            </a:r>
            <a:r>
              <a:rPr sz="2000" spc="8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ischemia</a:t>
            </a:r>
            <a:endParaRPr sz="2000" dirty="0">
              <a:latin typeface="Arial"/>
              <a:cs typeface="Arial"/>
            </a:endParaRPr>
          </a:p>
          <a:p>
            <a:pPr marL="287020" marR="102235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Metabolic disorder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:- Electrolyte abnormalities, DM, hypoglycemia, hyperglycemia, or  insulin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resistance</a:t>
            </a:r>
            <a:endParaRPr sz="2000" dirty="0">
              <a:latin typeface="Arial"/>
              <a:cs typeface="Arial"/>
            </a:endParaRPr>
          </a:p>
          <a:p>
            <a:pPr marL="287020" marR="174625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Systemic illness Infection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:- Sepsis, malaria, viral, plague, </a:t>
            </a:r>
            <a:r>
              <a:rPr sz="2000" spc="-25" dirty="0">
                <a:solidFill>
                  <a:srgbClr val="DFE6D0"/>
                </a:solidFill>
                <a:latin typeface="Arial"/>
                <a:cs typeface="Arial"/>
              </a:rPr>
              <a:t>Lyme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disease, syphilis, or  abscess,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Trauma,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Change in fluid status , Nutritional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deficiency,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Burns, Uncontrolled  pain,Heat stroke, High altitude (usually &gt;5,000</a:t>
            </a:r>
            <a:r>
              <a:rPr sz="20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m)</a:t>
            </a:r>
            <a:endParaRPr sz="2000" dirty="0">
              <a:latin typeface="Arial"/>
              <a:cs typeface="Arial"/>
            </a:endParaRPr>
          </a:p>
          <a:p>
            <a:pPr marL="287020" marR="187960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Medications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:-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Antibiotics,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antivirals, and antifungals, Steroids, Anesthesia, Cardiac  medications, Antihypertensives, Antineoplastic agents, Anticholinergic agents,</a:t>
            </a:r>
            <a:r>
              <a:rPr sz="2000" spc="-114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NMS,  Serotonin syndrome ,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OTC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preparations Herbals, teas, and nutritional</a:t>
            </a:r>
            <a:r>
              <a:rPr sz="2000" spc="2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supplements.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CVS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:- Cardiac failure, arrhythmia, myocardial infarction, cardiac assist device, cardiac  surgery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rabicPeriod"/>
              <a:tabLst>
                <a:tab pos="28765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97316" y="6387185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DFE6D0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A89E6-BBDA-357A-DA23-3B32ADB1A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933473"/>
            <a:ext cx="8051800" cy="3221395"/>
          </a:xfrm>
        </p:spPr>
        <p:txBody>
          <a:bodyPr/>
          <a:lstStyle/>
          <a:p>
            <a:pPr marL="1206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tabLst>
                <a:tab pos="287655" algn="l"/>
              </a:tabLst>
            </a:pPr>
            <a:r>
              <a:rPr lang="en-IN" sz="2000" spc="-5" dirty="0"/>
              <a:t>6</a:t>
            </a:r>
            <a:r>
              <a:rPr lang="en-IN" sz="2000" spc="-5" dirty="0">
                <a:solidFill>
                  <a:srgbClr val="DFE6D0"/>
                </a:solidFill>
              </a:rPr>
              <a:t>. 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RS:-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COPD, hypoxia, SIADH,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acid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base</a:t>
            </a:r>
            <a:r>
              <a:rPr lang="en-IN" sz="20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disturbance</a:t>
            </a:r>
            <a:endParaRPr lang="en-IN" sz="2000" dirty="0">
              <a:latin typeface="Arial"/>
              <a:cs typeface="Arial"/>
            </a:endParaRPr>
          </a:p>
          <a:p>
            <a:pPr marL="12065" marR="836930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tabLst>
                <a:tab pos="287655" algn="l"/>
              </a:tabLst>
            </a:pPr>
            <a:r>
              <a:rPr lang="en-IN" sz="2000" spc="-5" dirty="0">
                <a:latin typeface="Arial"/>
                <a:cs typeface="Arial"/>
              </a:rPr>
              <a:t>7. 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Endocrine: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- Adrenal crisis or adrenal failure, thyroid </a:t>
            </a:r>
            <a:r>
              <a:rPr lang="en-IN" sz="2000" spc="-15" dirty="0">
                <a:solidFill>
                  <a:srgbClr val="DFE6D0"/>
                </a:solidFill>
                <a:latin typeface="Arial"/>
                <a:cs typeface="Arial"/>
              </a:rPr>
              <a:t>abnormality,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parathyroid  abnormality</a:t>
            </a:r>
            <a:endParaRPr lang="en-IN" sz="20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tabLst>
                <a:tab pos="287655" algn="l"/>
              </a:tabLst>
            </a:pPr>
            <a:r>
              <a:rPr lang="en-IN" sz="2000" spc="-5" dirty="0">
                <a:latin typeface="Arial"/>
                <a:cs typeface="Arial"/>
              </a:rPr>
              <a:t>8.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Hematological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:- </a:t>
            </a:r>
            <a:r>
              <a:rPr lang="en-IN" sz="2000" spc="-5" dirty="0" err="1">
                <a:solidFill>
                  <a:srgbClr val="DFE6D0"/>
                </a:solidFill>
                <a:latin typeface="Arial"/>
                <a:cs typeface="Arial"/>
              </a:rPr>
              <a:t>Anemia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, </a:t>
            </a:r>
            <a:r>
              <a:rPr lang="en-IN" sz="2000" spc="-5" dirty="0" err="1">
                <a:solidFill>
                  <a:srgbClr val="DFE6D0"/>
                </a:solidFill>
                <a:latin typeface="Arial"/>
                <a:cs typeface="Arial"/>
              </a:rPr>
              <a:t>leukemia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, blood dyscrasia, stem cell</a:t>
            </a:r>
            <a:r>
              <a:rPr lang="en-IN" sz="2000" spc="-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transplant</a:t>
            </a:r>
            <a:endParaRPr lang="en-IN" sz="20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tabLst>
                <a:tab pos="287655" algn="l"/>
              </a:tabLst>
            </a:pPr>
            <a:r>
              <a:rPr lang="en-IN" sz="2000" spc="-5" dirty="0">
                <a:latin typeface="Arial"/>
                <a:cs typeface="Arial"/>
              </a:rPr>
              <a:t>9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.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Renal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:- Renal failure, </a:t>
            </a:r>
            <a:r>
              <a:rPr lang="en-IN" sz="2000" spc="-5" dirty="0" err="1">
                <a:solidFill>
                  <a:srgbClr val="DFE6D0"/>
                </a:solidFill>
                <a:latin typeface="Arial"/>
                <a:cs typeface="Arial"/>
              </a:rPr>
              <a:t>uremia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,</a:t>
            </a:r>
            <a:r>
              <a:rPr lang="en-IN" sz="2000" spc="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SIADH</a:t>
            </a:r>
            <a:endParaRPr lang="en-IN" sz="20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384"/>
              </a:spcBef>
              <a:buClr>
                <a:srgbClr val="ACC2C8"/>
              </a:buClr>
              <a:tabLst>
                <a:tab pos="295910" algn="l"/>
              </a:tabLst>
            </a:pPr>
            <a:r>
              <a:rPr lang="en-IN" sz="2000" spc="-5" dirty="0">
                <a:latin typeface="Arial"/>
                <a:cs typeface="Arial"/>
              </a:rPr>
              <a:t>10.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Hepatic:-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Hepatitis, cirrhosis, hepatic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failure</a:t>
            </a:r>
            <a:endParaRPr lang="en-IN" sz="2000" spc="-5" dirty="0">
              <a:solidFill>
                <a:srgbClr val="ACC2C8"/>
              </a:solidFill>
              <a:latin typeface="Arial"/>
              <a:cs typeface="Arial"/>
            </a:endParaRPr>
          </a:p>
          <a:p>
            <a:r>
              <a:rPr lang="en-IN" sz="2000" spc="-5" dirty="0">
                <a:latin typeface="Arial"/>
                <a:cs typeface="Arial"/>
              </a:rPr>
              <a:t>11.</a:t>
            </a:r>
            <a:r>
              <a:rPr lang="en-IN" sz="2000" spc="-5" dirty="0">
                <a:solidFill>
                  <a:srgbClr val="FFC000"/>
                </a:solidFill>
                <a:latin typeface="Arial"/>
                <a:cs typeface="Arial"/>
              </a:rPr>
              <a:t>Neoplasm:-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Neoplasm (primary brain, metastases, paraneoplastic</a:t>
            </a:r>
            <a:r>
              <a:rPr lang="en-IN" sz="2000" spc="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syndrome)</a:t>
            </a:r>
            <a:endParaRPr lang="en-IN" sz="20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4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1822043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32278" y="934211"/>
              <a:ext cx="4030090" cy="437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1558798"/>
            <a:ext cx="394525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200" spc="-5" dirty="0">
                <a:solidFill>
                  <a:srgbClr val="ACC2C8"/>
                </a:solidFill>
              </a:rPr>
              <a:t>1.	</a:t>
            </a:r>
            <a:r>
              <a:rPr spc="-5" dirty="0">
                <a:solidFill>
                  <a:srgbClr val="FFC000"/>
                </a:solidFill>
              </a:rPr>
              <a:t>Clouding of</a:t>
            </a:r>
            <a:r>
              <a:rPr spc="15" dirty="0">
                <a:solidFill>
                  <a:srgbClr val="FFC000"/>
                </a:solidFill>
              </a:rPr>
              <a:t> </a:t>
            </a:r>
            <a:r>
              <a:rPr spc="-5" dirty="0">
                <a:solidFill>
                  <a:srgbClr val="FFC000"/>
                </a:solidFill>
              </a:rPr>
              <a:t>consciousness</a:t>
            </a:r>
            <a:r>
              <a:rPr spc="-5" dirty="0"/>
              <a:t>.</a:t>
            </a:r>
            <a:endParaRPr sz="2200" dirty="0"/>
          </a:p>
        </p:txBody>
      </p:sp>
      <p:sp>
        <p:nvSpPr>
          <p:cNvPr id="8" name="object 8"/>
          <p:cNvSpPr txBox="1"/>
          <p:nvPr/>
        </p:nvSpPr>
        <p:spPr>
          <a:xfrm>
            <a:off x="535940" y="1894458"/>
            <a:ext cx="8455660" cy="41160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27685" marR="486409" indent="-515620" algn="just">
              <a:lnSpc>
                <a:spcPct val="80000"/>
              </a:lnSpc>
              <a:spcBef>
                <a:spcPts val="620"/>
              </a:spcBef>
              <a:buClr>
                <a:srgbClr val="ACC2C8"/>
              </a:buClr>
              <a:buAutoNum type="arabicPeriod" startAt="2"/>
              <a:tabLst>
                <a:tab pos="528320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Disturbance of cognition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a.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impairment of immediate &amp;  recent 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memory,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with relatively intact remote memory; b.  disorientation to</a:t>
            </a:r>
            <a:r>
              <a:rPr sz="2000" spc="-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DFE6D0"/>
                </a:solidFill>
                <a:latin typeface="Arial"/>
                <a:cs typeface="Arial"/>
              </a:rPr>
              <a:t>TPP.</a:t>
            </a:r>
            <a:endParaRPr sz="2000" dirty="0">
              <a:latin typeface="Arial"/>
              <a:cs typeface="Arial"/>
            </a:endParaRPr>
          </a:p>
          <a:p>
            <a:pPr marL="527685" marR="264795" indent="-515620" algn="just">
              <a:lnSpc>
                <a:spcPts val="2110"/>
              </a:lnSpc>
              <a:spcBef>
                <a:spcPts val="515"/>
              </a:spcBef>
              <a:buClr>
                <a:srgbClr val="ACC2C8"/>
              </a:buClr>
              <a:buAutoNum type="arabicPeriod" startAt="2"/>
              <a:tabLst>
                <a:tab pos="528320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Psychomotor disturbances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 a. shifts from hypo-activity to  hyper-activity; b.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increased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reaction time; c. increased or  decreased flow of speech; d. enhanced startle</a:t>
            </a:r>
            <a:r>
              <a:rPr sz="2000" spc="1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reaction.</a:t>
            </a:r>
            <a:endParaRPr sz="2000" dirty="0">
              <a:latin typeface="Arial"/>
              <a:cs typeface="Arial"/>
            </a:endParaRPr>
          </a:p>
          <a:p>
            <a:pPr marL="527685" marR="5080" indent="-515620">
              <a:lnSpc>
                <a:spcPts val="2110"/>
              </a:lnSpc>
              <a:spcBef>
                <a:spcPts val="535"/>
              </a:spcBef>
              <a:buClr>
                <a:srgbClr val="ACC2C8"/>
              </a:buClr>
              <a:buAutoNum type="arabicPeriod" startAt="2"/>
              <a:tabLst>
                <a:tab pos="527685" algn="l"/>
                <a:tab pos="528320" algn="l"/>
                <a:tab pos="476948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Disturbance sleep-wake</a:t>
            </a:r>
            <a:r>
              <a:rPr sz="2000" spc="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cycle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:</a:t>
            </a:r>
            <a:r>
              <a:rPr sz="20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a.	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insomnia or reversal of  the sleep-wake cycle; b. nocturnal worsening of symptoms  (sun downing); c. disturbing dreams and nightmares which  may continue as hallucinations or illusions after</a:t>
            </a:r>
            <a:r>
              <a:rPr sz="2000" spc="1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awakening.</a:t>
            </a:r>
            <a:endParaRPr sz="2000" dirty="0">
              <a:latin typeface="Arial"/>
              <a:cs typeface="Arial"/>
            </a:endParaRPr>
          </a:p>
          <a:p>
            <a:pPr marL="527685" marR="596900" indent="-515620">
              <a:lnSpc>
                <a:spcPct val="80000"/>
              </a:lnSpc>
              <a:spcBef>
                <a:spcPts val="555"/>
              </a:spcBef>
              <a:buClr>
                <a:srgbClr val="ACC2C8"/>
              </a:buClr>
              <a:buAutoNum type="arabicPeriod" startAt="2"/>
              <a:tabLst>
                <a:tab pos="527685" algn="l"/>
                <a:tab pos="528320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Rapid onset and fluctuations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of the symptoms over the  course of the</a:t>
            </a:r>
            <a:r>
              <a:rPr sz="20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day.</a:t>
            </a:r>
            <a:endParaRPr sz="2000" dirty="0">
              <a:latin typeface="Arial"/>
              <a:cs typeface="Arial"/>
            </a:endParaRPr>
          </a:p>
          <a:p>
            <a:pPr marL="527685" marR="166370" indent="-515620">
              <a:lnSpc>
                <a:spcPts val="2110"/>
              </a:lnSpc>
              <a:spcBef>
                <a:spcPts val="509"/>
              </a:spcBef>
              <a:buClr>
                <a:srgbClr val="ACC2C8"/>
              </a:buClr>
              <a:buAutoNum type="arabicPeriod" startAt="2"/>
              <a:tabLst>
                <a:tab pos="527685" algn="l"/>
                <a:tab pos="528320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Objective evidence from </a:t>
            </a:r>
            <a:r>
              <a:rPr sz="2000" spc="-25" dirty="0">
                <a:solidFill>
                  <a:srgbClr val="DFE6D0"/>
                </a:solidFill>
                <a:latin typeface="Arial"/>
                <a:cs typeface="Arial"/>
              </a:rPr>
              <a:t>history,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physical and neurological  examination or laboratory tests of an underlying</a:t>
            </a:r>
            <a:r>
              <a:rPr sz="2000" spc="1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cause.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11971" y="638718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DFE6D0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00" y="1625549"/>
            <a:ext cx="8305800" cy="466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Major neurotransmitter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hypothesized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delirium</a:t>
            </a:r>
            <a:r>
              <a:rPr sz="20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is</a:t>
            </a:r>
            <a:endParaRPr sz="2000" dirty="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acetylcholine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Major neuroanatomical area is the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reticular</a:t>
            </a:r>
            <a:r>
              <a:rPr sz="2000" spc="13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formation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Usually diagnosed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at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bedside and is characterized by 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sudden onset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000" spc="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symptoms.</a:t>
            </a:r>
            <a:endParaRPr sz="2000" dirty="0">
              <a:latin typeface="Arial"/>
              <a:cs typeface="Arial"/>
            </a:endParaRPr>
          </a:p>
          <a:p>
            <a:pPr marL="287020" marR="699135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Bedside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mental </a:t>
            </a:r>
            <a:r>
              <a:rPr sz="2000" dirty="0">
                <a:solidFill>
                  <a:srgbClr val="FFC000"/>
                </a:solidFill>
                <a:latin typeface="Arial"/>
                <a:cs typeface="Arial"/>
              </a:rPr>
              <a:t>status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examination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can be used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document the cognitive impairment and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provide a  baseline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from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which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measure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patient's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clinical  course.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Physical examination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often reveals clues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to the</a:t>
            </a:r>
            <a:r>
              <a:rPr sz="2000" spc="10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cause.</a:t>
            </a:r>
            <a:endParaRPr sz="2000" dirty="0">
              <a:latin typeface="Arial"/>
              <a:cs typeface="Arial"/>
            </a:endParaRPr>
          </a:p>
          <a:p>
            <a:pPr marL="287020" marR="229870" indent="-274955">
              <a:spcBef>
                <a:spcPts val="575"/>
              </a:spcBef>
              <a:buClr>
                <a:srgbClr val="ACC2C8"/>
              </a:buClr>
              <a:buFontTx/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 presence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 known physical illness or a history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head trauma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alcohol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or other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substance</a:t>
            </a:r>
            <a:r>
              <a:rPr sz="20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dependence</a:t>
            </a:r>
            <a:r>
              <a:rPr lang="en-US" sz="2000" spc="-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increases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likelihood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of the</a:t>
            </a:r>
            <a:r>
              <a:rPr lang="en-IN" sz="2000" spc="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diagnosis.</a:t>
            </a:r>
            <a:endParaRPr lang="en-IN" sz="2000" dirty="0">
              <a:latin typeface="Arial"/>
              <a:cs typeface="Arial"/>
            </a:endParaRPr>
          </a:p>
          <a:p>
            <a:pPr marL="287020" marR="22987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2640" y="6387185"/>
            <a:ext cx="1752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5" dirty="0">
                <a:solidFill>
                  <a:srgbClr val="DFE6D0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1822043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41549" y="940689"/>
              <a:ext cx="2855722" cy="43065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625549"/>
            <a:ext cx="8379460" cy="3795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15875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symptoms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usually persist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long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as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causally  relevant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factors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are present, although delirium generally  lasts less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than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week.</a:t>
            </a:r>
            <a:endParaRPr lang="en-US" sz="20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158750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  <a:p>
            <a:pPr marL="287020" marR="19177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After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identification and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removal of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causative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factors,  the symptoms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usually recede over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 3- to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7-day</a:t>
            </a:r>
            <a:r>
              <a:rPr sz="20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period.</a:t>
            </a:r>
            <a:endParaRPr lang="en-US" sz="20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191770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older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patient and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longer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patient has been  delirious, the longer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delirium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takes to</a:t>
            </a:r>
            <a:r>
              <a:rPr sz="20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resolve.</a:t>
            </a:r>
            <a:endParaRPr lang="en-US" sz="20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  <a:p>
            <a:pPr marL="287020" marR="47625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Management- Identification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underlying cause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&amp;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correction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cause. Supportive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treatment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for the  same.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1822043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51862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29991" y="928624"/>
              <a:ext cx="3523488" cy="4367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592021"/>
            <a:ext cx="8067675" cy="4686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955">
              <a:lnSpc>
                <a:spcPts val="2510"/>
              </a:lnSpc>
              <a:spcBef>
                <a:spcPts val="9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Important goal of treatment is to provide physical, </a:t>
            </a:r>
            <a:r>
              <a:rPr sz="2200" spc="-25" dirty="0">
                <a:solidFill>
                  <a:srgbClr val="DFE6D0"/>
                </a:solidFill>
                <a:latin typeface="Arial"/>
                <a:cs typeface="Arial"/>
              </a:rPr>
              <a:t>sensory,</a:t>
            </a:r>
            <a:r>
              <a:rPr sz="2200" spc="2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287020">
              <a:lnSpc>
                <a:spcPts val="2510"/>
              </a:lnSpc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environmental</a:t>
            </a:r>
            <a:r>
              <a:rPr sz="2200" spc="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support.</a:t>
            </a:r>
            <a:endParaRPr sz="22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26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Physical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support:-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to prevent pts getting into</a:t>
            </a:r>
            <a:r>
              <a:rPr sz="22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accidents.</a:t>
            </a:r>
            <a:endParaRPr sz="2200">
              <a:latin typeface="Arial"/>
              <a:cs typeface="Arial"/>
            </a:endParaRPr>
          </a:p>
          <a:p>
            <a:pPr marL="287020" marR="1029335" indent="-274955">
              <a:lnSpc>
                <a:spcPts val="2380"/>
              </a:lnSpc>
              <a:spcBef>
                <a:spcPts val="56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Patients should be neither sensory deprived nor overly  stimulated by the</a:t>
            </a:r>
            <a:r>
              <a:rPr sz="2200" spc="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environment.</a:t>
            </a:r>
            <a:endParaRPr sz="22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22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Familiar pictures and</a:t>
            </a:r>
            <a:r>
              <a:rPr sz="2200" spc="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decorations.</a:t>
            </a:r>
            <a:endParaRPr sz="22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26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Presence of a clock or a</a:t>
            </a:r>
            <a:r>
              <a:rPr sz="22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15" dirty="0">
                <a:solidFill>
                  <a:srgbClr val="DFE6D0"/>
                </a:solidFill>
                <a:latin typeface="Arial"/>
                <a:cs typeface="Arial"/>
              </a:rPr>
              <a:t>calendar.</a:t>
            </a:r>
            <a:endParaRPr sz="2200">
              <a:latin typeface="Arial"/>
              <a:cs typeface="Arial"/>
            </a:endParaRPr>
          </a:p>
          <a:p>
            <a:pPr marL="287020" marR="609600" indent="-274955">
              <a:lnSpc>
                <a:spcPts val="2380"/>
              </a:lnSpc>
              <a:spcBef>
                <a:spcPts val="56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Regular orientations to person, place, and time help make  patients with delirium</a:t>
            </a:r>
            <a:r>
              <a:rPr sz="22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comfortable.</a:t>
            </a:r>
            <a:endParaRPr sz="2200">
              <a:latin typeface="Arial"/>
              <a:cs typeface="Arial"/>
            </a:endParaRPr>
          </a:p>
          <a:p>
            <a:pPr marL="287020" marR="177165" indent="-274955">
              <a:lnSpc>
                <a:spcPct val="90000"/>
              </a:lnSpc>
              <a:spcBef>
                <a:spcPts val="49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Delirium can sometimes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occur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older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patients wearing eye  patches after cataract surgery (black-patch delirium). Such  patients can be helped by placing pinholes in the patches to  let in some stimuli or by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occasionally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removing one patch at a  time during</a:t>
            </a:r>
            <a:r>
              <a:rPr sz="22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DFE6D0"/>
                </a:solidFill>
                <a:latin typeface="Arial"/>
                <a:cs typeface="Arial"/>
              </a:rPr>
              <a:t>recovery.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1822043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27340" cy="48295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two major symptoms that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require</a:t>
            </a:r>
            <a:r>
              <a:rPr sz="2400" spc="-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pharmacological</a:t>
            </a:r>
            <a:endParaRPr sz="2400" dirty="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treatment-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Psychosis and</a:t>
            </a:r>
            <a:r>
              <a:rPr sz="2400" spc="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Insomnia.</a:t>
            </a:r>
            <a:endParaRPr lang="en-US" sz="24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Arial"/>
              <a:cs typeface="Arial"/>
            </a:endParaRPr>
          </a:p>
          <a:p>
            <a:pPr marL="287020" marR="98996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Psychosis is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best treated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with antipsychotics like-  haloperidol (Serenace),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SGAs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like risperidone,  quetiapine, olanzapine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&amp;</a:t>
            </a:r>
            <a:r>
              <a:rPr sz="2400" spc="8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aripiprazole.</a:t>
            </a:r>
            <a:endParaRPr lang="en-US" sz="24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98996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4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Insomnia is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best treated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with benzodiazepines with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short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or intermediate half-lives like-lorazepam.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case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alcohol withdrawal longer acting drugs are</a:t>
            </a:r>
            <a:r>
              <a:rPr sz="2400" spc="114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used.</a:t>
            </a:r>
            <a:endParaRPr lang="en-US" sz="24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4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intractable delirium, ECT can also be</a:t>
            </a:r>
            <a:r>
              <a:rPr sz="2400" spc="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considered.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435" y="928624"/>
            <a:ext cx="3019996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64894"/>
            <a:ext cx="7868284" cy="435546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7020" marR="50800" indent="-274955">
              <a:lnSpc>
                <a:spcPct val="801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 66-year old male high school science department head, an  experienced and enthusiastic camper and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hiker,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became</a:t>
            </a:r>
            <a:r>
              <a:rPr sz="2000" spc="-1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extremely  fearful while on a trek 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</a:t>
            </a:r>
            <a:r>
              <a:rPr sz="2000" spc="-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mountains.</a:t>
            </a:r>
            <a:endParaRPr sz="2000" dirty="0">
              <a:latin typeface="Arial"/>
              <a:cs typeface="Arial"/>
            </a:endParaRPr>
          </a:p>
          <a:p>
            <a:pPr marL="287020" marR="200660" indent="-274955">
              <a:lnSpc>
                <a:spcPts val="1920"/>
              </a:lnSpc>
              <a:spcBef>
                <a:spcPts val="46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Gradually,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over the next few months, he loses interest in his</a:t>
            </a:r>
            <a:r>
              <a:rPr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usual  hobbies. Formerly a voracious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reader,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stops</a:t>
            </a:r>
            <a:r>
              <a:rPr sz="2000" spc="-1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reading.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Develops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doing computations and makes gross errors</a:t>
            </a:r>
            <a:r>
              <a:rPr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</a:t>
            </a:r>
            <a:endParaRPr sz="2000" dirty="0">
              <a:latin typeface="Arial"/>
              <a:cs typeface="Arial"/>
            </a:endParaRPr>
          </a:p>
          <a:p>
            <a:pPr marL="287020">
              <a:lnSpc>
                <a:spcPts val="2160"/>
              </a:lnSpc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home financial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management.</a:t>
            </a:r>
            <a:endParaRPr sz="2000" dirty="0">
              <a:latin typeface="Arial"/>
              <a:cs typeface="Arial"/>
            </a:endParaRPr>
          </a:p>
          <a:p>
            <a:pPr marL="287020" marR="220345" indent="-274955">
              <a:lnSpc>
                <a:spcPct val="8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On several occasions, he becomes lost while driving in areas</a:t>
            </a:r>
            <a:r>
              <a:rPr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that  were formerly familiar to</a:t>
            </a:r>
            <a:r>
              <a:rPr sz="2000" spc="-8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him.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8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begins to write notes to himself so that he would not forget to</a:t>
            </a:r>
            <a:r>
              <a:rPr sz="2000" spc="-2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do  errands. 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Very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abruptly he decided to retire from</a:t>
            </a:r>
            <a:r>
              <a:rPr sz="2000" spc="-1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work.</a:t>
            </a:r>
            <a:endParaRPr sz="2000" dirty="0">
              <a:latin typeface="Arial"/>
              <a:cs typeface="Arial"/>
            </a:endParaRPr>
          </a:p>
          <a:p>
            <a:pPr marL="287020" marR="194310" indent="-274955">
              <a:lnSpc>
                <a:spcPct val="801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Intellectual deterioration gradually progresses. He spends most</a:t>
            </a:r>
            <a:r>
              <a:rPr sz="2000" spc="-18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 the day piling miscellaneous objects in one place and then  transporting them to another spot in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</a:t>
            </a:r>
            <a:r>
              <a:rPr sz="2000" spc="-1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house.</a:t>
            </a:r>
            <a:endParaRPr sz="2000" dirty="0">
              <a:latin typeface="Arial"/>
              <a:cs typeface="Arial"/>
            </a:endParaRPr>
          </a:p>
          <a:p>
            <a:pPr marL="287020" marR="702945" indent="-274955">
              <a:lnSpc>
                <a:spcPts val="1920"/>
              </a:lnSpc>
              <a:spcBef>
                <a:spcPts val="46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becomes stubborn and querulous.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Eventually,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</a:t>
            </a:r>
            <a:r>
              <a:rPr sz="2000" spc="-1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requires  assistance in shaving and</a:t>
            </a:r>
            <a:r>
              <a:rPr sz="2000" spc="-8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dressing.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435" y="928624"/>
            <a:ext cx="3019996" cy="44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95374"/>
            <a:ext cx="7967980" cy="47517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87020" marR="5080" indent="-274955">
              <a:lnSpc>
                <a:spcPts val="2160"/>
              </a:lnSpc>
              <a:spcBef>
                <a:spcPts val="3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When examined 6 years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after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first symptoms had developed,</a:t>
            </a:r>
            <a:r>
              <a:rPr sz="2000" spc="-2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the  patient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alert and</a:t>
            </a:r>
            <a:r>
              <a:rPr sz="2000" spc="-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cooperative.</a:t>
            </a:r>
            <a:endParaRPr sz="2000" dirty="0">
              <a:latin typeface="Arial"/>
              <a:cs typeface="Arial"/>
            </a:endParaRPr>
          </a:p>
          <a:p>
            <a:pPr marL="287020" marR="111760" indent="-274955">
              <a:lnSpc>
                <a:spcPts val="216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disoriented with respect to place and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time.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could not</a:t>
            </a:r>
            <a:r>
              <a:rPr sz="2000" spc="-1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recall  the names of four or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five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objects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after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 5-minute interval of  distraction. He could not remember the names of his college and  graduate school or the subject in which he had majored. He could  describe his job by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title</a:t>
            </a:r>
            <a:r>
              <a:rPr sz="2000" spc="-7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only.</a:t>
            </a:r>
            <a:endParaRPr sz="2000" dirty="0">
              <a:latin typeface="Arial"/>
              <a:cs typeface="Arial"/>
            </a:endParaRPr>
          </a:p>
          <a:p>
            <a:pPr marL="287020" marR="24765" indent="-274955">
              <a:lnSpc>
                <a:spcPts val="216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His speech is fluent and well articulated, but he has considerable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finding words and uses many long, essentially</a:t>
            </a:r>
            <a:r>
              <a:rPr sz="2000" spc="-1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meaningless  phrases.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ts val="2280"/>
              </a:lnSpc>
              <a:spcBef>
                <a:spcPts val="204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does simple calculations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poorly.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could not copy a cube</a:t>
            </a:r>
            <a:r>
              <a:rPr sz="2000" spc="-1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or</a:t>
            </a:r>
            <a:endParaRPr sz="2000" dirty="0">
              <a:latin typeface="Arial"/>
              <a:cs typeface="Arial"/>
            </a:endParaRPr>
          </a:p>
          <a:p>
            <a:pPr marL="287020">
              <a:lnSpc>
                <a:spcPts val="2280"/>
              </a:lnSpc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draw a house. His interpretation of proverbs </a:t>
            </a:r>
            <a:r>
              <a:rPr sz="2000" spc="10" dirty="0">
                <a:solidFill>
                  <a:srgbClr val="DFE6D0"/>
                </a:solidFill>
                <a:latin typeface="Arial"/>
                <a:cs typeface="Arial"/>
              </a:rPr>
              <a:t>is</a:t>
            </a:r>
            <a:r>
              <a:rPr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concrete.</a:t>
            </a:r>
            <a:endParaRPr sz="2000" dirty="0">
              <a:latin typeface="Arial"/>
              <a:cs typeface="Arial"/>
            </a:endParaRPr>
          </a:p>
          <a:p>
            <a:pPr marL="287020" indent="-274955" algn="just">
              <a:lnSpc>
                <a:spcPct val="100000"/>
              </a:lnSpc>
              <a:spcBef>
                <a:spcPts val="240"/>
              </a:spcBef>
              <a:buClr>
                <a:srgbClr val="ACC2C8"/>
              </a:buClr>
              <a:buChar char="•"/>
              <a:tabLst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He has no insight into the nature of his</a:t>
            </a:r>
            <a:r>
              <a:rPr sz="2000" spc="-1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disturbance.</a:t>
            </a:r>
            <a:endParaRPr sz="2000" dirty="0">
              <a:latin typeface="Arial"/>
              <a:cs typeface="Arial"/>
            </a:endParaRPr>
          </a:p>
          <a:p>
            <a:pPr marL="287020" marR="485140" indent="-274955" algn="just">
              <a:lnSpc>
                <a:spcPts val="2160"/>
              </a:lnSpc>
              <a:spcBef>
                <a:spcPts val="515"/>
              </a:spcBef>
              <a:buClr>
                <a:srgbClr val="ACC2C8"/>
              </a:buClr>
              <a:buChar char="•"/>
              <a:tabLst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Neurological examination reveals nothing abnormal, and</a:t>
            </a:r>
            <a:r>
              <a:rPr sz="2000" spc="-1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routine  laboratory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tests</a:t>
            </a:r>
            <a:r>
              <a:rPr sz="2000" spc="-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are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also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negative.</a:t>
            </a:r>
            <a:r>
              <a:rPr sz="2000" spc="-1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</a:t>
            </a:r>
            <a:r>
              <a:rPr sz="2000" spc="-1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CT</a:t>
            </a:r>
            <a:r>
              <a:rPr sz="2000" spc="-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showed</a:t>
            </a:r>
            <a:r>
              <a:rPr sz="2000" spc="-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marked</a:t>
            </a:r>
            <a:r>
              <a:rPr sz="2000" spc="-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cortical  </a:t>
            </a:r>
            <a:r>
              <a:rPr sz="2000" spc="-20" dirty="0">
                <a:solidFill>
                  <a:srgbClr val="DFE6D0"/>
                </a:solidFill>
                <a:latin typeface="Arial"/>
                <a:cs typeface="Arial"/>
              </a:rPr>
              <a:t>atrophy.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F90D6-6D88-BAF5-C1F2-4DC64626D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0"/>
            <a:ext cx="4081779" cy="430887"/>
          </a:xfrm>
        </p:spPr>
        <p:txBody>
          <a:bodyPr/>
          <a:lstStyle/>
          <a:p>
            <a:r>
              <a:rPr lang="en-US" sz="2800" dirty="0"/>
              <a:t>DX-??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F59B3-A303-261F-1F84-9530C2605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933473"/>
            <a:ext cx="8051800" cy="4324261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ü"/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extremely  fearful while on a trek.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loses interest in his</a:t>
            </a:r>
            <a:r>
              <a:rPr lang="en-IN"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usual  hobbies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makes gross errors</a:t>
            </a:r>
            <a:r>
              <a:rPr lang="en-IN"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in home financial</a:t>
            </a:r>
            <a:r>
              <a:rPr lang="en-IN" sz="2000" spc="-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management.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becomes lost while driving in areas</a:t>
            </a:r>
            <a:r>
              <a:rPr lang="en-IN"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that  were formerly familiar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write notes to himself so that he would not forget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Intellectual deterioration gradually progresses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he</a:t>
            </a:r>
            <a:r>
              <a:rPr lang="en-IN" sz="2000" spc="-1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requires  assistance in shaving and</a:t>
            </a:r>
            <a:r>
              <a:rPr lang="en-IN" sz="2000" spc="-8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dressing.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patient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is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alert and</a:t>
            </a:r>
            <a:r>
              <a:rPr lang="en-IN" sz="2000" spc="-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cooperative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finding words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could not</a:t>
            </a:r>
            <a:r>
              <a:rPr lang="en-IN" sz="2000" spc="-1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recall  the names of four or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five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objects, names of his college</a:t>
            </a:r>
          </a:p>
          <a:p>
            <a:pPr marL="297815" indent="-285750">
              <a:lnSpc>
                <a:spcPts val="2160"/>
              </a:lnSpc>
              <a:spcBef>
                <a:spcPts val="15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proverbs </a:t>
            </a:r>
            <a:r>
              <a:rPr lang="en-IN" sz="2000" spc="10" dirty="0">
                <a:solidFill>
                  <a:srgbClr val="DFE6D0"/>
                </a:solidFill>
                <a:latin typeface="Arial"/>
                <a:cs typeface="Arial"/>
              </a:rPr>
              <a:t>is</a:t>
            </a:r>
            <a:r>
              <a:rPr lang="en-IN" sz="20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concrete </a:t>
            </a:r>
          </a:p>
          <a:p>
            <a:pPr marL="297815" indent="-285750">
              <a:lnSpc>
                <a:spcPts val="2280"/>
              </a:lnSpc>
              <a:spcBef>
                <a:spcPts val="204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could not copy a cube</a:t>
            </a:r>
            <a:r>
              <a:rPr lang="en-IN" sz="2000" spc="-1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or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draw a house</a:t>
            </a:r>
          </a:p>
          <a:p>
            <a:pPr marL="297815" indent="-285750">
              <a:lnSpc>
                <a:spcPts val="2280"/>
              </a:lnSpc>
              <a:spcBef>
                <a:spcPts val="204"/>
              </a:spcBef>
              <a:buClr>
                <a:srgbClr val="ACC2C8"/>
              </a:buClr>
              <a:buFont typeface="Wingdings" pitchFamily="2" charset="2"/>
              <a:buChar char="ü"/>
              <a:tabLst>
                <a:tab pos="287020" algn="l"/>
                <a:tab pos="287655" algn="l"/>
              </a:tabLst>
            </a:pP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no insight into the nature of his</a:t>
            </a:r>
            <a:r>
              <a:rPr lang="en-IN" sz="2000" spc="-15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disturbance</a:t>
            </a:r>
            <a:endParaRPr lang="en-IN" sz="2000" dirty="0">
              <a:latin typeface="Arial"/>
              <a:cs typeface="Arial"/>
            </a:endParaRPr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801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52105" cy="3903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Defined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as progressive impairment 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cognitive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functions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occurring in clear consciousness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(i.e.,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absence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delirium).</a:t>
            </a:r>
            <a:endParaRPr sz="2400">
              <a:latin typeface="Arial"/>
              <a:cs typeface="Arial"/>
            </a:endParaRPr>
          </a:p>
          <a:p>
            <a:pPr marL="287020" marR="1066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consists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 variety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symptoms that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suggest chronic  and widespread</a:t>
            </a:r>
            <a:r>
              <a:rPr sz="24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dysfunction.</a:t>
            </a:r>
            <a:endParaRPr sz="2400">
              <a:latin typeface="Arial"/>
              <a:cs typeface="Arial"/>
            </a:endParaRPr>
          </a:p>
          <a:p>
            <a:pPr marL="287020" marR="1473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Global impairment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intellect is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essential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feature,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manifested as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with </a:t>
            </a:r>
            <a:r>
              <a:rPr sz="2400" spc="-30" dirty="0">
                <a:solidFill>
                  <a:srgbClr val="DFE6D0"/>
                </a:solidFill>
                <a:latin typeface="Arial"/>
                <a:cs typeface="Arial"/>
              </a:rPr>
              <a:t>memory,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attention,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thinking,  and</a:t>
            </a:r>
            <a:r>
              <a:rPr sz="24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comprehension.</a:t>
            </a:r>
            <a:endParaRPr sz="2400">
              <a:latin typeface="Arial"/>
              <a:cs typeface="Arial"/>
            </a:endParaRPr>
          </a:p>
          <a:p>
            <a:pPr marL="287020" marR="29718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Other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mental functions can often be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affected,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including  mood, </a:t>
            </a: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personality,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judgment, and social</a:t>
            </a:r>
            <a:r>
              <a:rPr sz="2400" spc="1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behaviour.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555601"/>
            <a:ext cx="7406005" cy="52266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200" spc="-30" dirty="0">
                <a:solidFill>
                  <a:srgbClr val="DFE6D0"/>
                </a:solidFill>
                <a:latin typeface="Arial"/>
                <a:cs typeface="Arial"/>
              </a:rPr>
              <a:t>Types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2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Dementia</a:t>
            </a:r>
            <a:endParaRPr sz="22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4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dirty="0">
                <a:solidFill>
                  <a:srgbClr val="FFFFFF"/>
                </a:solidFill>
                <a:latin typeface="Arial"/>
                <a:cs typeface="Arial"/>
              </a:rPr>
              <a:t>Alzheimer’s </a:t>
            </a: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r>
              <a:rPr sz="19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(AD)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25" dirty="0">
                <a:solidFill>
                  <a:srgbClr val="FFFFFF"/>
                </a:solidFill>
                <a:latin typeface="Arial"/>
                <a:cs typeface="Arial"/>
              </a:rPr>
              <a:t>Vascular</a:t>
            </a:r>
            <a:r>
              <a:rPr sz="19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Dementia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Fronto </a:t>
            </a:r>
            <a:r>
              <a:rPr sz="1900" spc="-30" dirty="0">
                <a:solidFill>
                  <a:srgbClr val="FFFFFF"/>
                </a:solidFill>
                <a:latin typeface="Arial"/>
                <a:cs typeface="Arial"/>
              </a:rPr>
              <a:t>Temporal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Dementia</a:t>
            </a:r>
            <a:r>
              <a:rPr sz="19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(FTD)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5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Pick’s</a:t>
            </a:r>
            <a:r>
              <a:rPr sz="1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Dementia </a:t>
            </a: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Lewy Bodies</a:t>
            </a:r>
            <a:r>
              <a:rPr sz="1900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(DLB)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Creutzfeldt-Jakob Disease</a:t>
            </a:r>
            <a:r>
              <a:rPr sz="19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(CJD)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5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Huntington’s disease</a:t>
            </a:r>
            <a:r>
              <a:rPr sz="19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(HD)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Parkinson’s disease</a:t>
            </a:r>
            <a:r>
              <a:rPr sz="19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(PD)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Wernicke-Korsakoff</a:t>
            </a:r>
            <a:r>
              <a:rPr sz="1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Syndrome</a:t>
            </a:r>
            <a:endParaRPr sz="19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229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9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Arial"/>
                <a:cs typeface="Arial"/>
              </a:rPr>
              <a:t>more..</a:t>
            </a:r>
            <a:endParaRPr sz="1900">
              <a:latin typeface="Arial"/>
              <a:cs typeface="Arial"/>
            </a:endParaRPr>
          </a:p>
          <a:p>
            <a:pPr marL="287020" marR="45720" indent="-274955" algn="just">
              <a:lnSpc>
                <a:spcPts val="2380"/>
              </a:lnSpc>
              <a:spcBef>
                <a:spcPts val="545"/>
              </a:spcBef>
              <a:buClr>
                <a:srgbClr val="ACC2C8"/>
              </a:buClr>
              <a:buChar char="•"/>
              <a:tabLst>
                <a:tab pos="287655" algn="l"/>
              </a:tabLst>
            </a:pP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More then half of all dementias </a:t>
            </a:r>
            <a:r>
              <a:rPr sz="2200" spc="-10" dirty="0">
                <a:solidFill>
                  <a:srgbClr val="DFE6D0"/>
                </a:solidFill>
                <a:latin typeface="Arial"/>
                <a:cs typeface="Arial"/>
              </a:rPr>
              <a:t>are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Alzheimer’s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Disease,  followed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by </a:t>
            </a:r>
            <a:r>
              <a:rPr sz="2200" spc="-25" dirty="0">
                <a:solidFill>
                  <a:srgbClr val="DFE6D0"/>
                </a:solidFill>
                <a:latin typeface="Arial"/>
                <a:cs typeface="Arial"/>
              </a:rPr>
              <a:t>Vascular</a:t>
            </a:r>
            <a:r>
              <a:rPr sz="2200" spc="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Dementia.</a:t>
            </a:r>
            <a:endParaRPr sz="2200">
              <a:latin typeface="Arial"/>
              <a:cs typeface="Arial"/>
            </a:endParaRPr>
          </a:p>
          <a:p>
            <a:pPr marL="287020" marR="5080" indent="-274955" algn="just">
              <a:lnSpc>
                <a:spcPct val="90000"/>
              </a:lnSpc>
              <a:spcBef>
                <a:spcPts val="490"/>
              </a:spcBef>
              <a:buClr>
                <a:srgbClr val="ACC2C8"/>
              </a:buClr>
              <a:buChar char="•"/>
              <a:tabLst>
                <a:tab pos="287655" algn="l"/>
              </a:tabLst>
            </a:pPr>
            <a:r>
              <a:rPr sz="2200" spc="-10" dirty="0">
                <a:solidFill>
                  <a:srgbClr val="DFE6D0"/>
                </a:solidFill>
                <a:latin typeface="Arial"/>
                <a:cs typeface="Arial"/>
              </a:rPr>
              <a:t>AD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and other forms of dementia are irreversible, however  there are </a:t>
            </a:r>
            <a:r>
              <a:rPr sz="2200" dirty="0">
                <a:solidFill>
                  <a:srgbClr val="DFE6D0"/>
                </a:solidFill>
                <a:latin typeface="Arial"/>
                <a:cs typeface="Arial"/>
              </a:rPr>
              <a:t>some </a:t>
            </a:r>
            <a:r>
              <a:rPr sz="2200" spc="-5" dirty="0">
                <a:solidFill>
                  <a:srgbClr val="DFE6D0"/>
                </a:solidFill>
                <a:latin typeface="Arial"/>
                <a:cs typeface="Arial"/>
              </a:rPr>
              <a:t>that can be reversed with the appropriate  treatment.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1971" y="638718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DFE6D0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29880" cy="434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AD is the 4th most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common cause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death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after</a:t>
            </a:r>
            <a:r>
              <a:rPr sz="2400" spc="-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heart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disease, cancer and</a:t>
            </a:r>
            <a:r>
              <a:rPr sz="2400" spc="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stroke.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Gradual onset and continuous cognitive</a:t>
            </a:r>
            <a:r>
              <a:rPr sz="2400" spc="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decline.</a:t>
            </a:r>
            <a:endParaRPr sz="2400">
              <a:latin typeface="Arial"/>
              <a:cs typeface="Arial"/>
            </a:endParaRPr>
          </a:p>
          <a:p>
            <a:pPr marL="287020" marR="117411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Late-onset AD occurs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65 years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age and up 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(majority).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Early-onset AD can occur between age 40 and 65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 years.</a:t>
            </a:r>
            <a:endParaRPr sz="2400">
              <a:latin typeface="Arial"/>
              <a:cs typeface="Arial"/>
            </a:endParaRPr>
          </a:p>
          <a:p>
            <a:pPr marL="287020" marR="80645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There is no cure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for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AD, however there are several 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treatments 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help slow down progress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400" spc="-1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AD</a:t>
            </a:r>
            <a:endParaRPr sz="24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Interventions</a:t>
            </a:r>
            <a:endParaRPr sz="20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Anti-depressants /</a:t>
            </a:r>
            <a:r>
              <a:rPr sz="20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Antipsychotics</a:t>
            </a:r>
            <a:endParaRPr sz="200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0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Nutrition, meaningful activities, and a familiar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environment.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2066645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6559" y="934211"/>
              <a:ext cx="2688082" cy="437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625549"/>
            <a:ext cx="8057515" cy="485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Usually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first symptom to emerge in AD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and</a:t>
            </a:r>
            <a:r>
              <a:rPr sz="2400" spc="-1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many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other dementias is</a:t>
            </a:r>
            <a:r>
              <a:rPr sz="2400" spc="3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forgetfulness.</a:t>
            </a:r>
            <a:endParaRPr sz="2400">
              <a:latin typeface="Arial"/>
              <a:cs typeface="Arial"/>
            </a:endParaRPr>
          </a:p>
          <a:p>
            <a:pPr marL="287020" marR="119951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Increasing impairment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learning and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short term  </a:t>
            </a:r>
            <a:r>
              <a:rPr sz="2400" spc="-30" dirty="0">
                <a:solidFill>
                  <a:srgbClr val="DFE6D0"/>
                </a:solidFill>
                <a:latin typeface="Arial"/>
                <a:cs typeface="Arial"/>
              </a:rPr>
              <a:t>memory.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Impoverished</a:t>
            </a:r>
            <a:r>
              <a:rPr sz="24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speech.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Shrinking vocabulary and decreased word</a:t>
            </a:r>
            <a:r>
              <a:rPr sz="2400" spc="1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DFE6D0"/>
                </a:solidFill>
                <a:latin typeface="Arial"/>
                <a:cs typeface="Arial"/>
              </a:rPr>
              <a:t>fluency.</a:t>
            </a:r>
            <a:endParaRPr sz="2400">
              <a:latin typeface="Arial"/>
              <a:cs typeface="Arial"/>
            </a:endParaRPr>
          </a:p>
          <a:p>
            <a:pPr marL="287020" marR="29146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Patient is aware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these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difficulties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avoid new  situations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minimize embarrassment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or</a:t>
            </a:r>
            <a:r>
              <a:rPr sz="2400" spc="7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failure.</a:t>
            </a:r>
            <a:endParaRPr sz="240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become depressed as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realize </a:t>
            </a:r>
            <a:r>
              <a:rPr sz="2400" spc="-15" dirty="0">
                <a:solidFill>
                  <a:srgbClr val="DFE6D0"/>
                </a:solidFill>
                <a:latin typeface="Arial"/>
                <a:cs typeface="Arial"/>
              </a:rPr>
              <a:t>what’s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happening  (presence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</a:t>
            </a:r>
            <a:r>
              <a:rPr sz="24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insight).</a:t>
            </a:r>
            <a:endParaRPr sz="2400">
              <a:latin typeface="Arial"/>
              <a:cs typeface="Arial"/>
            </a:endParaRPr>
          </a:p>
          <a:p>
            <a:pPr marL="287020" marR="139446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with perception (agnosia) or executive 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movements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(apraxia).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2066645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4847" y="934211"/>
              <a:ext cx="4109211" cy="437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552003"/>
            <a:ext cx="7315834" cy="390461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Difficulties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with executive</a:t>
            </a:r>
            <a:r>
              <a:rPr sz="2400" spc="7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functions.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Abstract thinking gradually becomes</a:t>
            </a:r>
            <a:r>
              <a:rPr sz="2400" spc="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difficult.</a:t>
            </a:r>
            <a:endParaRPr sz="240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Difficulty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comprehending novel situations and subtle  changes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language and nonverbal</a:t>
            </a:r>
            <a:r>
              <a:rPr sz="24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expression.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Frequent incorrect word substitutions</a:t>
            </a:r>
            <a:r>
              <a:rPr sz="24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(paraphasia).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Delusions and</a:t>
            </a:r>
            <a:r>
              <a:rPr sz="2400" spc="5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hallucinations.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Personality</a:t>
            </a:r>
            <a:r>
              <a:rPr sz="24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changes.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Rapid changes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in emotion /</a:t>
            </a:r>
            <a:r>
              <a:rPr sz="24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agitation.</a:t>
            </a:r>
            <a:endParaRPr sz="240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Impaired long-term</a:t>
            </a:r>
            <a:r>
              <a:rPr sz="2400" spc="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DFE6D0"/>
                </a:solidFill>
                <a:latin typeface="Arial"/>
                <a:cs typeface="Arial"/>
              </a:rPr>
              <a:t>memory.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2066645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4847" y="934211"/>
              <a:ext cx="2128012" cy="437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552003"/>
            <a:ext cx="6677659" cy="380360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Profound anterograde and retrograde</a:t>
            </a:r>
            <a:r>
              <a:rPr sz="2400" spc="10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amnesia.</a:t>
            </a:r>
            <a:endParaRPr sz="24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Poor judgement and impulse</a:t>
            </a:r>
            <a:r>
              <a:rPr sz="24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control</a:t>
            </a:r>
            <a:endParaRPr sz="24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Disinhibited behaviours are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common.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Loss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insight</a:t>
            </a:r>
            <a:r>
              <a:rPr sz="2400" spc="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(Anos</a:t>
            </a:r>
            <a:r>
              <a:rPr lang="en-US" sz="2400" spc="-5" dirty="0">
                <a:solidFill>
                  <a:srgbClr val="DFE6D0"/>
                </a:solidFill>
                <a:latin typeface="Arial"/>
                <a:cs typeface="Arial"/>
              </a:rPr>
              <a:t>o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gnosia)</a:t>
            </a:r>
            <a:endParaRPr sz="24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Alleviates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depression.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Extreme apathy and</a:t>
            </a:r>
            <a:r>
              <a:rPr sz="2400" spc="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exhaustion.</a:t>
            </a:r>
            <a:endParaRPr sz="24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Loss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spontaneous speech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/</a:t>
            </a:r>
            <a:r>
              <a:rPr sz="2400" spc="4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Mute.</a:t>
            </a:r>
            <a:endParaRPr sz="24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“Vegetative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 state”</a:t>
            </a:r>
            <a:endParaRPr sz="2400" dirty="0">
              <a:latin typeface="Arial"/>
              <a:cs typeface="Arial"/>
            </a:endParaRPr>
          </a:p>
          <a:p>
            <a:pPr marL="561340" lvl="1" indent="-183515">
              <a:lnSpc>
                <a:spcPct val="100000"/>
              </a:lnSpc>
              <a:spcBef>
                <a:spcPts val="484"/>
              </a:spcBef>
              <a:buClr>
                <a:srgbClr val="ACC2C8"/>
              </a:buClr>
              <a:buChar char="•"/>
              <a:tabLst>
                <a:tab pos="56197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Complete dependence on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caregivers.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207" y="128015"/>
            <a:ext cx="8890000" cy="6604000"/>
            <a:chOff x="140207" y="128015"/>
            <a:chExt cx="8890000" cy="6604000"/>
          </a:xfrm>
        </p:grpSpPr>
        <p:sp>
          <p:nvSpPr>
            <p:cNvPr id="3" name="object 3"/>
            <p:cNvSpPr/>
            <p:nvPr/>
          </p:nvSpPr>
          <p:spPr>
            <a:xfrm>
              <a:off x="574827" y="934211"/>
              <a:ext cx="2066645" cy="3463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123229" y="0"/>
                  </a:moveTo>
                  <a:lnTo>
                    <a:pt x="0" y="0"/>
                  </a:lnTo>
                  <a:lnTo>
                    <a:pt x="0" y="62731"/>
                  </a:lnTo>
                  <a:lnTo>
                    <a:pt x="123229" y="62731"/>
                  </a:lnTo>
                  <a:lnTo>
                    <a:pt x="12322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1985" y="1118241"/>
              <a:ext cx="123825" cy="62865"/>
            </a:xfrm>
            <a:custGeom>
              <a:avLst/>
              <a:gdLst/>
              <a:ahLst/>
              <a:cxnLst/>
              <a:rect l="l" t="t" r="r" b="b"/>
              <a:pathLst>
                <a:path w="123825" h="62865">
                  <a:moveTo>
                    <a:pt x="0" y="62731"/>
                  </a:moveTo>
                  <a:lnTo>
                    <a:pt x="123229" y="62731"/>
                  </a:lnTo>
                  <a:lnTo>
                    <a:pt x="123229" y="0"/>
                  </a:lnTo>
                  <a:lnTo>
                    <a:pt x="0" y="0"/>
                  </a:lnTo>
                  <a:lnTo>
                    <a:pt x="0" y="62731"/>
                  </a:lnTo>
                  <a:close/>
                </a:path>
              </a:pathLst>
            </a:custGeom>
            <a:ln w="13716">
              <a:solidFill>
                <a:srgbClr val="384F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60878" y="934211"/>
              <a:ext cx="4030090" cy="4371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ACC2C8"/>
                </a:solidFill>
              </a:rPr>
              <a:t>1. </a:t>
            </a:r>
            <a:r>
              <a:rPr dirty="0"/>
              <a:t>Evidence of each of the</a:t>
            </a:r>
            <a:r>
              <a:rPr spc="-204" dirty="0"/>
              <a:t> </a:t>
            </a:r>
            <a:r>
              <a:rPr dirty="0"/>
              <a:t>following: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535940" y="1933473"/>
            <a:ext cx="8051800" cy="4378762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78460">
              <a:lnSpc>
                <a:spcPct val="100000"/>
              </a:lnSpc>
              <a:spcBef>
                <a:spcPts val="484"/>
              </a:spcBef>
            </a:pPr>
            <a:r>
              <a:rPr spc="5" dirty="0">
                <a:solidFill>
                  <a:srgbClr val="ACC2C8"/>
                </a:solidFill>
              </a:rPr>
              <a:t>a.</a:t>
            </a:r>
            <a:r>
              <a:rPr spc="5" dirty="0"/>
              <a:t>Decline </a:t>
            </a:r>
            <a:r>
              <a:rPr spc="-5" dirty="0"/>
              <a:t>in</a:t>
            </a:r>
            <a:r>
              <a:rPr spc="-30" dirty="0"/>
              <a:t> </a:t>
            </a:r>
            <a:r>
              <a:rPr spc="-5" dirty="0"/>
              <a:t>memory</a:t>
            </a:r>
          </a:p>
          <a:p>
            <a:pPr marL="561340" marR="798830" indent="-182880">
              <a:lnSpc>
                <a:spcPct val="100000"/>
              </a:lnSpc>
              <a:spcBef>
                <a:spcPts val="380"/>
              </a:spcBef>
            </a:pPr>
            <a:r>
              <a:rPr spc="5" dirty="0">
                <a:solidFill>
                  <a:srgbClr val="ACC2C8"/>
                </a:solidFill>
              </a:rPr>
              <a:t>b.</a:t>
            </a:r>
            <a:r>
              <a:rPr spc="5" dirty="0"/>
              <a:t>Decline </a:t>
            </a:r>
            <a:r>
              <a:rPr spc="-5" dirty="0"/>
              <a:t>in other cognitive abilities - deterioration in judgement and thinking  (planning and organizing) and in the general processing of</a:t>
            </a:r>
            <a:r>
              <a:rPr spc="100" dirty="0"/>
              <a:t> </a:t>
            </a:r>
            <a:r>
              <a:rPr spc="-5" dirty="0"/>
              <a:t>information.</a:t>
            </a: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dirty="0">
                <a:solidFill>
                  <a:srgbClr val="ACC2C8"/>
                </a:solidFill>
              </a:rPr>
              <a:t>2. </a:t>
            </a:r>
            <a:r>
              <a:rPr sz="2000" dirty="0">
                <a:solidFill>
                  <a:srgbClr val="DFE6D0"/>
                </a:solidFill>
              </a:rPr>
              <a:t>Preserved awareness of the</a:t>
            </a:r>
            <a:r>
              <a:rPr sz="2000" spc="-185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environment</a:t>
            </a:r>
            <a:endParaRPr sz="2000" dirty="0"/>
          </a:p>
          <a:p>
            <a:pPr marL="378460">
              <a:lnSpc>
                <a:spcPct val="100000"/>
              </a:lnSpc>
              <a:spcBef>
                <a:spcPts val="400"/>
              </a:spcBef>
            </a:pPr>
            <a:r>
              <a:rPr spc="10" dirty="0">
                <a:solidFill>
                  <a:srgbClr val="ACC2C8"/>
                </a:solidFill>
              </a:rPr>
              <a:t>a.</a:t>
            </a:r>
            <a:r>
              <a:rPr spc="10" dirty="0"/>
              <a:t>During </a:t>
            </a:r>
            <a:r>
              <a:rPr spc="-5" dirty="0"/>
              <a:t>a period of time long enough to enable the unequivocal demonstration of</a:t>
            </a:r>
            <a:r>
              <a:rPr spc="195" dirty="0"/>
              <a:t> </a:t>
            </a:r>
            <a:r>
              <a:rPr spc="-5" dirty="0"/>
              <a:t>1.</a:t>
            </a:r>
          </a:p>
          <a:p>
            <a:pPr marL="287020" marR="461009" indent="-274955">
              <a:lnSpc>
                <a:spcPct val="100000"/>
              </a:lnSpc>
              <a:spcBef>
                <a:spcPts val="465"/>
              </a:spcBef>
            </a:pPr>
            <a:r>
              <a:rPr sz="2000" dirty="0">
                <a:solidFill>
                  <a:srgbClr val="ACC2C8"/>
                </a:solidFill>
              </a:rPr>
              <a:t>3. </a:t>
            </a:r>
            <a:r>
              <a:rPr sz="2000" dirty="0">
                <a:solidFill>
                  <a:srgbClr val="DFE6D0"/>
                </a:solidFill>
              </a:rPr>
              <a:t>A decline in emotional control or motivation, or a change in</a:t>
            </a:r>
            <a:r>
              <a:rPr sz="2000" spc="-345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social  </a:t>
            </a:r>
            <a:r>
              <a:rPr sz="2000" spc="-10" dirty="0">
                <a:solidFill>
                  <a:srgbClr val="DFE6D0"/>
                </a:solidFill>
              </a:rPr>
              <a:t>behaviour, </a:t>
            </a:r>
            <a:r>
              <a:rPr sz="2000" dirty="0">
                <a:solidFill>
                  <a:srgbClr val="DFE6D0"/>
                </a:solidFill>
              </a:rPr>
              <a:t>manifest as at least one of the</a:t>
            </a:r>
            <a:r>
              <a:rPr sz="2000" spc="-170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following:</a:t>
            </a:r>
            <a:endParaRPr sz="2000" dirty="0"/>
          </a:p>
          <a:p>
            <a:pPr marL="561340" indent="-183515">
              <a:lnSpc>
                <a:spcPct val="100000"/>
              </a:lnSpc>
              <a:spcBef>
                <a:spcPts val="400"/>
              </a:spcBef>
              <a:buClr>
                <a:srgbClr val="ACC2C8"/>
              </a:buClr>
              <a:buAutoNum type="alphaLcPeriod"/>
              <a:tabLst>
                <a:tab pos="561975" algn="l"/>
              </a:tabLst>
            </a:pPr>
            <a:r>
              <a:rPr spc="-5" dirty="0"/>
              <a:t>Emotional</a:t>
            </a:r>
            <a:r>
              <a:rPr spc="-10" dirty="0"/>
              <a:t> </a:t>
            </a:r>
            <a:r>
              <a:rPr spc="-5" dirty="0"/>
              <a:t>lability;</a:t>
            </a:r>
          </a:p>
          <a:p>
            <a:pPr marL="561340" indent="-18351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lphaLcPeriod"/>
              <a:tabLst>
                <a:tab pos="561975" algn="l"/>
              </a:tabLst>
            </a:pPr>
            <a:r>
              <a:rPr spc="-5" dirty="0"/>
              <a:t>Irritability;</a:t>
            </a:r>
          </a:p>
          <a:p>
            <a:pPr marL="561340" indent="-18351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lphaLcPeriod"/>
              <a:tabLst>
                <a:tab pos="561975" algn="l"/>
              </a:tabLst>
            </a:pPr>
            <a:r>
              <a:rPr spc="-5" dirty="0"/>
              <a:t>Apathy;</a:t>
            </a:r>
          </a:p>
          <a:p>
            <a:pPr marL="561340" indent="-183515">
              <a:lnSpc>
                <a:spcPct val="100000"/>
              </a:lnSpc>
              <a:spcBef>
                <a:spcPts val="385"/>
              </a:spcBef>
              <a:buClr>
                <a:srgbClr val="ACC2C8"/>
              </a:buClr>
              <a:buAutoNum type="alphaLcPeriod"/>
              <a:tabLst>
                <a:tab pos="561975" algn="l"/>
              </a:tabLst>
            </a:pPr>
            <a:r>
              <a:rPr spc="-5" dirty="0"/>
              <a:t>Coarsening of social </a:t>
            </a:r>
            <a:r>
              <a:rPr spc="-10" dirty="0"/>
              <a:t>behaviour.</a:t>
            </a:r>
          </a:p>
          <a:p>
            <a:pPr marL="287020" marR="5080" indent="-274955">
              <a:lnSpc>
                <a:spcPct val="100000"/>
              </a:lnSpc>
              <a:spcBef>
                <a:spcPts val="465"/>
              </a:spcBef>
              <a:tabLst>
                <a:tab pos="4375150" algn="l"/>
              </a:tabLst>
            </a:pPr>
            <a:r>
              <a:rPr sz="2000" dirty="0">
                <a:solidFill>
                  <a:srgbClr val="ACC2C8"/>
                </a:solidFill>
              </a:rPr>
              <a:t>4. </a:t>
            </a:r>
            <a:r>
              <a:rPr sz="2000" dirty="0">
                <a:solidFill>
                  <a:srgbClr val="DFE6D0"/>
                </a:solidFill>
              </a:rPr>
              <a:t>For a confident clinical diagnosis, 1 should have been present for at  </a:t>
            </a:r>
            <a:r>
              <a:rPr sz="2000" dirty="0">
                <a:solidFill>
                  <a:srgbClr val="FFC000"/>
                </a:solidFill>
              </a:rPr>
              <a:t>least six months</a:t>
            </a:r>
            <a:r>
              <a:rPr sz="2000" dirty="0">
                <a:solidFill>
                  <a:srgbClr val="DFE6D0"/>
                </a:solidFill>
              </a:rPr>
              <a:t>; if the</a:t>
            </a:r>
            <a:r>
              <a:rPr sz="2000" spc="-60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period</a:t>
            </a:r>
            <a:r>
              <a:rPr sz="2000" spc="-20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since	the manifest onset is </a:t>
            </a:r>
            <a:r>
              <a:rPr sz="2000" spc="-15" dirty="0">
                <a:solidFill>
                  <a:srgbClr val="DFE6D0"/>
                </a:solidFill>
              </a:rPr>
              <a:t>shorter,</a:t>
            </a:r>
            <a:r>
              <a:rPr sz="2000" spc="-175" dirty="0">
                <a:solidFill>
                  <a:srgbClr val="DFE6D0"/>
                </a:solidFill>
              </a:rPr>
              <a:t> </a:t>
            </a:r>
            <a:r>
              <a:rPr sz="2000" dirty="0">
                <a:solidFill>
                  <a:srgbClr val="DFE6D0"/>
                </a:solidFill>
              </a:rPr>
              <a:t>the  diagnosis can only be</a:t>
            </a:r>
            <a:r>
              <a:rPr sz="2000" spc="-70" dirty="0">
                <a:solidFill>
                  <a:srgbClr val="DFE6D0"/>
                </a:solidFill>
              </a:rPr>
              <a:t> </a:t>
            </a:r>
            <a:r>
              <a:rPr sz="2000" spc="-5" dirty="0">
                <a:solidFill>
                  <a:srgbClr val="DFE6D0"/>
                </a:solidFill>
              </a:rPr>
              <a:t>tentative.</a:t>
            </a:r>
            <a:endParaRPr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887970" cy="3382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Alzheimer's- early onset-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rapid onset &amp;</a:t>
            </a:r>
            <a:r>
              <a:rPr sz="2000" spc="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progression.</a:t>
            </a:r>
            <a:endParaRPr sz="2000" dirty="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Aphasia,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alexia,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acalculia,</a:t>
            </a:r>
            <a:r>
              <a:rPr sz="2000" spc="1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apraxia.</a:t>
            </a:r>
            <a:endParaRPr sz="2000" dirty="0">
              <a:latin typeface="Arial"/>
              <a:cs typeface="Arial"/>
            </a:endParaRPr>
          </a:p>
          <a:p>
            <a:pPr marL="287020" marR="6604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FFC000"/>
                </a:solidFill>
                <a:latin typeface="Arial"/>
                <a:cs typeface="Arial"/>
              </a:rPr>
              <a:t>Alzheimer’s-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late onset-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very </a:t>
            </a:r>
            <a:r>
              <a:rPr sz="2000" spc="-30" dirty="0">
                <a:solidFill>
                  <a:srgbClr val="DFE6D0"/>
                </a:solidFill>
                <a:latin typeface="Arial"/>
                <a:cs typeface="Arial"/>
              </a:rPr>
              <a:t>slow,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gradual onset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&amp;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progression. Predominance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memory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impairment over  intellectual</a:t>
            </a:r>
            <a:r>
              <a:rPr sz="20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impairment.</a:t>
            </a:r>
            <a:endParaRPr lang="en-US" sz="2000" dirty="0">
              <a:solidFill>
                <a:srgbClr val="DFE6D0"/>
              </a:solidFill>
              <a:latin typeface="Arial"/>
              <a:cs typeface="Arial"/>
            </a:endParaRPr>
          </a:p>
          <a:p>
            <a:pPr marL="287020" marR="6604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  <a:tab pos="5356225" algn="l"/>
              </a:tabLst>
            </a:pPr>
            <a:r>
              <a:rPr sz="2000" spc="-25" dirty="0">
                <a:solidFill>
                  <a:srgbClr val="FFC000"/>
                </a:solidFill>
                <a:latin typeface="Arial"/>
                <a:cs typeface="Arial"/>
              </a:rPr>
              <a:t>Vascular </a:t>
            </a:r>
            <a:r>
              <a:rPr sz="2000" spc="-5" dirty="0">
                <a:solidFill>
                  <a:srgbClr val="FFC000"/>
                </a:solidFill>
                <a:latin typeface="Arial"/>
                <a:cs typeface="Arial"/>
              </a:rPr>
              <a:t>dementia-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Unequal distribution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deficits in  higher cognitive functions</a:t>
            </a:r>
            <a:r>
              <a:rPr sz="2000" spc="1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with</a:t>
            </a:r>
            <a:r>
              <a:rPr sz="2000" spc="3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some	areas affected</a:t>
            </a:r>
            <a:r>
              <a:rPr sz="2000" spc="-6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and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others relatively spared. Thus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memory may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be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quite  markedly </a:t>
            </a:r>
            <a:r>
              <a:rPr sz="2000" spc="-10" dirty="0">
                <a:solidFill>
                  <a:srgbClr val="DFE6D0"/>
                </a:solidFill>
                <a:latin typeface="Arial"/>
                <a:cs typeface="Arial"/>
              </a:rPr>
              <a:t>affected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while thinking, reasoning and  information processing may show only mild</a:t>
            </a:r>
            <a:r>
              <a:rPr sz="2000" spc="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decline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934211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8027034" cy="346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15" dirty="0">
                <a:solidFill>
                  <a:srgbClr val="DFE6D0"/>
                </a:solidFill>
                <a:latin typeface="Arial"/>
                <a:cs typeface="Arial"/>
              </a:rPr>
              <a:t>Pick’s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disease- predominance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frontal lobe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features</a:t>
            </a:r>
            <a:r>
              <a:rPr sz="2400" spc="114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&amp;</a:t>
            </a:r>
            <a:endParaRPr sz="240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behavioural</a:t>
            </a:r>
            <a:r>
              <a:rPr sz="2400" spc="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manifestations.</a:t>
            </a:r>
            <a:endParaRPr sz="2400">
              <a:latin typeface="Arial"/>
              <a:cs typeface="Arial"/>
            </a:endParaRPr>
          </a:p>
          <a:p>
            <a:pPr marL="287020" marR="7048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CJD- progresses rapidly over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months 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1 or 2 years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and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is accompanied or followed by multiple neurological 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symptoms.</a:t>
            </a:r>
            <a:endParaRPr sz="240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Huntington’s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disease- Involuntary choreiform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movements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(typically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the face,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hands, and shoulders, or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in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gait)  are early manifestations. They usually precede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dementia.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5043" y="934211"/>
            <a:ext cx="3837317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25549"/>
            <a:ext cx="7953375" cy="393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96520" indent="-274955">
              <a:lnSpc>
                <a:spcPct val="100000"/>
              </a:lnSpc>
              <a:spcBef>
                <a:spcPts val="10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Some patients with depression have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symptoms of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cognitive impairment which is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difficult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distinguish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from  symptoms of</a:t>
            </a:r>
            <a:r>
              <a:rPr sz="2400" spc="-1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dementia.</a:t>
            </a:r>
            <a:endParaRPr sz="2400" dirty="0">
              <a:latin typeface="Arial"/>
              <a:cs typeface="Arial"/>
            </a:endParaRPr>
          </a:p>
          <a:p>
            <a:pPr marL="287020" marR="13335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This clinical picture is sometimes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referred to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as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pseudo-  dementia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or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depression-related cognitive</a:t>
            </a:r>
            <a:r>
              <a:rPr sz="2400" spc="1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dysfunction.</a:t>
            </a:r>
            <a:endParaRPr lang="en-US" sz="24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133350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4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400" spc="-5" dirty="0">
                <a:solidFill>
                  <a:srgbClr val="FFC000"/>
                </a:solidFill>
                <a:latin typeface="Arial"/>
                <a:cs typeface="Arial"/>
              </a:rPr>
              <a:t>Clinical </a:t>
            </a:r>
            <a:r>
              <a:rPr sz="2400" dirty="0">
                <a:solidFill>
                  <a:srgbClr val="FFC000"/>
                </a:solidFill>
                <a:latin typeface="Arial"/>
                <a:cs typeface="Arial"/>
              </a:rPr>
              <a:t>features </a:t>
            </a:r>
            <a:r>
              <a:rPr sz="2400" spc="-5" dirty="0">
                <a:solidFill>
                  <a:srgbClr val="FFC000"/>
                </a:solidFill>
                <a:latin typeface="Arial"/>
                <a:cs typeface="Arial"/>
              </a:rPr>
              <a:t>distinguishing </a:t>
            </a:r>
            <a:r>
              <a:rPr sz="2400" dirty="0">
                <a:solidFill>
                  <a:srgbClr val="FFC000"/>
                </a:solidFill>
                <a:latin typeface="Arial"/>
                <a:cs typeface="Arial"/>
              </a:rPr>
              <a:t>from true dementia-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pt  complain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cognitive loss, emphasize </a:t>
            </a:r>
            <a:r>
              <a:rPr sz="2400" spc="-20" dirty="0">
                <a:solidFill>
                  <a:srgbClr val="DFE6D0"/>
                </a:solidFill>
                <a:latin typeface="Arial"/>
                <a:cs typeface="Arial"/>
              </a:rPr>
              <a:t>disability,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highlight  failures,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make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little </a:t>
            </a:r>
            <a:r>
              <a:rPr sz="2400" spc="-10" dirty="0">
                <a:solidFill>
                  <a:srgbClr val="DFE6D0"/>
                </a:solidFill>
                <a:latin typeface="Arial"/>
                <a:cs typeface="Arial"/>
              </a:rPr>
              <a:t>effort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even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perform simple </a:t>
            </a:r>
            <a:r>
              <a:rPr sz="2400" dirty="0">
                <a:solidFill>
                  <a:srgbClr val="DFE6D0"/>
                </a:solidFill>
                <a:latin typeface="Arial"/>
                <a:cs typeface="Arial"/>
              </a:rPr>
              <a:t>tasks, 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pervasive affective</a:t>
            </a:r>
            <a:r>
              <a:rPr sz="2400" spc="1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DFE6D0"/>
                </a:solidFill>
                <a:latin typeface="Arial"/>
                <a:cs typeface="Arial"/>
              </a:rPr>
              <a:t>change.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609600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1371600"/>
            <a:ext cx="8458200" cy="493468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First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step-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Verification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the</a:t>
            </a:r>
            <a:r>
              <a:rPr sz="2000" spc="2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diagnosis.</a:t>
            </a:r>
            <a:endParaRPr sz="2000" dirty="0">
              <a:latin typeface="Arial"/>
              <a:cs typeface="Arial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Accurate diagnosis is imperative,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progression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may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be halted or even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reversed if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appropriate therapy is  provided.</a:t>
            </a:r>
            <a:endParaRPr lang="en-US" sz="2000" spc="-5" dirty="0">
              <a:solidFill>
                <a:srgbClr val="DFE6D0"/>
              </a:solidFill>
              <a:latin typeface="Arial"/>
              <a:cs typeface="Arial"/>
            </a:endParaRPr>
          </a:p>
          <a:p>
            <a:pPr marL="12065" marR="5080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  <a:p>
            <a:pPr marL="287020" marR="322580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Preventive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measures are important,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particularly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vascular dementia. They might include changes in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diet,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exercise, and control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diabetes and</a:t>
            </a:r>
            <a:r>
              <a:rPr sz="2000" spc="8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hypertension.</a:t>
            </a:r>
            <a:endParaRPr sz="2000" dirty="0">
              <a:latin typeface="Arial"/>
              <a:cs typeface="Arial"/>
            </a:endParaRPr>
          </a:p>
          <a:p>
            <a:pPr marL="287020" marR="222885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Pharmacological agents might include antihypertensive,  anticoagulant, or antiplatelet</a:t>
            </a:r>
            <a:r>
              <a:rPr sz="2000" spc="7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agents.</a:t>
            </a:r>
            <a:endParaRPr sz="2000" dirty="0">
              <a:latin typeface="Arial"/>
              <a:cs typeface="Arial"/>
            </a:endParaRPr>
          </a:p>
          <a:p>
            <a:pPr marL="287020" marR="325755" indent="-274955">
              <a:lnSpc>
                <a:spcPct val="100000"/>
              </a:lnSpc>
              <a:spcBef>
                <a:spcPts val="57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Blood pressure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control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should aim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for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higher end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of  the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normal</a:t>
            </a:r>
            <a:r>
              <a:rPr sz="2000" spc="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range.</a:t>
            </a:r>
            <a:endParaRPr sz="2000" dirty="0">
              <a:latin typeface="Arial"/>
              <a:cs typeface="Arial"/>
            </a:endParaRPr>
          </a:p>
          <a:p>
            <a:pPr marL="287020" indent="-274955">
              <a:spcBef>
                <a:spcPts val="580"/>
              </a:spcBef>
              <a:buClr>
                <a:srgbClr val="ACC2C8"/>
              </a:buClr>
              <a:buFontTx/>
              <a:buChar char="•"/>
              <a:tabLst>
                <a:tab pos="287020" algn="l"/>
                <a:tab pos="287655" algn="l"/>
              </a:tabLst>
            </a:pP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Surgical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removal of carotid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plaques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may</a:t>
            </a:r>
            <a:r>
              <a:rPr sz="2000" spc="2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prevent</a:t>
            </a:r>
            <a:r>
              <a:rPr lang="en-US" sz="2000" spc="-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subsequent vascular </a:t>
            </a:r>
            <a:r>
              <a:rPr lang="en-IN" sz="2000" dirty="0">
                <a:solidFill>
                  <a:srgbClr val="DFE6D0"/>
                </a:solidFill>
                <a:latin typeface="Arial"/>
                <a:cs typeface="Arial"/>
              </a:rPr>
              <a:t>events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in carefully</a:t>
            </a:r>
            <a:r>
              <a:rPr lang="en-IN" sz="2000" spc="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000" spc="-5" dirty="0">
                <a:solidFill>
                  <a:srgbClr val="DFE6D0"/>
                </a:solidFill>
                <a:latin typeface="Arial"/>
                <a:cs typeface="Arial"/>
              </a:rPr>
              <a:t>selected</a:t>
            </a:r>
            <a:endParaRPr lang="en-IN" sz="2000" dirty="0">
              <a:latin typeface="Arial"/>
              <a:cs typeface="Arial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1971" y="638718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DFE6D0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4827" y="609600"/>
            <a:ext cx="2066645" cy="346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34657"/>
            <a:ext cx="7916545" cy="29373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274955">
              <a:lnSpc>
                <a:spcPct val="100000"/>
              </a:lnSpc>
              <a:spcBef>
                <a:spcPts val="10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General treatment approach- to provide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supportive</a:t>
            </a:r>
            <a:r>
              <a:rPr sz="2000" spc="-204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medical  care, emotional support for the patients and their families,  and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pharmacological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treatment for specific symptoms,  including disruptive</a:t>
            </a:r>
            <a:r>
              <a:rPr sz="2000" spc="-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DFE6D0"/>
                </a:solidFill>
                <a:latin typeface="Arial"/>
                <a:cs typeface="Arial"/>
              </a:rPr>
              <a:t>behaviour.</a:t>
            </a:r>
            <a:endParaRPr sz="2000" dirty="0">
              <a:latin typeface="Arial"/>
              <a:cs typeface="Arial"/>
            </a:endParaRPr>
          </a:p>
          <a:p>
            <a:pPr marL="287020" marR="408305" indent="-274955">
              <a:lnSpc>
                <a:spcPct val="100000"/>
              </a:lnSpc>
              <a:spcBef>
                <a:spcPts val="555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Patients often benefit from a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supportive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and</a:t>
            </a:r>
            <a:r>
              <a:rPr sz="2000" spc="-1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educational 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psychotherapy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in which the nature and course of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their 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illness are clearly</a:t>
            </a:r>
            <a:r>
              <a:rPr sz="2000" spc="-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explained.</a:t>
            </a:r>
            <a:endParaRPr sz="2000" dirty="0">
              <a:latin typeface="Arial"/>
              <a:cs typeface="Arial"/>
            </a:endParaRPr>
          </a:p>
          <a:p>
            <a:pPr marL="287020" marR="179070" indent="-274955">
              <a:lnSpc>
                <a:spcPct val="100000"/>
              </a:lnSpc>
              <a:spcBef>
                <a:spcPts val="550"/>
              </a:spcBef>
              <a:buClr>
                <a:srgbClr val="ACC2C8"/>
              </a:buClr>
              <a:buChar char="•"/>
              <a:tabLst>
                <a:tab pos="287020" algn="l"/>
                <a:tab pos="287655" algn="l"/>
              </a:tabLst>
            </a:pP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Also benefit from assistance in grieving and accepting</a:t>
            </a:r>
            <a:r>
              <a:rPr sz="2000" spc="-204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DFE6D0"/>
                </a:solidFill>
                <a:latin typeface="Arial"/>
                <a:cs typeface="Arial"/>
              </a:rPr>
              <a:t>the  </a:t>
            </a:r>
            <a:r>
              <a:rPr sz="2000" dirty="0">
                <a:solidFill>
                  <a:srgbClr val="DFE6D0"/>
                </a:solidFill>
                <a:latin typeface="Arial"/>
                <a:cs typeface="Arial"/>
              </a:rPr>
              <a:t>extent of their disability and from attention to self-esteem  issues.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1971" y="638718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DFE6D0"/>
                </a:solidFill>
                <a:latin typeface="Arial"/>
                <a:cs typeface="Arial"/>
              </a:rPr>
              <a:t>28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37DDF-48A3-C1C4-4718-8691699CE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933473"/>
            <a:ext cx="8051800" cy="3077766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Areas of intact functioning should be maximized by</a:t>
            </a:r>
            <a:r>
              <a:rPr lang="en-IN" sz="2400" spc="-24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helping  patients identify activities in which successful functioning</a:t>
            </a:r>
            <a:r>
              <a:rPr lang="en-IN" sz="2400" spc="-190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is  possible.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DFE6D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BZDs for insomnia and </a:t>
            </a:r>
            <a:r>
              <a:rPr lang="en-IN" sz="2400" spc="-25" dirty="0">
                <a:solidFill>
                  <a:srgbClr val="DFE6D0"/>
                </a:solidFill>
                <a:latin typeface="Arial"/>
                <a:cs typeface="Arial"/>
              </a:rPr>
              <a:t>anxiety, </a:t>
            </a:r>
            <a:r>
              <a:rPr lang="en-IN" sz="2400" spc="-5" dirty="0">
                <a:solidFill>
                  <a:srgbClr val="DFE6D0"/>
                </a:solidFill>
                <a:latin typeface="Arial"/>
                <a:cs typeface="Arial"/>
              </a:rPr>
              <a:t>antidepressants </a:t>
            </a: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for  </a:t>
            </a:r>
            <a:r>
              <a:rPr lang="en-IN" sz="2400" spc="-5" dirty="0">
                <a:solidFill>
                  <a:srgbClr val="DFE6D0"/>
                </a:solidFill>
                <a:latin typeface="Arial"/>
                <a:cs typeface="Arial"/>
              </a:rPr>
              <a:t>depression, </a:t>
            </a: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and antipsychotic drugs for delusions</a:t>
            </a:r>
            <a:r>
              <a:rPr lang="en-IN" sz="2400" spc="-195" dirty="0">
                <a:solidFill>
                  <a:srgbClr val="DFE6D0"/>
                </a:solidFill>
                <a:latin typeface="Arial"/>
                <a:cs typeface="Arial"/>
              </a:rPr>
              <a:t> </a:t>
            </a:r>
            <a:r>
              <a:rPr lang="en-IN" sz="2400" dirty="0">
                <a:solidFill>
                  <a:srgbClr val="DFE6D0"/>
                </a:solidFill>
                <a:latin typeface="Arial"/>
                <a:cs typeface="Arial"/>
              </a:rPr>
              <a:t>and hallucination.</a:t>
            </a:r>
            <a:endParaRPr lang="en-IN" sz="2400" dirty="0">
              <a:latin typeface="Arial"/>
              <a:cs typeface="Arial"/>
            </a:endParaRPr>
          </a:p>
          <a:p>
            <a:pPr algn="just"/>
            <a:endParaRPr lang="en-IN" sz="16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68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C3AC4-1BC7-0264-9323-9E6A23C8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021" y="2750403"/>
            <a:ext cx="4081779" cy="830997"/>
          </a:xfrm>
        </p:spPr>
        <p:txBody>
          <a:bodyPr/>
          <a:lstStyle/>
          <a:p>
            <a:r>
              <a:rPr lang="en-US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69295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3641</TotalTime>
  <Words>2909</Words>
  <Application>Microsoft Macintosh PowerPoint</Application>
  <PresentationFormat>On-screen Show (4:3)</PresentationFormat>
  <Paragraphs>254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DX--??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Clouding of consciousness.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DX-??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Evidence of each of the following: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drramjanali.md@gmail.com</cp:lastModifiedBy>
  <cp:revision>9</cp:revision>
  <dcterms:created xsi:type="dcterms:W3CDTF">2022-03-19T04:38:56Z</dcterms:created>
  <dcterms:modified xsi:type="dcterms:W3CDTF">2023-02-13T18:12:59Z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2022-03-19T00:00:00Z</vt:filetime>
  </property>
</Properties>
</file>