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8.jpg" ContentType="image/jpg"/>
  <Override PartName="/ppt/media/image9.jpg" ContentType="image/jpg"/>
  <Override PartName="/ppt/media/image15.jpg" ContentType="image/jpg"/>
  <Override PartName="/ppt/media/image21.jpg" ContentType="image/jpg"/>
  <Override PartName="/ppt/media/image41.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64"/>
  </p:notesMasterIdLst>
  <p:sldIdLst>
    <p:sldId id="286" r:id="rId3"/>
    <p:sldId id="287" r:id="rId4"/>
    <p:sldId id="257" r:id="rId5"/>
    <p:sldId id="290" r:id="rId6"/>
    <p:sldId id="291" r:id="rId7"/>
    <p:sldId id="328" r:id="rId8"/>
    <p:sldId id="288" r:id="rId9"/>
    <p:sldId id="258" r:id="rId10"/>
    <p:sldId id="259" r:id="rId11"/>
    <p:sldId id="305" r:id="rId12"/>
    <p:sldId id="260" r:id="rId13"/>
    <p:sldId id="298" r:id="rId14"/>
    <p:sldId id="261" r:id="rId15"/>
    <p:sldId id="301" r:id="rId16"/>
    <p:sldId id="306" r:id="rId17"/>
    <p:sldId id="294" r:id="rId18"/>
    <p:sldId id="292" r:id="rId19"/>
    <p:sldId id="302" r:id="rId20"/>
    <p:sldId id="293" r:id="rId21"/>
    <p:sldId id="263" r:id="rId22"/>
    <p:sldId id="296" r:id="rId23"/>
    <p:sldId id="295" r:id="rId24"/>
    <p:sldId id="303" r:id="rId25"/>
    <p:sldId id="304" r:id="rId26"/>
    <p:sldId id="329" r:id="rId27"/>
    <p:sldId id="264" r:id="rId28"/>
    <p:sldId id="297" r:id="rId29"/>
    <p:sldId id="265" r:id="rId30"/>
    <p:sldId id="299" r:id="rId31"/>
    <p:sldId id="330" r:id="rId32"/>
    <p:sldId id="331" r:id="rId33"/>
    <p:sldId id="332" r:id="rId34"/>
    <p:sldId id="271" r:id="rId35"/>
    <p:sldId id="333" r:id="rId36"/>
    <p:sldId id="266" r:id="rId37"/>
    <p:sldId id="267" r:id="rId38"/>
    <p:sldId id="268" r:id="rId39"/>
    <p:sldId id="269" r:id="rId40"/>
    <p:sldId id="270" r:id="rId41"/>
    <p:sldId id="272" r:id="rId42"/>
    <p:sldId id="275" r:id="rId43"/>
    <p:sldId id="276" r:id="rId44"/>
    <p:sldId id="277" r:id="rId45"/>
    <p:sldId id="278" r:id="rId46"/>
    <p:sldId id="279" r:id="rId47"/>
    <p:sldId id="283" r:id="rId48"/>
    <p:sldId id="300" r:id="rId49"/>
    <p:sldId id="322" r:id="rId50"/>
    <p:sldId id="311" r:id="rId51"/>
    <p:sldId id="313" r:id="rId52"/>
    <p:sldId id="314" r:id="rId53"/>
    <p:sldId id="315" r:id="rId54"/>
    <p:sldId id="318" r:id="rId55"/>
    <p:sldId id="316" r:id="rId56"/>
    <p:sldId id="323" r:id="rId57"/>
    <p:sldId id="324" r:id="rId58"/>
    <p:sldId id="325" r:id="rId59"/>
    <p:sldId id="320" r:id="rId60"/>
    <p:sldId id="321" r:id="rId61"/>
    <p:sldId id="327" r:id="rId62"/>
    <p:sldId id="326" r:id="rId6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660"/>
  </p:normalViewPr>
  <p:slideViewPr>
    <p:cSldViewPr>
      <p:cViewPr varScale="1">
        <p:scale>
          <a:sx n="82" d="100"/>
          <a:sy n="82" d="100"/>
        </p:scale>
        <p:origin x="1481" y="4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 /><Relationship Id="rId18" Type="http://schemas.openxmlformats.org/officeDocument/2006/relationships/slide" Target="slides/slide16.xml" /><Relationship Id="rId26" Type="http://schemas.openxmlformats.org/officeDocument/2006/relationships/slide" Target="slides/slide24.xml" /><Relationship Id="rId39" Type="http://schemas.openxmlformats.org/officeDocument/2006/relationships/slide" Target="slides/slide37.xml" /><Relationship Id="rId21" Type="http://schemas.openxmlformats.org/officeDocument/2006/relationships/slide" Target="slides/slide19.xml" /><Relationship Id="rId34" Type="http://schemas.openxmlformats.org/officeDocument/2006/relationships/slide" Target="slides/slide32.xml" /><Relationship Id="rId42" Type="http://schemas.openxmlformats.org/officeDocument/2006/relationships/slide" Target="slides/slide40.xml" /><Relationship Id="rId47" Type="http://schemas.openxmlformats.org/officeDocument/2006/relationships/slide" Target="slides/slide45.xml" /><Relationship Id="rId50" Type="http://schemas.openxmlformats.org/officeDocument/2006/relationships/slide" Target="slides/slide48.xml" /><Relationship Id="rId55" Type="http://schemas.openxmlformats.org/officeDocument/2006/relationships/slide" Target="slides/slide53.xml" /><Relationship Id="rId63" Type="http://schemas.openxmlformats.org/officeDocument/2006/relationships/slide" Target="slides/slide61.xml" /><Relationship Id="rId68" Type="http://schemas.openxmlformats.org/officeDocument/2006/relationships/tableStyles" Target="tableStyles.xml" /><Relationship Id="rId7" Type="http://schemas.openxmlformats.org/officeDocument/2006/relationships/slide" Target="slides/slide5.xml" /><Relationship Id="rId2" Type="http://schemas.openxmlformats.org/officeDocument/2006/relationships/slideMaster" Target="slideMasters/slideMaster2.xml" /><Relationship Id="rId16" Type="http://schemas.openxmlformats.org/officeDocument/2006/relationships/slide" Target="slides/slide14.xml" /><Relationship Id="rId29" Type="http://schemas.openxmlformats.org/officeDocument/2006/relationships/slide" Target="slides/slide27.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24" Type="http://schemas.openxmlformats.org/officeDocument/2006/relationships/slide" Target="slides/slide22.xml" /><Relationship Id="rId32" Type="http://schemas.openxmlformats.org/officeDocument/2006/relationships/slide" Target="slides/slide30.xml" /><Relationship Id="rId37" Type="http://schemas.openxmlformats.org/officeDocument/2006/relationships/slide" Target="slides/slide35.xml" /><Relationship Id="rId40" Type="http://schemas.openxmlformats.org/officeDocument/2006/relationships/slide" Target="slides/slide38.xml" /><Relationship Id="rId45" Type="http://schemas.openxmlformats.org/officeDocument/2006/relationships/slide" Target="slides/slide43.xml" /><Relationship Id="rId53" Type="http://schemas.openxmlformats.org/officeDocument/2006/relationships/slide" Target="slides/slide51.xml" /><Relationship Id="rId58" Type="http://schemas.openxmlformats.org/officeDocument/2006/relationships/slide" Target="slides/slide56.xml" /><Relationship Id="rId66" Type="http://schemas.openxmlformats.org/officeDocument/2006/relationships/viewProps" Target="viewProps.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slide" Target="slides/slide21.xml" /><Relationship Id="rId28" Type="http://schemas.openxmlformats.org/officeDocument/2006/relationships/slide" Target="slides/slide26.xml" /><Relationship Id="rId36" Type="http://schemas.openxmlformats.org/officeDocument/2006/relationships/slide" Target="slides/slide34.xml" /><Relationship Id="rId49" Type="http://schemas.openxmlformats.org/officeDocument/2006/relationships/slide" Target="slides/slide47.xml" /><Relationship Id="rId57" Type="http://schemas.openxmlformats.org/officeDocument/2006/relationships/slide" Target="slides/slide55.xml" /><Relationship Id="rId61" Type="http://schemas.openxmlformats.org/officeDocument/2006/relationships/slide" Target="slides/slide59.xml" /><Relationship Id="rId10" Type="http://schemas.openxmlformats.org/officeDocument/2006/relationships/slide" Target="slides/slide8.xml" /><Relationship Id="rId19" Type="http://schemas.openxmlformats.org/officeDocument/2006/relationships/slide" Target="slides/slide17.xml" /><Relationship Id="rId31" Type="http://schemas.openxmlformats.org/officeDocument/2006/relationships/slide" Target="slides/slide29.xml" /><Relationship Id="rId44" Type="http://schemas.openxmlformats.org/officeDocument/2006/relationships/slide" Target="slides/slide42.xml" /><Relationship Id="rId52" Type="http://schemas.openxmlformats.org/officeDocument/2006/relationships/slide" Target="slides/slide50.xml" /><Relationship Id="rId60" Type="http://schemas.openxmlformats.org/officeDocument/2006/relationships/slide" Target="slides/slide58.xml" /><Relationship Id="rId65" Type="http://schemas.openxmlformats.org/officeDocument/2006/relationships/presProps" Target="presProps.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slide" Target="slides/slide20.xml" /><Relationship Id="rId27" Type="http://schemas.openxmlformats.org/officeDocument/2006/relationships/slide" Target="slides/slide25.xml" /><Relationship Id="rId30" Type="http://schemas.openxmlformats.org/officeDocument/2006/relationships/slide" Target="slides/slide28.xml" /><Relationship Id="rId35" Type="http://schemas.openxmlformats.org/officeDocument/2006/relationships/slide" Target="slides/slide33.xml" /><Relationship Id="rId43" Type="http://schemas.openxmlformats.org/officeDocument/2006/relationships/slide" Target="slides/slide41.xml" /><Relationship Id="rId48" Type="http://schemas.openxmlformats.org/officeDocument/2006/relationships/slide" Target="slides/slide46.xml" /><Relationship Id="rId56" Type="http://schemas.openxmlformats.org/officeDocument/2006/relationships/slide" Target="slides/slide54.xml" /><Relationship Id="rId64" Type="http://schemas.openxmlformats.org/officeDocument/2006/relationships/notesMaster" Target="notesMasters/notesMaster1.xml" /><Relationship Id="rId8" Type="http://schemas.openxmlformats.org/officeDocument/2006/relationships/slide" Target="slides/slide6.xml" /><Relationship Id="rId51" Type="http://schemas.openxmlformats.org/officeDocument/2006/relationships/slide" Target="slides/slide49.xml" /><Relationship Id="rId3" Type="http://schemas.openxmlformats.org/officeDocument/2006/relationships/slide" Target="slides/slide1.xml" /><Relationship Id="rId12" Type="http://schemas.openxmlformats.org/officeDocument/2006/relationships/slide" Target="slides/slide10.xml" /><Relationship Id="rId17" Type="http://schemas.openxmlformats.org/officeDocument/2006/relationships/slide" Target="slides/slide15.xml" /><Relationship Id="rId25" Type="http://schemas.openxmlformats.org/officeDocument/2006/relationships/slide" Target="slides/slide23.xml" /><Relationship Id="rId33" Type="http://schemas.openxmlformats.org/officeDocument/2006/relationships/slide" Target="slides/slide31.xml" /><Relationship Id="rId38" Type="http://schemas.openxmlformats.org/officeDocument/2006/relationships/slide" Target="slides/slide36.xml" /><Relationship Id="rId46" Type="http://schemas.openxmlformats.org/officeDocument/2006/relationships/slide" Target="slides/slide44.xml" /><Relationship Id="rId59" Type="http://schemas.openxmlformats.org/officeDocument/2006/relationships/slide" Target="slides/slide57.xml" /><Relationship Id="rId67" Type="http://schemas.openxmlformats.org/officeDocument/2006/relationships/theme" Target="theme/theme1.xml" /><Relationship Id="rId20" Type="http://schemas.openxmlformats.org/officeDocument/2006/relationships/slide" Target="slides/slide18.xml" /><Relationship Id="rId41" Type="http://schemas.openxmlformats.org/officeDocument/2006/relationships/slide" Target="slides/slide39.xml" /><Relationship Id="rId54" Type="http://schemas.openxmlformats.org/officeDocument/2006/relationships/slide" Target="slides/slide52.xml" /><Relationship Id="rId62" Type="http://schemas.openxmlformats.org/officeDocument/2006/relationships/slide" Target="slides/slide60.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007686A-4C43-4101-B298-9052B232CEB5}" type="datetimeFigureOut">
              <a:rPr lang="en-US" smtClean="0"/>
              <a:t>4/11/2023</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D1444CE7-0733-4E5E-8CD1-3B249B78092D}" type="slidenum">
              <a:rPr lang="en-US" smtClean="0"/>
              <a:t>‹#›</a:t>
            </a:fld>
            <a:endParaRPr lang="en-US"/>
          </a:p>
        </p:txBody>
      </p:sp>
    </p:spTree>
    <p:extLst>
      <p:ext uri="{BB962C8B-B14F-4D97-AF65-F5344CB8AC3E}">
        <p14:creationId xmlns:p14="http://schemas.microsoft.com/office/powerpoint/2010/main" val="31257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176B555C-7D38-4A01-A84A-03468F1B6A41}"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1</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3491" name="Rectangle 2"/>
          <p:cNvSpPr>
            <a:spLocks noGrp="1" noRot="1" noChangeAspect="1" noChangeArrowheads="1" noTextEdit="1"/>
          </p:cNvSpPr>
          <p:nvPr>
            <p:ph type="sldImg"/>
          </p:nvPr>
        </p:nvSpPr>
        <p:spPr>
          <a:xfrm>
            <a:off x="992188" y="768350"/>
            <a:ext cx="511492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44228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8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6F29849-2BF5-4C31-9487-EDA2DF1ECB7A}" type="slidenum">
              <a:rPr lang="en-US" altLang="en-US"/>
              <a:pPr/>
              <a:t>‹#›</a:t>
            </a:fld>
            <a:endParaRPr lang="en-US" altLang="en-US"/>
          </a:p>
        </p:txBody>
      </p:sp>
    </p:spTree>
    <p:extLst>
      <p:ext uri="{BB962C8B-B14F-4D97-AF65-F5344CB8AC3E}">
        <p14:creationId xmlns:p14="http://schemas.microsoft.com/office/powerpoint/2010/main" val="187249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3109B19-2B1F-467F-9D26-4E5430979FB7}" type="slidenum">
              <a:rPr lang="en-US" altLang="en-US"/>
              <a:pPr/>
              <a:t>‹#›</a:t>
            </a:fld>
            <a:endParaRPr lang="en-US" altLang="en-US"/>
          </a:p>
        </p:txBody>
      </p:sp>
    </p:spTree>
    <p:extLst>
      <p:ext uri="{BB962C8B-B14F-4D97-AF65-F5344CB8AC3E}">
        <p14:creationId xmlns:p14="http://schemas.microsoft.com/office/powerpoint/2010/main" val="1092432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E670A26-CB96-40AC-83BB-98C387B1EBB7}" type="slidenum">
              <a:rPr lang="en-US" altLang="en-US"/>
              <a:pPr/>
              <a:t>‹#›</a:t>
            </a:fld>
            <a:endParaRPr lang="en-US" altLang="en-US"/>
          </a:p>
        </p:txBody>
      </p:sp>
    </p:spTree>
    <p:extLst>
      <p:ext uri="{BB962C8B-B14F-4D97-AF65-F5344CB8AC3E}">
        <p14:creationId xmlns:p14="http://schemas.microsoft.com/office/powerpoint/2010/main" val="3051091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5780765-D880-4EF9-8AF9-1DA18B400AAD}" type="slidenum">
              <a:rPr lang="en-US" altLang="en-US"/>
              <a:pPr/>
              <a:t>‹#›</a:t>
            </a:fld>
            <a:endParaRPr lang="en-US" altLang="en-US"/>
          </a:p>
        </p:txBody>
      </p:sp>
    </p:spTree>
    <p:extLst>
      <p:ext uri="{BB962C8B-B14F-4D97-AF65-F5344CB8AC3E}">
        <p14:creationId xmlns:p14="http://schemas.microsoft.com/office/powerpoint/2010/main" val="3066399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8D17DCF3-777B-4BCE-AC41-40AC2770CB13}" type="slidenum">
              <a:rPr lang="en-US" altLang="en-US"/>
              <a:pPr/>
              <a:t>‹#›</a:t>
            </a:fld>
            <a:endParaRPr lang="en-US" altLang="en-US"/>
          </a:p>
        </p:txBody>
      </p:sp>
    </p:spTree>
    <p:extLst>
      <p:ext uri="{BB962C8B-B14F-4D97-AF65-F5344CB8AC3E}">
        <p14:creationId xmlns:p14="http://schemas.microsoft.com/office/powerpoint/2010/main" val="322938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6F14AF6-B868-40FC-B73B-9DEE1E18AC31}" type="slidenum">
              <a:rPr lang="en-US" altLang="en-US"/>
              <a:pPr/>
              <a:t>‹#›</a:t>
            </a:fld>
            <a:endParaRPr lang="en-US" altLang="en-US"/>
          </a:p>
        </p:txBody>
      </p:sp>
    </p:spTree>
    <p:extLst>
      <p:ext uri="{BB962C8B-B14F-4D97-AF65-F5344CB8AC3E}">
        <p14:creationId xmlns:p14="http://schemas.microsoft.com/office/powerpoint/2010/main" val="2112589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0DE075F-5CB7-4FE3-A180-3A3D370A0C94}" type="slidenum">
              <a:rPr lang="en-US" altLang="en-US"/>
              <a:pPr/>
              <a:t>‹#›</a:t>
            </a:fld>
            <a:endParaRPr lang="en-US" altLang="en-US"/>
          </a:p>
        </p:txBody>
      </p:sp>
    </p:spTree>
    <p:extLst>
      <p:ext uri="{BB962C8B-B14F-4D97-AF65-F5344CB8AC3E}">
        <p14:creationId xmlns:p14="http://schemas.microsoft.com/office/powerpoint/2010/main" val="3455408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3BC4659-D51F-4712-9C0B-DD6D9CEFD2A7}" type="slidenum">
              <a:rPr lang="en-US" altLang="en-US"/>
              <a:pPr/>
              <a:t>‹#›</a:t>
            </a:fld>
            <a:endParaRPr lang="en-US" altLang="en-US"/>
          </a:p>
        </p:txBody>
      </p:sp>
    </p:spTree>
    <p:extLst>
      <p:ext uri="{BB962C8B-B14F-4D97-AF65-F5344CB8AC3E}">
        <p14:creationId xmlns:p14="http://schemas.microsoft.com/office/powerpoint/2010/main" val="1674177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E1A4C1C-D8B3-4089-AFCF-730659570873}" type="slidenum">
              <a:rPr lang="en-US" altLang="en-US"/>
              <a:pPr/>
              <a:t>‹#›</a:t>
            </a:fld>
            <a:endParaRPr lang="en-US" altLang="en-US"/>
          </a:p>
        </p:txBody>
      </p:sp>
    </p:spTree>
    <p:extLst>
      <p:ext uri="{BB962C8B-B14F-4D97-AF65-F5344CB8AC3E}">
        <p14:creationId xmlns:p14="http://schemas.microsoft.com/office/powerpoint/2010/main" val="1155935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019A7E8-9912-42F8-9DFD-3434CBF457BA}" type="slidenum">
              <a:rPr lang="en-US" altLang="en-US"/>
              <a:pPr/>
              <a:t>‹#›</a:t>
            </a:fld>
            <a:endParaRPr lang="en-US" altLang="en-US"/>
          </a:p>
        </p:txBody>
      </p:sp>
    </p:spTree>
    <p:extLst>
      <p:ext uri="{BB962C8B-B14F-4D97-AF65-F5344CB8AC3E}">
        <p14:creationId xmlns:p14="http://schemas.microsoft.com/office/powerpoint/2010/main" val="1365571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7BCBC81-2B39-442E-BB75-622ADDEA0F10}" type="slidenum">
              <a:rPr lang="en-US" altLang="en-US"/>
              <a:pPr/>
              <a:t>‹#›</a:t>
            </a:fld>
            <a:endParaRPr lang="en-US" altLang="en-US"/>
          </a:p>
        </p:txBody>
      </p:sp>
    </p:spTree>
    <p:extLst>
      <p:ext uri="{BB962C8B-B14F-4D97-AF65-F5344CB8AC3E}">
        <p14:creationId xmlns:p14="http://schemas.microsoft.com/office/powerpoint/2010/main" val="9650663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7" Type="http://schemas.openxmlformats.org/officeDocument/2006/relationships/image" Target="../media/image1.png"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theme" Target="../theme/theme1.xml" /><Relationship Id="rId5" Type="http://schemas.openxmlformats.org/officeDocument/2006/relationships/slideLayout" Target="../slideLayouts/slideLayout5.xml" /><Relationship Id="rId4" Type="http://schemas.openxmlformats.org/officeDocument/2006/relationships/slideLayout" Target="../slideLayouts/slideLayout4.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 /><Relationship Id="rId3" Type="http://schemas.openxmlformats.org/officeDocument/2006/relationships/slideLayout" Target="../slideLayouts/slideLayout8.xml" /><Relationship Id="rId7" Type="http://schemas.openxmlformats.org/officeDocument/2006/relationships/slideLayout" Target="../slideLayouts/slideLayout12.xml" /><Relationship Id="rId12" Type="http://schemas.openxmlformats.org/officeDocument/2006/relationships/theme" Target="../theme/theme2.xml" /><Relationship Id="rId2" Type="http://schemas.openxmlformats.org/officeDocument/2006/relationships/slideLayout" Target="../slideLayouts/slideLayout7.xml" /><Relationship Id="rId1" Type="http://schemas.openxmlformats.org/officeDocument/2006/relationships/slideLayout" Target="../slideLayouts/slideLayout6.xml" /><Relationship Id="rId6" Type="http://schemas.openxmlformats.org/officeDocument/2006/relationships/slideLayout" Target="../slideLayouts/slideLayout11.xml" /><Relationship Id="rId11" Type="http://schemas.openxmlformats.org/officeDocument/2006/relationships/slideLayout" Target="../slideLayouts/slideLayout16.xml" /><Relationship Id="rId5" Type="http://schemas.openxmlformats.org/officeDocument/2006/relationships/slideLayout" Target="../slideLayouts/slideLayout10.xml" /><Relationship Id="rId10" Type="http://schemas.openxmlformats.org/officeDocument/2006/relationships/slideLayout" Target="../slideLayouts/slideLayout15.xml" /><Relationship Id="rId4" Type="http://schemas.openxmlformats.org/officeDocument/2006/relationships/slideLayout" Target="../slideLayouts/slideLayout9.xml" /><Relationship Id="rId9"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3649218" y="461594"/>
            <a:ext cx="1845563" cy="697230"/>
          </a:xfrm>
          <a:prstGeom prst="rect">
            <a:avLst/>
          </a:prstGeom>
        </p:spPr>
        <p:txBody>
          <a:bodyPr wrap="square" lIns="0" tIns="0" rIns="0" bIns="0">
            <a:spAutoFit/>
          </a:bodyPr>
          <a:lstStyle>
            <a:lvl1pPr>
              <a:defRPr sz="4400" b="0" i="0">
                <a:solidFill>
                  <a:schemeClr val="tx1"/>
                </a:solidFill>
                <a:latin typeface="Arial"/>
                <a:cs typeface="Arial"/>
              </a:defRPr>
            </a:lvl1pPr>
          </a:lstStyle>
          <a:p>
            <a:endParaRPr/>
          </a:p>
        </p:txBody>
      </p:sp>
      <p:sp>
        <p:nvSpPr>
          <p:cNvPr id="3" name="Holder 3"/>
          <p:cNvSpPr>
            <a:spLocks noGrp="1"/>
          </p:cNvSpPr>
          <p:nvPr>
            <p:ph type="body" idx="1"/>
          </p:nvPr>
        </p:nvSpPr>
        <p:spPr>
          <a:xfrm>
            <a:off x="558165" y="1530477"/>
            <a:ext cx="8027669" cy="4270375"/>
          </a:xfrm>
          <a:prstGeom prst="rect">
            <a:avLst/>
          </a:prstGeom>
        </p:spPr>
        <p:txBody>
          <a:bodyPr wrap="square" lIns="0" tIns="0" rIns="0" bIns="0">
            <a:spAutoFit/>
          </a:bodyPr>
          <a:lstStyle>
            <a:lvl1pPr>
              <a:defRPr sz="28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4/11/2023</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4EDE3BB-7DE2-40B6-B79F-B24EC970BD30}" type="slidenum">
              <a:rPr lang="en-US" altLang="en-US"/>
              <a:pPr/>
              <a:t>‹#›</a:t>
            </a:fld>
            <a:endParaRPr lang="en-US" altLang="en-US"/>
          </a:p>
        </p:txBody>
      </p:sp>
    </p:spTree>
    <p:extLst>
      <p:ext uri="{BB962C8B-B14F-4D97-AF65-F5344CB8AC3E}">
        <p14:creationId xmlns:p14="http://schemas.microsoft.com/office/powerpoint/2010/main" val="39962693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notesSlide" Target="../notesSlides/notesSlide1.xml" /><Relationship Id="rId1" Type="http://schemas.openxmlformats.org/officeDocument/2006/relationships/slideLayout" Target="../slideLayouts/slideLayout12.xml" /></Relationships>
</file>

<file path=ppt/slides/_rels/slide2.xml.rels><?xml version="1.0" encoding="UTF-8" standalone="yes"?>
<Relationships xmlns="http://schemas.openxmlformats.org/package/2006/relationships"><Relationship Id="rId3" Type="http://schemas.openxmlformats.org/officeDocument/2006/relationships/image" Target="../media/image4.jpg" /><Relationship Id="rId2" Type="http://schemas.openxmlformats.org/officeDocument/2006/relationships/image" Target="../media/image3.jpg" /><Relationship Id="rId1" Type="http://schemas.openxmlformats.org/officeDocument/2006/relationships/slideLayout" Target="../slideLayouts/slideLayout12.xml" /><Relationship Id="rId5" Type="http://schemas.openxmlformats.org/officeDocument/2006/relationships/image" Target="../media/image6.jpeg" /><Relationship Id="rId4" Type="http://schemas.openxmlformats.org/officeDocument/2006/relationships/image" Target="../media/image5.jpg" /></Relationships>
</file>

<file path=ppt/slides/_rels/slide3.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5.xml" /></Relationships>
</file>

<file path=ppt/slides/_rels/slide4.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5.xml" /></Relationships>
</file>

<file path=ppt/slides/_rels/slide5.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5.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7.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5.xml" /></Relationships>
</file>

<file path=ppt/slides/_rels/slide8.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0.jp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2.xml.rels><?xml version="1.0" encoding="UTF-8" standalone="yes"?>
<Relationships xmlns="http://schemas.openxmlformats.org/package/2006/relationships"><Relationship Id="rId2" Type="http://schemas.openxmlformats.org/officeDocument/2006/relationships/image" Target="../media/image11.jp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12.jp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3.jp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14.jp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5.jp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16.jp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17.jp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19.gif"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20.jp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21.jp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30.png" /><Relationship Id="rId1" Type="http://schemas.openxmlformats.org/officeDocument/2006/relationships/slideLayout" Target="../slideLayouts/slideLayout2.xml" /><Relationship Id="rId6" Type="http://schemas.openxmlformats.org/officeDocument/2006/relationships/image" Target="../media/image34.png" /><Relationship Id="rId5" Type="http://schemas.openxmlformats.org/officeDocument/2006/relationships/image" Target="../media/image33.png" /><Relationship Id="rId4" Type="http://schemas.openxmlformats.org/officeDocument/2006/relationships/image" Target="../media/image32.png"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1.xml.rels><?xml version="1.0" encoding="UTF-8" standalone="yes"?>
<Relationships xmlns="http://schemas.openxmlformats.org/package/2006/relationships"><Relationship Id="rId3" Type="http://schemas.openxmlformats.org/officeDocument/2006/relationships/image" Target="../media/image36.png" /><Relationship Id="rId2" Type="http://schemas.openxmlformats.org/officeDocument/2006/relationships/image" Target="../media/image35.png" /><Relationship Id="rId1" Type="http://schemas.openxmlformats.org/officeDocument/2006/relationships/slideLayout" Target="../slideLayouts/slideLayout2.xml" /><Relationship Id="rId6" Type="http://schemas.openxmlformats.org/officeDocument/2006/relationships/image" Target="../media/image39.png" /><Relationship Id="rId5" Type="http://schemas.openxmlformats.org/officeDocument/2006/relationships/image" Target="../media/image38.png" /><Relationship Id="rId4" Type="http://schemas.openxmlformats.org/officeDocument/2006/relationships/image" Target="../media/image37.png"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54.xml.rels><?xml version="1.0" encoding="UTF-8" standalone="yes"?>
<Relationships xmlns="http://schemas.openxmlformats.org/package/2006/relationships"><Relationship Id="rId3" Type="http://schemas.openxmlformats.org/officeDocument/2006/relationships/image" Target="../media/image41.jpg" /><Relationship Id="rId2" Type="http://schemas.openxmlformats.org/officeDocument/2006/relationships/image" Target="../media/image40.png" /><Relationship Id="rId1" Type="http://schemas.openxmlformats.org/officeDocument/2006/relationships/slideLayout" Target="../slideLayouts/slideLayout5.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57.xml.rels><?xml version="1.0" encoding="UTF-8" standalone="yes"?>
<Relationships xmlns="http://schemas.openxmlformats.org/package/2006/relationships"><Relationship Id="rId2" Type="http://schemas.openxmlformats.org/officeDocument/2006/relationships/image" Target="../media/image42.png" /><Relationship Id="rId1" Type="http://schemas.openxmlformats.org/officeDocument/2006/relationships/slideLayout" Target="../slideLayouts/slideLayout5.xml" /></Relationships>
</file>

<file path=ppt/slides/_rels/slide58.xml.rels><?xml version="1.0" encoding="UTF-8" standalone="yes"?>
<Relationships xmlns="http://schemas.openxmlformats.org/package/2006/relationships"><Relationship Id="rId3" Type="http://schemas.openxmlformats.org/officeDocument/2006/relationships/image" Target="../media/image44.png" /><Relationship Id="rId2" Type="http://schemas.openxmlformats.org/officeDocument/2006/relationships/image" Target="../media/image43.png" /><Relationship Id="rId1" Type="http://schemas.openxmlformats.org/officeDocument/2006/relationships/slideLayout" Target="../slideLayouts/slideLayout2.xml" /><Relationship Id="rId5" Type="http://schemas.openxmlformats.org/officeDocument/2006/relationships/image" Target="../media/image46.png" /><Relationship Id="rId4" Type="http://schemas.openxmlformats.org/officeDocument/2006/relationships/image" Target="../media/image45.png"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5.xml" /><Relationship Id="rId2" Type="http://schemas.openxmlformats.org/officeDocument/2006/relationships/video" Target="../media/media1.mp4" /><Relationship Id="rId1" Type="http://schemas.microsoft.com/office/2007/relationships/media" Target="../media/media1.mp4" /><Relationship Id="rId4" Type="http://schemas.openxmlformats.org/officeDocument/2006/relationships/image" Target="../media/image47.png" /></Relationships>
</file>

<file path=ppt/slides/_rels/slide61.xml.rels><?xml version="1.0" encoding="UTF-8" standalone="yes"?>
<Relationships xmlns="http://schemas.openxmlformats.org/package/2006/relationships"><Relationship Id="rId3" Type="http://schemas.openxmlformats.org/officeDocument/2006/relationships/image" Target="../media/image48.jpg" /><Relationship Id="rId2" Type="http://schemas.openxmlformats.org/officeDocument/2006/relationships/hyperlink" Target="mailto:dr.abhinavkuchhal@gmail.com" TargetMode="External" /><Relationship Id="rId1" Type="http://schemas.openxmlformats.org/officeDocument/2006/relationships/slideLayout" Target="../slideLayouts/slideLayout5.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57001">
              <a:srgbClr val="FFFFFF"/>
            </a:gs>
            <a:gs pos="100000">
              <a:srgbClr val="7F7F7F"/>
            </a:gs>
          </a:gsLst>
          <a:lin ang="5400000" scaled="1"/>
        </a:gradFill>
        <a:effectLst/>
      </p:bgPr>
    </p:bg>
    <p:spTree>
      <p:nvGrpSpPr>
        <p:cNvPr id="1" name=""/>
        <p:cNvGrpSpPr/>
        <p:nvPr/>
      </p:nvGrpSpPr>
      <p:grpSpPr>
        <a:xfrm>
          <a:off x="0" y="0"/>
          <a:ext cx="0" cy="0"/>
          <a:chOff x="0" y="0"/>
          <a:chExt cx="0" cy="0"/>
        </a:xfrm>
      </p:grpSpPr>
      <p:sp>
        <p:nvSpPr>
          <p:cNvPr id="2050" name="Text Box 5"/>
          <p:cNvSpPr txBox="1">
            <a:spLocks noChangeArrowheads="1"/>
          </p:cNvSpPr>
          <p:nvPr/>
        </p:nvSpPr>
        <p:spPr bwMode="auto">
          <a:xfrm>
            <a:off x="6096000" y="5638800"/>
            <a:ext cx="223490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Dr</a:t>
            </a:r>
            <a:r>
              <a:rPr kumimoji="0" lang="en-US" altLang="en-US" sz="1400" b="0" i="0" u="none" strike="noStrike" kern="1200" cap="none" spc="0" normalizeH="0" noProof="0" dirty="0">
                <a:ln>
                  <a:noFill/>
                </a:ln>
                <a:solidFill>
                  <a:srgbClr val="000000"/>
                </a:solidFill>
                <a:effectLst/>
                <a:uLnTx/>
                <a:uFillTx/>
                <a:latin typeface="Arial" panose="020B0604020202020204" pitchFamily="34" charset="0"/>
                <a:ea typeface="+mn-ea"/>
                <a:cs typeface="+mn-cs"/>
              </a:rPr>
              <a:t> Abhinav Kuchhal</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400" baseline="0" dirty="0">
                <a:solidFill>
                  <a:srgbClr val="000000"/>
                </a:solidFill>
              </a:rPr>
              <a:t>Asst.</a:t>
            </a:r>
            <a:r>
              <a:rPr lang="en-US" altLang="en-US" sz="1400" dirty="0">
                <a:solidFill>
                  <a:srgbClr val="000000"/>
                </a:solidFill>
              </a:rPr>
              <a:t> Professor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Department</a:t>
            </a:r>
            <a:r>
              <a:rPr kumimoji="0" lang="en-US" altLang="en-US" sz="1400" b="0" i="0" u="none" strike="noStrike" kern="1200" cap="none" spc="0" normalizeH="0" noProof="0" dirty="0">
                <a:ln>
                  <a:noFill/>
                </a:ln>
                <a:solidFill>
                  <a:srgbClr val="000000"/>
                </a:solidFill>
                <a:effectLst/>
                <a:uLnTx/>
                <a:uFillTx/>
                <a:latin typeface="Arial" panose="020B0604020202020204" pitchFamily="34" charset="0"/>
                <a:ea typeface="+mn-ea"/>
                <a:cs typeface="+mn-cs"/>
              </a:rPr>
              <a:t> Of Psychiatry</a:t>
            </a: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051" name="Picture 7" descr="drama-masks"/>
          <p:cNvPicPr>
            <a:picLocks noChangeAspect="1" noChangeArrowheads="1"/>
          </p:cNvPicPr>
          <p:nvPr/>
        </p:nvPicPr>
        <p:blipFill>
          <a:blip r:embed="rId3">
            <a:extLst>
              <a:ext uri="{28A0092B-C50C-407E-A947-70E740481C1C}">
                <a14:useLocalDpi xmlns:a14="http://schemas.microsoft.com/office/drawing/2010/main" val="0"/>
              </a:ext>
            </a:extLst>
          </a:blip>
          <a:srcRect t="3458"/>
          <a:stretch>
            <a:fillRect/>
          </a:stretch>
        </p:blipFill>
        <p:spPr bwMode="auto">
          <a:xfrm>
            <a:off x="990600" y="762000"/>
            <a:ext cx="3124200"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Box 4"/>
          <p:cNvSpPr txBox="1">
            <a:spLocks noChangeArrowheads="1"/>
          </p:cNvSpPr>
          <p:nvPr/>
        </p:nvSpPr>
        <p:spPr bwMode="auto">
          <a:xfrm>
            <a:off x="3200400" y="3276600"/>
            <a:ext cx="32734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Mood Disorders</a:t>
            </a:r>
          </a:p>
        </p:txBody>
      </p:sp>
    </p:spTree>
    <p:extLst>
      <p:ext uri="{BB962C8B-B14F-4D97-AF65-F5344CB8AC3E}">
        <p14:creationId xmlns:p14="http://schemas.microsoft.com/office/powerpoint/2010/main" val="592209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4488" y="3340100"/>
            <a:ext cx="4519423" cy="35179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5" y="832081"/>
            <a:ext cx="4724400" cy="248031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12391"/>
            <a:ext cx="4724400" cy="35433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4488" y="825999"/>
            <a:ext cx="4469512" cy="2514101"/>
          </a:xfrm>
          <a:prstGeom prst="rect">
            <a:avLst/>
          </a:prstGeom>
        </p:spPr>
      </p:pic>
      <p:sp>
        <p:nvSpPr>
          <p:cNvPr id="7" name="TextBox 6"/>
          <p:cNvSpPr txBox="1"/>
          <p:nvPr/>
        </p:nvSpPr>
        <p:spPr>
          <a:xfrm>
            <a:off x="1066800" y="152400"/>
            <a:ext cx="8534400" cy="584775"/>
          </a:xfrm>
          <a:prstGeom prst="rect">
            <a:avLst/>
          </a:prstGeom>
          <a:noFill/>
        </p:spPr>
        <p:txBody>
          <a:bodyPr wrap="square" rtlCol="0">
            <a:spAutoFit/>
          </a:bodyPr>
          <a:lstStyle/>
          <a:p>
            <a:r>
              <a:rPr lang="en-US" sz="3200" dirty="0"/>
              <a:t>What these Celebs have in Common..?</a:t>
            </a:r>
          </a:p>
        </p:txBody>
      </p:sp>
      <p:sp>
        <p:nvSpPr>
          <p:cNvPr id="8" name="Flowchart: Process 7"/>
          <p:cNvSpPr/>
          <p:nvPr/>
        </p:nvSpPr>
        <p:spPr>
          <a:xfrm>
            <a:off x="2386001" y="2971800"/>
            <a:ext cx="4800600" cy="1119909"/>
          </a:xfrm>
          <a:prstGeom prst="flowChartProcess">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base">
              <a:spcBef>
                <a:spcPct val="0"/>
              </a:spcBef>
              <a:spcAft>
                <a:spcPct val="0"/>
              </a:spcAft>
              <a:defRPr/>
            </a:pPr>
            <a:r>
              <a:rPr lang="en-US" altLang="en-US" sz="4000" b="1" dirty="0">
                <a:solidFill>
                  <a:schemeClr val="tx1"/>
                </a:solidFill>
                <a:latin typeface="Arial" panose="020B0604020202020204" pitchFamily="34" charset="0"/>
                <a:cs typeface="Arial" panose="020B0604020202020204" pitchFamily="34" charset="0"/>
              </a:rPr>
              <a:t>    Mood Disorder</a:t>
            </a:r>
          </a:p>
        </p:txBody>
      </p:sp>
    </p:spTree>
    <p:extLst>
      <p:ext uri="{BB962C8B-B14F-4D97-AF65-F5344CB8AC3E}">
        <p14:creationId xmlns:p14="http://schemas.microsoft.com/office/powerpoint/2010/main" val="87378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32455" cy="140078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32455" cy="14007892"/>
          </a:xfrm>
          <a:prstGeom prst="rect">
            <a:avLst/>
          </a:prstGeom>
        </p:spPr>
      </p:pic>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49591"/>
          <a:stretch/>
        </p:blipFill>
        <p:spPr>
          <a:xfrm>
            <a:off x="0" y="4267200"/>
            <a:ext cx="9148618" cy="7073692"/>
          </a:xfrm>
          <a:prstGeom prst="rect">
            <a:avLst/>
          </a:prstGeom>
        </p:spPr>
      </p:pic>
    </p:spTree>
    <p:extLst>
      <p:ext uri="{BB962C8B-B14F-4D97-AF65-F5344CB8AC3E}">
        <p14:creationId xmlns:p14="http://schemas.microsoft.com/office/powerpoint/2010/main" val="63447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9600"/>
            <a:ext cx="9132455" cy="14007892"/>
          </a:xfrm>
          <a:prstGeom prst="rect">
            <a:avLst/>
          </a:prstGeom>
        </p:spPr>
      </p:pic>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49591"/>
          <a:stretch/>
        </p:blipFill>
        <p:spPr>
          <a:xfrm>
            <a:off x="0" y="4267200"/>
            <a:ext cx="9148618" cy="7073692"/>
          </a:xfrm>
          <a:prstGeom prst="rect">
            <a:avLst/>
          </a:prstGeo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67334" b="-366"/>
          <a:stretch/>
        </p:blipFill>
        <p:spPr>
          <a:xfrm>
            <a:off x="0" y="2819400"/>
            <a:ext cx="9148618" cy="4635292"/>
          </a:xfrm>
          <a:prstGeom prst="rect">
            <a:avLst/>
          </a:prstGeom>
        </p:spPr>
      </p:pic>
    </p:spTree>
    <p:extLst>
      <p:ext uri="{BB962C8B-B14F-4D97-AF65-F5344CB8AC3E}">
        <p14:creationId xmlns:p14="http://schemas.microsoft.com/office/powerpoint/2010/main" val="1691246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478D50-F73E-5704-2892-E288F8A066DD}"/>
              </a:ext>
            </a:extLst>
          </p:cNvPr>
          <p:cNvSpPr txBox="1"/>
          <p:nvPr/>
        </p:nvSpPr>
        <p:spPr>
          <a:xfrm>
            <a:off x="228600" y="1752600"/>
            <a:ext cx="8763000" cy="3416320"/>
          </a:xfrm>
          <a:prstGeom prst="rect">
            <a:avLst/>
          </a:prstGeom>
          <a:noFill/>
        </p:spPr>
        <p:txBody>
          <a:bodyPr wrap="square">
            <a:spAutoFit/>
          </a:bodyPr>
          <a:lstStyle/>
          <a:p>
            <a:pPr algn="just"/>
            <a:r>
              <a:rPr lang="en-US" sz="3600" dirty="0"/>
              <a:t>The term ‘mood disorders’ groups together a number of clinical conditions whose common and essential feature is a disturbance of mood, accompanied by related cognitive, psychomotor, psychophysiological, and interpersonal difficulties.</a:t>
            </a:r>
          </a:p>
        </p:txBody>
      </p:sp>
    </p:spTree>
    <p:extLst>
      <p:ext uri="{BB962C8B-B14F-4D97-AF65-F5344CB8AC3E}">
        <p14:creationId xmlns:p14="http://schemas.microsoft.com/office/powerpoint/2010/main" val="335985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130300"/>
            <a:ext cx="4561205" cy="4552950"/>
          </a:xfrm>
          <a:prstGeom prst="rect">
            <a:avLst/>
          </a:prstGeom>
        </p:spPr>
        <p:txBody>
          <a:bodyPr vert="horz" wrap="square" lIns="0" tIns="12700" rIns="0" bIns="0" rtlCol="0">
            <a:spAutoFit/>
          </a:bodyPr>
          <a:lstStyle/>
          <a:p>
            <a:pPr marL="355600" indent="-342900">
              <a:lnSpc>
                <a:spcPct val="100000"/>
              </a:lnSpc>
              <a:spcBef>
                <a:spcPts val="100"/>
              </a:spcBef>
              <a:buChar char="•"/>
              <a:tabLst>
                <a:tab pos="354965" algn="l"/>
                <a:tab pos="355600" algn="l"/>
              </a:tabLst>
            </a:pPr>
            <a:r>
              <a:rPr sz="3300" spc="-110" dirty="0">
                <a:latin typeface="Arial"/>
                <a:cs typeface="Arial"/>
              </a:rPr>
              <a:t>History</a:t>
            </a:r>
            <a:endParaRPr sz="3300">
              <a:latin typeface="Arial"/>
              <a:cs typeface="Arial"/>
            </a:endParaRPr>
          </a:p>
          <a:p>
            <a:pPr>
              <a:lnSpc>
                <a:spcPct val="100000"/>
              </a:lnSpc>
              <a:spcBef>
                <a:spcPts val="50"/>
              </a:spcBef>
              <a:buFont typeface="Arial"/>
              <a:buChar char="•"/>
            </a:pPr>
            <a:endParaRPr sz="3400">
              <a:latin typeface="Times New Roman"/>
              <a:cs typeface="Times New Roman"/>
            </a:endParaRPr>
          </a:p>
          <a:p>
            <a:pPr marL="355600" indent="-342900">
              <a:lnSpc>
                <a:spcPct val="100000"/>
              </a:lnSpc>
              <a:buChar char="•"/>
              <a:tabLst>
                <a:tab pos="354965" algn="l"/>
                <a:tab pos="355600" algn="l"/>
              </a:tabLst>
            </a:pPr>
            <a:r>
              <a:rPr sz="3300" spc="-85" dirty="0">
                <a:latin typeface="Arial"/>
                <a:cs typeface="Arial"/>
              </a:rPr>
              <a:t>Definitions</a:t>
            </a:r>
            <a:endParaRPr sz="3300">
              <a:latin typeface="Arial"/>
              <a:cs typeface="Arial"/>
            </a:endParaRPr>
          </a:p>
          <a:p>
            <a:pPr>
              <a:lnSpc>
                <a:spcPct val="100000"/>
              </a:lnSpc>
              <a:spcBef>
                <a:spcPts val="55"/>
              </a:spcBef>
              <a:buFont typeface="Arial"/>
              <a:buChar char="•"/>
            </a:pPr>
            <a:endParaRPr sz="3400">
              <a:latin typeface="Times New Roman"/>
              <a:cs typeface="Times New Roman"/>
            </a:endParaRPr>
          </a:p>
          <a:p>
            <a:pPr marL="355600" indent="-342900">
              <a:lnSpc>
                <a:spcPct val="100000"/>
              </a:lnSpc>
              <a:buChar char="•"/>
              <a:tabLst>
                <a:tab pos="354965" algn="l"/>
                <a:tab pos="355600" algn="l"/>
              </a:tabLst>
            </a:pPr>
            <a:r>
              <a:rPr sz="3300" spc="-280" dirty="0">
                <a:latin typeface="Arial"/>
                <a:cs typeface="Arial"/>
              </a:rPr>
              <a:t>Types </a:t>
            </a:r>
            <a:r>
              <a:rPr sz="3300" spc="-5" dirty="0">
                <a:latin typeface="Arial"/>
                <a:cs typeface="Arial"/>
              </a:rPr>
              <a:t>of </a:t>
            </a:r>
            <a:r>
              <a:rPr sz="3300" spc="-55" dirty="0">
                <a:latin typeface="Arial"/>
                <a:cs typeface="Arial"/>
              </a:rPr>
              <a:t>Mood</a:t>
            </a:r>
            <a:r>
              <a:rPr sz="3300" spc="-280" dirty="0">
                <a:latin typeface="Arial"/>
                <a:cs typeface="Arial"/>
              </a:rPr>
              <a:t> </a:t>
            </a:r>
            <a:r>
              <a:rPr sz="3300" spc="-140" dirty="0">
                <a:latin typeface="Arial"/>
                <a:cs typeface="Arial"/>
              </a:rPr>
              <a:t>disorders</a:t>
            </a:r>
            <a:endParaRPr sz="3300">
              <a:latin typeface="Arial"/>
              <a:cs typeface="Arial"/>
            </a:endParaRPr>
          </a:p>
          <a:p>
            <a:pPr>
              <a:lnSpc>
                <a:spcPct val="100000"/>
              </a:lnSpc>
              <a:spcBef>
                <a:spcPts val="50"/>
              </a:spcBef>
              <a:buFont typeface="Arial"/>
              <a:buChar char="•"/>
            </a:pPr>
            <a:endParaRPr sz="3400">
              <a:latin typeface="Times New Roman"/>
              <a:cs typeface="Times New Roman"/>
            </a:endParaRPr>
          </a:p>
          <a:p>
            <a:pPr marL="355600" indent="-342900">
              <a:lnSpc>
                <a:spcPct val="100000"/>
              </a:lnSpc>
              <a:buChar char="•"/>
              <a:tabLst>
                <a:tab pos="354965" algn="l"/>
                <a:tab pos="355600" algn="l"/>
              </a:tabLst>
            </a:pPr>
            <a:r>
              <a:rPr sz="3300" spc="-145" dirty="0">
                <a:latin typeface="Arial"/>
                <a:cs typeface="Arial"/>
              </a:rPr>
              <a:t>Epidemiology</a:t>
            </a:r>
            <a:endParaRPr sz="3300">
              <a:latin typeface="Arial"/>
              <a:cs typeface="Arial"/>
            </a:endParaRPr>
          </a:p>
          <a:p>
            <a:pPr>
              <a:lnSpc>
                <a:spcPct val="100000"/>
              </a:lnSpc>
              <a:spcBef>
                <a:spcPts val="50"/>
              </a:spcBef>
              <a:buFont typeface="Arial"/>
              <a:buChar char="•"/>
            </a:pPr>
            <a:endParaRPr sz="3400">
              <a:latin typeface="Times New Roman"/>
              <a:cs typeface="Times New Roman"/>
            </a:endParaRPr>
          </a:p>
          <a:p>
            <a:pPr marL="355600" indent="-342900">
              <a:lnSpc>
                <a:spcPct val="100000"/>
              </a:lnSpc>
              <a:buChar char="•"/>
              <a:tabLst>
                <a:tab pos="354965" algn="l"/>
                <a:tab pos="355600" algn="l"/>
              </a:tabLst>
            </a:pPr>
            <a:r>
              <a:rPr sz="3300" spc="-135" dirty="0">
                <a:latin typeface="Arial"/>
                <a:cs typeface="Arial"/>
              </a:rPr>
              <a:t>Etiology</a:t>
            </a:r>
            <a:endParaRPr sz="3300">
              <a:latin typeface="Arial"/>
              <a:cs typeface="Arial"/>
            </a:endParaRPr>
          </a:p>
        </p:txBody>
      </p:sp>
      <p:sp>
        <p:nvSpPr>
          <p:cNvPr id="3" name="object 3"/>
          <p:cNvSpPr/>
          <p:nvPr/>
        </p:nvSpPr>
        <p:spPr>
          <a:xfrm>
            <a:off x="5357876" y="3929075"/>
            <a:ext cx="3429000" cy="2568448"/>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10495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28465" y="461594"/>
            <a:ext cx="1688464" cy="697230"/>
          </a:xfrm>
          <a:prstGeom prst="rect">
            <a:avLst/>
          </a:prstGeom>
        </p:spPr>
        <p:txBody>
          <a:bodyPr vert="horz" wrap="square" lIns="0" tIns="13335" rIns="0" bIns="0" rtlCol="0">
            <a:spAutoFit/>
          </a:bodyPr>
          <a:lstStyle/>
          <a:p>
            <a:pPr marL="12700">
              <a:lnSpc>
                <a:spcPct val="100000"/>
              </a:lnSpc>
              <a:spcBef>
                <a:spcPts val="105"/>
              </a:spcBef>
            </a:pPr>
            <a:r>
              <a:rPr b="1" spc="-395" dirty="0">
                <a:latin typeface="Arial"/>
                <a:cs typeface="Arial"/>
              </a:rPr>
              <a:t>Hi</a:t>
            </a:r>
            <a:r>
              <a:rPr b="1" spc="-490" dirty="0">
                <a:latin typeface="Arial"/>
                <a:cs typeface="Arial"/>
              </a:rPr>
              <a:t>s</a:t>
            </a:r>
            <a:r>
              <a:rPr b="1" spc="10" dirty="0">
                <a:latin typeface="Arial"/>
                <a:cs typeface="Arial"/>
              </a:rPr>
              <a:t>t</a:t>
            </a:r>
            <a:r>
              <a:rPr b="1" spc="-285" dirty="0">
                <a:latin typeface="Arial"/>
                <a:cs typeface="Arial"/>
              </a:rPr>
              <a:t>o</a:t>
            </a:r>
            <a:r>
              <a:rPr b="1" spc="-170" dirty="0">
                <a:latin typeface="Arial"/>
                <a:cs typeface="Arial"/>
              </a:rPr>
              <a:t>r</a:t>
            </a:r>
            <a:r>
              <a:rPr b="1" spc="-365" dirty="0">
                <a:latin typeface="Arial"/>
                <a:cs typeface="Arial"/>
              </a:rPr>
              <a:t>y</a:t>
            </a:r>
          </a:p>
        </p:txBody>
      </p:sp>
      <p:sp>
        <p:nvSpPr>
          <p:cNvPr id="3" name="object 3"/>
          <p:cNvSpPr txBox="1"/>
          <p:nvPr/>
        </p:nvSpPr>
        <p:spPr>
          <a:xfrm>
            <a:off x="535940" y="1386585"/>
            <a:ext cx="8054340" cy="4303742"/>
          </a:xfrm>
          <a:prstGeom prst="rect">
            <a:avLst/>
          </a:prstGeom>
        </p:spPr>
        <p:txBody>
          <a:bodyPr vert="horz" wrap="square" lIns="0" tIns="12700" rIns="0" bIns="0" rtlCol="0">
            <a:spAutoFit/>
          </a:bodyPr>
          <a:lstStyle/>
          <a:p>
            <a:pPr marL="354965" marR="846455" indent="-354965">
              <a:lnSpc>
                <a:spcPct val="100000"/>
              </a:lnSpc>
              <a:spcBef>
                <a:spcPts val="100"/>
              </a:spcBef>
              <a:buChar char="•"/>
              <a:tabLst>
                <a:tab pos="354965" algn="l"/>
                <a:tab pos="355600" algn="l"/>
              </a:tabLst>
            </a:pPr>
            <a:r>
              <a:rPr sz="1800" dirty="0">
                <a:latin typeface="Arial"/>
                <a:cs typeface="Arial"/>
              </a:rPr>
              <a:t>About 400 BC, </a:t>
            </a:r>
            <a:r>
              <a:rPr sz="1800" b="1" dirty="0">
                <a:latin typeface="Arial"/>
                <a:cs typeface="Arial"/>
              </a:rPr>
              <a:t>Hippocrates</a:t>
            </a:r>
            <a:r>
              <a:rPr lang="en-US" sz="1800" b="1" dirty="0">
                <a:latin typeface="Arial"/>
                <a:cs typeface="Arial"/>
              </a:rPr>
              <a:t> </a:t>
            </a:r>
            <a:r>
              <a:rPr lang="en-US" sz="1800" dirty="0">
                <a:latin typeface="Arial"/>
                <a:cs typeface="Arial"/>
              </a:rPr>
              <a:t>told</a:t>
            </a:r>
            <a:r>
              <a:rPr sz="1800" b="1" dirty="0">
                <a:latin typeface="Arial"/>
                <a:cs typeface="Arial"/>
              </a:rPr>
              <a:t> </a:t>
            </a:r>
            <a:r>
              <a:rPr sz="1800" dirty="0">
                <a:latin typeface="Arial"/>
                <a:cs typeface="Arial"/>
              </a:rPr>
              <a:t>- alignment of the planets caused the spleen  to secrete black bile, which then darkened the mood = </a:t>
            </a:r>
            <a:r>
              <a:rPr sz="1800" b="1" dirty="0">
                <a:latin typeface="Arial"/>
                <a:cs typeface="Arial"/>
              </a:rPr>
              <a:t>melancholia.</a:t>
            </a:r>
            <a:endParaRPr sz="1800" dirty="0">
              <a:latin typeface="Arial"/>
              <a:cs typeface="Arial"/>
            </a:endParaRPr>
          </a:p>
          <a:p>
            <a:pPr>
              <a:lnSpc>
                <a:spcPct val="100000"/>
              </a:lnSpc>
              <a:spcBef>
                <a:spcPts val="35"/>
              </a:spcBef>
              <a:buFont typeface="Arial"/>
              <a:buChar char="•"/>
            </a:pPr>
            <a:endParaRPr sz="1850" dirty="0">
              <a:latin typeface="Times New Roman"/>
              <a:cs typeface="Times New Roman"/>
            </a:endParaRPr>
          </a:p>
          <a:p>
            <a:pPr marL="354965" indent="-354965">
              <a:lnSpc>
                <a:spcPts val="1945"/>
              </a:lnSpc>
              <a:buChar char="•"/>
              <a:tabLst>
                <a:tab pos="354965" algn="l"/>
                <a:tab pos="355600" algn="l"/>
              </a:tabLst>
            </a:pPr>
            <a:r>
              <a:rPr sz="1800" dirty="0">
                <a:latin typeface="Arial"/>
                <a:cs typeface="Arial"/>
              </a:rPr>
              <a:t>Around 30 AD, the Roman physician </a:t>
            </a:r>
            <a:r>
              <a:rPr sz="1800" b="1" dirty="0" err="1">
                <a:latin typeface="Arial"/>
                <a:cs typeface="Arial"/>
              </a:rPr>
              <a:t>Celsus</a:t>
            </a:r>
            <a:r>
              <a:rPr sz="1800" b="1" dirty="0">
                <a:latin typeface="Arial"/>
                <a:cs typeface="Arial"/>
              </a:rPr>
              <a:t> </a:t>
            </a:r>
            <a:r>
              <a:rPr sz="1800" dirty="0">
                <a:latin typeface="Arial"/>
                <a:cs typeface="Arial"/>
              </a:rPr>
              <a:t>:</a:t>
            </a:r>
            <a:r>
              <a:rPr lang="en-US" sz="1800" dirty="0">
                <a:latin typeface="Arial"/>
                <a:cs typeface="Arial"/>
              </a:rPr>
              <a:t> described</a:t>
            </a:r>
            <a:r>
              <a:rPr sz="1800" dirty="0">
                <a:latin typeface="Arial"/>
                <a:cs typeface="Arial"/>
              </a:rPr>
              <a:t> melancholia</a:t>
            </a:r>
          </a:p>
          <a:p>
            <a:pPr marL="355600">
              <a:lnSpc>
                <a:spcPts val="1945"/>
              </a:lnSpc>
            </a:pPr>
            <a:r>
              <a:rPr sz="1800" dirty="0">
                <a:latin typeface="Arial"/>
                <a:cs typeface="Arial"/>
              </a:rPr>
              <a:t>as a depression caused by black bile.</a:t>
            </a:r>
          </a:p>
          <a:p>
            <a:pPr>
              <a:lnSpc>
                <a:spcPct val="100000"/>
              </a:lnSpc>
              <a:spcBef>
                <a:spcPts val="30"/>
              </a:spcBef>
            </a:pPr>
            <a:endParaRPr sz="1850" dirty="0">
              <a:latin typeface="Times New Roman"/>
              <a:cs typeface="Times New Roman"/>
            </a:endParaRPr>
          </a:p>
          <a:p>
            <a:pPr marL="12700">
              <a:lnSpc>
                <a:spcPct val="100000"/>
              </a:lnSpc>
            </a:pPr>
            <a:endParaRPr sz="1800" dirty="0">
              <a:latin typeface="Arial"/>
              <a:cs typeface="Arial"/>
            </a:endParaRPr>
          </a:p>
          <a:p>
            <a:pPr marL="354965" indent="-354965">
              <a:lnSpc>
                <a:spcPts val="1945"/>
              </a:lnSpc>
              <a:buChar char="•"/>
              <a:tabLst>
                <a:tab pos="354965" algn="l"/>
                <a:tab pos="355600" algn="l"/>
              </a:tabLst>
            </a:pPr>
            <a:r>
              <a:rPr sz="1800" dirty="0">
                <a:latin typeface="Arial"/>
                <a:cs typeface="Arial"/>
              </a:rPr>
              <a:t>In 1882, the German psychiatrist </a:t>
            </a:r>
            <a:r>
              <a:rPr sz="1800" b="1" dirty="0">
                <a:latin typeface="Arial"/>
                <a:cs typeface="Arial"/>
              </a:rPr>
              <a:t>Karl </a:t>
            </a:r>
            <a:r>
              <a:rPr sz="1800" b="1" dirty="0" err="1">
                <a:latin typeface="Arial"/>
                <a:cs typeface="Arial"/>
              </a:rPr>
              <a:t>Kahlbaum</a:t>
            </a:r>
            <a:r>
              <a:rPr sz="1800" b="1" dirty="0">
                <a:latin typeface="Arial"/>
                <a:cs typeface="Arial"/>
              </a:rPr>
              <a:t> </a:t>
            </a:r>
            <a:r>
              <a:rPr sz="1800" dirty="0">
                <a:latin typeface="Arial"/>
                <a:cs typeface="Arial"/>
              </a:rPr>
              <a:t>-</a:t>
            </a:r>
            <a:r>
              <a:rPr lang="en-US" dirty="0">
                <a:latin typeface="Arial"/>
                <a:cs typeface="Arial"/>
              </a:rPr>
              <a:t> described </a:t>
            </a:r>
            <a:r>
              <a:rPr sz="1800" b="1" dirty="0" err="1">
                <a:latin typeface="Arial"/>
                <a:cs typeface="Arial"/>
              </a:rPr>
              <a:t>cyclothymia</a:t>
            </a:r>
            <a:r>
              <a:rPr sz="1800" dirty="0">
                <a:latin typeface="Arial"/>
                <a:cs typeface="Arial"/>
              </a:rPr>
              <a:t>, mania</a:t>
            </a:r>
            <a:r>
              <a:rPr lang="en-US" sz="1800" dirty="0">
                <a:latin typeface="Arial"/>
                <a:cs typeface="Arial"/>
              </a:rPr>
              <a:t> </a:t>
            </a:r>
            <a:r>
              <a:rPr sz="1800" dirty="0">
                <a:latin typeface="Arial"/>
                <a:cs typeface="Arial"/>
              </a:rPr>
              <a:t>and depression as stages of the same illness.</a:t>
            </a:r>
          </a:p>
          <a:p>
            <a:pPr>
              <a:lnSpc>
                <a:spcPct val="100000"/>
              </a:lnSpc>
              <a:spcBef>
                <a:spcPts val="35"/>
              </a:spcBef>
            </a:pPr>
            <a:endParaRPr sz="1850" dirty="0">
              <a:latin typeface="Times New Roman"/>
              <a:cs typeface="Times New Roman"/>
            </a:endParaRPr>
          </a:p>
          <a:p>
            <a:pPr marL="354965" indent="-354965">
              <a:lnSpc>
                <a:spcPct val="100000"/>
              </a:lnSpc>
              <a:buChar char="•"/>
              <a:tabLst>
                <a:tab pos="354965" algn="l"/>
                <a:tab pos="355600" algn="l"/>
              </a:tabLst>
            </a:pPr>
            <a:r>
              <a:rPr sz="1800" dirty="0">
                <a:latin typeface="Arial"/>
                <a:cs typeface="Arial"/>
              </a:rPr>
              <a:t>In 1899, </a:t>
            </a:r>
            <a:r>
              <a:rPr sz="1800" b="1" dirty="0">
                <a:latin typeface="Arial"/>
                <a:cs typeface="Arial"/>
              </a:rPr>
              <a:t>Emil </a:t>
            </a:r>
            <a:r>
              <a:rPr sz="1800" b="1" dirty="0" err="1">
                <a:latin typeface="Arial"/>
                <a:cs typeface="Arial"/>
              </a:rPr>
              <a:t>Kraepelin</a:t>
            </a:r>
            <a:r>
              <a:rPr sz="1800" b="1" dirty="0">
                <a:latin typeface="Arial"/>
                <a:cs typeface="Arial"/>
              </a:rPr>
              <a:t> </a:t>
            </a:r>
            <a:r>
              <a:rPr sz="1800" dirty="0">
                <a:latin typeface="Arial"/>
                <a:cs typeface="Arial"/>
              </a:rPr>
              <a:t>:</a:t>
            </a:r>
            <a:r>
              <a:rPr lang="en-IN" dirty="0">
                <a:solidFill>
                  <a:prstClr val="black"/>
                </a:solidFill>
                <a:latin typeface="Arial"/>
                <a:cs typeface="Arial"/>
              </a:rPr>
              <a:t> identified mania and depression as  an illness characterized by severe mood swings  that are relatively independent of social and  psychological forces and termed these as</a:t>
            </a:r>
          </a:p>
          <a:p>
            <a:pPr marL="354965" indent="-354965">
              <a:lnSpc>
                <a:spcPct val="100000"/>
              </a:lnSpc>
              <a:buChar char="•"/>
              <a:tabLst>
                <a:tab pos="354965" algn="l"/>
                <a:tab pos="355600" algn="l"/>
              </a:tabLst>
            </a:pPr>
            <a:r>
              <a:rPr lang="en-IN" dirty="0">
                <a:solidFill>
                  <a:prstClr val="black"/>
                </a:solidFill>
                <a:latin typeface="Arial"/>
                <a:cs typeface="Arial"/>
              </a:rPr>
              <a:t>“</a:t>
            </a:r>
            <a:r>
              <a:rPr lang="en-IN" i="1" u="sng" dirty="0">
                <a:solidFill>
                  <a:prstClr val="black"/>
                </a:solidFill>
                <a:latin typeface="Arial"/>
                <a:cs typeface="Arial"/>
              </a:rPr>
              <a:t>MANIC DEPRESSIVE PSYCHOSIS”</a:t>
            </a:r>
          </a:p>
          <a:p>
            <a:pPr marL="469900" lvl="1">
              <a:lnSpc>
                <a:spcPct val="100000"/>
              </a:lnSpc>
              <a:tabLst>
                <a:tab pos="756285" algn="l"/>
                <a:tab pos="756920" algn="l"/>
              </a:tabLst>
            </a:pPr>
            <a:endParaRPr sz="1600" dirty="0">
              <a:latin typeface="Arial"/>
              <a:cs typeface="Arial"/>
            </a:endParaRPr>
          </a:p>
        </p:txBody>
      </p:sp>
      <p:sp>
        <p:nvSpPr>
          <p:cNvPr id="4" name="object 4"/>
          <p:cNvSpPr/>
          <p:nvPr/>
        </p:nvSpPr>
        <p:spPr>
          <a:xfrm>
            <a:off x="7929626" y="952398"/>
            <a:ext cx="1023975" cy="111922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27653" y="461594"/>
            <a:ext cx="2489200" cy="697230"/>
          </a:xfrm>
          <a:prstGeom prst="rect">
            <a:avLst/>
          </a:prstGeom>
        </p:spPr>
        <p:txBody>
          <a:bodyPr vert="horz" wrap="square" lIns="0" tIns="13335" rIns="0" bIns="0" rtlCol="0">
            <a:spAutoFit/>
          </a:bodyPr>
          <a:lstStyle/>
          <a:p>
            <a:pPr marL="12700">
              <a:lnSpc>
                <a:spcPct val="100000"/>
              </a:lnSpc>
              <a:spcBef>
                <a:spcPts val="105"/>
              </a:spcBef>
            </a:pPr>
            <a:r>
              <a:rPr spc="-110" dirty="0"/>
              <a:t>Definitions</a:t>
            </a:r>
          </a:p>
        </p:txBody>
      </p:sp>
      <p:sp>
        <p:nvSpPr>
          <p:cNvPr id="3" name="object 3"/>
          <p:cNvSpPr txBox="1"/>
          <p:nvPr/>
        </p:nvSpPr>
        <p:spPr>
          <a:xfrm>
            <a:off x="535940" y="1506973"/>
            <a:ext cx="6536690" cy="4030979"/>
          </a:xfrm>
          <a:prstGeom prst="rect">
            <a:avLst/>
          </a:prstGeom>
        </p:spPr>
        <p:txBody>
          <a:bodyPr vert="horz" wrap="square" lIns="0" tIns="113664" rIns="0" bIns="0" rtlCol="0">
            <a:spAutoFit/>
          </a:bodyPr>
          <a:lstStyle/>
          <a:p>
            <a:pPr marL="355600" indent="-342900">
              <a:lnSpc>
                <a:spcPct val="100000"/>
              </a:lnSpc>
              <a:spcBef>
                <a:spcPts val="894"/>
              </a:spcBef>
              <a:buFont typeface="Arial"/>
              <a:buChar char="•"/>
              <a:tabLst>
                <a:tab pos="354965" algn="l"/>
                <a:tab pos="355600" algn="l"/>
              </a:tabLst>
            </a:pPr>
            <a:r>
              <a:rPr sz="3200" b="1" spc="-145" dirty="0">
                <a:latin typeface="Arial"/>
                <a:cs typeface="Arial"/>
              </a:rPr>
              <a:t>Mood</a:t>
            </a:r>
            <a:r>
              <a:rPr sz="3200" b="1" spc="-185" dirty="0">
                <a:latin typeface="Arial"/>
                <a:cs typeface="Arial"/>
              </a:rPr>
              <a:t> </a:t>
            </a:r>
            <a:r>
              <a:rPr sz="3200" spc="-35" dirty="0">
                <a:latin typeface="Arial"/>
                <a:cs typeface="Arial"/>
              </a:rPr>
              <a:t>:</a:t>
            </a:r>
            <a:endParaRPr sz="3200">
              <a:latin typeface="Arial"/>
              <a:cs typeface="Arial"/>
            </a:endParaRPr>
          </a:p>
          <a:p>
            <a:pPr marL="756285" lvl="1" indent="-286385">
              <a:lnSpc>
                <a:spcPct val="100000"/>
              </a:lnSpc>
              <a:spcBef>
                <a:spcPts val="690"/>
              </a:spcBef>
              <a:buChar char="–"/>
              <a:tabLst>
                <a:tab pos="756920" algn="l"/>
              </a:tabLst>
            </a:pPr>
            <a:r>
              <a:rPr sz="2800" spc="-185" dirty="0">
                <a:latin typeface="Arial"/>
                <a:cs typeface="Arial"/>
              </a:rPr>
              <a:t>Pervasive </a:t>
            </a:r>
            <a:r>
              <a:rPr sz="2800" spc="-135" dirty="0">
                <a:latin typeface="Arial"/>
                <a:cs typeface="Arial"/>
              </a:rPr>
              <a:t>and</a:t>
            </a:r>
            <a:r>
              <a:rPr sz="2800" spc="-105" dirty="0">
                <a:latin typeface="Arial"/>
                <a:cs typeface="Arial"/>
              </a:rPr>
              <a:t> </a:t>
            </a:r>
            <a:r>
              <a:rPr sz="2800" spc="-135" dirty="0">
                <a:latin typeface="Arial"/>
                <a:cs typeface="Arial"/>
              </a:rPr>
              <a:t>sustained</a:t>
            </a:r>
            <a:endParaRPr sz="2800">
              <a:latin typeface="Arial"/>
              <a:cs typeface="Arial"/>
            </a:endParaRPr>
          </a:p>
          <a:p>
            <a:pPr marL="756285" lvl="1" indent="-286385">
              <a:lnSpc>
                <a:spcPct val="100000"/>
              </a:lnSpc>
              <a:spcBef>
                <a:spcPts val="675"/>
              </a:spcBef>
              <a:buFont typeface="Arial"/>
              <a:buChar char="–"/>
              <a:tabLst>
                <a:tab pos="756920" algn="l"/>
              </a:tabLst>
            </a:pPr>
            <a:r>
              <a:rPr sz="2800" b="1" spc="-225" dirty="0">
                <a:latin typeface="Arial"/>
                <a:cs typeface="Arial"/>
              </a:rPr>
              <a:t>Feeling</a:t>
            </a:r>
            <a:r>
              <a:rPr sz="2800" b="1" spc="-150" dirty="0">
                <a:latin typeface="Arial"/>
                <a:cs typeface="Arial"/>
              </a:rPr>
              <a:t> </a:t>
            </a:r>
            <a:r>
              <a:rPr sz="2800" b="1" spc="-140" dirty="0">
                <a:latin typeface="Arial"/>
                <a:cs typeface="Arial"/>
              </a:rPr>
              <a:t>tone</a:t>
            </a:r>
            <a:endParaRPr sz="2800">
              <a:latin typeface="Arial"/>
              <a:cs typeface="Arial"/>
            </a:endParaRPr>
          </a:p>
          <a:p>
            <a:pPr marL="756285" lvl="1" indent="-286385">
              <a:lnSpc>
                <a:spcPct val="100000"/>
              </a:lnSpc>
              <a:spcBef>
                <a:spcPts val="670"/>
              </a:spcBef>
              <a:buChar char="–"/>
              <a:tabLst>
                <a:tab pos="756920" algn="l"/>
              </a:tabLst>
            </a:pPr>
            <a:r>
              <a:rPr sz="2800" spc="-5" dirty="0">
                <a:latin typeface="Arial"/>
                <a:cs typeface="Arial"/>
              </a:rPr>
              <a:t>that </a:t>
            </a:r>
            <a:r>
              <a:rPr sz="2800" spc="-145" dirty="0">
                <a:latin typeface="Arial"/>
                <a:cs typeface="Arial"/>
              </a:rPr>
              <a:t>is </a:t>
            </a:r>
            <a:r>
              <a:rPr sz="2800" spc="-175" dirty="0">
                <a:latin typeface="Arial"/>
                <a:cs typeface="Arial"/>
              </a:rPr>
              <a:t>expressed</a:t>
            </a:r>
            <a:r>
              <a:rPr sz="2800" spc="-275" dirty="0">
                <a:latin typeface="Arial"/>
                <a:cs typeface="Arial"/>
              </a:rPr>
              <a:t> </a:t>
            </a:r>
            <a:r>
              <a:rPr sz="2800" b="1" spc="-145" dirty="0">
                <a:latin typeface="Arial"/>
                <a:cs typeface="Arial"/>
              </a:rPr>
              <a:t>internally</a:t>
            </a:r>
            <a:endParaRPr sz="2800">
              <a:latin typeface="Arial"/>
              <a:cs typeface="Arial"/>
            </a:endParaRPr>
          </a:p>
          <a:p>
            <a:pPr marL="756285" marR="68580" lvl="1" indent="-286385">
              <a:lnSpc>
                <a:spcPct val="100000"/>
              </a:lnSpc>
              <a:spcBef>
                <a:spcPts val="675"/>
              </a:spcBef>
              <a:buChar char="–"/>
              <a:tabLst>
                <a:tab pos="756920" algn="l"/>
              </a:tabLst>
            </a:pPr>
            <a:r>
              <a:rPr sz="2800" spc="-135" dirty="0">
                <a:latin typeface="Arial"/>
                <a:cs typeface="Arial"/>
              </a:rPr>
              <a:t>That </a:t>
            </a:r>
            <a:r>
              <a:rPr sz="2800" spc="-110" dirty="0">
                <a:latin typeface="Arial"/>
                <a:cs typeface="Arial"/>
              </a:rPr>
              <a:t>influences </a:t>
            </a:r>
            <a:r>
              <a:rPr sz="2800" spc="-220" dirty="0">
                <a:latin typeface="Arial"/>
                <a:cs typeface="Arial"/>
              </a:rPr>
              <a:t>a </a:t>
            </a:r>
            <a:r>
              <a:rPr sz="2800" spc="-150" dirty="0">
                <a:latin typeface="Arial"/>
                <a:cs typeface="Arial"/>
              </a:rPr>
              <a:t>person’s </a:t>
            </a:r>
            <a:r>
              <a:rPr sz="2800" spc="-105" dirty="0">
                <a:latin typeface="Arial"/>
                <a:cs typeface="Arial"/>
              </a:rPr>
              <a:t>behavoir </a:t>
            </a:r>
            <a:r>
              <a:rPr sz="2800" spc="-135" dirty="0">
                <a:latin typeface="Arial"/>
                <a:cs typeface="Arial"/>
              </a:rPr>
              <a:t>and  </a:t>
            </a:r>
            <a:r>
              <a:rPr sz="2800" spc="-80" dirty="0">
                <a:latin typeface="Arial"/>
                <a:cs typeface="Arial"/>
              </a:rPr>
              <a:t>perception </a:t>
            </a:r>
            <a:r>
              <a:rPr sz="2800" spc="-10" dirty="0">
                <a:latin typeface="Arial"/>
                <a:cs typeface="Arial"/>
              </a:rPr>
              <a:t>of </a:t>
            </a:r>
            <a:r>
              <a:rPr sz="2800" spc="-35" dirty="0">
                <a:latin typeface="Arial"/>
                <a:cs typeface="Arial"/>
              </a:rPr>
              <a:t>the</a:t>
            </a:r>
            <a:r>
              <a:rPr sz="2800" spc="-345" dirty="0">
                <a:latin typeface="Arial"/>
                <a:cs typeface="Arial"/>
              </a:rPr>
              <a:t> </a:t>
            </a:r>
            <a:r>
              <a:rPr sz="2800" spc="-35" dirty="0">
                <a:latin typeface="Arial"/>
                <a:cs typeface="Arial"/>
              </a:rPr>
              <a:t>world</a:t>
            </a:r>
            <a:endParaRPr sz="2800">
              <a:latin typeface="Arial"/>
              <a:cs typeface="Arial"/>
            </a:endParaRPr>
          </a:p>
          <a:p>
            <a:pPr marL="756285" lvl="1" indent="-286385">
              <a:lnSpc>
                <a:spcPct val="100000"/>
              </a:lnSpc>
              <a:spcBef>
                <a:spcPts val="670"/>
              </a:spcBef>
              <a:buChar char="–"/>
              <a:tabLst>
                <a:tab pos="756920" algn="l"/>
              </a:tabLst>
            </a:pPr>
            <a:r>
              <a:rPr sz="2800" spc="-120" dirty="0">
                <a:latin typeface="Arial"/>
                <a:cs typeface="Arial"/>
              </a:rPr>
              <a:t>Distinguished </a:t>
            </a:r>
            <a:r>
              <a:rPr sz="2800" spc="-35" dirty="0">
                <a:latin typeface="Arial"/>
                <a:cs typeface="Arial"/>
              </a:rPr>
              <a:t>from </a:t>
            </a:r>
            <a:r>
              <a:rPr sz="2800" b="1" spc="-145" dirty="0">
                <a:latin typeface="Arial"/>
                <a:cs typeface="Arial"/>
              </a:rPr>
              <a:t>affect </a:t>
            </a:r>
            <a:r>
              <a:rPr sz="2800" spc="-165" dirty="0">
                <a:latin typeface="Arial"/>
                <a:cs typeface="Arial"/>
              </a:rPr>
              <a:t>– </a:t>
            </a:r>
            <a:r>
              <a:rPr sz="2800" spc="-35" dirty="0">
                <a:latin typeface="Arial"/>
                <a:cs typeface="Arial"/>
              </a:rPr>
              <a:t>the</a:t>
            </a:r>
            <a:r>
              <a:rPr sz="2800" spc="-200" dirty="0">
                <a:latin typeface="Arial"/>
                <a:cs typeface="Arial"/>
              </a:rPr>
              <a:t> </a:t>
            </a:r>
            <a:r>
              <a:rPr sz="2800" b="1" spc="-155" dirty="0">
                <a:latin typeface="Arial"/>
                <a:cs typeface="Arial"/>
              </a:rPr>
              <a:t>external</a:t>
            </a:r>
            <a:endParaRPr sz="2800">
              <a:latin typeface="Arial"/>
              <a:cs typeface="Arial"/>
            </a:endParaRPr>
          </a:p>
          <a:p>
            <a:pPr marL="756285">
              <a:lnSpc>
                <a:spcPct val="100000"/>
              </a:lnSpc>
              <a:spcBef>
                <a:spcPts val="5"/>
              </a:spcBef>
            </a:pPr>
            <a:r>
              <a:rPr sz="2800" spc="-150" dirty="0">
                <a:latin typeface="Arial"/>
                <a:cs typeface="Arial"/>
              </a:rPr>
              <a:t>expression </a:t>
            </a:r>
            <a:r>
              <a:rPr sz="2800" spc="-10" dirty="0">
                <a:latin typeface="Arial"/>
                <a:cs typeface="Arial"/>
              </a:rPr>
              <a:t>of</a:t>
            </a:r>
            <a:r>
              <a:rPr sz="2800" spc="-135" dirty="0">
                <a:latin typeface="Arial"/>
                <a:cs typeface="Arial"/>
              </a:rPr>
              <a:t> </a:t>
            </a:r>
            <a:r>
              <a:rPr sz="2800" spc="-90" dirty="0">
                <a:latin typeface="Arial"/>
                <a:cs typeface="Arial"/>
              </a:rPr>
              <a:t>mood</a:t>
            </a:r>
            <a:endParaRPr sz="28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28600"/>
            <a:ext cx="7924800" cy="6186311"/>
          </a:xfrm>
          <a:prstGeom prst="rect">
            <a:avLst/>
          </a:prstGeom>
        </p:spPr>
      </p:pic>
      <p:sp>
        <p:nvSpPr>
          <p:cNvPr id="5" name="Flowchart: Process 4"/>
          <p:cNvSpPr/>
          <p:nvPr/>
        </p:nvSpPr>
        <p:spPr>
          <a:xfrm>
            <a:off x="2590800" y="228600"/>
            <a:ext cx="1905000" cy="7620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6" name="Flowchart: Process 5"/>
          <p:cNvSpPr/>
          <p:nvPr/>
        </p:nvSpPr>
        <p:spPr>
          <a:xfrm>
            <a:off x="4610100" y="226291"/>
            <a:ext cx="1905000" cy="7620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7" name="Flowchart: Process 6"/>
          <p:cNvSpPr/>
          <p:nvPr/>
        </p:nvSpPr>
        <p:spPr>
          <a:xfrm>
            <a:off x="6686550" y="226291"/>
            <a:ext cx="1905000" cy="7620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8" name="Flowchart: Process 7"/>
          <p:cNvSpPr/>
          <p:nvPr/>
        </p:nvSpPr>
        <p:spPr>
          <a:xfrm>
            <a:off x="2590800" y="3429000"/>
            <a:ext cx="1905000" cy="7620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9" name="Flowchart: Process 8"/>
          <p:cNvSpPr/>
          <p:nvPr/>
        </p:nvSpPr>
        <p:spPr>
          <a:xfrm>
            <a:off x="4610100" y="3405909"/>
            <a:ext cx="1905000" cy="7620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0" name="Flowchart: Process 9"/>
          <p:cNvSpPr/>
          <p:nvPr/>
        </p:nvSpPr>
        <p:spPr>
          <a:xfrm>
            <a:off x="6686550" y="3405909"/>
            <a:ext cx="1905000" cy="7620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Tree>
    <p:extLst>
      <p:ext uri="{BB962C8B-B14F-4D97-AF65-F5344CB8AC3E}">
        <p14:creationId xmlns:p14="http://schemas.microsoft.com/office/powerpoint/2010/main" val="388584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xit" presetSubtype="0" fill="hold" grpId="0" nodeType="clickEffect">
                                  <p:stCondLst>
                                    <p:cond delay="0"/>
                                  </p:stCondLst>
                                  <p:childTnLst>
                                    <p:animEffect transition="out" filter="fade">
                                      <p:cBhvr>
                                        <p:cTn id="11" dur="1000"/>
                                        <p:tgtEl>
                                          <p:spTgt spid="6"/>
                                        </p:tgtEl>
                                      </p:cBhvr>
                                    </p:animEffect>
                                    <p:anim calcmode="lin" valueType="num">
                                      <p:cBhvr>
                                        <p:cTn id="12" dur="1000"/>
                                        <p:tgtEl>
                                          <p:spTgt spid="6"/>
                                        </p:tgtEl>
                                        <p:attrNameLst>
                                          <p:attrName>ppt_x</p:attrName>
                                        </p:attrNameLst>
                                      </p:cBhvr>
                                      <p:tavLst>
                                        <p:tav tm="0">
                                          <p:val>
                                            <p:strVal val="ppt_x"/>
                                          </p:val>
                                        </p:tav>
                                        <p:tav tm="100000">
                                          <p:val>
                                            <p:strVal val="ppt_x"/>
                                          </p:val>
                                        </p:tav>
                                      </p:tavLst>
                                    </p:anim>
                                    <p:anim calcmode="lin" valueType="num">
                                      <p:cBhvr>
                                        <p:cTn id="13" dur="1000"/>
                                        <p:tgtEl>
                                          <p:spTgt spid="6"/>
                                        </p:tgtEl>
                                        <p:attrNameLst>
                                          <p:attrName>ppt_y</p:attrName>
                                        </p:attrNameLst>
                                      </p:cBhvr>
                                      <p:tavLst>
                                        <p:tav tm="0">
                                          <p:val>
                                            <p:strVal val="ppt_y"/>
                                          </p:val>
                                        </p:tav>
                                        <p:tav tm="100000">
                                          <p:val>
                                            <p:strVal val="ppt_y+.1"/>
                                          </p:val>
                                        </p:tav>
                                      </p:tavLst>
                                    </p:anim>
                                    <p:set>
                                      <p:cBhvr>
                                        <p:cTn id="14" dur="1" fill="hold">
                                          <p:stCondLst>
                                            <p:cond delay="999"/>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grpId="0" nodeType="clickEffect">
                                  <p:stCondLst>
                                    <p:cond delay="0"/>
                                  </p:stCondLst>
                                  <p:childTnLst>
                                    <p:animEffect transition="out" filter="fade">
                                      <p:cBhvr>
                                        <p:cTn id="18" dur="1000"/>
                                        <p:tgtEl>
                                          <p:spTgt spid="7"/>
                                        </p:tgtEl>
                                      </p:cBhvr>
                                    </p:animEffect>
                                    <p:anim calcmode="lin" valueType="num">
                                      <p:cBhvr>
                                        <p:cTn id="19" dur="1000"/>
                                        <p:tgtEl>
                                          <p:spTgt spid="7"/>
                                        </p:tgtEl>
                                        <p:attrNameLst>
                                          <p:attrName>ppt_x</p:attrName>
                                        </p:attrNameLst>
                                      </p:cBhvr>
                                      <p:tavLst>
                                        <p:tav tm="0">
                                          <p:val>
                                            <p:strVal val="ppt_x"/>
                                          </p:val>
                                        </p:tav>
                                        <p:tav tm="100000">
                                          <p:val>
                                            <p:strVal val="ppt_x"/>
                                          </p:val>
                                        </p:tav>
                                      </p:tavLst>
                                    </p:anim>
                                    <p:anim calcmode="lin" valueType="num">
                                      <p:cBhvr>
                                        <p:cTn id="20" dur="1000"/>
                                        <p:tgtEl>
                                          <p:spTgt spid="7"/>
                                        </p:tgtEl>
                                        <p:attrNameLst>
                                          <p:attrName>ppt_y</p:attrName>
                                        </p:attrNameLst>
                                      </p:cBhvr>
                                      <p:tavLst>
                                        <p:tav tm="0">
                                          <p:val>
                                            <p:strVal val="ppt_y"/>
                                          </p:val>
                                        </p:tav>
                                        <p:tav tm="100000">
                                          <p:val>
                                            <p:strVal val="ppt_y+.1"/>
                                          </p:val>
                                        </p:tav>
                                      </p:tavLst>
                                    </p:anim>
                                    <p:set>
                                      <p:cBhvr>
                                        <p:cTn id="21" dur="1" fill="hold">
                                          <p:stCondLst>
                                            <p:cond delay="999"/>
                                          </p:stCondLst>
                                        </p:cTn>
                                        <p:tgtEl>
                                          <p:spTgt spid="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500"/>
                                        <p:tgtEl>
                                          <p:spTgt spid="8"/>
                                        </p:tgtEl>
                                      </p:cBhvr>
                                    </p:animEffect>
                                    <p:set>
                                      <p:cBhvr>
                                        <p:cTn id="26" dur="1" fill="hold">
                                          <p:stCondLst>
                                            <p:cond delay="499"/>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88357" y="381000"/>
            <a:ext cx="7995284" cy="2166619"/>
          </a:xfrm>
          <a:prstGeom prst="rect">
            <a:avLst/>
          </a:prstGeom>
        </p:spPr>
        <p:txBody>
          <a:bodyPr vert="horz" wrap="square" lIns="0" tIns="12065" rIns="0" bIns="0" rtlCol="0">
            <a:spAutoFit/>
          </a:bodyPr>
          <a:lstStyle/>
          <a:p>
            <a:pPr algn="just"/>
            <a:r>
              <a:rPr sz="2000" b="1" spc="-110" dirty="0">
                <a:latin typeface="Arial"/>
                <a:cs typeface="Arial"/>
              </a:rPr>
              <a:t>Mood </a:t>
            </a:r>
            <a:r>
              <a:rPr sz="2000" b="1" spc="-180" dirty="0">
                <a:latin typeface="Arial"/>
                <a:cs typeface="Arial"/>
              </a:rPr>
              <a:t>disorders </a:t>
            </a:r>
            <a:r>
              <a:rPr sz="2000" b="1" spc="-65" dirty="0">
                <a:latin typeface="Arial"/>
                <a:cs typeface="Arial"/>
              </a:rPr>
              <a:t>- </a:t>
            </a:r>
            <a:r>
              <a:rPr lang="en-US" sz="2000" dirty="0"/>
              <a:t>Person’s having mood disorder, general emotional state or mood is distorted or inconsistent with his circumstances and interferes with his ability to function. He may be extremely sad, empty or irritable (depressed), or he may have periods of depression alternating with being excessively happy (mania).</a:t>
            </a:r>
          </a:p>
          <a:p>
            <a:pPr algn="just"/>
            <a:r>
              <a:rPr lang="en-US" sz="2000" dirty="0"/>
              <a:t>Anxiety disorders can also affect his mood and often occur along with depression. Mood disorders increase his risk of suicide.</a:t>
            </a:r>
          </a:p>
        </p:txBody>
      </p:sp>
      <p:graphicFrame>
        <p:nvGraphicFramePr>
          <p:cNvPr id="3" name="object 3"/>
          <p:cNvGraphicFramePr>
            <a:graphicFrameLocks noGrp="1"/>
          </p:cNvGraphicFramePr>
          <p:nvPr>
            <p:extLst>
              <p:ext uri="{D42A27DB-BD31-4B8C-83A1-F6EECF244321}">
                <p14:modId xmlns:p14="http://schemas.microsoft.com/office/powerpoint/2010/main" val="233955491"/>
              </p:ext>
            </p:extLst>
          </p:nvPr>
        </p:nvGraphicFramePr>
        <p:xfrm>
          <a:off x="785091" y="2819400"/>
          <a:ext cx="7787005" cy="3779902"/>
        </p:xfrm>
        <a:graphic>
          <a:graphicData uri="http://schemas.openxmlformats.org/drawingml/2006/table">
            <a:tbl>
              <a:tblPr firstRow="1" bandRow="1">
                <a:tableStyleId>{2D5ABB26-0587-4C30-8999-92F81FD0307C}</a:tableStyleId>
              </a:tblPr>
              <a:tblGrid>
                <a:gridCol w="2049145">
                  <a:extLst>
                    <a:ext uri="{9D8B030D-6E8A-4147-A177-3AD203B41FA5}">
                      <a16:colId xmlns:a16="http://schemas.microsoft.com/office/drawing/2014/main" val="20000"/>
                    </a:ext>
                  </a:extLst>
                </a:gridCol>
                <a:gridCol w="2950845">
                  <a:extLst>
                    <a:ext uri="{9D8B030D-6E8A-4147-A177-3AD203B41FA5}">
                      <a16:colId xmlns:a16="http://schemas.microsoft.com/office/drawing/2014/main" val="20001"/>
                    </a:ext>
                  </a:extLst>
                </a:gridCol>
                <a:gridCol w="2787015">
                  <a:extLst>
                    <a:ext uri="{9D8B030D-6E8A-4147-A177-3AD203B41FA5}">
                      <a16:colId xmlns:a16="http://schemas.microsoft.com/office/drawing/2014/main" val="20002"/>
                    </a:ext>
                  </a:extLst>
                </a:gridCol>
              </a:tblGrid>
              <a:tr h="668402">
                <a:tc>
                  <a:txBody>
                    <a:bodyPr/>
                    <a:lstStyle/>
                    <a:p>
                      <a:pPr marL="97790">
                        <a:lnSpc>
                          <a:spcPct val="100000"/>
                        </a:lnSpc>
                        <a:spcBef>
                          <a:spcPts val="245"/>
                        </a:spcBef>
                      </a:pPr>
                      <a:r>
                        <a:rPr sz="1800" b="1" spc="-130" dirty="0">
                          <a:solidFill>
                            <a:srgbClr val="FFFFFF"/>
                          </a:solidFill>
                          <a:latin typeface="Arial"/>
                          <a:cs typeface="Arial"/>
                        </a:rPr>
                        <a:t>Elevated</a:t>
                      </a:r>
                      <a:r>
                        <a:rPr sz="1800" b="1" spc="-105" dirty="0">
                          <a:solidFill>
                            <a:srgbClr val="FFFFFF"/>
                          </a:solidFill>
                          <a:latin typeface="Arial"/>
                          <a:cs typeface="Arial"/>
                        </a:rPr>
                        <a:t> </a:t>
                      </a:r>
                      <a:r>
                        <a:rPr sz="1800" b="1" spc="-140" dirty="0">
                          <a:solidFill>
                            <a:srgbClr val="FFFFFF"/>
                          </a:solidFill>
                          <a:latin typeface="Arial"/>
                          <a:cs typeface="Arial"/>
                        </a:rPr>
                        <a:t>mood</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7790">
                        <a:lnSpc>
                          <a:spcPct val="100000"/>
                        </a:lnSpc>
                        <a:spcBef>
                          <a:spcPts val="245"/>
                        </a:spcBef>
                      </a:pPr>
                      <a:r>
                        <a:rPr sz="1800" b="1" spc="-155" dirty="0">
                          <a:solidFill>
                            <a:srgbClr val="FFFFFF"/>
                          </a:solidFill>
                          <a:latin typeface="Arial"/>
                          <a:cs typeface="Arial"/>
                        </a:rPr>
                        <a:t>Depressed</a:t>
                      </a:r>
                      <a:r>
                        <a:rPr sz="1800" b="1" spc="-105" dirty="0">
                          <a:solidFill>
                            <a:srgbClr val="FFFFFF"/>
                          </a:solidFill>
                          <a:latin typeface="Arial"/>
                          <a:cs typeface="Arial"/>
                        </a:rPr>
                        <a:t> </a:t>
                      </a:r>
                      <a:r>
                        <a:rPr sz="1800" b="1" spc="-140" dirty="0">
                          <a:solidFill>
                            <a:srgbClr val="FFFFFF"/>
                          </a:solidFill>
                          <a:latin typeface="Arial"/>
                          <a:cs typeface="Arial"/>
                        </a:rPr>
                        <a:t>mood</a:t>
                      </a:r>
                      <a:endParaRPr sz="1800" dirty="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8425">
                        <a:lnSpc>
                          <a:spcPct val="100000"/>
                        </a:lnSpc>
                        <a:spcBef>
                          <a:spcPts val="245"/>
                        </a:spcBef>
                      </a:pPr>
                      <a:r>
                        <a:rPr sz="1800" b="1" spc="-130" dirty="0">
                          <a:solidFill>
                            <a:srgbClr val="FFFFFF"/>
                          </a:solidFill>
                          <a:latin typeface="Arial"/>
                          <a:cs typeface="Arial"/>
                        </a:rPr>
                        <a:t>Others</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extLst>
                  <a:ext uri="{0D108BD9-81ED-4DB2-BD59-A6C34878D82A}">
                    <a16:rowId xmlns:a16="http://schemas.microsoft.com/office/drawing/2014/main" val="10000"/>
                  </a:ext>
                </a:extLst>
              </a:tr>
              <a:tr h="393700">
                <a:tc>
                  <a:txBody>
                    <a:bodyPr/>
                    <a:lstStyle/>
                    <a:p>
                      <a:pPr marL="97790">
                        <a:lnSpc>
                          <a:spcPct val="100000"/>
                        </a:lnSpc>
                        <a:spcBef>
                          <a:spcPts val="244"/>
                        </a:spcBef>
                      </a:pPr>
                      <a:r>
                        <a:rPr sz="1800" spc="-130" dirty="0">
                          <a:latin typeface="Arial"/>
                          <a:cs typeface="Arial"/>
                        </a:rPr>
                        <a:t>Expansiveness</a:t>
                      </a:r>
                      <a:endParaRPr sz="1800">
                        <a:latin typeface="Arial"/>
                        <a:cs typeface="Arial"/>
                      </a:endParaRPr>
                    </a:p>
                  </a:txBody>
                  <a:tcPr marL="0" marR="0" marT="3111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7790">
                        <a:lnSpc>
                          <a:spcPct val="100000"/>
                        </a:lnSpc>
                        <a:spcBef>
                          <a:spcPts val="244"/>
                        </a:spcBef>
                      </a:pPr>
                      <a:r>
                        <a:rPr sz="1800" spc="-155" dirty="0">
                          <a:latin typeface="Arial"/>
                          <a:cs typeface="Arial"/>
                        </a:rPr>
                        <a:t>Lack </a:t>
                      </a:r>
                      <a:r>
                        <a:rPr sz="1800" spc="-5" dirty="0">
                          <a:latin typeface="Arial"/>
                          <a:cs typeface="Arial"/>
                        </a:rPr>
                        <a:t>of </a:t>
                      </a:r>
                      <a:r>
                        <a:rPr sz="1800" spc="-85" dirty="0">
                          <a:latin typeface="Arial"/>
                          <a:cs typeface="Arial"/>
                        </a:rPr>
                        <a:t>energy</a:t>
                      </a:r>
                      <a:r>
                        <a:rPr sz="1800" spc="-130" dirty="0">
                          <a:latin typeface="Arial"/>
                          <a:cs typeface="Arial"/>
                        </a:rPr>
                        <a:t> </a:t>
                      </a:r>
                      <a:r>
                        <a:rPr sz="1800" spc="-15" dirty="0">
                          <a:latin typeface="Arial"/>
                          <a:cs typeface="Arial"/>
                        </a:rPr>
                        <a:t>/interest</a:t>
                      </a:r>
                      <a:endParaRPr sz="1800" dirty="0">
                        <a:latin typeface="Arial"/>
                        <a:cs typeface="Arial"/>
                      </a:endParaRPr>
                    </a:p>
                  </a:txBody>
                  <a:tcPr marL="0" marR="0" marT="3111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8425">
                        <a:lnSpc>
                          <a:spcPct val="100000"/>
                        </a:lnSpc>
                        <a:spcBef>
                          <a:spcPts val="244"/>
                        </a:spcBef>
                      </a:pPr>
                      <a:r>
                        <a:rPr sz="1800" spc="-145" dirty="0">
                          <a:latin typeface="Arial"/>
                          <a:cs typeface="Arial"/>
                        </a:rPr>
                        <a:t>Change </a:t>
                      </a:r>
                      <a:r>
                        <a:rPr sz="1800" spc="-25" dirty="0">
                          <a:latin typeface="Arial"/>
                          <a:cs typeface="Arial"/>
                        </a:rPr>
                        <a:t>in </a:t>
                      </a:r>
                      <a:r>
                        <a:rPr sz="1800" spc="-35" dirty="0">
                          <a:latin typeface="Arial"/>
                          <a:cs typeface="Arial"/>
                        </a:rPr>
                        <a:t>activity</a:t>
                      </a:r>
                      <a:r>
                        <a:rPr sz="1800" spc="-120" dirty="0">
                          <a:latin typeface="Arial"/>
                          <a:cs typeface="Arial"/>
                        </a:rPr>
                        <a:t> </a:t>
                      </a:r>
                      <a:r>
                        <a:rPr sz="1800" spc="-60" dirty="0">
                          <a:latin typeface="Arial"/>
                          <a:cs typeface="Arial"/>
                        </a:rPr>
                        <a:t>level</a:t>
                      </a:r>
                      <a:endParaRPr sz="1800">
                        <a:latin typeface="Arial"/>
                        <a:cs typeface="Arial"/>
                      </a:endParaRPr>
                    </a:p>
                  </a:txBody>
                  <a:tcPr marL="0" marR="0" marT="3111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679450">
                <a:tc>
                  <a:txBody>
                    <a:bodyPr/>
                    <a:lstStyle/>
                    <a:p>
                      <a:pPr marL="97790">
                        <a:lnSpc>
                          <a:spcPct val="100000"/>
                        </a:lnSpc>
                        <a:spcBef>
                          <a:spcPts val="245"/>
                        </a:spcBef>
                      </a:pPr>
                      <a:r>
                        <a:rPr sz="1800" spc="-65" dirty="0">
                          <a:latin typeface="Arial"/>
                          <a:cs typeface="Arial"/>
                        </a:rPr>
                        <a:t>Flight </a:t>
                      </a:r>
                      <a:r>
                        <a:rPr sz="1800" spc="-5" dirty="0">
                          <a:latin typeface="Arial"/>
                          <a:cs typeface="Arial"/>
                        </a:rPr>
                        <a:t>of</a:t>
                      </a:r>
                      <a:r>
                        <a:rPr sz="1800" spc="-150" dirty="0">
                          <a:latin typeface="Arial"/>
                          <a:cs typeface="Arial"/>
                        </a:rPr>
                        <a:t> </a:t>
                      </a:r>
                      <a:r>
                        <a:rPr sz="1800" spc="-100" dirty="0">
                          <a:latin typeface="Arial"/>
                          <a:cs typeface="Arial"/>
                        </a:rPr>
                        <a:t>ideas</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7790">
                        <a:lnSpc>
                          <a:spcPct val="100000"/>
                        </a:lnSpc>
                        <a:spcBef>
                          <a:spcPts val="245"/>
                        </a:spcBef>
                      </a:pPr>
                      <a:r>
                        <a:rPr sz="1800" spc="-114" dirty="0">
                          <a:latin typeface="Arial"/>
                          <a:cs typeface="Arial"/>
                        </a:rPr>
                        <a:t>Feelings </a:t>
                      </a:r>
                      <a:r>
                        <a:rPr sz="1800" spc="-5" dirty="0">
                          <a:latin typeface="Arial"/>
                          <a:cs typeface="Arial"/>
                        </a:rPr>
                        <a:t>of</a:t>
                      </a:r>
                      <a:r>
                        <a:rPr sz="1800" spc="-90" dirty="0">
                          <a:latin typeface="Arial"/>
                          <a:cs typeface="Arial"/>
                        </a:rPr>
                        <a:t> </a:t>
                      </a:r>
                      <a:r>
                        <a:rPr sz="1800" spc="-20" dirty="0">
                          <a:latin typeface="Arial"/>
                          <a:cs typeface="Arial"/>
                        </a:rPr>
                        <a:t>guilt</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8425" marR="845819">
                        <a:lnSpc>
                          <a:spcPct val="100000"/>
                        </a:lnSpc>
                        <a:spcBef>
                          <a:spcPts val="245"/>
                        </a:spcBef>
                      </a:pPr>
                      <a:r>
                        <a:rPr sz="1800" spc="-145" dirty="0">
                          <a:latin typeface="Arial"/>
                          <a:cs typeface="Arial"/>
                        </a:rPr>
                        <a:t>Change </a:t>
                      </a:r>
                      <a:r>
                        <a:rPr sz="1800" spc="-25" dirty="0">
                          <a:latin typeface="Arial"/>
                          <a:cs typeface="Arial"/>
                        </a:rPr>
                        <a:t>in</a:t>
                      </a:r>
                      <a:r>
                        <a:rPr sz="1800" spc="-125" dirty="0">
                          <a:latin typeface="Arial"/>
                          <a:cs typeface="Arial"/>
                        </a:rPr>
                        <a:t> </a:t>
                      </a:r>
                      <a:r>
                        <a:rPr sz="1800" spc="-80" dirty="0">
                          <a:latin typeface="Arial"/>
                          <a:cs typeface="Arial"/>
                        </a:rPr>
                        <a:t>Cognitive  </a:t>
                      </a:r>
                      <a:r>
                        <a:rPr sz="1800" spc="-45" dirty="0">
                          <a:latin typeface="Arial"/>
                          <a:cs typeface="Arial"/>
                        </a:rPr>
                        <a:t>abilities</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679450">
                <a:tc>
                  <a:txBody>
                    <a:bodyPr/>
                    <a:lstStyle/>
                    <a:p>
                      <a:pPr marL="97790">
                        <a:lnSpc>
                          <a:spcPct val="100000"/>
                        </a:lnSpc>
                        <a:spcBef>
                          <a:spcPts val="245"/>
                        </a:spcBef>
                      </a:pPr>
                      <a:r>
                        <a:rPr sz="1800" spc="-120" dirty="0">
                          <a:latin typeface="Arial"/>
                          <a:cs typeface="Arial"/>
                        </a:rPr>
                        <a:t>Decreased</a:t>
                      </a:r>
                      <a:r>
                        <a:rPr sz="1800" spc="-105" dirty="0">
                          <a:latin typeface="Arial"/>
                          <a:cs typeface="Arial"/>
                        </a:rPr>
                        <a:t> </a:t>
                      </a:r>
                      <a:r>
                        <a:rPr sz="1800" spc="-90" dirty="0">
                          <a:latin typeface="Arial"/>
                          <a:cs typeface="Arial"/>
                        </a:rPr>
                        <a:t>sleep</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7790">
                        <a:lnSpc>
                          <a:spcPct val="100000"/>
                        </a:lnSpc>
                        <a:spcBef>
                          <a:spcPts val="245"/>
                        </a:spcBef>
                      </a:pPr>
                      <a:r>
                        <a:rPr sz="1800" spc="-30" dirty="0">
                          <a:latin typeface="Arial"/>
                          <a:cs typeface="Arial"/>
                        </a:rPr>
                        <a:t>Difficulty </a:t>
                      </a:r>
                      <a:r>
                        <a:rPr sz="1800" spc="-25" dirty="0">
                          <a:latin typeface="Arial"/>
                          <a:cs typeface="Arial"/>
                        </a:rPr>
                        <a:t>in</a:t>
                      </a:r>
                      <a:r>
                        <a:rPr sz="1800" spc="-140" dirty="0">
                          <a:latin typeface="Arial"/>
                          <a:cs typeface="Arial"/>
                        </a:rPr>
                        <a:t> </a:t>
                      </a:r>
                      <a:r>
                        <a:rPr sz="1800" spc="-55" dirty="0">
                          <a:latin typeface="Arial"/>
                          <a:cs typeface="Arial"/>
                        </a:rPr>
                        <a:t>concentration</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8425">
                        <a:lnSpc>
                          <a:spcPct val="100000"/>
                        </a:lnSpc>
                        <a:spcBef>
                          <a:spcPts val="245"/>
                        </a:spcBef>
                      </a:pPr>
                      <a:r>
                        <a:rPr sz="1800" spc="-145" dirty="0">
                          <a:latin typeface="Arial"/>
                          <a:cs typeface="Arial"/>
                        </a:rPr>
                        <a:t>Change </a:t>
                      </a:r>
                      <a:r>
                        <a:rPr sz="1800" spc="-25" dirty="0">
                          <a:latin typeface="Arial"/>
                          <a:cs typeface="Arial"/>
                        </a:rPr>
                        <a:t>in</a:t>
                      </a:r>
                      <a:r>
                        <a:rPr sz="1800" spc="-60" dirty="0">
                          <a:latin typeface="Arial"/>
                          <a:cs typeface="Arial"/>
                        </a:rPr>
                        <a:t> </a:t>
                      </a:r>
                      <a:r>
                        <a:rPr sz="1800" spc="-114" dirty="0">
                          <a:latin typeface="Arial"/>
                          <a:cs typeface="Arial"/>
                        </a:rPr>
                        <a:t>speech</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r h="679450">
                <a:tc>
                  <a:txBody>
                    <a:bodyPr/>
                    <a:lstStyle/>
                    <a:p>
                      <a:pPr marL="97790">
                        <a:lnSpc>
                          <a:spcPct val="100000"/>
                        </a:lnSpc>
                        <a:spcBef>
                          <a:spcPts val="245"/>
                        </a:spcBef>
                      </a:pPr>
                      <a:r>
                        <a:rPr sz="1800" spc="-100" dirty="0">
                          <a:latin typeface="Arial"/>
                          <a:cs typeface="Arial"/>
                        </a:rPr>
                        <a:t>Grandiose</a:t>
                      </a:r>
                      <a:r>
                        <a:rPr sz="1800" spc="-110" dirty="0">
                          <a:latin typeface="Arial"/>
                          <a:cs typeface="Arial"/>
                        </a:rPr>
                        <a:t> </a:t>
                      </a:r>
                      <a:r>
                        <a:rPr sz="1800" spc="-100" dirty="0">
                          <a:latin typeface="Arial"/>
                          <a:cs typeface="Arial"/>
                        </a:rPr>
                        <a:t>ideas</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7790">
                        <a:lnSpc>
                          <a:spcPct val="100000"/>
                        </a:lnSpc>
                        <a:spcBef>
                          <a:spcPts val="245"/>
                        </a:spcBef>
                      </a:pPr>
                      <a:r>
                        <a:rPr sz="1800" spc="-180" dirty="0">
                          <a:latin typeface="Arial"/>
                          <a:cs typeface="Arial"/>
                        </a:rPr>
                        <a:t>Loss </a:t>
                      </a:r>
                      <a:r>
                        <a:rPr sz="1800" spc="-5" dirty="0">
                          <a:latin typeface="Arial"/>
                          <a:cs typeface="Arial"/>
                        </a:rPr>
                        <a:t>of</a:t>
                      </a:r>
                      <a:r>
                        <a:rPr sz="1800" spc="-20" dirty="0">
                          <a:latin typeface="Arial"/>
                          <a:cs typeface="Arial"/>
                        </a:rPr>
                        <a:t> </a:t>
                      </a:r>
                      <a:r>
                        <a:rPr sz="1800" spc="-40" dirty="0">
                          <a:latin typeface="Arial"/>
                          <a:cs typeface="Arial"/>
                        </a:rPr>
                        <a:t>appetite</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8425" marR="830580">
                        <a:lnSpc>
                          <a:spcPct val="100000"/>
                        </a:lnSpc>
                        <a:spcBef>
                          <a:spcPts val="245"/>
                        </a:spcBef>
                      </a:pPr>
                      <a:r>
                        <a:rPr sz="1800" spc="-145" dirty="0">
                          <a:latin typeface="Arial"/>
                          <a:cs typeface="Arial"/>
                        </a:rPr>
                        <a:t>Change </a:t>
                      </a:r>
                      <a:r>
                        <a:rPr sz="1800" spc="-25" dirty="0">
                          <a:latin typeface="Arial"/>
                          <a:cs typeface="Arial"/>
                        </a:rPr>
                        <a:t>in</a:t>
                      </a:r>
                      <a:r>
                        <a:rPr sz="1800" spc="-90" dirty="0">
                          <a:latin typeface="Arial"/>
                          <a:cs typeface="Arial"/>
                        </a:rPr>
                        <a:t> </a:t>
                      </a:r>
                      <a:r>
                        <a:rPr sz="1800" spc="-65" dirty="0">
                          <a:latin typeface="Arial"/>
                          <a:cs typeface="Arial"/>
                        </a:rPr>
                        <a:t>biological  </a:t>
                      </a:r>
                      <a:r>
                        <a:rPr sz="1800" spc="-50" dirty="0">
                          <a:latin typeface="Arial"/>
                          <a:cs typeface="Arial"/>
                        </a:rPr>
                        <a:t>functions</a:t>
                      </a:r>
                      <a:endParaRPr sz="1800">
                        <a:latin typeface="Arial"/>
                        <a:cs typeface="Arial"/>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4"/>
                  </a:ext>
                </a:extLst>
              </a:tr>
              <a:tr h="679450">
                <a:tc>
                  <a:txBody>
                    <a:bodyPr/>
                    <a:lstStyle/>
                    <a:p>
                      <a:pPr>
                        <a:lnSpc>
                          <a:spcPct val="100000"/>
                        </a:lnSpc>
                      </a:pPr>
                      <a:endParaRPr sz="1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7790">
                        <a:lnSpc>
                          <a:spcPct val="100000"/>
                        </a:lnSpc>
                        <a:spcBef>
                          <a:spcPts val="250"/>
                        </a:spcBef>
                      </a:pPr>
                      <a:r>
                        <a:rPr sz="1800" spc="-90" dirty="0">
                          <a:latin typeface="Arial"/>
                          <a:cs typeface="Arial"/>
                        </a:rPr>
                        <a:t>Thoughts </a:t>
                      </a:r>
                      <a:r>
                        <a:rPr sz="1800" spc="-5" dirty="0">
                          <a:latin typeface="Arial"/>
                          <a:cs typeface="Arial"/>
                        </a:rPr>
                        <a:t>of</a:t>
                      </a:r>
                      <a:r>
                        <a:rPr sz="1800" spc="-120" dirty="0">
                          <a:latin typeface="Arial"/>
                          <a:cs typeface="Arial"/>
                        </a:rPr>
                        <a:t> </a:t>
                      </a:r>
                      <a:r>
                        <a:rPr sz="1800" spc="-55" dirty="0">
                          <a:latin typeface="Arial"/>
                          <a:cs typeface="Arial"/>
                        </a:rPr>
                        <a:t>death</a:t>
                      </a:r>
                      <a:endParaRPr sz="1800">
                        <a:latin typeface="Arial"/>
                        <a:cs typeface="Arial"/>
                      </a:endParaRPr>
                    </a:p>
                    <a:p>
                      <a:pPr marL="97790">
                        <a:lnSpc>
                          <a:spcPct val="100000"/>
                        </a:lnSpc>
                      </a:pPr>
                      <a:r>
                        <a:rPr sz="1800" spc="-50" dirty="0">
                          <a:latin typeface="Arial"/>
                          <a:cs typeface="Arial"/>
                        </a:rPr>
                        <a:t>/suicide</a:t>
                      </a:r>
                      <a:endParaRPr sz="180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8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57150"/>
            <a:ext cx="9220200" cy="6915150"/>
          </a:xfrm>
          <a:prstGeom prst="rect">
            <a:avLst/>
          </a:prstGeom>
        </p:spPr>
      </p:pic>
    </p:spTree>
    <p:extLst>
      <p:ext uri="{BB962C8B-B14F-4D97-AF65-F5344CB8AC3E}">
        <p14:creationId xmlns:p14="http://schemas.microsoft.com/office/powerpoint/2010/main" val="1808850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90394" y="115900"/>
            <a:ext cx="4191000" cy="514350"/>
          </a:xfrm>
          <a:prstGeom prst="rect">
            <a:avLst/>
          </a:prstGeom>
        </p:spPr>
        <p:txBody>
          <a:bodyPr vert="horz" wrap="square" lIns="0" tIns="13335" rIns="0" bIns="0" rtlCol="0">
            <a:spAutoFit/>
          </a:bodyPr>
          <a:lstStyle/>
          <a:p>
            <a:pPr marL="12700">
              <a:lnSpc>
                <a:spcPct val="100000"/>
              </a:lnSpc>
              <a:spcBef>
                <a:spcPts val="105"/>
              </a:spcBef>
            </a:pPr>
            <a:r>
              <a:rPr sz="3200" b="1" spc="-330" dirty="0">
                <a:latin typeface="Arial"/>
                <a:cs typeface="Arial"/>
              </a:rPr>
              <a:t>Types </a:t>
            </a:r>
            <a:r>
              <a:rPr sz="3200" b="1" spc="-145" dirty="0">
                <a:latin typeface="Arial"/>
                <a:cs typeface="Arial"/>
              </a:rPr>
              <a:t>of Mood</a:t>
            </a:r>
            <a:r>
              <a:rPr sz="3200" b="1" spc="-100" dirty="0">
                <a:latin typeface="Arial"/>
                <a:cs typeface="Arial"/>
              </a:rPr>
              <a:t> </a:t>
            </a:r>
            <a:r>
              <a:rPr sz="3200" b="1" spc="-254" dirty="0">
                <a:latin typeface="Arial"/>
                <a:cs typeface="Arial"/>
              </a:rPr>
              <a:t>disorders</a:t>
            </a:r>
            <a:endParaRPr sz="3200">
              <a:latin typeface="Arial"/>
              <a:cs typeface="Arial"/>
            </a:endParaRPr>
          </a:p>
        </p:txBody>
      </p:sp>
      <p:sp>
        <p:nvSpPr>
          <p:cNvPr id="3" name="object 3"/>
          <p:cNvSpPr txBox="1"/>
          <p:nvPr/>
        </p:nvSpPr>
        <p:spPr>
          <a:xfrm>
            <a:off x="535940" y="1147953"/>
            <a:ext cx="8061959" cy="4880182"/>
          </a:xfrm>
          <a:prstGeom prst="rect">
            <a:avLst/>
          </a:prstGeom>
        </p:spPr>
        <p:txBody>
          <a:bodyPr vert="horz" wrap="square" lIns="0" tIns="12065" rIns="0" bIns="0" rtlCol="0">
            <a:spAutoFit/>
          </a:bodyPr>
          <a:lstStyle/>
          <a:p>
            <a:pPr marL="355600" indent="-342900">
              <a:lnSpc>
                <a:spcPts val="2375"/>
              </a:lnSpc>
              <a:spcBef>
                <a:spcPts val="95"/>
              </a:spcBef>
              <a:buChar char="•"/>
              <a:tabLst>
                <a:tab pos="354965" algn="l"/>
                <a:tab pos="355600" algn="l"/>
              </a:tabLst>
            </a:pPr>
            <a:r>
              <a:rPr sz="2200" dirty="0">
                <a:latin typeface="Arial"/>
                <a:cs typeface="Arial"/>
              </a:rPr>
              <a:t>Patients afflicted with only major depressive episodes = </a:t>
            </a:r>
            <a:r>
              <a:rPr sz="2200" b="1" dirty="0">
                <a:latin typeface="Arial"/>
                <a:cs typeface="Arial"/>
              </a:rPr>
              <a:t>major</a:t>
            </a:r>
            <a:endParaRPr sz="2200" dirty="0">
              <a:latin typeface="Arial"/>
              <a:cs typeface="Arial"/>
            </a:endParaRPr>
          </a:p>
          <a:p>
            <a:pPr marL="355600">
              <a:lnSpc>
                <a:spcPts val="2375"/>
              </a:lnSpc>
            </a:pPr>
            <a:r>
              <a:rPr sz="2200" b="1" dirty="0">
                <a:latin typeface="Arial"/>
                <a:cs typeface="Arial"/>
              </a:rPr>
              <a:t>depressive disorder or unipolar depression.</a:t>
            </a:r>
            <a:endParaRPr sz="2200" dirty="0">
              <a:latin typeface="Arial"/>
              <a:cs typeface="Arial"/>
            </a:endParaRPr>
          </a:p>
          <a:p>
            <a:pPr>
              <a:lnSpc>
                <a:spcPct val="100000"/>
              </a:lnSpc>
              <a:spcBef>
                <a:spcPts val="45"/>
              </a:spcBef>
            </a:pPr>
            <a:endParaRPr sz="2700" dirty="0">
              <a:latin typeface="Times New Roman"/>
              <a:cs typeface="Times New Roman"/>
            </a:endParaRPr>
          </a:p>
          <a:p>
            <a:pPr marL="355600" marR="191770" indent="-342900">
              <a:lnSpc>
                <a:spcPts val="2110"/>
              </a:lnSpc>
              <a:buChar char="•"/>
              <a:tabLst>
                <a:tab pos="354965" algn="l"/>
                <a:tab pos="355600" algn="l"/>
              </a:tabLst>
            </a:pPr>
            <a:r>
              <a:rPr sz="2200" dirty="0">
                <a:latin typeface="Arial"/>
                <a:cs typeface="Arial"/>
              </a:rPr>
              <a:t>Patients with both manic and depressive episodes or patients with  manic episodes alone =</a:t>
            </a:r>
            <a:r>
              <a:rPr sz="2200" b="1" dirty="0">
                <a:latin typeface="Arial"/>
                <a:cs typeface="Arial"/>
              </a:rPr>
              <a:t>bipolar disorder</a:t>
            </a:r>
            <a:r>
              <a:rPr sz="2200" dirty="0">
                <a:latin typeface="Arial"/>
                <a:cs typeface="Arial"/>
              </a:rPr>
              <a:t>.</a:t>
            </a:r>
          </a:p>
          <a:p>
            <a:pPr marL="355600" indent="-342900">
              <a:lnSpc>
                <a:spcPts val="2375"/>
              </a:lnSpc>
              <a:spcBef>
                <a:spcPts val="20"/>
              </a:spcBef>
              <a:buChar char="•"/>
              <a:tabLst>
                <a:tab pos="354965" algn="l"/>
                <a:tab pos="355600" algn="l"/>
              </a:tabLst>
            </a:pPr>
            <a:r>
              <a:rPr sz="2200" dirty="0">
                <a:latin typeface="Arial"/>
                <a:cs typeface="Arial"/>
              </a:rPr>
              <a:t>Patients who are bipolar, but who do not have depressive episodes=</a:t>
            </a:r>
          </a:p>
          <a:p>
            <a:pPr marL="355600">
              <a:lnSpc>
                <a:spcPts val="2375"/>
              </a:lnSpc>
            </a:pPr>
            <a:r>
              <a:rPr sz="2200" b="1" dirty="0">
                <a:latin typeface="Arial"/>
                <a:cs typeface="Arial"/>
              </a:rPr>
              <a:t>unipolar mania• and pure mania </a:t>
            </a:r>
            <a:r>
              <a:rPr sz="2200" dirty="0">
                <a:latin typeface="Arial"/>
                <a:cs typeface="Arial"/>
              </a:rPr>
              <a:t>(sometimes used)</a:t>
            </a:r>
          </a:p>
          <a:p>
            <a:pPr>
              <a:lnSpc>
                <a:spcPct val="100000"/>
              </a:lnSpc>
              <a:spcBef>
                <a:spcPts val="55"/>
              </a:spcBef>
            </a:pPr>
            <a:endParaRPr sz="2250" dirty="0">
              <a:latin typeface="Times New Roman"/>
              <a:cs typeface="Times New Roman"/>
            </a:endParaRPr>
          </a:p>
          <a:p>
            <a:pPr marL="355600" indent="-342900">
              <a:lnSpc>
                <a:spcPct val="100000"/>
              </a:lnSpc>
              <a:buChar char="•"/>
              <a:tabLst>
                <a:tab pos="354965" algn="l"/>
                <a:tab pos="355600" algn="l"/>
              </a:tabLst>
            </a:pPr>
            <a:r>
              <a:rPr sz="2200" dirty="0">
                <a:latin typeface="Arial"/>
                <a:cs typeface="Arial"/>
              </a:rPr>
              <a:t>Three additional categories of mood disorders</a:t>
            </a:r>
          </a:p>
          <a:p>
            <a:pPr marL="756285" marR="257810" lvl="1" indent="-286385">
              <a:lnSpc>
                <a:spcPct val="80000"/>
              </a:lnSpc>
              <a:spcBef>
                <a:spcPts val="484"/>
              </a:spcBef>
              <a:buFont typeface="Arial"/>
              <a:buChar char="–"/>
              <a:tabLst>
                <a:tab pos="756285" algn="l"/>
                <a:tab pos="756920" algn="l"/>
              </a:tabLst>
            </a:pPr>
            <a:r>
              <a:rPr sz="2000" b="1" dirty="0">
                <a:latin typeface="Arial"/>
                <a:cs typeface="Arial"/>
              </a:rPr>
              <a:t>Hypomania </a:t>
            </a:r>
            <a:r>
              <a:rPr sz="2000" dirty="0">
                <a:latin typeface="Arial"/>
                <a:cs typeface="Arial"/>
              </a:rPr>
              <a:t>- an episode of manic symptoms that does not meet the  DSM-V</a:t>
            </a:r>
            <a:r>
              <a:rPr lang="en-US" sz="2000" dirty="0">
                <a:latin typeface="Arial"/>
                <a:cs typeface="Arial"/>
              </a:rPr>
              <a:t> </a:t>
            </a:r>
            <a:r>
              <a:rPr sz="2000" dirty="0">
                <a:latin typeface="Arial"/>
                <a:cs typeface="Arial"/>
              </a:rPr>
              <a:t>criteria for manic episode</a:t>
            </a:r>
          </a:p>
          <a:p>
            <a:pPr marL="756285" lvl="1" indent="-286385">
              <a:lnSpc>
                <a:spcPts val="2160"/>
              </a:lnSpc>
              <a:spcBef>
                <a:spcPts val="5"/>
              </a:spcBef>
              <a:buFont typeface="Arial"/>
              <a:buChar char="–"/>
              <a:tabLst>
                <a:tab pos="756285" algn="l"/>
                <a:tab pos="756920" algn="l"/>
              </a:tabLst>
            </a:pPr>
            <a:r>
              <a:rPr sz="2000" b="1" dirty="0">
                <a:latin typeface="Arial"/>
                <a:cs typeface="Arial"/>
              </a:rPr>
              <a:t>Cyclothymia </a:t>
            </a:r>
            <a:r>
              <a:rPr sz="2000" dirty="0">
                <a:latin typeface="Arial"/>
                <a:cs typeface="Arial"/>
              </a:rPr>
              <a:t>- disorder that represent less severe forms of bipolar</a:t>
            </a:r>
            <a:r>
              <a:rPr lang="en-US" sz="2000" dirty="0">
                <a:latin typeface="Arial"/>
                <a:cs typeface="Arial"/>
              </a:rPr>
              <a:t> </a:t>
            </a:r>
            <a:r>
              <a:rPr sz="2000" dirty="0">
                <a:latin typeface="Arial"/>
                <a:cs typeface="Arial"/>
              </a:rPr>
              <a:t>disorder</a:t>
            </a:r>
          </a:p>
          <a:p>
            <a:pPr marL="756285" marR="828675" lvl="1" indent="-286385">
              <a:lnSpc>
                <a:spcPct val="80000"/>
              </a:lnSpc>
              <a:spcBef>
                <a:spcPts val="480"/>
              </a:spcBef>
              <a:buFont typeface="Arial"/>
              <a:buChar char="–"/>
              <a:tabLst>
                <a:tab pos="756285" algn="l"/>
                <a:tab pos="756920" algn="l"/>
              </a:tabLst>
            </a:pPr>
            <a:r>
              <a:rPr sz="2000" b="1" dirty="0">
                <a:latin typeface="Arial"/>
                <a:cs typeface="Arial"/>
              </a:rPr>
              <a:t>Dysthymia </a:t>
            </a:r>
            <a:r>
              <a:rPr sz="2000" dirty="0">
                <a:latin typeface="Arial"/>
                <a:cs typeface="Arial"/>
              </a:rPr>
              <a:t>- disorder that represent less severe forms of major  depression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7C83A-E884-42CB-AF24-74AEE6FF09C1}"/>
              </a:ext>
            </a:extLst>
          </p:cNvPr>
          <p:cNvSpPr>
            <a:spLocks noGrp="1"/>
          </p:cNvSpPr>
          <p:nvPr>
            <p:ph type="title"/>
          </p:nvPr>
        </p:nvSpPr>
        <p:spPr>
          <a:xfrm>
            <a:off x="558165" y="304800"/>
            <a:ext cx="7519035" cy="615553"/>
          </a:xfrm>
        </p:spPr>
        <p:txBody>
          <a:bodyPr/>
          <a:lstStyle/>
          <a:p>
            <a:r>
              <a:rPr lang="en-IN" sz="4000" dirty="0"/>
              <a:t>Classification of Mood Disorder </a:t>
            </a:r>
          </a:p>
        </p:txBody>
      </p:sp>
      <p:sp>
        <p:nvSpPr>
          <p:cNvPr id="3" name="Content Placeholder 2">
            <a:extLst>
              <a:ext uri="{FF2B5EF4-FFF2-40B4-BE49-F238E27FC236}">
                <a16:creationId xmlns:a16="http://schemas.microsoft.com/office/drawing/2014/main" id="{168D9783-3BBE-41AC-AFE6-07FBE0A902ED}"/>
              </a:ext>
            </a:extLst>
          </p:cNvPr>
          <p:cNvSpPr>
            <a:spLocks noGrp="1"/>
          </p:cNvSpPr>
          <p:nvPr>
            <p:ph idx="1"/>
          </p:nvPr>
        </p:nvSpPr>
        <p:spPr>
          <a:xfrm>
            <a:off x="558165" y="1530477"/>
            <a:ext cx="8027669" cy="4946523"/>
          </a:xfrm>
        </p:spPr>
        <p:txBody>
          <a:bodyPr>
            <a:noAutofit/>
          </a:bodyPr>
          <a:lstStyle/>
          <a:p>
            <a:pPr>
              <a:lnSpc>
                <a:spcPct val="170000"/>
              </a:lnSpc>
            </a:pPr>
            <a:r>
              <a:rPr lang="en-IN" sz="1800" b="0" dirty="0"/>
              <a:t>According to the ICD 10, the mood disorder are classified as follows:</a:t>
            </a:r>
          </a:p>
          <a:p>
            <a:pPr>
              <a:lnSpc>
                <a:spcPct val="170000"/>
              </a:lnSpc>
            </a:pPr>
            <a:r>
              <a:rPr lang="en-IN" sz="1800" b="0" dirty="0">
                <a:solidFill>
                  <a:schemeClr val="accent2"/>
                </a:solidFill>
              </a:rPr>
              <a:t>F30-F39 Mood [affective] disorders </a:t>
            </a:r>
          </a:p>
          <a:p>
            <a:pPr>
              <a:lnSpc>
                <a:spcPct val="170000"/>
              </a:lnSpc>
            </a:pPr>
            <a:r>
              <a:rPr lang="en-IN" sz="1800" b="0" dirty="0"/>
              <a:t>   F30 Manic episode </a:t>
            </a:r>
          </a:p>
          <a:p>
            <a:pPr>
              <a:lnSpc>
                <a:spcPct val="170000"/>
              </a:lnSpc>
            </a:pPr>
            <a:r>
              <a:rPr lang="en-IN" sz="1800" b="0" dirty="0"/>
              <a:t>   F31 Bipolar affective disorder </a:t>
            </a:r>
          </a:p>
          <a:p>
            <a:pPr>
              <a:lnSpc>
                <a:spcPct val="170000"/>
              </a:lnSpc>
            </a:pPr>
            <a:r>
              <a:rPr lang="en-IN" sz="1800" b="0" dirty="0"/>
              <a:t>   F32 Depressive episode </a:t>
            </a:r>
          </a:p>
          <a:p>
            <a:pPr>
              <a:lnSpc>
                <a:spcPct val="170000"/>
              </a:lnSpc>
            </a:pPr>
            <a:r>
              <a:rPr lang="en-IN" sz="1800" b="0" dirty="0"/>
              <a:t>   F33 Recurrent depressive disorder</a:t>
            </a:r>
          </a:p>
          <a:p>
            <a:pPr>
              <a:lnSpc>
                <a:spcPct val="170000"/>
              </a:lnSpc>
            </a:pPr>
            <a:r>
              <a:rPr lang="en-IN" sz="1800" b="0" dirty="0"/>
              <a:t>   F34 Persistent mood [affective] disorders (including cyclothymia and </a:t>
            </a:r>
          </a:p>
          <a:p>
            <a:pPr>
              <a:lnSpc>
                <a:spcPct val="170000"/>
              </a:lnSpc>
            </a:pPr>
            <a:r>
              <a:rPr lang="en-IN" sz="1800" b="0" dirty="0"/>
              <a:t>   dysthymia)</a:t>
            </a:r>
          </a:p>
          <a:p>
            <a:pPr>
              <a:lnSpc>
                <a:spcPct val="170000"/>
              </a:lnSpc>
            </a:pPr>
            <a:r>
              <a:rPr lang="en-IN" sz="1800" b="0" dirty="0"/>
              <a:t>   F38 Other mood [affective] disorders </a:t>
            </a:r>
          </a:p>
          <a:p>
            <a:pPr>
              <a:lnSpc>
                <a:spcPct val="170000"/>
              </a:lnSpc>
            </a:pPr>
            <a:r>
              <a:rPr lang="en-IN" sz="1800" b="0" dirty="0"/>
              <a:t>   F39 Unspecified mood [affective] disorder </a:t>
            </a:r>
          </a:p>
          <a:p>
            <a:pPr>
              <a:lnSpc>
                <a:spcPct val="170000"/>
              </a:lnSpc>
            </a:pPr>
            <a:endParaRPr lang="en-IN" sz="1800" b="0" dirty="0"/>
          </a:p>
          <a:p>
            <a:endParaRPr lang="en-IN" sz="1000" b="0" dirty="0"/>
          </a:p>
        </p:txBody>
      </p:sp>
    </p:spTree>
    <p:extLst>
      <p:ext uri="{BB962C8B-B14F-4D97-AF65-F5344CB8AC3E}">
        <p14:creationId xmlns:p14="http://schemas.microsoft.com/office/powerpoint/2010/main" val="1342192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828800"/>
            <a:ext cx="7467600" cy="5416868"/>
          </a:xfrm>
        </p:spPr>
        <p:txBody>
          <a:bodyPr/>
          <a:lstStyle/>
          <a:p>
            <a:r>
              <a:rPr lang="en-US" dirty="0"/>
              <a:t>What are the symptoms of Depression..??</a:t>
            </a:r>
            <a:br>
              <a:rPr lang="en-US" dirty="0"/>
            </a:br>
            <a:endParaRPr lang="en-US" dirty="0"/>
          </a:p>
        </p:txBody>
      </p:sp>
    </p:spTree>
    <p:extLst>
      <p:ext uri="{BB962C8B-B14F-4D97-AF65-F5344CB8AC3E}">
        <p14:creationId xmlns:p14="http://schemas.microsoft.com/office/powerpoint/2010/main" val="2095142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373"/>
            <a:ext cx="9144000" cy="7446073"/>
          </a:xfrm>
          <a:prstGeom prst="rect">
            <a:avLst/>
          </a:prstGeom>
        </p:spPr>
      </p:pic>
    </p:spTree>
    <p:extLst>
      <p:ext uri="{BB962C8B-B14F-4D97-AF65-F5344CB8AC3E}">
        <p14:creationId xmlns:p14="http://schemas.microsoft.com/office/powerpoint/2010/main" val="2897976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62289"/>
          </a:xfrm>
          <a:prstGeom prst="rect">
            <a:avLst/>
          </a:prstGeom>
        </p:spPr>
      </p:pic>
    </p:spTree>
    <p:extLst>
      <p:ext uri="{BB962C8B-B14F-4D97-AF65-F5344CB8AC3E}">
        <p14:creationId xmlns:p14="http://schemas.microsoft.com/office/powerpoint/2010/main" val="993800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30B05-C9BC-46CA-9688-227D472F2266}"/>
              </a:ext>
            </a:extLst>
          </p:cNvPr>
          <p:cNvSpPr>
            <a:spLocks noGrp="1"/>
          </p:cNvSpPr>
          <p:nvPr>
            <p:ph type="title"/>
          </p:nvPr>
        </p:nvSpPr>
        <p:spPr>
          <a:xfrm>
            <a:off x="628650" y="457200"/>
            <a:ext cx="7886700" cy="677108"/>
          </a:xfrm>
        </p:spPr>
        <p:txBody>
          <a:bodyPr/>
          <a:lstStyle/>
          <a:p>
            <a:r>
              <a:rPr lang="en-IN" dirty="0"/>
              <a:t>Criteria for Depressive episode</a:t>
            </a:r>
          </a:p>
        </p:txBody>
      </p:sp>
      <p:sp>
        <p:nvSpPr>
          <p:cNvPr id="3" name="Content Placeholder 2">
            <a:extLst>
              <a:ext uri="{FF2B5EF4-FFF2-40B4-BE49-F238E27FC236}">
                <a16:creationId xmlns:a16="http://schemas.microsoft.com/office/drawing/2014/main" id="{CBF1410F-E43A-4FD5-AF82-69DBBD721581}"/>
              </a:ext>
            </a:extLst>
          </p:cNvPr>
          <p:cNvSpPr>
            <a:spLocks noGrp="1"/>
          </p:cNvSpPr>
          <p:nvPr>
            <p:ph idx="1"/>
          </p:nvPr>
        </p:nvSpPr>
        <p:spPr>
          <a:xfrm>
            <a:off x="628650" y="1375042"/>
            <a:ext cx="7886700" cy="2358758"/>
          </a:xfrm>
        </p:spPr>
        <p:txBody>
          <a:bodyPr>
            <a:noAutofit/>
          </a:bodyPr>
          <a:lstStyle/>
          <a:p>
            <a:pPr>
              <a:lnSpc>
                <a:spcPct val="150000"/>
              </a:lnSpc>
            </a:pPr>
            <a:r>
              <a:rPr lang="en-IN" sz="1800" b="0" dirty="0"/>
              <a:t>The individual usually suffers from </a:t>
            </a:r>
          </a:p>
          <a:p>
            <a:pPr marL="342900" indent="-342900">
              <a:lnSpc>
                <a:spcPct val="150000"/>
              </a:lnSpc>
              <a:buFont typeface="+mj-lt"/>
              <a:buAutoNum type="arabicPeriod"/>
            </a:pPr>
            <a:r>
              <a:rPr lang="en-IN" sz="1800" b="0" dirty="0"/>
              <a:t>Depressed mood, to a degree that is definitely abnormal for the individual present for most of the day and almost everyday, largely uninfluenced by circumstances and sustained for at least 2 weeks.</a:t>
            </a:r>
          </a:p>
          <a:p>
            <a:pPr marL="342900" indent="-342900">
              <a:lnSpc>
                <a:spcPct val="150000"/>
              </a:lnSpc>
              <a:buFont typeface="+mj-lt"/>
              <a:buAutoNum type="arabicPeriod"/>
            </a:pPr>
            <a:r>
              <a:rPr lang="en-IN" sz="1800" b="0" dirty="0"/>
              <a:t>Loss of interest and enjoyment, and </a:t>
            </a:r>
          </a:p>
          <a:p>
            <a:pPr marL="342900" indent="-342900">
              <a:lnSpc>
                <a:spcPct val="150000"/>
              </a:lnSpc>
              <a:buFont typeface="+mj-lt"/>
              <a:buAutoNum type="arabicPeriod"/>
            </a:pPr>
            <a:r>
              <a:rPr lang="en-IN" sz="1800" b="0" dirty="0"/>
              <a:t>Reduced energy leading to increased fatiguability and diminished  activity. </a:t>
            </a:r>
          </a:p>
          <a:p>
            <a:pPr marL="342900" indent="-342900">
              <a:lnSpc>
                <a:spcPct val="150000"/>
              </a:lnSpc>
              <a:buFont typeface="+mj-lt"/>
              <a:buAutoNum type="arabicPeriod"/>
            </a:pPr>
            <a:endParaRPr lang="en-IN" sz="1800" b="0" dirty="0"/>
          </a:p>
          <a:p>
            <a:pPr>
              <a:lnSpc>
                <a:spcPct val="150000"/>
              </a:lnSpc>
            </a:pPr>
            <a:r>
              <a:rPr lang="en-IN" sz="1800" b="0" dirty="0"/>
              <a:t> </a:t>
            </a:r>
          </a:p>
        </p:txBody>
      </p:sp>
      <p:sp>
        <p:nvSpPr>
          <p:cNvPr id="4" name="Rectangle 3"/>
          <p:cNvSpPr/>
          <p:nvPr/>
        </p:nvSpPr>
        <p:spPr>
          <a:xfrm>
            <a:off x="914400" y="4114800"/>
            <a:ext cx="8018962" cy="2308324"/>
          </a:xfrm>
          <a:prstGeom prst="rect">
            <a:avLst/>
          </a:prstGeom>
        </p:spPr>
        <p:txBody>
          <a:bodyPr wrap="square">
            <a:spAutoFit/>
          </a:bodyPr>
          <a:lstStyle/>
          <a:p>
            <a:r>
              <a:rPr lang="en-IN" dirty="0"/>
              <a:t>Other common symptoms are:</a:t>
            </a:r>
          </a:p>
          <a:p>
            <a:r>
              <a:rPr lang="en-IN" dirty="0"/>
              <a:t>(a)reduced concentration and attention;</a:t>
            </a:r>
          </a:p>
          <a:p>
            <a:r>
              <a:rPr lang="en-IN" dirty="0"/>
              <a:t>(b)reduced self-esteem and self-confidence;</a:t>
            </a:r>
          </a:p>
          <a:p>
            <a:r>
              <a:rPr lang="en-IN" dirty="0"/>
              <a:t>(c)ideas of guilt and unworthiness (even in a mild type of episode);</a:t>
            </a:r>
          </a:p>
          <a:p>
            <a:r>
              <a:rPr lang="en-IN" dirty="0"/>
              <a:t>(d)bleak and pessimistic views of the future; </a:t>
            </a:r>
          </a:p>
          <a:p>
            <a:r>
              <a:rPr lang="en-IN" dirty="0"/>
              <a:t>(e)ideas or acts of self-harm or suicide;</a:t>
            </a:r>
          </a:p>
          <a:p>
            <a:r>
              <a:rPr lang="en-IN" dirty="0"/>
              <a:t>(f)disturbed sleep</a:t>
            </a:r>
          </a:p>
          <a:p>
            <a:r>
              <a:rPr lang="en-IN" dirty="0"/>
              <a:t>(g)diminished appetite.</a:t>
            </a:r>
          </a:p>
        </p:txBody>
      </p:sp>
    </p:spTree>
    <p:extLst>
      <p:ext uri="{BB962C8B-B14F-4D97-AF65-F5344CB8AC3E}">
        <p14:creationId xmlns:p14="http://schemas.microsoft.com/office/powerpoint/2010/main" val="165409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8" y="685800"/>
            <a:ext cx="9148618" cy="5336694"/>
          </a:xfrm>
          <a:prstGeom prst="rect">
            <a:avLst/>
          </a:prstGeom>
        </p:spPr>
      </p:pic>
    </p:spTree>
    <p:extLst>
      <p:ext uri="{BB962C8B-B14F-4D97-AF65-F5344CB8AC3E}">
        <p14:creationId xmlns:p14="http://schemas.microsoft.com/office/powerpoint/2010/main" val="3264499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1203" y="186944"/>
            <a:ext cx="1504315" cy="696595"/>
          </a:xfrm>
          <a:prstGeom prst="rect">
            <a:avLst/>
          </a:prstGeom>
        </p:spPr>
        <p:txBody>
          <a:bodyPr vert="horz" wrap="square" lIns="0" tIns="12700" rIns="0" bIns="0" rtlCol="0">
            <a:spAutoFit/>
          </a:bodyPr>
          <a:lstStyle/>
          <a:p>
            <a:pPr marL="12700">
              <a:lnSpc>
                <a:spcPct val="100000"/>
              </a:lnSpc>
              <a:spcBef>
                <a:spcPts val="100"/>
              </a:spcBef>
            </a:pPr>
            <a:r>
              <a:rPr b="1" spc="-175" dirty="0">
                <a:latin typeface="Arial"/>
                <a:cs typeface="Arial"/>
              </a:rPr>
              <a:t>Mania</a:t>
            </a:r>
          </a:p>
        </p:txBody>
      </p:sp>
      <p:sp>
        <p:nvSpPr>
          <p:cNvPr id="3" name="object 3"/>
          <p:cNvSpPr txBox="1"/>
          <p:nvPr/>
        </p:nvSpPr>
        <p:spPr>
          <a:xfrm>
            <a:off x="435965" y="1040975"/>
            <a:ext cx="7716520" cy="5400040"/>
          </a:xfrm>
          <a:prstGeom prst="rect">
            <a:avLst/>
          </a:prstGeom>
        </p:spPr>
        <p:txBody>
          <a:bodyPr vert="horz" wrap="square" lIns="0" tIns="79375" rIns="0" bIns="0" rtlCol="0">
            <a:spAutoFit/>
          </a:bodyPr>
          <a:lstStyle/>
          <a:p>
            <a:pPr marL="355600" indent="-342900">
              <a:lnSpc>
                <a:spcPct val="100000"/>
              </a:lnSpc>
              <a:spcBef>
                <a:spcPts val="625"/>
              </a:spcBef>
              <a:buFont typeface="Arial"/>
              <a:buChar char="•"/>
              <a:tabLst>
                <a:tab pos="354965" algn="l"/>
                <a:tab pos="355600" algn="l"/>
              </a:tabLst>
            </a:pPr>
            <a:r>
              <a:rPr sz="2000" b="1" spc="-229" dirty="0">
                <a:latin typeface="Arial"/>
                <a:cs typeface="Arial"/>
              </a:rPr>
              <a:t>A </a:t>
            </a:r>
            <a:r>
              <a:rPr sz="2000" b="1" spc="-155" dirty="0">
                <a:latin typeface="Arial"/>
                <a:cs typeface="Arial"/>
              </a:rPr>
              <a:t>manic</a:t>
            </a:r>
            <a:r>
              <a:rPr sz="2000" b="1" spc="-340" dirty="0">
                <a:latin typeface="Arial"/>
                <a:cs typeface="Arial"/>
              </a:rPr>
              <a:t> </a:t>
            </a:r>
            <a:r>
              <a:rPr sz="2000" b="1" spc="-145" dirty="0">
                <a:latin typeface="Arial"/>
                <a:cs typeface="Arial"/>
              </a:rPr>
              <a:t>episode:</a:t>
            </a:r>
            <a:endParaRPr sz="2000">
              <a:latin typeface="Arial"/>
              <a:cs typeface="Arial"/>
            </a:endParaRPr>
          </a:p>
          <a:p>
            <a:pPr marL="800100" lvl="1" indent="-330200">
              <a:lnSpc>
                <a:spcPct val="100000"/>
              </a:lnSpc>
              <a:spcBef>
                <a:spcPts val="409"/>
              </a:spcBef>
              <a:buChar char="–"/>
              <a:tabLst>
                <a:tab pos="800100" algn="l"/>
                <a:tab pos="800735" algn="l"/>
              </a:tabLst>
            </a:pPr>
            <a:r>
              <a:rPr sz="1600" spc="-85" dirty="0">
                <a:latin typeface="Arial"/>
                <a:cs typeface="Arial"/>
              </a:rPr>
              <a:t>is </a:t>
            </a:r>
            <a:r>
              <a:rPr sz="1600" spc="-130" dirty="0">
                <a:latin typeface="Arial"/>
                <a:cs typeface="Arial"/>
              </a:rPr>
              <a:t>a </a:t>
            </a:r>
            <a:r>
              <a:rPr sz="1600" spc="-30" dirty="0">
                <a:latin typeface="Arial"/>
                <a:cs typeface="Arial"/>
              </a:rPr>
              <a:t>distinct</a:t>
            </a:r>
            <a:r>
              <a:rPr sz="1600" spc="-80" dirty="0">
                <a:latin typeface="Arial"/>
                <a:cs typeface="Arial"/>
              </a:rPr>
              <a:t> </a:t>
            </a:r>
            <a:r>
              <a:rPr sz="1600" spc="-45" dirty="0">
                <a:latin typeface="Arial"/>
                <a:cs typeface="Arial"/>
              </a:rPr>
              <a:t>period</a:t>
            </a:r>
            <a:endParaRPr sz="1600">
              <a:latin typeface="Arial"/>
              <a:cs typeface="Arial"/>
            </a:endParaRPr>
          </a:p>
          <a:p>
            <a:pPr marL="756285" lvl="1" indent="-286385">
              <a:lnSpc>
                <a:spcPct val="100000"/>
              </a:lnSpc>
              <a:spcBef>
                <a:spcPts val="385"/>
              </a:spcBef>
              <a:buChar char="–"/>
              <a:tabLst>
                <a:tab pos="756285" algn="l"/>
                <a:tab pos="756920" algn="l"/>
              </a:tabLst>
            </a:pPr>
            <a:r>
              <a:rPr sz="1600" spc="-10" dirty="0">
                <a:latin typeface="Arial"/>
                <a:cs typeface="Arial"/>
              </a:rPr>
              <a:t>of </a:t>
            </a:r>
            <a:r>
              <a:rPr sz="1600" spc="-90" dirty="0">
                <a:latin typeface="Arial"/>
                <a:cs typeface="Arial"/>
              </a:rPr>
              <a:t>an </a:t>
            </a:r>
            <a:r>
              <a:rPr sz="1600" spc="-55" dirty="0">
                <a:latin typeface="Arial"/>
                <a:cs typeface="Arial"/>
              </a:rPr>
              <a:t>abnormally </a:t>
            </a:r>
            <a:r>
              <a:rPr sz="1600" spc="-80" dirty="0">
                <a:latin typeface="Arial"/>
                <a:cs typeface="Arial"/>
              </a:rPr>
              <a:t>and </a:t>
            </a:r>
            <a:r>
              <a:rPr sz="1600" spc="-50" dirty="0">
                <a:latin typeface="Arial"/>
                <a:cs typeface="Arial"/>
              </a:rPr>
              <a:t>persistently </a:t>
            </a:r>
            <a:r>
              <a:rPr sz="1600" spc="-65" dirty="0">
                <a:latin typeface="Arial"/>
                <a:cs typeface="Arial"/>
              </a:rPr>
              <a:t>elevated, </a:t>
            </a:r>
            <a:r>
              <a:rPr sz="1600" spc="-90" dirty="0">
                <a:latin typeface="Arial"/>
                <a:cs typeface="Arial"/>
              </a:rPr>
              <a:t>expansive, </a:t>
            </a:r>
            <a:r>
              <a:rPr sz="1600" spc="-15" dirty="0">
                <a:latin typeface="Arial"/>
                <a:cs typeface="Arial"/>
              </a:rPr>
              <a:t>or irritable</a:t>
            </a:r>
            <a:r>
              <a:rPr sz="1600" spc="-325" dirty="0">
                <a:latin typeface="Arial"/>
                <a:cs typeface="Arial"/>
              </a:rPr>
              <a:t> </a:t>
            </a:r>
            <a:r>
              <a:rPr sz="1600" spc="-60" dirty="0">
                <a:latin typeface="Arial"/>
                <a:cs typeface="Arial"/>
              </a:rPr>
              <a:t>mood</a:t>
            </a:r>
            <a:endParaRPr sz="1600">
              <a:latin typeface="Arial"/>
              <a:cs typeface="Arial"/>
            </a:endParaRPr>
          </a:p>
          <a:p>
            <a:pPr marL="756285" lvl="1" indent="-286385">
              <a:lnSpc>
                <a:spcPct val="100000"/>
              </a:lnSpc>
              <a:spcBef>
                <a:spcPts val="385"/>
              </a:spcBef>
              <a:buChar char="–"/>
              <a:tabLst>
                <a:tab pos="756285" algn="l"/>
                <a:tab pos="756920" algn="l"/>
              </a:tabLst>
            </a:pPr>
            <a:r>
              <a:rPr sz="1600" spc="-55" dirty="0">
                <a:latin typeface="Arial"/>
                <a:cs typeface="Arial"/>
              </a:rPr>
              <a:t>lasting</a:t>
            </a:r>
            <a:r>
              <a:rPr sz="1600" spc="-130" dirty="0">
                <a:latin typeface="Arial"/>
                <a:cs typeface="Arial"/>
              </a:rPr>
              <a:t> </a:t>
            </a:r>
            <a:r>
              <a:rPr sz="1600" spc="-10" dirty="0">
                <a:latin typeface="Arial"/>
                <a:cs typeface="Arial"/>
              </a:rPr>
              <a:t>for</a:t>
            </a:r>
            <a:r>
              <a:rPr sz="1600" spc="-70" dirty="0">
                <a:latin typeface="Arial"/>
                <a:cs typeface="Arial"/>
              </a:rPr>
              <a:t> </a:t>
            </a:r>
            <a:r>
              <a:rPr sz="1600" b="1" spc="-45" dirty="0">
                <a:latin typeface="Arial"/>
                <a:cs typeface="Arial"/>
              </a:rPr>
              <a:t>at</a:t>
            </a:r>
            <a:r>
              <a:rPr sz="1600" b="1" spc="-100" dirty="0">
                <a:latin typeface="Arial"/>
                <a:cs typeface="Arial"/>
              </a:rPr>
              <a:t> least</a:t>
            </a:r>
            <a:r>
              <a:rPr sz="1600" b="1" spc="-110" dirty="0">
                <a:latin typeface="Arial"/>
                <a:cs typeface="Arial"/>
              </a:rPr>
              <a:t> </a:t>
            </a:r>
            <a:r>
              <a:rPr sz="1600" b="1" spc="-80" dirty="0">
                <a:latin typeface="Arial"/>
                <a:cs typeface="Arial"/>
              </a:rPr>
              <a:t>1 </a:t>
            </a:r>
            <a:r>
              <a:rPr sz="1600" b="1" spc="-85" dirty="0">
                <a:latin typeface="Arial"/>
                <a:cs typeface="Arial"/>
              </a:rPr>
              <a:t>week</a:t>
            </a:r>
            <a:r>
              <a:rPr sz="1600" spc="-85" dirty="0">
                <a:latin typeface="Arial"/>
                <a:cs typeface="Arial"/>
              </a:rPr>
              <a:t>,</a:t>
            </a:r>
            <a:r>
              <a:rPr sz="1600" spc="-90" dirty="0">
                <a:latin typeface="Arial"/>
                <a:cs typeface="Arial"/>
              </a:rPr>
              <a:t> </a:t>
            </a:r>
            <a:r>
              <a:rPr sz="1600" spc="-30" dirty="0">
                <a:latin typeface="Arial"/>
                <a:cs typeface="Arial"/>
              </a:rPr>
              <a:t>(or</a:t>
            </a:r>
            <a:r>
              <a:rPr sz="1600" spc="-70" dirty="0">
                <a:latin typeface="Arial"/>
                <a:cs typeface="Arial"/>
              </a:rPr>
              <a:t> </a:t>
            </a:r>
            <a:r>
              <a:rPr sz="1600" spc="-110" dirty="0">
                <a:latin typeface="Arial"/>
                <a:cs typeface="Arial"/>
              </a:rPr>
              <a:t>less</a:t>
            </a:r>
            <a:r>
              <a:rPr sz="1600" spc="-90" dirty="0">
                <a:latin typeface="Arial"/>
                <a:cs typeface="Arial"/>
              </a:rPr>
              <a:t> </a:t>
            </a:r>
            <a:r>
              <a:rPr sz="1600" spc="-45" dirty="0">
                <a:latin typeface="Arial"/>
                <a:cs typeface="Arial"/>
              </a:rPr>
              <a:t>-</a:t>
            </a:r>
            <a:r>
              <a:rPr sz="1600" spc="-85" dirty="0">
                <a:latin typeface="Arial"/>
                <a:cs typeface="Arial"/>
              </a:rPr>
              <a:t> </a:t>
            </a:r>
            <a:r>
              <a:rPr sz="1600" spc="25" dirty="0">
                <a:latin typeface="Arial"/>
                <a:cs typeface="Arial"/>
              </a:rPr>
              <a:t>if</a:t>
            </a:r>
            <a:r>
              <a:rPr sz="1600" spc="-90" dirty="0">
                <a:latin typeface="Arial"/>
                <a:cs typeface="Arial"/>
              </a:rPr>
              <a:t> </a:t>
            </a:r>
            <a:r>
              <a:rPr sz="1600" spc="-125" dirty="0">
                <a:latin typeface="Arial"/>
                <a:cs typeface="Arial"/>
              </a:rPr>
              <a:t>a</a:t>
            </a:r>
            <a:r>
              <a:rPr sz="1600" spc="-85" dirty="0">
                <a:latin typeface="Arial"/>
                <a:cs typeface="Arial"/>
              </a:rPr>
              <a:t> </a:t>
            </a:r>
            <a:r>
              <a:rPr sz="1600" spc="-25" dirty="0">
                <a:latin typeface="Arial"/>
                <a:cs typeface="Arial"/>
              </a:rPr>
              <a:t>patient</a:t>
            </a:r>
            <a:r>
              <a:rPr sz="1600" spc="-105" dirty="0">
                <a:latin typeface="Arial"/>
                <a:cs typeface="Arial"/>
              </a:rPr>
              <a:t> </a:t>
            </a:r>
            <a:r>
              <a:rPr sz="1600" spc="-55" dirty="0">
                <a:latin typeface="Arial"/>
                <a:cs typeface="Arial"/>
              </a:rPr>
              <a:t>must</a:t>
            </a:r>
            <a:r>
              <a:rPr sz="1600" spc="-85" dirty="0">
                <a:latin typeface="Arial"/>
                <a:cs typeface="Arial"/>
              </a:rPr>
              <a:t> </a:t>
            </a:r>
            <a:r>
              <a:rPr sz="1600" spc="-75" dirty="0">
                <a:latin typeface="Arial"/>
                <a:cs typeface="Arial"/>
              </a:rPr>
              <a:t>be </a:t>
            </a:r>
            <a:r>
              <a:rPr sz="1600" spc="-60" dirty="0">
                <a:latin typeface="Arial"/>
                <a:cs typeface="Arial"/>
              </a:rPr>
              <a:t>hospitalized</a:t>
            </a:r>
            <a:r>
              <a:rPr sz="1600" spc="-114" dirty="0">
                <a:latin typeface="Arial"/>
                <a:cs typeface="Arial"/>
              </a:rPr>
              <a:t> </a:t>
            </a:r>
            <a:r>
              <a:rPr sz="1600" spc="-50" dirty="0">
                <a:latin typeface="Arial"/>
                <a:cs typeface="Arial"/>
              </a:rPr>
              <a:t>)</a:t>
            </a:r>
            <a:endParaRPr sz="1600">
              <a:latin typeface="Arial"/>
              <a:cs typeface="Arial"/>
            </a:endParaRPr>
          </a:p>
          <a:p>
            <a:pPr lvl="1">
              <a:lnSpc>
                <a:spcPct val="100000"/>
              </a:lnSpc>
              <a:spcBef>
                <a:spcPts val="55"/>
              </a:spcBef>
              <a:buFont typeface="Arial"/>
              <a:buChar char="–"/>
            </a:pPr>
            <a:endParaRPr sz="2350">
              <a:latin typeface="Times New Roman"/>
              <a:cs typeface="Times New Roman"/>
            </a:endParaRPr>
          </a:p>
          <a:p>
            <a:pPr marL="355600" indent="-342900">
              <a:lnSpc>
                <a:spcPct val="100000"/>
              </a:lnSpc>
              <a:buFont typeface="Arial"/>
              <a:buChar char="•"/>
              <a:tabLst>
                <a:tab pos="354965" algn="l"/>
                <a:tab pos="355600" algn="l"/>
              </a:tabLst>
            </a:pPr>
            <a:r>
              <a:rPr sz="2000" b="1" spc="-229" dirty="0">
                <a:latin typeface="Arial"/>
                <a:cs typeface="Arial"/>
              </a:rPr>
              <a:t>A </a:t>
            </a:r>
            <a:r>
              <a:rPr sz="2000" b="1" spc="-155" dirty="0">
                <a:latin typeface="Arial"/>
                <a:cs typeface="Arial"/>
              </a:rPr>
              <a:t>hypomanic</a:t>
            </a:r>
            <a:r>
              <a:rPr sz="2000" b="1" spc="-350" dirty="0">
                <a:latin typeface="Arial"/>
                <a:cs typeface="Arial"/>
              </a:rPr>
              <a:t> </a:t>
            </a:r>
            <a:r>
              <a:rPr sz="2000" b="1" spc="-145" dirty="0">
                <a:latin typeface="Arial"/>
                <a:cs typeface="Arial"/>
              </a:rPr>
              <a:t>episode:</a:t>
            </a:r>
            <a:endParaRPr sz="2000">
              <a:latin typeface="Arial"/>
              <a:cs typeface="Arial"/>
            </a:endParaRPr>
          </a:p>
          <a:p>
            <a:pPr marL="756285" lvl="1" indent="-286385">
              <a:lnSpc>
                <a:spcPct val="100000"/>
              </a:lnSpc>
              <a:spcBef>
                <a:spcPts val="409"/>
              </a:spcBef>
              <a:buChar char="–"/>
              <a:tabLst>
                <a:tab pos="756285" algn="l"/>
                <a:tab pos="756920" algn="l"/>
              </a:tabLst>
            </a:pPr>
            <a:r>
              <a:rPr sz="1600" spc="-80" dirty="0">
                <a:latin typeface="Arial"/>
                <a:cs typeface="Arial"/>
              </a:rPr>
              <a:t>lasts </a:t>
            </a:r>
            <a:r>
              <a:rPr sz="1600" b="1" spc="-50" dirty="0">
                <a:latin typeface="Arial"/>
                <a:cs typeface="Arial"/>
              </a:rPr>
              <a:t>at </a:t>
            </a:r>
            <a:r>
              <a:rPr sz="1600" b="1" spc="-100" dirty="0">
                <a:latin typeface="Arial"/>
                <a:cs typeface="Arial"/>
              </a:rPr>
              <a:t>least </a:t>
            </a:r>
            <a:r>
              <a:rPr sz="1600" b="1" spc="-85" dirty="0">
                <a:latin typeface="Arial"/>
                <a:cs typeface="Arial"/>
              </a:rPr>
              <a:t>4</a:t>
            </a:r>
            <a:r>
              <a:rPr sz="1600" b="1" spc="-170" dirty="0">
                <a:latin typeface="Arial"/>
                <a:cs typeface="Arial"/>
              </a:rPr>
              <a:t> </a:t>
            </a:r>
            <a:r>
              <a:rPr sz="1600" b="1" spc="-165" dirty="0">
                <a:latin typeface="Arial"/>
                <a:cs typeface="Arial"/>
              </a:rPr>
              <a:t>days</a:t>
            </a:r>
            <a:endParaRPr sz="1600">
              <a:latin typeface="Arial"/>
              <a:cs typeface="Arial"/>
            </a:endParaRPr>
          </a:p>
          <a:p>
            <a:pPr marL="756285" lvl="1" indent="-286385">
              <a:lnSpc>
                <a:spcPct val="100000"/>
              </a:lnSpc>
              <a:spcBef>
                <a:spcPts val="385"/>
              </a:spcBef>
              <a:buChar char="–"/>
              <a:tabLst>
                <a:tab pos="756285" algn="l"/>
                <a:tab pos="756920" algn="l"/>
              </a:tabLst>
            </a:pPr>
            <a:r>
              <a:rPr sz="1600" spc="-45" dirty="0">
                <a:latin typeface="Arial"/>
                <a:cs typeface="Arial"/>
              </a:rPr>
              <a:t>similar </a:t>
            </a:r>
            <a:r>
              <a:rPr sz="1600" spc="15" dirty="0">
                <a:latin typeface="Arial"/>
                <a:cs typeface="Arial"/>
              </a:rPr>
              <a:t>to </a:t>
            </a:r>
            <a:r>
              <a:rPr sz="1600" spc="-130" dirty="0">
                <a:latin typeface="Arial"/>
                <a:cs typeface="Arial"/>
              </a:rPr>
              <a:t>a </a:t>
            </a:r>
            <a:r>
              <a:rPr sz="1600" spc="-70" dirty="0">
                <a:latin typeface="Arial"/>
                <a:cs typeface="Arial"/>
              </a:rPr>
              <a:t>manic</a:t>
            </a:r>
            <a:r>
              <a:rPr sz="1600" spc="-225" dirty="0">
                <a:latin typeface="Arial"/>
                <a:cs typeface="Arial"/>
              </a:rPr>
              <a:t> </a:t>
            </a:r>
            <a:r>
              <a:rPr sz="1600" spc="-75" dirty="0">
                <a:latin typeface="Arial"/>
                <a:cs typeface="Arial"/>
              </a:rPr>
              <a:t>episode</a:t>
            </a:r>
            <a:endParaRPr sz="1600">
              <a:latin typeface="Arial"/>
              <a:cs typeface="Arial"/>
            </a:endParaRPr>
          </a:p>
          <a:p>
            <a:pPr marL="756285" lvl="1" indent="-286385">
              <a:lnSpc>
                <a:spcPct val="100000"/>
              </a:lnSpc>
              <a:spcBef>
                <a:spcPts val="385"/>
              </a:spcBef>
              <a:buChar char="–"/>
              <a:tabLst>
                <a:tab pos="756285" algn="l"/>
                <a:tab pos="756920" algn="l"/>
              </a:tabLst>
            </a:pPr>
            <a:r>
              <a:rPr sz="1600" spc="-80" dirty="0">
                <a:latin typeface="Arial"/>
                <a:cs typeface="Arial"/>
              </a:rPr>
              <a:t>except </a:t>
            </a:r>
            <a:r>
              <a:rPr sz="1600" spc="-5" dirty="0">
                <a:latin typeface="Arial"/>
                <a:cs typeface="Arial"/>
              </a:rPr>
              <a:t>that </a:t>
            </a:r>
            <a:r>
              <a:rPr sz="1600" spc="50" dirty="0">
                <a:latin typeface="Arial"/>
                <a:cs typeface="Arial"/>
              </a:rPr>
              <a:t>it </a:t>
            </a:r>
            <a:r>
              <a:rPr sz="1600" spc="-85" dirty="0">
                <a:latin typeface="Arial"/>
                <a:cs typeface="Arial"/>
              </a:rPr>
              <a:t>is </a:t>
            </a:r>
            <a:r>
              <a:rPr sz="1600" b="1" spc="-80" dirty="0">
                <a:latin typeface="Arial"/>
                <a:cs typeface="Arial"/>
              </a:rPr>
              <a:t>not </a:t>
            </a:r>
            <a:r>
              <a:rPr sz="1600" b="1" spc="-100" dirty="0">
                <a:latin typeface="Arial"/>
                <a:cs typeface="Arial"/>
              </a:rPr>
              <a:t>sufficiently </a:t>
            </a:r>
            <a:r>
              <a:rPr sz="1600" b="1" spc="-130" dirty="0">
                <a:latin typeface="Arial"/>
                <a:cs typeface="Arial"/>
              </a:rPr>
              <a:t>severe </a:t>
            </a:r>
            <a:r>
              <a:rPr sz="1600" spc="15" dirty="0">
                <a:latin typeface="Arial"/>
                <a:cs typeface="Arial"/>
              </a:rPr>
              <a:t>to </a:t>
            </a:r>
            <a:r>
              <a:rPr sz="1600" spc="-120" dirty="0">
                <a:latin typeface="Arial"/>
                <a:cs typeface="Arial"/>
              </a:rPr>
              <a:t>cause </a:t>
            </a:r>
            <a:r>
              <a:rPr sz="1600" spc="-35" dirty="0">
                <a:latin typeface="Arial"/>
                <a:cs typeface="Arial"/>
              </a:rPr>
              <a:t>impairment </a:t>
            </a:r>
            <a:r>
              <a:rPr sz="1600" spc="-20" dirty="0">
                <a:latin typeface="Arial"/>
                <a:cs typeface="Arial"/>
              </a:rPr>
              <a:t>in </a:t>
            </a:r>
            <a:r>
              <a:rPr sz="1600" spc="-80" dirty="0">
                <a:latin typeface="Arial"/>
                <a:cs typeface="Arial"/>
              </a:rPr>
              <a:t>social </a:t>
            </a:r>
            <a:r>
              <a:rPr sz="1600" spc="-15" dirty="0">
                <a:latin typeface="Arial"/>
                <a:cs typeface="Arial"/>
              </a:rPr>
              <a:t>or</a:t>
            </a:r>
            <a:r>
              <a:rPr sz="1600" spc="-310" dirty="0">
                <a:latin typeface="Arial"/>
                <a:cs typeface="Arial"/>
              </a:rPr>
              <a:t> </a:t>
            </a:r>
            <a:r>
              <a:rPr sz="1600" spc="-60" dirty="0">
                <a:latin typeface="Arial"/>
                <a:cs typeface="Arial"/>
              </a:rPr>
              <a:t>occupational</a:t>
            </a:r>
            <a:endParaRPr sz="1600">
              <a:latin typeface="Arial"/>
              <a:cs typeface="Arial"/>
            </a:endParaRPr>
          </a:p>
          <a:p>
            <a:pPr marR="5257165" algn="ctr">
              <a:lnSpc>
                <a:spcPct val="100000"/>
              </a:lnSpc>
            </a:pPr>
            <a:r>
              <a:rPr sz="1600" spc="-40" dirty="0">
                <a:latin typeface="Arial"/>
                <a:cs typeface="Arial"/>
              </a:rPr>
              <a:t>functioning</a:t>
            </a:r>
            <a:endParaRPr sz="1600">
              <a:latin typeface="Arial"/>
              <a:cs typeface="Arial"/>
            </a:endParaRPr>
          </a:p>
          <a:p>
            <a:pPr marL="756285" lvl="1" indent="-286385">
              <a:lnSpc>
                <a:spcPct val="100000"/>
              </a:lnSpc>
              <a:spcBef>
                <a:spcPts val="385"/>
              </a:spcBef>
              <a:buChar char="–"/>
              <a:tabLst>
                <a:tab pos="756285" algn="l"/>
                <a:tab pos="756920" algn="l"/>
              </a:tabLst>
            </a:pPr>
            <a:r>
              <a:rPr sz="1600" spc="-55" dirty="0">
                <a:latin typeface="Arial"/>
                <a:cs typeface="Arial"/>
              </a:rPr>
              <a:t>no </a:t>
            </a:r>
            <a:r>
              <a:rPr sz="1600" spc="-70" dirty="0">
                <a:latin typeface="Arial"/>
                <a:cs typeface="Arial"/>
              </a:rPr>
              <a:t>psychotic </a:t>
            </a:r>
            <a:r>
              <a:rPr sz="1600" spc="-60" dirty="0">
                <a:latin typeface="Arial"/>
                <a:cs typeface="Arial"/>
              </a:rPr>
              <a:t>features </a:t>
            </a:r>
            <a:r>
              <a:rPr sz="1600" spc="-80" dirty="0">
                <a:latin typeface="Arial"/>
                <a:cs typeface="Arial"/>
              </a:rPr>
              <a:t>are</a:t>
            </a:r>
            <a:r>
              <a:rPr sz="1600" spc="-150" dirty="0">
                <a:latin typeface="Arial"/>
                <a:cs typeface="Arial"/>
              </a:rPr>
              <a:t> </a:t>
            </a:r>
            <a:r>
              <a:rPr sz="1600" spc="-60" dirty="0">
                <a:latin typeface="Arial"/>
                <a:cs typeface="Arial"/>
              </a:rPr>
              <a:t>present.</a:t>
            </a:r>
            <a:endParaRPr sz="1600">
              <a:latin typeface="Arial"/>
              <a:cs typeface="Arial"/>
            </a:endParaRPr>
          </a:p>
          <a:p>
            <a:pPr lvl="1">
              <a:lnSpc>
                <a:spcPct val="100000"/>
              </a:lnSpc>
              <a:spcBef>
                <a:spcPts val="45"/>
              </a:spcBef>
              <a:buFont typeface="Arial"/>
              <a:buChar char="–"/>
            </a:pPr>
            <a:endParaRPr sz="2300">
              <a:latin typeface="Times New Roman"/>
              <a:cs typeface="Times New Roman"/>
            </a:endParaRPr>
          </a:p>
          <a:p>
            <a:pPr marL="399415" indent="-386715">
              <a:lnSpc>
                <a:spcPct val="100000"/>
              </a:lnSpc>
              <a:buChar char="•"/>
              <a:tabLst>
                <a:tab pos="399415" algn="l"/>
                <a:tab pos="400050" algn="l"/>
              </a:tabLst>
            </a:pPr>
            <a:r>
              <a:rPr sz="1600" spc="-55" dirty="0">
                <a:latin typeface="Arial"/>
                <a:cs typeface="Arial"/>
              </a:rPr>
              <a:t>Both </a:t>
            </a:r>
            <a:r>
              <a:rPr sz="1600" spc="-80" dirty="0">
                <a:latin typeface="Arial"/>
                <a:cs typeface="Arial"/>
              </a:rPr>
              <a:t>are </a:t>
            </a:r>
            <a:r>
              <a:rPr sz="1600" b="1" spc="-135" dirty="0">
                <a:latin typeface="Arial"/>
                <a:cs typeface="Arial"/>
              </a:rPr>
              <a:t>associated</a:t>
            </a:r>
            <a:r>
              <a:rPr sz="1600" b="1" spc="-95" dirty="0">
                <a:latin typeface="Arial"/>
                <a:cs typeface="Arial"/>
              </a:rPr>
              <a:t> </a:t>
            </a:r>
            <a:r>
              <a:rPr sz="1600" spc="10" dirty="0">
                <a:latin typeface="Arial"/>
                <a:cs typeface="Arial"/>
              </a:rPr>
              <a:t>with</a:t>
            </a:r>
            <a:endParaRPr sz="1600">
              <a:latin typeface="Arial"/>
              <a:cs typeface="Arial"/>
            </a:endParaRPr>
          </a:p>
          <a:p>
            <a:pPr marL="756285" lvl="1" indent="-286385">
              <a:lnSpc>
                <a:spcPct val="100000"/>
              </a:lnSpc>
              <a:spcBef>
                <a:spcPts val="384"/>
              </a:spcBef>
              <a:buChar char="–"/>
              <a:tabLst>
                <a:tab pos="756285" algn="l"/>
                <a:tab pos="756920" algn="l"/>
              </a:tabLst>
            </a:pPr>
            <a:r>
              <a:rPr sz="1600" spc="-30" dirty="0">
                <a:latin typeface="Arial"/>
                <a:cs typeface="Arial"/>
              </a:rPr>
              <a:t>inflated</a:t>
            </a:r>
            <a:r>
              <a:rPr sz="1600" spc="-140" dirty="0">
                <a:latin typeface="Arial"/>
                <a:cs typeface="Arial"/>
              </a:rPr>
              <a:t> </a:t>
            </a:r>
            <a:r>
              <a:rPr sz="1600" spc="-65" dirty="0">
                <a:latin typeface="Arial"/>
                <a:cs typeface="Arial"/>
              </a:rPr>
              <a:t>self-esteem,</a:t>
            </a:r>
            <a:endParaRPr sz="1600">
              <a:latin typeface="Arial"/>
              <a:cs typeface="Arial"/>
            </a:endParaRPr>
          </a:p>
          <a:p>
            <a:pPr marL="756285" lvl="1" indent="-286385">
              <a:lnSpc>
                <a:spcPct val="100000"/>
              </a:lnSpc>
              <a:spcBef>
                <a:spcPts val="385"/>
              </a:spcBef>
              <a:buChar char="–"/>
              <a:tabLst>
                <a:tab pos="756285" algn="l"/>
                <a:tab pos="756920" algn="l"/>
              </a:tabLst>
            </a:pPr>
            <a:r>
              <a:rPr sz="1600" spc="-95" dirty="0">
                <a:latin typeface="Arial"/>
                <a:cs typeface="Arial"/>
              </a:rPr>
              <a:t>decreased </a:t>
            </a:r>
            <a:r>
              <a:rPr sz="1600" spc="-80" dirty="0">
                <a:latin typeface="Arial"/>
                <a:cs typeface="Arial"/>
              </a:rPr>
              <a:t>need </a:t>
            </a:r>
            <a:r>
              <a:rPr sz="1600" spc="-10" dirty="0">
                <a:latin typeface="Arial"/>
                <a:cs typeface="Arial"/>
              </a:rPr>
              <a:t>for</a:t>
            </a:r>
            <a:r>
              <a:rPr sz="1600" spc="-45" dirty="0">
                <a:latin typeface="Arial"/>
                <a:cs typeface="Arial"/>
              </a:rPr>
              <a:t> </a:t>
            </a:r>
            <a:r>
              <a:rPr sz="1600" spc="-80" dirty="0">
                <a:latin typeface="Arial"/>
                <a:cs typeface="Arial"/>
              </a:rPr>
              <a:t>sleep,</a:t>
            </a:r>
            <a:endParaRPr sz="1600">
              <a:latin typeface="Arial"/>
              <a:cs typeface="Arial"/>
            </a:endParaRPr>
          </a:p>
          <a:p>
            <a:pPr marL="756285" lvl="1" indent="-286385">
              <a:lnSpc>
                <a:spcPct val="100000"/>
              </a:lnSpc>
              <a:spcBef>
                <a:spcPts val="385"/>
              </a:spcBef>
              <a:buChar char="–"/>
              <a:tabLst>
                <a:tab pos="756285" algn="l"/>
                <a:tab pos="756920" algn="l"/>
              </a:tabLst>
            </a:pPr>
            <a:r>
              <a:rPr sz="1600" spc="-35" dirty="0">
                <a:latin typeface="Arial"/>
                <a:cs typeface="Arial"/>
              </a:rPr>
              <a:t>distractibility,</a:t>
            </a:r>
            <a:endParaRPr sz="1600">
              <a:latin typeface="Arial"/>
              <a:cs typeface="Arial"/>
            </a:endParaRPr>
          </a:p>
          <a:p>
            <a:pPr marL="756285" lvl="1" indent="-286385">
              <a:lnSpc>
                <a:spcPct val="100000"/>
              </a:lnSpc>
              <a:spcBef>
                <a:spcPts val="384"/>
              </a:spcBef>
              <a:buChar char="–"/>
              <a:tabLst>
                <a:tab pos="756285" algn="l"/>
                <a:tab pos="756920" algn="l"/>
              </a:tabLst>
            </a:pPr>
            <a:r>
              <a:rPr sz="1600" spc="-60" dirty="0">
                <a:latin typeface="Arial"/>
                <a:cs typeface="Arial"/>
              </a:rPr>
              <a:t>great </a:t>
            </a:r>
            <a:r>
              <a:rPr sz="1600" spc="-85" dirty="0">
                <a:latin typeface="Arial"/>
                <a:cs typeface="Arial"/>
              </a:rPr>
              <a:t>physical </a:t>
            </a:r>
            <a:r>
              <a:rPr sz="1600" spc="-80" dirty="0">
                <a:latin typeface="Arial"/>
                <a:cs typeface="Arial"/>
              </a:rPr>
              <a:t>and </a:t>
            </a:r>
            <a:r>
              <a:rPr sz="1600" spc="-45" dirty="0">
                <a:latin typeface="Arial"/>
                <a:cs typeface="Arial"/>
              </a:rPr>
              <a:t>mental</a:t>
            </a:r>
            <a:r>
              <a:rPr sz="1600" spc="-160" dirty="0">
                <a:latin typeface="Arial"/>
                <a:cs typeface="Arial"/>
              </a:rPr>
              <a:t> </a:t>
            </a:r>
            <a:r>
              <a:rPr sz="1600" spc="-45" dirty="0">
                <a:latin typeface="Arial"/>
                <a:cs typeface="Arial"/>
              </a:rPr>
              <a:t>activity,</a:t>
            </a:r>
            <a:endParaRPr sz="1600">
              <a:latin typeface="Arial"/>
              <a:cs typeface="Arial"/>
            </a:endParaRPr>
          </a:p>
          <a:p>
            <a:pPr marL="756285" lvl="1" indent="-286385">
              <a:lnSpc>
                <a:spcPct val="100000"/>
              </a:lnSpc>
              <a:spcBef>
                <a:spcPts val="380"/>
              </a:spcBef>
              <a:buChar char="–"/>
              <a:tabLst>
                <a:tab pos="756285" algn="l"/>
                <a:tab pos="756920" algn="l"/>
              </a:tabLst>
            </a:pPr>
            <a:r>
              <a:rPr sz="1600" spc="-55" dirty="0">
                <a:latin typeface="Arial"/>
                <a:cs typeface="Arial"/>
              </a:rPr>
              <a:t>overinvolvement </a:t>
            </a:r>
            <a:r>
              <a:rPr sz="1600" spc="-25" dirty="0">
                <a:latin typeface="Arial"/>
                <a:cs typeface="Arial"/>
              </a:rPr>
              <a:t>in </a:t>
            </a:r>
            <a:r>
              <a:rPr sz="1600" spc="-75" dirty="0">
                <a:latin typeface="Arial"/>
                <a:cs typeface="Arial"/>
              </a:rPr>
              <a:t>pleasurable</a:t>
            </a:r>
            <a:r>
              <a:rPr sz="1600" spc="-155" dirty="0">
                <a:latin typeface="Arial"/>
                <a:cs typeface="Arial"/>
              </a:rPr>
              <a:t> </a:t>
            </a:r>
            <a:r>
              <a:rPr sz="1600" spc="-55" dirty="0">
                <a:latin typeface="Arial"/>
                <a:cs typeface="Arial"/>
              </a:rPr>
              <a:t>behavior</a:t>
            </a:r>
            <a:r>
              <a:rPr sz="1400" spc="-55" dirty="0">
                <a:latin typeface="Arial"/>
                <a:cs typeface="Arial"/>
              </a:rPr>
              <a:t>.</a:t>
            </a:r>
            <a:endParaRPr sz="1400">
              <a:latin typeface="Arial"/>
              <a:cs typeface="Arial"/>
            </a:endParaRPr>
          </a:p>
        </p:txBody>
      </p:sp>
      <p:sp>
        <p:nvSpPr>
          <p:cNvPr id="4" name="object 4"/>
          <p:cNvSpPr/>
          <p:nvPr/>
        </p:nvSpPr>
        <p:spPr>
          <a:xfrm>
            <a:off x="5286375" y="4214850"/>
            <a:ext cx="3000375" cy="225894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9235949" cy="6934200"/>
          </a:xfrm>
          <a:prstGeom prst="rect">
            <a:avLst/>
          </a:prstGeom>
        </p:spPr>
      </p:pic>
    </p:spTree>
    <p:extLst>
      <p:ext uri="{BB962C8B-B14F-4D97-AF65-F5344CB8AC3E}">
        <p14:creationId xmlns:p14="http://schemas.microsoft.com/office/powerpoint/2010/main" val="2316193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39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D380-26ED-4CFD-AB79-A1E951285745}"/>
              </a:ext>
            </a:extLst>
          </p:cNvPr>
          <p:cNvSpPr>
            <a:spLocks noGrp="1"/>
          </p:cNvSpPr>
          <p:nvPr>
            <p:ph type="title"/>
          </p:nvPr>
        </p:nvSpPr>
        <p:spPr>
          <a:xfrm>
            <a:off x="558166" y="152400"/>
            <a:ext cx="8204834" cy="1219200"/>
          </a:xfrm>
        </p:spPr>
        <p:txBody>
          <a:bodyPr/>
          <a:lstStyle/>
          <a:p>
            <a:r>
              <a:rPr lang="en-IN" dirty="0"/>
              <a:t>Criteria for Manic episode</a:t>
            </a:r>
          </a:p>
        </p:txBody>
      </p:sp>
      <p:sp>
        <p:nvSpPr>
          <p:cNvPr id="3" name="Content Placeholder 2">
            <a:extLst>
              <a:ext uri="{FF2B5EF4-FFF2-40B4-BE49-F238E27FC236}">
                <a16:creationId xmlns:a16="http://schemas.microsoft.com/office/drawing/2014/main" id="{FC694C56-D191-493D-93B1-20E0E608BB62}"/>
              </a:ext>
            </a:extLst>
          </p:cNvPr>
          <p:cNvSpPr>
            <a:spLocks noGrp="1"/>
          </p:cNvSpPr>
          <p:nvPr>
            <p:ph idx="1"/>
          </p:nvPr>
        </p:nvSpPr>
        <p:spPr>
          <a:xfrm>
            <a:off x="558167" y="1066800"/>
            <a:ext cx="7976234" cy="5562600"/>
          </a:xfrm>
        </p:spPr>
        <p:txBody>
          <a:bodyPr>
            <a:noAutofit/>
          </a:bodyPr>
          <a:lstStyle/>
          <a:p>
            <a:pPr marL="385763" indent="-385763" algn="just">
              <a:lnSpc>
                <a:spcPct val="170000"/>
              </a:lnSpc>
              <a:buAutoNum type="alphaUcPeriod"/>
            </a:pPr>
            <a:r>
              <a:rPr lang="en-IN" sz="1800" b="0" dirty="0"/>
              <a:t>A mood which is predominantly </a:t>
            </a:r>
            <a:r>
              <a:rPr lang="en-IN" sz="1800" dirty="0">
                <a:solidFill>
                  <a:srgbClr val="00B050"/>
                </a:solidFill>
              </a:rPr>
              <a:t>elevated, expansive or irritable </a:t>
            </a:r>
            <a:r>
              <a:rPr lang="en-IN" sz="1800" b="0" dirty="0"/>
              <a:t>and definitely abnormal for the individual concerned. This mood change must be prominent and sustained for </a:t>
            </a:r>
            <a:r>
              <a:rPr lang="en-IN" sz="1800" b="0" u="sng" dirty="0"/>
              <a:t>at least a week </a:t>
            </a:r>
            <a:r>
              <a:rPr lang="en-IN" sz="1800" b="0" dirty="0"/>
              <a:t>(unless it is severe enough to require hospital admission).</a:t>
            </a:r>
          </a:p>
          <a:p>
            <a:pPr algn="just">
              <a:lnSpc>
                <a:spcPct val="170000"/>
              </a:lnSpc>
            </a:pPr>
            <a:r>
              <a:rPr lang="en-IN" sz="1800" b="0" dirty="0"/>
              <a:t>B. </a:t>
            </a:r>
            <a:r>
              <a:rPr lang="en-IN" sz="1800" b="0" u="sng" dirty="0"/>
              <a:t>At least three </a:t>
            </a:r>
            <a:r>
              <a:rPr lang="en-IN" sz="1800" b="0" dirty="0"/>
              <a:t>of the following must be present (four if the mood is  merely irritable), leading to severe interference with personal functioning in daily living:</a:t>
            </a:r>
          </a:p>
          <a:p>
            <a:pPr algn="just">
              <a:lnSpc>
                <a:spcPct val="170000"/>
              </a:lnSpc>
            </a:pPr>
            <a:r>
              <a:rPr lang="en-IN" sz="1800" b="0" dirty="0"/>
              <a:t> (1) Increased activity or physical restlessness</a:t>
            </a:r>
          </a:p>
          <a:p>
            <a:pPr algn="just">
              <a:lnSpc>
                <a:spcPct val="170000"/>
              </a:lnSpc>
            </a:pPr>
            <a:r>
              <a:rPr lang="en-IN" sz="1800" b="0" dirty="0"/>
              <a:t> (2) Increased talkativeness ('pressure of speech’);</a:t>
            </a:r>
          </a:p>
          <a:p>
            <a:pPr algn="just">
              <a:lnSpc>
                <a:spcPct val="170000"/>
              </a:lnSpc>
            </a:pPr>
            <a:r>
              <a:rPr lang="en-IN" sz="1800" b="0" dirty="0"/>
              <a:t> (3) Flight of ideas or the subjective experience of thoughts racing;</a:t>
            </a:r>
          </a:p>
          <a:p>
            <a:pPr algn="just">
              <a:lnSpc>
                <a:spcPct val="170000"/>
              </a:lnSpc>
            </a:pPr>
            <a:r>
              <a:rPr lang="en-IN" sz="1800" b="0" dirty="0"/>
              <a:t> (4) Loss of normal social inhibitions resulting in behaviour which is inappropriate to the circumstances;</a:t>
            </a:r>
          </a:p>
        </p:txBody>
      </p:sp>
    </p:spTree>
    <p:extLst>
      <p:ext uri="{BB962C8B-B14F-4D97-AF65-F5344CB8AC3E}">
        <p14:creationId xmlns:p14="http://schemas.microsoft.com/office/powerpoint/2010/main" val="1255521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AB8243-4136-41DF-84F4-447B8B23D81A}"/>
              </a:ext>
            </a:extLst>
          </p:cNvPr>
          <p:cNvSpPr>
            <a:spLocks noGrp="1"/>
          </p:cNvSpPr>
          <p:nvPr>
            <p:ph idx="1"/>
          </p:nvPr>
        </p:nvSpPr>
        <p:spPr>
          <a:xfrm>
            <a:off x="838200" y="914400"/>
            <a:ext cx="8027669" cy="4270375"/>
          </a:xfrm>
        </p:spPr>
        <p:txBody>
          <a:bodyPr>
            <a:normAutofit/>
          </a:bodyPr>
          <a:lstStyle/>
          <a:p>
            <a:pPr algn="just"/>
            <a:r>
              <a:rPr lang="en-IN" sz="2000" b="0" dirty="0"/>
              <a:t>(5) Decreased need for sleep;</a:t>
            </a:r>
          </a:p>
          <a:p>
            <a:pPr algn="just"/>
            <a:endParaRPr lang="en-IN" sz="2000" b="0" dirty="0"/>
          </a:p>
          <a:p>
            <a:pPr algn="just"/>
            <a:r>
              <a:rPr lang="en-IN" sz="2000" b="0" dirty="0"/>
              <a:t>(6) Inflated self-esteem or grandiosity;</a:t>
            </a:r>
          </a:p>
          <a:p>
            <a:pPr algn="just"/>
            <a:endParaRPr lang="en-IN" sz="2000" b="0" dirty="0"/>
          </a:p>
          <a:p>
            <a:pPr algn="just"/>
            <a:r>
              <a:rPr lang="en-IN" sz="2000" b="0" dirty="0"/>
              <a:t>(7) Distractibility or constant changes in activity or plans;</a:t>
            </a:r>
          </a:p>
          <a:p>
            <a:pPr algn="just"/>
            <a:endParaRPr lang="en-IN" sz="2000" b="0" dirty="0"/>
          </a:p>
          <a:p>
            <a:pPr algn="just"/>
            <a:r>
              <a:rPr lang="en-IN" sz="2000" b="0" dirty="0"/>
              <a:t>(8) Behaviour which is foolhardy or reckless and whose risks the subject does not recognize e.g. spending sprees, foolish enterprises, reckless driving;</a:t>
            </a:r>
          </a:p>
          <a:p>
            <a:pPr algn="just"/>
            <a:endParaRPr lang="en-IN" sz="2000" b="0" dirty="0"/>
          </a:p>
          <a:p>
            <a:pPr algn="just"/>
            <a:r>
              <a:rPr lang="en-IN" sz="2000" b="0" dirty="0"/>
              <a:t>(9) Marked sexual energy or sexual indiscretions.</a:t>
            </a:r>
          </a:p>
          <a:p>
            <a:pPr algn="just"/>
            <a:endParaRPr lang="en-IN" sz="2000" b="0" dirty="0"/>
          </a:p>
        </p:txBody>
      </p:sp>
    </p:spTree>
    <p:extLst>
      <p:ext uri="{BB962C8B-B14F-4D97-AF65-F5344CB8AC3E}">
        <p14:creationId xmlns:p14="http://schemas.microsoft.com/office/powerpoint/2010/main" val="4176687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0A21C-5C58-4481-AF88-935DA369C5BF}"/>
              </a:ext>
            </a:extLst>
          </p:cNvPr>
          <p:cNvSpPr>
            <a:spLocks noGrp="1"/>
          </p:cNvSpPr>
          <p:nvPr>
            <p:ph type="title"/>
          </p:nvPr>
        </p:nvSpPr>
        <p:spPr>
          <a:xfrm>
            <a:off x="3649218" y="461594"/>
            <a:ext cx="1845563" cy="2708434"/>
          </a:xfrm>
        </p:spPr>
        <p:txBody>
          <a:bodyPr/>
          <a:lstStyle/>
          <a:p>
            <a:r>
              <a:rPr lang="en-US" dirty="0"/>
              <a:t>Mania vs Hypomania</a:t>
            </a:r>
          </a:p>
        </p:txBody>
      </p:sp>
      <p:pic>
        <p:nvPicPr>
          <p:cNvPr id="5122" name="Picture 2" descr="Mood disorders">
            <a:extLst>
              <a:ext uri="{FF2B5EF4-FFF2-40B4-BE49-F238E27FC236}">
                <a16:creationId xmlns:a16="http://schemas.microsoft.com/office/drawing/2014/main" id="{69E036D0-50B8-486B-A688-F1280F8F139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357945"/>
            <a:ext cx="8018021"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532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3900249"/>
            <a:ext cx="3877055" cy="2907791"/>
          </a:xfrm>
          <a:prstGeom prst="rect">
            <a:avLst/>
          </a:prstGeom>
        </p:spPr>
      </p:pic>
      <p:sp>
        <p:nvSpPr>
          <p:cNvPr id="2" name="object 2"/>
          <p:cNvSpPr txBox="1">
            <a:spLocks noGrp="1"/>
          </p:cNvSpPr>
          <p:nvPr>
            <p:ph type="title"/>
          </p:nvPr>
        </p:nvSpPr>
        <p:spPr>
          <a:xfrm>
            <a:off x="3819905" y="461594"/>
            <a:ext cx="1504950" cy="697230"/>
          </a:xfrm>
          <a:prstGeom prst="rect">
            <a:avLst/>
          </a:prstGeom>
        </p:spPr>
        <p:txBody>
          <a:bodyPr vert="horz" wrap="square" lIns="0" tIns="13335" rIns="0" bIns="0" rtlCol="0">
            <a:spAutoFit/>
          </a:bodyPr>
          <a:lstStyle/>
          <a:p>
            <a:pPr marL="12700">
              <a:lnSpc>
                <a:spcPct val="100000"/>
              </a:lnSpc>
              <a:spcBef>
                <a:spcPts val="105"/>
              </a:spcBef>
            </a:pPr>
            <a:r>
              <a:rPr b="1" spc="-170" dirty="0">
                <a:latin typeface="Arial"/>
                <a:cs typeface="Arial"/>
              </a:rPr>
              <a:t>Mania</a:t>
            </a:r>
          </a:p>
        </p:txBody>
      </p:sp>
      <p:sp>
        <p:nvSpPr>
          <p:cNvPr id="3" name="object 3"/>
          <p:cNvSpPr txBox="1"/>
          <p:nvPr/>
        </p:nvSpPr>
        <p:spPr>
          <a:xfrm>
            <a:off x="542670" y="1524000"/>
            <a:ext cx="8059420" cy="2743700"/>
          </a:xfrm>
          <a:prstGeom prst="rect">
            <a:avLst/>
          </a:prstGeom>
        </p:spPr>
        <p:txBody>
          <a:bodyPr vert="horz" wrap="square" lIns="0" tIns="12065" rIns="0" bIns="0" rtlCol="0">
            <a:spAutoFit/>
          </a:bodyPr>
          <a:lstStyle/>
          <a:p>
            <a:pPr marL="355600" indent="-342900">
              <a:lnSpc>
                <a:spcPct val="100000"/>
              </a:lnSpc>
              <a:spcBef>
                <a:spcPts val="95"/>
              </a:spcBef>
              <a:buFont typeface="Arial"/>
              <a:buChar char="•"/>
              <a:tabLst>
                <a:tab pos="354965" algn="l"/>
                <a:tab pos="355600" algn="l"/>
              </a:tabLst>
            </a:pPr>
            <a:r>
              <a:rPr sz="2500" b="1" spc="-170" dirty="0">
                <a:latin typeface="Arial"/>
                <a:cs typeface="Arial"/>
              </a:rPr>
              <a:t>Bipolar </a:t>
            </a:r>
            <a:r>
              <a:rPr sz="2500" b="1" spc="-30" dirty="0">
                <a:latin typeface="Arial"/>
                <a:cs typeface="Arial"/>
              </a:rPr>
              <a:t>I</a:t>
            </a:r>
            <a:r>
              <a:rPr sz="2500" b="1" spc="-110" dirty="0">
                <a:latin typeface="Arial"/>
                <a:cs typeface="Arial"/>
              </a:rPr>
              <a:t> </a:t>
            </a:r>
            <a:r>
              <a:rPr sz="2500" b="1" spc="-175" dirty="0">
                <a:latin typeface="Arial"/>
                <a:cs typeface="Arial"/>
              </a:rPr>
              <a:t>disorder</a:t>
            </a:r>
            <a:endParaRPr sz="2500" dirty="0">
              <a:latin typeface="Arial"/>
              <a:cs typeface="Arial"/>
            </a:endParaRPr>
          </a:p>
          <a:p>
            <a:pPr marL="756285" marR="5080" lvl="1" indent="-286385">
              <a:lnSpc>
                <a:spcPts val="2120"/>
              </a:lnSpc>
              <a:spcBef>
                <a:spcPts val="515"/>
              </a:spcBef>
              <a:buChar char="–"/>
              <a:tabLst>
                <a:tab pos="756285" algn="l"/>
                <a:tab pos="756920" algn="l"/>
              </a:tabLst>
            </a:pPr>
            <a:r>
              <a:rPr sz="2200" spc="-175" dirty="0">
                <a:latin typeface="Arial"/>
                <a:cs typeface="Arial"/>
              </a:rPr>
              <a:t>a </a:t>
            </a:r>
            <a:r>
              <a:rPr sz="2200" spc="-75" dirty="0">
                <a:latin typeface="Arial"/>
                <a:cs typeface="Arial"/>
              </a:rPr>
              <a:t>clinical </a:t>
            </a:r>
            <a:r>
              <a:rPr sz="2200" spc="-125" dirty="0">
                <a:latin typeface="Arial"/>
                <a:cs typeface="Arial"/>
              </a:rPr>
              <a:t>course </a:t>
            </a:r>
            <a:r>
              <a:rPr sz="2200" spc="-5" dirty="0">
                <a:latin typeface="Arial"/>
                <a:cs typeface="Arial"/>
              </a:rPr>
              <a:t>of </a:t>
            </a:r>
            <a:r>
              <a:rPr sz="2200" spc="-95" dirty="0">
                <a:latin typeface="Arial"/>
                <a:cs typeface="Arial"/>
              </a:rPr>
              <a:t>one </a:t>
            </a:r>
            <a:r>
              <a:rPr sz="2200" spc="-15" dirty="0">
                <a:latin typeface="Arial"/>
                <a:cs typeface="Arial"/>
              </a:rPr>
              <a:t>or </a:t>
            </a:r>
            <a:r>
              <a:rPr sz="2200" spc="-70" dirty="0">
                <a:latin typeface="Arial"/>
                <a:cs typeface="Arial"/>
              </a:rPr>
              <a:t>more </a:t>
            </a:r>
            <a:r>
              <a:rPr sz="2200" spc="-100" dirty="0">
                <a:latin typeface="Arial"/>
                <a:cs typeface="Arial"/>
              </a:rPr>
              <a:t>manic </a:t>
            </a:r>
            <a:r>
              <a:rPr sz="2200" spc="-120" dirty="0">
                <a:latin typeface="Arial"/>
                <a:cs typeface="Arial"/>
              </a:rPr>
              <a:t>episodes </a:t>
            </a:r>
            <a:r>
              <a:rPr sz="2200" spc="-95" dirty="0">
                <a:latin typeface="Arial"/>
                <a:cs typeface="Arial"/>
              </a:rPr>
              <a:t>and,</a:t>
            </a:r>
            <a:r>
              <a:rPr sz="2200" spc="-335" dirty="0">
                <a:latin typeface="Arial"/>
                <a:cs typeface="Arial"/>
              </a:rPr>
              <a:t> </a:t>
            </a:r>
            <a:r>
              <a:rPr sz="2200" spc="-95" dirty="0">
                <a:latin typeface="Arial"/>
                <a:cs typeface="Arial"/>
              </a:rPr>
              <a:t>sometimes,  </a:t>
            </a:r>
            <a:r>
              <a:rPr sz="2200" spc="-50" dirty="0">
                <a:latin typeface="Arial"/>
                <a:cs typeface="Arial"/>
              </a:rPr>
              <a:t>major </a:t>
            </a:r>
            <a:r>
              <a:rPr sz="2200" spc="-114" dirty="0">
                <a:latin typeface="Arial"/>
                <a:cs typeface="Arial"/>
              </a:rPr>
              <a:t>depressive</a:t>
            </a:r>
            <a:r>
              <a:rPr sz="2200" spc="-200" dirty="0">
                <a:latin typeface="Arial"/>
                <a:cs typeface="Arial"/>
              </a:rPr>
              <a:t> </a:t>
            </a:r>
            <a:r>
              <a:rPr sz="2200" spc="-114" dirty="0">
                <a:latin typeface="Arial"/>
                <a:cs typeface="Arial"/>
              </a:rPr>
              <a:t>episodes.</a:t>
            </a:r>
            <a:endParaRPr sz="2200" dirty="0">
              <a:latin typeface="Arial"/>
              <a:cs typeface="Arial"/>
            </a:endParaRPr>
          </a:p>
          <a:p>
            <a:pPr>
              <a:lnSpc>
                <a:spcPct val="100000"/>
              </a:lnSpc>
              <a:spcBef>
                <a:spcPts val="55"/>
              </a:spcBef>
            </a:pPr>
            <a:endParaRPr sz="2550" dirty="0">
              <a:latin typeface="Times New Roman"/>
              <a:cs typeface="Times New Roman"/>
            </a:endParaRPr>
          </a:p>
          <a:p>
            <a:pPr marL="355600" indent="-342900">
              <a:lnSpc>
                <a:spcPct val="100000"/>
              </a:lnSpc>
              <a:buFont typeface="Arial"/>
              <a:buChar char="•"/>
              <a:tabLst>
                <a:tab pos="354965" algn="l"/>
                <a:tab pos="355600" algn="l"/>
              </a:tabLst>
            </a:pPr>
            <a:r>
              <a:rPr sz="2500" b="1" spc="-170" dirty="0">
                <a:latin typeface="Arial"/>
                <a:cs typeface="Arial"/>
              </a:rPr>
              <a:t>Bipolar </a:t>
            </a:r>
            <a:r>
              <a:rPr sz="2500" b="1" spc="-30" dirty="0">
                <a:latin typeface="Arial"/>
                <a:cs typeface="Arial"/>
              </a:rPr>
              <a:t>II</a:t>
            </a:r>
            <a:r>
              <a:rPr sz="2500" b="1" spc="-125" dirty="0">
                <a:latin typeface="Arial"/>
                <a:cs typeface="Arial"/>
              </a:rPr>
              <a:t> </a:t>
            </a:r>
            <a:r>
              <a:rPr sz="2500" b="1" spc="-175" dirty="0">
                <a:latin typeface="Arial"/>
                <a:cs typeface="Arial"/>
              </a:rPr>
              <a:t>disorder</a:t>
            </a:r>
            <a:endParaRPr sz="2500" dirty="0">
              <a:latin typeface="Arial"/>
              <a:cs typeface="Arial"/>
            </a:endParaRPr>
          </a:p>
          <a:p>
            <a:pPr marL="756285" lvl="1" indent="-286385">
              <a:lnSpc>
                <a:spcPct val="100000"/>
              </a:lnSpc>
              <a:spcBef>
                <a:spcPts val="10"/>
              </a:spcBef>
              <a:buChar char="–"/>
              <a:tabLst>
                <a:tab pos="756285" algn="l"/>
                <a:tab pos="756920" algn="l"/>
              </a:tabLst>
            </a:pPr>
            <a:r>
              <a:rPr sz="2200" spc="-200" dirty="0">
                <a:latin typeface="Arial"/>
                <a:cs typeface="Arial"/>
              </a:rPr>
              <a:t>A </a:t>
            </a:r>
            <a:r>
              <a:rPr sz="2200" spc="-60" dirty="0">
                <a:latin typeface="Arial"/>
                <a:cs typeface="Arial"/>
              </a:rPr>
              <a:t>variant </a:t>
            </a:r>
            <a:r>
              <a:rPr sz="2200" spc="-5" dirty="0">
                <a:latin typeface="Arial"/>
                <a:cs typeface="Arial"/>
              </a:rPr>
              <a:t>of </a:t>
            </a:r>
            <a:r>
              <a:rPr sz="2200" spc="-50" dirty="0">
                <a:latin typeface="Arial"/>
                <a:cs typeface="Arial"/>
              </a:rPr>
              <a:t>bipolar</a:t>
            </a:r>
            <a:r>
              <a:rPr sz="2200" spc="-240" dirty="0">
                <a:latin typeface="Arial"/>
                <a:cs typeface="Arial"/>
              </a:rPr>
              <a:t> </a:t>
            </a:r>
            <a:r>
              <a:rPr sz="2200" spc="-70" dirty="0">
                <a:latin typeface="Arial"/>
                <a:cs typeface="Arial"/>
              </a:rPr>
              <a:t>disorder</a:t>
            </a:r>
            <a:endParaRPr sz="2200" dirty="0">
              <a:latin typeface="Arial"/>
              <a:cs typeface="Arial"/>
            </a:endParaRPr>
          </a:p>
          <a:p>
            <a:pPr marL="756285" lvl="1" indent="-286385">
              <a:lnSpc>
                <a:spcPts val="2375"/>
              </a:lnSpc>
              <a:spcBef>
                <a:spcPts val="5"/>
              </a:spcBef>
              <a:buChar char="–"/>
              <a:tabLst>
                <a:tab pos="756285" algn="l"/>
                <a:tab pos="756920" algn="l"/>
              </a:tabLst>
            </a:pPr>
            <a:r>
              <a:rPr sz="2200" spc="-120" dirty="0">
                <a:latin typeface="Arial"/>
                <a:cs typeface="Arial"/>
              </a:rPr>
              <a:t>episodes </a:t>
            </a:r>
            <a:r>
              <a:rPr sz="2200" spc="-5" dirty="0">
                <a:latin typeface="Arial"/>
                <a:cs typeface="Arial"/>
              </a:rPr>
              <a:t>of </a:t>
            </a:r>
            <a:r>
              <a:rPr sz="2200" spc="-50" dirty="0">
                <a:latin typeface="Arial"/>
                <a:cs typeface="Arial"/>
              </a:rPr>
              <a:t>major </a:t>
            </a:r>
            <a:r>
              <a:rPr sz="2200" spc="-100" dirty="0">
                <a:latin typeface="Arial"/>
                <a:cs typeface="Arial"/>
              </a:rPr>
              <a:t>depression </a:t>
            </a:r>
            <a:r>
              <a:rPr sz="2200" spc="-105" dirty="0">
                <a:latin typeface="Arial"/>
                <a:cs typeface="Arial"/>
              </a:rPr>
              <a:t>and </a:t>
            </a:r>
            <a:r>
              <a:rPr sz="2200" spc="-95" dirty="0">
                <a:latin typeface="Arial"/>
                <a:cs typeface="Arial"/>
              </a:rPr>
              <a:t>hypomania </a:t>
            </a:r>
            <a:r>
              <a:rPr sz="2200" spc="-50" dirty="0">
                <a:latin typeface="Arial"/>
                <a:cs typeface="Arial"/>
              </a:rPr>
              <a:t>(rather</a:t>
            </a:r>
            <a:r>
              <a:rPr sz="2200" spc="-340" dirty="0">
                <a:latin typeface="Arial"/>
                <a:cs typeface="Arial"/>
              </a:rPr>
              <a:t> </a:t>
            </a:r>
            <a:r>
              <a:rPr sz="2200" spc="-50" dirty="0">
                <a:latin typeface="Arial"/>
                <a:cs typeface="Arial"/>
              </a:rPr>
              <a:t>than</a:t>
            </a:r>
            <a:endParaRPr sz="2200" dirty="0">
              <a:latin typeface="Arial"/>
              <a:cs typeface="Arial"/>
            </a:endParaRPr>
          </a:p>
          <a:p>
            <a:pPr marL="756285">
              <a:lnSpc>
                <a:spcPts val="2375"/>
              </a:lnSpc>
            </a:pPr>
            <a:r>
              <a:rPr sz="2200" spc="-95" dirty="0">
                <a:latin typeface="Arial"/>
                <a:cs typeface="Arial"/>
              </a:rPr>
              <a:t>mania)</a:t>
            </a:r>
            <a:endParaRPr lang="en-US" sz="2200" spc="-95" dirty="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0793"/>
            <a:ext cx="9982200" cy="7494473"/>
          </a:xfrm>
          <a:prstGeom prst="rect">
            <a:avLst/>
          </a:prstGeom>
        </p:spPr>
      </p:pic>
    </p:spTree>
    <p:extLst>
      <p:ext uri="{BB962C8B-B14F-4D97-AF65-F5344CB8AC3E}">
        <p14:creationId xmlns:p14="http://schemas.microsoft.com/office/powerpoint/2010/main" val="939686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4257" y="324357"/>
            <a:ext cx="6440170" cy="696595"/>
          </a:xfrm>
          <a:prstGeom prst="rect">
            <a:avLst/>
          </a:prstGeom>
        </p:spPr>
        <p:txBody>
          <a:bodyPr vert="horz" wrap="square" lIns="0" tIns="12700" rIns="0" bIns="0" rtlCol="0">
            <a:spAutoFit/>
          </a:bodyPr>
          <a:lstStyle/>
          <a:p>
            <a:pPr marL="12700">
              <a:lnSpc>
                <a:spcPct val="100000"/>
              </a:lnSpc>
              <a:spcBef>
                <a:spcPts val="100"/>
              </a:spcBef>
            </a:pPr>
            <a:r>
              <a:rPr b="1" spc="-335" dirty="0">
                <a:latin typeface="Arial"/>
                <a:cs typeface="Arial"/>
              </a:rPr>
              <a:t>Dysthymia </a:t>
            </a:r>
            <a:r>
              <a:rPr b="1" spc="-310" dirty="0">
                <a:latin typeface="Arial"/>
                <a:cs typeface="Arial"/>
              </a:rPr>
              <a:t>and</a:t>
            </a:r>
            <a:r>
              <a:rPr b="1" spc="-200" dirty="0">
                <a:latin typeface="Arial"/>
                <a:cs typeface="Arial"/>
              </a:rPr>
              <a:t> </a:t>
            </a:r>
            <a:r>
              <a:rPr b="1" spc="-350" dirty="0">
                <a:latin typeface="Arial"/>
                <a:cs typeface="Arial"/>
              </a:rPr>
              <a:t>Cyclothymia</a:t>
            </a:r>
          </a:p>
        </p:txBody>
      </p:sp>
      <p:sp>
        <p:nvSpPr>
          <p:cNvPr id="3" name="object 3"/>
          <p:cNvSpPr txBox="1"/>
          <p:nvPr/>
        </p:nvSpPr>
        <p:spPr>
          <a:xfrm>
            <a:off x="535940" y="1526794"/>
            <a:ext cx="7876540" cy="4529455"/>
          </a:xfrm>
          <a:prstGeom prst="rect">
            <a:avLst/>
          </a:prstGeom>
        </p:spPr>
        <p:txBody>
          <a:bodyPr vert="horz" wrap="square" lIns="0" tIns="12700" rIns="0" bIns="0" rtlCol="0">
            <a:spAutoFit/>
          </a:bodyPr>
          <a:lstStyle/>
          <a:p>
            <a:pPr marL="355600" indent="-342900">
              <a:lnSpc>
                <a:spcPct val="100000"/>
              </a:lnSpc>
              <a:spcBef>
                <a:spcPts val="100"/>
              </a:spcBef>
              <a:buChar char="•"/>
              <a:tabLst>
                <a:tab pos="354965" algn="l"/>
                <a:tab pos="355600" algn="l"/>
              </a:tabLst>
            </a:pPr>
            <a:r>
              <a:rPr sz="3000" spc="-145" dirty="0">
                <a:latin typeface="Arial"/>
                <a:cs typeface="Arial"/>
              </a:rPr>
              <a:t>Dysthymic</a:t>
            </a:r>
            <a:r>
              <a:rPr sz="3000" spc="-170" dirty="0">
                <a:latin typeface="Arial"/>
                <a:cs typeface="Arial"/>
              </a:rPr>
              <a:t> </a:t>
            </a:r>
            <a:r>
              <a:rPr sz="3000" spc="-95" dirty="0">
                <a:latin typeface="Arial"/>
                <a:cs typeface="Arial"/>
              </a:rPr>
              <a:t>disorder</a:t>
            </a:r>
            <a:endParaRPr sz="3000">
              <a:latin typeface="Arial"/>
              <a:cs typeface="Arial"/>
            </a:endParaRPr>
          </a:p>
          <a:p>
            <a:pPr marL="692150" lvl="1" indent="-222250">
              <a:lnSpc>
                <a:spcPct val="100000"/>
              </a:lnSpc>
              <a:spcBef>
                <a:spcPts val="20"/>
              </a:spcBef>
              <a:buChar char="–"/>
              <a:tabLst>
                <a:tab pos="756920" algn="l"/>
              </a:tabLst>
            </a:pPr>
            <a:r>
              <a:rPr sz="2600" spc="-40" dirty="0">
                <a:latin typeface="Arial"/>
                <a:cs typeface="Arial"/>
              </a:rPr>
              <a:t>at </a:t>
            </a:r>
            <a:r>
              <a:rPr sz="2600" spc="-100" dirty="0">
                <a:latin typeface="Arial"/>
                <a:cs typeface="Arial"/>
              </a:rPr>
              <a:t>least </a:t>
            </a:r>
            <a:r>
              <a:rPr sz="2600" spc="-125" dirty="0">
                <a:latin typeface="Arial"/>
                <a:cs typeface="Arial"/>
              </a:rPr>
              <a:t>2 </a:t>
            </a:r>
            <a:r>
              <a:rPr sz="2600" spc="-160" dirty="0">
                <a:latin typeface="Arial"/>
                <a:cs typeface="Arial"/>
              </a:rPr>
              <a:t>years </a:t>
            </a:r>
            <a:r>
              <a:rPr sz="2600" spc="-5" dirty="0">
                <a:latin typeface="Arial"/>
                <a:cs typeface="Arial"/>
              </a:rPr>
              <a:t>of </a:t>
            </a:r>
            <a:r>
              <a:rPr sz="2600" spc="-140" dirty="0">
                <a:latin typeface="Arial"/>
                <a:cs typeface="Arial"/>
              </a:rPr>
              <a:t>depressed</a:t>
            </a:r>
            <a:r>
              <a:rPr sz="2600" spc="-500" dirty="0">
                <a:latin typeface="Arial"/>
                <a:cs typeface="Arial"/>
              </a:rPr>
              <a:t> </a:t>
            </a:r>
            <a:r>
              <a:rPr sz="2600" spc="-85" dirty="0">
                <a:latin typeface="Arial"/>
                <a:cs typeface="Arial"/>
              </a:rPr>
              <a:t>mood</a:t>
            </a:r>
            <a:endParaRPr sz="2600">
              <a:latin typeface="Arial"/>
              <a:cs typeface="Arial"/>
            </a:endParaRPr>
          </a:p>
          <a:p>
            <a:pPr marL="692150" marR="1998345" lvl="1" indent="-222250">
              <a:lnSpc>
                <a:spcPct val="100000"/>
              </a:lnSpc>
              <a:buChar char="–"/>
              <a:tabLst>
                <a:tab pos="756920" algn="l"/>
              </a:tabLst>
            </a:pPr>
            <a:r>
              <a:rPr sz="2600" spc="-5" dirty="0">
                <a:latin typeface="Arial"/>
                <a:cs typeface="Arial"/>
              </a:rPr>
              <a:t>not </a:t>
            </a:r>
            <a:r>
              <a:rPr sz="2600" spc="-55" dirty="0">
                <a:latin typeface="Arial"/>
                <a:cs typeface="Arial"/>
              </a:rPr>
              <a:t>sufficiently </a:t>
            </a:r>
            <a:r>
              <a:rPr sz="2600" spc="-150" dirty="0">
                <a:latin typeface="Arial"/>
                <a:cs typeface="Arial"/>
              </a:rPr>
              <a:t>severe </a:t>
            </a:r>
            <a:r>
              <a:rPr sz="2600" spc="25" dirty="0">
                <a:latin typeface="Arial"/>
                <a:cs typeface="Arial"/>
              </a:rPr>
              <a:t>to </a:t>
            </a:r>
            <a:r>
              <a:rPr sz="2600" spc="75" dirty="0">
                <a:latin typeface="Arial"/>
                <a:cs typeface="Arial"/>
              </a:rPr>
              <a:t>fit </a:t>
            </a:r>
            <a:r>
              <a:rPr sz="2600" spc="-30" dirty="0">
                <a:latin typeface="Arial"/>
                <a:cs typeface="Arial"/>
              </a:rPr>
              <a:t>the  </a:t>
            </a:r>
            <a:r>
              <a:rPr sz="2600" spc="-135" dirty="0">
                <a:latin typeface="Arial"/>
                <a:cs typeface="Arial"/>
              </a:rPr>
              <a:t>diagnosis </a:t>
            </a:r>
            <a:r>
              <a:rPr sz="2600" spc="-5" dirty="0">
                <a:latin typeface="Arial"/>
                <a:cs typeface="Arial"/>
              </a:rPr>
              <a:t>of </a:t>
            </a:r>
            <a:r>
              <a:rPr sz="2600" spc="-55" dirty="0">
                <a:latin typeface="Arial"/>
                <a:cs typeface="Arial"/>
              </a:rPr>
              <a:t>major </a:t>
            </a:r>
            <a:r>
              <a:rPr sz="2600" spc="-135" dirty="0">
                <a:latin typeface="Arial"/>
                <a:cs typeface="Arial"/>
              </a:rPr>
              <a:t>depressive</a:t>
            </a:r>
            <a:r>
              <a:rPr sz="2600" spc="-440" dirty="0">
                <a:latin typeface="Arial"/>
                <a:cs typeface="Arial"/>
              </a:rPr>
              <a:t> </a:t>
            </a:r>
            <a:r>
              <a:rPr sz="2600" spc="-110" dirty="0">
                <a:latin typeface="Arial"/>
                <a:cs typeface="Arial"/>
              </a:rPr>
              <a:t>episode.</a:t>
            </a:r>
            <a:endParaRPr sz="2600">
              <a:latin typeface="Arial"/>
              <a:cs typeface="Arial"/>
            </a:endParaRPr>
          </a:p>
          <a:p>
            <a:pPr lvl="1">
              <a:lnSpc>
                <a:spcPct val="100000"/>
              </a:lnSpc>
              <a:buFont typeface="Arial"/>
              <a:buChar char="–"/>
            </a:pPr>
            <a:endParaRPr sz="2600">
              <a:latin typeface="Times New Roman"/>
              <a:cs typeface="Times New Roman"/>
            </a:endParaRPr>
          </a:p>
          <a:p>
            <a:pPr lvl="1">
              <a:lnSpc>
                <a:spcPct val="100000"/>
              </a:lnSpc>
              <a:spcBef>
                <a:spcPts val="15"/>
              </a:spcBef>
              <a:buFont typeface="Arial"/>
              <a:buChar char="–"/>
            </a:pPr>
            <a:endParaRPr sz="2800">
              <a:latin typeface="Times New Roman"/>
              <a:cs typeface="Times New Roman"/>
            </a:endParaRPr>
          </a:p>
          <a:p>
            <a:pPr marL="355600" indent="-342900">
              <a:lnSpc>
                <a:spcPct val="100000"/>
              </a:lnSpc>
              <a:buChar char="•"/>
              <a:tabLst>
                <a:tab pos="354965" algn="l"/>
                <a:tab pos="355600" algn="l"/>
              </a:tabLst>
            </a:pPr>
            <a:r>
              <a:rPr sz="3000" spc="-140" dirty="0">
                <a:latin typeface="Arial"/>
                <a:cs typeface="Arial"/>
              </a:rPr>
              <a:t>Cyclothymic</a:t>
            </a:r>
            <a:r>
              <a:rPr sz="3000" spc="-170" dirty="0">
                <a:latin typeface="Arial"/>
                <a:cs typeface="Arial"/>
              </a:rPr>
              <a:t> </a:t>
            </a:r>
            <a:r>
              <a:rPr sz="3000" spc="-95" dirty="0">
                <a:latin typeface="Arial"/>
                <a:cs typeface="Arial"/>
              </a:rPr>
              <a:t>disorder</a:t>
            </a:r>
            <a:endParaRPr sz="3000">
              <a:latin typeface="Arial"/>
              <a:cs typeface="Arial"/>
            </a:endParaRPr>
          </a:p>
          <a:p>
            <a:pPr marL="756285" lvl="1" indent="-286385">
              <a:lnSpc>
                <a:spcPct val="100000"/>
              </a:lnSpc>
              <a:spcBef>
                <a:spcPts val="15"/>
              </a:spcBef>
              <a:buChar char="–"/>
              <a:tabLst>
                <a:tab pos="756920" algn="l"/>
              </a:tabLst>
            </a:pPr>
            <a:r>
              <a:rPr sz="2600" spc="-40" dirty="0">
                <a:latin typeface="Arial"/>
                <a:cs typeface="Arial"/>
              </a:rPr>
              <a:t>at </a:t>
            </a:r>
            <a:r>
              <a:rPr sz="2600" spc="-100" dirty="0">
                <a:latin typeface="Arial"/>
                <a:cs typeface="Arial"/>
              </a:rPr>
              <a:t>least </a:t>
            </a:r>
            <a:r>
              <a:rPr sz="2600" spc="-130" dirty="0">
                <a:latin typeface="Arial"/>
                <a:cs typeface="Arial"/>
              </a:rPr>
              <a:t>2 </a:t>
            </a:r>
            <a:r>
              <a:rPr sz="2600" spc="-160" dirty="0">
                <a:latin typeface="Arial"/>
                <a:cs typeface="Arial"/>
              </a:rPr>
              <a:t>years </a:t>
            </a:r>
            <a:r>
              <a:rPr sz="2600" spc="-5" dirty="0">
                <a:latin typeface="Arial"/>
                <a:cs typeface="Arial"/>
              </a:rPr>
              <a:t>of </a:t>
            </a:r>
            <a:r>
              <a:rPr sz="2600" spc="-45" dirty="0">
                <a:latin typeface="Arial"/>
                <a:cs typeface="Arial"/>
              </a:rPr>
              <a:t>frequently</a:t>
            </a:r>
            <a:r>
              <a:rPr sz="2600" spc="-465" dirty="0">
                <a:latin typeface="Arial"/>
                <a:cs typeface="Arial"/>
              </a:rPr>
              <a:t> </a:t>
            </a:r>
            <a:r>
              <a:rPr sz="2600" spc="-90" dirty="0">
                <a:latin typeface="Arial"/>
                <a:cs typeface="Arial"/>
              </a:rPr>
              <a:t>occurring</a:t>
            </a:r>
            <a:endParaRPr sz="2600">
              <a:latin typeface="Arial"/>
              <a:cs typeface="Arial"/>
            </a:endParaRPr>
          </a:p>
          <a:p>
            <a:pPr marL="1155700" marR="480695" lvl="2" indent="-228600">
              <a:lnSpc>
                <a:spcPts val="2110"/>
              </a:lnSpc>
              <a:spcBef>
                <a:spcPts val="530"/>
              </a:spcBef>
              <a:buChar char="•"/>
              <a:tabLst>
                <a:tab pos="1155700" algn="l"/>
                <a:tab pos="1156335" algn="l"/>
              </a:tabLst>
            </a:pPr>
            <a:r>
              <a:rPr sz="2200" spc="-95" dirty="0">
                <a:latin typeface="Arial"/>
                <a:cs typeface="Arial"/>
              </a:rPr>
              <a:t>hypomanic </a:t>
            </a:r>
            <a:r>
              <a:rPr sz="2200" spc="-105" dirty="0">
                <a:latin typeface="Arial"/>
                <a:cs typeface="Arial"/>
              </a:rPr>
              <a:t>symptoms </a:t>
            </a:r>
            <a:r>
              <a:rPr sz="2200" spc="-75" dirty="0">
                <a:latin typeface="Arial"/>
                <a:cs typeface="Arial"/>
              </a:rPr>
              <a:t>cannot </a:t>
            </a:r>
            <a:r>
              <a:rPr sz="2200" spc="60" dirty="0">
                <a:latin typeface="Arial"/>
                <a:cs typeface="Arial"/>
              </a:rPr>
              <a:t>fit </a:t>
            </a:r>
            <a:r>
              <a:rPr sz="2200" spc="-30" dirty="0">
                <a:latin typeface="Arial"/>
                <a:cs typeface="Arial"/>
              </a:rPr>
              <a:t>the </a:t>
            </a:r>
            <a:r>
              <a:rPr sz="2200" spc="-120" dirty="0">
                <a:latin typeface="Arial"/>
                <a:cs typeface="Arial"/>
              </a:rPr>
              <a:t>diagnosis </a:t>
            </a:r>
            <a:r>
              <a:rPr sz="2200" spc="-10" dirty="0">
                <a:latin typeface="Arial"/>
                <a:cs typeface="Arial"/>
              </a:rPr>
              <a:t>of</a:t>
            </a:r>
            <a:r>
              <a:rPr sz="2200" spc="-415" dirty="0">
                <a:latin typeface="Arial"/>
                <a:cs typeface="Arial"/>
              </a:rPr>
              <a:t> </a:t>
            </a:r>
            <a:r>
              <a:rPr sz="2200" spc="-100" dirty="0">
                <a:latin typeface="Arial"/>
                <a:cs typeface="Arial"/>
              </a:rPr>
              <a:t>manic  episode</a:t>
            </a:r>
            <a:endParaRPr sz="2200">
              <a:latin typeface="Arial"/>
              <a:cs typeface="Arial"/>
            </a:endParaRPr>
          </a:p>
          <a:p>
            <a:pPr marL="1155700" marR="5080" lvl="2" indent="-228600">
              <a:lnSpc>
                <a:spcPts val="2110"/>
              </a:lnSpc>
              <a:spcBef>
                <a:spcPts val="535"/>
              </a:spcBef>
              <a:buChar char="•"/>
              <a:tabLst>
                <a:tab pos="1155700" algn="l"/>
                <a:tab pos="1156335" algn="l"/>
              </a:tabLst>
            </a:pPr>
            <a:r>
              <a:rPr sz="2200" spc="-114" dirty="0">
                <a:latin typeface="Arial"/>
                <a:cs typeface="Arial"/>
              </a:rPr>
              <a:t>depressive </a:t>
            </a:r>
            <a:r>
              <a:rPr sz="2200" spc="-105" dirty="0">
                <a:latin typeface="Arial"/>
                <a:cs typeface="Arial"/>
              </a:rPr>
              <a:t>symptoms </a:t>
            </a:r>
            <a:r>
              <a:rPr sz="2200" spc="-5" dirty="0">
                <a:latin typeface="Arial"/>
                <a:cs typeface="Arial"/>
              </a:rPr>
              <a:t>that </a:t>
            </a:r>
            <a:r>
              <a:rPr sz="2200" spc="-75" dirty="0">
                <a:latin typeface="Arial"/>
                <a:cs typeface="Arial"/>
              </a:rPr>
              <a:t>cannot </a:t>
            </a:r>
            <a:r>
              <a:rPr sz="2200" spc="60" dirty="0">
                <a:latin typeface="Arial"/>
                <a:cs typeface="Arial"/>
              </a:rPr>
              <a:t>fit</a:t>
            </a:r>
            <a:r>
              <a:rPr sz="2200" spc="-455" dirty="0">
                <a:latin typeface="Arial"/>
                <a:cs typeface="Arial"/>
              </a:rPr>
              <a:t> </a:t>
            </a:r>
            <a:r>
              <a:rPr sz="2200" spc="-30" dirty="0">
                <a:latin typeface="Arial"/>
                <a:cs typeface="Arial"/>
              </a:rPr>
              <a:t>the </a:t>
            </a:r>
            <a:r>
              <a:rPr sz="2200" spc="-120" dirty="0">
                <a:latin typeface="Arial"/>
                <a:cs typeface="Arial"/>
              </a:rPr>
              <a:t>diagnosis </a:t>
            </a:r>
            <a:r>
              <a:rPr sz="2200" spc="-5" dirty="0">
                <a:latin typeface="Arial"/>
                <a:cs typeface="Arial"/>
              </a:rPr>
              <a:t>of </a:t>
            </a:r>
            <a:r>
              <a:rPr sz="2200" spc="-50" dirty="0">
                <a:latin typeface="Arial"/>
                <a:cs typeface="Arial"/>
              </a:rPr>
              <a:t>major  </a:t>
            </a:r>
            <a:r>
              <a:rPr sz="2200" spc="-114" dirty="0">
                <a:latin typeface="Arial"/>
                <a:cs typeface="Arial"/>
              </a:rPr>
              <a:t>depressive</a:t>
            </a:r>
            <a:r>
              <a:rPr sz="2200" spc="-140" dirty="0">
                <a:latin typeface="Arial"/>
                <a:cs typeface="Arial"/>
              </a:rPr>
              <a:t> </a:t>
            </a:r>
            <a:r>
              <a:rPr sz="2200" spc="-95" dirty="0">
                <a:latin typeface="Arial"/>
                <a:cs typeface="Arial"/>
              </a:rPr>
              <a:t>episode.</a:t>
            </a:r>
            <a:endParaRPr sz="2200">
              <a:latin typeface="Arial"/>
              <a:cs typeface="Arial"/>
            </a:endParaRPr>
          </a:p>
        </p:txBody>
      </p:sp>
      <p:sp>
        <p:nvSpPr>
          <p:cNvPr id="4" name="object 4"/>
          <p:cNvSpPr/>
          <p:nvPr/>
        </p:nvSpPr>
        <p:spPr>
          <a:xfrm>
            <a:off x="6572250" y="1357375"/>
            <a:ext cx="2071751" cy="265760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84032"/>
            <a:ext cx="9144000" cy="4835768"/>
          </a:xfrm>
          <a:prstGeom prst="rect">
            <a:avLst/>
          </a:prstGeom>
        </p:spPr>
      </p:pic>
    </p:spTree>
    <p:extLst>
      <p:ext uri="{BB962C8B-B14F-4D97-AF65-F5344CB8AC3E}">
        <p14:creationId xmlns:p14="http://schemas.microsoft.com/office/powerpoint/2010/main" val="4114726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ADCD2-4F45-4536-8CB5-EB61AC5A5035}"/>
              </a:ext>
            </a:extLst>
          </p:cNvPr>
          <p:cNvSpPr>
            <a:spLocks noGrp="1"/>
          </p:cNvSpPr>
          <p:nvPr>
            <p:ph type="title"/>
          </p:nvPr>
        </p:nvSpPr>
        <p:spPr>
          <a:xfrm>
            <a:off x="838200" y="457200"/>
            <a:ext cx="7086600" cy="2031325"/>
          </a:xfrm>
        </p:spPr>
        <p:txBody>
          <a:bodyPr/>
          <a:lstStyle/>
          <a:p>
            <a:r>
              <a:rPr lang="en-US" dirty="0"/>
              <a:t>Diagnostic clues</a:t>
            </a:r>
          </a:p>
        </p:txBody>
      </p:sp>
      <p:pic>
        <p:nvPicPr>
          <p:cNvPr id="4" name="Content Placeholder 3">
            <a:extLst>
              <a:ext uri="{FF2B5EF4-FFF2-40B4-BE49-F238E27FC236}">
                <a16:creationId xmlns:a16="http://schemas.microsoft.com/office/drawing/2014/main" id="{C8936710-F403-42DF-B4AD-C2DC42B6BAAC}"/>
              </a:ext>
            </a:extLst>
          </p:cNvPr>
          <p:cNvPicPr>
            <a:picLocks noGrp="1" noChangeAspect="1"/>
          </p:cNvPicPr>
          <p:nvPr>
            <p:ph idx="1"/>
          </p:nvPr>
        </p:nvPicPr>
        <p:blipFill>
          <a:blip r:embed="rId2"/>
          <a:stretch>
            <a:fillRect/>
          </a:stretch>
        </p:blipFill>
        <p:spPr>
          <a:xfrm>
            <a:off x="408139" y="1600200"/>
            <a:ext cx="8327721" cy="4323287"/>
          </a:xfrm>
          <a:prstGeom prst="rect">
            <a:avLst/>
          </a:prstGeom>
        </p:spPr>
      </p:pic>
    </p:spTree>
    <p:extLst>
      <p:ext uri="{BB962C8B-B14F-4D97-AF65-F5344CB8AC3E}">
        <p14:creationId xmlns:p14="http://schemas.microsoft.com/office/powerpoint/2010/main" val="3944902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1CA2-4F4D-497D-814D-4BEF5A08096E}"/>
              </a:ext>
            </a:extLst>
          </p:cNvPr>
          <p:cNvSpPr>
            <a:spLocks noGrp="1"/>
          </p:cNvSpPr>
          <p:nvPr>
            <p:ph type="title"/>
          </p:nvPr>
        </p:nvSpPr>
        <p:spPr>
          <a:xfrm>
            <a:off x="457200" y="228600"/>
            <a:ext cx="8451192" cy="963441"/>
          </a:xfrm>
        </p:spPr>
        <p:txBody>
          <a:bodyPr/>
          <a:lstStyle/>
          <a:p>
            <a:r>
              <a:rPr lang="en-US" dirty="0"/>
              <a:t>Diagnostic clues : </a:t>
            </a:r>
            <a:r>
              <a:rPr lang="en-US" dirty="0" err="1"/>
              <a:t>contd</a:t>
            </a:r>
            <a:endParaRPr lang="en-US" dirty="0"/>
          </a:p>
        </p:txBody>
      </p:sp>
      <p:pic>
        <p:nvPicPr>
          <p:cNvPr id="7" name="Picture 6">
            <a:extLst>
              <a:ext uri="{FF2B5EF4-FFF2-40B4-BE49-F238E27FC236}">
                <a16:creationId xmlns:a16="http://schemas.microsoft.com/office/drawing/2014/main" id="{A1798D53-E831-4AE2-8124-48AD44200DAF}"/>
              </a:ext>
            </a:extLst>
          </p:cNvPr>
          <p:cNvPicPr>
            <a:picLocks noChangeAspect="1"/>
          </p:cNvPicPr>
          <p:nvPr/>
        </p:nvPicPr>
        <p:blipFill>
          <a:blip r:embed="rId2"/>
          <a:stretch>
            <a:fillRect/>
          </a:stretch>
        </p:blipFill>
        <p:spPr>
          <a:xfrm>
            <a:off x="400322" y="1066800"/>
            <a:ext cx="8343355" cy="5286320"/>
          </a:xfrm>
          <a:prstGeom prst="rect">
            <a:avLst/>
          </a:prstGeom>
        </p:spPr>
      </p:pic>
    </p:spTree>
    <p:extLst>
      <p:ext uri="{BB962C8B-B14F-4D97-AF65-F5344CB8AC3E}">
        <p14:creationId xmlns:p14="http://schemas.microsoft.com/office/powerpoint/2010/main" val="3966241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B295-4888-4545-9F93-6F4161BE1546}"/>
              </a:ext>
            </a:extLst>
          </p:cNvPr>
          <p:cNvSpPr>
            <a:spLocks noGrp="1"/>
          </p:cNvSpPr>
          <p:nvPr>
            <p:ph type="title"/>
          </p:nvPr>
        </p:nvSpPr>
        <p:spPr>
          <a:xfrm>
            <a:off x="762000" y="457200"/>
            <a:ext cx="6409182" cy="1062406"/>
          </a:xfrm>
        </p:spPr>
        <p:txBody>
          <a:bodyPr/>
          <a:lstStyle/>
          <a:p>
            <a:r>
              <a:rPr lang="en-US" dirty="0"/>
              <a:t>Diagnostic clues : </a:t>
            </a:r>
            <a:r>
              <a:rPr lang="en-US" dirty="0" err="1"/>
              <a:t>contd</a:t>
            </a:r>
            <a:endParaRPr lang="en-US" dirty="0"/>
          </a:p>
        </p:txBody>
      </p:sp>
      <p:pic>
        <p:nvPicPr>
          <p:cNvPr id="4" name="Content Placeholder 3">
            <a:extLst>
              <a:ext uri="{FF2B5EF4-FFF2-40B4-BE49-F238E27FC236}">
                <a16:creationId xmlns:a16="http://schemas.microsoft.com/office/drawing/2014/main" id="{4A650B98-BC92-43A4-A597-2C60B3A4216D}"/>
              </a:ext>
            </a:extLst>
          </p:cNvPr>
          <p:cNvPicPr>
            <a:picLocks noGrp="1" noChangeAspect="1"/>
          </p:cNvPicPr>
          <p:nvPr>
            <p:ph idx="1"/>
          </p:nvPr>
        </p:nvPicPr>
        <p:blipFill>
          <a:blip r:embed="rId2"/>
          <a:stretch>
            <a:fillRect/>
          </a:stretch>
        </p:blipFill>
        <p:spPr>
          <a:xfrm>
            <a:off x="381000" y="1828800"/>
            <a:ext cx="8642348" cy="2530973"/>
          </a:xfrm>
          <a:prstGeom prst="rect">
            <a:avLst/>
          </a:prstGeom>
        </p:spPr>
      </p:pic>
    </p:spTree>
    <p:extLst>
      <p:ext uri="{BB962C8B-B14F-4D97-AF65-F5344CB8AC3E}">
        <p14:creationId xmlns:p14="http://schemas.microsoft.com/office/powerpoint/2010/main" val="800189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9F83-C8E4-40A0-9677-A45282E07134}"/>
              </a:ext>
            </a:extLst>
          </p:cNvPr>
          <p:cNvSpPr>
            <a:spLocks noGrp="1"/>
          </p:cNvSpPr>
          <p:nvPr>
            <p:ph type="title"/>
          </p:nvPr>
        </p:nvSpPr>
        <p:spPr>
          <a:xfrm>
            <a:off x="457200" y="344257"/>
            <a:ext cx="6180581" cy="2111919"/>
          </a:xfrm>
        </p:spPr>
        <p:txBody>
          <a:bodyPr/>
          <a:lstStyle/>
          <a:p>
            <a:r>
              <a:rPr lang="en-US" dirty="0"/>
              <a:t>Triggers in BPD</a:t>
            </a:r>
          </a:p>
        </p:txBody>
      </p:sp>
      <p:pic>
        <p:nvPicPr>
          <p:cNvPr id="4" name="Content Placeholder 3">
            <a:extLst>
              <a:ext uri="{FF2B5EF4-FFF2-40B4-BE49-F238E27FC236}">
                <a16:creationId xmlns:a16="http://schemas.microsoft.com/office/drawing/2014/main" id="{FC9E3460-D4C9-4B92-AA59-137850B75A7A}"/>
              </a:ext>
            </a:extLst>
          </p:cNvPr>
          <p:cNvPicPr>
            <a:picLocks noGrp="1" noChangeAspect="1"/>
          </p:cNvPicPr>
          <p:nvPr>
            <p:ph idx="1"/>
          </p:nvPr>
        </p:nvPicPr>
        <p:blipFill>
          <a:blip r:embed="rId2"/>
          <a:stretch>
            <a:fillRect/>
          </a:stretch>
        </p:blipFill>
        <p:spPr>
          <a:xfrm>
            <a:off x="263723" y="1143000"/>
            <a:ext cx="8616554" cy="5401845"/>
          </a:xfrm>
          <a:prstGeom prst="rect">
            <a:avLst/>
          </a:prstGeom>
        </p:spPr>
      </p:pic>
    </p:spTree>
    <p:extLst>
      <p:ext uri="{BB962C8B-B14F-4D97-AF65-F5344CB8AC3E}">
        <p14:creationId xmlns:p14="http://schemas.microsoft.com/office/powerpoint/2010/main" val="2247910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7CF7-8018-4EF7-9627-D63D053AB652}"/>
              </a:ext>
            </a:extLst>
          </p:cNvPr>
          <p:cNvSpPr>
            <a:spLocks noGrp="1"/>
          </p:cNvSpPr>
          <p:nvPr>
            <p:ph type="title"/>
          </p:nvPr>
        </p:nvSpPr>
        <p:spPr>
          <a:xfrm>
            <a:off x="457200" y="304800"/>
            <a:ext cx="8458200" cy="4953000"/>
          </a:xfrm>
        </p:spPr>
        <p:txBody>
          <a:bodyPr/>
          <a:lstStyle/>
          <a:p>
            <a:r>
              <a:rPr lang="en-US" dirty="0"/>
              <a:t>DSM 5 : “Mixed features” specifier added </a:t>
            </a:r>
          </a:p>
        </p:txBody>
      </p:sp>
      <p:pic>
        <p:nvPicPr>
          <p:cNvPr id="3074" name="Picture 2" descr="Managing Patients with Bipolar Disorder and Mixed Features ...">
            <a:extLst>
              <a:ext uri="{FF2B5EF4-FFF2-40B4-BE49-F238E27FC236}">
                <a16:creationId xmlns:a16="http://schemas.microsoft.com/office/drawing/2014/main" id="{08548365-5B95-4A96-8F44-DD457D3B71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02209" y="1600200"/>
            <a:ext cx="6884591" cy="516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261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01746" y="184150"/>
            <a:ext cx="2538095" cy="574040"/>
          </a:xfrm>
          <a:prstGeom prst="rect">
            <a:avLst/>
          </a:prstGeom>
        </p:spPr>
        <p:txBody>
          <a:bodyPr vert="horz" wrap="square" lIns="0" tIns="12700" rIns="0" bIns="0" rtlCol="0">
            <a:spAutoFit/>
          </a:bodyPr>
          <a:lstStyle/>
          <a:p>
            <a:pPr marL="12700">
              <a:lnSpc>
                <a:spcPct val="100000"/>
              </a:lnSpc>
              <a:spcBef>
                <a:spcPts val="100"/>
              </a:spcBef>
            </a:pPr>
            <a:r>
              <a:rPr sz="3600" spc="-160" dirty="0"/>
              <a:t>Epidemiology</a:t>
            </a:r>
            <a:endParaRPr sz="3600"/>
          </a:p>
        </p:txBody>
      </p:sp>
      <p:sp>
        <p:nvSpPr>
          <p:cNvPr id="3" name="object 3"/>
          <p:cNvSpPr txBox="1"/>
          <p:nvPr/>
        </p:nvSpPr>
        <p:spPr>
          <a:xfrm>
            <a:off x="350316" y="1168120"/>
            <a:ext cx="7877809" cy="5104765"/>
          </a:xfrm>
          <a:prstGeom prst="rect">
            <a:avLst/>
          </a:prstGeom>
        </p:spPr>
        <p:txBody>
          <a:bodyPr vert="horz" wrap="square" lIns="0" tIns="55244" rIns="0" bIns="0" rtlCol="0">
            <a:spAutoFit/>
          </a:bodyPr>
          <a:lstStyle/>
          <a:p>
            <a:pPr marL="355600" indent="-342900">
              <a:lnSpc>
                <a:spcPct val="100000"/>
              </a:lnSpc>
              <a:spcBef>
                <a:spcPts val="434"/>
              </a:spcBef>
              <a:buFont typeface="Arial"/>
              <a:buChar char="•"/>
              <a:tabLst>
                <a:tab pos="354965" algn="l"/>
                <a:tab pos="355600" algn="l"/>
              </a:tabLst>
            </a:pPr>
            <a:r>
              <a:rPr sz="1400" b="1" spc="-100" dirty="0">
                <a:latin typeface="Arial"/>
                <a:cs typeface="Arial"/>
              </a:rPr>
              <a:t>Incidence and</a:t>
            </a:r>
            <a:r>
              <a:rPr sz="1400" b="1" spc="-120" dirty="0">
                <a:latin typeface="Arial"/>
                <a:cs typeface="Arial"/>
              </a:rPr>
              <a:t> </a:t>
            </a:r>
            <a:r>
              <a:rPr sz="1400" b="1" spc="-105" dirty="0">
                <a:latin typeface="Arial"/>
                <a:cs typeface="Arial"/>
              </a:rPr>
              <a:t>Prevalence:</a:t>
            </a:r>
            <a:endParaRPr sz="1400">
              <a:latin typeface="Arial"/>
              <a:cs typeface="Arial"/>
            </a:endParaRPr>
          </a:p>
          <a:p>
            <a:pPr marL="756285" lvl="1" indent="-286385">
              <a:lnSpc>
                <a:spcPct val="100000"/>
              </a:lnSpc>
              <a:spcBef>
                <a:spcPts val="335"/>
              </a:spcBef>
              <a:buChar char="–"/>
              <a:tabLst>
                <a:tab pos="756285" algn="l"/>
                <a:tab pos="756920" algn="l"/>
              </a:tabLst>
            </a:pPr>
            <a:r>
              <a:rPr sz="1400" spc="-95" dirty="0">
                <a:latin typeface="Arial"/>
                <a:cs typeface="Arial"/>
              </a:rPr>
              <a:t>MDD </a:t>
            </a:r>
            <a:r>
              <a:rPr sz="1400" spc="-40" dirty="0">
                <a:latin typeface="Arial"/>
                <a:cs typeface="Arial"/>
              </a:rPr>
              <a:t>- </a:t>
            </a:r>
            <a:r>
              <a:rPr sz="1400" spc="-55" dirty="0">
                <a:latin typeface="Arial"/>
                <a:cs typeface="Arial"/>
              </a:rPr>
              <a:t>highest </a:t>
            </a:r>
            <a:r>
              <a:rPr sz="1400" spc="-15" dirty="0">
                <a:latin typeface="Arial"/>
                <a:cs typeface="Arial"/>
              </a:rPr>
              <a:t>lifetime </a:t>
            </a:r>
            <a:r>
              <a:rPr sz="1400" spc="-70" dirty="0">
                <a:latin typeface="Arial"/>
                <a:cs typeface="Arial"/>
              </a:rPr>
              <a:t>prevalence </a:t>
            </a:r>
            <a:r>
              <a:rPr sz="1400" spc="-50" dirty="0">
                <a:latin typeface="Arial"/>
                <a:cs typeface="Arial"/>
              </a:rPr>
              <a:t>(almost </a:t>
            </a:r>
            <a:r>
              <a:rPr sz="1400" spc="-70" dirty="0">
                <a:latin typeface="Arial"/>
                <a:cs typeface="Arial"/>
              </a:rPr>
              <a:t>17 </a:t>
            </a:r>
            <a:r>
              <a:rPr sz="1400" spc="-45" dirty="0">
                <a:latin typeface="Arial"/>
                <a:cs typeface="Arial"/>
              </a:rPr>
              <a:t>percent) </a:t>
            </a:r>
            <a:r>
              <a:rPr sz="1400" spc="-5" dirty="0">
                <a:latin typeface="Arial"/>
                <a:cs typeface="Arial"/>
              </a:rPr>
              <a:t>of </a:t>
            </a:r>
            <a:r>
              <a:rPr sz="1400" spc="-85" dirty="0">
                <a:latin typeface="Arial"/>
                <a:cs typeface="Arial"/>
              </a:rPr>
              <a:t>any </a:t>
            </a:r>
            <a:r>
              <a:rPr sz="1400" spc="-55" dirty="0">
                <a:latin typeface="Arial"/>
                <a:cs typeface="Arial"/>
              </a:rPr>
              <a:t>psychiatric</a:t>
            </a:r>
            <a:r>
              <a:rPr sz="1400" spc="-250" dirty="0">
                <a:latin typeface="Arial"/>
                <a:cs typeface="Arial"/>
              </a:rPr>
              <a:t> </a:t>
            </a:r>
            <a:r>
              <a:rPr sz="1400" spc="-60" dirty="0">
                <a:latin typeface="Arial"/>
                <a:cs typeface="Arial"/>
              </a:rPr>
              <a:t>disorder.</a:t>
            </a:r>
            <a:endParaRPr sz="1400">
              <a:latin typeface="Arial"/>
              <a:cs typeface="Arial"/>
            </a:endParaRPr>
          </a:p>
          <a:p>
            <a:pPr marL="355600" indent="-342900">
              <a:lnSpc>
                <a:spcPct val="100000"/>
              </a:lnSpc>
              <a:spcBef>
                <a:spcPts val="335"/>
              </a:spcBef>
              <a:buFont typeface="Arial"/>
              <a:buChar char="•"/>
              <a:tabLst>
                <a:tab pos="354965" algn="l"/>
                <a:tab pos="355600" algn="l"/>
              </a:tabLst>
            </a:pPr>
            <a:r>
              <a:rPr sz="1400" b="1" spc="-150" dirty="0">
                <a:latin typeface="Arial"/>
                <a:cs typeface="Arial"/>
              </a:rPr>
              <a:t>Sex:</a:t>
            </a:r>
            <a:endParaRPr sz="1400">
              <a:latin typeface="Arial"/>
              <a:cs typeface="Arial"/>
            </a:endParaRPr>
          </a:p>
          <a:p>
            <a:pPr marL="469900">
              <a:lnSpc>
                <a:spcPct val="100000"/>
              </a:lnSpc>
              <a:spcBef>
                <a:spcPts val="340"/>
              </a:spcBef>
              <a:tabLst>
                <a:tab pos="756285" algn="l"/>
              </a:tabLst>
            </a:pPr>
            <a:r>
              <a:rPr sz="1400" dirty="0">
                <a:latin typeface="Arial"/>
                <a:cs typeface="Arial"/>
              </a:rPr>
              <a:t>–	</a:t>
            </a:r>
            <a:r>
              <a:rPr sz="1400" b="1" spc="-100" dirty="0">
                <a:latin typeface="Arial"/>
                <a:cs typeface="Arial"/>
              </a:rPr>
              <a:t>Women </a:t>
            </a:r>
            <a:r>
              <a:rPr sz="1400" spc="-15" dirty="0">
                <a:latin typeface="Arial"/>
                <a:cs typeface="Arial"/>
              </a:rPr>
              <a:t>: </a:t>
            </a:r>
            <a:r>
              <a:rPr sz="1400" spc="-30" dirty="0">
                <a:latin typeface="Arial"/>
                <a:cs typeface="Arial"/>
              </a:rPr>
              <a:t>Men </a:t>
            </a:r>
            <a:r>
              <a:rPr sz="1400" spc="-120" dirty="0">
                <a:latin typeface="Arial"/>
                <a:cs typeface="Arial"/>
              </a:rPr>
              <a:t>= </a:t>
            </a:r>
            <a:r>
              <a:rPr sz="1400" b="1" spc="-50" dirty="0">
                <a:latin typeface="Arial"/>
                <a:cs typeface="Arial"/>
              </a:rPr>
              <a:t>2</a:t>
            </a:r>
            <a:r>
              <a:rPr sz="1400" spc="-50" dirty="0">
                <a:latin typeface="Arial"/>
                <a:cs typeface="Arial"/>
              </a:rPr>
              <a:t>:1. </a:t>
            </a:r>
            <a:r>
              <a:rPr sz="1400" spc="-75" dirty="0">
                <a:latin typeface="Arial"/>
                <a:cs typeface="Arial"/>
              </a:rPr>
              <a:t>(MDD) </a:t>
            </a:r>
            <a:r>
              <a:rPr sz="1400" spc="-15" dirty="0">
                <a:latin typeface="Arial"/>
                <a:cs typeface="Arial"/>
              </a:rPr>
              <a:t>;</a:t>
            </a:r>
            <a:r>
              <a:rPr sz="1400" spc="195" dirty="0">
                <a:latin typeface="Arial"/>
                <a:cs typeface="Arial"/>
              </a:rPr>
              <a:t> </a:t>
            </a:r>
            <a:r>
              <a:rPr sz="1400" spc="-100" dirty="0">
                <a:latin typeface="Arial"/>
                <a:cs typeface="Arial"/>
              </a:rPr>
              <a:t>1:1(BPD1)</a:t>
            </a:r>
            <a:endParaRPr sz="1400">
              <a:latin typeface="Arial"/>
              <a:cs typeface="Arial"/>
            </a:endParaRPr>
          </a:p>
          <a:p>
            <a:pPr marL="756285" lvl="1" indent="-286385">
              <a:lnSpc>
                <a:spcPct val="100000"/>
              </a:lnSpc>
              <a:spcBef>
                <a:spcPts val="335"/>
              </a:spcBef>
              <a:buChar char="–"/>
              <a:tabLst>
                <a:tab pos="756285" algn="l"/>
                <a:tab pos="756920" algn="l"/>
              </a:tabLst>
            </a:pPr>
            <a:r>
              <a:rPr sz="1400" spc="-105" dirty="0">
                <a:latin typeface="Arial"/>
                <a:cs typeface="Arial"/>
              </a:rPr>
              <a:t>The </a:t>
            </a:r>
            <a:r>
              <a:rPr sz="1400" spc="-60" dirty="0">
                <a:latin typeface="Arial"/>
                <a:cs typeface="Arial"/>
              </a:rPr>
              <a:t>hypothesis </a:t>
            </a:r>
            <a:r>
              <a:rPr sz="1400" spc="-65" dirty="0">
                <a:latin typeface="Arial"/>
                <a:cs typeface="Arial"/>
              </a:rPr>
              <a:t>reasoning </a:t>
            </a:r>
            <a:r>
              <a:rPr sz="1400" spc="45" dirty="0">
                <a:latin typeface="Arial"/>
                <a:cs typeface="Arial"/>
              </a:rPr>
              <a:t>it</a:t>
            </a:r>
            <a:r>
              <a:rPr sz="1400" spc="-45" dirty="0">
                <a:latin typeface="Arial"/>
                <a:cs typeface="Arial"/>
              </a:rPr>
              <a:t> </a:t>
            </a:r>
            <a:r>
              <a:rPr sz="1400" spc="-15" dirty="0">
                <a:latin typeface="Arial"/>
                <a:cs typeface="Arial"/>
              </a:rPr>
              <a:t>:</a:t>
            </a:r>
            <a:endParaRPr sz="1400">
              <a:latin typeface="Arial"/>
              <a:cs typeface="Arial"/>
            </a:endParaRPr>
          </a:p>
          <a:p>
            <a:pPr marL="1155065" lvl="2" indent="-228600">
              <a:lnSpc>
                <a:spcPct val="100000"/>
              </a:lnSpc>
              <a:spcBef>
                <a:spcPts val="335"/>
              </a:spcBef>
              <a:buChar char="•"/>
              <a:tabLst>
                <a:tab pos="1155065" algn="l"/>
                <a:tab pos="1155700" algn="l"/>
              </a:tabLst>
            </a:pPr>
            <a:r>
              <a:rPr sz="1400" spc="-40" dirty="0">
                <a:latin typeface="Arial"/>
                <a:cs typeface="Arial"/>
              </a:rPr>
              <a:t>hormonal</a:t>
            </a:r>
            <a:r>
              <a:rPr sz="1400" spc="-100" dirty="0">
                <a:latin typeface="Arial"/>
                <a:cs typeface="Arial"/>
              </a:rPr>
              <a:t> </a:t>
            </a:r>
            <a:r>
              <a:rPr sz="1400" spc="-55" dirty="0">
                <a:latin typeface="Arial"/>
                <a:cs typeface="Arial"/>
              </a:rPr>
              <a:t>differences,</a:t>
            </a:r>
            <a:endParaRPr sz="1400">
              <a:latin typeface="Arial"/>
              <a:cs typeface="Arial"/>
            </a:endParaRPr>
          </a:p>
          <a:p>
            <a:pPr marL="1155065" lvl="2" indent="-228600">
              <a:lnSpc>
                <a:spcPct val="100000"/>
              </a:lnSpc>
              <a:spcBef>
                <a:spcPts val="335"/>
              </a:spcBef>
              <a:buChar char="•"/>
              <a:tabLst>
                <a:tab pos="1155065" algn="l"/>
                <a:tab pos="1155700" algn="l"/>
              </a:tabLst>
            </a:pPr>
            <a:r>
              <a:rPr sz="1400" spc="-20" dirty="0">
                <a:latin typeface="Arial"/>
                <a:cs typeface="Arial"/>
              </a:rPr>
              <a:t>the </a:t>
            </a:r>
            <a:r>
              <a:rPr sz="1400" spc="-50" dirty="0">
                <a:latin typeface="Arial"/>
                <a:cs typeface="Arial"/>
              </a:rPr>
              <a:t>effects </a:t>
            </a:r>
            <a:r>
              <a:rPr sz="1400" spc="-5" dirty="0">
                <a:latin typeface="Arial"/>
                <a:cs typeface="Arial"/>
              </a:rPr>
              <a:t>of</a:t>
            </a:r>
            <a:r>
              <a:rPr sz="1400" spc="-180" dirty="0">
                <a:latin typeface="Arial"/>
                <a:cs typeface="Arial"/>
              </a:rPr>
              <a:t> </a:t>
            </a:r>
            <a:r>
              <a:rPr sz="1400" spc="-20" dirty="0">
                <a:latin typeface="Arial"/>
                <a:cs typeface="Arial"/>
              </a:rPr>
              <a:t>childbirth,</a:t>
            </a:r>
            <a:endParaRPr sz="1400">
              <a:latin typeface="Arial"/>
              <a:cs typeface="Arial"/>
            </a:endParaRPr>
          </a:p>
          <a:p>
            <a:pPr marL="1155065" lvl="2" indent="-228600">
              <a:lnSpc>
                <a:spcPct val="100000"/>
              </a:lnSpc>
              <a:spcBef>
                <a:spcPts val="340"/>
              </a:spcBef>
              <a:buChar char="•"/>
              <a:tabLst>
                <a:tab pos="1155065" algn="l"/>
                <a:tab pos="1155700" algn="l"/>
              </a:tabLst>
            </a:pPr>
            <a:r>
              <a:rPr sz="1400" spc="-25" dirty="0">
                <a:latin typeface="Arial"/>
                <a:cs typeface="Arial"/>
              </a:rPr>
              <a:t>differing </a:t>
            </a:r>
            <a:r>
              <a:rPr sz="1400" spc="-80" dirty="0">
                <a:latin typeface="Arial"/>
                <a:cs typeface="Arial"/>
              </a:rPr>
              <a:t>psychosocial</a:t>
            </a:r>
            <a:r>
              <a:rPr sz="1400" spc="-150" dirty="0">
                <a:latin typeface="Arial"/>
                <a:cs typeface="Arial"/>
              </a:rPr>
              <a:t> </a:t>
            </a:r>
            <a:r>
              <a:rPr sz="1400" spc="-75" dirty="0">
                <a:latin typeface="Arial"/>
                <a:cs typeface="Arial"/>
              </a:rPr>
              <a:t>stressors</a:t>
            </a:r>
            <a:endParaRPr sz="1400">
              <a:latin typeface="Arial"/>
              <a:cs typeface="Arial"/>
            </a:endParaRPr>
          </a:p>
          <a:p>
            <a:pPr marL="1155065" lvl="2" indent="-228600">
              <a:lnSpc>
                <a:spcPct val="100000"/>
              </a:lnSpc>
              <a:spcBef>
                <a:spcPts val="335"/>
              </a:spcBef>
              <a:buChar char="•"/>
              <a:tabLst>
                <a:tab pos="1155065" algn="l"/>
                <a:tab pos="1155700" algn="l"/>
              </a:tabLst>
            </a:pPr>
            <a:r>
              <a:rPr sz="1400" spc="-50" dirty="0">
                <a:latin typeface="Arial"/>
                <a:cs typeface="Arial"/>
              </a:rPr>
              <a:t>behavioral </a:t>
            </a:r>
            <a:r>
              <a:rPr sz="1400" spc="-65" dirty="0">
                <a:latin typeface="Arial"/>
                <a:cs typeface="Arial"/>
              </a:rPr>
              <a:t>models </a:t>
            </a:r>
            <a:r>
              <a:rPr sz="1400" spc="-5" dirty="0">
                <a:latin typeface="Arial"/>
                <a:cs typeface="Arial"/>
              </a:rPr>
              <a:t>of </a:t>
            </a:r>
            <a:r>
              <a:rPr sz="1400" spc="-50" dirty="0">
                <a:latin typeface="Arial"/>
                <a:cs typeface="Arial"/>
              </a:rPr>
              <a:t>learned</a:t>
            </a:r>
            <a:r>
              <a:rPr sz="1400" spc="-200" dirty="0">
                <a:latin typeface="Arial"/>
                <a:cs typeface="Arial"/>
              </a:rPr>
              <a:t> </a:t>
            </a:r>
            <a:r>
              <a:rPr sz="1400" spc="-80" dirty="0">
                <a:latin typeface="Arial"/>
                <a:cs typeface="Arial"/>
              </a:rPr>
              <a:t>helplessness.</a:t>
            </a:r>
            <a:endParaRPr sz="1400">
              <a:latin typeface="Arial"/>
              <a:cs typeface="Arial"/>
            </a:endParaRPr>
          </a:p>
          <a:p>
            <a:pPr lvl="2">
              <a:lnSpc>
                <a:spcPct val="100000"/>
              </a:lnSpc>
              <a:spcBef>
                <a:spcPts val="55"/>
              </a:spcBef>
              <a:buFont typeface="Arial"/>
              <a:buChar char="•"/>
            </a:pPr>
            <a:endParaRPr sz="2000">
              <a:latin typeface="Times New Roman"/>
              <a:cs typeface="Times New Roman"/>
            </a:endParaRPr>
          </a:p>
          <a:p>
            <a:pPr marL="756285" lvl="1" indent="-286385">
              <a:lnSpc>
                <a:spcPct val="100000"/>
              </a:lnSpc>
              <a:buFont typeface="Arial"/>
              <a:buChar char="–"/>
              <a:tabLst>
                <a:tab pos="756285" algn="l"/>
                <a:tab pos="756920" algn="l"/>
              </a:tabLst>
            </a:pPr>
            <a:r>
              <a:rPr sz="1400" b="1" spc="-75" dirty="0">
                <a:latin typeface="Arial"/>
                <a:cs typeface="Arial"/>
              </a:rPr>
              <a:t>Manic</a:t>
            </a:r>
            <a:r>
              <a:rPr sz="1400" b="1" spc="-100" dirty="0">
                <a:latin typeface="Arial"/>
                <a:cs typeface="Arial"/>
              </a:rPr>
              <a:t> </a:t>
            </a:r>
            <a:r>
              <a:rPr sz="1400" spc="-75" dirty="0">
                <a:latin typeface="Arial"/>
                <a:cs typeface="Arial"/>
              </a:rPr>
              <a:t>episodes</a:t>
            </a:r>
            <a:r>
              <a:rPr sz="1400" spc="-65" dirty="0">
                <a:latin typeface="Arial"/>
                <a:cs typeface="Arial"/>
              </a:rPr>
              <a:t> are</a:t>
            </a:r>
            <a:r>
              <a:rPr sz="1400" spc="-75" dirty="0">
                <a:latin typeface="Arial"/>
                <a:cs typeface="Arial"/>
              </a:rPr>
              <a:t> </a:t>
            </a:r>
            <a:r>
              <a:rPr sz="1400" spc="-40" dirty="0">
                <a:latin typeface="Arial"/>
                <a:cs typeface="Arial"/>
              </a:rPr>
              <a:t>more</a:t>
            </a:r>
            <a:r>
              <a:rPr sz="1400" spc="-95" dirty="0">
                <a:latin typeface="Arial"/>
                <a:cs typeface="Arial"/>
              </a:rPr>
              <a:t> </a:t>
            </a:r>
            <a:r>
              <a:rPr sz="1400" spc="-60" dirty="0">
                <a:latin typeface="Arial"/>
                <a:cs typeface="Arial"/>
              </a:rPr>
              <a:t>common</a:t>
            </a:r>
            <a:r>
              <a:rPr sz="1400" spc="-95" dirty="0">
                <a:latin typeface="Arial"/>
                <a:cs typeface="Arial"/>
              </a:rPr>
              <a:t> </a:t>
            </a:r>
            <a:r>
              <a:rPr sz="1400" spc="-15" dirty="0">
                <a:latin typeface="Arial"/>
                <a:cs typeface="Arial"/>
              </a:rPr>
              <a:t>in</a:t>
            </a:r>
            <a:r>
              <a:rPr sz="1400" spc="-70" dirty="0">
                <a:latin typeface="Arial"/>
                <a:cs typeface="Arial"/>
              </a:rPr>
              <a:t> </a:t>
            </a:r>
            <a:r>
              <a:rPr sz="1400" b="1" spc="-85" dirty="0">
                <a:latin typeface="Arial"/>
                <a:cs typeface="Arial"/>
              </a:rPr>
              <a:t>men</a:t>
            </a:r>
            <a:r>
              <a:rPr sz="1400" spc="-85" dirty="0">
                <a:latin typeface="Arial"/>
                <a:cs typeface="Arial"/>
              </a:rPr>
              <a:t>,</a:t>
            </a:r>
            <a:r>
              <a:rPr sz="1400" spc="-105" dirty="0">
                <a:latin typeface="Arial"/>
                <a:cs typeface="Arial"/>
              </a:rPr>
              <a:t> </a:t>
            </a:r>
            <a:r>
              <a:rPr sz="1400" spc="-70" dirty="0">
                <a:latin typeface="Arial"/>
                <a:cs typeface="Arial"/>
              </a:rPr>
              <a:t>and</a:t>
            </a:r>
            <a:r>
              <a:rPr sz="1400" spc="-60" dirty="0">
                <a:latin typeface="Arial"/>
                <a:cs typeface="Arial"/>
              </a:rPr>
              <a:t> </a:t>
            </a:r>
            <a:r>
              <a:rPr sz="1400" b="1" spc="-110" dirty="0">
                <a:latin typeface="Arial"/>
                <a:cs typeface="Arial"/>
              </a:rPr>
              <a:t>depressive</a:t>
            </a:r>
            <a:r>
              <a:rPr sz="1400" b="1" spc="-114" dirty="0">
                <a:latin typeface="Arial"/>
                <a:cs typeface="Arial"/>
              </a:rPr>
              <a:t> </a:t>
            </a:r>
            <a:r>
              <a:rPr sz="1400" spc="-75" dirty="0">
                <a:latin typeface="Arial"/>
                <a:cs typeface="Arial"/>
              </a:rPr>
              <a:t>episodes</a:t>
            </a:r>
            <a:r>
              <a:rPr sz="1400" spc="-65" dirty="0">
                <a:latin typeface="Arial"/>
                <a:cs typeface="Arial"/>
              </a:rPr>
              <a:t> are</a:t>
            </a:r>
            <a:r>
              <a:rPr sz="1400" spc="-75" dirty="0">
                <a:latin typeface="Arial"/>
                <a:cs typeface="Arial"/>
              </a:rPr>
              <a:t> </a:t>
            </a:r>
            <a:r>
              <a:rPr sz="1400" spc="-40" dirty="0">
                <a:latin typeface="Arial"/>
                <a:cs typeface="Arial"/>
              </a:rPr>
              <a:t>more</a:t>
            </a:r>
            <a:r>
              <a:rPr sz="1400" spc="-95" dirty="0">
                <a:latin typeface="Arial"/>
                <a:cs typeface="Arial"/>
              </a:rPr>
              <a:t> </a:t>
            </a:r>
            <a:r>
              <a:rPr sz="1400" spc="-60" dirty="0">
                <a:latin typeface="Arial"/>
                <a:cs typeface="Arial"/>
              </a:rPr>
              <a:t>common</a:t>
            </a:r>
            <a:r>
              <a:rPr sz="1400" spc="-95" dirty="0">
                <a:latin typeface="Arial"/>
                <a:cs typeface="Arial"/>
              </a:rPr>
              <a:t> </a:t>
            </a:r>
            <a:r>
              <a:rPr sz="1400" spc="-15" dirty="0">
                <a:latin typeface="Arial"/>
                <a:cs typeface="Arial"/>
              </a:rPr>
              <a:t>in</a:t>
            </a:r>
            <a:r>
              <a:rPr sz="1400" spc="-70" dirty="0">
                <a:latin typeface="Arial"/>
                <a:cs typeface="Arial"/>
              </a:rPr>
              <a:t> </a:t>
            </a:r>
            <a:r>
              <a:rPr sz="1400" b="1" spc="-80" dirty="0">
                <a:latin typeface="Arial"/>
                <a:cs typeface="Arial"/>
              </a:rPr>
              <a:t>women</a:t>
            </a:r>
            <a:r>
              <a:rPr sz="1400" spc="-80" dirty="0">
                <a:latin typeface="Arial"/>
                <a:cs typeface="Arial"/>
              </a:rPr>
              <a:t>.</a:t>
            </a:r>
            <a:endParaRPr sz="1400">
              <a:latin typeface="Arial"/>
              <a:cs typeface="Arial"/>
            </a:endParaRPr>
          </a:p>
          <a:p>
            <a:pPr marL="756285" lvl="1" indent="-286385">
              <a:lnSpc>
                <a:spcPct val="100000"/>
              </a:lnSpc>
              <a:spcBef>
                <a:spcPts val="335"/>
              </a:spcBef>
              <a:buFont typeface="Arial"/>
              <a:buChar char="–"/>
              <a:tabLst>
                <a:tab pos="756285" algn="l"/>
                <a:tab pos="756920" algn="l"/>
              </a:tabLst>
            </a:pPr>
            <a:r>
              <a:rPr sz="1400" b="1" spc="-90" dirty="0">
                <a:latin typeface="Arial"/>
                <a:cs typeface="Arial"/>
              </a:rPr>
              <a:t>Women</a:t>
            </a:r>
            <a:r>
              <a:rPr sz="1400" spc="-90" dirty="0">
                <a:latin typeface="Arial"/>
                <a:cs typeface="Arial"/>
              </a:rPr>
              <a:t>,</a:t>
            </a:r>
            <a:endParaRPr sz="1400">
              <a:latin typeface="Arial"/>
              <a:cs typeface="Arial"/>
            </a:endParaRPr>
          </a:p>
          <a:p>
            <a:pPr marL="1155065" lvl="2" indent="-228600">
              <a:lnSpc>
                <a:spcPct val="100000"/>
              </a:lnSpc>
              <a:spcBef>
                <a:spcPts val="335"/>
              </a:spcBef>
              <a:buChar char="•"/>
              <a:tabLst>
                <a:tab pos="1155065" algn="l"/>
                <a:tab pos="1155700" algn="l"/>
              </a:tabLst>
            </a:pPr>
            <a:r>
              <a:rPr sz="1400" spc="-45" dirty="0">
                <a:latin typeface="Arial"/>
                <a:cs typeface="Arial"/>
              </a:rPr>
              <a:t>more </a:t>
            </a:r>
            <a:r>
              <a:rPr sz="1400" spc="-40" dirty="0">
                <a:latin typeface="Arial"/>
                <a:cs typeface="Arial"/>
              </a:rPr>
              <a:t>likely </a:t>
            </a:r>
            <a:r>
              <a:rPr sz="1400" spc="-30" dirty="0">
                <a:latin typeface="Arial"/>
                <a:cs typeface="Arial"/>
              </a:rPr>
              <a:t>than </a:t>
            </a:r>
            <a:r>
              <a:rPr sz="1400" spc="-60" dirty="0">
                <a:latin typeface="Arial"/>
                <a:cs typeface="Arial"/>
              </a:rPr>
              <a:t>men </a:t>
            </a:r>
            <a:r>
              <a:rPr sz="1400" spc="10" dirty="0">
                <a:latin typeface="Arial"/>
                <a:cs typeface="Arial"/>
              </a:rPr>
              <a:t>to </a:t>
            </a:r>
            <a:r>
              <a:rPr sz="1400" spc="-50" dirty="0">
                <a:latin typeface="Arial"/>
                <a:cs typeface="Arial"/>
              </a:rPr>
              <a:t>present </a:t>
            </a:r>
            <a:r>
              <a:rPr sz="1400" spc="-110" dirty="0">
                <a:latin typeface="Arial"/>
                <a:cs typeface="Arial"/>
              </a:rPr>
              <a:t>a </a:t>
            </a:r>
            <a:r>
              <a:rPr sz="1400" b="1" spc="-105" dirty="0">
                <a:latin typeface="Arial"/>
                <a:cs typeface="Arial"/>
              </a:rPr>
              <a:t>mixed</a:t>
            </a:r>
            <a:r>
              <a:rPr sz="1400" b="1" spc="-295" dirty="0">
                <a:latin typeface="Arial"/>
                <a:cs typeface="Arial"/>
              </a:rPr>
              <a:t> </a:t>
            </a:r>
            <a:r>
              <a:rPr sz="1400" spc="-30" dirty="0">
                <a:latin typeface="Arial"/>
                <a:cs typeface="Arial"/>
              </a:rPr>
              <a:t>picture</a:t>
            </a:r>
            <a:endParaRPr sz="1400">
              <a:latin typeface="Arial"/>
              <a:cs typeface="Arial"/>
            </a:endParaRPr>
          </a:p>
          <a:p>
            <a:pPr marL="1155065" marR="72390" lvl="2" indent="-228600">
              <a:lnSpc>
                <a:spcPct val="100000"/>
              </a:lnSpc>
              <a:spcBef>
                <a:spcPts val="335"/>
              </a:spcBef>
              <a:buChar char="•"/>
              <a:tabLst>
                <a:tab pos="1155065" algn="l"/>
                <a:tab pos="1155700" algn="l"/>
              </a:tabLst>
            </a:pPr>
            <a:r>
              <a:rPr sz="1400" spc="-45" dirty="0">
                <a:latin typeface="Arial"/>
                <a:cs typeface="Arial"/>
              </a:rPr>
              <a:t>higher </a:t>
            </a:r>
            <a:r>
              <a:rPr sz="1400" spc="-35" dirty="0">
                <a:latin typeface="Arial"/>
                <a:cs typeface="Arial"/>
              </a:rPr>
              <a:t>rate </a:t>
            </a:r>
            <a:r>
              <a:rPr sz="1400" spc="-5" dirty="0">
                <a:latin typeface="Arial"/>
                <a:cs typeface="Arial"/>
              </a:rPr>
              <a:t>of </a:t>
            </a:r>
            <a:r>
              <a:rPr sz="1400" spc="-60" dirty="0">
                <a:latin typeface="Arial"/>
                <a:cs typeface="Arial"/>
              </a:rPr>
              <a:t>being </a:t>
            </a:r>
            <a:r>
              <a:rPr sz="1400" b="1" spc="-85" dirty="0">
                <a:latin typeface="Arial"/>
                <a:cs typeface="Arial"/>
              </a:rPr>
              <a:t>rapid </a:t>
            </a:r>
            <a:r>
              <a:rPr sz="1400" b="1" spc="-120" dirty="0">
                <a:latin typeface="Arial"/>
                <a:cs typeface="Arial"/>
              </a:rPr>
              <a:t>cyclers</a:t>
            </a:r>
            <a:r>
              <a:rPr sz="1400" spc="-120" dirty="0">
                <a:latin typeface="Arial"/>
                <a:cs typeface="Arial"/>
              </a:rPr>
              <a:t>, </a:t>
            </a:r>
            <a:r>
              <a:rPr sz="1400" spc="-40" dirty="0">
                <a:latin typeface="Arial"/>
                <a:cs typeface="Arial"/>
              </a:rPr>
              <a:t>defined </a:t>
            </a:r>
            <a:r>
              <a:rPr sz="1400" spc="-130" dirty="0">
                <a:latin typeface="Arial"/>
                <a:cs typeface="Arial"/>
              </a:rPr>
              <a:t>as </a:t>
            </a:r>
            <a:r>
              <a:rPr sz="1400" spc="-70" dirty="0">
                <a:latin typeface="Arial"/>
                <a:cs typeface="Arial"/>
              </a:rPr>
              <a:t>having </a:t>
            </a:r>
            <a:r>
              <a:rPr sz="1400" spc="-15" dirty="0">
                <a:latin typeface="Arial"/>
                <a:cs typeface="Arial"/>
              </a:rPr>
              <a:t>four </a:t>
            </a:r>
            <a:r>
              <a:rPr sz="1400" spc="-10" dirty="0">
                <a:latin typeface="Arial"/>
                <a:cs typeface="Arial"/>
              </a:rPr>
              <a:t>or </a:t>
            </a:r>
            <a:r>
              <a:rPr sz="1400" spc="-45" dirty="0">
                <a:latin typeface="Arial"/>
                <a:cs typeface="Arial"/>
              </a:rPr>
              <a:t>more </a:t>
            </a:r>
            <a:r>
              <a:rPr sz="1400" spc="-65" dirty="0">
                <a:latin typeface="Arial"/>
                <a:cs typeface="Arial"/>
              </a:rPr>
              <a:t>manic </a:t>
            </a:r>
            <a:r>
              <a:rPr sz="1400" spc="-75" dirty="0">
                <a:latin typeface="Arial"/>
                <a:cs typeface="Arial"/>
              </a:rPr>
              <a:t>episodes </a:t>
            </a:r>
            <a:r>
              <a:rPr sz="1400" spc="-15" dirty="0">
                <a:latin typeface="Arial"/>
                <a:cs typeface="Arial"/>
              </a:rPr>
              <a:t>in</a:t>
            </a:r>
            <a:r>
              <a:rPr sz="1400" spc="-295" dirty="0">
                <a:latin typeface="Arial"/>
                <a:cs typeface="Arial"/>
              </a:rPr>
              <a:t> </a:t>
            </a:r>
            <a:r>
              <a:rPr sz="1400" spc="-110" dirty="0">
                <a:latin typeface="Arial"/>
                <a:cs typeface="Arial"/>
              </a:rPr>
              <a:t>a </a:t>
            </a:r>
            <a:r>
              <a:rPr sz="1400" spc="-60" dirty="0">
                <a:latin typeface="Arial"/>
                <a:cs typeface="Arial"/>
              </a:rPr>
              <a:t>1-year  </a:t>
            </a:r>
            <a:r>
              <a:rPr sz="1400" spc="-30" dirty="0">
                <a:latin typeface="Arial"/>
                <a:cs typeface="Arial"/>
              </a:rPr>
              <a:t>period.</a:t>
            </a:r>
            <a:endParaRPr sz="1400">
              <a:latin typeface="Arial"/>
              <a:cs typeface="Arial"/>
            </a:endParaRPr>
          </a:p>
          <a:p>
            <a:pPr lvl="2">
              <a:lnSpc>
                <a:spcPct val="100000"/>
              </a:lnSpc>
              <a:buFont typeface="Arial"/>
              <a:buChar char="•"/>
            </a:pPr>
            <a:endParaRPr sz="2050">
              <a:latin typeface="Times New Roman"/>
              <a:cs typeface="Times New Roman"/>
            </a:endParaRPr>
          </a:p>
          <a:p>
            <a:pPr marL="355600" indent="-342900">
              <a:lnSpc>
                <a:spcPct val="100000"/>
              </a:lnSpc>
              <a:buFont typeface="Arial"/>
              <a:buChar char="•"/>
              <a:tabLst>
                <a:tab pos="354965" algn="l"/>
                <a:tab pos="355600" algn="l"/>
              </a:tabLst>
            </a:pPr>
            <a:r>
              <a:rPr sz="1400" b="1" spc="-135" dirty="0">
                <a:latin typeface="Arial"/>
                <a:cs typeface="Arial"/>
              </a:rPr>
              <a:t>Age:</a:t>
            </a:r>
            <a:endParaRPr sz="1400">
              <a:latin typeface="Arial"/>
              <a:cs typeface="Arial"/>
            </a:endParaRPr>
          </a:p>
          <a:p>
            <a:pPr marL="756285" lvl="1" indent="-286385">
              <a:lnSpc>
                <a:spcPct val="100000"/>
              </a:lnSpc>
              <a:spcBef>
                <a:spcPts val="335"/>
              </a:spcBef>
              <a:buChar char="–"/>
              <a:tabLst>
                <a:tab pos="756285" algn="l"/>
                <a:tab pos="756920" algn="l"/>
              </a:tabLst>
            </a:pPr>
            <a:r>
              <a:rPr sz="1400" spc="-105" dirty="0">
                <a:latin typeface="Arial"/>
                <a:cs typeface="Arial"/>
              </a:rPr>
              <a:t>The </a:t>
            </a:r>
            <a:r>
              <a:rPr sz="1400" spc="-75" dirty="0">
                <a:latin typeface="Arial"/>
                <a:cs typeface="Arial"/>
              </a:rPr>
              <a:t>mean </a:t>
            </a:r>
            <a:r>
              <a:rPr sz="1400" spc="-110" dirty="0">
                <a:latin typeface="Arial"/>
                <a:cs typeface="Arial"/>
              </a:rPr>
              <a:t>age </a:t>
            </a:r>
            <a:r>
              <a:rPr sz="1400" dirty="0">
                <a:latin typeface="Arial"/>
                <a:cs typeface="Arial"/>
              </a:rPr>
              <a:t>of </a:t>
            </a:r>
            <a:r>
              <a:rPr sz="1400" spc="-55" dirty="0">
                <a:latin typeface="Arial"/>
                <a:cs typeface="Arial"/>
              </a:rPr>
              <a:t>onset </a:t>
            </a:r>
            <a:r>
              <a:rPr sz="1400" spc="-5" dirty="0">
                <a:latin typeface="Arial"/>
                <a:cs typeface="Arial"/>
              </a:rPr>
              <a:t>for </a:t>
            </a:r>
            <a:r>
              <a:rPr sz="1400" spc="-30" dirty="0">
                <a:latin typeface="Arial"/>
                <a:cs typeface="Arial"/>
              </a:rPr>
              <a:t>bipolar </a:t>
            </a:r>
            <a:r>
              <a:rPr sz="1400" spc="-40" dirty="0">
                <a:latin typeface="Arial"/>
                <a:cs typeface="Arial"/>
              </a:rPr>
              <a:t>I </a:t>
            </a:r>
            <a:r>
              <a:rPr sz="1400" spc="-45" dirty="0">
                <a:latin typeface="Arial"/>
                <a:cs typeface="Arial"/>
              </a:rPr>
              <a:t>disorder</a:t>
            </a:r>
            <a:r>
              <a:rPr sz="1400" spc="-254" dirty="0">
                <a:latin typeface="Arial"/>
                <a:cs typeface="Arial"/>
              </a:rPr>
              <a:t> </a:t>
            </a:r>
            <a:r>
              <a:rPr sz="1400" spc="-120" dirty="0">
                <a:latin typeface="Arial"/>
                <a:cs typeface="Arial"/>
              </a:rPr>
              <a:t>= </a:t>
            </a:r>
            <a:r>
              <a:rPr sz="1400" b="1" spc="-100" dirty="0">
                <a:latin typeface="Arial"/>
                <a:cs typeface="Arial"/>
              </a:rPr>
              <a:t>30yrs</a:t>
            </a:r>
            <a:r>
              <a:rPr sz="1400" spc="-100" dirty="0">
                <a:latin typeface="Arial"/>
                <a:cs typeface="Arial"/>
              </a:rPr>
              <a:t>.</a:t>
            </a:r>
            <a:endParaRPr sz="1400">
              <a:latin typeface="Arial"/>
              <a:cs typeface="Arial"/>
            </a:endParaRPr>
          </a:p>
          <a:p>
            <a:pPr marL="756285" lvl="1" indent="-286385">
              <a:lnSpc>
                <a:spcPct val="100000"/>
              </a:lnSpc>
              <a:spcBef>
                <a:spcPts val="335"/>
              </a:spcBef>
              <a:buChar char="–"/>
              <a:tabLst>
                <a:tab pos="756285" algn="l"/>
                <a:tab pos="756920" algn="l"/>
              </a:tabLst>
            </a:pPr>
            <a:r>
              <a:rPr sz="1400" spc="-105" dirty="0">
                <a:latin typeface="Arial"/>
                <a:cs typeface="Arial"/>
              </a:rPr>
              <a:t>The </a:t>
            </a:r>
            <a:r>
              <a:rPr sz="1400" spc="-75" dirty="0">
                <a:latin typeface="Arial"/>
                <a:cs typeface="Arial"/>
              </a:rPr>
              <a:t>mean </a:t>
            </a:r>
            <a:r>
              <a:rPr sz="1400" spc="-110" dirty="0">
                <a:latin typeface="Arial"/>
                <a:cs typeface="Arial"/>
              </a:rPr>
              <a:t>age </a:t>
            </a:r>
            <a:r>
              <a:rPr sz="1400" dirty="0">
                <a:latin typeface="Arial"/>
                <a:cs typeface="Arial"/>
              </a:rPr>
              <a:t>of </a:t>
            </a:r>
            <a:r>
              <a:rPr sz="1400" spc="-55" dirty="0">
                <a:latin typeface="Arial"/>
                <a:cs typeface="Arial"/>
              </a:rPr>
              <a:t>onset </a:t>
            </a:r>
            <a:r>
              <a:rPr sz="1400" spc="-5" dirty="0">
                <a:latin typeface="Arial"/>
                <a:cs typeface="Arial"/>
              </a:rPr>
              <a:t>for </a:t>
            </a:r>
            <a:r>
              <a:rPr sz="1400" spc="-35" dirty="0">
                <a:latin typeface="Arial"/>
                <a:cs typeface="Arial"/>
              </a:rPr>
              <a:t>major </a:t>
            </a:r>
            <a:r>
              <a:rPr sz="1400" spc="-75" dirty="0">
                <a:latin typeface="Arial"/>
                <a:cs typeface="Arial"/>
              </a:rPr>
              <a:t>depressive </a:t>
            </a:r>
            <a:r>
              <a:rPr sz="1400" spc="-45" dirty="0">
                <a:latin typeface="Arial"/>
                <a:cs typeface="Arial"/>
              </a:rPr>
              <a:t>disorder </a:t>
            </a:r>
            <a:r>
              <a:rPr sz="1400" spc="-120" dirty="0">
                <a:latin typeface="Arial"/>
                <a:cs typeface="Arial"/>
              </a:rPr>
              <a:t>= </a:t>
            </a:r>
            <a:r>
              <a:rPr sz="1400" b="1" spc="-70" dirty="0">
                <a:latin typeface="Arial"/>
                <a:cs typeface="Arial"/>
              </a:rPr>
              <a:t>40 </a:t>
            </a:r>
            <a:r>
              <a:rPr sz="1400" spc="-85" dirty="0">
                <a:latin typeface="Arial"/>
                <a:cs typeface="Arial"/>
              </a:rPr>
              <a:t>years </a:t>
            </a:r>
            <a:r>
              <a:rPr sz="1400" spc="-65" dirty="0">
                <a:latin typeface="Arial"/>
                <a:cs typeface="Arial"/>
              </a:rPr>
              <a:t>(50 </a:t>
            </a:r>
            <a:r>
              <a:rPr sz="1400" spc="-245" dirty="0">
                <a:latin typeface="Arial"/>
                <a:cs typeface="Arial"/>
              </a:rPr>
              <a:t>% </a:t>
            </a:r>
            <a:r>
              <a:rPr sz="1400" spc="-45" dirty="0">
                <a:latin typeface="Arial"/>
                <a:cs typeface="Arial"/>
              </a:rPr>
              <a:t>between</a:t>
            </a:r>
            <a:r>
              <a:rPr sz="1400" spc="-120" dirty="0">
                <a:latin typeface="Arial"/>
                <a:cs typeface="Arial"/>
              </a:rPr>
              <a:t> </a:t>
            </a:r>
            <a:r>
              <a:rPr sz="1400" b="1" spc="-70" dirty="0">
                <a:latin typeface="Arial"/>
                <a:cs typeface="Arial"/>
              </a:rPr>
              <a:t>20-50</a:t>
            </a:r>
            <a:r>
              <a:rPr sz="1400" spc="-70" dirty="0">
                <a:latin typeface="Arial"/>
                <a:cs typeface="Arial"/>
              </a:rPr>
              <a:t>yrs)</a:t>
            </a:r>
            <a:endParaRPr sz="1400">
              <a:latin typeface="Arial"/>
              <a:cs typeface="Arial"/>
            </a:endParaRPr>
          </a:p>
          <a:p>
            <a:pPr marL="756285" lvl="1" indent="-286385">
              <a:lnSpc>
                <a:spcPct val="100000"/>
              </a:lnSpc>
              <a:spcBef>
                <a:spcPts val="335"/>
              </a:spcBef>
              <a:buChar char="–"/>
              <a:tabLst>
                <a:tab pos="756285" algn="l"/>
                <a:tab pos="756920" algn="l"/>
              </a:tabLst>
            </a:pPr>
            <a:r>
              <a:rPr sz="1400" spc="-90" dirty="0">
                <a:latin typeface="Arial"/>
                <a:cs typeface="Arial"/>
              </a:rPr>
              <a:t>Recent </a:t>
            </a:r>
            <a:r>
              <a:rPr sz="1400" spc="-20" dirty="0">
                <a:latin typeface="Arial"/>
                <a:cs typeface="Arial"/>
              </a:rPr>
              <a:t>trend: </a:t>
            </a:r>
            <a:r>
              <a:rPr sz="1400" spc="-65" dirty="0">
                <a:latin typeface="Arial"/>
                <a:cs typeface="Arial"/>
              </a:rPr>
              <a:t>Incidence </a:t>
            </a:r>
            <a:r>
              <a:rPr sz="1400" spc="-5" dirty="0">
                <a:latin typeface="Arial"/>
                <a:cs typeface="Arial"/>
              </a:rPr>
              <a:t>of </a:t>
            </a:r>
            <a:r>
              <a:rPr sz="1400" spc="-90" dirty="0">
                <a:latin typeface="Arial"/>
                <a:cs typeface="Arial"/>
              </a:rPr>
              <a:t>MDD </a:t>
            </a:r>
            <a:r>
              <a:rPr sz="1400" spc="-40" dirty="0">
                <a:latin typeface="Arial"/>
                <a:cs typeface="Arial"/>
              </a:rPr>
              <a:t>- </a:t>
            </a:r>
            <a:r>
              <a:rPr sz="1400" spc="-65" dirty="0">
                <a:latin typeface="Arial"/>
                <a:cs typeface="Arial"/>
              </a:rPr>
              <a:t>increasing </a:t>
            </a:r>
            <a:r>
              <a:rPr sz="1400" spc="-15" dirty="0">
                <a:latin typeface="Arial"/>
                <a:cs typeface="Arial"/>
              </a:rPr>
              <a:t>in </a:t>
            </a:r>
            <a:r>
              <a:rPr sz="1400" spc="-90" dirty="0">
                <a:latin typeface="Arial"/>
                <a:cs typeface="Arial"/>
              </a:rPr>
              <a:t>&lt;20 </a:t>
            </a:r>
            <a:r>
              <a:rPr sz="1400" spc="-85" dirty="0">
                <a:latin typeface="Arial"/>
                <a:cs typeface="Arial"/>
              </a:rPr>
              <a:t>years </a:t>
            </a:r>
            <a:r>
              <a:rPr sz="1400" spc="-5" dirty="0">
                <a:latin typeface="Arial"/>
                <a:cs typeface="Arial"/>
              </a:rPr>
              <a:t>of </a:t>
            </a:r>
            <a:r>
              <a:rPr sz="1400" spc="-110" dirty="0">
                <a:latin typeface="Arial"/>
                <a:cs typeface="Arial"/>
              </a:rPr>
              <a:t>age </a:t>
            </a:r>
            <a:r>
              <a:rPr sz="1400" spc="-80" dirty="0">
                <a:latin typeface="Arial"/>
                <a:cs typeface="Arial"/>
              </a:rPr>
              <a:t>– </a:t>
            </a:r>
            <a:r>
              <a:rPr sz="1400" spc="-50" dirty="0">
                <a:latin typeface="Arial"/>
                <a:cs typeface="Arial"/>
              </a:rPr>
              <a:t>(alcohol </a:t>
            </a:r>
            <a:r>
              <a:rPr sz="1400" spc="-70" dirty="0">
                <a:latin typeface="Arial"/>
                <a:cs typeface="Arial"/>
              </a:rPr>
              <a:t>and drugs </a:t>
            </a:r>
            <a:r>
              <a:rPr sz="1400" spc="-5" dirty="0">
                <a:latin typeface="Arial"/>
                <a:cs typeface="Arial"/>
              </a:rPr>
              <a:t>of</a:t>
            </a:r>
            <a:r>
              <a:rPr sz="1400" spc="20" dirty="0">
                <a:latin typeface="Arial"/>
                <a:cs typeface="Arial"/>
              </a:rPr>
              <a:t> </a:t>
            </a:r>
            <a:r>
              <a:rPr sz="1400" spc="-85" dirty="0">
                <a:latin typeface="Arial"/>
                <a:cs typeface="Arial"/>
              </a:rPr>
              <a:t>abuse)</a:t>
            </a:r>
            <a:endParaRPr sz="140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19805" y="461594"/>
            <a:ext cx="3103880" cy="697230"/>
          </a:xfrm>
          <a:prstGeom prst="rect">
            <a:avLst/>
          </a:prstGeom>
        </p:spPr>
        <p:txBody>
          <a:bodyPr vert="horz" wrap="square" lIns="0" tIns="13335" rIns="0" bIns="0" rtlCol="0">
            <a:spAutoFit/>
          </a:bodyPr>
          <a:lstStyle/>
          <a:p>
            <a:pPr marL="12700">
              <a:lnSpc>
                <a:spcPct val="100000"/>
              </a:lnSpc>
              <a:spcBef>
                <a:spcPts val="105"/>
              </a:spcBef>
            </a:pPr>
            <a:r>
              <a:rPr spc="-185" dirty="0"/>
              <a:t>Epidemiolo</a:t>
            </a:r>
            <a:r>
              <a:rPr spc="-195" dirty="0"/>
              <a:t>g</a:t>
            </a:r>
            <a:r>
              <a:rPr spc="-210" dirty="0"/>
              <a:t>y</a:t>
            </a:r>
          </a:p>
        </p:txBody>
      </p:sp>
      <p:sp>
        <p:nvSpPr>
          <p:cNvPr id="3" name="object 3"/>
          <p:cNvSpPr txBox="1"/>
          <p:nvPr/>
        </p:nvSpPr>
        <p:spPr>
          <a:xfrm>
            <a:off x="535940" y="1569465"/>
            <a:ext cx="7420609" cy="4020820"/>
          </a:xfrm>
          <a:prstGeom prst="rect">
            <a:avLst/>
          </a:prstGeom>
        </p:spPr>
        <p:txBody>
          <a:bodyPr vert="horz" wrap="square" lIns="0" tIns="12700" rIns="0" bIns="0" rtlCol="0">
            <a:spAutoFit/>
          </a:bodyPr>
          <a:lstStyle/>
          <a:p>
            <a:pPr marL="355600" indent="-342900">
              <a:lnSpc>
                <a:spcPct val="100000"/>
              </a:lnSpc>
              <a:spcBef>
                <a:spcPts val="100"/>
              </a:spcBef>
              <a:buFont typeface="Arial"/>
              <a:buChar char="•"/>
              <a:tabLst>
                <a:tab pos="354965" algn="l"/>
                <a:tab pos="355600" algn="l"/>
              </a:tabLst>
            </a:pPr>
            <a:r>
              <a:rPr sz="1800" b="1" spc="-50" dirty="0">
                <a:latin typeface="Arial"/>
                <a:cs typeface="Arial"/>
              </a:rPr>
              <a:t>Marital</a:t>
            </a:r>
            <a:r>
              <a:rPr sz="1800" b="1" spc="-125" dirty="0">
                <a:latin typeface="Arial"/>
                <a:cs typeface="Arial"/>
              </a:rPr>
              <a:t> </a:t>
            </a:r>
            <a:r>
              <a:rPr sz="1800" b="1" spc="-145" dirty="0">
                <a:latin typeface="Arial"/>
                <a:cs typeface="Arial"/>
              </a:rPr>
              <a:t>Status</a:t>
            </a:r>
            <a:endParaRPr sz="1800">
              <a:latin typeface="Arial"/>
              <a:cs typeface="Arial"/>
            </a:endParaRPr>
          </a:p>
          <a:p>
            <a:pPr marL="756285" lvl="1" indent="-286385">
              <a:lnSpc>
                <a:spcPct val="100000"/>
              </a:lnSpc>
              <a:spcBef>
                <a:spcPts val="10"/>
              </a:spcBef>
              <a:buChar char="–"/>
              <a:tabLst>
                <a:tab pos="756285" algn="l"/>
                <a:tab pos="756920" algn="l"/>
              </a:tabLst>
            </a:pPr>
            <a:r>
              <a:rPr sz="1500" spc="-80" dirty="0">
                <a:latin typeface="Arial"/>
                <a:cs typeface="Arial"/>
              </a:rPr>
              <a:t>Poor </a:t>
            </a:r>
            <a:r>
              <a:rPr sz="1500" spc="-45" dirty="0">
                <a:latin typeface="Arial"/>
                <a:cs typeface="Arial"/>
              </a:rPr>
              <a:t>interpersonal</a:t>
            </a:r>
            <a:r>
              <a:rPr sz="1500" spc="-140" dirty="0">
                <a:latin typeface="Arial"/>
                <a:cs typeface="Arial"/>
              </a:rPr>
              <a:t> </a:t>
            </a:r>
            <a:r>
              <a:rPr sz="1500" spc="-50" dirty="0">
                <a:latin typeface="Arial"/>
                <a:cs typeface="Arial"/>
              </a:rPr>
              <a:t>relationships</a:t>
            </a:r>
            <a:endParaRPr sz="1500">
              <a:latin typeface="Arial"/>
              <a:cs typeface="Arial"/>
            </a:endParaRPr>
          </a:p>
          <a:p>
            <a:pPr marL="756285" lvl="1" indent="-286385">
              <a:lnSpc>
                <a:spcPct val="100000"/>
              </a:lnSpc>
              <a:buChar char="–"/>
              <a:tabLst>
                <a:tab pos="756285" algn="l"/>
                <a:tab pos="756920" algn="l"/>
              </a:tabLst>
            </a:pPr>
            <a:r>
              <a:rPr sz="1500" spc="-70" dirty="0">
                <a:latin typeface="Arial"/>
                <a:cs typeface="Arial"/>
              </a:rPr>
              <a:t>Divorced </a:t>
            </a:r>
            <a:r>
              <a:rPr sz="1500" spc="-15" dirty="0">
                <a:latin typeface="Arial"/>
                <a:cs typeface="Arial"/>
              </a:rPr>
              <a:t>or</a:t>
            </a:r>
            <a:r>
              <a:rPr sz="1500" spc="-100" dirty="0">
                <a:latin typeface="Arial"/>
                <a:cs typeface="Arial"/>
              </a:rPr>
              <a:t> </a:t>
            </a:r>
            <a:r>
              <a:rPr sz="1500" spc="-70" dirty="0">
                <a:latin typeface="Arial"/>
                <a:cs typeface="Arial"/>
              </a:rPr>
              <a:t>separated</a:t>
            </a:r>
            <a:endParaRPr sz="1500">
              <a:latin typeface="Arial"/>
              <a:cs typeface="Arial"/>
            </a:endParaRPr>
          </a:p>
          <a:p>
            <a:pPr lvl="1">
              <a:lnSpc>
                <a:spcPct val="100000"/>
              </a:lnSpc>
              <a:spcBef>
                <a:spcPts val="25"/>
              </a:spcBef>
              <a:buChar char="–"/>
            </a:pPr>
            <a:endParaRPr sz="1850">
              <a:latin typeface="Times New Roman"/>
              <a:cs typeface="Times New Roman"/>
            </a:endParaRPr>
          </a:p>
          <a:p>
            <a:pPr marL="355600" indent="-342900">
              <a:lnSpc>
                <a:spcPct val="100000"/>
              </a:lnSpc>
              <a:buFont typeface="Arial"/>
              <a:buChar char="•"/>
              <a:tabLst>
                <a:tab pos="354965" algn="l"/>
                <a:tab pos="355600" algn="l"/>
              </a:tabLst>
            </a:pPr>
            <a:r>
              <a:rPr sz="1800" b="1" spc="-165" dirty="0">
                <a:latin typeface="Arial"/>
                <a:cs typeface="Arial"/>
              </a:rPr>
              <a:t>Socioeconomic </a:t>
            </a:r>
            <a:r>
              <a:rPr sz="1800" b="1" spc="-130" dirty="0">
                <a:latin typeface="Arial"/>
                <a:cs typeface="Arial"/>
              </a:rPr>
              <a:t>and </a:t>
            </a:r>
            <a:r>
              <a:rPr sz="1800" b="1" spc="-120" dirty="0">
                <a:latin typeface="Arial"/>
                <a:cs typeface="Arial"/>
              </a:rPr>
              <a:t>Cultural</a:t>
            </a:r>
            <a:r>
              <a:rPr sz="1800" b="1" spc="-50" dirty="0">
                <a:latin typeface="Arial"/>
                <a:cs typeface="Arial"/>
              </a:rPr>
              <a:t> </a:t>
            </a:r>
            <a:r>
              <a:rPr sz="1800" b="1" spc="-170" dirty="0">
                <a:latin typeface="Arial"/>
                <a:cs typeface="Arial"/>
              </a:rPr>
              <a:t>Factors</a:t>
            </a:r>
            <a:endParaRPr sz="1800">
              <a:latin typeface="Arial"/>
              <a:cs typeface="Arial"/>
            </a:endParaRPr>
          </a:p>
          <a:p>
            <a:pPr marL="756285" lvl="1" indent="-286385">
              <a:lnSpc>
                <a:spcPct val="100000"/>
              </a:lnSpc>
              <a:spcBef>
                <a:spcPts val="10"/>
              </a:spcBef>
              <a:buChar char="–"/>
              <a:tabLst>
                <a:tab pos="756285" algn="l"/>
                <a:tab pos="756920" algn="l"/>
              </a:tabLst>
            </a:pPr>
            <a:r>
              <a:rPr sz="1500" spc="-80" dirty="0">
                <a:latin typeface="Arial"/>
                <a:cs typeface="Arial"/>
              </a:rPr>
              <a:t>No </a:t>
            </a:r>
            <a:r>
              <a:rPr sz="1500" spc="-35" dirty="0">
                <a:latin typeface="Arial"/>
                <a:cs typeface="Arial"/>
              </a:rPr>
              <a:t>correlation </a:t>
            </a:r>
            <a:r>
              <a:rPr sz="1500" spc="-10" dirty="0">
                <a:latin typeface="Arial"/>
                <a:cs typeface="Arial"/>
              </a:rPr>
              <a:t>for</a:t>
            </a:r>
            <a:r>
              <a:rPr sz="1500" spc="-200" dirty="0">
                <a:latin typeface="Arial"/>
                <a:cs typeface="Arial"/>
              </a:rPr>
              <a:t> </a:t>
            </a:r>
            <a:r>
              <a:rPr sz="1500" spc="-100" dirty="0">
                <a:latin typeface="Arial"/>
                <a:cs typeface="Arial"/>
              </a:rPr>
              <a:t>MDD</a:t>
            </a:r>
            <a:endParaRPr sz="1500">
              <a:latin typeface="Arial"/>
              <a:cs typeface="Arial"/>
            </a:endParaRPr>
          </a:p>
          <a:p>
            <a:pPr marL="756285" lvl="1" indent="-286385">
              <a:lnSpc>
                <a:spcPct val="100000"/>
              </a:lnSpc>
              <a:buChar char="–"/>
              <a:tabLst>
                <a:tab pos="756285" algn="l"/>
                <a:tab pos="756920" algn="l"/>
              </a:tabLst>
            </a:pPr>
            <a:r>
              <a:rPr sz="1500" spc="-195" dirty="0">
                <a:latin typeface="Arial"/>
                <a:cs typeface="Arial"/>
              </a:rPr>
              <a:t>BPD </a:t>
            </a:r>
            <a:r>
              <a:rPr sz="1500" spc="-75" dirty="0">
                <a:latin typeface="Arial"/>
                <a:cs typeface="Arial"/>
              </a:rPr>
              <a:t>1 </a:t>
            </a:r>
            <a:r>
              <a:rPr sz="1500" spc="-20" dirty="0">
                <a:latin typeface="Arial"/>
                <a:cs typeface="Arial"/>
              </a:rPr>
              <a:t>: </a:t>
            </a:r>
            <a:r>
              <a:rPr sz="1500" spc="-45" dirty="0">
                <a:latin typeface="Arial"/>
                <a:cs typeface="Arial"/>
              </a:rPr>
              <a:t>upper </a:t>
            </a:r>
            <a:r>
              <a:rPr sz="1500" spc="-70" dirty="0">
                <a:latin typeface="Arial"/>
                <a:cs typeface="Arial"/>
              </a:rPr>
              <a:t>socioeconomic</a:t>
            </a:r>
            <a:r>
              <a:rPr sz="1500" spc="-114" dirty="0">
                <a:latin typeface="Arial"/>
                <a:cs typeface="Arial"/>
              </a:rPr>
              <a:t> </a:t>
            </a:r>
            <a:r>
              <a:rPr sz="1500" spc="-55" dirty="0">
                <a:latin typeface="Arial"/>
                <a:cs typeface="Arial"/>
              </a:rPr>
              <a:t>group</a:t>
            </a:r>
            <a:endParaRPr sz="1500">
              <a:latin typeface="Arial"/>
              <a:cs typeface="Arial"/>
            </a:endParaRPr>
          </a:p>
          <a:p>
            <a:pPr lvl="1">
              <a:lnSpc>
                <a:spcPct val="100000"/>
              </a:lnSpc>
              <a:spcBef>
                <a:spcPts val="20"/>
              </a:spcBef>
              <a:buChar char="–"/>
            </a:pPr>
            <a:endParaRPr sz="1850">
              <a:latin typeface="Times New Roman"/>
              <a:cs typeface="Times New Roman"/>
            </a:endParaRPr>
          </a:p>
          <a:p>
            <a:pPr marL="355600" indent="-342900">
              <a:lnSpc>
                <a:spcPct val="100000"/>
              </a:lnSpc>
              <a:buFont typeface="Arial"/>
              <a:buChar char="•"/>
              <a:tabLst>
                <a:tab pos="354965" algn="l"/>
                <a:tab pos="355600" algn="l"/>
              </a:tabLst>
            </a:pPr>
            <a:r>
              <a:rPr sz="1800" b="1" spc="-125" dirty="0">
                <a:latin typeface="Arial"/>
                <a:cs typeface="Arial"/>
              </a:rPr>
              <a:t>Comorbidity</a:t>
            </a:r>
            <a:endParaRPr sz="1800">
              <a:latin typeface="Arial"/>
              <a:cs typeface="Arial"/>
            </a:endParaRPr>
          </a:p>
          <a:p>
            <a:pPr marL="756285" lvl="1" indent="-286385">
              <a:lnSpc>
                <a:spcPct val="100000"/>
              </a:lnSpc>
              <a:spcBef>
                <a:spcPts val="10"/>
              </a:spcBef>
              <a:buChar char="–"/>
              <a:tabLst>
                <a:tab pos="756285" algn="l"/>
                <a:tab pos="756920" algn="l"/>
              </a:tabLst>
            </a:pPr>
            <a:r>
              <a:rPr sz="1600" spc="-110" dirty="0">
                <a:latin typeface="Arial"/>
                <a:cs typeface="Arial"/>
              </a:rPr>
              <a:t>MDD </a:t>
            </a:r>
            <a:r>
              <a:rPr sz="1600" spc="-20" dirty="0">
                <a:latin typeface="Arial"/>
                <a:cs typeface="Arial"/>
              </a:rPr>
              <a:t>: </a:t>
            </a:r>
            <a:r>
              <a:rPr sz="1600" spc="-85" dirty="0">
                <a:latin typeface="Arial"/>
                <a:cs typeface="Arial"/>
              </a:rPr>
              <a:t>increased </a:t>
            </a:r>
            <a:r>
              <a:rPr sz="1600" spc="-60" dirty="0">
                <a:latin typeface="Arial"/>
                <a:cs typeface="Arial"/>
              </a:rPr>
              <a:t>risk </a:t>
            </a:r>
            <a:r>
              <a:rPr sz="1600" spc="-10" dirty="0">
                <a:latin typeface="Arial"/>
                <a:cs typeface="Arial"/>
              </a:rPr>
              <a:t>of </a:t>
            </a:r>
            <a:r>
              <a:rPr sz="1600" spc="-80" dirty="0">
                <a:latin typeface="Arial"/>
                <a:cs typeface="Arial"/>
              </a:rPr>
              <a:t>having </a:t>
            </a:r>
            <a:r>
              <a:rPr sz="1600" spc="-70" dirty="0">
                <a:latin typeface="Arial"/>
                <a:cs typeface="Arial"/>
              </a:rPr>
              <a:t>one </a:t>
            </a:r>
            <a:r>
              <a:rPr sz="1600" spc="-15" dirty="0">
                <a:latin typeface="Arial"/>
                <a:cs typeface="Arial"/>
              </a:rPr>
              <a:t>or </a:t>
            </a:r>
            <a:r>
              <a:rPr sz="1600" spc="-55" dirty="0">
                <a:latin typeface="Arial"/>
                <a:cs typeface="Arial"/>
              </a:rPr>
              <a:t>more </a:t>
            </a:r>
            <a:r>
              <a:rPr sz="1600" spc="-35" dirty="0">
                <a:latin typeface="Arial"/>
                <a:cs typeface="Arial"/>
              </a:rPr>
              <a:t>additional </a:t>
            </a:r>
            <a:r>
              <a:rPr sz="1600" spc="-50" dirty="0">
                <a:latin typeface="Arial"/>
                <a:cs typeface="Arial"/>
              </a:rPr>
              <a:t>comorbid </a:t>
            </a:r>
            <a:r>
              <a:rPr sz="1600" b="1" spc="-170" dirty="0">
                <a:latin typeface="Arial"/>
                <a:cs typeface="Arial"/>
              </a:rPr>
              <a:t>Axis </a:t>
            </a:r>
            <a:r>
              <a:rPr sz="1600" b="1" spc="-20" dirty="0">
                <a:latin typeface="Arial"/>
                <a:cs typeface="Arial"/>
              </a:rPr>
              <a:t>I</a:t>
            </a:r>
            <a:r>
              <a:rPr sz="1600" b="1" spc="-210" dirty="0">
                <a:latin typeface="Arial"/>
                <a:cs typeface="Arial"/>
              </a:rPr>
              <a:t> </a:t>
            </a:r>
            <a:r>
              <a:rPr sz="1600" b="1" spc="-125" dirty="0">
                <a:latin typeface="Arial"/>
                <a:cs typeface="Arial"/>
              </a:rPr>
              <a:t>disorders</a:t>
            </a:r>
            <a:r>
              <a:rPr sz="1600" spc="-125" dirty="0">
                <a:latin typeface="Arial"/>
                <a:cs typeface="Arial"/>
              </a:rPr>
              <a:t>.</a:t>
            </a:r>
            <a:endParaRPr sz="1600">
              <a:latin typeface="Arial"/>
              <a:cs typeface="Arial"/>
            </a:endParaRPr>
          </a:p>
          <a:p>
            <a:pPr marL="1155700" lvl="2" indent="-228600">
              <a:lnSpc>
                <a:spcPct val="100000"/>
              </a:lnSpc>
              <a:buChar char="•"/>
              <a:tabLst>
                <a:tab pos="1155700" algn="l"/>
                <a:tab pos="1156335" algn="l"/>
              </a:tabLst>
            </a:pPr>
            <a:r>
              <a:rPr sz="1600" spc="-65" dirty="0">
                <a:latin typeface="Arial"/>
                <a:cs typeface="Arial"/>
              </a:rPr>
              <a:t>Alcohol </a:t>
            </a:r>
            <a:r>
              <a:rPr sz="1600" spc="-105" dirty="0">
                <a:latin typeface="Arial"/>
                <a:cs typeface="Arial"/>
              </a:rPr>
              <a:t>abuse </a:t>
            </a:r>
            <a:r>
              <a:rPr sz="1600" spc="-15" dirty="0">
                <a:latin typeface="Arial"/>
                <a:cs typeface="Arial"/>
              </a:rPr>
              <a:t>or</a:t>
            </a:r>
            <a:r>
              <a:rPr sz="1600" spc="-90" dirty="0">
                <a:latin typeface="Arial"/>
                <a:cs typeface="Arial"/>
              </a:rPr>
              <a:t> </a:t>
            </a:r>
            <a:r>
              <a:rPr sz="1600" spc="-80" dirty="0">
                <a:latin typeface="Arial"/>
                <a:cs typeface="Arial"/>
              </a:rPr>
              <a:t>dependence,</a:t>
            </a:r>
            <a:endParaRPr sz="1600">
              <a:latin typeface="Arial"/>
              <a:cs typeface="Arial"/>
            </a:endParaRPr>
          </a:p>
          <a:p>
            <a:pPr marL="1155700" lvl="2" indent="-228600">
              <a:lnSpc>
                <a:spcPct val="100000"/>
              </a:lnSpc>
              <a:buChar char="•"/>
              <a:tabLst>
                <a:tab pos="1155700" algn="l"/>
                <a:tab pos="1156335" algn="l"/>
              </a:tabLst>
            </a:pPr>
            <a:r>
              <a:rPr sz="1600" spc="-114" dirty="0">
                <a:latin typeface="Arial"/>
                <a:cs typeface="Arial"/>
              </a:rPr>
              <a:t>Panic</a:t>
            </a:r>
            <a:r>
              <a:rPr sz="1600" spc="-120" dirty="0">
                <a:latin typeface="Arial"/>
                <a:cs typeface="Arial"/>
              </a:rPr>
              <a:t> </a:t>
            </a:r>
            <a:r>
              <a:rPr sz="1600" spc="-70" dirty="0">
                <a:latin typeface="Arial"/>
                <a:cs typeface="Arial"/>
              </a:rPr>
              <a:t>disorder,</a:t>
            </a:r>
            <a:endParaRPr sz="1600">
              <a:latin typeface="Arial"/>
              <a:cs typeface="Arial"/>
            </a:endParaRPr>
          </a:p>
          <a:p>
            <a:pPr marL="1155700" lvl="2" indent="-228600">
              <a:lnSpc>
                <a:spcPct val="100000"/>
              </a:lnSpc>
              <a:buChar char="•"/>
              <a:tabLst>
                <a:tab pos="1155700" algn="l"/>
                <a:tab pos="1156335" algn="l"/>
              </a:tabLst>
            </a:pPr>
            <a:r>
              <a:rPr sz="1600" spc="-125" dirty="0">
                <a:latin typeface="Arial"/>
                <a:cs typeface="Arial"/>
              </a:rPr>
              <a:t>Obsessive </a:t>
            </a:r>
            <a:r>
              <a:rPr sz="1600" spc="-75" dirty="0">
                <a:latin typeface="Arial"/>
                <a:cs typeface="Arial"/>
              </a:rPr>
              <a:t>compulsive </a:t>
            </a:r>
            <a:r>
              <a:rPr sz="1600" spc="-55" dirty="0">
                <a:latin typeface="Arial"/>
                <a:cs typeface="Arial"/>
              </a:rPr>
              <a:t>disorder</a:t>
            </a:r>
            <a:r>
              <a:rPr sz="1600" spc="-30" dirty="0">
                <a:latin typeface="Arial"/>
                <a:cs typeface="Arial"/>
              </a:rPr>
              <a:t> </a:t>
            </a:r>
            <a:r>
              <a:rPr sz="1600" spc="-140" dirty="0">
                <a:latin typeface="Arial"/>
                <a:cs typeface="Arial"/>
              </a:rPr>
              <a:t>(OCD),</a:t>
            </a:r>
            <a:endParaRPr sz="1600">
              <a:latin typeface="Arial"/>
              <a:cs typeface="Arial"/>
            </a:endParaRPr>
          </a:p>
          <a:p>
            <a:pPr marL="1155700" lvl="2" indent="-228600">
              <a:lnSpc>
                <a:spcPct val="100000"/>
              </a:lnSpc>
              <a:buChar char="•"/>
              <a:tabLst>
                <a:tab pos="1155700" algn="l"/>
                <a:tab pos="1156335" algn="l"/>
              </a:tabLst>
            </a:pPr>
            <a:r>
              <a:rPr sz="1600" spc="-110" dirty="0">
                <a:latin typeface="Arial"/>
                <a:cs typeface="Arial"/>
              </a:rPr>
              <a:t>Social </a:t>
            </a:r>
            <a:r>
              <a:rPr sz="1600" spc="-55" dirty="0">
                <a:latin typeface="Arial"/>
                <a:cs typeface="Arial"/>
              </a:rPr>
              <a:t>anxiety</a:t>
            </a:r>
            <a:r>
              <a:rPr sz="1600" spc="-90" dirty="0">
                <a:latin typeface="Arial"/>
                <a:cs typeface="Arial"/>
              </a:rPr>
              <a:t> </a:t>
            </a:r>
            <a:r>
              <a:rPr sz="1600" spc="-75" dirty="0">
                <a:latin typeface="Arial"/>
                <a:cs typeface="Arial"/>
              </a:rPr>
              <a:t>disorder.</a:t>
            </a:r>
            <a:endParaRPr sz="1600">
              <a:latin typeface="Arial"/>
              <a:cs typeface="Arial"/>
            </a:endParaRPr>
          </a:p>
          <a:p>
            <a:pPr lvl="2">
              <a:lnSpc>
                <a:spcPct val="100000"/>
              </a:lnSpc>
              <a:spcBef>
                <a:spcPts val="25"/>
              </a:spcBef>
              <a:buFont typeface="Arial"/>
              <a:buChar char="•"/>
            </a:pPr>
            <a:endParaRPr sz="1650">
              <a:latin typeface="Times New Roman"/>
              <a:cs typeface="Times New Roman"/>
            </a:endParaRPr>
          </a:p>
          <a:p>
            <a:pPr marL="756285" lvl="1" indent="-286385">
              <a:lnSpc>
                <a:spcPct val="100000"/>
              </a:lnSpc>
              <a:spcBef>
                <a:spcPts val="5"/>
              </a:spcBef>
              <a:buChar char="–"/>
              <a:tabLst>
                <a:tab pos="756285" algn="l"/>
                <a:tab pos="756920" algn="l"/>
              </a:tabLst>
            </a:pPr>
            <a:r>
              <a:rPr sz="1600" spc="-70" dirty="0">
                <a:latin typeface="Arial"/>
                <a:cs typeface="Arial"/>
              </a:rPr>
              <a:t>worsen </a:t>
            </a:r>
            <a:r>
              <a:rPr sz="1600" spc="-20" dirty="0">
                <a:latin typeface="Arial"/>
                <a:cs typeface="Arial"/>
              </a:rPr>
              <a:t>the </a:t>
            </a:r>
            <a:r>
              <a:rPr sz="1600" spc="-80" dirty="0">
                <a:latin typeface="Arial"/>
                <a:cs typeface="Arial"/>
              </a:rPr>
              <a:t>prognosis </a:t>
            </a:r>
            <a:r>
              <a:rPr sz="1600" spc="-75" dirty="0">
                <a:latin typeface="Arial"/>
                <a:cs typeface="Arial"/>
              </a:rPr>
              <a:t>and </a:t>
            </a:r>
            <a:r>
              <a:rPr sz="1600" spc="-85" dirty="0">
                <a:latin typeface="Arial"/>
                <a:cs typeface="Arial"/>
              </a:rPr>
              <a:t>increase </a:t>
            </a:r>
            <a:r>
              <a:rPr sz="1600" spc="-45" dirty="0">
                <a:latin typeface="Arial"/>
                <a:cs typeface="Arial"/>
              </a:rPr>
              <a:t>- </a:t>
            </a:r>
            <a:r>
              <a:rPr sz="1600" spc="-60" dirty="0">
                <a:latin typeface="Arial"/>
                <a:cs typeface="Arial"/>
              </a:rPr>
              <a:t>risk </a:t>
            </a:r>
            <a:r>
              <a:rPr sz="1600" spc="-5" dirty="0">
                <a:latin typeface="Arial"/>
                <a:cs typeface="Arial"/>
              </a:rPr>
              <a:t>of</a:t>
            </a:r>
            <a:r>
              <a:rPr sz="1600" spc="-204" dirty="0">
                <a:latin typeface="Arial"/>
                <a:cs typeface="Arial"/>
              </a:rPr>
              <a:t> </a:t>
            </a:r>
            <a:r>
              <a:rPr sz="1600" spc="-70" dirty="0">
                <a:latin typeface="Arial"/>
                <a:cs typeface="Arial"/>
              </a:rPr>
              <a:t>suicide</a:t>
            </a:r>
            <a:endParaRPr sz="1600">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29000" y="461594"/>
            <a:ext cx="2065781" cy="690574"/>
          </a:xfrm>
          <a:prstGeom prst="rect">
            <a:avLst/>
          </a:prstGeom>
        </p:spPr>
        <p:txBody>
          <a:bodyPr vert="horz" wrap="square" lIns="0" tIns="13335" rIns="0" bIns="0" rtlCol="0">
            <a:spAutoFit/>
          </a:bodyPr>
          <a:lstStyle/>
          <a:p>
            <a:pPr marL="13970">
              <a:lnSpc>
                <a:spcPct val="100000"/>
              </a:lnSpc>
              <a:spcBef>
                <a:spcPts val="105"/>
              </a:spcBef>
            </a:pPr>
            <a:r>
              <a:rPr lang="en-US" dirty="0"/>
              <a:t>E</a:t>
            </a:r>
            <a:r>
              <a:rPr dirty="0"/>
              <a:t>tiology</a:t>
            </a:r>
          </a:p>
        </p:txBody>
      </p:sp>
      <p:sp>
        <p:nvSpPr>
          <p:cNvPr id="3" name="object 3"/>
          <p:cNvSpPr txBox="1"/>
          <p:nvPr/>
        </p:nvSpPr>
        <p:spPr>
          <a:xfrm>
            <a:off x="535940" y="1566416"/>
            <a:ext cx="7998460" cy="3264355"/>
          </a:xfrm>
          <a:prstGeom prst="rect">
            <a:avLst/>
          </a:prstGeom>
        </p:spPr>
        <p:txBody>
          <a:bodyPr vert="horz" wrap="square" lIns="0" tIns="12065" rIns="0" bIns="0" rtlCol="0">
            <a:spAutoFit/>
          </a:bodyPr>
          <a:lstStyle/>
          <a:p>
            <a:pPr lvl="2">
              <a:lnSpc>
                <a:spcPct val="100000"/>
              </a:lnSpc>
              <a:spcBef>
                <a:spcPts val="20"/>
              </a:spcBef>
            </a:pPr>
            <a:endParaRPr sz="2000" dirty="0">
              <a:latin typeface="Times New Roman"/>
              <a:cs typeface="Times New Roman"/>
            </a:endParaRPr>
          </a:p>
          <a:p>
            <a:pPr marL="355600" indent="-342900">
              <a:lnSpc>
                <a:spcPct val="100000"/>
              </a:lnSpc>
              <a:buAutoNum type="alphaUcPeriod"/>
              <a:tabLst>
                <a:tab pos="354965" algn="l"/>
                <a:tab pos="355600" algn="l"/>
              </a:tabLst>
            </a:pPr>
            <a:r>
              <a:rPr sz="2000" b="1" dirty="0">
                <a:latin typeface="Arial"/>
                <a:cs typeface="Arial"/>
              </a:rPr>
              <a:t>Biogenic Amines </a:t>
            </a:r>
            <a:endParaRPr lang="en-US" sz="2000" b="1" dirty="0">
              <a:latin typeface="Arial"/>
              <a:cs typeface="Arial"/>
            </a:endParaRPr>
          </a:p>
          <a:p>
            <a:pPr marL="355600" indent="-342900">
              <a:lnSpc>
                <a:spcPct val="100000"/>
              </a:lnSpc>
              <a:buAutoNum type="alphaUcPeriod"/>
              <a:tabLst>
                <a:tab pos="354965" algn="l"/>
                <a:tab pos="355600" algn="l"/>
              </a:tabLst>
            </a:pPr>
            <a:endParaRPr sz="2000" dirty="0">
              <a:latin typeface="Times New Roman"/>
              <a:cs typeface="Times New Roman"/>
            </a:endParaRPr>
          </a:p>
          <a:p>
            <a:pPr marL="448309" indent="-228600">
              <a:lnSpc>
                <a:spcPct val="100000"/>
              </a:lnSpc>
              <a:buAutoNum type="arabicPeriod"/>
              <a:tabLst>
                <a:tab pos="448945" algn="l"/>
              </a:tabLst>
            </a:pPr>
            <a:r>
              <a:rPr sz="2000" b="1" dirty="0">
                <a:latin typeface="Arial"/>
                <a:cs typeface="Arial"/>
              </a:rPr>
              <a:t>Norepinephrine↓</a:t>
            </a:r>
            <a:endParaRPr sz="2000" dirty="0">
              <a:latin typeface="Arial"/>
              <a:cs typeface="Arial"/>
            </a:endParaRPr>
          </a:p>
          <a:p>
            <a:pPr>
              <a:lnSpc>
                <a:spcPct val="100000"/>
              </a:lnSpc>
              <a:spcBef>
                <a:spcPts val="5"/>
              </a:spcBef>
              <a:buFont typeface="Arial"/>
              <a:buAutoNum type="arabicPeriod"/>
            </a:pPr>
            <a:endParaRPr sz="2400" dirty="0">
              <a:latin typeface="Times New Roman"/>
              <a:cs typeface="Times New Roman"/>
            </a:endParaRPr>
          </a:p>
          <a:p>
            <a:pPr marL="1155700" marR="16510" lvl="1" indent="-228600">
              <a:lnSpc>
                <a:spcPts val="1540"/>
              </a:lnSpc>
              <a:buChar char="•"/>
              <a:tabLst>
                <a:tab pos="1155700" algn="l"/>
                <a:tab pos="1156335" algn="l"/>
              </a:tabLst>
            </a:pPr>
            <a:r>
              <a:rPr dirty="0">
                <a:latin typeface="Arial"/>
                <a:cs typeface="Arial"/>
              </a:rPr>
              <a:t>Downregulation or decreased sensitivity of beta-adrenergic receptors = clinical  antidepressant responses</a:t>
            </a:r>
          </a:p>
          <a:p>
            <a:pPr marL="1155700" lvl="1" indent="-228600">
              <a:lnSpc>
                <a:spcPct val="100000"/>
              </a:lnSpc>
              <a:spcBef>
                <a:spcPts val="10"/>
              </a:spcBef>
              <a:buChar char="•"/>
              <a:tabLst>
                <a:tab pos="1155700" algn="l"/>
                <a:tab pos="1156335" algn="l"/>
              </a:tabLst>
            </a:pPr>
            <a:r>
              <a:rPr dirty="0">
                <a:latin typeface="Arial"/>
                <a:cs typeface="Arial"/>
              </a:rPr>
              <a:t>Presynaptic beta-receptors activation = decrease norepinephrine release</a:t>
            </a:r>
          </a:p>
          <a:p>
            <a:pPr marL="1155700" marR="5080" lvl="1" indent="-228600">
              <a:lnSpc>
                <a:spcPts val="1540"/>
              </a:lnSpc>
              <a:spcBef>
                <a:spcPts val="365"/>
              </a:spcBef>
              <a:buChar char="•"/>
              <a:tabLst>
                <a:tab pos="1155700" algn="l"/>
                <a:tab pos="1156335" algn="l"/>
              </a:tabLst>
            </a:pPr>
            <a:r>
              <a:rPr dirty="0">
                <a:latin typeface="Arial"/>
                <a:cs typeface="Arial"/>
              </a:rPr>
              <a:t>Presynaptic beta-receptors (also) on serotonergic neurons = regulate serotonin  release.</a:t>
            </a:r>
          </a:p>
          <a:p>
            <a:pPr marL="1155700" lvl="1" indent="-228600">
              <a:lnSpc>
                <a:spcPct val="100000"/>
              </a:lnSpc>
              <a:spcBef>
                <a:spcPts val="10"/>
              </a:spcBef>
              <a:buChar char="•"/>
              <a:tabLst>
                <a:tab pos="1155700" algn="l"/>
                <a:tab pos="1156335" algn="l"/>
              </a:tabLst>
            </a:pPr>
            <a:r>
              <a:rPr dirty="0">
                <a:latin typeface="Arial"/>
                <a:cs typeface="Arial"/>
              </a:rPr>
              <a:t>Example, </a:t>
            </a:r>
            <a:r>
              <a:rPr b="1" dirty="0">
                <a:latin typeface="Arial"/>
                <a:cs typeface="Arial"/>
              </a:rPr>
              <a:t>Venlafaxine(SNRI</a:t>
            </a:r>
            <a:r>
              <a:rPr dirty="0">
                <a:latin typeface="Arial"/>
                <a:cs typeface="Arial"/>
              </a:rPr>
              <a:t>) - supports a role for 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76601" y="186944"/>
            <a:ext cx="2218180" cy="689932"/>
          </a:xfrm>
          <a:prstGeom prst="rect">
            <a:avLst/>
          </a:prstGeom>
        </p:spPr>
        <p:txBody>
          <a:bodyPr vert="horz" wrap="square" lIns="0" tIns="12700" rIns="0" bIns="0" rtlCol="0">
            <a:spAutoFit/>
          </a:bodyPr>
          <a:lstStyle/>
          <a:p>
            <a:pPr marL="12700">
              <a:lnSpc>
                <a:spcPct val="100000"/>
              </a:lnSpc>
              <a:spcBef>
                <a:spcPts val="100"/>
              </a:spcBef>
            </a:pPr>
            <a:r>
              <a:rPr dirty="0"/>
              <a:t>Etiology</a:t>
            </a:r>
          </a:p>
        </p:txBody>
      </p:sp>
      <p:sp>
        <p:nvSpPr>
          <p:cNvPr id="3" name="object 3"/>
          <p:cNvSpPr txBox="1"/>
          <p:nvPr/>
        </p:nvSpPr>
        <p:spPr>
          <a:xfrm>
            <a:off x="535940" y="1247647"/>
            <a:ext cx="8044180" cy="4594719"/>
          </a:xfrm>
          <a:prstGeom prst="rect">
            <a:avLst/>
          </a:prstGeom>
        </p:spPr>
        <p:txBody>
          <a:bodyPr vert="horz" wrap="square" lIns="0" tIns="13335" rIns="0" bIns="0" rtlCol="0">
            <a:spAutoFit/>
          </a:bodyPr>
          <a:lstStyle/>
          <a:p>
            <a:pPr marL="306070" indent="-293370">
              <a:lnSpc>
                <a:spcPct val="100000"/>
              </a:lnSpc>
              <a:spcBef>
                <a:spcPts val="105"/>
              </a:spcBef>
              <a:buAutoNum type="arabicPeriod" startAt="2"/>
              <a:tabLst>
                <a:tab pos="306705" algn="l"/>
              </a:tabLst>
            </a:pPr>
            <a:r>
              <a:rPr sz="1900" b="1" dirty="0">
                <a:latin typeface="Arial"/>
                <a:cs typeface="Arial"/>
              </a:rPr>
              <a:t>Serotonin </a:t>
            </a:r>
            <a:r>
              <a:rPr sz="2000" b="1" dirty="0">
                <a:latin typeface="Arial"/>
                <a:cs typeface="Arial"/>
              </a:rPr>
              <a:t>↓</a:t>
            </a:r>
            <a:endParaRPr sz="2000" dirty="0">
              <a:latin typeface="Arial"/>
              <a:cs typeface="Arial"/>
            </a:endParaRPr>
          </a:p>
          <a:p>
            <a:pPr marL="756285" lvl="1" indent="-286385">
              <a:lnSpc>
                <a:spcPct val="100000"/>
              </a:lnSpc>
              <a:spcBef>
                <a:spcPts val="15"/>
              </a:spcBef>
              <a:buChar char="–"/>
              <a:tabLst>
                <a:tab pos="756285" algn="l"/>
                <a:tab pos="756920" algn="l"/>
              </a:tabLst>
            </a:pPr>
            <a:r>
              <a:rPr sz="1600" dirty="0">
                <a:latin typeface="Arial"/>
                <a:cs typeface="Arial"/>
              </a:rPr>
              <a:t>SSRIs showed - serotonin = </a:t>
            </a:r>
            <a:r>
              <a:rPr sz="1600" dirty="0" err="1">
                <a:latin typeface="Arial"/>
                <a:cs typeface="Arial"/>
              </a:rPr>
              <a:t>m.c</a:t>
            </a:r>
            <a:r>
              <a:rPr sz="1600" dirty="0">
                <a:latin typeface="Arial"/>
                <a:cs typeface="Arial"/>
              </a:rPr>
              <a:t> NT</a:t>
            </a:r>
          </a:p>
          <a:p>
            <a:pPr marL="756285" marR="833119" lvl="1" indent="-286385">
              <a:lnSpc>
                <a:spcPct val="80000"/>
              </a:lnSpc>
              <a:spcBef>
                <a:spcPts val="384"/>
              </a:spcBef>
              <a:buChar char="–"/>
              <a:tabLst>
                <a:tab pos="756285" algn="l"/>
                <a:tab pos="756920" algn="l"/>
              </a:tabLst>
            </a:pPr>
            <a:r>
              <a:rPr sz="1600" dirty="0">
                <a:latin typeface="Arial"/>
                <a:cs typeface="Arial"/>
              </a:rPr>
              <a:t>Multiple serotonin receptor subtypes – increased excitement for more specific  treatments</a:t>
            </a:r>
          </a:p>
          <a:p>
            <a:pPr marL="756285" marR="413384" lvl="1" indent="-286385">
              <a:lnSpc>
                <a:spcPct val="80000"/>
              </a:lnSpc>
              <a:spcBef>
                <a:spcPts val="380"/>
              </a:spcBef>
              <a:buChar char="–"/>
              <a:tabLst>
                <a:tab pos="756285" algn="l"/>
                <a:tab pos="756920" algn="l"/>
              </a:tabLst>
            </a:pPr>
            <a:r>
              <a:rPr sz="1600" dirty="0">
                <a:latin typeface="Arial"/>
                <a:cs typeface="Arial"/>
              </a:rPr>
              <a:t>Depletion of serotonin = precipitate depression, ( suicidal impulses : CSF - serotonin  metabolites and less serotonin uptake sites on platelets)</a:t>
            </a:r>
          </a:p>
          <a:p>
            <a:pPr lvl="1">
              <a:lnSpc>
                <a:spcPct val="100000"/>
              </a:lnSpc>
              <a:spcBef>
                <a:spcPts val="20"/>
              </a:spcBef>
              <a:buChar char="–"/>
            </a:pPr>
            <a:endParaRPr sz="1850" dirty="0">
              <a:latin typeface="Times New Roman"/>
              <a:cs typeface="Times New Roman"/>
            </a:endParaRPr>
          </a:p>
          <a:p>
            <a:pPr marL="306070" indent="-293370">
              <a:lnSpc>
                <a:spcPct val="100000"/>
              </a:lnSpc>
              <a:buAutoNum type="arabicPeriod" startAt="2"/>
              <a:tabLst>
                <a:tab pos="306705" algn="l"/>
              </a:tabLst>
            </a:pPr>
            <a:r>
              <a:rPr sz="1900" b="1" dirty="0">
                <a:latin typeface="Arial"/>
                <a:cs typeface="Arial"/>
              </a:rPr>
              <a:t>Dopamine </a:t>
            </a:r>
            <a:r>
              <a:rPr sz="2000" b="1" dirty="0">
                <a:latin typeface="Arial"/>
                <a:cs typeface="Arial"/>
              </a:rPr>
              <a:t>↓</a:t>
            </a:r>
            <a:endParaRPr sz="2000" dirty="0">
              <a:latin typeface="Arial"/>
              <a:cs typeface="Arial"/>
            </a:endParaRPr>
          </a:p>
          <a:p>
            <a:pPr marL="756285" lvl="1" indent="-286385">
              <a:lnSpc>
                <a:spcPct val="100000"/>
              </a:lnSpc>
              <a:spcBef>
                <a:spcPts val="10"/>
              </a:spcBef>
              <a:buChar char="–"/>
              <a:tabLst>
                <a:tab pos="756285" algn="l"/>
                <a:tab pos="756920" algn="l"/>
              </a:tabLst>
            </a:pPr>
            <a:r>
              <a:rPr sz="1800" dirty="0">
                <a:latin typeface="Arial"/>
                <a:cs typeface="Arial"/>
              </a:rPr>
              <a:t>Reduced in depression and increased in mania.</a:t>
            </a:r>
          </a:p>
          <a:p>
            <a:pPr lvl="1">
              <a:lnSpc>
                <a:spcPct val="100000"/>
              </a:lnSpc>
              <a:spcBef>
                <a:spcPts val="30"/>
              </a:spcBef>
              <a:buChar char="–"/>
            </a:pPr>
            <a:endParaRPr sz="1850" dirty="0">
              <a:latin typeface="Times New Roman"/>
              <a:cs typeface="Times New Roman"/>
            </a:endParaRPr>
          </a:p>
          <a:p>
            <a:pPr marL="756285" lvl="1" indent="-286385">
              <a:lnSpc>
                <a:spcPct val="100000"/>
              </a:lnSpc>
              <a:buChar char="–"/>
              <a:tabLst>
                <a:tab pos="756285" algn="l"/>
                <a:tab pos="756920" algn="l"/>
              </a:tabLst>
            </a:pPr>
            <a:r>
              <a:rPr sz="1800" dirty="0">
                <a:latin typeface="Arial"/>
                <a:cs typeface="Arial"/>
              </a:rPr>
              <a:t>Drug effects:</a:t>
            </a:r>
          </a:p>
          <a:p>
            <a:pPr marL="1155700" lvl="2" indent="-228600">
              <a:lnSpc>
                <a:spcPct val="100000"/>
              </a:lnSpc>
              <a:spcBef>
                <a:spcPts val="10"/>
              </a:spcBef>
              <a:buFont typeface="Arial"/>
              <a:buChar char="•"/>
              <a:tabLst>
                <a:tab pos="1155700" algn="l"/>
                <a:tab pos="1156335" algn="l"/>
              </a:tabLst>
            </a:pPr>
            <a:r>
              <a:rPr sz="1600" b="1" dirty="0">
                <a:latin typeface="Arial"/>
                <a:cs typeface="Arial"/>
              </a:rPr>
              <a:t>reserpine </a:t>
            </a:r>
            <a:r>
              <a:rPr sz="1600" dirty="0">
                <a:latin typeface="Arial"/>
                <a:cs typeface="Arial"/>
              </a:rPr>
              <a:t>and diseases that reduce dopamine concentrations (</a:t>
            </a:r>
            <a:r>
              <a:rPr sz="1600" dirty="0" err="1">
                <a:latin typeface="Arial"/>
                <a:cs typeface="Arial"/>
              </a:rPr>
              <a:t>e.g.,</a:t>
            </a:r>
            <a:r>
              <a:rPr sz="1600" b="1" dirty="0" err="1">
                <a:latin typeface="Arial"/>
                <a:cs typeface="Arial"/>
              </a:rPr>
              <a:t>PD</a:t>
            </a:r>
            <a:r>
              <a:rPr sz="1600" dirty="0">
                <a:latin typeface="Arial"/>
                <a:cs typeface="Arial"/>
              </a:rPr>
              <a:t>)</a:t>
            </a:r>
          </a:p>
          <a:p>
            <a:pPr marL="1155700" marR="5080" lvl="2" indent="-228600">
              <a:lnSpc>
                <a:spcPts val="1540"/>
              </a:lnSpc>
              <a:spcBef>
                <a:spcPts val="370"/>
              </a:spcBef>
              <a:buChar char="•"/>
              <a:tabLst>
                <a:tab pos="1155700" algn="l"/>
                <a:tab pos="1156335" algn="l"/>
              </a:tabLst>
            </a:pPr>
            <a:r>
              <a:rPr sz="1600" dirty="0">
                <a:latin typeface="Arial"/>
                <a:cs typeface="Arial"/>
              </a:rPr>
              <a:t>In contrast, drugs that increase dopamine concentrations, (</a:t>
            </a:r>
            <a:r>
              <a:rPr sz="1600" b="1" dirty="0">
                <a:latin typeface="Arial"/>
                <a:cs typeface="Arial"/>
              </a:rPr>
              <a:t>tyrosine, amphetamine,  and bupropion</a:t>
            </a:r>
            <a:r>
              <a:rPr sz="1600" dirty="0">
                <a:latin typeface="Arial"/>
                <a:cs typeface="Arial"/>
              </a:rPr>
              <a:t>)</a:t>
            </a:r>
          </a:p>
          <a:p>
            <a:pPr lvl="2">
              <a:lnSpc>
                <a:spcPct val="100000"/>
              </a:lnSpc>
              <a:spcBef>
                <a:spcPts val="20"/>
              </a:spcBef>
              <a:buFont typeface="Arial"/>
              <a:buChar char="•"/>
            </a:pPr>
            <a:endParaRPr sz="1650" dirty="0">
              <a:latin typeface="Times New Roman"/>
              <a:cs typeface="Times New Roman"/>
            </a:endParaRPr>
          </a:p>
          <a:p>
            <a:pPr marL="756285" lvl="1" indent="-286385">
              <a:lnSpc>
                <a:spcPct val="100000"/>
              </a:lnSpc>
              <a:spcBef>
                <a:spcPts val="5"/>
              </a:spcBef>
              <a:buChar char="–"/>
              <a:tabLst>
                <a:tab pos="756285" algn="l"/>
                <a:tab pos="756920" algn="l"/>
              </a:tabLst>
            </a:pPr>
            <a:r>
              <a:rPr sz="1800" dirty="0">
                <a:latin typeface="Arial"/>
                <a:cs typeface="Arial"/>
              </a:rPr>
              <a:t>Two recent theories</a:t>
            </a:r>
          </a:p>
          <a:p>
            <a:pPr marL="1155700" lvl="2" indent="-228600">
              <a:lnSpc>
                <a:spcPct val="100000"/>
              </a:lnSpc>
              <a:spcBef>
                <a:spcPts val="5"/>
              </a:spcBef>
              <a:buFont typeface="Arial"/>
              <a:buChar char="•"/>
              <a:tabLst>
                <a:tab pos="1155700" algn="l"/>
                <a:tab pos="1156335" algn="l"/>
              </a:tabLst>
            </a:pPr>
            <a:r>
              <a:rPr sz="1600" b="1" dirty="0">
                <a:latin typeface="Arial"/>
                <a:cs typeface="Arial"/>
              </a:rPr>
              <a:t>mesolimbic dopamine pathway </a:t>
            </a:r>
            <a:r>
              <a:rPr sz="1600" dirty="0">
                <a:latin typeface="Arial"/>
                <a:cs typeface="Arial"/>
              </a:rPr>
              <a:t>may be dysfunctional in depression</a:t>
            </a:r>
          </a:p>
          <a:p>
            <a:pPr marL="1155700" lvl="2" indent="-228600">
              <a:lnSpc>
                <a:spcPct val="100000"/>
              </a:lnSpc>
              <a:buFont typeface="Arial"/>
              <a:buChar char="•"/>
              <a:tabLst>
                <a:tab pos="1155700" algn="l"/>
                <a:tab pos="1156335" algn="l"/>
              </a:tabLst>
            </a:pPr>
            <a:r>
              <a:rPr sz="1600" b="1" dirty="0">
                <a:latin typeface="Arial"/>
                <a:cs typeface="Arial"/>
              </a:rPr>
              <a:t>dopamine D</a:t>
            </a:r>
            <a:r>
              <a:rPr sz="1575" b="1" baseline="-21164" dirty="0">
                <a:latin typeface="Arial"/>
                <a:cs typeface="Arial"/>
              </a:rPr>
              <a:t>1 </a:t>
            </a:r>
            <a:r>
              <a:rPr sz="1600" b="1" dirty="0">
                <a:latin typeface="Arial"/>
                <a:cs typeface="Arial"/>
              </a:rPr>
              <a:t>receptor </a:t>
            </a:r>
            <a:r>
              <a:rPr sz="1600" dirty="0">
                <a:latin typeface="Arial"/>
                <a:cs typeface="Arial"/>
              </a:rPr>
              <a:t>may be hypoactive in depression.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29000" y="186944"/>
            <a:ext cx="2107184" cy="689932"/>
          </a:xfrm>
          <a:prstGeom prst="rect">
            <a:avLst/>
          </a:prstGeom>
        </p:spPr>
        <p:txBody>
          <a:bodyPr vert="horz" wrap="square" lIns="0" tIns="12700" rIns="0" bIns="0" rtlCol="0">
            <a:spAutoFit/>
          </a:bodyPr>
          <a:lstStyle/>
          <a:p>
            <a:pPr marL="12700">
              <a:lnSpc>
                <a:spcPct val="100000"/>
              </a:lnSpc>
              <a:spcBef>
                <a:spcPts val="100"/>
              </a:spcBef>
            </a:pPr>
            <a:r>
              <a:rPr dirty="0"/>
              <a:t>Etiology</a:t>
            </a:r>
          </a:p>
        </p:txBody>
      </p:sp>
      <p:sp>
        <p:nvSpPr>
          <p:cNvPr id="3" name="object 3"/>
          <p:cNvSpPr txBox="1"/>
          <p:nvPr/>
        </p:nvSpPr>
        <p:spPr>
          <a:xfrm>
            <a:off x="535940" y="1169923"/>
            <a:ext cx="7858125" cy="5207964"/>
          </a:xfrm>
          <a:prstGeom prst="rect">
            <a:avLst/>
          </a:prstGeom>
        </p:spPr>
        <p:txBody>
          <a:bodyPr vert="horz" wrap="square" lIns="0" tIns="12065" rIns="0" bIns="0" rtlCol="0">
            <a:spAutoFit/>
          </a:bodyPr>
          <a:lstStyle/>
          <a:p>
            <a:pPr marL="355600">
              <a:lnSpc>
                <a:spcPct val="100000"/>
              </a:lnSpc>
              <a:spcBef>
                <a:spcPts val="95"/>
              </a:spcBef>
            </a:pPr>
            <a:r>
              <a:rPr sz="2200" b="1" dirty="0">
                <a:latin typeface="Arial"/>
                <a:cs typeface="Arial"/>
              </a:rPr>
              <a:t>Other Neurotransmitter Disturbances</a:t>
            </a:r>
            <a:endParaRPr sz="2200" dirty="0">
              <a:latin typeface="Arial"/>
              <a:cs typeface="Arial"/>
            </a:endParaRPr>
          </a:p>
          <a:p>
            <a:pPr>
              <a:lnSpc>
                <a:spcPct val="100000"/>
              </a:lnSpc>
              <a:spcBef>
                <a:spcPts val="10"/>
              </a:spcBef>
            </a:pPr>
            <a:endParaRPr sz="2300" dirty="0">
              <a:latin typeface="Times New Roman"/>
              <a:cs typeface="Times New Roman"/>
            </a:endParaRPr>
          </a:p>
          <a:p>
            <a:pPr marL="355600" indent="-342900">
              <a:lnSpc>
                <a:spcPct val="100000"/>
              </a:lnSpc>
              <a:buAutoNum type="arabicPeriod" startAt="4"/>
              <a:tabLst>
                <a:tab pos="415290" algn="l"/>
                <a:tab pos="415925" algn="l"/>
              </a:tabLst>
            </a:pPr>
            <a:r>
              <a:rPr sz="1900" b="1" dirty="0">
                <a:latin typeface="Arial"/>
                <a:cs typeface="Arial"/>
              </a:rPr>
              <a:t>Acetylcholine (ACh) ↑</a:t>
            </a:r>
            <a:r>
              <a:rPr lang="en-US" sz="1900" b="1" dirty="0">
                <a:latin typeface="Arial"/>
                <a:cs typeface="Arial"/>
              </a:rPr>
              <a:t> in depression</a:t>
            </a:r>
            <a:endParaRPr sz="1900" dirty="0">
              <a:latin typeface="Arial"/>
              <a:cs typeface="Arial"/>
            </a:endParaRPr>
          </a:p>
          <a:p>
            <a:pPr marL="756285" lvl="1" indent="-286385">
              <a:lnSpc>
                <a:spcPct val="100000"/>
              </a:lnSpc>
              <a:spcBef>
                <a:spcPts val="10"/>
              </a:spcBef>
              <a:buFont typeface="Courier New"/>
              <a:buChar char="o"/>
              <a:tabLst>
                <a:tab pos="756920" algn="l"/>
              </a:tabLst>
            </a:pPr>
            <a:r>
              <a:rPr sz="1600" dirty="0">
                <a:latin typeface="Arial"/>
                <a:cs typeface="Arial"/>
              </a:rPr>
              <a:t>reciprocal or interactive relationships with all three monoamine systems.</a:t>
            </a:r>
          </a:p>
          <a:p>
            <a:pPr marL="756285" lvl="1" indent="-286385">
              <a:lnSpc>
                <a:spcPct val="100000"/>
              </a:lnSpc>
              <a:buFont typeface="Courier New"/>
              <a:buChar char="o"/>
              <a:tabLst>
                <a:tab pos="756920" algn="l"/>
              </a:tabLst>
            </a:pPr>
            <a:r>
              <a:rPr sz="1600" dirty="0">
                <a:latin typeface="Arial"/>
                <a:cs typeface="Arial"/>
              </a:rPr>
              <a:t>Abnormal levels of choline at autopsy</a:t>
            </a:r>
          </a:p>
          <a:p>
            <a:pPr marL="756285" lvl="1" indent="-286385">
              <a:lnSpc>
                <a:spcPct val="100000"/>
              </a:lnSpc>
              <a:buFont typeface="Courier New"/>
              <a:buChar char="o"/>
              <a:tabLst>
                <a:tab pos="756920" algn="l"/>
              </a:tabLst>
            </a:pPr>
            <a:r>
              <a:rPr sz="1600" dirty="0">
                <a:latin typeface="Arial"/>
                <a:cs typeface="Arial"/>
              </a:rPr>
              <a:t>Cholinergic agonist</a:t>
            </a:r>
          </a:p>
          <a:p>
            <a:pPr marL="1155700" lvl="2" indent="-228600">
              <a:lnSpc>
                <a:spcPts val="1730"/>
              </a:lnSpc>
              <a:buFont typeface="Courier New"/>
              <a:buChar char="o"/>
              <a:tabLst>
                <a:tab pos="1156335" algn="l"/>
              </a:tabLst>
            </a:pPr>
            <a:r>
              <a:rPr sz="1600" dirty="0">
                <a:latin typeface="Arial"/>
                <a:cs typeface="Arial"/>
              </a:rPr>
              <a:t>can </a:t>
            </a:r>
            <a:r>
              <a:rPr sz="1400" b="1" dirty="0">
                <a:latin typeface="Arial"/>
                <a:cs typeface="Arial"/>
              </a:rPr>
              <a:t>↑ </a:t>
            </a:r>
            <a:r>
              <a:rPr sz="1600" dirty="0">
                <a:latin typeface="Arial"/>
                <a:cs typeface="Arial"/>
              </a:rPr>
              <a:t>symptoms in depression, and can </a:t>
            </a:r>
            <a:r>
              <a:rPr sz="1400" b="1" dirty="0">
                <a:latin typeface="Arial"/>
                <a:cs typeface="Arial"/>
              </a:rPr>
              <a:t>↓ </a:t>
            </a:r>
            <a:r>
              <a:rPr sz="1600" dirty="0">
                <a:latin typeface="Arial"/>
                <a:cs typeface="Arial"/>
              </a:rPr>
              <a:t>symptoms in mania but not sufficient -</a:t>
            </a:r>
          </a:p>
          <a:p>
            <a:pPr marL="1155700">
              <a:lnSpc>
                <a:spcPts val="1730"/>
              </a:lnSpc>
            </a:pPr>
            <a:r>
              <a:rPr sz="1600" dirty="0">
                <a:latin typeface="Arial"/>
                <a:cs typeface="Arial"/>
              </a:rPr>
              <a:t>Rx</a:t>
            </a:r>
          </a:p>
          <a:p>
            <a:pPr marL="1155700" lvl="2" indent="-228600">
              <a:lnSpc>
                <a:spcPct val="100000"/>
              </a:lnSpc>
              <a:spcBef>
                <a:spcPts val="5"/>
              </a:spcBef>
              <a:buFont typeface="Courier New"/>
              <a:buChar char="o"/>
              <a:tabLst>
                <a:tab pos="1156335" algn="l"/>
              </a:tabLst>
            </a:pPr>
            <a:r>
              <a:rPr sz="1600" dirty="0">
                <a:latin typeface="Arial"/>
                <a:cs typeface="Arial"/>
              </a:rPr>
              <a:t>can induce changes in </a:t>
            </a:r>
            <a:r>
              <a:rPr sz="1600" b="1" dirty="0">
                <a:latin typeface="Arial"/>
                <a:cs typeface="Arial"/>
              </a:rPr>
              <a:t>HPA activity </a:t>
            </a:r>
            <a:r>
              <a:rPr sz="1600" dirty="0">
                <a:latin typeface="Arial"/>
                <a:cs typeface="Arial"/>
              </a:rPr>
              <a:t>and sleep ≈ depression.</a:t>
            </a:r>
          </a:p>
          <a:p>
            <a:pPr lvl="2">
              <a:lnSpc>
                <a:spcPct val="100000"/>
              </a:lnSpc>
              <a:spcBef>
                <a:spcPts val="20"/>
              </a:spcBef>
              <a:buFont typeface="Courier New"/>
              <a:buChar char="o"/>
            </a:pPr>
            <a:endParaRPr sz="1950" dirty="0">
              <a:latin typeface="Times New Roman"/>
              <a:cs typeface="Times New Roman"/>
            </a:endParaRPr>
          </a:p>
          <a:p>
            <a:pPr marL="355600" indent="-342900">
              <a:buFontTx/>
              <a:buAutoNum type="arabicPeriod" startAt="4"/>
              <a:tabLst>
                <a:tab pos="415290" algn="l"/>
                <a:tab pos="415925" algn="l"/>
              </a:tabLst>
            </a:pPr>
            <a:r>
              <a:rPr sz="1900" b="1" dirty="0">
                <a:latin typeface="Arial"/>
                <a:cs typeface="Arial"/>
              </a:rPr>
              <a:t>Gamma-Aminobutyric acid (GABA) </a:t>
            </a:r>
            <a:r>
              <a:rPr sz="2000" b="1" dirty="0">
                <a:latin typeface="Arial"/>
                <a:cs typeface="Arial"/>
              </a:rPr>
              <a:t>↓</a:t>
            </a:r>
            <a:r>
              <a:rPr lang="en-US" sz="2000" b="1" dirty="0">
                <a:latin typeface="Arial"/>
                <a:cs typeface="Arial"/>
              </a:rPr>
              <a:t>in depression</a:t>
            </a:r>
            <a:endParaRPr sz="2000" dirty="0">
              <a:latin typeface="Arial"/>
              <a:cs typeface="Arial"/>
            </a:endParaRPr>
          </a:p>
          <a:p>
            <a:pPr marL="756285" lvl="1" indent="-286385">
              <a:lnSpc>
                <a:spcPct val="100000"/>
              </a:lnSpc>
              <a:spcBef>
                <a:spcPts val="15"/>
              </a:spcBef>
              <a:buFont typeface="Courier New"/>
              <a:buChar char="o"/>
              <a:tabLst>
                <a:tab pos="756920" algn="l"/>
              </a:tabLst>
            </a:pPr>
            <a:r>
              <a:rPr sz="1600" dirty="0">
                <a:latin typeface="Arial"/>
                <a:cs typeface="Arial"/>
              </a:rPr>
              <a:t>has an inhibitory effect on mesocortical and mesolimbic systems.</a:t>
            </a:r>
          </a:p>
          <a:p>
            <a:pPr marL="756285" lvl="1" indent="-286385">
              <a:lnSpc>
                <a:spcPct val="100000"/>
              </a:lnSpc>
              <a:buFont typeface="Courier New"/>
              <a:buChar char="o"/>
              <a:tabLst>
                <a:tab pos="756920" algn="l"/>
              </a:tabLst>
            </a:pPr>
            <a:r>
              <a:rPr sz="1600" b="1" dirty="0">
                <a:latin typeface="Arial"/>
                <a:cs typeface="Arial"/>
              </a:rPr>
              <a:t>↓ </a:t>
            </a:r>
            <a:r>
              <a:rPr sz="1600" dirty="0">
                <a:latin typeface="Arial"/>
                <a:cs typeface="Arial"/>
              </a:rPr>
              <a:t>plasma, CSF, and brain GABA levels in depression.</a:t>
            </a:r>
          </a:p>
          <a:p>
            <a:pPr lvl="1">
              <a:lnSpc>
                <a:spcPct val="100000"/>
              </a:lnSpc>
              <a:buFont typeface="Courier New"/>
              <a:buChar char="o"/>
            </a:pPr>
            <a:endParaRPr sz="2250" dirty="0">
              <a:latin typeface="Times New Roman"/>
              <a:cs typeface="Times New Roman"/>
            </a:endParaRPr>
          </a:p>
          <a:p>
            <a:pPr marL="355600" marR="194310" indent="-342900">
              <a:lnSpc>
                <a:spcPct val="80000"/>
              </a:lnSpc>
              <a:buAutoNum type="arabicPeriod" startAt="4"/>
              <a:tabLst>
                <a:tab pos="393065" algn="l"/>
                <a:tab pos="393700" algn="l"/>
              </a:tabLst>
            </a:pPr>
            <a:r>
              <a:rPr sz="1800" dirty="0">
                <a:latin typeface="Arial"/>
                <a:cs typeface="Arial"/>
              </a:rPr>
              <a:t>The amino acids </a:t>
            </a:r>
            <a:r>
              <a:rPr sz="1800" b="1" dirty="0">
                <a:latin typeface="Arial"/>
                <a:cs typeface="Arial"/>
              </a:rPr>
              <a:t>glutamate </a:t>
            </a:r>
            <a:r>
              <a:rPr sz="1800" dirty="0">
                <a:latin typeface="Arial"/>
                <a:cs typeface="Arial"/>
              </a:rPr>
              <a:t>and </a:t>
            </a:r>
            <a:r>
              <a:rPr sz="1800" b="1" dirty="0">
                <a:latin typeface="Arial"/>
                <a:cs typeface="Arial"/>
              </a:rPr>
              <a:t>glycine </a:t>
            </a:r>
            <a:r>
              <a:rPr sz="1800" dirty="0">
                <a:latin typeface="Arial"/>
                <a:cs typeface="Arial"/>
              </a:rPr>
              <a:t>are the major excitatory and inhibitory  neurotransmitters in the CNS.</a:t>
            </a:r>
          </a:p>
          <a:p>
            <a:pPr marL="756285" marR="438784" lvl="1" indent="-286385">
              <a:lnSpc>
                <a:spcPts val="1540"/>
              </a:lnSpc>
              <a:spcBef>
                <a:spcPts val="375"/>
              </a:spcBef>
              <a:buFont typeface="Courier New"/>
              <a:buChar char="o"/>
              <a:tabLst>
                <a:tab pos="756920" algn="l"/>
              </a:tabLst>
            </a:pPr>
            <a:r>
              <a:rPr sz="1600" b="1" dirty="0">
                <a:latin typeface="Arial"/>
                <a:cs typeface="Arial"/>
              </a:rPr>
              <a:t>Glutamate </a:t>
            </a:r>
            <a:r>
              <a:rPr sz="1600" dirty="0">
                <a:latin typeface="Arial"/>
                <a:cs typeface="Arial"/>
              </a:rPr>
              <a:t>with hypercortisolemia = deleterious neurocognitive effects of </a:t>
            </a:r>
            <a:r>
              <a:rPr sz="1600" b="1" dirty="0">
                <a:latin typeface="Arial"/>
                <a:cs typeface="Arial"/>
              </a:rPr>
              <a:t>severe  recurrent depression</a:t>
            </a:r>
            <a:r>
              <a:rPr sz="1600" dirty="0">
                <a:latin typeface="Arial"/>
                <a:cs typeface="Arial"/>
              </a:rPr>
              <a:t>.</a:t>
            </a:r>
          </a:p>
          <a:p>
            <a:pPr marL="756285" lvl="1" indent="-286385">
              <a:lnSpc>
                <a:spcPct val="100000"/>
              </a:lnSpc>
              <a:spcBef>
                <a:spcPts val="10"/>
              </a:spcBef>
              <a:buFont typeface="Courier New"/>
              <a:buChar char="o"/>
              <a:tabLst>
                <a:tab pos="756920" algn="l"/>
              </a:tabLst>
            </a:pPr>
            <a:r>
              <a:rPr sz="1600" b="1" dirty="0">
                <a:latin typeface="Arial"/>
                <a:cs typeface="Arial"/>
              </a:rPr>
              <a:t>NMDA </a:t>
            </a:r>
            <a:r>
              <a:rPr sz="1600" dirty="0">
                <a:latin typeface="Arial"/>
                <a:cs typeface="Arial"/>
              </a:rPr>
              <a:t>receptors antagonists have antidepressant effects.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549605"/>
            <a:ext cx="4215130" cy="331470"/>
          </a:xfrm>
          <a:prstGeom prst="rect">
            <a:avLst/>
          </a:prstGeom>
        </p:spPr>
        <p:txBody>
          <a:bodyPr vert="horz" wrap="square" lIns="0" tIns="13335" rIns="0" bIns="0" rtlCol="0">
            <a:spAutoFit/>
          </a:bodyPr>
          <a:lstStyle/>
          <a:p>
            <a:pPr marL="12700">
              <a:lnSpc>
                <a:spcPct val="100000"/>
              </a:lnSpc>
              <a:spcBef>
                <a:spcPts val="105"/>
              </a:spcBef>
              <a:tabLst>
                <a:tab pos="462915" algn="l"/>
              </a:tabLst>
            </a:pPr>
            <a:r>
              <a:rPr lang="en-US" sz="2000" b="1" spc="-130" dirty="0">
                <a:latin typeface="Arial"/>
                <a:cs typeface="Arial"/>
              </a:rPr>
              <a:t>B</a:t>
            </a:r>
            <a:r>
              <a:rPr sz="2000" b="1" spc="-130" dirty="0">
                <a:latin typeface="Arial"/>
                <a:cs typeface="Arial"/>
              </a:rPr>
              <a:t>.	</a:t>
            </a:r>
            <a:r>
              <a:rPr sz="2000" b="1" spc="-120" dirty="0">
                <a:latin typeface="Arial"/>
                <a:cs typeface="Arial"/>
              </a:rPr>
              <a:t>Alterations </a:t>
            </a:r>
            <a:r>
              <a:rPr sz="2000" b="1" spc="-90" dirty="0">
                <a:latin typeface="Arial"/>
                <a:cs typeface="Arial"/>
              </a:rPr>
              <a:t>of </a:t>
            </a:r>
            <a:r>
              <a:rPr sz="2000" b="1" spc="-130" dirty="0">
                <a:latin typeface="Arial"/>
                <a:cs typeface="Arial"/>
              </a:rPr>
              <a:t>Hormonal</a:t>
            </a:r>
            <a:r>
              <a:rPr sz="2000" b="1" spc="-180" dirty="0">
                <a:latin typeface="Arial"/>
                <a:cs typeface="Arial"/>
              </a:rPr>
              <a:t> </a:t>
            </a:r>
            <a:r>
              <a:rPr sz="2000" b="1" spc="-145" dirty="0">
                <a:latin typeface="Arial"/>
                <a:cs typeface="Arial"/>
              </a:rPr>
              <a:t>Regulation</a:t>
            </a:r>
            <a:endParaRPr sz="2000" dirty="0">
              <a:latin typeface="Arial"/>
              <a:cs typeface="Arial"/>
            </a:endParaRPr>
          </a:p>
        </p:txBody>
      </p:sp>
      <p:sp>
        <p:nvSpPr>
          <p:cNvPr id="3" name="object 3"/>
          <p:cNvSpPr txBox="1"/>
          <p:nvPr/>
        </p:nvSpPr>
        <p:spPr>
          <a:xfrm>
            <a:off x="1069644" y="911097"/>
            <a:ext cx="7298055" cy="5131435"/>
          </a:xfrm>
          <a:prstGeom prst="rect">
            <a:avLst/>
          </a:prstGeom>
        </p:spPr>
        <p:txBody>
          <a:bodyPr vert="horz" wrap="square" lIns="0" tIns="12700" rIns="0" bIns="0" rtlCol="0">
            <a:spAutoFit/>
          </a:bodyPr>
          <a:lstStyle/>
          <a:p>
            <a:pPr marL="299085" marR="98425" indent="-286385" algn="just">
              <a:lnSpc>
                <a:spcPct val="100000"/>
              </a:lnSpc>
              <a:spcBef>
                <a:spcPts val="100"/>
              </a:spcBef>
              <a:buChar char="–"/>
              <a:tabLst>
                <a:tab pos="299720" algn="l"/>
              </a:tabLst>
            </a:pPr>
            <a:r>
              <a:rPr sz="1800" dirty="0">
                <a:latin typeface="Arial"/>
                <a:cs typeface="Arial"/>
              </a:rPr>
              <a:t>Activity of the gene coding for the neurokinin </a:t>
            </a:r>
            <a:r>
              <a:rPr sz="1800" b="1" dirty="0">
                <a:latin typeface="Arial"/>
                <a:cs typeface="Arial"/>
              </a:rPr>
              <a:t>brain-derived neurotrophic  growth factor (BDNF</a:t>
            </a:r>
            <a:r>
              <a:rPr sz="1800" dirty="0">
                <a:latin typeface="Arial"/>
                <a:cs typeface="Arial"/>
              </a:rPr>
              <a:t>) is decreased after chronic stress, as is the process of  neurogenesis.</a:t>
            </a:r>
          </a:p>
          <a:p>
            <a:pPr marL="299085" indent="-286385">
              <a:lnSpc>
                <a:spcPct val="100000"/>
              </a:lnSpc>
              <a:spcBef>
                <a:spcPts val="430"/>
              </a:spcBef>
              <a:buChar char="–"/>
              <a:tabLst>
                <a:tab pos="299085" algn="l"/>
                <a:tab pos="299720" algn="l"/>
              </a:tabLst>
            </a:pPr>
            <a:r>
              <a:rPr sz="1800" dirty="0">
                <a:latin typeface="Arial"/>
                <a:cs typeface="Arial"/>
              </a:rPr>
              <a:t>history of early trauma</a:t>
            </a:r>
          </a:p>
          <a:p>
            <a:pPr marL="697865" lvl="1" indent="-228600">
              <a:lnSpc>
                <a:spcPct val="100000"/>
              </a:lnSpc>
              <a:spcBef>
                <a:spcPts val="370"/>
              </a:spcBef>
              <a:buFont typeface="Arial"/>
              <a:buChar char="•"/>
              <a:tabLst>
                <a:tab pos="697865" algn="l"/>
                <a:tab pos="698500" algn="l"/>
              </a:tabLst>
            </a:pPr>
            <a:r>
              <a:rPr sz="1400" b="1" dirty="0">
                <a:latin typeface="Arial"/>
                <a:cs typeface="Arial"/>
              </a:rPr>
              <a:t>increased HPA activity </a:t>
            </a:r>
            <a:r>
              <a:rPr sz="1400" dirty="0">
                <a:latin typeface="Arial"/>
                <a:cs typeface="Arial"/>
              </a:rPr>
              <a:t>– hallmark : </a:t>
            </a:r>
            <a:r>
              <a:rPr sz="1400" b="1" dirty="0">
                <a:latin typeface="Arial"/>
                <a:cs typeface="Arial"/>
              </a:rPr>
              <a:t>Hypercortisolema </a:t>
            </a:r>
            <a:r>
              <a:rPr sz="1400" dirty="0">
                <a:latin typeface="Arial"/>
                <a:cs typeface="Arial"/>
              </a:rPr>
              <a:t>in depression</a:t>
            </a:r>
          </a:p>
          <a:p>
            <a:pPr marL="697865" lvl="1" indent="-228600">
              <a:lnSpc>
                <a:spcPct val="100000"/>
              </a:lnSpc>
              <a:spcBef>
                <a:spcPts val="335"/>
              </a:spcBef>
              <a:buChar char="•"/>
              <a:tabLst>
                <a:tab pos="697865" algn="l"/>
                <a:tab pos="698500" algn="l"/>
              </a:tabLst>
            </a:pPr>
            <a:r>
              <a:rPr sz="1400" dirty="0">
                <a:latin typeface="Arial"/>
                <a:cs typeface="Arial"/>
              </a:rPr>
              <a:t>structural changes (i.e., atrophy)</a:t>
            </a:r>
          </a:p>
          <a:p>
            <a:pPr lvl="1">
              <a:lnSpc>
                <a:spcPct val="100000"/>
              </a:lnSpc>
              <a:spcBef>
                <a:spcPts val="20"/>
              </a:spcBef>
              <a:buChar char="•"/>
            </a:pPr>
            <a:endParaRPr sz="1650" dirty="0">
              <a:latin typeface="Times New Roman"/>
              <a:cs typeface="Times New Roman"/>
            </a:endParaRPr>
          </a:p>
          <a:p>
            <a:pPr marL="697865" marR="283210" lvl="1" indent="-228600">
              <a:lnSpc>
                <a:spcPct val="100000"/>
              </a:lnSpc>
              <a:buChar char="•"/>
              <a:tabLst>
                <a:tab pos="697865" algn="l"/>
                <a:tab pos="698500" algn="l"/>
              </a:tabLst>
            </a:pPr>
            <a:r>
              <a:rPr sz="1400" dirty="0">
                <a:latin typeface="Arial"/>
                <a:cs typeface="Arial"/>
              </a:rPr>
              <a:t>These tests of feedback inhibition (</a:t>
            </a:r>
            <a:r>
              <a:rPr sz="1400" b="1" dirty="0">
                <a:latin typeface="Arial"/>
                <a:cs typeface="Arial"/>
              </a:rPr>
              <a:t>dexamethasone suppression test </a:t>
            </a:r>
            <a:r>
              <a:rPr sz="1400" dirty="0">
                <a:latin typeface="Arial"/>
                <a:cs typeface="Arial"/>
              </a:rPr>
              <a:t>) are </a:t>
            </a:r>
            <a:r>
              <a:rPr sz="1400" b="1" dirty="0">
                <a:solidFill>
                  <a:srgbClr val="FF0000"/>
                </a:solidFill>
                <a:latin typeface="Arial"/>
                <a:cs typeface="Arial"/>
              </a:rPr>
              <a:t>not </a:t>
            </a:r>
            <a:r>
              <a:rPr sz="1400" dirty="0">
                <a:latin typeface="Arial"/>
                <a:cs typeface="Arial"/>
              </a:rPr>
              <a:t>used as a  diagnostic test</a:t>
            </a:r>
          </a:p>
          <a:p>
            <a:pPr marL="1155065" lvl="2" indent="-228600">
              <a:lnSpc>
                <a:spcPct val="100000"/>
              </a:lnSpc>
              <a:spcBef>
                <a:spcPts val="335"/>
              </a:spcBef>
              <a:buChar char="–"/>
              <a:tabLst>
                <a:tab pos="1155065" algn="l"/>
                <a:tab pos="1155700" algn="l"/>
              </a:tabLst>
            </a:pPr>
            <a:r>
              <a:rPr sz="1400" dirty="0">
                <a:latin typeface="Arial"/>
                <a:cs typeface="Arial"/>
              </a:rPr>
              <a:t>mania,</a:t>
            </a:r>
          </a:p>
          <a:p>
            <a:pPr marL="1155065" lvl="2" indent="-228600">
              <a:lnSpc>
                <a:spcPct val="100000"/>
              </a:lnSpc>
              <a:spcBef>
                <a:spcPts val="340"/>
              </a:spcBef>
              <a:buChar char="–"/>
              <a:tabLst>
                <a:tab pos="1155065" algn="l"/>
                <a:tab pos="1155700" algn="l"/>
              </a:tabLst>
            </a:pPr>
            <a:r>
              <a:rPr sz="1400" dirty="0">
                <a:latin typeface="Arial"/>
                <a:cs typeface="Arial"/>
              </a:rPr>
              <a:t>schizophrenia,</a:t>
            </a:r>
          </a:p>
          <a:p>
            <a:pPr marL="1155065" lvl="2" indent="-228600">
              <a:lnSpc>
                <a:spcPct val="100000"/>
              </a:lnSpc>
              <a:spcBef>
                <a:spcPts val="335"/>
              </a:spcBef>
              <a:buChar char="–"/>
              <a:tabLst>
                <a:tab pos="1155065" algn="l"/>
                <a:tab pos="1155700" algn="l"/>
              </a:tabLst>
            </a:pPr>
            <a:r>
              <a:rPr sz="1400" dirty="0">
                <a:latin typeface="Arial"/>
                <a:cs typeface="Arial"/>
              </a:rPr>
              <a:t>Dementia,</a:t>
            </a:r>
          </a:p>
          <a:p>
            <a:pPr marL="1155065" lvl="2" indent="-228600">
              <a:lnSpc>
                <a:spcPct val="100000"/>
              </a:lnSpc>
              <a:spcBef>
                <a:spcPts val="335"/>
              </a:spcBef>
              <a:buChar char="–"/>
              <a:tabLst>
                <a:tab pos="1155065" algn="l"/>
                <a:tab pos="1155700" algn="l"/>
              </a:tabLst>
            </a:pPr>
            <a:r>
              <a:rPr sz="1400" dirty="0">
                <a:latin typeface="Arial"/>
                <a:cs typeface="Arial"/>
              </a:rPr>
              <a:t>psychiatric disorders.</a:t>
            </a:r>
          </a:p>
          <a:p>
            <a:pPr lvl="2">
              <a:lnSpc>
                <a:spcPct val="100000"/>
              </a:lnSpc>
              <a:spcBef>
                <a:spcPts val="45"/>
              </a:spcBef>
              <a:buFont typeface="Arial"/>
              <a:buChar char="–"/>
            </a:pPr>
            <a:endParaRPr sz="2100" dirty="0">
              <a:latin typeface="Times New Roman"/>
              <a:cs typeface="Times New Roman"/>
            </a:endParaRPr>
          </a:p>
          <a:p>
            <a:pPr marL="299085" indent="-286385">
              <a:lnSpc>
                <a:spcPct val="100000"/>
              </a:lnSpc>
              <a:buFont typeface="Arial"/>
              <a:buChar char="–"/>
              <a:tabLst>
                <a:tab pos="299085" algn="l"/>
                <a:tab pos="299720" algn="l"/>
              </a:tabLst>
            </a:pPr>
            <a:r>
              <a:rPr sz="2000" b="1" dirty="0">
                <a:latin typeface="Arial"/>
                <a:cs typeface="Arial"/>
              </a:rPr>
              <a:t>Thyroid Axis Activity</a:t>
            </a:r>
            <a:endParaRPr sz="2000" dirty="0">
              <a:latin typeface="Arial"/>
              <a:cs typeface="Arial"/>
            </a:endParaRPr>
          </a:p>
          <a:p>
            <a:pPr marL="697865" lvl="1" indent="-228600">
              <a:lnSpc>
                <a:spcPct val="100000"/>
              </a:lnSpc>
              <a:spcBef>
                <a:spcPts val="415"/>
              </a:spcBef>
              <a:buChar char="•"/>
              <a:tabLst>
                <a:tab pos="697865" algn="l"/>
                <a:tab pos="698500" algn="l"/>
              </a:tabLst>
            </a:pPr>
            <a:r>
              <a:rPr sz="1600" dirty="0">
                <a:latin typeface="Arial"/>
                <a:cs typeface="Arial"/>
              </a:rPr>
              <a:t>5 to 10 % : undetected thyroid dysfunction, (TSH)</a:t>
            </a:r>
          </a:p>
          <a:p>
            <a:pPr marL="697865" lvl="1" indent="-228600">
              <a:lnSpc>
                <a:spcPct val="100000"/>
              </a:lnSpc>
              <a:spcBef>
                <a:spcPts val="385"/>
              </a:spcBef>
              <a:buChar char="•"/>
              <a:tabLst>
                <a:tab pos="697865" algn="l"/>
                <a:tab pos="698500" algn="l"/>
              </a:tabLst>
            </a:pPr>
            <a:r>
              <a:rPr sz="1600" dirty="0">
                <a:latin typeface="Arial"/>
                <a:cs typeface="Arial"/>
              </a:rPr>
              <a:t>hormone replacement therapy</a:t>
            </a:r>
          </a:p>
          <a:p>
            <a:pPr marL="697865" marR="5080" lvl="1" indent="-228600">
              <a:lnSpc>
                <a:spcPct val="100000"/>
              </a:lnSpc>
              <a:spcBef>
                <a:spcPts val="385"/>
              </a:spcBef>
              <a:buChar char="•"/>
              <a:tabLst>
                <a:tab pos="697865" algn="l"/>
                <a:tab pos="698500" algn="l"/>
              </a:tabLst>
            </a:pPr>
            <a:r>
              <a:rPr sz="1600" dirty="0">
                <a:latin typeface="Arial"/>
                <a:cs typeface="Arial"/>
              </a:rPr>
              <a:t>unlike the dexamethasone suppression test (DST), </a:t>
            </a:r>
            <a:r>
              <a:rPr sz="1600" b="1" dirty="0">
                <a:latin typeface="Arial"/>
                <a:cs typeface="Arial"/>
              </a:rPr>
              <a:t>blunted TSH response </a:t>
            </a:r>
            <a:r>
              <a:rPr sz="1600" dirty="0">
                <a:latin typeface="Arial"/>
                <a:cs typeface="Arial"/>
              </a:rPr>
              <a:t>to TRH  does </a:t>
            </a:r>
            <a:r>
              <a:rPr sz="1600" b="1" dirty="0">
                <a:solidFill>
                  <a:srgbClr val="FF0000"/>
                </a:solidFill>
                <a:latin typeface="Arial"/>
                <a:cs typeface="Arial"/>
              </a:rPr>
              <a:t>not </a:t>
            </a:r>
            <a:r>
              <a:rPr sz="1600" dirty="0">
                <a:latin typeface="Arial"/>
                <a:cs typeface="Arial"/>
              </a:rPr>
              <a:t>usually normalize with effective treatment.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140" y="397256"/>
            <a:ext cx="3258185" cy="330835"/>
          </a:xfrm>
          <a:prstGeom prst="rect">
            <a:avLst/>
          </a:prstGeom>
        </p:spPr>
        <p:txBody>
          <a:bodyPr vert="horz" wrap="square" lIns="0" tIns="13335" rIns="0" bIns="0" rtlCol="0">
            <a:spAutoFit/>
          </a:bodyPr>
          <a:lstStyle/>
          <a:p>
            <a:pPr marL="12700">
              <a:lnSpc>
                <a:spcPct val="100000"/>
              </a:lnSpc>
              <a:spcBef>
                <a:spcPts val="105"/>
              </a:spcBef>
              <a:tabLst>
                <a:tab pos="354965" algn="l"/>
              </a:tabLst>
            </a:pPr>
            <a:r>
              <a:rPr lang="en-US" sz="1800" b="1" spc="-220" dirty="0">
                <a:latin typeface="Arial"/>
                <a:cs typeface="Arial"/>
              </a:rPr>
              <a:t>C</a:t>
            </a:r>
            <a:r>
              <a:rPr sz="1800" b="1" spc="-220" dirty="0">
                <a:latin typeface="Arial"/>
                <a:cs typeface="Arial"/>
              </a:rPr>
              <a:t>.	</a:t>
            </a:r>
            <a:r>
              <a:rPr sz="2000" b="1" spc="-140" dirty="0">
                <a:latin typeface="Arial"/>
                <a:cs typeface="Arial"/>
              </a:rPr>
              <a:t>Immunological</a:t>
            </a:r>
            <a:r>
              <a:rPr sz="2000" b="1" spc="-190" dirty="0">
                <a:latin typeface="Arial"/>
                <a:cs typeface="Arial"/>
              </a:rPr>
              <a:t> </a:t>
            </a:r>
            <a:r>
              <a:rPr sz="2000" b="1" spc="-145" dirty="0">
                <a:latin typeface="Arial"/>
                <a:cs typeface="Arial"/>
              </a:rPr>
              <a:t>Disturbance</a:t>
            </a:r>
            <a:endParaRPr sz="2000" dirty="0">
              <a:latin typeface="Arial"/>
              <a:cs typeface="Arial"/>
            </a:endParaRPr>
          </a:p>
        </p:txBody>
      </p:sp>
      <p:sp>
        <p:nvSpPr>
          <p:cNvPr id="3" name="object 3"/>
          <p:cNvSpPr txBox="1"/>
          <p:nvPr/>
        </p:nvSpPr>
        <p:spPr>
          <a:xfrm>
            <a:off x="231140" y="755649"/>
            <a:ext cx="8021955" cy="5676900"/>
          </a:xfrm>
          <a:prstGeom prst="rect">
            <a:avLst/>
          </a:prstGeom>
        </p:spPr>
        <p:txBody>
          <a:bodyPr vert="horz" wrap="square" lIns="0" tIns="12065" rIns="0" bIns="0" rtlCol="0">
            <a:spAutoFit/>
          </a:bodyPr>
          <a:lstStyle/>
          <a:p>
            <a:pPr marL="756285" marR="5080" indent="-287020">
              <a:lnSpc>
                <a:spcPct val="100000"/>
              </a:lnSpc>
              <a:spcBef>
                <a:spcPts val="95"/>
              </a:spcBef>
              <a:tabLst>
                <a:tab pos="756285" algn="l"/>
              </a:tabLst>
            </a:pPr>
            <a:r>
              <a:rPr sz="1600" spc="-5" dirty="0">
                <a:latin typeface="Arial"/>
                <a:cs typeface="Arial"/>
              </a:rPr>
              <a:t>–	</a:t>
            </a:r>
            <a:r>
              <a:rPr sz="1600" spc="-100" dirty="0">
                <a:latin typeface="Arial"/>
                <a:cs typeface="Arial"/>
              </a:rPr>
              <a:t>Depressive </a:t>
            </a:r>
            <a:r>
              <a:rPr sz="1600" spc="-75" dirty="0">
                <a:latin typeface="Arial"/>
                <a:cs typeface="Arial"/>
              </a:rPr>
              <a:t>disorders </a:t>
            </a:r>
            <a:r>
              <a:rPr sz="1600" spc="-80" dirty="0">
                <a:latin typeface="Arial"/>
                <a:cs typeface="Arial"/>
              </a:rPr>
              <a:t>are </a:t>
            </a:r>
            <a:r>
              <a:rPr sz="1600" spc="-85" dirty="0">
                <a:latin typeface="Arial"/>
                <a:cs typeface="Arial"/>
              </a:rPr>
              <a:t>associated </a:t>
            </a:r>
            <a:r>
              <a:rPr sz="1600" spc="10" dirty="0">
                <a:latin typeface="Arial"/>
                <a:cs typeface="Arial"/>
              </a:rPr>
              <a:t>with </a:t>
            </a:r>
            <a:r>
              <a:rPr sz="1600" spc="-90" dirty="0">
                <a:latin typeface="Arial"/>
                <a:cs typeface="Arial"/>
              </a:rPr>
              <a:t>several </a:t>
            </a:r>
            <a:r>
              <a:rPr sz="1600" spc="-55" dirty="0">
                <a:latin typeface="Arial"/>
                <a:cs typeface="Arial"/>
              </a:rPr>
              <a:t>immunological </a:t>
            </a:r>
            <a:r>
              <a:rPr sz="1600" spc="-50" dirty="0">
                <a:latin typeface="Arial"/>
                <a:cs typeface="Arial"/>
              </a:rPr>
              <a:t>abnormalities, </a:t>
            </a:r>
            <a:r>
              <a:rPr sz="1600" spc="-55" dirty="0">
                <a:latin typeface="Arial"/>
                <a:cs typeface="Arial"/>
              </a:rPr>
              <a:t>including  </a:t>
            </a:r>
            <a:r>
              <a:rPr sz="1600" spc="-95" dirty="0">
                <a:latin typeface="Arial"/>
                <a:cs typeface="Arial"/>
              </a:rPr>
              <a:t>decreased </a:t>
            </a:r>
            <a:r>
              <a:rPr sz="1600" b="1" spc="-114" dirty="0">
                <a:latin typeface="Arial"/>
                <a:cs typeface="Arial"/>
              </a:rPr>
              <a:t>lymphocyte</a:t>
            </a:r>
            <a:r>
              <a:rPr sz="1600" b="1" spc="-30" dirty="0">
                <a:latin typeface="Arial"/>
                <a:cs typeface="Arial"/>
              </a:rPr>
              <a:t> </a:t>
            </a:r>
            <a:r>
              <a:rPr sz="1600" b="1" spc="-85" dirty="0">
                <a:latin typeface="Arial"/>
                <a:cs typeface="Arial"/>
              </a:rPr>
              <a:t>proliferation</a:t>
            </a:r>
            <a:endParaRPr sz="1600" dirty="0">
              <a:latin typeface="Arial"/>
              <a:cs typeface="Arial"/>
            </a:endParaRPr>
          </a:p>
          <a:p>
            <a:pPr>
              <a:lnSpc>
                <a:spcPct val="100000"/>
              </a:lnSpc>
              <a:spcBef>
                <a:spcPts val="50"/>
              </a:spcBef>
            </a:pPr>
            <a:endParaRPr sz="2100" dirty="0">
              <a:latin typeface="Times New Roman"/>
              <a:cs typeface="Times New Roman"/>
            </a:endParaRPr>
          </a:p>
          <a:p>
            <a:pPr marL="12700">
              <a:lnSpc>
                <a:spcPct val="100000"/>
              </a:lnSpc>
              <a:spcBef>
                <a:spcPts val="5"/>
              </a:spcBef>
              <a:buSzPct val="90000"/>
              <a:tabLst>
                <a:tab pos="354965" algn="l"/>
                <a:tab pos="355600" algn="l"/>
              </a:tabLst>
            </a:pPr>
            <a:r>
              <a:rPr lang="en-US" sz="2000" b="1" spc="-130" dirty="0">
                <a:latin typeface="Arial"/>
                <a:cs typeface="Arial"/>
              </a:rPr>
              <a:t>D     </a:t>
            </a:r>
            <a:r>
              <a:rPr sz="2000" b="1" spc="-130" dirty="0">
                <a:latin typeface="Arial"/>
                <a:cs typeface="Arial"/>
              </a:rPr>
              <a:t>Structural </a:t>
            </a:r>
            <a:r>
              <a:rPr sz="2000" b="1" spc="-140" dirty="0">
                <a:latin typeface="Arial"/>
                <a:cs typeface="Arial"/>
              </a:rPr>
              <a:t>and Functional </a:t>
            </a:r>
            <a:r>
              <a:rPr sz="2000" b="1" spc="-160" dirty="0">
                <a:latin typeface="Arial"/>
                <a:cs typeface="Arial"/>
              </a:rPr>
              <a:t>Brain</a:t>
            </a:r>
            <a:r>
              <a:rPr sz="2000" b="1" spc="-100" dirty="0">
                <a:latin typeface="Arial"/>
                <a:cs typeface="Arial"/>
              </a:rPr>
              <a:t> </a:t>
            </a:r>
            <a:r>
              <a:rPr sz="2000" b="1" spc="-155" dirty="0">
                <a:latin typeface="Arial"/>
                <a:cs typeface="Arial"/>
              </a:rPr>
              <a:t>Imaging</a:t>
            </a:r>
            <a:endParaRPr sz="2000" dirty="0">
              <a:latin typeface="Arial"/>
              <a:cs typeface="Arial"/>
            </a:endParaRPr>
          </a:p>
          <a:p>
            <a:pPr marL="756285" lvl="1" indent="-286385">
              <a:lnSpc>
                <a:spcPct val="100000"/>
              </a:lnSpc>
              <a:spcBef>
                <a:spcPts val="439"/>
              </a:spcBef>
              <a:buFont typeface="Arial"/>
              <a:buChar char="–"/>
              <a:tabLst>
                <a:tab pos="756285" algn="l"/>
                <a:tab pos="756920" algn="l"/>
              </a:tabLst>
            </a:pPr>
            <a:r>
              <a:rPr sz="1800" b="1" spc="-280" dirty="0">
                <a:solidFill>
                  <a:srgbClr val="FF0000"/>
                </a:solidFill>
                <a:latin typeface="Arial"/>
                <a:cs typeface="Arial"/>
              </a:rPr>
              <a:t>CT </a:t>
            </a:r>
            <a:r>
              <a:rPr sz="1800" b="1" spc="-130" dirty="0">
                <a:solidFill>
                  <a:srgbClr val="FF0000"/>
                </a:solidFill>
                <a:latin typeface="Arial"/>
                <a:cs typeface="Arial"/>
              </a:rPr>
              <a:t>and </a:t>
            </a:r>
            <a:r>
              <a:rPr sz="1800" b="1" spc="-85" dirty="0">
                <a:solidFill>
                  <a:srgbClr val="FF0000"/>
                </a:solidFill>
                <a:latin typeface="Arial"/>
                <a:cs typeface="Arial"/>
              </a:rPr>
              <a:t>MRI</a:t>
            </a:r>
            <a:r>
              <a:rPr sz="1800" b="1" spc="-110" dirty="0">
                <a:solidFill>
                  <a:srgbClr val="FF0000"/>
                </a:solidFill>
                <a:latin typeface="Arial"/>
                <a:cs typeface="Arial"/>
              </a:rPr>
              <a:t> </a:t>
            </a:r>
            <a:r>
              <a:rPr sz="1800" b="1" spc="-145" dirty="0">
                <a:solidFill>
                  <a:srgbClr val="FF0000"/>
                </a:solidFill>
                <a:latin typeface="Arial"/>
                <a:cs typeface="Arial"/>
              </a:rPr>
              <a:t>Brain</a:t>
            </a:r>
            <a:endParaRPr sz="1800" dirty="0">
              <a:latin typeface="Arial"/>
              <a:cs typeface="Arial"/>
            </a:endParaRPr>
          </a:p>
          <a:p>
            <a:pPr marL="1155700" lvl="2" indent="-228600">
              <a:lnSpc>
                <a:spcPct val="100000"/>
              </a:lnSpc>
              <a:spcBef>
                <a:spcPts val="434"/>
              </a:spcBef>
              <a:buChar char="•"/>
              <a:tabLst>
                <a:tab pos="1155700" algn="l"/>
                <a:tab pos="1156335" algn="l"/>
              </a:tabLst>
            </a:pPr>
            <a:r>
              <a:rPr sz="1800" spc="-85" dirty="0">
                <a:latin typeface="Arial"/>
                <a:cs typeface="Arial"/>
              </a:rPr>
              <a:t>abn </a:t>
            </a:r>
            <a:r>
              <a:rPr sz="1800" spc="-55" dirty="0">
                <a:latin typeface="Arial"/>
                <a:cs typeface="Arial"/>
              </a:rPr>
              <a:t>hyperintensities </a:t>
            </a:r>
            <a:r>
              <a:rPr sz="1800" spc="-30" dirty="0">
                <a:latin typeface="Arial"/>
                <a:cs typeface="Arial"/>
              </a:rPr>
              <a:t>in </a:t>
            </a:r>
            <a:r>
              <a:rPr sz="1800" b="1" spc="-135" dirty="0">
                <a:latin typeface="Arial"/>
                <a:cs typeface="Arial"/>
              </a:rPr>
              <a:t>subcortical</a:t>
            </a:r>
            <a:r>
              <a:rPr sz="1800" b="1" spc="-229" dirty="0">
                <a:latin typeface="Arial"/>
                <a:cs typeface="Arial"/>
              </a:rPr>
              <a:t> </a:t>
            </a:r>
            <a:r>
              <a:rPr sz="1800" spc="-80" dirty="0">
                <a:latin typeface="Arial"/>
                <a:cs typeface="Arial"/>
              </a:rPr>
              <a:t>regions,</a:t>
            </a:r>
            <a:endParaRPr sz="1800" dirty="0">
              <a:latin typeface="Arial"/>
              <a:cs typeface="Arial"/>
            </a:endParaRPr>
          </a:p>
          <a:p>
            <a:pPr marL="1612900" lvl="3" indent="-228600">
              <a:lnSpc>
                <a:spcPct val="100000"/>
              </a:lnSpc>
              <a:spcBef>
                <a:spcPts val="400"/>
              </a:spcBef>
              <a:buChar char="–"/>
              <a:tabLst>
                <a:tab pos="1613535" algn="l"/>
              </a:tabLst>
            </a:pPr>
            <a:r>
              <a:rPr sz="1600" spc="-40" dirty="0">
                <a:latin typeface="Arial"/>
                <a:cs typeface="Arial"/>
              </a:rPr>
              <a:t>periventricular</a:t>
            </a:r>
            <a:r>
              <a:rPr sz="1600" spc="-80" dirty="0">
                <a:latin typeface="Arial"/>
                <a:cs typeface="Arial"/>
              </a:rPr>
              <a:t> </a:t>
            </a:r>
            <a:r>
              <a:rPr sz="1600" spc="-75" dirty="0">
                <a:latin typeface="Arial"/>
                <a:cs typeface="Arial"/>
              </a:rPr>
              <a:t>regions,</a:t>
            </a:r>
            <a:endParaRPr sz="1600" dirty="0">
              <a:latin typeface="Arial"/>
              <a:cs typeface="Arial"/>
            </a:endParaRPr>
          </a:p>
          <a:p>
            <a:pPr marL="1612900" lvl="3" indent="-228600">
              <a:lnSpc>
                <a:spcPct val="100000"/>
              </a:lnSpc>
              <a:spcBef>
                <a:spcPts val="385"/>
              </a:spcBef>
              <a:buChar char="–"/>
              <a:tabLst>
                <a:tab pos="1613535" algn="l"/>
              </a:tabLst>
            </a:pPr>
            <a:r>
              <a:rPr sz="1600" spc="-100" dirty="0">
                <a:latin typeface="Arial"/>
                <a:cs typeface="Arial"/>
              </a:rPr>
              <a:t>basal</a:t>
            </a:r>
            <a:r>
              <a:rPr sz="1600" spc="-120" dirty="0">
                <a:latin typeface="Arial"/>
                <a:cs typeface="Arial"/>
              </a:rPr>
              <a:t> </a:t>
            </a:r>
            <a:r>
              <a:rPr sz="1600" spc="-80" dirty="0">
                <a:latin typeface="Arial"/>
                <a:cs typeface="Arial"/>
              </a:rPr>
              <a:t>ganglia,</a:t>
            </a:r>
            <a:endParaRPr sz="1600" dirty="0">
              <a:latin typeface="Arial"/>
              <a:cs typeface="Arial"/>
            </a:endParaRPr>
          </a:p>
          <a:p>
            <a:pPr marL="1612900" lvl="3" indent="-228600">
              <a:lnSpc>
                <a:spcPct val="100000"/>
              </a:lnSpc>
              <a:spcBef>
                <a:spcPts val="385"/>
              </a:spcBef>
              <a:buChar char="–"/>
              <a:tabLst>
                <a:tab pos="1613535" algn="l"/>
              </a:tabLst>
            </a:pPr>
            <a:r>
              <a:rPr sz="1600" spc="-60" dirty="0">
                <a:latin typeface="Arial"/>
                <a:cs typeface="Arial"/>
              </a:rPr>
              <a:t>thalamus.</a:t>
            </a:r>
            <a:endParaRPr sz="1600" dirty="0">
              <a:latin typeface="Arial"/>
              <a:cs typeface="Arial"/>
            </a:endParaRPr>
          </a:p>
          <a:p>
            <a:pPr marL="1155700" lvl="2" indent="-228600">
              <a:lnSpc>
                <a:spcPct val="100000"/>
              </a:lnSpc>
              <a:spcBef>
                <a:spcPts val="409"/>
              </a:spcBef>
              <a:buChar char="•"/>
              <a:tabLst>
                <a:tab pos="1155700" algn="l"/>
                <a:tab pos="1156335" algn="l"/>
              </a:tabLst>
            </a:pPr>
            <a:r>
              <a:rPr sz="1800" spc="-130" dirty="0">
                <a:latin typeface="Arial"/>
                <a:cs typeface="Arial"/>
              </a:rPr>
              <a:t>M.</a:t>
            </a:r>
            <a:r>
              <a:rPr lang="en-US" sz="1800" spc="-130" dirty="0">
                <a:latin typeface="Arial"/>
                <a:cs typeface="Arial"/>
              </a:rPr>
              <a:t>ost common </a:t>
            </a:r>
            <a:r>
              <a:rPr sz="1800" spc="-25" dirty="0">
                <a:latin typeface="Arial"/>
                <a:cs typeface="Arial"/>
              </a:rPr>
              <a:t>in </a:t>
            </a:r>
            <a:r>
              <a:rPr sz="1800" spc="-40" dirty="0">
                <a:latin typeface="Arial"/>
                <a:cs typeface="Arial"/>
              </a:rPr>
              <a:t>bipolar </a:t>
            </a:r>
            <a:r>
              <a:rPr sz="1800" spc="-50" dirty="0">
                <a:latin typeface="Arial"/>
                <a:cs typeface="Arial"/>
              </a:rPr>
              <a:t>I</a:t>
            </a:r>
            <a:r>
              <a:rPr sz="1800" spc="-170" dirty="0">
                <a:latin typeface="Arial"/>
                <a:cs typeface="Arial"/>
              </a:rPr>
              <a:t> </a:t>
            </a:r>
            <a:r>
              <a:rPr sz="1800" spc="-60" dirty="0">
                <a:latin typeface="Arial"/>
                <a:cs typeface="Arial"/>
              </a:rPr>
              <a:t>disorder</a:t>
            </a:r>
            <a:endParaRPr sz="1800" dirty="0">
              <a:latin typeface="Arial"/>
              <a:cs typeface="Arial"/>
            </a:endParaRPr>
          </a:p>
          <a:p>
            <a:pPr marL="1155700" lvl="2" indent="-228600">
              <a:lnSpc>
                <a:spcPct val="100000"/>
              </a:lnSpc>
              <a:spcBef>
                <a:spcPts val="434"/>
              </a:spcBef>
              <a:buChar char="•"/>
              <a:tabLst>
                <a:tab pos="1155700" algn="l"/>
                <a:tab pos="1156335" algn="l"/>
              </a:tabLst>
            </a:pPr>
            <a:r>
              <a:rPr sz="1800" spc="-55" dirty="0">
                <a:latin typeface="Arial"/>
                <a:cs typeface="Arial"/>
              </a:rPr>
              <a:t>hyperintensities </a:t>
            </a:r>
            <a:r>
              <a:rPr sz="1800" spc="-155" dirty="0">
                <a:latin typeface="Arial"/>
                <a:cs typeface="Arial"/>
              </a:rPr>
              <a:t>= </a:t>
            </a:r>
            <a:r>
              <a:rPr sz="1800" spc="-55" dirty="0">
                <a:latin typeface="Arial"/>
                <a:cs typeface="Arial"/>
              </a:rPr>
              <a:t>deleterious </a:t>
            </a:r>
            <a:r>
              <a:rPr sz="1800" spc="-70" dirty="0">
                <a:latin typeface="Arial"/>
                <a:cs typeface="Arial"/>
              </a:rPr>
              <a:t>neurodegenerative </a:t>
            </a:r>
            <a:r>
              <a:rPr sz="1800" spc="-60" dirty="0">
                <a:latin typeface="Arial"/>
                <a:cs typeface="Arial"/>
              </a:rPr>
              <a:t>effects </a:t>
            </a:r>
            <a:r>
              <a:rPr sz="1800" spc="-5" dirty="0">
                <a:latin typeface="Arial"/>
                <a:cs typeface="Arial"/>
              </a:rPr>
              <a:t>of</a:t>
            </a:r>
            <a:r>
              <a:rPr sz="1800" spc="-140" dirty="0">
                <a:latin typeface="Arial"/>
                <a:cs typeface="Arial"/>
              </a:rPr>
              <a:t> </a:t>
            </a:r>
            <a:r>
              <a:rPr sz="1800" spc="-40" dirty="0">
                <a:latin typeface="Arial"/>
                <a:cs typeface="Arial"/>
              </a:rPr>
              <a:t>recurrent</a:t>
            </a:r>
            <a:endParaRPr sz="1800" dirty="0">
              <a:latin typeface="Arial"/>
              <a:cs typeface="Arial"/>
            </a:endParaRPr>
          </a:p>
          <a:p>
            <a:pPr marL="1155700">
              <a:lnSpc>
                <a:spcPct val="100000"/>
              </a:lnSpc>
            </a:pPr>
            <a:r>
              <a:rPr sz="1800" spc="-55" dirty="0">
                <a:latin typeface="Arial"/>
                <a:cs typeface="Arial"/>
              </a:rPr>
              <a:t>affective</a:t>
            </a:r>
            <a:r>
              <a:rPr sz="1800" spc="-105" dirty="0">
                <a:latin typeface="Arial"/>
                <a:cs typeface="Arial"/>
              </a:rPr>
              <a:t> </a:t>
            </a:r>
            <a:r>
              <a:rPr sz="1800" spc="-90" dirty="0">
                <a:latin typeface="Arial"/>
                <a:cs typeface="Arial"/>
              </a:rPr>
              <a:t>episodes.</a:t>
            </a:r>
            <a:endParaRPr sz="1800" dirty="0">
              <a:latin typeface="Arial"/>
              <a:cs typeface="Arial"/>
            </a:endParaRPr>
          </a:p>
          <a:p>
            <a:pPr marL="756285" lvl="1" indent="-286385">
              <a:lnSpc>
                <a:spcPct val="100000"/>
              </a:lnSpc>
              <a:spcBef>
                <a:spcPts val="434"/>
              </a:spcBef>
              <a:buFont typeface="Arial"/>
              <a:buChar char="–"/>
              <a:tabLst>
                <a:tab pos="756285" algn="l"/>
                <a:tab pos="756920" algn="l"/>
              </a:tabLst>
            </a:pPr>
            <a:r>
              <a:rPr sz="1800" b="1" spc="-265" dirty="0">
                <a:solidFill>
                  <a:srgbClr val="FF0000"/>
                </a:solidFill>
                <a:latin typeface="Arial"/>
                <a:cs typeface="Arial"/>
              </a:rPr>
              <a:t>PET</a:t>
            </a:r>
            <a:endParaRPr sz="1800" dirty="0">
              <a:latin typeface="Arial"/>
              <a:cs typeface="Arial"/>
            </a:endParaRPr>
          </a:p>
          <a:p>
            <a:pPr marL="1155700" lvl="2" indent="-228600">
              <a:lnSpc>
                <a:spcPct val="100000"/>
              </a:lnSpc>
              <a:spcBef>
                <a:spcPts val="430"/>
              </a:spcBef>
              <a:buChar char="•"/>
              <a:tabLst>
                <a:tab pos="1155700" algn="l"/>
                <a:tab pos="1156335" algn="l"/>
              </a:tabLst>
            </a:pPr>
            <a:r>
              <a:rPr sz="1800" spc="-105" dirty="0">
                <a:latin typeface="Arial"/>
                <a:cs typeface="Arial"/>
              </a:rPr>
              <a:t>decreased </a:t>
            </a:r>
            <a:r>
              <a:rPr sz="1800" spc="-30" dirty="0">
                <a:latin typeface="Arial"/>
                <a:cs typeface="Arial"/>
              </a:rPr>
              <a:t>anterior </a:t>
            </a:r>
            <a:r>
              <a:rPr sz="1800" b="1" spc="-110" dirty="0">
                <a:latin typeface="Arial"/>
                <a:cs typeface="Arial"/>
              </a:rPr>
              <a:t>brain</a:t>
            </a:r>
            <a:r>
              <a:rPr sz="1800" b="1" spc="-150" dirty="0">
                <a:latin typeface="Arial"/>
                <a:cs typeface="Arial"/>
              </a:rPr>
              <a:t> </a:t>
            </a:r>
            <a:r>
              <a:rPr sz="1800" b="1" spc="-110" dirty="0">
                <a:latin typeface="Arial"/>
                <a:cs typeface="Arial"/>
              </a:rPr>
              <a:t>metabolism</a:t>
            </a:r>
            <a:r>
              <a:rPr sz="1800" spc="-110" dirty="0">
                <a:latin typeface="Arial"/>
                <a:cs typeface="Arial"/>
              </a:rPr>
              <a:t>,</a:t>
            </a:r>
            <a:endParaRPr sz="1800" dirty="0">
              <a:latin typeface="Arial"/>
              <a:cs typeface="Arial"/>
            </a:endParaRPr>
          </a:p>
          <a:p>
            <a:pPr marL="1612900" lvl="3" indent="-228600">
              <a:lnSpc>
                <a:spcPct val="100000"/>
              </a:lnSpc>
              <a:spcBef>
                <a:spcPts val="405"/>
              </a:spcBef>
              <a:buChar char="–"/>
              <a:tabLst>
                <a:tab pos="1613535" algn="l"/>
              </a:tabLst>
            </a:pPr>
            <a:r>
              <a:rPr sz="1600" spc="-55" dirty="0">
                <a:latin typeface="Arial"/>
                <a:cs typeface="Arial"/>
              </a:rPr>
              <a:t>greater </a:t>
            </a:r>
            <a:r>
              <a:rPr sz="1600" b="1" spc="-45" dirty="0">
                <a:latin typeface="Arial"/>
                <a:cs typeface="Arial"/>
              </a:rPr>
              <a:t>left </a:t>
            </a:r>
            <a:r>
              <a:rPr sz="1600" spc="-75" dirty="0">
                <a:latin typeface="Arial"/>
                <a:cs typeface="Arial"/>
              </a:rPr>
              <a:t>hemisphere </a:t>
            </a:r>
            <a:r>
              <a:rPr sz="1600" spc="-55" dirty="0">
                <a:latin typeface="Arial"/>
                <a:cs typeface="Arial"/>
              </a:rPr>
              <a:t>reductions </a:t>
            </a:r>
            <a:r>
              <a:rPr sz="1600" spc="-80" dirty="0">
                <a:latin typeface="Arial"/>
                <a:cs typeface="Arial"/>
              </a:rPr>
              <a:t>are </a:t>
            </a:r>
            <a:r>
              <a:rPr sz="1600" spc="-110" dirty="0">
                <a:latin typeface="Arial"/>
                <a:cs typeface="Arial"/>
              </a:rPr>
              <a:t>seen </a:t>
            </a:r>
            <a:r>
              <a:rPr sz="1600" spc="-25" dirty="0">
                <a:latin typeface="Arial"/>
                <a:cs typeface="Arial"/>
              </a:rPr>
              <a:t>in</a:t>
            </a:r>
            <a:r>
              <a:rPr sz="1600" spc="-100" dirty="0">
                <a:latin typeface="Arial"/>
                <a:cs typeface="Arial"/>
              </a:rPr>
              <a:t> </a:t>
            </a:r>
            <a:r>
              <a:rPr sz="1600" b="1" spc="-135" dirty="0">
                <a:latin typeface="Arial"/>
                <a:cs typeface="Arial"/>
              </a:rPr>
              <a:t>depression</a:t>
            </a:r>
            <a:endParaRPr sz="1600" dirty="0">
              <a:latin typeface="Arial"/>
              <a:cs typeface="Arial"/>
            </a:endParaRPr>
          </a:p>
          <a:p>
            <a:pPr marL="1612900" lvl="3" indent="-228600">
              <a:lnSpc>
                <a:spcPct val="100000"/>
              </a:lnSpc>
              <a:spcBef>
                <a:spcPts val="385"/>
              </a:spcBef>
              <a:buChar char="–"/>
              <a:tabLst>
                <a:tab pos="1613535" algn="l"/>
              </a:tabLst>
            </a:pPr>
            <a:r>
              <a:rPr sz="1600" spc="-55" dirty="0">
                <a:latin typeface="Arial"/>
                <a:cs typeface="Arial"/>
              </a:rPr>
              <a:t>greater </a:t>
            </a:r>
            <a:r>
              <a:rPr sz="1600" b="1" spc="-95" dirty="0">
                <a:latin typeface="Arial"/>
                <a:cs typeface="Arial"/>
              </a:rPr>
              <a:t>right </a:t>
            </a:r>
            <a:r>
              <a:rPr sz="1600" spc="-70" dirty="0">
                <a:latin typeface="Arial"/>
                <a:cs typeface="Arial"/>
              </a:rPr>
              <a:t>hemisphere </a:t>
            </a:r>
            <a:r>
              <a:rPr sz="1600" spc="-55" dirty="0">
                <a:latin typeface="Arial"/>
                <a:cs typeface="Arial"/>
              </a:rPr>
              <a:t>reductions </a:t>
            </a:r>
            <a:r>
              <a:rPr sz="1600" spc="-20" dirty="0">
                <a:latin typeface="Arial"/>
                <a:cs typeface="Arial"/>
              </a:rPr>
              <a:t>in</a:t>
            </a:r>
            <a:r>
              <a:rPr sz="1600" spc="-110" dirty="0">
                <a:latin typeface="Arial"/>
                <a:cs typeface="Arial"/>
              </a:rPr>
              <a:t> </a:t>
            </a:r>
            <a:r>
              <a:rPr sz="1600" b="1" spc="-95" dirty="0">
                <a:latin typeface="Arial"/>
                <a:cs typeface="Arial"/>
              </a:rPr>
              <a:t>mania</a:t>
            </a:r>
            <a:r>
              <a:rPr sz="1600" spc="-95" dirty="0">
                <a:latin typeface="Arial"/>
                <a:cs typeface="Arial"/>
              </a:rPr>
              <a:t>.</a:t>
            </a:r>
            <a:endParaRPr sz="1600" dirty="0">
              <a:latin typeface="Arial"/>
              <a:cs typeface="Arial"/>
            </a:endParaRPr>
          </a:p>
          <a:p>
            <a:pPr marL="1155700" lvl="2" indent="-228600">
              <a:lnSpc>
                <a:spcPct val="100000"/>
              </a:lnSpc>
              <a:spcBef>
                <a:spcPts val="385"/>
              </a:spcBef>
              <a:buChar char="•"/>
              <a:tabLst>
                <a:tab pos="1155700" algn="l"/>
                <a:tab pos="1156335" algn="l"/>
              </a:tabLst>
            </a:pPr>
            <a:r>
              <a:rPr sz="1600" spc="-70" dirty="0">
                <a:latin typeface="Arial"/>
                <a:cs typeface="Arial"/>
              </a:rPr>
              <a:t>reduced</a:t>
            </a:r>
            <a:r>
              <a:rPr sz="1600" spc="-75" dirty="0">
                <a:latin typeface="Arial"/>
                <a:cs typeface="Arial"/>
              </a:rPr>
              <a:t> </a:t>
            </a:r>
            <a:r>
              <a:rPr sz="1600" spc="-65" dirty="0">
                <a:latin typeface="Arial"/>
                <a:cs typeface="Arial"/>
              </a:rPr>
              <a:t>cerebral</a:t>
            </a:r>
            <a:r>
              <a:rPr sz="1600" spc="-45" dirty="0">
                <a:latin typeface="Arial"/>
                <a:cs typeface="Arial"/>
              </a:rPr>
              <a:t> blood</a:t>
            </a:r>
            <a:r>
              <a:rPr sz="1600" spc="-80" dirty="0">
                <a:latin typeface="Arial"/>
                <a:cs typeface="Arial"/>
              </a:rPr>
              <a:t> </a:t>
            </a:r>
            <a:r>
              <a:rPr sz="1600" spc="-10" dirty="0">
                <a:latin typeface="Arial"/>
                <a:cs typeface="Arial"/>
              </a:rPr>
              <a:t>flow</a:t>
            </a:r>
            <a:r>
              <a:rPr sz="1600" spc="-80" dirty="0">
                <a:latin typeface="Arial"/>
                <a:cs typeface="Arial"/>
              </a:rPr>
              <a:t> </a:t>
            </a:r>
            <a:r>
              <a:rPr sz="1600" spc="-15" dirty="0">
                <a:latin typeface="Arial"/>
                <a:cs typeface="Arial"/>
              </a:rPr>
              <a:t>or</a:t>
            </a:r>
            <a:r>
              <a:rPr sz="1600" spc="-70" dirty="0">
                <a:latin typeface="Arial"/>
                <a:cs typeface="Arial"/>
              </a:rPr>
              <a:t> </a:t>
            </a:r>
            <a:r>
              <a:rPr sz="1600" spc="-55" dirty="0">
                <a:latin typeface="Arial"/>
                <a:cs typeface="Arial"/>
              </a:rPr>
              <a:t>metabolism,</a:t>
            </a:r>
            <a:r>
              <a:rPr sz="1600" spc="-95" dirty="0">
                <a:latin typeface="Arial"/>
                <a:cs typeface="Arial"/>
              </a:rPr>
              <a:t> </a:t>
            </a:r>
            <a:r>
              <a:rPr sz="1600" spc="-15" dirty="0">
                <a:latin typeface="Arial"/>
                <a:cs typeface="Arial"/>
              </a:rPr>
              <a:t>or</a:t>
            </a:r>
            <a:r>
              <a:rPr sz="1600" spc="-70" dirty="0">
                <a:latin typeface="Arial"/>
                <a:cs typeface="Arial"/>
              </a:rPr>
              <a:t> </a:t>
            </a:r>
            <a:r>
              <a:rPr sz="1600" spc="-25" dirty="0">
                <a:latin typeface="Arial"/>
                <a:cs typeface="Arial"/>
              </a:rPr>
              <a:t>both,</a:t>
            </a:r>
            <a:r>
              <a:rPr sz="1600" spc="-80" dirty="0">
                <a:latin typeface="Arial"/>
                <a:cs typeface="Arial"/>
              </a:rPr>
              <a:t> </a:t>
            </a:r>
            <a:r>
              <a:rPr sz="1600" spc="-25" dirty="0">
                <a:latin typeface="Arial"/>
                <a:cs typeface="Arial"/>
              </a:rPr>
              <a:t>in</a:t>
            </a:r>
            <a:r>
              <a:rPr sz="1600" spc="-100" dirty="0">
                <a:latin typeface="Arial"/>
                <a:cs typeface="Arial"/>
              </a:rPr>
              <a:t> </a:t>
            </a:r>
            <a:r>
              <a:rPr sz="1600" spc="-25" dirty="0">
                <a:latin typeface="Arial"/>
                <a:cs typeface="Arial"/>
              </a:rPr>
              <a:t>the</a:t>
            </a:r>
            <a:r>
              <a:rPr sz="1600" spc="-40" dirty="0">
                <a:latin typeface="Arial"/>
                <a:cs typeface="Arial"/>
              </a:rPr>
              <a:t> </a:t>
            </a:r>
            <a:r>
              <a:rPr sz="1600" b="1" spc="-114" dirty="0">
                <a:latin typeface="Arial"/>
                <a:cs typeface="Arial"/>
              </a:rPr>
              <a:t>dopaminergically</a:t>
            </a:r>
            <a:endParaRPr sz="1600" dirty="0">
              <a:latin typeface="Arial"/>
              <a:cs typeface="Arial"/>
            </a:endParaRPr>
          </a:p>
          <a:p>
            <a:pPr marL="1155700">
              <a:lnSpc>
                <a:spcPct val="100000"/>
              </a:lnSpc>
            </a:pPr>
            <a:r>
              <a:rPr sz="1600" spc="-50" dirty="0">
                <a:latin typeface="Arial"/>
                <a:cs typeface="Arial"/>
              </a:rPr>
              <a:t>innervated </a:t>
            </a:r>
            <a:r>
              <a:rPr sz="1600" spc="-45" dirty="0">
                <a:latin typeface="Arial"/>
                <a:cs typeface="Arial"/>
              </a:rPr>
              <a:t>tracts </a:t>
            </a:r>
            <a:r>
              <a:rPr sz="1600" spc="-10" dirty="0">
                <a:latin typeface="Arial"/>
                <a:cs typeface="Arial"/>
              </a:rPr>
              <a:t>of </a:t>
            </a:r>
            <a:r>
              <a:rPr sz="1600" spc="-25" dirty="0">
                <a:latin typeface="Arial"/>
                <a:cs typeface="Arial"/>
              </a:rPr>
              <a:t>the </a:t>
            </a:r>
            <a:r>
              <a:rPr sz="1600" spc="-65" dirty="0">
                <a:latin typeface="Arial"/>
                <a:cs typeface="Arial"/>
              </a:rPr>
              <a:t>mesocortical </a:t>
            </a:r>
            <a:r>
              <a:rPr sz="1600" spc="-80" dirty="0">
                <a:latin typeface="Arial"/>
                <a:cs typeface="Arial"/>
              </a:rPr>
              <a:t>and </a:t>
            </a:r>
            <a:r>
              <a:rPr sz="1600" spc="-60" dirty="0">
                <a:latin typeface="Arial"/>
                <a:cs typeface="Arial"/>
              </a:rPr>
              <a:t>mesolimbic </a:t>
            </a:r>
            <a:r>
              <a:rPr sz="1600" spc="-110" dirty="0">
                <a:latin typeface="Arial"/>
                <a:cs typeface="Arial"/>
              </a:rPr>
              <a:t>systems </a:t>
            </a:r>
            <a:r>
              <a:rPr sz="1600" spc="-25" dirty="0">
                <a:latin typeface="Arial"/>
                <a:cs typeface="Arial"/>
              </a:rPr>
              <a:t>in</a:t>
            </a:r>
            <a:r>
              <a:rPr sz="1600" spc="-240" dirty="0">
                <a:latin typeface="Arial"/>
                <a:cs typeface="Arial"/>
              </a:rPr>
              <a:t> </a:t>
            </a:r>
            <a:r>
              <a:rPr sz="1600" spc="-75" dirty="0">
                <a:latin typeface="Arial"/>
                <a:cs typeface="Arial"/>
              </a:rPr>
              <a:t>depression.</a:t>
            </a:r>
            <a:endParaRPr sz="1600" dirty="0">
              <a:latin typeface="Arial"/>
              <a:cs typeface="Arial"/>
            </a:endParaRPr>
          </a:p>
          <a:p>
            <a:pPr marL="12700">
              <a:lnSpc>
                <a:spcPct val="100000"/>
              </a:lnSpc>
              <a:spcBef>
                <a:spcPts val="384"/>
              </a:spcBef>
            </a:pPr>
            <a:r>
              <a:rPr sz="1600" spc="-5" dirty="0">
                <a:latin typeface="Arial"/>
                <a:cs typeface="Arial"/>
              </a:rPr>
              <a:t>•</a:t>
            </a:r>
            <a:endParaRPr sz="1600" dirty="0">
              <a:latin typeface="Arial"/>
              <a:cs typeface="Arial"/>
            </a:endParaRPr>
          </a:p>
        </p:txBody>
      </p:sp>
      <p:sp>
        <p:nvSpPr>
          <p:cNvPr id="4" name="object 4"/>
          <p:cNvSpPr/>
          <p:nvPr/>
        </p:nvSpPr>
        <p:spPr>
          <a:xfrm>
            <a:off x="5857875" y="1428622"/>
            <a:ext cx="2194813" cy="207175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4591" y="615187"/>
            <a:ext cx="5367020" cy="452120"/>
          </a:xfrm>
          <a:prstGeom prst="rect">
            <a:avLst/>
          </a:prstGeom>
        </p:spPr>
        <p:txBody>
          <a:bodyPr vert="horz" wrap="square" lIns="0" tIns="12065" rIns="0" bIns="0" rtlCol="0">
            <a:spAutoFit/>
          </a:bodyPr>
          <a:lstStyle/>
          <a:p>
            <a:pPr marL="12700">
              <a:lnSpc>
                <a:spcPct val="100000"/>
              </a:lnSpc>
              <a:spcBef>
                <a:spcPts val="95"/>
              </a:spcBef>
              <a:tabLst>
                <a:tab pos="527685" algn="l"/>
              </a:tabLst>
            </a:pPr>
            <a:r>
              <a:rPr lang="en-US" sz="2800" b="1" spc="-145" dirty="0"/>
              <a:t>E</a:t>
            </a:r>
            <a:r>
              <a:rPr sz="2800" b="1" spc="-145" dirty="0">
                <a:latin typeface="Arial"/>
                <a:cs typeface="Arial"/>
              </a:rPr>
              <a:t>.	</a:t>
            </a:r>
            <a:r>
              <a:rPr sz="2800" b="1" spc="-180" dirty="0">
                <a:latin typeface="Arial"/>
                <a:cs typeface="Arial"/>
              </a:rPr>
              <a:t>Neuroanatomical</a:t>
            </a:r>
            <a:r>
              <a:rPr sz="2800" b="1" spc="-160" dirty="0">
                <a:latin typeface="Arial"/>
                <a:cs typeface="Arial"/>
              </a:rPr>
              <a:t> </a:t>
            </a:r>
            <a:r>
              <a:rPr sz="2800" b="1" spc="-225" dirty="0">
                <a:latin typeface="Arial"/>
                <a:cs typeface="Arial"/>
              </a:rPr>
              <a:t>Considerations</a:t>
            </a:r>
            <a:endParaRPr sz="2800" dirty="0">
              <a:latin typeface="Arial"/>
              <a:cs typeface="Arial"/>
            </a:endParaRPr>
          </a:p>
        </p:txBody>
      </p:sp>
      <p:sp>
        <p:nvSpPr>
          <p:cNvPr id="3" name="object 3"/>
          <p:cNvSpPr txBox="1"/>
          <p:nvPr/>
        </p:nvSpPr>
        <p:spPr>
          <a:xfrm>
            <a:off x="1021791" y="1471624"/>
            <a:ext cx="7602855" cy="3883025"/>
          </a:xfrm>
          <a:prstGeom prst="rect">
            <a:avLst/>
          </a:prstGeom>
        </p:spPr>
        <p:txBody>
          <a:bodyPr vert="horz" wrap="square" lIns="0" tIns="12065" rIns="0" bIns="0" rtlCol="0">
            <a:spAutoFit/>
          </a:bodyPr>
          <a:lstStyle/>
          <a:p>
            <a:pPr marL="299085" indent="-286385">
              <a:lnSpc>
                <a:spcPct val="100000"/>
              </a:lnSpc>
              <a:spcBef>
                <a:spcPts val="95"/>
              </a:spcBef>
              <a:buChar char="–"/>
              <a:tabLst>
                <a:tab pos="299085" algn="l"/>
                <a:tab pos="299720" algn="l"/>
              </a:tabLst>
            </a:pPr>
            <a:r>
              <a:rPr sz="2200" spc="-25" dirty="0">
                <a:latin typeface="Arial"/>
                <a:cs typeface="Arial"/>
              </a:rPr>
              <a:t>four</a:t>
            </a:r>
            <a:r>
              <a:rPr sz="2200" spc="-135" dirty="0">
                <a:latin typeface="Arial"/>
                <a:cs typeface="Arial"/>
              </a:rPr>
              <a:t> </a:t>
            </a:r>
            <a:r>
              <a:rPr sz="2200" spc="-65" dirty="0">
                <a:latin typeface="Arial"/>
                <a:cs typeface="Arial"/>
              </a:rPr>
              <a:t>brain</a:t>
            </a:r>
            <a:r>
              <a:rPr sz="2200" spc="-114" dirty="0">
                <a:latin typeface="Arial"/>
                <a:cs typeface="Arial"/>
              </a:rPr>
              <a:t> </a:t>
            </a:r>
            <a:r>
              <a:rPr sz="2200" spc="-100" dirty="0">
                <a:latin typeface="Arial"/>
                <a:cs typeface="Arial"/>
              </a:rPr>
              <a:t>regions</a:t>
            </a:r>
            <a:r>
              <a:rPr sz="2200" spc="-110" dirty="0">
                <a:latin typeface="Arial"/>
                <a:cs typeface="Arial"/>
              </a:rPr>
              <a:t> </a:t>
            </a:r>
            <a:r>
              <a:rPr sz="2200" spc="-30" dirty="0">
                <a:latin typeface="Arial"/>
                <a:cs typeface="Arial"/>
              </a:rPr>
              <a:t>in</a:t>
            </a:r>
            <a:r>
              <a:rPr sz="2200" spc="-125" dirty="0">
                <a:latin typeface="Arial"/>
                <a:cs typeface="Arial"/>
              </a:rPr>
              <a:t> </a:t>
            </a:r>
            <a:r>
              <a:rPr sz="2200" spc="-30" dirty="0">
                <a:latin typeface="Arial"/>
                <a:cs typeface="Arial"/>
              </a:rPr>
              <a:t>the</a:t>
            </a:r>
            <a:r>
              <a:rPr sz="2200" spc="-110" dirty="0">
                <a:latin typeface="Arial"/>
                <a:cs typeface="Arial"/>
              </a:rPr>
              <a:t> </a:t>
            </a:r>
            <a:r>
              <a:rPr sz="2200" spc="-60" dirty="0">
                <a:latin typeface="Arial"/>
                <a:cs typeface="Arial"/>
              </a:rPr>
              <a:t>regulation</a:t>
            </a:r>
            <a:r>
              <a:rPr sz="2200" spc="-125" dirty="0">
                <a:latin typeface="Arial"/>
                <a:cs typeface="Arial"/>
              </a:rPr>
              <a:t> </a:t>
            </a:r>
            <a:r>
              <a:rPr sz="2200" spc="-5" dirty="0">
                <a:latin typeface="Arial"/>
                <a:cs typeface="Arial"/>
              </a:rPr>
              <a:t>of</a:t>
            </a:r>
            <a:r>
              <a:rPr sz="2200" spc="-114" dirty="0">
                <a:latin typeface="Arial"/>
                <a:cs typeface="Arial"/>
              </a:rPr>
              <a:t> </a:t>
            </a:r>
            <a:r>
              <a:rPr sz="2200" spc="-60" dirty="0">
                <a:latin typeface="Arial"/>
                <a:cs typeface="Arial"/>
              </a:rPr>
              <a:t>normal</a:t>
            </a:r>
            <a:r>
              <a:rPr sz="2200" spc="-120" dirty="0">
                <a:latin typeface="Arial"/>
                <a:cs typeface="Arial"/>
              </a:rPr>
              <a:t> </a:t>
            </a:r>
            <a:r>
              <a:rPr sz="2200" spc="-65" dirty="0">
                <a:latin typeface="Arial"/>
                <a:cs typeface="Arial"/>
              </a:rPr>
              <a:t>emotions:</a:t>
            </a:r>
            <a:endParaRPr sz="2200">
              <a:latin typeface="Arial"/>
              <a:cs typeface="Arial"/>
            </a:endParaRPr>
          </a:p>
          <a:p>
            <a:pPr>
              <a:lnSpc>
                <a:spcPct val="100000"/>
              </a:lnSpc>
              <a:spcBef>
                <a:spcPts val="50"/>
              </a:spcBef>
              <a:buFont typeface="Arial"/>
              <a:buChar char="–"/>
            </a:pPr>
            <a:endParaRPr sz="2650">
              <a:latin typeface="Times New Roman"/>
              <a:cs typeface="Times New Roman"/>
            </a:endParaRPr>
          </a:p>
          <a:p>
            <a:pPr marL="698500" marR="100330" lvl="1" indent="-228600">
              <a:lnSpc>
                <a:spcPts val="1820"/>
              </a:lnSpc>
              <a:buChar char="•"/>
              <a:tabLst>
                <a:tab pos="698500" algn="l"/>
                <a:tab pos="699135" algn="l"/>
              </a:tabLst>
            </a:pPr>
            <a:r>
              <a:rPr sz="1900" spc="-25" dirty="0">
                <a:latin typeface="Arial"/>
                <a:cs typeface="Arial"/>
              </a:rPr>
              <a:t>the </a:t>
            </a:r>
            <a:r>
              <a:rPr sz="1900" b="1" spc="-100" dirty="0">
                <a:latin typeface="Arial"/>
                <a:cs typeface="Arial"/>
              </a:rPr>
              <a:t>prefrontal </a:t>
            </a:r>
            <a:r>
              <a:rPr sz="1900" b="1" spc="-135" dirty="0">
                <a:latin typeface="Arial"/>
                <a:cs typeface="Arial"/>
              </a:rPr>
              <a:t>cortex </a:t>
            </a:r>
            <a:r>
              <a:rPr sz="1900" spc="-215" dirty="0">
                <a:latin typeface="Arial"/>
                <a:cs typeface="Arial"/>
              </a:rPr>
              <a:t>(PFC) </a:t>
            </a:r>
            <a:r>
              <a:rPr sz="1900" spc="-25" dirty="0">
                <a:latin typeface="Arial"/>
                <a:cs typeface="Arial"/>
              </a:rPr>
              <a:t>: </a:t>
            </a:r>
            <a:r>
              <a:rPr sz="1900" spc="-65" dirty="0">
                <a:latin typeface="Arial"/>
                <a:cs typeface="Arial"/>
              </a:rPr>
              <a:t>representations </a:t>
            </a:r>
            <a:r>
              <a:rPr sz="1900" spc="-10" dirty="0">
                <a:latin typeface="Arial"/>
                <a:cs typeface="Arial"/>
              </a:rPr>
              <a:t>of </a:t>
            </a:r>
            <a:r>
              <a:rPr sz="1900" spc="-120" dirty="0">
                <a:latin typeface="Arial"/>
                <a:cs typeface="Arial"/>
              </a:rPr>
              <a:t>goals </a:t>
            </a:r>
            <a:r>
              <a:rPr sz="1900" spc="-90" dirty="0">
                <a:latin typeface="Arial"/>
                <a:cs typeface="Arial"/>
              </a:rPr>
              <a:t>and </a:t>
            </a:r>
            <a:r>
              <a:rPr sz="1900" spc="-55" dirty="0">
                <a:latin typeface="Arial"/>
                <a:cs typeface="Arial"/>
              </a:rPr>
              <a:t>appropriate  </a:t>
            </a:r>
            <a:r>
              <a:rPr sz="1900" spc="-120" dirty="0">
                <a:latin typeface="Arial"/>
                <a:cs typeface="Arial"/>
              </a:rPr>
              <a:t>responses </a:t>
            </a:r>
            <a:r>
              <a:rPr sz="1900" spc="10" dirty="0">
                <a:latin typeface="Arial"/>
                <a:cs typeface="Arial"/>
              </a:rPr>
              <a:t>to </a:t>
            </a:r>
            <a:r>
              <a:rPr sz="1900" spc="-45" dirty="0">
                <a:latin typeface="Arial"/>
                <a:cs typeface="Arial"/>
              </a:rPr>
              <a:t>obtain </a:t>
            </a:r>
            <a:r>
              <a:rPr sz="1900" spc="-80" dirty="0">
                <a:latin typeface="Arial"/>
                <a:cs typeface="Arial"/>
              </a:rPr>
              <a:t>these </a:t>
            </a:r>
            <a:r>
              <a:rPr sz="1900" spc="-120" dirty="0">
                <a:latin typeface="Arial"/>
                <a:cs typeface="Arial"/>
              </a:rPr>
              <a:t>goals </a:t>
            </a:r>
            <a:r>
              <a:rPr sz="1900" spc="-170" dirty="0">
                <a:latin typeface="Arial"/>
                <a:cs typeface="Arial"/>
              </a:rPr>
              <a:t>= </a:t>
            </a:r>
            <a:r>
              <a:rPr sz="1900" spc="-30" dirty="0">
                <a:latin typeface="Arial"/>
                <a:cs typeface="Arial"/>
              </a:rPr>
              <a:t>multiple, </a:t>
            </a:r>
            <a:r>
              <a:rPr sz="1900" spc="-45" dirty="0">
                <a:latin typeface="Arial"/>
                <a:cs typeface="Arial"/>
              </a:rPr>
              <a:t>conflicting </a:t>
            </a:r>
            <a:r>
              <a:rPr sz="1900" spc="-75" dirty="0">
                <a:latin typeface="Arial"/>
                <a:cs typeface="Arial"/>
              </a:rPr>
              <a:t>behavioral  </a:t>
            </a:r>
            <a:r>
              <a:rPr sz="1900" spc="-120" dirty="0">
                <a:latin typeface="Arial"/>
                <a:cs typeface="Arial"/>
              </a:rPr>
              <a:t>responses</a:t>
            </a:r>
            <a:endParaRPr sz="1900">
              <a:latin typeface="Arial"/>
              <a:cs typeface="Arial"/>
            </a:endParaRPr>
          </a:p>
          <a:p>
            <a:pPr lvl="1">
              <a:lnSpc>
                <a:spcPct val="100000"/>
              </a:lnSpc>
              <a:spcBef>
                <a:spcPts val="5"/>
              </a:spcBef>
              <a:buFont typeface="Arial"/>
              <a:buChar char="•"/>
            </a:pPr>
            <a:endParaRPr sz="2400">
              <a:latin typeface="Times New Roman"/>
              <a:cs typeface="Times New Roman"/>
            </a:endParaRPr>
          </a:p>
          <a:p>
            <a:pPr marL="698500" marR="5080" lvl="1" indent="-228600">
              <a:lnSpc>
                <a:spcPct val="80000"/>
              </a:lnSpc>
              <a:buChar char="•"/>
              <a:tabLst>
                <a:tab pos="698500" algn="l"/>
                <a:tab pos="699135" algn="l"/>
              </a:tabLst>
            </a:pPr>
            <a:r>
              <a:rPr sz="1900" spc="-25" dirty="0">
                <a:latin typeface="Arial"/>
                <a:cs typeface="Arial"/>
              </a:rPr>
              <a:t>the </a:t>
            </a:r>
            <a:r>
              <a:rPr sz="1900" b="1" spc="-95" dirty="0">
                <a:latin typeface="Arial"/>
                <a:cs typeface="Arial"/>
              </a:rPr>
              <a:t>anterior </a:t>
            </a:r>
            <a:r>
              <a:rPr sz="1900" b="1" spc="-120" dirty="0">
                <a:latin typeface="Arial"/>
                <a:cs typeface="Arial"/>
              </a:rPr>
              <a:t>cingulate</a:t>
            </a:r>
            <a:r>
              <a:rPr sz="1900" spc="-120" dirty="0">
                <a:latin typeface="Arial"/>
                <a:cs typeface="Arial"/>
              </a:rPr>
              <a:t>: </a:t>
            </a:r>
            <a:r>
              <a:rPr sz="1900" spc="-40" dirty="0">
                <a:latin typeface="Arial"/>
                <a:cs typeface="Arial"/>
              </a:rPr>
              <a:t>integration </a:t>
            </a:r>
            <a:r>
              <a:rPr sz="1900" spc="-10" dirty="0">
                <a:latin typeface="Arial"/>
                <a:cs typeface="Arial"/>
              </a:rPr>
              <a:t>of </a:t>
            </a:r>
            <a:r>
              <a:rPr sz="1900" spc="-35" dirty="0">
                <a:latin typeface="Arial"/>
                <a:cs typeface="Arial"/>
              </a:rPr>
              <a:t>attentional </a:t>
            </a:r>
            <a:r>
              <a:rPr sz="1900" spc="-90" dirty="0">
                <a:latin typeface="Arial"/>
                <a:cs typeface="Arial"/>
              </a:rPr>
              <a:t>and </a:t>
            </a:r>
            <a:r>
              <a:rPr sz="1900" spc="-45" dirty="0">
                <a:latin typeface="Arial"/>
                <a:cs typeface="Arial"/>
              </a:rPr>
              <a:t>emotional  inputs </a:t>
            </a:r>
            <a:r>
              <a:rPr sz="1900" spc="-170" dirty="0">
                <a:latin typeface="Arial"/>
                <a:cs typeface="Arial"/>
              </a:rPr>
              <a:t>= </a:t>
            </a:r>
            <a:r>
              <a:rPr sz="1900" spc="-55" dirty="0">
                <a:latin typeface="Arial"/>
                <a:cs typeface="Arial"/>
              </a:rPr>
              <a:t>facilitates </a:t>
            </a:r>
            <a:r>
              <a:rPr sz="1900" spc="-40" dirty="0">
                <a:latin typeface="Arial"/>
                <a:cs typeface="Arial"/>
              </a:rPr>
              <a:t>control </a:t>
            </a:r>
            <a:r>
              <a:rPr sz="1900" spc="-10" dirty="0">
                <a:latin typeface="Arial"/>
                <a:cs typeface="Arial"/>
              </a:rPr>
              <a:t>of </a:t>
            </a:r>
            <a:r>
              <a:rPr sz="1900" spc="-45" dirty="0">
                <a:latin typeface="Arial"/>
                <a:cs typeface="Arial"/>
              </a:rPr>
              <a:t>emotional </a:t>
            </a:r>
            <a:r>
              <a:rPr sz="1900" spc="-90" dirty="0">
                <a:latin typeface="Arial"/>
                <a:cs typeface="Arial"/>
              </a:rPr>
              <a:t>arousal, </a:t>
            </a:r>
            <a:r>
              <a:rPr sz="1900" spc="-45" dirty="0">
                <a:latin typeface="Arial"/>
                <a:cs typeface="Arial"/>
              </a:rPr>
              <a:t>particularly </a:t>
            </a:r>
            <a:r>
              <a:rPr sz="1900" spc="-65" dirty="0">
                <a:latin typeface="Arial"/>
                <a:cs typeface="Arial"/>
              </a:rPr>
              <a:t>when</a:t>
            </a:r>
            <a:r>
              <a:rPr sz="1900" spc="-285" dirty="0">
                <a:latin typeface="Arial"/>
                <a:cs typeface="Arial"/>
              </a:rPr>
              <a:t> </a:t>
            </a:r>
            <a:r>
              <a:rPr sz="1900" spc="-100" dirty="0">
                <a:latin typeface="Arial"/>
                <a:cs typeface="Arial"/>
              </a:rPr>
              <a:t>goal  </a:t>
            </a:r>
            <a:r>
              <a:rPr sz="1900" spc="-35" dirty="0">
                <a:latin typeface="Arial"/>
                <a:cs typeface="Arial"/>
              </a:rPr>
              <a:t>attainment </a:t>
            </a:r>
            <a:r>
              <a:rPr sz="1900" spc="-145" dirty="0">
                <a:latin typeface="Arial"/>
                <a:cs typeface="Arial"/>
              </a:rPr>
              <a:t>has </a:t>
            </a:r>
            <a:r>
              <a:rPr sz="1900" spc="-90" dirty="0">
                <a:latin typeface="Arial"/>
                <a:cs typeface="Arial"/>
              </a:rPr>
              <a:t>been </a:t>
            </a:r>
            <a:r>
              <a:rPr sz="1900" spc="-30" dirty="0">
                <a:latin typeface="Arial"/>
                <a:cs typeface="Arial"/>
              </a:rPr>
              <a:t>thwarted </a:t>
            </a:r>
            <a:r>
              <a:rPr sz="1900" spc="-20" dirty="0">
                <a:latin typeface="Arial"/>
                <a:cs typeface="Arial"/>
              </a:rPr>
              <a:t>or </a:t>
            </a:r>
            <a:r>
              <a:rPr sz="1900" spc="-65" dirty="0">
                <a:latin typeface="Arial"/>
                <a:cs typeface="Arial"/>
              </a:rPr>
              <a:t>when </a:t>
            </a:r>
            <a:r>
              <a:rPr sz="1900" spc="-75" dirty="0">
                <a:latin typeface="Arial"/>
                <a:cs typeface="Arial"/>
              </a:rPr>
              <a:t>novel problems </a:t>
            </a:r>
            <a:r>
              <a:rPr sz="1900" spc="-125" dirty="0">
                <a:latin typeface="Arial"/>
                <a:cs typeface="Arial"/>
              </a:rPr>
              <a:t>have </a:t>
            </a:r>
            <a:r>
              <a:rPr sz="1900" spc="-90" dirty="0">
                <a:latin typeface="Arial"/>
                <a:cs typeface="Arial"/>
              </a:rPr>
              <a:t>been  </a:t>
            </a:r>
            <a:r>
              <a:rPr sz="1900" spc="-70" dirty="0">
                <a:latin typeface="Arial"/>
                <a:cs typeface="Arial"/>
              </a:rPr>
              <a:t>encountered</a:t>
            </a:r>
            <a:endParaRPr sz="1900">
              <a:latin typeface="Arial"/>
              <a:cs typeface="Arial"/>
            </a:endParaRPr>
          </a:p>
          <a:p>
            <a:pPr lvl="1">
              <a:lnSpc>
                <a:spcPct val="100000"/>
              </a:lnSpc>
              <a:spcBef>
                <a:spcPts val="35"/>
              </a:spcBef>
              <a:buFont typeface="Arial"/>
              <a:buChar char="•"/>
            </a:pPr>
            <a:endParaRPr sz="1950">
              <a:latin typeface="Times New Roman"/>
              <a:cs typeface="Times New Roman"/>
            </a:endParaRPr>
          </a:p>
          <a:p>
            <a:pPr marL="698500" lvl="1" indent="-228600">
              <a:lnSpc>
                <a:spcPct val="100000"/>
              </a:lnSpc>
              <a:buChar char="•"/>
              <a:tabLst>
                <a:tab pos="698500" algn="l"/>
                <a:tab pos="699135" algn="l"/>
              </a:tabLst>
            </a:pPr>
            <a:r>
              <a:rPr sz="1900" spc="-25" dirty="0">
                <a:latin typeface="Arial"/>
                <a:cs typeface="Arial"/>
              </a:rPr>
              <a:t>the </a:t>
            </a:r>
            <a:r>
              <a:rPr sz="1900" b="1" spc="-165" dirty="0">
                <a:latin typeface="Arial"/>
                <a:cs typeface="Arial"/>
              </a:rPr>
              <a:t>hippocampus </a:t>
            </a:r>
            <a:r>
              <a:rPr sz="1900" spc="-25" dirty="0">
                <a:latin typeface="Arial"/>
                <a:cs typeface="Arial"/>
              </a:rPr>
              <a:t>: </a:t>
            </a:r>
            <a:r>
              <a:rPr sz="1900" spc="-65" dirty="0">
                <a:latin typeface="Arial"/>
                <a:cs typeface="Arial"/>
              </a:rPr>
              <a:t>learning </a:t>
            </a:r>
            <a:r>
              <a:rPr sz="1900" spc="-90" dirty="0">
                <a:latin typeface="Arial"/>
                <a:cs typeface="Arial"/>
              </a:rPr>
              <a:t>and</a:t>
            </a:r>
            <a:r>
              <a:rPr sz="1900" spc="-145" dirty="0">
                <a:latin typeface="Arial"/>
                <a:cs typeface="Arial"/>
              </a:rPr>
              <a:t> </a:t>
            </a:r>
            <a:r>
              <a:rPr sz="1900" spc="-65" dirty="0">
                <a:latin typeface="Arial"/>
                <a:cs typeface="Arial"/>
              </a:rPr>
              <a:t>memory</a:t>
            </a:r>
            <a:endParaRPr sz="1900">
              <a:latin typeface="Arial"/>
              <a:cs typeface="Arial"/>
            </a:endParaRPr>
          </a:p>
          <a:p>
            <a:pPr lvl="1">
              <a:lnSpc>
                <a:spcPct val="100000"/>
              </a:lnSpc>
              <a:spcBef>
                <a:spcPts val="40"/>
              </a:spcBef>
              <a:buFont typeface="Arial"/>
              <a:buChar char="•"/>
            </a:pPr>
            <a:endParaRPr sz="1950">
              <a:latin typeface="Times New Roman"/>
              <a:cs typeface="Times New Roman"/>
            </a:endParaRPr>
          </a:p>
          <a:p>
            <a:pPr marL="698500" lvl="1" indent="-228600">
              <a:lnSpc>
                <a:spcPct val="100000"/>
              </a:lnSpc>
              <a:buChar char="•"/>
              <a:tabLst>
                <a:tab pos="698500" algn="l"/>
                <a:tab pos="699135" algn="l"/>
              </a:tabLst>
            </a:pPr>
            <a:r>
              <a:rPr sz="1900" spc="-25" dirty="0">
                <a:latin typeface="Arial"/>
                <a:cs typeface="Arial"/>
              </a:rPr>
              <a:t>the </a:t>
            </a:r>
            <a:r>
              <a:rPr sz="1900" b="1" spc="-155" dirty="0">
                <a:latin typeface="Arial"/>
                <a:cs typeface="Arial"/>
              </a:rPr>
              <a:t>amygdala </a:t>
            </a:r>
            <a:r>
              <a:rPr sz="1900" b="1" spc="-110" dirty="0">
                <a:latin typeface="Arial"/>
                <a:cs typeface="Arial"/>
              </a:rPr>
              <a:t>: </a:t>
            </a:r>
            <a:r>
              <a:rPr sz="1900" spc="-50" dirty="0">
                <a:latin typeface="Arial"/>
                <a:cs typeface="Arial"/>
              </a:rPr>
              <a:t>station </a:t>
            </a:r>
            <a:r>
              <a:rPr sz="1900" spc="-10" dirty="0">
                <a:latin typeface="Arial"/>
                <a:cs typeface="Arial"/>
              </a:rPr>
              <a:t>for </a:t>
            </a:r>
            <a:r>
              <a:rPr sz="1900" spc="-105" dirty="0">
                <a:latin typeface="Arial"/>
                <a:cs typeface="Arial"/>
              </a:rPr>
              <a:t>processing </a:t>
            </a:r>
            <a:r>
              <a:rPr sz="1900" spc="-75" dirty="0">
                <a:latin typeface="Arial"/>
                <a:cs typeface="Arial"/>
              </a:rPr>
              <a:t>novel</a:t>
            </a:r>
            <a:r>
              <a:rPr sz="1900" spc="-220" dirty="0">
                <a:latin typeface="Arial"/>
                <a:cs typeface="Arial"/>
              </a:rPr>
              <a:t> </a:t>
            </a:r>
            <a:r>
              <a:rPr sz="1900" spc="-35" dirty="0">
                <a:latin typeface="Arial"/>
                <a:cs typeface="Arial"/>
              </a:rPr>
              <a:t>stimuli</a:t>
            </a:r>
            <a:endParaRPr sz="1900">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140" y="325628"/>
            <a:ext cx="2386965" cy="406400"/>
          </a:xfrm>
          <a:prstGeom prst="rect">
            <a:avLst/>
          </a:prstGeom>
        </p:spPr>
        <p:txBody>
          <a:bodyPr vert="horz" wrap="square" lIns="0" tIns="12065" rIns="0" bIns="0" rtlCol="0">
            <a:spAutoFit/>
          </a:bodyPr>
          <a:lstStyle/>
          <a:p>
            <a:pPr marL="12700">
              <a:lnSpc>
                <a:spcPct val="100000"/>
              </a:lnSpc>
              <a:spcBef>
                <a:spcPts val="95"/>
              </a:spcBef>
              <a:tabLst>
                <a:tab pos="354965" algn="l"/>
              </a:tabLst>
            </a:pPr>
            <a:r>
              <a:rPr lang="en-US" sz="2500" b="1" spc="-35" dirty="0"/>
              <a:t>F</a:t>
            </a:r>
            <a:r>
              <a:rPr sz="2500" b="1" spc="-35" dirty="0">
                <a:latin typeface="Arial"/>
                <a:cs typeface="Arial"/>
              </a:rPr>
              <a:t>.	</a:t>
            </a:r>
            <a:r>
              <a:rPr sz="2500" b="1" spc="-175" dirty="0">
                <a:latin typeface="Arial"/>
                <a:cs typeface="Arial"/>
              </a:rPr>
              <a:t>Genetic</a:t>
            </a:r>
            <a:r>
              <a:rPr sz="2500" b="1" spc="-215" dirty="0">
                <a:latin typeface="Arial"/>
                <a:cs typeface="Arial"/>
              </a:rPr>
              <a:t> </a:t>
            </a:r>
            <a:r>
              <a:rPr sz="2500" b="1" spc="-240" dirty="0">
                <a:latin typeface="Arial"/>
                <a:cs typeface="Arial"/>
              </a:rPr>
              <a:t>Factors</a:t>
            </a:r>
            <a:endParaRPr sz="2500" dirty="0">
              <a:latin typeface="Arial"/>
              <a:cs typeface="Arial"/>
            </a:endParaRPr>
          </a:p>
        </p:txBody>
      </p:sp>
      <p:sp>
        <p:nvSpPr>
          <p:cNvPr id="3" name="object 3"/>
          <p:cNvSpPr txBox="1"/>
          <p:nvPr/>
        </p:nvSpPr>
        <p:spPr>
          <a:xfrm>
            <a:off x="231140" y="708406"/>
            <a:ext cx="7943215" cy="5825313"/>
          </a:xfrm>
          <a:prstGeom prst="rect">
            <a:avLst/>
          </a:prstGeom>
        </p:spPr>
        <p:txBody>
          <a:bodyPr vert="horz" wrap="square" lIns="0" tIns="74295" rIns="0" bIns="0" rtlCol="0">
            <a:spAutoFit/>
          </a:bodyPr>
          <a:lstStyle/>
          <a:p>
            <a:pPr marL="756285" marR="647065" indent="-287020">
              <a:lnSpc>
                <a:spcPct val="80000"/>
              </a:lnSpc>
              <a:spcBef>
                <a:spcPts val="585"/>
              </a:spcBef>
              <a:tabLst>
                <a:tab pos="756285" algn="l"/>
              </a:tabLst>
            </a:pPr>
            <a:r>
              <a:rPr sz="2000" dirty="0">
                <a:latin typeface="Arial"/>
                <a:cs typeface="Arial"/>
              </a:rPr>
              <a:t>–	</a:t>
            </a:r>
            <a:r>
              <a:rPr lang="en-US" sz="2000" spc="-5" dirty="0">
                <a:latin typeface="Trebuchet MS"/>
                <a:cs typeface="Trebuchet MS"/>
              </a:rPr>
              <a:t> More </a:t>
            </a:r>
            <a:r>
              <a:rPr lang="en-US" sz="2000" dirty="0">
                <a:latin typeface="Trebuchet MS"/>
                <a:cs typeface="Trebuchet MS"/>
              </a:rPr>
              <a:t>common </a:t>
            </a:r>
            <a:r>
              <a:rPr lang="en-US" sz="2000" spc="-5" dirty="0">
                <a:latin typeface="Trebuchet MS"/>
                <a:cs typeface="Trebuchet MS"/>
              </a:rPr>
              <a:t>in monozygotic</a:t>
            </a:r>
            <a:r>
              <a:rPr lang="en-US" sz="2000" dirty="0">
                <a:latin typeface="Trebuchet MS"/>
                <a:cs typeface="Trebuchet MS"/>
              </a:rPr>
              <a:t> </a:t>
            </a:r>
            <a:r>
              <a:rPr lang="en-US" sz="2000" spc="-5" dirty="0">
                <a:latin typeface="Trebuchet MS"/>
                <a:cs typeface="Trebuchet MS"/>
              </a:rPr>
              <a:t>twin ,</a:t>
            </a:r>
            <a:r>
              <a:rPr sz="2000" dirty="0">
                <a:latin typeface="Arial"/>
                <a:cs typeface="Arial"/>
              </a:rPr>
              <a:t>Recently, the primary focus of genetic studies </a:t>
            </a:r>
            <a:r>
              <a:rPr lang="en-US" sz="2000" dirty="0">
                <a:latin typeface="Arial"/>
                <a:cs typeface="Arial"/>
              </a:rPr>
              <a:t>is</a:t>
            </a:r>
            <a:r>
              <a:rPr sz="2000" dirty="0">
                <a:latin typeface="Arial"/>
                <a:cs typeface="Arial"/>
              </a:rPr>
              <a:t> </a:t>
            </a:r>
            <a:r>
              <a:rPr lang="en-US" sz="2000" dirty="0">
                <a:latin typeface="Arial"/>
                <a:cs typeface="Arial"/>
              </a:rPr>
              <a:t>   </a:t>
            </a:r>
            <a:r>
              <a:rPr sz="2000" dirty="0">
                <a:latin typeface="Arial"/>
                <a:cs typeface="Arial"/>
              </a:rPr>
              <a:t>identify</a:t>
            </a:r>
            <a:r>
              <a:rPr lang="en-US" sz="2000" dirty="0">
                <a:latin typeface="Arial"/>
                <a:cs typeface="Arial"/>
              </a:rPr>
              <a:t>ing   </a:t>
            </a:r>
            <a:r>
              <a:rPr sz="2000" dirty="0">
                <a:latin typeface="Arial"/>
                <a:cs typeface="Arial"/>
              </a:rPr>
              <a:t>specific  susceptibility genes</a:t>
            </a:r>
          </a:p>
          <a:p>
            <a:pPr>
              <a:lnSpc>
                <a:spcPct val="100000"/>
              </a:lnSpc>
              <a:spcBef>
                <a:spcPts val="30"/>
              </a:spcBef>
            </a:pPr>
            <a:endParaRPr sz="2250" dirty="0">
              <a:latin typeface="Times New Roman"/>
              <a:cs typeface="Times New Roman"/>
            </a:endParaRPr>
          </a:p>
          <a:p>
            <a:pPr marL="12700">
              <a:lnSpc>
                <a:spcPct val="100000"/>
              </a:lnSpc>
              <a:tabLst>
                <a:tab pos="354965" algn="l"/>
                <a:tab pos="355600" algn="l"/>
              </a:tabLst>
            </a:pPr>
            <a:r>
              <a:rPr lang="en-US" sz="2500" b="1" dirty="0">
                <a:latin typeface="Arial"/>
                <a:cs typeface="Arial"/>
              </a:rPr>
              <a:t>G. </a:t>
            </a:r>
            <a:r>
              <a:rPr sz="2500" b="1" dirty="0">
                <a:latin typeface="Arial"/>
                <a:cs typeface="Arial"/>
              </a:rPr>
              <a:t>Family Studies</a:t>
            </a:r>
            <a:endParaRPr sz="2500" dirty="0">
              <a:latin typeface="Arial"/>
              <a:cs typeface="Arial"/>
            </a:endParaRPr>
          </a:p>
          <a:p>
            <a:pPr marL="756285" lvl="1" indent="-286385">
              <a:lnSpc>
                <a:spcPct val="100000"/>
              </a:lnSpc>
              <a:spcBef>
                <a:spcPts val="20"/>
              </a:spcBef>
              <a:buChar char="–"/>
              <a:tabLst>
                <a:tab pos="756285" algn="l"/>
                <a:tab pos="756920" algn="l"/>
              </a:tabLst>
            </a:pPr>
            <a:r>
              <a:rPr sz="2000" dirty="0">
                <a:latin typeface="Arial"/>
                <a:cs typeface="Arial"/>
              </a:rPr>
              <a:t>if one parent = 10 </a:t>
            </a:r>
            <a:r>
              <a:rPr lang="en-US" sz="2000" dirty="0">
                <a:latin typeface="Arial"/>
                <a:cs typeface="Arial"/>
              </a:rPr>
              <a:t>-</a:t>
            </a:r>
            <a:r>
              <a:rPr sz="2000" dirty="0">
                <a:latin typeface="Arial"/>
                <a:cs typeface="Arial"/>
              </a:rPr>
              <a:t> 25 percent for mood disorder.</a:t>
            </a:r>
          </a:p>
          <a:p>
            <a:pPr marL="756285" lvl="1" indent="-286385">
              <a:lnSpc>
                <a:spcPct val="100000"/>
              </a:lnSpc>
              <a:spcBef>
                <a:spcPts val="5"/>
              </a:spcBef>
              <a:buChar char="–"/>
              <a:tabLst>
                <a:tab pos="756285" algn="l"/>
                <a:tab pos="756920" algn="l"/>
              </a:tabLst>
            </a:pPr>
            <a:r>
              <a:rPr sz="2000" dirty="0">
                <a:latin typeface="Arial"/>
                <a:cs typeface="Arial"/>
              </a:rPr>
              <a:t>If both parents = this risk roughly doubles.</a:t>
            </a:r>
          </a:p>
          <a:p>
            <a:pPr lvl="1">
              <a:lnSpc>
                <a:spcPct val="100000"/>
              </a:lnSpc>
              <a:spcBef>
                <a:spcPts val="35"/>
              </a:spcBef>
              <a:buFont typeface="Arial"/>
              <a:buChar char="–"/>
            </a:pPr>
            <a:endParaRPr sz="2250" dirty="0">
              <a:latin typeface="Times New Roman"/>
              <a:cs typeface="Times New Roman"/>
            </a:endParaRPr>
          </a:p>
          <a:p>
            <a:pPr marL="12700">
              <a:lnSpc>
                <a:spcPct val="100000"/>
              </a:lnSpc>
              <a:tabLst>
                <a:tab pos="355600" algn="l"/>
              </a:tabLst>
            </a:pPr>
            <a:r>
              <a:rPr lang="en-US" sz="2400" b="1" dirty="0">
                <a:latin typeface="Arial"/>
                <a:cs typeface="Arial"/>
              </a:rPr>
              <a:t>H. </a:t>
            </a:r>
            <a:r>
              <a:rPr sz="2400" b="1" dirty="0">
                <a:latin typeface="Arial"/>
                <a:cs typeface="Arial"/>
              </a:rPr>
              <a:t>Twin Studies</a:t>
            </a:r>
            <a:endParaRPr sz="2400" dirty="0">
              <a:latin typeface="Arial"/>
              <a:cs typeface="Arial"/>
            </a:endParaRPr>
          </a:p>
          <a:p>
            <a:pPr marL="756285" marR="5080" lvl="1" indent="-286385">
              <a:lnSpc>
                <a:spcPts val="1920"/>
              </a:lnSpc>
              <a:spcBef>
                <a:spcPts val="480"/>
              </a:spcBef>
              <a:buChar char="–"/>
              <a:tabLst>
                <a:tab pos="756285" algn="l"/>
                <a:tab pos="756920" algn="l"/>
              </a:tabLst>
            </a:pPr>
            <a:r>
              <a:rPr sz="2000" dirty="0">
                <a:latin typeface="Arial"/>
                <a:cs typeface="Arial"/>
              </a:rPr>
              <a:t>concordance rate for mood disorder in the monozygotic (MZ) twins of  </a:t>
            </a:r>
            <a:r>
              <a:rPr sz="2000" b="1" dirty="0">
                <a:latin typeface="Arial"/>
                <a:cs typeface="Arial"/>
              </a:rPr>
              <a:t>70 to 90 percent </a:t>
            </a:r>
            <a:r>
              <a:rPr sz="2000" dirty="0">
                <a:latin typeface="Arial"/>
                <a:cs typeface="Arial"/>
              </a:rPr>
              <a:t>compared with the same-sex dizygotic (DZ) twins of  16 to 35 percent.</a:t>
            </a:r>
            <a:endParaRPr lang="en-US" sz="2000" dirty="0">
              <a:latin typeface="Arial"/>
              <a:cs typeface="Arial"/>
            </a:endParaRPr>
          </a:p>
          <a:p>
            <a:pPr marL="12700">
              <a:lnSpc>
                <a:spcPct val="100000"/>
              </a:lnSpc>
              <a:tabLst>
                <a:tab pos="355600" algn="l"/>
              </a:tabLst>
            </a:pPr>
            <a:endParaRPr lang="en-US" sz="2250" dirty="0">
              <a:latin typeface="Times New Roman"/>
              <a:cs typeface="Times New Roman"/>
            </a:endParaRPr>
          </a:p>
          <a:p>
            <a:pPr marL="12700">
              <a:lnSpc>
                <a:spcPct val="100000"/>
              </a:lnSpc>
              <a:tabLst>
                <a:tab pos="355600" algn="l"/>
              </a:tabLst>
            </a:pPr>
            <a:r>
              <a:rPr lang="en-US" sz="2250" b="1" dirty="0">
                <a:latin typeface="Times New Roman"/>
                <a:cs typeface="Times New Roman"/>
              </a:rPr>
              <a:t>I. </a:t>
            </a:r>
            <a:r>
              <a:rPr sz="2500" b="1" dirty="0">
                <a:latin typeface="Arial"/>
                <a:cs typeface="Arial"/>
              </a:rPr>
              <a:t>Linkage Studies</a:t>
            </a:r>
            <a:endParaRPr sz="2500" dirty="0">
              <a:latin typeface="Arial"/>
              <a:cs typeface="Arial"/>
            </a:endParaRPr>
          </a:p>
          <a:p>
            <a:pPr marL="756285" marR="38735" lvl="1" indent="-286385">
              <a:lnSpc>
                <a:spcPts val="1920"/>
              </a:lnSpc>
              <a:spcBef>
                <a:spcPts val="484"/>
              </a:spcBef>
              <a:buFont typeface="Arial"/>
              <a:buChar char="–"/>
              <a:tabLst>
                <a:tab pos="756285" algn="l"/>
                <a:tab pos="756920" algn="l"/>
              </a:tabLst>
            </a:pPr>
            <a:r>
              <a:rPr sz="2000" b="1" dirty="0">
                <a:latin typeface="Arial"/>
                <a:cs typeface="Arial"/>
              </a:rPr>
              <a:t>DNA markers </a:t>
            </a:r>
            <a:r>
              <a:rPr sz="2000" dirty="0">
                <a:latin typeface="Arial"/>
                <a:cs typeface="Arial"/>
              </a:rPr>
              <a:t>are segments of DNA = track the segregation of specific  chromosomal regions within families affected with a disorder.</a:t>
            </a:r>
          </a:p>
          <a:p>
            <a:pPr marL="756285" marR="747395" lvl="1" indent="-286385">
              <a:lnSpc>
                <a:spcPts val="1920"/>
              </a:lnSpc>
              <a:spcBef>
                <a:spcPts val="480"/>
              </a:spcBef>
              <a:buChar char="–"/>
              <a:tabLst>
                <a:tab pos="756285" algn="l"/>
                <a:tab pos="756920" algn="l"/>
              </a:tabLst>
            </a:pPr>
            <a:r>
              <a:rPr sz="2000" dirty="0">
                <a:latin typeface="Arial"/>
                <a:cs typeface="Arial"/>
              </a:rPr>
              <a:t>Chromosomes </a:t>
            </a:r>
            <a:r>
              <a:rPr sz="2000" b="1" dirty="0">
                <a:latin typeface="Arial"/>
                <a:cs typeface="Arial"/>
              </a:rPr>
              <a:t>18q </a:t>
            </a:r>
            <a:r>
              <a:rPr sz="2000" dirty="0">
                <a:latin typeface="Arial"/>
                <a:cs typeface="Arial"/>
              </a:rPr>
              <a:t>and </a:t>
            </a:r>
            <a:r>
              <a:rPr sz="2000" b="1" dirty="0">
                <a:latin typeface="Arial"/>
                <a:cs typeface="Arial"/>
              </a:rPr>
              <a:t>22q </a:t>
            </a:r>
            <a:r>
              <a:rPr sz="2000" dirty="0">
                <a:latin typeface="Arial"/>
                <a:cs typeface="Arial"/>
              </a:rPr>
              <a:t>are the two regions with strongest  evidence for linkage to bipolar disorder.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457200"/>
            <a:ext cx="4704715" cy="697230"/>
          </a:xfrm>
          <a:prstGeom prst="rect">
            <a:avLst/>
          </a:prstGeom>
        </p:spPr>
        <p:txBody>
          <a:bodyPr vert="horz" wrap="square" lIns="0" tIns="13335" rIns="0" bIns="0" rtlCol="0">
            <a:spAutoFit/>
          </a:bodyPr>
          <a:lstStyle/>
          <a:p>
            <a:pPr marL="12700">
              <a:lnSpc>
                <a:spcPct val="100000"/>
              </a:lnSpc>
              <a:spcBef>
                <a:spcPts val="105"/>
              </a:spcBef>
            </a:pPr>
            <a:r>
              <a:rPr b="1" spc="-440" dirty="0">
                <a:latin typeface="Arial"/>
                <a:cs typeface="Arial"/>
              </a:rPr>
              <a:t>Psychosocial</a:t>
            </a:r>
            <a:r>
              <a:rPr b="1" spc="-340" dirty="0">
                <a:latin typeface="Arial"/>
                <a:cs typeface="Arial"/>
              </a:rPr>
              <a:t> </a:t>
            </a:r>
            <a:r>
              <a:rPr b="1" spc="-415" dirty="0">
                <a:latin typeface="Arial"/>
                <a:cs typeface="Arial"/>
              </a:rPr>
              <a:t>Factors</a:t>
            </a:r>
          </a:p>
        </p:txBody>
      </p:sp>
      <p:sp>
        <p:nvSpPr>
          <p:cNvPr id="3" name="object 3"/>
          <p:cNvSpPr txBox="1"/>
          <p:nvPr/>
        </p:nvSpPr>
        <p:spPr>
          <a:xfrm>
            <a:off x="535940" y="1523746"/>
            <a:ext cx="7776209" cy="4270272"/>
          </a:xfrm>
          <a:prstGeom prst="rect">
            <a:avLst/>
          </a:prstGeom>
        </p:spPr>
        <p:txBody>
          <a:bodyPr vert="horz" wrap="square" lIns="0" tIns="12065" rIns="0" bIns="0" rtlCol="0">
            <a:spAutoFit/>
          </a:bodyPr>
          <a:lstStyle/>
          <a:p>
            <a:pPr marL="12700">
              <a:lnSpc>
                <a:spcPct val="100000"/>
              </a:lnSpc>
              <a:spcBef>
                <a:spcPts val="95"/>
              </a:spcBef>
              <a:tabLst>
                <a:tab pos="927100" algn="l"/>
                <a:tab pos="927735" algn="l"/>
              </a:tabLst>
            </a:pPr>
            <a:r>
              <a:rPr lang="en-US" sz="3100" b="1" dirty="0">
                <a:latin typeface="Arial"/>
                <a:cs typeface="Arial"/>
              </a:rPr>
              <a:t>J. </a:t>
            </a:r>
            <a:r>
              <a:rPr sz="3100" b="1" dirty="0">
                <a:latin typeface="Arial"/>
                <a:cs typeface="Arial"/>
              </a:rPr>
              <a:t>Life Events and Environmental Stress</a:t>
            </a:r>
            <a:endParaRPr sz="3100" dirty="0">
              <a:latin typeface="Arial"/>
              <a:cs typeface="Arial"/>
            </a:endParaRPr>
          </a:p>
          <a:p>
            <a:pPr marL="756285" marR="180340" lvl="1" indent="-286385">
              <a:lnSpc>
                <a:spcPct val="80000"/>
              </a:lnSpc>
              <a:spcBef>
                <a:spcPts val="605"/>
              </a:spcBef>
              <a:buChar char="–"/>
              <a:tabLst>
                <a:tab pos="756920" algn="l"/>
              </a:tabLst>
            </a:pPr>
            <a:r>
              <a:rPr sz="2400" dirty="0">
                <a:latin typeface="Arial"/>
                <a:cs typeface="Arial"/>
              </a:rPr>
              <a:t>One theory : stress = long-lasting changes in the brain's  biology = alter the functional states of various  neurotransmitter and intraneuronal signaling systems =  loss of neurons and an excessive reduction in synaptic  contacts.</a:t>
            </a:r>
          </a:p>
          <a:p>
            <a:pPr lvl="1">
              <a:lnSpc>
                <a:spcPct val="100000"/>
              </a:lnSpc>
              <a:spcBef>
                <a:spcPts val="25"/>
              </a:spcBef>
              <a:buFont typeface="Arial"/>
              <a:buChar char="–"/>
            </a:pPr>
            <a:endParaRPr sz="2950" dirty="0">
              <a:latin typeface="Times New Roman"/>
              <a:cs typeface="Times New Roman"/>
            </a:endParaRPr>
          </a:p>
          <a:p>
            <a:pPr marL="1155700" marR="5080" lvl="2" indent="-228600">
              <a:lnSpc>
                <a:spcPct val="80000"/>
              </a:lnSpc>
              <a:buChar char="•"/>
              <a:tabLst>
                <a:tab pos="1155700" algn="l"/>
                <a:tab pos="1156335" algn="l"/>
              </a:tabLst>
            </a:pPr>
            <a:r>
              <a:rPr sz="2200" dirty="0">
                <a:latin typeface="Arial"/>
                <a:cs typeface="Arial"/>
              </a:rPr>
              <a:t>high risk of undergoing subsequent episodes even without  an external stressor.</a:t>
            </a:r>
          </a:p>
          <a:p>
            <a:pPr lvl="2">
              <a:lnSpc>
                <a:spcPct val="100000"/>
              </a:lnSpc>
              <a:spcBef>
                <a:spcPts val="10"/>
              </a:spcBef>
              <a:buFont typeface="Arial"/>
              <a:buChar char="•"/>
            </a:pPr>
            <a:endParaRPr sz="2300" dirty="0">
              <a:latin typeface="Times New Roman"/>
              <a:cs typeface="Times New Roman"/>
            </a:endParaRPr>
          </a:p>
          <a:p>
            <a:pPr marL="1612900" lvl="3" indent="-228600">
              <a:lnSpc>
                <a:spcPct val="100000"/>
              </a:lnSpc>
              <a:buChar char="–"/>
              <a:tabLst>
                <a:tab pos="1613535" algn="l"/>
              </a:tabLst>
            </a:pPr>
            <a:r>
              <a:rPr sz="1900" dirty="0">
                <a:latin typeface="Arial"/>
                <a:cs typeface="Arial"/>
              </a:rPr>
              <a:t>losing a parent before age 11,</a:t>
            </a:r>
          </a:p>
          <a:p>
            <a:pPr marL="1612900" lvl="3" indent="-228600">
              <a:lnSpc>
                <a:spcPct val="100000"/>
              </a:lnSpc>
              <a:buChar char="–"/>
              <a:tabLst>
                <a:tab pos="1613535" algn="l"/>
              </a:tabLst>
            </a:pPr>
            <a:r>
              <a:rPr sz="1900" dirty="0">
                <a:latin typeface="Arial"/>
                <a:cs typeface="Arial"/>
              </a:rPr>
              <a:t>loss of a spouse</a:t>
            </a:r>
          </a:p>
          <a:p>
            <a:pPr marL="1612900" lvl="3" indent="-228600">
              <a:lnSpc>
                <a:spcPct val="100000"/>
              </a:lnSpc>
              <a:buChar char="–"/>
              <a:tabLst>
                <a:tab pos="1613535" algn="l"/>
              </a:tabLst>
            </a:pPr>
            <a:r>
              <a:rPr sz="1900" dirty="0">
                <a:latin typeface="Arial"/>
                <a:cs typeface="Arial"/>
              </a:rPr>
              <a:t>Unemployment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736853"/>
            <a:ext cx="4420870" cy="559435"/>
          </a:xfrm>
          <a:prstGeom prst="rect">
            <a:avLst/>
          </a:prstGeom>
        </p:spPr>
        <p:txBody>
          <a:bodyPr vert="horz" wrap="square" lIns="0" tIns="13335" rIns="0" bIns="0" rtlCol="0">
            <a:spAutoFit/>
          </a:bodyPr>
          <a:lstStyle/>
          <a:p>
            <a:pPr marL="12700">
              <a:lnSpc>
                <a:spcPct val="100000"/>
              </a:lnSpc>
              <a:spcBef>
                <a:spcPts val="105"/>
              </a:spcBef>
              <a:tabLst>
                <a:tab pos="927100" algn="l"/>
              </a:tabLst>
            </a:pPr>
            <a:r>
              <a:rPr lang="en-US" sz="3500" b="1" spc="-130" dirty="0"/>
              <a:t>K</a:t>
            </a:r>
            <a:r>
              <a:rPr sz="3500" b="1" spc="-130" dirty="0">
                <a:latin typeface="Arial"/>
                <a:cs typeface="Arial"/>
              </a:rPr>
              <a:t>	</a:t>
            </a:r>
            <a:r>
              <a:rPr sz="3500" b="1" spc="-240" dirty="0">
                <a:latin typeface="Arial"/>
                <a:cs typeface="Arial"/>
              </a:rPr>
              <a:t>Personality</a:t>
            </a:r>
            <a:r>
              <a:rPr sz="3500" b="1" spc="-245" dirty="0">
                <a:latin typeface="Arial"/>
                <a:cs typeface="Arial"/>
              </a:rPr>
              <a:t> </a:t>
            </a:r>
            <a:r>
              <a:rPr sz="3500" b="1" spc="-330" dirty="0">
                <a:latin typeface="Arial"/>
                <a:cs typeface="Arial"/>
              </a:rPr>
              <a:t>Factors</a:t>
            </a:r>
            <a:endParaRPr sz="3500" dirty="0">
              <a:latin typeface="Arial"/>
              <a:cs typeface="Arial"/>
            </a:endParaRPr>
          </a:p>
        </p:txBody>
      </p:sp>
      <p:sp>
        <p:nvSpPr>
          <p:cNvPr id="3" name="object 3"/>
          <p:cNvSpPr txBox="1"/>
          <p:nvPr/>
        </p:nvSpPr>
        <p:spPr>
          <a:xfrm>
            <a:off x="993139" y="1317497"/>
            <a:ext cx="7305675" cy="5081776"/>
          </a:xfrm>
          <a:prstGeom prst="rect">
            <a:avLst/>
          </a:prstGeom>
        </p:spPr>
        <p:txBody>
          <a:bodyPr vert="horz" wrap="square" lIns="0" tIns="57785" rIns="0" bIns="0" rtlCol="0">
            <a:spAutoFit/>
          </a:bodyPr>
          <a:lstStyle/>
          <a:p>
            <a:pPr marL="299085" marR="5080" indent="-286385">
              <a:lnSpc>
                <a:spcPts val="2810"/>
              </a:lnSpc>
              <a:spcBef>
                <a:spcPts val="455"/>
              </a:spcBef>
              <a:buChar char="–"/>
              <a:tabLst>
                <a:tab pos="299720" algn="l"/>
              </a:tabLst>
            </a:pPr>
            <a:r>
              <a:rPr sz="2600" dirty="0">
                <a:latin typeface="Arial"/>
                <a:cs typeface="Arial"/>
              </a:rPr>
              <a:t>Persons with certain personality disorders may be at  greater risk for depression</a:t>
            </a:r>
          </a:p>
          <a:p>
            <a:pPr marL="698500" lvl="1" indent="-228600">
              <a:lnSpc>
                <a:spcPct val="100000"/>
              </a:lnSpc>
              <a:spcBef>
                <a:spcPts val="245"/>
              </a:spcBef>
              <a:buChar char="•"/>
              <a:tabLst>
                <a:tab pos="699135" algn="l"/>
              </a:tabLst>
            </a:pPr>
            <a:r>
              <a:rPr sz="2300" dirty="0">
                <a:latin typeface="Arial"/>
                <a:cs typeface="Arial"/>
              </a:rPr>
              <a:t>OCD,</a:t>
            </a:r>
          </a:p>
          <a:p>
            <a:pPr marL="698500" lvl="1" indent="-228600">
              <a:lnSpc>
                <a:spcPct val="100000"/>
              </a:lnSpc>
              <a:spcBef>
                <a:spcPts val="275"/>
              </a:spcBef>
              <a:buChar char="•"/>
              <a:tabLst>
                <a:tab pos="699135" algn="l"/>
              </a:tabLst>
            </a:pPr>
            <a:r>
              <a:rPr sz="2300" dirty="0">
                <a:latin typeface="Arial"/>
                <a:cs typeface="Arial"/>
              </a:rPr>
              <a:t>histrionic,</a:t>
            </a:r>
          </a:p>
          <a:p>
            <a:pPr marL="698500" lvl="1" indent="-228600">
              <a:lnSpc>
                <a:spcPct val="100000"/>
              </a:lnSpc>
              <a:spcBef>
                <a:spcPts val="275"/>
              </a:spcBef>
              <a:buChar char="•"/>
              <a:tabLst>
                <a:tab pos="699135" algn="l"/>
              </a:tabLst>
            </a:pPr>
            <a:r>
              <a:rPr sz="2300" dirty="0">
                <a:latin typeface="Arial"/>
                <a:cs typeface="Arial"/>
              </a:rPr>
              <a:t>Borderline</a:t>
            </a:r>
          </a:p>
          <a:p>
            <a:pPr marL="299085" marR="73660" indent="-286385">
              <a:lnSpc>
                <a:spcPct val="90000"/>
              </a:lnSpc>
              <a:spcBef>
                <a:spcPts val="615"/>
              </a:spcBef>
              <a:buChar char="–"/>
              <a:tabLst>
                <a:tab pos="299720" algn="l"/>
                <a:tab pos="6109335" algn="l"/>
              </a:tabLst>
            </a:pPr>
            <a:r>
              <a:rPr sz="2600" dirty="0">
                <a:latin typeface="Arial"/>
                <a:cs typeface="Arial"/>
              </a:rPr>
              <a:t>antisocial or paranoid personality disorder	can use  </a:t>
            </a:r>
            <a:r>
              <a:rPr sz="2600" b="1" dirty="0">
                <a:latin typeface="Arial"/>
                <a:cs typeface="Arial"/>
              </a:rPr>
              <a:t>projection </a:t>
            </a:r>
            <a:r>
              <a:rPr sz="2600" dirty="0">
                <a:latin typeface="Arial"/>
                <a:cs typeface="Arial"/>
              </a:rPr>
              <a:t>and other </a:t>
            </a:r>
            <a:r>
              <a:rPr sz="2600" b="1" dirty="0">
                <a:latin typeface="Arial"/>
                <a:cs typeface="Arial"/>
              </a:rPr>
              <a:t>externalizing defense  mechanisms </a:t>
            </a:r>
            <a:r>
              <a:rPr sz="2600" dirty="0">
                <a:latin typeface="Arial"/>
                <a:cs typeface="Arial"/>
              </a:rPr>
              <a:t>to protect themselves from their inner  rage.</a:t>
            </a:r>
          </a:p>
          <a:p>
            <a:pPr>
              <a:lnSpc>
                <a:spcPct val="100000"/>
              </a:lnSpc>
              <a:spcBef>
                <a:spcPts val="15"/>
              </a:spcBef>
              <a:buFont typeface="Arial"/>
              <a:buChar char="–"/>
            </a:pPr>
            <a:endParaRPr sz="3550" dirty="0">
              <a:latin typeface="Times New Roman"/>
              <a:cs typeface="Times New Roman"/>
            </a:endParaRPr>
          </a:p>
          <a:p>
            <a:pPr marL="299085" marR="644525" indent="-286385">
              <a:lnSpc>
                <a:spcPts val="2810"/>
              </a:lnSpc>
              <a:buChar char="–"/>
              <a:tabLst>
                <a:tab pos="299720" algn="l"/>
              </a:tabLst>
            </a:pPr>
            <a:r>
              <a:rPr sz="2600" dirty="0">
                <a:latin typeface="Arial"/>
                <a:cs typeface="Arial"/>
              </a:rPr>
              <a:t>Recent stressful events are the most powerful  predictors of the onset of a depressive episode.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583818"/>
            <a:ext cx="6303645" cy="497840"/>
          </a:xfrm>
          <a:prstGeom prst="rect">
            <a:avLst/>
          </a:prstGeom>
        </p:spPr>
        <p:txBody>
          <a:bodyPr vert="horz" wrap="square" lIns="0" tIns="12065" rIns="0" bIns="0" rtlCol="0">
            <a:spAutoFit/>
          </a:bodyPr>
          <a:lstStyle/>
          <a:p>
            <a:pPr marL="12700">
              <a:lnSpc>
                <a:spcPct val="100000"/>
              </a:lnSpc>
              <a:spcBef>
                <a:spcPts val="95"/>
              </a:spcBef>
              <a:tabLst>
                <a:tab pos="756285" algn="l"/>
              </a:tabLst>
            </a:pPr>
            <a:r>
              <a:rPr lang="en-US" sz="3100" b="1" spc="-165" dirty="0"/>
              <a:t>L</a:t>
            </a:r>
            <a:r>
              <a:rPr sz="3100" b="1" spc="-165" dirty="0">
                <a:latin typeface="Arial"/>
                <a:cs typeface="Arial"/>
              </a:rPr>
              <a:t>.	</a:t>
            </a:r>
            <a:r>
              <a:rPr sz="3100" b="1" spc="-160" dirty="0">
                <a:latin typeface="Arial"/>
                <a:cs typeface="Arial"/>
              </a:rPr>
              <a:t>Other </a:t>
            </a:r>
            <a:r>
              <a:rPr sz="3100" b="1" spc="-225" dirty="0">
                <a:latin typeface="Arial"/>
                <a:cs typeface="Arial"/>
              </a:rPr>
              <a:t>Formulations </a:t>
            </a:r>
            <a:r>
              <a:rPr sz="3100" b="1" spc="-145" dirty="0">
                <a:latin typeface="Arial"/>
                <a:cs typeface="Arial"/>
              </a:rPr>
              <a:t>of</a:t>
            </a:r>
            <a:r>
              <a:rPr sz="3100" b="1" spc="-120" dirty="0">
                <a:latin typeface="Arial"/>
                <a:cs typeface="Arial"/>
              </a:rPr>
              <a:t> </a:t>
            </a:r>
            <a:r>
              <a:rPr sz="3100" b="1" spc="-260" dirty="0">
                <a:latin typeface="Arial"/>
                <a:cs typeface="Arial"/>
              </a:rPr>
              <a:t>Depression</a:t>
            </a:r>
            <a:endParaRPr sz="3100" dirty="0">
              <a:latin typeface="Arial"/>
              <a:cs typeface="Arial"/>
            </a:endParaRPr>
          </a:p>
        </p:txBody>
      </p:sp>
      <p:sp>
        <p:nvSpPr>
          <p:cNvPr id="3" name="object 3"/>
          <p:cNvSpPr txBox="1">
            <a:spLocks noGrp="1"/>
          </p:cNvSpPr>
          <p:nvPr>
            <p:ph type="body" idx="1"/>
          </p:nvPr>
        </p:nvSpPr>
        <p:spPr>
          <a:xfrm>
            <a:off x="535940" y="1752600"/>
            <a:ext cx="8027669" cy="3761927"/>
          </a:xfrm>
          <a:prstGeom prst="rect">
            <a:avLst/>
          </a:prstGeom>
        </p:spPr>
        <p:txBody>
          <a:bodyPr vert="horz" wrap="square" lIns="0" tIns="12065" rIns="0" bIns="0" rtlCol="0">
            <a:spAutoFit/>
          </a:bodyPr>
          <a:lstStyle/>
          <a:p>
            <a:pPr marL="734060" indent="-286385">
              <a:lnSpc>
                <a:spcPct val="100000"/>
              </a:lnSpc>
              <a:spcBef>
                <a:spcPts val="95"/>
              </a:spcBef>
              <a:buFont typeface="Arial"/>
              <a:buChar char="–"/>
              <a:tabLst>
                <a:tab pos="734695" algn="l"/>
              </a:tabLst>
            </a:pPr>
            <a:r>
              <a:rPr dirty="0"/>
              <a:t>Cognitive Theory</a:t>
            </a:r>
          </a:p>
          <a:p>
            <a:pPr marL="1133475" marR="1222375" lvl="1" indent="-228600">
              <a:lnSpc>
                <a:spcPct val="80000"/>
              </a:lnSpc>
              <a:spcBef>
                <a:spcPts val="630"/>
              </a:spcBef>
              <a:buFont typeface="Arial"/>
              <a:buChar char="•"/>
              <a:tabLst>
                <a:tab pos="1134110" algn="l"/>
              </a:tabLst>
            </a:pPr>
            <a:r>
              <a:rPr sz="2600" b="1" dirty="0">
                <a:latin typeface="Arial"/>
                <a:cs typeface="Arial"/>
              </a:rPr>
              <a:t>Aaron Beck </a:t>
            </a:r>
            <a:r>
              <a:rPr sz="2600" dirty="0">
                <a:latin typeface="Arial"/>
                <a:cs typeface="Arial"/>
              </a:rPr>
              <a:t>postulated a cognitive </a:t>
            </a:r>
            <a:r>
              <a:rPr sz="2600" b="1" dirty="0">
                <a:latin typeface="Arial"/>
                <a:cs typeface="Arial"/>
              </a:rPr>
              <a:t>triad </a:t>
            </a:r>
            <a:r>
              <a:rPr sz="2600" dirty="0">
                <a:latin typeface="Arial"/>
                <a:cs typeface="Arial"/>
              </a:rPr>
              <a:t>of  depression that consists of</a:t>
            </a:r>
          </a:p>
          <a:p>
            <a:pPr marL="1590675" lvl="2" indent="-228600">
              <a:lnSpc>
                <a:spcPct val="100000"/>
              </a:lnSpc>
              <a:spcBef>
                <a:spcPts val="5"/>
              </a:spcBef>
              <a:buAutoNum type="arabicParenBoth"/>
              <a:tabLst>
                <a:tab pos="1802764" algn="l"/>
              </a:tabLst>
            </a:pPr>
            <a:r>
              <a:rPr sz="2600" dirty="0">
                <a:latin typeface="Arial"/>
                <a:cs typeface="Arial"/>
              </a:rPr>
              <a:t>views about the </a:t>
            </a:r>
            <a:r>
              <a:rPr sz="2600" b="1" dirty="0">
                <a:latin typeface="Arial"/>
                <a:cs typeface="Arial"/>
              </a:rPr>
              <a:t>self </a:t>
            </a:r>
            <a:r>
              <a:rPr sz="2600" dirty="0">
                <a:latin typeface="Arial"/>
                <a:cs typeface="Arial"/>
              </a:rPr>
              <a:t>negative self-precept;</a:t>
            </a:r>
          </a:p>
          <a:p>
            <a:pPr marL="1590675" marR="5080" lvl="2" indent="-228600">
              <a:lnSpc>
                <a:spcPct val="80000"/>
              </a:lnSpc>
              <a:spcBef>
                <a:spcPts val="625"/>
              </a:spcBef>
              <a:buAutoNum type="arabicParenBoth"/>
              <a:tabLst>
                <a:tab pos="1802764" algn="l"/>
              </a:tabLst>
            </a:pPr>
            <a:r>
              <a:rPr sz="2600" dirty="0">
                <a:latin typeface="Arial"/>
                <a:cs typeface="Arial"/>
              </a:rPr>
              <a:t>about the </a:t>
            </a:r>
            <a:r>
              <a:rPr sz="2600" b="1" dirty="0">
                <a:latin typeface="Arial"/>
                <a:cs typeface="Arial"/>
              </a:rPr>
              <a:t>environment </a:t>
            </a:r>
            <a:r>
              <a:rPr sz="2600" dirty="0">
                <a:latin typeface="Arial"/>
                <a:cs typeface="Arial"/>
              </a:rPr>
              <a:t>tendency to  experience the world as hostile and demanding,</a:t>
            </a:r>
          </a:p>
          <a:p>
            <a:pPr marL="1590675" marR="196850" lvl="2" indent="-228600">
              <a:lnSpc>
                <a:spcPts val="2500"/>
              </a:lnSpc>
              <a:spcBef>
                <a:spcPts val="600"/>
              </a:spcBef>
              <a:buAutoNum type="arabicParenBoth"/>
              <a:tabLst>
                <a:tab pos="1802764" algn="l"/>
              </a:tabLst>
            </a:pPr>
            <a:r>
              <a:rPr sz="2600" dirty="0">
                <a:latin typeface="Arial"/>
                <a:cs typeface="Arial"/>
              </a:rPr>
              <a:t>about the </a:t>
            </a:r>
            <a:r>
              <a:rPr sz="2600" b="1" dirty="0">
                <a:latin typeface="Arial"/>
                <a:cs typeface="Arial"/>
              </a:rPr>
              <a:t>future </a:t>
            </a:r>
            <a:r>
              <a:rPr sz="2600" dirty="0">
                <a:latin typeface="Arial"/>
                <a:cs typeface="Arial"/>
              </a:rPr>
              <a:t>the expectation of suffering  and failure.</a:t>
            </a:r>
          </a:p>
          <a:p>
            <a:pPr marL="434975" lvl="2">
              <a:lnSpc>
                <a:spcPct val="100000"/>
              </a:lnSpc>
              <a:spcBef>
                <a:spcPts val="20"/>
              </a:spcBef>
            </a:pPr>
            <a:endParaRPr sz="2900" dirty="0">
              <a:latin typeface="Times New Roman"/>
              <a:cs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89" y="498539"/>
            <a:ext cx="9232534" cy="5791200"/>
          </a:xfrm>
          <a:prstGeom prst="rect">
            <a:avLst/>
          </a:prstGeom>
        </p:spPr>
      </p:pic>
    </p:spTree>
    <p:extLst>
      <p:ext uri="{BB962C8B-B14F-4D97-AF65-F5344CB8AC3E}">
        <p14:creationId xmlns:p14="http://schemas.microsoft.com/office/powerpoint/2010/main" val="679188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19400"/>
            <a:ext cx="7856981" cy="677108"/>
          </a:xfrm>
        </p:spPr>
        <p:txBody>
          <a:bodyPr/>
          <a:lstStyle/>
          <a:p>
            <a:pPr algn="ctr"/>
            <a:r>
              <a:rPr lang="en-US" dirty="0"/>
              <a:t>MANAGEMENT</a:t>
            </a:r>
          </a:p>
        </p:txBody>
      </p:sp>
    </p:spTree>
    <p:extLst>
      <p:ext uri="{BB962C8B-B14F-4D97-AF65-F5344CB8AC3E}">
        <p14:creationId xmlns:p14="http://schemas.microsoft.com/office/powerpoint/2010/main" val="3801939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4832" y="297179"/>
            <a:ext cx="4233672" cy="81838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360676" y="531876"/>
            <a:ext cx="3735324" cy="513588"/>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144267" y="332231"/>
            <a:ext cx="4114800" cy="69951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144267" y="332231"/>
            <a:ext cx="4114800" cy="699770"/>
          </a:xfrm>
          <a:custGeom>
            <a:avLst/>
            <a:gdLst/>
            <a:ahLst/>
            <a:cxnLst/>
            <a:rect l="l" t="t" r="r" b="b"/>
            <a:pathLst>
              <a:path w="4114800" h="699769">
                <a:moveTo>
                  <a:pt x="0" y="699516"/>
                </a:moveTo>
                <a:lnTo>
                  <a:pt x="4114800" y="699516"/>
                </a:lnTo>
                <a:lnTo>
                  <a:pt x="4114800" y="0"/>
                </a:lnTo>
                <a:lnTo>
                  <a:pt x="0" y="0"/>
                </a:lnTo>
                <a:lnTo>
                  <a:pt x="0" y="699516"/>
                </a:lnTo>
                <a:close/>
              </a:path>
            </a:pathLst>
          </a:custGeom>
          <a:ln w="12192">
            <a:solidFill>
              <a:srgbClr val="4584D2"/>
            </a:solidFill>
          </a:ln>
        </p:spPr>
        <p:txBody>
          <a:bodyPr wrap="square" lIns="0" tIns="0" rIns="0" bIns="0" rtlCol="0"/>
          <a:lstStyle/>
          <a:p>
            <a:endParaRPr/>
          </a:p>
        </p:txBody>
      </p:sp>
      <p:sp>
        <p:nvSpPr>
          <p:cNvPr id="6" name="object 6"/>
          <p:cNvSpPr/>
          <p:nvPr/>
        </p:nvSpPr>
        <p:spPr>
          <a:xfrm>
            <a:off x="2412492" y="557783"/>
            <a:ext cx="3631691" cy="411479"/>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2421127" y="567181"/>
            <a:ext cx="3579622" cy="359282"/>
          </a:xfrm>
          <a:prstGeom prst="rect">
            <a:avLst/>
          </a:prstGeom>
          <a:blipFill>
            <a:blip r:embed="rId6"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546303" y="1735327"/>
            <a:ext cx="3798570" cy="360680"/>
          </a:xfrm>
          <a:prstGeom prst="rect">
            <a:avLst/>
          </a:prstGeom>
        </p:spPr>
        <p:txBody>
          <a:bodyPr vert="horz" wrap="square" lIns="0" tIns="12065" rIns="0" bIns="0" rtlCol="0">
            <a:spAutoFit/>
          </a:bodyPr>
          <a:lstStyle/>
          <a:p>
            <a:pPr marL="12700">
              <a:lnSpc>
                <a:spcPct val="100000"/>
              </a:lnSpc>
              <a:spcBef>
                <a:spcPts val="95"/>
              </a:spcBef>
            </a:pPr>
            <a:r>
              <a:rPr sz="1600" b="0" spc="310" dirty="0">
                <a:solidFill>
                  <a:srgbClr val="073D86"/>
                </a:solidFill>
                <a:latin typeface="Arial"/>
                <a:cs typeface="Arial"/>
              </a:rPr>
              <a:t> </a:t>
            </a:r>
            <a:r>
              <a:rPr sz="2200" b="0" spc="-5" dirty="0">
                <a:solidFill>
                  <a:srgbClr val="000000"/>
                </a:solidFill>
                <a:latin typeface="Trebuchet MS"/>
                <a:cs typeface="Trebuchet MS"/>
              </a:rPr>
              <a:t>There </a:t>
            </a:r>
            <a:r>
              <a:rPr sz="2200" b="0" spc="-10" dirty="0">
                <a:solidFill>
                  <a:srgbClr val="000000"/>
                </a:solidFill>
                <a:latin typeface="Trebuchet MS"/>
                <a:cs typeface="Trebuchet MS"/>
              </a:rPr>
              <a:t>are </a:t>
            </a:r>
            <a:r>
              <a:rPr sz="2200" b="0" spc="-5" dirty="0">
                <a:solidFill>
                  <a:srgbClr val="000000"/>
                </a:solidFill>
                <a:latin typeface="Trebuchet MS"/>
                <a:cs typeface="Trebuchet MS"/>
              </a:rPr>
              <a:t>NO specific</a:t>
            </a:r>
            <a:r>
              <a:rPr sz="2200" b="0" spc="-45" dirty="0">
                <a:solidFill>
                  <a:srgbClr val="000000"/>
                </a:solidFill>
                <a:latin typeface="Trebuchet MS"/>
                <a:cs typeface="Trebuchet MS"/>
              </a:rPr>
              <a:t> </a:t>
            </a:r>
            <a:r>
              <a:rPr sz="2200" b="0" spc="-70" dirty="0">
                <a:solidFill>
                  <a:srgbClr val="000000"/>
                </a:solidFill>
                <a:latin typeface="Trebuchet MS"/>
                <a:cs typeface="Trebuchet MS"/>
              </a:rPr>
              <a:t>tests.</a:t>
            </a:r>
            <a:endParaRPr sz="2200">
              <a:latin typeface="Trebuchet MS"/>
              <a:cs typeface="Trebuchet MS"/>
            </a:endParaRPr>
          </a:p>
        </p:txBody>
      </p:sp>
      <p:sp>
        <p:nvSpPr>
          <p:cNvPr id="9" name="object 9"/>
          <p:cNvSpPr txBox="1">
            <a:spLocks noGrp="1"/>
          </p:cNvSpPr>
          <p:nvPr>
            <p:ph type="body" idx="1"/>
          </p:nvPr>
        </p:nvSpPr>
        <p:spPr>
          <a:xfrm>
            <a:off x="637540" y="2212816"/>
            <a:ext cx="8027669" cy="1527085"/>
          </a:xfrm>
          <a:prstGeom prst="rect">
            <a:avLst/>
          </a:prstGeom>
        </p:spPr>
        <p:txBody>
          <a:bodyPr vert="horz" wrap="square" lIns="0" tIns="12700" rIns="0" bIns="0" rtlCol="0">
            <a:spAutoFit/>
          </a:bodyPr>
          <a:lstStyle/>
          <a:p>
            <a:pPr marL="12700" marR="5080">
              <a:lnSpc>
                <a:spcPct val="140000"/>
              </a:lnSpc>
              <a:spcBef>
                <a:spcPts val="100"/>
              </a:spcBef>
            </a:pPr>
            <a:r>
              <a:rPr spc="-5" dirty="0"/>
              <a:t>Investigations focus on </a:t>
            </a:r>
            <a:r>
              <a:rPr spc="-10" dirty="0"/>
              <a:t>exclusion </a:t>
            </a:r>
            <a:r>
              <a:rPr spc="-5" dirty="0"/>
              <a:t>of </a:t>
            </a:r>
            <a:r>
              <a:rPr spc="-10" dirty="0"/>
              <a:t>treatable causes  </a:t>
            </a:r>
            <a:r>
              <a:rPr spc="-5" dirty="0"/>
              <a:t>or other secondary</a:t>
            </a:r>
            <a:r>
              <a:rPr spc="-25" dirty="0"/>
              <a:t> </a:t>
            </a:r>
            <a:r>
              <a:rPr spc="-10" dirty="0"/>
              <a:t>problems.</a:t>
            </a:r>
            <a:endParaRPr sz="3150" dirty="0">
              <a:latin typeface="Times New Roman"/>
              <a:cs typeface="Times New Roman"/>
            </a:endParaRPr>
          </a:p>
          <a:p>
            <a:pPr marL="528955" indent="-287020">
              <a:lnSpc>
                <a:spcPct val="100000"/>
              </a:lnSpc>
              <a:spcBef>
                <a:spcPts val="5"/>
              </a:spcBef>
              <a:buFont typeface="Wingdings"/>
              <a:buChar char=""/>
              <a:tabLst>
                <a:tab pos="529590" algn="l"/>
              </a:tabLst>
            </a:pPr>
            <a:r>
              <a:rPr sz="2000" b="1" dirty="0">
                <a:latin typeface="Trebuchet MS"/>
                <a:cs typeface="Trebuchet MS"/>
              </a:rPr>
              <a:t>Standard</a:t>
            </a:r>
            <a:r>
              <a:rPr sz="2000" b="1" spc="-40" dirty="0">
                <a:latin typeface="Trebuchet MS"/>
                <a:cs typeface="Trebuchet MS"/>
              </a:rPr>
              <a:t> </a:t>
            </a:r>
            <a:r>
              <a:rPr sz="2000" b="1" spc="-5" dirty="0">
                <a:latin typeface="Trebuchet MS"/>
                <a:cs typeface="Trebuchet MS"/>
              </a:rPr>
              <a:t>tests:</a:t>
            </a:r>
            <a:endParaRPr sz="2000" dirty="0">
              <a:latin typeface="Trebuchet MS"/>
              <a:cs typeface="Trebuchet MS"/>
            </a:endParaRPr>
          </a:p>
        </p:txBody>
      </p:sp>
      <p:sp>
        <p:nvSpPr>
          <p:cNvPr id="10" name="object 10"/>
          <p:cNvSpPr txBox="1"/>
          <p:nvPr/>
        </p:nvSpPr>
        <p:spPr>
          <a:xfrm>
            <a:off x="1050442" y="3856710"/>
            <a:ext cx="2429510" cy="2312035"/>
          </a:xfrm>
          <a:prstGeom prst="rect">
            <a:avLst/>
          </a:prstGeom>
        </p:spPr>
        <p:txBody>
          <a:bodyPr vert="horz" wrap="square" lIns="0" tIns="12700" rIns="0" bIns="0" rtlCol="0">
            <a:spAutoFit/>
          </a:bodyPr>
          <a:lstStyle/>
          <a:p>
            <a:pPr marL="12700" marR="305435">
              <a:lnSpc>
                <a:spcPct val="150000"/>
              </a:lnSpc>
              <a:spcBef>
                <a:spcPts val="100"/>
              </a:spcBef>
              <a:buAutoNum type="arabicPeriod"/>
              <a:tabLst>
                <a:tab pos="316230" algn="l"/>
              </a:tabLst>
            </a:pPr>
            <a:r>
              <a:rPr sz="2000" spc="-5" dirty="0">
                <a:latin typeface="Trebuchet MS"/>
                <a:cs typeface="Trebuchet MS"/>
              </a:rPr>
              <a:t>Complete</a:t>
            </a:r>
            <a:r>
              <a:rPr sz="2000" spc="-90" dirty="0">
                <a:latin typeface="Trebuchet MS"/>
                <a:cs typeface="Trebuchet MS"/>
              </a:rPr>
              <a:t> </a:t>
            </a:r>
            <a:r>
              <a:rPr sz="2000" spc="-5" dirty="0">
                <a:latin typeface="Trebuchet MS"/>
                <a:cs typeface="Trebuchet MS"/>
              </a:rPr>
              <a:t>blood  picture</a:t>
            </a:r>
            <a:endParaRPr sz="2000">
              <a:latin typeface="Trebuchet MS"/>
              <a:cs typeface="Trebuchet MS"/>
            </a:endParaRPr>
          </a:p>
          <a:p>
            <a:pPr marL="12700">
              <a:lnSpc>
                <a:spcPct val="100000"/>
              </a:lnSpc>
              <a:spcBef>
                <a:spcPts val="1200"/>
              </a:spcBef>
              <a:buAutoNum type="arabicPeriod"/>
              <a:tabLst>
                <a:tab pos="316230" algn="l"/>
              </a:tabLst>
            </a:pPr>
            <a:r>
              <a:rPr sz="2000" spc="-5" dirty="0">
                <a:latin typeface="Trebuchet MS"/>
                <a:cs typeface="Trebuchet MS"/>
              </a:rPr>
              <a:t>ESR</a:t>
            </a:r>
            <a:endParaRPr sz="2000">
              <a:latin typeface="Trebuchet MS"/>
              <a:cs typeface="Trebuchet MS"/>
            </a:endParaRPr>
          </a:p>
          <a:p>
            <a:pPr marL="12700">
              <a:lnSpc>
                <a:spcPct val="100000"/>
              </a:lnSpc>
              <a:spcBef>
                <a:spcPts val="1200"/>
              </a:spcBef>
            </a:pPr>
            <a:r>
              <a:rPr sz="2000" dirty="0">
                <a:latin typeface="Trebuchet MS"/>
                <a:cs typeface="Trebuchet MS"/>
              </a:rPr>
              <a:t>3</a:t>
            </a:r>
            <a:r>
              <a:rPr sz="2000" spc="-25" dirty="0">
                <a:latin typeface="Trebuchet MS"/>
                <a:cs typeface="Trebuchet MS"/>
              </a:rPr>
              <a:t> </a:t>
            </a:r>
            <a:r>
              <a:rPr sz="2000" dirty="0">
                <a:latin typeface="Trebuchet MS"/>
                <a:cs typeface="Trebuchet MS"/>
              </a:rPr>
              <a:t>.B12/folate</a:t>
            </a:r>
            <a:endParaRPr sz="2000">
              <a:latin typeface="Trebuchet MS"/>
              <a:cs typeface="Trebuchet MS"/>
            </a:endParaRPr>
          </a:p>
          <a:p>
            <a:pPr marL="12700">
              <a:lnSpc>
                <a:spcPct val="100000"/>
              </a:lnSpc>
              <a:spcBef>
                <a:spcPts val="1200"/>
              </a:spcBef>
            </a:pPr>
            <a:r>
              <a:rPr sz="2000" spc="-5" dirty="0">
                <a:latin typeface="Trebuchet MS"/>
                <a:cs typeface="Trebuchet MS"/>
              </a:rPr>
              <a:t>4. </a:t>
            </a:r>
            <a:r>
              <a:rPr sz="2000" dirty="0">
                <a:latin typeface="Trebuchet MS"/>
                <a:cs typeface="Trebuchet MS"/>
              </a:rPr>
              <a:t>Liver function</a:t>
            </a:r>
            <a:r>
              <a:rPr sz="2000" spc="-135" dirty="0">
                <a:latin typeface="Trebuchet MS"/>
                <a:cs typeface="Trebuchet MS"/>
              </a:rPr>
              <a:t> </a:t>
            </a:r>
            <a:r>
              <a:rPr sz="2000" spc="-5" dirty="0">
                <a:latin typeface="Trebuchet MS"/>
                <a:cs typeface="Trebuchet MS"/>
              </a:rPr>
              <a:t>test</a:t>
            </a:r>
            <a:endParaRPr sz="2000">
              <a:latin typeface="Trebuchet MS"/>
              <a:cs typeface="Trebuchet MS"/>
            </a:endParaRPr>
          </a:p>
        </p:txBody>
      </p:sp>
      <p:sp>
        <p:nvSpPr>
          <p:cNvPr id="11" name="object 11"/>
          <p:cNvSpPr txBox="1"/>
          <p:nvPr/>
        </p:nvSpPr>
        <p:spPr>
          <a:xfrm>
            <a:off x="4651375" y="3975582"/>
            <a:ext cx="2722880" cy="1397635"/>
          </a:xfrm>
          <a:prstGeom prst="rect">
            <a:avLst/>
          </a:prstGeom>
        </p:spPr>
        <p:txBody>
          <a:bodyPr vert="horz" wrap="square" lIns="0" tIns="165100" rIns="0" bIns="0" rtlCol="0">
            <a:spAutoFit/>
          </a:bodyPr>
          <a:lstStyle/>
          <a:p>
            <a:pPr marL="311150" indent="-298450">
              <a:lnSpc>
                <a:spcPct val="100000"/>
              </a:lnSpc>
              <a:spcBef>
                <a:spcPts val="1300"/>
              </a:spcBef>
              <a:buAutoNum type="arabicPeriod" startAt="5"/>
              <a:tabLst>
                <a:tab pos="311785" algn="l"/>
              </a:tabLst>
            </a:pPr>
            <a:r>
              <a:rPr sz="2000" dirty="0">
                <a:latin typeface="Trebuchet MS"/>
                <a:cs typeface="Trebuchet MS"/>
              </a:rPr>
              <a:t>Thyroid function</a:t>
            </a:r>
            <a:r>
              <a:rPr sz="2000" spc="-135" dirty="0">
                <a:latin typeface="Trebuchet MS"/>
                <a:cs typeface="Trebuchet MS"/>
              </a:rPr>
              <a:t> </a:t>
            </a:r>
            <a:r>
              <a:rPr sz="2000" spc="-5" dirty="0">
                <a:latin typeface="Trebuchet MS"/>
                <a:cs typeface="Trebuchet MS"/>
              </a:rPr>
              <a:t>test</a:t>
            </a:r>
            <a:endParaRPr sz="2000">
              <a:latin typeface="Trebuchet MS"/>
              <a:cs typeface="Trebuchet MS"/>
            </a:endParaRPr>
          </a:p>
          <a:p>
            <a:pPr marL="315595" indent="-302895">
              <a:lnSpc>
                <a:spcPct val="100000"/>
              </a:lnSpc>
              <a:spcBef>
                <a:spcPts val="1200"/>
              </a:spcBef>
              <a:buAutoNum type="arabicPeriod" startAt="5"/>
              <a:tabLst>
                <a:tab pos="316230" algn="l"/>
              </a:tabLst>
            </a:pPr>
            <a:r>
              <a:rPr sz="2000" spc="-5" dirty="0">
                <a:latin typeface="Trebuchet MS"/>
                <a:cs typeface="Trebuchet MS"/>
              </a:rPr>
              <a:t>Glucose</a:t>
            </a:r>
            <a:r>
              <a:rPr sz="2000" spc="-110" dirty="0">
                <a:latin typeface="Trebuchet MS"/>
                <a:cs typeface="Trebuchet MS"/>
              </a:rPr>
              <a:t> </a:t>
            </a:r>
            <a:r>
              <a:rPr sz="2000" dirty="0">
                <a:latin typeface="Trebuchet MS"/>
                <a:cs typeface="Trebuchet MS"/>
              </a:rPr>
              <a:t>level</a:t>
            </a:r>
            <a:endParaRPr sz="2000">
              <a:latin typeface="Trebuchet MS"/>
              <a:cs typeface="Trebuchet MS"/>
            </a:endParaRPr>
          </a:p>
          <a:p>
            <a:pPr marL="315595" indent="-302895">
              <a:lnSpc>
                <a:spcPct val="100000"/>
              </a:lnSpc>
              <a:spcBef>
                <a:spcPts val="1200"/>
              </a:spcBef>
              <a:buAutoNum type="arabicPeriod" startAt="5"/>
              <a:tabLst>
                <a:tab pos="316230" algn="l"/>
              </a:tabLst>
            </a:pPr>
            <a:r>
              <a:rPr sz="2000" spc="-5" dirty="0">
                <a:latin typeface="Trebuchet MS"/>
                <a:cs typeface="Trebuchet MS"/>
              </a:rPr>
              <a:t>Calcium</a:t>
            </a:r>
            <a:r>
              <a:rPr sz="2000" spc="-90" dirty="0">
                <a:latin typeface="Trebuchet MS"/>
                <a:cs typeface="Trebuchet MS"/>
              </a:rPr>
              <a:t> </a:t>
            </a:r>
            <a:r>
              <a:rPr sz="2000" dirty="0">
                <a:latin typeface="Trebuchet MS"/>
                <a:cs typeface="Trebuchet MS"/>
              </a:rPr>
              <a:t>level</a:t>
            </a:r>
            <a:endParaRPr sz="2000">
              <a:latin typeface="Trebuchet MS"/>
              <a:cs typeface="Trebuchet MS"/>
            </a:endParaRPr>
          </a:p>
        </p:txBody>
      </p:sp>
    </p:spTree>
    <p:extLst>
      <p:ext uri="{BB962C8B-B14F-4D97-AF65-F5344CB8AC3E}">
        <p14:creationId xmlns:p14="http://schemas.microsoft.com/office/powerpoint/2010/main" val="4077014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301620"/>
            <a:ext cx="6096000" cy="720069"/>
          </a:xfrm>
          <a:prstGeom prst="rect">
            <a:avLst/>
          </a:prstGeom>
        </p:spPr>
        <p:txBody>
          <a:bodyPr vert="horz" wrap="square" lIns="0" tIns="12065" rIns="0" bIns="0" rtlCol="0">
            <a:spAutoFit/>
          </a:bodyPr>
          <a:lstStyle/>
          <a:p>
            <a:pPr marL="12700">
              <a:spcBef>
                <a:spcPts val="95"/>
              </a:spcBef>
            </a:pPr>
            <a:r>
              <a:rPr sz="2400" b="1" spc="-30" dirty="0">
                <a:solidFill>
                  <a:srgbClr val="000000"/>
                </a:solidFill>
                <a:latin typeface="Trebuchet MS"/>
                <a:cs typeface="Trebuchet MS"/>
              </a:rPr>
              <a:t>Hospitalization</a:t>
            </a:r>
            <a:r>
              <a:rPr lang="en-US" sz="2400" b="1" spc="-30" dirty="0">
                <a:solidFill>
                  <a:srgbClr val="000000"/>
                </a:solidFill>
                <a:latin typeface="Trebuchet MS"/>
                <a:cs typeface="Trebuchet MS"/>
              </a:rPr>
              <a:t> is mandatory</a:t>
            </a:r>
            <a:r>
              <a:rPr lang="en-US" sz="2000" b="1" spc="-30" dirty="0">
                <a:solidFill>
                  <a:srgbClr val="000000"/>
                </a:solidFill>
                <a:latin typeface="Trebuchet MS"/>
                <a:cs typeface="Trebuchet MS"/>
              </a:rPr>
              <a:t> </a:t>
            </a:r>
            <a:r>
              <a:rPr lang="en-US" sz="2400" b="1" spc="-5" dirty="0"/>
              <a:t>If there</a:t>
            </a:r>
            <a:r>
              <a:rPr lang="en-US" sz="2400" b="1" spc="-10" dirty="0"/>
              <a:t> is:</a:t>
            </a:r>
            <a:br>
              <a:rPr lang="en-US" sz="2400" b="1" spc="-10" dirty="0"/>
            </a:br>
            <a:endParaRPr sz="2200" b="1" dirty="0">
              <a:latin typeface="Trebuchet MS"/>
              <a:cs typeface="Trebuchet MS"/>
            </a:endParaRPr>
          </a:p>
        </p:txBody>
      </p:sp>
      <p:sp>
        <p:nvSpPr>
          <p:cNvPr id="3" name="object 3"/>
          <p:cNvSpPr txBox="1">
            <a:spLocks noGrp="1"/>
          </p:cNvSpPr>
          <p:nvPr>
            <p:ph sz="half" idx="2"/>
          </p:nvPr>
        </p:nvSpPr>
        <p:spPr>
          <a:xfrm>
            <a:off x="685800" y="1021689"/>
            <a:ext cx="7543800" cy="1371529"/>
          </a:xfrm>
          <a:prstGeom prst="rect">
            <a:avLst/>
          </a:prstGeom>
        </p:spPr>
        <p:txBody>
          <a:bodyPr vert="horz" wrap="square" lIns="0" tIns="12065" rIns="0" bIns="0" rtlCol="0">
            <a:spAutoFit/>
          </a:bodyPr>
          <a:lstStyle/>
          <a:p>
            <a:pPr marL="299085" indent="-286385">
              <a:lnSpc>
                <a:spcPct val="100000"/>
              </a:lnSpc>
              <a:spcBef>
                <a:spcPts val="1660"/>
              </a:spcBef>
              <a:buClr>
                <a:srgbClr val="073D86"/>
              </a:buClr>
              <a:buSzPct val="72727"/>
              <a:buFont typeface="Wingdings"/>
              <a:buChar char=""/>
              <a:tabLst>
                <a:tab pos="299085" algn="l"/>
                <a:tab pos="299720" algn="l"/>
              </a:tabLst>
            </a:pPr>
            <a:r>
              <a:rPr sz="2000" b="0" spc="-5" dirty="0"/>
              <a:t>Serious risk of</a:t>
            </a:r>
            <a:r>
              <a:rPr sz="2000" b="0" spc="-35" dirty="0"/>
              <a:t> </a:t>
            </a:r>
            <a:r>
              <a:rPr sz="2000" b="0" spc="-5" dirty="0"/>
              <a:t>suicide</a:t>
            </a:r>
          </a:p>
          <a:p>
            <a:pPr marL="299085" indent="-286385">
              <a:lnSpc>
                <a:spcPct val="100000"/>
              </a:lnSpc>
              <a:spcBef>
                <a:spcPts val="1660"/>
              </a:spcBef>
              <a:buClr>
                <a:srgbClr val="073D86"/>
              </a:buClr>
              <a:buSzPct val="72727"/>
              <a:buFont typeface="Wingdings"/>
              <a:buChar char=""/>
              <a:tabLst>
                <a:tab pos="299085" algn="l"/>
                <a:tab pos="299720" algn="l"/>
              </a:tabLst>
            </a:pPr>
            <a:r>
              <a:rPr sz="2000" b="0" spc="-5" dirty="0"/>
              <a:t>Significant self</a:t>
            </a:r>
            <a:r>
              <a:rPr sz="2000" b="0" spc="-10" dirty="0"/>
              <a:t> </a:t>
            </a:r>
            <a:r>
              <a:rPr lang="en-US" sz="2000" b="0" spc="-10" dirty="0"/>
              <a:t>–</a:t>
            </a:r>
            <a:r>
              <a:rPr sz="2000" b="0" spc="-10" dirty="0"/>
              <a:t>neglect</a:t>
            </a:r>
            <a:r>
              <a:rPr lang="en-US" sz="2000" b="0" spc="-10" dirty="0"/>
              <a:t> (impaired nutrition &amp; social interactions)</a:t>
            </a:r>
            <a:endParaRPr sz="2000" b="0" spc="-10" dirty="0"/>
          </a:p>
          <a:p>
            <a:pPr marL="299085" indent="-286385">
              <a:lnSpc>
                <a:spcPct val="100000"/>
              </a:lnSpc>
              <a:spcBef>
                <a:spcPts val="1655"/>
              </a:spcBef>
              <a:buClr>
                <a:srgbClr val="073D86"/>
              </a:buClr>
              <a:buSzPct val="72727"/>
              <a:buFont typeface="Wingdings"/>
              <a:buChar char=""/>
              <a:tabLst>
                <a:tab pos="299085" algn="l"/>
                <a:tab pos="299720" algn="l"/>
              </a:tabLst>
            </a:pPr>
            <a:r>
              <a:rPr sz="2000" b="0" spc="-5" dirty="0"/>
              <a:t>Severe </a:t>
            </a:r>
            <a:r>
              <a:rPr sz="2000" b="0" spc="-10" dirty="0"/>
              <a:t>depressive</a:t>
            </a:r>
            <a:r>
              <a:rPr lang="en-US" sz="2000" b="0" spc="-10" dirty="0"/>
              <a:t> </a:t>
            </a:r>
            <a:r>
              <a:rPr sz="2000" b="0" spc="-10" dirty="0"/>
              <a:t>symptoms</a:t>
            </a:r>
          </a:p>
        </p:txBody>
      </p:sp>
      <p:sp>
        <p:nvSpPr>
          <p:cNvPr id="4" name="object 4"/>
          <p:cNvSpPr txBox="1"/>
          <p:nvPr/>
        </p:nvSpPr>
        <p:spPr>
          <a:xfrm>
            <a:off x="725171" y="2549446"/>
            <a:ext cx="4532629" cy="936795"/>
          </a:xfrm>
          <a:prstGeom prst="rect">
            <a:avLst/>
          </a:prstGeom>
        </p:spPr>
        <p:txBody>
          <a:bodyPr vert="horz" wrap="square" lIns="0" tIns="165735" rIns="0" bIns="0" rtlCol="0">
            <a:spAutoFit/>
          </a:bodyPr>
          <a:lstStyle/>
          <a:p>
            <a:pPr marL="299085" indent="-286385">
              <a:lnSpc>
                <a:spcPct val="100000"/>
              </a:lnSpc>
              <a:spcBef>
                <a:spcPts val="1305"/>
              </a:spcBef>
              <a:buFont typeface="Wingdings"/>
              <a:buChar char=""/>
              <a:tabLst>
                <a:tab pos="299085" algn="l"/>
                <a:tab pos="299720" algn="l"/>
              </a:tabLst>
            </a:pPr>
            <a:r>
              <a:rPr sz="2000" dirty="0">
                <a:latin typeface="Arial" panose="020B0604020202020204" pitchFamily="34" charset="0"/>
                <a:cs typeface="Arial" panose="020B0604020202020204" pitchFamily="34" charset="0"/>
              </a:rPr>
              <a:t>Severe </a:t>
            </a:r>
            <a:r>
              <a:rPr sz="2000" spc="-5" dirty="0">
                <a:latin typeface="Arial" panose="020B0604020202020204" pitchFamily="34" charset="0"/>
                <a:cs typeface="Arial" panose="020B0604020202020204" pitchFamily="34" charset="0"/>
              </a:rPr>
              <a:t>psychotic</a:t>
            </a:r>
            <a:r>
              <a:rPr lang="en-US" sz="2000" spc="-5"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symptoms</a:t>
            </a:r>
          </a:p>
          <a:p>
            <a:pPr marL="299085" indent="-286385">
              <a:lnSpc>
                <a:spcPct val="100000"/>
              </a:lnSpc>
              <a:spcBef>
                <a:spcPts val="1200"/>
              </a:spcBef>
              <a:buFont typeface="Wingdings"/>
              <a:buChar char=""/>
              <a:tabLst>
                <a:tab pos="299085" algn="l"/>
                <a:tab pos="299720" algn="l"/>
                <a:tab pos="1025525" algn="l"/>
              </a:tabLst>
            </a:pPr>
            <a:r>
              <a:rPr sz="2000" spc="-5" dirty="0">
                <a:latin typeface="Arial" panose="020B0604020202020204" pitchFamily="34" charset="0"/>
                <a:cs typeface="Arial" panose="020B0604020202020204" pitchFamily="34" charset="0"/>
              </a:rPr>
              <a:t>Lack	of</a:t>
            </a:r>
            <a:endParaRPr sz="2000" dirty="0">
              <a:latin typeface="Arial" panose="020B0604020202020204" pitchFamily="34" charset="0"/>
              <a:cs typeface="Arial" panose="020B0604020202020204" pitchFamily="34" charset="0"/>
            </a:endParaRPr>
          </a:p>
        </p:txBody>
      </p:sp>
      <p:sp>
        <p:nvSpPr>
          <p:cNvPr id="5" name="object 5"/>
          <p:cNvSpPr txBox="1"/>
          <p:nvPr/>
        </p:nvSpPr>
        <p:spPr>
          <a:xfrm>
            <a:off x="2057400" y="3155406"/>
            <a:ext cx="2566035" cy="330835"/>
          </a:xfrm>
          <a:prstGeom prst="rect">
            <a:avLst/>
          </a:prstGeom>
        </p:spPr>
        <p:txBody>
          <a:bodyPr vert="horz" wrap="square" lIns="0" tIns="13335" rIns="0" bIns="0" rtlCol="0">
            <a:spAutoFit/>
          </a:bodyPr>
          <a:lstStyle/>
          <a:p>
            <a:pPr marL="12700">
              <a:lnSpc>
                <a:spcPct val="100000"/>
              </a:lnSpc>
              <a:spcBef>
                <a:spcPts val="105"/>
              </a:spcBef>
              <a:tabLst>
                <a:tab pos="1466215" algn="l"/>
                <a:tab pos="1905635" algn="l"/>
              </a:tabLst>
            </a:pPr>
            <a:r>
              <a:rPr lang="en-US" sz="2000" dirty="0">
                <a:latin typeface="Arial" panose="020B0604020202020204" pitchFamily="34" charset="0"/>
                <a:cs typeface="Arial" panose="020B0604020202020204" pitchFamily="34" charset="0"/>
              </a:rPr>
              <a:t>S</a:t>
            </a:r>
            <a:r>
              <a:rPr sz="2000" spc="5" dirty="0">
                <a:latin typeface="Arial" panose="020B0604020202020204" pitchFamily="34" charset="0"/>
                <a:cs typeface="Arial" panose="020B0604020202020204" pitchFamily="34" charset="0"/>
              </a:rPr>
              <a:t>o</a:t>
            </a:r>
            <a:r>
              <a:rPr sz="2000" spc="-10" dirty="0">
                <a:latin typeface="Arial" panose="020B0604020202020204" pitchFamily="34" charset="0"/>
                <a:cs typeface="Arial" panose="020B0604020202020204" pitchFamily="34" charset="0"/>
              </a:rPr>
              <a:t>c</a:t>
            </a:r>
            <a:r>
              <a:rPr sz="2000" spc="-5" dirty="0">
                <a:latin typeface="Arial" panose="020B0604020202020204" pitchFamily="34" charset="0"/>
                <a:cs typeface="Arial" panose="020B0604020202020204" pitchFamily="34" charset="0"/>
              </a:rPr>
              <a:t>i</a:t>
            </a:r>
            <a:r>
              <a:rPr sz="2000" spc="5" dirty="0">
                <a:latin typeface="Arial" panose="020B0604020202020204" pitchFamily="34" charset="0"/>
                <a:cs typeface="Arial" panose="020B0604020202020204" pitchFamily="34" charset="0"/>
              </a:rPr>
              <a:t>a</a:t>
            </a:r>
            <a:r>
              <a:rPr sz="2000" dirty="0">
                <a:latin typeface="Arial" panose="020B0604020202020204" pitchFamily="34" charset="0"/>
                <a:cs typeface="Arial" panose="020B0604020202020204" pitchFamily="34" charset="0"/>
              </a:rPr>
              <a:t>l</a:t>
            </a:r>
            <a:r>
              <a:rPr lang="en-US" sz="2000" dirty="0">
                <a:latin typeface="Arial" panose="020B0604020202020204" pitchFamily="34" charset="0"/>
                <a:cs typeface="Arial" panose="020B0604020202020204" pitchFamily="34" charset="0"/>
              </a:rPr>
              <a:t> support</a:t>
            </a:r>
            <a:endParaRPr sz="2000" dirty="0">
              <a:latin typeface="Arial" panose="020B0604020202020204" pitchFamily="34" charset="0"/>
              <a:cs typeface="Arial" panose="020B0604020202020204" pitchFamily="34" charset="0"/>
            </a:endParaRPr>
          </a:p>
        </p:txBody>
      </p:sp>
      <p:sp>
        <p:nvSpPr>
          <p:cNvPr id="6" name="object 6"/>
          <p:cNvSpPr txBox="1"/>
          <p:nvPr/>
        </p:nvSpPr>
        <p:spPr>
          <a:xfrm>
            <a:off x="733107" y="3642469"/>
            <a:ext cx="6963093" cy="936154"/>
          </a:xfrm>
          <a:prstGeom prst="rect">
            <a:avLst/>
          </a:prstGeom>
        </p:spPr>
        <p:txBody>
          <a:bodyPr vert="horz" wrap="square" lIns="0" tIns="165100" rIns="0" bIns="0" rtlCol="0">
            <a:spAutoFit/>
          </a:bodyPr>
          <a:lstStyle/>
          <a:p>
            <a:pPr marL="299085" indent="-286385">
              <a:spcBef>
                <a:spcPts val="1200"/>
              </a:spcBef>
              <a:buFont typeface="Wingdings"/>
              <a:buChar char=""/>
              <a:tabLst>
                <a:tab pos="299085" algn="l"/>
                <a:tab pos="299720" algn="l"/>
              </a:tabLst>
            </a:pPr>
            <a:r>
              <a:rPr sz="2000" spc="-5" dirty="0">
                <a:latin typeface="Arial" panose="020B0604020202020204" pitchFamily="34" charset="0"/>
                <a:cs typeface="Arial" panose="020B0604020202020204" pitchFamily="34" charset="0"/>
              </a:rPr>
              <a:t>Initiation </a:t>
            </a:r>
            <a:r>
              <a:rPr sz="2000" dirty="0">
                <a:latin typeface="Arial" panose="020B0604020202020204" pitchFamily="34" charset="0"/>
                <a:cs typeface="Arial" panose="020B0604020202020204" pitchFamily="34" charset="0"/>
              </a:rPr>
              <a:t>of</a:t>
            </a:r>
            <a:r>
              <a:rPr sz="2000" spc="-35" dirty="0">
                <a:latin typeface="Arial" panose="020B0604020202020204" pitchFamily="34" charset="0"/>
                <a:cs typeface="Arial" panose="020B0604020202020204" pitchFamily="34" charset="0"/>
              </a:rPr>
              <a:t> </a:t>
            </a:r>
            <a:r>
              <a:rPr sz="2000" spc="-5" dirty="0">
                <a:latin typeface="Arial" panose="020B0604020202020204" pitchFamily="34" charset="0"/>
                <a:cs typeface="Arial" panose="020B0604020202020204" pitchFamily="34" charset="0"/>
              </a:rPr>
              <a:t>ECT</a:t>
            </a:r>
            <a:r>
              <a:rPr lang="en-US" sz="2000" spc="-5" dirty="0">
                <a:latin typeface="Arial" panose="020B0604020202020204" pitchFamily="34" charset="0"/>
                <a:cs typeface="Arial" panose="020B0604020202020204" pitchFamily="34" charset="0"/>
              </a:rPr>
              <a:t>  (</a:t>
            </a:r>
            <a:r>
              <a:rPr lang="en-US" sz="2000" spc="-25" dirty="0">
                <a:latin typeface="Arial" panose="020B0604020202020204" pitchFamily="34" charset="0"/>
                <a:cs typeface="Arial" panose="020B0604020202020204" pitchFamily="34" charset="0"/>
              </a:rPr>
              <a:t>Treatment </a:t>
            </a:r>
            <a:r>
              <a:rPr lang="en-US" sz="2000" dirty="0">
                <a:latin typeface="Arial" panose="020B0604020202020204" pitchFamily="34" charset="0"/>
                <a:cs typeface="Arial" panose="020B0604020202020204" pitchFamily="34" charset="0"/>
              </a:rPr>
              <a:t>resistant</a:t>
            </a:r>
            <a:r>
              <a:rPr lang="en-US" sz="2000" spc="-90" dirty="0">
                <a:latin typeface="Arial" panose="020B0604020202020204" pitchFamily="34" charset="0"/>
                <a:cs typeface="Arial" panose="020B0604020202020204" pitchFamily="34" charset="0"/>
              </a:rPr>
              <a:t> </a:t>
            </a:r>
            <a:r>
              <a:rPr lang="en-US" sz="2000" spc="-5" dirty="0">
                <a:latin typeface="Arial" panose="020B0604020202020204" pitchFamily="34" charset="0"/>
                <a:cs typeface="Arial" panose="020B0604020202020204" pitchFamily="34" charset="0"/>
              </a:rPr>
              <a:t>depression</a:t>
            </a:r>
            <a:r>
              <a:rPr lang="en-US" sz="2000" dirty="0">
                <a:latin typeface="Arial" panose="020B0604020202020204" pitchFamily="34" charset="0"/>
                <a:cs typeface="Arial" panose="020B0604020202020204" pitchFamily="34" charset="0"/>
              </a:rPr>
              <a:t>)</a:t>
            </a:r>
            <a:endParaRPr sz="2000" dirty="0">
              <a:latin typeface="Arial" panose="020B0604020202020204" pitchFamily="34" charset="0"/>
              <a:cs typeface="Arial" panose="020B0604020202020204" pitchFamily="34" charset="0"/>
            </a:endParaRPr>
          </a:p>
          <a:p>
            <a:pPr marL="299085" marR="5080" indent="-286385">
              <a:lnSpc>
                <a:spcPct val="150000"/>
              </a:lnSpc>
              <a:buFont typeface="Wingdings"/>
              <a:buChar char=""/>
              <a:tabLst>
                <a:tab pos="299085" algn="l"/>
                <a:tab pos="299720" algn="l"/>
                <a:tab pos="649605" algn="l"/>
                <a:tab pos="1419225" algn="l"/>
                <a:tab pos="1870710" algn="l"/>
                <a:tab pos="2943225" algn="l"/>
              </a:tabLst>
            </a:pPr>
            <a:r>
              <a:rPr sz="2000" dirty="0">
                <a:latin typeface="Arial" panose="020B0604020202020204" pitchFamily="34" charset="0"/>
                <a:cs typeface="Arial" panose="020B0604020202020204" pitchFamily="34" charset="0"/>
              </a:rPr>
              <a:t>A	</a:t>
            </a:r>
            <a:r>
              <a:rPr sz="2000" spc="-5" dirty="0">
                <a:latin typeface="Arial" panose="020B0604020202020204" pitchFamily="34" charset="0"/>
                <a:cs typeface="Arial" panose="020B0604020202020204" pitchFamily="34" charset="0"/>
              </a:rPr>
              <a:t>n</a:t>
            </a:r>
            <a:r>
              <a:rPr sz="2000" spc="-15" dirty="0">
                <a:latin typeface="Arial" panose="020B0604020202020204" pitchFamily="34" charset="0"/>
                <a:cs typeface="Arial" panose="020B0604020202020204" pitchFamily="34" charset="0"/>
              </a:rPr>
              <a:t>e</a:t>
            </a:r>
            <a:r>
              <a:rPr sz="2000" spc="-5" dirty="0">
                <a:latin typeface="Arial" panose="020B0604020202020204" pitchFamily="34" charset="0"/>
                <a:cs typeface="Arial" panose="020B0604020202020204" pitchFamily="34" charset="0"/>
              </a:rPr>
              <a:t>e</a:t>
            </a:r>
            <a:r>
              <a:rPr sz="2000" dirty="0">
                <a:latin typeface="Arial" panose="020B0604020202020204" pitchFamily="34" charset="0"/>
                <a:cs typeface="Arial" panose="020B0604020202020204" pitchFamily="34" charset="0"/>
              </a:rPr>
              <a:t>d	</a:t>
            </a:r>
            <a:r>
              <a:rPr sz="2000" spc="-5" dirty="0">
                <a:latin typeface="Arial" panose="020B0604020202020204" pitchFamily="34" charset="0"/>
                <a:cs typeface="Arial" panose="020B0604020202020204" pitchFamily="34" charset="0"/>
              </a:rPr>
              <a:t>t</a:t>
            </a:r>
            <a:r>
              <a:rPr sz="2000" dirty="0">
                <a:latin typeface="Arial" panose="020B0604020202020204" pitchFamily="34" charset="0"/>
                <a:cs typeface="Arial" panose="020B0604020202020204" pitchFamily="34" charset="0"/>
              </a:rPr>
              <a:t>o	</a:t>
            </a:r>
            <a:r>
              <a:rPr sz="2000" spc="-5" dirty="0">
                <a:latin typeface="Arial" panose="020B0604020202020204" pitchFamily="34" charset="0"/>
                <a:cs typeface="Arial" panose="020B0604020202020204" pitchFamily="34" charset="0"/>
              </a:rPr>
              <a:t>a</a:t>
            </a:r>
            <a:r>
              <a:rPr sz="2000" spc="-10" dirty="0">
                <a:latin typeface="Arial" panose="020B0604020202020204" pitchFamily="34" charset="0"/>
                <a:cs typeface="Arial" panose="020B0604020202020204" pitchFamily="34" charset="0"/>
              </a:rPr>
              <a:t>d</a:t>
            </a:r>
            <a:r>
              <a:rPr sz="2000" spc="-5" dirty="0">
                <a:latin typeface="Arial" panose="020B0604020202020204" pitchFamily="34" charset="0"/>
                <a:cs typeface="Arial" panose="020B0604020202020204" pitchFamily="34" charset="0"/>
              </a:rPr>
              <a:t>dr</a:t>
            </a:r>
            <a:r>
              <a:rPr sz="2000" spc="-15" dirty="0">
                <a:latin typeface="Arial" panose="020B0604020202020204" pitchFamily="34" charset="0"/>
                <a:cs typeface="Arial" panose="020B0604020202020204" pitchFamily="34" charset="0"/>
              </a:rPr>
              <a:t>e</a:t>
            </a:r>
            <a:r>
              <a:rPr sz="2000" dirty="0">
                <a:latin typeface="Arial" panose="020B0604020202020204" pitchFamily="34" charset="0"/>
                <a:cs typeface="Arial" panose="020B0604020202020204" pitchFamily="34" charset="0"/>
              </a:rPr>
              <a:t>ss	</a:t>
            </a:r>
            <a:r>
              <a:rPr sz="2000" spc="-5" dirty="0">
                <a:latin typeface="Arial" panose="020B0604020202020204" pitchFamily="34" charset="0"/>
                <a:cs typeface="Arial" panose="020B0604020202020204" pitchFamily="34" charset="0"/>
              </a:rPr>
              <a:t>como</a:t>
            </a:r>
            <a:r>
              <a:rPr sz="2000" spc="-10" dirty="0">
                <a:latin typeface="Arial" panose="020B0604020202020204" pitchFamily="34" charset="0"/>
                <a:cs typeface="Arial" panose="020B0604020202020204" pitchFamily="34" charset="0"/>
              </a:rPr>
              <a:t>r</a:t>
            </a:r>
            <a:r>
              <a:rPr sz="2000" spc="-5" dirty="0">
                <a:latin typeface="Arial" panose="020B0604020202020204" pitchFamily="34" charset="0"/>
                <a:cs typeface="Arial" panose="020B0604020202020204" pitchFamily="34" charset="0"/>
              </a:rPr>
              <a:t>b</a:t>
            </a:r>
            <a:r>
              <a:rPr sz="2000" spc="-10" dirty="0">
                <a:latin typeface="Arial" panose="020B0604020202020204" pitchFamily="34" charset="0"/>
                <a:cs typeface="Arial" panose="020B0604020202020204" pitchFamily="34" charset="0"/>
              </a:rPr>
              <a:t>i</a:t>
            </a:r>
            <a:r>
              <a:rPr sz="2000" dirty="0">
                <a:latin typeface="Arial" panose="020B0604020202020204" pitchFamily="34" charset="0"/>
                <a:cs typeface="Arial" panose="020B0604020202020204" pitchFamily="34" charset="0"/>
              </a:rPr>
              <a:t>d  </a:t>
            </a:r>
            <a:r>
              <a:rPr sz="2000" spc="-5" dirty="0">
                <a:latin typeface="Arial" panose="020B0604020202020204" pitchFamily="34" charset="0"/>
                <a:cs typeface="Arial" panose="020B0604020202020204" pitchFamily="34" charset="0"/>
              </a:rPr>
              <a:t>conditions</a:t>
            </a: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64814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79904" y="225552"/>
            <a:ext cx="3514344" cy="8168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642616" y="460248"/>
            <a:ext cx="2822448" cy="5120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339339" y="260604"/>
            <a:ext cx="3395472" cy="69799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339339" y="260604"/>
            <a:ext cx="3395979" cy="698500"/>
          </a:xfrm>
          <a:custGeom>
            <a:avLst/>
            <a:gdLst/>
            <a:ahLst/>
            <a:cxnLst/>
            <a:rect l="l" t="t" r="r" b="b"/>
            <a:pathLst>
              <a:path w="3395979" h="698500">
                <a:moveTo>
                  <a:pt x="0" y="697992"/>
                </a:moveTo>
                <a:lnTo>
                  <a:pt x="3395472" y="697992"/>
                </a:lnTo>
                <a:lnTo>
                  <a:pt x="3395472" y="0"/>
                </a:lnTo>
                <a:lnTo>
                  <a:pt x="0" y="0"/>
                </a:lnTo>
                <a:lnTo>
                  <a:pt x="0" y="697992"/>
                </a:lnTo>
                <a:close/>
              </a:path>
            </a:pathLst>
          </a:custGeom>
          <a:ln w="12191">
            <a:solidFill>
              <a:srgbClr val="4584D2"/>
            </a:solidFill>
          </a:ln>
        </p:spPr>
        <p:txBody>
          <a:bodyPr wrap="square" lIns="0" tIns="0" rIns="0" bIns="0" rtlCol="0"/>
          <a:lstStyle/>
          <a:p>
            <a:endParaRPr/>
          </a:p>
        </p:txBody>
      </p:sp>
      <p:sp>
        <p:nvSpPr>
          <p:cNvPr id="6" name="object 6"/>
          <p:cNvSpPr/>
          <p:nvPr/>
        </p:nvSpPr>
        <p:spPr>
          <a:xfrm>
            <a:off x="2694432" y="487680"/>
            <a:ext cx="2718816" cy="408432"/>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2704845" y="497458"/>
            <a:ext cx="2665095" cy="354965"/>
          </a:xfrm>
          <a:custGeom>
            <a:avLst/>
            <a:gdLst/>
            <a:ahLst/>
            <a:cxnLst/>
            <a:rect l="l" t="t" r="r" b="b"/>
            <a:pathLst>
              <a:path w="2665095" h="354965">
                <a:moveTo>
                  <a:pt x="1026668" y="0"/>
                </a:moveTo>
                <a:lnTo>
                  <a:pt x="999870" y="0"/>
                </a:lnTo>
                <a:lnTo>
                  <a:pt x="862076" y="350265"/>
                </a:lnTo>
                <a:lnTo>
                  <a:pt x="930275" y="350265"/>
                </a:lnTo>
                <a:lnTo>
                  <a:pt x="954278" y="280162"/>
                </a:lnTo>
                <a:lnTo>
                  <a:pt x="1137798" y="280162"/>
                </a:lnTo>
                <a:lnTo>
                  <a:pt x="1119209" y="233299"/>
                </a:lnTo>
                <a:lnTo>
                  <a:pt x="971804" y="233299"/>
                </a:lnTo>
                <a:lnTo>
                  <a:pt x="1013206" y="105663"/>
                </a:lnTo>
                <a:lnTo>
                  <a:pt x="1068581" y="105663"/>
                </a:lnTo>
                <a:lnTo>
                  <a:pt x="1026668" y="0"/>
                </a:lnTo>
                <a:close/>
              </a:path>
              <a:path w="2665095" h="354965">
                <a:moveTo>
                  <a:pt x="1137798" y="280162"/>
                </a:moveTo>
                <a:lnTo>
                  <a:pt x="1072642" y="280162"/>
                </a:lnTo>
                <a:lnTo>
                  <a:pt x="1097915" y="350265"/>
                </a:lnTo>
                <a:lnTo>
                  <a:pt x="1165606" y="350265"/>
                </a:lnTo>
                <a:lnTo>
                  <a:pt x="1137798" y="280162"/>
                </a:lnTo>
                <a:close/>
              </a:path>
              <a:path w="2665095" h="354965">
                <a:moveTo>
                  <a:pt x="1297432" y="59181"/>
                </a:moveTo>
                <a:lnTo>
                  <a:pt x="1236091" y="59181"/>
                </a:lnTo>
                <a:lnTo>
                  <a:pt x="1236091" y="350265"/>
                </a:lnTo>
                <a:lnTo>
                  <a:pt x="1297432" y="350265"/>
                </a:lnTo>
                <a:lnTo>
                  <a:pt x="1297432" y="59181"/>
                </a:lnTo>
                <a:close/>
              </a:path>
              <a:path w="2665095" h="354965">
                <a:moveTo>
                  <a:pt x="1068581" y="105663"/>
                </a:moveTo>
                <a:lnTo>
                  <a:pt x="1013206" y="105663"/>
                </a:lnTo>
                <a:lnTo>
                  <a:pt x="1054734" y="233299"/>
                </a:lnTo>
                <a:lnTo>
                  <a:pt x="1119209" y="233299"/>
                </a:lnTo>
                <a:lnTo>
                  <a:pt x="1068581" y="105663"/>
                </a:lnTo>
                <a:close/>
              </a:path>
              <a:path w="2665095" h="354965">
                <a:moveTo>
                  <a:pt x="1412367" y="4699"/>
                </a:moveTo>
                <a:lnTo>
                  <a:pt x="1126236" y="4699"/>
                </a:lnTo>
                <a:lnTo>
                  <a:pt x="1126236" y="59181"/>
                </a:lnTo>
                <a:lnTo>
                  <a:pt x="1412367" y="59181"/>
                </a:lnTo>
                <a:lnTo>
                  <a:pt x="1412367" y="4699"/>
                </a:lnTo>
                <a:close/>
              </a:path>
              <a:path w="2665095" h="354965">
                <a:moveTo>
                  <a:pt x="422021" y="1142"/>
                </a:moveTo>
                <a:lnTo>
                  <a:pt x="410592" y="1260"/>
                </a:lnTo>
                <a:lnTo>
                  <a:pt x="397462" y="1603"/>
                </a:lnTo>
                <a:lnTo>
                  <a:pt x="330690" y="4581"/>
                </a:lnTo>
                <a:lnTo>
                  <a:pt x="326263" y="4699"/>
                </a:lnTo>
                <a:lnTo>
                  <a:pt x="326263" y="350265"/>
                </a:lnTo>
                <a:lnTo>
                  <a:pt x="390017" y="350265"/>
                </a:lnTo>
                <a:lnTo>
                  <a:pt x="390017" y="205866"/>
                </a:lnTo>
                <a:lnTo>
                  <a:pt x="497133" y="205866"/>
                </a:lnTo>
                <a:lnTo>
                  <a:pt x="489712" y="194563"/>
                </a:lnTo>
                <a:lnTo>
                  <a:pt x="502929" y="188471"/>
                </a:lnTo>
                <a:lnTo>
                  <a:pt x="514969" y="180498"/>
                </a:lnTo>
                <a:lnTo>
                  <a:pt x="525841" y="170668"/>
                </a:lnTo>
                <a:lnTo>
                  <a:pt x="535559" y="159003"/>
                </a:lnTo>
                <a:lnTo>
                  <a:pt x="537727" y="155448"/>
                </a:lnTo>
                <a:lnTo>
                  <a:pt x="415925" y="155448"/>
                </a:lnTo>
                <a:lnTo>
                  <a:pt x="410948" y="155354"/>
                </a:lnTo>
                <a:lnTo>
                  <a:pt x="404971" y="155082"/>
                </a:lnTo>
                <a:lnTo>
                  <a:pt x="397994" y="154644"/>
                </a:lnTo>
                <a:lnTo>
                  <a:pt x="390017" y="154050"/>
                </a:lnTo>
                <a:lnTo>
                  <a:pt x="390017" y="58038"/>
                </a:lnTo>
                <a:lnTo>
                  <a:pt x="397256" y="57023"/>
                </a:lnTo>
                <a:lnTo>
                  <a:pt x="404114" y="56641"/>
                </a:lnTo>
                <a:lnTo>
                  <a:pt x="544063" y="56641"/>
                </a:lnTo>
                <a:lnTo>
                  <a:pt x="520779" y="26638"/>
                </a:lnTo>
                <a:lnTo>
                  <a:pt x="479621" y="7520"/>
                </a:lnTo>
                <a:lnTo>
                  <a:pt x="422021" y="1142"/>
                </a:lnTo>
                <a:close/>
              </a:path>
              <a:path w="2665095" h="354965">
                <a:moveTo>
                  <a:pt x="497133" y="205866"/>
                </a:moveTo>
                <a:lnTo>
                  <a:pt x="390017" y="205866"/>
                </a:lnTo>
                <a:lnTo>
                  <a:pt x="412210" y="207025"/>
                </a:lnTo>
                <a:lnTo>
                  <a:pt x="421235" y="207349"/>
                </a:lnTo>
                <a:lnTo>
                  <a:pt x="428879" y="207517"/>
                </a:lnTo>
                <a:lnTo>
                  <a:pt x="521081" y="350265"/>
                </a:lnTo>
                <a:lnTo>
                  <a:pt x="591946" y="350265"/>
                </a:lnTo>
                <a:lnTo>
                  <a:pt x="497133" y="205866"/>
                </a:lnTo>
                <a:close/>
              </a:path>
              <a:path w="2665095" h="354965">
                <a:moveTo>
                  <a:pt x="544063" y="56641"/>
                </a:moveTo>
                <a:lnTo>
                  <a:pt x="410718" y="56641"/>
                </a:lnTo>
                <a:lnTo>
                  <a:pt x="429893" y="57263"/>
                </a:lnTo>
                <a:lnTo>
                  <a:pt x="446293" y="59134"/>
                </a:lnTo>
                <a:lnTo>
                  <a:pt x="485203" y="80708"/>
                </a:lnTo>
                <a:lnTo>
                  <a:pt x="489966" y="102362"/>
                </a:lnTo>
                <a:lnTo>
                  <a:pt x="488848" y="116772"/>
                </a:lnTo>
                <a:lnTo>
                  <a:pt x="461966" y="149286"/>
                </a:lnTo>
                <a:lnTo>
                  <a:pt x="415925" y="155448"/>
                </a:lnTo>
                <a:lnTo>
                  <a:pt x="537727" y="155448"/>
                </a:lnTo>
                <a:lnTo>
                  <a:pt x="543486" y="146002"/>
                </a:lnTo>
                <a:lnTo>
                  <a:pt x="549163" y="132334"/>
                </a:lnTo>
                <a:lnTo>
                  <a:pt x="552578" y="117998"/>
                </a:lnTo>
                <a:lnTo>
                  <a:pt x="553719" y="102996"/>
                </a:lnTo>
                <a:lnTo>
                  <a:pt x="545482" y="58471"/>
                </a:lnTo>
                <a:lnTo>
                  <a:pt x="544063" y="56641"/>
                </a:lnTo>
                <a:close/>
              </a:path>
              <a:path w="2665095" h="354965">
                <a:moveTo>
                  <a:pt x="2550160" y="59181"/>
                </a:moveTo>
                <a:lnTo>
                  <a:pt x="2488819" y="59181"/>
                </a:lnTo>
                <a:lnTo>
                  <a:pt x="2488819" y="350265"/>
                </a:lnTo>
                <a:lnTo>
                  <a:pt x="2550160" y="350265"/>
                </a:lnTo>
                <a:lnTo>
                  <a:pt x="2550160" y="59181"/>
                </a:lnTo>
                <a:close/>
              </a:path>
              <a:path w="2665095" h="354965">
                <a:moveTo>
                  <a:pt x="2665095" y="4699"/>
                </a:moveTo>
                <a:lnTo>
                  <a:pt x="2378964" y="4699"/>
                </a:lnTo>
                <a:lnTo>
                  <a:pt x="2378964" y="59181"/>
                </a:lnTo>
                <a:lnTo>
                  <a:pt x="2665095" y="59181"/>
                </a:lnTo>
                <a:lnTo>
                  <a:pt x="2665095" y="4699"/>
                </a:lnTo>
                <a:close/>
              </a:path>
              <a:path w="2665095" h="354965">
                <a:moveTo>
                  <a:pt x="2218993" y="136270"/>
                </a:moveTo>
                <a:lnTo>
                  <a:pt x="2145411" y="136270"/>
                </a:lnTo>
                <a:lnTo>
                  <a:pt x="2313178" y="354964"/>
                </a:lnTo>
                <a:lnTo>
                  <a:pt x="2338197" y="354964"/>
                </a:lnTo>
                <a:lnTo>
                  <a:pt x="2338197" y="213232"/>
                </a:lnTo>
                <a:lnTo>
                  <a:pt x="2279269" y="213232"/>
                </a:lnTo>
                <a:lnTo>
                  <a:pt x="2218993" y="136270"/>
                </a:lnTo>
                <a:close/>
              </a:path>
              <a:path w="2665095" h="354965">
                <a:moveTo>
                  <a:pt x="2115947" y="4699"/>
                </a:moveTo>
                <a:lnTo>
                  <a:pt x="2086483" y="4699"/>
                </a:lnTo>
                <a:lnTo>
                  <a:pt x="2086483" y="350519"/>
                </a:lnTo>
                <a:lnTo>
                  <a:pt x="2145411" y="350519"/>
                </a:lnTo>
                <a:lnTo>
                  <a:pt x="2145411" y="136270"/>
                </a:lnTo>
                <a:lnTo>
                  <a:pt x="2218993" y="136270"/>
                </a:lnTo>
                <a:lnTo>
                  <a:pt x="2115947" y="4699"/>
                </a:lnTo>
                <a:close/>
              </a:path>
              <a:path w="2665095" h="354965">
                <a:moveTo>
                  <a:pt x="2338197" y="4699"/>
                </a:moveTo>
                <a:lnTo>
                  <a:pt x="2279269" y="4699"/>
                </a:lnTo>
                <a:lnTo>
                  <a:pt x="2279269" y="213232"/>
                </a:lnTo>
                <a:lnTo>
                  <a:pt x="2338197" y="213232"/>
                </a:lnTo>
                <a:lnTo>
                  <a:pt x="2338197" y="4699"/>
                </a:lnTo>
                <a:close/>
              </a:path>
              <a:path w="2665095" h="354965">
                <a:moveTo>
                  <a:pt x="2032762" y="4699"/>
                </a:moveTo>
                <a:lnTo>
                  <a:pt x="1812163" y="4699"/>
                </a:lnTo>
                <a:lnTo>
                  <a:pt x="1812163" y="350265"/>
                </a:lnTo>
                <a:lnTo>
                  <a:pt x="2030095" y="350265"/>
                </a:lnTo>
                <a:lnTo>
                  <a:pt x="2030095" y="295782"/>
                </a:lnTo>
                <a:lnTo>
                  <a:pt x="1873504" y="295782"/>
                </a:lnTo>
                <a:lnTo>
                  <a:pt x="1873504" y="192277"/>
                </a:lnTo>
                <a:lnTo>
                  <a:pt x="1987677" y="192277"/>
                </a:lnTo>
                <a:lnTo>
                  <a:pt x="1987677" y="140080"/>
                </a:lnTo>
                <a:lnTo>
                  <a:pt x="1873504" y="140080"/>
                </a:lnTo>
                <a:lnTo>
                  <a:pt x="1873504" y="59181"/>
                </a:lnTo>
                <a:lnTo>
                  <a:pt x="2032762" y="59181"/>
                </a:lnTo>
                <a:lnTo>
                  <a:pt x="2032762" y="4699"/>
                </a:lnTo>
                <a:close/>
              </a:path>
              <a:path w="2665095" h="354965">
                <a:moveTo>
                  <a:pt x="1575256" y="164211"/>
                </a:moveTo>
                <a:lnTo>
                  <a:pt x="1518284" y="164211"/>
                </a:lnTo>
                <a:lnTo>
                  <a:pt x="1587881" y="354964"/>
                </a:lnTo>
                <a:lnTo>
                  <a:pt x="1609852" y="354964"/>
                </a:lnTo>
                <a:lnTo>
                  <a:pt x="1652712" y="237489"/>
                </a:lnTo>
                <a:lnTo>
                  <a:pt x="1598803" y="237489"/>
                </a:lnTo>
                <a:lnTo>
                  <a:pt x="1575256" y="164211"/>
                </a:lnTo>
                <a:close/>
              </a:path>
              <a:path w="2665095" h="354965">
                <a:moveTo>
                  <a:pt x="1524000" y="4699"/>
                </a:moveTo>
                <a:lnTo>
                  <a:pt x="1491488" y="4699"/>
                </a:lnTo>
                <a:lnTo>
                  <a:pt x="1421892" y="350519"/>
                </a:lnTo>
                <a:lnTo>
                  <a:pt x="1481074" y="350519"/>
                </a:lnTo>
                <a:lnTo>
                  <a:pt x="1518284" y="164211"/>
                </a:lnTo>
                <a:lnTo>
                  <a:pt x="1575256" y="164211"/>
                </a:lnTo>
                <a:lnTo>
                  <a:pt x="1524000" y="4699"/>
                </a:lnTo>
                <a:close/>
              </a:path>
              <a:path w="2665095" h="354965">
                <a:moveTo>
                  <a:pt x="1736724" y="164211"/>
                </a:moveTo>
                <a:lnTo>
                  <a:pt x="1679448" y="164211"/>
                </a:lnTo>
                <a:lnTo>
                  <a:pt x="1715262" y="350519"/>
                </a:lnTo>
                <a:lnTo>
                  <a:pt x="1774698" y="350519"/>
                </a:lnTo>
                <a:lnTo>
                  <a:pt x="1736724" y="164211"/>
                </a:lnTo>
                <a:close/>
              </a:path>
              <a:path w="2665095" h="354965">
                <a:moveTo>
                  <a:pt x="1704213" y="4699"/>
                </a:moveTo>
                <a:lnTo>
                  <a:pt x="1671955" y="4699"/>
                </a:lnTo>
                <a:lnTo>
                  <a:pt x="1598803" y="237489"/>
                </a:lnTo>
                <a:lnTo>
                  <a:pt x="1652712" y="237489"/>
                </a:lnTo>
                <a:lnTo>
                  <a:pt x="1679448" y="164211"/>
                </a:lnTo>
                <a:lnTo>
                  <a:pt x="1736724" y="164211"/>
                </a:lnTo>
                <a:lnTo>
                  <a:pt x="1704213" y="4699"/>
                </a:lnTo>
                <a:close/>
              </a:path>
              <a:path w="2665095" h="354965">
                <a:moveTo>
                  <a:pt x="842518" y="4699"/>
                </a:moveTo>
                <a:lnTo>
                  <a:pt x="621919" y="4699"/>
                </a:lnTo>
                <a:lnTo>
                  <a:pt x="621919" y="350265"/>
                </a:lnTo>
                <a:lnTo>
                  <a:pt x="839851" y="350265"/>
                </a:lnTo>
                <a:lnTo>
                  <a:pt x="839851" y="295782"/>
                </a:lnTo>
                <a:lnTo>
                  <a:pt x="683259" y="295782"/>
                </a:lnTo>
                <a:lnTo>
                  <a:pt x="683259" y="192277"/>
                </a:lnTo>
                <a:lnTo>
                  <a:pt x="797432" y="192277"/>
                </a:lnTo>
                <a:lnTo>
                  <a:pt x="797432" y="140080"/>
                </a:lnTo>
                <a:lnTo>
                  <a:pt x="683259" y="140080"/>
                </a:lnTo>
                <a:lnTo>
                  <a:pt x="683259" y="59181"/>
                </a:lnTo>
                <a:lnTo>
                  <a:pt x="842518" y="59181"/>
                </a:lnTo>
                <a:lnTo>
                  <a:pt x="842518" y="4699"/>
                </a:lnTo>
                <a:close/>
              </a:path>
              <a:path w="2665095" h="354965">
                <a:moveTo>
                  <a:pt x="171196" y="59181"/>
                </a:moveTo>
                <a:lnTo>
                  <a:pt x="109855" y="59181"/>
                </a:lnTo>
                <a:lnTo>
                  <a:pt x="109855" y="350265"/>
                </a:lnTo>
                <a:lnTo>
                  <a:pt x="171196" y="350265"/>
                </a:lnTo>
                <a:lnTo>
                  <a:pt x="171196" y="59181"/>
                </a:lnTo>
                <a:close/>
              </a:path>
              <a:path w="2665095" h="354965">
                <a:moveTo>
                  <a:pt x="286131" y="4699"/>
                </a:moveTo>
                <a:lnTo>
                  <a:pt x="0" y="4699"/>
                </a:lnTo>
                <a:lnTo>
                  <a:pt x="0" y="59181"/>
                </a:lnTo>
                <a:lnTo>
                  <a:pt x="286131" y="59181"/>
                </a:lnTo>
                <a:lnTo>
                  <a:pt x="286131" y="4699"/>
                </a:lnTo>
                <a:close/>
              </a:path>
            </a:pathLst>
          </a:custGeom>
          <a:solidFill>
            <a:srgbClr val="000000"/>
          </a:solidFill>
        </p:spPr>
        <p:txBody>
          <a:bodyPr wrap="square" lIns="0" tIns="0" rIns="0" bIns="0" rtlCol="0"/>
          <a:lstStyle/>
          <a:p>
            <a:endParaRPr/>
          </a:p>
        </p:txBody>
      </p:sp>
      <p:sp>
        <p:nvSpPr>
          <p:cNvPr id="8" name="object 8"/>
          <p:cNvSpPr/>
          <p:nvPr/>
        </p:nvSpPr>
        <p:spPr>
          <a:xfrm>
            <a:off x="3676650" y="603123"/>
            <a:ext cx="83185" cy="127635"/>
          </a:xfrm>
          <a:custGeom>
            <a:avLst/>
            <a:gdLst/>
            <a:ahLst/>
            <a:cxnLst/>
            <a:rect l="l" t="t" r="r" b="b"/>
            <a:pathLst>
              <a:path w="83185" h="127634">
                <a:moveTo>
                  <a:pt x="41401" y="0"/>
                </a:moveTo>
                <a:lnTo>
                  <a:pt x="0" y="127635"/>
                </a:lnTo>
                <a:lnTo>
                  <a:pt x="82930" y="127635"/>
                </a:lnTo>
                <a:lnTo>
                  <a:pt x="41401" y="0"/>
                </a:lnTo>
                <a:close/>
              </a:path>
            </a:pathLst>
          </a:custGeom>
          <a:ln w="3175">
            <a:solidFill>
              <a:srgbClr val="001744"/>
            </a:solidFill>
          </a:ln>
        </p:spPr>
        <p:txBody>
          <a:bodyPr wrap="square" lIns="0" tIns="0" rIns="0" bIns="0" rtlCol="0"/>
          <a:lstStyle/>
          <a:p>
            <a:endParaRPr/>
          </a:p>
        </p:txBody>
      </p:sp>
      <p:sp>
        <p:nvSpPr>
          <p:cNvPr id="9" name="object 9"/>
          <p:cNvSpPr/>
          <p:nvPr/>
        </p:nvSpPr>
        <p:spPr>
          <a:xfrm>
            <a:off x="3093973" y="553212"/>
            <a:ext cx="101726" cy="100584"/>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5083809" y="502158"/>
            <a:ext cx="286385" cy="346075"/>
          </a:xfrm>
          <a:custGeom>
            <a:avLst/>
            <a:gdLst/>
            <a:ahLst/>
            <a:cxnLst/>
            <a:rect l="l" t="t" r="r" b="b"/>
            <a:pathLst>
              <a:path w="286385" h="346075">
                <a:moveTo>
                  <a:pt x="0" y="0"/>
                </a:moveTo>
                <a:lnTo>
                  <a:pt x="286130" y="0"/>
                </a:lnTo>
                <a:lnTo>
                  <a:pt x="286130" y="54482"/>
                </a:lnTo>
                <a:lnTo>
                  <a:pt x="171195" y="54482"/>
                </a:lnTo>
                <a:lnTo>
                  <a:pt x="171195" y="345566"/>
                </a:lnTo>
                <a:lnTo>
                  <a:pt x="109854" y="345566"/>
                </a:lnTo>
                <a:lnTo>
                  <a:pt x="109854" y="54482"/>
                </a:lnTo>
                <a:lnTo>
                  <a:pt x="0" y="54482"/>
                </a:lnTo>
                <a:lnTo>
                  <a:pt x="0" y="0"/>
                </a:lnTo>
                <a:close/>
              </a:path>
            </a:pathLst>
          </a:custGeom>
          <a:ln w="3175">
            <a:solidFill>
              <a:srgbClr val="001744"/>
            </a:solidFill>
          </a:ln>
        </p:spPr>
        <p:txBody>
          <a:bodyPr wrap="square" lIns="0" tIns="0" rIns="0" bIns="0" rtlCol="0"/>
          <a:lstStyle/>
          <a:p>
            <a:endParaRPr/>
          </a:p>
        </p:txBody>
      </p:sp>
      <p:sp>
        <p:nvSpPr>
          <p:cNvPr id="11" name="object 11"/>
          <p:cNvSpPr/>
          <p:nvPr/>
        </p:nvSpPr>
        <p:spPr>
          <a:xfrm>
            <a:off x="4791328" y="502158"/>
            <a:ext cx="252095" cy="350520"/>
          </a:xfrm>
          <a:custGeom>
            <a:avLst/>
            <a:gdLst/>
            <a:ahLst/>
            <a:cxnLst/>
            <a:rect l="l" t="t" r="r" b="b"/>
            <a:pathLst>
              <a:path w="252095" h="350519">
                <a:moveTo>
                  <a:pt x="0" y="0"/>
                </a:moveTo>
                <a:lnTo>
                  <a:pt x="29463" y="0"/>
                </a:lnTo>
                <a:lnTo>
                  <a:pt x="192786" y="208533"/>
                </a:lnTo>
                <a:lnTo>
                  <a:pt x="192786" y="0"/>
                </a:lnTo>
                <a:lnTo>
                  <a:pt x="251713" y="0"/>
                </a:lnTo>
                <a:lnTo>
                  <a:pt x="251713" y="350265"/>
                </a:lnTo>
                <a:lnTo>
                  <a:pt x="226695" y="350265"/>
                </a:lnTo>
                <a:lnTo>
                  <a:pt x="58928" y="131571"/>
                </a:lnTo>
                <a:lnTo>
                  <a:pt x="58928" y="345820"/>
                </a:lnTo>
                <a:lnTo>
                  <a:pt x="0" y="345820"/>
                </a:lnTo>
                <a:lnTo>
                  <a:pt x="0" y="0"/>
                </a:lnTo>
                <a:close/>
              </a:path>
            </a:pathLst>
          </a:custGeom>
          <a:ln w="3175">
            <a:solidFill>
              <a:srgbClr val="001744"/>
            </a:solidFill>
          </a:ln>
        </p:spPr>
        <p:txBody>
          <a:bodyPr wrap="square" lIns="0" tIns="0" rIns="0" bIns="0" rtlCol="0"/>
          <a:lstStyle/>
          <a:p>
            <a:endParaRPr/>
          </a:p>
        </p:txBody>
      </p:sp>
      <p:sp>
        <p:nvSpPr>
          <p:cNvPr id="12" name="object 12"/>
          <p:cNvSpPr/>
          <p:nvPr/>
        </p:nvSpPr>
        <p:spPr>
          <a:xfrm>
            <a:off x="4517009" y="502158"/>
            <a:ext cx="220979" cy="346075"/>
          </a:xfrm>
          <a:custGeom>
            <a:avLst/>
            <a:gdLst/>
            <a:ahLst/>
            <a:cxnLst/>
            <a:rect l="l" t="t" r="r" b="b"/>
            <a:pathLst>
              <a:path w="220979" h="346075">
                <a:moveTo>
                  <a:pt x="0" y="0"/>
                </a:moveTo>
                <a:lnTo>
                  <a:pt x="220599" y="0"/>
                </a:lnTo>
                <a:lnTo>
                  <a:pt x="220599" y="54482"/>
                </a:lnTo>
                <a:lnTo>
                  <a:pt x="61340" y="54482"/>
                </a:lnTo>
                <a:lnTo>
                  <a:pt x="61340" y="135381"/>
                </a:lnTo>
                <a:lnTo>
                  <a:pt x="175513" y="135381"/>
                </a:lnTo>
                <a:lnTo>
                  <a:pt x="175513" y="187578"/>
                </a:lnTo>
                <a:lnTo>
                  <a:pt x="61340" y="187578"/>
                </a:lnTo>
                <a:lnTo>
                  <a:pt x="61340" y="291083"/>
                </a:lnTo>
                <a:lnTo>
                  <a:pt x="217931" y="291083"/>
                </a:lnTo>
                <a:lnTo>
                  <a:pt x="217931" y="345566"/>
                </a:lnTo>
                <a:lnTo>
                  <a:pt x="0" y="345566"/>
                </a:lnTo>
                <a:lnTo>
                  <a:pt x="0" y="0"/>
                </a:lnTo>
                <a:close/>
              </a:path>
            </a:pathLst>
          </a:custGeom>
          <a:ln w="3175">
            <a:solidFill>
              <a:srgbClr val="001744"/>
            </a:solidFill>
          </a:ln>
        </p:spPr>
        <p:txBody>
          <a:bodyPr wrap="square" lIns="0" tIns="0" rIns="0" bIns="0" rtlCol="0"/>
          <a:lstStyle/>
          <a:p>
            <a:endParaRPr/>
          </a:p>
        </p:txBody>
      </p:sp>
      <p:sp>
        <p:nvSpPr>
          <p:cNvPr id="13" name="object 13"/>
          <p:cNvSpPr/>
          <p:nvPr/>
        </p:nvSpPr>
        <p:spPr>
          <a:xfrm>
            <a:off x="4126738" y="502158"/>
            <a:ext cx="353060" cy="350520"/>
          </a:xfrm>
          <a:custGeom>
            <a:avLst/>
            <a:gdLst/>
            <a:ahLst/>
            <a:cxnLst/>
            <a:rect l="l" t="t" r="r" b="b"/>
            <a:pathLst>
              <a:path w="353060" h="350519">
                <a:moveTo>
                  <a:pt x="69596" y="0"/>
                </a:moveTo>
                <a:lnTo>
                  <a:pt x="102108" y="0"/>
                </a:lnTo>
                <a:lnTo>
                  <a:pt x="176911" y="232790"/>
                </a:lnTo>
                <a:lnTo>
                  <a:pt x="250062" y="0"/>
                </a:lnTo>
                <a:lnTo>
                  <a:pt x="282321" y="0"/>
                </a:lnTo>
                <a:lnTo>
                  <a:pt x="352806" y="345820"/>
                </a:lnTo>
                <a:lnTo>
                  <a:pt x="293370" y="345820"/>
                </a:lnTo>
                <a:lnTo>
                  <a:pt x="257556" y="159512"/>
                </a:lnTo>
                <a:lnTo>
                  <a:pt x="187960" y="350265"/>
                </a:lnTo>
                <a:lnTo>
                  <a:pt x="165988" y="350265"/>
                </a:lnTo>
                <a:lnTo>
                  <a:pt x="96392" y="159512"/>
                </a:lnTo>
                <a:lnTo>
                  <a:pt x="59182" y="345820"/>
                </a:lnTo>
                <a:lnTo>
                  <a:pt x="0" y="345820"/>
                </a:lnTo>
                <a:lnTo>
                  <a:pt x="69596" y="0"/>
                </a:lnTo>
                <a:close/>
              </a:path>
            </a:pathLst>
          </a:custGeom>
          <a:ln w="3175">
            <a:solidFill>
              <a:srgbClr val="001744"/>
            </a:solidFill>
          </a:ln>
        </p:spPr>
        <p:txBody>
          <a:bodyPr wrap="square" lIns="0" tIns="0" rIns="0" bIns="0" rtlCol="0"/>
          <a:lstStyle/>
          <a:p>
            <a:endParaRPr/>
          </a:p>
        </p:txBody>
      </p:sp>
      <p:sp>
        <p:nvSpPr>
          <p:cNvPr id="14" name="object 14"/>
          <p:cNvSpPr/>
          <p:nvPr/>
        </p:nvSpPr>
        <p:spPr>
          <a:xfrm>
            <a:off x="3831082" y="502158"/>
            <a:ext cx="286385" cy="346075"/>
          </a:xfrm>
          <a:custGeom>
            <a:avLst/>
            <a:gdLst/>
            <a:ahLst/>
            <a:cxnLst/>
            <a:rect l="l" t="t" r="r" b="b"/>
            <a:pathLst>
              <a:path w="286385" h="346075">
                <a:moveTo>
                  <a:pt x="0" y="0"/>
                </a:moveTo>
                <a:lnTo>
                  <a:pt x="286130" y="0"/>
                </a:lnTo>
                <a:lnTo>
                  <a:pt x="286130" y="54482"/>
                </a:lnTo>
                <a:lnTo>
                  <a:pt x="171195" y="54482"/>
                </a:lnTo>
                <a:lnTo>
                  <a:pt x="171195" y="345566"/>
                </a:lnTo>
                <a:lnTo>
                  <a:pt x="109854" y="345566"/>
                </a:lnTo>
                <a:lnTo>
                  <a:pt x="109854" y="54482"/>
                </a:lnTo>
                <a:lnTo>
                  <a:pt x="0" y="54482"/>
                </a:lnTo>
                <a:lnTo>
                  <a:pt x="0" y="0"/>
                </a:lnTo>
                <a:close/>
              </a:path>
            </a:pathLst>
          </a:custGeom>
          <a:ln w="3175">
            <a:solidFill>
              <a:srgbClr val="001744"/>
            </a:solidFill>
          </a:ln>
        </p:spPr>
        <p:txBody>
          <a:bodyPr wrap="square" lIns="0" tIns="0" rIns="0" bIns="0" rtlCol="0"/>
          <a:lstStyle/>
          <a:p>
            <a:endParaRPr/>
          </a:p>
        </p:txBody>
      </p:sp>
      <p:sp>
        <p:nvSpPr>
          <p:cNvPr id="15" name="object 15"/>
          <p:cNvSpPr/>
          <p:nvPr/>
        </p:nvSpPr>
        <p:spPr>
          <a:xfrm>
            <a:off x="3326765" y="502158"/>
            <a:ext cx="220979" cy="346075"/>
          </a:xfrm>
          <a:custGeom>
            <a:avLst/>
            <a:gdLst/>
            <a:ahLst/>
            <a:cxnLst/>
            <a:rect l="l" t="t" r="r" b="b"/>
            <a:pathLst>
              <a:path w="220979" h="346075">
                <a:moveTo>
                  <a:pt x="0" y="0"/>
                </a:moveTo>
                <a:lnTo>
                  <a:pt x="220599" y="0"/>
                </a:lnTo>
                <a:lnTo>
                  <a:pt x="220599" y="54482"/>
                </a:lnTo>
                <a:lnTo>
                  <a:pt x="61340" y="54482"/>
                </a:lnTo>
                <a:lnTo>
                  <a:pt x="61340" y="135381"/>
                </a:lnTo>
                <a:lnTo>
                  <a:pt x="175513" y="135381"/>
                </a:lnTo>
                <a:lnTo>
                  <a:pt x="175513" y="187578"/>
                </a:lnTo>
                <a:lnTo>
                  <a:pt x="61340" y="187578"/>
                </a:lnTo>
                <a:lnTo>
                  <a:pt x="61340" y="291083"/>
                </a:lnTo>
                <a:lnTo>
                  <a:pt x="217932" y="291083"/>
                </a:lnTo>
                <a:lnTo>
                  <a:pt x="217932" y="345566"/>
                </a:lnTo>
                <a:lnTo>
                  <a:pt x="0" y="345566"/>
                </a:lnTo>
                <a:lnTo>
                  <a:pt x="0" y="0"/>
                </a:lnTo>
                <a:close/>
              </a:path>
            </a:pathLst>
          </a:custGeom>
          <a:ln w="3175">
            <a:solidFill>
              <a:srgbClr val="001744"/>
            </a:solidFill>
          </a:ln>
        </p:spPr>
        <p:txBody>
          <a:bodyPr wrap="square" lIns="0" tIns="0" rIns="0" bIns="0" rtlCol="0"/>
          <a:lstStyle/>
          <a:p>
            <a:endParaRPr/>
          </a:p>
        </p:txBody>
      </p:sp>
      <p:sp>
        <p:nvSpPr>
          <p:cNvPr id="16" name="object 16"/>
          <p:cNvSpPr/>
          <p:nvPr/>
        </p:nvSpPr>
        <p:spPr>
          <a:xfrm>
            <a:off x="2704845" y="502158"/>
            <a:ext cx="286385" cy="346075"/>
          </a:xfrm>
          <a:custGeom>
            <a:avLst/>
            <a:gdLst/>
            <a:ahLst/>
            <a:cxnLst/>
            <a:rect l="l" t="t" r="r" b="b"/>
            <a:pathLst>
              <a:path w="286385" h="346075">
                <a:moveTo>
                  <a:pt x="0" y="0"/>
                </a:moveTo>
                <a:lnTo>
                  <a:pt x="286131" y="0"/>
                </a:lnTo>
                <a:lnTo>
                  <a:pt x="286131" y="54482"/>
                </a:lnTo>
                <a:lnTo>
                  <a:pt x="171196" y="54482"/>
                </a:lnTo>
                <a:lnTo>
                  <a:pt x="171196" y="345566"/>
                </a:lnTo>
                <a:lnTo>
                  <a:pt x="109855" y="345566"/>
                </a:lnTo>
                <a:lnTo>
                  <a:pt x="109855" y="54482"/>
                </a:lnTo>
                <a:lnTo>
                  <a:pt x="0" y="54482"/>
                </a:lnTo>
                <a:lnTo>
                  <a:pt x="0" y="0"/>
                </a:lnTo>
                <a:close/>
              </a:path>
            </a:pathLst>
          </a:custGeom>
          <a:ln w="3175">
            <a:solidFill>
              <a:srgbClr val="001744"/>
            </a:solidFill>
          </a:ln>
        </p:spPr>
        <p:txBody>
          <a:bodyPr wrap="square" lIns="0" tIns="0" rIns="0" bIns="0" rtlCol="0"/>
          <a:lstStyle/>
          <a:p>
            <a:endParaRPr/>
          </a:p>
        </p:txBody>
      </p:sp>
      <p:sp>
        <p:nvSpPr>
          <p:cNvPr id="17" name="object 17"/>
          <p:cNvSpPr/>
          <p:nvPr/>
        </p:nvSpPr>
        <p:spPr>
          <a:xfrm>
            <a:off x="3031108" y="498601"/>
            <a:ext cx="266065" cy="349250"/>
          </a:xfrm>
          <a:custGeom>
            <a:avLst/>
            <a:gdLst/>
            <a:ahLst/>
            <a:cxnLst/>
            <a:rect l="l" t="t" r="r" b="b"/>
            <a:pathLst>
              <a:path w="266064" h="349250">
                <a:moveTo>
                  <a:pt x="95758" y="0"/>
                </a:moveTo>
                <a:lnTo>
                  <a:pt x="153358" y="6377"/>
                </a:lnTo>
                <a:lnTo>
                  <a:pt x="194516" y="25495"/>
                </a:lnTo>
                <a:lnTo>
                  <a:pt x="219219" y="57328"/>
                </a:lnTo>
                <a:lnTo>
                  <a:pt x="227456" y="101853"/>
                </a:lnTo>
                <a:lnTo>
                  <a:pt x="226315" y="116855"/>
                </a:lnTo>
                <a:lnTo>
                  <a:pt x="209296" y="157861"/>
                </a:lnTo>
                <a:lnTo>
                  <a:pt x="176666" y="187328"/>
                </a:lnTo>
                <a:lnTo>
                  <a:pt x="163449" y="193421"/>
                </a:lnTo>
                <a:lnTo>
                  <a:pt x="265683" y="349123"/>
                </a:lnTo>
                <a:lnTo>
                  <a:pt x="194818" y="349123"/>
                </a:lnTo>
                <a:lnTo>
                  <a:pt x="102616" y="206375"/>
                </a:lnTo>
                <a:lnTo>
                  <a:pt x="94972" y="206206"/>
                </a:lnTo>
                <a:lnTo>
                  <a:pt x="85947" y="205882"/>
                </a:lnTo>
                <a:lnTo>
                  <a:pt x="75541" y="205392"/>
                </a:lnTo>
                <a:lnTo>
                  <a:pt x="63754" y="204724"/>
                </a:lnTo>
                <a:lnTo>
                  <a:pt x="63754" y="349123"/>
                </a:lnTo>
                <a:lnTo>
                  <a:pt x="0" y="349123"/>
                </a:lnTo>
                <a:lnTo>
                  <a:pt x="0" y="3556"/>
                </a:lnTo>
                <a:lnTo>
                  <a:pt x="4427" y="3438"/>
                </a:lnTo>
                <a:lnTo>
                  <a:pt x="12557" y="3095"/>
                </a:lnTo>
                <a:lnTo>
                  <a:pt x="24378" y="2538"/>
                </a:lnTo>
                <a:lnTo>
                  <a:pt x="39878" y="1777"/>
                </a:lnTo>
                <a:lnTo>
                  <a:pt x="56378" y="1017"/>
                </a:lnTo>
                <a:lnTo>
                  <a:pt x="71199" y="460"/>
                </a:lnTo>
                <a:lnTo>
                  <a:pt x="84329" y="117"/>
                </a:lnTo>
                <a:lnTo>
                  <a:pt x="95758" y="0"/>
                </a:lnTo>
                <a:close/>
              </a:path>
            </a:pathLst>
          </a:custGeom>
          <a:ln w="3175">
            <a:solidFill>
              <a:srgbClr val="001744"/>
            </a:solidFill>
          </a:ln>
        </p:spPr>
        <p:txBody>
          <a:bodyPr wrap="square" lIns="0" tIns="0" rIns="0" bIns="0" rtlCol="0"/>
          <a:lstStyle/>
          <a:p>
            <a:endParaRPr/>
          </a:p>
        </p:txBody>
      </p:sp>
      <p:sp>
        <p:nvSpPr>
          <p:cNvPr id="18" name="object 18"/>
          <p:cNvSpPr/>
          <p:nvPr/>
        </p:nvSpPr>
        <p:spPr>
          <a:xfrm>
            <a:off x="3566921" y="497458"/>
            <a:ext cx="303530" cy="350520"/>
          </a:xfrm>
          <a:custGeom>
            <a:avLst/>
            <a:gdLst/>
            <a:ahLst/>
            <a:cxnLst/>
            <a:rect l="l" t="t" r="r" b="b"/>
            <a:pathLst>
              <a:path w="303529" h="350519">
                <a:moveTo>
                  <a:pt x="137794" y="0"/>
                </a:moveTo>
                <a:lnTo>
                  <a:pt x="164591" y="0"/>
                </a:lnTo>
                <a:lnTo>
                  <a:pt x="303529" y="350265"/>
                </a:lnTo>
                <a:lnTo>
                  <a:pt x="235838" y="350265"/>
                </a:lnTo>
                <a:lnTo>
                  <a:pt x="210565" y="280162"/>
                </a:lnTo>
                <a:lnTo>
                  <a:pt x="92201" y="280162"/>
                </a:lnTo>
                <a:lnTo>
                  <a:pt x="68199" y="350265"/>
                </a:lnTo>
                <a:lnTo>
                  <a:pt x="0" y="350265"/>
                </a:lnTo>
                <a:lnTo>
                  <a:pt x="137794" y="0"/>
                </a:lnTo>
                <a:close/>
              </a:path>
            </a:pathLst>
          </a:custGeom>
          <a:ln w="3175">
            <a:solidFill>
              <a:srgbClr val="001744"/>
            </a:solidFill>
          </a:ln>
        </p:spPr>
        <p:txBody>
          <a:bodyPr wrap="square" lIns="0" tIns="0" rIns="0" bIns="0" rtlCol="0"/>
          <a:lstStyle/>
          <a:p>
            <a:endParaRPr/>
          </a:p>
        </p:txBody>
      </p:sp>
      <p:sp>
        <p:nvSpPr>
          <p:cNvPr id="19" name="object 19"/>
          <p:cNvSpPr txBox="1">
            <a:spLocks noGrp="1"/>
          </p:cNvSpPr>
          <p:nvPr>
            <p:ph type="title"/>
          </p:nvPr>
        </p:nvSpPr>
        <p:spPr>
          <a:xfrm>
            <a:off x="820623" y="1635633"/>
            <a:ext cx="4884420" cy="345440"/>
          </a:xfrm>
          <a:prstGeom prst="rect">
            <a:avLst/>
          </a:prstGeom>
        </p:spPr>
        <p:txBody>
          <a:bodyPr vert="horz" wrap="square" lIns="0" tIns="12700" rIns="0" bIns="0" rtlCol="0">
            <a:spAutoFit/>
          </a:bodyPr>
          <a:lstStyle/>
          <a:p>
            <a:pPr marL="12700">
              <a:lnSpc>
                <a:spcPct val="100000"/>
              </a:lnSpc>
              <a:spcBef>
                <a:spcPts val="100"/>
              </a:spcBef>
            </a:pPr>
            <a:r>
              <a:rPr sz="2100" spc="-5" dirty="0">
                <a:solidFill>
                  <a:srgbClr val="000000"/>
                </a:solidFill>
                <a:latin typeface="Trebuchet MS"/>
                <a:cs typeface="Trebuchet MS"/>
              </a:rPr>
              <a:t>First </a:t>
            </a:r>
            <a:r>
              <a:rPr sz="2100" dirty="0">
                <a:solidFill>
                  <a:srgbClr val="000000"/>
                </a:solidFill>
                <a:latin typeface="Trebuchet MS"/>
                <a:cs typeface="Trebuchet MS"/>
              </a:rPr>
              <a:t>line </a:t>
            </a:r>
            <a:r>
              <a:rPr sz="2100" spc="-5" dirty="0">
                <a:solidFill>
                  <a:srgbClr val="000000"/>
                </a:solidFill>
                <a:latin typeface="Trebuchet MS"/>
                <a:cs typeface="Trebuchet MS"/>
              </a:rPr>
              <a:t>of treatment: </a:t>
            </a:r>
            <a:r>
              <a:rPr sz="2100" b="0" spc="-5" dirty="0">
                <a:solidFill>
                  <a:srgbClr val="000000"/>
                </a:solidFill>
                <a:latin typeface="Trebuchet MS"/>
                <a:cs typeface="Trebuchet MS"/>
              </a:rPr>
              <a:t>Anti-depressant</a:t>
            </a:r>
            <a:endParaRPr sz="2100">
              <a:latin typeface="Trebuchet MS"/>
              <a:cs typeface="Trebuchet MS"/>
            </a:endParaRPr>
          </a:p>
        </p:txBody>
      </p:sp>
      <p:sp>
        <p:nvSpPr>
          <p:cNvPr id="20" name="object 20"/>
          <p:cNvSpPr txBox="1"/>
          <p:nvPr/>
        </p:nvSpPr>
        <p:spPr>
          <a:xfrm>
            <a:off x="546303" y="2213229"/>
            <a:ext cx="7405370" cy="3163302"/>
          </a:xfrm>
          <a:prstGeom prst="rect">
            <a:avLst/>
          </a:prstGeom>
        </p:spPr>
        <p:txBody>
          <a:bodyPr vert="horz" wrap="square" lIns="0" tIns="12065" rIns="0" bIns="0" rtlCol="0">
            <a:spAutoFit/>
          </a:bodyPr>
          <a:lstStyle/>
          <a:p>
            <a:pPr marL="287020" indent="-274320">
              <a:lnSpc>
                <a:spcPct val="100000"/>
              </a:lnSpc>
              <a:spcBef>
                <a:spcPts val="95"/>
              </a:spcBef>
              <a:buClr>
                <a:srgbClr val="073D86"/>
              </a:buClr>
              <a:buSzPct val="73684"/>
              <a:buFont typeface="Arial"/>
              <a:buChar char=""/>
              <a:tabLst>
                <a:tab pos="287020" algn="l"/>
              </a:tabLst>
            </a:pPr>
            <a:r>
              <a:rPr sz="1900" spc="-10" dirty="0">
                <a:latin typeface="Trebuchet MS"/>
                <a:cs typeface="Trebuchet MS"/>
              </a:rPr>
              <a:t>effective </a:t>
            </a:r>
            <a:r>
              <a:rPr sz="1900" spc="-5" dirty="0">
                <a:latin typeface="Trebuchet MS"/>
                <a:cs typeface="Trebuchet MS"/>
              </a:rPr>
              <a:t>in 65-75% of</a:t>
            </a:r>
            <a:r>
              <a:rPr sz="1900" spc="60" dirty="0">
                <a:latin typeface="Trebuchet MS"/>
                <a:cs typeface="Trebuchet MS"/>
              </a:rPr>
              <a:t> </a:t>
            </a:r>
            <a:r>
              <a:rPr sz="1900" spc="-10" dirty="0">
                <a:latin typeface="Trebuchet MS"/>
                <a:cs typeface="Trebuchet MS"/>
              </a:rPr>
              <a:t>patients.</a:t>
            </a:r>
            <a:endParaRPr sz="1900" dirty="0">
              <a:latin typeface="Trebuchet MS"/>
              <a:cs typeface="Trebuchet MS"/>
            </a:endParaRPr>
          </a:p>
          <a:p>
            <a:pPr marL="287020" indent="-274320">
              <a:lnSpc>
                <a:spcPct val="100000"/>
              </a:lnSpc>
              <a:spcBef>
                <a:spcPts val="1964"/>
              </a:spcBef>
              <a:buClr>
                <a:srgbClr val="073D86"/>
              </a:buClr>
              <a:buSzPct val="73684"/>
              <a:buFont typeface="Arial"/>
              <a:buChar char=""/>
              <a:tabLst>
                <a:tab pos="287020" algn="l"/>
              </a:tabLst>
            </a:pPr>
            <a:r>
              <a:rPr sz="1900" spc="-5" dirty="0">
                <a:latin typeface="Trebuchet MS"/>
                <a:cs typeface="Trebuchet MS"/>
              </a:rPr>
              <a:t>The </a:t>
            </a:r>
            <a:r>
              <a:rPr sz="1900" spc="-10" dirty="0">
                <a:latin typeface="Trebuchet MS"/>
                <a:cs typeface="Trebuchet MS"/>
              </a:rPr>
              <a:t>decision </a:t>
            </a:r>
            <a:r>
              <a:rPr sz="1900" spc="-5" dirty="0">
                <a:latin typeface="Trebuchet MS"/>
                <a:cs typeface="Trebuchet MS"/>
              </a:rPr>
              <a:t>of choosing </a:t>
            </a:r>
            <a:r>
              <a:rPr sz="1900" spc="-10" dirty="0">
                <a:latin typeface="Trebuchet MS"/>
                <a:cs typeface="Trebuchet MS"/>
              </a:rPr>
              <a:t>anti-depressant depends</a:t>
            </a:r>
            <a:r>
              <a:rPr sz="1900" spc="185" dirty="0">
                <a:latin typeface="Trebuchet MS"/>
                <a:cs typeface="Trebuchet MS"/>
              </a:rPr>
              <a:t> </a:t>
            </a:r>
            <a:r>
              <a:rPr sz="1900" spc="-5" dirty="0">
                <a:latin typeface="Trebuchet MS"/>
                <a:cs typeface="Trebuchet MS"/>
              </a:rPr>
              <a:t>on:</a:t>
            </a:r>
            <a:endParaRPr sz="1900" dirty="0">
              <a:latin typeface="Trebuchet MS"/>
              <a:cs typeface="Trebuchet MS"/>
            </a:endParaRPr>
          </a:p>
          <a:p>
            <a:pPr marL="355600" marR="6985" indent="-342900">
              <a:lnSpc>
                <a:spcPct val="160000"/>
              </a:lnSpc>
              <a:spcBef>
                <a:spcPts val="605"/>
              </a:spcBef>
              <a:buClr>
                <a:srgbClr val="073D86"/>
              </a:buClr>
              <a:buSzPct val="73684"/>
              <a:buFont typeface="Wingdings"/>
              <a:buChar char=""/>
              <a:tabLst>
                <a:tab pos="354965" algn="l"/>
                <a:tab pos="355600" algn="l"/>
              </a:tabLst>
            </a:pPr>
            <a:r>
              <a:rPr sz="1900" spc="-20" dirty="0">
                <a:latin typeface="Trebuchet MS"/>
                <a:cs typeface="Trebuchet MS"/>
              </a:rPr>
              <a:t>Patient </a:t>
            </a:r>
            <a:r>
              <a:rPr sz="1900" spc="-5" dirty="0">
                <a:latin typeface="Trebuchet MS"/>
                <a:cs typeface="Trebuchet MS"/>
              </a:rPr>
              <a:t>factor: age, sex, comorbid illness, previous response to  antidepressants.</a:t>
            </a:r>
            <a:endParaRPr sz="1900" dirty="0">
              <a:latin typeface="Trebuchet MS"/>
              <a:cs typeface="Trebuchet MS"/>
            </a:endParaRPr>
          </a:p>
          <a:p>
            <a:pPr marL="355600" marR="5080" indent="-342900" algn="just">
              <a:lnSpc>
                <a:spcPct val="160000"/>
              </a:lnSpc>
              <a:spcBef>
                <a:spcPts val="600"/>
              </a:spcBef>
              <a:buClr>
                <a:srgbClr val="073D86"/>
              </a:buClr>
              <a:buSzPct val="73684"/>
              <a:buFont typeface="Wingdings"/>
              <a:buChar char=""/>
              <a:tabLst>
                <a:tab pos="355600" algn="l"/>
              </a:tabLst>
            </a:pPr>
            <a:r>
              <a:rPr sz="1900" spc="-5" dirty="0">
                <a:latin typeface="Trebuchet MS"/>
                <a:cs typeface="Trebuchet MS"/>
              </a:rPr>
              <a:t>Symptomatology: sleep </a:t>
            </a:r>
            <a:r>
              <a:rPr sz="1900" spc="-10" dirty="0">
                <a:latin typeface="Trebuchet MS"/>
                <a:cs typeface="Trebuchet MS"/>
              </a:rPr>
              <a:t>proble</a:t>
            </a:r>
            <a:r>
              <a:rPr lang="en-US" sz="1900" spc="-10" dirty="0">
                <a:latin typeface="Trebuchet MS"/>
                <a:cs typeface="Trebuchet MS"/>
              </a:rPr>
              <a:t>m</a:t>
            </a:r>
            <a:r>
              <a:rPr sz="1900" spc="-10" dirty="0">
                <a:latin typeface="Trebuchet MS"/>
                <a:cs typeface="Trebuchet MS"/>
              </a:rPr>
              <a:t>,</a:t>
            </a:r>
            <a:r>
              <a:rPr lang="en-US" sz="1900" spc="-10" dirty="0">
                <a:latin typeface="Trebuchet MS"/>
                <a:cs typeface="Trebuchet MS"/>
              </a:rPr>
              <a:t> </a:t>
            </a:r>
            <a:r>
              <a:rPr sz="1900" spc="-10" dirty="0">
                <a:latin typeface="Trebuchet MS"/>
                <a:cs typeface="Trebuchet MS"/>
              </a:rPr>
              <a:t>hypersomnia , OCD  </a:t>
            </a:r>
            <a:r>
              <a:rPr sz="1900" spc="-5" dirty="0">
                <a:latin typeface="Trebuchet MS"/>
                <a:cs typeface="Trebuchet MS"/>
              </a:rPr>
              <a:t>symptoms </a:t>
            </a:r>
            <a:r>
              <a:rPr sz="1900" spc="-10" dirty="0">
                <a:latin typeface="Trebuchet MS"/>
                <a:cs typeface="Trebuchet MS"/>
              </a:rPr>
              <a:t>, </a:t>
            </a:r>
            <a:r>
              <a:rPr sz="1900" spc="-5" dirty="0">
                <a:latin typeface="Trebuchet MS"/>
                <a:cs typeface="Trebuchet MS"/>
              </a:rPr>
              <a:t>risk of suicide</a:t>
            </a:r>
            <a:endParaRPr sz="1900" dirty="0">
              <a:latin typeface="Trebuchet MS"/>
              <a:cs typeface="Trebuchet MS"/>
            </a:endParaRPr>
          </a:p>
          <a:p>
            <a:pPr>
              <a:lnSpc>
                <a:spcPct val="100000"/>
              </a:lnSpc>
              <a:spcBef>
                <a:spcPts val="10"/>
              </a:spcBef>
              <a:buClr>
                <a:srgbClr val="073D86"/>
              </a:buClr>
            </a:pPr>
            <a:endParaRPr sz="1850" dirty="0">
              <a:latin typeface="Times New Roman"/>
              <a:cs typeface="Times New Roman"/>
            </a:endParaRPr>
          </a:p>
        </p:txBody>
      </p:sp>
    </p:spTree>
    <p:extLst>
      <p:ext uri="{BB962C8B-B14F-4D97-AF65-F5344CB8AC3E}">
        <p14:creationId xmlns:p14="http://schemas.microsoft.com/office/powerpoint/2010/main" val="15687397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57427" y="197866"/>
            <a:ext cx="5904230" cy="452120"/>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042D64"/>
                </a:solidFill>
                <a:latin typeface="Trebuchet MS"/>
                <a:cs typeface="Trebuchet MS"/>
              </a:rPr>
              <a:t>TRICYCLIC ANTIDEPRESSANTS</a:t>
            </a:r>
            <a:r>
              <a:rPr sz="2800" spc="-165" dirty="0">
                <a:solidFill>
                  <a:srgbClr val="042D64"/>
                </a:solidFill>
                <a:latin typeface="Trebuchet MS"/>
                <a:cs typeface="Trebuchet MS"/>
              </a:rPr>
              <a:t> </a:t>
            </a:r>
            <a:r>
              <a:rPr sz="2800" spc="-5" dirty="0">
                <a:solidFill>
                  <a:srgbClr val="042D64"/>
                </a:solidFill>
                <a:latin typeface="Trebuchet MS"/>
                <a:cs typeface="Trebuchet MS"/>
              </a:rPr>
              <a:t>(TCA)</a:t>
            </a:r>
            <a:endParaRPr sz="2800">
              <a:latin typeface="Trebuchet MS"/>
              <a:cs typeface="Trebuchet MS"/>
            </a:endParaRPr>
          </a:p>
        </p:txBody>
      </p:sp>
      <p:sp>
        <p:nvSpPr>
          <p:cNvPr id="3" name="object 3"/>
          <p:cNvSpPr txBox="1"/>
          <p:nvPr/>
        </p:nvSpPr>
        <p:spPr>
          <a:xfrm>
            <a:off x="402437" y="952245"/>
            <a:ext cx="7505065" cy="1611630"/>
          </a:xfrm>
          <a:prstGeom prst="rect">
            <a:avLst/>
          </a:prstGeom>
        </p:spPr>
        <p:txBody>
          <a:bodyPr vert="horz" wrap="square" lIns="0" tIns="13335" rIns="0" bIns="0" rtlCol="0">
            <a:spAutoFit/>
          </a:bodyPr>
          <a:lstStyle/>
          <a:p>
            <a:pPr marL="287020" marR="5080" indent="-274320">
              <a:lnSpc>
                <a:spcPct val="100000"/>
              </a:lnSpc>
              <a:spcBef>
                <a:spcPts val="105"/>
              </a:spcBef>
              <a:buClr>
                <a:srgbClr val="073D86"/>
              </a:buClr>
              <a:buSzPct val="71428"/>
              <a:buFont typeface="Arial"/>
              <a:buChar char=""/>
              <a:tabLst>
                <a:tab pos="286385" algn="l"/>
                <a:tab pos="287020" algn="l"/>
              </a:tabLst>
            </a:pPr>
            <a:r>
              <a:rPr sz="1400" dirty="0">
                <a:latin typeface="Trebuchet MS"/>
                <a:cs typeface="Trebuchet MS"/>
              </a:rPr>
              <a:t>Action: </a:t>
            </a:r>
            <a:r>
              <a:rPr sz="1400" spc="-5" dirty="0">
                <a:latin typeface="Trebuchet MS"/>
                <a:cs typeface="Trebuchet MS"/>
              </a:rPr>
              <a:t>reuptake inhibition </a:t>
            </a:r>
            <a:r>
              <a:rPr sz="1400" dirty="0">
                <a:latin typeface="Trebuchet MS"/>
                <a:cs typeface="Trebuchet MS"/>
              </a:rPr>
              <a:t>of </a:t>
            </a:r>
            <a:r>
              <a:rPr sz="1400" spc="-5" dirty="0">
                <a:latin typeface="Trebuchet MS"/>
                <a:cs typeface="Trebuchet MS"/>
              </a:rPr>
              <a:t>norepinephrine(NE) and serotonin </a:t>
            </a:r>
            <a:r>
              <a:rPr sz="1400" dirty="0">
                <a:latin typeface="Trebuchet MS"/>
                <a:cs typeface="Trebuchet MS"/>
              </a:rPr>
              <a:t>(5-HT), </a:t>
            </a:r>
            <a:r>
              <a:rPr sz="1400" spc="-5" dirty="0">
                <a:latin typeface="Trebuchet MS"/>
                <a:cs typeface="Trebuchet MS"/>
              </a:rPr>
              <a:t>increasing both in  synaptic</a:t>
            </a:r>
            <a:r>
              <a:rPr sz="1400" spc="-25" dirty="0">
                <a:latin typeface="Trebuchet MS"/>
                <a:cs typeface="Trebuchet MS"/>
              </a:rPr>
              <a:t> </a:t>
            </a:r>
            <a:r>
              <a:rPr sz="1400" spc="-5" dirty="0">
                <a:latin typeface="Trebuchet MS"/>
                <a:cs typeface="Trebuchet MS"/>
              </a:rPr>
              <a:t>cleft</a:t>
            </a:r>
            <a:endParaRPr sz="1400">
              <a:latin typeface="Trebuchet MS"/>
              <a:cs typeface="Trebuchet MS"/>
            </a:endParaRPr>
          </a:p>
          <a:p>
            <a:pPr>
              <a:lnSpc>
                <a:spcPct val="100000"/>
              </a:lnSpc>
              <a:buClr>
                <a:srgbClr val="073D86"/>
              </a:buClr>
              <a:buFont typeface="Arial"/>
              <a:buChar char=""/>
            </a:pPr>
            <a:endParaRPr sz="1600">
              <a:latin typeface="Times New Roman"/>
              <a:cs typeface="Times New Roman"/>
            </a:endParaRPr>
          </a:p>
          <a:p>
            <a:pPr marL="287020" indent="-274320">
              <a:lnSpc>
                <a:spcPct val="100000"/>
              </a:lnSpc>
              <a:spcBef>
                <a:spcPts val="1040"/>
              </a:spcBef>
              <a:buClr>
                <a:srgbClr val="073D86"/>
              </a:buClr>
              <a:buSzPct val="71428"/>
              <a:buFont typeface="Arial"/>
              <a:buChar char=""/>
              <a:tabLst>
                <a:tab pos="286385" algn="l"/>
                <a:tab pos="287020" algn="l"/>
              </a:tabLst>
            </a:pPr>
            <a:r>
              <a:rPr sz="1400" spc="-5" dirty="0">
                <a:latin typeface="Trebuchet MS"/>
                <a:cs typeface="Trebuchet MS"/>
              </a:rPr>
              <a:t>Examples </a:t>
            </a:r>
            <a:r>
              <a:rPr sz="1400" dirty="0">
                <a:latin typeface="Trebuchet MS"/>
                <a:cs typeface="Trebuchet MS"/>
              </a:rPr>
              <a:t>: </a:t>
            </a:r>
            <a:r>
              <a:rPr sz="1400" spc="-5" dirty="0">
                <a:latin typeface="Trebuchet MS"/>
                <a:cs typeface="Trebuchet MS"/>
              </a:rPr>
              <a:t>Imioramine </a:t>
            </a:r>
            <a:r>
              <a:rPr sz="1400" spc="-20" dirty="0">
                <a:latin typeface="Trebuchet MS"/>
                <a:cs typeface="Trebuchet MS"/>
              </a:rPr>
              <a:t>(Tofranil) </a:t>
            </a:r>
            <a:r>
              <a:rPr sz="1400" dirty="0">
                <a:latin typeface="Trebuchet MS"/>
                <a:cs typeface="Trebuchet MS"/>
              </a:rPr>
              <a:t>, </a:t>
            </a:r>
            <a:r>
              <a:rPr sz="1400" spc="-5" dirty="0">
                <a:latin typeface="Trebuchet MS"/>
                <a:cs typeface="Trebuchet MS"/>
              </a:rPr>
              <a:t>Clomipramide (Anafranil) </a:t>
            </a:r>
            <a:r>
              <a:rPr sz="1400" dirty="0">
                <a:latin typeface="Trebuchet MS"/>
                <a:cs typeface="Trebuchet MS"/>
              </a:rPr>
              <a:t>, </a:t>
            </a:r>
            <a:r>
              <a:rPr sz="1400" spc="-5" dirty="0">
                <a:latin typeface="Trebuchet MS"/>
                <a:cs typeface="Trebuchet MS"/>
              </a:rPr>
              <a:t>Amitryptptiline</a:t>
            </a:r>
            <a:r>
              <a:rPr sz="1400" spc="-45" dirty="0">
                <a:latin typeface="Trebuchet MS"/>
                <a:cs typeface="Trebuchet MS"/>
              </a:rPr>
              <a:t> </a:t>
            </a:r>
            <a:r>
              <a:rPr sz="1400" spc="-20" dirty="0">
                <a:latin typeface="Trebuchet MS"/>
                <a:cs typeface="Trebuchet MS"/>
              </a:rPr>
              <a:t>(Tryptizol)</a:t>
            </a:r>
            <a:endParaRPr sz="1400">
              <a:latin typeface="Trebuchet MS"/>
              <a:cs typeface="Trebuchet MS"/>
            </a:endParaRPr>
          </a:p>
          <a:p>
            <a:pPr>
              <a:lnSpc>
                <a:spcPct val="100000"/>
              </a:lnSpc>
              <a:buClr>
                <a:srgbClr val="073D86"/>
              </a:buClr>
              <a:buFont typeface="Arial"/>
              <a:buChar char=""/>
            </a:pPr>
            <a:endParaRPr sz="1600">
              <a:latin typeface="Times New Roman"/>
              <a:cs typeface="Times New Roman"/>
            </a:endParaRPr>
          </a:p>
          <a:p>
            <a:pPr marL="287020" indent="-274320">
              <a:lnSpc>
                <a:spcPct val="100000"/>
              </a:lnSpc>
              <a:spcBef>
                <a:spcPts val="1040"/>
              </a:spcBef>
              <a:buClr>
                <a:srgbClr val="073D86"/>
              </a:buClr>
              <a:buSzPct val="71428"/>
              <a:buFont typeface="Arial"/>
              <a:buChar char=""/>
              <a:tabLst>
                <a:tab pos="286385" algn="l"/>
                <a:tab pos="287020" algn="l"/>
              </a:tabLst>
            </a:pPr>
            <a:r>
              <a:rPr sz="1400" dirty="0">
                <a:latin typeface="Trebuchet MS"/>
                <a:cs typeface="Trebuchet MS"/>
              </a:rPr>
              <a:t>TCA </a:t>
            </a:r>
            <a:r>
              <a:rPr sz="1400" spc="-5" dirty="0">
                <a:latin typeface="Trebuchet MS"/>
                <a:cs typeface="Trebuchet MS"/>
              </a:rPr>
              <a:t>are cheap drugs but have many side</a:t>
            </a:r>
            <a:r>
              <a:rPr sz="1400" spc="-105" dirty="0">
                <a:latin typeface="Trebuchet MS"/>
                <a:cs typeface="Trebuchet MS"/>
              </a:rPr>
              <a:t> </a:t>
            </a:r>
            <a:r>
              <a:rPr sz="1400" spc="-5" dirty="0">
                <a:latin typeface="Trebuchet MS"/>
                <a:cs typeface="Trebuchet MS"/>
              </a:rPr>
              <a:t>effects.</a:t>
            </a:r>
            <a:endParaRPr sz="1400">
              <a:latin typeface="Trebuchet MS"/>
              <a:cs typeface="Trebuchet MS"/>
            </a:endParaRPr>
          </a:p>
        </p:txBody>
      </p:sp>
      <p:sp>
        <p:nvSpPr>
          <p:cNvPr id="4" name="object 4"/>
          <p:cNvSpPr txBox="1"/>
          <p:nvPr/>
        </p:nvSpPr>
        <p:spPr>
          <a:xfrm>
            <a:off x="897737" y="2898774"/>
            <a:ext cx="6624955" cy="878840"/>
          </a:xfrm>
          <a:prstGeom prst="rect">
            <a:avLst/>
          </a:prstGeom>
        </p:spPr>
        <p:txBody>
          <a:bodyPr vert="horz" wrap="square" lIns="0" tIns="12065" rIns="0" bIns="0" rtlCol="0">
            <a:spAutoFit/>
          </a:bodyPr>
          <a:lstStyle/>
          <a:p>
            <a:pPr marL="2842895" marR="5080" indent="-2830830">
              <a:lnSpc>
                <a:spcPct val="100000"/>
              </a:lnSpc>
              <a:spcBef>
                <a:spcPts val="95"/>
              </a:spcBef>
            </a:pPr>
            <a:r>
              <a:rPr sz="2800" b="1" spc="-10" dirty="0">
                <a:solidFill>
                  <a:srgbClr val="042D64"/>
                </a:solidFill>
                <a:latin typeface="Trebuchet MS"/>
                <a:cs typeface="Trebuchet MS"/>
              </a:rPr>
              <a:t>Selective Serotonin </a:t>
            </a:r>
            <a:r>
              <a:rPr sz="2800" b="1" spc="-5" dirty="0">
                <a:solidFill>
                  <a:srgbClr val="042D64"/>
                </a:solidFill>
                <a:latin typeface="Trebuchet MS"/>
                <a:cs typeface="Trebuchet MS"/>
              </a:rPr>
              <a:t>Reuptake Inhibitors  </a:t>
            </a:r>
            <a:r>
              <a:rPr sz="2800" b="1" spc="-10" dirty="0">
                <a:solidFill>
                  <a:srgbClr val="042D64"/>
                </a:solidFill>
                <a:latin typeface="Trebuchet MS"/>
                <a:cs typeface="Trebuchet MS"/>
              </a:rPr>
              <a:t>(SSRI)</a:t>
            </a:r>
            <a:endParaRPr sz="2800">
              <a:latin typeface="Trebuchet MS"/>
              <a:cs typeface="Trebuchet MS"/>
            </a:endParaRPr>
          </a:p>
        </p:txBody>
      </p:sp>
      <p:sp>
        <p:nvSpPr>
          <p:cNvPr id="5" name="object 5"/>
          <p:cNvSpPr txBox="1"/>
          <p:nvPr/>
        </p:nvSpPr>
        <p:spPr>
          <a:xfrm>
            <a:off x="402437" y="4122801"/>
            <a:ext cx="5542915" cy="2266950"/>
          </a:xfrm>
          <a:prstGeom prst="rect">
            <a:avLst/>
          </a:prstGeom>
        </p:spPr>
        <p:txBody>
          <a:bodyPr vert="horz" wrap="square" lIns="0" tIns="12700" rIns="0" bIns="0" rtlCol="0">
            <a:spAutoFit/>
          </a:bodyPr>
          <a:lstStyle/>
          <a:p>
            <a:pPr marL="287020" indent="-274320">
              <a:lnSpc>
                <a:spcPct val="100000"/>
              </a:lnSpc>
              <a:spcBef>
                <a:spcPts val="100"/>
              </a:spcBef>
              <a:buClr>
                <a:srgbClr val="073D86"/>
              </a:buClr>
              <a:buSzPct val="71428"/>
              <a:buFont typeface="Arial"/>
              <a:buChar char=""/>
              <a:tabLst>
                <a:tab pos="286385" algn="l"/>
                <a:tab pos="287020" algn="l"/>
              </a:tabLst>
            </a:pPr>
            <a:r>
              <a:rPr sz="1400" dirty="0">
                <a:latin typeface="Trebuchet MS"/>
                <a:cs typeface="Trebuchet MS"/>
              </a:rPr>
              <a:t>Action: </a:t>
            </a:r>
            <a:r>
              <a:rPr sz="1400" spc="-5" dirty="0">
                <a:latin typeface="Trebuchet MS"/>
                <a:cs typeface="Trebuchet MS"/>
              </a:rPr>
              <a:t>more selective inhibitory effect </a:t>
            </a:r>
            <a:r>
              <a:rPr sz="1400" dirty="0">
                <a:latin typeface="Trebuchet MS"/>
                <a:cs typeface="Trebuchet MS"/>
              </a:rPr>
              <a:t>on </a:t>
            </a:r>
            <a:r>
              <a:rPr sz="1400" spc="-5" dirty="0">
                <a:latin typeface="Trebuchet MS"/>
                <a:cs typeface="Trebuchet MS"/>
              </a:rPr>
              <a:t>reuptake </a:t>
            </a:r>
            <a:r>
              <a:rPr sz="1400" dirty="0">
                <a:latin typeface="Trebuchet MS"/>
                <a:cs typeface="Trebuchet MS"/>
              </a:rPr>
              <a:t>of</a:t>
            </a:r>
            <a:r>
              <a:rPr sz="1400" spc="-70" dirty="0">
                <a:latin typeface="Trebuchet MS"/>
                <a:cs typeface="Trebuchet MS"/>
              </a:rPr>
              <a:t> </a:t>
            </a:r>
            <a:r>
              <a:rPr sz="1400" spc="-5" dirty="0">
                <a:latin typeface="Trebuchet MS"/>
                <a:cs typeface="Trebuchet MS"/>
              </a:rPr>
              <a:t>serotonin.</a:t>
            </a:r>
            <a:endParaRPr sz="1400" dirty="0">
              <a:latin typeface="Trebuchet MS"/>
              <a:cs typeface="Trebuchet MS"/>
            </a:endParaRPr>
          </a:p>
          <a:p>
            <a:pPr>
              <a:lnSpc>
                <a:spcPct val="100000"/>
              </a:lnSpc>
              <a:buClr>
                <a:srgbClr val="073D86"/>
              </a:buClr>
              <a:buFont typeface="Arial"/>
              <a:buChar char=""/>
            </a:pPr>
            <a:endParaRPr sz="1600" dirty="0">
              <a:latin typeface="Times New Roman"/>
              <a:cs typeface="Times New Roman"/>
            </a:endParaRPr>
          </a:p>
          <a:p>
            <a:pPr marL="287020" indent="-274320">
              <a:lnSpc>
                <a:spcPct val="100000"/>
              </a:lnSpc>
              <a:spcBef>
                <a:spcPts val="1045"/>
              </a:spcBef>
              <a:buClr>
                <a:srgbClr val="073D86"/>
              </a:buClr>
              <a:buSzPct val="71428"/>
              <a:buFont typeface="Arial"/>
              <a:buChar char=""/>
              <a:tabLst>
                <a:tab pos="286385" algn="l"/>
                <a:tab pos="287020" algn="l"/>
              </a:tabLst>
            </a:pPr>
            <a:r>
              <a:rPr sz="1400" spc="-5" dirty="0">
                <a:latin typeface="Trebuchet MS"/>
                <a:cs typeface="Trebuchet MS"/>
              </a:rPr>
              <a:t>Lesser side effects than</a:t>
            </a:r>
            <a:r>
              <a:rPr sz="1400" spc="-70" dirty="0">
                <a:latin typeface="Trebuchet MS"/>
                <a:cs typeface="Trebuchet MS"/>
              </a:rPr>
              <a:t> </a:t>
            </a:r>
            <a:r>
              <a:rPr sz="1400" dirty="0">
                <a:latin typeface="Trebuchet MS"/>
                <a:cs typeface="Trebuchet MS"/>
              </a:rPr>
              <a:t>TCA</a:t>
            </a:r>
          </a:p>
          <a:p>
            <a:pPr>
              <a:lnSpc>
                <a:spcPct val="100000"/>
              </a:lnSpc>
              <a:buClr>
                <a:srgbClr val="073D86"/>
              </a:buClr>
              <a:buFont typeface="Arial"/>
              <a:buChar char=""/>
            </a:pPr>
            <a:endParaRPr sz="1600" dirty="0">
              <a:latin typeface="Times New Roman"/>
              <a:cs typeface="Times New Roman"/>
            </a:endParaRPr>
          </a:p>
          <a:p>
            <a:pPr marL="287020" indent="-274320">
              <a:lnSpc>
                <a:spcPct val="100000"/>
              </a:lnSpc>
              <a:spcBef>
                <a:spcPts val="1040"/>
              </a:spcBef>
              <a:buClr>
                <a:srgbClr val="073D86"/>
              </a:buClr>
              <a:buSzPct val="71428"/>
              <a:buFont typeface="Arial"/>
              <a:buChar char=""/>
              <a:tabLst>
                <a:tab pos="286385" algn="l"/>
                <a:tab pos="287020" algn="l"/>
              </a:tabLst>
            </a:pPr>
            <a:r>
              <a:rPr sz="1400" spc="-5" dirty="0">
                <a:latin typeface="Trebuchet MS"/>
                <a:cs typeface="Trebuchet MS"/>
              </a:rPr>
              <a:t>Examples: 1. Fluoxetine</a:t>
            </a:r>
            <a:r>
              <a:rPr sz="1400" spc="-45" dirty="0">
                <a:latin typeface="Trebuchet MS"/>
                <a:cs typeface="Trebuchet MS"/>
              </a:rPr>
              <a:t> </a:t>
            </a:r>
            <a:endParaRPr sz="1400" dirty="0">
              <a:latin typeface="Trebuchet MS"/>
              <a:cs typeface="Trebuchet MS"/>
            </a:endParaRPr>
          </a:p>
          <a:p>
            <a:pPr marL="927100">
              <a:lnSpc>
                <a:spcPct val="100000"/>
              </a:lnSpc>
              <a:spcBef>
                <a:spcPts val="600"/>
              </a:spcBef>
            </a:pPr>
            <a:r>
              <a:rPr sz="1400" dirty="0">
                <a:latin typeface="Trebuchet MS"/>
                <a:cs typeface="Trebuchet MS"/>
              </a:rPr>
              <a:t>2 </a:t>
            </a:r>
            <a:r>
              <a:rPr sz="1400" spc="-5" dirty="0" err="1">
                <a:latin typeface="Trebuchet MS"/>
                <a:cs typeface="Trebuchet MS"/>
              </a:rPr>
              <a:t>Sertaline</a:t>
            </a:r>
            <a:r>
              <a:rPr sz="1400" dirty="0">
                <a:latin typeface="Trebuchet MS"/>
                <a:cs typeface="Trebuchet MS"/>
              </a:rPr>
              <a:t> </a:t>
            </a:r>
          </a:p>
          <a:p>
            <a:pPr marL="1139825" indent="-212725">
              <a:lnSpc>
                <a:spcPct val="100000"/>
              </a:lnSpc>
              <a:spcBef>
                <a:spcPts val="600"/>
              </a:spcBef>
              <a:buAutoNum type="arabicPeriod" startAt="3"/>
              <a:tabLst>
                <a:tab pos="1140460" algn="l"/>
              </a:tabLst>
            </a:pPr>
            <a:r>
              <a:rPr sz="1400" spc="-10" dirty="0">
                <a:latin typeface="Trebuchet MS"/>
                <a:cs typeface="Trebuchet MS"/>
              </a:rPr>
              <a:t>Paroxetine</a:t>
            </a:r>
            <a:r>
              <a:rPr sz="1400" spc="-30" dirty="0">
                <a:latin typeface="Trebuchet MS"/>
                <a:cs typeface="Trebuchet MS"/>
              </a:rPr>
              <a:t> </a:t>
            </a:r>
            <a:endParaRPr sz="1400" dirty="0">
              <a:latin typeface="Trebuchet MS"/>
              <a:cs typeface="Trebuchet MS"/>
            </a:endParaRPr>
          </a:p>
          <a:p>
            <a:pPr marL="1139825" indent="-212725">
              <a:lnSpc>
                <a:spcPct val="100000"/>
              </a:lnSpc>
              <a:spcBef>
                <a:spcPts val="600"/>
              </a:spcBef>
              <a:buAutoNum type="arabicPeriod" startAt="3"/>
              <a:tabLst>
                <a:tab pos="1140460" algn="l"/>
              </a:tabLst>
            </a:pPr>
            <a:r>
              <a:rPr sz="1400" spc="-5" dirty="0">
                <a:latin typeface="Trebuchet MS"/>
                <a:cs typeface="Trebuchet MS"/>
              </a:rPr>
              <a:t>Fluvoxamine</a:t>
            </a:r>
            <a:r>
              <a:rPr sz="1400" spc="-30" dirty="0">
                <a:latin typeface="Trebuchet MS"/>
                <a:cs typeface="Trebuchet MS"/>
              </a:rPr>
              <a:t> </a:t>
            </a:r>
            <a:endParaRPr sz="1400" dirty="0">
              <a:latin typeface="Trebuchet MS"/>
              <a:cs typeface="Trebuchet MS"/>
            </a:endParaRPr>
          </a:p>
        </p:txBody>
      </p:sp>
    </p:spTree>
    <p:extLst>
      <p:ext uri="{BB962C8B-B14F-4D97-AF65-F5344CB8AC3E}">
        <p14:creationId xmlns:p14="http://schemas.microsoft.com/office/powerpoint/2010/main" val="9900073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8266" y="489330"/>
            <a:ext cx="8428533" cy="1440266"/>
          </a:xfrm>
          <a:prstGeom prst="rect">
            <a:avLst/>
          </a:prstGeom>
        </p:spPr>
        <p:txBody>
          <a:bodyPr vert="horz" wrap="square" lIns="0" tIns="12065" rIns="0" bIns="0" rtlCol="0">
            <a:spAutoFit/>
          </a:bodyPr>
          <a:lstStyle/>
          <a:p>
            <a:pPr marL="287020">
              <a:lnSpc>
                <a:spcPct val="100000"/>
              </a:lnSpc>
              <a:spcBef>
                <a:spcPts val="95"/>
              </a:spcBef>
            </a:pPr>
            <a:r>
              <a:rPr sz="2200" b="1" spc="-5" dirty="0">
                <a:solidFill>
                  <a:srgbClr val="042D64"/>
                </a:solidFill>
                <a:latin typeface="Trebuchet MS"/>
                <a:cs typeface="Trebuchet MS"/>
              </a:rPr>
              <a:t>Second line of</a:t>
            </a:r>
            <a:r>
              <a:rPr sz="2200" b="1" spc="5" dirty="0">
                <a:solidFill>
                  <a:srgbClr val="042D64"/>
                </a:solidFill>
                <a:latin typeface="Trebuchet MS"/>
                <a:cs typeface="Trebuchet MS"/>
              </a:rPr>
              <a:t> </a:t>
            </a:r>
            <a:r>
              <a:rPr sz="2200" b="1" spc="-10" dirty="0">
                <a:solidFill>
                  <a:srgbClr val="042D64"/>
                </a:solidFill>
                <a:latin typeface="Trebuchet MS"/>
                <a:cs typeface="Trebuchet MS"/>
              </a:rPr>
              <a:t>treatment:</a:t>
            </a:r>
            <a:endParaRPr sz="2200" dirty="0">
              <a:latin typeface="Trebuchet MS"/>
              <a:cs typeface="Trebuchet MS"/>
            </a:endParaRPr>
          </a:p>
          <a:p>
            <a:pPr marL="287020" marR="5080" indent="-274320">
              <a:lnSpc>
                <a:spcPct val="160100"/>
              </a:lnSpc>
              <a:spcBef>
                <a:spcPts val="595"/>
              </a:spcBef>
              <a:tabLst>
                <a:tab pos="1426845" algn="l"/>
                <a:tab pos="2288540" algn="l"/>
                <a:tab pos="3251200" algn="l"/>
              </a:tabLst>
            </a:pPr>
            <a:endParaRPr lang="en-US" sz="1600" spc="310" dirty="0">
              <a:solidFill>
                <a:srgbClr val="073D86"/>
              </a:solidFill>
              <a:latin typeface="Arial"/>
              <a:cs typeface="Arial"/>
            </a:endParaRPr>
          </a:p>
          <a:p>
            <a:pPr marL="287020" marR="5080" indent="-274320">
              <a:lnSpc>
                <a:spcPct val="160100"/>
              </a:lnSpc>
              <a:spcBef>
                <a:spcPts val="595"/>
              </a:spcBef>
              <a:tabLst>
                <a:tab pos="1426845" algn="l"/>
                <a:tab pos="2288540" algn="l"/>
                <a:tab pos="3251200" algn="l"/>
              </a:tabLst>
            </a:pPr>
            <a:r>
              <a:rPr lang="en-US" sz="2000" spc="310" dirty="0">
                <a:latin typeface="Arial"/>
                <a:cs typeface="Arial"/>
              </a:rPr>
              <a:t>1</a:t>
            </a:r>
            <a:r>
              <a:rPr sz="1600" spc="310" dirty="0">
                <a:solidFill>
                  <a:srgbClr val="073D86"/>
                </a:solidFill>
                <a:latin typeface="Arial"/>
                <a:cs typeface="Arial"/>
              </a:rPr>
              <a:t> </a:t>
            </a:r>
            <a:r>
              <a:rPr sz="1600" spc="-165" dirty="0">
                <a:solidFill>
                  <a:srgbClr val="073D86"/>
                </a:solidFill>
                <a:latin typeface="Arial"/>
                <a:cs typeface="Arial"/>
              </a:rPr>
              <a:t> </a:t>
            </a:r>
            <a:r>
              <a:rPr sz="2200" spc="-10" dirty="0">
                <a:latin typeface="Trebuchet MS"/>
                <a:cs typeface="Trebuchet MS"/>
              </a:rPr>
              <a:t>Whe</a:t>
            </a:r>
            <a:r>
              <a:rPr sz="2200" spc="-5" dirty="0">
                <a:latin typeface="Trebuchet MS"/>
                <a:cs typeface="Trebuchet MS"/>
              </a:rPr>
              <a:t>n</a:t>
            </a:r>
            <a:r>
              <a:rPr sz="2200" dirty="0">
                <a:latin typeface="Trebuchet MS"/>
                <a:cs typeface="Trebuchet MS"/>
              </a:rPr>
              <a:t>	</a:t>
            </a:r>
            <a:r>
              <a:rPr sz="2200" spc="-10" dirty="0">
                <a:latin typeface="Trebuchet MS"/>
                <a:cs typeface="Trebuchet MS"/>
              </a:rPr>
              <a:t>t</a:t>
            </a:r>
            <a:r>
              <a:rPr sz="2200" spc="-5" dirty="0">
                <a:latin typeface="Trebuchet MS"/>
                <a:cs typeface="Trebuchet MS"/>
              </a:rPr>
              <a:t>he</a:t>
            </a:r>
            <a:r>
              <a:rPr sz="2200" dirty="0">
                <a:latin typeface="Trebuchet MS"/>
                <a:cs typeface="Trebuchet MS"/>
              </a:rPr>
              <a:t>	</a:t>
            </a:r>
            <a:r>
              <a:rPr sz="2200" spc="-5" dirty="0">
                <a:latin typeface="Trebuchet MS"/>
                <a:cs typeface="Trebuchet MS"/>
              </a:rPr>
              <a:t>first</a:t>
            </a:r>
            <a:r>
              <a:rPr sz="2200" dirty="0">
                <a:latin typeface="Trebuchet MS"/>
                <a:cs typeface="Trebuchet MS"/>
              </a:rPr>
              <a:t>	</a:t>
            </a:r>
            <a:r>
              <a:rPr sz="2200" spc="-5" dirty="0">
                <a:latin typeface="Trebuchet MS"/>
                <a:cs typeface="Trebuchet MS"/>
              </a:rPr>
              <a:t>line  </a:t>
            </a:r>
            <a:r>
              <a:rPr sz="2200" spc="-10" dirty="0">
                <a:latin typeface="Trebuchet MS"/>
                <a:cs typeface="Trebuchet MS"/>
              </a:rPr>
              <a:t>treatment</a:t>
            </a:r>
            <a:r>
              <a:rPr sz="2200" dirty="0">
                <a:latin typeface="Trebuchet MS"/>
                <a:cs typeface="Trebuchet MS"/>
              </a:rPr>
              <a:t> </a:t>
            </a:r>
            <a:r>
              <a:rPr sz="2200" spc="-5" dirty="0">
                <a:latin typeface="Trebuchet MS"/>
                <a:cs typeface="Trebuchet MS"/>
              </a:rPr>
              <a:t>fail.</a:t>
            </a:r>
            <a:endParaRPr sz="2200" dirty="0">
              <a:latin typeface="Trebuchet MS"/>
              <a:cs typeface="Trebuchet MS"/>
            </a:endParaRPr>
          </a:p>
        </p:txBody>
      </p:sp>
      <p:sp>
        <p:nvSpPr>
          <p:cNvPr id="3" name="object 3"/>
          <p:cNvSpPr txBox="1"/>
          <p:nvPr/>
        </p:nvSpPr>
        <p:spPr>
          <a:xfrm>
            <a:off x="268936" y="2438400"/>
            <a:ext cx="8427099" cy="702115"/>
          </a:xfrm>
          <a:prstGeom prst="rect">
            <a:avLst/>
          </a:prstGeom>
        </p:spPr>
        <p:txBody>
          <a:bodyPr vert="horz" wrap="square" lIns="0" tIns="12065" rIns="0" bIns="0" rtlCol="0">
            <a:spAutoFit/>
          </a:bodyPr>
          <a:lstStyle/>
          <a:p>
            <a:pPr marL="12700">
              <a:lnSpc>
                <a:spcPct val="100000"/>
              </a:lnSpc>
              <a:spcBef>
                <a:spcPts val="95"/>
              </a:spcBef>
              <a:buClr>
                <a:srgbClr val="073D86"/>
              </a:buClr>
              <a:buSzPct val="72727"/>
              <a:tabLst>
                <a:tab pos="287020" algn="l"/>
                <a:tab pos="2170430" algn="l"/>
                <a:tab pos="2842895" algn="l"/>
              </a:tabLst>
            </a:pPr>
            <a:r>
              <a:rPr lang="en-US" sz="2200" spc="-5" dirty="0">
                <a:latin typeface="Trebuchet MS"/>
                <a:cs typeface="Trebuchet MS"/>
              </a:rPr>
              <a:t>2  </a:t>
            </a:r>
            <a:r>
              <a:rPr sz="2200" spc="-5" dirty="0">
                <a:latin typeface="Trebuchet MS"/>
                <a:cs typeface="Trebuchet MS"/>
              </a:rPr>
              <a:t>Unacceptable	side	effects</a:t>
            </a:r>
            <a:r>
              <a:rPr lang="en-US" sz="2200" dirty="0">
                <a:latin typeface="Trebuchet MS"/>
                <a:cs typeface="Trebuchet MS"/>
              </a:rPr>
              <a:t> </a:t>
            </a:r>
            <a:r>
              <a:rPr sz="2200" spc="-5" dirty="0">
                <a:latin typeface="Trebuchet MS"/>
                <a:cs typeface="Trebuchet MS"/>
              </a:rPr>
              <a:t>from 1st line</a:t>
            </a:r>
            <a:r>
              <a:rPr sz="2200" spc="-20" dirty="0">
                <a:latin typeface="Trebuchet MS"/>
                <a:cs typeface="Trebuchet MS"/>
              </a:rPr>
              <a:t> </a:t>
            </a:r>
            <a:r>
              <a:rPr sz="2200" spc="-10" dirty="0">
                <a:latin typeface="Trebuchet MS"/>
                <a:cs typeface="Trebuchet MS"/>
              </a:rPr>
              <a:t>drug.</a:t>
            </a:r>
            <a:endParaRPr lang="en-US" sz="2200" dirty="0">
              <a:latin typeface="Trebuchet MS"/>
              <a:cs typeface="Trebuchet MS"/>
            </a:endParaRPr>
          </a:p>
          <a:p>
            <a:pPr marL="12700">
              <a:lnSpc>
                <a:spcPct val="100000"/>
              </a:lnSpc>
              <a:spcBef>
                <a:spcPts val="95"/>
              </a:spcBef>
              <a:buClr>
                <a:srgbClr val="073D86"/>
              </a:buClr>
              <a:buSzPct val="72727"/>
              <a:tabLst>
                <a:tab pos="287020" algn="l"/>
                <a:tab pos="2170430" algn="l"/>
                <a:tab pos="2842895" algn="l"/>
              </a:tabLst>
            </a:pPr>
            <a:endParaRPr lang="en-US" sz="2200" spc="-10" dirty="0">
              <a:latin typeface="Trebuchet MS"/>
              <a:cs typeface="Trebuchet MS"/>
            </a:endParaRPr>
          </a:p>
        </p:txBody>
      </p:sp>
      <p:sp>
        <p:nvSpPr>
          <p:cNvPr id="4" name="TextBox 3"/>
          <p:cNvSpPr txBox="1"/>
          <p:nvPr/>
        </p:nvSpPr>
        <p:spPr>
          <a:xfrm>
            <a:off x="1066800" y="3429000"/>
            <a:ext cx="6477000" cy="1107996"/>
          </a:xfrm>
          <a:prstGeom prst="rect">
            <a:avLst/>
          </a:prstGeom>
          <a:noFill/>
        </p:spPr>
        <p:txBody>
          <a:bodyPr wrap="square" rtlCol="0">
            <a:spAutoFit/>
          </a:bodyPr>
          <a:lstStyle/>
          <a:p>
            <a:r>
              <a:rPr lang="en-US" sz="2400" spc="-10" dirty="0">
                <a:latin typeface="Trebuchet MS"/>
                <a:cs typeface="Trebuchet MS"/>
              </a:rPr>
              <a:t>Change </a:t>
            </a:r>
            <a:r>
              <a:rPr lang="en-US" sz="2400" spc="-5" dirty="0">
                <a:latin typeface="Trebuchet MS"/>
                <a:cs typeface="Trebuchet MS"/>
              </a:rPr>
              <a:t>of </a:t>
            </a:r>
            <a:r>
              <a:rPr lang="en-US" sz="2400" spc="-25" dirty="0">
                <a:latin typeface="Trebuchet MS"/>
                <a:cs typeface="Trebuchet MS"/>
              </a:rPr>
              <a:t>antidepressant  </a:t>
            </a:r>
            <a:r>
              <a:rPr lang="en-US" sz="2400" spc="-5" dirty="0">
                <a:latin typeface="Trebuchet MS"/>
                <a:cs typeface="Trebuchet MS"/>
              </a:rPr>
              <a:t>to different </a:t>
            </a:r>
            <a:r>
              <a:rPr lang="en-US" sz="2400" spc="-10" dirty="0">
                <a:latin typeface="Trebuchet MS"/>
                <a:cs typeface="Trebuchet MS"/>
              </a:rPr>
              <a:t>class </a:t>
            </a:r>
            <a:r>
              <a:rPr lang="en-US" sz="2400" spc="-5" dirty="0">
                <a:latin typeface="Trebuchet MS"/>
                <a:cs typeface="Trebuchet MS"/>
              </a:rPr>
              <a:t>or the  same class with </a:t>
            </a:r>
            <a:r>
              <a:rPr lang="en-US" sz="2400" spc="-10" dirty="0">
                <a:latin typeface="Trebuchet MS"/>
                <a:cs typeface="Trebuchet MS"/>
              </a:rPr>
              <a:t>different  </a:t>
            </a:r>
            <a:r>
              <a:rPr lang="en-US" sz="2400" spc="-5" dirty="0">
                <a:latin typeface="Trebuchet MS"/>
                <a:cs typeface="Trebuchet MS"/>
              </a:rPr>
              <a:t>side</a:t>
            </a:r>
            <a:r>
              <a:rPr lang="en-US" sz="2400" spc="-10" dirty="0">
                <a:latin typeface="Trebuchet MS"/>
                <a:cs typeface="Trebuchet MS"/>
              </a:rPr>
              <a:t> </a:t>
            </a:r>
            <a:r>
              <a:rPr lang="en-US" sz="2400" spc="-5" dirty="0">
                <a:latin typeface="Trebuchet MS"/>
                <a:cs typeface="Trebuchet MS"/>
              </a:rPr>
              <a:t>effect.</a:t>
            </a:r>
            <a:endParaRPr lang="en-US" sz="2400" dirty="0">
              <a:latin typeface="Trebuchet MS"/>
              <a:cs typeface="Trebuchet MS"/>
            </a:endParaRPr>
          </a:p>
          <a:p>
            <a:endParaRPr lang="en-US" dirty="0"/>
          </a:p>
        </p:txBody>
      </p:sp>
    </p:spTree>
    <p:extLst>
      <p:ext uri="{BB962C8B-B14F-4D97-AF65-F5344CB8AC3E}">
        <p14:creationId xmlns:p14="http://schemas.microsoft.com/office/powerpoint/2010/main" val="242399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6800" y="566064"/>
            <a:ext cx="3540760" cy="520655"/>
          </a:xfrm>
          <a:prstGeom prst="rect">
            <a:avLst/>
          </a:prstGeom>
        </p:spPr>
        <p:txBody>
          <a:bodyPr vert="horz" wrap="square" lIns="0" tIns="180340" rIns="0" bIns="0" rtlCol="0">
            <a:spAutoFit/>
          </a:bodyPr>
          <a:lstStyle/>
          <a:p>
            <a:pPr marL="12700">
              <a:lnSpc>
                <a:spcPct val="100000"/>
              </a:lnSpc>
              <a:spcBef>
                <a:spcPts val="1420"/>
              </a:spcBef>
            </a:pPr>
            <a:r>
              <a:rPr sz="2200" b="1" spc="-5" dirty="0">
                <a:solidFill>
                  <a:srgbClr val="042D64"/>
                </a:solidFill>
                <a:latin typeface="Trebuchet MS"/>
                <a:cs typeface="Trebuchet MS"/>
              </a:rPr>
              <a:t>Electro convulsive</a:t>
            </a:r>
            <a:r>
              <a:rPr sz="2200" b="1" spc="10" dirty="0">
                <a:solidFill>
                  <a:srgbClr val="042D64"/>
                </a:solidFill>
                <a:latin typeface="Trebuchet MS"/>
                <a:cs typeface="Trebuchet MS"/>
              </a:rPr>
              <a:t> </a:t>
            </a:r>
            <a:r>
              <a:rPr sz="2200" b="1" spc="-20" dirty="0">
                <a:solidFill>
                  <a:srgbClr val="042D64"/>
                </a:solidFill>
                <a:latin typeface="Trebuchet MS"/>
                <a:cs typeface="Trebuchet MS"/>
              </a:rPr>
              <a:t>therapy</a:t>
            </a:r>
            <a:endParaRPr sz="2200" dirty="0">
              <a:latin typeface="Trebuchet MS"/>
              <a:cs typeface="Trebuchet MS"/>
            </a:endParaRPr>
          </a:p>
        </p:txBody>
      </p:sp>
      <p:sp>
        <p:nvSpPr>
          <p:cNvPr id="11" name="object 11"/>
          <p:cNvSpPr/>
          <p:nvPr/>
        </p:nvSpPr>
        <p:spPr>
          <a:xfrm>
            <a:off x="1981200" y="3671642"/>
            <a:ext cx="4285487" cy="2531364"/>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2819400" y="3965774"/>
            <a:ext cx="3697224" cy="1943100"/>
          </a:xfrm>
          <a:prstGeom prst="rect">
            <a:avLst/>
          </a:prstGeom>
          <a:blipFill>
            <a:blip r:embed="rId3" cstate="print"/>
            <a:stretch>
              <a:fillRect/>
            </a:stretch>
          </a:blipFill>
        </p:spPr>
        <p:txBody>
          <a:bodyPr wrap="square" lIns="0" tIns="0" rIns="0" bIns="0" rtlCol="0"/>
          <a:lstStyle/>
          <a:p>
            <a:endParaRPr/>
          </a:p>
        </p:txBody>
      </p:sp>
      <p:sp>
        <p:nvSpPr>
          <p:cNvPr id="13" name="TextBox 12"/>
          <p:cNvSpPr txBox="1"/>
          <p:nvPr/>
        </p:nvSpPr>
        <p:spPr>
          <a:xfrm>
            <a:off x="1066800" y="1371600"/>
            <a:ext cx="7239000" cy="2031325"/>
          </a:xfrm>
          <a:prstGeom prst="rect">
            <a:avLst/>
          </a:prstGeom>
          <a:noFill/>
        </p:spPr>
        <p:txBody>
          <a:bodyPr wrap="square" rtlCol="0">
            <a:spAutoFit/>
          </a:bodyPr>
          <a:lstStyle/>
          <a:p>
            <a:r>
              <a:rPr lang="en-US" dirty="0"/>
              <a:t>ECT is used mainly to treat severe depression, but is also indicated for patients with bipolar disorder &amp; schizoaffective disorder </a:t>
            </a:r>
          </a:p>
          <a:p>
            <a:endParaRPr lang="en-US" dirty="0"/>
          </a:p>
          <a:p>
            <a:r>
              <a:rPr lang="en-US" dirty="0"/>
              <a:t>There is no question about the efficacy and safety of ECT, which is practiced widely in INDIA and the rest of the world. But it remains controversial and stigmatized because of misinformation and outmoded perceptions about how the treatment is performed.</a:t>
            </a:r>
          </a:p>
        </p:txBody>
      </p:sp>
    </p:spTree>
    <p:extLst>
      <p:ext uri="{BB962C8B-B14F-4D97-AF65-F5344CB8AC3E}">
        <p14:creationId xmlns:p14="http://schemas.microsoft.com/office/powerpoint/2010/main" val="1403269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752600"/>
            <a:ext cx="6781800" cy="2246769"/>
          </a:xfrm>
          <a:prstGeom prst="rect">
            <a:avLst/>
          </a:prstGeom>
        </p:spPr>
        <p:txBody>
          <a:bodyPr wrap="square">
            <a:spAutoFit/>
          </a:bodyPr>
          <a:lstStyle/>
          <a:p>
            <a:pPr marL="285750" indent="-285750">
              <a:buFont typeface="Arial" panose="020B0604020202020204" pitchFamily="34" charset="0"/>
              <a:buChar char="•"/>
            </a:pPr>
            <a:r>
              <a:rPr lang="en-US" sz="2800" dirty="0"/>
              <a:t>Abrupt or acute onset </a:t>
            </a:r>
          </a:p>
          <a:p>
            <a:pPr marL="285750" indent="-285750">
              <a:buFont typeface="Arial" panose="020B0604020202020204" pitchFamily="34" charset="0"/>
              <a:buChar char="•"/>
            </a:pPr>
            <a:r>
              <a:rPr lang="en-US" sz="2800" dirty="0"/>
              <a:t>Severe depression </a:t>
            </a:r>
          </a:p>
          <a:p>
            <a:pPr marL="285750" indent="-285750">
              <a:buFont typeface="Arial" panose="020B0604020202020204" pitchFamily="34" charset="0"/>
              <a:buChar char="•"/>
            </a:pPr>
            <a:r>
              <a:rPr lang="en-US" sz="2800" dirty="0"/>
              <a:t>Typical clinical features </a:t>
            </a:r>
          </a:p>
          <a:p>
            <a:pPr marL="285750" indent="-285750">
              <a:buFont typeface="Arial" panose="020B0604020202020204" pitchFamily="34" charset="0"/>
              <a:buChar char="•"/>
            </a:pPr>
            <a:r>
              <a:rPr lang="en-US" sz="2800" dirty="0"/>
              <a:t>Well-adjusted pre-morbid personality </a:t>
            </a:r>
          </a:p>
          <a:p>
            <a:pPr marL="285750" indent="-285750">
              <a:buFont typeface="Arial" panose="020B0604020202020204" pitchFamily="34" charset="0"/>
              <a:buChar char="•"/>
            </a:pPr>
            <a:r>
              <a:rPr lang="en-US" sz="2800" dirty="0"/>
              <a:t>Good response to treatment </a:t>
            </a:r>
          </a:p>
        </p:txBody>
      </p:sp>
      <p:sp>
        <p:nvSpPr>
          <p:cNvPr id="3" name="TextBox 2"/>
          <p:cNvSpPr txBox="1"/>
          <p:nvPr/>
        </p:nvSpPr>
        <p:spPr>
          <a:xfrm>
            <a:off x="838200" y="685800"/>
            <a:ext cx="5715000" cy="584775"/>
          </a:xfrm>
          <a:prstGeom prst="rect">
            <a:avLst/>
          </a:prstGeom>
          <a:noFill/>
        </p:spPr>
        <p:txBody>
          <a:bodyPr wrap="square" rtlCol="0">
            <a:spAutoFit/>
          </a:bodyPr>
          <a:lstStyle/>
          <a:p>
            <a:r>
              <a:rPr lang="en-US" sz="3200" dirty="0"/>
              <a:t>GOOD PROGNOSTIC FACTORS</a:t>
            </a:r>
          </a:p>
        </p:txBody>
      </p:sp>
    </p:spTree>
    <p:extLst>
      <p:ext uri="{BB962C8B-B14F-4D97-AF65-F5344CB8AC3E}">
        <p14:creationId xmlns:p14="http://schemas.microsoft.com/office/powerpoint/2010/main" val="16915328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676400"/>
            <a:ext cx="7162800" cy="3539430"/>
          </a:xfrm>
          <a:prstGeom prst="rect">
            <a:avLst/>
          </a:prstGeom>
        </p:spPr>
        <p:txBody>
          <a:bodyPr wrap="square">
            <a:spAutoFit/>
          </a:bodyPr>
          <a:lstStyle/>
          <a:p>
            <a:pPr marL="457200" indent="-457200">
              <a:buFont typeface="Arial" panose="020B0604020202020204" pitchFamily="34" charset="0"/>
              <a:buChar char="•"/>
            </a:pPr>
            <a:r>
              <a:rPr lang="en-US" sz="2800" dirty="0"/>
              <a:t>Double depression </a:t>
            </a:r>
          </a:p>
          <a:p>
            <a:pPr marL="457200" indent="-457200">
              <a:buFont typeface="Arial" panose="020B0604020202020204" pitchFamily="34" charset="0"/>
              <a:buChar char="•"/>
            </a:pPr>
            <a:r>
              <a:rPr lang="en-US" sz="2800" dirty="0"/>
              <a:t>Co-morbid physical disease, </a:t>
            </a:r>
          </a:p>
          <a:p>
            <a:pPr marL="457200" indent="-457200">
              <a:buFont typeface="Arial" panose="020B0604020202020204" pitchFamily="34" charset="0"/>
              <a:buChar char="•"/>
            </a:pPr>
            <a:r>
              <a:rPr lang="en-US" sz="2800" dirty="0"/>
              <a:t>Personality disorders</a:t>
            </a:r>
          </a:p>
          <a:p>
            <a:pPr marL="457200" indent="-457200">
              <a:buFont typeface="Arial" panose="020B0604020202020204" pitchFamily="34" charset="0"/>
              <a:buChar char="•"/>
            </a:pPr>
            <a:r>
              <a:rPr lang="en-US" sz="2800" dirty="0"/>
              <a:t>Alcohol dependence </a:t>
            </a:r>
          </a:p>
          <a:p>
            <a:pPr marL="457200" indent="-457200">
              <a:buFont typeface="Arial" panose="020B0604020202020204" pitchFamily="34" charset="0"/>
              <a:buChar char="•"/>
            </a:pPr>
            <a:r>
              <a:rPr lang="en-US" sz="2800" dirty="0"/>
              <a:t>Chronic ongoing stress </a:t>
            </a:r>
          </a:p>
          <a:p>
            <a:pPr marL="457200" indent="-457200">
              <a:buFont typeface="Arial" panose="020B0604020202020204" pitchFamily="34" charset="0"/>
              <a:buChar char="•"/>
            </a:pPr>
            <a:r>
              <a:rPr lang="en-US" sz="2800" dirty="0"/>
              <a:t>Poor drug compliance </a:t>
            </a:r>
          </a:p>
          <a:p>
            <a:pPr marL="457200" indent="-457200">
              <a:buFont typeface="Arial" panose="020B0604020202020204" pitchFamily="34" charset="0"/>
              <a:buChar char="•"/>
            </a:pPr>
            <a:r>
              <a:rPr lang="en-US" sz="2800" dirty="0"/>
              <a:t>Marked hypochondriacal features or mood incongruent features </a:t>
            </a:r>
          </a:p>
        </p:txBody>
      </p:sp>
      <p:sp>
        <p:nvSpPr>
          <p:cNvPr id="3" name="TextBox 2"/>
          <p:cNvSpPr txBox="1"/>
          <p:nvPr/>
        </p:nvSpPr>
        <p:spPr>
          <a:xfrm>
            <a:off x="838200" y="685800"/>
            <a:ext cx="5715000" cy="584775"/>
          </a:xfrm>
          <a:prstGeom prst="rect">
            <a:avLst/>
          </a:prstGeom>
          <a:noFill/>
        </p:spPr>
        <p:txBody>
          <a:bodyPr wrap="square" rtlCol="0">
            <a:spAutoFit/>
          </a:bodyPr>
          <a:lstStyle/>
          <a:p>
            <a:r>
              <a:rPr lang="en-US" sz="3200" dirty="0"/>
              <a:t>BAD PROGNOSTIC FACTORS</a:t>
            </a:r>
          </a:p>
        </p:txBody>
      </p:sp>
    </p:spTree>
    <p:extLst>
      <p:ext uri="{BB962C8B-B14F-4D97-AF65-F5344CB8AC3E}">
        <p14:creationId xmlns:p14="http://schemas.microsoft.com/office/powerpoint/2010/main" val="4034923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676400"/>
            <a:ext cx="7162800" cy="3539430"/>
          </a:xfrm>
          <a:prstGeom prst="rect">
            <a:avLst/>
          </a:prstGeom>
        </p:spPr>
        <p:txBody>
          <a:bodyPr wrap="square">
            <a:spAutoFit/>
          </a:bodyPr>
          <a:lstStyle/>
          <a:p>
            <a:pPr marL="457200" indent="-457200">
              <a:buFont typeface="Arial" panose="020B0604020202020204" pitchFamily="34" charset="0"/>
              <a:buChar char="•"/>
            </a:pPr>
            <a:r>
              <a:rPr lang="en-US" sz="2800" dirty="0"/>
              <a:t>Double depression </a:t>
            </a:r>
          </a:p>
          <a:p>
            <a:pPr marL="457200" indent="-457200">
              <a:buFont typeface="Arial" panose="020B0604020202020204" pitchFamily="34" charset="0"/>
              <a:buChar char="•"/>
            </a:pPr>
            <a:r>
              <a:rPr lang="en-US" sz="2800" dirty="0"/>
              <a:t>Co-morbid physical disease, </a:t>
            </a:r>
          </a:p>
          <a:p>
            <a:pPr marL="457200" indent="-457200">
              <a:buFont typeface="Arial" panose="020B0604020202020204" pitchFamily="34" charset="0"/>
              <a:buChar char="•"/>
            </a:pPr>
            <a:r>
              <a:rPr lang="en-US" sz="2800" dirty="0"/>
              <a:t>Personality disorders</a:t>
            </a:r>
          </a:p>
          <a:p>
            <a:pPr marL="457200" indent="-457200">
              <a:buFont typeface="Arial" panose="020B0604020202020204" pitchFamily="34" charset="0"/>
              <a:buChar char="•"/>
            </a:pPr>
            <a:r>
              <a:rPr lang="en-US" sz="2800" dirty="0"/>
              <a:t>Alcohol dependence </a:t>
            </a:r>
          </a:p>
          <a:p>
            <a:pPr marL="457200" indent="-457200">
              <a:buFont typeface="Arial" panose="020B0604020202020204" pitchFamily="34" charset="0"/>
              <a:buChar char="•"/>
            </a:pPr>
            <a:r>
              <a:rPr lang="en-US" sz="2800" dirty="0"/>
              <a:t>Chronic ongoing stress </a:t>
            </a:r>
          </a:p>
          <a:p>
            <a:pPr marL="457200" indent="-457200">
              <a:buFont typeface="Arial" panose="020B0604020202020204" pitchFamily="34" charset="0"/>
              <a:buChar char="•"/>
            </a:pPr>
            <a:r>
              <a:rPr lang="en-US" sz="2800" dirty="0"/>
              <a:t>Poor drug compliance </a:t>
            </a:r>
          </a:p>
          <a:p>
            <a:pPr marL="457200" indent="-457200">
              <a:buFont typeface="Arial" panose="020B0604020202020204" pitchFamily="34" charset="0"/>
              <a:buChar char="•"/>
            </a:pPr>
            <a:r>
              <a:rPr lang="en-US" sz="2800" dirty="0"/>
              <a:t>Marked hypochondriacal features or mood incongruent features </a:t>
            </a:r>
          </a:p>
        </p:txBody>
      </p:sp>
      <p:sp>
        <p:nvSpPr>
          <p:cNvPr id="3" name="TextBox 2"/>
          <p:cNvSpPr txBox="1"/>
          <p:nvPr/>
        </p:nvSpPr>
        <p:spPr>
          <a:xfrm>
            <a:off x="838200" y="685800"/>
            <a:ext cx="5715000" cy="584775"/>
          </a:xfrm>
          <a:prstGeom prst="rect">
            <a:avLst/>
          </a:prstGeom>
          <a:noFill/>
        </p:spPr>
        <p:txBody>
          <a:bodyPr wrap="square" rtlCol="0">
            <a:spAutoFit/>
          </a:bodyPr>
          <a:lstStyle/>
          <a:p>
            <a:r>
              <a:rPr lang="en-US" sz="3200" dirty="0"/>
              <a:t>BAD PROGNOSTIC FACTORS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209800"/>
            <a:ext cx="7787245" cy="4540403"/>
          </a:xfrm>
          <a:prstGeom prst="rect">
            <a:avLst/>
          </a:prstGeom>
        </p:spPr>
      </p:pic>
    </p:spTree>
    <p:extLst>
      <p:ext uri="{BB962C8B-B14F-4D97-AF65-F5344CB8AC3E}">
        <p14:creationId xmlns:p14="http://schemas.microsoft.com/office/powerpoint/2010/main" val="344506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32204" y="297179"/>
            <a:ext cx="4881372" cy="90220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42972" y="615695"/>
            <a:ext cx="329488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691639" y="332231"/>
            <a:ext cx="4762500" cy="78333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691639" y="332231"/>
            <a:ext cx="4762500" cy="783590"/>
          </a:xfrm>
          <a:custGeom>
            <a:avLst/>
            <a:gdLst/>
            <a:ahLst/>
            <a:cxnLst/>
            <a:rect l="l" t="t" r="r" b="b"/>
            <a:pathLst>
              <a:path w="4762500" h="783590">
                <a:moveTo>
                  <a:pt x="0" y="783336"/>
                </a:moveTo>
                <a:lnTo>
                  <a:pt x="4762500" y="783336"/>
                </a:lnTo>
                <a:lnTo>
                  <a:pt x="4762500" y="0"/>
                </a:lnTo>
                <a:lnTo>
                  <a:pt x="0" y="0"/>
                </a:lnTo>
                <a:lnTo>
                  <a:pt x="0" y="783336"/>
                </a:lnTo>
                <a:close/>
              </a:path>
            </a:pathLst>
          </a:custGeom>
          <a:ln w="12191">
            <a:solidFill>
              <a:srgbClr val="4584D2"/>
            </a:solidFill>
          </a:ln>
        </p:spPr>
        <p:txBody>
          <a:bodyPr wrap="square" lIns="0" tIns="0" rIns="0" bIns="0" rtlCol="0"/>
          <a:lstStyle/>
          <a:p>
            <a:endParaRPr/>
          </a:p>
        </p:txBody>
      </p:sp>
      <p:sp>
        <p:nvSpPr>
          <p:cNvPr id="6" name="object 6"/>
          <p:cNvSpPr/>
          <p:nvPr/>
        </p:nvSpPr>
        <p:spPr>
          <a:xfrm>
            <a:off x="2494788" y="643127"/>
            <a:ext cx="3191256" cy="411479"/>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2504567" y="652906"/>
            <a:ext cx="3137535" cy="357505"/>
          </a:xfrm>
          <a:custGeom>
            <a:avLst/>
            <a:gdLst/>
            <a:ahLst/>
            <a:cxnLst/>
            <a:rect l="l" t="t" r="r" b="b"/>
            <a:pathLst>
              <a:path w="3137535" h="357505">
                <a:moveTo>
                  <a:pt x="1150238" y="1142"/>
                </a:moveTo>
                <a:lnTo>
                  <a:pt x="1123315" y="1142"/>
                </a:lnTo>
                <a:lnTo>
                  <a:pt x="985646" y="351408"/>
                </a:lnTo>
                <a:lnTo>
                  <a:pt x="1053719" y="351408"/>
                </a:lnTo>
                <a:lnTo>
                  <a:pt x="1077848" y="281431"/>
                </a:lnTo>
                <a:lnTo>
                  <a:pt x="1261419" y="281431"/>
                </a:lnTo>
                <a:lnTo>
                  <a:pt x="1242780" y="234441"/>
                </a:lnTo>
                <a:lnTo>
                  <a:pt x="1095247" y="234441"/>
                </a:lnTo>
                <a:lnTo>
                  <a:pt x="1136777" y="106806"/>
                </a:lnTo>
                <a:lnTo>
                  <a:pt x="1192152" y="106806"/>
                </a:lnTo>
                <a:lnTo>
                  <a:pt x="1150238" y="1142"/>
                </a:lnTo>
                <a:close/>
              </a:path>
              <a:path w="3137535" h="357505">
                <a:moveTo>
                  <a:pt x="1261419" y="281431"/>
                </a:moveTo>
                <a:lnTo>
                  <a:pt x="1196212" y="281431"/>
                </a:lnTo>
                <a:lnTo>
                  <a:pt x="1221485" y="351408"/>
                </a:lnTo>
                <a:lnTo>
                  <a:pt x="1289177" y="351408"/>
                </a:lnTo>
                <a:lnTo>
                  <a:pt x="1261419" y="281431"/>
                </a:lnTo>
                <a:close/>
              </a:path>
              <a:path w="3137535" h="357505">
                <a:moveTo>
                  <a:pt x="1192152" y="106806"/>
                </a:moveTo>
                <a:lnTo>
                  <a:pt x="1136777" y="106806"/>
                </a:lnTo>
                <a:lnTo>
                  <a:pt x="1178306" y="234441"/>
                </a:lnTo>
                <a:lnTo>
                  <a:pt x="1242780" y="234441"/>
                </a:lnTo>
                <a:lnTo>
                  <a:pt x="1192152" y="106806"/>
                </a:lnTo>
                <a:close/>
              </a:path>
              <a:path w="3137535" h="357505">
                <a:moveTo>
                  <a:pt x="520826" y="1142"/>
                </a:moveTo>
                <a:lnTo>
                  <a:pt x="493902" y="1142"/>
                </a:lnTo>
                <a:lnTo>
                  <a:pt x="356234" y="351408"/>
                </a:lnTo>
                <a:lnTo>
                  <a:pt x="424306" y="351408"/>
                </a:lnTo>
                <a:lnTo>
                  <a:pt x="448437" y="281431"/>
                </a:lnTo>
                <a:lnTo>
                  <a:pt x="632007" y="281431"/>
                </a:lnTo>
                <a:lnTo>
                  <a:pt x="613368" y="234441"/>
                </a:lnTo>
                <a:lnTo>
                  <a:pt x="465835" y="234441"/>
                </a:lnTo>
                <a:lnTo>
                  <a:pt x="507364" y="106806"/>
                </a:lnTo>
                <a:lnTo>
                  <a:pt x="562740" y="106806"/>
                </a:lnTo>
                <a:lnTo>
                  <a:pt x="520826" y="1142"/>
                </a:lnTo>
                <a:close/>
              </a:path>
              <a:path w="3137535" h="357505">
                <a:moveTo>
                  <a:pt x="632007" y="281431"/>
                </a:moveTo>
                <a:lnTo>
                  <a:pt x="566801" y="281431"/>
                </a:lnTo>
                <a:lnTo>
                  <a:pt x="592074" y="351408"/>
                </a:lnTo>
                <a:lnTo>
                  <a:pt x="659764" y="351408"/>
                </a:lnTo>
                <a:lnTo>
                  <a:pt x="632007" y="281431"/>
                </a:lnTo>
                <a:close/>
              </a:path>
              <a:path w="3137535" h="357505">
                <a:moveTo>
                  <a:pt x="562740" y="106806"/>
                </a:moveTo>
                <a:lnTo>
                  <a:pt x="507364" y="106806"/>
                </a:lnTo>
                <a:lnTo>
                  <a:pt x="548894" y="234441"/>
                </a:lnTo>
                <a:lnTo>
                  <a:pt x="613368" y="234441"/>
                </a:lnTo>
                <a:lnTo>
                  <a:pt x="562740" y="106806"/>
                </a:lnTo>
                <a:close/>
              </a:path>
              <a:path w="3137535" h="357505">
                <a:moveTo>
                  <a:pt x="3022727" y="60325"/>
                </a:moveTo>
                <a:lnTo>
                  <a:pt x="2961385" y="60325"/>
                </a:lnTo>
                <a:lnTo>
                  <a:pt x="2961385" y="351408"/>
                </a:lnTo>
                <a:lnTo>
                  <a:pt x="3022727" y="351408"/>
                </a:lnTo>
                <a:lnTo>
                  <a:pt x="3022727" y="60325"/>
                </a:lnTo>
                <a:close/>
              </a:path>
              <a:path w="3137535" h="357505">
                <a:moveTo>
                  <a:pt x="3137535" y="5841"/>
                </a:moveTo>
                <a:lnTo>
                  <a:pt x="2851404" y="5841"/>
                </a:lnTo>
                <a:lnTo>
                  <a:pt x="2851404" y="60325"/>
                </a:lnTo>
                <a:lnTo>
                  <a:pt x="3137535" y="60325"/>
                </a:lnTo>
                <a:lnTo>
                  <a:pt x="3137535" y="5841"/>
                </a:lnTo>
                <a:close/>
              </a:path>
              <a:path w="3137535" h="357505">
                <a:moveTo>
                  <a:pt x="2691579" y="137540"/>
                </a:moveTo>
                <a:lnTo>
                  <a:pt x="2617978" y="137540"/>
                </a:lnTo>
                <a:lnTo>
                  <a:pt x="2785745" y="356234"/>
                </a:lnTo>
                <a:lnTo>
                  <a:pt x="2810763" y="356234"/>
                </a:lnTo>
                <a:lnTo>
                  <a:pt x="2810763" y="214375"/>
                </a:lnTo>
                <a:lnTo>
                  <a:pt x="2751709" y="214375"/>
                </a:lnTo>
                <a:lnTo>
                  <a:pt x="2691579" y="137540"/>
                </a:lnTo>
                <a:close/>
              </a:path>
              <a:path w="3137535" h="357505">
                <a:moveTo>
                  <a:pt x="2588513" y="5841"/>
                </a:moveTo>
                <a:lnTo>
                  <a:pt x="2559049" y="5841"/>
                </a:lnTo>
                <a:lnTo>
                  <a:pt x="2559049" y="351663"/>
                </a:lnTo>
                <a:lnTo>
                  <a:pt x="2617978" y="351663"/>
                </a:lnTo>
                <a:lnTo>
                  <a:pt x="2617978" y="137540"/>
                </a:lnTo>
                <a:lnTo>
                  <a:pt x="2691579" y="137540"/>
                </a:lnTo>
                <a:lnTo>
                  <a:pt x="2588513" y="5841"/>
                </a:lnTo>
                <a:close/>
              </a:path>
              <a:path w="3137535" h="357505">
                <a:moveTo>
                  <a:pt x="2810763" y="5841"/>
                </a:moveTo>
                <a:lnTo>
                  <a:pt x="2751709" y="5841"/>
                </a:lnTo>
                <a:lnTo>
                  <a:pt x="2751709" y="214375"/>
                </a:lnTo>
                <a:lnTo>
                  <a:pt x="2810763" y="214375"/>
                </a:lnTo>
                <a:lnTo>
                  <a:pt x="2810763" y="5841"/>
                </a:lnTo>
                <a:close/>
              </a:path>
              <a:path w="3137535" h="357505">
                <a:moveTo>
                  <a:pt x="2505329" y="5841"/>
                </a:moveTo>
                <a:lnTo>
                  <a:pt x="2284730" y="5841"/>
                </a:lnTo>
                <a:lnTo>
                  <a:pt x="2284730" y="351408"/>
                </a:lnTo>
                <a:lnTo>
                  <a:pt x="2502661" y="351408"/>
                </a:lnTo>
                <a:lnTo>
                  <a:pt x="2502661" y="296925"/>
                </a:lnTo>
                <a:lnTo>
                  <a:pt x="2346071" y="296925"/>
                </a:lnTo>
                <a:lnTo>
                  <a:pt x="2346071" y="193420"/>
                </a:lnTo>
                <a:lnTo>
                  <a:pt x="2460244" y="193420"/>
                </a:lnTo>
                <a:lnTo>
                  <a:pt x="2460244" y="141223"/>
                </a:lnTo>
                <a:lnTo>
                  <a:pt x="2346071" y="141223"/>
                </a:lnTo>
                <a:lnTo>
                  <a:pt x="2346071" y="60325"/>
                </a:lnTo>
                <a:lnTo>
                  <a:pt x="2505329" y="60325"/>
                </a:lnTo>
                <a:lnTo>
                  <a:pt x="2505329" y="5841"/>
                </a:lnTo>
                <a:close/>
              </a:path>
              <a:path w="3137535" h="357505">
                <a:moveTo>
                  <a:pt x="2047708" y="165353"/>
                </a:moveTo>
                <a:lnTo>
                  <a:pt x="1990852" y="165353"/>
                </a:lnTo>
                <a:lnTo>
                  <a:pt x="2060447" y="356234"/>
                </a:lnTo>
                <a:lnTo>
                  <a:pt x="2082419" y="356234"/>
                </a:lnTo>
                <a:lnTo>
                  <a:pt x="2125250" y="238759"/>
                </a:lnTo>
                <a:lnTo>
                  <a:pt x="2071243" y="238759"/>
                </a:lnTo>
                <a:lnTo>
                  <a:pt x="2047708" y="165353"/>
                </a:lnTo>
                <a:close/>
              </a:path>
              <a:path w="3137535" h="357505">
                <a:moveTo>
                  <a:pt x="1996567" y="5841"/>
                </a:moveTo>
                <a:lnTo>
                  <a:pt x="1963928" y="5841"/>
                </a:lnTo>
                <a:lnTo>
                  <a:pt x="1894332" y="351663"/>
                </a:lnTo>
                <a:lnTo>
                  <a:pt x="1953641" y="351663"/>
                </a:lnTo>
                <a:lnTo>
                  <a:pt x="1990852" y="165353"/>
                </a:lnTo>
                <a:lnTo>
                  <a:pt x="2047708" y="165353"/>
                </a:lnTo>
                <a:lnTo>
                  <a:pt x="1996567" y="5841"/>
                </a:lnTo>
                <a:close/>
              </a:path>
              <a:path w="3137535" h="357505">
                <a:moveTo>
                  <a:pt x="2209291" y="165353"/>
                </a:moveTo>
                <a:lnTo>
                  <a:pt x="2152015" y="165353"/>
                </a:lnTo>
                <a:lnTo>
                  <a:pt x="2187829" y="351663"/>
                </a:lnTo>
                <a:lnTo>
                  <a:pt x="2247265" y="351663"/>
                </a:lnTo>
                <a:lnTo>
                  <a:pt x="2209291" y="165353"/>
                </a:lnTo>
                <a:close/>
              </a:path>
              <a:path w="3137535" h="357505">
                <a:moveTo>
                  <a:pt x="2176780" y="5841"/>
                </a:moveTo>
                <a:lnTo>
                  <a:pt x="2144395" y="5841"/>
                </a:lnTo>
                <a:lnTo>
                  <a:pt x="2071243" y="238759"/>
                </a:lnTo>
                <a:lnTo>
                  <a:pt x="2125250" y="238759"/>
                </a:lnTo>
                <a:lnTo>
                  <a:pt x="2152015" y="165353"/>
                </a:lnTo>
                <a:lnTo>
                  <a:pt x="2209291" y="165353"/>
                </a:lnTo>
                <a:lnTo>
                  <a:pt x="2176780" y="5841"/>
                </a:lnTo>
                <a:close/>
              </a:path>
              <a:path w="3137535" h="357505">
                <a:moveTo>
                  <a:pt x="1871345" y="5841"/>
                </a:moveTo>
                <a:lnTo>
                  <a:pt x="1650745" y="5841"/>
                </a:lnTo>
                <a:lnTo>
                  <a:pt x="1650745" y="351408"/>
                </a:lnTo>
                <a:lnTo>
                  <a:pt x="1868678" y="351408"/>
                </a:lnTo>
                <a:lnTo>
                  <a:pt x="1868678" y="296925"/>
                </a:lnTo>
                <a:lnTo>
                  <a:pt x="1712086" y="296925"/>
                </a:lnTo>
                <a:lnTo>
                  <a:pt x="1712086" y="193420"/>
                </a:lnTo>
                <a:lnTo>
                  <a:pt x="1826259" y="193420"/>
                </a:lnTo>
                <a:lnTo>
                  <a:pt x="1826259" y="141223"/>
                </a:lnTo>
                <a:lnTo>
                  <a:pt x="1712086" y="141223"/>
                </a:lnTo>
                <a:lnTo>
                  <a:pt x="1712086" y="60325"/>
                </a:lnTo>
                <a:lnTo>
                  <a:pt x="1871345" y="60325"/>
                </a:lnTo>
                <a:lnTo>
                  <a:pt x="1871345" y="5841"/>
                </a:lnTo>
                <a:close/>
              </a:path>
              <a:path w="3137535" h="357505">
                <a:moveTo>
                  <a:pt x="829251" y="137540"/>
                </a:moveTo>
                <a:lnTo>
                  <a:pt x="755649" y="137540"/>
                </a:lnTo>
                <a:lnTo>
                  <a:pt x="923417" y="356234"/>
                </a:lnTo>
                <a:lnTo>
                  <a:pt x="948435" y="356234"/>
                </a:lnTo>
                <a:lnTo>
                  <a:pt x="948435" y="214375"/>
                </a:lnTo>
                <a:lnTo>
                  <a:pt x="889381" y="214375"/>
                </a:lnTo>
                <a:lnTo>
                  <a:pt x="829251" y="137540"/>
                </a:lnTo>
                <a:close/>
              </a:path>
              <a:path w="3137535" h="357505">
                <a:moveTo>
                  <a:pt x="726185" y="5841"/>
                </a:moveTo>
                <a:lnTo>
                  <a:pt x="696721" y="5841"/>
                </a:lnTo>
                <a:lnTo>
                  <a:pt x="696721" y="351663"/>
                </a:lnTo>
                <a:lnTo>
                  <a:pt x="755649" y="351663"/>
                </a:lnTo>
                <a:lnTo>
                  <a:pt x="755649" y="137540"/>
                </a:lnTo>
                <a:lnTo>
                  <a:pt x="829251" y="137540"/>
                </a:lnTo>
                <a:lnTo>
                  <a:pt x="726185" y="5841"/>
                </a:lnTo>
                <a:close/>
              </a:path>
              <a:path w="3137535" h="357505">
                <a:moveTo>
                  <a:pt x="948435" y="5841"/>
                </a:moveTo>
                <a:lnTo>
                  <a:pt x="889381" y="5841"/>
                </a:lnTo>
                <a:lnTo>
                  <a:pt x="889381" y="214375"/>
                </a:lnTo>
                <a:lnTo>
                  <a:pt x="948435" y="214375"/>
                </a:lnTo>
                <a:lnTo>
                  <a:pt x="948435" y="5841"/>
                </a:lnTo>
                <a:close/>
              </a:path>
              <a:path w="3137535" h="357505">
                <a:moveTo>
                  <a:pt x="153376" y="165353"/>
                </a:moveTo>
                <a:lnTo>
                  <a:pt x="96519" y="165353"/>
                </a:lnTo>
                <a:lnTo>
                  <a:pt x="166115" y="356234"/>
                </a:lnTo>
                <a:lnTo>
                  <a:pt x="188087" y="356234"/>
                </a:lnTo>
                <a:lnTo>
                  <a:pt x="230918" y="238759"/>
                </a:lnTo>
                <a:lnTo>
                  <a:pt x="176910" y="238759"/>
                </a:lnTo>
                <a:lnTo>
                  <a:pt x="153376" y="165353"/>
                </a:lnTo>
                <a:close/>
              </a:path>
              <a:path w="3137535" h="357505">
                <a:moveTo>
                  <a:pt x="102234" y="5841"/>
                </a:moveTo>
                <a:lnTo>
                  <a:pt x="69595" y="5841"/>
                </a:lnTo>
                <a:lnTo>
                  <a:pt x="0" y="351663"/>
                </a:lnTo>
                <a:lnTo>
                  <a:pt x="59308" y="351663"/>
                </a:lnTo>
                <a:lnTo>
                  <a:pt x="96519" y="165353"/>
                </a:lnTo>
                <a:lnTo>
                  <a:pt x="153376" y="165353"/>
                </a:lnTo>
                <a:lnTo>
                  <a:pt x="102234" y="5841"/>
                </a:lnTo>
                <a:close/>
              </a:path>
              <a:path w="3137535" h="357505">
                <a:moveTo>
                  <a:pt x="314959" y="165353"/>
                </a:moveTo>
                <a:lnTo>
                  <a:pt x="257682" y="165353"/>
                </a:lnTo>
                <a:lnTo>
                  <a:pt x="293496" y="351663"/>
                </a:lnTo>
                <a:lnTo>
                  <a:pt x="352932" y="351663"/>
                </a:lnTo>
                <a:lnTo>
                  <a:pt x="314959" y="165353"/>
                </a:lnTo>
                <a:close/>
              </a:path>
              <a:path w="3137535" h="357505">
                <a:moveTo>
                  <a:pt x="282447" y="5841"/>
                </a:moveTo>
                <a:lnTo>
                  <a:pt x="250062" y="5841"/>
                </a:lnTo>
                <a:lnTo>
                  <a:pt x="176910" y="238759"/>
                </a:lnTo>
                <a:lnTo>
                  <a:pt x="230918" y="238759"/>
                </a:lnTo>
                <a:lnTo>
                  <a:pt x="257682" y="165353"/>
                </a:lnTo>
                <a:lnTo>
                  <a:pt x="314959" y="165353"/>
                </a:lnTo>
                <a:lnTo>
                  <a:pt x="282447" y="5841"/>
                </a:lnTo>
                <a:close/>
              </a:path>
              <a:path w="3137535" h="357505">
                <a:moveTo>
                  <a:pt x="1484630" y="0"/>
                </a:moveTo>
                <a:lnTo>
                  <a:pt x="1446577" y="3121"/>
                </a:lnTo>
                <a:lnTo>
                  <a:pt x="1382760" y="28128"/>
                </a:lnTo>
                <a:lnTo>
                  <a:pt x="1336252" y="76874"/>
                </a:lnTo>
                <a:lnTo>
                  <a:pt x="1312578" y="141835"/>
                </a:lnTo>
                <a:lnTo>
                  <a:pt x="1309623" y="179958"/>
                </a:lnTo>
                <a:lnTo>
                  <a:pt x="1312340" y="218009"/>
                </a:lnTo>
                <a:lnTo>
                  <a:pt x="1334109" y="282346"/>
                </a:lnTo>
                <a:lnTo>
                  <a:pt x="1376830" y="329945"/>
                </a:lnTo>
                <a:lnTo>
                  <a:pt x="1435695" y="354329"/>
                </a:lnTo>
                <a:lnTo>
                  <a:pt x="1470913" y="357377"/>
                </a:lnTo>
                <a:lnTo>
                  <a:pt x="1488062" y="356739"/>
                </a:lnTo>
                <a:lnTo>
                  <a:pt x="1539747" y="347344"/>
                </a:lnTo>
                <a:lnTo>
                  <a:pt x="1584450" y="327860"/>
                </a:lnTo>
                <a:lnTo>
                  <a:pt x="1596262" y="319404"/>
                </a:lnTo>
                <a:lnTo>
                  <a:pt x="1596262" y="302894"/>
                </a:lnTo>
                <a:lnTo>
                  <a:pt x="1480820" y="302894"/>
                </a:lnTo>
                <a:lnTo>
                  <a:pt x="1457267" y="300825"/>
                </a:lnTo>
                <a:lnTo>
                  <a:pt x="1417972" y="284303"/>
                </a:lnTo>
                <a:lnTo>
                  <a:pt x="1389538" y="251940"/>
                </a:lnTo>
                <a:lnTo>
                  <a:pt x="1375060" y="207831"/>
                </a:lnTo>
                <a:lnTo>
                  <a:pt x="1373250" y="181609"/>
                </a:lnTo>
                <a:lnTo>
                  <a:pt x="1375106" y="154035"/>
                </a:lnTo>
                <a:lnTo>
                  <a:pt x="1389913" y="107743"/>
                </a:lnTo>
                <a:lnTo>
                  <a:pt x="1418867" y="73931"/>
                </a:lnTo>
                <a:lnTo>
                  <a:pt x="1459063" y="56647"/>
                </a:lnTo>
                <a:lnTo>
                  <a:pt x="1483233" y="54482"/>
                </a:lnTo>
                <a:lnTo>
                  <a:pt x="1570639" y="54482"/>
                </a:lnTo>
                <a:lnTo>
                  <a:pt x="1581404" y="33908"/>
                </a:lnTo>
                <a:lnTo>
                  <a:pt x="1560371" y="19073"/>
                </a:lnTo>
                <a:lnTo>
                  <a:pt x="1537255" y="8477"/>
                </a:lnTo>
                <a:lnTo>
                  <a:pt x="1512020" y="2119"/>
                </a:lnTo>
                <a:lnTo>
                  <a:pt x="1484630" y="0"/>
                </a:lnTo>
                <a:close/>
              </a:path>
              <a:path w="3137535" h="357505">
                <a:moveTo>
                  <a:pt x="1596262" y="164591"/>
                </a:moveTo>
                <a:lnTo>
                  <a:pt x="1487043" y="164591"/>
                </a:lnTo>
                <a:lnTo>
                  <a:pt x="1487043" y="217042"/>
                </a:lnTo>
                <a:lnTo>
                  <a:pt x="1534921" y="217042"/>
                </a:lnTo>
                <a:lnTo>
                  <a:pt x="1534921" y="284988"/>
                </a:lnTo>
                <a:lnTo>
                  <a:pt x="1523539" y="292822"/>
                </a:lnTo>
                <a:lnTo>
                  <a:pt x="1510728" y="298418"/>
                </a:lnTo>
                <a:lnTo>
                  <a:pt x="1496488" y="301775"/>
                </a:lnTo>
                <a:lnTo>
                  <a:pt x="1480820" y="302894"/>
                </a:lnTo>
                <a:lnTo>
                  <a:pt x="1596262" y="302894"/>
                </a:lnTo>
                <a:lnTo>
                  <a:pt x="1596262" y="164591"/>
                </a:lnTo>
                <a:close/>
              </a:path>
              <a:path w="3137535" h="357505">
                <a:moveTo>
                  <a:pt x="1570639" y="54482"/>
                </a:moveTo>
                <a:lnTo>
                  <a:pt x="1483233" y="54482"/>
                </a:lnTo>
                <a:lnTo>
                  <a:pt x="1491751" y="55078"/>
                </a:lnTo>
                <a:lnTo>
                  <a:pt x="1501092" y="56864"/>
                </a:lnTo>
                <a:lnTo>
                  <a:pt x="1541811" y="73596"/>
                </a:lnTo>
                <a:lnTo>
                  <a:pt x="1555622" y="83184"/>
                </a:lnTo>
                <a:lnTo>
                  <a:pt x="1570639" y="54482"/>
                </a:lnTo>
                <a:close/>
              </a:path>
            </a:pathLst>
          </a:custGeom>
          <a:solidFill>
            <a:srgbClr val="000000"/>
          </a:solidFill>
        </p:spPr>
        <p:txBody>
          <a:bodyPr wrap="square" lIns="0" tIns="0" rIns="0" bIns="0" rtlCol="0"/>
          <a:lstStyle/>
          <a:p>
            <a:endParaRPr/>
          </a:p>
        </p:txBody>
      </p:sp>
      <p:sp>
        <p:nvSpPr>
          <p:cNvPr id="8" name="object 8"/>
          <p:cNvSpPr/>
          <p:nvPr/>
        </p:nvSpPr>
        <p:spPr>
          <a:xfrm>
            <a:off x="3599815" y="759713"/>
            <a:ext cx="83185" cy="127635"/>
          </a:xfrm>
          <a:custGeom>
            <a:avLst/>
            <a:gdLst/>
            <a:ahLst/>
            <a:cxnLst/>
            <a:rect l="l" t="t" r="r" b="b"/>
            <a:pathLst>
              <a:path w="83185" h="127634">
                <a:moveTo>
                  <a:pt x="41529" y="0"/>
                </a:moveTo>
                <a:lnTo>
                  <a:pt x="0" y="127635"/>
                </a:lnTo>
                <a:lnTo>
                  <a:pt x="83058" y="127635"/>
                </a:lnTo>
                <a:lnTo>
                  <a:pt x="41529" y="0"/>
                </a:lnTo>
                <a:close/>
              </a:path>
            </a:pathLst>
          </a:custGeom>
          <a:ln w="3175">
            <a:solidFill>
              <a:srgbClr val="001744"/>
            </a:solidFill>
          </a:ln>
        </p:spPr>
        <p:txBody>
          <a:bodyPr wrap="square" lIns="0" tIns="0" rIns="0" bIns="0" rtlCol="0"/>
          <a:lstStyle/>
          <a:p>
            <a:endParaRPr/>
          </a:p>
        </p:txBody>
      </p:sp>
      <p:sp>
        <p:nvSpPr>
          <p:cNvPr id="9" name="object 9"/>
          <p:cNvSpPr/>
          <p:nvPr/>
        </p:nvSpPr>
        <p:spPr>
          <a:xfrm>
            <a:off x="2970402" y="759713"/>
            <a:ext cx="83185" cy="127635"/>
          </a:xfrm>
          <a:custGeom>
            <a:avLst/>
            <a:gdLst/>
            <a:ahLst/>
            <a:cxnLst/>
            <a:rect l="l" t="t" r="r" b="b"/>
            <a:pathLst>
              <a:path w="83185" h="127634">
                <a:moveTo>
                  <a:pt x="41529" y="0"/>
                </a:moveTo>
                <a:lnTo>
                  <a:pt x="0" y="127635"/>
                </a:lnTo>
                <a:lnTo>
                  <a:pt x="83058" y="127635"/>
                </a:lnTo>
                <a:lnTo>
                  <a:pt x="41529" y="0"/>
                </a:lnTo>
                <a:close/>
              </a:path>
            </a:pathLst>
          </a:custGeom>
          <a:ln w="3175">
            <a:solidFill>
              <a:srgbClr val="001744"/>
            </a:solidFill>
          </a:ln>
        </p:spPr>
        <p:txBody>
          <a:bodyPr wrap="square" lIns="0" tIns="0" rIns="0" bIns="0" rtlCol="0"/>
          <a:lstStyle/>
          <a:p>
            <a:endParaRPr/>
          </a:p>
        </p:txBody>
      </p:sp>
      <p:sp>
        <p:nvSpPr>
          <p:cNvPr id="10" name="object 10"/>
          <p:cNvSpPr/>
          <p:nvPr/>
        </p:nvSpPr>
        <p:spPr>
          <a:xfrm>
            <a:off x="5355971" y="658748"/>
            <a:ext cx="286385" cy="346075"/>
          </a:xfrm>
          <a:custGeom>
            <a:avLst/>
            <a:gdLst/>
            <a:ahLst/>
            <a:cxnLst/>
            <a:rect l="l" t="t" r="r" b="b"/>
            <a:pathLst>
              <a:path w="286385" h="346075">
                <a:moveTo>
                  <a:pt x="0" y="0"/>
                </a:moveTo>
                <a:lnTo>
                  <a:pt x="286130" y="0"/>
                </a:lnTo>
                <a:lnTo>
                  <a:pt x="286130" y="54483"/>
                </a:lnTo>
                <a:lnTo>
                  <a:pt x="171323" y="54483"/>
                </a:lnTo>
                <a:lnTo>
                  <a:pt x="171323" y="345566"/>
                </a:lnTo>
                <a:lnTo>
                  <a:pt x="109981" y="345566"/>
                </a:lnTo>
                <a:lnTo>
                  <a:pt x="109981" y="54483"/>
                </a:lnTo>
                <a:lnTo>
                  <a:pt x="0" y="54483"/>
                </a:lnTo>
                <a:lnTo>
                  <a:pt x="0" y="0"/>
                </a:lnTo>
                <a:close/>
              </a:path>
            </a:pathLst>
          </a:custGeom>
          <a:ln w="3175">
            <a:solidFill>
              <a:srgbClr val="001744"/>
            </a:solidFill>
          </a:ln>
        </p:spPr>
        <p:txBody>
          <a:bodyPr wrap="square" lIns="0" tIns="0" rIns="0" bIns="0" rtlCol="0"/>
          <a:lstStyle/>
          <a:p>
            <a:endParaRPr/>
          </a:p>
        </p:txBody>
      </p:sp>
      <p:sp>
        <p:nvSpPr>
          <p:cNvPr id="11" name="object 11"/>
          <p:cNvSpPr/>
          <p:nvPr/>
        </p:nvSpPr>
        <p:spPr>
          <a:xfrm>
            <a:off x="5063616" y="658748"/>
            <a:ext cx="252095" cy="350520"/>
          </a:xfrm>
          <a:custGeom>
            <a:avLst/>
            <a:gdLst/>
            <a:ahLst/>
            <a:cxnLst/>
            <a:rect l="l" t="t" r="r" b="b"/>
            <a:pathLst>
              <a:path w="252095" h="350519">
                <a:moveTo>
                  <a:pt x="0" y="0"/>
                </a:moveTo>
                <a:lnTo>
                  <a:pt x="29463" y="0"/>
                </a:lnTo>
                <a:lnTo>
                  <a:pt x="192659" y="208534"/>
                </a:lnTo>
                <a:lnTo>
                  <a:pt x="192659" y="0"/>
                </a:lnTo>
                <a:lnTo>
                  <a:pt x="251713" y="0"/>
                </a:lnTo>
                <a:lnTo>
                  <a:pt x="251713" y="350392"/>
                </a:lnTo>
                <a:lnTo>
                  <a:pt x="226695" y="350392"/>
                </a:lnTo>
                <a:lnTo>
                  <a:pt x="58928" y="131699"/>
                </a:lnTo>
                <a:lnTo>
                  <a:pt x="58928" y="345821"/>
                </a:lnTo>
                <a:lnTo>
                  <a:pt x="0" y="345821"/>
                </a:lnTo>
                <a:lnTo>
                  <a:pt x="0" y="0"/>
                </a:lnTo>
                <a:close/>
              </a:path>
            </a:pathLst>
          </a:custGeom>
          <a:ln w="3175">
            <a:solidFill>
              <a:srgbClr val="001744"/>
            </a:solidFill>
          </a:ln>
        </p:spPr>
        <p:txBody>
          <a:bodyPr wrap="square" lIns="0" tIns="0" rIns="0" bIns="0" rtlCol="0"/>
          <a:lstStyle/>
          <a:p>
            <a:endParaRPr/>
          </a:p>
        </p:txBody>
      </p:sp>
      <p:sp>
        <p:nvSpPr>
          <p:cNvPr id="12" name="object 12"/>
          <p:cNvSpPr/>
          <p:nvPr/>
        </p:nvSpPr>
        <p:spPr>
          <a:xfrm>
            <a:off x="4789296" y="658748"/>
            <a:ext cx="220979" cy="346075"/>
          </a:xfrm>
          <a:custGeom>
            <a:avLst/>
            <a:gdLst/>
            <a:ahLst/>
            <a:cxnLst/>
            <a:rect l="l" t="t" r="r" b="b"/>
            <a:pathLst>
              <a:path w="220979" h="346075">
                <a:moveTo>
                  <a:pt x="0" y="0"/>
                </a:moveTo>
                <a:lnTo>
                  <a:pt x="220599" y="0"/>
                </a:lnTo>
                <a:lnTo>
                  <a:pt x="220599" y="54483"/>
                </a:lnTo>
                <a:lnTo>
                  <a:pt x="61340" y="54483"/>
                </a:lnTo>
                <a:lnTo>
                  <a:pt x="61340" y="135381"/>
                </a:lnTo>
                <a:lnTo>
                  <a:pt x="175513" y="135381"/>
                </a:lnTo>
                <a:lnTo>
                  <a:pt x="175513" y="187578"/>
                </a:lnTo>
                <a:lnTo>
                  <a:pt x="61340" y="187578"/>
                </a:lnTo>
                <a:lnTo>
                  <a:pt x="61340" y="291084"/>
                </a:lnTo>
                <a:lnTo>
                  <a:pt x="217931" y="291084"/>
                </a:lnTo>
                <a:lnTo>
                  <a:pt x="217931" y="345566"/>
                </a:lnTo>
                <a:lnTo>
                  <a:pt x="0" y="345566"/>
                </a:lnTo>
                <a:lnTo>
                  <a:pt x="0" y="0"/>
                </a:lnTo>
                <a:close/>
              </a:path>
            </a:pathLst>
          </a:custGeom>
          <a:ln w="3175">
            <a:solidFill>
              <a:srgbClr val="001744"/>
            </a:solidFill>
          </a:ln>
        </p:spPr>
        <p:txBody>
          <a:bodyPr wrap="square" lIns="0" tIns="0" rIns="0" bIns="0" rtlCol="0"/>
          <a:lstStyle/>
          <a:p>
            <a:endParaRPr/>
          </a:p>
        </p:txBody>
      </p:sp>
      <p:sp>
        <p:nvSpPr>
          <p:cNvPr id="13" name="object 13"/>
          <p:cNvSpPr/>
          <p:nvPr/>
        </p:nvSpPr>
        <p:spPr>
          <a:xfrm>
            <a:off x="4398898" y="658748"/>
            <a:ext cx="353060" cy="350520"/>
          </a:xfrm>
          <a:custGeom>
            <a:avLst/>
            <a:gdLst/>
            <a:ahLst/>
            <a:cxnLst/>
            <a:rect l="l" t="t" r="r" b="b"/>
            <a:pathLst>
              <a:path w="353060" h="350519">
                <a:moveTo>
                  <a:pt x="69596" y="0"/>
                </a:moveTo>
                <a:lnTo>
                  <a:pt x="102235" y="0"/>
                </a:lnTo>
                <a:lnTo>
                  <a:pt x="176911" y="232917"/>
                </a:lnTo>
                <a:lnTo>
                  <a:pt x="250062" y="0"/>
                </a:lnTo>
                <a:lnTo>
                  <a:pt x="282448" y="0"/>
                </a:lnTo>
                <a:lnTo>
                  <a:pt x="352933" y="345821"/>
                </a:lnTo>
                <a:lnTo>
                  <a:pt x="293497" y="345821"/>
                </a:lnTo>
                <a:lnTo>
                  <a:pt x="257683" y="159512"/>
                </a:lnTo>
                <a:lnTo>
                  <a:pt x="188087" y="350392"/>
                </a:lnTo>
                <a:lnTo>
                  <a:pt x="166115" y="350392"/>
                </a:lnTo>
                <a:lnTo>
                  <a:pt x="96520" y="159512"/>
                </a:lnTo>
                <a:lnTo>
                  <a:pt x="59309" y="345821"/>
                </a:lnTo>
                <a:lnTo>
                  <a:pt x="0" y="345821"/>
                </a:lnTo>
                <a:lnTo>
                  <a:pt x="69596" y="0"/>
                </a:lnTo>
                <a:close/>
              </a:path>
            </a:pathLst>
          </a:custGeom>
          <a:ln w="3175">
            <a:solidFill>
              <a:srgbClr val="001744"/>
            </a:solidFill>
          </a:ln>
        </p:spPr>
        <p:txBody>
          <a:bodyPr wrap="square" lIns="0" tIns="0" rIns="0" bIns="0" rtlCol="0"/>
          <a:lstStyle/>
          <a:p>
            <a:endParaRPr/>
          </a:p>
        </p:txBody>
      </p:sp>
      <p:sp>
        <p:nvSpPr>
          <p:cNvPr id="14" name="object 14"/>
          <p:cNvSpPr/>
          <p:nvPr/>
        </p:nvSpPr>
        <p:spPr>
          <a:xfrm>
            <a:off x="4155313" y="658748"/>
            <a:ext cx="220979" cy="346075"/>
          </a:xfrm>
          <a:custGeom>
            <a:avLst/>
            <a:gdLst/>
            <a:ahLst/>
            <a:cxnLst/>
            <a:rect l="l" t="t" r="r" b="b"/>
            <a:pathLst>
              <a:path w="220979" h="346075">
                <a:moveTo>
                  <a:pt x="0" y="0"/>
                </a:moveTo>
                <a:lnTo>
                  <a:pt x="220599" y="0"/>
                </a:lnTo>
                <a:lnTo>
                  <a:pt x="220599" y="54483"/>
                </a:lnTo>
                <a:lnTo>
                  <a:pt x="61340" y="54483"/>
                </a:lnTo>
                <a:lnTo>
                  <a:pt x="61340" y="135381"/>
                </a:lnTo>
                <a:lnTo>
                  <a:pt x="175513" y="135381"/>
                </a:lnTo>
                <a:lnTo>
                  <a:pt x="175513" y="187578"/>
                </a:lnTo>
                <a:lnTo>
                  <a:pt x="61340" y="187578"/>
                </a:lnTo>
                <a:lnTo>
                  <a:pt x="61340" y="291084"/>
                </a:lnTo>
                <a:lnTo>
                  <a:pt x="217932" y="291084"/>
                </a:lnTo>
                <a:lnTo>
                  <a:pt x="217932" y="345566"/>
                </a:lnTo>
                <a:lnTo>
                  <a:pt x="0" y="345566"/>
                </a:lnTo>
                <a:lnTo>
                  <a:pt x="0" y="0"/>
                </a:lnTo>
                <a:close/>
              </a:path>
            </a:pathLst>
          </a:custGeom>
          <a:ln w="3175">
            <a:solidFill>
              <a:srgbClr val="001744"/>
            </a:solidFill>
          </a:ln>
        </p:spPr>
        <p:txBody>
          <a:bodyPr wrap="square" lIns="0" tIns="0" rIns="0" bIns="0" rtlCol="0"/>
          <a:lstStyle/>
          <a:p>
            <a:endParaRPr/>
          </a:p>
        </p:txBody>
      </p:sp>
      <p:sp>
        <p:nvSpPr>
          <p:cNvPr id="15" name="object 15"/>
          <p:cNvSpPr/>
          <p:nvPr/>
        </p:nvSpPr>
        <p:spPr>
          <a:xfrm>
            <a:off x="3201289" y="658748"/>
            <a:ext cx="252095" cy="350520"/>
          </a:xfrm>
          <a:custGeom>
            <a:avLst/>
            <a:gdLst/>
            <a:ahLst/>
            <a:cxnLst/>
            <a:rect l="l" t="t" r="r" b="b"/>
            <a:pathLst>
              <a:path w="252095" h="350519">
                <a:moveTo>
                  <a:pt x="0" y="0"/>
                </a:moveTo>
                <a:lnTo>
                  <a:pt x="29463" y="0"/>
                </a:lnTo>
                <a:lnTo>
                  <a:pt x="192659" y="208534"/>
                </a:lnTo>
                <a:lnTo>
                  <a:pt x="192659" y="0"/>
                </a:lnTo>
                <a:lnTo>
                  <a:pt x="251713" y="0"/>
                </a:lnTo>
                <a:lnTo>
                  <a:pt x="251713" y="350392"/>
                </a:lnTo>
                <a:lnTo>
                  <a:pt x="226695" y="350392"/>
                </a:lnTo>
                <a:lnTo>
                  <a:pt x="58927" y="131699"/>
                </a:lnTo>
                <a:lnTo>
                  <a:pt x="58927" y="345821"/>
                </a:lnTo>
                <a:lnTo>
                  <a:pt x="0" y="345821"/>
                </a:lnTo>
                <a:lnTo>
                  <a:pt x="0" y="0"/>
                </a:lnTo>
                <a:close/>
              </a:path>
            </a:pathLst>
          </a:custGeom>
          <a:ln w="3175">
            <a:solidFill>
              <a:srgbClr val="001744"/>
            </a:solidFill>
          </a:ln>
        </p:spPr>
        <p:txBody>
          <a:bodyPr wrap="square" lIns="0" tIns="0" rIns="0" bIns="0" rtlCol="0"/>
          <a:lstStyle/>
          <a:p>
            <a:endParaRPr/>
          </a:p>
        </p:txBody>
      </p:sp>
      <p:sp>
        <p:nvSpPr>
          <p:cNvPr id="16" name="object 16"/>
          <p:cNvSpPr/>
          <p:nvPr/>
        </p:nvSpPr>
        <p:spPr>
          <a:xfrm>
            <a:off x="2504567" y="658748"/>
            <a:ext cx="353060" cy="350520"/>
          </a:xfrm>
          <a:custGeom>
            <a:avLst/>
            <a:gdLst/>
            <a:ahLst/>
            <a:cxnLst/>
            <a:rect l="l" t="t" r="r" b="b"/>
            <a:pathLst>
              <a:path w="353060" h="350519">
                <a:moveTo>
                  <a:pt x="69595" y="0"/>
                </a:moveTo>
                <a:lnTo>
                  <a:pt x="102234" y="0"/>
                </a:lnTo>
                <a:lnTo>
                  <a:pt x="176910" y="232917"/>
                </a:lnTo>
                <a:lnTo>
                  <a:pt x="250062" y="0"/>
                </a:lnTo>
                <a:lnTo>
                  <a:pt x="282447" y="0"/>
                </a:lnTo>
                <a:lnTo>
                  <a:pt x="352932" y="345821"/>
                </a:lnTo>
                <a:lnTo>
                  <a:pt x="293496" y="345821"/>
                </a:lnTo>
                <a:lnTo>
                  <a:pt x="257682" y="159512"/>
                </a:lnTo>
                <a:lnTo>
                  <a:pt x="188087" y="350392"/>
                </a:lnTo>
                <a:lnTo>
                  <a:pt x="166115" y="350392"/>
                </a:lnTo>
                <a:lnTo>
                  <a:pt x="96519" y="159512"/>
                </a:lnTo>
                <a:lnTo>
                  <a:pt x="59308" y="345821"/>
                </a:lnTo>
                <a:lnTo>
                  <a:pt x="0" y="345821"/>
                </a:lnTo>
                <a:lnTo>
                  <a:pt x="69595" y="0"/>
                </a:lnTo>
                <a:close/>
              </a:path>
            </a:pathLst>
          </a:custGeom>
          <a:ln w="3175">
            <a:solidFill>
              <a:srgbClr val="001744"/>
            </a:solidFill>
          </a:ln>
        </p:spPr>
        <p:txBody>
          <a:bodyPr wrap="square" lIns="0" tIns="0" rIns="0" bIns="0" rtlCol="0"/>
          <a:lstStyle/>
          <a:p>
            <a:endParaRPr/>
          </a:p>
        </p:txBody>
      </p:sp>
      <p:sp>
        <p:nvSpPr>
          <p:cNvPr id="17" name="object 17"/>
          <p:cNvSpPr/>
          <p:nvPr/>
        </p:nvSpPr>
        <p:spPr>
          <a:xfrm>
            <a:off x="3490214" y="654050"/>
            <a:ext cx="303530" cy="350520"/>
          </a:xfrm>
          <a:custGeom>
            <a:avLst/>
            <a:gdLst/>
            <a:ahLst/>
            <a:cxnLst/>
            <a:rect l="l" t="t" r="r" b="b"/>
            <a:pathLst>
              <a:path w="303529" h="350519">
                <a:moveTo>
                  <a:pt x="137668" y="0"/>
                </a:moveTo>
                <a:lnTo>
                  <a:pt x="164591" y="0"/>
                </a:lnTo>
                <a:lnTo>
                  <a:pt x="303530" y="350265"/>
                </a:lnTo>
                <a:lnTo>
                  <a:pt x="235838" y="350265"/>
                </a:lnTo>
                <a:lnTo>
                  <a:pt x="210565" y="280288"/>
                </a:lnTo>
                <a:lnTo>
                  <a:pt x="92201" y="280288"/>
                </a:lnTo>
                <a:lnTo>
                  <a:pt x="68072" y="350265"/>
                </a:lnTo>
                <a:lnTo>
                  <a:pt x="0" y="350265"/>
                </a:lnTo>
                <a:lnTo>
                  <a:pt x="137668" y="0"/>
                </a:lnTo>
                <a:close/>
              </a:path>
            </a:pathLst>
          </a:custGeom>
          <a:ln w="3175">
            <a:solidFill>
              <a:srgbClr val="001744"/>
            </a:solidFill>
          </a:ln>
        </p:spPr>
        <p:txBody>
          <a:bodyPr wrap="square" lIns="0" tIns="0" rIns="0" bIns="0" rtlCol="0"/>
          <a:lstStyle/>
          <a:p>
            <a:endParaRPr/>
          </a:p>
        </p:txBody>
      </p:sp>
      <p:sp>
        <p:nvSpPr>
          <p:cNvPr id="18" name="object 18"/>
          <p:cNvSpPr/>
          <p:nvPr/>
        </p:nvSpPr>
        <p:spPr>
          <a:xfrm>
            <a:off x="2860801" y="654050"/>
            <a:ext cx="303530" cy="350520"/>
          </a:xfrm>
          <a:custGeom>
            <a:avLst/>
            <a:gdLst/>
            <a:ahLst/>
            <a:cxnLst/>
            <a:rect l="l" t="t" r="r" b="b"/>
            <a:pathLst>
              <a:path w="303530" h="350519">
                <a:moveTo>
                  <a:pt x="137668" y="0"/>
                </a:moveTo>
                <a:lnTo>
                  <a:pt x="164592" y="0"/>
                </a:lnTo>
                <a:lnTo>
                  <a:pt x="303530" y="350265"/>
                </a:lnTo>
                <a:lnTo>
                  <a:pt x="235839" y="350265"/>
                </a:lnTo>
                <a:lnTo>
                  <a:pt x="210566" y="280288"/>
                </a:lnTo>
                <a:lnTo>
                  <a:pt x="92202" y="280288"/>
                </a:lnTo>
                <a:lnTo>
                  <a:pt x="68072" y="350265"/>
                </a:lnTo>
                <a:lnTo>
                  <a:pt x="0" y="350265"/>
                </a:lnTo>
                <a:lnTo>
                  <a:pt x="137668" y="0"/>
                </a:lnTo>
                <a:close/>
              </a:path>
            </a:pathLst>
          </a:custGeom>
          <a:ln w="3175">
            <a:solidFill>
              <a:srgbClr val="001744"/>
            </a:solidFill>
          </a:ln>
        </p:spPr>
        <p:txBody>
          <a:bodyPr wrap="square" lIns="0" tIns="0" rIns="0" bIns="0" rtlCol="0"/>
          <a:lstStyle/>
          <a:p>
            <a:endParaRPr/>
          </a:p>
        </p:txBody>
      </p:sp>
      <p:sp>
        <p:nvSpPr>
          <p:cNvPr id="19" name="object 19"/>
          <p:cNvSpPr/>
          <p:nvPr/>
        </p:nvSpPr>
        <p:spPr>
          <a:xfrm>
            <a:off x="3814190" y="652906"/>
            <a:ext cx="287020" cy="357505"/>
          </a:xfrm>
          <a:custGeom>
            <a:avLst/>
            <a:gdLst/>
            <a:ahLst/>
            <a:cxnLst/>
            <a:rect l="l" t="t" r="r" b="b"/>
            <a:pathLst>
              <a:path w="287020" h="357505">
                <a:moveTo>
                  <a:pt x="175006" y="0"/>
                </a:moveTo>
                <a:lnTo>
                  <a:pt x="202396" y="2119"/>
                </a:lnTo>
                <a:lnTo>
                  <a:pt x="227631" y="8477"/>
                </a:lnTo>
                <a:lnTo>
                  <a:pt x="250747" y="19073"/>
                </a:lnTo>
                <a:lnTo>
                  <a:pt x="271780" y="33908"/>
                </a:lnTo>
                <a:lnTo>
                  <a:pt x="245999" y="83184"/>
                </a:lnTo>
                <a:lnTo>
                  <a:pt x="239831" y="78402"/>
                </a:lnTo>
                <a:lnTo>
                  <a:pt x="232187" y="73596"/>
                </a:lnTo>
                <a:lnTo>
                  <a:pt x="191468" y="56864"/>
                </a:lnTo>
                <a:lnTo>
                  <a:pt x="173609" y="54482"/>
                </a:lnTo>
                <a:lnTo>
                  <a:pt x="149439" y="56647"/>
                </a:lnTo>
                <a:lnTo>
                  <a:pt x="109243" y="73931"/>
                </a:lnTo>
                <a:lnTo>
                  <a:pt x="80289" y="107743"/>
                </a:lnTo>
                <a:lnTo>
                  <a:pt x="65482" y="154035"/>
                </a:lnTo>
                <a:lnTo>
                  <a:pt x="63626" y="181609"/>
                </a:lnTo>
                <a:lnTo>
                  <a:pt x="65436" y="207831"/>
                </a:lnTo>
                <a:lnTo>
                  <a:pt x="79914" y="251940"/>
                </a:lnTo>
                <a:lnTo>
                  <a:pt x="108348" y="284303"/>
                </a:lnTo>
                <a:lnTo>
                  <a:pt x="147643" y="300825"/>
                </a:lnTo>
                <a:lnTo>
                  <a:pt x="171196" y="302894"/>
                </a:lnTo>
                <a:lnTo>
                  <a:pt x="186864" y="301775"/>
                </a:lnTo>
                <a:lnTo>
                  <a:pt x="225298" y="284988"/>
                </a:lnTo>
                <a:lnTo>
                  <a:pt x="225298" y="217042"/>
                </a:lnTo>
                <a:lnTo>
                  <a:pt x="177419" y="217042"/>
                </a:lnTo>
                <a:lnTo>
                  <a:pt x="177419" y="164591"/>
                </a:lnTo>
                <a:lnTo>
                  <a:pt x="286638" y="164591"/>
                </a:lnTo>
                <a:lnTo>
                  <a:pt x="286638" y="319404"/>
                </a:lnTo>
                <a:lnTo>
                  <a:pt x="246580" y="341818"/>
                </a:lnTo>
                <a:lnTo>
                  <a:pt x="195611" y="354837"/>
                </a:lnTo>
                <a:lnTo>
                  <a:pt x="161289" y="357377"/>
                </a:lnTo>
                <a:lnTo>
                  <a:pt x="126071" y="354329"/>
                </a:lnTo>
                <a:lnTo>
                  <a:pt x="67206" y="329945"/>
                </a:lnTo>
                <a:lnTo>
                  <a:pt x="24485" y="282346"/>
                </a:lnTo>
                <a:lnTo>
                  <a:pt x="2716" y="218009"/>
                </a:lnTo>
                <a:lnTo>
                  <a:pt x="0" y="179958"/>
                </a:lnTo>
                <a:lnTo>
                  <a:pt x="2954" y="141835"/>
                </a:lnTo>
                <a:lnTo>
                  <a:pt x="26628" y="76874"/>
                </a:lnTo>
                <a:lnTo>
                  <a:pt x="73136" y="28128"/>
                </a:lnTo>
                <a:lnTo>
                  <a:pt x="136953" y="3121"/>
                </a:lnTo>
                <a:lnTo>
                  <a:pt x="175006" y="0"/>
                </a:lnTo>
                <a:close/>
              </a:path>
            </a:pathLst>
          </a:custGeom>
          <a:ln w="3175">
            <a:solidFill>
              <a:srgbClr val="001744"/>
            </a:solidFill>
          </a:ln>
        </p:spPr>
        <p:txBody>
          <a:bodyPr wrap="square" lIns="0" tIns="0" rIns="0" bIns="0" rtlCol="0"/>
          <a:lstStyle/>
          <a:p>
            <a:endParaRPr/>
          </a:p>
        </p:txBody>
      </p:sp>
      <p:sp>
        <p:nvSpPr>
          <p:cNvPr id="20" name="object 20"/>
          <p:cNvSpPr txBox="1">
            <a:spLocks noGrp="1"/>
          </p:cNvSpPr>
          <p:nvPr>
            <p:ph type="title"/>
          </p:nvPr>
        </p:nvSpPr>
        <p:spPr>
          <a:xfrm>
            <a:off x="330200" y="1534413"/>
            <a:ext cx="2295525" cy="330835"/>
          </a:xfrm>
          <a:prstGeom prst="rect">
            <a:avLst/>
          </a:prstGeom>
        </p:spPr>
        <p:txBody>
          <a:bodyPr vert="horz" wrap="square" lIns="0" tIns="13335" rIns="0" bIns="0" rtlCol="0">
            <a:spAutoFit/>
          </a:bodyPr>
          <a:lstStyle/>
          <a:p>
            <a:pPr marL="12700">
              <a:lnSpc>
                <a:spcPct val="100000"/>
              </a:lnSpc>
              <a:spcBef>
                <a:spcPts val="105"/>
              </a:spcBef>
              <a:tabLst>
                <a:tab pos="407034" algn="l"/>
              </a:tabLst>
            </a:pPr>
            <a:r>
              <a:rPr sz="2000" dirty="0">
                <a:solidFill>
                  <a:srgbClr val="000000"/>
                </a:solidFill>
                <a:latin typeface="Trebuchet MS"/>
                <a:cs typeface="Trebuchet MS"/>
              </a:rPr>
              <a:t>1.	Hospitalization</a:t>
            </a:r>
            <a:r>
              <a:rPr lang="en-US" sz="2000" dirty="0">
                <a:solidFill>
                  <a:srgbClr val="000000"/>
                </a:solidFill>
                <a:latin typeface="Trebuchet MS"/>
                <a:cs typeface="Trebuchet MS"/>
              </a:rPr>
              <a:t>-</a:t>
            </a:r>
            <a:endParaRPr sz="2000" dirty="0">
              <a:latin typeface="Trebuchet MS"/>
              <a:cs typeface="Trebuchet MS"/>
            </a:endParaRPr>
          </a:p>
        </p:txBody>
      </p:sp>
      <p:sp>
        <p:nvSpPr>
          <p:cNvPr id="21" name="object 21"/>
          <p:cNvSpPr txBox="1"/>
          <p:nvPr/>
        </p:nvSpPr>
        <p:spPr>
          <a:xfrm>
            <a:off x="350918" y="2273407"/>
            <a:ext cx="7760970" cy="3806190"/>
          </a:xfrm>
          <a:prstGeom prst="rect">
            <a:avLst/>
          </a:prstGeom>
        </p:spPr>
        <p:txBody>
          <a:bodyPr vert="horz" wrap="square" lIns="0" tIns="13335" rIns="0" bIns="0" rtlCol="0">
            <a:spAutoFit/>
          </a:bodyPr>
          <a:lstStyle/>
          <a:p>
            <a:pPr marL="392430" indent="-379730">
              <a:lnSpc>
                <a:spcPct val="100000"/>
              </a:lnSpc>
              <a:spcBef>
                <a:spcPts val="105"/>
              </a:spcBef>
              <a:buFont typeface="Trebuchet MS"/>
              <a:buAutoNum type="arabicPeriod" startAt="2"/>
              <a:tabLst>
                <a:tab pos="391795" algn="l"/>
                <a:tab pos="393065" algn="l"/>
              </a:tabLst>
            </a:pPr>
            <a:r>
              <a:rPr sz="2000" b="1" spc="-5" dirty="0">
                <a:latin typeface="Trebuchet MS"/>
                <a:cs typeface="Trebuchet MS"/>
              </a:rPr>
              <a:t>Pharmacotherapy</a:t>
            </a:r>
            <a:endParaRPr sz="2000" dirty="0">
              <a:latin typeface="Trebuchet MS"/>
              <a:cs typeface="Trebuchet MS"/>
            </a:endParaRPr>
          </a:p>
          <a:p>
            <a:pPr marL="927100">
              <a:lnSpc>
                <a:spcPct val="100000"/>
              </a:lnSpc>
              <a:spcBef>
                <a:spcPts val="1800"/>
              </a:spcBef>
            </a:pPr>
            <a:r>
              <a:rPr sz="2000" spc="-5" dirty="0">
                <a:latin typeface="Trebuchet MS"/>
                <a:cs typeface="Trebuchet MS"/>
              </a:rPr>
              <a:t>-Mood</a:t>
            </a:r>
            <a:r>
              <a:rPr sz="2000" spc="-10" dirty="0">
                <a:latin typeface="Trebuchet MS"/>
                <a:cs typeface="Trebuchet MS"/>
              </a:rPr>
              <a:t> </a:t>
            </a:r>
            <a:r>
              <a:rPr sz="2000" dirty="0">
                <a:latin typeface="Trebuchet MS"/>
                <a:cs typeface="Trebuchet MS"/>
              </a:rPr>
              <a:t>stabilizers</a:t>
            </a:r>
          </a:p>
          <a:p>
            <a:pPr marL="927100">
              <a:lnSpc>
                <a:spcPct val="100000"/>
              </a:lnSpc>
              <a:spcBef>
                <a:spcPts val="1800"/>
              </a:spcBef>
            </a:pPr>
            <a:r>
              <a:rPr sz="2000" spc="-5" dirty="0">
                <a:latin typeface="Trebuchet MS"/>
                <a:cs typeface="Trebuchet MS"/>
              </a:rPr>
              <a:t>-Antipsychotics</a:t>
            </a:r>
            <a:endParaRPr sz="2000" dirty="0">
              <a:latin typeface="Trebuchet MS"/>
              <a:cs typeface="Trebuchet MS"/>
            </a:endParaRPr>
          </a:p>
          <a:p>
            <a:pPr>
              <a:lnSpc>
                <a:spcPct val="100000"/>
              </a:lnSpc>
            </a:pPr>
            <a:endParaRPr sz="2300" dirty="0">
              <a:latin typeface="Times New Roman"/>
              <a:cs typeface="Times New Roman"/>
            </a:endParaRPr>
          </a:p>
          <a:p>
            <a:pPr marL="392430" indent="-379730">
              <a:lnSpc>
                <a:spcPct val="100000"/>
              </a:lnSpc>
              <a:spcBef>
                <a:spcPts val="1914"/>
              </a:spcBef>
              <a:buFont typeface="Trebuchet MS"/>
              <a:buAutoNum type="arabicPeriod" startAt="3"/>
              <a:tabLst>
                <a:tab pos="391795" algn="l"/>
                <a:tab pos="393065" algn="l"/>
              </a:tabLst>
            </a:pPr>
            <a:r>
              <a:rPr sz="2000" b="1" spc="-5" dirty="0">
                <a:latin typeface="Trebuchet MS"/>
                <a:cs typeface="Trebuchet MS"/>
              </a:rPr>
              <a:t>Electroconvulsive </a:t>
            </a:r>
            <a:r>
              <a:rPr sz="2000" b="1" spc="-10" dirty="0">
                <a:latin typeface="Trebuchet MS"/>
                <a:cs typeface="Trebuchet MS"/>
              </a:rPr>
              <a:t>Therapy</a:t>
            </a:r>
            <a:r>
              <a:rPr sz="2000" b="1" spc="-35" dirty="0">
                <a:latin typeface="Trebuchet MS"/>
                <a:cs typeface="Trebuchet MS"/>
              </a:rPr>
              <a:t> </a:t>
            </a:r>
            <a:r>
              <a:rPr sz="2000" b="1" dirty="0">
                <a:latin typeface="Trebuchet MS"/>
                <a:cs typeface="Trebuchet MS"/>
              </a:rPr>
              <a:t>(ECT)</a:t>
            </a:r>
            <a:endParaRPr sz="2000" dirty="0">
              <a:latin typeface="Trebuchet MS"/>
              <a:cs typeface="Trebuchet MS"/>
            </a:endParaRPr>
          </a:p>
          <a:p>
            <a:pPr>
              <a:lnSpc>
                <a:spcPct val="100000"/>
              </a:lnSpc>
            </a:pPr>
            <a:endParaRPr sz="2300" dirty="0">
              <a:latin typeface="Times New Roman"/>
              <a:cs typeface="Times New Roman"/>
            </a:endParaRPr>
          </a:p>
          <a:p>
            <a:pPr>
              <a:lnSpc>
                <a:spcPct val="100000"/>
              </a:lnSpc>
              <a:spcBef>
                <a:spcPts val="30"/>
              </a:spcBef>
            </a:pPr>
            <a:endParaRPr sz="1850" dirty="0">
              <a:latin typeface="Times New Roman"/>
              <a:cs typeface="Times New Roman"/>
            </a:endParaRPr>
          </a:p>
          <a:p>
            <a:pPr marL="12700" marR="5080">
              <a:lnSpc>
                <a:spcPct val="150000"/>
              </a:lnSpc>
            </a:pPr>
            <a:r>
              <a:rPr sz="2000" dirty="0">
                <a:latin typeface="Trebuchet MS"/>
                <a:cs typeface="Trebuchet MS"/>
              </a:rPr>
              <a:t>The </a:t>
            </a:r>
            <a:r>
              <a:rPr sz="2000" spc="-5" dirty="0">
                <a:latin typeface="Trebuchet MS"/>
                <a:cs typeface="Trebuchet MS"/>
              </a:rPr>
              <a:t>patient is continue treatment </a:t>
            </a:r>
            <a:r>
              <a:rPr sz="2000" dirty="0">
                <a:latin typeface="Trebuchet MS"/>
                <a:cs typeface="Trebuchet MS"/>
              </a:rPr>
              <a:t>for </a:t>
            </a:r>
            <a:r>
              <a:rPr sz="2000" spc="15" dirty="0">
                <a:latin typeface="Trebuchet MS"/>
                <a:cs typeface="Trebuchet MS"/>
              </a:rPr>
              <a:t>4-6 </a:t>
            </a:r>
            <a:r>
              <a:rPr sz="2000" spc="-5" dirty="0">
                <a:latin typeface="Trebuchet MS"/>
                <a:cs typeface="Trebuchet MS"/>
              </a:rPr>
              <a:t>months after </a:t>
            </a:r>
            <a:r>
              <a:rPr sz="2000" dirty="0">
                <a:latin typeface="Trebuchet MS"/>
                <a:cs typeface="Trebuchet MS"/>
              </a:rPr>
              <a:t>resolution  of </a:t>
            </a:r>
            <a:r>
              <a:rPr sz="2000" spc="-5" dirty="0">
                <a:latin typeface="Trebuchet MS"/>
                <a:cs typeface="Trebuchet MS"/>
              </a:rPr>
              <a:t>the </a:t>
            </a:r>
            <a:r>
              <a:rPr sz="2000" dirty="0">
                <a:latin typeface="Trebuchet MS"/>
                <a:cs typeface="Trebuchet MS"/>
              </a:rPr>
              <a:t>symptoms </a:t>
            </a:r>
            <a:r>
              <a:rPr sz="2000" spc="-5" dirty="0">
                <a:latin typeface="Trebuchet MS"/>
                <a:cs typeface="Trebuchet MS"/>
              </a:rPr>
              <a:t>then preventive treatment</a:t>
            </a:r>
            <a:r>
              <a:rPr sz="2000" spc="5" dirty="0">
                <a:latin typeface="Trebuchet MS"/>
                <a:cs typeface="Trebuchet MS"/>
              </a:rPr>
              <a:t> </a:t>
            </a:r>
            <a:r>
              <a:rPr sz="2000" spc="-5" dirty="0">
                <a:latin typeface="Trebuchet MS"/>
                <a:cs typeface="Trebuchet MS"/>
              </a:rPr>
              <a:t>considered.</a:t>
            </a:r>
            <a:endParaRPr sz="2000" dirty="0">
              <a:latin typeface="Trebuchet MS"/>
              <a:cs typeface="Trebuchet MS"/>
            </a:endParaRPr>
          </a:p>
        </p:txBody>
      </p:sp>
      <p:sp>
        <p:nvSpPr>
          <p:cNvPr id="24" name="TextBox 23"/>
          <p:cNvSpPr txBox="1"/>
          <p:nvPr/>
        </p:nvSpPr>
        <p:spPr>
          <a:xfrm>
            <a:off x="2618768" y="1534413"/>
            <a:ext cx="5105400" cy="369332"/>
          </a:xfrm>
          <a:prstGeom prst="rect">
            <a:avLst/>
          </a:prstGeom>
          <a:noFill/>
        </p:spPr>
        <p:txBody>
          <a:bodyPr wrap="square" rtlCol="0">
            <a:spAutoFit/>
          </a:bodyPr>
          <a:lstStyle/>
          <a:p>
            <a:r>
              <a:rPr lang="en-US" dirty="0"/>
              <a:t>Due to High Risk for Injury and violence </a:t>
            </a:r>
          </a:p>
        </p:txBody>
      </p:sp>
    </p:spTree>
    <p:extLst>
      <p:ext uri="{BB962C8B-B14F-4D97-AF65-F5344CB8AC3E}">
        <p14:creationId xmlns:p14="http://schemas.microsoft.com/office/powerpoint/2010/main" val="3442012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0200" y="446659"/>
            <a:ext cx="3199765" cy="1763395"/>
          </a:xfrm>
          <a:prstGeom prst="rect">
            <a:avLst/>
          </a:prstGeom>
        </p:spPr>
        <p:txBody>
          <a:bodyPr vert="horz" wrap="square" lIns="0" tIns="12700" rIns="0" bIns="0" rtlCol="0">
            <a:spAutoFit/>
          </a:bodyPr>
          <a:lstStyle/>
          <a:p>
            <a:pPr marL="491490" indent="-478790">
              <a:lnSpc>
                <a:spcPct val="100000"/>
              </a:lnSpc>
              <a:spcBef>
                <a:spcPts val="100"/>
              </a:spcBef>
              <a:buFont typeface="Trebuchet MS"/>
              <a:buAutoNum type="arabicPeriod" startAt="5"/>
              <a:tabLst>
                <a:tab pos="490855" algn="l"/>
                <a:tab pos="492125" algn="l"/>
              </a:tabLst>
            </a:pPr>
            <a:r>
              <a:rPr sz="1800" b="1" spc="-5" dirty="0">
                <a:latin typeface="Trebuchet MS"/>
                <a:cs typeface="Trebuchet MS"/>
              </a:rPr>
              <a:t>Prevention </a:t>
            </a:r>
            <a:r>
              <a:rPr sz="1800" b="1" dirty="0">
                <a:latin typeface="Trebuchet MS"/>
                <a:cs typeface="Trebuchet MS"/>
              </a:rPr>
              <a:t>of</a:t>
            </a:r>
            <a:r>
              <a:rPr sz="1800" b="1" spc="-20" dirty="0">
                <a:latin typeface="Trebuchet MS"/>
                <a:cs typeface="Trebuchet MS"/>
              </a:rPr>
              <a:t> </a:t>
            </a:r>
            <a:r>
              <a:rPr sz="1800" b="1" spc="-5" dirty="0">
                <a:latin typeface="Trebuchet MS"/>
                <a:cs typeface="Trebuchet MS"/>
              </a:rPr>
              <a:t>relapses</a:t>
            </a:r>
            <a:endParaRPr sz="1800">
              <a:latin typeface="Trebuchet MS"/>
              <a:cs typeface="Trebuchet MS"/>
            </a:endParaRPr>
          </a:p>
          <a:p>
            <a:pPr marL="1079500" lvl="1" indent="-152400">
              <a:lnSpc>
                <a:spcPct val="100000"/>
              </a:lnSpc>
              <a:spcBef>
                <a:spcPts val="1680"/>
              </a:spcBef>
              <a:buChar char="-"/>
              <a:tabLst>
                <a:tab pos="1080135" algn="l"/>
              </a:tabLst>
            </a:pPr>
            <a:r>
              <a:rPr sz="1800" spc="-15" dirty="0">
                <a:latin typeface="Trebuchet MS"/>
                <a:cs typeface="Trebuchet MS"/>
              </a:rPr>
              <a:t>Prophylaxis</a:t>
            </a:r>
            <a:endParaRPr sz="1800">
              <a:latin typeface="Trebuchet MS"/>
              <a:cs typeface="Trebuchet MS"/>
            </a:endParaRPr>
          </a:p>
          <a:p>
            <a:pPr marL="1075055" lvl="1" indent="-147955">
              <a:lnSpc>
                <a:spcPct val="100000"/>
              </a:lnSpc>
              <a:spcBef>
                <a:spcPts val="1680"/>
              </a:spcBef>
              <a:buChar char="-"/>
              <a:tabLst>
                <a:tab pos="1075690" algn="l"/>
              </a:tabLst>
            </a:pPr>
            <a:r>
              <a:rPr sz="1800" spc="-5" dirty="0">
                <a:latin typeface="Trebuchet MS"/>
                <a:cs typeface="Trebuchet MS"/>
              </a:rPr>
              <a:t>Therapeutic</a:t>
            </a:r>
            <a:r>
              <a:rPr sz="1800" spc="-40" dirty="0">
                <a:latin typeface="Trebuchet MS"/>
                <a:cs typeface="Trebuchet MS"/>
              </a:rPr>
              <a:t> </a:t>
            </a:r>
            <a:r>
              <a:rPr sz="1800" spc="-5" dirty="0">
                <a:latin typeface="Trebuchet MS"/>
                <a:cs typeface="Trebuchet MS"/>
              </a:rPr>
              <a:t>alliance</a:t>
            </a:r>
            <a:endParaRPr sz="1800">
              <a:latin typeface="Trebuchet MS"/>
              <a:cs typeface="Trebuchet MS"/>
            </a:endParaRPr>
          </a:p>
          <a:p>
            <a:pPr marL="1079500" lvl="1" indent="-152400">
              <a:lnSpc>
                <a:spcPct val="100000"/>
              </a:lnSpc>
              <a:spcBef>
                <a:spcPts val="1680"/>
              </a:spcBef>
              <a:buChar char="-"/>
              <a:tabLst>
                <a:tab pos="1080135" algn="l"/>
              </a:tabLst>
            </a:pPr>
            <a:r>
              <a:rPr sz="1800" spc="-5" dirty="0">
                <a:latin typeface="Trebuchet MS"/>
                <a:cs typeface="Trebuchet MS"/>
              </a:rPr>
              <a:t>Family</a:t>
            </a:r>
            <a:r>
              <a:rPr sz="1800" spc="-20" dirty="0">
                <a:latin typeface="Trebuchet MS"/>
                <a:cs typeface="Trebuchet MS"/>
              </a:rPr>
              <a:t> </a:t>
            </a:r>
            <a:r>
              <a:rPr sz="1800" spc="-5" dirty="0">
                <a:latin typeface="Trebuchet MS"/>
                <a:cs typeface="Trebuchet MS"/>
              </a:rPr>
              <a:t>education</a:t>
            </a:r>
            <a:endParaRPr sz="1800">
              <a:latin typeface="Trebuchet MS"/>
              <a:cs typeface="Trebuchet MS"/>
            </a:endParaRPr>
          </a:p>
        </p:txBody>
      </p:sp>
      <p:sp>
        <p:nvSpPr>
          <p:cNvPr id="3" name="object 3"/>
          <p:cNvSpPr txBox="1"/>
          <p:nvPr/>
        </p:nvSpPr>
        <p:spPr>
          <a:xfrm>
            <a:off x="330200" y="2885008"/>
            <a:ext cx="6838315" cy="1276350"/>
          </a:xfrm>
          <a:prstGeom prst="rect">
            <a:avLst/>
          </a:prstGeom>
        </p:spPr>
        <p:txBody>
          <a:bodyPr vert="horz" wrap="square" lIns="0" tIns="12700" rIns="0" bIns="0" rtlCol="0">
            <a:spAutoFit/>
          </a:bodyPr>
          <a:lstStyle/>
          <a:p>
            <a:pPr marL="12700">
              <a:lnSpc>
                <a:spcPct val="100000"/>
              </a:lnSpc>
              <a:spcBef>
                <a:spcPts val="100"/>
              </a:spcBef>
              <a:tabLst>
                <a:tab pos="490855" algn="l"/>
              </a:tabLst>
            </a:pPr>
            <a:r>
              <a:rPr sz="1800" spc="-5" dirty="0">
                <a:latin typeface="Trebuchet MS"/>
                <a:cs typeface="Trebuchet MS"/>
              </a:rPr>
              <a:t>6.	</a:t>
            </a:r>
            <a:r>
              <a:rPr sz="1800" b="1" spc="-10" dirty="0">
                <a:latin typeface="Trebuchet MS"/>
                <a:cs typeface="Trebuchet MS"/>
              </a:rPr>
              <a:t>Psychotherapy</a:t>
            </a:r>
            <a:endParaRPr sz="1800">
              <a:latin typeface="Trebuchet MS"/>
              <a:cs typeface="Trebuchet MS"/>
            </a:endParaRPr>
          </a:p>
          <a:p>
            <a:pPr marL="422909" marR="5080">
              <a:lnSpc>
                <a:spcPct val="177800"/>
              </a:lnSpc>
              <a:spcBef>
                <a:spcPts val="5"/>
              </a:spcBef>
            </a:pPr>
            <a:r>
              <a:rPr sz="1800" spc="-5" dirty="0">
                <a:latin typeface="Trebuchet MS"/>
                <a:cs typeface="Trebuchet MS"/>
              </a:rPr>
              <a:t>Some psychotherapy treatments used to treat bipolar disorder  include:</a:t>
            </a:r>
            <a:endParaRPr sz="1800">
              <a:latin typeface="Trebuchet MS"/>
              <a:cs typeface="Trebuchet MS"/>
            </a:endParaRPr>
          </a:p>
        </p:txBody>
      </p:sp>
      <p:sp>
        <p:nvSpPr>
          <p:cNvPr id="4" name="object 4"/>
          <p:cNvSpPr txBox="1"/>
          <p:nvPr/>
        </p:nvSpPr>
        <p:spPr>
          <a:xfrm>
            <a:off x="1244904" y="4348733"/>
            <a:ext cx="145415" cy="1275715"/>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a:t>
            </a:r>
            <a:endParaRPr sz="1800">
              <a:latin typeface="Trebuchet MS"/>
              <a:cs typeface="Trebuchet MS"/>
            </a:endParaRPr>
          </a:p>
          <a:p>
            <a:pPr marL="12700">
              <a:lnSpc>
                <a:spcPct val="100000"/>
              </a:lnSpc>
              <a:spcBef>
                <a:spcPts val="1680"/>
              </a:spcBef>
            </a:pPr>
            <a:r>
              <a:rPr sz="1800" dirty="0">
                <a:latin typeface="Trebuchet MS"/>
                <a:cs typeface="Trebuchet MS"/>
              </a:rPr>
              <a:t>•</a:t>
            </a:r>
            <a:endParaRPr sz="1800">
              <a:latin typeface="Trebuchet MS"/>
              <a:cs typeface="Trebuchet MS"/>
            </a:endParaRPr>
          </a:p>
          <a:p>
            <a:pPr marL="12700">
              <a:lnSpc>
                <a:spcPct val="100000"/>
              </a:lnSpc>
              <a:spcBef>
                <a:spcPts val="1680"/>
              </a:spcBef>
            </a:pPr>
            <a:r>
              <a:rPr sz="1800" dirty="0">
                <a:latin typeface="Trebuchet MS"/>
                <a:cs typeface="Trebuchet MS"/>
              </a:rPr>
              <a:t>•</a:t>
            </a:r>
            <a:endParaRPr sz="1800">
              <a:latin typeface="Trebuchet MS"/>
              <a:cs typeface="Trebuchet MS"/>
            </a:endParaRPr>
          </a:p>
        </p:txBody>
      </p:sp>
      <p:sp>
        <p:nvSpPr>
          <p:cNvPr id="5" name="object 5"/>
          <p:cNvSpPr txBox="1"/>
          <p:nvPr/>
        </p:nvSpPr>
        <p:spPr>
          <a:xfrm>
            <a:off x="2159254" y="4348733"/>
            <a:ext cx="4133215" cy="127571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rebuchet MS"/>
                <a:cs typeface="Trebuchet MS"/>
              </a:rPr>
              <a:t>Cognitive behavioral therapy</a:t>
            </a:r>
            <a:r>
              <a:rPr sz="1800" spc="10" dirty="0">
                <a:latin typeface="Trebuchet MS"/>
                <a:cs typeface="Trebuchet MS"/>
              </a:rPr>
              <a:t> </a:t>
            </a:r>
            <a:r>
              <a:rPr sz="1800" spc="-5" dirty="0">
                <a:latin typeface="Trebuchet MS"/>
                <a:cs typeface="Trebuchet MS"/>
              </a:rPr>
              <a:t>(CBT)</a:t>
            </a:r>
            <a:endParaRPr sz="1800">
              <a:latin typeface="Trebuchet MS"/>
              <a:cs typeface="Trebuchet MS"/>
            </a:endParaRPr>
          </a:p>
          <a:p>
            <a:pPr marL="12700">
              <a:lnSpc>
                <a:spcPct val="100000"/>
              </a:lnSpc>
              <a:spcBef>
                <a:spcPts val="1680"/>
              </a:spcBef>
            </a:pPr>
            <a:r>
              <a:rPr sz="1800" spc="-5" dirty="0">
                <a:latin typeface="Trebuchet MS"/>
                <a:cs typeface="Trebuchet MS"/>
              </a:rPr>
              <a:t>Family-focused</a:t>
            </a:r>
            <a:r>
              <a:rPr sz="1800" spc="-15" dirty="0">
                <a:latin typeface="Trebuchet MS"/>
                <a:cs typeface="Trebuchet MS"/>
              </a:rPr>
              <a:t> </a:t>
            </a:r>
            <a:r>
              <a:rPr sz="1800" spc="-5" dirty="0">
                <a:latin typeface="Trebuchet MS"/>
                <a:cs typeface="Trebuchet MS"/>
              </a:rPr>
              <a:t>therapy</a:t>
            </a:r>
            <a:endParaRPr sz="1800">
              <a:latin typeface="Trebuchet MS"/>
              <a:cs typeface="Trebuchet MS"/>
            </a:endParaRPr>
          </a:p>
          <a:p>
            <a:pPr marL="12700">
              <a:lnSpc>
                <a:spcPct val="100000"/>
              </a:lnSpc>
              <a:spcBef>
                <a:spcPts val="1680"/>
              </a:spcBef>
            </a:pPr>
            <a:r>
              <a:rPr sz="1800" spc="-5" dirty="0">
                <a:latin typeface="Trebuchet MS"/>
                <a:cs typeface="Trebuchet MS"/>
              </a:rPr>
              <a:t>Interpersonal and social rhythm</a:t>
            </a:r>
            <a:r>
              <a:rPr sz="1800" spc="-50" dirty="0">
                <a:latin typeface="Trebuchet MS"/>
                <a:cs typeface="Trebuchet MS"/>
              </a:rPr>
              <a:t> </a:t>
            </a:r>
            <a:r>
              <a:rPr sz="1800" spc="-5" dirty="0">
                <a:latin typeface="Trebuchet MS"/>
                <a:cs typeface="Trebuchet MS"/>
              </a:rPr>
              <a:t>therapy</a:t>
            </a:r>
            <a:endParaRPr sz="1800">
              <a:latin typeface="Trebuchet MS"/>
              <a:cs typeface="Trebuchet MS"/>
            </a:endParaRPr>
          </a:p>
        </p:txBody>
      </p:sp>
      <p:sp>
        <p:nvSpPr>
          <p:cNvPr id="6" name="object 6"/>
          <p:cNvSpPr txBox="1"/>
          <p:nvPr/>
        </p:nvSpPr>
        <p:spPr>
          <a:xfrm>
            <a:off x="1244904" y="5812028"/>
            <a:ext cx="1454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a:t>
            </a:r>
            <a:endParaRPr sz="1800">
              <a:latin typeface="Trebuchet MS"/>
              <a:cs typeface="Trebuchet MS"/>
            </a:endParaRPr>
          </a:p>
        </p:txBody>
      </p:sp>
      <p:sp>
        <p:nvSpPr>
          <p:cNvPr id="7" name="object 7"/>
          <p:cNvSpPr txBox="1"/>
          <p:nvPr/>
        </p:nvSpPr>
        <p:spPr>
          <a:xfrm>
            <a:off x="2159254" y="5812028"/>
            <a:ext cx="173164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Trebuchet MS"/>
                <a:cs typeface="Trebuchet MS"/>
              </a:rPr>
              <a:t>Psychoeducation</a:t>
            </a:r>
            <a:endParaRPr sz="1800">
              <a:latin typeface="Trebuchet MS"/>
              <a:cs typeface="Trebuchet MS"/>
            </a:endParaRPr>
          </a:p>
        </p:txBody>
      </p:sp>
    </p:spTree>
    <p:extLst>
      <p:ext uri="{BB962C8B-B14F-4D97-AF65-F5344CB8AC3E}">
        <p14:creationId xmlns:p14="http://schemas.microsoft.com/office/powerpoint/2010/main" val="12123007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19-07-10 at 3.54.03 A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4643" y="990600"/>
            <a:ext cx="9211734" cy="5181600"/>
          </a:xfrm>
          <a:prstGeom prst="rect">
            <a:avLst/>
          </a:prstGeom>
        </p:spPr>
      </p:pic>
    </p:spTree>
    <p:extLst>
      <p:ext uri="{BB962C8B-B14F-4D97-AF65-F5344CB8AC3E}">
        <p14:creationId xmlns:p14="http://schemas.microsoft.com/office/powerpoint/2010/main" val="6131613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54941" y="2811959"/>
            <a:ext cx="4114800" cy="769441"/>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THANK YOU !</a:t>
            </a:r>
          </a:p>
        </p:txBody>
      </p:sp>
      <p:sp>
        <p:nvSpPr>
          <p:cNvPr id="4" name="TextBox 3"/>
          <p:cNvSpPr txBox="1"/>
          <p:nvPr/>
        </p:nvSpPr>
        <p:spPr>
          <a:xfrm>
            <a:off x="3200400" y="3581400"/>
            <a:ext cx="2823882" cy="461665"/>
          </a:xfrm>
          <a:prstGeom prst="rect">
            <a:avLst/>
          </a:prstGeom>
          <a:noFill/>
        </p:spPr>
        <p:txBody>
          <a:bodyPr wrap="square" rtlCol="0">
            <a:spAutoFit/>
          </a:bodyPr>
          <a:lstStyle/>
          <a:p>
            <a:pPr algn="ctr"/>
            <a:r>
              <a:rPr lang="en-US" sz="2400" b="1" dirty="0">
                <a:solidFill>
                  <a:schemeClr val="accent5"/>
                </a:solidFill>
                <a:latin typeface="Comic Sans MS" panose="030F0702030302020204" pitchFamily="66" charset="0"/>
              </a:rPr>
              <a:t>Any Questions ?</a:t>
            </a:r>
          </a:p>
        </p:txBody>
      </p:sp>
      <p:sp>
        <p:nvSpPr>
          <p:cNvPr id="5" name="TextBox 4"/>
          <p:cNvSpPr txBox="1"/>
          <p:nvPr/>
        </p:nvSpPr>
        <p:spPr>
          <a:xfrm>
            <a:off x="2819400" y="4114800"/>
            <a:ext cx="3426759" cy="861774"/>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You can contact me at </a:t>
            </a:r>
          </a:p>
          <a:p>
            <a:pPr algn="ctr"/>
            <a:r>
              <a:rPr lang="en-US" sz="1600" dirty="0">
                <a:latin typeface="Comic Sans MS" panose="030F0702030302020204" pitchFamily="66" charset="0"/>
                <a:hlinkClick r:id="rId2"/>
              </a:rPr>
              <a:t>dr.abhinavkuchhal@gmail.com</a:t>
            </a:r>
            <a:endParaRPr lang="en-US" sz="1600" dirty="0">
              <a:latin typeface="Comic Sans MS" panose="030F0702030302020204" pitchFamily="66" charset="0"/>
            </a:endParaRPr>
          </a:p>
          <a:p>
            <a:pPr algn="ctr"/>
            <a:r>
              <a:rPr lang="en-US" sz="1600" dirty="0">
                <a:latin typeface="Comic Sans MS" panose="030F0702030302020204" pitchFamily="66" charset="0"/>
              </a:rPr>
              <a:t>9897547922</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8026" t="53305" r="8498" b="17081"/>
          <a:stretch/>
        </p:blipFill>
        <p:spPr>
          <a:xfrm>
            <a:off x="4102584" y="1840537"/>
            <a:ext cx="1019514" cy="1019514"/>
          </a:xfrm>
          <a:prstGeom prst="rect">
            <a:avLst/>
          </a:prstGeom>
        </p:spPr>
      </p:pic>
    </p:spTree>
    <p:extLst>
      <p:ext uri="{BB962C8B-B14F-4D97-AF65-F5344CB8AC3E}">
        <p14:creationId xmlns:p14="http://schemas.microsoft.com/office/powerpoint/2010/main" val="1438357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730</TotalTime>
  <Words>2710</Words>
  <Application>Microsoft Office PowerPoint</Application>
  <PresentationFormat>On-screen Show (4:3)</PresentationFormat>
  <Paragraphs>421</Paragraphs>
  <Slides>61</Slides>
  <Notes>1</Notes>
  <HiddenSlides>0</HiddenSlides>
  <MMClips>1</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History</vt:lpstr>
      <vt:lpstr>Definitions</vt:lpstr>
      <vt:lpstr>PowerPoint Presentation</vt:lpstr>
      <vt:lpstr>PowerPoint Presentation</vt:lpstr>
      <vt:lpstr>PowerPoint Presentation</vt:lpstr>
      <vt:lpstr>Types of Mood disorders</vt:lpstr>
      <vt:lpstr>Classification of Mood Disorder </vt:lpstr>
      <vt:lpstr>What are the symptoms of Depression..?? </vt:lpstr>
      <vt:lpstr>PowerPoint Presentation</vt:lpstr>
      <vt:lpstr>PowerPoint Presentation</vt:lpstr>
      <vt:lpstr>Criteria for Depressive episode</vt:lpstr>
      <vt:lpstr>PowerPoint Presentation</vt:lpstr>
      <vt:lpstr>Mania</vt:lpstr>
      <vt:lpstr>PowerPoint Presentation</vt:lpstr>
      <vt:lpstr>PowerPoint Presentation</vt:lpstr>
      <vt:lpstr>Criteria for Manic episode</vt:lpstr>
      <vt:lpstr>PowerPoint Presentation</vt:lpstr>
      <vt:lpstr>Mania vs Hypomania</vt:lpstr>
      <vt:lpstr>Mania</vt:lpstr>
      <vt:lpstr>PowerPoint Presentation</vt:lpstr>
      <vt:lpstr>Dysthymia and Cyclothymia</vt:lpstr>
      <vt:lpstr>PowerPoint Presentation</vt:lpstr>
      <vt:lpstr>Diagnostic clues</vt:lpstr>
      <vt:lpstr>Diagnostic clues : contd</vt:lpstr>
      <vt:lpstr>Diagnostic clues : contd</vt:lpstr>
      <vt:lpstr>Triggers in BPD</vt:lpstr>
      <vt:lpstr>DSM 5 : “Mixed features” specifier added </vt:lpstr>
      <vt:lpstr>Epidemiology</vt:lpstr>
      <vt:lpstr>Epidemiology</vt:lpstr>
      <vt:lpstr>Etiology</vt:lpstr>
      <vt:lpstr>Etiology</vt:lpstr>
      <vt:lpstr>Etiology</vt:lpstr>
      <vt:lpstr>B. Alterations of Hormonal Regulation</vt:lpstr>
      <vt:lpstr>C. Immunological Disturbance</vt:lpstr>
      <vt:lpstr>E. Neuroanatomical Considerations</vt:lpstr>
      <vt:lpstr>F. Genetic Factors</vt:lpstr>
      <vt:lpstr>Psychosocial Factors</vt:lpstr>
      <vt:lpstr>K Personality Factors</vt:lpstr>
      <vt:lpstr>L. Other Formulations of Depression</vt:lpstr>
      <vt:lpstr>PowerPoint Presentation</vt:lpstr>
      <vt:lpstr>MANAGEMENT</vt:lpstr>
      <vt:lpstr> There are NO specific tests.</vt:lpstr>
      <vt:lpstr>Hospitalization is mandatory If there is: </vt:lpstr>
      <vt:lpstr>First line of treatment: Anti-depressant</vt:lpstr>
      <vt:lpstr>TRICYCLIC ANTIDEPRESSANTS (TCA)</vt:lpstr>
      <vt:lpstr>PowerPoint Presentation</vt:lpstr>
      <vt:lpstr>PowerPoint Presentation</vt:lpstr>
      <vt:lpstr>PowerPoint Presentation</vt:lpstr>
      <vt:lpstr>PowerPoint Presentation</vt:lpstr>
      <vt:lpstr>PowerPoint Presentation</vt:lpstr>
      <vt:lpstr>1. Hospitalization-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MOOD DISORDERS - PART 1</dc:title>
  <dc:creator>VIDDUR</dc:creator>
  <cp:lastModifiedBy>kuchhal007@gmail.com</cp:lastModifiedBy>
  <cp:revision>44</cp:revision>
  <dcterms:created xsi:type="dcterms:W3CDTF">2019-07-02T15:36:06Z</dcterms:created>
  <dcterms:modified xsi:type="dcterms:W3CDTF">2023-04-10T20:13:59Z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2012-11-20T00:00:00Z</vt:filetime>
  </property>
  <property fmtid="{D5CDD505-2E9C-101B-9397-08002B2CF9AE}" pid="3" name="Creator">
    <vt:lpwstr>Microsoft® Office PowerPoint® 2007</vt:lpwstr>
  </property>
  <property fmtid="{D5CDD505-2E9C-101B-9397-08002B2CF9AE}" pid="4" name="LastSaved">
    <vt:filetime>2019-07-02T00:00:00Z</vt:filetime>
  </property>
</Properties>
</file>