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svg" ContentType="image/svg+xml"/>
  <Override PartName="/docMetadata/LabelInfo.xml" ContentType="application/vnd.ms-office.classificationlabel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68"/>
  </p:notesMasterIdLst>
  <p:sldIdLst>
    <p:sldId id="278" r:id="rId5"/>
    <p:sldId id="295" r:id="rId6"/>
    <p:sldId id="297" r:id="rId7"/>
    <p:sldId id="296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357" r:id="rId30"/>
    <p:sldId id="335" r:id="rId31"/>
    <p:sldId id="284" r:id="rId32"/>
    <p:sldId id="289" r:id="rId33"/>
    <p:sldId id="292" r:id="rId34"/>
    <p:sldId id="299" r:id="rId35"/>
    <p:sldId id="294" r:id="rId36"/>
    <p:sldId id="300" r:id="rId37"/>
    <p:sldId id="290" r:id="rId38"/>
    <p:sldId id="301" r:id="rId39"/>
    <p:sldId id="302" r:id="rId40"/>
    <p:sldId id="303" r:id="rId41"/>
    <p:sldId id="304" r:id="rId42"/>
    <p:sldId id="306" r:id="rId43"/>
    <p:sldId id="307" r:id="rId44"/>
    <p:sldId id="291" r:id="rId45"/>
    <p:sldId id="310" r:id="rId46"/>
    <p:sldId id="311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34" r:id="rId61"/>
    <p:sldId id="328" r:id="rId62"/>
    <p:sldId id="329" r:id="rId63"/>
    <p:sldId id="331" r:id="rId64"/>
    <p:sldId id="332" r:id="rId65"/>
    <p:sldId id="333" r:id="rId66"/>
    <p:sldId id="293" r:id="rId67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09" autoAdjust="0"/>
  </p:normalViewPr>
  <p:slideViewPr>
    <p:cSldViewPr snapToGrid="0" snapToObjects="1">
      <p:cViewPr varScale="1">
        <p:scale>
          <a:sx n="73" d="100"/>
          <a:sy n="73" d="100"/>
        </p:scale>
        <p:origin x="-624" y="-102"/>
      </p:cViewPr>
      <p:guideLst>
        <p:guide orient="horz" pos="2616"/>
        <p:guide orient="horz" pos="3264"/>
        <p:guide orient="horz" pos="2136"/>
        <p:guide orient="horz" pos="4008"/>
        <p:guide orient="horz" pos="1152"/>
        <p:guide orient="horz" pos="2352"/>
        <p:guide orient="horz" pos="1512"/>
        <p:guide orient="horz" pos="2448"/>
        <p:guide/>
        <p:guide pos="456"/>
        <p:guide pos="6912"/>
        <p:guide pos="7680"/>
        <p:guide pos="6696"/>
        <p:guide pos="1008"/>
        <p:guide pos="1584"/>
        <p:guide pos="21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589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xmlns="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xmlns="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xmlns="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xmlns="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xmlns="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xmlns="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xmlns="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xmlns="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xmlns="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xmlns="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xmlns="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xmlns="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xmlns="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xmlns="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xmlns="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xmlns="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xmlns="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xmlns="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xmlns="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xmlns="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xmlns="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xmlns="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xmlns="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xmlns="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xmlns="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xmlns="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xmlns="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xmlns="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xmlns="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xmlns="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xmlns="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xmlns="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xmlns="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xmlns="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xmlns="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xmlns="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xmlns="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xmlns="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xmlns="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xmlns="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xmlns="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xmlns="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xmlns="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xmlns="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xmlns="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xmlns="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xmlns="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xmlns="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xmlns="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xmlns="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xmlns="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xmlns="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xmlns="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xmlns="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xmlns="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xmlns="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xmlns="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xmlns="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xmlns="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xmlns="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xmlns="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xmlns="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xmlns="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xmlns="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xmlns="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xmlns="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xmlns="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xmlns="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xmlns="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xmlns="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xmlns="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xmlns="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xmlns="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xmlns="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xmlns="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xmlns="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xmlns="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xmlns="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xmlns="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xmlns="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xmlns="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xmlns="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xmlns="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xmlns="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xmlns="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xmlns="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xmlns="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xmlns="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xmlns="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xmlns="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xmlns="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xmlns="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xmlns="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xmlns="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xmlns="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xmlns="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xmlns="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xmlns="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xmlns="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xmlns="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xmlns="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xmlns="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xmlns="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xmlns="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xmlns="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xmlns="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xmlns="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4670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11052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  <p:sldLayoutId id="2147483677" r:id="rId21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3092" y="248754"/>
            <a:ext cx="5778230" cy="3800732"/>
          </a:xfrm>
        </p:spPr>
        <p:txBody>
          <a:bodyPr/>
          <a:lstStyle/>
          <a:p>
            <a:r>
              <a:rPr lang="en-US" sz="4000" dirty="0"/>
              <a:t>PHARMACOLOGIC BASIS AND SIDE EFFECTS OF DRUGS USED IN PSYCHIATRIC DISORDERS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7956" y="4534268"/>
            <a:ext cx="3936088" cy="448279"/>
          </a:xfrm>
        </p:spPr>
        <p:txBody>
          <a:bodyPr/>
          <a:lstStyle/>
          <a:p>
            <a:r>
              <a:rPr lang="en-US" dirty="0"/>
              <a:t>DR. </a:t>
            </a:r>
            <a:r>
              <a:rPr lang="en-US" dirty="0" smtClean="0"/>
              <a:t>RAMJAN ALI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B091F7-0C05-9291-02D7-B1AC2D8C5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101" y="381062"/>
            <a:ext cx="5693664" cy="768096"/>
          </a:xfrm>
        </p:spPr>
        <p:txBody>
          <a:bodyPr/>
          <a:lstStyle/>
          <a:p>
            <a:r>
              <a:rPr lang="en-IN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2AF5B1-CB4F-0E76-568D-DDA6DAE9E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88" y="1542536"/>
            <a:ext cx="7140531" cy="467165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Psychiatric medication is a licensed psychoactive drug taken to exert an effect on the chemical makeup of the brain and nervous system. Thus, these medications are used to treat mental illnesses.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Also referred to as </a:t>
            </a:r>
            <a:r>
              <a:rPr lang="en-US" sz="2200" b="1" dirty="0">
                <a:solidFill>
                  <a:srgbClr val="FF0000"/>
                </a:solidFill>
              </a:rPr>
              <a:t>Psychotropics</a:t>
            </a:r>
            <a:r>
              <a:rPr lang="en-US" sz="2200" dirty="0"/>
              <a:t> or </a:t>
            </a:r>
            <a:r>
              <a:rPr lang="en-US" sz="2200" b="1" dirty="0">
                <a:solidFill>
                  <a:srgbClr val="FF0000"/>
                </a:solidFill>
              </a:rPr>
              <a:t>Psychotherapeutic medications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Since the mid-20th century, such medications have been leading treatments for a broad range of mental disorders and have decreased the need for long-term hospitalization . </a:t>
            </a:r>
          </a:p>
        </p:txBody>
      </p:sp>
    </p:spTree>
    <p:extLst>
      <p:ext uri="{BB962C8B-B14F-4D97-AF65-F5344CB8AC3E}">
        <p14:creationId xmlns:p14="http://schemas.microsoft.com/office/powerpoint/2010/main" xmlns="" val="3854860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37A5A7A-8EC2-238E-8F50-E89F14DA0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9AF98082-2532-586D-D305-8F9235563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8" y="587830"/>
            <a:ext cx="6767512" cy="768350"/>
          </a:xfrm>
        </p:spPr>
        <p:txBody>
          <a:bodyPr/>
          <a:lstStyle/>
          <a:p>
            <a:pPr algn="ctr"/>
            <a:r>
              <a:rPr lang="en-IN" sz="3200" dirty="0"/>
              <a:t>Psychopharmacology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B56CFC12-70CB-C999-7481-88F4944D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7856" y="1655081"/>
            <a:ext cx="6767512" cy="461508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FF0000"/>
                </a:solidFill>
              </a:rPr>
              <a:t>Psychopharmacology</a:t>
            </a:r>
            <a:r>
              <a:rPr lang="en-US" sz="2200" dirty="0"/>
              <a:t> is the study of the effects of drugs on affect, cognition, and behavior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FF0000"/>
                </a:solidFill>
              </a:rPr>
              <a:t>Efficacy</a:t>
            </a:r>
            <a:r>
              <a:rPr lang="en-US" sz="2200" dirty="0"/>
              <a:t> refers to the maximal therapeutic that a drug can achieve.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FF0000"/>
                </a:solidFill>
              </a:rPr>
              <a:t>Potency</a:t>
            </a:r>
            <a:r>
              <a:rPr lang="en-US" sz="2200" dirty="0"/>
              <a:t> describe the amount of the drug needed to achieve the maximum effect.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FF0000"/>
                </a:solidFill>
              </a:rPr>
              <a:t>Half life </a:t>
            </a:r>
            <a:r>
              <a:rPr lang="en-US" sz="2200" dirty="0"/>
              <a:t>is the time taken for half of the drug to be removed from the blood stream.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FF0000"/>
                </a:solidFill>
              </a:rPr>
              <a:t>Agonist</a:t>
            </a:r>
            <a:r>
              <a:rPr lang="en-US" sz="2200" dirty="0"/>
              <a:t> a drug that binds to and activates a receptor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FF0000"/>
                </a:solidFill>
              </a:rPr>
              <a:t>Antagonist</a:t>
            </a:r>
            <a:r>
              <a:rPr lang="en-US" sz="2200" dirty="0"/>
              <a:t> a drug that binds to but does not activate (block) a receptor </a:t>
            </a:r>
          </a:p>
        </p:txBody>
      </p:sp>
    </p:spTree>
    <p:extLst>
      <p:ext uri="{BB962C8B-B14F-4D97-AF65-F5344CB8AC3E}">
        <p14:creationId xmlns:p14="http://schemas.microsoft.com/office/powerpoint/2010/main" xmlns="" val="1760841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04DF4A-A732-A7FA-28AE-8666228F8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35" y="463638"/>
            <a:ext cx="10632201" cy="768096"/>
          </a:xfrm>
        </p:spPr>
        <p:txBody>
          <a:bodyPr/>
          <a:lstStyle/>
          <a:p>
            <a:r>
              <a:rPr lang="en-IN" sz="3200" dirty="0"/>
              <a:t>PSYCHOTROPIC MEDICATIONS CLASSIFICATION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0418E20-1870-AA2B-B2E7-A92EF185A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C1BADF6A-FDE0-D0F1-280A-D5000E3B0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0428" y="2468543"/>
            <a:ext cx="2029968" cy="694944"/>
          </a:xfrm>
        </p:spPr>
        <p:txBody>
          <a:bodyPr/>
          <a:lstStyle/>
          <a:p>
            <a:r>
              <a:rPr lang="en-IN" dirty="0"/>
              <a:t>ANTIPSYCHOTICS</a:t>
            </a:r>
          </a:p>
          <a:p>
            <a:r>
              <a:rPr lang="en-IN" dirty="0"/>
              <a:t>(NEUROLEPTICS)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F58C8897-7455-1793-75BD-B1D1C5CAB52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00428" y="4194649"/>
            <a:ext cx="2029968" cy="694944"/>
          </a:xfrm>
        </p:spPr>
        <p:txBody>
          <a:bodyPr/>
          <a:lstStyle/>
          <a:p>
            <a:r>
              <a:rPr lang="en-IN" dirty="0"/>
              <a:t>SEDATIVES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B5211ACF-B03A-55FF-24D4-29A041139B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28288" y="2493687"/>
            <a:ext cx="2029968" cy="694944"/>
          </a:xfrm>
        </p:spPr>
        <p:txBody>
          <a:bodyPr/>
          <a:lstStyle/>
          <a:p>
            <a:r>
              <a:rPr lang="en-IN" dirty="0"/>
              <a:t>MOOD STABILIZERS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4B41AA17-8107-41C5-CD7F-DF65628A949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28288" y="4218515"/>
            <a:ext cx="2029968" cy="694944"/>
          </a:xfrm>
        </p:spPr>
        <p:txBody>
          <a:bodyPr/>
          <a:lstStyle/>
          <a:p>
            <a:r>
              <a:rPr lang="en-IN" dirty="0"/>
              <a:t>HYPNOTICS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91864E1C-563C-918B-22AF-1F08F445916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85560" y="2468543"/>
            <a:ext cx="2029968" cy="694944"/>
          </a:xfrm>
        </p:spPr>
        <p:txBody>
          <a:bodyPr/>
          <a:lstStyle/>
          <a:p>
            <a:r>
              <a:rPr lang="en-IN" dirty="0"/>
              <a:t>ANTIDEPRESSANTS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xmlns="" id="{1D6C446B-AAD6-C9EC-4542-0AB3BC9897C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385560" y="4199853"/>
            <a:ext cx="2029968" cy="694944"/>
          </a:xfrm>
        </p:spPr>
        <p:txBody>
          <a:bodyPr/>
          <a:lstStyle/>
          <a:p>
            <a:r>
              <a:rPr lang="en-IN" dirty="0"/>
              <a:t>PSYCHOSTIMULANTS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xmlns="" id="{4E53AE95-B6FC-2AF3-F65E-89778934B91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45468" y="2468543"/>
            <a:ext cx="2029968" cy="694944"/>
          </a:xfrm>
        </p:spPr>
        <p:txBody>
          <a:bodyPr/>
          <a:lstStyle/>
          <a:p>
            <a:r>
              <a:rPr lang="en-IN" dirty="0"/>
              <a:t>ANXIOLYTICS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xmlns="" id="{7E55A8BF-0FD8-1EB5-06C4-8A98E165F9D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045468" y="4205057"/>
            <a:ext cx="2029968" cy="833474"/>
          </a:xfrm>
        </p:spPr>
        <p:txBody>
          <a:bodyPr/>
          <a:lstStyle/>
          <a:p>
            <a:r>
              <a:rPr lang="en-IN" sz="1300" dirty="0"/>
              <a:t>ANTIHISTAMINICS,</a:t>
            </a:r>
          </a:p>
          <a:p>
            <a:r>
              <a:rPr lang="en-IN" sz="1300" dirty="0"/>
              <a:t>ANTIMUSCARINICS</a:t>
            </a:r>
          </a:p>
          <a:p>
            <a:r>
              <a:rPr lang="en-IN" sz="1300" dirty="0"/>
              <a:t>DOPAMINE AGONISTS</a:t>
            </a:r>
          </a:p>
        </p:txBody>
      </p:sp>
    </p:spTree>
    <p:extLst>
      <p:ext uri="{BB962C8B-B14F-4D97-AF65-F5344CB8AC3E}">
        <p14:creationId xmlns:p14="http://schemas.microsoft.com/office/powerpoint/2010/main" xmlns="" val="2258343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3968CC-3986-ACF6-14A8-E3DC336B7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942315"/>
            <a:ext cx="10671048" cy="768096"/>
          </a:xfrm>
        </p:spPr>
        <p:txBody>
          <a:bodyPr/>
          <a:lstStyle/>
          <a:p>
            <a:r>
              <a:rPr lang="en-IN" dirty="0"/>
              <a:t>ANTI-PSYCHOTIC DRUGS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5D73FA9-95B7-681F-4A54-7D23F1879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2C379DB-110F-3B54-2137-7F075E7DF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9681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6DD2A3-C7D2-A4A2-396C-E047110A2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0CFF9C-A859-EC74-7DAD-267A4E78B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7CB97C8-44ED-60B8-C9CB-1468E6ECC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E51EEF4-22AC-D492-E6A8-649C45BEB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BD0E748-B12E-4DF4-A093-3C84E4E7E01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56292" y="380245"/>
            <a:ext cx="8222794" cy="6113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94701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D90A76-EA1A-2672-E98B-3ABDBA662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EF94283-E437-8EE6-F45C-61E8474BA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A495AAD-B212-DBAF-CACA-965D9F61A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3A0B11A-9DA4-33B8-8A74-BD42FD67C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8021A06-9101-23EA-A460-615D809E270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43202" y="268749"/>
            <a:ext cx="8006676" cy="6327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11834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D5B1C5-6824-DCC8-09C9-139E91F24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820C71-8F35-1FC4-81BD-1B6AAB1DF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E4E6AEF-89DB-B5C7-0944-BC111A6E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7D4F3E0-6C54-9C4C-C6AD-C45EA0329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3D7D323-6244-5B00-45E7-53E0581F147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43202" y="376435"/>
            <a:ext cx="8089718" cy="6238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36625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25AFFB-919A-282E-AB1B-838EF405C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60A9662-C3E5-1A71-1EC7-F4303830C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223E64B-7D79-9E2B-FBA5-0B1F18ED6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6706283-A246-957E-B25D-B46CB2616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99A0282-AACC-0C80-31E2-CA8230DAFC4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41576" y="309805"/>
            <a:ext cx="8098971" cy="6314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37027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8414CF-AC52-9E66-2E9C-78453A6BA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824B27-C2EE-3D1B-3D13-027A89A43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768D30F-1385-0203-54A9-7B26CC371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25FBE65-EF50-26D6-76B1-8467D17E4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5042E35-65C2-BE58-CF33-9BC0C5210C8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68307" y="282742"/>
            <a:ext cx="8044247" cy="6332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99514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0DA603-1A65-7ACA-DA6F-43276417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3E3C10-FAB3-645F-39BC-420C15108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2611F15-C088-5A39-A1CA-FFEFBAD4C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32F683A-A46B-0A11-F919-CFB77138E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F7656AC-743D-D72E-DD1D-253893CDA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202" y="245888"/>
            <a:ext cx="7960022" cy="6434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15570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689A55-8C14-F2BE-DF8E-7C4C1A1B5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92E0CA-C775-87F8-7576-749DBD8D6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BF8316D-51C1-42F0-8F1F-2CB467D89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F5881BD-16AB-55FD-AAAB-16BF64A76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DC3864C-A900-768B-BA03-B258FAF3D0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7960" y="223025"/>
            <a:ext cx="8003256" cy="6373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53568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D05AC2-79B3-A94D-1725-6880D8160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5D59FC2-EEA3-B218-E133-A8979C983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82DED88-8FED-A665-7D94-F7B508D91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683F8A0-BA48-8EC1-D91A-96AAB4562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FA8C7E-6A92-0231-61F1-D73E7A34B4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39926" y="238267"/>
            <a:ext cx="8053968" cy="6255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474942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D987AF-8F5C-7232-7AE6-980874B59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DDBC26-E4E1-77C4-17FE-8AD5F926D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3BC5859-9DDD-D3E7-4AF3-134FA24BB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472E941-33BB-7C1B-D7F5-BCCDC39EF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F4D1251-80D1-2B95-D73C-39F00F9A1E8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25075" y="245887"/>
            <a:ext cx="8134133" cy="6266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96942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0BA309-56A5-DFD4-2D04-95439A020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6613AC-A932-475A-A898-F71CED351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CF0A507-113A-0F15-63C7-6C501BAAD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D186A83-0225-A3C6-5A37-28FE65A18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43782CF-C00F-C2FA-01F1-349AE10CF9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47937" y="268156"/>
            <a:ext cx="8017965" cy="6328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733956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80963A-407A-F5DD-796A-C55D3ACB8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F8268D-57EB-0980-E7FD-CC2F36CAF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03A2744-4474-BC53-ED48-88ED0DB3B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1FFA05A-2ECB-CFB0-1E62-DE3140192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E4CA940-943D-346C-AF72-FF84D0BEF4B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52700" y="238267"/>
            <a:ext cx="7963911" cy="6293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29814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F44890-9B5B-BB15-227E-7B7D1FD34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44C81D-34BD-4EB9-364E-3F82B722F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FFFA72A-7002-1A07-BE73-0293AA0F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FC41F10-F0B7-4055-6435-EFBFE805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2333BD1-703D-EA95-23D2-A872CC6E27A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53456" y="282745"/>
            <a:ext cx="7984453" cy="6248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38464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B77D49-2475-4648-BE25-655078CB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333602-2338-1A9E-17F3-10CE71A44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B19898F-656C-8433-0763-6563A8DFA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A46F73C-B382-70B6-DA5A-96AACF16E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EDABADA-10AE-0662-AAC2-D16B781F385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25074" y="268750"/>
            <a:ext cx="8031497" cy="6281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629239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F5AC1A-500B-76D2-6E9E-9972DA4C3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953C7F-619B-FF8E-BCEF-05793DD5F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76CDB69-974D-84FB-D9A3-7EDD28BA1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B1FD06D-515E-3DC4-26E9-77F90BB1E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7ED3E93-0BD3-2BB1-D039-CF9B83A4463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47011" y="380245"/>
            <a:ext cx="7937551" cy="6291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64611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46A1A9-CB62-9E5F-7CCE-1A52F4190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019E71-3AF8-7FA6-5E63-4DC4E434C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DF4EE9E-7B4B-E93B-DC8E-AB476C90C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0F81025-B9FE-C6EB-3739-A78507B8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F8AE2A6-D6EE-59D5-95E7-A070634D728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71752" y="223025"/>
            <a:ext cx="8150133" cy="6317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166977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477778-12AB-9159-4AD3-0148292C5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BE4C52-1FB1-225E-886E-CBEF2D3DB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2854057-E09E-A323-3B89-EC76D1D23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78B0293-7629-2ED3-472F-38084EA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840CFA0-E901-0C3F-5BA6-40FFB2D6299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52701" y="202445"/>
            <a:ext cx="8131862" cy="6459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15600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A2FF30-5F02-3546-120C-4CCBFF915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6FC409-4C11-6008-3FFF-595876586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CBE4A6-FE64-896B-63CF-16BB2F087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F2B32C0-DFE5-5B8B-DC94-103431985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819F6AA-364C-70CB-1E77-8C9BBCF296D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34405" y="277487"/>
            <a:ext cx="8106142" cy="6328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50616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1FC912-5E9C-EFF2-D897-42A9B9DB8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7C5171-0884-12CD-CE6F-3652531E5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0096507-E3FE-C061-D8D2-8BF168AAB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E359D7B-58F4-EFD1-C901-9FABD380B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524B0C-E665-2C97-2610-1F35B8FB2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149" y="289250"/>
            <a:ext cx="7960413" cy="6335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644908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9B0513-F8AC-48A8-E299-46809E22E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D2BC41-8EB6-DCAE-AB89-DD75F783D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287AA1D-278C-22AD-5B75-47AFC9D19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B23945B-F827-2505-0C9C-4A61AC942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2196FEA-5298-27A0-49CE-6421AE041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839" y="230647"/>
            <a:ext cx="8145394" cy="6375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411983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6624C0-16BE-2902-A61D-7BC6E6B51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D74637-5433-F473-E4D0-6D340C784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EAFC54A-5509-58A9-0A2C-6B29531C9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DCDE916-33E9-BD3B-4236-BC0ABCBDB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6C20381-3BD8-A7BE-0F80-BD8BEB3D6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131" y="230647"/>
            <a:ext cx="8092439" cy="6459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597460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1916F5-67A8-BB27-96E4-70100578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81277C-2A61-358A-3C09-37BD4A3C8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D0A047E-AB1D-B153-87AE-831EB521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3FFABC7-8397-0A15-EE1B-EAA076A7B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F45B561-0AB1-4AF6-F3FB-D3FFC790D8C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68307" y="380245"/>
            <a:ext cx="8044247" cy="6179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7025769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96C0AB-A6BB-4FFA-AB7C-12673E6DF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044952"/>
            <a:ext cx="10671048" cy="768096"/>
          </a:xfrm>
        </p:spPr>
        <p:txBody>
          <a:bodyPr/>
          <a:lstStyle/>
          <a:p>
            <a:r>
              <a:rPr lang="en-IN" dirty="0"/>
              <a:t>ANTI-DEPRESSANT DRUGS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EBE78D1-6481-26CE-E399-1869971EF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2423C4C-1E4B-1228-2E6E-C37ECBCDD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4172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5169" y="1001074"/>
            <a:ext cx="1066122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spc="-240" dirty="0"/>
              <a:t>Antidepressant</a:t>
            </a:r>
            <a:r>
              <a:rPr sz="3200" spc="-150" dirty="0"/>
              <a:t> </a:t>
            </a:r>
            <a:r>
              <a:rPr sz="3200" spc="-285" dirty="0"/>
              <a:t>Drugs</a:t>
            </a:r>
            <a:r>
              <a:rPr lang="en-IN" sz="3200" spc="-285" dirty="0"/>
              <a:t> </a:t>
            </a:r>
            <a:r>
              <a:rPr sz="3200" spc="-285" dirty="0"/>
              <a:t>-</a:t>
            </a:r>
            <a:r>
              <a:rPr lang="en-IN" sz="3200" spc="-285" dirty="0"/>
              <a:t> </a:t>
            </a:r>
            <a:r>
              <a:rPr sz="3200" spc="-285" dirty="0"/>
              <a:t>Classification</a:t>
            </a:r>
            <a:endParaRPr sz="32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5501" y="2509935"/>
            <a:ext cx="9939305" cy="291115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9818" y="185394"/>
            <a:ext cx="10058400" cy="1125811"/>
          </a:xfrm>
          <a:prstGeom prst="rect">
            <a:avLst/>
          </a:prstGeom>
        </p:spPr>
        <p:txBody>
          <a:bodyPr vert="horz" wrap="square" lIns="0" tIns="13956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spc="-210" dirty="0"/>
              <a:t>Postulated</a:t>
            </a:r>
            <a:r>
              <a:rPr sz="3200" spc="-135" dirty="0"/>
              <a:t> </a:t>
            </a:r>
            <a:r>
              <a:rPr sz="3200" spc="-280" dirty="0"/>
              <a:t>Mode</a:t>
            </a:r>
            <a:r>
              <a:rPr sz="3200" spc="-135" dirty="0"/>
              <a:t> </a:t>
            </a:r>
            <a:r>
              <a:rPr sz="3200" spc="-130" dirty="0"/>
              <a:t>of</a:t>
            </a:r>
            <a:r>
              <a:rPr sz="3200" spc="-140" dirty="0"/>
              <a:t> </a:t>
            </a:r>
            <a:r>
              <a:rPr sz="3200" spc="-170" dirty="0"/>
              <a:t>Action</a:t>
            </a:r>
            <a:r>
              <a:rPr sz="3200" spc="-130" dirty="0"/>
              <a:t> of</a:t>
            </a:r>
            <a:r>
              <a:rPr sz="3200" spc="-135" dirty="0"/>
              <a:t> </a:t>
            </a:r>
            <a:r>
              <a:rPr sz="3200" spc="-290" dirty="0"/>
              <a:t>Tricyclic </a:t>
            </a:r>
            <a:r>
              <a:rPr sz="3200" spc="-1035" dirty="0"/>
              <a:t> </a:t>
            </a:r>
            <a:r>
              <a:rPr sz="3200" spc="-210" dirty="0"/>
              <a:t>Antidepressan</a:t>
            </a:r>
            <a:r>
              <a:rPr sz="3200" spc="-130" dirty="0"/>
              <a:t>t</a:t>
            </a:r>
            <a:r>
              <a:rPr sz="3200" spc="-135" dirty="0"/>
              <a:t> </a:t>
            </a:r>
            <a:r>
              <a:rPr sz="3200" spc="-275" dirty="0"/>
              <a:t>Drugs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6635097" y="2501286"/>
            <a:ext cx="5052905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00007D"/>
              </a:buClr>
              <a:buSzPct val="76250"/>
              <a:buFont typeface="Wingdings"/>
              <a:buChar char=""/>
              <a:tabLst>
                <a:tab pos="355600" algn="l"/>
                <a:tab pos="3290570" algn="l"/>
              </a:tabLst>
            </a:pPr>
            <a:r>
              <a:rPr sz="3200" spc="-295" dirty="0">
                <a:latin typeface="Aptos" panose="020B0004020202020204" pitchFamily="34" charset="0"/>
                <a:cs typeface="Microsoft Sans Serif"/>
              </a:rPr>
              <a:t>TCA’s</a:t>
            </a:r>
            <a:r>
              <a:rPr sz="3200" spc="-530" dirty="0">
                <a:latin typeface="Aptos" panose="020B0004020202020204" pitchFamily="34" charset="0"/>
                <a:cs typeface="Microsoft Sans Serif"/>
              </a:rPr>
              <a:t>→</a:t>
            </a:r>
            <a:r>
              <a:rPr lang="en-IN" sz="3200" spc="-530" dirty="0">
                <a:latin typeface="Aptos" panose="020B0004020202020204" pitchFamily="34" charset="0"/>
                <a:cs typeface="Microsoft Sans Serif"/>
              </a:rPr>
              <a:t>      </a:t>
            </a:r>
            <a:r>
              <a:rPr sz="32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↓NE/</a:t>
            </a:r>
            <a:r>
              <a:rPr sz="3200" spc="-20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↓5</a:t>
            </a:r>
            <a:r>
              <a:rPr sz="3200" spc="-3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-H</a:t>
            </a:r>
            <a:r>
              <a:rPr sz="3200" spc="-4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3200" spc="-16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reuptak</a:t>
            </a:r>
            <a:r>
              <a:rPr sz="3200" spc="-4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1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(↓</a:t>
            </a:r>
            <a:r>
              <a:rPr sz="3200" spc="-4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NET</a:t>
            </a:r>
            <a:r>
              <a:rPr sz="3200" spc="-20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/</a:t>
            </a:r>
            <a:r>
              <a:rPr sz="3200" spc="-16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↓</a:t>
            </a:r>
            <a:r>
              <a:rPr sz="3200" spc="-15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4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SERT</a:t>
            </a:r>
            <a:r>
              <a:rPr sz="3200" spc="-24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)</a:t>
            </a:r>
            <a:r>
              <a:rPr sz="3200" spc="-1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dirty="0">
                <a:latin typeface="Aptos" panose="020B0004020202020204" pitchFamily="34" charset="0"/>
                <a:cs typeface="Microsoft Sans Serif"/>
              </a:rPr>
              <a:t>→</a:t>
            </a:r>
          </a:p>
          <a:p>
            <a:pPr marL="355600" marR="23495">
              <a:lnSpc>
                <a:spcPct val="100000"/>
              </a:lnSpc>
            </a:pPr>
            <a:r>
              <a:rPr sz="3200" spc="-35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↑monoaminergic </a:t>
            </a:r>
            <a:r>
              <a:rPr sz="3200" spc="-3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5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neurotransmission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355600" marR="139065">
              <a:lnSpc>
                <a:spcPct val="100000"/>
              </a:lnSpc>
            </a:pPr>
            <a:r>
              <a:rPr sz="3200" spc="-305" dirty="0">
                <a:latin typeface="Aptos" panose="020B0004020202020204" pitchFamily="34" charset="0"/>
                <a:cs typeface="Microsoft Sans Serif"/>
              </a:rPr>
              <a:t>→Antidepressant  </a:t>
            </a:r>
            <a:r>
              <a:rPr sz="3200" spc="-330" dirty="0">
                <a:latin typeface="Aptos" panose="020B0004020202020204" pitchFamily="34" charset="0"/>
                <a:cs typeface="Microsoft Sans Serif"/>
              </a:rPr>
              <a:t>action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3200" y="1765300"/>
            <a:ext cx="6178973" cy="4685030"/>
            <a:chOff x="152400" y="1765300"/>
            <a:chExt cx="4634230" cy="46850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1765300"/>
              <a:ext cx="4633912" cy="46847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76598" y="4267199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lnTo>
                    <a:pt x="2361" y="410454"/>
                  </a:lnTo>
                  <a:lnTo>
                    <a:pt x="9289" y="365058"/>
                  </a:lnTo>
                  <a:lnTo>
                    <a:pt x="20555" y="321243"/>
                  </a:lnTo>
                  <a:lnTo>
                    <a:pt x="35929" y="279237"/>
                  </a:lnTo>
                  <a:lnTo>
                    <a:pt x="55182" y="239271"/>
                  </a:lnTo>
                  <a:lnTo>
                    <a:pt x="78083" y="201575"/>
                  </a:lnTo>
                  <a:lnTo>
                    <a:pt x="104402" y="166378"/>
                  </a:lnTo>
                  <a:lnTo>
                    <a:pt x="133911" y="133911"/>
                  </a:lnTo>
                  <a:lnTo>
                    <a:pt x="166378" y="104402"/>
                  </a:lnTo>
                  <a:lnTo>
                    <a:pt x="201575" y="78082"/>
                  </a:lnTo>
                  <a:lnTo>
                    <a:pt x="239271" y="55181"/>
                  </a:lnTo>
                  <a:lnTo>
                    <a:pt x="279237" y="35929"/>
                  </a:lnTo>
                  <a:lnTo>
                    <a:pt x="321243" y="20555"/>
                  </a:lnTo>
                  <a:lnTo>
                    <a:pt x="365058" y="9288"/>
                  </a:lnTo>
                  <a:lnTo>
                    <a:pt x="410454" y="2360"/>
                  </a:lnTo>
                  <a:lnTo>
                    <a:pt x="457200" y="0"/>
                  </a:lnTo>
                  <a:lnTo>
                    <a:pt x="503945" y="2360"/>
                  </a:lnTo>
                  <a:lnTo>
                    <a:pt x="549341" y="9288"/>
                  </a:lnTo>
                  <a:lnTo>
                    <a:pt x="593156" y="20554"/>
                  </a:lnTo>
                  <a:lnTo>
                    <a:pt x="635162" y="35928"/>
                  </a:lnTo>
                  <a:lnTo>
                    <a:pt x="675128" y="55181"/>
                  </a:lnTo>
                  <a:lnTo>
                    <a:pt x="712824" y="78081"/>
                  </a:lnTo>
                  <a:lnTo>
                    <a:pt x="748021" y="104401"/>
                  </a:lnTo>
                  <a:lnTo>
                    <a:pt x="780488" y="133910"/>
                  </a:lnTo>
                  <a:lnTo>
                    <a:pt x="809997" y="166377"/>
                  </a:lnTo>
                  <a:lnTo>
                    <a:pt x="836317" y="201574"/>
                  </a:lnTo>
                  <a:lnTo>
                    <a:pt x="859218" y="239270"/>
                  </a:lnTo>
                  <a:lnTo>
                    <a:pt x="878470" y="279236"/>
                  </a:lnTo>
                  <a:lnTo>
                    <a:pt x="893844" y="321242"/>
                  </a:lnTo>
                  <a:lnTo>
                    <a:pt x="905111" y="365057"/>
                  </a:lnTo>
                  <a:lnTo>
                    <a:pt x="912039" y="410453"/>
                  </a:lnTo>
                  <a:lnTo>
                    <a:pt x="914400" y="457199"/>
                  </a:lnTo>
                  <a:lnTo>
                    <a:pt x="912039" y="503945"/>
                  </a:lnTo>
                  <a:lnTo>
                    <a:pt x="905110" y="549341"/>
                  </a:lnTo>
                  <a:lnTo>
                    <a:pt x="893844" y="593156"/>
                  </a:lnTo>
                  <a:lnTo>
                    <a:pt x="878470" y="635162"/>
                  </a:lnTo>
                  <a:lnTo>
                    <a:pt x="859218" y="675128"/>
                  </a:lnTo>
                  <a:lnTo>
                    <a:pt x="836317" y="712824"/>
                  </a:lnTo>
                  <a:lnTo>
                    <a:pt x="809997" y="748021"/>
                  </a:lnTo>
                  <a:lnTo>
                    <a:pt x="780488" y="780488"/>
                  </a:lnTo>
                  <a:lnTo>
                    <a:pt x="748021" y="809997"/>
                  </a:lnTo>
                  <a:lnTo>
                    <a:pt x="712824" y="836317"/>
                  </a:lnTo>
                  <a:lnTo>
                    <a:pt x="675128" y="859218"/>
                  </a:lnTo>
                  <a:lnTo>
                    <a:pt x="635162" y="878470"/>
                  </a:lnTo>
                  <a:lnTo>
                    <a:pt x="593157" y="893844"/>
                  </a:lnTo>
                  <a:lnTo>
                    <a:pt x="549341" y="905110"/>
                  </a:lnTo>
                  <a:lnTo>
                    <a:pt x="503946" y="912039"/>
                  </a:lnTo>
                  <a:lnTo>
                    <a:pt x="457200" y="914399"/>
                  </a:lnTo>
                  <a:lnTo>
                    <a:pt x="410453" y="912038"/>
                  </a:lnTo>
                  <a:lnTo>
                    <a:pt x="365058" y="905110"/>
                  </a:lnTo>
                  <a:lnTo>
                    <a:pt x="321242" y="893844"/>
                  </a:lnTo>
                  <a:lnTo>
                    <a:pt x="279237" y="878470"/>
                  </a:lnTo>
                  <a:lnTo>
                    <a:pt x="239271" y="859217"/>
                  </a:lnTo>
                  <a:lnTo>
                    <a:pt x="201575" y="836316"/>
                  </a:lnTo>
                  <a:lnTo>
                    <a:pt x="166378" y="809997"/>
                  </a:lnTo>
                  <a:lnTo>
                    <a:pt x="133910" y="780488"/>
                  </a:lnTo>
                  <a:lnTo>
                    <a:pt x="104402" y="748021"/>
                  </a:lnTo>
                  <a:lnTo>
                    <a:pt x="78082" y="712824"/>
                  </a:lnTo>
                  <a:lnTo>
                    <a:pt x="55181" y="675128"/>
                  </a:lnTo>
                  <a:lnTo>
                    <a:pt x="35929" y="635162"/>
                  </a:lnTo>
                  <a:lnTo>
                    <a:pt x="20554" y="593156"/>
                  </a:lnTo>
                  <a:lnTo>
                    <a:pt x="9288" y="549341"/>
                  </a:lnTo>
                  <a:lnTo>
                    <a:pt x="2360" y="503945"/>
                  </a:lnTo>
                  <a:lnTo>
                    <a:pt x="0" y="45719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4253" y="337793"/>
            <a:ext cx="7504074" cy="1609762"/>
          </a:xfrm>
          <a:prstGeom prst="rect">
            <a:avLst/>
          </a:prstGeom>
        </p:spPr>
        <p:txBody>
          <a:bodyPr vert="horz" wrap="square" lIns="0" tIns="131154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200" spc="-325" dirty="0"/>
              <a:t>Tricyclic</a:t>
            </a:r>
            <a:r>
              <a:rPr sz="3200" spc="-130" dirty="0"/>
              <a:t> </a:t>
            </a:r>
            <a:r>
              <a:rPr sz="3200" spc="-280" dirty="0"/>
              <a:t>Antidepressants</a:t>
            </a:r>
            <a:r>
              <a:rPr lang="en-IN" sz="3200" spc="-280" dirty="0"/>
              <a:t> </a:t>
            </a:r>
            <a:r>
              <a:rPr sz="3200" spc="-280" dirty="0"/>
              <a:t>(TCA’s)</a:t>
            </a:r>
            <a:r>
              <a:rPr lang="en-IN" sz="3200" spc="-280" dirty="0"/>
              <a:t> </a:t>
            </a:r>
            <a:r>
              <a:rPr sz="3200" spc="-280" dirty="0"/>
              <a:t>- </a:t>
            </a:r>
            <a:r>
              <a:rPr sz="3200" spc="-1160" dirty="0"/>
              <a:t> </a:t>
            </a:r>
            <a:r>
              <a:rPr sz="3200" spc="-390" dirty="0"/>
              <a:t>Pharmacologica</a:t>
            </a:r>
            <a:r>
              <a:rPr sz="3200" spc="-225" dirty="0"/>
              <a:t>l</a:t>
            </a:r>
            <a:r>
              <a:rPr sz="3200" spc="-150" dirty="0"/>
              <a:t> </a:t>
            </a:r>
            <a:r>
              <a:rPr sz="3200" spc="-210" dirty="0"/>
              <a:t>Actions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3834881" y="2161312"/>
            <a:ext cx="7735077" cy="434990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480"/>
              </a:spcBef>
              <a:buClr>
                <a:srgbClr val="00007D"/>
              </a:buClr>
              <a:buSzPct val="76562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430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CN</a:t>
            </a:r>
            <a:r>
              <a:rPr sz="2800" b="1" spc="-385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sz="2800" b="1" spc="-130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b="1" spc="-280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Actions</a:t>
            </a:r>
            <a:endParaRPr sz="2800" b="1" dirty="0">
              <a:solidFill>
                <a:srgbClr val="0070C0"/>
              </a:solidFill>
              <a:latin typeface="Aptos" panose="020B0004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469900" lvl="1">
              <a:lnSpc>
                <a:spcPct val="100000"/>
              </a:lnSpc>
              <a:spcBef>
                <a:spcPts val="359"/>
              </a:spcBef>
              <a:buClr>
                <a:srgbClr val="9999CC"/>
              </a:buClr>
              <a:buSzPct val="78333"/>
              <a:tabLst>
                <a:tab pos="755650" algn="l"/>
              </a:tabLst>
            </a:pPr>
            <a:r>
              <a:rPr sz="2800" spc="-36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Moo</a:t>
            </a:r>
            <a:r>
              <a:rPr sz="2800" spc="-30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sz="2800" spc="-114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4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elevatio</a:t>
            </a:r>
            <a:r>
              <a:rPr sz="2800" spc="-30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sz="2800" spc="-30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14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13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sz="2800" spc="-31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sz="2800" spc="-114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8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depresse</a:t>
            </a:r>
            <a:r>
              <a:rPr sz="2800" spc="-30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sz="2800" spc="-114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4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patients</a:t>
            </a:r>
            <a:endParaRPr sz="2800" dirty="0">
              <a:latin typeface="Aptos" panose="020B0004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469900" lvl="1">
              <a:lnSpc>
                <a:spcPct val="100000"/>
              </a:lnSpc>
              <a:spcBef>
                <a:spcPts val="359"/>
              </a:spcBef>
              <a:buClr>
                <a:srgbClr val="9999CC"/>
              </a:buClr>
              <a:buSzPct val="78333"/>
              <a:tabLst>
                <a:tab pos="755650" algn="l"/>
              </a:tabLst>
            </a:pPr>
            <a:r>
              <a:rPr sz="2800" spc="-27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Latenc</a:t>
            </a:r>
            <a:r>
              <a:rPr sz="2800" spc="-27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y</a:t>
            </a:r>
            <a:r>
              <a:rPr sz="2800" spc="-114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5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perio</a:t>
            </a:r>
            <a:r>
              <a:rPr sz="2800" spc="-34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lang="en-US" sz="2800" spc="-34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15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:</a:t>
            </a:r>
            <a:r>
              <a:rPr sz="2800" spc="-11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5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2-</a:t>
            </a:r>
            <a:r>
              <a:rPr sz="2800" spc="-30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sz="2800" spc="-114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31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weeks</a:t>
            </a:r>
            <a:endParaRPr sz="2800" dirty="0">
              <a:latin typeface="Aptos" panose="020B0004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469900" lvl="1">
              <a:lnSpc>
                <a:spcPct val="100000"/>
              </a:lnSpc>
              <a:spcBef>
                <a:spcPts val="359"/>
              </a:spcBef>
              <a:buClr>
                <a:srgbClr val="9999CC"/>
              </a:buClr>
              <a:buSzPct val="78333"/>
              <a:tabLst>
                <a:tab pos="755650" algn="l"/>
              </a:tabLst>
            </a:pPr>
            <a:r>
              <a:rPr sz="2800" spc="-33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Can</a:t>
            </a:r>
            <a:r>
              <a:rPr sz="2800" spc="-12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9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cause</a:t>
            </a:r>
            <a:r>
              <a:rPr sz="2800" spc="-11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8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EPS/Ataxia/Seizures/Coma</a:t>
            </a:r>
            <a:endParaRPr sz="2800" dirty="0">
              <a:latin typeface="Aptos" panose="020B0004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469900" indent="-457200">
              <a:lnSpc>
                <a:spcPct val="100000"/>
              </a:lnSpc>
              <a:spcBef>
                <a:spcPts val="385"/>
              </a:spcBef>
              <a:buClr>
                <a:srgbClr val="00007D"/>
              </a:buClr>
              <a:buSzPct val="76562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415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CV</a:t>
            </a:r>
            <a:r>
              <a:rPr sz="2800" b="1" spc="-385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sz="2800" b="1" spc="-130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b="1" spc="-280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Actions</a:t>
            </a:r>
            <a:endParaRPr sz="2800" b="1" dirty="0">
              <a:solidFill>
                <a:srgbClr val="0070C0"/>
              </a:solidFill>
              <a:latin typeface="Aptos" panose="020B0004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469900" lvl="1">
              <a:lnSpc>
                <a:spcPct val="100000"/>
              </a:lnSpc>
              <a:spcBef>
                <a:spcPts val="355"/>
              </a:spcBef>
              <a:buClr>
                <a:srgbClr val="9999CC"/>
              </a:buClr>
              <a:buSzPct val="78333"/>
              <a:tabLst>
                <a:tab pos="755650" algn="l"/>
              </a:tabLst>
            </a:pPr>
            <a:r>
              <a:rPr sz="2800" spc="-24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Orthostati</a:t>
            </a:r>
            <a:r>
              <a:rPr sz="2800" spc="-27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sz="2800" spc="-114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54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hypotension→↑HR</a:t>
            </a:r>
            <a:endParaRPr sz="2800" dirty="0">
              <a:latin typeface="Aptos" panose="020B0004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469900" indent="-457200">
              <a:lnSpc>
                <a:spcPct val="100000"/>
              </a:lnSpc>
              <a:spcBef>
                <a:spcPts val="390"/>
              </a:spcBef>
              <a:buClr>
                <a:srgbClr val="00007D"/>
              </a:buClr>
              <a:buSzPct val="76562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415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AN</a:t>
            </a:r>
            <a:r>
              <a:rPr sz="2800" b="1" spc="-385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sz="2800" b="1" spc="-130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b="1" spc="-280" dirty="0">
                <a:solidFill>
                  <a:srgbClr val="0070C0"/>
                </a:solidFill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Actions</a:t>
            </a:r>
            <a:endParaRPr sz="2800" b="1" dirty="0">
              <a:solidFill>
                <a:srgbClr val="0070C0"/>
              </a:solidFill>
              <a:latin typeface="Aptos" panose="020B0004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469900" lvl="1">
              <a:lnSpc>
                <a:spcPct val="100000"/>
              </a:lnSpc>
              <a:spcBef>
                <a:spcPts val="355"/>
              </a:spcBef>
              <a:buClr>
                <a:srgbClr val="9999CC"/>
              </a:buClr>
              <a:buSzPct val="78333"/>
              <a:tabLst>
                <a:tab pos="755650" algn="l"/>
              </a:tabLst>
            </a:pPr>
            <a:r>
              <a:rPr sz="2800" spc="-25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Anticholinergi</a:t>
            </a:r>
            <a:r>
              <a:rPr sz="2800" spc="-27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sz="2800" spc="-12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3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effects</a:t>
            </a:r>
            <a:endParaRPr sz="2800" dirty="0">
              <a:latin typeface="Aptos" panose="020B0004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469900" lvl="1">
              <a:lnSpc>
                <a:spcPct val="100000"/>
              </a:lnSpc>
              <a:spcBef>
                <a:spcPts val="360"/>
              </a:spcBef>
              <a:buClr>
                <a:srgbClr val="9999CC"/>
              </a:buClr>
              <a:buSzPct val="78333"/>
              <a:tabLst>
                <a:tab pos="755650" algn="l"/>
              </a:tabLst>
            </a:pPr>
            <a:r>
              <a:rPr sz="2800" spc="-34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Mos</a:t>
            </a:r>
            <a:r>
              <a:rPr sz="2800" spc="-15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t</a:t>
            </a:r>
            <a:r>
              <a:rPr sz="2800" spc="-114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7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poten</a:t>
            </a:r>
            <a:r>
              <a:rPr sz="2800" spc="-15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t</a:t>
            </a:r>
            <a:r>
              <a:rPr sz="2800" spc="-114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4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anticholinergi</a:t>
            </a:r>
            <a:r>
              <a:rPr sz="2800" spc="-27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sz="2800" spc="-114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sz="2800" spc="-25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action</a:t>
            </a:r>
            <a:r>
              <a:rPr sz="2800" spc="-22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sz="2800" spc="-23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Amitriptylin</a:t>
            </a:r>
            <a:r>
              <a:rPr sz="2800" spc="-280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e</a:t>
            </a:r>
            <a:r>
              <a:rPr sz="2800" spc="-185" dirty="0">
                <a:latin typeface="Aptos" panose="020B0004020202020204" pitchFamily="34" charset="0"/>
                <a:ea typeface="Arial Unicode MS" pitchFamily="34" charset="-128"/>
                <a:cs typeface="Arial Unicode MS" pitchFamily="34" charset="-128"/>
              </a:rPr>
              <a:t>)</a:t>
            </a:r>
            <a:endParaRPr sz="2800" dirty="0">
              <a:latin typeface="Aptos" panose="020B0004020202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4922" y="296230"/>
            <a:ext cx="7430278" cy="1609762"/>
          </a:xfrm>
          <a:prstGeom prst="rect">
            <a:avLst/>
          </a:prstGeom>
        </p:spPr>
        <p:txBody>
          <a:bodyPr vert="horz" wrap="square" lIns="0" tIns="131154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200" spc="-325" dirty="0"/>
              <a:t>Tricyclic</a:t>
            </a:r>
            <a:r>
              <a:rPr sz="3200" spc="-130" dirty="0"/>
              <a:t> </a:t>
            </a:r>
            <a:r>
              <a:rPr sz="3200" spc="-280" dirty="0"/>
              <a:t>Antidepressants(TCA’s)- </a:t>
            </a:r>
            <a:r>
              <a:rPr sz="3200" spc="-1160" dirty="0"/>
              <a:t> </a:t>
            </a:r>
            <a:r>
              <a:rPr sz="3200" spc="-315" dirty="0"/>
              <a:t>Pharmacokinetics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3834882" y="2216727"/>
            <a:ext cx="8014996" cy="4110741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975"/>
              </a:spcBef>
              <a:buClr>
                <a:srgbClr val="00007D"/>
              </a:buClr>
              <a:buSzPct val="76388"/>
              <a:buFont typeface="Wingdings"/>
              <a:buChar char=""/>
              <a:tabLst>
                <a:tab pos="368300" algn="l"/>
              </a:tabLst>
            </a:pPr>
            <a:r>
              <a:rPr sz="3200" spc="-320" dirty="0">
                <a:latin typeface="Aptos" panose="020B0004020202020204" pitchFamily="34" charset="0"/>
                <a:cs typeface="Microsoft Sans Serif"/>
              </a:rPr>
              <a:t>Absorption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81965" lvl="1">
              <a:lnSpc>
                <a:spcPct val="100000"/>
              </a:lnSpc>
              <a:spcBef>
                <a:spcPts val="775"/>
              </a:spcBef>
              <a:buClr>
                <a:srgbClr val="9999CC"/>
              </a:buClr>
              <a:buSzPct val="78125"/>
              <a:tabLst>
                <a:tab pos="779145" algn="l"/>
              </a:tabLst>
            </a:pPr>
            <a:r>
              <a:rPr sz="3200" spc="-355" dirty="0">
                <a:latin typeface="Aptos" panose="020B0004020202020204" pitchFamily="34" charset="0"/>
                <a:cs typeface="Microsoft Sans Serif"/>
              </a:rPr>
              <a:t>Wel</a:t>
            </a:r>
            <a:r>
              <a:rPr sz="3200" spc="-135" dirty="0">
                <a:latin typeface="Aptos" panose="020B0004020202020204" pitchFamily="34" charset="0"/>
                <a:cs typeface="Microsoft Sans Serif"/>
              </a:rPr>
              <a:t>l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5" dirty="0">
                <a:latin typeface="Aptos" panose="020B0004020202020204" pitchFamily="34" charset="0"/>
                <a:cs typeface="Microsoft Sans Serif"/>
              </a:rPr>
              <a:t>absorbe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d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45" dirty="0">
                <a:latin typeface="Aptos" panose="020B0004020202020204" pitchFamily="34" charset="0"/>
                <a:cs typeface="Microsoft Sans Serif"/>
              </a:rPr>
              <a:t>orally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368300" indent="-342900">
              <a:lnSpc>
                <a:spcPct val="100000"/>
              </a:lnSpc>
              <a:spcBef>
                <a:spcPts val="855"/>
              </a:spcBef>
              <a:buClr>
                <a:srgbClr val="00007D"/>
              </a:buClr>
              <a:buSzPct val="76388"/>
              <a:buFont typeface="Wingdings"/>
              <a:buChar char=""/>
              <a:tabLst>
                <a:tab pos="368300" algn="l"/>
              </a:tabLst>
            </a:pPr>
            <a:r>
              <a:rPr sz="3200" spc="-285" dirty="0">
                <a:latin typeface="Aptos" panose="020B0004020202020204" pitchFamily="34" charset="0"/>
                <a:cs typeface="Microsoft Sans Serif"/>
              </a:rPr>
              <a:t>Distribution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81965" lvl="1">
              <a:lnSpc>
                <a:spcPct val="100000"/>
              </a:lnSpc>
              <a:spcBef>
                <a:spcPts val="775"/>
              </a:spcBef>
              <a:buClr>
                <a:srgbClr val="9999CC"/>
              </a:buClr>
              <a:buSzPct val="78125"/>
              <a:tabLst>
                <a:tab pos="779145" algn="l"/>
              </a:tabLst>
            </a:pPr>
            <a:r>
              <a:rPr sz="3200" spc="-20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↑Lipophilic</a:t>
            </a:r>
            <a:r>
              <a:rPr sz="3200" spc="-200" dirty="0">
                <a:latin typeface="Aptos" panose="020B0004020202020204" pitchFamily="34" charset="0"/>
                <a:cs typeface="Microsoft Sans Serif"/>
              </a:rPr>
              <a:t>→↑V</a:t>
            </a:r>
            <a:r>
              <a:rPr sz="3200" spc="-300" baseline="-21164" dirty="0">
                <a:latin typeface="Aptos" panose="020B0004020202020204" pitchFamily="34" charset="0"/>
                <a:cs typeface="Microsoft Sans Serif"/>
              </a:rPr>
              <a:t>d</a:t>
            </a:r>
            <a:r>
              <a:rPr sz="3200" spc="-200" dirty="0">
                <a:latin typeface="Aptos" panose="020B0004020202020204" pitchFamily="34" charset="0"/>
                <a:cs typeface="Microsoft Sans Serif"/>
              </a:rPr>
              <a:t>→↑T(1/2)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368300" indent="-342900">
              <a:lnSpc>
                <a:spcPct val="100000"/>
              </a:lnSpc>
              <a:spcBef>
                <a:spcPts val="855"/>
              </a:spcBef>
              <a:buClr>
                <a:srgbClr val="00007D"/>
              </a:buClr>
              <a:buSzPct val="76388"/>
              <a:buFont typeface="Wingdings"/>
              <a:buChar char=""/>
              <a:tabLst>
                <a:tab pos="368300" algn="l"/>
              </a:tabLst>
            </a:pPr>
            <a:r>
              <a:rPr sz="3200" spc="-320" dirty="0">
                <a:latin typeface="Aptos" panose="020B0004020202020204" pitchFamily="34" charset="0"/>
                <a:cs typeface="Microsoft Sans Serif"/>
              </a:rPr>
              <a:t>Metabolis</a:t>
            </a:r>
            <a:r>
              <a:rPr sz="3200" spc="-550" dirty="0">
                <a:latin typeface="Aptos" panose="020B0004020202020204" pitchFamily="34" charset="0"/>
                <a:cs typeface="Microsoft Sans Serif"/>
              </a:rPr>
              <a:t>m</a:t>
            </a:r>
            <a:r>
              <a:rPr sz="3200" spc="-14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434" dirty="0">
                <a:latin typeface="Aptos" panose="020B0004020202020204" pitchFamily="34" charset="0"/>
                <a:cs typeface="Microsoft Sans Serif"/>
              </a:rPr>
              <a:t>&amp;</a:t>
            </a:r>
            <a:r>
              <a:rPr sz="3200" spc="-14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0" dirty="0">
                <a:latin typeface="Aptos" panose="020B0004020202020204" pitchFamily="34" charset="0"/>
                <a:cs typeface="Microsoft Sans Serif"/>
              </a:rPr>
              <a:t>Excretion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82600" marR="17780" lvl="1">
              <a:lnSpc>
                <a:spcPct val="100000"/>
              </a:lnSpc>
              <a:spcBef>
                <a:spcPts val="780"/>
              </a:spcBef>
              <a:buClr>
                <a:srgbClr val="9999CC"/>
              </a:buClr>
              <a:buSzPct val="78125"/>
              <a:tabLst>
                <a:tab pos="779145" algn="l"/>
              </a:tabLst>
            </a:pPr>
            <a:r>
              <a:rPr sz="3200" spc="-295" dirty="0">
                <a:latin typeface="Aptos" panose="020B0004020202020204" pitchFamily="34" charset="0"/>
                <a:cs typeface="Microsoft Sans Serif"/>
              </a:rPr>
              <a:t>Hepatic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microsoma</a:t>
            </a:r>
            <a:r>
              <a:rPr sz="3200" spc="-135" dirty="0">
                <a:latin typeface="Aptos" panose="020B0004020202020204" pitchFamily="34" charset="0"/>
                <a:cs typeface="Microsoft Sans Serif"/>
              </a:rPr>
              <a:t>l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5" dirty="0">
                <a:latin typeface="Aptos" panose="020B0004020202020204" pitchFamily="34" charset="0"/>
                <a:cs typeface="Microsoft Sans Serif"/>
              </a:rPr>
              <a:t>N-demethylation/  </a:t>
            </a:r>
            <a:r>
              <a:rPr sz="3200" spc="-265" dirty="0">
                <a:latin typeface="Aptos" panose="020B0004020202020204" pitchFamily="34" charset="0"/>
                <a:cs typeface="Microsoft Sans Serif"/>
              </a:rPr>
              <a:t>oxidation/glucuronidation→</a:t>
            </a:r>
            <a:r>
              <a:rPr sz="3200" spc="-2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Renal</a:t>
            </a:r>
            <a:r>
              <a:rPr sz="3200" spc="-10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Elimination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0237" y="376328"/>
            <a:ext cx="757409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0" dirty="0"/>
              <a:t>Tricyclic</a:t>
            </a:r>
            <a:r>
              <a:rPr sz="3200" spc="-114" dirty="0"/>
              <a:t> </a:t>
            </a:r>
            <a:r>
              <a:rPr sz="3200" spc="-215" dirty="0"/>
              <a:t>Antidepressants(TCA’s)-Adverse</a:t>
            </a:r>
            <a:r>
              <a:rPr sz="3200" spc="-114" dirty="0"/>
              <a:t> </a:t>
            </a:r>
            <a:r>
              <a:rPr sz="3200" spc="-80" dirty="0"/>
              <a:t>Effects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60237" y="2119601"/>
            <a:ext cx="6990890" cy="4476867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469900" marR="282575" indent="-457200">
              <a:lnSpc>
                <a:spcPts val="3460"/>
              </a:lnSpc>
              <a:spcBef>
                <a:spcPts val="530"/>
              </a:spcBef>
              <a:buClr>
                <a:srgbClr val="00007D"/>
              </a:buClr>
              <a:buSzPct val="76562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3200" spc="-300" dirty="0">
                <a:latin typeface="Aptos" panose="020B0004020202020204" pitchFamily="34" charset="0"/>
                <a:cs typeface="Microsoft Sans Serif"/>
              </a:rPr>
              <a:t>Excessive </a:t>
            </a:r>
            <a:r>
              <a:rPr sz="3200" spc="-29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5" dirty="0">
                <a:latin typeface="Aptos" panose="020B0004020202020204" pitchFamily="34" charset="0"/>
                <a:cs typeface="Microsoft Sans Serif"/>
              </a:rPr>
              <a:t>sedation/Lassitude/Fatigue/Confusion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900" marR="5080" indent="-457200">
              <a:lnSpc>
                <a:spcPts val="3460"/>
              </a:lnSpc>
              <a:spcBef>
                <a:spcPts val="760"/>
              </a:spcBef>
              <a:buClr>
                <a:srgbClr val="00007D"/>
              </a:buClr>
              <a:buSzPct val="76562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3200" spc="-3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Sympathomimetic </a:t>
            </a:r>
            <a:r>
              <a:rPr sz="3200" spc="-3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effects(Tachycardia/Agitation/Sweating/ </a:t>
            </a:r>
            <a:r>
              <a:rPr sz="3200" spc="-83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Insomnia)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325"/>
              </a:spcBef>
              <a:buClr>
                <a:srgbClr val="00007D"/>
              </a:buClr>
              <a:buSzPct val="76562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3200" spc="-25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Anticholinergic(‘Atropine-like”</a:t>
            </a:r>
            <a:r>
              <a:rPr sz="3200" spc="-1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)</a:t>
            </a:r>
            <a:r>
              <a:rPr sz="3200" spc="-1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effects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900" marR="1097280" indent="-457200">
              <a:lnSpc>
                <a:spcPts val="3460"/>
              </a:lnSpc>
              <a:spcBef>
                <a:spcPts val="815"/>
              </a:spcBef>
              <a:buClr>
                <a:srgbClr val="00007D"/>
              </a:buClr>
              <a:buSzPct val="76562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3200" spc="-26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Orthostati</a:t>
            </a:r>
            <a:r>
              <a:rPr sz="3200" spc="-29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c</a:t>
            </a:r>
            <a:r>
              <a:rPr sz="3200" spc="-1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hypotension/ECG</a:t>
            </a:r>
            <a:r>
              <a:rPr lang="en-US" sz="3200" spc="-29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abnormalities/Cardiomyopathies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330"/>
              </a:spcBef>
              <a:buClr>
                <a:srgbClr val="00007D"/>
              </a:buClr>
              <a:buSzPct val="76562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3200" spc="-300" dirty="0">
                <a:latin typeface="Aptos" panose="020B0004020202020204" pitchFamily="34" charset="0"/>
                <a:cs typeface="Microsoft Sans Serif"/>
              </a:rPr>
              <a:t>Tremor/Paresthesias/EPS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74841" y="376328"/>
            <a:ext cx="7359486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0" dirty="0"/>
              <a:t>Tricyclic</a:t>
            </a:r>
            <a:r>
              <a:rPr sz="3200" spc="-114" dirty="0"/>
              <a:t> </a:t>
            </a:r>
            <a:r>
              <a:rPr sz="3200" spc="-215" dirty="0"/>
              <a:t>Antidepressants(TCA’s)-Adverse</a:t>
            </a:r>
            <a:r>
              <a:rPr sz="3200" spc="-114" dirty="0"/>
              <a:t> </a:t>
            </a:r>
            <a:r>
              <a:rPr sz="3200" spc="-80" dirty="0"/>
              <a:t>Effects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6890" y="2177146"/>
            <a:ext cx="7931020" cy="4180632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0"/>
              </a:spcBef>
              <a:buClr>
                <a:srgbClr val="00007D"/>
              </a:buClr>
              <a:buSzPct val="76562"/>
              <a:buFont typeface="Wingdings"/>
              <a:buChar char=""/>
              <a:tabLst>
                <a:tab pos="355600" algn="l"/>
              </a:tabLst>
            </a:pPr>
            <a:r>
              <a:rPr sz="3200" spc="-340" dirty="0">
                <a:latin typeface="Aptos" panose="020B0004020202020204" pitchFamily="34" charset="0"/>
                <a:cs typeface="Microsoft Sans Serif"/>
              </a:rPr>
              <a:t>Weigh</a:t>
            </a:r>
            <a:r>
              <a:rPr sz="3200" spc="-165" dirty="0">
                <a:latin typeface="Aptos" panose="020B0004020202020204" pitchFamily="34" charset="0"/>
                <a:cs typeface="Microsoft Sans Serif"/>
              </a:rPr>
              <a:t>t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5" dirty="0">
                <a:latin typeface="Aptos" panose="020B0004020202020204" pitchFamily="34" charset="0"/>
                <a:cs typeface="Microsoft Sans Serif"/>
              </a:rPr>
              <a:t>gain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355600" marR="5080" indent="-342900">
              <a:lnSpc>
                <a:spcPts val="3460"/>
              </a:lnSpc>
              <a:spcBef>
                <a:spcPts val="820"/>
              </a:spcBef>
              <a:buClr>
                <a:srgbClr val="00007D"/>
              </a:buClr>
              <a:buSzPct val="76562"/>
              <a:buFont typeface="Wingdings"/>
              <a:buChar char=""/>
              <a:tabLst>
                <a:tab pos="355600" algn="l"/>
              </a:tabLst>
            </a:pPr>
            <a:r>
              <a:rPr sz="3200" spc="-300" dirty="0">
                <a:solidFill>
                  <a:srgbClr val="FF0000"/>
                </a:solidFill>
                <a:latin typeface="Aptos" panose="020B0004020202020204" pitchFamily="34" charset="0"/>
                <a:cs typeface="Microsoft Sans Serif"/>
              </a:rPr>
              <a:t>Overdosage(extremely </a:t>
            </a:r>
            <a:r>
              <a:rPr sz="3200" spc="-285" dirty="0">
                <a:solidFill>
                  <a:srgbClr val="FF0000"/>
                </a:solidFill>
                <a:latin typeface="Aptos" panose="020B0004020202020204" pitchFamily="34" charset="0"/>
                <a:cs typeface="Microsoft Sans Serif"/>
              </a:rPr>
              <a:t>hazardous):</a:t>
            </a:r>
            <a:r>
              <a:rPr sz="3200" spc="-280" dirty="0">
                <a:solidFill>
                  <a:srgbClr val="FF0000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70" dirty="0">
                <a:solidFill>
                  <a:srgbClr val="FF00FF"/>
                </a:solidFill>
                <a:latin typeface="Aptos" panose="020B0004020202020204" pitchFamily="34" charset="0"/>
                <a:cs typeface="Microsoft Sans Serif"/>
              </a:rPr>
              <a:t>Remember </a:t>
            </a:r>
            <a:r>
              <a:rPr sz="3200" spc="-835" dirty="0">
                <a:solidFill>
                  <a:srgbClr val="FF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5" dirty="0">
                <a:solidFill>
                  <a:srgbClr val="FF00FF"/>
                </a:solidFill>
                <a:latin typeface="Aptos" panose="020B0004020202020204" pitchFamily="34" charset="0"/>
                <a:cs typeface="Microsoft Sans Serif"/>
              </a:rPr>
              <a:t>3C’s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900" marR="1628139" lvl="1">
              <a:lnSpc>
                <a:spcPts val="3460"/>
              </a:lnSpc>
              <a:spcBef>
                <a:spcPts val="760"/>
              </a:spcBef>
              <a:buClr>
                <a:srgbClr val="9999CC"/>
              </a:buClr>
              <a:buSzPct val="78125"/>
              <a:tabLst>
                <a:tab pos="766445" algn="l"/>
              </a:tabLst>
            </a:pPr>
            <a:r>
              <a:rPr sz="3200" spc="-28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Agitation/Delirium/Neuromuscular </a:t>
            </a:r>
            <a:r>
              <a:rPr sz="3200" spc="-83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irritability/</a:t>
            </a:r>
            <a:r>
              <a:rPr sz="3200" spc="-260" dirty="0">
                <a:solidFill>
                  <a:srgbClr val="FF00FF"/>
                </a:solidFill>
                <a:latin typeface="Aptos" panose="020B0004020202020204" pitchFamily="34" charset="0"/>
                <a:cs typeface="Microsoft Sans Serif"/>
              </a:rPr>
              <a:t>Convulsions/Coma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265" lvl="1">
              <a:lnSpc>
                <a:spcPct val="100000"/>
              </a:lnSpc>
              <a:spcBef>
                <a:spcPts val="325"/>
              </a:spcBef>
              <a:buClr>
                <a:srgbClr val="9999CC"/>
              </a:buClr>
              <a:buSzPct val="78125"/>
              <a:tabLst>
                <a:tab pos="766445" algn="l"/>
              </a:tabLst>
            </a:pPr>
            <a:r>
              <a:rPr sz="3200" spc="-28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Respirator</a:t>
            </a:r>
            <a:r>
              <a:rPr sz="3200" spc="-29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y</a:t>
            </a:r>
            <a:r>
              <a:rPr sz="3200" spc="-1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depression/Circulator</a:t>
            </a:r>
            <a:r>
              <a:rPr sz="3200" spc="-2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y</a:t>
            </a:r>
            <a:r>
              <a:rPr sz="3200" spc="-1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collapse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265" lvl="1">
              <a:lnSpc>
                <a:spcPct val="100000"/>
              </a:lnSpc>
              <a:spcBef>
                <a:spcPts val="385"/>
              </a:spcBef>
              <a:buClr>
                <a:srgbClr val="9999CC"/>
              </a:buClr>
              <a:buSzPct val="78125"/>
              <a:tabLst>
                <a:tab pos="766445" algn="l"/>
              </a:tabLst>
            </a:pPr>
            <a:r>
              <a:rPr sz="3200" spc="-29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Hyperpyrexia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900" marR="1610360" lvl="1">
              <a:lnSpc>
                <a:spcPts val="3460"/>
              </a:lnSpc>
              <a:spcBef>
                <a:spcPts val="815"/>
              </a:spcBef>
              <a:buClr>
                <a:srgbClr val="9999CC"/>
              </a:buClr>
              <a:buSzPct val="78125"/>
              <a:tabLst>
                <a:tab pos="766445" algn="l"/>
              </a:tabLst>
            </a:pPr>
            <a:r>
              <a:rPr sz="3200" spc="-254" dirty="0">
                <a:solidFill>
                  <a:srgbClr val="FF00FF"/>
                </a:solidFill>
                <a:latin typeface="Aptos" panose="020B0004020202020204" pitchFamily="34" charset="0"/>
                <a:cs typeface="Microsoft Sans Serif"/>
              </a:rPr>
              <a:t>Cardiotoxicit</a:t>
            </a:r>
            <a:r>
              <a:rPr sz="3200" spc="-250" dirty="0">
                <a:solidFill>
                  <a:srgbClr val="FF00FF"/>
                </a:solidFill>
                <a:latin typeface="Aptos" panose="020B0004020202020204" pitchFamily="34" charset="0"/>
                <a:cs typeface="Microsoft Sans Serif"/>
              </a:rPr>
              <a:t>y</a:t>
            </a:r>
            <a:r>
              <a:rPr sz="3200" spc="-28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(Cardia</a:t>
            </a:r>
            <a:r>
              <a:rPr sz="3200" spc="-2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c</a:t>
            </a:r>
            <a:r>
              <a:rPr sz="3200" spc="-1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conduction  </a:t>
            </a:r>
            <a:r>
              <a:rPr sz="3200" spc="-28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defects/Sever</a:t>
            </a:r>
            <a:r>
              <a:rPr sz="3200" spc="-3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arrhythmias)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8982" y="337794"/>
            <a:ext cx="10058400" cy="1108724"/>
          </a:xfrm>
          <a:prstGeom prst="rect">
            <a:avLst/>
          </a:prstGeom>
        </p:spPr>
        <p:txBody>
          <a:bodyPr vert="horz" wrap="square" lIns="0" tIns="122641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spc="-210" dirty="0"/>
              <a:t>Postulate</a:t>
            </a:r>
            <a:r>
              <a:rPr sz="3200" spc="-245" dirty="0"/>
              <a:t>d</a:t>
            </a:r>
            <a:r>
              <a:rPr sz="3200" spc="-135" dirty="0"/>
              <a:t> </a:t>
            </a:r>
            <a:r>
              <a:rPr sz="3200" spc="-310" dirty="0"/>
              <a:t>Mod</a:t>
            </a:r>
            <a:r>
              <a:rPr sz="3200" spc="-220" dirty="0"/>
              <a:t>e</a:t>
            </a:r>
            <a:r>
              <a:rPr sz="3200" spc="-145" dirty="0"/>
              <a:t> </a:t>
            </a:r>
            <a:r>
              <a:rPr sz="3200" spc="-175" dirty="0"/>
              <a:t>o</a:t>
            </a:r>
            <a:r>
              <a:rPr sz="3200" spc="-90" dirty="0"/>
              <a:t>f</a:t>
            </a:r>
            <a:r>
              <a:rPr sz="3200" spc="-145" dirty="0"/>
              <a:t> </a:t>
            </a:r>
            <a:r>
              <a:rPr sz="3200" spc="-170" dirty="0"/>
              <a:t>Actio</a:t>
            </a:r>
            <a:r>
              <a:rPr sz="3200" spc="-195" dirty="0"/>
              <a:t>n</a:t>
            </a:r>
            <a:r>
              <a:rPr sz="3200" spc="-135" dirty="0"/>
              <a:t> </a:t>
            </a:r>
            <a:r>
              <a:rPr sz="3200" spc="-175" dirty="0"/>
              <a:t>o</a:t>
            </a:r>
            <a:r>
              <a:rPr sz="3200" spc="-90" dirty="0"/>
              <a:t>f</a:t>
            </a:r>
            <a:r>
              <a:rPr sz="3200" spc="-145" dirty="0"/>
              <a:t> </a:t>
            </a:r>
            <a:r>
              <a:rPr sz="3200" spc="-120" dirty="0"/>
              <a:t>MAO-A  </a:t>
            </a:r>
            <a:r>
              <a:rPr sz="3200" spc="-185" dirty="0"/>
              <a:t>Inhibito</a:t>
            </a:r>
            <a:r>
              <a:rPr sz="3200" spc="-170" dirty="0"/>
              <a:t>r</a:t>
            </a:r>
            <a:r>
              <a:rPr sz="3200" spc="-145" dirty="0"/>
              <a:t> </a:t>
            </a:r>
            <a:r>
              <a:rPr sz="3200" spc="-285" dirty="0"/>
              <a:t>Drugs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6662806" y="2280783"/>
            <a:ext cx="5182447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00007D"/>
              </a:buClr>
              <a:buSzPct val="76388"/>
              <a:buFont typeface="Wingdings"/>
              <a:buChar char=""/>
              <a:tabLst>
                <a:tab pos="355600" algn="l"/>
              </a:tabLst>
            </a:pPr>
            <a:r>
              <a:rPr sz="3200" spc="-315" dirty="0">
                <a:latin typeface="Aptos" panose="020B0004020202020204" pitchFamily="34" charset="0"/>
                <a:cs typeface="Microsoft Sans Serif"/>
              </a:rPr>
              <a:t>MAO-AI’s→</a:t>
            </a:r>
            <a:r>
              <a:rPr lang="en-IN" sz="3200" spc="-31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↓MAO-A  </a:t>
            </a:r>
            <a:r>
              <a:rPr sz="3200" spc="-3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isozym</a:t>
            </a:r>
            <a:r>
              <a:rPr sz="3200" spc="-3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dirty="0">
                <a:latin typeface="Aptos" panose="020B0004020202020204" pitchFamily="34" charset="0"/>
                <a:cs typeface="Microsoft Sans Serif"/>
              </a:rPr>
              <a:t>→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endParaRPr lang="en-IN" sz="3200" spc="-130" dirty="0">
              <a:latin typeface="Aptos" panose="020B0004020202020204" pitchFamily="34" charset="0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buClr>
                <a:srgbClr val="00007D"/>
              </a:buClr>
              <a:buSzPct val="76388"/>
              <a:tabLst>
                <a:tab pos="355600" algn="l"/>
              </a:tabLst>
            </a:pPr>
            <a:r>
              <a:rPr sz="320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↓ </a:t>
            </a:r>
            <a:r>
              <a:rPr sz="3200" spc="-38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monoamine </a:t>
            </a:r>
            <a:r>
              <a:rPr sz="3200" spc="-38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metabolism</a:t>
            </a:r>
            <a:r>
              <a:rPr lang="en-IN" sz="3200" spc="-3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5" dirty="0">
                <a:latin typeface="Aptos" panose="020B0004020202020204" pitchFamily="34" charset="0"/>
                <a:cs typeface="Microsoft Sans Serif"/>
              </a:rPr>
              <a:t>→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355600" marR="460375">
              <a:lnSpc>
                <a:spcPct val="100000"/>
              </a:lnSpc>
            </a:pPr>
            <a:r>
              <a:rPr sz="3200" spc="-3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↑</a:t>
            </a:r>
            <a:r>
              <a:rPr lang="en-IN" sz="3200" spc="-3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monoaminergic </a:t>
            </a:r>
            <a:r>
              <a:rPr sz="3200" spc="-3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neurotransmission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355600" marR="564515">
              <a:lnSpc>
                <a:spcPct val="100000"/>
              </a:lnSpc>
            </a:pPr>
            <a:r>
              <a:rPr sz="3200" spc="-275" dirty="0">
                <a:latin typeface="Aptos" panose="020B0004020202020204" pitchFamily="34" charset="0"/>
                <a:cs typeface="Microsoft Sans Serif"/>
              </a:rPr>
              <a:t>→Antidepressant  </a:t>
            </a:r>
            <a:r>
              <a:rPr sz="3200" spc="-300" dirty="0">
                <a:latin typeface="Aptos" panose="020B0004020202020204" pitchFamily="34" charset="0"/>
                <a:cs typeface="Microsoft Sans Serif"/>
              </a:rPr>
              <a:t>action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1734" y="1879601"/>
            <a:ext cx="6178973" cy="4676775"/>
            <a:chOff x="241300" y="1879600"/>
            <a:chExt cx="4634230" cy="46767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300" y="1879600"/>
              <a:ext cx="4633912" cy="46767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19199" y="2971799"/>
              <a:ext cx="3124200" cy="990600"/>
            </a:xfrm>
            <a:custGeom>
              <a:avLst/>
              <a:gdLst/>
              <a:ahLst/>
              <a:cxnLst/>
              <a:rect l="l" t="t" r="r" b="b"/>
              <a:pathLst>
                <a:path w="3124200" h="990600">
                  <a:moveTo>
                    <a:pt x="0" y="457200"/>
                  </a:moveTo>
                  <a:lnTo>
                    <a:pt x="2361" y="410454"/>
                  </a:lnTo>
                  <a:lnTo>
                    <a:pt x="9289" y="365058"/>
                  </a:lnTo>
                  <a:lnTo>
                    <a:pt x="20555" y="321243"/>
                  </a:lnTo>
                  <a:lnTo>
                    <a:pt x="35929" y="279237"/>
                  </a:lnTo>
                  <a:lnTo>
                    <a:pt x="55182" y="239271"/>
                  </a:lnTo>
                  <a:lnTo>
                    <a:pt x="78083" y="201575"/>
                  </a:lnTo>
                  <a:lnTo>
                    <a:pt x="104402" y="166378"/>
                  </a:lnTo>
                  <a:lnTo>
                    <a:pt x="133911" y="133911"/>
                  </a:lnTo>
                  <a:lnTo>
                    <a:pt x="166378" y="104402"/>
                  </a:lnTo>
                  <a:lnTo>
                    <a:pt x="201575" y="78082"/>
                  </a:lnTo>
                  <a:lnTo>
                    <a:pt x="239271" y="55181"/>
                  </a:lnTo>
                  <a:lnTo>
                    <a:pt x="279237" y="35929"/>
                  </a:lnTo>
                  <a:lnTo>
                    <a:pt x="321242" y="20554"/>
                  </a:lnTo>
                  <a:lnTo>
                    <a:pt x="365058" y="9288"/>
                  </a:lnTo>
                  <a:lnTo>
                    <a:pt x="410454" y="2360"/>
                  </a:lnTo>
                  <a:lnTo>
                    <a:pt x="457200" y="0"/>
                  </a:lnTo>
                  <a:lnTo>
                    <a:pt x="503945" y="2360"/>
                  </a:lnTo>
                  <a:lnTo>
                    <a:pt x="549341" y="9288"/>
                  </a:lnTo>
                  <a:lnTo>
                    <a:pt x="593156" y="20554"/>
                  </a:lnTo>
                  <a:lnTo>
                    <a:pt x="635162" y="35928"/>
                  </a:lnTo>
                  <a:lnTo>
                    <a:pt x="675128" y="55181"/>
                  </a:lnTo>
                  <a:lnTo>
                    <a:pt x="712824" y="78082"/>
                  </a:lnTo>
                  <a:lnTo>
                    <a:pt x="748021" y="104401"/>
                  </a:lnTo>
                  <a:lnTo>
                    <a:pt x="780488" y="133910"/>
                  </a:lnTo>
                  <a:lnTo>
                    <a:pt x="809997" y="166377"/>
                  </a:lnTo>
                  <a:lnTo>
                    <a:pt x="836317" y="201574"/>
                  </a:lnTo>
                  <a:lnTo>
                    <a:pt x="859218" y="239270"/>
                  </a:lnTo>
                  <a:lnTo>
                    <a:pt x="878470" y="279236"/>
                  </a:lnTo>
                  <a:lnTo>
                    <a:pt x="893844" y="321242"/>
                  </a:lnTo>
                  <a:lnTo>
                    <a:pt x="905111" y="365057"/>
                  </a:lnTo>
                  <a:lnTo>
                    <a:pt x="912039" y="410453"/>
                  </a:lnTo>
                  <a:lnTo>
                    <a:pt x="914400" y="457199"/>
                  </a:lnTo>
                  <a:lnTo>
                    <a:pt x="912039" y="503945"/>
                  </a:lnTo>
                  <a:lnTo>
                    <a:pt x="905111" y="549341"/>
                  </a:lnTo>
                  <a:lnTo>
                    <a:pt x="893845" y="593157"/>
                  </a:lnTo>
                  <a:lnTo>
                    <a:pt x="878470" y="635162"/>
                  </a:lnTo>
                  <a:lnTo>
                    <a:pt x="859218" y="675128"/>
                  </a:lnTo>
                  <a:lnTo>
                    <a:pt x="836317" y="712824"/>
                  </a:lnTo>
                  <a:lnTo>
                    <a:pt x="809997" y="748021"/>
                  </a:lnTo>
                  <a:lnTo>
                    <a:pt x="780489" y="780489"/>
                  </a:lnTo>
                  <a:lnTo>
                    <a:pt x="748021" y="809997"/>
                  </a:lnTo>
                  <a:lnTo>
                    <a:pt x="712824" y="836317"/>
                  </a:lnTo>
                  <a:lnTo>
                    <a:pt x="675128" y="859218"/>
                  </a:lnTo>
                  <a:lnTo>
                    <a:pt x="635162" y="878470"/>
                  </a:lnTo>
                  <a:lnTo>
                    <a:pt x="593157" y="893845"/>
                  </a:lnTo>
                  <a:lnTo>
                    <a:pt x="549341" y="905111"/>
                  </a:lnTo>
                  <a:lnTo>
                    <a:pt x="503946" y="912039"/>
                  </a:lnTo>
                  <a:lnTo>
                    <a:pt x="457200" y="914399"/>
                  </a:lnTo>
                  <a:lnTo>
                    <a:pt x="410453" y="912039"/>
                  </a:lnTo>
                  <a:lnTo>
                    <a:pt x="365058" y="905110"/>
                  </a:lnTo>
                  <a:lnTo>
                    <a:pt x="321242" y="893844"/>
                  </a:lnTo>
                  <a:lnTo>
                    <a:pt x="279237" y="878470"/>
                  </a:lnTo>
                  <a:lnTo>
                    <a:pt x="239271" y="859218"/>
                  </a:lnTo>
                  <a:lnTo>
                    <a:pt x="201575" y="836317"/>
                  </a:lnTo>
                  <a:lnTo>
                    <a:pt x="166378" y="809997"/>
                  </a:lnTo>
                  <a:lnTo>
                    <a:pt x="133910" y="780489"/>
                  </a:lnTo>
                  <a:lnTo>
                    <a:pt x="104402" y="748021"/>
                  </a:lnTo>
                  <a:lnTo>
                    <a:pt x="78082" y="712824"/>
                  </a:lnTo>
                  <a:lnTo>
                    <a:pt x="55181" y="675128"/>
                  </a:lnTo>
                  <a:lnTo>
                    <a:pt x="35929" y="635162"/>
                  </a:lnTo>
                  <a:lnTo>
                    <a:pt x="20554" y="593157"/>
                  </a:lnTo>
                  <a:lnTo>
                    <a:pt x="9288" y="549341"/>
                  </a:lnTo>
                  <a:lnTo>
                    <a:pt x="2360" y="503945"/>
                  </a:lnTo>
                  <a:lnTo>
                    <a:pt x="0" y="457199"/>
                  </a:lnTo>
                  <a:close/>
                </a:path>
                <a:path w="3124200" h="990600">
                  <a:moveTo>
                    <a:pt x="2209800" y="533400"/>
                  </a:moveTo>
                  <a:lnTo>
                    <a:pt x="2212160" y="486654"/>
                  </a:lnTo>
                  <a:lnTo>
                    <a:pt x="2219089" y="441258"/>
                  </a:lnTo>
                  <a:lnTo>
                    <a:pt x="2230355" y="397443"/>
                  </a:lnTo>
                  <a:lnTo>
                    <a:pt x="2245729" y="355437"/>
                  </a:lnTo>
                  <a:lnTo>
                    <a:pt x="2264981" y="315471"/>
                  </a:lnTo>
                  <a:lnTo>
                    <a:pt x="2287882" y="277775"/>
                  </a:lnTo>
                  <a:lnTo>
                    <a:pt x="2314202" y="242578"/>
                  </a:lnTo>
                  <a:lnTo>
                    <a:pt x="2343711" y="210111"/>
                  </a:lnTo>
                  <a:lnTo>
                    <a:pt x="2376178" y="180602"/>
                  </a:lnTo>
                  <a:lnTo>
                    <a:pt x="2411375" y="154282"/>
                  </a:lnTo>
                  <a:lnTo>
                    <a:pt x="2449071" y="131381"/>
                  </a:lnTo>
                  <a:lnTo>
                    <a:pt x="2489037" y="112129"/>
                  </a:lnTo>
                  <a:lnTo>
                    <a:pt x="2531042" y="96754"/>
                  </a:lnTo>
                  <a:lnTo>
                    <a:pt x="2574858" y="85488"/>
                  </a:lnTo>
                  <a:lnTo>
                    <a:pt x="2620253" y="78560"/>
                  </a:lnTo>
                  <a:lnTo>
                    <a:pt x="2667000" y="76200"/>
                  </a:lnTo>
                  <a:lnTo>
                    <a:pt x="2713745" y="78560"/>
                  </a:lnTo>
                  <a:lnTo>
                    <a:pt x="2759140" y="85488"/>
                  </a:lnTo>
                  <a:lnTo>
                    <a:pt x="2802956" y="96754"/>
                  </a:lnTo>
                  <a:lnTo>
                    <a:pt x="2844962" y="112128"/>
                  </a:lnTo>
                  <a:lnTo>
                    <a:pt x="2884927" y="131381"/>
                  </a:lnTo>
                  <a:lnTo>
                    <a:pt x="2922624" y="154282"/>
                  </a:lnTo>
                  <a:lnTo>
                    <a:pt x="2957820" y="180601"/>
                  </a:lnTo>
                  <a:lnTo>
                    <a:pt x="2990288" y="210110"/>
                  </a:lnTo>
                  <a:lnTo>
                    <a:pt x="3019796" y="242577"/>
                  </a:lnTo>
                  <a:lnTo>
                    <a:pt x="3046116" y="277774"/>
                  </a:lnTo>
                  <a:lnTo>
                    <a:pt x="3069017" y="315470"/>
                  </a:lnTo>
                  <a:lnTo>
                    <a:pt x="3088270" y="355436"/>
                  </a:lnTo>
                  <a:lnTo>
                    <a:pt x="3103644" y="397442"/>
                  </a:lnTo>
                  <a:lnTo>
                    <a:pt x="3114910" y="441257"/>
                  </a:lnTo>
                  <a:lnTo>
                    <a:pt x="3121839" y="486653"/>
                  </a:lnTo>
                  <a:lnTo>
                    <a:pt x="3124199" y="533399"/>
                  </a:lnTo>
                  <a:lnTo>
                    <a:pt x="3121838" y="580145"/>
                  </a:lnTo>
                  <a:lnTo>
                    <a:pt x="3114910" y="625541"/>
                  </a:lnTo>
                  <a:lnTo>
                    <a:pt x="3103644" y="669357"/>
                  </a:lnTo>
                  <a:lnTo>
                    <a:pt x="3088270" y="711362"/>
                  </a:lnTo>
                  <a:lnTo>
                    <a:pt x="3069017" y="751328"/>
                  </a:lnTo>
                  <a:lnTo>
                    <a:pt x="3046116" y="789024"/>
                  </a:lnTo>
                  <a:lnTo>
                    <a:pt x="3019797" y="824221"/>
                  </a:lnTo>
                  <a:lnTo>
                    <a:pt x="2990288" y="856689"/>
                  </a:lnTo>
                  <a:lnTo>
                    <a:pt x="2957821" y="886197"/>
                  </a:lnTo>
                  <a:lnTo>
                    <a:pt x="2922624" y="912517"/>
                  </a:lnTo>
                  <a:lnTo>
                    <a:pt x="2884928" y="935418"/>
                  </a:lnTo>
                  <a:lnTo>
                    <a:pt x="2844962" y="954670"/>
                  </a:lnTo>
                  <a:lnTo>
                    <a:pt x="2802956" y="970045"/>
                  </a:lnTo>
                  <a:lnTo>
                    <a:pt x="2759141" y="981311"/>
                  </a:lnTo>
                  <a:lnTo>
                    <a:pt x="2713745" y="988239"/>
                  </a:lnTo>
                  <a:lnTo>
                    <a:pt x="2666999" y="990599"/>
                  </a:lnTo>
                  <a:lnTo>
                    <a:pt x="2620253" y="988239"/>
                  </a:lnTo>
                  <a:lnTo>
                    <a:pt x="2574857" y="981310"/>
                  </a:lnTo>
                  <a:lnTo>
                    <a:pt x="2531042" y="970044"/>
                  </a:lnTo>
                  <a:lnTo>
                    <a:pt x="2489036" y="954670"/>
                  </a:lnTo>
                  <a:lnTo>
                    <a:pt x="2449070" y="935418"/>
                  </a:lnTo>
                  <a:lnTo>
                    <a:pt x="2411374" y="912517"/>
                  </a:lnTo>
                  <a:lnTo>
                    <a:pt x="2376177" y="886197"/>
                  </a:lnTo>
                  <a:lnTo>
                    <a:pt x="2343710" y="856689"/>
                  </a:lnTo>
                  <a:lnTo>
                    <a:pt x="2314201" y="824221"/>
                  </a:lnTo>
                  <a:lnTo>
                    <a:pt x="2287882" y="789024"/>
                  </a:lnTo>
                  <a:lnTo>
                    <a:pt x="2264981" y="751328"/>
                  </a:lnTo>
                  <a:lnTo>
                    <a:pt x="2245728" y="711362"/>
                  </a:lnTo>
                  <a:lnTo>
                    <a:pt x="2230354" y="669357"/>
                  </a:lnTo>
                  <a:lnTo>
                    <a:pt x="2219088" y="625541"/>
                  </a:lnTo>
                  <a:lnTo>
                    <a:pt x="2212160" y="580145"/>
                  </a:lnTo>
                  <a:lnTo>
                    <a:pt x="2209799" y="53339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6930" y="561488"/>
            <a:ext cx="734974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310" dirty="0"/>
              <a:t>MAO-AI’s-Pharmacologica</a:t>
            </a:r>
            <a:r>
              <a:rPr sz="3200" spc="-175" dirty="0"/>
              <a:t>l</a:t>
            </a:r>
            <a:r>
              <a:rPr sz="3200" spc="-155" dirty="0"/>
              <a:t> </a:t>
            </a:r>
            <a:r>
              <a:rPr sz="3200" spc="-210" dirty="0"/>
              <a:t>Actions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3806890" y="1962617"/>
            <a:ext cx="7664674" cy="4227439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65"/>
              </a:spcBef>
              <a:buClr>
                <a:srgbClr val="00007D"/>
              </a:buClr>
              <a:buSzPct val="76388"/>
              <a:buFont typeface="Wingdings"/>
              <a:buChar char=""/>
              <a:tabLst>
                <a:tab pos="355600" algn="l"/>
              </a:tabLst>
            </a:pPr>
            <a:r>
              <a:rPr sz="3600" spc="-480" dirty="0">
                <a:latin typeface="Aptos" panose="020B0004020202020204" pitchFamily="34" charset="0"/>
                <a:cs typeface="Microsoft Sans Serif"/>
              </a:rPr>
              <a:t>CN</a:t>
            </a:r>
            <a:r>
              <a:rPr sz="3600" spc="-434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600" spc="-14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600" spc="-315" dirty="0">
                <a:latin typeface="Aptos" panose="020B0004020202020204" pitchFamily="34" charset="0"/>
                <a:cs typeface="Microsoft Sans Serif"/>
              </a:rPr>
              <a:t>Actions</a:t>
            </a:r>
            <a:endParaRPr sz="3600" dirty="0">
              <a:latin typeface="Aptos" panose="020B0004020202020204" pitchFamily="34" charset="0"/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825"/>
              </a:spcBef>
            </a:pPr>
            <a:r>
              <a:rPr sz="3400" spc="-4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Moo</a:t>
            </a:r>
            <a:r>
              <a:rPr sz="3400" spc="-3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d</a:t>
            </a:r>
            <a:r>
              <a:rPr sz="3400" spc="-1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28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elevation</a:t>
            </a:r>
            <a:endParaRPr sz="3400" dirty="0">
              <a:latin typeface="Aptos" panose="020B0004020202020204" pitchFamily="34" charset="0"/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815"/>
              </a:spcBef>
            </a:pPr>
            <a:r>
              <a:rPr sz="3400" spc="-3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Latenc</a:t>
            </a:r>
            <a:r>
              <a:rPr sz="3400" spc="-3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y</a:t>
            </a:r>
            <a:r>
              <a:rPr sz="3400" spc="-1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295" dirty="0">
                <a:latin typeface="Aptos" panose="020B0004020202020204" pitchFamily="34" charset="0"/>
                <a:cs typeface="Microsoft Sans Serif"/>
              </a:rPr>
              <a:t>period</a:t>
            </a:r>
            <a:r>
              <a:rPr sz="3400" spc="-175" dirty="0">
                <a:latin typeface="Aptos" panose="020B0004020202020204" pitchFamily="34" charset="0"/>
                <a:cs typeface="Microsoft Sans Serif"/>
              </a:rPr>
              <a:t>:</a:t>
            </a:r>
            <a:r>
              <a:rPr sz="34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28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2-</a:t>
            </a:r>
            <a:r>
              <a:rPr sz="3400" spc="-3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3</a:t>
            </a:r>
            <a:r>
              <a:rPr sz="3400" spc="-1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35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weeks</a:t>
            </a:r>
            <a:endParaRPr sz="3400" dirty="0">
              <a:latin typeface="Aptos" panose="020B0004020202020204" pitchFamily="34" charset="0"/>
              <a:cs typeface="Microsoft Sans Serif"/>
            </a:endParaRPr>
          </a:p>
          <a:p>
            <a:pPr marL="755650" marR="52705" indent="-285750">
              <a:lnSpc>
                <a:spcPct val="100000"/>
              </a:lnSpc>
              <a:spcBef>
                <a:spcPts val="815"/>
              </a:spcBef>
            </a:pPr>
            <a:r>
              <a:rPr sz="3400" spc="-305" dirty="0" err="1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Tranylcypromine</a:t>
            </a:r>
            <a:r>
              <a:rPr sz="3400" spc="-305" dirty="0" err="1">
                <a:latin typeface="Aptos" panose="020B0004020202020204" pitchFamily="34" charset="0"/>
                <a:cs typeface="Microsoft Sans Serif"/>
              </a:rPr>
              <a:t>→Amphetamine</a:t>
            </a:r>
            <a:r>
              <a:rPr sz="3400" spc="-305" dirty="0">
                <a:latin typeface="Aptos" panose="020B0004020202020204" pitchFamily="34" charset="0"/>
                <a:cs typeface="Microsoft Sans Serif"/>
              </a:rPr>
              <a:t>- </a:t>
            </a:r>
            <a:r>
              <a:rPr sz="3400" spc="-30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270" dirty="0">
                <a:latin typeface="Aptos" panose="020B0004020202020204" pitchFamily="34" charset="0"/>
                <a:cs typeface="Microsoft Sans Serif"/>
              </a:rPr>
              <a:t>like→cause</a:t>
            </a:r>
            <a:r>
              <a:rPr sz="3400" spc="-254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4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455" dirty="0">
                <a:latin typeface="Aptos" panose="020B0004020202020204" pitchFamily="34" charset="0"/>
                <a:cs typeface="Microsoft Sans Serif"/>
              </a:rPr>
              <a:t>N</a:t>
            </a:r>
            <a:r>
              <a:rPr sz="3400" spc="-409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400" spc="-13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295" dirty="0">
                <a:latin typeface="Aptos" panose="020B0004020202020204" pitchFamily="34" charset="0"/>
                <a:cs typeface="Microsoft Sans Serif"/>
              </a:rPr>
              <a:t>releas</a:t>
            </a:r>
            <a:r>
              <a:rPr sz="3400" spc="-34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400" spc="-13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150" dirty="0">
                <a:latin typeface="Aptos" panose="020B0004020202020204" pitchFamily="34" charset="0"/>
                <a:cs typeface="Microsoft Sans Serif"/>
              </a:rPr>
              <a:t>i</a:t>
            </a:r>
            <a:r>
              <a:rPr sz="3400" spc="-355" dirty="0">
                <a:latin typeface="Aptos" panose="020B0004020202020204" pitchFamily="34" charset="0"/>
                <a:cs typeface="Microsoft Sans Serif"/>
              </a:rPr>
              <a:t>n</a:t>
            </a:r>
            <a:r>
              <a:rPr sz="34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265" dirty="0">
                <a:latin typeface="Aptos" panose="020B0004020202020204" pitchFamily="34" charset="0"/>
                <a:cs typeface="Microsoft Sans Serif"/>
              </a:rPr>
              <a:t>CNS→  </a:t>
            </a:r>
            <a:r>
              <a:rPr sz="3400" spc="-305" dirty="0">
                <a:latin typeface="Aptos" panose="020B0004020202020204" pitchFamily="34" charset="0"/>
                <a:cs typeface="Microsoft Sans Serif"/>
              </a:rPr>
              <a:t>antidepressan</a:t>
            </a:r>
            <a:r>
              <a:rPr sz="3400" spc="-175" dirty="0">
                <a:latin typeface="Aptos" panose="020B0004020202020204" pitchFamily="34" charset="0"/>
                <a:cs typeface="Microsoft Sans Serif"/>
              </a:rPr>
              <a:t>t</a:t>
            </a:r>
            <a:r>
              <a:rPr sz="34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285" dirty="0">
                <a:latin typeface="Aptos" panose="020B0004020202020204" pitchFamily="34" charset="0"/>
                <a:cs typeface="Microsoft Sans Serif"/>
              </a:rPr>
              <a:t>action</a:t>
            </a:r>
            <a:r>
              <a:rPr sz="3400" spc="-190" dirty="0">
                <a:latin typeface="Aptos" panose="020B0004020202020204" pitchFamily="34" charset="0"/>
                <a:cs typeface="Microsoft Sans Serif"/>
              </a:rPr>
              <a:t>(</a:t>
            </a:r>
            <a:r>
              <a:rPr sz="3400" spc="-3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4</a:t>
            </a:r>
            <a:r>
              <a:rPr sz="3400" spc="-3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8</a:t>
            </a:r>
            <a:r>
              <a:rPr sz="3400" spc="-1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3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h</a:t>
            </a:r>
            <a:r>
              <a:rPr sz="3400" spc="-204" dirty="0">
                <a:latin typeface="Aptos" panose="020B0004020202020204" pitchFamily="34" charset="0"/>
                <a:cs typeface="Microsoft Sans Serif"/>
              </a:rPr>
              <a:t>)</a:t>
            </a:r>
            <a:endParaRPr sz="3400" dirty="0">
              <a:latin typeface="Aptos" panose="020B0004020202020204" pitchFamily="34" charset="0"/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815"/>
              </a:spcBef>
            </a:pPr>
            <a:r>
              <a:rPr sz="3400" spc="-305" dirty="0">
                <a:latin typeface="Aptos" panose="020B0004020202020204" pitchFamily="34" charset="0"/>
                <a:cs typeface="Microsoft Sans Serif"/>
              </a:rPr>
              <a:t>MAOI’s→↓RE</a:t>
            </a:r>
            <a:r>
              <a:rPr sz="3400" spc="-405" dirty="0">
                <a:latin typeface="Aptos" panose="020B0004020202020204" pitchFamily="34" charset="0"/>
                <a:cs typeface="Microsoft Sans Serif"/>
              </a:rPr>
              <a:t>M</a:t>
            </a:r>
            <a:r>
              <a:rPr sz="34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400" spc="-285" dirty="0">
                <a:latin typeface="Aptos" panose="020B0004020202020204" pitchFamily="34" charset="0"/>
                <a:cs typeface="Microsoft Sans Serif"/>
              </a:rPr>
              <a:t>sleep/↓Narcolepsy</a:t>
            </a:r>
            <a:endParaRPr sz="3400" dirty="0">
              <a:latin typeface="Aptos" panose="020B0004020202020204" pitchFamily="34" charset="0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70041" y="2728904"/>
            <a:ext cx="7521604" cy="3322063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65"/>
              </a:spcBef>
              <a:buClr>
                <a:srgbClr val="00007D"/>
              </a:buClr>
              <a:buSzPct val="76250"/>
              <a:buFont typeface="Wingdings"/>
              <a:buChar char=""/>
              <a:tabLst>
                <a:tab pos="355600" algn="l"/>
              </a:tabLst>
            </a:pPr>
            <a:r>
              <a:rPr sz="3200" spc="-515" dirty="0">
                <a:latin typeface="Aptos" panose="020B0004020202020204" pitchFamily="34" charset="0"/>
                <a:cs typeface="Microsoft Sans Serif"/>
              </a:rPr>
              <a:t>CV</a:t>
            </a:r>
            <a:r>
              <a:rPr sz="3200" spc="-484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200" spc="-16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50" dirty="0">
                <a:latin typeface="Aptos" panose="020B0004020202020204" pitchFamily="34" charset="0"/>
                <a:cs typeface="Microsoft Sans Serif"/>
              </a:rPr>
              <a:t>Actions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915"/>
              </a:spcBef>
            </a:pPr>
            <a:r>
              <a:rPr sz="3200" spc="-350" dirty="0">
                <a:latin typeface="Aptos" panose="020B0004020202020204" pitchFamily="34" charset="0"/>
                <a:cs typeface="Microsoft Sans Serif"/>
              </a:rPr>
              <a:t>Postura</a:t>
            </a:r>
            <a:r>
              <a:rPr sz="3200" spc="-160" dirty="0">
                <a:latin typeface="Aptos" panose="020B0004020202020204" pitchFamily="34" charset="0"/>
                <a:cs typeface="Microsoft Sans Serif"/>
              </a:rPr>
              <a:t>l</a:t>
            </a:r>
            <a:r>
              <a:rPr sz="3200" spc="-15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hypotension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755650" marR="46355" indent="-285750">
              <a:lnSpc>
                <a:spcPct val="100000"/>
              </a:lnSpc>
              <a:spcBef>
                <a:spcPts val="910"/>
              </a:spcBef>
            </a:pPr>
            <a:r>
              <a:rPr sz="3200" spc="-370" dirty="0">
                <a:latin typeface="Aptos" panose="020B0004020202020204" pitchFamily="34" charset="0"/>
                <a:cs typeface="Microsoft Sans Serif"/>
              </a:rPr>
              <a:t>Beer/Cheese/Chicken</a:t>
            </a:r>
            <a:r>
              <a:rPr sz="3200" spc="-13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0" dirty="0">
                <a:latin typeface="Aptos" panose="020B0004020202020204" pitchFamily="34" charset="0"/>
                <a:cs typeface="Microsoft Sans Serif"/>
              </a:rPr>
              <a:t>Liver→↑Tyramine </a:t>
            </a:r>
            <a:r>
              <a:rPr sz="3200" spc="-99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5" dirty="0">
                <a:latin typeface="Aptos" panose="020B0004020202020204" pitchFamily="34" charset="0"/>
                <a:cs typeface="Microsoft Sans Serif"/>
              </a:rPr>
              <a:t>content/↓Tyramin</a:t>
            </a:r>
            <a:r>
              <a:rPr sz="3200" spc="-360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4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30" dirty="0">
                <a:latin typeface="Aptos" panose="020B0004020202020204" pitchFamily="34" charset="0"/>
                <a:cs typeface="Microsoft Sans Serif"/>
              </a:rPr>
              <a:t>metabolism→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755650" marR="5080">
              <a:lnSpc>
                <a:spcPct val="100000"/>
              </a:lnSpc>
            </a:pPr>
            <a:r>
              <a:rPr sz="3200" spc="-300" dirty="0">
                <a:latin typeface="Aptos" panose="020B0004020202020204" pitchFamily="34" charset="0"/>
                <a:cs typeface="Microsoft Sans Serif"/>
              </a:rPr>
              <a:t>↑↑catecholamine</a:t>
            </a:r>
            <a:r>
              <a:rPr sz="3200" spc="-14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5" dirty="0">
                <a:latin typeface="Aptos" panose="020B0004020202020204" pitchFamily="34" charset="0"/>
                <a:cs typeface="Microsoft Sans Serif"/>
              </a:rPr>
              <a:t>release(nerve  </a:t>
            </a:r>
            <a:r>
              <a:rPr sz="3200" spc="-320" dirty="0">
                <a:latin typeface="Aptos" panose="020B0004020202020204" pitchFamily="34" charset="0"/>
                <a:cs typeface="Microsoft Sans Serif"/>
              </a:rPr>
              <a:t>terminals</a:t>
            </a:r>
            <a:r>
              <a:rPr sz="3200" spc="-235" dirty="0">
                <a:latin typeface="Aptos" panose="020B0004020202020204" pitchFamily="34" charset="0"/>
                <a:cs typeface="Microsoft Sans Serif"/>
              </a:rPr>
              <a:t>)</a:t>
            </a:r>
            <a:r>
              <a:rPr sz="3200" spc="-14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5" dirty="0">
                <a:latin typeface="Aptos" panose="020B0004020202020204" pitchFamily="34" charset="0"/>
                <a:cs typeface="Microsoft Sans Serif"/>
              </a:rPr>
              <a:t>→</a:t>
            </a:r>
            <a:r>
              <a:rPr sz="3200" spc="-3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Hypertensiv</a:t>
            </a:r>
            <a:r>
              <a:rPr sz="3200" spc="-38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Crisis(Cheese  </a:t>
            </a:r>
            <a:r>
              <a:rPr sz="3200" spc="-33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Reaction)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3670041" y="559632"/>
            <a:ext cx="7623304" cy="1806264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65"/>
              </a:spcBef>
              <a:buClr>
                <a:srgbClr val="00007D"/>
              </a:buClr>
              <a:buSzPct val="76388"/>
              <a:buFont typeface="Wingdings"/>
              <a:buChar char=""/>
              <a:tabLst>
                <a:tab pos="355600" algn="l"/>
              </a:tabLst>
            </a:pPr>
            <a:r>
              <a:rPr sz="3200" spc="-330" dirty="0">
                <a:cs typeface="Microsoft Sans Serif"/>
              </a:rPr>
              <a:t>Hepatic</a:t>
            </a:r>
            <a:r>
              <a:rPr sz="3200" spc="-145" dirty="0">
                <a:cs typeface="Microsoft Sans Serif"/>
              </a:rPr>
              <a:t> </a:t>
            </a:r>
            <a:r>
              <a:rPr sz="3200" spc="-315" dirty="0">
                <a:cs typeface="Microsoft Sans Serif"/>
              </a:rPr>
              <a:t>Actions</a:t>
            </a:r>
            <a:endParaRPr sz="3200" dirty="0"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825"/>
              </a:spcBef>
            </a:pPr>
            <a:r>
              <a:rPr sz="3200" spc="-370" dirty="0">
                <a:cs typeface="Microsoft Sans Serif"/>
              </a:rPr>
              <a:t>Caus</a:t>
            </a:r>
            <a:r>
              <a:rPr sz="3200" spc="-345" dirty="0">
                <a:cs typeface="Microsoft Sans Serif"/>
              </a:rPr>
              <a:t>e</a:t>
            </a:r>
            <a:r>
              <a:rPr sz="3200" spc="-105" dirty="0">
                <a:cs typeface="Microsoft Sans Serif"/>
              </a:rPr>
              <a:t> </a:t>
            </a:r>
            <a:r>
              <a:rPr sz="3200" spc="-275" dirty="0">
                <a:solidFill>
                  <a:srgbClr val="0000FF"/>
                </a:solidFill>
                <a:cs typeface="Microsoft Sans Serif"/>
              </a:rPr>
              <a:t>hepatotoxicity</a:t>
            </a:r>
            <a:endParaRPr sz="3200" dirty="0"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815"/>
              </a:spcBef>
            </a:pPr>
            <a:r>
              <a:rPr sz="3200" spc="-275" dirty="0">
                <a:solidFill>
                  <a:srgbClr val="0000FF"/>
                </a:solidFill>
                <a:cs typeface="Microsoft Sans Serif"/>
              </a:rPr>
              <a:t>Interferenc</a:t>
            </a:r>
            <a:r>
              <a:rPr sz="3200" spc="-345" dirty="0">
                <a:solidFill>
                  <a:srgbClr val="0000FF"/>
                </a:solidFill>
                <a:cs typeface="Microsoft Sans Serif"/>
              </a:rPr>
              <a:t>e</a:t>
            </a:r>
            <a:r>
              <a:rPr sz="3200" spc="-130" dirty="0">
                <a:solidFill>
                  <a:srgbClr val="0000FF"/>
                </a:solidFill>
                <a:cs typeface="Microsoft Sans Serif"/>
              </a:rPr>
              <a:t> </a:t>
            </a:r>
            <a:r>
              <a:rPr sz="3200" spc="-265" dirty="0">
                <a:solidFill>
                  <a:srgbClr val="0000FF"/>
                </a:solidFill>
                <a:cs typeface="Microsoft Sans Serif"/>
              </a:rPr>
              <a:t>wit</a:t>
            </a:r>
            <a:r>
              <a:rPr sz="3200" spc="-350" dirty="0">
                <a:solidFill>
                  <a:srgbClr val="0000FF"/>
                </a:solidFill>
                <a:cs typeface="Microsoft Sans Serif"/>
              </a:rPr>
              <a:t>h</a:t>
            </a:r>
            <a:r>
              <a:rPr sz="3200" spc="-135" dirty="0">
                <a:solidFill>
                  <a:srgbClr val="0000FF"/>
                </a:solidFill>
                <a:cs typeface="Microsoft Sans Serif"/>
              </a:rPr>
              <a:t> </a:t>
            </a:r>
            <a:r>
              <a:rPr sz="3200" spc="-300" dirty="0">
                <a:solidFill>
                  <a:srgbClr val="0000FF"/>
                </a:solidFill>
                <a:cs typeface="Microsoft Sans Serif"/>
              </a:rPr>
              <a:t>dru</a:t>
            </a:r>
            <a:r>
              <a:rPr sz="3200" spc="-345" dirty="0">
                <a:solidFill>
                  <a:srgbClr val="0000FF"/>
                </a:solidFill>
                <a:cs typeface="Microsoft Sans Serif"/>
              </a:rPr>
              <a:t>g</a:t>
            </a:r>
            <a:r>
              <a:rPr sz="3200" spc="-130" dirty="0">
                <a:solidFill>
                  <a:srgbClr val="0000FF"/>
                </a:solidFill>
                <a:cs typeface="Microsoft Sans Serif"/>
              </a:rPr>
              <a:t> </a:t>
            </a:r>
            <a:r>
              <a:rPr sz="3200" spc="-265" dirty="0">
                <a:solidFill>
                  <a:srgbClr val="0000FF"/>
                </a:solidFill>
                <a:cs typeface="Microsoft Sans Serif"/>
              </a:rPr>
              <a:t>detoxification</a:t>
            </a:r>
            <a:endParaRPr sz="3200" dirty="0"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4230" y="4177110"/>
            <a:ext cx="11035152" cy="154548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84150" marR="5080" indent="-171450">
              <a:lnSpc>
                <a:spcPct val="100000"/>
              </a:lnSpc>
              <a:spcBef>
                <a:spcPts val="50"/>
              </a:spcBef>
              <a:buSzPct val="101470"/>
              <a:buChar char="•"/>
              <a:tabLst>
                <a:tab pos="184150" algn="l"/>
              </a:tabLst>
            </a:pPr>
            <a:r>
              <a:rPr sz="3200" spc="-330" dirty="0">
                <a:latin typeface="Aptos" panose="020B0004020202020204" pitchFamily="34" charset="0"/>
                <a:cs typeface="Microsoft Sans Serif"/>
              </a:rPr>
              <a:t>Tyramin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3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150" dirty="0">
                <a:latin typeface="Aptos" panose="020B0004020202020204" pitchFamily="34" charset="0"/>
                <a:cs typeface="Microsoft Sans Serif"/>
              </a:rPr>
              <a:t>i</a:t>
            </a:r>
            <a:r>
              <a:rPr sz="3200" spc="-320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0" dirty="0">
                <a:latin typeface="Aptos" panose="020B0004020202020204" pitchFamily="34" charset="0"/>
                <a:cs typeface="Microsoft Sans Serif"/>
              </a:rPr>
              <a:t>normall</a:t>
            </a:r>
            <a:r>
              <a:rPr sz="3200" spc="-315" dirty="0">
                <a:latin typeface="Aptos" panose="020B0004020202020204" pitchFamily="34" charset="0"/>
                <a:cs typeface="Microsoft Sans Serif"/>
              </a:rPr>
              <a:t>y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5" dirty="0">
                <a:latin typeface="Aptos" panose="020B0004020202020204" pitchFamily="34" charset="0"/>
                <a:cs typeface="Microsoft Sans Serif"/>
              </a:rPr>
              <a:t>metabolize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d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50" dirty="0">
                <a:latin typeface="Aptos" panose="020B0004020202020204" pitchFamily="34" charset="0"/>
                <a:cs typeface="Microsoft Sans Serif"/>
              </a:rPr>
              <a:t>b</a:t>
            </a:r>
            <a:r>
              <a:rPr sz="3200" spc="-310" dirty="0">
                <a:latin typeface="Aptos" panose="020B0004020202020204" pitchFamily="34" charset="0"/>
                <a:cs typeface="Microsoft Sans Serif"/>
              </a:rPr>
              <a:t>y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465" dirty="0">
                <a:latin typeface="Aptos" panose="020B0004020202020204" pitchFamily="34" charset="0"/>
                <a:cs typeface="Microsoft Sans Serif"/>
              </a:rPr>
              <a:t>MA</a:t>
            </a:r>
            <a:r>
              <a:rPr sz="3200" spc="-480" dirty="0">
                <a:latin typeface="Aptos" panose="020B0004020202020204" pitchFamily="34" charset="0"/>
                <a:cs typeface="Microsoft Sans Serif"/>
              </a:rPr>
              <a:t>O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150" dirty="0">
                <a:latin typeface="Aptos" panose="020B0004020202020204" pitchFamily="34" charset="0"/>
                <a:cs typeface="Microsoft Sans Serif"/>
              </a:rPr>
              <a:t>i</a:t>
            </a:r>
            <a:r>
              <a:rPr sz="3200" spc="-355" dirty="0">
                <a:latin typeface="Aptos" panose="020B0004020202020204" pitchFamily="34" charset="0"/>
                <a:cs typeface="Microsoft Sans Serif"/>
              </a:rPr>
              <a:t>n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50" dirty="0">
                <a:latin typeface="Aptos" panose="020B0004020202020204" pitchFamily="34" charset="0"/>
                <a:cs typeface="Microsoft Sans Serif"/>
              </a:rPr>
              <a:t>gu</a:t>
            </a:r>
            <a:r>
              <a:rPr sz="3200" spc="-170" dirty="0">
                <a:latin typeface="Aptos" panose="020B0004020202020204" pitchFamily="34" charset="0"/>
                <a:cs typeface="Microsoft Sans Serif"/>
              </a:rPr>
              <a:t>t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5" dirty="0">
                <a:latin typeface="Aptos" panose="020B0004020202020204" pitchFamily="34" charset="0"/>
                <a:cs typeface="Microsoft Sans Serif"/>
              </a:rPr>
              <a:t>and  </a:t>
            </a:r>
            <a:r>
              <a:rPr sz="3200" spc="-240" dirty="0">
                <a:latin typeface="Aptos" panose="020B0004020202020204" pitchFamily="34" charset="0"/>
                <a:cs typeface="Microsoft Sans Serif"/>
              </a:rPr>
              <a:t>liver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184150" marR="95885" indent="-171450">
              <a:lnSpc>
                <a:spcPts val="4079"/>
              </a:lnSpc>
              <a:spcBef>
                <a:spcPts val="90"/>
              </a:spcBef>
              <a:buSzPct val="101470"/>
              <a:buChar char="•"/>
              <a:tabLst>
                <a:tab pos="184150" algn="l"/>
              </a:tabLst>
            </a:pPr>
            <a:r>
              <a:rPr sz="3200" spc="-175" dirty="0">
                <a:latin typeface="Aptos" panose="020B0004020202020204" pitchFamily="34" charset="0"/>
                <a:cs typeface="Microsoft Sans Serif"/>
              </a:rPr>
              <a:t>If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5" dirty="0">
                <a:latin typeface="Aptos" panose="020B0004020202020204" pitchFamily="34" charset="0"/>
                <a:cs typeface="Microsoft Sans Serif"/>
              </a:rPr>
              <a:t>unmetabolized,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5" dirty="0">
                <a:latin typeface="Aptos" panose="020B0004020202020204" pitchFamily="34" charset="0"/>
                <a:cs typeface="Microsoft Sans Serif"/>
              </a:rPr>
              <a:t>tyramine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0" dirty="0">
                <a:latin typeface="Aptos" panose="020B0004020202020204" pitchFamily="34" charset="0"/>
                <a:cs typeface="Microsoft Sans Serif"/>
              </a:rPr>
              <a:t>enters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5" dirty="0">
                <a:latin typeface="Aptos" panose="020B0004020202020204" pitchFamily="34" charset="0"/>
                <a:cs typeface="Microsoft Sans Serif"/>
              </a:rPr>
              <a:t>sympathetic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5" dirty="0">
                <a:latin typeface="Aptos" panose="020B0004020202020204" pitchFamily="34" charset="0"/>
                <a:cs typeface="Microsoft Sans Serif"/>
              </a:rPr>
              <a:t>nerve </a:t>
            </a:r>
            <a:r>
              <a:rPr sz="3200" spc="-88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5" dirty="0">
                <a:latin typeface="Aptos" panose="020B0004020202020204" pitchFamily="34" charset="0"/>
                <a:cs typeface="Microsoft Sans Serif"/>
              </a:rPr>
              <a:t>terminals 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where</a:t>
            </a:r>
            <a:r>
              <a:rPr sz="3200" spc="-34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170" dirty="0">
                <a:latin typeface="Aptos" panose="020B0004020202020204" pitchFamily="34" charset="0"/>
                <a:cs typeface="Microsoft Sans Serif"/>
              </a:rPr>
              <a:t>it </a:t>
            </a:r>
            <a:r>
              <a:rPr sz="3200" spc="-295" dirty="0">
                <a:latin typeface="Aptos" panose="020B0004020202020204" pitchFamily="34" charset="0"/>
                <a:cs typeface="Microsoft Sans Serif"/>
              </a:rPr>
              <a:t>displaces </a:t>
            </a:r>
            <a:r>
              <a:rPr sz="3200" spc="-434" dirty="0">
                <a:latin typeface="Aptos" panose="020B0004020202020204" pitchFamily="34" charset="0"/>
                <a:cs typeface="Microsoft Sans Serif"/>
              </a:rPr>
              <a:t>NE</a:t>
            </a:r>
            <a:r>
              <a:rPr lang="en-IN" sz="3200" spc="-43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4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0" dirty="0">
                <a:latin typeface="Aptos" panose="020B0004020202020204" pitchFamily="34" charset="0"/>
                <a:cs typeface="Microsoft Sans Serif"/>
              </a:rPr>
              <a:t>from</a:t>
            </a:r>
            <a:r>
              <a:rPr sz="3200" spc="-3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5" dirty="0">
                <a:latin typeface="Aptos" panose="020B0004020202020204" pitchFamily="34" charset="0"/>
                <a:cs typeface="Microsoft Sans Serif"/>
              </a:rPr>
              <a:t>vesicles </a:t>
            </a:r>
            <a:r>
              <a:rPr sz="3200" spc="-260" dirty="0">
                <a:latin typeface="Aptos" panose="020B0004020202020204" pitchFamily="34" charset="0"/>
                <a:cs typeface="Microsoft Sans Serif"/>
              </a:rPr>
              <a:t>into </a:t>
            </a:r>
            <a:r>
              <a:rPr sz="3200" spc="-25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0" dirty="0">
                <a:latin typeface="Aptos" panose="020B0004020202020204" pitchFamily="34" charset="0"/>
                <a:cs typeface="Microsoft Sans Serif"/>
              </a:rPr>
              <a:t>cytosol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07217" y="1777730"/>
            <a:ext cx="2066713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130300" algn="l"/>
              </a:tabLst>
            </a:pPr>
            <a:r>
              <a:rPr sz="2000" spc="20" dirty="0">
                <a:latin typeface="Verdana"/>
                <a:cs typeface="Verdana"/>
              </a:rPr>
              <a:t>CH</a:t>
            </a:r>
            <a:r>
              <a:rPr sz="3000" spc="30" baseline="-37500" dirty="0">
                <a:latin typeface="Verdana"/>
                <a:cs typeface="Verdana"/>
              </a:rPr>
              <a:t>2</a:t>
            </a:r>
            <a:r>
              <a:rPr sz="2000" spc="20" dirty="0">
                <a:latin typeface="Verdana"/>
                <a:cs typeface="Verdana"/>
              </a:rPr>
              <a:t>CH	</a:t>
            </a:r>
            <a:r>
              <a:rPr sz="2000" spc="-5" dirty="0">
                <a:latin typeface="Verdana"/>
                <a:cs typeface="Verdana"/>
              </a:rPr>
              <a:t>NH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7415" y="2398442"/>
            <a:ext cx="555412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Verdana"/>
                <a:cs typeface="Verdana"/>
              </a:rPr>
              <a:t>HO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04900" y="1876426"/>
            <a:ext cx="1573107" cy="955675"/>
            <a:chOff x="828675" y="1876425"/>
            <a:chExt cx="1179830" cy="955675"/>
          </a:xfrm>
        </p:grpSpPr>
        <p:sp>
          <p:nvSpPr>
            <p:cNvPr id="6" name="object 6"/>
            <p:cNvSpPr/>
            <p:nvPr/>
          </p:nvSpPr>
          <p:spPr>
            <a:xfrm>
              <a:off x="852487" y="2511425"/>
              <a:ext cx="577850" cy="298450"/>
            </a:xfrm>
            <a:custGeom>
              <a:avLst/>
              <a:gdLst/>
              <a:ahLst/>
              <a:cxnLst/>
              <a:rect l="l" t="t" r="r" b="b"/>
              <a:pathLst>
                <a:path w="577850" h="298450">
                  <a:moveTo>
                    <a:pt x="0" y="0"/>
                  </a:moveTo>
                  <a:lnTo>
                    <a:pt x="577850" y="29845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30275" y="2466975"/>
              <a:ext cx="500380" cy="255904"/>
            </a:xfrm>
            <a:custGeom>
              <a:avLst/>
              <a:gdLst/>
              <a:ahLst/>
              <a:cxnLst/>
              <a:rect l="l" t="t" r="r" b="b"/>
              <a:pathLst>
                <a:path w="500380" h="255905">
                  <a:moveTo>
                    <a:pt x="0" y="0"/>
                  </a:moveTo>
                  <a:lnTo>
                    <a:pt x="500062" y="255587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35100" y="2501900"/>
              <a:ext cx="560705" cy="317500"/>
            </a:xfrm>
            <a:custGeom>
              <a:avLst/>
              <a:gdLst/>
              <a:ahLst/>
              <a:cxnLst/>
              <a:rect l="l" t="t" r="r" b="b"/>
              <a:pathLst>
                <a:path w="560705" h="317500">
                  <a:moveTo>
                    <a:pt x="0" y="317500"/>
                  </a:moveTo>
                  <a:lnTo>
                    <a:pt x="560387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41375" y="1889125"/>
              <a:ext cx="0" cy="622300"/>
            </a:xfrm>
            <a:custGeom>
              <a:avLst/>
              <a:gdLst/>
              <a:ahLst/>
              <a:cxnLst/>
              <a:rect l="l" t="t" r="r" b="b"/>
              <a:pathLst>
                <a:path h="622300">
                  <a:moveTo>
                    <a:pt x="0" y="6223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992032" y="1946005"/>
            <a:ext cx="1017693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8645" algn="l"/>
              </a:tabLst>
            </a:pPr>
            <a:r>
              <a:rPr sz="2000" dirty="0">
                <a:latin typeface="Verdana"/>
                <a:cs typeface="Verdana"/>
              </a:rPr>
              <a:t>2	2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23583" y="2747692"/>
            <a:ext cx="1628987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Verdana"/>
                <a:cs typeface="Verdana"/>
              </a:rPr>
              <a:t>Tyramine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03899" y="2442892"/>
            <a:ext cx="555412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Verdana"/>
                <a:cs typeface="Verdana"/>
              </a:rPr>
              <a:t>HO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375400" y="1577975"/>
            <a:ext cx="1590040" cy="1268730"/>
            <a:chOff x="4781550" y="1577975"/>
            <a:chExt cx="1192530" cy="1268730"/>
          </a:xfrm>
        </p:grpSpPr>
        <p:sp>
          <p:nvSpPr>
            <p:cNvPr id="14" name="object 14"/>
            <p:cNvSpPr/>
            <p:nvPr/>
          </p:nvSpPr>
          <p:spPr>
            <a:xfrm>
              <a:off x="4805362" y="2466975"/>
              <a:ext cx="593725" cy="355600"/>
            </a:xfrm>
            <a:custGeom>
              <a:avLst/>
              <a:gdLst/>
              <a:ahLst/>
              <a:cxnLst/>
              <a:rect l="l" t="t" r="r" b="b"/>
              <a:pathLst>
                <a:path w="593725" h="355600">
                  <a:moveTo>
                    <a:pt x="0" y="57150"/>
                  </a:moveTo>
                  <a:lnTo>
                    <a:pt x="577850" y="355600"/>
                  </a:lnTo>
                </a:path>
                <a:path w="593725" h="355600">
                  <a:moveTo>
                    <a:pt x="95250" y="0"/>
                  </a:moveTo>
                  <a:lnTo>
                    <a:pt x="593725" y="255587"/>
                  </a:lnTo>
                </a:path>
              </a:pathLst>
            </a:custGeom>
            <a:ln w="25400">
              <a:solidFill>
                <a:srgbClr val="666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961062" y="1903412"/>
              <a:ext cx="0" cy="621030"/>
            </a:xfrm>
            <a:custGeom>
              <a:avLst/>
              <a:gdLst/>
              <a:ahLst/>
              <a:cxnLst/>
              <a:rect l="l" t="t" r="r" b="b"/>
              <a:pathLst>
                <a:path h="621030">
                  <a:moveTo>
                    <a:pt x="0" y="62071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666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87975" y="2514600"/>
              <a:ext cx="561975" cy="319405"/>
            </a:xfrm>
            <a:custGeom>
              <a:avLst/>
              <a:gdLst/>
              <a:ahLst/>
              <a:cxnLst/>
              <a:rect l="l" t="t" r="r" b="b"/>
              <a:pathLst>
                <a:path w="561975" h="319405">
                  <a:moveTo>
                    <a:pt x="0" y="319087"/>
                  </a:moveTo>
                  <a:lnTo>
                    <a:pt x="561975" y="0"/>
                  </a:lnTo>
                </a:path>
              </a:pathLst>
            </a:custGeom>
            <a:ln w="25400">
              <a:solidFill>
                <a:srgbClr val="666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65812" y="1947862"/>
              <a:ext cx="0" cy="533400"/>
            </a:xfrm>
            <a:custGeom>
              <a:avLst/>
              <a:gdLst/>
              <a:ahLst/>
              <a:cxnLst/>
              <a:rect l="l" t="t" r="r" b="b"/>
              <a:pathLst>
                <a:path h="533400">
                  <a:moveTo>
                    <a:pt x="0" y="5334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666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94250" y="1600200"/>
              <a:ext cx="582930" cy="298450"/>
            </a:xfrm>
            <a:custGeom>
              <a:avLst/>
              <a:gdLst/>
              <a:ahLst/>
              <a:cxnLst/>
              <a:rect l="l" t="t" r="r" b="b"/>
              <a:pathLst>
                <a:path w="582929" h="298450">
                  <a:moveTo>
                    <a:pt x="582612" y="0"/>
                  </a:moveTo>
                  <a:lnTo>
                    <a:pt x="0" y="298450"/>
                  </a:lnTo>
                </a:path>
              </a:pathLst>
            </a:custGeom>
            <a:ln w="25400">
              <a:solidFill>
                <a:srgbClr val="666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60987" y="1590675"/>
              <a:ext cx="600075" cy="317500"/>
            </a:xfrm>
            <a:custGeom>
              <a:avLst/>
              <a:gdLst/>
              <a:ahLst/>
              <a:cxnLst/>
              <a:rect l="l" t="t" r="r" b="b"/>
              <a:pathLst>
                <a:path w="600075" h="317500">
                  <a:moveTo>
                    <a:pt x="600075" y="3175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666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89500" y="1703387"/>
              <a:ext cx="504825" cy="254000"/>
            </a:xfrm>
            <a:custGeom>
              <a:avLst/>
              <a:gdLst/>
              <a:ahLst/>
              <a:cxnLst/>
              <a:rect l="l" t="t" r="r" b="b"/>
              <a:pathLst>
                <a:path w="504825" h="254000">
                  <a:moveTo>
                    <a:pt x="504825" y="0"/>
                  </a:moveTo>
                  <a:lnTo>
                    <a:pt x="0" y="254000"/>
                  </a:lnTo>
                </a:path>
              </a:pathLst>
            </a:custGeom>
            <a:ln w="25400">
              <a:solidFill>
                <a:srgbClr val="666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94250" y="1903412"/>
              <a:ext cx="0" cy="621030"/>
            </a:xfrm>
            <a:custGeom>
              <a:avLst/>
              <a:gdLst/>
              <a:ahLst/>
              <a:cxnLst/>
              <a:rect l="l" t="t" r="r" b="b"/>
              <a:pathLst>
                <a:path h="621030">
                  <a:moveTo>
                    <a:pt x="0" y="62071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666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987117" y="2860405"/>
            <a:ext cx="555412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Verdana"/>
                <a:cs typeface="Verdana"/>
              </a:rPr>
              <a:t>OH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90416" y="2688955"/>
            <a:ext cx="24180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Verdana"/>
                <a:cs typeface="Verdana"/>
              </a:rPr>
              <a:t>Noradrenaline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163983" y="1628775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ln w="25400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992533" y="1187180"/>
            <a:ext cx="2334260" cy="92075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25"/>
              </a:spcBef>
            </a:pPr>
            <a:r>
              <a:rPr sz="2000" spc="-5" dirty="0">
                <a:latin typeface="Verdana"/>
                <a:cs typeface="Verdana"/>
              </a:rPr>
              <a:t>OH</a:t>
            </a:r>
            <a:endParaRPr sz="2000">
              <a:latin typeface="Verdana"/>
              <a:cs typeface="Verdana"/>
            </a:endParaRPr>
          </a:p>
          <a:p>
            <a:pPr marL="53975">
              <a:lnSpc>
                <a:spcPct val="100000"/>
              </a:lnSpc>
              <a:spcBef>
                <a:spcPts val="1125"/>
              </a:spcBef>
            </a:pPr>
            <a:r>
              <a:rPr sz="2000" spc="-5" dirty="0">
                <a:latin typeface="Verdana"/>
                <a:cs typeface="Verdana"/>
              </a:rPr>
              <a:t>C</a:t>
            </a:r>
            <a:r>
              <a:rPr sz="2000" spc="100" dirty="0">
                <a:latin typeface="Verdana"/>
                <a:cs typeface="Verdana"/>
              </a:rPr>
              <a:t>H</a:t>
            </a:r>
            <a:r>
              <a:rPr sz="3000" spc="44" baseline="-33333" dirty="0">
                <a:latin typeface="Verdana"/>
                <a:cs typeface="Verdana"/>
              </a:rPr>
              <a:t>2</a:t>
            </a:r>
            <a:r>
              <a:rPr sz="2000" spc="-5" dirty="0">
                <a:latin typeface="Verdana"/>
                <a:cs typeface="Verdana"/>
              </a:rPr>
              <a:t>C</a:t>
            </a:r>
            <a:r>
              <a:rPr sz="2000" dirty="0">
                <a:latin typeface="Verdana"/>
                <a:cs typeface="Verdana"/>
              </a:rPr>
              <a:t>H</a:t>
            </a:r>
            <a:r>
              <a:rPr sz="2000" spc="-295" dirty="0">
                <a:latin typeface="Verdana"/>
                <a:cs typeface="Verdana"/>
              </a:rPr>
              <a:t> </a:t>
            </a:r>
            <a:r>
              <a:rPr sz="3000" spc="-427" baseline="-30555" dirty="0">
                <a:latin typeface="Verdana"/>
                <a:cs typeface="Verdana"/>
              </a:rPr>
              <a:t>2</a:t>
            </a:r>
            <a:r>
              <a:rPr sz="2000" spc="-5" dirty="0">
                <a:latin typeface="Verdana"/>
                <a:cs typeface="Verdana"/>
              </a:rPr>
              <a:t>N</a:t>
            </a:r>
            <a:r>
              <a:rPr sz="2000" dirty="0">
                <a:latin typeface="Verdana"/>
                <a:cs typeface="Verdana"/>
              </a:rPr>
              <a:t>H</a:t>
            </a:r>
            <a:r>
              <a:rPr sz="2000" spc="-520" dirty="0">
                <a:latin typeface="Verdana"/>
                <a:cs typeface="Verdana"/>
              </a:rPr>
              <a:t> </a:t>
            </a:r>
            <a:r>
              <a:rPr sz="3000" baseline="-29166" dirty="0">
                <a:latin typeface="Verdana"/>
                <a:cs typeface="Verdana"/>
              </a:rPr>
              <a:t>2</a:t>
            </a:r>
            <a:endParaRPr sz="3000" baseline="-29166">
              <a:latin typeface="Verdana"/>
              <a:cs typeface="Verdana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631459" y="284494"/>
            <a:ext cx="8573347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-85" dirty="0"/>
              <a:t>MAO</a:t>
            </a:r>
            <a:r>
              <a:rPr sz="4200" spc="-35" dirty="0"/>
              <a:t>I</a:t>
            </a:r>
            <a:r>
              <a:rPr sz="4200" spc="-140" dirty="0"/>
              <a:t> </a:t>
            </a:r>
            <a:r>
              <a:rPr sz="4200" spc="-185" dirty="0"/>
              <a:t>Interactio</a:t>
            </a:r>
            <a:r>
              <a:rPr sz="4200" spc="-220" dirty="0"/>
              <a:t>n</a:t>
            </a:r>
            <a:r>
              <a:rPr sz="4200" spc="-140" dirty="0"/>
              <a:t> </a:t>
            </a:r>
            <a:r>
              <a:rPr sz="4200" spc="-50" dirty="0"/>
              <a:t>wit</a:t>
            </a:r>
            <a:r>
              <a:rPr sz="4200" spc="-55" dirty="0"/>
              <a:t>h</a:t>
            </a:r>
            <a:r>
              <a:rPr sz="4200" spc="-135" dirty="0"/>
              <a:t> </a:t>
            </a:r>
            <a:r>
              <a:rPr sz="4200" spc="-295" dirty="0"/>
              <a:t>Tyramine</a:t>
            </a:r>
            <a:endParaRPr sz="4200" dirty="0"/>
          </a:p>
        </p:txBody>
      </p:sp>
      <p:sp>
        <p:nvSpPr>
          <p:cNvPr id="27" name="object 27"/>
          <p:cNvSpPr txBox="1"/>
          <p:nvPr/>
        </p:nvSpPr>
        <p:spPr>
          <a:xfrm>
            <a:off x="8326581" y="342683"/>
            <a:ext cx="335280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i="1" spc="-409" dirty="0">
                <a:solidFill>
                  <a:srgbClr val="CC0000"/>
                </a:solidFill>
                <a:latin typeface="Times New Roman"/>
                <a:cs typeface="Times New Roman"/>
              </a:rPr>
              <a:t>(‘</a:t>
            </a:r>
            <a:r>
              <a:rPr sz="4000" i="1" spc="-409">
                <a:solidFill>
                  <a:srgbClr val="CC0000"/>
                </a:solidFill>
                <a:latin typeface="Times New Roman"/>
                <a:cs typeface="Times New Roman"/>
              </a:rPr>
              <a:t>Chees</a:t>
            </a:r>
            <a:r>
              <a:rPr sz="4000" i="1" spc="-400">
                <a:solidFill>
                  <a:srgbClr val="CC0000"/>
                </a:solidFill>
                <a:latin typeface="Times New Roman"/>
                <a:cs typeface="Times New Roman"/>
              </a:rPr>
              <a:t>e</a:t>
            </a:r>
            <a:r>
              <a:rPr sz="4000" i="1" spc="-14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4000" i="1" spc="-275">
                <a:solidFill>
                  <a:srgbClr val="CC0000"/>
                </a:solidFill>
                <a:latin typeface="Times New Roman"/>
                <a:cs typeface="Times New Roman"/>
              </a:rPr>
              <a:t>Reaction’)</a:t>
            </a:r>
            <a:endParaRPr sz="40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100667" y="1587501"/>
            <a:ext cx="1595967" cy="1259205"/>
            <a:chOff x="825500" y="1587500"/>
            <a:chExt cx="1196975" cy="1259205"/>
          </a:xfrm>
        </p:grpSpPr>
        <p:sp>
          <p:nvSpPr>
            <p:cNvPr id="29" name="object 29"/>
            <p:cNvSpPr/>
            <p:nvPr/>
          </p:nvSpPr>
          <p:spPr>
            <a:xfrm>
              <a:off x="1371600" y="1600200"/>
              <a:ext cx="600075" cy="317500"/>
            </a:xfrm>
            <a:custGeom>
              <a:avLst/>
              <a:gdLst/>
              <a:ahLst/>
              <a:cxnLst/>
              <a:rect l="l" t="t" r="r" b="b"/>
              <a:pathLst>
                <a:path w="600075" h="317500">
                  <a:moveTo>
                    <a:pt x="600075" y="3175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81200" y="1905000"/>
              <a:ext cx="0" cy="621030"/>
            </a:xfrm>
            <a:custGeom>
              <a:avLst/>
              <a:gdLst/>
              <a:ahLst/>
              <a:cxnLst/>
              <a:rect l="l" t="t" r="r" b="b"/>
              <a:pathLst>
                <a:path h="621030">
                  <a:moveTo>
                    <a:pt x="0" y="62071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905000" y="1981200"/>
              <a:ext cx="0" cy="533400"/>
            </a:xfrm>
            <a:custGeom>
              <a:avLst/>
              <a:gdLst/>
              <a:ahLst/>
              <a:cxnLst/>
              <a:rect l="l" t="t" r="r" b="b"/>
              <a:pathLst>
                <a:path h="533400">
                  <a:moveTo>
                    <a:pt x="0" y="5334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47800" y="2514600"/>
              <a:ext cx="561975" cy="319405"/>
            </a:xfrm>
            <a:custGeom>
              <a:avLst/>
              <a:gdLst/>
              <a:ahLst/>
              <a:cxnLst/>
              <a:rect l="l" t="t" r="r" b="b"/>
              <a:pathLst>
                <a:path w="561975" h="319405">
                  <a:moveTo>
                    <a:pt x="0" y="319087"/>
                  </a:moveTo>
                  <a:lnTo>
                    <a:pt x="561975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38200" y="1905000"/>
              <a:ext cx="0" cy="621030"/>
            </a:xfrm>
            <a:custGeom>
              <a:avLst/>
              <a:gdLst/>
              <a:ahLst/>
              <a:cxnLst/>
              <a:rect l="l" t="t" r="r" b="b"/>
              <a:pathLst>
                <a:path h="621030">
                  <a:moveTo>
                    <a:pt x="0" y="62071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65187" y="1600200"/>
              <a:ext cx="582930" cy="298450"/>
            </a:xfrm>
            <a:custGeom>
              <a:avLst/>
              <a:gdLst/>
              <a:ahLst/>
              <a:cxnLst/>
              <a:rect l="l" t="t" r="r" b="b"/>
              <a:pathLst>
                <a:path w="582930" h="298450">
                  <a:moveTo>
                    <a:pt x="582612" y="0"/>
                  </a:moveTo>
                  <a:lnTo>
                    <a:pt x="0" y="29845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14400" y="1727200"/>
              <a:ext cx="504825" cy="254000"/>
            </a:xfrm>
            <a:custGeom>
              <a:avLst/>
              <a:gdLst/>
              <a:ahLst/>
              <a:cxnLst/>
              <a:rect l="l" t="t" r="r" b="b"/>
              <a:pathLst>
                <a:path w="504825" h="254000">
                  <a:moveTo>
                    <a:pt x="504825" y="0"/>
                  </a:moveTo>
                  <a:lnTo>
                    <a:pt x="0" y="25400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14400" y="2438400"/>
              <a:ext cx="498475" cy="255904"/>
            </a:xfrm>
            <a:custGeom>
              <a:avLst/>
              <a:gdLst/>
              <a:ahLst/>
              <a:cxnLst/>
              <a:rect l="l" t="t" r="r" b="b"/>
              <a:pathLst>
                <a:path w="498475" h="255905">
                  <a:moveTo>
                    <a:pt x="0" y="0"/>
                  </a:moveTo>
                  <a:lnTo>
                    <a:pt x="498475" y="255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72204" y="1131602"/>
            <a:ext cx="7020420" cy="44576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indent="-171450">
              <a:lnSpc>
                <a:spcPct val="100000"/>
              </a:lnSpc>
              <a:spcBef>
                <a:spcPts val="100"/>
              </a:spcBef>
              <a:buSzPct val="101562"/>
              <a:buChar char="•"/>
              <a:tabLst>
                <a:tab pos="184150" algn="l"/>
              </a:tabLst>
            </a:pPr>
            <a:r>
              <a:rPr sz="3200" spc="-335" dirty="0">
                <a:latin typeface="Aptos" panose="020B0004020202020204" pitchFamily="34" charset="0"/>
                <a:cs typeface="Microsoft Sans Serif"/>
              </a:rPr>
              <a:t>Becaus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440" dirty="0">
                <a:latin typeface="Aptos" panose="020B0004020202020204" pitchFamily="34" charset="0"/>
                <a:cs typeface="Microsoft Sans Serif"/>
              </a:rPr>
              <a:t>MA</a:t>
            </a:r>
            <a:r>
              <a:rPr sz="3200" spc="-450" dirty="0">
                <a:latin typeface="Aptos" panose="020B0004020202020204" pitchFamily="34" charset="0"/>
                <a:cs typeface="Microsoft Sans Serif"/>
              </a:rPr>
              <a:t>O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145" dirty="0">
                <a:latin typeface="Aptos" panose="020B0004020202020204" pitchFamily="34" charset="0"/>
                <a:cs typeface="Microsoft Sans Serif"/>
              </a:rPr>
              <a:t>i</a:t>
            </a:r>
            <a:r>
              <a:rPr sz="3200" spc="-335" dirty="0">
                <a:latin typeface="Aptos" panose="020B0004020202020204" pitchFamily="34" charset="0"/>
                <a:cs typeface="Microsoft Sans Serif"/>
              </a:rPr>
              <a:t>n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45" dirty="0">
                <a:latin typeface="Aptos" panose="020B0004020202020204" pitchFamily="34" charset="0"/>
                <a:cs typeface="Microsoft Sans Serif"/>
              </a:rPr>
              <a:t>th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0" dirty="0">
                <a:latin typeface="Aptos" panose="020B0004020202020204" pitchFamily="34" charset="0"/>
                <a:cs typeface="Microsoft Sans Serif"/>
              </a:rPr>
              <a:t>nerv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0" dirty="0">
                <a:latin typeface="Aptos" panose="020B0004020202020204" pitchFamily="34" charset="0"/>
                <a:cs typeface="Microsoft Sans Serif"/>
              </a:rPr>
              <a:t>terminal</a:t>
            </a:r>
            <a:r>
              <a:rPr sz="3200" spc="-295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145" dirty="0">
                <a:latin typeface="Aptos" panose="020B0004020202020204" pitchFamily="34" charset="0"/>
                <a:cs typeface="Microsoft Sans Serif"/>
              </a:rPr>
              <a:t>i</a:t>
            </a:r>
            <a:r>
              <a:rPr sz="3200" spc="-300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40" dirty="0">
                <a:latin typeface="Aptos" panose="020B0004020202020204" pitchFamily="34" charset="0"/>
                <a:cs typeface="Microsoft Sans Serif"/>
              </a:rPr>
              <a:t>inhibite</a:t>
            </a:r>
            <a:r>
              <a:rPr sz="3200" spc="-330" dirty="0">
                <a:latin typeface="Aptos" panose="020B0004020202020204" pitchFamily="34" charset="0"/>
                <a:cs typeface="Microsoft Sans Serif"/>
              </a:rPr>
              <a:t>d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54" dirty="0">
                <a:latin typeface="Aptos" panose="020B0004020202020204" pitchFamily="34" charset="0"/>
                <a:cs typeface="Microsoft Sans Serif"/>
              </a:rPr>
              <a:t>ther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195" dirty="0">
                <a:latin typeface="Aptos" panose="020B0004020202020204" pitchFamily="34" charset="0"/>
                <a:cs typeface="Microsoft Sans Serif"/>
              </a:rPr>
              <a:t>is  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a</a:t>
            </a:r>
            <a:r>
              <a:rPr sz="3200" spc="-3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massive</a:t>
            </a:r>
            <a:r>
              <a:rPr sz="32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‘non-physiological’ </a:t>
            </a:r>
            <a:r>
              <a:rPr sz="3200" spc="-28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release </a:t>
            </a:r>
            <a:r>
              <a:rPr sz="32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of </a:t>
            </a:r>
            <a:r>
              <a:rPr sz="3200" spc="-409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NE</a:t>
            </a:r>
            <a:r>
              <a:rPr sz="3200" spc="-4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from </a:t>
            </a:r>
            <a:r>
              <a:rPr sz="3200" spc="-29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sympathetic</a:t>
            </a:r>
            <a:r>
              <a:rPr sz="3200" spc="-28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nerve</a:t>
            </a:r>
            <a:r>
              <a:rPr sz="3200" spc="-29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terminals </a:t>
            </a:r>
            <a:r>
              <a:rPr sz="3200" spc="-3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which</a:t>
            </a:r>
            <a:r>
              <a:rPr sz="32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can</a:t>
            </a:r>
            <a:r>
              <a:rPr sz="3200" spc="-3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lead </a:t>
            </a:r>
            <a:r>
              <a:rPr sz="32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to </a:t>
            </a:r>
            <a:r>
              <a:rPr sz="3200" spc="-229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fatal </a:t>
            </a:r>
            <a:r>
              <a:rPr sz="3200" spc="-2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hemorrhage</a:t>
            </a:r>
            <a:r>
              <a:rPr lang="en-IN" sz="3200" spc="-3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.</a:t>
            </a:r>
          </a:p>
          <a:p>
            <a:pPr marL="184150" marR="5080" indent="-171450">
              <a:lnSpc>
                <a:spcPct val="100000"/>
              </a:lnSpc>
              <a:spcBef>
                <a:spcPts val="100"/>
              </a:spcBef>
              <a:buSzPct val="101562"/>
              <a:buChar char="•"/>
              <a:tabLst>
                <a:tab pos="184150" algn="l"/>
              </a:tabLst>
            </a:pP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184150" marR="693420" indent="-171450">
              <a:lnSpc>
                <a:spcPct val="100000"/>
              </a:lnSpc>
              <a:buSzPct val="101562"/>
              <a:buChar char="•"/>
              <a:tabLst>
                <a:tab pos="184150" algn="l"/>
              </a:tabLst>
            </a:pPr>
            <a:r>
              <a:rPr sz="3200" spc="-275" dirty="0">
                <a:latin typeface="Aptos" panose="020B0004020202020204" pitchFamily="34" charset="0"/>
                <a:cs typeface="Microsoft Sans Serif"/>
              </a:rPr>
              <a:t>Patients </a:t>
            </a:r>
            <a:r>
              <a:rPr sz="3200" spc="-280" dirty="0">
                <a:latin typeface="Aptos" panose="020B0004020202020204" pitchFamily="34" charset="0"/>
                <a:cs typeface="Microsoft Sans Serif"/>
              </a:rPr>
              <a:t>prescribed 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an</a:t>
            </a:r>
            <a:r>
              <a:rPr sz="3200" spc="-3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75" dirty="0">
                <a:latin typeface="Aptos" panose="020B0004020202020204" pitchFamily="34" charset="0"/>
                <a:cs typeface="Microsoft Sans Serif"/>
              </a:rPr>
              <a:t>MAOI</a:t>
            </a:r>
            <a:r>
              <a:rPr sz="3200" spc="-37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5" dirty="0">
                <a:latin typeface="Aptos" panose="020B0004020202020204" pitchFamily="34" charset="0"/>
                <a:cs typeface="Microsoft Sans Serif"/>
              </a:rPr>
              <a:t>are 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warned</a:t>
            </a:r>
            <a:r>
              <a:rPr sz="3200" spc="-3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0" dirty="0">
                <a:latin typeface="Aptos" panose="020B0004020202020204" pitchFamily="34" charset="0"/>
                <a:cs typeface="Microsoft Sans Serif"/>
              </a:rPr>
              <a:t>not </a:t>
            </a:r>
            <a:r>
              <a:rPr sz="3200" spc="-245" dirty="0">
                <a:latin typeface="Aptos" panose="020B0004020202020204" pitchFamily="34" charset="0"/>
                <a:cs typeface="Microsoft Sans Serif"/>
              </a:rPr>
              <a:t>to eat/ </a:t>
            </a:r>
            <a:r>
              <a:rPr sz="3200" spc="-83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0" dirty="0">
                <a:latin typeface="Aptos" panose="020B0004020202020204" pitchFamily="34" charset="0"/>
                <a:cs typeface="Microsoft Sans Serif"/>
              </a:rPr>
              <a:t>drink </a:t>
            </a:r>
            <a:r>
              <a:rPr sz="3200" spc="-254" dirty="0">
                <a:latin typeface="Aptos" panose="020B0004020202020204" pitchFamily="34" charset="0"/>
                <a:cs typeface="Microsoft Sans Serif"/>
              </a:rPr>
              <a:t>certain </a:t>
            </a:r>
            <a:r>
              <a:rPr sz="3200" spc="-300" dirty="0">
                <a:latin typeface="Aptos" panose="020B0004020202020204" pitchFamily="34" charset="0"/>
                <a:cs typeface="Microsoft Sans Serif"/>
              </a:rPr>
              <a:t>substances</a:t>
            </a:r>
            <a:r>
              <a:rPr sz="3200" spc="-295" dirty="0">
                <a:latin typeface="Aptos" panose="020B0004020202020204" pitchFamily="34" charset="0"/>
                <a:cs typeface="Microsoft Sans Serif"/>
              </a:rPr>
              <a:t> (substances</a:t>
            </a:r>
            <a:r>
              <a:rPr sz="3200" spc="-29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45" dirty="0">
                <a:latin typeface="Aptos" panose="020B0004020202020204" pitchFamily="34" charset="0"/>
                <a:cs typeface="Microsoft Sans Serif"/>
              </a:rPr>
              <a:t>that </a:t>
            </a:r>
            <a:r>
              <a:rPr sz="3200" spc="-275" dirty="0">
                <a:latin typeface="Aptos" panose="020B0004020202020204" pitchFamily="34" charset="0"/>
                <a:cs typeface="Microsoft Sans Serif"/>
              </a:rPr>
              <a:t>contain </a:t>
            </a:r>
            <a:r>
              <a:rPr sz="3200" spc="-27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0" dirty="0">
                <a:latin typeface="Aptos" panose="020B0004020202020204" pitchFamily="34" charset="0"/>
                <a:cs typeface="Microsoft Sans Serif"/>
              </a:rPr>
              <a:t>tyramin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40" dirty="0">
                <a:latin typeface="Aptos" panose="020B0004020202020204" pitchFamily="34" charset="0"/>
                <a:cs typeface="Microsoft Sans Serif"/>
              </a:rPr>
              <a:t>etc.</a:t>
            </a:r>
            <a:r>
              <a:rPr sz="3200" spc="-195" dirty="0">
                <a:latin typeface="Aptos" panose="020B0004020202020204" pitchFamily="34" charset="0"/>
                <a:cs typeface="Microsoft Sans Serif"/>
              </a:rPr>
              <a:t>)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5" dirty="0">
                <a:latin typeface="Aptos" panose="020B0004020202020204" pitchFamily="34" charset="0"/>
                <a:cs typeface="Microsoft Sans Serif"/>
              </a:rPr>
              <a:t>e.g</a:t>
            </a:r>
            <a:r>
              <a:rPr sz="3200" spc="-160" dirty="0">
                <a:latin typeface="Aptos" panose="020B0004020202020204" pitchFamily="34" charset="0"/>
                <a:cs typeface="Microsoft Sans Serif"/>
              </a:rPr>
              <a:t>.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5" dirty="0">
                <a:latin typeface="Aptos" panose="020B0004020202020204" pitchFamily="34" charset="0"/>
                <a:cs typeface="Microsoft Sans Serif"/>
              </a:rPr>
              <a:t>beer</a:t>
            </a:r>
            <a:r>
              <a:rPr sz="3200" spc="-160" dirty="0">
                <a:latin typeface="Aptos" panose="020B0004020202020204" pitchFamily="34" charset="0"/>
                <a:cs typeface="Microsoft Sans Serif"/>
              </a:rPr>
              <a:t>,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5" dirty="0">
                <a:latin typeface="Aptos" panose="020B0004020202020204" pitchFamily="34" charset="0"/>
                <a:cs typeface="Microsoft Sans Serif"/>
              </a:rPr>
              <a:t>wine</a:t>
            </a:r>
            <a:r>
              <a:rPr sz="3200" spc="-165" dirty="0">
                <a:latin typeface="Aptos" panose="020B0004020202020204" pitchFamily="34" charset="0"/>
                <a:cs typeface="Microsoft Sans Serif"/>
              </a:rPr>
              <a:t>,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5" dirty="0">
                <a:latin typeface="Aptos" panose="020B0004020202020204" pitchFamily="34" charset="0"/>
                <a:cs typeface="Microsoft Sans Serif"/>
              </a:rPr>
              <a:t>cheese</a:t>
            </a:r>
            <a:r>
              <a:rPr sz="3200" spc="-160" dirty="0">
                <a:latin typeface="Aptos" panose="020B0004020202020204" pitchFamily="34" charset="0"/>
                <a:cs typeface="Microsoft Sans Serif"/>
              </a:rPr>
              <a:t>,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5" dirty="0">
                <a:latin typeface="Aptos" panose="020B0004020202020204" pitchFamily="34" charset="0"/>
                <a:cs typeface="Microsoft Sans Serif"/>
              </a:rPr>
              <a:t>marmite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4881" y="441944"/>
            <a:ext cx="7604048" cy="1520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00" spc="-275" dirty="0"/>
              <a:t>MAO-AI’s-Pharmacokinetics</a:t>
            </a:r>
            <a:endParaRPr sz="4900" dirty="0"/>
          </a:p>
        </p:txBody>
      </p:sp>
      <p:sp>
        <p:nvSpPr>
          <p:cNvPr id="3" name="object 3"/>
          <p:cNvSpPr txBox="1"/>
          <p:nvPr/>
        </p:nvSpPr>
        <p:spPr>
          <a:xfrm>
            <a:off x="3774232" y="2379893"/>
            <a:ext cx="7725345" cy="4096634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05"/>
              </a:spcBef>
              <a:buClr>
                <a:srgbClr val="00007D"/>
              </a:buClr>
              <a:buSzPct val="76470"/>
              <a:buFont typeface="Wingdings"/>
              <a:buChar char=""/>
              <a:tabLst>
                <a:tab pos="355600" algn="l"/>
              </a:tabLst>
            </a:pPr>
            <a:r>
              <a:rPr sz="3200" spc="-465" dirty="0">
                <a:latin typeface="Aptos" panose="020B0004020202020204" pitchFamily="34" charset="0"/>
                <a:cs typeface="Microsoft Sans Serif"/>
              </a:rPr>
              <a:t>MA</a:t>
            </a:r>
            <a:r>
              <a:rPr sz="3200" spc="-480" dirty="0">
                <a:latin typeface="Aptos" panose="020B0004020202020204" pitchFamily="34" charset="0"/>
                <a:cs typeface="Microsoft Sans Serif"/>
              </a:rPr>
              <a:t>O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50" dirty="0">
                <a:latin typeface="Aptos" panose="020B0004020202020204" pitchFamily="34" charset="0"/>
                <a:cs typeface="Microsoft Sans Serif"/>
              </a:rPr>
              <a:t>inhibitor</a:t>
            </a:r>
            <a:r>
              <a:rPr sz="3200" spc="-315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0" dirty="0">
                <a:latin typeface="Aptos" panose="020B0004020202020204" pitchFamily="34" charset="0"/>
                <a:cs typeface="Microsoft Sans Serif"/>
              </a:rPr>
              <a:t>ar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5" dirty="0">
                <a:latin typeface="Aptos" panose="020B0004020202020204" pitchFamily="34" charset="0"/>
                <a:cs typeface="Microsoft Sans Serif"/>
              </a:rPr>
              <a:t>take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n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0" dirty="0">
                <a:latin typeface="Aptos" panose="020B0004020202020204" pitchFamily="34" charset="0"/>
                <a:cs typeface="Microsoft Sans Serif"/>
              </a:rPr>
              <a:t>orally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355600" marR="5080" indent="-342900">
              <a:lnSpc>
                <a:spcPts val="3670"/>
              </a:lnSpc>
              <a:spcBef>
                <a:spcPts val="875"/>
              </a:spcBef>
              <a:buClr>
                <a:srgbClr val="00007D"/>
              </a:buClr>
              <a:buSzPct val="76470"/>
              <a:buFont typeface="Wingdings"/>
              <a:buChar char=""/>
              <a:tabLst>
                <a:tab pos="355600" algn="l"/>
              </a:tabLst>
            </a:pPr>
            <a:r>
              <a:rPr sz="3200" spc="-350" dirty="0">
                <a:latin typeface="Aptos" panose="020B0004020202020204" pitchFamily="34" charset="0"/>
                <a:cs typeface="Microsoft Sans Serif"/>
              </a:rPr>
              <a:t>They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0" dirty="0">
                <a:latin typeface="Aptos" panose="020B0004020202020204" pitchFamily="34" charset="0"/>
                <a:cs typeface="Microsoft Sans Serif"/>
              </a:rPr>
              <a:t>are </a:t>
            </a:r>
            <a:r>
              <a:rPr sz="3200" spc="-20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‘hit </a:t>
            </a:r>
            <a:r>
              <a:rPr sz="3200" spc="-409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&amp;</a:t>
            </a:r>
            <a:r>
              <a:rPr sz="3200" spc="-4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run’ </a:t>
            </a:r>
            <a:r>
              <a:rPr sz="3200" spc="-3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drugs</a:t>
            </a:r>
            <a:r>
              <a:rPr sz="3200" spc="-3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04" dirty="0">
                <a:latin typeface="Aptos" panose="020B0004020202020204" pitchFamily="34" charset="0"/>
                <a:cs typeface="Microsoft Sans Serif"/>
              </a:rPr>
              <a:t>i.e., </a:t>
            </a:r>
            <a:r>
              <a:rPr sz="3200" spc="-250" dirty="0">
                <a:latin typeface="Aptos" panose="020B0004020202020204" pitchFamily="34" charset="0"/>
                <a:cs typeface="Microsoft Sans Serif"/>
              </a:rPr>
              <a:t>their </a:t>
            </a:r>
            <a:r>
              <a:rPr sz="3200" spc="-265" dirty="0">
                <a:latin typeface="Aptos" panose="020B0004020202020204" pitchFamily="34" charset="0"/>
                <a:cs typeface="Microsoft Sans Serif"/>
              </a:rPr>
              <a:t>effects </a:t>
            </a:r>
            <a:r>
              <a:rPr sz="3200" spc="-275" dirty="0">
                <a:latin typeface="Aptos" panose="020B0004020202020204" pitchFamily="34" charset="0"/>
                <a:cs typeface="Microsoft Sans Serif"/>
              </a:rPr>
              <a:t>greatly </a:t>
            </a:r>
            <a:r>
              <a:rPr sz="3200" spc="-89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5" dirty="0">
                <a:latin typeface="Aptos" panose="020B0004020202020204" pitchFamily="34" charset="0"/>
                <a:cs typeface="Microsoft Sans Serif"/>
              </a:rPr>
              <a:t>outlas</a:t>
            </a:r>
            <a:r>
              <a:rPr sz="3200" spc="-175" dirty="0">
                <a:latin typeface="Aptos" panose="020B0004020202020204" pitchFamily="34" charset="0"/>
                <a:cs typeface="Microsoft Sans Serif"/>
              </a:rPr>
              <a:t>t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0" dirty="0">
                <a:latin typeface="Aptos" panose="020B0004020202020204" pitchFamily="34" charset="0"/>
                <a:cs typeface="Microsoft Sans Serif"/>
              </a:rPr>
              <a:t>thei</a:t>
            </a:r>
            <a:r>
              <a:rPr sz="3200" spc="-210" dirty="0">
                <a:latin typeface="Aptos" panose="020B0004020202020204" pitchFamily="34" charset="0"/>
                <a:cs typeface="Microsoft Sans Serif"/>
              </a:rPr>
              <a:t>r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5" dirty="0">
                <a:latin typeface="Aptos" panose="020B0004020202020204" pitchFamily="34" charset="0"/>
                <a:cs typeface="Microsoft Sans Serif"/>
              </a:rPr>
              <a:t>detectabl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20" dirty="0">
                <a:latin typeface="Aptos" panose="020B0004020202020204" pitchFamily="34" charset="0"/>
                <a:cs typeface="Microsoft Sans Serif"/>
              </a:rPr>
              <a:t>presenc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150" dirty="0">
                <a:latin typeface="Aptos" panose="020B0004020202020204" pitchFamily="34" charset="0"/>
                <a:cs typeface="Microsoft Sans Serif"/>
              </a:rPr>
              <a:t>i</a:t>
            </a:r>
            <a:r>
              <a:rPr sz="3200" spc="-355" dirty="0">
                <a:latin typeface="Aptos" panose="020B0004020202020204" pitchFamily="34" charset="0"/>
                <a:cs typeface="Microsoft Sans Serif"/>
              </a:rPr>
              <a:t>n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0" dirty="0">
                <a:latin typeface="Aptos" panose="020B0004020202020204" pitchFamily="34" charset="0"/>
                <a:cs typeface="Microsoft Sans Serif"/>
              </a:rPr>
              <a:t>th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5" dirty="0">
                <a:latin typeface="Aptos" panose="020B0004020202020204" pitchFamily="34" charset="0"/>
                <a:cs typeface="Microsoft Sans Serif"/>
              </a:rPr>
              <a:t>body  </a:t>
            </a:r>
            <a:r>
              <a:rPr sz="3200" spc="-335" dirty="0">
                <a:latin typeface="Aptos" panose="020B0004020202020204" pitchFamily="34" charset="0"/>
                <a:cs typeface="Microsoft Sans Serif"/>
              </a:rPr>
              <a:t>because</a:t>
            </a:r>
            <a:r>
              <a:rPr sz="3200" spc="-3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5" dirty="0">
                <a:latin typeface="Aptos" panose="020B0004020202020204" pitchFamily="34" charset="0"/>
                <a:cs typeface="Microsoft Sans Serif"/>
              </a:rPr>
              <a:t>they </a:t>
            </a:r>
            <a:r>
              <a:rPr sz="3200" spc="-245" dirty="0">
                <a:latin typeface="Aptos" panose="020B0004020202020204" pitchFamily="34" charset="0"/>
                <a:cs typeface="Microsoft Sans Serif"/>
              </a:rPr>
              <a:t>inhibit </a:t>
            </a:r>
            <a:r>
              <a:rPr sz="3200" spc="-290" dirty="0">
                <a:latin typeface="Aptos" panose="020B0004020202020204" pitchFamily="34" charset="0"/>
                <a:cs typeface="Microsoft Sans Serif"/>
              </a:rPr>
              <a:t>the </a:t>
            </a:r>
            <a:r>
              <a:rPr sz="3200" spc="-365" dirty="0">
                <a:latin typeface="Aptos" panose="020B0004020202020204" pitchFamily="34" charset="0"/>
                <a:cs typeface="Microsoft Sans Serif"/>
              </a:rPr>
              <a:t>enzyme</a:t>
            </a:r>
            <a:r>
              <a:rPr sz="3200" spc="-36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0" dirty="0">
                <a:latin typeface="Aptos" panose="020B0004020202020204" pitchFamily="34" charset="0"/>
                <a:cs typeface="Microsoft Sans Serif"/>
              </a:rPr>
              <a:t>irreversibly </a:t>
            </a:r>
            <a:r>
              <a:rPr sz="3200" spc="-409" dirty="0">
                <a:latin typeface="Aptos" panose="020B0004020202020204" pitchFamily="34" charset="0"/>
                <a:cs typeface="Microsoft Sans Serif"/>
              </a:rPr>
              <a:t>&amp; </a:t>
            </a:r>
            <a:r>
              <a:rPr sz="3200" spc="-4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0" dirty="0">
                <a:latin typeface="Aptos" panose="020B0004020202020204" pitchFamily="34" charset="0"/>
                <a:cs typeface="Microsoft Sans Serif"/>
              </a:rPr>
              <a:t>terminatio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n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o</a:t>
            </a:r>
            <a:r>
              <a:rPr sz="3200" spc="-170" dirty="0">
                <a:latin typeface="Aptos" panose="020B0004020202020204" pitchFamily="34" charset="0"/>
                <a:cs typeface="Microsoft Sans Serif"/>
              </a:rPr>
              <a:t>f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0" dirty="0">
                <a:latin typeface="Aptos" panose="020B0004020202020204" pitchFamily="34" charset="0"/>
                <a:cs typeface="Microsoft Sans Serif"/>
              </a:rPr>
              <a:t>effec</a:t>
            </a:r>
            <a:r>
              <a:rPr sz="3200" spc="-170" dirty="0">
                <a:latin typeface="Aptos" panose="020B0004020202020204" pitchFamily="34" charset="0"/>
                <a:cs typeface="Microsoft Sans Serif"/>
              </a:rPr>
              <a:t>t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150" dirty="0">
                <a:latin typeface="Aptos" panose="020B0004020202020204" pitchFamily="34" charset="0"/>
                <a:cs typeface="Microsoft Sans Serif"/>
              </a:rPr>
              <a:t>i</a:t>
            </a:r>
            <a:r>
              <a:rPr sz="3200" spc="-320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50" dirty="0">
                <a:latin typeface="Aptos" panose="020B0004020202020204" pitchFamily="34" charset="0"/>
                <a:cs typeface="Microsoft Sans Serif"/>
              </a:rPr>
              <a:t>dependen</a:t>
            </a:r>
            <a:r>
              <a:rPr sz="3200" spc="-170" dirty="0">
                <a:latin typeface="Aptos" panose="020B0004020202020204" pitchFamily="34" charset="0"/>
                <a:cs typeface="Microsoft Sans Serif"/>
              </a:rPr>
              <a:t>t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50" dirty="0">
                <a:latin typeface="Aptos" panose="020B0004020202020204" pitchFamily="34" charset="0"/>
                <a:cs typeface="Microsoft Sans Serif"/>
              </a:rPr>
              <a:t>o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n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0" dirty="0">
                <a:latin typeface="Aptos" panose="020B0004020202020204" pitchFamily="34" charset="0"/>
                <a:cs typeface="Microsoft Sans Serif"/>
              </a:rPr>
              <a:t>synthesi</a:t>
            </a:r>
            <a:r>
              <a:rPr sz="3200" spc="-310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15" dirty="0">
                <a:latin typeface="Aptos" panose="020B0004020202020204" pitchFamily="34" charset="0"/>
                <a:cs typeface="Microsoft Sans Serif"/>
              </a:rPr>
              <a:t>of  </a:t>
            </a:r>
            <a:r>
              <a:rPr sz="3200" spc="-260" dirty="0">
                <a:latin typeface="Aptos" panose="020B0004020202020204" pitchFamily="34" charset="0"/>
                <a:cs typeface="Microsoft Sans Serif"/>
              </a:rPr>
              <a:t>fres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h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35" dirty="0">
                <a:latin typeface="Aptos" panose="020B0004020202020204" pitchFamily="34" charset="0"/>
                <a:cs typeface="Microsoft Sans Serif"/>
              </a:rPr>
              <a:t>enzyme(whic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h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5" dirty="0">
                <a:latin typeface="Aptos" panose="020B0004020202020204" pitchFamily="34" charset="0"/>
                <a:cs typeface="Microsoft Sans Serif"/>
              </a:rPr>
              <a:t>take</a:t>
            </a:r>
            <a:r>
              <a:rPr sz="3200" spc="-310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30" dirty="0">
                <a:latin typeface="Aptos" panose="020B0004020202020204" pitchFamily="34" charset="0"/>
                <a:cs typeface="Microsoft Sans Serif"/>
              </a:rPr>
              <a:t>weeks)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355600" marR="10795" indent="-342900">
              <a:lnSpc>
                <a:spcPts val="3670"/>
              </a:lnSpc>
              <a:spcBef>
                <a:spcPts val="825"/>
              </a:spcBef>
              <a:buClr>
                <a:srgbClr val="00007D"/>
              </a:buClr>
              <a:buSzPct val="76470"/>
              <a:buFont typeface="Wingdings"/>
              <a:buChar char=""/>
              <a:tabLst>
                <a:tab pos="355600" algn="l"/>
              </a:tabLst>
            </a:pPr>
            <a:r>
              <a:rPr sz="3200" spc="-370" dirty="0">
                <a:latin typeface="Aptos" panose="020B0004020202020204" pitchFamily="34" charset="0"/>
                <a:cs typeface="Microsoft Sans Serif"/>
              </a:rPr>
              <a:t>Th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3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0" dirty="0">
                <a:latin typeface="Aptos" panose="020B0004020202020204" pitchFamily="34" charset="0"/>
                <a:cs typeface="Microsoft Sans Serif"/>
              </a:rPr>
              <a:t>hydrazin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5" dirty="0">
                <a:latin typeface="Aptos" panose="020B0004020202020204" pitchFamily="34" charset="0"/>
                <a:cs typeface="Microsoft Sans Serif"/>
              </a:rPr>
              <a:t>grou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p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150" dirty="0">
                <a:latin typeface="Aptos" panose="020B0004020202020204" pitchFamily="34" charset="0"/>
                <a:cs typeface="Microsoft Sans Serif"/>
              </a:rPr>
              <a:t>i</a:t>
            </a:r>
            <a:r>
              <a:rPr sz="3200" spc="-320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5" dirty="0">
                <a:latin typeface="Aptos" panose="020B0004020202020204" pitchFamily="34" charset="0"/>
                <a:cs typeface="Microsoft Sans Serif"/>
              </a:rPr>
              <a:t>acetylated(lik</a:t>
            </a:r>
            <a:r>
              <a:rPr sz="3200" spc="-34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60" dirty="0">
                <a:latin typeface="Aptos" panose="020B0004020202020204" pitchFamily="34" charset="0"/>
                <a:cs typeface="Microsoft Sans Serif"/>
              </a:rPr>
              <a:t>INH</a:t>
            </a:r>
            <a:r>
              <a:rPr sz="3200" spc="-204" dirty="0">
                <a:latin typeface="Aptos" panose="020B0004020202020204" pitchFamily="34" charset="0"/>
                <a:cs typeface="Microsoft Sans Serif"/>
              </a:rPr>
              <a:t>)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409" dirty="0">
                <a:latin typeface="Aptos" panose="020B0004020202020204" pitchFamily="34" charset="0"/>
                <a:cs typeface="Microsoft Sans Serif"/>
              </a:rPr>
              <a:t>&amp;</a:t>
            </a:r>
            <a:r>
              <a:rPr sz="3200" spc="-13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40" dirty="0">
                <a:latin typeface="Aptos" panose="020B0004020202020204" pitchFamily="34" charset="0"/>
                <a:cs typeface="Microsoft Sans Serif"/>
              </a:rPr>
              <a:t>the  </a:t>
            </a:r>
            <a:r>
              <a:rPr sz="3200" spc="-295" dirty="0">
                <a:latin typeface="Aptos" panose="020B0004020202020204" pitchFamily="34" charset="0"/>
                <a:cs typeface="Microsoft Sans Serif"/>
              </a:rPr>
              <a:t>population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35" dirty="0">
                <a:latin typeface="Aptos" panose="020B0004020202020204" pitchFamily="34" charset="0"/>
                <a:cs typeface="Microsoft Sans Serif"/>
              </a:rPr>
              <a:t>is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0" dirty="0">
                <a:latin typeface="Aptos" panose="020B0004020202020204" pitchFamily="34" charset="0"/>
                <a:cs typeface="Microsoft Sans Serif"/>
              </a:rPr>
              <a:t>divided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0" dirty="0">
                <a:latin typeface="Aptos" panose="020B0004020202020204" pitchFamily="34" charset="0"/>
                <a:cs typeface="Microsoft Sans Serif"/>
              </a:rPr>
              <a:t>into</a:t>
            </a:r>
            <a:r>
              <a:rPr sz="3200" spc="-8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slow</a:t>
            </a:r>
            <a:r>
              <a:rPr sz="3200" spc="-1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409" dirty="0">
                <a:latin typeface="Aptos" panose="020B0004020202020204" pitchFamily="34" charset="0"/>
                <a:cs typeface="Microsoft Sans Serif"/>
              </a:rPr>
              <a:t>&amp;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fast</a:t>
            </a:r>
            <a:r>
              <a:rPr sz="3200" spc="-1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acetylators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2204" y="661537"/>
            <a:ext cx="7296574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spc="-229" dirty="0"/>
              <a:t>MAO-AI’s-Advers</a:t>
            </a:r>
            <a:r>
              <a:rPr sz="3200" spc="-204" dirty="0"/>
              <a:t>e</a:t>
            </a:r>
            <a:r>
              <a:rPr sz="3200" spc="-155" dirty="0"/>
              <a:t> </a:t>
            </a:r>
            <a:r>
              <a:rPr sz="3200" spc="-105" dirty="0"/>
              <a:t>Effect</a:t>
            </a:r>
            <a:r>
              <a:rPr sz="3200" spc="-100" dirty="0"/>
              <a:t>s</a:t>
            </a:r>
            <a:r>
              <a:rPr sz="3200" spc="-150" dirty="0"/>
              <a:t> </a:t>
            </a:r>
            <a:r>
              <a:rPr sz="3200" spc="5" dirty="0"/>
              <a:t>&amp;</a:t>
            </a:r>
            <a:r>
              <a:rPr sz="3200" spc="-155" dirty="0"/>
              <a:t> </a:t>
            </a:r>
            <a:r>
              <a:rPr sz="3200" spc="-250" dirty="0"/>
              <a:t>Drug  </a:t>
            </a:r>
            <a:r>
              <a:rPr sz="3200" spc="-215" dirty="0"/>
              <a:t>Interactions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3657600" y="2197646"/>
            <a:ext cx="7945044" cy="384937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Clr>
                <a:srgbClr val="00007D"/>
              </a:buClr>
              <a:buSzPct val="76562"/>
              <a:buFont typeface="Wingdings"/>
              <a:buChar char=""/>
              <a:tabLst>
                <a:tab pos="355600" algn="l"/>
              </a:tabLst>
            </a:pPr>
            <a:r>
              <a:rPr sz="3200" spc="-310" dirty="0">
                <a:latin typeface="Aptos" panose="020B0004020202020204" pitchFamily="34" charset="0"/>
                <a:cs typeface="Microsoft Sans Serif"/>
              </a:rPr>
              <a:t>Advers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0" dirty="0">
                <a:latin typeface="Aptos" panose="020B0004020202020204" pitchFamily="34" charset="0"/>
                <a:cs typeface="Microsoft Sans Serif"/>
              </a:rPr>
              <a:t>Effects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900" marR="21590" lvl="1">
              <a:lnSpc>
                <a:spcPct val="100000"/>
              </a:lnSpc>
              <a:spcBef>
                <a:spcPts val="725"/>
              </a:spcBef>
              <a:buClr>
                <a:srgbClr val="9999CC"/>
              </a:buClr>
              <a:buSzPct val="78333"/>
              <a:tabLst>
                <a:tab pos="755650" algn="l"/>
              </a:tabLst>
            </a:pPr>
            <a:r>
              <a:rPr sz="3000" spc="-285" dirty="0">
                <a:latin typeface="Aptos" panose="020B0004020202020204" pitchFamily="34" charset="0"/>
                <a:cs typeface="Microsoft Sans Serif"/>
              </a:rPr>
              <a:t>Headache/Drowsiness/Dr</a:t>
            </a:r>
            <a:r>
              <a:rPr sz="3000" spc="-275" dirty="0">
                <a:latin typeface="Aptos" panose="020B0004020202020204" pitchFamily="34" charset="0"/>
                <a:cs typeface="Microsoft Sans Serif"/>
              </a:rPr>
              <a:t>y</a:t>
            </a:r>
            <a:r>
              <a:rPr sz="3000" spc="-1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300" dirty="0">
                <a:latin typeface="Aptos" panose="020B0004020202020204" pitchFamily="34" charset="0"/>
                <a:cs typeface="Microsoft Sans Serif"/>
              </a:rPr>
              <a:t>mouth/Weigh</a:t>
            </a:r>
            <a:r>
              <a:rPr sz="3000" spc="-155" dirty="0">
                <a:latin typeface="Aptos" panose="020B0004020202020204" pitchFamily="34" charset="0"/>
                <a:cs typeface="Microsoft Sans Serif"/>
              </a:rPr>
              <a:t>t</a:t>
            </a:r>
            <a:r>
              <a:rPr sz="3000" spc="-11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20" dirty="0">
                <a:latin typeface="Aptos" panose="020B0004020202020204" pitchFamily="34" charset="0"/>
                <a:cs typeface="Microsoft Sans Serif"/>
              </a:rPr>
              <a:t>gain/  </a:t>
            </a:r>
            <a:r>
              <a:rPr sz="3000" spc="-245" dirty="0">
                <a:latin typeface="Aptos" panose="020B0004020202020204" pitchFamily="34" charset="0"/>
                <a:cs typeface="Microsoft Sans Serif"/>
              </a:rPr>
              <a:t>Orthostati</a:t>
            </a:r>
            <a:r>
              <a:rPr sz="3000" spc="-275" dirty="0">
                <a:latin typeface="Aptos" panose="020B0004020202020204" pitchFamily="34" charset="0"/>
                <a:cs typeface="Microsoft Sans Serif"/>
              </a:rPr>
              <a:t>c</a:t>
            </a:r>
            <a:r>
              <a:rPr sz="3000" spc="-11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75" dirty="0">
                <a:latin typeface="Aptos" panose="020B0004020202020204" pitchFamily="34" charset="0"/>
                <a:cs typeface="Microsoft Sans Serif"/>
              </a:rPr>
              <a:t>hypotension/Impotence</a:t>
            </a:r>
            <a:r>
              <a:rPr sz="3000" spc="-210" dirty="0">
                <a:latin typeface="Aptos" panose="020B0004020202020204" pitchFamily="34" charset="0"/>
                <a:cs typeface="Microsoft Sans Serif"/>
              </a:rPr>
              <a:t>/</a:t>
            </a:r>
            <a:r>
              <a:rPr sz="3000" spc="-3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Chees</a:t>
            </a:r>
            <a:r>
              <a:rPr sz="30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</a:t>
            </a:r>
            <a:r>
              <a:rPr sz="3000" spc="-1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7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Reaction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00007D"/>
              </a:buClr>
              <a:buSzPct val="76562"/>
              <a:buFont typeface="Wingdings"/>
              <a:buChar char=""/>
              <a:tabLst>
                <a:tab pos="355600" algn="l"/>
              </a:tabLst>
            </a:pPr>
            <a:r>
              <a:rPr sz="3200" spc="-320" dirty="0">
                <a:latin typeface="Aptos" panose="020B0004020202020204" pitchFamily="34" charset="0"/>
                <a:cs typeface="Microsoft Sans Serif"/>
              </a:rPr>
              <a:t>Dru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g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54" dirty="0">
                <a:latin typeface="Aptos" panose="020B0004020202020204" pitchFamily="34" charset="0"/>
                <a:cs typeface="Microsoft Sans Serif"/>
              </a:rPr>
              <a:t>Interactions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900" lvl="1">
              <a:lnSpc>
                <a:spcPct val="100000"/>
              </a:lnSpc>
              <a:spcBef>
                <a:spcPts val="725"/>
              </a:spcBef>
              <a:buClr>
                <a:srgbClr val="9999CC"/>
              </a:buClr>
              <a:buSzPct val="78333"/>
              <a:tabLst>
                <a:tab pos="755650" algn="l"/>
              </a:tabLst>
            </a:pPr>
            <a:r>
              <a:rPr sz="3000" spc="-305" dirty="0">
                <a:latin typeface="Aptos" panose="020B0004020202020204" pitchFamily="34" charset="0"/>
                <a:cs typeface="Microsoft Sans Serif"/>
              </a:rPr>
              <a:t>MAOI’</a:t>
            </a:r>
            <a:r>
              <a:rPr sz="3000" spc="-270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000" spc="-11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315" dirty="0">
                <a:latin typeface="Aptos" panose="020B0004020202020204" pitchFamily="34" charset="0"/>
                <a:cs typeface="Microsoft Sans Serif"/>
              </a:rPr>
              <a:t>+</a:t>
            </a:r>
            <a:r>
              <a:rPr sz="3000" spc="-11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20" dirty="0">
                <a:latin typeface="Aptos" panose="020B0004020202020204" pitchFamily="34" charset="0"/>
                <a:cs typeface="Microsoft Sans Serif"/>
              </a:rPr>
              <a:t>SSRI’s</a:t>
            </a:r>
            <a:r>
              <a:rPr sz="3000" spc="-409" dirty="0">
                <a:latin typeface="Aptos" panose="020B0004020202020204" pitchFamily="34" charset="0"/>
                <a:cs typeface="Microsoft Sans Serif"/>
              </a:rPr>
              <a:t>→</a:t>
            </a:r>
            <a:r>
              <a:rPr sz="3000" spc="-7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65" dirty="0">
                <a:solidFill>
                  <a:srgbClr val="FF00FF"/>
                </a:solidFill>
                <a:latin typeface="Aptos" panose="020B0004020202020204" pitchFamily="34" charset="0"/>
                <a:cs typeface="Microsoft Sans Serif"/>
              </a:rPr>
              <a:t>Serotoni</a:t>
            </a:r>
            <a:r>
              <a:rPr sz="3000" spc="-305" dirty="0">
                <a:solidFill>
                  <a:srgbClr val="FF00FF"/>
                </a:solidFill>
                <a:latin typeface="Aptos" panose="020B0004020202020204" pitchFamily="34" charset="0"/>
                <a:cs typeface="Microsoft Sans Serif"/>
              </a:rPr>
              <a:t>n</a:t>
            </a:r>
            <a:r>
              <a:rPr sz="3000" spc="-120" dirty="0">
                <a:solidFill>
                  <a:srgbClr val="FF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315" dirty="0">
                <a:solidFill>
                  <a:srgbClr val="FF00FF"/>
                </a:solidFill>
                <a:latin typeface="Aptos" panose="020B0004020202020204" pitchFamily="34" charset="0"/>
                <a:cs typeface="Microsoft Sans Serif"/>
              </a:rPr>
              <a:t>Syndrom</a:t>
            </a:r>
            <a:r>
              <a:rPr sz="3000" spc="-280" dirty="0">
                <a:solidFill>
                  <a:srgbClr val="FF00FF"/>
                </a:solidFill>
                <a:latin typeface="Aptos" panose="020B0004020202020204" pitchFamily="34" charset="0"/>
                <a:cs typeface="Microsoft Sans Serif"/>
              </a:rPr>
              <a:t>e</a:t>
            </a:r>
            <a:r>
              <a:rPr sz="3000" spc="-220" dirty="0">
                <a:latin typeface="Aptos" panose="020B0004020202020204" pitchFamily="34" charset="0"/>
                <a:cs typeface="Microsoft Sans Serif"/>
              </a:rPr>
              <a:t>(lethal)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469900" lvl="1">
              <a:lnSpc>
                <a:spcPct val="100000"/>
              </a:lnSpc>
              <a:spcBef>
                <a:spcPts val="720"/>
              </a:spcBef>
              <a:buClr>
                <a:srgbClr val="9999CC"/>
              </a:buClr>
              <a:buSzPct val="78333"/>
              <a:tabLst>
                <a:tab pos="755650" algn="l"/>
              </a:tabLst>
            </a:pPr>
            <a:r>
              <a:rPr sz="3000" spc="-315" dirty="0">
                <a:latin typeface="Aptos" panose="020B0004020202020204" pitchFamily="34" charset="0"/>
                <a:cs typeface="Microsoft Sans Serif"/>
              </a:rPr>
              <a:t>TCA’</a:t>
            </a:r>
            <a:r>
              <a:rPr sz="3000" spc="-275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000" spc="-1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315" dirty="0">
                <a:latin typeface="Aptos" panose="020B0004020202020204" pitchFamily="34" charset="0"/>
                <a:cs typeface="Microsoft Sans Serif"/>
              </a:rPr>
              <a:t>+</a:t>
            </a:r>
            <a:r>
              <a:rPr sz="3000" spc="-11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400" dirty="0">
                <a:latin typeface="Aptos" panose="020B0004020202020204" pitchFamily="34" charset="0"/>
                <a:cs typeface="Microsoft Sans Serif"/>
              </a:rPr>
              <a:t>CN</a:t>
            </a:r>
            <a:r>
              <a:rPr sz="3000" spc="-365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000" spc="-1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40" dirty="0">
                <a:latin typeface="Aptos" panose="020B0004020202020204" pitchFamily="34" charset="0"/>
                <a:cs typeface="Microsoft Sans Serif"/>
              </a:rPr>
              <a:t>Depressants</a:t>
            </a:r>
            <a:r>
              <a:rPr sz="3000" spc="-459" dirty="0">
                <a:latin typeface="Aptos" panose="020B0004020202020204" pitchFamily="34" charset="0"/>
                <a:cs typeface="Microsoft Sans Serif"/>
              </a:rPr>
              <a:t>→</a:t>
            </a:r>
            <a:r>
              <a:rPr sz="3000" spc="-1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dirty="0">
                <a:latin typeface="Aptos" panose="020B0004020202020204" pitchFamily="34" charset="0"/>
                <a:cs typeface="Microsoft Sans Serif"/>
              </a:rPr>
              <a:t>↑↑</a:t>
            </a:r>
            <a:r>
              <a:rPr sz="3000" spc="-11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400" dirty="0">
                <a:latin typeface="Aptos" panose="020B0004020202020204" pitchFamily="34" charset="0"/>
                <a:cs typeface="Microsoft Sans Serif"/>
              </a:rPr>
              <a:t>CN</a:t>
            </a:r>
            <a:r>
              <a:rPr sz="3000" spc="-365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000" spc="-1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75" dirty="0">
                <a:latin typeface="Aptos" panose="020B0004020202020204" pitchFamily="34" charset="0"/>
                <a:cs typeface="Microsoft Sans Serif"/>
              </a:rPr>
              <a:t>depression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469900" lvl="1">
              <a:lnSpc>
                <a:spcPct val="100000"/>
              </a:lnSpc>
              <a:spcBef>
                <a:spcPts val="720"/>
              </a:spcBef>
              <a:buClr>
                <a:srgbClr val="9999CC"/>
              </a:buClr>
              <a:buSzPct val="78333"/>
              <a:tabLst>
                <a:tab pos="755650" algn="l"/>
              </a:tabLst>
            </a:pPr>
            <a:r>
              <a:rPr sz="3000" spc="-315" dirty="0">
                <a:latin typeface="Aptos" panose="020B0004020202020204" pitchFamily="34" charset="0"/>
                <a:cs typeface="Microsoft Sans Serif"/>
              </a:rPr>
              <a:t>TCA’</a:t>
            </a:r>
            <a:r>
              <a:rPr sz="3000" spc="-275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000" spc="-1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315" dirty="0">
                <a:latin typeface="Aptos" panose="020B0004020202020204" pitchFamily="34" charset="0"/>
                <a:cs typeface="Microsoft Sans Serif"/>
              </a:rPr>
              <a:t>+</a:t>
            </a:r>
            <a:r>
              <a:rPr sz="3000" spc="-11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35" dirty="0">
                <a:latin typeface="Aptos" panose="020B0004020202020204" pitchFamily="34" charset="0"/>
                <a:cs typeface="Microsoft Sans Serif"/>
              </a:rPr>
              <a:t>MAOI’s</a:t>
            </a:r>
            <a:r>
              <a:rPr sz="3000" spc="-415" dirty="0">
                <a:latin typeface="Aptos" panose="020B0004020202020204" pitchFamily="34" charset="0"/>
                <a:cs typeface="Microsoft Sans Serif"/>
              </a:rPr>
              <a:t>→</a:t>
            </a:r>
            <a:r>
              <a:rPr sz="3000" spc="-11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70" dirty="0">
                <a:latin typeface="Aptos" panose="020B0004020202020204" pitchFamily="34" charset="0"/>
                <a:cs typeface="Microsoft Sans Serif"/>
              </a:rPr>
              <a:t>Hyperpyrexia/Convulsions</a:t>
            </a:r>
            <a:r>
              <a:rPr sz="3000" spc="-155" dirty="0">
                <a:latin typeface="Aptos" panose="020B0004020202020204" pitchFamily="34" charset="0"/>
                <a:cs typeface="Microsoft Sans Serif"/>
              </a:rPr>
              <a:t>/</a:t>
            </a:r>
            <a:r>
              <a:rPr sz="3000" spc="-1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370" dirty="0">
                <a:latin typeface="Aptos" panose="020B0004020202020204" pitchFamily="34" charset="0"/>
                <a:cs typeface="Microsoft Sans Serif"/>
              </a:rPr>
              <a:t>Coma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4587" y="323192"/>
            <a:ext cx="9416627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95" dirty="0"/>
              <a:t>SSRI’s-Mechanis</a:t>
            </a:r>
            <a:r>
              <a:rPr spc="-440" dirty="0"/>
              <a:t>m</a:t>
            </a:r>
            <a:r>
              <a:rPr spc="-180" dirty="0"/>
              <a:t> </a:t>
            </a:r>
            <a:r>
              <a:rPr spc="-215" dirty="0"/>
              <a:t>o</a:t>
            </a:r>
            <a:r>
              <a:rPr spc="-114" dirty="0"/>
              <a:t>f</a:t>
            </a:r>
            <a:r>
              <a:rPr spc="-180" dirty="0"/>
              <a:t> </a:t>
            </a:r>
            <a:r>
              <a:rPr spc="-215" dirty="0"/>
              <a:t>Action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621242" y="2570558"/>
            <a:ext cx="5178213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00007D"/>
              </a:buClr>
              <a:buSzPct val="76250"/>
              <a:buFont typeface="Wingdings"/>
              <a:buChar char=""/>
              <a:tabLst>
                <a:tab pos="355600" algn="l"/>
              </a:tabLst>
            </a:pPr>
            <a:r>
              <a:rPr sz="3200" spc="-290" dirty="0">
                <a:latin typeface="Aptos" panose="020B0004020202020204" pitchFamily="34" charset="0"/>
                <a:cs typeface="Microsoft Sans Serif"/>
              </a:rPr>
              <a:t>SSRI’s</a:t>
            </a:r>
            <a:r>
              <a:rPr sz="3200" spc="-545" dirty="0">
                <a:latin typeface="Aptos" panose="020B0004020202020204" pitchFamily="34" charset="0"/>
                <a:cs typeface="Microsoft Sans Serif"/>
              </a:rPr>
              <a:t>→</a:t>
            </a:r>
            <a:r>
              <a:rPr sz="3200" spc="-1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selective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355600" marR="610870">
              <a:lnSpc>
                <a:spcPct val="100000"/>
              </a:lnSpc>
            </a:pPr>
            <a:r>
              <a:rPr sz="3200" spc="-3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↓5-HT</a:t>
            </a:r>
            <a:r>
              <a:rPr sz="3200" spc="-15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reuptake  </a:t>
            </a:r>
            <a:r>
              <a:rPr sz="3200" spc="-1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(</a:t>
            </a:r>
            <a:r>
              <a:rPr sz="3200" spc="-1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↓</a:t>
            </a:r>
            <a:r>
              <a:rPr sz="3200" spc="-16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4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SERT</a:t>
            </a:r>
            <a:r>
              <a:rPr sz="3200" spc="-24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)</a:t>
            </a:r>
            <a:r>
              <a:rPr sz="3200" spc="-1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dirty="0">
                <a:latin typeface="Aptos" panose="020B0004020202020204" pitchFamily="34" charset="0"/>
                <a:cs typeface="Microsoft Sans Serif"/>
              </a:rPr>
              <a:t>→</a:t>
            </a:r>
          </a:p>
          <a:p>
            <a:pPr marL="355600" marR="116839">
              <a:lnSpc>
                <a:spcPct val="100000"/>
              </a:lnSpc>
            </a:pPr>
            <a:r>
              <a:rPr sz="3200" spc="-35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↑monoaminergic </a:t>
            </a:r>
            <a:r>
              <a:rPr sz="3200" spc="-3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(serotonergic) </a:t>
            </a:r>
            <a:r>
              <a:rPr sz="3200" spc="-3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5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neurotransmission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355600" marR="232410">
              <a:lnSpc>
                <a:spcPct val="100000"/>
              </a:lnSpc>
            </a:pPr>
            <a:r>
              <a:rPr sz="3200" spc="-305" dirty="0">
                <a:latin typeface="Aptos" panose="020B0004020202020204" pitchFamily="34" charset="0"/>
                <a:cs typeface="Microsoft Sans Serif"/>
              </a:rPr>
              <a:t>→Antidepressant  </a:t>
            </a:r>
            <a:r>
              <a:rPr sz="3200" spc="-330" dirty="0">
                <a:latin typeface="Aptos" panose="020B0004020202020204" pitchFamily="34" charset="0"/>
                <a:cs typeface="Microsoft Sans Serif"/>
              </a:rPr>
              <a:t>action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4801" y="1816100"/>
            <a:ext cx="6167967" cy="4660900"/>
            <a:chOff x="228600" y="1816100"/>
            <a:chExt cx="4625975" cy="46609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1816100"/>
              <a:ext cx="4625975" cy="46609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24198" y="4343399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lnTo>
                    <a:pt x="2361" y="410454"/>
                  </a:lnTo>
                  <a:lnTo>
                    <a:pt x="9289" y="365058"/>
                  </a:lnTo>
                  <a:lnTo>
                    <a:pt x="20555" y="321243"/>
                  </a:lnTo>
                  <a:lnTo>
                    <a:pt x="35929" y="279237"/>
                  </a:lnTo>
                  <a:lnTo>
                    <a:pt x="55182" y="239271"/>
                  </a:lnTo>
                  <a:lnTo>
                    <a:pt x="78083" y="201575"/>
                  </a:lnTo>
                  <a:lnTo>
                    <a:pt x="104403" y="166378"/>
                  </a:lnTo>
                  <a:lnTo>
                    <a:pt x="133911" y="133911"/>
                  </a:lnTo>
                  <a:lnTo>
                    <a:pt x="166379" y="104402"/>
                  </a:lnTo>
                  <a:lnTo>
                    <a:pt x="201575" y="78082"/>
                  </a:lnTo>
                  <a:lnTo>
                    <a:pt x="239271" y="55181"/>
                  </a:lnTo>
                  <a:lnTo>
                    <a:pt x="279237" y="35929"/>
                  </a:lnTo>
                  <a:lnTo>
                    <a:pt x="321243" y="20555"/>
                  </a:lnTo>
                  <a:lnTo>
                    <a:pt x="365058" y="9288"/>
                  </a:lnTo>
                  <a:lnTo>
                    <a:pt x="410454" y="2360"/>
                  </a:lnTo>
                  <a:lnTo>
                    <a:pt x="457200" y="0"/>
                  </a:lnTo>
                  <a:lnTo>
                    <a:pt x="503945" y="2360"/>
                  </a:lnTo>
                  <a:lnTo>
                    <a:pt x="549341" y="9288"/>
                  </a:lnTo>
                  <a:lnTo>
                    <a:pt x="593156" y="20554"/>
                  </a:lnTo>
                  <a:lnTo>
                    <a:pt x="635162" y="35928"/>
                  </a:lnTo>
                  <a:lnTo>
                    <a:pt x="675128" y="55181"/>
                  </a:lnTo>
                  <a:lnTo>
                    <a:pt x="712824" y="78081"/>
                  </a:lnTo>
                  <a:lnTo>
                    <a:pt x="748021" y="104401"/>
                  </a:lnTo>
                  <a:lnTo>
                    <a:pt x="780488" y="133910"/>
                  </a:lnTo>
                  <a:lnTo>
                    <a:pt x="809997" y="166377"/>
                  </a:lnTo>
                  <a:lnTo>
                    <a:pt x="836317" y="201574"/>
                  </a:lnTo>
                  <a:lnTo>
                    <a:pt x="859218" y="239270"/>
                  </a:lnTo>
                  <a:lnTo>
                    <a:pt x="878470" y="279236"/>
                  </a:lnTo>
                  <a:lnTo>
                    <a:pt x="893844" y="321242"/>
                  </a:lnTo>
                  <a:lnTo>
                    <a:pt x="905111" y="365057"/>
                  </a:lnTo>
                  <a:lnTo>
                    <a:pt x="912039" y="410453"/>
                  </a:lnTo>
                  <a:lnTo>
                    <a:pt x="914400" y="457199"/>
                  </a:lnTo>
                  <a:lnTo>
                    <a:pt x="912039" y="503945"/>
                  </a:lnTo>
                  <a:lnTo>
                    <a:pt x="905110" y="549341"/>
                  </a:lnTo>
                  <a:lnTo>
                    <a:pt x="893844" y="593156"/>
                  </a:lnTo>
                  <a:lnTo>
                    <a:pt x="878470" y="635162"/>
                  </a:lnTo>
                  <a:lnTo>
                    <a:pt x="859218" y="675128"/>
                  </a:lnTo>
                  <a:lnTo>
                    <a:pt x="836317" y="712824"/>
                  </a:lnTo>
                  <a:lnTo>
                    <a:pt x="809997" y="748021"/>
                  </a:lnTo>
                  <a:lnTo>
                    <a:pt x="780488" y="780488"/>
                  </a:lnTo>
                  <a:lnTo>
                    <a:pt x="748021" y="809997"/>
                  </a:lnTo>
                  <a:lnTo>
                    <a:pt x="712824" y="836317"/>
                  </a:lnTo>
                  <a:lnTo>
                    <a:pt x="675128" y="859218"/>
                  </a:lnTo>
                  <a:lnTo>
                    <a:pt x="635162" y="878470"/>
                  </a:lnTo>
                  <a:lnTo>
                    <a:pt x="593157" y="893844"/>
                  </a:lnTo>
                  <a:lnTo>
                    <a:pt x="549341" y="905110"/>
                  </a:lnTo>
                  <a:lnTo>
                    <a:pt x="503946" y="912039"/>
                  </a:lnTo>
                  <a:lnTo>
                    <a:pt x="457200" y="914399"/>
                  </a:lnTo>
                  <a:lnTo>
                    <a:pt x="410453" y="912038"/>
                  </a:lnTo>
                  <a:lnTo>
                    <a:pt x="365058" y="905110"/>
                  </a:lnTo>
                  <a:lnTo>
                    <a:pt x="321242" y="893844"/>
                  </a:lnTo>
                  <a:lnTo>
                    <a:pt x="279237" y="878470"/>
                  </a:lnTo>
                  <a:lnTo>
                    <a:pt x="239271" y="859217"/>
                  </a:lnTo>
                  <a:lnTo>
                    <a:pt x="201575" y="836316"/>
                  </a:lnTo>
                  <a:lnTo>
                    <a:pt x="166378" y="809997"/>
                  </a:lnTo>
                  <a:lnTo>
                    <a:pt x="133910" y="780488"/>
                  </a:lnTo>
                  <a:lnTo>
                    <a:pt x="104402" y="748021"/>
                  </a:lnTo>
                  <a:lnTo>
                    <a:pt x="78082" y="712824"/>
                  </a:lnTo>
                  <a:lnTo>
                    <a:pt x="55181" y="675128"/>
                  </a:lnTo>
                  <a:lnTo>
                    <a:pt x="35929" y="635162"/>
                  </a:lnTo>
                  <a:lnTo>
                    <a:pt x="20554" y="593156"/>
                  </a:lnTo>
                  <a:lnTo>
                    <a:pt x="9288" y="549341"/>
                  </a:lnTo>
                  <a:lnTo>
                    <a:pt x="2360" y="503945"/>
                  </a:lnTo>
                  <a:lnTo>
                    <a:pt x="0" y="457199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5692" y="301122"/>
            <a:ext cx="7986068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spc="-275" dirty="0"/>
              <a:t>Selectiv</a:t>
            </a:r>
            <a:r>
              <a:rPr sz="3200" spc="-305" dirty="0"/>
              <a:t>e</a:t>
            </a:r>
            <a:r>
              <a:rPr sz="3200" spc="-165" dirty="0"/>
              <a:t> </a:t>
            </a:r>
            <a:r>
              <a:rPr sz="3200" spc="-285" dirty="0"/>
              <a:t>Serotoni</a:t>
            </a:r>
            <a:r>
              <a:rPr sz="3200" spc="-325" dirty="0"/>
              <a:t>n</a:t>
            </a:r>
            <a:r>
              <a:rPr sz="3200" spc="-165" dirty="0"/>
              <a:t> </a:t>
            </a:r>
            <a:r>
              <a:rPr sz="3200" spc="-210" dirty="0"/>
              <a:t>Reuptake  </a:t>
            </a:r>
            <a:r>
              <a:rPr sz="3200" spc="-275" dirty="0"/>
              <a:t>Inhibitors(SSRI’s)-Pharmacokinetics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3676260" y="2296275"/>
            <a:ext cx="7986067" cy="40915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05"/>
              </a:spcBef>
              <a:buClr>
                <a:srgbClr val="00007D"/>
              </a:buClr>
              <a:buSzPct val="76470"/>
              <a:buFont typeface="Wingdings"/>
              <a:buChar char=""/>
              <a:tabLst>
                <a:tab pos="355600" algn="l"/>
              </a:tabLst>
            </a:pPr>
            <a:r>
              <a:rPr sz="3000" spc="-300" dirty="0">
                <a:latin typeface="Aptos" panose="020B0004020202020204" pitchFamily="34" charset="0"/>
                <a:cs typeface="Microsoft Sans Serif"/>
              </a:rPr>
              <a:t>Absorption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469265" lvl="1">
              <a:lnSpc>
                <a:spcPct val="100000"/>
              </a:lnSpc>
              <a:spcBef>
                <a:spcPts val="380"/>
              </a:spcBef>
              <a:buClr>
                <a:srgbClr val="9999CC"/>
              </a:buClr>
              <a:buSzPct val="78125"/>
              <a:tabLst>
                <a:tab pos="766445" algn="l"/>
              </a:tabLst>
            </a:pPr>
            <a:r>
              <a:rPr sz="3000" spc="-300" dirty="0">
                <a:latin typeface="Aptos" panose="020B0004020202020204" pitchFamily="34" charset="0"/>
                <a:cs typeface="Microsoft Sans Serif"/>
              </a:rPr>
              <a:t>Well-absorbe</a:t>
            </a:r>
            <a:r>
              <a:rPr sz="3000" spc="-325" dirty="0">
                <a:latin typeface="Aptos" panose="020B0004020202020204" pitchFamily="34" charset="0"/>
                <a:cs typeface="Microsoft Sans Serif"/>
              </a:rPr>
              <a:t>d</a:t>
            </a:r>
            <a:r>
              <a:rPr sz="30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45" dirty="0">
                <a:latin typeface="Aptos" panose="020B0004020202020204" pitchFamily="34" charset="0"/>
                <a:cs typeface="Microsoft Sans Serif"/>
              </a:rPr>
              <a:t>orally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409"/>
              </a:spcBef>
              <a:buClr>
                <a:srgbClr val="00007D"/>
              </a:buClr>
              <a:buSzPct val="76470"/>
              <a:buFont typeface="Wingdings"/>
              <a:buChar char=""/>
              <a:tabLst>
                <a:tab pos="355600" algn="l"/>
              </a:tabLst>
            </a:pPr>
            <a:r>
              <a:rPr sz="3000" spc="-325" dirty="0">
                <a:latin typeface="Aptos" panose="020B0004020202020204" pitchFamily="34" charset="0"/>
                <a:cs typeface="Microsoft Sans Serif"/>
              </a:rPr>
              <a:t>Metabolism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469265" lvl="1">
              <a:lnSpc>
                <a:spcPct val="100000"/>
              </a:lnSpc>
              <a:spcBef>
                <a:spcPts val="380"/>
              </a:spcBef>
              <a:buClr>
                <a:srgbClr val="9999CC"/>
              </a:buClr>
              <a:buSzPct val="78125"/>
              <a:tabLst>
                <a:tab pos="766445" algn="l"/>
              </a:tabLst>
            </a:pPr>
            <a:r>
              <a:rPr sz="3000" spc="-2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Fluoxetine→Norfluoxetine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409"/>
              </a:spcBef>
              <a:buClr>
                <a:srgbClr val="00007D"/>
              </a:buClr>
              <a:buSzPct val="76470"/>
              <a:buFont typeface="Wingdings"/>
              <a:buChar char=""/>
              <a:tabLst>
                <a:tab pos="355600" algn="l"/>
              </a:tabLst>
            </a:pPr>
            <a:r>
              <a:rPr sz="3000" spc="-295" dirty="0">
                <a:latin typeface="Aptos" panose="020B0004020202020204" pitchFamily="34" charset="0"/>
                <a:cs typeface="Microsoft Sans Serif"/>
              </a:rPr>
              <a:t>Excretion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469265" lvl="1">
              <a:lnSpc>
                <a:spcPct val="100000"/>
              </a:lnSpc>
              <a:spcBef>
                <a:spcPts val="384"/>
              </a:spcBef>
              <a:buClr>
                <a:srgbClr val="9999CC"/>
              </a:buClr>
              <a:buSzPct val="78125"/>
              <a:tabLst>
                <a:tab pos="766445" algn="l"/>
              </a:tabLst>
            </a:pPr>
            <a:r>
              <a:rPr sz="3000" spc="-360" dirty="0">
                <a:latin typeface="Aptos" panose="020B0004020202020204" pitchFamily="34" charset="0"/>
                <a:cs typeface="Microsoft Sans Serif"/>
              </a:rPr>
              <a:t>Rena</a:t>
            </a:r>
            <a:r>
              <a:rPr sz="3000" spc="-135" dirty="0">
                <a:latin typeface="Aptos" panose="020B0004020202020204" pitchFamily="34" charset="0"/>
                <a:cs typeface="Microsoft Sans Serif"/>
              </a:rPr>
              <a:t>l</a:t>
            </a:r>
            <a:r>
              <a:rPr sz="30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65" dirty="0">
                <a:latin typeface="Aptos" panose="020B0004020202020204" pitchFamily="34" charset="0"/>
                <a:cs typeface="Microsoft Sans Serif"/>
              </a:rPr>
              <a:t>elimination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469900" marR="5080" lvl="1">
              <a:lnSpc>
                <a:spcPts val="3460"/>
              </a:lnSpc>
              <a:spcBef>
                <a:spcPts val="815"/>
              </a:spcBef>
              <a:buClr>
                <a:srgbClr val="9999CC"/>
              </a:buClr>
              <a:buSzPct val="78125"/>
              <a:tabLst>
                <a:tab pos="766445" algn="l"/>
              </a:tabLst>
            </a:pPr>
            <a:r>
              <a:rPr sz="3000" spc="-27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Eliminatio</a:t>
            </a:r>
            <a:r>
              <a:rPr sz="3000" spc="-3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</a:t>
            </a:r>
            <a:r>
              <a:rPr sz="3000" spc="-1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7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T(1/2)</a:t>
            </a:r>
            <a:r>
              <a:rPr sz="3000" spc="-34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=</a:t>
            </a:r>
            <a:r>
              <a:rPr sz="3000" spc="-1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1-</a:t>
            </a:r>
            <a:r>
              <a:rPr sz="3000" spc="-3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3</a:t>
            </a:r>
            <a:r>
              <a:rPr sz="3000" spc="-1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d(Fluoxetine)/  </a:t>
            </a:r>
            <a:r>
              <a:rPr sz="3000" spc="-28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7-1</a:t>
            </a:r>
            <a:r>
              <a:rPr lang="en-US" sz="3000" spc="-3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5 </a:t>
            </a:r>
            <a:r>
              <a:rPr sz="3000" spc="-2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d(Norfluoxetine)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2913" y="180110"/>
            <a:ext cx="7374577" cy="1605361"/>
          </a:xfrm>
          <a:prstGeom prst="rect">
            <a:avLst/>
          </a:prstGeom>
        </p:spPr>
        <p:txBody>
          <a:bodyPr vert="horz" wrap="square" lIns="0" tIns="126795" rIns="0" bIns="0" rtlCol="0">
            <a:spAutoFit/>
          </a:bodyPr>
          <a:lstStyle/>
          <a:p>
            <a:pPr marL="88900" marR="5080">
              <a:lnSpc>
                <a:spcPct val="100000"/>
              </a:lnSpc>
              <a:spcBef>
                <a:spcPts val="100"/>
              </a:spcBef>
            </a:pPr>
            <a:r>
              <a:rPr sz="3200" spc="-210" dirty="0"/>
              <a:t>Selective</a:t>
            </a:r>
            <a:r>
              <a:rPr sz="3200" spc="-100" dirty="0"/>
              <a:t> </a:t>
            </a:r>
            <a:r>
              <a:rPr sz="3200" spc="-215" dirty="0"/>
              <a:t>Serotonin</a:t>
            </a:r>
            <a:r>
              <a:rPr sz="3200" spc="-100" dirty="0"/>
              <a:t> </a:t>
            </a:r>
            <a:r>
              <a:rPr sz="3200" spc="-170" dirty="0"/>
              <a:t>Reuptake</a:t>
            </a:r>
            <a:r>
              <a:rPr sz="3200" spc="-95" dirty="0"/>
              <a:t> </a:t>
            </a:r>
            <a:r>
              <a:rPr sz="3200" spc="-175" dirty="0"/>
              <a:t>Inhibitors(SSRI’s)- </a:t>
            </a:r>
            <a:r>
              <a:rPr sz="3200" spc="-885" dirty="0"/>
              <a:t> </a:t>
            </a:r>
            <a:r>
              <a:rPr sz="3200" spc="-225" dirty="0"/>
              <a:t>Advers</a:t>
            </a:r>
            <a:r>
              <a:rPr sz="3200" spc="-210" dirty="0"/>
              <a:t>e</a:t>
            </a:r>
            <a:r>
              <a:rPr sz="3200" spc="-114" dirty="0"/>
              <a:t> </a:t>
            </a:r>
            <a:r>
              <a:rPr sz="3200" spc="-80" dirty="0"/>
              <a:t>Effects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22913" y="2090745"/>
            <a:ext cx="8249723" cy="2168541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09"/>
              </a:spcBef>
              <a:buClr>
                <a:srgbClr val="00007D"/>
              </a:buClr>
              <a:buSzPct val="76923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spc="-235" dirty="0">
                <a:latin typeface="Aptos" panose="020B0004020202020204" pitchFamily="34" charset="0"/>
                <a:cs typeface="Microsoft Sans Serif"/>
              </a:rPr>
              <a:t>“Less</a:t>
            </a:r>
            <a:r>
              <a:rPr sz="26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600" spc="-215" dirty="0">
                <a:latin typeface="Aptos" panose="020B0004020202020204" pitchFamily="34" charset="0"/>
                <a:cs typeface="Microsoft Sans Serif"/>
              </a:rPr>
              <a:t>serious”</a:t>
            </a:r>
            <a:endParaRPr sz="2600" dirty="0">
              <a:latin typeface="Aptos" panose="020B0004020202020204" pitchFamily="34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lr>
                <a:srgbClr val="00007D"/>
              </a:buClr>
              <a:buSzPct val="76923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spc="-250" dirty="0">
                <a:latin typeface="Aptos" panose="020B0004020202020204" pitchFamily="34" charset="0"/>
                <a:cs typeface="Microsoft Sans Serif"/>
              </a:rPr>
              <a:t>Anorexia/Nausea</a:t>
            </a:r>
            <a:endParaRPr sz="2600" dirty="0">
              <a:latin typeface="Aptos" panose="020B0004020202020204" pitchFamily="34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Clr>
                <a:srgbClr val="00007D"/>
              </a:buClr>
              <a:buSzPct val="76923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spc="-250" dirty="0">
                <a:latin typeface="Aptos" panose="020B0004020202020204" pitchFamily="34" charset="0"/>
                <a:cs typeface="Microsoft Sans Serif"/>
              </a:rPr>
              <a:t>Hypomania/Mania/Nervousness/Headache/Insomnia/</a:t>
            </a:r>
            <a:r>
              <a:rPr sz="2600" spc="-3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600" spc="-245" dirty="0">
                <a:latin typeface="Aptos" panose="020B0004020202020204" pitchFamily="34" charset="0"/>
                <a:cs typeface="Microsoft Sans Serif"/>
              </a:rPr>
              <a:t>Dizziness/EPS</a:t>
            </a:r>
            <a:endParaRPr sz="2600" dirty="0">
              <a:latin typeface="Aptos" panose="020B0004020202020204" pitchFamily="34" charset="0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Clr>
                <a:srgbClr val="00007D"/>
              </a:buClr>
              <a:buSzPct val="76923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spc="-370" dirty="0">
                <a:latin typeface="Aptos" panose="020B0004020202020204" pitchFamily="34" charset="0"/>
                <a:cs typeface="Microsoft Sans Serif"/>
              </a:rPr>
              <a:t>Q</a:t>
            </a:r>
            <a:r>
              <a:rPr sz="2600" spc="-290" dirty="0">
                <a:latin typeface="Aptos" panose="020B0004020202020204" pitchFamily="34" charset="0"/>
                <a:cs typeface="Microsoft Sans Serif"/>
              </a:rPr>
              <a:t>T</a:t>
            </a:r>
            <a:r>
              <a:rPr sz="2600" spc="-10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600" spc="-225" dirty="0">
                <a:latin typeface="Aptos" panose="020B0004020202020204" pitchFamily="34" charset="0"/>
                <a:cs typeface="Microsoft Sans Serif"/>
              </a:rPr>
              <a:t>Prolongation(Citalopram)</a:t>
            </a:r>
            <a:endParaRPr sz="2600" dirty="0">
              <a:latin typeface="Aptos" panose="020B0004020202020204" pitchFamily="34" charset="0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00909" y="4284102"/>
            <a:ext cx="8818879" cy="1706236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405"/>
              </a:spcBef>
              <a:buClr>
                <a:srgbClr val="00007D"/>
              </a:buClr>
              <a:buSzPct val="76923"/>
              <a:buFont typeface="Wingdings"/>
              <a:buChar char=""/>
              <a:tabLst>
                <a:tab pos="393065" algn="l"/>
                <a:tab pos="393700" algn="l"/>
                <a:tab pos="3138170" algn="l"/>
              </a:tabLst>
            </a:pPr>
            <a:r>
              <a:rPr sz="2600" spc="-245" dirty="0">
                <a:latin typeface="Aptos" panose="020B0004020202020204" pitchFamily="34" charset="0"/>
                <a:cs typeface="Microsoft Sans Serif"/>
              </a:rPr>
              <a:t>Hyponatremia(5-H</a:t>
            </a:r>
            <a:r>
              <a:rPr sz="2600" spc="-290" dirty="0">
                <a:latin typeface="Aptos" panose="020B0004020202020204" pitchFamily="34" charset="0"/>
                <a:cs typeface="Microsoft Sans Serif"/>
              </a:rPr>
              <a:t>T</a:t>
            </a:r>
            <a:r>
              <a:rPr sz="2600" dirty="0">
                <a:latin typeface="Aptos" panose="020B0004020202020204" pitchFamily="34" charset="0"/>
                <a:cs typeface="Microsoft Sans Serif"/>
              </a:rPr>
              <a:t>	</a:t>
            </a:r>
            <a:r>
              <a:rPr sz="2600" spc="-260" dirty="0">
                <a:latin typeface="Aptos" panose="020B0004020202020204" pitchFamily="34" charset="0"/>
                <a:cs typeface="Microsoft Sans Serif"/>
              </a:rPr>
              <a:t>5-H</a:t>
            </a:r>
            <a:r>
              <a:rPr sz="2600" spc="-240" dirty="0">
                <a:latin typeface="Aptos" panose="020B0004020202020204" pitchFamily="34" charset="0"/>
                <a:cs typeface="Microsoft Sans Serif"/>
              </a:rPr>
              <a:t>T</a:t>
            </a:r>
            <a:r>
              <a:rPr sz="2550" spc="-254" baseline="-21241" dirty="0">
                <a:latin typeface="Aptos" panose="020B0004020202020204" pitchFamily="34" charset="0"/>
                <a:cs typeface="Microsoft Sans Serif"/>
              </a:rPr>
              <a:t>1</a:t>
            </a:r>
            <a:r>
              <a:rPr sz="2550" spc="-322" baseline="-21241" dirty="0">
                <a:latin typeface="Aptos" panose="020B0004020202020204" pitchFamily="34" charset="0"/>
                <a:cs typeface="Microsoft Sans Serif"/>
              </a:rPr>
              <a:t>C</a:t>
            </a:r>
            <a:r>
              <a:rPr sz="2550" spc="209" baseline="-21241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600" spc="-315" dirty="0">
                <a:latin typeface="Aptos" panose="020B0004020202020204" pitchFamily="34" charset="0"/>
                <a:cs typeface="Microsoft Sans Serif"/>
              </a:rPr>
              <a:t>&amp;</a:t>
            </a:r>
            <a:r>
              <a:rPr sz="26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600" spc="-270" dirty="0">
                <a:latin typeface="Aptos" panose="020B0004020202020204" pitchFamily="34" charset="0"/>
                <a:cs typeface="Microsoft Sans Serif"/>
              </a:rPr>
              <a:t>5-HT</a:t>
            </a:r>
            <a:r>
              <a:rPr sz="2550" spc="-247" baseline="-21241" dirty="0">
                <a:latin typeface="Aptos" panose="020B0004020202020204" pitchFamily="34" charset="0"/>
                <a:cs typeface="Microsoft Sans Serif"/>
              </a:rPr>
              <a:t>2</a:t>
            </a:r>
            <a:r>
              <a:rPr sz="2550" spc="217" baseline="-21241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600" spc="-245" dirty="0">
                <a:latin typeface="Aptos" panose="020B0004020202020204" pitchFamily="34" charset="0"/>
                <a:cs typeface="Microsoft Sans Serif"/>
              </a:rPr>
              <a:t>Receptors</a:t>
            </a:r>
            <a:endParaRPr lang="en-IN" sz="2600" dirty="0">
              <a:latin typeface="Aptos" panose="020B0004020202020204" pitchFamily="34" charset="0"/>
              <a:cs typeface="Microsoft Sans Serif"/>
            </a:endParaRPr>
          </a:p>
          <a:p>
            <a:pPr marL="508000" lvl="1">
              <a:lnSpc>
                <a:spcPct val="100000"/>
              </a:lnSpc>
              <a:spcBef>
                <a:spcPts val="260"/>
              </a:spcBef>
              <a:buClr>
                <a:srgbClr val="9999CC"/>
              </a:buClr>
              <a:buSzPct val="81818"/>
              <a:tabLst>
                <a:tab pos="793750" algn="l"/>
              </a:tabLst>
            </a:pPr>
            <a:r>
              <a:rPr lang="en-IN" sz="2200" spc="-190" dirty="0">
                <a:latin typeface="Aptos" panose="020B0004020202020204" pitchFamily="34" charset="0"/>
                <a:cs typeface="Microsoft Sans Serif"/>
              </a:rPr>
              <a:t>Citalopram/Fluoxetine/Fluvoxamine/Paroxetine/Sertraline</a:t>
            </a:r>
            <a:endParaRPr lang="en-IN" sz="2200" dirty="0">
              <a:latin typeface="Aptos" panose="020B0004020202020204" pitchFamily="34" charset="0"/>
              <a:cs typeface="Microsoft Sans Serif"/>
            </a:endParaRPr>
          </a:p>
          <a:p>
            <a:pPr marL="393700" indent="-342900">
              <a:lnSpc>
                <a:spcPct val="100000"/>
              </a:lnSpc>
              <a:spcBef>
                <a:spcPts val="315"/>
              </a:spcBef>
              <a:buClr>
                <a:srgbClr val="00007D"/>
              </a:buClr>
              <a:buSzPct val="76923"/>
              <a:buFont typeface="Wingdings"/>
              <a:buChar char=""/>
              <a:tabLst>
                <a:tab pos="393065" algn="l"/>
                <a:tab pos="393700" algn="l"/>
              </a:tabLst>
            </a:pPr>
            <a:r>
              <a:rPr sz="2600" spc="-275" dirty="0">
                <a:latin typeface="Aptos" panose="020B0004020202020204" pitchFamily="34" charset="0"/>
                <a:cs typeface="Microsoft Sans Serif"/>
              </a:rPr>
              <a:t>Sexua</a:t>
            </a:r>
            <a:r>
              <a:rPr sz="2600" spc="-110" dirty="0">
                <a:latin typeface="Aptos" panose="020B0004020202020204" pitchFamily="34" charset="0"/>
                <a:cs typeface="Microsoft Sans Serif"/>
              </a:rPr>
              <a:t>l</a:t>
            </a:r>
            <a:r>
              <a:rPr sz="26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600" spc="-225" dirty="0">
                <a:latin typeface="Aptos" panose="020B0004020202020204" pitchFamily="34" charset="0"/>
                <a:cs typeface="Microsoft Sans Serif"/>
              </a:rPr>
              <a:t>dysfunction</a:t>
            </a:r>
            <a:endParaRPr sz="2600" dirty="0">
              <a:latin typeface="Aptos" panose="020B0004020202020204" pitchFamily="34" charset="0"/>
              <a:cs typeface="Microsoft Sans Serif"/>
            </a:endParaRPr>
          </a:p>
          <a:p>
            <a:pPr marL="393700" indent="-342900">
              <a:lnSpc>
                <a:spcPct val="100000"/>
              </a:lnSpc>
              <a:spcBef>
                <a:spcPts val="305"/>
              </a:spcBef>
              <a:buClr>
                <a:srgbClr val="00007D"/>
              </a:buClr>
              <a:buSzPct val="76923"/>
              <a:buFont typeface="Wingdings"/>
              <a:buChar char=""/>
              <a:tabLst>
                <a:tab pos="393065" algn="l"/>
                <a:tab pos="393700" algn="l"/>
              </a:tabLst>
            </a:pPr>
            <a:r>
              <a:rPr sz="2600" spc="-225" dirty="0">
                <a:latin typeface="Aptos" panose="020B0004020202020204" pitchFamily="34" charset="0"/>
                <a:cs typeface="Microsoft Sans Serif"/>
              </a:rPr>
              <a:t>Serotoni</a:t>
            </a:r>
            <a:r>
              <a:rPr sz="2600" spc="-265" dirty="0">
                <a:latin typeface="Aptos" panose="020B0004020202020204" pitchFamily="34" charset="0"/>
                <a:cs typeface="Microsoft Sans Serif"/>
              </a:rPr>
              <a:t>n</a:t>
            </a:r>
            <a:r>
              <a:rPr sz="26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600" spc="-265" dirty="0">
                <a:latin typeface="Aptos" panose="020B0004020202020204" pitchFamily="34" charset="0"/>
                <a:cs typeface="Microsoft Sans Serif"/>
              </a:rPr>
              <a:t>syndrome</a:t>
            </a:r>
            <a:endParaRPr sz="2600" dirty="0">
              <a:latin typeface="Aptos" panose="020B0004020202020204" pitchFamily="34" charset="0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30715" y="4337637"/>
            <a:ext cx="2195407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335" dirty="0">
                <a:latin typeface="Aptos" panose="020B0004020202020204" pitchFamily="34" charset="0"/>
                <a:cs typeface="Microsoft Sans Serif"/>
              </a:rPr>
              <a:t>AD</a:t>
            </a:r>
            <a:r>
              <a:rPr sz="2600" spc="-340" dirty="0">
                <a:latin typeface="Aptos" panose="020B0004020202020204" pitchFamily="34" charset="0"/>
                <a:cs typeface="Microsoft Sans Serif"/>
              </a:rPr>
              <a:t>H</a:t>
            </a:r>
            <a:r>
              <a:rPr sz="26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600" spc="-220" dirty="0">
                <a:latin typeface="Aptos" panose="020B0004020202020204" pitchFamily="34" charset="0"/>
                <a:cs typeface="Microsoft Sans Serif"/>
              </a:rPr>
              <a:t>release)</a:t>
            </a:r>
            <a:endParaRPr sz="2600" dirty="0">
              <a:latin typeface="Aptos" panose="020B0004020202020204" pitchFamily="34" charset="0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9983" y="4497657"/>
            <a:ext cx="237067" cy="1016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3741" y="4511502"/>
            <a:ext cx="237067" cy="1016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4587" y="377220"/>
            <a:ext cx="1045040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40" dirty="0"/>
              <a:t>Serotonin</a:t>
            </a:r>
            <a:r>
              <a:rPr sz="3200" spc="-130" dirty="0"/>
              <a:t> </a:t>
            </a:r>
            <a:r>
              <a:rPr sz="3200" spc="80" dirty="0"/>
              <a:t>NE</a:t>
            </a:r>
            <a:r>
              <a:rPr sz="3200" spc="-120" dirty="0"/>
              <a:t> </a:t>
            </a:r>
            <a:r>
              <a:rPr sz="3200" spc="-185" dirty="0"/>
              <a:t>Reuptake</a:t>
            </a:r>
            <a:r>
              <a:rPr sz="3200" spc="-120" dirty="0"/>
              <a:t> </a:t>
            </a:r>
            <a:r>
              <a:rPr sz="3200" spc="-175" dirty="0"/>
              <a:t>Inhibitors(SNRI’s)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5676054" y="1693718"/>
            <a:ext cx="6143413" cy="43755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marR="360680" indent="-342900">
              <a:lnSpc>
                <a:spcPct val="100000"/>
              </a:lnSpc>
              <a:spcBef>
                <a:spcPts val="100"/>
              </a:spcBef>
              <a:buClr>
                <a:srgbClr val="00007D"/>
              </a:buClr>
              <a:buSzPct val="76666"/>
              <a:buFont typeface="Wingdings"/>
              <a:buChar char=""/>
              <a:tabLst>
                <a:tab pos="368300" algn="l"/>
              </a:tabLst>
            </a:pPr>
            <a:r>
              <a:rPr sz="3000" spc="-27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Bin</a:t>
            </a:r>
            <a:r>
              <a:rPr sz="30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d</a:t>
            </a:r>
            <a:r>
              <a:rPr sz="3000" spc="-1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15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3000" spc="-30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</a:t>
            </a:r>
            <a:r>
              <a:rPr sz="30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transporter</a:t>
            </a:r>
            <a:r>
              <a:rPr sz="3000" spc="-27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</a:t>
            </a:r>
            <a:r>
              <a:rPr sz="30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3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fo</a:t>
            </a:r>
            <a:r>
              <a:rPr sz="3000" spc="-18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</a:t>
            </a:r>
            <a:r>
              <a:rPr sz="30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29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both  </a:t>
            </a:r>
            <a:r>
              <a:rPr sz="30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serotoni</a:t>
            </a:r>
            <a:r>
              <a:rPr sz="30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</a:t>
            </a:r>
            <a:r>
              <a:rPr sz="30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3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an</a:t>
            </a:r>
            <a:r>
              <a:rPr sz="30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d</a:t>
            </a:r>
            <a:r>
              <a:rPr sz="30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3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NE(NE</a:t>
            </a:r>
            <a:r>
              <a:rPr sz="3000" spc="-33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3000" spc="-1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0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+  </a:t>
            </a:r>
            <a:r>
              <a:rPr sz="3000" spc="-33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SERT)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368300" marR="883285" indent="-342900">
              <a:lnSpc>
                <a:spcPct val="100000"/>
              </a:lnSpc>
              <a:spcBef>
                <a:spcPts val="720"/>
              </a:spcBef>
              <a:buClr>
                <a:srgbClr val="00007D"/>
              </a:buClr>
              <a:buSzPct val="76666"/>
              <a:buFont typeface="Wingdings"/>
              <a:buChar char=""/>
              <a:tabLst>
                <a:tab pos="368300" algn="l"/>
              </a:tabLst>
            </a:pPr>
            <a:r>
              <a:rPr sz="3000" spc="-3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Enhanc</a:t>
            </a:r>
            <a:r>
              <a:rPr sz="30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</a:t>
            </a:r>
            <a:r>
              <a:rPr sz="3000" spc="-1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action</a:t>
            </a:r>
            <a:r>
              <a:rPr sz="3000" spc="-27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</a:t>
            </a:r>
            <a:r>
              <a:rPr sz="30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</a:t>
            </a:r>
            <a:r>
              <a:rPr sz="3000" spc="-1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f</a:t>
            </a:r>
            <a:r>
              <a:rPr sz="30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29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both  </a:t>
            </a:r>
            <a:r>
              <a:rPr sz="3000" spc="-25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neurotransmitters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368300" marR="17780" indent="-342900">
              <a:lnSpc>
                <a:spcPct val="100000"/>
              </a:lnSpc>
              <a:spcBef>
                <a:spcPts val="720"/>
              </a:spcBef>
              <a:buClr>
                <a:srgbClr val="00007D"/>
              </a:buClr>
              <a:buSzPct val="76666"/>
              <a:buFont typeface="Wingdings"/>
              <a:buChar char=""/>
              <a:tabLst>
                <a:tab pos="368300" algn="l"/>
              </a:tabLst>
            </a:pPr>
            <a:r>
              <a:rPr sz="3000" spc="-335" dirty="0">
                <a:latin typeface="Aptos" panose="020B0004020202020204" pitchFamily="34" charset="0"/>
                <a:cs typeface="Microsoft Sans Serif"/>
              </a:rPr>
              <a:t>SNRI</a:t>
            </a:r>
            <a:r>
              <a:rPr sz="3000" spc="-275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000" spc="-1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15" dirty="0">
                <a:latin typeface="Aptos" panose="020B0004020202020204" pitchFamily="34" charset="0"/>
                <a:cs typeface="Microsoft Sans Serif"/>
              </a:rPr>
              <a:t>diffe</a:t>
            </a:r>
            <a:r>
              <a:rPr sz="3000" spc="-185" dirty="0">
                <a:latin typeface="Aptos" panose="020B0004020202020204" pitchFamily="34" charset="0"/>
                <a:cs typeface="Microsoft Sans Serif"/>
              </a:rPr>
              <a:t>r</a:t>
            </a:r>
            <a:r>
              <a:rPr sz="3000" spc="-11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15" dirty="0">
                <a:latin typeface="Aptos" panose="020B0004020202020204" pitchFamily="34" charset="0"/>
                <a:cs typeface="Microsoft Sans Serif"/>
              </a:rPr>
              <a:t>fro</a:t>
            </a:r>
            <a:r>
              <a:rPr sz="3000" spc="-450" dirty="0">
                <a:latin typeface="Aptos" panose="020B0004020202020204" pitchFamily="34" charset="0"/>
                <a:cs typeface="Microsoft Sans Serif"/>
              </a:rPr>
              <a:t>m</a:t>
            </a:r>
            <a:r>
              <a:rPr sz="3000" spc="-11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29" dirty="0">
                <a:latin typeface="Aptos" panose="020B0004020202020204" pitchFamily="34" charset="0"/>
                <a:cs typeface="Microsoft Sans Serif"/>
              </a:rPr>
              <a:t>th</a:t>
            </a:r>
            <a:r>
              <a:rPr sz="3000" spc="-30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000" spc="-11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375" dirty="0">
                <a:latin typeface="Aptos" panose="020B0004020202020204" pitchFamily="34" charset="0"/>
                <a:cs typeface="Microsoft Sans Serif"/>
              </a:rPr>
              <a:t>TCA</a:t>
            </a:r>
            <a:r>
              <a:rPr sz="3000" spc="-275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3000" spc="-1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190" dirty="0">
                <a:latin typeface="Aptos" panose="020B0004020202020204" pitchFamily="34" charset="0"/>
                <a:cs typeface="Microsoft Sans Serif"/>
              </a:rPr>
              <a:t>in  </a:t>
            </a:r>
            <a:r>
              <a:rPr sz="3000" spc="-24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lac</a:t>
            </a:r>
            <a:r>
              <a:rPr sz="3000" spc="-29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k</a:t>
            </a:r>
            <a:r>
              <a:rPr sz="3000" spc="-225" dirty="0">
                <a:latin typeface="Aptos" panose="020B0004020202020204" pitchFamily="34" charset="0"/>
                <a:cs typeface="Microsoft Sans Serif"/>
              </a:rPr>
              <a:t>in</a:t>
            </a:r>
            <a:r>
              <a:rPr sz="3000" spc="-310" dirty="0">
                <a:latin typeface="Aptos" panose="020B0004020202020204" pitchFamily="34" charset="0"/>
                <a:cs typeface="Microsoft Sans Serif"/>
              </a:rPr>
              <a:t>g</a:t>
            </a:r>
            <a:r>
              <a:rPr sz="3000" spc="-12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3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significan</a:t>
            </a:r>
            <a:r>
              <a:rPr sz="3000" spc="-15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30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4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blocking  </a:t>
            </a:r>
            <a:r>
              <a:rPr sz="3000" spc="-2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effect</a:t>
            </a:r>
            <a:r>
              <a:rPr sz="3000" spc="-27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</a:t>
            </a:r>
            <a:r>
              <a:rPr sz="30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3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</a:t>
            </a:r>
            <a:r>
              <a:rPr sz="30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</a:t>
            </a:r>
            <a:r>
              <a:rPr sz="30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periphera</a:t>
            </a:r>
            <a:r>
              <a:rPr sz="3000" spc="-1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l</a:t>
            </a:r>
            <a:r>
              <a:rPr sz="30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0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receptors  </a:t>
            </a:r>
            <a:r>
              <a:rPr sz="3000" spc="-250" dirty="0">
                <a:latin typeface="Aptos" panose="020B0004020202020204" pitchFamily="34" charset="0"/>
                <a:cs typeface="Microsoft Sans Serif"/>
              </a:rPr>
              <a:t>including</a:t>
            </a:r>
            <a:endParaRPr sz="3000" dirty="0">
              <a:latin typeface="Aptos" panose="020B0004020202020204" pitchFamily="34" charset="0"/>
              <a:cs typeface="Microsoft Sans Serif"/>
            </a:endParaRPr>
          </a:p>
          <a:p>
            <a:pPr marL="482600" marR="475615" lvl="1">
              <a:lnSpc>
                <a:spcPct val="100000"/>
              </a:lnSpc>
              <a:spcBef>
                <a:spcPts val="675"/>
              </a:spcBef>
              <a:buClr>
                <a:srgbClr val="9999CC"/>
              </a:buClr>
              <a:buSzPct val="80357"/>
              <a:tabLst>
                <a:tab pos="768350" algn="l"/>
              </a:tabLst>
            </a:pPr>
            <a:r>
              <a:rPr sz="28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Histamine(H</a:t>
            </a:r>
            <a:r>
              <a:rPr sz="2775" spc="-367" baseline="-21021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1</a:t>
            </a:r>
            <a:r>
              <a:rPr sz="28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)/Muscarinic/ </a:t>
            </a:r>
            <a:r>
              <a:rPr sz="2800" spc="-7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800" spc="-229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α</a:t>
            </a:r>
            <a:r>
              <a:rPr sz="28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-adrenergi</a:t>
            </a:r>
            <a:r>
              <a:rPr sz="2800" spc="-25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c</a:t>
            </a:r>
            <a:r>
              <a:rPr sz="2800" spc="-11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800" spc="-24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receptors</a:t>
            </a:r>
            <a:endParaRPr sz="2800" dirty="0">
              <a:latin typeface="Aptos" panose="020B0004020202020204" pitchFamily="34" charset="0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800" y="1406704"/>
            <a:ext cx="3915600" cy="201259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054" y="3610584"/>
            <a:ext cx="4163079" cy="280169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7808" y="695875"/>
            <a:ext cx="7039717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85" dirty="0"/>
              <a:t>Heterocyclics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5954684" y="1843810"/>
            <a:ext cx="6059593" cy="394467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780"/>
              </a:spcBef>
              <a:buClr>
                <a:srgbClr val="00007D"/>
              </a:buClr>
              <a:buSzPct val="76785"/>
              <a:buFont typeface="Wingdings"/>
              <a:buChar char=""/>
              <a:tabLst>
                <a:tab pos="380365" algn="l"/>
                <a:tab pos="381000" algn="l"/>
              </a:tabLst>
            </a:pPr>
            <a:r>
              <a:rPr sz="2800" spc="-265" dirty="0">
                <a:latin typeface="Aptos" panose="020B0004020202020204" pitchFamily="34" charset="0"/>
                <a:cs typeface="Microsoft Sans Serif"/>
              </a:rPr>
              <a:t>Bupropion</a:t>
            </a:r>
            <a:endParaRPr sz="2800" dirty="0">
              <a:latin typeface="Aptos" panose="020B0004020202020204" pitchFamily="34" charset="0"/>
              <a:cs typeface="Microsoft Sans Serif"/>
            </a:endParaRPr>
          </a:p>
          <a:p>
            <a:pPr marL="495300" marR="491490" lvl="1">
              <a:lnSpc>
                <a:spcPct val="100000"/>
              </a:lnSpc>
              <a:spcBef>
                <a:spcPts val="585"/>
              </a:spcBef>
              <a:buClr>
                <a:srgbClr val="9999CC"/>
              </a:buClr>
              <a:buSzPct val="81250"/>
              <a:tabLst>
                <a:tab pos="781050" algn="l"/>
              </a:tabLst>
            </a:pPr>
            <a:r>
              <a:rPr sz="2400" spc="-24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Mechanis</a:t>
            </a:r>
            <a:r>
              <a:rPr sz="2400" spc="-3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m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</a:t>
            </a:r>
            <a:r>
              <a:rPr sz="2400" spc="-1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f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0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antidepressant  </a:t>
            </a:r>
            <a:r>
              <a:rPr sz="2400" spc="-19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actio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5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unknown</a:t>
            </a:r>
            <a:endParaRPr sz="2400" dirty="0">
              <a:latin typeface="Aptos" panose="020B0004020202020204" pitchFamily="34" charset="0"/>
              <a:cs typeface="Microsoft Sans Serif"/>
            </a:endParaRPr>
          </a:p>
          <a:p>
            <a:pPr marL="495300" marR="30480" lvl="1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81250"/>
              <a:tabLst>
                <a:tab pos="781050" algn="l"/>
              </a:tabLst>
            </a:pPr>
            <a:r>
              <a:rPr sz="2400" spc="-240" dirty="0">
                <a:latin typeface="Aptos" panose="020B0004020202020204" pitchFamily="34" charset="0"/>
                <a:cs typeface="Microsoft Sans Serif"/>
              </a:rPr>
              <a:t>Dru</a:t>
            </a:r>
            <a:r>
              <a:rPr sz="2400" spc="-245" dirty="0">
                <a:latin typeface="Aptos" panose="020B0004020202020204" pitchFamily="34" charset="0"/>
                <a:cs typeface="Microsoft Sans Serif"/>
              </a:rPr>
              <a:t>g</a:t>
            </a:r>
            <a:r>
              <a:rPr sz="2400" spc="-9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50" dirty="0">
                <a:latin typeface="Aptos" panose="020B0004020202020204" pitchFamily="34" charset="0"/>
                <a:cs typeface="Microsoft Sans Serif"/>
              </a:rPr>
              <a:t>ha</a:t>
            </a:r>
            <a:r>
              <a:rPr sz="2400" spc="-220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2400" spc="-4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1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effec</a:t>
            </a:r>
            <a:r>
              <a:rPr sz="2400" spc="-1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4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5-H</a:t>
            </a:r>
            <a:r>
              <a:rPr sz="2400" spc="-2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</a:t>
            </a:r>
            <a:r>
              <a:rPr sz="2400" spc="-1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NE  </a:t>
            </a:r>
            <a:r>
              <a:rPr sz="2400" spc="-20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receptor</a:t>
            </a:r>
            <a:r>
              <a:rPr sz="2400" spc="-2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no</a:t>
            </a:r>
            <a:r>
              <a:rPr sz="2400" spc="-1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amine  </a:t>
            </a:r>
            <a:r>
              <a:rPr sz="2400" spc="-20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transporters</a:t>
            </a:r>
            <a:endParaRPr sz="2400" dirty="0">
              <a:latin typeface="Aptos" panose="020B0004020202020204" pitchFamily="34" charset="0"/>
              <a:cs typeface="Microsoft Sans Serif"/>
            </a:endParaRPr>
          </a:p>
          <a:p>
            <a:pPr marL="381000" indent="-342900">
              <a:lnSpc>
                <a:spcPct val="100000"/>
              </a:lnSpc>
              <a:spcBef>
                <a:spcPts val="665"/>
              </a:spcBef>
              <a:buClr>
                <a:srgbClr val="00007D"/>
              </a:buClr>
              <a:buSzPct val="76785"/>
              <a:buFont typeface="Wingdings"/>
              <a:buChar char=""/>
              <a:tabLst>
                <a:tab pos="380365" algn="l"/>
                <a:tab pos="381000" algn="l"/>
              </a:tabLst>
            </a:pPr>
            <a:r>
              <a:rPr sz="2800" spc="-245" dirty="0">
                <a:latin typeface="Aptos" panose="020B0004020202020204" pitchFamily="34" charset="0"/>
                <a:cs typeface="Microsoft Sans Serif"/>
              </a:rPr>
              <a:t>Mirtazapine</a:t>
            </a:r>
            <a:endParaRPr sz="2800" dirty="0">
              <a:latin typeface="Aptos" panose="020B0004020202020204" pitchFamily="34" charset="0"/>
              <a:cs typeface="Microsoft Sans Serif"/>
            </a:endParaRPr>
          </a:p>
          <a:p>
            <a:pPr marL="495300" marR="212725" lvl="1">
              <a:lnSpc>
                <a:spcPct val="100000"/>
              </a:lnSpc>
              <a:spcBef>
                <a:spcPts val="585"/>
              </a:spcBef>
              <a:buClr>
                <a:srgbClr val="9999CC"/>
              </a:buClr>
              <a:buSzPct val="81250"/>
              <a:tabLst>
                <a:tab pos="781050" algn="l"/>
              </a:tabLst>
            </a:pPr>
            <a:r>
              <a:rPr sz="2400" spc="-2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Increase</a:t>
            </a:r>
            <a:r>
              <a:rPr sz="2400" spc="-2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amine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0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releas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0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from  nerv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ending</a:t>
            </a:r>
            <a:r>
              <a:rPr sz="2400" spc="-2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b</a:t>
            </a:r>
            <a:r>
              <a:rPr sz="2400" spc="-2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y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antagonis</a:t>
            </a:r>
            <a:r>
              <a:rPr sz="2400" spc="-3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m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15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of  </a:t>
            </a:r>
            <a:r>
              <a:rPr sz="2400" spc="-2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presynapti</a:t>
            </a:r>
            <a:r>
              <a:rPr sz="2400" spc="-2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c</a:t>
            </a:r>
            <a:r>
              <a:rPr sz="2400" spc="-5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0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α</a:t>
            </a:r>
            <a:r>
              <a:rPr sz="2325" spc="-209" baseline="-215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2</a:t>
            </a:r>
            <a:r>
              <a:rPr sz="2325" spc="202" baseline="-215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0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adrenoceptors  involve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d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1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i</a:t>
            </a:r>
            <a:r>
              <a:rPr sz="24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feedbac</a:t>
            </a:r>
            <a:r>
              <a:rPr sz="2400" spc="-2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k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18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inhibition</a:t>
            </a:r>
            <a:endParaRPr sz="2400" dirty="0">
              <a:latin typeface="Aptos" panose="020B0004020202020204" pitchFamily="34" charset="0"/>
              <a:cs typeface="Microsoft Sans Serif"/>
            </a:endParaRPr>
          </a:p>
          <a:p>
            <a:pPr marL="495300" marR="85090" lvl="1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81250"/>
              <a:tabLst>
                <a:tab pos="781050" algn="l"/>
              </a:tabLst>
            </a:pPr>
            <a:r>
              <a:rPr sz="2400" spc="-125" dirty="0">
                <a:latin typeface="Aptos" panose="020B0004020202020204" pitchFamily="34" charset="0"/>
                <a:cs typeface="Microsoft Sans Serif"/>
              </a:rPr>
              <a:t>I</a:t>
            </a:r>
            <a:r>
              <a:rPr sz="2400" spc="-220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2400" spc="-9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195" dirty="0">
                <a:latin typeface="Aptos" panose="020B0004020202020204" pitchFamily="34" charset="0"/>
                <a:cs typeface="Microsoft Sans Serif"/>
              </a:rPr>
              <a:t>als</a:t>
            </a:r>
            <a:r>
              <a:rPr sz="2400" spc="-245" dirty="0">
                <a:latin typeface="Aptos" panose="020B0004020202020204" pitchFamily="34" charset="0"/>
                <a:cs typeface="Microsoft Sans Serif"/>
              </a:rPr>
              <a:t>o</a:t>
            </a:r>
            <a:r>
              <a:rPr sz="2400" spc="-6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1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antagonis</a:t>
            </a:r>
            <a:r>
              <a:rPr sz="2400" spc="-1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</a:t>
            </a:r>
            <a:r>
              <a:rPr sz="2400" spc="-12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24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19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serotonin  </a:t>
            </a:r>
            <a:r>
              <a:rPr sz="2400" spc="-2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5-HT</a:t>
            </a:r>
            <a:r>
              <a:rPr sz="2325" spc="-337" baseline="-215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2</a:t>
            </a:r>
            <a:r>
              <a:rPr sz="2325" spc="-75" baseline="-215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400" spc="-204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receptors</a:t>
            </a:r>
            <a:endParaRPr sz="2400" dirty="0">
              <a:latin typeface="Aptos" panose="020B0004020202020204" pitchFamily="34" charset="0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146" y="2217034"/>
            <a:ext cx="5630333" cy="343852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97542" y="377220"/>
            <a:ext cx="5882156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85" dirty="0"/>
              <a:t>Heterocyclics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6200987" y="1602526"/>
            <a:ext cx="5001260" cy="3270767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Clr>
                <a:srgbClr val="00007D"/>
              </a:buClr>
              <a:buSzPct val="76562"/>
              <a:buFont typeface="Wingdings"/>
              <a:buChar char=""/>
              <a:tabLst>
                <a:tab pos="355600" algn="l"/>
              </a:tabLst>
            </a:pPr>
            <a:r>
              <a:rPr sz="3200" spc="-290" dirty="0">
                <a:latin typeface="Aptos" panose="020B0004020202020204" pitchFamily="34" charset="0"/>
                <a:cs typeface="Microsoft Sans Serif"/>
              </a:rPr>
              <a:t>Amoxapine/Maprotiline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900" marR="678815" lvl="1">
              <a:lnSpc>
                <a:spcPct val="100000"/>
              </a:lnSpc>
              <a:spcBef>
                <a:spcPts val="770"/>
              </a:spcBef>
              <a:buClr>
                <a:srgbClr val="9999CC"/>
              </a:buClr>
              <a:buSzPct val="78125"/>
              <a:tabLst>
                <a:tab pos="766445" algn="l"/>
              </a:tabLst>
            </a:pPr>
            <a:r>
              <a:rPr sz="3200" spc="-300" dirty="0">
                <a:latin typeface="Aptos" panose="020B0004020202020204" pitchFamily="34" charset="0"/>
                <a:cs typeface="Microsoft Sans Serif"/>
              </a:rPr>
              <a:t>Ar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3200" spc="-11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poten</a:t>
            </a:r>
            <a:r>
              <a:rPr sz="3200" spc="-16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3200" spc="-1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NET  </a:t>
            </a:r>
            <a:r>
              <a:rPr sz="3200" spc="-23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inhibitor</a:t>
            </a:r>
            <a:r>
              <a:rPr sz="3200" spc="-2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s</a:t>
            </a:r>
            <a:r>
              <a:rPr sz="3200" spc="-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40" dirty="0">
                <a:latin typeface="Aptos" panose="020B0004020202020204" pitchFamily="34" charset="0"/>
                <a:cs typeface="Microsoft Sans Serif"/>
              </a:rPr>
              <a:t>+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35" dirty="0">
                <a:latin typeface="Aptos" panose="020B0004020202020204" pitchFamily="34" charset="0"/>
                <a:cs typeface="Microsoft Sans Serif"/>
              </a:rPr>
              <a:t>less  </a:t>
            </a:r>
            <a:r>
              <a:rPr sz="3200" spc="-295" dirty="0">
                <a:latin typeface="Aptos" panose="020B0004020202020204" pitchFamily="34" charset="0"/>
                <a:cs typeface="Microsoft Sans Serif"/>
              </a:rPr>
              <a:t>poten</a:t>
            </a:r>
            <a:r>
              <a:rPr sz="3200" spc="-160" dirty="0">
                <a:latin typeface="Aptos" panose="020B0004020202020204" pitchFamily="34" charset="0"/>
                <a:cs typeface="Microsoft Sans Serif"/>
              </a:rPr>
              <a:t>t</a:t>
            </a:r>
            <a:r>
              <a:rPr sz="3200" spc="-12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320" dirty="0">
                <a:latin typeface="Aptos" panose="020B0004020202020204" pitchFamily="34" charset="0"/>
                <a:cs typeface="Microsoft Sans Serif"/>
              </a:rPr>
              <a:t>SERT  </a:t>
            </a:r>
            <a:r>
              <a:rPr sz="3200" spc="-245" dirty="0">
                <a:latin typeface="Aptos" panose="020B0004020202020204" pitchFamily="34" charset="0"/>
                <a:cs typeface="Microsoft Sans Serif"/>
              </a:rPr>
              <a:t>inhibitors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69900" marR="857250" lvl="1">
              <a:lnSpc>
                <a:spcPct val="100000"/>
              </a:lnSpc>
              <a:spcBef>
                <a:spcPts val="770"/>
              </a:spcBef>
              <a:buClr>
                <a:srgbClr val="9999CC"/>
              </a:buClr>
              <a:buSzPct val="78125"/>
              <a:tabLst>
                <a:tab pos="766445" algn="l"/>
              </a:tabLst>
            </a:pPr>
            <a:r>
              <a:rPr sz="3200" spc="-300" dirty="0">
                <a:latin typeface="Aptos" panose="020B0004020202020204" pitchFamily="34" charset="0"/>
                <a:cs typeface="Microsoft Sans Serif"/>
              </a:rPr>
              <a:t>Bot</a:t>
            </a:r>
            <a:r>
              <a:rPr sz="3200" spc="-325" dirty="0">
                <a:latin typeface="Aptos" panose="020B0004020202020204" pitchFamily="34" charset="0"/>
                <a:cs typeface="Microsoft Sans Serif"/>
              </a:rPr>
              <a:t>h</a:t>
            </a:r>
            <a:r>
              <a:rPr sz="3200" spc="-13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75" dirty="0">
                <a:latin typeface="Aptos" panose="020B0004020202020204" pitchFamily="34" charset="0"/>
                <a:cs typeface="Microsoft Sans Serif"/>
              </a:rPr>
              <a:t>possess  </a:t>
            </a:r>
            <a:r>
              <a:rPr sz="3200" spc="-26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anticholinergic </a:t>
            </a:r>
            <a:r>
              <a:rPr sz="3200" spc="-83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6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properties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00" y="1816101"/>
            <a:ext cx="5630333" cy="343852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1080" y="367066"/>
            <a:ext cx="7035696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000" spc="-204" dirty="0"/>
              <a:t>5-HT</a:t>
            </a:r>
            <a:r>
              <a:rPr sz="3975" spc="-307" baseline="-20964" dirty="0"/>
              <a:t>2</a:t>
            </a:r>
            <a:r>
              <a:rPr sz="3975" spc="270" baseline="-20964" dirty="0"/>
              <a:t> </a:t>
            </a:r>
            <a:r>
              <a:rPr sz="4000" spc="-170" dirty="0"/>
              <a:t>Antagonists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5834611" y="1295992"/>
            <a:ext cx="6052588" cy="3770263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880"/>
              </a:spcBef>
              <a:buClr>
                <a:srgbClr val="00007D"/>
              </a:buClr>
              <a:buSzPct val="76562"/>
              <a:buFont typeface="Wingdings"/>
              <a:buChar char=""/>
              <a:tabLst>
                <a:tab pos="381000" algn="l"/>
              </a:tabLst>
            </a:pPr>
            <a:r>
              <a:rPr sz="3200" spc="-330" dirty="0">
                <a:latin typeface="Aptos" panose="020B0004020202020204" pitchFamily="34" charset="0"/>
                <a:cs typeface="Microsoft Sans Serif"/>
              </a:rPr>
              <a:t>5-HT</a:t>
            </a:r>
            <a:r>
              <a:rPr sz="3150" spc="-307" baseline="-21164" dirty="0">
                <a:latin typeface="Aptos" panose="020B0004020202020204" pitchFamily="34" charset="0"/>
                <a:cs typeface="Microsoft Sans Serif"/>
              </a:rPr>
              <a:t>2</a:t>
            </a:r>
            <a:r>
              <a:rPr sz="3150" spc="254" baseline="-21164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3200" spc="-285" dirty="0">
                <a:latin typeface="Aptos" panose="020B0004020202020204" pitchFamily="34" charset="0"/>
                <a:cs typeface="Microsoft Sans Serif"/>
              </a:rPr>
              <a:t>Antagonists</a:t>
            </a:r>
            <a:endParaRPr sz="3200" dirty="0">
              <a:latin typeface="Aptos" panose="020B0004020202020204" pitchFamily="34" charset="0"/>
              <a:cs typeface="Microsoft Sans Serif"/>
            </a:endParaRPr>
          </a:p>
          <a:p>
            <a:pPr marL="495300" marR="30480" lvl="1">
              <a:lnSpc>
                <a:spcPct val="100000"/>
              </a:lnSpc>
              <a:spcBef>
                <a:spcPts val="660"/>
              </a:spcBef>
              <a:buClr>
                <a:srgbClr val="9999CC"/>
              </a:buClr>
              <a:buSzPct val="81481"/>
              <a:tabLst>
                <a:tab pos="781050" algn="l"/>
              </a:tabLst>
            </a:pPr>
            <a:r>
              <a:rPr sz="2700" spc="-275" dirty="0">
                <a:latin typeface="Aptos" panose="020B0004020202020204" pitchFamily="34" charset="0"/>
                <a:cs typeface="Microsoft Sans Serif"/>
              </a:rPr>
              <a:t>Majo</a:t>
            </a:r>
            <a:r>
              <a:rPr sz="2700" spc="-165" dirty="0">
                <a:latin typeface="Aptos" panose="020B0004020202020204" pitchFamily="34" charset="0"/>
                <a:cs typeface="Microsoft Sans Serif"/>
              </a:rPr>
              <a:t>r</a:t>
            </a:r>
            <a:r>
              <a:rPr sz="2700" spc="-9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4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antidepressan</a:t>
            </a:r>
            <a:r>
              <a:rPr sz="2700" spc="-14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2700" spc="-1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actions  </a:t>
            </a:r>
            <a:r>
              <a:rPr sz="2700" spc="-22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resul</a:t>
            </a:r>
            <a:r>
              <a:rPr sz="2700" spc="-14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2700" spc="-1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19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fro</a:t>
            </a:r>
            <a:r>
              <a:rPr sz="2700" spc="-4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m</a:t>
            </a:r>
            <a:r>
              <a:rPr sz="2700" spc="-1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3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bloc</a:t>
            </a:r>
            <a:r>
              <a:rPr sz="2700" spc="-25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k</a:t>
            </a:r>
            <a:r>
              <a:rPr sz="2700" spc="-1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7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o</a:t>
            </a:r>
            <a:r>
              <a:rPr sz="2700" spc="-13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f</a:t>
            </a:r>
            <a:r>
              <a:rPr sz="2700" spc="-1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1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th</a:t>
            </a:r>
            <a:r>
              <a:rPr sz="2700" spc="-27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e</a:t>
            </a:r>
            <a:r>
              <a:rPr sz="2700" spc="-105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7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5-H</a:t>
            </a:r>
            <a:r>
              <a:rPr sz="2700" spc="-30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T</a:t>
            </a:r>
            <a:r>
              <a:rPr sz="2700" spc="-30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 </a:t>
            </a:r>
            <a:r>
              <a:rPr sz="2625" spc="-202" baseline="-22222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2A  </a:t>
            </a:r>
            <a:r>
              <a:rPr sz="2700" spc="-229" dirty="0">
                <a:solidFill>
                  <a:srgbClr val="0000FF"/>
                </a:solidFill>
                <a:latin typeface="Aptos" panose="020B0004020202020204" pitchFamily="34" charset="0"/>
                <a:cs typeface="Microsoft Sans Serif"/>
              </a:rPr>
              <a:t>receptor</a:t>
            </a:r>
            <a:endParaRPr sz="2700" dirty="0">
              <a:latin typeface="Aptos" panose="020B0004020202020204" pitchFamily="34" charset="0"/>
              <a:cs typeface="Microsoft Sans Serif"/>
            </a:endParaRPr>
          </a:p>
          <a:p>
            <a:pPr marL="495300" marR="34925" lvl="1">
              <a:lnSpc>
                <a:spcPct val="100000"/>
              </a:lnSpc>
              <a:spcBef>
                <a:spcPts val="650"/>
              </a:spcBef>
              <a:buClr>
                <a:srgbClr val="9999CC"/>
              </a:buClr>
              <a:buSzPct val="81481"/>
              <a:tabLst>
                <a:tab pos="781050" algn="l"/>
              </a:tabLst>
            </a:pPr>
            <a:r>
              <a:rPr sz="2700" spc="-200" dirty="0">
                <a:latin typeface="Aptos" panose="020B0004020202020204" pitchFamily="34" charset="0"/>
                <a:cs typeface="Microsoft Sans Serif"/>
              </a:rPr>
              <a:t>G-protein–couple</a:t>
            </a:r>
            <a:r>
              <a:rPr sz="2700" spc="-235" dirty="0">
                <a:latin typeface="Aptos" panose="020B0004020202020204" pitchFamily="34" charset="0"/>
                <a:cs typeface="Microsoft Sans Serif"/>
              </a:rPr>
              <a:t>d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15" dirty="0">
                <a:latin typeface="Aptos" panose="020B0004020202020204" pitchFamily="34" charset="0"/>
                <a:cs typeface="Microsoft Sans Serif"/>
              </a:rPr>
              <a:t>receptor  </a:t>
            </a:r>
            <a:r>
              <a:rPr sz="2700" spc="-225" dirty="0">
                <a:latin typeface="Aptos" panose="020B0004020202020204" pitchFamily="34" charset="0"/>
                <a:cs typeface="Microsoft Sans Serif"/>
              </a:rPr>
              <a:t>locate</a:t>
            </a:r>
            <a:r>
              <a:rPr sz="2700" spc="-275" dirty="0">
                <a:latin typeface="Aptos" panose="020B0004020202020204" pitchFamily="34" charset="0"/>
                <a:cs typeface="Microsoft Sans Serif"/>
              </a:rPr>
              <a:t>d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120" dirty="0">
                <a:latin typeface="Aptos" panose="020B0004020202020204" pitchFamily="34" charset="0"/>
                <a:cs typeface="Microsoft Sans Serif"/>
              </a:rPr>
              <a:t>i</a:t>
            </a:r>
            <a:r>
              <a:rPr sz="2700" spc="-280" dirty="0">
                <a:latin typeface="Aptos" panose="020B0004020202020204" pitchFamily="34" charset="0"/>
                <a:cs typeface="Microsoft Sans Serif"/>
              </a:rPr>
              <a:t>n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54" dirty="0">
                <a:latin typeface="Aptos" panose="020B0004020202020204" pitchFamily="34" charset="0"/>
                <a:cs typeface="Microsoft Sans Serif"/>
              </a:rPr>
              <a:t>severa</a:t>
            </a:r>
            <a:r>
              <a:rPr sz="2700" spc="-114" dirty="0">
                <a:latin typeface="Aptos" panose="020B0004020202020204" pitchFamily="34" charset="0"/>
                <a:cs typeface="Microsoft Sans Serif"/>
              </a:rPr>
              <a:t>l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360" dirty="0">
                <a:latin typeface="Aptos" panose="020B0004020202020204" pitchFamily="34" charset="0"/>
                <a:cs typeface="Microsoft Sans Serif"/>
              </a:rPr>
              <a:t>CN</a:t>
            </a:r>
            <a:r>
              <a:rPr sz="2700" spc="-325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2700" spc="-11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20" dirty="0">
                <a:latin typeface="Aptos" panose="020B0004020202020204" pitchFamily="34" charset="0"/>
                <a:cs typeface="Microsoft Sans Serif"/>
              </a:rPr>
              <a:t>regions  includin</a:t>
            </a:r>
            <a:r>
              <a:rPr sz="2700" spc="-280" dirty="0">
                <a:latin typeface="Aptos" panose="020B0004020202020204" pitchFamily="34" charset="0"/>
                <a:cs typeface="Microsoft Sans Serif"/>
              </a:rPr>
              <a:t>g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10" dirty="0">
                <a:latin typeface="Aptos" panose="020B0004020202020204" pitchFamily="34" charset="0"/>
                <a:cs typeface="Microsoft Sans Serif"/>
              </a:rPr>
              <a:t>th</a:t>
            </a:r>
            <a:r>
              <a:rPr sz="2700" spc="-270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45" dirty="0">
                <a:latin typeface="Aptos" panose="020B0004020202020204" pitchFamily="34" charset="0"/>
                <a:cs typeface="Microsoft Sans Serif"/>
              </a:rPr>
              <a:t>neocortex</a:t>
            </a:r>
            <a:endParaRPr sz="2700" dirty="0">
              <a:latin typeface="Aptos" panose="020B0004020202020204" pitchFamily="34" charset="0"/>
              <a:cs typeface="Microsoft Sans Serif"/>
            </a:endParaRPr>
          </a:p>
          <a:p>
            <a:pPr marL="495300" marR="194945" lvl="1">
              <a:lnSpc>
                <a:spcPct val="100000"/>
              </a:lnSpc>
              <a:spcBef>
                <a:spcPts val="645"/>
              </a:spcBef>
              <a:buClr>
                <a:srgbClr val="9999CC"/>
              </a:buClr>
              <a:buSzPct val="81481"/>
              <a:tabLst>
                <a:tab pos="781050" algn="l"/>
              </a:tabLst>
            </a:pPr>
            <a:r>
              <a:rPr sz="2700" spc="-250" dirty="0">
                <a:latin typeface="Aptos" panose="020B0004020202020204" pitchFamily="34" charset="0"/>
                <a:cs typeface="Microsoft Sans Serif"/>
              </a:rPr>
              <a:t>Antagonis</a:t>
            </a:r>
            <a:r>
              <a:rPr sz="2700" spc="-409" dirty="0">
                <a:latin typeface="Aptos" panose="020B0004020202020204" pitchFamily="34" charset="0"/>
                <a:cs typeface="Microsoft Sans Serif"/>
              </a:rPr>
              <a:t>m</a:t>
            </a:r>
            <a:r>
              <a:rPr sz="2700" spc="-11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75" dirty="0">
                <a:latin typeface="Aptos" panose="020B0004020202020204" pitchFamily="34" charset="0"/>
                <a:cs typeface="Microsoft Sans Serif"/>
              </a:rPr>
              <a:t>o</a:t>
            </a:r>
            <a:r>
              <a:rPr sz="2700" spc="-135" dirty="0">
                <a:latin typeface="Aptos" panose="020B0004020202020204" pitchFamily="34" charset="0"/>
                <a:cs typeface="Microsoft Sans Serif"/>
              </a:rPr>
              <a:t>f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180" dirty="0">
                <a:latin typeface="Aptos" panose="020B0004020202020204" pitchFamily="34" charset="0"/>
                <a:cs typeface="Microsoft Sans Serif"/>
              </a:rPr>
              <a:t>thi</a:t>
            </a:r>
            <a:r>
              <a:rPr sz="2700" spc="-250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45" dirty="0">
                <a:latin typeface="Aptos" panose="020B0004020202020204" pitchFamily="34" charset="0"/>
                <a:cs typeface="Microsoft Sans Serif"/>
              </a:rPr>
              <a:t>recepto</a:t>
            </a:r>
            <a:r>
              <a:rPr sz="2700" spc="-165" dirty="0">
                <a:latin typeface="Aptos" panose="020B0004020202020204" pitchFamily="34" charset="0"/>
                <a:cs typeface="Microsoft Sans Serif"/>
              </a:rPr>
              <a:t>r</a:t>
            </a:r>
            <a:r>
              <a:rPr sz="2700" spc="-11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165" dirty="0">
                <a:latin typeface="Aptos" panose="020B0004020202020204" pitchFamily="34" charset="0"/>
                <a:cs typeface="Microsoft Sans Serif"/>
              </a:rPr>
              <a:t>is  </a:t>
            </a:r>
            <a:r>
              <a:rPr sz="2700" spc="-254" dirty="0">
                <a:latin typeface="Aptos" panose="020B0004020202020204" pitchFamily="34" charset="0"/>
                <a:cs typeface="Microsoft Sans Serif"/>
              </a:rPr>
              <a:t>equate</a:t>
            </a:r>
            <a:r>
              <a:rPr sz="2700" spc="-275" dirty="0">
                <a:latin typeface="Aptos" panose="020B0004020202020204" pitchFamily="34" charset="0"/>
                <a:cs typeface="Microsoft Sans Serif"/>
              </a:rPr>
              <a:t>d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10" dirty="0">
                <a:latin typeface="Aptos" panose="020B0004020202020204" pitchFamily="34" charset="0"/>
                <a:cs typeface="Microsoft Sans Serif"/>
              </a:rPr>
              <a:t>wit</a:t>
            </a:r>
            <a:r>
              <a:rPr sz="2700" spc="-275" dirty="0">
                <a:latin typeface="Aptos" panose="020B0004020202020204" pitchFamily="34" charset="0"/>
                <a:cs typeface="Microsoft Sans Serif"/>
              </a:rPr>
              <a:t>h</a:t>
            </a:r>
            <a:r>
              <a:rPr sz="2700" spc="-110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35" dirty="0">
                <a:latin typeface="Aptos" panose="020B0004020202020204" pitchFamily="34" charset="0"/>
                <a:cs typeface="Microsoft Sans Serif"/>
              </a:rPr>
              <a:t>bot</a:t>
            </a:r>
            <a:r>
              <a:rPr sz="2700" spc="-275" dirty="0">
                <a:latin typeface="Aptos" panose="020B0004020202020204" pitchFamily="34" charset="0"/>
                <a:cs typeface="Microsoft Sans Serif"/>
              </a:rPr>
              <a:t>h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195" dirty="0">
                <a:latin typeface="Aptos" panose="020B0004020202020204" pitchFamily="34" charset="0"/>
                <a:cs typeface="Microsoft Sans Serif"/>
              </a:rPr>
              <a:t>the  </a:t>
            </a:r>
            <a:r>
              <a:rPr sz="2700" spc="-220" dirty="0">
                <a:latin typeface="Aptos" panose="020B0004020202020204" pitchFamily="34" charset="0"/>
                <a:cs typeface="Microsoft Sans Serif"/>
              </a:rPr>
              <a:t>antianxiet</a:t>
            </a:r>
            <a:r>
              <a:rPr sz="2700" spc="-250" dirty="0">
                <a:latin typeface="Aptos" panose="020B0004020202020204" pitchFamily="34" charset="0"/>
                <a:cs typeface="Microsoft Sans Serif"/>
              </a:rPr>
              <a:t>y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85" dirty="0">
                <a:latin typeface="Aptos" panose="020B0004020202020204" pitchFamily="34" charset="0"/>
                <a:cs typeface="Microsoft Sans Serif"/>
              </a:rPr>
              <a:t>+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25" dirty="0">
                <a:latin typeface="Aptos" panose="020B0004020202020204" pitchFamily="34" charset="0"/>
                <a:cs typeface="Microsoft Sans Serif"/>
              </a:rPr>
              <a:t>antidepressant  action</a:t>
            </a:r>
            <a:r>
              <a:rPr sz="2700" spc="-245" dirty="0">
                <a:latin typeface="Aptos" panose="020B0004020202020204" pitchFamily="34" charset="0"/>
                <a:cs typeface="Microsoft Sans Serif"/>
              </a:rPr>
              <a:t>s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75" dirty="0">
                <a:latin typeface="Aptos" panose="020B0004020202020204" pitchFamily="34" charset="0"/>
                <a:cs typeface="Microsoft Sans Serif"/>
              </a:rPr>
              <a:t>o</a:t>
            </a:r>
            <a:r>
              <a:rPr sz="2700" spc="-135" dirty="0">
                <a:latin typeface="Aptos" panose="020B0004020202020204" pitchFamily="34" charset="0"/>
                <a:cs typeface="Microsoft Sans Serif"/>
              </a:rPr>
              <a:t>f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35" dirty="0">
                <a:latin typeface="Aptos" panose="020B0004020202020204" pitchFamily="34" charset="0"/>
                <a:cs typeface="Microsoft Sans Serif"/>
              </a:rPr>
              <a:t>thes</a:t>
            </a:r>
            <a:r>
              <a:rPr sz="2700" spc="-270" dirty="0">
                <a:latin typeface="Aptos" panose="020B0004020202020204" pitchFamily="34" charset="0"/>
                <a:cs typeface="Microsoft Sans Serif"/>
              </a:rPr>
              <a:t>e</a:t>
            </a:r>
            <a:r>
              <a:rPr sz="2700" spc="-105" dirty="0">
                <a:latin typeface="Aptos" panose="020B0004020202020204" pitchFamily="34" charset="0"/>
                <a:cs typeface="Microsoft Sans Serif"/>
              </a:rPr>
              <a:t> </a:t>
            </a:r>
            <a:r>
              <a:rPr sz="2700" spc="-250" dirty="0">
                <a:latin typeface="Aptos" panose="020B0004020202020204" pitchFamily="34" charset="0"/>
                <a:cs typeface="Microsoft Sans Serif"/>
              </a:rPr>
              <a:t>drugs</a:t>
            </a:r>
            <a:endParaRPr sz="2700" dirty="0">
              <a:latin typeface="Aptos" panose="020B0004020202020204" pitchFamily="34" charset="0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227" y="2065020"/>
            <a:ext cx="5019461" cy="1028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3150" y="3361862"/>
            <a:ext cx="5159549" cy="1631091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3F35E5-EEA5-FA75-A38C-33A7217DD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2811686"/>
            <a:ext cx="10671048" cy="768096"/>
          </a:xfrm>
        </p:spPr>
        <p:txBody>
          <a:bodyPr/>
          <a:lstStyle/>
          <a:p>
            <a:r>
              <a:rPr lang="en-IN" dirty="0"/>
              <a:t>ANTI-PARKINSONIAN DRUGS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F5E5A1E-F3C1-429B-2BDD-3BCBE4262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A631476-5167-18E9-98C9-2D41CE8C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26706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5F075D-6F52-9901-186A-B338EFCA3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80105"/>
            <a:ext cx="6766560" cy="768096"/>
          </a:xfrm>
        </p:spPr>
        <p:txBody>
          <a:bodyPr/>
          <a:lstStyle/>
          <a:p>
            <a:r>
              <a:rPr lang="en-IN" sz="3200" dirty="0"/>
              <a:t>CLASSIFICATION OF ANTI-PARKINSONIAN DRUGS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973F59-3734-ACC7-BF99-82CEC0CCC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0228" y="1720522"/>
            <a:ext cx="7605756" cy="485737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b="1" dirty="0">
                <a:solidFill>
                  <a:srgbClr val="FF0000"/>
                </a:solidFill>
                <a:latin typeface="Aptos" panose="020B0004020202020204" pitchFamily="34" charset="0"/>
              </a:rPr>
              <a:t>Drugs acting on dopaminergic system: </a:t>
            </a:r>
          </a:p>
          <a:p>
            <a:r>
              <a:rPr lang="en-IN" sz="2000" dirty="0">
                <a:latin typeface="Aptos" panose="020B0004020202020204" pitchFamily="34" charset="0"/>
              </a:rPr>
              <a:t>• Dopamine precursors - Levodopa (1-dopa) </a:t>
            </a:r>
          </a:p>
          <a:p>
            <a:r>
              <a:rPr lang="en-IN" sz="2000" dirty="0">
                <a:latin typeface="Aptos" panose="020B0004020202020204" pitchFamily="34" charset="0"/>
              </a:rPr>
              <a:t>• Peripheral decarboxylase inhibitors - carbidopa and </a:t>
            </a:r>
            <a:r>
              <a:rPr lang="en-IN" sz="2000" dirty="0" err="1">
                <a:latin typeface="Aptos" panose="020B0004020202020204" pitchFamily="34" charset="0"/>
              </a:rPr>
              <a:t>benserazide</a:t>
            </a:r>
            <a:r>
              <a:rPr lang="en-IN" sz="2000" dirty="0">
                <a:latin typeface="Aptos" panose="020B0004020202020204" pitchFamily="34" charset="0"/>
              </a:rPr>
              <a:t> </a:t>
            </a:r>
          </a:p>
          <a:p>
            <a:r>
              <a:rPr lang="en-IN" sz="2000" dirty="0">
                <a:latin typeface="Aptos" panose="020B0004020202020204" pitchFamily="34" charset="0"/>
              </a:rPr>
              <a:t>• Dopaminergic agonists: Bromocriptine, Ropinirole and Pramipexole </a:t>
            </a:r>
          </a:p>
          <a:p>
            <a:r>
              <a:rPr lang="en-IN" sz="2000" dirty="0">
                <a:latin typeface="Aptos" panose="020B0004020202020204" pitchFamily="34" charset="0"/>
              </a:rPr>
              <a:t>• MAO-B inhibitors - Selegiline, Rasagiline </a:t>
            </a:r>
          </a:p>
          <a:p>
            <a:r>
              <a:rPr lang="en-IN" sz="2000" dirty="0">
                <a:latin typeface="Aptos" panose="020B0004020202020204" pitchFamily="34" charset="0"/>
              </a:rPr>
              <a:t>• Dopamine facilitator - Amantadine </a:t>
            </a:r>
          </a:p>
          <a:p>
            <a:endParaRPr lang="en-IN" sz="2000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b="1" dirty="0">
                <a:solidFill>
                  <a:srgbClr val="FF0000"/>
                </a:solidFill>
                <a:latin typeface="Aptos" panose="020B0004020202020204" pitchFamily="34" charset="0"/>
              </a:rPr>
              <a:t>Drugs acting on cholinergic system:</a:t>
            </a:r>
          </a:p>
          <a:p>
            <a:r>
              <a:rPr lang="en-IN" sz="2000" dirty="0">
                <a:latin typeface="Aptos" panose="020B0004020202020204" pitchFamily="34" charset="0"/>
              </a:rPr>
              <a:t>• Central anticholinergics - Trihexyphenidyl (Benzhexol), Procyclidine, Biperiden </a:t>
            </a:r>
          </a:p>
          <a:p>
            <a:r>
              <a:rPr lang="en-IN" sz="2000" dirty="0">
                <a:latin typeface="Aptos" panose="020B0004020202020204" pitchFamily="34" charset="0"/>
              </a:rPr>
              <a:t>• </a:t>
            </a:r>
            <a:r>
              <a:rPr lang="en-IN" sz="2000" dirty="0" err="1">
                <a:latin typeface="Aptos" panose="020B0004020202020204" pitchFamily="34" charset="0"/>
              </a:rPr>
              <a:t>Antihistaminics</a:t>
            </a:r>
            <a:r>
              <a:rPr lang="en-IN" sz="2000" dirty="0">
                <a:latin typeface="Aptos" panose="020B0004020202020204" pitchFamily="34" charset="0"/>
              </a:rPr>
              <a:t> - Orphenadrine, Promethazine </a:t>
            </a:r>
          </a:p>
          <a:p>
            <a:endParaRPr lang="en-IN" sz="20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968E20F-51E3-DB59-B0B9-6968ED4D8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84808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DD396EFC-484C-E8BB-88AA-BB3D6D096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53543" y="382556"/>
            <a:ext cx="7912360" cy="6134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6915481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7F4CF86-40C1-6295-E36B-6FD2BEF05CF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25551" y="457201"/>
            <a:ext cx="7987004" cy="6111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2199809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B4BEC2E-0BF8-1D67-DA03-54187D05339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98545" y="410547"/>
            <a:ext cx="7858025" cy="619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9866960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3325623B-2379-C888-6453-68BCF7381E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44212" y="457199"/>
            <a:ext cx="7791061" cy="6139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384481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BDE935CA-4E44-83F0-2D8E-72C4FC1794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53543" y="307910"/>
            <a:ext cx="7837714" cy="6372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6447695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FF58C96-E2E8-0963-548B-142D9111A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19D9FC2-F4A6-A1E1-2714-FC641E7B732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22915" y="340087"/>
            <a:ext cx="8397550" cy="6237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013011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BF11D28-8B18-CCAF-AE86-FD4F7117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DAF9C29-4611-E038-E5B7-2236614F96B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56587" y="319326"/>
            <a:ext cx="7955968" cy="6240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2403386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F04015-98B5-A3D0-63CC-338E966F5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044952"/>
            <a:ext cx="10671048" cy="768096"/>
          </a:xfrm>
        </p:spPr>
        <p:txBody>
          <a:bodyPr/>
          <a:lstStyle/>
          <a:p>
            <a:r>
              <a:rPr lang="en-IN" dirty="0"/>
              <a:t>ANTI-ANXIETY DRUGS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053238D-492D-DC47-C256-9F98A3463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E1815BF-754F-AF9C-06B4-C6C2EB522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83557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A8E3C36B-9CE8-0F37-D012-1363157F0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900197" y="457200"/>
            <a:ext cx="7800391" cy="594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027581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C85579-7E04-375F-12F1-1C4F426E5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457200"/>
            <a:ext cx="6766560" cy="768096"/>
          </a:xfrm>
        </p:spPr>
        <p:txBody>
          <a:bodyPr/>
          <a:lstStyle/>
          <a:p>
            <a:r>
              <a:rPr lang="en-IN" dirty="0"/>
              <a:t>Classification of anti-anxiety medications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7BC44B-C3E9-03B9-D433-CEDBABF96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ptos" panose="020B0004020202020204" pitchFamily="34" charset="0"/>
              </a:rPr>
              <a:t>Benzodiazepines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ptos" panose="020B0004020202020204" pitchFamily="34" charset="0"/>
              </a:rPr>
              <a:t>Barbiturates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ptos" panose="020B0004020202020204" pitchFamily="34" charset="0"/>
              </a:rPr>
              <a:t>Non benzodiazepines and non barbiturates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D7096E3-F2C4-2A4D-621A-D721CCAED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75831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6E6644-049B-C5C9-98CB-A7D5DB0F3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4FD284-CC55-B710-0A71-88AA21A2D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04CE9E-919A-5C22-654D-B389CB3BD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17B7A36-B245-0FEF-2E2B-1124ADF6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C452333-D0F2-18EF-38D1-EA77962B1BC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13584" y="335902"/>
            <a:ext cx="8032536" cy="6260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2081757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989639-9BA0-4185-B452-347704219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120C34-856D-C3EA-0A6A-71FA791E2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317E2F4-F9A5-0CA8-1443-9A33942A8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6D9F85C-4508-121D-6734-DA893F8C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BA375A4-FE06-0E8C-0037-37F032E562B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43201" y="395486"/>
            <a:ext cx="7820063" cy="6163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232652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CA8840-0E30-D313-7D6F-18693A76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7D9A02-CD9F-5512-ED9E-64D517329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96EFA9F-79D5-7734-B31C-AD0E14FDE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F961141-E876-5A63-4D3F-B8D93A8B3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85E16DB-D2F5-1004-0065-D5310C9B49A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31770" y="380245"/>
            <a:ext cx="8018107" cy="6263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0992982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0AB426-5B7C-607E-D413-5D2C9495C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338" y="2982810"/>
            <a:ext cx="4169664" cy="667512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xmlns="" val="1003962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eometric color block" id="{8E8E6382-84E0-47AA-A2A2-8ED603AAB26E}" vid="{692203AD-8BB8-47BB-AF1A-2D7F125D9E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9060146-7700-4F6C-986B-89E3839BD4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FC98CF-E78A-425D-90FD-55D1C468A3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35FEF8-1733-4347-95CE-3BB62B2B8DD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{2A1DA5D6-124B-41DE-98F5-AD94C66A32CD}tf78438558_win32</Template>
  <TotalTime>139</TotalTime>
  <Words>1021</Words>
  <Application>Microsoft Office PowerPoint</Application>
  <PresentationFormat>Custom</PresentationFormat>
  <Paragraphs>231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PHARMACOLOGIC BASIS AND SIDE EFFECTS OF DRUGS USED IN PSYCHIATRIC DISORDERS</vt:lpstr>
      <vt:lpstr>INTRODUCTION</vt:lpstr>
      <vt:lpstr>Psychopharmacology</vt:lpstr>
      <vt:lpstr>PSYCHOTROPIC MEDICATIONS CLASSIFICATION</vt:lpstr>
      <vt:lpstr>ANTI-PSYCHOTIC DRUGS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ANTI-DEPRESSANT DRUGS</vt:lpstr>
      <vt:lpstr>Antidepressant Drugs - Classification</vt:lpstr>
      <vt:lpstr>Postulated Mode of Action of Tricyclic  Antidepressant Drugs</vt:lpstr>
      <vt:lpstr>Tricyclic Antidepressants (TCA’s) -  Pharmacological Actions</vt:lpstr>
      <vt:lpstr>Tricyclic Antidepressants(TCA’s)-  Pharmacokinetics</vt:lpstr>
      <vt:lpstr>Tricyclic Antidepressants(TCA’s)-Adverse Effects</vt:lpstr>
      <vt:lpstr>Tricyclic Antidepressants(TCA’s)-Adverse Effects</vt:lpstr>
      <vt:lpstr>Postulated Mode of Action of MAO-A  Inhibitor Drugs</vt:lpstr>
      <vt:lpstr>MAO-AI’s-Pharmacological Actions</vt:lpstr>
      <vt:lpstr>Slide 36</vt:lpstr>
      <vt:lpstr>MAOI Interaction with Tyramine</vt:lpstr>
      <vt:lpstr>Slide 38</vt:lpstr>
      <vt:lpstr>MAO-AI’s-Pharmacokinetics</vt:lpstr>
      <vt:lpstr>MAO-AI’s-Adverse Effects &amp; Drug  Interactions</vt:lpstr>
      <vt:lpstr>SSRI’s-Mechanism of Action</vt:lpstr>
      <vt:lpstr>Selective Serotonin Reuptake  Inhibitors(SSRI’s)-Pharmacokinetics</vt:lpstr>
      <vt:lpstr>Selective Serotonin Reuptake Inhibitors(SSRI’s)-  Adverse Effects</vt:lpstr>
      <vt:lpstr>Serotonin NE Reuptake Inhibitors(SNRI’s)</vt:lpstr>
      <vt:lpstr>Heterocyclics</vt:lpstr>
      <vt:lpstr>Heterocyclics</vt:lpstr>
      <vt:lpstr>5-HT2 Antagonists</vt:lpstr>
      <vt:lpstr>ANTI-PARKINSONIAN DRUGS</vt:lpstr>
      <vt:lpstr>CLASSIFICATION OF ANTI-PARKINSONIAN DRUGS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ANTI-ANXIETY DRUGS</vt:lpstr>
      <vt:lpstr>Slide 58</vt:lpstr>
      <vt:lpstr>Classification of anti-anxiety medications</vt:lpstr>
      <vt:lpstr>Slide 60</vt:lpstr>
      <vt:lpstr>Slide 61</vt:lpstr>
      <vt:lpstr>Slide 62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</dc:title>
  <dc:subject/>
  <dc:creator>Shubhangi Varshney</dc:creator>
  <cp:lastModifiedBy>phy</cp:lastModifiedBy>
  <cp:revision>27</cp:revision>
  <dcterms:created xsi:type="dcterms:W3CDTF">2024-02-20T00:45:26Z</dcterms:created>
  <dcterms:modified xsi:type="dcterms:W3CDTF">2024-09-03T06:40:52Z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