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24" y="23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542" y="500253"/>
            <a:ext cx="7548245" cy="98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542" y="2278659"/>
            <a:ext cx="7195820" cy="3836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69858" y="6479768"/>
            <a:ext cx="205104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60452"/>
            <a:ext cx="8763000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500" b="1" spc="-10" dirty="0" smtClean="0">
                <a:solidFill>
                  <a:srgbClr val="C00000"/>
                </a:solidFill>
                <a:latin typeface="Times New Roman"/>
                <a:cs typeface="Times New Roman"/>
              </a:rPr>
              <a:t>Doctor- Patient </a:t>
            </a:r>
            <a:r>
              <a:rPr lang="en-US" sz="4500" b="1" spc="-10" dirty="0" smtClean="0">
                <a:solidFill>
                  <a:srgbClr val="C00000"/>
                </a:solidFill>
                <a:latin typeface="Times New Roman"/>
                <a:cs typeface="Times New Roman"/>
              </a:rPr>
              <a:t>R</a:t>
            </a:r>
            <a:r>
              <a:rPr sz="4500" b="1" spc="-10" dirty="0" smtClean="0">
                <a:solidFill>
                  <a:srgbClr val="C00000"/>
                </a:solidFill>
                <a:latin typeface="Times New Roman"/>
                <a:cs typeface="Times New Roman"/>
              </a:rPr>
              <a:t>elationship</a:t>
            </a:r>
            <a:endParaRPr sz="45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6800" y="5181600"/>
            <a:ext cx="7987665" cy="1574149"/>
          </a:xfrm>
          <a:prstGeom prst="rect">
            <a:avLst/>
          </a:prstGeom>
        </p:spPr>
        <p:txBody>
          <a:bodyPr vert="horz" wrap="square" lIns="0" tIns="1568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35"/>
              </a:spcBef>
            </a:pPr>
            <a:r>
              <a:rPr lang="en-US" sz="2400" dirty="0" smtClean="0">
                <a:latin typeface="Times New Roman"/>
                <a:cs typeface="Times New Roman"/>
              </a:rPr>
              <a:t>                    Presented By:- </a:t>
            </a:r>
            <a:r>
              <a:rPr lang="en-US" sz="2400" dirty="0" err="1" smtClean="0">
                <a:latin typeface="Times New Roman"/>
                <a:cs typeface="Times New Roman"/>
              </a:rPr>
              <a:t>Dr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Arpit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err="1" smtClean="0">
                <a:latin typeface="Times New Roman"/>
                <a:cs typeface="Times New Roman"/>
              </a:rPr>
              <a:t>Jaiswal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235"/>
              </a:spcBef>
            </a:pPr>
            <a:r>
              <a:rPr lang="en-US" sz="2400" dirty="0" smtClean="0">
                <a:latin typeface="Times New Roman"/>
                <a:cs typeface="Times New Roman"/>
              </a:rPr>
              <a:t>                           Assistant Professor</a:t>
            </a:r>
          </a:p>
          <a:p>
            <a:pPr algn="ctr">
              <a:lnSpc>
                <a:spcPct val="100000"/>
              </a:lnSpc>
              <a:spcBef>
                <a:spcPts val="1235"/>
              </a:spcBef>
            </a:pPr>
            <a:r>
              <a:rPr lang="en-US" sz="2400" dirty="0" smtClean="0">
                <a:latin typeface="Times New Roman"/>
                <a:cs typeface="Times New Roman"/>
              </a:rPr>
              <a:t>                              Psychiatry Department RMCH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6400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26389"/>
            <a:ext cx="494030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Doctor</a:t>
            </a:r>
            <a:r>
              <a:rPr spc="-40" dirty="0"/>
              <a:t> </a:t>
            </a:r>
            <a:r>
              <a:rPr dirty="0"/>
              <a:t>Patient</a:t>
            </a:r>
            <a:r>
              <a:rPr spc="-10" dirty="0"/>
              <a:t> relationship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432305"/>
            <a:ext cx="403097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5420" algn="l"/>
                <a:tab pos="798830" algn="l"/>
                <a:tab pos="1725295" algn="l"/>
                <a:tab pos="2158365" algn="l"/>
                <a:tab pos="2733040" algn="l"/>
              </a:tabLst>
            </a:pPr>
            <a:r>
              <a:rPr sz="2100" spc="-25" dirty="0">
                <a:latin typeface="Calibri"/>
                <a:cs typeface="Calibri"/>
              </a:rPr>
              <a:t>The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nature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of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the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relationship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5656" y="1720341"/>
            <a:ext cx="38614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8595" algn="l"/>
                <a:tab pos="2032000" algn="l"/>
                <a:tab pos="3054350" algn="l"/>
                <a:tab pos="3486150" algn="l"/>
              </a:tabLst>
            </a:pPr>
            <a:r>
              <a:rPr sz="2100" spc="-10" dirty="0">
                <a:latin typeface="Calibri"/>
                <a:cs typeface="Calibri"/>
              </a:rPr>
              <a:t>determines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the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success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of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the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444" y="1939417"/>
            <a:ext cx="4032885" cy="80391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640"/>
              </a:spcBef>
            </a:pPr>
            <a:r>
              <a:rPr sz="2100" spc="-10" dirty="0">
                <a:latin typeface="Calibri"/>
                <a:cs typeface="Calibri"/>
              </a:rPr>
              <a:t>treatment/intervention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PARSONS</a:t>
            </a:r>
            <a:r>
              <a:rPr sz="2100" spc="4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was</a:t>
            </a:r>
            <a:r>
              <a:rPr sz="2100" spc="4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one</a:t>
            </a:r>
            <a:r>
              <a:rPr sz="2100" spc="434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4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the</a:t>
            </a:r>
            <a:r>
              <a:rPr sz="2100" spc="44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earliest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5656" y="2685415"/>
            <a:ext cx="38601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4465" algn="l"/>
                <a:tab pos="1939289" algn="l"/>
                <a:tab pos="3133725" algn="l"/>
              </a:tabLst>
            </a:pPr>
            <a:r>
              <a:rPr sz="2100" spc="-10" dirty="0">
                <a:latin typeface="Calibri"/>
                <a:cs typeface="Calibri"/>
              </a:rPr>
              <a:t>sociologist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to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examine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doctor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444" y="2903347"/>
            <a:ext cx="4030979" cy="80581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650"/>
              </a:spcBef>
            </a:pPr>
            <a:r>
              <a:rPr sz="2100" dirty="0">
                <a:latin typeface="Calibri"/>
                <a:cs typeface="Calibri"/>
              </a:rPr>
              <a:t>patient</a:t>
            </a:r>
            <a:r>
              <a:rPr sz="2100" spc="-7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relationship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185420" algn="l"/>
                <a:tab pos="615950" algn="l"/>
                <a:tab pos="1720850" algn="l"/>
                <a:tab pos="2520950" algn="l"/>
                <a:tab pos="2885440" algn="l"/>
                <a:tab pos="3144520" algn="l"/>
                <a:tab pos="3796665" algn="l"/>
              </a:tabLst>
            </a:pPr>
            <a:r>
              <a:rPr sz="2100" spc="-25" dirty="0">
                <a:latin typeface="Calibri"/>
                <a:cs typeface="Calibri"/>
              </a:rPr>
              <a:t>He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regarded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illness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as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50" dirty="0">
                <a:latin typeface="Calibri"/>
                <a:cs typeface="Calibri"/>
              </a:rPr>
              <a:t>a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0" dirty="0">
                <a:latin typeface="Calibri"/>
                <a:cs typeface="Calibri"/>
              </a:rPr>
              <a:t>form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of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3444" y="3651580"/>
            <a:ext cx="4032885" cy="188848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84785" marR="5080" algn="just">
              <a:lnSpc>
                <a:spcPts val="2270"/>
              </a:lnSpc>
              <a:spcBef>
                <a:spcPts val="385"/>
              </a:spcBef>
            </a:pPr>
            <a:r>
              <a:rPr sz="2100" dirty="0">
                <a:latin typeface="Calibri"/>
                <a:cs typeface="Calibri"/>
              </a:rPr>
              <a:t>social</a:t>
            </a:r>
            <a:r>
              <a:rPr sz="2100" spc="295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deviance</a:t>
            </a:r>
            <a:r>
              <a:rPr sz="2100" spc="300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(impairs</a:t>
            </a:r>
            <a:r>
              <a:rPr sz="2100" spc="300" dirty="0">
                <a:latin typeface="Calibri"/>
                <a:cs typeface="Calibri"/>
              </a:rPr>
              <a:t>  </a:t>
            </a:r>
            <a:r>
              <a:rPr sz="2100" spc="-10" dirty="0">
                <a:latin typeface="Calibri"/>
                <a:cs typeface="Calibri"/>
              </a:rPr>
              <a:t>normal </a:t>
            </a:r>
            <a:r>
              <a:rPr sz="2100" dirty="0">
                <a:latin typeface="Calibri"/>
                <a:cs typeface="Calibri"/>
              </a:rPr>
              <a:t>role</a:t>
            </a:r>
            <a:r>
              <a:rPr sz="2100" spc="49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performance,</a:t>
            </a:r>
            <a:r>
              <a:rPr sz="2100" spc="50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affects</a:t>
            </a:r>
            <a:r>
              <a:rPr sz="2100" spc="47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smooth </a:t>
            </a:r>
            <a:r>
              <a:rPr sz="2100" dirty="0">
                <a:latin typeface="Calibri"/>
                <a:cs typeface="Calibri"/>
              </a:rPr>
              <a:t>functioning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the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society)</a:t>
            </a:r>
            <a:endParaRPr sz="2100">
              <a:latin typeface="Calibri"/>
              <a:cs typeface="Calibri"/>
            </a:endParaRPr>
          </a:p>
          <a:p>
            <a:pPr marL="184785" marR="5080" indent="-172720" algn="just">
              <a:lnSpc>
                <a:spcPct val="90100"/>
              </a:lnSpc>
              <a:spcBef>
                <a:spcPts val="76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The</a:t>
            </a:r>
            <a:r>
              <a:rPr sz="2100" spc="18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amount</a:t>
            </a:r>
            <a:r>
              <a:rPr sz="2100" spc="17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18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illness</a:t>
            </a:r>
            <a:r>
              <a:rPr sz="2100" spc="19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is</a:t>
            </a:r>
            <a:r>
              <a:rPr sz="2100" spc="19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controlled </a:t>
            </a:r>
            <a:r>
              <a:rPr sz="2100" dirty="0">
                <a:latin typeface="Calibri"/>
                <a:cs typeface="Calibri"/>
              </a:rPr>
              <a:t>by</a:t>
            </a:r>
            <a:r>
              <a:rPr sz="2100" spc="290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socially</a:t>
            </a:r>
            <a:r>
              <a:rPr sz="2100" spc="300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prescribed</a:t>
            </a:r>
            <a:r>
              <a:rPr sz="2100" spc="295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roles</a:t>
            </a:r>
            <a:r>
              <a:rPr sz="2100" spc="300" dirty="0">
                <a:latin typeface="Calibri"/>
                <a:cs typeface="Calibri"/>
              </a:rPr>
              <a:t>  </a:t>
            </a:r>
            <a:r>
              <a:rPr sz="2100" spc="-25" dirty="0">
                <a:latin typeface="Calibri"/>
                <a:cs typeface="Calibri"/>
              </a:rPr>
              <a:t>for </a:t>
            </a:r>
            <a:r>
              <a:rPr sz="2100" dirty="0">
                <a:latin typeface="Calibri"/>
                <a:cs typeface="Calibri"/>
              </a:rPr>
              <a:t>doctors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&amp;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patients</a:t>
            </a:r>
            <a:endParaRPr sz="21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0" y="3352800"/>
            <a:ext cx="3237992" cy="273367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dirty="0"/>
              <a:t>Parsons</a:t>
            </a:r>
            <a:r>
              <a:rPr spc="-25" dirty="0"/>
              <a:t> </a:t>
            </a:r>
            <a:r>
              <a:rPr dirty="0"/>
              <a:t>Social</a:t>
            </a:r>
            <a:r>
              <a:rPr spc="-5" dirty="0"/>
              <a:t> </a:t>
            </a:r>
            <a:r>
              <a:rPr dirty="0"/>
              <a:t>roles</a:t>
            </a:r>
            <a:r>
              <a:rPr spc="-10" dirty="0"/>
              <a:t> </a:t>
            </a:r>
            <a:r>
              <a:rPr dirty="0"/>
              <a:t>of</a:t>
            </a:r>
            <a:r>
              <a:rPr spc="-10" dirty="0"/>
              <a:t> </a:t>
            </a:r>
            <a:r>
              <a:rPr dirty="0"/>
              <a:t>doctors</a:t>
            </a:r>
            <a:r>
              <a:rPr spc="-10" dirty="0"/>
              <a:t> </a:t>
            </a:r>
            <a:r>
              <a:rPr spc="-50" dirty="0"/>
              <a:t>&amp; </a:t>
            </a:r>
            <a:r>
              <a:rPr spc="-10" dirty="0"/>
              <a:t>patients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1447800"/>
            <a:ext cx="7848600" cy="4572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26389"/>
            <a:ext cx="254063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Other</a:t>
            </a:r>
            <a:r>
              <a:rPr spc="-20" dirty="0"/>
              <a:t> </a:t>
            </a:r>
            <a:r>
              <a:rPr spc="-10" dirty="0"/>
              <a:t>models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379447"/>
            <a:ext cx="3423920" cy="3748404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1600" dirty="0">
                <a:latin typeface="Calibri"/>
                <a:cs typeface="Calibri"/>
              </a:rPr>
              <a:t>Szasz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&amp;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hollender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Arial"/>
              <a:buChar char="•"/>
              <a:tabLst>
                <a:tab pos="185420" algn="l"/>
                <a:tab pos="1560830" algn="l"/>
                <a:tab pos="2106930" algn="l"/>
                <a:tab pos="3270885" algn="l"/>
              </a:tabLst>
            </a:pPr>
            <a:r>
              <a:rPr sz="2200" spc="-10" dirty="0">
                <a:latin typeface="Calibri"/>
                <a:cs typeface="Calibri"/>
              </a:rPr>
              <a:t>Seriously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ill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patient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0" dirty="0">
                <a:latin typeface="Calibri"/>
                <a:cs typeface="Calibri"/>
              </a:rPr>
              <a:t>–</a:t>
            </a:r>
            <a:endParaRPr sz="2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  <a:spcBef>
                <a:spcPts val="795"/>
              </a:spcBef>
            </a:pPr>
            <a:r>
              <a:rPr sz="2200" b="1" i="1" dirty="0">
                <a:latin typeface="Calibri"/>
                <a:cs typeface="Calibri"/>
              </a:rPr>
              <a:t>activity</a:t>
            </a:r>
            <a:r>
              <a:rPr sz="2200" b="1" i="1" spc="-9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passivity</a:t>
            </a:r>
            <a:r>
              <a:rPr sz="2200" b="1" i="1" spc="-85" dirty="0">
                <a:latin typeface="Calibri"/>
                <a:cs typeface="Calibri"/>
              </a:rPr>
              <a:t> </a:t>
            </a:r>
            <a:r>
              <a:rPr sz="2200" b="1" i="1" spc="-20" dirty="0">
                <a:latin typeface="Calibri"/>
                <a:cs typeface="Calibri"/>
              </a:rPr>
              <a:t>model</a:t>
            </a:r>
            <a:endParaRPr sz="2200">
              <a:latin typeface="Calibri"/>
              <a:cs typeface="Calibri"/>
            </a:endParaRPr>
          </a:p>
          <a:p>
            <a:pPr marL="184785" marR="5080" indent="-185420" algn="r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tabLst>
                <a:tab pos="185420" algn="l"/>
              </a:tabLst>
            </a:pPr>
            <a:r>
              <a:rPr sz="2200" dirty="0">
                <a:latin typeface="Calibri"/>
                <a:cs typeface="Calibri"/>
              </a:rPr>
              <a:t>Acute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(</a:t>
            </a:r>
            <a:r>
              <a:rPr sz="2200" spc="3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infectious</a:t>
            </a:r>
            <a:r>
              <a:rPr sz="2200" spc="3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diseases)</a:t>
            </a:r>
            <a:endParaRPr sz="2200">
              <a:latin typeface="Calibri"/>
              <a:cs typeface="Calibri"/>
            </a:endParaRPr>
          </a:p>
          <a:p>
            <a:pPr marR="6350" algn="r">
              <a:lnSpc>
                <a:spcPct val="100000"/>
              </a:lnSpc>
              <a:spcBef>
                <a:spcPts val="790"/>
              </a:spcBef>
              <a:tabLst>
                <a:tab pos="454025" algn="l"/>
                <a:tab pos="1826895" algn="l"/>
              </a:tabLst>
            </a:pPr>
            <a:r>
              <a:rPr sz="2200" spc="-50" dirty="0">
                <a:latin typeface="Calibri"/>
                <a:cs typeface="Calibri"/>
              </a:rPr>
              <a:t>–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b="1" i="1" spc="-10" dirty="0">
                <a:latin typeface="Calibri"/>
                <a:cs typeface="Calibri"/>
              </a:rPr>
              <a:t>guidance</a:t>
            </a:r>
            <a:r>
              <a:rPr sz="2200" b="1" i="1" dirty="0">
                <a:latin typeface="Calibri"/>
                <a:cs typeface="Calibri"/>
              </a:rPr>
              <a:t>	</a:t>
            </a:r>
            <a:r>
              <a:rPr sz="2200" b="1" i="1" spc="-10" dirty="0">
                <a:latin typeface="Calibri"/>
                <a:cs typeface="Calibri"/>
              </a:rPr>
              <a:t>cooperation</a:t>
            </a:r>
            <a:endParaRPr sz="2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  <a:spcBef>
                <a:spcPts val="795"/>
              </a:spcBef>
            </a:pPr>
            <a:r>
              <a:rPr sz="2200" b="1" i="1" spc="-10" dirty="0">
                <a:latin typeface="Calibri"/>
                <a:cs typeface="Calibri"/>
              </a:rPr>
              <a:t>model</a:t>
            </a:r>
            <a:endParaRPr sz="2200">
              <a:latin typeface="Calibri"/>
              <a:cs typeface="Calibri"/>
            </a:endParaRPr>
          </a:p>
          <a:p>
            <a:pPr marL="184785" marR="5080" indent="-172720">
              <a:lnSpc>
                <a:spcPct val="130000"/>
              </a:lnSpc>
              <a:spcBef>
                <a:spcPts val="805"/>
              </a:spcBef>
              <a:buFont typeface="Arial"/>
              <a:buChar char="•"/>
              <a:tabLst>
                <a:tab pos="185420" algn="l"/>
                <a:tab pos="1195070" algn="l"/>
                <a:tab pos="2291080" algn="l"/>
                <a:tab pos="2576195" algn="l"/>
              </a:tabLst>
            </a:pPr>
            <a:r>
              <a:rPr sz="2200" spc="-10" dirty="0">
                <a:latin typeface="Calibri"/>
                <a:cs typeface="Calibri"/>
              </a:rPr>
              <a:t>Chronic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diseases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50" dirty="0">
                <a:latin typeface="Calibri"/>
                <a:cs typeface="Calibri"/>
              </a:rPr>
              <a:t>–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b="1" i="1" spc="-10" dirty="0">
                <a:latin typeface="Calibri"/>
                <a:cs typeface="Calibri"/>
              </a:rPr>
              <a:t>mutual participation</a:t>
            </a:r>
            <a:r>
              <a:rPr sz="2200" b="1" i="1" spc="-5" dirty="0">
                <a:latin typeface="Calibri"/>
                <a:cs typeface="Calibri"/>
              </a:rPr>
              <a:t> </a:t>
            </a:r>
            <a:r>
              <a:rPr sz="2200" b="1" i="1" spc="-20" dirty="0">
                <a:latin typeface="Calibri"/>
                <a:cs typeface="Calibri"/>
              </a:rPr>
              <a:t>model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5400" y="1752600"/>
            <a:ext cx="3076448" cy="39624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26389"/>
            <a:ext cx="438086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Conflicts</a:t>
            </a:r>
            <a:r>
              <a:rPr spc="-45" dirty="0"/>
              <a:t> </a:t>
            </a:r>
            <a:r>
              <a:rPr dirty="0"/>
              <a:t>in</a:t>
            </a:r>
            <a:r>
              <a:rPr spc="-10" dirty="0"/>
              <a:t> </a:t>
            </a:r>
            <a:r>
              <a:rPr dirty="0"/>
              <a:t>doctors</a:t>
            </a:r>
            <a:r>
              <a:rPr spc="-20" dirty="0"/>
              <a:t> role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660905"/>
            <a:ext cx="2868930" cy="63373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84785" marR="5080" indent="-172720">
              <a:lnSpc>
                <a:spcPts val="2270"/>
              </a:lnSpc>
              <a:spcBef>
                <a:spcPts val="380"/>
              </a:spcBef>
              <a:buFont typeface="Arial"/>
              <a:buChar char="•"/>
              <a:tabLst>
                <a:tab pos="185420" algn="l"/>
                <a:tab pos="1362710" algn="l"/>
                <a:tab pos="2173605" algn="l"/>
              </a:tabLst>
            </a:pPr>
            <a:r>
              <a:rPr sz="2100" spc="-10" dirty="0">
                <a:latin typeface="Calibri"/>
                <a:cs typeface="Calibri"/>
              </a:rPr>
              <a:t>Doctors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own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0" dirty="0">
                <a:latin typeface="Calibri"/>
                <a:cs typeface="Calibri"/>
              </a:rPr>
              <a:t>values </a:t>
            </a:r>
            <a:r>
              <a:rPr sz="2100" spc="-10" dirty="0">
                <a:latin typeface="Calibri"/>
                <a:cs typeface="Calibri"/>
              </a:rPr>
              <a:t>patients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5471" y="1660905"/>
            <a:ext cx="598805" cy="63373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indent="280035">
              <a:lnSpc>
                <a:spcPts val="2270"/>
              </a:lnSpc>
              <a:spcBef>
                <a:spcPts val="380"/>
              </a:spcBef>
            </a:pPr>
            <a:r>
              <a:rPr sz="2100" spc="-25" dirty="0">
                <a:latin typeface="Calibri"/>
                <a:cs typeface="Calibri"/>
              </a:rPr>
              <a:t>vs. </a:t>
            </a:r>
            <a:r>
              <a:rPr sz="2100" spc="-20" dirty="0">
                <a:latin typeface="Calibri"/>
                <a:cs typeface="Calibri"/>
              </a:rPr>
              <a:t>AIDS,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30526" y="1948941"/>
            <a:ext cx="11036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Calibri"/>
                <a:cs typeface="Calibri"/>
              </a:rPr>
              <a:t>(abortion,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5656" y="2237359"/>
            <a:ext cx="16846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Calibri"/>
                <a:cs typeface="Calibri"/>
              </a:rPr>
              <a:t>homosexuality)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444" y="2625978"/>
            <a:ext cx="349948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 indent="-233679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5745" algn="l"/>
                <a:tab pos="246379" algn="l"/>
                <a:tab pos="1271270" algn="l"/>
                <a:tab pos="1682750" algn="l"/>
                <a:tab pos="2234565" algn="l"/>
                <a:tab pos="3196590" algn="l"/>
              </a:tabLst>
            </a:pPr>
            <a:r>
              <a:rPr sz="2100" spc="-10" dirty="0">
                <a:latin typeface="Calibri"/>
                <a:cs typeface="Calibri"/>
              </a:rPr>
              <a:t>Interest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of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the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patient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vs.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3444" y="2843911"/>
            <a:ext cx="3500754" cy="80581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650"/>
              </a:spcBef>
            </a:pPr>
            <a:r>
              <a:rPr sz="2100" spc="-10" dirty="0">
                <a:latin typeface="Calibri"/>
                <a:cs typeface="Calibri"/>
              </a:rPr>
              <a:t>state</a:t>
            </a:r>
            <a:r>
              <a:rPr sz="2100" spc="-6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(sick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note,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notification)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Interest</a:t>
            </a:r>
            <a:r>
              <a:rPr sz="2100" spc="28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28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individual</a:t>
            </a:r>
            <a:r>
              <a:rPr sz="2100" spc="29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patients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5656" y="3592144"/>
            <a:ext cx="332740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8685" algn="l"/>
                <a:tab pos="2135505" algn="l"/>
              </a:tabLst>
            </a:pPr>
            <a:r>
              <a:rPr sz="2100" spc="-25" dirty="0">
                <a:latin typeface="Calibri"/>
                <a:cs typeface="Calibri"/>
              </a:rPr>
              <a:t>vs.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0" dirty="0">
                <a:latin typeface="Calibri"/>
                <a:cs typeface="Calibri"/>
              </a:rPr>
              <a:t>wider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population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3444" y="3810380"/>
            <a:ext cx="2717165" cy="80581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650"/>
              </a:spcBef>
            </a:pPr>
            <a:r>
              <a:rPr sz="2100" dirty="0">
                <a:latin typeface="Calibri"/>
                <a:cs typeface="Calibri"/>
              </a:rPr>
              <a:t>(rationing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resources)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Confidentiality</a:t>
            </a:r>
            <a:endParaRPr sz="21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8200" y="1852417"/>
            <a:ext cx="4343400" cy="416738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26389"/>
            <a:ext cx="193675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Outcomes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41677"/>
            <a:ext cx="7618730" cy="357568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Clinical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Satisfaction</a:t>
            </a:r>
            <a:endParaRPr sz="2100">
              <a:latin typeface="Calibri"/>
              <a:cs typeface="Calibri"/>
            </a:endParaRPr>
          </a:p>
          <a:p>
            <a:pPr marL="527685" lvl="1" indent="-17272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528320" algn="l"/>
              </a:tabLst>
            </a:pPr>
            <a:r>
              <a:rPr sz="1800" spc="-10" dirty="0">
                <a:latin typeface="Calibri"/>
                <a:cs typeface="Calibri"/>
              </a:rPr>
              <a:t>Doctor</a:t>
            </a:r>
            <a:endParaRPr sz="1800">
              <a:latin typeface="Calibri"/>
              <a:cs typeface="Calibri"/>
            </a:endParaRPr>
          </a:p>
          <a:p>
            <a:pPr marL="870585" marR="5080" lvl="2" indent="-172720">
              <a:lnSpc>
                <a:spcPts val="2590"/>
              </a:lnSpc>
              <a:spcBef>
                <a:spcPts val="414"/>
              </a:spcBef>
              <a:buFont typeface="Arial"/>
              <a:buChar char="•"/>
              <a:tabLst>
                <a:tab pos="871219" algn="l"/>
              </a:tabLst>
            </a:pPr>
            <a:r>
              <a:rPr sz="2400" dirty="0">
                <a:latin typeface="Calibri"/>
                <a:cs typeface="Calibri"/>
              </a:rPr>
              <a:t>Failure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elicit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patients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worries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interpretation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symptoms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lead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believe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that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patients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have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consulted </a:t>
            </a:r>
            <a:r>
              <a:rPr sz="2400" dirty="0">
                <a:latin typeface="Calibri"/>
                <a:cs typeface="Calibri"/>
              </a:rPr>
              <a:t>inappropriately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their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time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skills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wasted</a:t>
            </a:r>
            <a:endParaRPr sz="2400">
              <a:latin typeface="Calibri"/>
              <a:cs typeface="Calibri"/>
            </a:endParaRPr>
          </a:p>
          <a:p>
            <a:pPr marL="527685" lvl="1" indent="-172720">
              <a:lnSpc>
                <a:spcPct val="100000"/>
              </a:lnSpc>
              <a:spcBef>
                <a:spcPts val="180"/>
              </a:spcBef>
              <a:buFont typeface="Arial"/>
              <a:buChar char="•"/>
              <a:tabLst>
                <a:tab pos="528320" algn="l"/>
              </a:tabLst>
            </a:pPr>
            <a:r>
              <a:rPr sz="1800" spc="-10" dirty="0">
                <a:latin typeface="Calibri"/>
                <a:cs typeface="Calibri"/>
              </a:rPr>
              <a:t>Patient</a:t>
            </a:r>
            <a:endParaRPr sz="1800">
              <a:latin typeface="Calibri"/>
              <a:cs typeface="Calibri"/>
            </a:endParaRPr>
          </a:p>
          <a:p>
            <a:pPr marL="870585" lvl="2" indent="-173355">
              <a:lnSpc>
                <a:spcPct val="100000"/>
              </a:lnSpc>
              <a:spcBef>
                <a:spcPts val="70"/>
              </a:spcBef>
              <a:buFont typeface="Arial"/>
              <a:buChar char="•"/>
              <a:tabLst>
                <a:tab pos="871219" algn="l"/>
              </a:tabLst>
            </a:pPr>
            <a:r>
              <a:rPr sz="2400" dirty="0">
                <a:latin typeface="Calibri"/>
                <a:cs typeface="Calibri"/>
              </a:rPr>
              <a:t>Perception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doctors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interpersonal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clinical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skills</a:t>
            </a:r>
            <a:endParaRPr sz="2400">
              <a:latin typeface="Calibri"/>
              <a:cs typeface="Calibri"/>
            </a:endParaRPr>
          </a:p>
          <a:p>
            <a:pPr marL="870585" lvl="2" indent="-173355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871219" algn="l"/>
              </a:tabLst>
            </a:pPr>
            <a:r>
              <a:rPr sz="2400" dirty="0">
                <a:latin typeface="Calibri"/>
                <a:cs typeface="Calibri"/>
              </a:rPr>
              <a:t>Patients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satisfaction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initial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consultation</a:t>
            </a:r>
            <a:endParaRPr sz="2400">
              <a:latin typeface="Calibri"/>
              <a:cs typeface="Calibri"/>
            </a:endParaRPr>
          </a:p>
          <a:p>
            <a:pPr marL="870585" lvl="2" indent="-17335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871219" algn="l"/>
              </a:tabLst>
            </a:pPr>
            <a:r>
              <a:rPr sz="2400" spc="-10" dirty="0">
                <a:latin typeface="Calibri"/>
                <a:cs typeface="Calibri"/>
              </a:rPr>
              <a:t>Information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advice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given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26389"/>
            <a:ext cx="652335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Types</a:t>
            </a:r>
            <a:r>
              <a:rPr spc="-85" dirty="0"/>
              <a:t> </a:t>
            </a:r>
            <a:r>
              <a:rPr dirty="0"/>
              <a:t>of</a:t>
            </a:r>
            <a:r>
              <a:rPr spc="-80" dirty="0"/>
              <a:t> </a:t>
            </a:r>
            <a:r>
              <a:rPr dirty="0"/>
              <a:t>doctor</a:t>
            </a:r>
            <a:r>
              <a:rPr spc="-65" dirty="0"/>
              <a:t> </a:t>
            </a:r>
            <a:r>
              <a:rPr dirty="0"/>
              <a:t>patient</a:t>
            </a:r>
            <a:r>
              <a:rPr spc="-60" dirty="0"/>
              <a:t> </a:t>
            </a:r>
            <a:r>
              <a:rPr spc="-10" dirty="0"/>
              <a:t>relationship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1981200"/>
            <a:ext cx="7162800" cy="2362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38400" y="4675911"/>
            <a:ext cx="4572000" cy="19812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653237"/>
            <a:ext cx="652335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Types</a:t>
            </a:r>
            <a:r>
              <a:rPr spc="-85" dirty="0"/>
              <a:t> </a:t>
            </a:r>
            <a:r>
              <a:rPr dirty="0"/>
              <a:t>of</a:t>
            </a:r>
            <a:r>
              <a:rPr spc="-80" dirty="0"/>
              <a:t> </a:t>
            </a:r>
            <a:r>
              <a:rPr dirty="0"/>
              <a:t>doctor</a:t>
            </a:r>
            <a:r>
              <a:rPr spc="-65" dirty="0"/>
              <a:t> </a:t>
            </a:r>
            <a:r>
              <a:rPr dirty="0"/>
              <a:t>patient</a:t>
            </a:r>
            <a:r>
              <a:rPr spc="-60" dirty="0"/>
              <a:t> </a:t>
            </a:r>
            <a:r>
              <a:rPr spc="-10" dirty="0"/>
              <a:t>relationship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641094"/>
            <a:ext cx="3576320" cy="1203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44536A"/>
                </a:solidFill>
                <a:latin typeface="Arial"/>
                <a:cs typeface="Arial"/>
              </a:rPr>
              <a:t>Paternalistic</a:t>
            </a:r>
            <a:endParaRPr sz="3600" dirty="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243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The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traditional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D-P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relationship</a:t>
            </a:r>
            <a:endParaRPr sz="21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40" y="3081654"/>
            <a:ext cx="3699510" cy="150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Doctor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spc="-40" dirty="0">
                <a:latin typeface="Calibri"/>
                <a:cs typeface="Calibri"/>
              </a:rPr>
              <a:t>Takes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on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role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“parent”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205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Patient</a:t>
            </a:r>
            <a:r>
              <a:rPr sz="2100" spc="-10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submissive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2060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Shift</a:t>
            </a:r>
            <a:r>
              <a:rPr sz="2100" spc="-7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towards</a:t>
            </a:r>
            <a:r>
              <a:rPr sz="2100" spc="-6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Mutuality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897720" y="1974850"/>
            <a:ext cx="3342640" cy="3834129"/>
            <a:chOff x="4897720" y="1974850"/>
            <a:chExt cx="3342640" cy="3834129"/>
          </a:xfrm>
        </p:grpSpPr>
        <p:sp>
          <p:nvSpPr>
            <p:cNvPr id="6" name="object 6"/>
            <p:cNvSpPr/>
            <p:nvPr/>
          </p:nvSpPr>
          <p:spPr>
            <a:xfrm>
              <a:off x="5187366" y="3850098"/>
              <a:ext cx="3044825" cy="1950085"/>
            </a:xfrm>
            <a:custGeom>
              <a:avLst/>
              <a:gdLst/>
              <a:ahLst/>
              <a:cxnLst/>
              <a:rect l="l" t="t" r="r" b="b"/>
              <a:pathLst>
                <a:path w="3044825" h="1950085">
                  <a:moveTo>
                    <a:pt x="1900800" y="0"/>
                  </a:moveTo>
                  <a:lnTo>
                    <a:pt x="1144685" y="0"/>
                  </a:lnTo>
                  <a:lnTo>
                    <a:pt x="0" y="1949974"/>
                  </a:lnTo>
                  <a:lnTo>
                    <a:pt x="3044651" y="1949974"/>
                  </a:lnTo>
                  <a:lnTo>
                    <a:pt x="19008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87366" y="3850098"/>
              <a:ext cx="3044825" cy="1950085"/>
            </a:xfrm>
            <a:custGeom>
              <a:avLst/>
              <a:gdLst/>
              <a:ahLst/>
              <a:cxnLst/>
              <a:rect l="l" t="t" r="r" b="b"/>
              <a:pathLst>
                <a:path w="3044825" h="1950085">
                  <a:moveTo>
                    <a:pt x="3044651" y="1949974"/>
                  </a:moveTo>
                  <a:lnTo>
                    <a:pt x="1900800" y="0"/>
                  </a:lnTo>
                  <a:lnTo>
                    <a:pt x="1144685" y="0"/>
                  </a:lnTo>
                  <a:lnTo>
                    <a:pt x="0" y="1949974"/>
                  </a:lnTo>
                  <a:lnTo>
                    <a:pt x="3044651" y="1949974"/>
                  </a:lnTo>
                </a:path>
              </a:pathLst>
            </a:custGeom>
            <a:ln w="16652">
              <a:solidFill>
                <a:srgbClr val="FFF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7720" y="1974850"/>
              <a:ext cx="3185829" cy="383355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218303" y="1884934"/>
            <a:ext cx="23768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If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I’ve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told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you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once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told </a:t>
            </a:r>
            <a:r>
              <a:rPr sz="1800" dirty="0">
                <a:latin typeface="Calibri"/>
                <a:cs typeface="Calibri"/>
              </a:rPr>
              <a:t>you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1,000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times,</a:t>
            </a:r>
            <a:r>
              <a:rPr sz="1800" spc="37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stop </a:t>
            </a:r>
            <a:r>
              <a:rPr sz="1800" spc="-10" dirty="0">
                <a:latin typeface="Calibri"/>
                <a:cs typeface="Calibri"/>
              </a:rPr>
              <a:t>smoking!!”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879728"/>
            <a:ext cx="652716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Types</a:t>
            </a:r>
            <a:r>
              <a:rPr spc="-90" dirty="0"/>
              <a:t> </a:t>
            </a:r>
            <a:r>
              <a:rPr dirty="0"/>
              <a:t>of</a:t>
            </a:r>
            <a:r>
              <a:rPr spc="-65" dirty="0"/>
              <a:t> </a:t>
            </a:r>
            <a:r>
              <a:rPr dirty="0"/>
              <a:t>doctor</a:t>
            </a:r>
            <a:r>
              <a:rPr spc="-50" dirty="0"/>
              <a:t> </a:t>
            </a:r>
            <a:r>
              <a:rPr dirty="0"/>
              <a:t>patient</a:t>
            </a:r>
            <a:r>
              <a:rPr spc="-65" dirty="0"/>
              <a:t> </a:t>
            </a:r>
            <a:r>
              <a:rPr spc="-10" dirty="0"/>
              <a:t>relationship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913997"/>
            <a:ext cx="2985135" cy="223774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3600" spc="-10" dirty="0">
                <a:solidFill>
                  <a:srgbClr val="44536A"/>
                </a:solidFill>
                <a:latin typeface="Arial"/>
                <a:cs typeface="Arial"/>
              </a:rPr>
              <a:t>Mutuality</a:t>
            </a:r>
            <a:endParaRPr sz="36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Equal</a:t>
            </a:r>
            <a:r>
              <a:rPr sz="2100" spc="-6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partners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Meeting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between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experts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Joint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venture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Exchange</a:t>
            </a:r>
            <a:r>
              <a:rPr sz="2100" spc="-7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ideas</a:t>
            </a:r>
            <a:endParaRPr sz="21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0600" y="1981200"/>
            <a:ext cx="3810000" cy="36099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26389"/>
            <a:ext cx="652335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Types</a:t>
            </a:r>
            <a:r>
              <a:rPr spc="-85" dirty="0"/>
              <a:t> </a:t>
            </a:r>
            <a:r>
              <a:rPr dirty="0"/>
              <a:t>of</a:t>
            </a:r>
            <a:r>
              <a:rPr spc="-80" dirty="0"/>
              <a:t> </a:t>
            </a:r>
            <a:r>
              <a:rPr dirty="0"/>
              <a:t>doctor</a:t>
            </a:r>
            <a:r>
              <a:rPr spc="-65" dirty="0"/>
              <a:t> </a:t>
            </a:r>
            <a:r>
              <a:rPr dirty="0"/>
              <a:t>patient</a:t>
            </a:r>
            <a:r>
              <a:rPr spc="-60" dirty="0"/>
              <a:t> </a:t>
            </a:r>
            <a:r>
              <a:rPr spc="-10" dirty="0"/>
              <a:t>relationship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2257170"/>
            <a:ext cx="3491865" cy="121412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185420" algn="l"/>
              </a:tabLst>
            </a:pPr>
            <a:r>
              <a:rPr sz="2400" dirty="0">
                <a:latin typeface="Calibri"/>
                <a:cs typeface="Calibri"/>
              </a:rPr>
              <a:t>Patient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active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role</a:t>
            </a:r>
            <a:endParaRPr sz="2400">
              <a:latin typeface="Calibri"/>
              <a:cs typeface="Calibri"/>
            </a:endParaRPr>
          </a:p>
          <a:p>
            <a:pPr marL="184785" marR="5080" indent="-172720">
              <a:lnSpc>
                <a:spcPts val="2590"/>
              </a:lnSpc>
              <a:spcBef>
                <a:spcPts val="835"/>
              </a:spcBef>
              <a:buFont typeface="Arial"/>
              <a:buChar char="•"/>
              <a:tabLst>
                <a:tab pos="185420" algn="l"/>
              </a:tabLst>
            </a:pPr>
            <a:r>
              <a:rPr sz="2400" dirty="0">
                <a:latin typeface="Calibri"/>
                <a:cs typeface="Calibri"/>
              </a:rPr>
              <a:t>Second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opinion,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referral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to </a:t>
            </a:r>
            <a:r>
              <a:rPr sz="2400" dirty="0">
                <a:latin typeface="Calibri"/>
                <a:cs typeface="Calibri"/>
              </a:rPr>
              <a:t>hospital,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sick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note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2850" y="1905037"/>
            <a:ext cx="3337380" cy="319646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16939" y="1267414"/>
            <a:ext cx="5541645" cy="118491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3200" spc="-10" dirty="0">
                <a:solidFill>
                  <a:srgbClr val="44536A"/>
                </a:solidFill>
                <a:latin typeface="Arial"/>
                <a:cs typeface="Arial"/>
              </a:rPr>
              <a:t>Consumerist</a:t>
            </a:r>
            <a:endParaRPr sz="3200">
              <a:latin typeface="Arial"/>
              <a:cs typeface="Arial"/>
            </a:endParaRPr>
          </a:p>
          <a:p>
            <a:pPr marL="184785" indent="-172720">
              <a:lnSpc>
                <a:spcPts val="2475"/>
              </a:lnSpc>
              <a:spcBef>
                <a:spcPts val="450"/>
              </a:spcBef>
              <a:buFont typeface="Arial"/>
              <a:buChar char="•"/>
              <a:tabLst>
                <a:tab pos="185420" algn="l"/>
              </a:tabLst>
            </a:pPr>
            <a:r>
              <a:rPr sz="2400" dirty="0">
                <a:latin typeface="Calibri"/>
                <a:cs typeface="Calibri"/>
              </a:rPr>
              <a:t>Doctor: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passive</a:t>
            </a:r>
            <a:endParaRPr sz="2400">
              <a:latin typeface="Calibri"/>
              <a:cs typeface="Calibri"/>
            </a:endParaRPr>
          </a:p>
          <a:p>
            <a:pPr marR="5080" algn="r">
              <a:lnSpc>
                <a:spcPts val="1755"/>
              </a:lnSpc>
            </a:pPr>
            <a:r>
              <a:rPr sz="1800" spc="-25" dirty="0">
                <a:latin typeface="Calibri"/>
                <a:cs typeface="Calibri"/>
              </a:rPr>
              <a:t>You’re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paid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53405" y="2426334"/>
            <a:ext cx="1239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do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what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tell </a:t>
            </a:r>
            <a:r>
              <a:rPr sz="1800" spc="-10" dirty="0">
                <a:latin typeface="Calibri"/>
                <a:cs typeface="Calibri"/>
              </a:rPr>
              <a:t>you!!”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3517" y="3886200"/>
            <a:ext cx="4746498" cy="27432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26389"/>
            <a:ext cx="652335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Types</a:t>
            </a:r>
            <a:r>
              <a:rPr spc="-85" dirty="0"/>
              <a:t> </a:t>
            </a:r>
            <a:r>
              <a:rPr dirty="0"/>
              <a:t>of</a:t>
            </a:r>
            <a:r>
              <a:rPr spc="-80" dirty="0"/>
              <a:t> </a:t>
            </a:r>
            <a:r>
              <a:rPr dirty="0"/>
              <a:t>doctor</a:t>
            </a:r>
            <a:r>
              <a:rPr spc="-65" dirty="0"/>
              <a:t> </a:t>
            </a:r>
            <a:r>
              <a:rPr dirty="0"/>
              <a:t>patient</a:t>
            </a:r>
            <a:r>
              <a:rPr spc="-60" dirty="0"/>
              <a:t> </a:t>
            </a:r>
            <a:r>
              <a:rPr spc="-10" dirty="0"/>
              <a:t>relationship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689644"/>
            <a:ext cx="3729354" cy="271653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3600" spc="-10" dirty="0">
                <a:solidFill>
                  <a:srgbClr val="44536A"/>
                </a:solidFill>
                <a:latin typeface="Arial"/>
                <a:cs typeface="Arial"/>
              </a:rPr>
              <a:t>Default</a:t>
            </a:r>
            <a:endParaRPr sz="3600">
              <a:latin typeface="Arial"/>
              <a:cs typeface="Arial"/>
            </a:endParaRPr>
          </a:p>
          <a:p>
            <a:pPr marL="184785" indent="-172720" algn="just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Patient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adopts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passive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role</a:t>
            </a:r>
            <a:endParaRPr sz="2100">
              <a:latin typeface="Calibri"/>
              <a:cs typeface="Calibri"/>
            </a:endParaRPr>
          </a:p>
          <a:p>
            <a:pPr marL="184785" indent="-172720" algn="just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Doctor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reduces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his</a:t>
            </a:r>
            <a:r>
              <a:rPr sz="2100" spc="-10" dirty="0">
                <a:latin typeface="Calibri"/>
                <a:cs typeface="Calibri"/>
              </a:rPr>
              <a:t> control</a:t>
            </a:r>
            <a:endParaRPr sz="2100">
              <a:latin typeface="Calibri"/>
              <a:cs typeface="Calibri"/>
            </a:endParaRPr>
          </a:p>
          <a:p>
            <a:pPr marL="184785" marR="5080" indent="-172720" algn="just">
              <a:lnSpc>
                <a:spcPct val="90000"/>
              </a:lnSpc>
              <a:spcBef>
                <a:spcPts val="790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If</a:t>
            </a:r>
            <a:r>
              <a:rPr sz="2100" spc="434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patient</a:t>
            </a:r>
            <a:r>
              <a:rPr sz="2100" spc="440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is</a:t>
            </a:r>
            <a:r>
              <a:rPr sz="2100" spc="434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not</a:t>
            </a:r>
            <a:r>
              <a:rPr sz="2100" spc="445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aware</a:t>
            </a:r>
            <a:r>
              <a:rPr sz="2100" spc="434" dirty="0">
                <a:latin typeface="Calibri"/>
                <a:cs typeface="Calibri"/>
              </a:rPr>
              <a:t>  </a:t>
            </a:r>
            <a:r>
              <a:rPr sz="2100" spc="-25" dirty="0">
                <a:latin typeface="Calibri"/>
                <a:cs typeface="Calibri"/>
              </a:rPr>
              <a:t>of </a:t>
            </a:r>
            <a:r>
              <a:rPr sz="2100" dirty="0">
                <a:latin typeface="Calibri"/>
                <a:cs typeface="Calibri"/>
              </a:rPr>
              <a:t>alternatives</a:t>
            </a:r>
            <a:r>
              <a:rPr sz="2100" spc="105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to</a:t>
            </a:r>
            <a:r>
              <a:rPr sz="2100" spc="114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passive</a:t>
            </a:r>
            <a:r>
              <a:rPr sz="2100" spc="114" dirty="0">
                <a:latin typeface="Calibri"/>
                <a:cs typeface="Calibri"/>
              </a:rPr>
              <a:t>  </a:t>
            </a:r>
            <a:r>
              <a:rPr sz="2100" spc="-10" dirty="0">
                <a:latin typeface="Calibri"/>
                <a:cs typeface="Calibri"/>
              </a:rPr>
              <a:t>patient </a:t>
            </a:r>
            <a:r>
              <a:rPr sz="2100" dirty="0">
                <a:latin typeface="Calibri"/>
                <a:cs typeface="Calibri"/>
              </a:rPr>
              <a:t>role/</a:t>
            </a:r>
            <a:r>
              <a:rPr sz="2100" spc="270" dirty="0">
                <a:latin typeface="Calibri"/>
                <a:cs typeface="Calibri"/>
              </a:rPr>
              <a:t>   </a:t>
            </a:r>
            <a:r>
              <a:rPr sz="2100" dirty="0">
                <a:latin typeface="Calibri"/>
                <a:cs typeface="Calibri"/>
              </a:rPr>
              <a:t>timid</a:t>
            </a:r>
            <a:r>
              <a:rPr sz="2100" spc="270" dirty="0">
                <a:latin typeface="Calibri"/>
                <a:cs typeface="Calibri"/>
              </a:rPr>
              <a:t>   </a:t>
            </a:r>
            <a:r>
              <a:rPr sz="2100" dirty="0">
                <a:latin typeface="Calibri"/>
                <a:cs typeface="Calibri"/>
              </a:rPr>
              <a:t>in</a:t>
            </a:r>
            <a:r>
              <a:rPr sz="2100" spc="270" dirty="0">
                <a:latin typeface="Calibri"/>
                <a:cs typeface="Calibri"/>
              </a:rPr>
              <a:t>   </a:t>
            </a:r>
            <a:r>
              <a:rPr sz="2100" dirty="0">
                <a:latin typeface="Calibri"/>
                <a:cs typeface="Calibri"/>
              </a:rPr>
              <a:t>adopting</a:t>
            </a:r>
            <a:r>
              <a:rPr sz="2100" spc="265" dirty="0">
                <a:latin typeface="Calibri"/>
                <a:cs typeface="Calibri"/>
              </a:rPr>
              <a:t>   </a:t>
            </a:r>
            <a:r>
              <a:rPr sz="2100" spc="-50" dirty="0">
                <a:latin typeface="Calibri"/>
                <a:cs typeface="Calibri"/>
              </a:rPr>
              <a:t>a </a:t>
            </a:r>
            <a:r>
              <a:rPr sz="2100" dirty="0">
                <a:latin typeface="Calibri"/>
                <a:cs typeface="Calibri"/>
              </a:rPr>
              <a:t>participative</a:t>
            </a:r>
            <a:r>
              <a:rPr sz="2100" spc="-9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relationship</a:t>
            </a:r>
            <a:endParaRPr sz="21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0603" y="2103158"/>
            <a:ext cx="3193669" cy="388607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60"/>
              </a:lnSpc>
              <a:spcBef>
                <a:spcPts val="100"/>
              </a:spcBef>
              <a:tabLst>
                <a:tab pos="2736215" algn="l"/>
              </a:tabLst>
            </a:pPr>
            <a:r>
              <a:rPr dirty="0"/>
              <a:t>Influences</a:t>
            </a:r>
            <a:r>
              <a:rPr spc="-35" dirty="0"/>
              <a:t> </a:t>
            </a:r>
            <a:r>
              <a:rPr spc="-25" dirty="0"/>
              <a:t>on</a:t>
            </a:r>
            <a:r>
              <a:rPr dirty="0"/>
              <a:t>	doctor</a:t>
            </a:r>
            <a:r>
              <a:rPr spc="-45" dirty="0"/>
              <a:t> </a:t>
            </a:r>
            <a:r>
              <a:rPr dirty="0"/>
              <a:t>patient</a:t>
            </a:r>
            <a:r>
              <a:rPr spc="-20" dirty="0"/>
              <a:t> </a:t>
            </a:r>
            <a:r>
              <a:rPr spc="-10" dirty="0"/>
              <a:t>relationship</a:t>
            </a:r>
          </a:p>
          <a:p>
            <a:pPr marL="12700">
              <a:lnSpc>
                <a:spcPts val="3760"/>
              </a:lnSpc>
            </a:pPr>
            <a:r>
              <a:rPr dirty="0"/>
              <a:t>-</a:t>
            </a:r>
            <a:r>
              <a:rPr spc="-140" dirty="0"/>
              <a:t> </a:t>
            </a:r>
            <a:r>
              <a:rPr dirty="0"/>
              <a:t>Consultation</a:t>
            </a:r>
            <a:r>
              <a:rPr spc="-125" dirty="0"/>
              <a:t> </a:t>
            </a:r>
            <a:r>
              <a:rPr spc="-20" dirty="0"/>
              <a:t>style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406397"/>
            <a:ext cx="27127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44536A"/>
                </a:solidFill>
                <a:latin typeface="Calibri"/>
                <a:cs typeface="Calibri"/>
              </a:rPr>
              <a:t>Doctor</a:t>
            </a:r>
            <a:r>
              <a:rPr sz="3200" spc="-7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4536A"/>
                </a:solidFill>
                <a:latin typeface="Calibri"/>
                <a:cs typeface="Calibri"/>
              </a:rPr>
              <a:t>centered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1971802"/>
            <a:ext cx="41859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5420" algn="l"/>
                <a:tab pos="1911350" algn="l"/>
              </a:tabLst>
            </a:pPr>
            <a:r>
              <a:rPr sz="2100" dirty="0">
                <a:latin typeface="Calibri"/>
                <a:cs typeface="Calibri"/>
              </a:rPr>
              <a:t>Paternalistic</a:t>
            </a:r>
            <a:r>
              <a:rPr sz="2100" spc="235" dirty="0">
                <a:latin typeface="Calibri"/>
                <a:cs typeface="Calibri"/>
              </a:rPr>
              <a:t> </a:t>
            </a:r>
            <a:r>
              <a:rPr sz="2100" spc="-60" dirty="0">
                <a:latin typeface="Calibri"/>
                <a:cs typeface="Calibri"/>
              </a:rPr>
              <a:t>-</a:t>
            </a:r>
            <a:r>
              <a:rPr sz="2100" dirty="0">
                <a:latin typeface="Calibri"/>
                <a:cs typeface="Calibri"/>
              </a:rPr>
              <a:t>	doctor</a:t>
            </a:r>
            <a:r>
              <a:rPr sz="2100" spc="3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is</a:t>
            </a:r>
            <a:r>
              <a:rPr sz="2100" spc="3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the</a:t>
            </a:r>
            <a:r>
              <a:rPr sz="2100" spc="34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expert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444" y="2190114"/>
            <a:ext cx="4185285" cy="80581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650"/>
              </a:spcBef>
            </a:pPr>
            <a:r>
              <a:rPr sz="2100" dirty="0">
                <a:latin typeface="Calibri"/>
                <a:cs typeface="Calibri"/>
              </a:rPr>
              <a:t>and</a:t>
            </a:r>
            <a:r>
              <a:rPr sz="2100" spc="-8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patient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expected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to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cooperate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Tightly</a:t>
            </a:r>
            <a:r>
              <a:rPr sz="2100" spc="27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controlled</a:t>
            </a:r>
            <a:r>
              <a:rPr sz="2100" spc="28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interviewing</a:t>
            </a:r>
            <a:r>
              <a:rPr sz="2100" spc="27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style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5656" y="2938398"/>
            <a:ext cx="40125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4565" algn="l"/>
                <a:tab pos="1457325" algn="l"/>
                <a:tab pos="2663190" algn="l"/>
                <a:tab pos="3206750" algn="l"/>
              </a:tabLst>
            </a:pPr>
            <a:r>
              <a:rPr sz="2100" spc="-10" dirty="0">
                <a:latin typeface="Calibri"/>
                <a:cs typeface="Calibri"/>
              </a:rPr>
              <a:t>aimed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at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reaching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25" dirty="0">
                <a:latin typeface="Calibri"/>
                <a:cs typeface="Calibri"/>
              </a:rPr>
              <a:t>an</a:t>
            </a:r>
            <a:r>
              <a:rPr sz="2100" dirty="0">
                <a:latin typeface="Calibri"/>
                <a:cs typeface="Calibri"/>
              </a:rPr>
              <a:t>	</a:t>
            </a:r>
            <a:r>
              <a:rPr sz="2100" spc="-10" dirty="0">
                <a:latin typeface="Calibri"/>
                <a:cs typeface="Calibri"/>
              </a:rPr>
              <a:t>organic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444" y="3156076"/>
            <a:ext cx="2030095" cy="80645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655"/>
              </a:spcBef>
            </a:pPr>
            <a:r>
              <a:rPr sz="2100" spc="-10" dirty="0">
                <a:latin typeface="Calibri"/>
                <a:cs typeface="Calibri"/>
              </a:rPr>
              <a:t>diagnosis.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Closed </a:t>
            </a:r>
            <a:r>
              <a:rPr sz="2100" spc="-10" dirty="0">
                <a:latin typeface="Calibri"/>
                <a:cs typeface="Calibri"/>
              </a:rPr>
              <a:t>questions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3444" y="4005453"/>
            <a:ext cx="4185920" cy="922019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84785" marR="5080" indent="-172720" algn="just">
              <a:lnSpc>
                <a:spcPts val="2270"/>
              </a:lnSpc>
              <a:spcBef>
                <a:spcPts val="384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‘voice</a:t>
            </a:r>
            <a:r>
              <a:rPr sz="2100" spc="625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630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medicine’-</a:t>
            </a:r>
            <a:r>
              <a:rPr sz="2100" spc="625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focus</a:t>
            </a:r>
            <a:r>
              <a:rPr sz="2100" spc="625" dirty="0">
                <a:latin typeface="Calibri"/>
                <a:cs typeface="Calibri"/>
              </a:rPr>
              <a:t>  </a:t>
            </a:r>
            <a:r>
              <a:rPr sz="2100" spc="-25" dirty="0">
                <a:latin typeface="Calibri"/>
                <a:cs typeface="Calibri"/>
              </a:rPr>
              <a:t>on </a:t>
            </a:r>
            <a:r>
              <a:rPr sz="2100" dirty="0">
                <a:latin typeface="Calibri"/>
                <a:cs typeface="Calibri"/>
              </a:rPr>
              <a:t>biomedical</a:t>
            </a:r>
            <a:r>
              <a:rPr sz="2100" spc="2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diagnosis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and</a:t>
            </a:r>
            <a:r>
              <a:rPr sz="2100" spc="254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treatment </a:t>
            </a:r>
            <a:r>
              <a:rPr sz="2100" dirty="0">
                <a:latin typeface="Calibri"/>
                <a:cs typeface="Calibri"/>
              </a:rPr>
              <a:t>as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quickly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as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possible</a:t>
            </a:r>
            <a:endParaRPr sz="21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1200" y="1981200"/>
            <a:ext cx="2895600" cy="36576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60"/>
              </a:lnSpc>
              <a:spcBef>
                <a:spcPts val="100"/>
              </a:spcBef>
              <a:tabLst>
                <a:tab pos="2736215" algn="l"/>
              </a:tabLst>
            </a:pPr>
            <a:r>
              <a:rPr dirty="0"/>
              <a:t>Influences</a:t>
            </a:r>
            <a:r>
              <a:rPr spc="-35" dirty="0"/>
              <a:t> </a:t>
            </a:r>
            <a:r>
              <a:rPr spc="-25" dirty="0"/>
              <a:t>on</a:t>
            </a:r>
            <a:r>
              <a:rPr dirty="0"/>
              <a:t>	doctor</a:t>
            </a:r>
            <a:r>
              <a:rPr spc="-45" dirty="0"/>
              <a:t> </a:t>
            </a:r>
            <a:r>
              <a:rPr dirty="0"/>
              <a:t>patient</a:t>
            </a:r>
            <a:r>
              <a:rPr spc="-20" dirty="0"/>
              <a:t> </a:t>
            </a:r>
            <a:r>
              <a:rPr spc="-10" dirty="0"/>
              <a:t>relationship</a:t>
            </a:r>
          </a:p>
          <a:p>
            <a:pPr marL="12700">
              <a:lnSpc>
                <a:spcPts val="3760"/>
              </a:lnSpc>
            </a:pPr>
            <a:r>
              <a:rPr dirty="0"/>
              <a:t>-</a:t>
            </a:r>
            <a:r>
              <a:rPr spc="-140" dirty="0"/>
              <a:t> </a:t>
            </a:r>
            <a:r>
              <a:rPr dirty="0"/>
              <a:t>Consultation</a:t>
            </a:r>
            <a:r>
              <a:rPr spc="-125" dirty="0"/>
              <a:t> </a:t>
            </a:r>
            <a:r>
              <a:rPr spc="-20" dirty="0"/>
              <a:t>style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666695"/>
            <a:ext cx="7729220" cy="277431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3200" dirty="0">
                <a:solidFill>
                  <a:srgbClr val="44536A"/>
                </a:solidFill>
                <a:latin typeface="Calibri"/>
                <a:cs typeface="Calibri"/>
              </a:rPr>
              <a:t>Patient</a:t>
            </a:r>
            <a:r>
              <a:rPr sz="3200" spc="-14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4536A"/>
                </a:solidFill>
                <a:latin typeface="Calibri"/>
                <a:cs typeface="Calibri"/>
              </a:rPr>
              <a:t>centered</a:t>
            </a:r>
            <a:endParaRPr sz="3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Mutuality</a:t>
            </a:r>
            <a:endParaRPr sz="2100">
              <a:latin typeface="Calibri"/>
              <a:cs typeface="Calibri"/>
            </a:endParaRPr>
          </a:p>
          <a:p>
            <a:pPr marL="184785" marR="5080" indent="-172720">
              <a:lnSpc>
                <a:spcPts val="2270"/>
              </a:lnSpc>
              <a:spcBef>
                <a:spcPts val="840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Less</a:t>
            </a:r>
            <a:r>
              <a:rPr sz="2100" spc="4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authoritarian</a:t>
            </a:r>
            <a:r>
              <a:rPr sz="2100" spc="4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-</a:t>
            </a:r>
            <a:r>
              <a:rPr sz="2100" spc="4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encourages</a:t>
            </a:r>
            <a:r>
              <a:rPr sz="2100" spc="4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patient</a:t>
            </a:r>
            <a:r>
              <a:rPr sz="2100" spc="4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to</a:t>
            </a:r>
            <a:r>
              <a:rPr sz="2100" spc="4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their</a:t>
            </a:r>
            <a:r>
              <a:rPr sz="2100" spc="4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own</a:t>
            </a:r>
            <a:r>
              <a:rPr sz="2100" spc="4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feelings</a:t>
            </a:r>
            <a:r>
              <a:rPr sz="2100" spc="44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and </a:t>
            </a:r>
            <a:r>
              <a:rPr sz="2100" spc="-10" dirty="0">
                <a:latin typeface="Calibri"/>
                <a:cs typeface="Calibri"/>
              </a:rPr>
              <a:t>concerns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Open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questioning,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interested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in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psycho-</a:t>
            </a:r>
            <a:r>
              <a:rPr sz="2100" dirty="0">
                <a:latin typeface="Calibri"/>
                <a:cs typeface="Calibri"/>
              </a:rPr>
              <a:t>social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aspect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illness</a:t>
            </a:r>
            <a:endParaRPr sz="2100">
              <a:latin typeface="Calibri"/>
              <a:cs typeface="Calibri"/>
            </a:endParaRPr>
          </a:p>
          <a:p>
            <a:pPr marL="184785" marR="5715" indent="-172720">
              <a:lnSpc>
                <a:spcPts val="2270"/>
              </a:lnSpc>
              <a:spcBef>
                <a:spcPts val="82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Voice</a:t>
            </a:r>
            <a:r>
              <a:rPr sz="2100" spc="3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3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the</a:t>
            </a:r>
            <a:r>
              <a:rPr sz="2100" spc="3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patient-</a:t>
            </a:r>
            <a:r>
              <a:rPr sz="2100" spc="3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communication</a:t>
            </a:r>
            <a:r>
              <a:rPr sz="2100" spc="3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3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patients</a:t>
            </a:r>
            <a:r>
              <a:rPr sz="2100" spc="3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beliefs</a:t>
            </a:r>
            <a:r>
              <a:rPr sz="2100" spc="3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feelings</a:t>
            </a:r>
            <a:r>
              <a:rPr sz="2100" spc="350" dirty="0">
                <a:latin typeface="Calibri"/>
                <a:cs typeface="Calibri"/>
              </a:rPr>
              <a:t> </a:t>
            </a:r>
            <a:r>
              <a:rPr sz="2100" spc="-50" dirty="0">
                <a:latin typeface="Calibri"/>
                <a:cs typeface="Calibri"/>
              </a:rPr>
              <a:t>&amp; </a:t>
            </a:r>
            <a:r>
              <a:rPr sz="2100" dirty="0">
                <a:latin typeface="Calibri"/>
                <a:cs typeface="Calibri"/>
              </a:rPr>
              <a:t>psychosocial</a:t>
            </a:r>
            <a:r>
              <a:rPr sz="2100" spc="-8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context</a:t>
            </a:r>
            <a:r>
              <a:rPr sz="2100" spc="-7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(bio</a:t>
            </a:r>
            <a:r>
              <a:rPr sz="2100" spc="-7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psychosocial)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60"/>
              </a:lnSpc>
              <a:spcBef>
                <a:spcPts val="100"/>
              </a:spcBef>
              <a:tabLst>
                <a:tab pos="2736215" algn="l"/>
              </a:tabLst>
            </a:pPr>
            <a:r>
              <a:rPr dirty="0"/>
              <a:t>Influences</a:t>
            </a:r>
            <a:r>
              <a:rPr spc="-35" dirty="0"/>
              <a:t> </a:t>
            </a:r>
            <a:r>
              <a:rPr spc="-25" dirty="0"/>
              <a:t>on</a:t>
            </a:r>
            <a:r>
              <a:rPr dirty="0"/>
              <a:t>	doctor</a:t>
            </a:r>
            <a:r>
              <a:rPr spc="-45" dirty="0"/>
              <a:t> </a:t>
            </a:r>
            <a:r>
              <a:rPr dirty="0"/>
              <a:t>patient</a:t>
            </a:r>
            <a:r>
              <a:rPr spc="-20" dirty="0"/>
              <a:t> </a:t>
            </a:r>
            <a:r>
              <a:rPr spc="-10" dirty="0"/>
              <a:t>relationship</a:t>
            </a:r>
          </a:p>
          <a:p>
            <a:pPr marL="12700">
              <a:lnSpc>
                <a:spcPts val="3760"/>
              </a:lnSpc>
            </a:pPr>
            <a:r>
              <a:rPr dirty="0"/>
              <a:t>-</a:t>
            </a:r>
            <a:r>
              <a:rPr spc="-100" dirty="0"/>
              <a:t> </a:t>
            </a:r>
            <a:r>
              <a:rPr spc="-20" dirty="0"/>
              <a:t>Time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1363725"/>
            <a:ext cx="4187190" cy="331216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185420" algn="l"/>
              </a:tabLst>
            </a:pPr>
            <a:r>
              <a:rPr sz="2100" spc="-10" dirty="0">
                <a:latin typeface="Calibri"/>
                <a:cs typeface="Calibri"/>
              </a:rPr>
              <a:t>Average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minutes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ts val="2395"/>
              </a:lnSpc>
              <a:spcBef>
                <a:spcPts val="540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Pressures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time-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doctor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centered</a:t>
            </a:r>
            <a:endParaRPr sz="2100">
              <a:latin typeface="Calibri"/>
              <a:cs typeface="Calibri"/>
            </a:endParaRPr>
          </a:p>
          <a:p>
            <a:pPr marL="184785">
              <a:lnSpc>
                <a:spcPts val="2395"/>
              </a:lnSpc>
            </a:pPr>
            <a:r>
              <a:rPr sz="2100" spc="-10" dirty="0">
                <a:latin typeface="Calibri"/>
                <a:cs typeface="Calibri"/>
              </a:rPr>
              <a:t>consultation</a:t>
            </a:r>
            <a:endParaRPr sz="2100">
              <a:latin typeface="Calibri"/>
              <a:cs typeface="Calibri"/>
            </a:endParaRPr>
          </a:p>
          <a:p>
            <a:pPr marL="184785" marR="279400" indent="-172720">
              <a:lnSpc>
                <a:spcPts val="2270"/>
              </a:lnSpc>
              <a:spcBef>
                <a:spcPts val="835"/>
              </a:spcBef>
              <a:buFont typeface="Arial"/>
              <a:buChar char="•"/>
              <a:tabLst>
                <a:tab pos="185420" algn="l"/>
              </a:tabLst>
            </a:pPr>
            <a:r>
              <a:rPr sz="2100" spc="-25" dirty="0">
                <a:latin typeface="Calibri"/>
                <a:cs typeface="Calibri"/>
              </a:rPr>
              <a:t>However, </a:t>
            </a:r>
            <a:r>
              <a:rPr sz="2100" dirty="0">
                <a:latin typeface="Calibri"/>
                <a:cs typeface="Calibri"/>
              </a:rPr>
              <a:t>doctors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own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style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60" dirty="0">
                <a:latin typeface="Calibri"/>
                <a:cs typeface="Calibri"/>
              </a:rPr>
              <a:t>&amp; </a:t>
            </a:r>
            <a:r>
              <a:rPr sz="2100" dirty="0">
                <a:latin typeface="Calibri"/>
                <a:cs typeface="Calibri"/>
              </a:rPr>
              <a:t>approach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influences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than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the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time </a:t>
            </a:r>
            <a:r>
              <a:rPr sz="2100" spc="-10" dirty="0">
                <a:latin typeface="Calibri"/>
                <a:cs typeface="Calibri"/>
              </a:rPr>
              <a:t>available</a:t>
            </a:r>
            <a:endParaRPr sz="2100">
              <a:latin typeface="Calibri"/>
              <a:cs typeface="Calibri"/>
            </a:endParaRPr>
          </a:p>
          <a:p>
            <a:pPr marL="184785" marR="5080" indent="-172720">
              <a:lnSpc>
                <a:spcPct val="90000"/>
              </a:lnSpc>
              <a:spcBef>
                <a:spcPts val="76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Patient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centric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approach</a:t>
            </a:r>
            <a:r>
              <a:rPr sz="2100" spc="-6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needs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more </a:t>
            </a:r>
            <a:r>
              <a:rPr sz="2100" dirty="0">
                <a:latin typeface="Calibri"/>
                <a:cs typeface="Calibri"/>
              </a:rPr>
              <a:t>time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but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overall reduces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the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number </a:t>
            </a:r>
            <a:r>
              <a:rPr sz="2100" dirty="0">
                <a:latin typeface="Calibri"/>
                <a:cs typeface="Calibri"/>
              </a:rPr>
              <a:t>of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return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visits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&amp;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thus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the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total </a:t>
            </a:r>
            <a:r>
              <a:rPr sz="2100" dirty="0">
                <a:latin typeface="Calibri"/>
                <a:cs typeface="Calibri"/>
              </a:rPr>
              <a:t>consultation</a:t>
            </a:r>
            <a:r>
              <a:rPr sz="2100" spc="-9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time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95307" y="2173151"/>
            <a:ext cx="2967990" cy="3656329"/>
            <a:chOff x="5095307" y="2173151"/>
            <a:chExt cx="2967990" cy="365632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0226" y="3087677"/>
              <a:ext cx="1047859" cy="227616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27023" y="2495790"/>
              <a:ext cx="1370965" cy="2898140"/>
            </a:xfrm>
            <a:custGeom>
              <a:avLst/>
              <a:gdLst/>
              <a:ahLst/>
              <a:cxnLst/>
              <a:rect l="l" t="t" r="r" b="b"/>
              <a:pathLst>
                <a:path w="1370965" h="2898140">
                  <a:moveTo>
                    <a:pt x="457328" y="0"/>
                  </a:moveTo>
                  <a:lnTo>
                    <a:pt x="304881" y="4460"/>
                  </a:lnTo>
                  <a:lnTo>
                    <a:pt x="241249" y="25108"/>
                  </a:lnTo>
                  <a:lnTo>
                    <a:pt x="183530" y="65128"/>
                  </a:lnTo>
                  <a:lnTo>
                    <a:pt x="131724" y="124265"/>
                  </a:lnTo>
                  <a:lnTo>
                    <a:pt x="84367" y="180472"/>
                  </a:lnTo>
                  <a:lnTo>
                    <a:pt x="39966" y="256051"/>
                  </a:lnTo>
                  <a:lnTo>
                    <a:pt x="17765" y="364003"/>
                  </a:lnTo>
                  <a:lnTo>
                    <a:pt x="0" y="420337"/>
                  </a:lnTo>
                  <a:lnTo>
                    <a:pt x="0" y="479474"/>
                  </a:lnTo>
                  <a:lnTo>
                    <a:pt x="22200" y="550465"/>
                  </a:lnTo>
                  <a:lnTo>
                    <a:pt x="66601" y="655613"/>
                  </a:lnTo>
                  <a:lnTo>
                    <a:pt x="109524" y="762163"/>
                  </a:lnTo>
                  <a:lnTo>
                    <a:pt x="183530" y="870115"/>
                  </a:lnTo>
                  <a:lnTo>
                    <a:pt x="241249" y="957547"/>
                  </a:lnTo>
                  <a:lnTo>
                    <a:pt x="293041" y="1041793"/>
                  </a:lnTo>
                  <a:lnTo>
                    <a:pt x="347803" y="1098127"/>
                  </a:lnTo>
                  <a:lnTo>
                    <a:pt x="407013" y="1161726"/>
                  </a:lnTo>
                  <a:lnTo>
                    <a:pt x="457328" y="1246099"/>
                  </a:lnTo>
                  <a:lnTo>
                    <a:pt x="469167" y="1305237"/>
                  </a:lnTo>
                  <a:lnTo>
                    <a:pt x="469167" y="1444414"/>
                  </a:lnTo>
                  <a:lnTo>
                    <a:pt x="457328" y="1516935"/>
                  </a:lnTo>
                  <a:lnTo>
                    <a:pt x="436606" y="1592386"/>
                  </a:lnTo>
                  <a:lnTo>
                    <a:pt x="407013" y="1651524"/>
                  </a:lnTo>
                  <a:lnTo>
                    <a:pt x="370004" y="1688613"/>
                  </a:lnTo>
                  <a:lnTo>
                    <a:pt x="297489" y="1735897"/>
                  </a:lnTo>
                  <a:lnTo>
                    <a:pt x="208687" y="1803957"/>
                  </a:lnTo>
                  <a:lnTo>
                    <a:pt x="164286" y="1863222"/>
                  </a:lnTo>
                  <a:lnTo>
                    <a:pt x="106567" y="1935742"/>
                  </a:lnTo>
                  <a:lnTo>
                    <a:pt x="54762" y="2023047"/>
                  </a:lnTo>
                  <a:lnTo>
                    <a:pt x="29604" y="2102947"/>
                  </a:lnTo>
                  <a:lnTo>
                    <a:pt x="17765" y="2199135"/>
                  </a:lnTo>
                  <a:lnTo>
                    <a:pt x="10361" y="2330844"/>
                  </a:lnTo>
                  <a:lnTo>
                    <a:pt x="17765" y="2441842"/>
                  </a:lnTo>
                  <a:lnTo>
                    <a:pt x="32561" y="2533595"/>
                  </a:lnTo>
                  <a:lnTo>
                    <a:pt x="66601" y="2622390"/>
                  </a:lnTo>
                  <a:lnTo>
                    <a:pt x="116928" y="2688984"/>
                  </a:lnTo>
                  <a:lnTo>
                    <a:pt x="216091" y="2765940"/>
                  </a:lnTo>
                  <a:lnTo>
                    <a:pt x="330051" y="2832534"/>
                  </a:lnTo>
                  <a:lnTo>
                    <a:pt x="395161" y="2872502"/>
                  </a:lnTo>
                  <a:lnTo>
                    <a:pt x="513568" y="2897649"/>
                  </a:lnTo>
                  <a:lnTo>
                    <a:pt x="714851" y="2893213"/>
                  </a:lnTo>
                  <a:lnTo>
                    <a:pt x="919091" y="2884330"/>
                  </a:lnTo>
                  <a:lnTo>
                    <a:pt x="1044890" y="2872502"/>
                  </a:lnTo>
                  <a:lnTo>
                    <a:pt x="1129193" y="2836982"/>
                  </a:lnTo>
                  <a:lnTo>
                    <a:pt x="1144253" y="2825141"/>
                  </a:lnTo>
                  <a:lnTo>
                    <a:pt x="615688" y="2825141"/>
                  </a:lnTo>
                  <a:lnTo>
                    <a:pt x="513568" y="2820693"/>
                  </a:lnTo>
                  <a:lnTo>
                    <a:pt x="446967" y="2797025"/>
                  </a:lnTo>
                  <a:lnTo>
                    <a:pt x="380365" y="2765940"/>
                  </a:lnTo>
                  <a:lnTo>
                    <a:pt x="304881" y="2714143"/>
                  </a:lnTo>
                  <a:lnTo>
                    <a:pt x="230887" y="2677144"/>
                  </a:lnTo>
                  <a:lnTo>
                    <a:pt x="171690" y="2629795"/>
                  </a:lnTo>
                  <a:lnTo>
                    <a:pt x="131724" y="2569115"/>
                  </a:lnTo>
                  <a:lnTo>
                    <a:pt x="99163" y="2509914"/>
                  </a:lnTo>
                  <a:lnTo>
                    <a:pt x="87323" y="2453682"/>
                  </a:lnTo>
                  <a:lnTo>
                    <a:pt x="84367" y="2366365"/>
                  </a:lnTo>
                  <a:lnTo>
                    <a:pt x="84367" y="2163614"/>
                  </a:lnTo>
                  <a:lnTo>
                    <a:pt x="99163" y="2102947"/>
                  </a:lnTo>
                  <a:lnTo>
                    <a:pt x="121363" y="2043694"/>
                  </a:lnTo>
                  <a:lnTo>
                    <a:pt x="161329" y="1983027"/>
                  </a:lnTo>
                  <a:lnTo>
                    <a:pt x="208687" y="1903114"/>
                  </a:lnTo>
                  <a:lnTo>
                    <a:pt x="307850" y="1820271"/>
                  </a:lnTo>
                  <a:lnTo>
                    <a:pt x="380365" y="1768525"/>
                  </a:lnTo>
                  <a:lnTo>
                    <a:pt x="429201" y="1731436"/>
                  </a:lnTo>
                  <a:lnTo>
                    <a:pt x="479528" y="1676760"/>
                  </a:lnTo>
                  <a:lnTo>
                    <a:pt x="501729" y="1616092"/>
                  </a:lnTo>
                  <a:lnTo>
                    <a:pt x="523929" y="1533121"/>
                  </a:lnTo>
                  <a:lnTo>
                    <a:pt x="534290" y="1460601"/>
                  </a:lnTo>
                  <a:lnTo>
                    <a:pt x="538725" y="1364502"/>
                  </a:lnTo>
                  <a:lnTo>
                    <a:pt x="534290" y="1293384"/>
                  </a:lnTo>
                  <a:lnTo>
                    <a:pt x="528364" y="1220863"/>
                  </a:lnTo>
                  <a:lnTo>
                    <a:pt x="479528" y="1133559"/>
                  </a:lnTo>
                  <a:lnTo>
                    <a:pt x="436606" y="1089205"/>
                  </a:lnTo>
                  <a:lnTo>
                    <a:pt x="370004" y="1018214"/>
                  </a:lnTo>
                  <a:lnTo>
                    <a:pt x="307850" y="945694"/>
                  </a:lnTo>
                  <a:lnTo>
                    <a:pt x="260492" y="850997"/>
                  </a:lnTo>
                  <a:lnTo>
                    <a:pt x="216091" y="787271"/>
                  </a:lnTo>
                  <a:lnTo>
                    <a:pt x="161329" y="691045"/>
                  </a:lnTo>
                  <a:lnTo>
                    <a:pt x="116928" y="611132"/>
                  </a:lnTo>
                  <a:lnTo>
                    <a:pt x="74005" y="491327"/>
                  </a:lnTo>
                  <a:lnTo>
                    <a:pt x="74005" y="411415"/>
                  </a:lnTo>
                  <a:lnTo>
                    <a:pt x="94728" y="335963"/>
                  </a:lnTo>
                  <a:lnTo>
                    <a:pt x="116928" y="251590"/>
                  </a:lnTo>
                  <a:lnTo>
                    <a:pt x="153925" y="192325"/>
                  </a:lnTo>
                  <a:lnTo>
                    <a:pt x="205730" y="131658"/>
                  </a:lnTo>
                  <a:lnTo>
                    <a:pt x="297489" y="84373"/>
                  </a:lnTo>
                  <a:lnTo>
                    <a:pt x="384813" y="53274"/>
                  </a:lnTo>
                  <a:lnTo>
                    <a:pt x="428390" y="21259"/>
                  </a:lnTo>
                  <a:lnTo>
                    <a:pt x="446967" y="4460"/>
                  </a:lnTo>
                  <a:lnTo>
                    <a:pt x="451256" y="4460"/>
                  </a:lnTo>
                  <a:lnTo>
                    <a:pt x="457328" y="0"/>
                  </a:lnTo>
                  <a:close/>
                </a:path>
                <a:path w="1370965" h="2898140">
                  <a:moveTo>
                    <a:pt x="451164" y="4528"/>
                  </a:moveTo>
                  <a:lnTo>
                    <a:pt x="428390" y="21259"/>
                  </a:lnTo>
                  <a:lnTo>
                    <a:pt x="384813" y="60667"/>
                  </a:lnTo>
                  <a:lnTo>
                    <a:pt x="876168" y="60667"/>
                  </a:lnTo>
                  <a:lnTo>
                    <a:pt x="945726" y="72520"/>
                  </a:lnTo>
                  <a:lnTo>
                    <a:pt x="1022689" y="84373"/>
                  </a:lnTo>
                  <a:lnTo>
                    <a:pt x="1077451" y="112412"/>
                  </a:lnTo>
                  <a:lnTo>
                    <a:pt x="1149966" y="196786"/>
                  </a:lnTo>
                  <a:lnTo>
                    <a:pt x="1194316" y="279629"/>
                  </a:lnTo>
                  <a:lnTo>
                    <a:pt x="1219550" y="371395"/>
                  </a:lnTo>
                  <a:lnTo>
                    <a:pt x="1219550" y="467621"/>
                  </a:lnTo>
                  <a:lnTo>
                    <a:pt x="1209227" y="559387"/>
                  </a:lnTo>
                  <a:lnTo>
                    <a:pt x="1183993" y="670398"/>
                  </a:lnTo>
                  <a:lnTo>
                    <a:pt x="1107056" y="790203"/>
                  </a:lnTo>
                  <a:lnTo>
                    <a:pt x="1040455" y="874576"/>
                  </a:lnTo>
                  <a:lnTo>
                    <a:pt x="945726" y="1001901"/>
                  </a:lnTo>
                  <a:lnTo>
                    <a:pt x="864329" y="1089205"/>
                  </a:lnTo>
                  <a:lnTo>
                    <a:pt x="791814" y="1173579"/>
                  </a:lnTo>
                  <a:lnTo>
                    <a:pt x="765166" y="1253491"/>
                  </a:lnTo>
                  <a:lnTo>
                    <a:pt x="754805" y="1349717"/>
                  </a:lnTo>
                  <a:lnTo>
                    <a:pt x="754805" y="1413316"/>
                  </a:lnTo>
                  <a:lnTo>
                    <a:pt x="769613" y="1493228"/>
                  </a:lnTo>
                  <a:lnTo>
                    <a:pt x="799206" y="1580533"/>
                  </a:lnTo>
                  <a:lnTo>
                    <a:pt x="836215" y="1651524"/>
                  </a:lnTo>
                  <a:lnTo>
                    <a:pt x="990128" y="1843977"/>
                  </a:lnTo>
                  <a:lnTo>
                    <a:pt x="1044890" y="1926821"/>
                  </a:lnTo>
                  <a:lnTo>
                    <a:pt x="1117417" y="2034900"/>
                  </a:lnTo>
                  <a:lnTo>
                    <a:pt x="1194316" y="2142903"/>
                  </a:lnTo>
                  <a:lnTo>
                    <a:pt x="1231402" y="2222815"/>
                  </a:lnTo>
                  <a:lnTo>
                    <a:pt x="1263900" y="2282017"/>
                  </a:lnTo>
                  <a:lnTo>
                    <a:pt x="1293594" y="2354524"/>
                  </a:lnTo>
                  <a:lnTo>
                    <a:pt x="1296525" y="2418161"/>
                  </a:lnTo>
                  <a:lnTo>
                    <a:pt x="1293594" y="2509914"/>
                  </a:lnTo>
                  <a:lnTo>
                    <a:pt x="1260969" y="2594275"/>
                  </a:lnTo>
                  <a:lnTo>
                    <a:pt x="1209227" y="2657911"/>
                  </a:lnTo>
                  <a:lnTo>
                    <a:pt x="1129193" y="2728940"/>
                  </a:lnTo>
                  <a:lnTo>
                    <a:pt x="1077451" y="2777780"/>
                  </a:lnTo>
                  <a:lnTo>
                    <a:pt x="967927" y="2808866"/>
                  </a:lnTo>
                  <a:lnTo>
                    <a:pt x="824376" y="2825141"/>
                  </a:lnTo>
                  <a:lnTo>
                    <a:pt x="1144253" y="2825141"/>
                  </a:lnTo>
                  <a:lnTo>
                    <a:pt x="1219550" y="2765940"/>
                  </a:lnTo>
                  <a:lnTo>
                    <a:pt x="1286075" y="2688984"/>
                  </a:lnTo>
                  <a:lnTo>
                    <a:pt x="1340875" y="2594275"/>
                  </a:lnTo>
                  <a:lnTo>
                    <a:pt x="1363050" y="2514362"/>
                  </a:lnTo>
                  <a:lnTo>
                    <a:pt x="1370442" y="2430001"/>
                  </a:lnTo>
                  <a:lnTo>
                    <a:pt x="1340875" y="2319003"/>
                  </a:lnTo>
                  <a:lnTo>
                    <a:pt x="1318700" y="2227251"/>
                  </a:lnTo>
                  <a:lnTo>
                    <a:pt x="1283144" y="2154743"/>
                  </a:lnTo>
                  <a:lnTo>
                    <a:pt x="1117417" y="1914968"/>
                  </a:lnTo>
                  <a:lnTo>
                    <a:pt x="1044890" y="1803957"/>
                  </a:lnTo>
                  <a:lnTo>
                    <a:pt x="956088" y="1700466"/>
                  </a:lnTo>
                  <a:lnTo>
                    <a:pt x="868764" y="1568680"/>
                  </a:lnTo>
                  <a:lnTo>
                    <a:pt x="836215" y="1496160"/>
                  </a:lnTo>
                  <a:lnTo>
                    <a:pt x="809567" y="1401463"/>
                  </a:lnTo>
                  <a:lnTo>
                    <a:pt x="814014" y="1328943"/>
                  </a:lnTo>
                  <a:lnTo>
                    <a:pt x="831767" y="1257952"/>
                  </a:lnTo>
                  <a:lnTo>
                    <a:pt x="868764" y="1197285"/>
                  </a:lnTo>
                  <a:lnTo>
                    <a:pt x="953131" y="1098127"/>
                  </a:lnTo>
                  <a:lnTo>
                    <a:pt x="1018254" y="1013754"/>
                  </a:lnTo>
                  <a:lnTo>
                    <a:pt x="1110013" y="893821"/>
                  </a:lnTo>
                  <a:lnTo>
                    <a:pt x="1164750" y="813909"/>
                  </a:lnTo>
                  <a:lnTo>
                    <a:pt x="1219550" y="726604"/>
                  </a:lnTo>
                  <a:lnTo>
                    <a:pt x="1263900" y="630378"/>
                  </a:lnTo>
                  <a:lnTo>
                    <a:pt x="1286075" y="535681"/>
                  </a:lnTo>
                  <a:lnTo>
                    <a:pt x="1286075" y="432062"/>
                  </a:lnTo>
                  <a:lnTo>
                    <a:pt x="1283144" y="335963"/>
                  </a:lnTo>
                  <a:lnTo>
                    <a:pt x="1241725" y="251590"/>
                  </a:lnTo>
                  <a:lnTo>
                    <a:pt x="1216619" y="171677"/>
                  </a:lnTo>
                  <a:lnTo>
                    <a:pt x="1154427" y="100559"/>
                  </a:lnTo>
                  <a:lnTo>
                    <a:pt x="1121852" y="65128"/>
                  </a:lnTo>
                  <a:lnTo>
                    <a:pt x="1077451" y="25108"/>
                  </a:lnTo>
                  <a:lnTo>
                    <a:pt x="996054" y="13255"/>
                  </a:lnTo>
                  <a:lnTo>
                    <a:pt x="451164" y="4528"/>
                  </a:lnTo>
                  <a:close/>
                </a:path>
                <a:path w="1370965" h="2898140">
                  <a:moveTo>
                    <a:pt x="451256" y="4460"/>
                  </a:moveTo>
                  <a:lnTo>
                    <a:pt x="446967" y="4460"/>
                  </a:lnTo>
                  <a:lnTo>
                    <a:pt x="451164" y="4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01227" y="2179071"/>
              <a:ext cx="1591310" cy="398780"/>
            </a:xfrm>
            <a:custGeom>
              <a:avLst/>
              <a:gdLst/>
              <a:ahLst/>
              <a:cxnLst/>
              <a:rect l="l" t="t" r="r" b="b"/>
              <a:pathLst>
                <a:path w="1591309" h="398780">
                  <a:moveTo>
                    <a:pt x="193876" y="0"/>
                  </a:moveTo>
                  <a:lnTo>
                    <a:pt x="128765" y="10323"/>
                  </a:lnTo>
                  <a:lnTo>
                    <a:pt x="71041" y="40019"/>
                  </a:lnTo>
                  <a:lnTo>
                    <a:pt x="26640" y="90236"/>
                  </a:lnTo>
                  <a:lnTo>
                    <a:pt x="4440" y="150903"/>
                  </a:lnTo>
                  <a:lnTo>
                    <a:pt x="0" y="183531"/>
                  </a:lnTo>
                  <a:lnTo>
                    <a:pt x="0" y="187991"/>
                  </a:lnTo>
                  <a:lnTo>
                    <a:pt x="10361" y="251590"/>
                  </a:lnTo>
                  <a:lnTo>
                    <a:pt x="42921" y="309326"/>
                  </a:lnTo>
                  <a:lnTo>
                    <a:pt x="93240" y="352277"/>
                  </a:lnTo>
                  <a:lnTo>
                    <a:pt x="153922" y="372924"/>
                  </a:lnTo>
                  <a:lnTo>
                    <a:pt x="1397088" y="398160"/>
                  </a:lnTo>
                  <a:lnTo>
                    <a:pt x="1431115" y="396630"/>
                  </a:lnTo>
                  <a:lnTo>
                    <a:pt x="1491905" y="374454"/>
                  </a:lnTo>
                  <a:lnTo>
                    <a:pt x="1543647" y="334434"/>
                  </a:lnTo>
                  <a:lnTo>
                    <a:pt x="1577674" y="276698"/>
                  </a:lnTo>
                  <a:lnTo>
                    <a:pt x="1591056" y="214629"/>
                  </a:lnTo>
                  <a:lnTo>
                    <a:pt x="1591056" y="210168"/>
                  </a:lnTo>
                  <a:lnTo>
                    <a:pt x="1580605" y="146569"/>
                  </a:lnTo>
                  <a:lnTo>
                    <a:pt x="1548107" y="88834"/>
                  </a:lnTo>
                  <a:lnTo>
                    <a:pt x="1497768" y="45882"/>
                  </a:lnTo>
                  <a:lnTo>
                    <a:pt x="1437105" y="25108"/>
                  </a:lnTo>
                  <a:lnTo>
                    <a:pt x="193876" y="0"/>
                  </a:lnTo>
                  <a:close/>
                </a:path>
              </a:pathLst>
            </a:custGeom>
            <a:solidFill>
              <a:srgbClr val="996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01227" y="2179071"/>
              <a:ext cx="1591310" cy="398780"/>
            </a:xfrm>
            <a:custGeom>
              <a:avLst/>
              <a:gdLst/>
              <a:ahLst/>
              <a:cxnLst/>
              <a:rect l="l" t="t" r="r" b="b"/>
              <a:pathLst>
                <a:path w="1591309" h="398780">
                  <a:moveTo>
                    <a:pt x="193876" y="0"/>
                  </a:moveTo>
                  <a:lnTo>
                    <a:pt x="128765" y="10323"/>
                  </a:lnTo>
                  <a:lnTo>
                    <a:pt x="71041" y="40019"/>
                  </a:lnTo>
                  <a:lnTo>
                    <a:pt x="26640" y="90236"/>
                  </a:lnTo>
                  <a:lnTo>
                    <a:pt x="4440" y="150903"/>
                  </a:lnTo>
                  <a:lnTo>
                    <a:pt x="0" y="183531"/>
                  </a:lnTo>
                  <a:lnTo>
                    <a:pt x="0" y="187991"/>
                  </a:lnTo>
                  <a:lnTo>
                    <a:pt x="10361" y="251590"/>
                  </a:lnTo>
                  <a:lnTo>
                    <a:pt x="42921" y="309326"/>
                  </a:lnTo>
                  <a:lnTo>
                    <a:pt x="93240" y="352277"/>
                  </a:lnTo>
                  <a:lnTo>
                    <a:pt x="153922" y="372924"/>
                  </a:lnTo>
                  <a:lnTo>
                    <a:pt x="1397088" y="398160"/>
                  </a:lnTo>
                  <a:lnTo>
                    <a:pt x="1431115" y="396630"/>
                  </a:lnTo>
                  <a:lnTo>
                    <a:pt x="1491905" y="374454"/>
                  </a:lnTo>
                  <a:lnTo>
                    <a:pt x="1543647" y="334434"/>
                  </a:lnTo>
                  <a:lnTo>
                    <a:pt x="1577674" y="276698"/>
                  </a:lnTo>
                  <a:lnTo>
                    <a:pt x="1591056" y="214629"/>
                  </a:lnTo>
                  <a:lnTo>
                    <a:pt x="1591056" y="210168"/>
                  </a:lnTo>
                  <a:lnTo>
                    <a:pt x="1580605" y="146569"/>
                  </a:lnTo>
                  <a:lnTo>
                    <a:pt x="1548107" y="88834"/>
                  </a:lnTo>
                  <a:lnTo>
                    <a:pt x="1497768" y="45882"/>
                  </a:lnTo>
                  <a:lnTo>
                    <a:pt x="1437105" y="25108"/>
                  </a:lnTo>
                  <a:lnTo>
                    <a:pt x="193876" y="0"/>
                  </a:lnTo>
                  <a:close/>
                </a:path>
              </a:pathLst>
            </a:custGeom>
            <a:ln w="11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91987" y="2581566"/>
              <a:ext cx="1871345" cy="3248025"/>
            </a:xfrm>
            <a:custGeom>
              <a:avLst/>
              <a:gdLst/>
              <a:ahLst/>
              <a:cxnLst/>
              <a:rect l="l" t="t" r="r" b="b"/>
              <a:pathLst>
                <a:path w="1871345" h="3248025">
                  <a:moveTo>
                    <a:pt x="1870811" y="3164535"/>
                  </a:moveTo>
                  <a:lnTo>
                    <a:pt x="1821865" y="3106382"/>
                  </a:lnTo>
                  <a:lnTo>
                    <a:pt x="1657604" y="3050146"/>
                  </a:lnTo>
                  <a:lnTo>
                    <a:pt x="1604327" y="3023514"/>
                  </a:lnTo>
                  <a:lnTo>
                    <a:pt x="1617713" y="2931757"/>
                  </a:lnTo>
                  <a:lnTo>
                    <a:pt x="1657604" y="2845917"/>
                  </a:lnTo>
                  <a:lnTo>
                    <a:pt x="1737499" y="2736418"/>
                  </a:lnTo>
                  <a:lnTo>
                    <a:pt x="1804162" y="2558821"/>
                  </a:lnTo>
                  <a:lnTo>
                    <a:pt x="1808619" y="2468549"/>
                  </a:lnTo>
                  <a:lnTo>
                    <a:pt x="1781987" y="2372347"/>
                  </a:lnTo>
                  <a:lnTo>
                    <a:pt x="1710867" y="2228799"/>
                  </a:lnTo>
                  <a:lnTo>
                    <a:pt x="1604327" y="2064524"/>
                  </a:lnTo>
                  <a:lnTo>
                    <a:pt x="1571307" y="2027707"/>
                  </a:lnTo>
                  <a:lnTo>
                    <a:pt x="1576158" y="1969782"/>
                  </a:lnTo>
                  <a:lnTo>
                    <a:pt x="1576158" y="1870621"/>
                  </a:lnTo>
                  <a:lnTo>
                    <a:pt x="1553984" y="1709394"/>
                  </a:lnTo>
                  <a:lnTo>
                    <a:pt x="1514094" y="1545107"/>
                  </a:lnTo>
                  <a:lnTo>
                    <a:pt x="1460830" y="1397139"/>
                  </a:lnTo>
                  <a:lnTo>
                    <a:pt x="1407426" y="1284592"/>
                  </a:lnTo>
                  <a:lnTo>
                    <a:pt x="1336446" y="1188364"/>
                  </a:lnTo>
                  <a:lnTo>
                    <a:pt x="1256538" y="1098130"/>
                  </a:lnTo>
                  <a:lnTo>
                    <a:pt x="1163243" y="1033005"/>
                  </a:lnTo>
                  <a:lnTo>
                    <a:pt x="1061161" y="997572"/>
                  </a:lnTo>
                  <a:lnTo>
                    <a:pt x="1050620" y="996403"/>
                  </a:lnTo>
                  <a:lnTo>
                    <a:pt x="1056703" y="984186"/>
                  </a:lnTo>
                  <a:lnTo>
                    <a:pt x="1003439" y="919060"/>
                  </a:lnTo>
                  <a:lnTo>
                    <a:pt x="1000366" y="916736"/>
                  </a:lnTo>
                  <a:lnTo>
                    <a:pt x="998969" y="887958"/>
                  </a:lnTo>
                  <a:lnTo>
                    <a:pt x="972337" y="810983"/>
                  </a:lnTo>
                  <a:lnTo>
                    <a:pt x="887971" y="750316"/>
                  </a:lnTo>
                  <a:lnTo>
                    <a:pt x="812520" y="723671"/>
                  </a:lnTo>
                  <a:lnTo>
                    <a:pt x="731774" y="748245"/>
                  </a:lnTo>
                  <a:lnTo>
                    <a:pt x="708914" y="737057"/>
                  </a:lnTo>
                  <a:lnTo>
                    <a:pt x="614222" y="646823"/>
                  </a:lnTo>
                  <a:lnTo>
                    <a:pt x="534314" y="572770"/>
                  </a:lnTo>
                  <a:lnTo>
                    <a:pt x="467664" y="489927"/>
                  </a:lnTo>
                  <a:lnTo>
                    <a:pt x="412864" y="390779"/>
                  </a:lnTo>
                  <a:lnTo>
                    <a:pt x="364058" y="291617"/>
                  </a:lnTo>
                  <a:lnTo>
                    <a:pt x="364058" y="251599"/>
                  </a:lnTo>
                  <a:lnTo>
                    <a:pt x="372973" y="186461"/>
                  </a:lnTo>
                  <a:lnTo>
                    <a:pt x="346341" y="118402"/>
                  </a:lnTo>
                  <a:lnTo>
                    <a:pt x="279692" y="57734"/>
                  </a:lnTo>
                  <a:lnTo>
                    <a:pt x="226415" y="13385"/>
                  </a:lnTo>
                  <a:lnTo>
                    <a:pt x="131724" y="0"/>
                  </a:lnTo>
                  <a:lnTo>
                    <a:pt x="91757" y="17843"/>
                  </a:lnTo>
                  <a:lnTo>
                    <a:pt x="118414" y="57734"/>
                  </a:lnTo>
                  <a:lnTo>
                    <a:pt x="226415" y="109613"/>
                  </a:lnTo>
                  <a:lnTo>
                    <a:pt x="293065" y="213106"/>
                  </a:lnTo>
                  <a:lnTo>
                    <a:pt x="324167" y="330111"/>
                  </a:lnTo>
                  <a:lnTo>
                    <a:pt x="404075" y="482536"/>
                  </a:lnTo>
                  <a:lnTo>
                    <a:pt x="507682" y="660082"/>
                  </a:lnTo>
                  <a:lnTo>
                    <a:pt x="628523" y="800023"/>
                  </a:lnTo>
                  <a:lnTo>
                    <a:pt x="541705" y="892429"/>
                  </a:lnTo>
                  <a:lnTo>
                    <a:pt x="483984" y="1009294"/>
                  </a:lnTo>
                  <a:lnTo>
                    <a:pt x="470598" y="1126299"/>
                  </a:lnTo>
                  <a:lnTo>
                    <a:pt x="483984" y="1209141"/>
                  </a:lnTo>
                  <a:lnTo>
                    <a:pt x="506158" y="1243177"/>
                  </a:lnTo>
                  <a:lnTo>
                    <a:pt x="324167" y="1400060"/>
                  </a:lnTo>
                  <a:lnTo>
                    <a:pt x="364058" y="1438554"/>
                  </a:lnTo>
                  <a:lnTo>
                    <a:pt x="399605" y="1447355"/>
                  </a:lnTo>
                  <a:lnTo>
                    <a:pt x="537248" y="1287526"/>
                  </a:lnTo>
                  <a:lnTo>
                    <a:pt x="621614" y="1308303"/>
                  </a:lnTo>
                  <a:lnTo>
                    <a:pt x="776973" y="1312760"/>
                  </a:lnTo>
                  <a:lnTo>
                    <a:pt x="883513" y="1243177"/>
                  </a:lnTo>
                  <a:lnTo>
                    <a:pt x="936193" y="1160005"/>
                  </a:lnTo>
                  <a:lnTo>
                    <a:pt x="939838" y="1244701"/>
                  </a:lnTo>
                  <a:lnTo>
                    <a:pt x="962012" y="1309827"/>
                  </a:lnTo>
                  <a:lnTo>
                    <a:pt x="953096" y="1262418"/>
                  </a:lnTo>
                  <a:lnTo>
                    <a:pt x="962012" y="1274267"/>
                  </a:lnTo>
                  <a:lnTo>
                    <a:pt x="962012" y="1309827"/>
                  </a:lnTo>
                  <a:lnTo>
                    <a:pt x="962012" y="1404531"/>
                  </a:lnTo>
                  <a:lnTo>
                    <a:pt x="948639" y="1559890"/>
                  </a:lnTo>
                  <a:lnTo>
                    <a:pt x="899820" y="1716786"/>
                  </a:lnTo>
                  <a:lnTo>
                    <a:pt x="828840" y="1807019"/>
                  </a:lnTo>
                  <a:lnTo>
                    <a:pt x="707390" y="1894319"/>
                  </a:lnTo>
                  <a:lnTo>
                    <a:pt x="512140" y="1946198"/>
                  </a:lnTo>
                  <a:lnTo>
                    <a:pt x="352196" y="1971306"/>
                  </a:lnTo>
                  <a:lnTo>
                    <a:pt x="239801" y="2015693"/>
                  </a:lnTo>
                  <a:lnTo>
                    <a:pt x="164223" y="2015693"/>
                  </a:lnTo>
                  <a:lnTo>
                    <a:pt x="79921" y="1959457"/>
                  </a:lnTo>
                  <a:lnTo>
                    <a:pt x="44399" y="1971306"/>
                  </a:lnTo>
                  <a:lnTo>
                    <a:pt x="44399" y="1984616"/>
                  </a:lnTo>
                  <a:lnTo>
                    <a:pt x="150952" y="2054161"/>
                  </a:lnTo>
                  <a:lnTo>
                    <a:pt x="137642" y="2076361"/>
                  </a:lnTo>
                  <a:lnTo>
                    <a:pt x="4432" y="2092642"/>
                  </a:lnTo>
                  <a:lnTo>
                    <a:pt x="0" y="2105977"/>
                  </a:lnTo>
                  <a:lnTo>
                    <a:pt x="4432" y="2132609"/>
                  </a:lnTo>
                  <a:lnTo>
                    <a:pt x="146519" y="2119287"/>
                  </a:lnTo>
                  <a:lnTo>
                    <a:pt x="150952" y="2132609"/>
                  </a:lnTo>
                  <a:lnTo>
                    <a:pt x="110998" y="2196249"/>
                  </a:lnTo>
                  <a:lnTo>
                    <a:pt x="79921" y="2261362"/>
                  </a:lnTo>
                  <a:lnTo>
                    <a:pt x="97688" y="2296871"/>
                  </a:lnTo>
                  <a:lnTo>
                    <a:pt x="177609" y="2179955"/>
                  </a:lnTo>
                  <a:lnTo>
                    <a:pt x="199783" y="2184400"/>
                  </a:lnTo>
                  <a:lnTo>
                    <a:pt x="213156" y="2308707"/>
                  </a:lnTo>
                  <a:lnTo>
                    <a:pt x="253047" y="2287994"/>
                  </a:lnTo>
                  <a:lnTo>
                    <a:pt x="241249" y="2179955"/>
                  </a:lnTo>
                  <a:lnTo>
                    <a:pt x="239801" y="2166645"/>
                  </a:lnTo>
                  <a:lnTo>
                    <a:pt x="246126" y="2119287"/>
                  </a:lnTo>
                  <a:lnTo>
                    <a:pt x="253047" y="2067496"/>
                  </a:lnTo>
                  <a:lnTo>
                    <a:pt x="361124" y="2023084"/>
                  </a:lnTo>
                  <a:lnTo>
                    <a:pt x="394385" y="2015693"/>
                  </a:lnTo>
                  <a:lnTo>
                    <a:pt x="574205" y="1975726"/>
                  </a:lnTo>
                  <a:lnTo>
                    <a:pt x="791756" y="1919566"/>
                  </a:lnTo>
                  <a:lnTo>
                    <a:pt x="975271" y="1789303"/>
                  </a:lnTo>
                  <a:lnTo>
                    <a:pt x="1041920" y="1633816"/>
                  </a:lnTo>
                  <a:lnTo>
                    <a:pt x="1073023" y="1469656"/>
                  </a:lnTo>
                  <a:lnTo>
                    <a:pt x="1086269" y="1287526"/>
                  </a:lnTo>
                  <a:lnTo>
                    <a:pt x="1086269" y="1262418"/>
                  </a:lnTo>
                  <a:lnTo>
                    <a:pt x="1086269" y="1237996"/>
                  </a:lnTo>
                  <a:lnTo>
                    <a:pt x="1101178" y="1253490"/>
                  </a:lnTo>
                  <a:lnTo>
                    <a:pt x="1141069" y="1349717"/>
                  </a:lnTo>
                  <a:lnTo>
                    <a:pt x="1141069" y="1505089"/>
                  </a:lnTo>
                  <a:lnTo>
                    <a:pt x="1101178" y="1635340"/>
                  </a:lnTo>
                  <a:lnTo>
                    <a:pt x="1083335" y="1749285"/>
                  </a:lnTo>
                  <a:lnTo>
                    <a:pt x="1087805" y="1935746"/>
                  </a:lnTo>
                  <a:lnTo>
                    <a:pt x="1122629" y="2049119"/>
                  </a:lnTo>
                  <a:lnTo>
                    <a:pt x="1112913" y="2060092"/>
                  </a:lnTo>
                  <a:lnTo>
                    <a:pt x="1033005" y="2203640"/>
                  </a:lnTo>
                  <a:lnTo>
                    <a:pt x="1015288" y="2280589"/>
                  </a:lnTo>
                  <a:lnTo>
                    <a:pt x="1006360" y="2363482"/>
                  </a:lnTo>
                  <a:lnTo>
                    <a:pt x="1015288" y="2480386"/>
                  </a:lnTo>
                  <a:lnTo>
                    <a:pt x="1041920" y="2583980"/>
                  </a:lnTo>
                  <a:lnTo>
                    <a:pt x="1108570" y="2766009"/>
                  </a:lnTo>
                  <a:lnTo>
                    <a:pt x="1179563" y="2943606"/>
                  </a:lnTo>
                  <a:lnTo>
                    <a:pt x="1188478" y="2995396"/>
                  </a:lnTo>
                  <a:lnTo>
                    <a:pt x="1148461" y="2995396"/>
                  </a:lnTo>
                  <a:lnTo>
                    <a:pt x="1081938" y="2986519"/>
                  </a:lnTo>
                  <a:lnTo>
                    <a:pt x="966470" y="2986519"/>
                  </a:lnTo>
                  <a:lnTo>
                    <a:pt x="855472" y="3008719"/>
                  </a:lnTo>
                  <a:lnTo>
                    <a:pt x="753262" y="3039783"/>
                  </a:lnTo>
                  <a:lnTo>
                    <a:pt x="802208" y="3091586"/>
                  </a:lnTo>
                  <a:lnTo>
                    <a:pt x="855472" y="3104908"/>
                  </a:lnTo>
                  <a:lnTo>
                    <a:pt x="948639" y="3078264"/>
                  </a:lnTo>
                  <a:lnTo>
                    <a:pt x="1041920" y="3039783"/>
                  </a:lnTo>
                  <a:lnTo>
                    <a:pt x="1099654" y="3039783"/>
                  </a:lnTo>
                  <a:lnTo>
                    <a:pt x="1219581" y="3060509"/>
                  </a:lnTo>
                  <a:lnTo>
                    <a:pt x="1272844" y="3047187"/>
                  </a:lnTo>
                  <a:lnTo>
                    <a:pt x="1281645" y="2986519"/>
                  </a:lnTo>
                  <a:lnTo>
                    <a:pt x="1228369" y="2905125"/>
                  </a:lnTo>
                  <a:lnTo>
                    <a:pt x="1166304" y="2723096"/>
                  </a:lnTo>
                  <a:lnTo>
                    <a:pt x="1086269" y="2518867"/>
                  </a:lnTo>
                  <a:lnTo>
                    <a:pt x="1081938" y="2415273"/>
                  </a:lnTo>
                  <a:lnTo>
                    <a:pt x="1099654" y="2363482"/>
                  </a:lnTo>
                  <a:lnTo>
                    <a:pt x="1148461" y="2228799"/>
                  </a:lnTo>
                  <a:lnTo>
                    <a:pt x="1223683" y="2159127"/>
                  </a:lnTo>
                  <a:lnTo>
                    <a:pt x="1229906" y="2165159"/>
                  </a:lnTo>
                  <a:lnTo>
                    <a:pt x="1323187" y="2205113"/>
                  </a:lnTo>
                  <a:lnTo>
                    <a:pt x="1420812" y="2196249"/>
                  </a:lnTo>
                  <a:lnTo>
                    <a:pt x="1487614" y="2167191"/>
                  </a:lnTo>
                  <a:lnTo>
                    <a:pt x="1537677" y="2221407"/>
                  </a:lnTo>
                  <a:lnTo>
                    <a:pt x="1622044" y="2311679"/>
                  </a:lnTo>
                  <a:lnTo>
                    <a:pt x="1688693" y="2437460"/>
                  </a:lnTo>
                  <a:lnTo>
                    <a:pt x="1702079" y="2507030"/>
                  </a:lnTo>
                  <a:lnTo>
                    <a:pt x="1697609" y="2594343"/>
                  </a:lnTo>
                  <a:lnTo>
                    <a:pt x="1657604" y="2702369"/>
                  </a:lnTo>
                  <a:lnTo>
                    <a:pt x="1595412" y="2805963"/>
                  </a:lnTo>
                  <a:lnTo>
                    <a:pt x="1537677" y="2949511"/>
                  </a:lnTo>
                  <a:lnTo>
                    <a:pt x="1475613" y="3010192"/>
                  </a:lnTo>
                  <a:lnTo>
                    <a:pt x="1475613" y="3061995"/>
                  </a:lnTo>
                  <a:lnTo>
                    <a:pt x="1524419" y="3075305"/>
                  </a:lnTo>
                  <a:lnTo>
                    <a:pt x="1608785" y="3093059"/>
                  </a:lnTo>
                  <a:lnTo>
                    <a:pt x="1697609" y="3153740"/>
                  </a:lnTo>
                  <a:lnTo>
                    <a:pt x="1764144" y="3196666"/>
                  </a:lnTo>
                  <a:lnTo>
                    <a:pt x="1807997" y="3247745"/>
                  </a:lnTo>
                  <a:lnTo>
                    <a:pt x="1809800" y="3247745"/>
                  </a:lnTo>
                  <a:lnTo>
                    <a:pt x="1857425" y="3218865"/>
                  </a:lnTo>
                  <a:lnTo>
                    <a:pt x="1870811" y="3185934"/>
                  </a:lnTo>
                  <a:lnTo>
                    <a:pt x="1870811" y="31645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53237"/>
            <a:ext cx="7546975" cy="981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60"/>
              </a:lnSpc>
              <a:spcBef>
                <a:spcPts val="100"/>
              </a:spcBef>
              <a:tabLst>
                <a:tab pos="2736215" algn="l"/>
              </a:tabLst>
            </a:pPr>
            <a:r>
              <a:rPr dirty="0"/>
              <a:t>Influences</a:t>
            </a:r>
            <a:r>
              <a:rPr spc="-55" dirty="0"/>
              <a:t> </a:t>
            </a:r>
            <a:r>
              <a:rPr spc="-25" dirty="0"/>
              <a:t>on</a:t>
            </a:r>
            <a:r>
              <a:rPr dirty="0"/>
              <a:t>	doctor</a:t>
            </a:r>
            <a:r>
              <a:rPr spc="-60" dirty="0"/>
              <a:t> </a:t>
            </a:r>
            <a:r>
              <a:rPr dirty="0"/>
              <a:t>patient</a:t>
            </a:r>
            <a:r>
              <a:rPr spc="-40" dirty="0"/>
              <a:t> </a:t>
            </a:r>
            <a:r>
              <a:rPr spc="-10" dirty="0"/>
              <a:t>relationship</a:t>
            </a:r>
          </a:p>
          <a:p>
            <a:pPr marL="12700">
              <a:lnSpc>
                <a:spcPts val="3760"/>
              </a:lnSpc>
            </a:pPr>
            <a:r>
              <a:rPr dirty="0"/>
              <a:t>-</a:t>
            </a:r>
            <a:r>
              <a:rPr spc="-40" dirty="0"/>
              <a:t> </a:t>
            </a:r>
            <a:r>
              <a:rPr spc="-10" dirty="0"/>
              <a:t>Patient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2279649"/>
            <a:ext cx="7522845" cy="375031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84785" marR="5080" indent="-172720">
              <a:lnSpc>
                <a:spcPts val="3030"/>
              </a:lnSpc>
              <a:spcBef>
                <a:spcPts val="470"/>
              </a:spcBef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patient’s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ability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exercise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control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depends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a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2800" dirty="0">
                <a:latin typeface="Calibri"/>
                <a:cs typeface="Calibri"/>
              </a:rPr>
              <a:t>number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factors:</a:t>
            </a:r>
            <a:endParaRPr sz="2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455"/>
              </a:spcBef>
              <a:buFont typeface="Arial"/>
              <a:buChar char="•"/>
              <a:tabLst>
                <a:tab pos="185420" algn="l"/>
              </a:tabLst>
            </a:pPr>
            <a:r>
              <a:rPr sz="2800" spc="-25" dirty="0">
                <a:latin typeface="Calibri"/>
                <a:cs typeface="Calibri"/>
              </a:rPr>
              <a:t>Age</a:t>
            </a:r>
            <a:endParaRPr sz="2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470"/>
              </a:spcBef>
              <a:buFont typeface="Arial"/>
              <a:buChar char="•"/>
              <a:tabLst>
                <a:tab pos="185420" algn="l"/>
              </a:tabLst>
            </a:pPr>
            <a:r>
              <a:rPr sz="2800" dirty="0">
                <a:latin typeface="Calibri"/>
                <a:cs typeface="Calibri"/>
              </a:rPr>
              <a:t>Social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educational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level</a:t>
            </a:r>
            <a:endParaRPr sz="2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470"/>
              </a:spcBef>
              <a:buFont typeface="Arial"/>
              <a:buChar char="•"/>
              <a:tabLst>
                <a:tab pos="185420" algn="l"/>
              </a:tabLst>
            </a:pPr>
            <a:r>
              <a:rPr sz="2800" spc="-25" dirty="0">
                <a:latin typeface="Calibri"/>
                <a:cs typeface="Calibri"/>
              </a:rPr>
              <a:t>Sex</a:t>
            </a:r>
            <a:endParaRPr sz="2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455"/>
              </a:spcBef>
              <a:buFont typeface="Arial"/>
              <a:buChar char="•"/>
              <a:tabLst>
                <a:tab pos="185420" algn="l"/>
              </a:tabLst>
            </a:pPr>
            <a:r>
              <a:rPr sz="2800" spc="-25" dirty="0">
                <a:latin typeface="Calibri"/>
                <a:cs typeface="Calibri"/>
              </a:rPr>
              <a:t>Different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languages</a:t>
            </a:r>
            <a:endParaRPr sz="2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470"/>
              </a:spcBef>
              <a:buFont typeface="Arial"/>
              <a:buChar char="•"/>
              <a:tabLst>
                <a:tab pos="185420" algn="l"/>
              </a:tabLst>
            </a:pPr>
            <a:r>
              <a:rPr sz="2800" spc="-10" dirty="0">
                <a:latin typeface="Calibri"/>
                <a:cs typeface="Calibri"/>
              </a:rPr>
              <a:t>Membership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ethnic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minority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53237"/>
            <a:ext cx="754697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36215" algn="l"/>
              </a:tabLst>
            </a:pPr>
            <a:r>
              <a:rPr dirty="0"/>
              <a:t>Influences</a:t>
            </a:r>
            <a:r>
              <a:rPr spc="-55" dirty="0"/>
              <a:t> </a:t>
            </a:r>
            <a:r>
              <a:rPr spc="-25" dirty="0"/>
              <a:t>on</a:t>
            </a:r>
            <a:r>
              <a:rPr dirty="0"/>
              <a:t>	doctor</a:t>
            </a:r>
            <a:r>
              <a:rPr spc="-60" dirty="0"/>
              <a:t> </a:t>
            </a:r>
            <a:r>
              <a:rPr dirty="0"/>
              <a:t>patient</a:t>
            </a:r>
            <a:r>
              <a:rPr spc="-40" dirty="0"/>
              <a:t> </a:t>
            </a:r>
            <a:r>
              <a:rPr spc="-10" dirty="0"/>
              <a:t>relationship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106170"/>
            <a:ext cx="356489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latin typeface="Arial"/>
                <a:cs typeface="Arial"/>
              </a:rPr>
              <a:t>–</a:t>
            </a:r>
            <a:r>
              <a:rPr sz="3300" spc="-30" dirty="0">
                <a:latin typeface="Arial"/>
                <a:cs typeface="Arial"/>
              </a:rPr>
              <a:t> </a:t>
            </a:r>
            <a:r>
              <a:rPr sz="3300" dirty="0">
                <a:latin typeface="Arial"/>
                <a:cs typeface="Arial"/>
              </a:rPr>
              <a:t>structural</a:t>
            </a:r>
            <a:r>
              <a:rPr sz="3300" spc="-10" dirty="0">
                <a:latin typeface="Arial"/>
                <a:cs typeface="Arial"/>
              </a:rPr>
              <a:t> context</a:t>
            </a:r>
            <a:endParaRPr sz="3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542" y="2518536"/>
            <a:ext cx="2096135" cy="119507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5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General</a:t>
            </a:r>
            <a:r>
              <a:rPr sz="2100" spc="-7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practice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Hospital</a:t>
            </a:r>
            <a:r>
              <a:rPr sz="2100" spc="-6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situation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185420" algn="l"/>
              </a:tabLst>
            </a:pPr>
            <a:r>
              <a:rPr sz="2100" spc="-20" dirty="0">
                <a:latin typeface="Calibri"/>
                <a:cs typeface="Calibri"/>
              </a:rPr>
              <a:t>Ward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26389"/>
            <a:ext cx="496506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Models</a:t>
            </a:r>
            <a:r>
              <a:rPr spc="-15" dirty="0"/>
              <a:t> </a:t>
            </a:r>
            <a:r>
              <a:rPr dirty="0"/>
              <a:t>of</a:t>
            </a:r>
            <a:r>
              <a:rPr spc="-30" dirty="0"/>
              <a:t> </a:t>
            </a:r>
            <a:r>
              <a:rPr dirty="0"/>
              <a:t>decision</a:t>
            </a:r>
            <a:r>
              <a:rPr spc="-10" dirty="0"/>
              <a:t> making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49261" y="1825561"/>
            <a:ext cx="7646034" cy="4351655"/>
            <a:chOff x="749261" y="1825561"/>
            <a:chExt cx="7646034" cy="43516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9261" y="1825561"/>
              <a:ext cx="7645527" cy="435140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91199" y="2920491"/>
              <a:ext cx="381000" cy="104775"/>
            </a:xfrm>
            <a:custGeom>
              <a:avLst/>
              <a:gdLst/>
              <a:ahLst/>
              <a:cxnLst/>
              <a:rect l="l" t="t" r="r" b="b"/>
              <a:pathLst>
                <a:path w="381000" h="104775">
                  <a:moveTo>
                    <a:pt x="344969" y="59081"/>
                  </a:moveTo>
                  <a:lnTo>
                    <a:pt x="285876" y="93218"/>
                  </a:lnTo>
                  <a:lnTo>
                    <a:pt x="284734" y="97155"/>
                  </a:lnTo>
                  <a:lnTo>
                    <a:pt x="286512" y="100203"/>
                  </a:lnTo>
                  <a:lnTo>
                    <a:pt x="288289" y="103124"/>
                  </a:lnTo>
                  <a:lnTo>
                    <a:pt x="292226" y="104267"/>
                  </a:lnTo>
                  <a:lnTo>
                    <a:pt x="370040" y="59182"/>
                  </a:lnTo>
                  <a:lnTo>
                    <a:pt x="344969" y="59081"/>
                  </a:lnTo>
                  <a:close/>
                </a:path>
                <a:path w="381000" h="104775">
                  <a:moveTo>
                    <a:pt x="88773" y="0"/>
                  </a:moveTo>
                  <a:lnTo>
                    <a:pt x="0" y="51308"/>
                  </a:lnTo>
                  <a:lnTo>
                    <a:pt x="88391" y="103378"/>
                  </a:lnTo>
                  <a:lnTo>
                    <a:pt x="92328" y="102362"/>
                  </a:lnTo>
                  <a:lnTo>
                    <a:pt x="95885" y="96266"/>
                  </a:lnTo>
                  <a:lnTo>
                    <a:pt x="94869" y="92456"/>
                  </a:lnTo>
                  <a:lnTo>
                    <a:pt x="35959" y="57758"/>
                  </a:lnTo>
                  <a:lnTo>
                    <a:pt x="12573" y="57658"/>
                  </a:lnTo>
                  <a:lnTo>
                    <a:pt x="12573" y="44958"/>
                  </a:lnTo>
                  <a:lnTo>
                    <a:pt x="36359" y="44958"/>
                  </a:lnTo>
                  <a:lnTo>
                    <a:pt x="95123" y="10922"/>
                  </a:lnTo>
                  <a:lnTo>
                    <a:pt x="96265" y="7112"/>
                  </a:lnTo>
                  <a:lnTo>
                    <a:pt x="92710" y="1016"/>
                  </a:lnTo>
                  <a:lnTo>
                    <a:pt x="88773" y="0"/>
                  </a:lnTo>
                  <a:close/>
                </a:path>
                <a:path w="381000" h="104775">
                  <a:moveTo>
                    <a:pt x="355875" y="52784"/>
                  </a:moveTo>
                  <a:lnTo>
                    <a:pt x="344969" y="59081"/>
                  </a:lnTo>
                  <a:lnTo>
                    <a:pt x="368426" y="59182"/>
                  </a:lnTo>
                  <a:lnTo>
                    <a:pt x="368426" y="58293"/>
                  </a:lnTo>
                  <a:lnTo>
                    <a:pt x="365251" y="58293"/>
                  </a:lnTo>
                  <a:lnTo>
                    <a:pt x="355875" y="52784"/>
                  </a:lnTo>
                  <a:close/>
                </a:path>
                <a:path w="381000" h="104775">
                  <a:moveTo>
                    <a:pt x="292608" y="762"/>
                  </a:moveTo>
                  <a:lnTo>
                    <a:pt x="288671" y="1778"/>
                  </a:lnTo>
                  <a:lnTo>
                    <a:pt x="285114" y="7874"/>
                  </a:lnTo>
                  <a:lnTo>
                    <a:pt x="286130" y="11811"/>
                  </a:lnTo>
                  <a:lnTo>
                    <a:pt x="344976" y="46381"/>
                  </a:lnTo>
                  <a:lnTo>
                    <a:pt x="368426" y="46482"/>
                  </a:lnTo>
                  <a:lnTo>
                    <a:pt x="368426" y="59182"/>
                  </a:lnTo>
                  <a:lnTo>
                    <a:pt x="370040" y="59182"/>
                  </a:lnTo>
                  <a:lnTo>
                    <a:pt x="381000" y="52832"/>
                  </a:lnTo>
                  <a:lnTo>
                    <a:pt x="292608" y="762"/>
                  </a:lnTo>
                  <a:close/>
                </a:path>
                <a:path w="381000" h="104775">
                  <a:moveTo>
                    <a:pt x="36184" y="45059"/>
                  </a:moveTo>
                  <a:lnTo>
                    <a:pt x="25203" y="51419"/>
                  </a:lnTo>
                  <a:lnTo>
                    <a:pt x="35959" y="57758"/>
                  </a:lnTo>
                  <a:lnTo>
                    <a:pt x="344969" y="59081"/>
                  </a:lnTo>
                  <a:lnTo>
                    <a:pt x="355875" y="52784"/>
                  </a:lnTo>
                  <a:lnTo>
                    <a:pt x="344976" y="46381"/>
                  </a:lnTo>
                  <a:lnTo>
                    <a:pt x="36184" y="45059"/>
                  </a:lnTo>
                  <a:close/>
                </a:path>
                <a:path w="381000" h="104775">
                  <a:moveTo>
                    <a:pt x="365251" y="47371"/>
                  </a:moveTo>
                  <a:lnTo>
                    <a:pt x="355875" y="52784"/>
                  </a:lnTo>
                  <a:lnTo>
                    <a:pt x="365251" y="58293"/>
                  </a:lnTo>
                  <a:lnTo>
                    <a:pt x="365251" y="47371"/>
                  </a:lnTo>
                  <a:close/>
                </a:path>
                <a:path w="381000" h="104775">
                  <a:moveTo>
                    <a:pt x="368426" y="47371"/>
                  </a:moveTo>
                  <a:lnTo>
                    <a:pt x="365251" y="47371"/>
                  </a:lnTo>
                  <a:lnTo>
                    <a:pt x="365251" y="58293"/>
                  </a:lnTo>
                  <a:lnTo>
                    <a:pt x="368426" y="58293"/>
                  </a:lnTo>
                  <a:lnTo>
                    <a:pt x="368426" y="47371"/>
                  </a:lnTo>
                  <a:close/>
                </a:path>
                <a:path w="381000" h="104775">
                  <a:moveTo>
                    <a:pt x="12573" y="44958"/>
                  </a:moveTo>
                  <a:lnTo>
                    <a:pt x="12573" y="57658"/>
                  </a:lnTo>
                  <a:lnTo>
                    <a:pt x="35959" y="57758"/>
                  </a:lnTo>
                  <a:lnTo>
                    <a:pt x="34496" y="56896"/>
                  </a:lnTo>
                  <a:lnTo>
                    <a:pt x="15748" y="56896"/>
                  </a:lnTo>
                  <a:lnTo>
                    <a:pt x="15748" y="45847"/>
                  </a:lnTo>
                  <a:lnTo>
                    <a:pt x="34824" y="45847"/>
                  </a:lnTo>
                  <a:lnTo>
                    <a:pt x="36184" y="45059"/>
                  </a:lnTo>
                  <a:lnTo>
                    <a:pt x="12573" y="44958"/>
                  </a:lnTo>
                  <a:close/>
                </a:path>
                <a:path w="381000" h="104775">
                  <a:moveTo>
                    <a:pt x="15748" y="45847"/>
                  </a:moveTo>
                  <a:lnTo>
                    <a:pt x="15748" y="56896"/>
                  </a:lnTo>
                  <a:lnTo>
                    <a:pt x="25203" y="51419"/>
                  </a:lnTo>
                  <a:lnTo>
                    <a:pt x="15748" y="45847"/>
                  </a:lnTo>
                  <a:close/>
                </a:path>
                <a:path w="381000" h="104775">
                  <a:moveTo>
                    <a:pt x="25203" y="51419"/>
                  </a:moveTo>
                  <a:lnTo>
                    <a:pt x="15748" y="56896"/>
                  </a:lnTo>
                  <a:lnTo>
                    <a:pt x="34496" y="56896"/>
                  </a:lnTo>
                  <a:lnTo>
                    <a:pt x="25203" y="51419"/>
                  </a:lnTo>
                  <a:close/>
                </a:path>
                <a:path w="381000" h="104775">
                  <a:moveTo>
                    <a:pt x="344976" y="46381"/>
                  </a:moveTo>
                  <a:lnTo>
                    <a:pt x="355875" y="52784"/>
                  </a:lnTo>
                  <a:lnTo>
                    <a:pt x="365251" y="47371"/>
                  </a:lnTo>
                  <a:lnTo>
                    <a:pt x="368426" y="47371"/>
                  </a:lnTo>
                  <a:lnTo>
                    <a:pt x="368426" y="46482"/>
                  </a:lnTo>
                  <a:lnTo>
                    <a:pt x="344976" y="46381"/>
                  </a:lnTo>
                  <a:close/>
                </a:path>
                <a:path w="381000" h="104775">
                  <a:moveTo>
                    <a:pt x="34824" y="45847"/>
                  </a:moveTo>
                  <a:lnTo>
                    <a:pt x="15748" y="45847"/>
                  </a:lnTo>
                  <a:lnTo>
                    <a:pt x="25203" y="51419"/>
                  </a:lnTo>
                  <a:lnTo>
                    <a:pt x="34824" y="45847"/>
                  </a:lnTo>
                  <a:close/>
                </a:path>
                <a:path w="381000" h="104775">
                  <a:moveTo>
                    <a:pt x="36359" y="44958"/>
                  </a:moveTo>
                  <a:lnTo>
                    <a:pt x="12573" y="44958"/>
                  </a:lnTo>
                  <a:lnTo>
                    <a:pt x="36184" y="45059"/>
                  </a:lnTo>
                  <a:lnTo>
                    <a:pt x="36359" y="44958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727328"/>
            <a:ext cx="62255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Shared</a:t>
            </a:r>
            <a:r>
              <a:rPr spc="-15" dirty="0"/>
              <a:t> </a:t>
            </a:r>
            <a:r>
              <a:rPr dirty="0"/>
              <a:t>decision</a:t>
            </a:r>
            <a:r>
              <a:rPr spc="-20" dirty="0"/>
              <a:t> </a:t>
            </a:r>
            <a:r>
              <a:rPr dirty="0"/>
              <a:t>making -</a:t>
            </a:r>
            <a:r>
              <a:rPr spc="-10" dirty="0"/>
              <a:t>impetus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2804541"/>
            <a:ext cx="7265034" cy="225996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Increased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medical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knowledge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among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patients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Prevailing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social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values-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individual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autonomy,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responsibility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Chronic</a:t>
            </a:r>
            <a:r>
              <a:rPr sz="2100" spc="-7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illness</a:t>
            </a:r>
            <a:endParaRPr sz="2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185420" algn="l"/>
              </a:tabLst>
            </a:pPr>
            <a:r>
              <a:rPr sz="2100" spc="-90" dirty="0">
                <a:latin typeface="Calibri"/>
                <a:cs typeface="Calibri"/>
              </a:rPr>
              <a:t>To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make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choices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and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to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balance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risks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&amp;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benefits</a:t>
            </a:r>
            <a:endParaRPr sz="2100">
              <a:latin typeface="Calibri"/>
              <a:cs typeface="Calibri"/>
            </a:endParaRPr>
          </a:p>
          <a:p>
            <a:pPr marL="184785" marR="5080" indent="-172720">
              <a:lnSpc>
                <a:spcPts val="2270"/>
              </a:lnSpc>
              <a:spcBef>
                <a:spcPts val="825"/>
              </a:spcBef>
              <a:buFont typeface="Arial"/>
              <a:buChar char="•"/>
              <a:tabLst>
                <a:tab pos="185420" algn="l"/>
              </a:tabLst>
            </a:pPr>
            <a:r>
              <a:rPr sz="2100" dirty="0">
                <a:latin typeface="Calibri"/>
                <a:cs typeface="Calibri"/>
              </a:rPr>
              <a:t>Doctors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make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inaccurate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guesses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about</a:t>
            </a:r>
            <a:r>
              <a:rPr sz="2100" spc="-6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patients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concerns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&amp;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their preferences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and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treatment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choices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differ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dirty="0"/>
              <a:t>Shared</a:t>
            </a:r>
            <a:r>
              <a:rPr spc="-30" dirty="0"/>
              <a:t> </a:t>
            </a:r>
            <a:r>
              <a:rPr dirty="0"/>
              <a:t>decision</a:t>
            </a:r>
            <a:r>
              <a:rPr spc="-20" dirty="0"/>
              <a:t> </a:t>
            </a:r>
            <a:r>
              <a:rPr dirty="0"/>
              <a:t>making </a:t>
            </a:r>
            <a:r>
              <a:rPr spc="-10" dirty="0"/>
              <a:t>–impetus Compliance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73682"/>
            <a:ext cx="6708775" cy="68389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84785" marR="5080" indent="-172720">
              <a:lnSpc>
                <a:spcPts val="2300"/>
              </a:lnSpc>
              <a:spcBef>
                <a:spcPts val="660"/>
              </a:spcBef>
              <a:buFont typeface="Arial"/>
              <a:buChar char="•"/>
              <a:tabLst>
                <a:tab pos="185420" algn="l"/>
                <a:tab pos="542925" algn="l"/>
                <a:tab pos="911225" algn="l"/>
                <a:tab pos="1506220" algn="l"/>
                <a:tab pos="2475230" algn="l"/>
                <a:tab pos="2914650" algn="l"/>
                <a:tab pos="3830320" algn="l"/>
                <a:tab pos="4156710" algn="l"/>
                <a:tab pos="5222240" algn="l"/>
                <a:tab pos="6281420" algn="l"/>
              </a:tabLst>
            </a:pPr>
            <a:r>
              <a:rPr sz="2400" spc="-25" dirty="0">
                <a:latin typeface="Calibri"/>
                <a:cs typeface="Calibri"/>
              </a:rPr>
              <a:t>It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is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the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extent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to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which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patient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follows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dirty="0">
                <a:latin typeface="Calibri"/>
                <a:cs typeface="Calibri"/>
              </a:rPr>
              <a:t>instructions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physician.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70978" y="1773682"/>
            <a:ext cx="86486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clinical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7542" y="2461005"/>
            <a:ext cx="7730490" cy="346519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84785" marR="5080" indent="-172720" algn="just">
              <a:lnSpc>
                <a:spcPct val="80100"/>
              </a:lnSpc>
              <a:spcBef>
                <a:spcPts val="670"/>
              </a:spcBef>
              <a:buFont typeface="Arial"/>
              <a:buChar char="•"/>
              <a:tabLst>
                <a:tab pos="185420" algn="l"/>
              </a:tabLst>
            </a:pPr>
            <a:r>
              <a:rPr sz="2400" dirty="0">
                <a:latin typeface="Calibri"/>
                <a:cs typeface="Calibri"/>
              </a:rPr>
              <a:t>Research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confirms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that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doctor-</a:t>
            </a:r>
            <a:r>
              <a:rPr sz="2400" dirty="0">
                <a:latin typeface="Calibri"/>
                <a:cs typeface="Calibri"/>
              </a:rPr>
              <a:t>patient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relationship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dirty="0">
                <a:latin typeface="Calibri"/>
                <a:cs typeface="Calibri"/>
              </a:rPr>
              <a:t>best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predictor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whether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patient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will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follow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doctor’s </a:t>
            </a:r>
            <a:r>
              <a:rPr sz="2400" dirty="0">
                <a:latin typeface="Calibri"/>
                <a:cs typeface="Calibri"/>
              </a:rPr>
              <a:t>instructions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advice.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275"/>
              </a:spcBef>
            </a:pPr>
            <a:r>
              <a:rPr sz="2200" spc="-10" dirty="0">
                <a:latin typeface="Calibri"/>
                <a:cs typeface="Calibri"/>
              </a:rPr>
              <a:t>Examples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compliance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include:</a:t>
            </a:r>
            <a:endParaRPr sz="2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275"/>
              </a:spcBef>
              <a:buFont typeface="Arial"/>
              <a:buChar char="•"/>
              <a:tabLst>
                <a:tab pos="185420" algn="l"/>
              </a:tabLst>
            </a:pPr>
            <a:r>
              <a:rPr sz="2200" spc="-25" dirty="0">
                <a:latin typeface="Calibri"/>
                <a:cs typeface="Calibri"/>
              </a:rPr>
              <a:t>Taking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medications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schedule.</a:t>
            </a:r>
            <a:endParaRPr sz="2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275"/>
              </a:spcBef>
              <a:buFont typeface="Arial"/>
              <a:buChar char="•"/>
              <a:tabLst>
                <a:tab pos="185420" algn="l"/>
              </a:tabLst>
            </a:pPr>
            <a:r>
              <a:rPr sz="2200" spc="-10" dirty="0">
                <a:latin typeface="Calibri"/>
                <a:cs typeface="Calibri"/>
              </a:rPr>
              <a:t>Keeping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appointments.</a:t>
            </a:r>
            <a:endParaRPr sz="2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185420" algn="l"/>
              </a:tabLst>
            </a:pPr>
            <a:r>
              <a:rPr sz="2200" spc="-10" dirty="0">
                <a:latin typeface="Calibri"/>
                <a:cs typeface="Calibri"/>
              </a:rPr>
              <a:t>Following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directions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for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changes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behavior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diet.</a:t>
            </a:r>
            <a:endParaRPr sz="2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185420" algn="l"/>
              </a:tabLst>
            </a:pPr>
            <a:r>
              <a:rPr sz="2200" spc="-20" dirty="0">
                <a:latin typeface="Calibri"/>
                <a:cs typeface="Calibri"/>
              </a:rPr>
              <a:t>Approximately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1/3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patients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compliant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with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treatment.</a:t>
            </a:r>
            <a:endParaRPr sz="2200">
              <a:latin typeface="Calibri"/>
              <a:cs typeface="Calibri"/>
            </a:endParaRPr>
          </a:p>
          <a:p>
            <a:pPr marL="184785" marR="5080" indent="-172720">
              <a:lnSpc>
                <a:spcPts val="2110"/>
              </a:lnSpc>
              <a:spcBef>
                <a:spcPts val="785"/>
              </a:spcBef>
              <a:buFont typeface="Arial"/>
              <a:buChar char="•"/>
              <a:tabLst>
                <a:tab pos="185420" algn="l"/>
                <a:tab pos="731520" algn="l"/>
                <a:tab pos="1896110" algn="l"/>
                <a:tab pos="2673350" algn="l"/>
                <a:tab pos="3063875" algn="l"/>
                <a:tab pos="3600450" algn="l"/>
                <a:tab pos="4351655" algn="l"/>
                <a:tab pos="4933950" algn="l"/>
                <a:tab pos="5481320" algn="l"/>
                <a:tab pos="6232525" algn="l"/>
                <a:tab pos="7212330" algn="l"/>
              </a:tabLst>
            </a:pPr>
            <a:r>
              <a:rPr sz="2200" spc="-25" dirty="0">
                <a:latin typeface="Calibri"/>
                <a:cs typeface="Calibri"/>
              </a:rPr>
              <a:t>1/3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complies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0" dirty="0">
                <a:latin typeface="Calibri"/>
                <a:cs typeface="Calibri"/>
              </a:rPr>
              <a:t>some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of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the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time;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and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5" dirty="0">
                <a:latin typeface="Calibri"/>
                <a:cs typeface="Calibri"/>
              </a:rPr>
              <a:t>1/3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don't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10" dirty="0">
                <a:latin typeface="Calibri"/>
                <a:cs typeface="Calibri"/>
              </a:rPr>
              <a:t>comply</a:t>
            </a:r>
            <a:r>
              <a:rPr sz="2200" dirty="0">
                <a:latin typeface="Calibri"/>
                <a:cs typeface="Calibri"/>
              </a:rPr>
              <a:t>	</a:t>
            </a:r>
            <a:r>
              <a:rPr sz="2200" spc="-20" dirty="0">
                <a:latin typeface="Calibri"/>
                <a:cs typeface="Calibri"/>
              </a:rPr>
              <a:t>with </a:t>
            </a:r>
            <a:r>
              <a:rPr sz="2200" spc="-10" dirty="0">
                <a:latin typeface="Calibri"/>
                <a:cs typeface="Calibri"/>
              </a:rPr>
              <a:t>treatment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at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all.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dirty="0"/>
              <a:t>Shared</a:t>
            </a:r>
            <a:r>
              <a:rPr spc="-30" dirty="0"/>
              <a:t> </a:t>
            </a:r>
            <a:r>
              <a:rPr dirty="0"/>
              <a:t>decision</a:t>
            </a:r>
            <a:r>
              <a:rPr spc="-20" dirty="0"/>
              <a:t> </a:t>
            </a:r>
            <a:r>
              <a:rPr dirty="0"/>
              <a:t>making </a:t>
            </a:r>
            <a:r>
              <a:rPr spc="-10" dirty="0"/>
              <a:t>–impetus Compliance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37106"/>
            <a:ext cx="7661275" cy="4105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050"/>
              </a:lnSpc>
              <a:spcBef>
                <a:spcPts val="105"/>
              </a:spcBef>
            </a:pPr>
            <a:r>
              <a:rPr sz="2600" spc="-10" dirty="0">
                <a:solidFill>
                  <a:srgbClr val="5B9BD4"/>
                </a:solidFill>
                <a:latin typeface="Calibri"/>
                <a:cs typeface="Calibri"/>
              </a:rPr>
              <a:t>Factors</a:t>
            </a:r>
            <a:r>
              <a:rPr sz="2600" spc="-6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5B9BD4"/>
                </a:solidFill>
                <a:latin typeface="Calibri"/>
                <a:cs typeface="Calibri"/>
              </a:rPr>
              <a:t>associated</a:t>
            </a:r>
            <a:r>
              <a:rPr sz="2600" spc="-7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5B9BD4"/>
                </a:solidFill>
                <a:latin typeface="Calibri"/>
                <a:cs typeface="Calibri"/>
              </a:rPr>
              <a:t>with</a:t>
            </a:r>
            <a:r>
              <a:rPr sz="2600" spc="-5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5B9BD4"/>
                </a:solidFill>
                <a:latin typeface="Calibri"/>
                <a:cs typeface="Calibri"/>
              </a:rPr>
              <a:t>decreased</a:t>
            </a:r>
            <a:r>
              <a:rPr sz="2600" spc="-8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5B9BD4"/>
                </a:solidFill>
                <a:latin typeface="Calibri"/>
                <a:cs typeface="Calibri"/>
              </a:rPr>
              <a:t>patient's</a:t>
            </a:r>
            <a:r>
              <a:rPr sz="2600" spc="-8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5B9BD4"/>
                </a:solidFill>
                <a:latin typeface="Calibri"/>
                <a:cs typeface="Calibri"/>
              </a:rPr>
              <a:t>compliance:</a:t>
            </a:r>
            <a:endParaRPr sz="2600">
              <a:latin typeface="Calibri"/>
              <a:cs typeface="Calibri"/>
            </a:endParaRPr>
          </a:p>
          <a:p>
            <a:pPr marL="184785" indent="-172720">
              <a:lnSpc>
                <a:spcPts val="2980"/>
              </a:lnSpc>
              <a:buFont typeface="Arial"/>
              <a:buChar char="•"/>
              <a:tabLst>
                <a:tab pos="185420" algn="l"/>
              </a:tabLst>
            </a:pPr>
            <a:r>
              <a:rPr sz="2600" dirty="0">
                <a:latin typeface="Calibri"/>
                <a:cs typeface="Calibri"/>
              </a:rPr>
              <a:t>Perception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physician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rejecting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unfriendly.</a:t>
            </a:r>
            <a:endParaRPr sz="2600">
              <a:latin typeface="Calibri"/>
              <a:cs typeface="Calibri"/>
            </a:endParaRPr>
          </a:p>
          <a:p>
            <a:pPr marL="184785" marR="400050" indent="-172720">
              <a:lnSpc>
                <a:spcPct val="70100"/>
              </a:lnSpc>
              <a:spcBef>
                <a:spcPts val="865"/>
              </a:spcBef>
              <a:buFont typeface="Arial"/>
              <a:buChar char="•"/>
              <a:tabLst>
                <a:tab pos="185420" algn="l"/>
              </a:tabLst>
            </a:pPr>
            <a:r>
              <a:rPr sz="2600" dirty="0">
                <a:latin typeface="Calibri"/>
                <a:cs typeface="Calibri"/>
              </a:rPr>
              <a:t>Physician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failure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explain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diagnosis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causes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of </a:t>
            </a:r>
            <a:r>
              <a:rPr sz="2600" spc="-10" dirty="0">
                <a:latin typeface="Calibri"/>
                <a:cs typeface="Calibri"/>
              </a:rPr>
              <a:t>symptoms.</a:t>
            </a:r>
            <a:endParaRPr sz="2600">
              <a:latin typeface="Calibri"/>
              <a:cs typeface="Calibri"/>
            </a:endParaRPr>
          </a:p>
          <a:p>
            <a:pPr marL="184785" indent="-172720">
              <a:lnSpc>
                <a:spcPts val="2520"/>
              </a:lnSpc>
              <a:buFont typeface="Arial"/>
              <a:buChar char="•"/>
              <a:tabLst>
                <a:tab pos="185420" algn="l"/>
              </a:tabLst>
            </a:pPr>
            <a:r>
              <a:rPr sz="2600" dirty="0">
                <a:latin typeface="Calibri"/>
                <a:cs typeface="Calibri"/>
              </a:rPr>
              <a:t>Increased</a:t>
            </a:r>
            <a:r>
              <a:rPr sz="2600" spc="-114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complexity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treatment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regimen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i.e.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more</a:t>
            </a:r>
            <a:endParaRPr sz="2600">
              <a:latin typeface="Calibri"/>
              <a:cs typeface="Calibri"/>
            </a:endParaRPr>
          </a:p>
          <a:p>
            <a:pPr marL="184785" marR="400050">
              <a:lnSpc>
                <a:spcPct val="70000"/>
              </a:lnSpc>
              <a:spcBef>
                <a:spcPts val="465"/>
              </a:spcBef>
            </a:pPr>
            <a:r>
              <a:rPr sz="2600" dirty="0">
                <a:latin typeface="Calibri"/>
                <a:cs typeface="Calibri"/>
              </a:rPr>
              <a:t>than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three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types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medication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taken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more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than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four </a:t>
            </a:r>
            <a:r>
              <a:rPr sz="2600" dirty="0">
                <a:latin typeface="Calibri"/>
                <a:cs typeface="Calibri"/>
              </a:rPr>
              <a:t>times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day</a:t>
            </a:r>
            <a:endParaRPr sz="2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50"/>
              </a:spcBef>
              <a:buFont typeface="Arial"/>
              <a:buChar char="•"/>
              <a:tabLst>
                <a:tab pos="185420" algn="l"/>
              </a:tabLst>
            </a:pPr>
            <a:r>
              <a:rPr sz="2600" dirty="0">
                <a:latin typeface="Calibri"/>
                <a:cs typeface="Calibri"/>
              </a:rPr>
              <a:t>Increased</a:t>
            </a:r>
            <a:r>
              <a:rPr sz="2600" spc="-1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number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required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behavioral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changes.</a:t>
            </a:r>
            <a:endParaRPr sz="2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85420" algn="l"/>
              </a:tabLst>
            </a:pPr>
            <a:r>
              <a:rPr sz="2600" spc="-10" dirty="0">
                <a:latin typeface="Calibri"/>
                <a:cs typeface="Calibri"/>
              </a:rPr>
              <a:t>Verbal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instructions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for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taking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medication.</a:t>
            </a:r>
            <a:endParaRPr sz="2600">
              <a:latin typeface="Calibri"/>
              <a:cs typeface="Calibri"/>
            </a:endParaRPr>
          </a:p>
          <a:p>
            <a:pPr marL="184785" marR="5080" indent="-172720">
              <a:lnSpc>
                <a:spcPts val="2810"/>
              </a:lnSpc>
              <a:spcBef>
                <a:spcPts val="844"/>
              </a:spcBef>
              <a:buFont typeface="Arial"/>
              <a:buChar char="•"/>
              <a:tabLst>
                <a:tab pos="185420" algn="l"/>
              </a:tabLst>
            </a:pPr>
            <a:r>
              <a:rPr sz="2600" dirty="0">
                <a:latin typeface="Calibri"/>
                <a:cs typeface="Calibri"/>
              </a:rPr>
              <a:t>Visual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problems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reading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prescription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labels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(particularly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10" dirty="0">
                <a:latin typeface="Calibri"/>
                <a:cs typeface="Calibri"/>
              </a:rPr>
              <a:t> elderly).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dirty="0"/>
              <a:t>Shared</a:t>
            </a:r>
            <a:r>
              <a:rPr spc="-30" dirty="0"/>
              <a:t> </a:t>
            </a:r>
            <a:r>
              <a:rPr dirty="0"/>
              <a:t>decision</a:t>
            </a:r>
            <a:r>
              <a:rPr spc="-20" dirty="0"/>
              <a:t> </a:t>
            </a:r>
            <a:r>
              <a:rPr dirty="0"/>
              <a:t>making </a:t>
            </a:r>
            <a:r>
              <a:rPr spc="-10" dirty="0"/>
              <a:t>–impetus Compliance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55977"/>
            <a:ext cx="735139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10" dirty="0">
                <a:solidFill>
                  <a:srgbClr val="5B9BD4"/>
                </a:solidFill>
                <a:latin typeface="Calibri"/>
                <a:cs typeface="Calibri"/>
              </a:rPr>
              <a:t>Factors</a:t>
            </a:r>
            <a:r>
              <a:rPr sz="2600" spc="-7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5B9BD4"/>
                </a:solidFill>
                <a:latin typeface="Calibri"/>
                <a:cs typeface="Calibri"/>
              </a:rPr>
              <a:t>associated</a:t>
            </a:r>
            <a:r>
              <a:rPr sz="2600" spc="-6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5B9BD4"/>
                </a:solidFill>
                <a:latin typeface="Calibri"/>
                <a:cs typeface="Calibri"/>
              </a:rPr>
              <a:t>with</a:t>
            </a:r>
            <a:r>
              <a:rPr sz="2600" spc="-5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5B9BD4"/>
                </a:solidFill>
                <a:latin typeface="Calibri"/>
                <a:cs typeface="Calibri"/>
              </a:rPr>
              <a:t>increased</a:t>
            </a:r>
            <a:r>
              <a:rPr sz="2600" spc="-7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5B9BD4"/>
                </a:solidFill>
                <a:latin typeface="Calibri"/>
                <a:cs typeface="Calibri"/>
              </a:rPr>
              <a:t>patient's</a:t>
            </a:r>
            <a:r>
              <a:rPr sz="2600" spc="-6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5B9BD4"/>
                </a:solidFill>
                <a:latin typeface="Calibri"/>
                <a:cs typeface="Calibri"/>
              </a:rPr>
              <a:t>compliance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542" y="4524527"/>
            <a:ext cx="109855" cy="159067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900" spc="-5" dirty="0"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900" spc="-5" dirty="0"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900" spc="-5" dirty="0"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900" spc="-5" dirty="0"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621665" indent="-609600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dirty="0"/>
              <a:t>Good</a:t>
            </a:r>
            <a:r>
              <a:rPr spc="-50" dirty="0"/>
              <a:t> </a:t>
            </a:r>
            <a:r>
              <a:rPr spc="-25" dirty="0"/>
              <a:t>doctor-</a:t>
            </a:r>
            <a:r>
              <a:rPr dirty="0"/>
              <a:t>patient </a:t>
            </a:r>
            <a:r>
              <a:rPr spc="-10" dirty="0"/>
              <a:t>relationship.</a:t>
            </a:r>
          </a:p>
          <a:p>
            <a:pPr marL="621665" indent="-60960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spc="-10" dirty="0"/>
              <a:t>Written</a:t>
            </a:r>
            <a:r>
              <a:rPr spc="-85" dirty="0"/>
              <a:t> </a:t>
            </a:r>
            <a:r>
              <a:rPr dirty="0"/>
              <a:t>instructions</a:t>
            </a:r>
            <a:r>
              <a:rPr spc="-80" dirty="0"/>
              <a:t> </a:t>
            </a:r>
            <a:r>
              <a:rPr dirty="0"/>
              <a:t>for</a:t>
            </a:r>
            <a:r>
              <a:rPr spc="-105" dirty="0"/>
              <a:t> </a:t>
            </a:r>
            <a:r>
              <a:rPr dirty="0"/>
              <a:t>taking</a:t>
            </a:r>
            <a:r>
              <a:rPr spc="-75" dirty="0"/>
              <a:t> </a:t>
            </a:r>
            <a:r>
              <a:rPr spc="-10" dirty="0"/>
              <a:t>medication.</a:t>
            </a:r>
          </a:p>
          <a:p>
            <a:pPr marL="621665" indent="-6096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spc="-10" dirty="0"/>
              <a:t>Patient's</a:t>
            </a:r>
            <a:r>
              <a:rPr spc="-55" dirty="0"/>
              <a:t> </a:t>
            </a:r>
            <a:r>
              <a:rPr spc="-10" dirty="0"/>
              <a:t>subjective</a:t>
            </a:r>
            <a:r>
              <a:rPr spc="-20" dirty="0"/>
              <a:t> </a:t>
            </a:r>
            <a:r>
              <a:rPr spc="-10" dirty="0"/>
              <a:t>feelings </a:t>
            </a:r>
            <a:r>
              <a:rPr dirty="0"/>
              <a:t>of</a:t>
            </a:r>
            <a:r>
              <a:rPr spc="-40" dirty="0"/>
              <a:t> </a:t>
            </a:r>
            <a:r>
              <a:rPr spc="-10" dirty="0"/>
              <a:t>distress</a:t>
            </a:r>
            <a:r>
              <a:rPr spc="-40" dirty="0"/>
              <a:t> </a:t>
            </a:r>
            <a:r>
              <a:rPr dirty="0"/>
              <a:t>or</a:t>
            </a:r>
            <a:r>
              <a:rPr spc="-40" dirty="0"/>
              <a:t> </a:t>
            </a:r>
            <a:r>
              <a:rPr spc="-10" dirty="0"/>
              <a:t>illness.</a:t>
            </a:r>
          </a:p>
          <a:p>
            <a:pPr marL="621665" indent="-6096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spc="-10" dirty="0"/>
              <a:t>Doctor's</a:t>
            </a:r>
            <a:r>
              <a:rPr spc="-65" dirty="0"/>
              <a:t> </a:t>
            </a:r>
            <a:r>
              <a:rPr spc="-10" dirty="0"/>
              <a:t>awareness</a:t>
            </a:r>
            <a:r>
              <a:rPr spc="-50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dirty="0"/>
              <a:t>and</a:t>
            </a:r>
            <a:r>
              <a:rPr spc="-60" dirty="0"/>
              <a:t> </a:t>
            </a:r>
            <a:r>
              <a:rPr dirty="0"/>
              <a:t>sensitivity</a:t>
            </a:r>
            <a:r>
              <a:rPr spc="-40" dirty="0"/>
              <a:t> </a:t>
            </a:r>
            <a:r>
              <a:rPr dirty="0"/>
              <a:t>to</a:t>
            </a:r>
            <a:r>
              <a:rPr spc="-55" dirty="0"/>
              <a:t> </a:t>
            </a:r>
            <a:r>
              <a:rPr dirty="0"/>
              <a:t>the</a:t>
            </a:r>
            <a:r>
              <a:rPr spc="-50" dirty="0"/>
              <a:t> </a:t>
            </a:r>
            <a:r>
              <a:rPr dirty="0"/>
              <a:t>patient's</a:t>
            </a:r>
            <a:r>
              <a:rPr spc="-60" dirty="0"/>
              <a:t> </a:t>
            </a:r>
            <a:r>
              <a:rPr dirty="0"/>
              <a:t>belief</a:t>
            </a:r>
            <a:r>
              <a:rPr spc="-60" dirty="0"/>
              <a:t> </a:t>
            </a:r>
            <a:r>
              <a:rPr spc="-10" dirty="0"/>
              <a:t>system.</a:t>
            </a:r>
          </a:p>
          <a:p>
            <a:pPr marL="621665" marR="134620" indent="-6096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spc="-10" dirty="0"/>
              <a:t>Physician</a:t>
            </a:r>
            <a:r>
              <a:rPr spc="-55" dirty="0"/>
              <a:t> </a:t>
            </a:r>
            <a:r>
              <a:rPr spc="-10" dirty="0"/>
              <a:t>enthusiasm,</a:t>
            </a:r>
            <a:r>
              <a:rPr spc="-55" dirty="0"/>
              <a:t> </a:t>
            </a:r>
            <a:r>
              <a:rPr spc="-10" dirty="0"/>
              <a:t>permissiveness,</a:t>
            </a:r>
            <a:r>
              <a:rPr spc="-25" dirty="0"/>
              <a:t> </a:t>
            </a:r>
            <a:r>
              <a:rPr dirty="0"/>
              <a:t>time</a:t>
            </a:r>
            <a:r>
              <a:rPr spc="-35" dirty="0"/>
              <a:t> </a:t>
            </a:r>
            <a:r>
              <a:rPr dirty="0"/>
              <a:t>spent</a:t>
            </a:r>
            <a:r>
              <a:rPr spc="-55" dirty="0"/>
              <a:t> </a:t>
            </a:r>
            <a:r>
              <a:rPr dirty="0"/>
              <a:t>talking</a:t>
            </a:r>
            <a:r>
              <a:rPr spc="-25" dirty="0"/>
              <a:t> </a:t>
            </a:r>
            <a:r>
              <a:rPr dirty="0"/>
              <a:t>with</a:t>
            </a:r>
            <a:r>
              <a:rPr spc="-35" dirty="0"/>
              <a:t> </a:t>
            </a:r>
            <a:r>
              <a:rPr spc="-25" dirty="0"/>
              <a:t>the </a:t>
            </a:r>
            <a:r>
              <a:rPr spc="-10" dirty="0"/>
              <a:t>patient.</a:t>
            </a:r>
          </a:p>
          <a:p>
            <a:pPr marL="621665" marR="2118995">
              <a:lnSpc>
                <a:spcPts val="3080"/>
              </a:lnSpc>
              <a:spcBef>
                <a:spcPts val="229"/>
              </a:spcBef>
            </a:pPr>
            <a:r>
              <a:rPr spc="-10" dirty="0"/>
              <a:t>Physician</a:t>
            </a:r>
            <a:r>
              <a:rPr spc="-60" dirty="0"/>
              <a:t> </a:t>
            </a:r>
            <a:r>
              <a:rPr spc="-10" dirty="0"/>
              <a:t>experience</a:t>
            </a:r>
            <a:r>
              <a:rPr spc="-35" dirty="0"/>
              <a:t> </a:t>
            </a:r>
            <a:r>
              <a:rPr dirty="0"/>
              <a:t>and</a:t>
            </a:r>
            <a:r>
              <a:rPr spc="-45" dirty="0"/>
              <a:t> </a:t>
            </a:r>
            <a:r>
              <a:rPr dirty="0"/>
              <a:t>older</a:t>
            </a:r>
            <a:r>
              <a:rPr spc="-40" dirty="0"/>
              <a:t> </a:t>
            </a:r>
            <a:r>
              <a:rPr spc="-10" dirty="0"/>
              <a:t>physician</a:t>
            </a:r>
            <a:r>
              <a:rPr spc="-50" dirty="0"/>
              <a:t> </a:t>
            </a:r>
            <a:r>
              <a:rPr spc="-20" dirty="0"/>
              <a:t>age. </a:t>
            </a:r>
            <a:r>
              <a:rPr dirty="0"/>
              <a:t>Short</a:t>
            </a:r>
            <a:r>
              <a:rPr spc="-90" dirty="0"/>
              <a:t> </a:t>
            </a:r>
            <a:r>
              <a:rPr dirty="0"/>
              <a:t>waiting</a:t>
            </a:r>
            <a:r>
              <a:rPr spc="-60" dirty="0"/>
              <a:t> </a:t>
            </a:r>
            <a:r>
              <a:rPr dirty="0"/>
              <a:t>room</a:t>
            </a:r>
            <a:r>
              <a:rPr spc="-70" dirty="0"/>
              <a:t> </a:t>
            </a:r>
            <a:r>
              <a:rPr spc="-20" dirty="0"/>
              <a:t>time.</a:t>
            </a:r>
          </a:p>
          <a:p>
            <a:pPr marL="621665" marR="269875">
              <a:lnSpc>
                <a:spcPts val="3070"/>
              </a:lnSpc>
            </a:pPr>
            <a:r>
              <a:rPr spc="-10" dirty="0"/>
              <a:t>Patient</a:t>
            </a:r>
            <a:r>
              <a:rPr spc="-70" dirty="0"/>
              <a:t> </a:t>
            </a:r>
            <a:r>
              <a:rPr dirty="0"/>
              <a:t>knowledge</a:t>
            </a:r>
            <a:r>
              <a:rPr spc="-35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spc="-10" dirty="0"/>
              <a:t>expected</a:t>
            </a:r>
            <a:r>
              <a:rPr spc="-50" dirty="0"/>
              <a:t> </a:t>
            </a:r>
            <a:r>
              <a:rPr dirty="0"/>
              <a:t>positive</a:t>
            </a:r>
            <a:r>
              <a:rPr spc="-30" dirty="0"/>
              <a:t> </a:t>
            </a:r>
            <a:r>
              <a:rPr spc="-10" dirty="0"/>
              <a:t>treatment</a:t>
            </a:r>
            <a:r>
              <a:rPr spc="-65" dirty="0"/>
              <a:t> </a:t>
            </a:r>
            <a:r>
              <a:rPr spc="-10" dirty="0"/>
              <a:t>outcome. Patient</a:t>
            </a:r>
            <a:r>
              <a:rPr spc="-70" dirty="0"/>
              <a:t> </a:t>
            </a:r>
            <a:r>
              <a:rPr dirty="0"/>
              <a:t>knowledge</a:t>
            </a:r>
            <a:r>
              <a:rPr spc="-35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dirty="0"/>
              <a:t>names</a:t>
            </a:r>
            <a:r>
              <a:rPr spc="-65" dirty="0"/>
              <a:t> </a:t>
            </a:r>
            <a:r>
              <a:rPr dirty="0"/>
              <a:t>and</a:t>
            </a:r>
            <a:r>
              <a:rPr spc="-45" dirty="0"/>
              <a:t> </a:t>
            </a:r>
            <a:r>
              <a:rPr spc="-10" dirty="0"/>
              <a:t>effects</a:t>
            </a:r>
            <a:r>
              <a:rPr spc="-60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prescribed</a:t>
            </a:r>
            <a:r>
              <a:rPr spc="-50" dirty="0"/>
              <a:t> </a:t>
            </a:r>
            <a:r>
              <a:rPr spc="-10" dirty="0"/>
              <a:t>drugs.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26389"/>
            <a:ext cx="3964304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Communication </a:t>
            </a:r>
            <a:r>
              <a:rPr spc="-10" dirty="0"/>
              <a:t>skills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662430"/>
            <a:ext cx="49472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41730" algn="l"/>
                <a:tab pos="2562860" algn="l"/>
                <a:tab pos="3070225" algn="l"/>
                <a:tab pos="4722495" algn="l"/>
              </a:tabLst>
            </a:pPr>
            <a:r>
              <a:rPr sz="2000" spc="-10" dirty="0">
                <a:latin typeface="Calibri"/>
                <a:cs typeface="Calibri"/>
              </a:rPr>
              <a:t>Patients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perception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of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inadequacies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of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40" y="1865740"/>
            <a:ext cx="4949190" cy="77914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660"/>
              </a:spcBef>
            </a:pPr>
            <a:r>
              <a:rPr sz="2000" dirty="0">
                <a:latin typeface="Calibri"/>
                <a:cs typeface="Calibri"/>
              </a:rPr>
              <a:t>communication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arise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from</a:t>
            </a:r>
            <a:endParaRPr sz="20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185420" algn="l"/>
              </a:tabLst>
            </a:pPr>
            <a:r>
              <a:rPr sz="2000" b="1" dirty="0">
                <a:latin typeface="Calibri"/>
                <a:cs typeface="Calibri"/>
              </a:rPr>
              <a:t>Content</a:t>
            </a:r>
            <a:r>
              <a:rPr sz="2000" b="1" spc="3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skills</a:t>
            </a:r>
            <a:r>
              <a:rPr sz="2000" b="1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what</a:t>
            </a:r>
            <a:r>
              <a:rPr sz="2000" b="1" spc="3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doctors</a:t>
            </a:r>
            <a:r>
              <a:rPr sz="2000" b="1" spc="3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say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e.g.,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the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0552" y="2587879"/>
            <a:ext cx="477647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  <a:tabLst>
                <a:tab pos="1278890" algn="l"/>
                <a:tab pos="1722755" algn="l"/>
                <a:tab pos="2300605" algn="l"/>
                <a:tab pos="3533140" algn="l"/>
                <a:tab pos="4417695" algn="l"/>
              </a:tabLst>
            </a:pPr>
            <a:r>
              <a:rPr sz="2000" spc="-10" dirty="0">
                <a:latin typeface="Calibri"/>
                <a:cs typeface="Calibri"/>
              </a:rPr>
              <a:t>substance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of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the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questions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asked,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the </a:t>
            </a:r>
            <a:r>
              <a:rPr sz="2000" dirty="0">
                <a:latin typeface="Calibri"/>
                <a:cs typeface="Calibri"/>
              </a:rPr>
              <a:t>answers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received,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information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given,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the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0552" y="3136519"/>
            <a:ext cx="47752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03655" algn="l"/>
                <a:tab pos="2418080" algn="l"/>
                <a:tab pos="2938780" algn="l"/>
                <a:tab pos="3486150" algn="l"/>
                <a:tab pos="3987800" algn="l"/>
              </a:tabLst>
            </a:pPr>
            <a:r>
              <a:rPr sz="2000" spc="-10" dirty="0">
                <a:latin typeface="Calibri"/>
                <a:cs typeface="Calibri"/>
              </a:rPr>
              <a:t>differential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diagnosis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list,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and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the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doctors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340" y="3341478"/>
            <a:ext cx="4947920" cy="77597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650"/>
              </a:spcBef>
            </a:pPr>
            <a:r>
              <a:rPr sz="2000" dirty="0">
                <a:latin typeface="Calibri"/>
                <a:cs typeface="Calibri"/>
              </a:rPr>
              <a:t>medical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knowledge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base</a:t>
            </a:r>
            <a:endParaRPr sz="20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185420" algn="l"/>
              </a:tabLst>
            </a:pPr>
            <a:r>
              <a:rPr sz="2000" b="1" dirty="0">
                <a:latin typeface="Calibri"/>
                <a:cs typeface="Calibri"/>
              </a:rPr>
              <a:t>Process</a:t>
            </a:r>
            <a:r>
              <a:rPr sz="2000" b="1" spc="1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skills</a:t>
            </a:r>
            <a:r>
              <a:rPr sz="2000" b="1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how</a:t>
            </a:r>
            <a:r>
              <a:rPr sz="2000" b="1" spc="1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doctors</a:t>
            </a:r>
            <a:r>
              <a:rPr sz="2000" b="1" spc="1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say</a:t>
            </a:r>
            <a:r>
              <a:rPr sz="2000" b="1" spc="1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it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e.g.,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how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0552" y="4334636"/>
            <a:ext cx="42144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8685" algn="l"/>
                <a:tab pos="1529080" algn="l"/>
                <a:tab pos="1964689" algn="l"/>
                <a:tab pos="2548890" algn="l"/>
                <a:tab pos="2989580" algn="l"/>
              </a:tabLst>
            </a:pPr>
            <a:r>
              <a:rPr sz="2000" spc="-10" dirty="0">
                <a:latin typeface="Calibri"/>
                <a:cs typeface="Calibri"/>
              </a:rPr>
              <a:t>listens,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how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he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sets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up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explanation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0552" y="4060316"/>
            <a:ext cx="4777740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280"/>
              </a:lnSpc>
              <a:spcBef>
                <a:spcPts val="100"/>
              </a:spcBef>
              <a:tabLst>
                <a:tab pos="528955" algn="l"/>
                <a:tab pos="1391285" algn="l"/>
                <a:tab pos="2007235" algn="l"/>
                <a:tab pos="3256915" algn="l"/>
                <a:tab pos="3884929" algn="l"/>
                <a:tab pos="4490085" algn="l"/>
              </a:tabLst>
            </a:pPr>
            <a:r>
              <a:rPr sz="2000" spc="-25" dirty="0">
                <a:latin typeface="Calibri"/>
                <a:cs typeface="Calibri"/>
              </a:rPr>
              <a:t>the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doctor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asks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questions,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how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well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he</a:t>
            </a:r>
            <a:endParaRPr sz="2000">
              <a:latin typeface="Calibri"/>
              <a:cs typeface="Calibri"/>
            </a:endParaRPr>
          </a:p>
          <a:p>
            <a:pPr marR="5715" algn="r">
              <a:lnSpc>
                <a:spcPts val="2280"/>
              </a:lnSpc>
            </a:pPr>
            <a:r>
              <a:rPr sz="2000" spc="-25" dirty="0"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0552" y="4608957"/>
            <a:ext cx="4777105" cy="14287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40"/>
              </a:spcBef>
            </a:pPr>
            <a:r>
              <a:rPr sz="2000" dirty="0">
                <a:latin typeface="Calibri"/>
                <a:cs typeface="Calibri"/>
              </a:rPr>
              <a:t>planning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patient,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how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structures </a:t>
            </a:r>
            <a:r>
              <a:rPr sz="2000" dirty="0">
                <a:latin typeface="Calibri"/>
                <a:cs typeface="Calibri"/>
              </a:rPr>
              <a:t>his</a:t>
            </a:r>
            <a:r>
              <a:rPr sz="2000" spc="2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interaction</a:t>
            </a:r>
            <a:r>
              <a:rPr sz="2000" spc="24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2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makes</a:t>
            </a:r>
            <a:r>
              <a:rPr sz="2000" spc="24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that</a:t>
            </a:r>
            <a:r>
              <a:rPr sz="2000" spc="245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structure </a:t>
            </a:r>
            <a:r>
              <a:rPr sz="2000" dirty="0">
                <a:latin typeface="Calibri"/>
                <a:cs typeface="Calibri"/>
              </a:rPr>
              <a:t>visible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patient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through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signposting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or </a:t>
            </a:r>
            <a:r>
              <a:rPr sz="2000" dirty="0">
                <a:latin typeface="Calibri"/>
                <a:cs typeface="Calibri"/>
              </a:rPr>
              <a:t>transitions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&amp;how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build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relationships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with </a:t>
            </a:r>
            <a:r>
              <a:rPr sz="2000" spc="-10" dirty="0">
                <a:latin typeface="Calibri"/>
                <a:cs typeface="Calibri"/>
              </a:rPr>
              <a:t>patients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3600" y="2514600"/>
            <a:ext cx="2985643" cy="272415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726389"/>
            <a:ext cx="3964304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Communication </a:t>
            </a:r>
            <a:r>
              <a:rPr spc="-10" dirty="0"/>
              <a:t>skills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1600200"/>
            <a:ext cx="7048500" cy="2971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8800" y="4343336"/>
            <a:ext cx="2881756" cy="235635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3545" y="544829"/>
            <a:ext cx="576008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5B9BD4"/>
                </a:solidFill>
              </a:rPr>
              <a:t>Communication</a:t>
            </a:r>
            <a:r>
              <a:rPr spc="-20" dirty="0">
                <a:solidFill>
                  <a:srgbClr val="5B9BD4"/>
                </a:solidFill>
              </a:rPr>
              <a:t> </a:t>
            </a:r>
            <a:r>
              <a:rPr dirty="0">
                <a:solidFill>
                  <a:srgbClr val="5B9BD4"/>
                </a:solidFill>
              </a:rPr>
              <a:t>and</a:t>
            </a:r>
            <a:r>
              <a:rPr spc="-80" dirty="0">
                <a:solidFill>
                  <a:srgbClr val="5B9BD4"/>
                </a:solidFill>
              </a:rPr>
              <a:t> </a:t>
            </a:r>
            <a:r>
              <a:rPr spc="-10" dirty="0">
                <a:solidFill>
                  <a:srgbClr val="5B9BD4"/>
                </a:solidFill>
              </a:rPr>
              <a:t>Treatment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4299" y="3173094"/>
            <a:ext cx="4721225" cy="167957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454659" marR="5080" indent="-442595">
              <a:lnSpc>
                <a:spcPts val="2690"/>
              </a:lnSpc>
              <a:spcBef>
                <a:spcPts val="740"/>
              </a:spcBef>
            </a:pPr>
            <a:r>
              <a:rPr sz="2800" dirty="0">
                <a:latin typeface="Calibri"/>
                <a:cs typeface="Calibri"/>
              </a:rPr>
              <a:t>Advice,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reassurance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support </a:t>
            </a:r>
            <a:r>
              <a:rPr sz="2800" dirty="0">
                <a:latin typeface="Calibri"/>
                <a:cs typeface="Calibri"/>
              </a:rPr>
              <a:t>from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doctor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have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a </a:t>
            </a:r>
            <a:r>
              <a:rPr sz="2800" spc="-10" dirty="0">
                <a:latin typeface="Calibri"/>
                <a:cs typeface="Calibri"/>
              </a:rPr>
              <a:t>significant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effect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recovery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ts val="4310"/>
              </a:lnSpc>
            </a:pPr>
            <a:r>
              <a:rPr sz="3600" dirty="0">
                <a:solidFill>
                  <a:srgbClr val="5B9BD4"/>
                </a:solidFill>
                <a:latin typeface="Calibri"/>
                <a:cs typeface="Calibri"/>
              </a:rPr>
              <a:t>The</a:t>
            </a:r>
            <a:r>
              <a:rPr sz="3600" spc="-35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5B9BD4"/>
                </a:solidFill>
                <a:latin typeface="Calibri"/>
                <a:cs typeface="Calibri"/>
              </a:rPr>
              <a:t>placebo</a:t>
            </a:r>
            <a:r>
              <a:rPr sz="3600" spc="-3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5B9BD4"/>
                </a:solidFill>
                <a:latin typeface="Calibri"/>
                <a:cs typeface="Calibri"/>
              </a:rPr>
              <a:t>effect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1398" y="1752600"/>
            <a:ext cx="3431412" cy="48006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705" y="2550421"/>
            <a:ext cx="8703945" cy="1890395"/>
          </a:xfrm>
          <a:prstGeom prst="rect">
            <a:avLst/>
          </a:prstGeom>
        </p:spPr>
        <p:txBody>
          <a:bodyPr vert="horz" wrap="square" lIns="0" tIns="213360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1680"/>
              </a:spcBef>
            </a:pPr>
            <a:r>
              <a:rPr sz="4500" dirty="0"/>
              <a:t>Thank</a:t>
            </a:r>
            <a:r>
              <a:rPr sz="4500" spc="-30" dirty="0"/>
              <a:t> </a:t>
            </a:r>
            <a:r>
              <a:rPr sz="4500" spc="-25" dirty="0"/>
              <a:t>you</a:t>
            </a:r>
            <a:endParaRPr sz="4500"/>
          </a:p>
          <a:p>
            <a:pPr marL="12700" marR="5080" algn="ctr">
              <a:lnSpc>
                <a:spcPct val="100000"/>
              </a:lnSpc>
              <a:spcBef>
                <a:spcPts val="980"/>
              </a:spcBef>
            </a:pPr>
            <a:r>
              <a:rPr sz="2800" dirty="0">
                <a:latin typeface="Calibri"/>
                <a:cs typeface="Calibri"/>
              </a:rPr>
              <a:t>“We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have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lost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faith,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but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have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transferred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from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God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medical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profession.”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-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George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Bernard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Shaw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846</Words>
  <Application>Microsoft Office PowerPoint</Application>
  <PresentationFormat>On-screen Show (4:3)</PresentationFormat>
  <Paragraphs>188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Doctor- Patient Relationship</vt:lpstr>
      <vt:lpstr>Doctor Patient relationship</vt:lpstr>
      <vt:lpstr>Parsons Social roles of doctors &amp; patients</vt:lpstr>
      <vt:lpstr>Other models</vt:lpstr>
      <vt:lpstr>Conflicts in doctors role</vt:lpstr>
      <vt:lpstr>Outcomes</vt:lpstr>
      <vt:lpstr>Types of doctor patient relationship</vt:lpstr>
      <vt:lpstr>Types of doctor patient relationship</vt:lpstr>
      <vt:lpstr>Types of doctor patient relationship</vt:lpstr>
      <vt:lpstr>Types of doctor patient relationship</vt:lpstr>
      <vt:lpstr>Types of doctor patient relationship</vt:lpstr>
      <vt:lpstr>Influences on doctor patient relationship - Consultation style</vt:lpstr>
      <vt:lpstr>Influences on doctor patient relationship - Consultation style</vt:lpstr>
      <vt:lpstr>Influences on doctor patient relationship - Time</vt:lpstr>
      <vt:lpstr>Influences on doctor patient relationship - Patient</vt:lpstr>
      <vt:lpstr>Influences on doctor patient relationship</vt:lpstr>
      <vt:lpstr>Models of decision making</vt:lpstr>
      <vt:lpstr>Shared decision making -impetus</vt:lpstr>
      <vt:lpstr>Shared decision making –impetus Compliance</vt:lpstr>
      <vt:lpstr>Shared decision making –impetus Compliance</vt:lpstr>
      <vt:lpstr>Shared decision making –impetus Compliance</vt:lpstr>
      <vt:lpstr>Communication skills</vt:lpstr>
      <vt:lpstr>Communication skills</vt:lpstr>
      <vt:lpstr>Communication and Treatment</vt:lpstr>
      <vt:lpstr>Thank you “We have not lost faith, but we have transferred it from God to the medical profession.” - George Bernard Shaw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Doctor- Patient Relationship</dc:title>
  <cp:lastModifiedBy>Tony Stark</cp:lastModifiedBy>
  <cp:revision>1</cp:revision>
  <dcterms:created xsi:type="dcterms:W3CDTF">2022-01-31T06:18:06Z</dcterms:created>
  <dcterms:modified xsi:type="dcterms:W3CDTF">2022-01-31T06:25:27Z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2014-01-10T00:00:00Z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2022-01-31T00:00:00Z</vt:filetime>
  </property>
</Properties>
</file>