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View from inside a stone structure, looking out towards stairs and a clear, blue sky"/>
          <p:cNvSpPr/>
          <p:nvPr>
            <p:ph type="pic" idx="21"/>
          </p:nvPr>
        </p:nvSpPr>
        <p:spPr>
          <a:xfrm>
            <a:off x="0" y="-1270000"/>
            <a:ext cx="24384000" cy="1627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 modern white building with glass panels against a clear, blue sky"/>
          <p:cNvSpPr/>
          <p:nvPr>
            <p:ph type="pic" idx="21"/>
          </p:nvPr>
        </p:nvSpPr>
        <p:spPr>
          <a:xfrm>
            <a:off x="92710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Small section of a modern shell bridge in Qingdao, Shandong, China with a partly cloudy sky above"/>
          <p:cNvSpPr/>
          <p:nvPr>
            <p:ph type="pic" idx="22"/>
          </p:nvPr>
        </p:nvSpPr>
        <p:spPr>
          <a:xfrm>
            <a:off x="9271000" y="1263848"/>
            <a:ext cx="16773843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Low-angle exterior view of a modern building facade covered with aluminium discs under a clear, blue sky"/>
          <p:cNvSpPr/>
          <p:nvPr>
            <p:ph type="pic" sz="quarter" idx="21"/>
          </p:nvPr>
        </p:nvSpPr>
        <p:spPr>
          <a:xfrm>
            <a:off x="15417800" y="1270000"/>
            <a:ext cx="8144934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Low-angle view of a modern, curved building under a cloudy sky"/>
          <p:cNvSpPr/>
          <p:nvPr>
            <p:ph type="pic" sz="quarter" idx="22"/>
          </p:nvPr>
        </p:nvSpPr>
        <p:spPr>
          <a:xfrm>
            <a:off x="15443200" y="7086600"/>
            <a:ext cx="8138580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View from inside a modern white building with glass panels, looking up to a bright, partly cloudy sky"/>
          <p:cNvSpPr/>
          <p:nvPr>
            <p:ph type="pic" idx="23"/>
          </p:nvPr>
        </p:nvSpPr>
        <p:spPr>
          <a:xfrm>
            <a:off x="-124635" y="1270000"/>
            <a:ext cx="16840169" cy="112437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Low-angle view of the Azadi Tower in Tehran, Iran against a clear, bright sky"/>
          <p:cNvSpPr/>
          <p:nvPr>
            <p:ph type="pic" idx="21"/>
          </p:nvPr>
        </p:nvSpPr>
        <p:spPr>
          <a:xfrm>
            <a:off x="0" y="-1282700"/>
            <a:ext cx="24384000" cy="16281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DEPRESSION"/>
          <p:cNvSpPr txBox="1"/>
          <p:nvPr>
            <p:ph type="ctrTitle"/>
          </p:nvPr>
        </p:nvSpPr>
        <p:spPr>
          <a:xfrm>
            <a:off x="5727543" y="4742869"/>
            <a:ext cx="10853678" cy="2591496"/>
          </a:xfrm>
          <a:prstGeom prst="rect">
            <a:avLst/>
          </a:prstGeom>
        </p:spPr>
        <p:txBody>
          <a:bodyPr/>
          <a:lstStyle/>
          <a:p>
            <a:pPr/>
            <a:r>
              <a:t>DEPRESSION </a:t>
            </a:r>
          </a:p>
        </p:txBody>
      </p:sp>
      <p:sp>
        <p:nvSpPr>
          <p:cNvPr id="152" name="By - Dr. Vishal Nagar…"/>
          <p:cNvSpPr txBox="1"/>
          <p:nvPr>
            <p:ph type="subTitle" sz="quarter" idx="1"/>
          </p:nvPr>
        </p:nvSpPr>
        <p:spPr>
          <a:xfrm>
            <a:off x="15140212" y="9123868"/>
            <a:ext cx="7333190" cy="1905001"/>
          </a:xfrm>
          <a:prstGeom prst="rect">
            <a:avLst/>
          </a:prstGeom>
        </p:spPr>
        <p:txBody>
          <a:bodyPr/>
          <a:lstStyle/>
          <a:p>
            <a:pPr/>
            <a:r>
              <a:t>By - Dr. Vishal Nagar </a:t>
            </a:r>
          </a:p>
          <a:p>
            <a:pPr/>
            <a:r>
              <a:t>  Dept of Psychiatry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INTRODU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INTRODUCTION</a:t>
            </a:r>
          </a:p>
        </p:txBody>
      </p:sp>
      <p:sp>
        <p:nvSpPr>
          <p:cNvPr id="155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6" name="MDD (unipolar depression) is the most common mood disorder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MDD (unipolar depression) is the most common mood disorder.</a:t>
            </a:r>
          </a:p>
          <a:p>
            <a:pPr/>
            <a:r>
              <a:t>may manifest as a single episode or as recurrent episode. </a:t>
            </a:r>
          </a:p>
          <a:p>
            <a:pPr/>
            <a:r>
              <a:t>Hippocrates (460 to 357 BCE) described melancholia (“black bile”) as a state of “aversion to food, despondency, sleeplessness, irritability, and restlessness.”</a:t>
            </a:r>
          </a:p>
          <a:p>
            <a:pPr/>
            <a:r>
              <a:t>Adolf Meyer - coined the term psychobiology.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EPIDEMIOLOG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EPIDEMIOLOGY </a:t>
            </a:r>
          </a:p>
        </p:txBody>
      </p:sp>
      <p:sp>
        <p:nvSpPr>
          <p:cNvPr id="159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0" name="The lifetime prevalence estimates average 11.1 in low and 14.6 in high-income countries.…"/>
          <p:cNvSpPr txBox="1"/>
          <p:nvPr>
            <p:ph type="body" sz="half" idx="1"/>
          </p:nvPr>
        </p:nvSpPr>
        <p:spPr>
          <a:xfrm>
            <a:off x="919302" y="3414705"/>
            <a:ext cx="22545396" cy="4939343"/>
          </a:xfrm>
          <a:prstGeom prst="rect">
            <a:avLst/>
          </a:prstGeom>
        </p:spPr>
        <p:txBody>
          <a:bodyPr/>
          <a:lstStyle/>
          <a:p>
            <a:pPr marL="579119" indent="-579119" defTabSz="2316421">
              <a:spcBef>
                <a:spcPts val="4200"/>
              </a:spcBef>
              <a:defRPr sz="4560"/>
            </a:pPr>
            <a:r>
              <a:t>The lifetime prevalence estimates average 11.1 in low and 14.6 in high-income countries.</a:t>
            </a:r>
          </a:p>
          <a:p>
            <a:pPr marL="579119" indent="-579119" defTabSz="2316421">
              <a:spcBef>
                <a:spcPts val="4200"/>
              </a:spcBef>
              <a:defRPr sz="4560"/>
            </a:pPr>
            <a:r>
              <a:t>the 12-month prevalence rates average 5.5 in high and 5.9 in low- income countries.</a:t>
            </a:r>
          </a:p>
          <a:p>
            <a:pPr marL="579119" indent="-579119" defTabSz="2316421">
              <a:spcBef>
                <a:spcPts val="4200"/>
              </a:spcBef>
              <a:defRPr sz="4560"/>
            </a:pPr>
            <a:r>
              <a:t>prevalence of MDD increases significantly across adolescence, more marked among females than males.    -</a:t>
            </a:r>
            <a:r>
              <a:rPr i="1"/>
              <a:t>world mental health surveys</a:t>
            </a:r>
          </a:p>
        </p:txBody>
      </p:sp>
      <p:pic>
        <p:nvPicPr>
          <p:cNvPr id="1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08684" y="8221422"/>
            <a:ext cx="14919337" cy="52729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exual orientation (lesbians, gay people, bisexual, and transgender [LGBT]) - potential risk factor…"/>
          <p:cNvSpPr txBox="1"/>
          <p:nvPr>
            <p:ph type="body" idx="1"/>
          </p:nvPr>
        </p:nvSpPr>
        <p:spPr>
          <a:xfrm>
            <a:off x="1206500" y="2599434"/>
            <a:ext cx="23230964" cy="9812437"/>
          </a:xfrm>
          <a:prstGeom prst="rect">
            <a:avLst/>
          </a:prstGeom>
        </p:spPr>
        <p:txBody>
          <a:bodyPr spcCol="1161548"/>
          <a:lstStyle/>
          <a:p>
            <a:pPr/>
            <a:r>
              <a:t>Sexual orientation (lesbians, gay people, bisexual, and transgender [LGBT]) - potential risk factor</a:t>
            </a:r>
          </a:p>
          <a:p>
            <a:pPr/>
            <a:r>
              <a:t>The average age of onset of recurrent MDE falls between the ages of 30 and 35 years</a:t>
            </a:r>
          </a:p>
          <a:p>
            <a:pPr/>
            <a:r>
              <a:t>postpartum period - increased risk</a:t>
            </a:r>
          </a:p>
          <a:p>
            <a:pPr/>
            <a:r>
              <a:t>rates of mood disorders are lower in blacks and Hispanic than in whites.</a:t>
            </a:r>
          </a:p>
          <a:p>
            <a:pPr/>
            <a:r>
              <a:t>spring and fall are the peak times for depression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6" name="Comorbiditi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Comorbidities</a:t>
            </a:r>
          </a:p>
        </p:txBody>
      </p:sp>
      <p:sp>
        <p:nvSpPr>
          <p:cNvPr id="167" name="alcohol abuse or dependence,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alcohol abuse or dependence, </a:t>
            </a:r>
          </a:p>
          <a:p>
            <a:pPr/>
            <a:r>
              <a:t>panic disorder, </a:t>
            </a:r>
          </a:p>
          <a:p>
            <a:pPr/>
            <a:r>
              <a:t>obsessive- compulsive disorder (OCD), and </a:t>
            </a:r>
          </a:p>
          <a:p>
            <a:pPr/>
            <a:r>
              <a:t>social anxiety disorder.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0" name="Impact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Impact</a:t>
            </a:r>
          </a:p>
        </p:txBody>
      </p:sp>
      <p:sp>
        <p:nvSpPr>
          <p:cNvPr id="171" name="high economic impact on ill workers, their employers, and society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24255" indent="-524255" defTabSz="2096971">
              <a:spcBef>
                <a:spcPts val="3800"/>
              </a:spcBef>
              <a:defRPr sz="4128"/>
            </a:pPr>
            <a:r>
              <a:t>high economic impact on ill workers, their employers, and society. </a:t>
            </a:r>
          </a:p>
          <a:p>
            <a:pPr marL="524255" indent="-524255" defTabSz="2096971">
              <a:spcBef>
                <a:spcPts val="3800"/>
              </a:spcBef>
              <a:defRPr sz="4128"/>
            </a:pPr>
            <a:r>
              <a:t>psychiatric and neurologic disorders will account for 15% of the total burden of all diseases. </a:t>
            </a:r>
          </a:p>
          <a:p>
            <a:pPr marL="524255" indent="-524255" defTabSz="2096971">
              <a:spcBef>
                <a:spcPts val="3800"/>
              </a:spcBef>
              <a:defRPr sz="4128"/>
            </a:pPr>
            <a:r>
              <a:t>MDD is the leading cause of disability among those age 5 and over, and </a:t>
            </a:r>
          </a:p>
          <a:p>
            <a:pPr marL="524255" indent="-524255" defTabSz="2096971">
              <a:spcBef>
                <a:spcPts val="3800"/>
              </a:spcBef>
              <a:defRPr sz="4128"/>
            </a:pPr>
            <a:r>
              <a:t>the second leading source of disease burden surpassing cardiovascular diseases, dementia, lung cancer, and diabetes.</a:t>
            </a:r>
          </a:p>
          <a:p>
            <a:pPr marL="524255" indent="-524255" defTabSz="2096971">
              <a:spcBef>
                <a:spcPts val="3800"/>
              </a:spcBef>
              <a:defRPr sz="4128"/>
            </a:pPr>
            <a:r>
              <a:t>2.5% of the total proportion of DALYs was attributable to MDD</a:t>
            </a:r>
          </a:p>
          <a:p>
            <a:pPr marL="524255" indent="-524255" defTabSz="2096971">
              <a:spcBef>
                <a:spcPts val="3800"/>
              </a:spcBef>
              <a:defRPr sz="4128"/>
            </a:pPr>
            <a:r>
              <a:t>24.5% was attributable to MDD (Among neuropsychiatric conditions)</a:t>
            </a:r>
          </a:p>
          <a:p>
            <a:pPr marL="524255" indent="-524255" defTabSz="2096971">
              <a:spcBef>
                <a:spcPts val="3800"/>
              </a:spcBef>
              <a:defRPr sz="4128"/>
            </a:pPr>
            <a:r>
              <a:t>Major Depression was associated with a nearly threefold increase in mortality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ETIOLOG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ETIOLOGY</a:t>
            </a:r>
          </a:p>
        </p:txBody>
      </p:sp>
      <p:sp>
        <p:nvSpPr>
          <p:cNvPr id="174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5" name="Genetic factors - upto 30% cases hereditary, genes like 5HTT-LPR, BDNF, CRF receptor ge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85215" indent="-585215" defTabSz="2340805">
              <a:spcBef>
                <a:spcPts val="4300"/>
              </a:spcBef>
              <a:defRPr sz="4608"/>
            </a:pPr>
            <a:r>
              <a:t>Genetic factors - upto 30% cases hereditary, genes like 5HTT-LPR, BDNF, CRF receptor gene</a:t>
            </a:r>
          </a:p>
          <a:p>
            <a:pPr marL="585215" indent="-585215" defTabSz="2340805">
              <a:spcBef>
                <a:spcPts val="4300"/>
              </a:spcBef>
              <a:defRPr sz="4608"/>
            </a:pPr>
            <a:r>
              <a:t>Biological factors- Trimonoamine depletion (Serotonin, NE, Dopamine), Excitotoxicity by increased glutamate </a:t>
            </a:r>
          </a:p>
          <a:p>
            <a:pPr marL="585215" indent="-585215" defTabSz="2340805">
              <a:spcBef>
                <a:spcPts val="4300"/>
              </a:spcBef>
              <a:defRPr sz="4608"/>
            </a:pPr>
            <a:r>
              <a:t>Neuroimaging findings - ventricular enlargement, cortical atrophy, reduced hippocampus, reduced amygdala, enlarged pituitary </a:t>
            </a:r>
          </a:p>
          <a:p>
            <a:pPr marL="585215" indent="-585215" defTabSz="2340805">
              <a:spcBef>
                <a:spcPts val="4300"/>
              </a:spcBef>
              <a:defRPr sz="4608"/>
            </a:pPr>
            <a:r>
              <a:t>Stress Diathesis model - Excess HPA axis activity (DST)</a:t>
            </a:r>
          </a:p>
          <a:p>
            <a:pPr marL="585215" indent="-585215" defTabSz="2340805">
              <a:spcBef>
                <a:spcPts val="4300"/>
              </a:spcBef>
              <a:defRPr sz="4608"/>
            </a:pPr>
            <a:r>
              <a:t>Inflammatory theory- increased pro inflammatory cytokines, increased prevalence of depression in inflammatory medical disorders, Thyroid axis dysfunction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7637" y="1712038"/>
            <a:ext cx="12373248" cy="88380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441829" y="1281869"/>
            <a:ext cx="10465878" cy="104951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44697" y="581049"/>
            <a:ext cx="15311273" cy="118450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60414" y="753833"/>
            <a:ext cx="14989979" cy="122083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02738" y="376639"/>
            <a:ext cx="16178524" cy="118379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7" name="Cognitive theory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Cognitive theory </a:t>
            </a:r>
          </a:p>
        </p:txBody>
      </p:sp>
      <p:sp>
        <p:nvSpPr>
          <p:cNvPr id="188" name="Cognitive triad, cognitive distortions - By Aaron T. Beck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Cognitive triad, cognitive distortions - By Aaron T. Beck</a:t>
            </a:r>
          </a:p>
          <a:p>
            <a:pPr/>
            <a:r>
              <a:t>Cognitive triad - negative view of self, future, environment </a:t>
            </a:r>
          </a:p>
          <a:p>
            <a:pPr/>
            <a:r>
              <a:t>Cognitive distortions (maladaptive assumptions) - overgeneralisation, dichotomous thinking, magnifications/minifications, selective abstraction </a:t>
            </a:r>
          </a:p>
          <a:p>
            <a:pPr/>
            <a:r>
              <a:t>Learned helplessness model - By Metin Seligmann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LINICAL FEATU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CLINICAL FEATURES </a:t>
            </a:r>
          </a:p>
        </p:txBody>
      </p:sp>
      <p:sp>
        <p:nvSpPr>
          <p:cNvPr id="191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2" name="DEPRESSED MOOD…"/>
          <p:cNvSpPr txBox="1"/>
          <p:nvPr>
            <p:ph type="body" sz="half" idx="1"/>
          </p:nvPr>
        </p:nvSpPr>
        <p:spPr>
          <a:xfrm>
            <a:off x="1206500" y="4248504"/>
            <a:ext cx="11576302" cy="8256012"/>
          </a:xfrm>
          <a:prstGeom prst="rect">
            <a:avLst/>
          </a:prstGeom>
        </p:spPr>
        <p:txBody>
          <a:bodyPr/>
          <a:lstStyle/>
          <a:p>
            <a:pPr/>
            <a:r>
              <a:t>DEPRESSED MOOD</a:t>
            </a:r>
          </a:p>
          <a:p>
            <a:pPr/>
            <a:r>
              <a:t>ANHEDONIA AND LOSS OF INTEREST</a:t>
            </a:r>
          </a:p>
          <a:p>
            <a:pPr/>
            <a:r>
              <a:t>Psychomotor Disturbances - AGITATION/RETARDATION/STUPOR</a:t>
            </a:r>
          </a:p>
          <a:p>
            <a:pPr/>
            <a:r>
              <a:t>Cognitive Disturbances- negative evaluations of the self, the world, and the future (the negative triad)</a:t>
            </a:r>
          </a:p>
        </p:txBody>
      </p:sp>
      <p:pic>
        <p:nvPicPr>
          <p:cNvPr id="19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537172" y="4328965"/>
            <a:ext cx="10468169" cy="76024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MOOD-CONGRUENT PSYCHOTIC FEATURES…"/>
          <p:cNvSpPr txBox="1"/>
          <p:nvPr>
            <p:ph type="body" idx="1"/>
          </p:nvPr>
        </p:nvSpPr>
        <p:spPr>
          <a:xfrm>
            <a:off x="1206500" y="2488261"/>
            <a:ext cx="21804240" cy="10016255"/>
          </a:xfrm>
          <a:prstGeom prst="rect">
            <a:avLst/>
          </a:prstGeom>
        </p:spPr>
        <p:txBody>
          <a:bodyPr spcCol="1090212"/>
          <a:lstStyle/>
          <a:p>
            <a:pPr/>
            <a:r>
              <a:t>MOOD-CONGRUENT PSYCHOTIC FEATURES</a:t>
            </a:r>
          </a:p>
          <a:p>
            <a:pPr/>
            <a:r>
              <a:t>HOPELESSNESS AND SUICIDE</a:t>
            </a:r>
          </a:p>
          <a:p>
            <a:pPr/>
          </a:p>
        </p:txBody>
      </p:sp>
      <p:pic>
        <p:nvPicPr>
          <p:cNvPr id="19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06500" y="2488261"/>
            <a:ext cx="10308627" cy="54009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007740" y="3207088"/>
            <a:ext cx="11234335" cy="80455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0" name="Bipolar vs Unipolar Depression"/>
          <p:cNvSpPr txBox="1"/>
          <p:nvPr>
            <p:ph type="body" idx="21"/>
          </p:nvPr>
        </p:nvSpPr>
        <p:spPr>
          <a:xfrm>
            <a:off x="1206500" y="5671102"/>
            <a:ext cx="7259074" cy="37326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Bipolar vs Unipolar Depression </a:t>
            </a:r>
          </a:p>
        </p:txBody>
      </p:sp>
      <p:sp>
        <p:nvSpPr>
          <p:cNvPr id="201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0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15103" y="855862"/>
            <a:ext cx="14382265" cy="120042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DIAGNOSI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DIAGNOSIS </a:t>
            </a:r>
          </a:p>
        </p:txBody>
      </p:sp>
      <p:sp>
        <p:nvSpPr>
          <p:cNvPr id="205" name="DSM 5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DSM 5</a:t>
            </a:r>
          </a:p>
        </p:txBody>
      </p:sp>
      <p:sp>
        <p:nvSpPr>
          <p:cNvPr id="206" name="At least 2 weeks, 5 out of these symptoms (at least one from first two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02920" indent="-502920" defTabSz="975335">
              <a:spcBef>
                <a:spcPts val="1800"/>
              </a:spcBef>
              <a:defRPr sz="3960"/>
            </a:pPr>
            <a:r>
              <a:t>At least 2 weeks, 5 out of these symptoms (at least one from first two)</a:t>
            </a:r>
          </a:p>
          <a:p>
            <a:pPr marL="502920" indent="-502920" defTabSz="975335">
              <a:spcBef>
                <a:spcPts val="1800"/>
              </a:spcBef>
              <a:defRPr sz="3960"/>
            </a:pPr>
            <a:r>
              <a:t>Dysphoria or feeling depressed</a:t>
            </a:r>
          </a:p>
          <a:p>
            <a:pPr marL="502920" indent="-502920" defTabSz="975335">
              <a:spcBef>
                <a:spcPts val="1800"/>
              </a:spcBef>
              <a:defRPr sz="3960"/>
            </a:pPr>
            <a:r>
              <a:t>Anhedonia</a:t>
            </a:r>
          </a:p>
          <a:p>
            <a:pPr marL="502920" indent="-502920" defTabSz="975335">
              <a:spcBef>
                <a:spcPts val="1800"/>
              </a:spcBef>
              <a:defRPr sz="3960"/>
            </a:pPr>
            <a:r>
              <a:t>↑or↓weight-or appetite</a:t>
            </a:r>
          </a:p>
          <a:p>
            <a:pPr marL="502920" indent="-502920" defTabSz="975335">
              <a:spcBef>
                <a:spcPts val="1800"/>
              </a:spcBef>
              <a:defRPr sz="3960"/>
            </a:pPr>
            <a:r>
              <a:t>↑or↓sleep</a:t>
            </a:r>
          </a:p>
          <a:p>
            <a:pPr marL="502920" indent="-502920" defTabSz="975335">
              <a:spcBef>
                <a:spcPts val="1800"/>
              </a:spcBef>
              <a:defRPr sz="3960"/>
            </a:pPr>
            <a:r>
              <a:t>↑ or ↓ activity</a:t>
            </a:r>
          </a:p>
          <a:p>
            <a:pPr marL="502920" indent="-502920" defTabSz="975335">
              <a:spcBef>
                <a:spcPts val="1800"/>
              </a:spcBef>
              <a:defRPr sz="3960"/>
            </a:pPr>
            <a:r>
              <a:t>↓ energy</a:t>
            </a:r>
          </a:p>
          <a:p>
            <a:pPr marL="502920" indent="-502920" defTabSz="975335">
              <a:spcBef>
                <a:spcPts val="1800"/>
              </a:spcBef>
              <a:defRPr sz="3960"/>
            </a:pPr>
            <a:r>
              <a:t>Depressing thoughts: worthlessness, guilt </a:t>
            </a:r>
          </a:p>
          <a:p>
            <a:pPr marL="502920" indent="-502920" defTabSz="975335">
              <a:spcBef>
                <a:spcPts val="1800"/>
              </a:spcBef>
              <a:defRPr sz="3960"/>
            </a:pPr>
            <a:r>
              <a:t>↓ concentration</a:t>
            </a:r>
          </a:p>
          <a:p>
            <a:pPr marL="502920" indent="-502920" defTabSz="975335">
              <a:spcBef>
                <a:spcPts val="1800"/>
              </a:spcBef>
              <a:defRPr sz="3960"/>
            </a:pPr>
            <a:r>
              <a:t>Suicidal ideation/plan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24009" y="951792"/>
            <a:ext cx="20617298" cy="112712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1" name="ICD-10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ICD-10</a:t>
            </a:r>
          </a:p>
        </p:txBody>
      </p:sp>
      <p:sp>
        <p:nvSpPr>
          <p:cNvPr id="212" name="Most typical symptoms- depressed mood, loss of interest and enjoyment, and reduced energy leading to increased fatiguability and diminished activity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24255" indent="-524255" defTabSz="2096971">
              <a:spcBef>
                <a:spcPts val="3800"/>
              </a:spcBef>
              <a:defRPr sz="4128"/>
            </a:pPr>
            <a:r>
              <a:t>Most typical symptoms- depressed mood, loss of interest and enjoyment, and reduced energy leading to increased fatiguability and diminished activity.</a:t>
            </a:r>
          </a:p>
          <a:p>
            <a:pPr marL="524255" indent="-524255" defTabSz="2096971">
              <a:spcBef>
                <a:spcPts val="3800"/>
              </a:spcBef>
              <a:defRPr sz="4128"/>
            </a:pPr>
            <a:r>
              <a:t>Other symptoms- (a) reduced concentration and attention;</a:t>
            </a:r>
          </a:p>
          <a:p>
            <a:pPr marL="524255" indent="-524255" defTabSz="2096971">
              <a:spcBef>
                <a:spcPts val="3800"/>
              </a:spcBef>
              <a:defRPr sz="4128"/>
            </a:pPr>
            <a:r>
              <a:t>(b) reduced self-esteem and self-confidence;</a:t>
            </a:r>
          </a:p>
          <a:p>
            <a:pPr marL="524255" indent="-524255" defTabSz="2096971">
              <a:spcBef>
                <a:spcPts val="3800"/>
              </a:spcBef>
              <a:defRPr sz="4128"/>
            </a:pPr>
            <a:r>
              <a:t>(c) ideas of guilt and unworthiness (even in a mild type of episode); (d) bleak and pessimistic views of the future;</a:t>
            </a:r>
          </a:p>
          <a:p>
            <a:pPr marL="524255" indent="-524255" defTabSz="2096971">
              <a:spcBef>
                <a:spcPts val="3800"/>
              </a:spcBef>
              <a:defRPr sz="4128"/>
            </a:pPr>
            <a:r>
              <a:t>(e) ideas or acts of self-harm or suicide;</a:t>
            </a:r>
          </a:p>
          <a:p>
            <a:pPr marL="524255" indent="-524255" defTabSz="2096971">
              <a:spcBef>
                <a:spcPts val="3800"/>
              </a:spcBef>
              <a:defRPr sz="4128"/>
            </a:pPr>
            <a:r>
              <a:t>(f) disturbed sleep;</a:t>
            </a:r>
          </a:p>
          <a:p>
            <a:pPr marL="524255" indent="-524255" defTabSz="2096971">
              <a:spcBef>
                <a:spcPts val="3800"/>
              </a:spcBef>
              <a:defRPr sz="4128"/>
            </a:pPr>
            <a:r>
              <a:t>(g) diminished appetite.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5" name="ICD 11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ICD 11</a:t>
            </a:r>
          </a:p>
        </p:txBody>
      </p:sp>
      <p:sp>
        <p:nvSpPr>
          <p:cNvPr id="216" name="a period of almost daily depressed mood or diminished interest in activities lasting at least two weeks accompanied by other symptom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period of almost daily depressed mood or diminished interest in activities lasting at least two weeks accompanied by other symptoms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MANAGEM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MANAGEMENT </a:t>
            </a:r>
          </a:p>
        </p:txBody>
      </p:sp>
      <p:sp>
        <p:nvSpPr>
          <p:cNvPr id="219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0" name="Pharmacotherapy - SSRIs, SNRIs, others (Mirtazapine, Bupropion, Vortioxetine, Agomelatine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Pharmacotherapy - SSRIs, SNRIs, others (Mirtazapine, Bupropion, Vortioxetine, Agomelatine)</a:t>
            </a:r>
          </a:p>
          <a:p>
            <a:pPr/>
            <a:r>
              <a:t>NOVEL PHARMACOLOGIC AGENTS - Ketamine, Esketamine, Brexanolone</a:t>
            </a:r>
          </a:p>
          <a:p>
            <a:pPr/>
            <a:r>
              <a:t>Others - Vagal Nerve Stimulation, TMS, Phototherapy, Sleep deprivation </a:t>
            </a:r>
          </a:p>
          <a:p>
            <a:pPr/>
            <a:r>
              <a:t>Psychosocial therapies - Cognitive theory, Interpersonal therapy, Behaviour therapy, Family therapy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HARMACOLOGICAL TREATM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PHARMACOLOGICAL TREATMENT </a:t>
            </a:r>
          </a:p>
        </p:txBody>
      </p:sp>
      <p:sp>
        <p:nvSpPr>
          <p:cNvPr id="223" name="Selective Serotonin reuptake Inhibitors (SSrIs)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Selective Serotonin reuptake Inhibitors (SSrIs)</a:t>
            </a:r>
          </a:p>
        </p:txBody>
      </p:sp>
      <p:sp>
        <p:nvSpPr>
          <p:cNvPr id="224" name="Fluoxeti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Fluoxetine</a:t>
            </a:r>
          </a:p>
          <a:p>
            <a:pPr/>
            <a:r>
              <a:t>Sertraline</a:t>
            </a:r>
          </a:p>
          <a:p>
            <a:pPr/>
            <a:r>
              <a:t>Paroxetine</a:t>
            </a:r>
          </a:p>
          <a:p>
            <a:pPr/>
            <a:r>
              <a:t>Fluvoxamine</a:t>
            </a:r>
          </a:p>
          <a:p>
            <a:pPr/>
            <a:r>
              <a:t>Citalopram</a:t>
            </a:r>
          </a:p>
          <a:p>
            <a:pPr/>
            <a:r>
              <a:t>Escitalopram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7" name="Side effect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Side effects </a:t>
            </a:r>
          </a:p>
        </p:txBody>
      </p:sp>
      <p:sp>
        <p:nvSpPr>
          <p:cNvPr id="228" name="GI effect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36447" indent="-536447" defTabSz="2145738">
              <a:spcBef>
                <a:spcPts val="3900"/>
              </a:spcBef>
              <a:defRPr sz="4224"/>
            </a:pPr>
            <a:r>
              <a:t>GI effects 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Sexual Dysfunction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Sweating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Discontinuation Syndrome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Bleeding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Hyponatremia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Cardiovascular Effects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Weight Gain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1" name="Serotonin Partial Agonist reuptake Inhibitors (SPArIs)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Serotonin Partial Agonist reuptake Inhibitors (SPArIs)</a:t>
            </a:r>
          </a:p>
        </p:txBody>
      </p:sp>
      <p:sp>
        <p:nvSpPr>
          <p:cNvPr id="232" name="Vilazodone"/>
          <p:cNvSpPr txBox="1"/>
          <p:nvPr>
            <p:ph type="body" sz="half" idx="1"/>
          </p:nvPr>
        </p:nvSpPr>
        <p:spPr>
          <a:xfrm>
            <a:off x="1206500" y="4248504"/>
            <a:ext cx="8481979" cy="8256012"/>
          </a:xfrm>
          <a:prstGeom prst="rect">
            <a:avLst/>
          </a:prstGeom>
        </p:spPr>
        <p:txBody>
          <a:bodyPr/>
          <a:lstStyle/>
          <a:p>
            <a:pPr/>
            <a:r>
              <a:t>Vilazodone</a:t>
            </a:r>
          </a:p>
        </p:txBody>
      </p:sp>
      <p:pic>
        <p:nvPicPr>
          <p:cNvPr id="23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48521" y="4357882"/>
            <a:ext cx="8092505" cy="76150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6" name="Serotonin–Norepinephrine reuptake Inhibitors (SNrIs)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Serotonin–Norepinephrine reuptake Inhibitors (SNrIs)</a:t>
            </a:r>
          </a:p>
        </p:txBody>
      </p:sp>
      <p:sp>
        <p:nvSpPr>
          <p:cNvPr id="237" name="Venlafaxi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Venlafaxine</a:t>
            </a:r>
          </a:p>
          <a:p>
            <a:pPr/>
            <a:r>
              <a:t>Desvenlafaxine</a:t>
            </a:r>
          </a:p>
          <a:p>
            <a:pPr/>
            <a:r>
              <a:t>Duloxetine</a:t>
            </a:r>
          </a:p>
          <a:p>
            <a:pPr/>
            <a:r>
              <a:t>Milnacipran</a:t>
            </a:r>
          </a:p>
          <a:p>
            <a:pPr/>
            <a:r>
              <a:t>Levomilnacipran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0" name="Norepinephrine–Dopamine reuptake Inhibitors (NDRIs)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Norepinephrine–Dopamine reuptake Inhibitors (NDRIs)</a:t>
            </a:r>
          </a:p>
        </p:txBody>
      </p:sp>
      <p:sp>
        <p:nvSpPr>
          <p:cNvPr id="241" name="Bupropion"/>
          <p:cNvSpPr txBox="1"/>
          <p:nvPr>
            <p:ph type="body" sz="half" idx="1"/>
          </p:nvPr>
        </p:nvSpPr>
        <p:spPr>
          <a:xfrm>
            <a:off x="1280615" y="4507908"/>
            <a:ext cx="9964290" cy="825601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Bupropion</a:t>
            </a:r>
          </a:p>
        </p:txBody>
      </p:sp>
      <p:pic>
        <p:nvPicPr>
          <p:cNvPr id="24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883199" y="4386742"/>
            <a:ext cx="8694869" cy="75308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5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6" name="Agomelati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03504" indent="-603504" defTabSz="2413955">
              <a:spcBef>
                <a:spcPts val="4400"/>
              </a:spcBef>
              <a:defRPr sz="4752"/>
            </a:pPr>
            <a:r>
              <a:t>Agomelatine</a:t>
            </a:r>
          </a:p>
          <a:p>
            <a:pPr marL="603504" indent="-603504" defTabSz="2413955">
              <a:spcBef>
                <a:spcPts val="4400"/>
              </a:spcBef>
              <a:defRPr sz="4752"/>
            </a:pPr>
            <a:r>
              <a:t>Mirtazapine (NaSSA) - noradrenergic and specific serotonergic antidepressant.</a:t>
            </a:r>
          </a:p>
          <a:p>
            <a:pPr marL="603504" indent="-603504" defTabSz="2413955">
              <a:spcBef>
                <a:spcPts val="4400"/>
              </a:spcBef>
              <a:defRPr sz="4752"/>
            </a:pPr>
            <a:r>
              <a:t>Trazodone (SARI) - Serotonin Antagonist/reuptake Inhibitors</a:t>
            </a:r>
          </a:p>
          <a:p>
            <a:pPr marL="603504" indent="-603504" defTabSz="2413955">
              <a:spcBef>
                <a:spcPts val="4400"/>
              </a:spcBef>
              <a:defRPr sz="4752"/>
            </a:pPr>
            <a:r>
              <a:t>Vortioxetine - Vortioxetine is a serotonin reuptake inhibitor and also has actions at several serotonin receptors, including 5HT1A, 5HT1B, 5HT1D, 5HT3, and 5HT7.</a:t>
            </a:r>
          </a:p>
          <a:p>
            <a:pPr marL="603504" indent="-603504" defTabSz="2413955">
              <a:spcBef>
                <a:spcPts val="4400"/>
              </a:spcBef>
              <a:defRPr sz="4752"/>
            </a:pPr>
            <a:r>
              <a:t>Brexanolone - Neuroactive Steroids</a:t>
            </a:r>
          </a:p>
          <a:p>
            <a:pPr marL="603504" indent="-603504" defTabSz="2413955">
              <a:spcBef>
                <a:spcPts val="4400"/>
              </a:spcBef>
              <a:defRPr sz="4752"/>
            </a:pPr>
            <a:r>
              <a:t>Ketamine -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9" name="Tricyclic Antidepressant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Tricyclic Antidepressants</a:t>
            </a:r>
          </a:p>
        </p:txBody>
      </p:sp>
      <p:sp>
        <p:nvSpPr>
          <p:cNvPr id="250" name="Clomipramine…"/>
          <p:cNvSpPr txBox="1"/>
          <p:nvPr>
            <p:ph type="body" sz="half" idx="1"/>
          </p:nvPr>
        </p:nvSpPr>
        <p:spPr>
          <a:xfrm>
            <a:off x="11026803" y="2970012"/>
            <a:ext cx="11520716" cy="10442418"/>
          </a:xfrm>
          <a:prstGeom prst="rect">
            <a:avLst/>
          </a:prstGeom>
        </p:spPr>
        <p:txBody>
          <a:bodyPr/>
          <a:lstStyle/>
          <a:p>
            <a:pPr marL="520700" indent="-520700" defTabSz="999718">
              <a:spcBef>
                <a:spcPts val="1800"/>
              </a:spcBef>
              <a:defRPr sz="4100"/>
            </a:pPr>
            <a:r>
              <a:t>Clomipramine</a:t>
            </a:r>
          </a:p>
          <a:p>
            <a:pPr marL="520700" indent="-520700" defTabSz="999718">
              <a:spcBef>
                <a:spcPts val="1800"/>
              </a:spcBef>
              <a:defRPr sz="4100"/>
            </a:pPr>
            <a:r>
              <a:t>Imipramine</a:t>
            </a:r>
          </a:p>
          <a:p>
            <a:pPr marL="520700" indent="-520700" defTabSz="999718">
              <a:spcBef>
                <a:spcPts val="1800"/>
              </a:spcBef>
              <a:defRPr sz="4100"/>
            </a:pPr>
            <a:r>
              <a:t>Amitriptyline</a:t>
            </a:r>
          </a:p>
          <a:p>
            <a:pPr marL="520700" indent="-520700" defTabSz="999718">
              <a:spcBef>
                <a:spcPts val="1800"/>
              </a:spcBef>
              <a:defRPr sz="4100"/>
            </a:pPr>
            <a:r>
              <a:t>Nortriptyline</a:t>
            </a:r>
          </a:p>
          <a:p>
            <a:pPr marL="520700" indent="-520700" defTabSz="999718">
              <a:spcBef>
                <a:spcPts val="1800"/>
              </a:spcBef>
              <a:defRPr sz="4100"/>
            </a:pPr>
            <a:r>
              <a:t>Protriptyline</a:t>
            </a:r>
          </a:p>
          <a:p>
            <a:pPr marL="520700" indent="-520700" defTabSz="999718">
              <a:spcBef>
                <a:spcPts val="1800"/>
              </a:spcBef>
              <a:defRPr sz="4100"/>
            </a:pPr>
            <a:r>
              <a:t>Maprotiline</a:t>
            </a:r>
          </a:p>
          <a:p>
            <a:pPr marL="520700" indent="-520700" defTabSz="999718">
              <a:spcBef>
                <a:spcPts val="1800"/>
              </a:spcBef>
              <a:defRPr sz="4100"/>
            </a:pPr>
            <a:r>
              <a:t>Amoxapine</a:t>
            </a:r>
          </a:p>
          <a:p>
            <a:pPr marL="520700" indent="-520700" defTabSz="999718">
              <a:spcBef>
                <a:spcPts val="1800"/>
              </a:spcBef>
              <a:defRPr sz="4100"/>
            </a:pPr>
            <a:r>
              <a:t>Doxepin</a:t>
            </a:r>
          </a:p>
          <a:p>
            <a:pPr marL="520700" indent="-520700" defTabSz="999718">
              <a:spcBef>
                <a:spcPts val="1800"/>
              </a:spcBef>
              <a:defRPr sz="4100"/>
            </a:pPr>
            <a:r>
              <a:t>Desipramine</a:t>
            </a:r>
          </a:p>
          <a:p>
            <a:pPr marL="520700" indent="-520700" defTabSz="999718">
              <a:spcBef>
                <a:spcPts val="1800"/>
              </a:spcBef>
              <a:defRPr sz="4100"/>
            </a:pPr>
            <a:r>
              <a:t>Trimipramine</a:t>
            </a:r>
          </a:p>
          <a:p>
            <a:pPr marL="520700" indent="-520700" defTabSz="999718">
              <a:spcBef>
                <a:spcPts val="1800"/>
              </a:spcBef>
              <a:defRPr sz="4100"/>
            </a:pPr>
            <a:r>
              <a:t>Dothiepin</a:t>
            </a:r>
          </a:p>
          <a:p>
            <a:pPr marL="520700" indent="-520700" defTabSz="999718">
              <a:spcBef>
                <a:spcPts val="1800"/>
              </a:spcBef>
              <a:defRPr sz="4100"/>
            </a:pPr>
            <a:r>
              <a:t>Lofepramine</a:t>
            </a:r>
          </a:p>
          <a:p>
            <a:pPr marL="520700" indent="-520700" defTabSz="999718">
              <a:spcBef>
                <a:spcPts val="1800"/>
              </a:spcBef>
              <a:defRPr sz="4100"/>
            </a:pPr>
            <a:r>
              <a:t>Tianeptine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3" name="Monoamine Oxidase Inhibitors (MAOI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Monoamine Oxidase Inhibitors (MAOIs</a:t>
            </a:r>
          </a:p>
        </p:txBody>
      </p:sp>
      <p:sp>
        <p:nvSpPr>
          <p:cNvPr id="254" name="Iproniazid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Iproniazid</a:t>
            </a:r>
          </a:p>
          <a:p>
            <a:pPr/>
            <a:r>
              <a:t>Isocarboxazid</a:t>
            </a:r>
          </a:p>
          <a:p>
            <a:pPr/>
            <a:r>
              <a:t>Phenelzine</a:t>
            </a:r>
          </a:p>
          <a:p>
            <a:pPr/>
            <a:r>
              <a:t>Tranylcypromine</a:t>
            </a:r>
          </a:p>
          <a:p>
            <a:pPr/>
            <a:r>
              <a:t>Moclobemide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HANK YOU"/>
          <p:cNvSpPr txBox="1"/>
          <p:nvPr>
            <p:ph type="ctrTitle"/>
          </p:nvPr>
        </p:nvSpPr>
        <p:spPr>
          <a:xfrm>
            <a:off x="6913391" y="5224620"/>
            <a:ext cx="9389897" cy="2406207"/>
          </a:xfrm>
          <a:prstGeom prst="rect">
            <a:avLst/>
          </a:prstGeom>
        </p:spPr>
        <p:txBody>
          <a:bodyPr/>
          <a:lstStyle/>
          <a:p>
            <a:pPr/>
            <a:r>
              <a:t>THANK YOU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3_DynamicLight">
  <a:themeElements>
    <a:clrScheme name="33_DynamicLight">
      <a:dk1>
        <a:srgbClr val="5E5E5E"/>
      </a:dk1>
      <a:lt1>
        <a:srgbClr val="005E00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3_DynamicLight">
  <a:themeElements>
    <a:clrScheme name="33_Dynamic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