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officeDocument/2006/relationships/officeDocument" Target="ppt/presentation.xml" /><Relationship Id="rId1" Type="http://schemas.microsoft.com/office/2011/relationships/webextensiontaskpanes" Target="ppt/webextensions/taskpanes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5" r:id="rId4"/>
  </p:sldMasterIdLst>
  <p:notesMasterIdLst>
    <p:notesMasterId r:id="rId40"/>
  </p:notesMasterIdLst>
  <p:handoutMasterIdLst>
    <p:handoutMasterId r:id="rId41"/>
  </p:handoutMasterIdLst>
  <p:sldIdLst>
    <p:sldId id="516" r:id="rId5"/>
    <p:sldId id="525" r:id="rId6"/>
    <p:sldId id="523" r:id="rId7"/>
    <p:sldId id="513" r:id="rId8"/>
    <p:sldId id="517" r:id="rId9"/>
    <p:sldId id="518" r:id="rId10"/>
    <p:sldId id="519" r:id="rId11"/>
    <p:sldId id="520" r:id="rId12"/>
    <p:sldId id="521" r:id="rId13"/>
    <p:sldId id="522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2" r:id="rId22"/>
    <p:sldId id="435" r:id="rId23"/>
    <p:sldId id="441" r:id="rId24"/>
    <p:sldId id="437" r:id="rId25"/>
    <p:sldId id="438" r:id="rId26"/>
    <p:sldId id="526" r:id="rId27"/>
    <p:sldId id="444" r:id="rId28"/>
    <p:sldId id="448" r:id="rId29"/>
    <p:sldId id="515" r:id="rId30"/>
    <p:sldId id="450" r:id="rId31"/>
    <p:sldId id="508" r:id="rId32"/>
    <p:sldId id="467" r:id="rId33"/>
    <p:sldId id="468" r:id="rId34"/>
    <p:sldId id="479" r:id="rId35"/>
    <p:sldId id="480" r:id="rId36"/>
    <p:sldId id="481" r:id="rId37"/>
    <p:sldId id="482" r:id="rId38"/>
    <p:sldId id="347" r:id="rId39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9900"/>
    <a:srgbClr val="CC0099"/>
    <a:srgbClr val="FF0000"/>
    <a:srgbClr val="339933"/>
    <a:srgbClr val="CC6600"/>
    <a:srgbClr val="3366FF"/>
    <a:srgbClr val="FFCCCC"/>
    <a:srgbClr val="00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57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-564" y="-180"/>
      </p:cViewPr>
      <p:guideLst>
        <p:guide pos="384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9" Type="http://schemas.openxmlformats.org/officeDocument/2006/relationships/slide" Target="slides/slide35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slide" Target="slides/slide30.xml" /><Relationship Id="rId42" Type="http://schemas.openxmlformats.org/officeDocument/2006/relationships/presProps" Target="presProp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slide" Target="slides/slide29.xml" /><Relationship Id="rId38" Type="http://schemas.openxmlformats.org/officeDocument/2006/relationships/slide" Target="slides/slide34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41" Type="http://schemas.openxmlformats.org/officeDocument/2006/relationships/handoutMaster" Target="handoutMasters/handoutMaster1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slide" Target="slides/slide28.xml" /><Relationship Id="rId37" Type="http://schemas.openxmlformats.org/officeDocument/2006/relationships/slide" Target="slides/slide33.xml" /><Relationship Id="rId40" Type="http://schemas.openxmlformats.org/officeDocument/2006/relationships/notesMaster" Target="notesMasters/notesMaster1.xml" /><Relationship Id="rId45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slide" Target="slides/slide32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4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slide" Target="slides/slide31.xml" /><Relationship Id="rId43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89A01-A5C8-4339-ACEA-B1C5FCFA4E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DCA35-6D4C-4279-85C5-F71A578F2E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6533668-0E84-4061-84A9-DD4A30B89CFF}" type="datetime1">
              <a:rPr lang="en-GB" smtClean="0"/>
              <a:pPr rtl="0"/>
              <a:t>17/04/2023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80FEFB-2BC1-4CF9-8B77-B0D75B6E16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5EDB6-8D14-418D-914B-7C023E9955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D5864-DF60-490B-BE3C-166E6D9CB7B5}" type="slidenum">
              <a:rPr lang="en-GB" smtClean="0"/>
              <a:pPr rtl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289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45FC2-2269-4CFA-96A3-AA25587AE969}" type="datetime1">
              <a:rPr lang="en-GB" smtClean="0"/>
              <a:pPr/>
              <a:t>17/04/2023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67E557C-9E66-43F1-9F87-179A985BA47D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32136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n-GB" smtClean="0"/>
              <a:pPr rtl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12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F9512BDE-EEA0-404B-8D45-8AA93D61DABC}"/>
              </a:ext>
            </a:extLst>
          </p:cNvPr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E1223535-0F2F-6340-80B9-0B5D9364A13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cap="all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358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43884"/>
            <a:ext cx="10058400" cy="3760891"/>
          </a:xfrm>
          <a:noFill/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2407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id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202A34A5-A029-A246-82C6-D288185EB396}"/>
              </a:ext>
            </a:extLst>
          </p:cNvPr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GB" noProof="0"/>
              <a:t>Click to add video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4583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Name Goes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Name Goes Here</a:t>
            </a:r>
          </a:p>
        </p:txBody>
      </p:sp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889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05BFC727-5650-B049-AA2A-2511C08FB35B}"/>
              </a:ext>
            </a:extLst>
          </p:cNvPr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E700C598-C823-744D-BE16-5114B7625057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BED569-C9C5-8F4D-A42A-ED4914579D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CB6E588-2EB7-9A41-A93A-7757596EF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n-GB" noProof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6C0FE70-F6BB-3D40-AD3C-E704CABE4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281657"/>
            <a:ext cx="4157296" cy="3633471"/>
          </a:xfrm>
        </p:spPr>
        <p:txBody>
          <a:bodyPr rtlCol="0"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168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04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692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80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0171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8FFC2D-846C-4042-B011-526AFC6287E9}" type="datetime1">
              <a:rPr lang="en-GB" noProof="0" smtClean="0"/>
              <a:pPr rtl="0"/>
              <a:t>17/04/2023</a:t>
            </a:fld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0AB10FFC-D586-994D-8D3D-F4042255CB72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C7B0C08A-E831-D242-B2CE-2DEB004F982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5C2191-88F7-4148-96FD-E129F707E038}"/>
              </a:ext>
            </a:extLst>
          </p:cNvPr>
          <p:cNvCxnSpPr/>
          <p:nvPr userDrawn="1"/>
        </p:nvCxnSpPr>
        <p:spPr>
          <a:xfrm>
            <a:off x="6818393" y="999565"/>
            <a:ext cx="0" cy="4858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1FB2196-E251-5A40-86F7-6092CEBFA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5460992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 cap="all" baseline="0"/>
            </a:lvl1pPr>
          </a:lstStyle>
          <a:p>
            <a:pPr rtl="0"/>
            <a:r>
              <a:rPr lang="en-GB" noProof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ACD1B-0D9C-A547-98A0-D66C341D3D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540794" y="831286"/>
            <a:ext cx="4016206" cy="5195425"/>
          </a:xfrm>
        </p:spPr>
        <p:txBody>
          <a:bodyPr rtlCol="0" anchor="ctr">
            <a:norm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buClr>
                <a:schemeClr val="tx1"/>
              </a:buClr>
              <a:buFont typeface="+mj-lt"/>
              <a:buAutoNum type="arabicPeriod"/>
              <a:defRPr sz="1400"/>
            </a:lvl2pPr>
            <a:lvl3pPr marL="612648" indent="-228600">
              <a:buClr>
                <a:schemeClr val="tx1"/>
              </a:buClr>
              <a:buFont typeface="+mj-lt"/>
              <a:buAutoNum type="arabicPeriod"/>
              <a:defRPr sz="1100"/>
            </a:lvl3pPr>
            <a:lvl4pPr marL="795528" indent="-228600">
              <a:buClr>
                <a:schemeClr val="tx1"/>
              </a:buClr>
              <a:buFont typeface="+mj-lt"/>
              <a:buAutoNum type="arabicPeriod"/>
              <a:defRPr sz="1100"/>
            </a:lvl4pPr>
            <a:lvl5pPr marL="978408" indent="-228600">
              <a:buClr>
                <a:schemeClr val="tx1"/>
              </a:buClr>
              <a:buFont typeface="+mj-lt"/>
              <a:buAutoNum type="arabicPeriod"/>
              <a:defRPr sz="1100"/>
            </a:lvl5pPr>
          </a:lstStyle>
          <a:p>
            <a:pPr lvl="0" rtl="0"/>
            <a:r>
              <a:rPr lang="en-GB" noProof="0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418493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B3B5E6-2C1F-4D10-B224-B627441C3970}" type="datetime1">
              <a:rPr lang="en-GB" noProof="0" smtClean="0"/>
              <a:pPr rtl="0"/>
              <a:t>17/04/2023</a:t>
            </a:fld>
            <a:endParaRPr lang="en-GB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AA314B25-B4AF-394E-BBDA-7E6BAD315F39}"/>
              </a:ext>
            </a:extLst>
          </p:cNvPr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37575EF-0D14-6140-A91B-260C9C9DFE4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44261-8049-494B-A93D-BDFF1BB8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pPr rtl="0"/>
            <a:r>
              <a:rPr lang="en-GB" noProof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214786D-83EE-814C-A5E4-D0EC7D29D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5829" y="633875"/>
            <a:ext cx="5981171" cy="5590250"/>
          </a:xfrm>
        </p:spPr>
        <p:txBody>
          <a:bodyPr rtlCol="0"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64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52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40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7918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2E148DD3-DD87-154B-80B4-2421965D3C83}"/>
              </a:ext>
            </a:extLst>
          </p:cNvPr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42E4732-0E8F-7B46-BD08-0F2EE0DA878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E73F81A-7260-5C4F-A7FF-CA2CC731B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CD13CD4-3E4F-2E41-ACF4-2446257D2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3870" y="2286000"/>
            <a:ext cx="5711810" cy="3630168"/>
          </a:xfrm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8E69886-8907-DB47-87C2-0621AF156D9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2631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9C88DF2D-0421-A94C-82C1-867E1E5E4907}"/>
              </a:ext>
            </a:extLst>
          </p:cNvPr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334D05A3-7A20-9447-8D39-F2980D85413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634999" y="3927894"/>
            <a:ext cx="10922000" cy="2326856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35001" y="630936"/>
            <a:ext cx="10921998" cy="3294019"/>
          </a:xfrm>
          <a:solidFill>
            <a:schemeClr val="bg1"/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298078"/>
            <a:ext cx="10113645" cy="743682"/>
          </a:xfrm>
          <a:prstGeom prst="rect">
            <a:avLst/>
          </a:prstGeo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213716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38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270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1552108B-1F90-0044-A7D4-0956E919F29A}"/>
              </a:ext>
            </a:extLst>
          </p:cNvPr>
          <p:cNvSpPr/>
          <p:nvPr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GB" sz="1600" noProof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606544FA-E366-457A-A174-277D7453B19F}" type="datetime1">
              <a:rPr lang="en-GB" noProof="0" smtClean="0"/>
              <a:pPr rtl="0"/>
              <a:t>17/04/2023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9436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3" r:id="rId3"/>
    <p:sldLayoutId id="2147483688" r:id="rId4"/>
    <p:sldLayoutId id="2147483692" r:id="rId5"/>
    <p:sldLayoutId id="2147483691" r:id="rId6"/>
    <p:sldLayoutId id="2147483690" r:id="rId7"/>
    <p:sldLayoutId id="2147483689" r:id="rId8"/>
    <p:sldLayoutId id="2147483683" r:id="rId9"/>
    <p:sldLayoutId id="2147483694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10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10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0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Management of bipolar affective disorder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33029" y="4645152"/>
            <a:ext cx="4525422" cy="1143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 Dr. (col) </a:t>
            </a:r>
            <a:r>
              <a:rPr lang="en-US" dirty="0" err="1"/>
              <a:t>Siddharth</a:t>
            </a:r>
            <a:r>
              <a:rPr lang="en-US" dirty="0"/>
              <a:t> dixit</a:t>
            </a:r>
          </a:p>
          <a:p>
            <a:r>
              <a:rPr lang="en-US" dirty="0"/>
              <a:t>Professor and head </a:t>
            </a:r>
          </a:p>
          <a:p>
            <a:r>
              <a:rPr lang="en-US" dirty="0"/>
              <a:t>Department of psychiatry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64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4366" y="696128"/>
            <a:ext cx="10058400" cy="871415"/>
          </a:xfrm>
        </p:spPr>
        <p:txBody>
          <a:bodyPr/>
          <a:lstStyle/>
          <a:p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Honey </a:t>
            </a:r>
            <a:r>
              <a:rPr lang="en-US" dirty="0" err="1"/>
              <a:t>singh</a:t>
            </a:r>
            <a:r>
              <a:rPr lang="en-US" dirty="0"/>
              <a:t> 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52600"/>
            <a:ext cx="7387772" cy="419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84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942871"/>
            <a:ext cx="4984205" cy="552100"/>
          </a:xfrm>
        </p:spPr>
        <p:txBody>
          <a:bodyPr/>
          <a:lstStyle/>
          <a:p>
            <a:r>
              <a:rPr lang="en-US" dirty="0" err="1"/>
              <a:t>marilyn</a:t>
            </a:r>
            <a:r>
              <a:rPr lang="en-US" dirty="0"/>
              <a:t>  </a:t>
            </a:r>
            <a:r>
              <a:rPr lang="en-US" dirty="0" err="1"/>
              <a:t>monroe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1654629"/>
            <a:ext cx="5254171" cy="486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1654629"/>
            <a:ext cx="5239657" cy="486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6489337" y="914122"/>
            <a:ext cx="5029200" cy="55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vincent van gogh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20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9223" y="625087"/>
            <a:ext cx="10058400" cy="3760891"/>
          </a:xfrm>
        </p:spPr>
        <p:txBody>
          <a:bodyPr/>
          <a:lstStyle/>
          <a:p>
            <a:pPr marL="457200" indent="-457200">
              <a:buClr>
                <a:schemeClr val="tx1"/>
              </a:buClr>
              <a:buFont typeface="Arial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Bipolar affective disorder 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also known as manic depressive illness is a disorder that causes </a:t>
            </a:r>
            <a:r>
              <a:rPr lang="en-GB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unsual</a:t>
            </a: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shift in mood , energy , activity levels , and the ability to carry out day to day tasks.</a:t>
            </a:r>
          </a:p>
        </p:txBody>
      </p:sp>
      <p:pic>
        <p:nvPicPr>
          <p:cNvPr id="3" name="Content Placeholder 3" descr="Screenshot_20230219_0645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175" y="2114208"/>
            <a:ext cx="8337969" cy="3926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bject 2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49829" y="667657"/>
            <a:ext cx="9114971" cy="551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5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1387" y="119311"/>
            <a:ext cx="80526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10" dirty="0"/>
              <a:t>M</a:t>
            </a:r>
            <a:r>
              <a:rPr spc="-105" dirty="0"/>
              <a:t>a</a:t>
            </a:r>
            <a:r>
              <a:rPr spc="-100" dirty="0"/>
              <a:t>n</a:t>
            </a:r>
            <a:r>
              <a:rPr spc="-110" dirty="0"/>
              <a:t>i</a:t>
            </a:r>
            <a:r>
              <a:rPr spc="-105" dirty="0"/>
              <a:t>a-</a:t>
            </a:r>
            <a:r>
              <a:rPr spc="-110" dirty="0"/>
              <a:t>C</a:t>
            </a:r>
            <a:r>
              <a:rPr spc="-100" dirty="0"/>
              <a:t>l</a:t>
            </a:r>
            <a:r>
              <a:rPr spc="-110" dirty="0"/>
              <a:t>i</a:t>
            </a:r>
            <a:r>
              <a:rPr spc="-100" dirty="0"/>
              <a:t>n</a:t>
            </a:r>
            <a:r>
              <a:rPr spc="-110" dirty="0"/>
              <a:t>i</a:t>
            </a:r>
            <a:r>
              <a:rPr spc="-105" dirty="0"/>
              <a:t>ca</a:t>
            </a:r>
            <a:r>
              <a:rPr spc="-5" dirty="0"/>
              <a:t>l</a:t>
            </a:r>
            <a:r>
              <a:rPr lang="en-US" spc="-5" dirty="0"/>
              <a:t> </a:t>
            </a:r>
            <a:r>
              <a:rPr spc="-220" dirty="0"/>
              <a:t> </a:t>
            </a:r>
            <a:r>
              <a:rPr spc="-135" dirty="0"/>
              <a:t>s</a:t>
            </a:r>
            <a:r>
              <a:rPr spc="-105" dirty="0"/>
              <a:t>y</a:t>
            </a:r>
            <a:r>
              <a:rPr spc="-100" dirty="0"/>
              <a:t>m</a:t>
            </a:r>
            <a:r>
              <a:rPr spc="-105" dirty="0"/>
              <a:t>p</a:t>
            </a:r>
            <a:r>
              <a:rPr spc="-135" dirty="0"/>
              <a:t>t</a:t>
            </a:r>
            <a:r>
              <a:rPr spc="-110" dirty="0"/>
              <a:t>o</a:t>
            </a:r>
            <a:r>
              <a:rPr spc="-100" dirty="0"/>
              <a:t>m</a:t>
            </a:r>
            <a:r>
              <a:rPr spc="-5" dirty="0"/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5874" y="793211"/>
            <a:ext cx="6935893" cy="5033429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84150" rIns="0" bIns="0" rtlCol="0">
            <a:spAutoFit/>
          </a:bodyPr>
          <a:lstStyle/>
          <a:p>
            <a:pPr marL="227965" indent="-227965">
              <a:lnSpc>
                <a:spcPct val="100000"/>
              </a:lnSpc>
              <a:spcBef>
                <a:spcPts val="145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Inflated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self-esteem</a:t>
            </a:r>
            <a:r>
              <a:rPr sz="2000" spc="-4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grandiosity.</a:t>
            </a:r>
            <a:endParaRPr sz="2000" dirty="0">
              <a:latin typeface="Candara"/>
              <a:cs typeface="Candara"/>
            </a:endParaRPr>
          </a:p>
          <a:p>
            <a:pPr marL="227965" indent="-227965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Decreased</a:t>
            </a:r>
            <a:r>
              <a:rPr sz="2000" spc="-2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need</a:t>
            </a:r>
            <a:r>
              <a:rPr sz="2000" spc="-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for</a:t>
            </a:r>
            <a:r>
              <a:rPr sz="2000" spc="-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sleep</a:t>
            </a:r>
            <a:endParaRPr sz="2000" dirty="0">
              <a:latin typeface="Candara"/>
              <a:cs typeface="Candara"/>
            </a:endParaRPr>
          </a:p>
          <a:p>
            <a:pPr marL="227965" indent="-227965">
              <a:lnSpc>
                <a:spcPct val="100000"/>
              </a:lnSpc>
              <a:spcBef>
                <a:spcPts val="1685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More</a:t>
            </a:r>
            <a:r>
              <a:rPr sz="2000" spc="-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talkative</a:t>
            </a:r>
            <a:r>
              <a:rPr sz="2000" spc="-3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than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 usual</a:t>
            </a:r>
            <a:endParaRPr sz="2000" dirty="0">
              <a:latin typeface="Candara"/>
              <a:cs typeface="Candara"/>
            </a:endParaRPr>
          </a:p>
          <a:p>
            <a:pPr marL="227965" indent="-227965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Flight</a:t>
            </a:r>
            <a:r>
              <a:rPr sz="2000" spc="38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of</a:t>
            </a:r>
            <a:r>
              <a:rPr sz="2000" spc="38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ideas</a:t>
            </a:r>
            <a:r>
              <a:rPr sz="2000" spc="38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38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subjective</a:t>
            </a:r>
            <a:r>
              <a:rPr sz="2000" spc="39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experience</a:t>
            </a:r>
            <a:r>
              <a:rPr sz="2000" spc="37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that</a:t>
            </a:r>
            <a:endParaRPr sz="2000" dirty="0">
              <a:latin typeface="Candara"/>
              <a:cs typeface="Candara"/>
            </a:endParaRPr>
          </a:p>
          <a:p>
            <a:pPr marL="228600" algn="just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thoughts</a:t>
            </a:r>
            <a:r>
              <a:rPr sz="2000" spc="-2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are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 racing.</a:t>
            </a:r>
            <a:endParaRPr sz="2000" dirty="0">
              <a:latin typeface="Candara"/>
              <a:cs typeface="Candara"/>
            </a:endParaRPr>
          </a:p>
          <a:p>
            <a:pPr marL="227965" indent="-227965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Distractibility</a:t>
            </a:r>
            <a:endParaRPr sz="2000" dirty="0">
              <a:latin typeface="Candara"/>
              <a:cs typeface="Candara"/>
            </a:endParaRPr>
          </a:p>
          <a:p>
            <a:pPr marL="227965" indent="-227965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7965" algn="l"/>
                <a:tab pos="228600" algn="l"/>
                <a:tab pos="1493520" algn="l"/>
                <a:tab pos="2046605" algn="l"/>
                <a:tab pos="3825240" algn="l"/>
                <a:tab pos="495681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n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c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r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eas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e	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n	g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o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l-di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r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ecte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d	act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i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v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i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ty	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endParaRPr sz="2000" dirty="0">
              <a:latin typeface="Candara"/>
              <a:cs typeface="Candara"/>
            </a:endParaRPr>
          </a:p>
          <a:p>
            <a:pPr marL="228600" algn="just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psychomotor</a:t>
            </a:r>
            <a:r>
              <a:rPr sz="2000" spc="-5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agitation.</a:t>
            </a:r>
            <a:endParaRPr sz="2000" dirty="0">
              <a:latin typeface="Candara"/>
              <a:cs typeface="Candara"/>
            </a:endParaRPr>
          </a:p>
          <a:p>
            <a:pPr marL="228600" marR="6350" indent="-228600" algn="just">
              <a:lnSpc>
                <a:spcPct val="150000"/>
              </a:lnSpc>
              <a:spcBef>
                <a:spcPts val="484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286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Excessive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involvement</a:t>
            </a:r>
            <a:r>
              <a:rPr sz="2000" spc="4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in</a:t>
            </a:r>
            <a:r>
              <a:rPr sz="2000" spc="434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pleasurable </a:t>
            </a:r>
            <a:r>
              <a:rPr sz="2000" spc="-42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activities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that have a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high potential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for painful </a:t>
            </a:r>
            <a:r>
              <a:rPr sz="2000" spc="-42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consequences</a:t>
            </a:r>
            <a:endParaRPr sz="2000" dirty="0">
              <a:latin typeface="Candara"/>
              <a:cs typeface="Candar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1767" y="793211"/>
            <a:ext cx="3948175" cy="293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0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986" y="132848"/>
            <a:ext cx="982641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5" dirty="0"/>
              <a:t>Dep</a:t>
            </a:r>
            <a:r>
              <a:rPr spc="-180" dirty="0"/>
              <a:t>r</a:t>
            </a:r>
            <a:r>
              <a:rPr spc="-105" dirty="0"/>
              <a:t>e</a:t>
            </a:r>
            <a:r>
              <a:rPr spc="-100" dirty="0"/>
              <a:t>ss</a:t>
            </a:r>
            <a:r>
              <a:rPr spc="-110" dirty="0"/>
              <a:t>i</a:t>
            </a:r>
            <a:r>
              <a:rPr spc="-105" dirty="0"/>
              <a:t>o</a:t>
            </a:r>
            <a:r>
              <a:rPr spc="-95" dirty="0"/>
              <a:t>n</a:t>
            </a:r>
            <a:r>
              <a:rPr spc="-5" dirty="0"/>
              <a:t>-</a:t>
            </a:r>
            <a:r>
              <a:rPr spc="-220" dirty="0"/>
              <a:t> </a:t>
            </a:r>
            <a:r>
              <a:rPr spc="-110" dirty="0"/>
              <a:t>C</a:t>
            </a:r>
            <a:r>
              <a:rPr spc="-100" dirty="0"/>
              <a:t>l</a:t>
            </a:r>
            <a:r>
              <a:rPr spc="-110" dirty="0"/>
              <a:t>i</a:t>
            </a:r>
            <a:r>
              <a:rPr spc="-100" dirty="0"/>
              <a:t>n</a:t>
            </a:r>
            <a:r>
              <a:rPr spc="-110" dirty="0"/>
              <a:t>i</a:t>
            </a:r>
            <a:r>
              <a:rPr spc="-105" dirty="0"/>
              <a:t>ca</a:t>
            </a:r>
            <a:r>
              <a:rPr spc="-5" dirty="0"/>
              <a:t>l</a:t>
            </a:r>
            <a:r>
              <a:rPr spc="-210" dirty="0"/>
              <a:t> </a:t>
            </a:r>
            <a:r>
              <a:rPr spc="-135" dirty="0"/>
              <a:t>s</a:t>
            </a:r>
            <a:r>
              <a:rPr spc="-105" dirty="0"/>
              <a:t>y</a:t>
            </a:r>
            <a:r>
              <a:rPr spc="-100" dirty="0"/>
              <a:t>m</a:t>
            </a:r>
            <a:r>
              <a:rPr spc="-105" dirty="0"/>
              <a:t>p</a:t>
            </a:r>
            <a:r>
              <a:rPr spc="-135" dirty="0"/>
              <a:t>t</a:t>
            </a:r>
            <a:r>
              <a:rPr spc="-105" dirty="0"/>
              <a:t>o</a:t>
            </a:r>
            <a:r>
              <a:rPr spc="-100" dirty="0"/>
              <a:t>m</a:t>
            </a:r>
            <a:r>
              <a:rPr spc="-5" dirty="0"/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472" y="531228"/>
            <a:ext cx="9728442" cy="5752216"/>
          </a:xfrm>
          <a:prstGeom prst="rect">
            <a:avLst/>
          </a:prstGeom>
        </p:spPr>
        <p:txBody>
          <a:bodyPr vert="horz" wrap="square" lIns="0" tIns="18478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455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Depressed</a:t>
            </a:r>
            <a:r>
              <a:rPr sz="2000" spc="-6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mood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Diminished</a:t>
            </a:r>
            <a:r>
              <a:rPr sz="2000" spc="3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interest or</a:t>
            </a:r>
            <a:r>
              <a:rPr sz="2000" spc="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pleasure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</a:t>
            </a:r>
            <a:r>
              <a:rPr sz="2000" spc="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all,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almost</a:t>
            </a:r>
            <a:r>
              <a:rPr sz="2000" spc="-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all,</a:t>
            </a:r>
            <a:r>
              <a:rPr sz="2000" spc="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activities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5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Decreased</a:t>
            </a:r>
            <a:r>
              <a:rPr sz="2000" spc="-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 increased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appetite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Significant</a:t>
            </a:r>
            <a:r>
              <a:rPr sz="2000" spc="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weight loss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gain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Insomnia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hypersomnia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Psychomotor</a:t>
            </a:r>
            <a:r>
              <a:rPr sz="2000" spc="-3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agitation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retardation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Fatigue</a:t>
            </a:r>
            <a:r>
              <a:rPr sz="2000" spc="-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 loss of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energy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Feelings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of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worthlessness</a:t>
            </a:r>
            <a:r>
              <a:rPr sz="2000" spc="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excessive</a:t>
            </a:r>
            <a:r>
              <a:rPr sz="2000" spc="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inappropriate</a:t>
            </a:r>
            <a:r>
              <a:rPr sz="2000" spc="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guilt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5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Diminished</a:t>
            </a:r>
            <a:r>
              <a:rPr sz="2000" spc="2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ability to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think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spc="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concentrate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Recurrent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thoughts of</a:t>
            </a:r>
            <a:r>
              <a:rPr sz="2000" spc="-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death</a:t>
            </a:r>
            <a:endParaRPr sz="2000" dirty="0">
              <a:latin typeface="Candara"/>
              <a:cs typeface="Candara"/>
            </a:endParaRPr>
          </a:p>
          <a:p>
            <a:pPr marL="241300" indent="-228600">
              <a:lnSpc>
                <a:spcPct val="100000"/>
              </a:lnSpc>
              <a:spcBef>
                <a:spcPts val="1680"/>
              </a:spcBef>
              <a:buClr>
                <a:srgbClr val="849A09"/>
              </a:buClr>
              <a:buSzPct val="110000"/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Recurrent</a:t>
            </a:r>
            <a:r>
              <a:rPr sz="2000" spc="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suicidal</a:t>
            </a:r>
            <a:r>
              <a:rPr sz="2000" spc="15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ideation</a:t>
            </a:r>
            <a:r>
              <a:rPr sz="2000" spc="-10" dirty="0">
                <a:solidFill>
                  <a:srgbClr val="2E2B1F"/>
                </a:solidFill>
                <a:latin typeface="Candara"/>
                <a:cs typeface="Candara"/>
              </a:rPr>
              <a:t> </a:t>
            </a:r>
            <a:r>
              <a:rPr sz="2000" spc="-5" dirty="0">
                <a:solidFill>
                  <a:srgbClr val="2E2B1F"/>
                </a:solidFill>
                <a:latin typeface="Candara"/>
                <a:cs typeface="Candara"/>
              </a:rPr>
              <a:t>or</a:t>
            </a:r>
            <a:r>
              <a:rPr sz="2000" dirty="0">
                <a:solidFill>
                  <a:srgbClr val="2E2B1F"/>
                </a:solidFill>
                <a:latin typeface="Candara"/>
                <a:cs typeface="Candara"/>
              </a:rPr>
              <a:t> attempts</a:t>
            </a:r>
            <a:endParaRPr sz="2000" dirty="0">
              <a:latin typeface="Candara"/>
              <a:cs typeface="Candar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2768" y="1260643"/>
            <a:ext cx="3143504" cy="184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64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599" y="464456"/>
            <a:ext cx="9782629" cy="60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9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257" y="870856"/>
            <a:ext cx="10668000" cy="50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46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256" y="609601"/>
            <a:ext cx="10798629" cy="554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8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4461" y="2782957"/>
            <a:ext cx="10247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latin typeface="Times New Roman" pitchFamily="18" charset="0"/>
                <a:cs typeface="Times New Roman" pitchFamily="18" charset="0"/>
              </a:rPr>
              <a:t>Assessment and management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59833" y="892718"/>
            <a:ext cx="9044609" cy="501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4339" y="864704"/>
            <a:ext cx="10217426" cy="500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Mood Stabilisers :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Lithium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Divalproex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valproate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Carbamazepine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Oxcarbazepine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Lamotrigine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Topiramate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Gabapentin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Pharmacological treatment</a:t>
            </a: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med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747" y="2506579"/>
            <a:ext cx="3048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628266"/>
            <a:ext cx="10058400" cy="3760891"/>
          </a:xfrm>
        </p:spPr>
        <p:txBody>
          <a:bodyPr/>
          <a:lstStyle/>
          <a:p>
            <a:pPr>
              <a:buClrTx/>
              <a:buNone/>
            </a:pPr>
            <a:r>
              <a:rPr lang="en-GB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Antidepressants</a:t>
            </a:r>
            <a:r>
              <a:rPr lang="en-GB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ClrTx/>
              <a:buFont typeface="Arial" pitchFamily="34" charset="0"/>
              <a:buChar char="•"/>
            </a:pPr>
            <a:endParaRPr lang="en-GB" sz="2400" u="sng" dirty="0">
              <a:latin typeface="Times New Roman" pitchFamily="18" charset="0"/>
              <a:cs typeface="Times New Roman" pitchFamily="18" charset="0"/>
            </a:endParaRP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u="sng" dirty="0" err="1">
                <a:latin typeface="Times New Roman" pitchFamily="18" charset="0"/>
                <a:cs typeface="Times New Roman" pitchFamily="18" charset="0"/>
              </a:rPr>
              <a:t>Tricyclic</a:t>
            </a: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 Antidepressants-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imipramine,clomipramine,amitriptyline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Selective serotonin reuptake inhibitors-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fluoxetine,paroxetine,escitalopram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Serotonin and nor‑</a:t>
            </a:r>
            <a:r>
              <a:rPr lang="en-GB" sz="2400" u="sng" dirty="0" err="1">
                <a:latin typeface="Times New Roman" pitchFamily="18" charset="0"/>
                <a:cs typeface="Times New Roman" pitchFamily="18" charset="0"/>
              </a:rPr>
              <a:t>epinephrine</a:t>
            </a:r>
            <a:r>
              <a:rPr lang="en-GB" sz="2400" u="sng" dirty="0">
                <a:latin typeface="Times New Roman" pitchFamily="18" charset="0"/>
                <a:cs typeface="Times New Roman" pitchFamily="18" charset="0"/>
              </a:rPr>
              <a:t> reuptake inhibitors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-(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venlafaxine,duloxetine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Bupropion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mirtazapine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etc.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321904"/>
            <a:ext cx="10058400" cy="4782871"/>
          </a:xfrm>
        </p:spPr>
        <p:txBody>
          <a:bodyPr/>
          <a:lstStyle/>
          <a:p>
            <a:r>
              <a:rPr lang="en-US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Antipsychotic medications :</a:t>
            </a:r>
          </a:p>
          <a:p>
            <a:endParaRPr lang="en-US" sz="2400" u="sng" dirty="0">
              <a:latin typeface="Times New Roman" pitchFamily="18" charset="0"/>
              <a:cs typeface="Times New Roman" pitchFamily="18" charset="0"/>
            </a:endParaRP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First‑generation antipsychotic medications (Oral/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parenteral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/depot or long acting- preparations) 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Second‑generation antipsychotic medications (Oral/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parenteral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/depot or long acting- preparations)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07219" y="1250579"/>
            <a:ext cx="10058400" cy="3760891"/>
          </a:xfrm>
        </p:spPr>
        <p:txBody>
          <a:bodyPr/>
          <a:lstStyle/>
          <a:p>
            <a:pPr>
              <a:buClrTx/>
              <a:buNone/>
            </a:pPr>
            <a:r>
              <a:rPr lang="en-GB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Adjunctive medications :</a:t>
            </a:r>
          </a:p>
          <a:p>
            <a:pPr>
              <a:buClrTx/>
              <a:buFont typeface="Arial" pitchFamily="34" charset="0"/>
              <a:buChar char="•"/>
            </a:pPr>
            <a:endParaRPr lang="en-GB" sz="2400" u="sng" dirty="0">
              <a:latin typeface="Times New Roman" pitchFamily="18" charset="0"/>
              <a:cs typeface="Times New Roman" pitchFamily="18" charset="0"/>
            </a:endParaRP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Anticholinergic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Benzodiazepines 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Hypnotic-sedatives</a:t>
            </a:r>
          </a:p>
          <a:p>
            <a:pPr marL="525780" indent="-457200"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Anticonvulsants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950098"/>
            <a:ext cx="10058400" cy="4154678"/>
          </a:xfrm>
        </p:spPr>
        <p:txBody>
          <a:bodyPr>
            <a:noAutofit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Lithium is the oldest mood stabilizer used in the management of BPAD.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/>
              <a:t>.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It has been found to be efficacious in 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management of acute episode of either polarity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and has been found to be efficacious in </a:t>
            </a: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prevention or relapse of episodes of either polarity.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It has been shown to have a role in prevention of suicide in patients with BPAD.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Prior to starting lithium, patients need to be educated :</a:t>
            </a:r>
          </a:p>
          <a:p>
            <a:pPr>
              <a:buClrTx/>
              <a:buFont typeface="Arial" pitchFamily="34" charset="0"/>
              <a:buChar char="•"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718457"/>
            <a:ext cx="10058400" cy="886409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Lithium</a:t>
            </a:r>
            <a:endParaRPr lang="en-US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 t="2053"/>
          <a:stretch>
            <a:fillRect/>
          </a:stretch>
        </p:blipFill>
        <p:spPr bwMode="auto">
          <a:xfrm>
            <a:off x="2052738" y="634482"/>
            <a:ext cx="8274796" cy="556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86" y="1433079"/>
            <a:ext cx="6530355" cy="48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78627" y="663638"/>
            <a:ext cx="4876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SIDE EFFECTS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3188368"/>
            <a:ext cx="10058400" cy="2916406"/>
          </a:xfrm>
        </p:spPr>
        <p:txBody>
          <a:bodyPr>
            <a:normAutofit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Efficacious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in management of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acute mania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mixed episodes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Prior to starting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valproate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clinicians need to review the medical history for presence of any hepatic, haematological and bleeding problems.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In young women, last menstrual periods need to be ascertained and if required urine pregnancy test need to be done to rule out pregnancy.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43400" y="1219597"/>
            <a:ext cx="6812280" cy="1289304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valproate</a:t>
            </a:r>
            <a:endParaRPr lang="en-US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AutoShape 2" descr="Abbott Sodium Valproate and Valproic Acid Controlled Release Tablets,  Packaging Type: Strip at Rs 103.41/strip in Ahmedab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6" name="AutoShape 6" descr="Valprol Cr 500 Tablets at Rs 136.51/tablet | Medicos Tablet in Mumbai | ID:  2034787289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8" name="AutoShape 8" descr="Valprol Cr 500 Tablets at Rs 136.51/tablet | Medicos Tablet in Mumbai | ID:  2034787289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6570" name="Picture 10" descr="Valprol Cr 500 Tablets at Rs 136.51/tablet | Medicos Tablet in Mumbai | ID:  20347872891"/>
          <p:cNvPicPr>
            <a:picLocks noChangeAspect="1" noChangeArrowheads="1"/>
          </p:cNvPicPr>
          <p:nvPr/>
        </p:nvPicPr>
        <p:blipFill>
          <a:blip r:embed="rId2"/>
          <a:srcRect l="8607" t="22737" r="7772" b="26232"/>
          <a:stretch>
            <a:fillRect/>
          </a:stretch>
        </p:blipFill>
        <p:spPr bwMode="auto">
          <a:xfrm>
            <a:off x="1191126" y="685807"/>
            <a:ext cx="3982452" cy="2430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26308" y="763037"/>
            <a:ext cx="10058400" cy="5022424"/>
          </a:xfrm>
        </p:spPr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Valproate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is associated with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weight gain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metabolic abnormalities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therefore evaluate the lipid profile, fasting blood glucose levels and anthropometry.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Valproate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is started in low doses- 15- 30 mg/kg (250 mg BD or 250 mg TID and titrated upwards).</a:t>
            </a:r>
          </a:p>
          <a:p>
            <a:pPr marL="0" indent="0">
              <a:buClrTx/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  <a:p>
            <a:endParaRPr lang="en-U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 t="1131"/>
          <a:stretch>
            <a:fillRect/>
          </a:stretch>
        </p:blipFill>
        <p:spPr bwMode="auto">
          <a:xfrm>
            <a:off x="1464682" y="2566956"/>
            <a:ext cx="9106911" cy="368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57"/>
          <a:stretch/>
        </p:blipFill>
        <p:spPr bwMode="auto">
          <a:xfrm>
            <a:off x="2569029" y="928913"/>
            <a:ext cx="7300683" cy="528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211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82765" y="1473027"/>
            <a:ext cx="10058400" cy="3760891"/>
          </a:xfrm>
        </p:spPr>
        <p:txBody>
          <a:bodyPr>
            <a:normAutofit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Efficacious in the management of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acute bipolar mania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prevention of relapse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Usual starting dose of carbamazepine is 200 mg/day given in divided doses and titrated upward slowly.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68380" y="75039"/>
            <a:ext cx="6535554" cy="1289304"/>
          </a:xfrm>
        </p:spPr>
        <p:txBody>
          <a:bodyPr>
            <a:normAutofit/>
          </a:bodyPr>
          <a:lstStyle/>
          <a:p>
            <a:pPr algn="ctr"/>
            <a:r>
              <a:rPr lang="en-IN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carbamezapine</a:t>
            </a:r>
            <a:endParaRPr lang="en-US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Tegrital 200 MG Tablet (10): Uses, Side Effects, Price &amp; Dosage | PharmEas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5540"/>
            <a:ext cx="2457257" cy="158988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7257" y="3018550"/>
            <a:ext cx="7446677" cy="341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7543" y="812799"/>
            <a:ext cx="7213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SIDE EFFECTS OF CARBAMEZAPINE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1697287"/>
            <a:ext cx="9350821" cy="465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Efficacious in management of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bipolar depression and prevention of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relapse of depression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Most dreaded side effect of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lamotrigine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includes skin rash, including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stevens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johnson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syndrome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toxic epidermal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necrolysis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lamotrigine</a:t>
            </a:r>
            <a:endParaRPr lang="en-US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2052735"/>
            <a:ext cx="10058400" cy="4052040"/>
          </a:xfrm>
        </p:spPr>
        <p:txBody>
          <a:bodyPr>
            <a:noAutofit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Antipsychotics like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olanzapine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quetiapine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aripiprazole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risperidone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paliperidone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ziprasidone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effective in the management of acute mania.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A. There is evidence for use of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quetiapine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monotherapy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olanzapine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fluoxetine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combination in the management of bipolar depression.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There is evidence for </a:t>
            </a:r>
            <a:r>
              <a:rPr lang="en-GB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lurasidone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in the management of acute episode of bipolar depression.</a:t>
            </a:r>
          </a:p>
          <a:p>
            <a:pPr marL="0" indent="0">
              <a:buClrTx/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653143"/>
            <a:ext cx="10058400" cy="961053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antipsychotics</a:t>
            </a:r>
            <a:endParaRPr lang="en-US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wnloa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88" y="688314"/>
            <a:ext cx="7263731" cy="54477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95680" y="2261997"/>
            <a:ext cx="41223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atin typeface="Tw Cen MT" pitchFamily="34" charset="0"/>
                <a:cs typeface="Times New Roman" pitchFamily="18" charset="0"/>
              </a:rPr>
              <a:t>Non Pharmacological Management</a:t>
            </a:r>
            <a:endParaRPr lang="en-US" sz="4000" dirty="0">
              <a:latin typeface="Tw Cen MT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746450"/>
            <a:ext cx="10058400" cy="5358326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§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Psychosocial management as an adjunct to pharmacotherapy has shown to be of significant benefit during the management of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acute phase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of bipolar depression and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maintenance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phase of illness.</a:t>
            </a:r>
          </a:p>
          <a:p>
            <a:pPr>
              <a:buClrTx/>
              <a:buFont typeface="Wingdings" pitchFamily="2" charset="2"/>
              <a:buChar char="§"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§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 psychosocial interventions have shown to be associated with </a:t>
            </a:r>
            <a:r>
              <a:rPr lang="en-GB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reduced risk of relapses, better functioning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and better treatment adherence.</a:t>
            </a:r>
          </a:p>
          <a:p>
            <a:pPr>
              <a:buClrTx/>
              <a:buFont typeface="Wingdings" pitchFamily="2" charset="2"/>
              <a:buChar char="§"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§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Basic components of all these programs involve: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Informing the patients about their illness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Identifying the early signs of relapse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Handling stress,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709127"/>
            <a:ext cx="10058400" cy="5486400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 startAt="4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Maintaining social rhythms</a:t>
            </a:r>
          </a:p>
          <a:p>
            <a:pPr marL="457200" indent="-457200">
              <a:buClrTx/>
              <a:buFont typeface="+mj-lt"/>
              <a:buAutoNum type="arabicPeriod" startAt="4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Addressing the interpersonal issues and expressed emotions </a:t>
            </a:r>
          </a:p>
          <a:p>
            <a:pPr marL="457200" indent="-457200">
              <a:buClrTx/>
              <a:buFont typeface="+mj-lt"/>
              <a:buAutoNum type="arabicPeriod" startAt="4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Problem solving</a:t>
            </a:r>
          </a:p>
          <a:p>
            <a:pPr marL="457200" indent="-457200">
              <a:buClrTx/>
              <a:buFont typeface="+mj-lt"/>
              <a:buAutoNum type="arabicPeriod" startAt="4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Enhancing medication and treatment adherence.</a:t>
            </a:r>
          </a:p>
          <a:p>
            <a:pPr marL="457200" indent="-457200">
              <a:buClrTx/>
              <a:buFont typeface="+mj-lt"/>
              <a:buAutoNum type="arabicPeriod" startAt="4"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Tx/>
              <a:buFont typeface="Wingdings" pitchFamily="2" charset="2"/>
              <a:buChar char="q"/>
            </a:pPr>
            <a:r>
              <a:rPr lang="en-GB" sz="2400" b="1" u="sng" dirty="0">
                <a:latin typeface="Times New Roman" pitchFamily="18" charset="0"/>
                <a:cs typeface="Times New Roman" pitchFamily="18" charset="0"/>
              </a:rPr>
              <a:t>Psychosocial interventions include: </a:t>
            </a:r>
          </a:p>
          <a:p>
            <a:pPr marL="457200" indent="-457200">
              <a:buClrTx/>
              <a:buFont typeface="Wingdings" pitchFamily="2" charset="2"/>
              <a:buChar char="ü"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Psychoeducation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(individual and group)</a:t>
            </a:r>
          </a:p>
          <a:p>
            <a:pPr marL="457200" indent="-457200">
              <a:buClrTx/>
              <a:buFont typeface="Wingdings" pitchFamily="2" charset="2"/>
              <a:buChar char="ü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Interpersonal and social rhythm therapy (IPSRT)</a:t>
            </a:r>
          </a:p>
          <a:p>
            <a:pPr marL="457200" indent="-457200">
              <a:buClrTx/>
              <a:buFont typeface="Wingdings" pitchFamily="2" charset="2"/>
              <a:buChar char="ü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Cognitive behaviour therapy and</a:t>
            </a:r>
          </a:p>
          <a:p>
            <a:pPr marL="457200" indent="-457200">
              <a:buClrTx/>
              <a:buFont typeface="Wingdings" pitchFamily="2" charset="2"/>
              <a:buChar char="ü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Family focused intervention.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688841"/>
            <a:ext cx="10058400" cy="4516015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Explain when and how often to take medicines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Preferably give once a day dosing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Prescribe minimum number of tablets and medications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Always ask the patient about kind of formulation (e.g. tablet, capsule etc) which they would prefer to take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Check the whole prescription to avoid duplication of medication 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755780"/>
            <a:ext cx="10058400" cy="942391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Treatment adherence counselling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858416"/>
            <a:ext cx="10058400" cy="5246359"/>
          </a:xfrm>
        </p:spPr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Explain the patient/family that the beneficial effect will be seen only after days to weeks of intake of medications. Explain the patient the need to take medication even after feeling better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Explanation of side effects‑ If patients ask about the side effects, explain the patient about the same.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Explain the patient as to what to do‑ if they encounter side effects .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Encourage the patient to report side effects and the need to consult with psychiatrist before discontinuing medications on their own.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CT-AdobeStock_4337570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952" y="649728"/>
            <a:ext cx="6014048" cy="35264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1" y="1708484"/>
            <a:ext cx="5363678" cy="4396291"/>
          </a:xfrm>
        </p:spPr>
        <p:txBody>
          <a:bodyPr>
            <a:normAutofit fontScale="85000" lnSpcReduction="10000"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Bipolar depression not responding to adequate pharmacotherapy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Bipolar mania not responding to adequate pharmacotherapy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Catatonic symptoms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Need for rapid control of symptoms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Presence of suicidal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behaviour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which puts the life of the patient at risk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Presence of severe agitation or violence which puts the life of others at risk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Refusal to eat which puts the life of patient at risk 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765110"/>
            <a:ext cx="10058400" cy="1194319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Stencil" pitchFamily="82" charset="0"/>
                <a:cs typeface="Times New Roman" pitchFamily="18" charset="0"/>
              </a:rPr>
              <a:t>Indications of ECT</a:t>
            </a:r>
            <a:endParaRPr lang="en-US" sz="3600" dirty="0">
              <a:latin typeface="Stencil" pitchFamily="82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989046"/>
            <a:ext cx="10058400" cy="5115730"/>
          </a:xfrm>
        </p:spPr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History of good response in the past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Augmentation of partial response to pharmacotherapy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Not able to tolerate pharmacotherapy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Treatment resistant illness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Episodes of severe depression or mania during pregnancy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Q-wJ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495" y="1082845"/>
            <a:ext cx="508000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2989" y="1167063"/>
            <a:ext cx="512545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800" b="1" dirty="0"/>
              <a:t>thank</a:t>
            </a:r>
          </a:p>
          <a:p>
            <a:r>
              <a:rPr lang="en-IN" sz="13800" b="1" dirty="0"/>
              <a:t>you</a:t>
            </a:r>
            <a:endParaRPr lang="en-US" sz="13800" b="1" dirty="0"/>
          </a:p>
        </p:txBody>
      </p:sp>
    </p:spTree>
    <p:extLst>
      <p:ext uri="{BB962C8B-B14F-4D97-AF65-F5344CB8AC3E}">
        <p14:creationId xmlns:p14="http://schemas.microsoft.com/office/powerpoint/2010/main" val="3512217245"/>
      </p:ext>
    </p:extLst>
  </p:cSld>
  <p:clrMapOvr>
    <a:masterClrMapping/>
  </p:clrMapOvr>
</p:sld>
</file>

<file path=ppt/theme/theme1.xml><?xml version="1.0" encoding="utf-8"?>
<a:theme xmlns:a="http://schemas.openxmlformats.org/drawingml/2006/main" name="tf00089743_win32">
  <a:themeElements>
    <a:clrScheme name="MONO">
      <a:dk1>
        <a:srgbClr val="000000"/>
      </a:dk1>
      <a:lt1>
        <a:srgbClr val="ECEEF7"/>
      </a:lt1>
      <a:dk2>
        <a:srgbClr val="000000"/>
      </a:dk2>
      <a:lt2>
        <a:srgbClr val="F5F8FF"/>
      </a:lt2>
      <a:accent1>
        <a:srgbClr val="ECEEF7"/>
      </a:accent1>
      <a:accent2>
        <a:srgbClr val="F5F8FF"/>
      </a:accent2>
      <a:accent3>
        <a:srgbClr val="A1A2A9"/>
      </a:accent3>
      <a:accent4>
        <a:srgbClr val="141514"/>
      </a:accent4>
      <a:accent5>
        <a:srgbClr val="000000"/>
      </a:accent5>
      <a:accent6>
        <a:srgbClr val="96969C"/>
      </a:accent6>
      <a:hlink>
        <a:srgbClr val="5F6063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400035_TF00089743_Win32" id="{9DDE69A1-7ED8-44E4-9036-F36EE21C92D5}" vid="{29EBE915-5E08-4611-850F-A76645A1B1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 /></Relationships>
</file>

<file path=ppt/webextensions/taskpanes.xml><?xml version="1.0" encoding="utf-8"?>
<wetp:taskpanes xmlns:wetp="http://schemas.microsoft.com/office/webextensions/taskpanes/2010/11">
  <wetp:taskpane dockstate="right" visibility="0" width="70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C458A-6CC1-4FEE-AC7F-D0ABFD0DD393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74EDC3-6C87-4699-93BC-02BA54C8E0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000AB2-1957-427C-B872-176ABC83E732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147902AF-9AD5-48A3-AD68-95C39B09F39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tf00089743_win32</Template>
  <TotalTime>0</TotalTime>
  <Words>903</Words>
  <Application>Microsoft Office PowerPoint</Application>
  <PresentationFormat>Widescreen</PresentationFormat>
  <Paragraphs>133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tf00089743_win32</vt:lpstr>
      <vt:lpstr>Management of bipolar affective disorder</vt:lpstr>
      <vt:lpstr>Yo yo Honey singh </vt:lpstr>
      <vt:lpstr>marilyn  monroe</vt:lpstr>
      <vt:lpstr>PowerPoint Presentation</vt:lpstr>
      <vt:lpstr>PowerPoint Presentation</vt:lpstr>
      <vt:lpstr>Mania-Clinical  symptoms</vt:lpstr>
      <vt:lpstr>Depression- Clinical symptoms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Pharmacological treatment</vt:lpstr>
      <vt:lpstr>PowerPoint Presentation</vt:lpstr>
      <vt:lpstr>PowerPoint Presentation</vt:lpstr>
      <vt:lpstr>PowerPoint Presentation</vt:lpstr>
      <vt:lpstr>Lithium</vt:lpstr>
      <vt:lpstr>PowerPoint Presentation</vt:lpstr>
      <vt:lpstr>PowerPoint Presentation</vt:lpstr>
      <vt:lpstr>valproate</vt:lpstr>
      <vt:lpstr>PowerPoint Presentation</vt:lpstr>
      <vt:lpstr>PowerPoint Presentation</vt:lpstr>
      <vt:lpstr>carbamezapine</vt:lpstr>
      <vt:lpstr>PowerPoint Presentation</vt:lpstr>
      <vt:lpstr>lamotrigine</vt:lpstr>
      <vt:lpstr>antipsychotics</vt:lpstr>
      <vt:lpstr>PowerPoint Presentation</vt:lpstr>
      <vt:lpstr>PowerPoint Presentation</vt:lpstr>
      <vt:lpstr>PowerPoint Presentation</vt:lpstr>
      <vt:lpstr>Treatment adherence counselling</vt:lpstr>
      <vt:lpstr>PowerPoint Presentation</vt:lpstr>
      <vt:lpstr>Indications of ECT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bipolar affective disorder</dc:title>
  <dc:creator/>
  <cp:lastModifiedBy>chinar sharma</cp:lastModifiedBy>
  <cp:revision>2</cp:revision>
  <dcterms:created xsi:type="dcterms:W3CDTF">2023-02-16T11:24:49Z</dcterms:created>
  <dcterms:modified xsi:type="dcterms:W3CDTF">2023-04-17T15:02:40Z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